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7" r:id="rId2"/>
    <p:sldId id="282" r:id="rId3"/>
    <p:sldId id="266" r:id="rId4"/>
    <p:sldId id="260" r:id="rId5"/>
    <p:sldId id="274" r:id="rId6"/>
    <p:sldId id="284" r:id="rId7"/>
    <p:sldId id="28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94624"/>
  </p:normalViewPr>
  <p:slideViewPr>
    <p:cSldViewPr snapToGrid="0">
      <p:cViewPr varScale="1">
        <p:scale>
          <a:sx n="106" d="100"/>
          <a:sy n="106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C17E52-1347-BF49-ABFD-4C2A065DC722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FA7967-0C81-F84D-8708-6739F40BCD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568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bcd4f08874_1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" name="Google Shape;78;gbcd4f08874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4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A870-4CF1-DE82-F62C-B181E7B5AA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996DE6-932C-3CDB-30BF-502A669B1E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DD54A-A0D8-69BC-F759-51C32BE6C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DBDF5-E22D-F7F9-5C18-236A1B0F0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6EF33-7ED4-F4B8-8017-4C1245C0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8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B3924-851C-319F-DB54-522AE62C2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4D3C1-7699-ABA9-30C1-C412A6745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F1640-578C-FEA9-7138-825357F69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3A779-BBF3-5EF5-6E17-AEBA5C6B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E053A3-5448-4369-DF47-8975F45F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94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8DAAD3-B1F0-4E6B-A044-2F9922F5D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BB9CC0-AE3E-A067-D3F8-5D36D8C3A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7D846-D2FD-4122-9969-1FA7B8D4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A0D345-755A-231A-8619-BAC22C4D4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B39E1-F984-35CC-C186-04FAB0AAD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745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1_Title and Conten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dt" idx="10"/>
          </p:nvPr>
        </p:nvSpPr>
        <p:spPr>
          <a:xfrm>
            <a:off x="609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ftr" idx="11"/>
          </p:nvPr>
        </p:nvSpPr>
        <p:spPr>
          <a:xfrm>
            <a:off x="4165600" y="6356350"/>
            <a:ext cx="38607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sldNum" idx="12"/>
          </p:nvPr>
        </p:nvSpPr>
        <p:spPr>
          <a:xfrm>
            <a:off x="8737600" y="6356350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0" y="0"/>
            <a:ext cx="12192000" cy="222300"/>
          </a:xfrm>
          <a:prstGeom prst="rect">
            <a:avLst/>
          </a:prstGeom>
          <a:solidFill>
            <a:srgbClr val="B31B1B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pic>
        <p:nvPicPr>
          <p:cNvPr id="58" name="Google Shape;58;p13" descr="cu white lrg.psd"/>
          <p:cNvPicPr preferRelativeResize="0"/>
          <p:nvPr/>
        </p:nvPicPr>
        <p:blipFill rotWithShape="1">
          <a:blip r:embed="rId2">
            <a:alphaModFix/>
          </a:blip>
          <a:srcRect l="29545" r="-704"/>
          <a:stretch/>
        </p:blipFill>
        <p:spPr>
          <a:xfrm>
            <a:off x="5162102" y="-157024"/>
            <a:ext cx="1826746" cy="522449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381000" y="1752600"/>
            <a:ext cx="11571900" cy="399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1600"/>
              </a:spcBef>
              <a:spcAft>
                <a:spcPts val="0"/>
              </a:spcAft>
              <a:buClr>
                <a:schemeClr val="accent2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 txBox="1">
            <a:spLocks noGrp="1"/>
          </p:cNvSpPr>
          <p:nvPr>
            <p:ph type="title"/>
          </p:nvPr>
        </p:nvSpPr>
        <p:spPr>
          <a:xfrm>
            <a:off x="381000" y="1066800"/>
            <a:ext cx="115701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200"/>
              <a:buFont typeface="Helvetica Neue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3439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7/24/25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25104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DF95C-61BE-00B4-918F-7E2E914C98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5414-E85B-8492-F9D3-D55DC60F9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339A7A-D018-7DA0-3F23-EBC020803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C2009-56D3-D17C-2692-D5C955BA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05942-BD4D-C653-1CDA-8CE67207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615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EEF46-D0C5-DF9B-1125-A188F0B8C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D4C5-ED71-F358-F364-74E4B2881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CB7ED5-786F-A322-88FF-C95900BAF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CD60D-79BF-E429-111D-9B1F0D749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4126B-AB8D-9868-6754-70BFF6A6F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05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9E588-73D2-79BA-DF29-2C32306FB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0FCF4-77A4-F358-A5C6-D805696AD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09A5DF-ACCF-2A33-1440-739B791DA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06AF4-9A6D-AD71-A46C-8CA23F1BD9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920FF-620A-8C69-331C-D7EE8B66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A6A61-AF8F-5F3D-FDF6-C308AE65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444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30090-EAD5-8B53-2241-21807C8657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EEB72-7A2B-0980-C1E2-F0A37ED762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A7AFF3-3F40-DB0F-4A40-B461139720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4BC54B-1148-C4FA-5000-8E538861C6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DBB4F-46D9-F67A-F33E-D08E87A122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5692D1-3A2A-704E-47AF-C86A4F5A5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D4803B-8FC4-1F0D-8135-353435BD8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C3B1A-4928-829F-26D5-C6728EA51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29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9C6F-1D94-4E9E-81A7-24A056AE8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BD57CD-92BB-818E-D73F-EE7CF6DB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BD855A-6A47-7D29-C4B9-26B5EFC34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A686CA-C248-5461-7725-1DEE10C0E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74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9C716-6D86-DA4A-F4FD-3779BB37B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005136-0298-440A-1414-9D6049DEB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A2593-A71A-B485-CCB9-6E79F01C0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14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5623E-B4DA-56DD-C6CF-56ACF585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851B4-3EE8-8A9E-23C5-A1E8922D5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65F6CB-645D-F0C9-DB81-739EDD4C9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ACCBBB-DE9E-FD75-E31B-9AD7BC43C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FB9713-A6FA-3439-E4CA-3606C2532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86A84-ED22-6554-A001-7C8EE98F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663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24F9B-E3BC-6CDD-2343-7DA573769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CEF30E-5A3C-45B5-7EE5-96949A1449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CCF041-14B5-B8B3-1ED1-BA7FC0406A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9CD0EE-F624-1E6C-9410-3DE7DCE19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2D2951-FCBC-E558-E73A-E49D3F339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A15D98-75F7-6C0A-FE99-364B36AA1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400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13A5CB-E33D-3158-C40B-4FD783AFD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B69D1-E941-926F-9DD3-DC8058F0C4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373D-1681-CF4C-AEA5-10D89F0B47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350F60-9ABD-764A-BF03-5D2BEA998DDA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774B5-9871-D127-55B7-6E64B43CD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6AF471-8566-2F80-7D14-9FF18C652F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665089-054C-F34E-90D9-689A555509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60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9.png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jgrips9/DataDen_Web_Scraping_with_Python_FA25/HEAD?urlpath=%2Fdoc%2Ftree%2FPython%2F2025_dataden_webscraping.ipynb" TargetMode="External"/><Relationship Id="rId2" Type="http://schemas.openxmlformats.org/officeDocument/2006/relationships/hyperlink" Target="https://github.com/jgrips9/DataDen_Web_Scraping_with_Python_FA25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mybinder.org/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6400" y="457200"/>
            <a:ext cx="3429007" cy="82296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248575" y="2690950"/>
            <a:ext cx="11610525" cy="1204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algn="r">
              <a:lnSpc>
                <a:spcPct val="115000"/>
              </a:lnSpc>
              <a:spcAft>
                <a:spcPts val="800"/>
              </a:spcAft>
            </a:pPr>
            <a:r>
              <a:rPr lang="en-US" sz="5400" dirty="0" err="1"/>
              <a:t>DataDen</a:t>
            </a:r>
            <a:r>
              <a:rPr lang="en-US" sz="5400" dirty="0"/>
              <a:t>: Web scraping with Python</a:t>
            </a:r>
            <a:endParaRPr lang="en-US" sz="40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Google Shape;83;p16"/>
          <p:cNvSpPr txBox="1">
            <a:spLocks noGrp="1"/>
          </p:cNvSpPr>
          <p:nvPr>
            <p:ph type="body" idx="1"/>
          </p:nvPr>
        </p:nvSpPr>
        <p:spPr>
          <a:xfrm>
            <a:off x="405700" y="4167050"/>
            <a:ext cx="8101800" cy="21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1600"/>
              </a:spcAft>
              <a:buSzPts val="688"/>
              <a:buNone/>
            </a:pPr>
            <a:r>
              <a:rPr lang="en-US" sz="1600">
                <a:latin typeface="Verdana"/>
                <a:ea typeface="Verdana"/>
                <a:cs typeface="Verdana"/>
                <a:sym typeface="Verdana"/>
              </a:rPr>
              <a:t>	</a:t>
            </a:r>
            <a:endParaRPr sz="16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DBF97-0873-2C06-77EF-658C6FADC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DD7B5ED-E23E-F3EB-2890-E5F44B9CF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412312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Outline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C590A1-B166-D0C5-9BE0-C5A968B33A28}"/>
              </a:ext>
            </a:extLst>
          </p:cNvPr>
          <p:cNvSpPr txBox="1"/>
          <p:nvPr/>
        </p:nvSpPr>
        <p:spPr>
          <a:xfrm>
            <a:off x="589547" y="1242491"/>
            <a:ext cx="11153274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Welcome to Workshop. Introduce Instructor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HTML Data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Use Cases for Web Scraping and APIs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Python Web Scraping Packages (</a:t>
            </a:r>
            <a:r>
              <a:rPr lang="en-US" sz="2800" dirty="0" err="1"/>
              <a:t>BeautifulSoup</a:t>
            </a:r>
            <a:r>
              <a:rPr lang="en-US" sz="2800" dirty="0"/>
              <a:t>, Selenium)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Live Coding Demo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Evaluation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Additional Learning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Web Scraping Projects I have worked on.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753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B457E7B-A5C4-4DC0-8705-CD5F5F4A0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0949" y="1429500"/>
            <a:ext cx="11571900" cy="3999000"/>
          </a:xfrm>
        </p:spPr>
        <p:txBody>
          <a:bodyPr/>
          <a:lstStyle/>
          <a:p>
            <a:r>
              <a:rPr lang="en-US" dirty="0"/>
              <a:t>Extraction of data from a website. </a:t>
            </a:r>
          </a:p>
          <a:p>
            <a:r>
              <a:rPr lang="en-US" dirty="0"/>
              <a:t>Loads HTML code from URL. User selects which content to keep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778A01-8E97-4A12-8DCE-7FBC6AAD8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49" y="420600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Web Scraping</a:t>
            </a:r>
          </a:p>
        </p:txBody>
      </p:sp>
      <p:pic>
        <p:nvPicPr>
          <p:cNvPr id="4" name="object 15">
            <a:extLst>
              <a:ext uri="{FF2B5EF4-FFF2-40B4-BE49-F238E27FC236}">
                <a16:creationId xmlns:a16="http://schemas.microsoft.com/office/drawing/2014/main" id="{7330E6DC-C15C-4C14-8A13-B01B9A59C0C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58877" y="2496459"/>
            <a:ext cx="7674246" cy="4226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42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648410" y="0"/>
            <a:ext cx="5543390" cy="6857615"/>
            <a:chOff x="10963016" y="0"/>
            <a:chExt cx="9141460" cy="11308715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423735" y="0"/>
              <a:ext cx="8680363" cy="11308556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0963016" y="0"/>
              <a:ext cx="461009" cy="11308715"/>
            </a:xfrm>
            <a:custGeom>
              <a:avLst/>
              <a:gdLst/>
              <a:ahLst/>
              <a:cxnLst/>
              <a:rect l="l" t="t" r="r" b="b"/>
              <a:pathLst>
                <a:path w="461009" h="11308715">
                  <a:moveTo>
                    <a:pt x="460718" y="0"/>
                  </a:moveTo>
                  <a:lnTo>
                    <a:pt x="0" y="0"/>
                  </a:lnTo>
                  <a:lnTo>
                    <a:pt x="0" y="11308556"/>
                  </a:lnTo>
                  <a:lnTo>
                    <a:pt x="460718" y="11308556"/>
                  </a:lnTo>
                  <a:lnTo>
                    <a:pt x="460718" y="0"/>
                  </a:lnTo>
                  <a:close/>
                </a:path>
              </a:pathLst>
            </a:custGeom>
            <a:solidFill>
              <a:srgbClr val="B31A1A"/>
            </a:solidFill>
          </p:spPr>
          <p:txBody>
            <a:bodyPr wrap="square" lIns="0" tIns="0" rIns="0" bIns="0" rtlCol="0"/>
            <a:lstStyle/>
            <a:p>
              <a:endParaRPr sz="849"/>
            </a:p>
          </p:txBody>
        </p:sp>
      </p:grp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54789" y="3255734"/>
            <a:ext cx="2556642" cy="43619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73662" y="3039849"/>
            <a:ext cx="2516295" cy="748020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3662" y="4154845"/>
            <a:ext cx="2425677" cy="481339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42090" y="5662215"/>
            <a:ext cx="2060521" cy="745495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554789" y="4053253"/>
            <a:ext cx="1979216" cy="438723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523041" y="4843122"/>
            <a:ext cx="2510712" cy="478814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411760" y="5006912"/>
            <a:ext cx="2027099" cy="476288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405411" y="5798397"/>
            <a:ext cx="2230452" cy="433357"/>
          </a:xfrm>
          <a:prstGeom prst="rect">
            <a:avLst/>
          </a:prstGeom>
        </p:spPr>
      </p:pic>
      <p:pic>
        <p:nvPicPr>
          <p:cNvPr id="14" name="object 14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558855" y="2249050"/>
            <a:ext cx="1913115" cy="283989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2953881" y="2235602"/>
            <a:ext cx="447445" cy="219102"/>
          </a:xfrm>
          <a:custGeom>
            <a:avLst/>
            <a:gdLst/>
            <a:ahLst/>
            <a:cxnLst/>
            <a:rect l="l" t="t" r="r" b="b"/>
            <a:pathLst>
              <a:path w="737870" h="361314">
                <a:moveTo>
                  <a:pt x="57128" y="4789"/>
                </a:moveTo>
                <a:lnTo>
                  <a:pt x="0" y="4789"/>
                </a:lnTo>
                <a:lnTo>
                  <a:pt x="126059" y="355087"/>
                </a:lnTo>
                <a:lnTo>
                  <a:pt x="187122" y="355087"/>
                </a:lnTo>
                <a:lnTo>
                  <a:pt x="210512" y="290091"/>
                </a:lnTo>
                <a:lnTo>
                  <a:pt x="154624" y="290091"/>
                </a:lnTo>
                <a:lnTo>
                  <a:pt x="57128" y="4789"/>
                </a:lnTo>
                <a:close/>
              </a:path>
              <a:path w="737870" h="361314">
                <a:moveTo>
                  <a:pt x="313182" y="4789"/>
                </a:moveTo>
                <a:lnTo>
                  <a:pt x="256053" y="4789"/>
                </a:lnTo>
                <a:lnTo>
                  <a:pt x="158558" y="290091"/>
                </a:lnTo>
                <a:lnTo>
                  <a:pt x="210512" y="290091"/>
                </a:lnTo>
                <a:lnTo>
                  <a:pt x="313182" y="4789"/>
                </a:lnTo>
                <a:close/>
              </a:path>
              <a:path w="737870" h="361314">
                <a:moveTo>
                  <a:pt x="402937" y="258276"/>
                </a:moveTo>
                <a:lnTo>
                  <a:pt x="349913" y="258276"/>
                </a:lnTo>
                <a:lnTo>
                  <a:pt x="351677" y="273563"/>
                </a:lnTo>
                <a:lnTo>
                  <a:pt x="367908" y="313053"/>
                </a:lnTo>
                <a:lnTo>
                  <a:pt x="399270" y="341522"/>
                </a:lnTo>
                <a:lnTo>
                  <a:pt x="444244" y="357781"/>
                </a:lnTo>
                <a:lnTo>
                  <a:pt x="480933" y="360903"/>
                </a:lnTo>
                <a:lnTo>
                  <a:pt x="500700" y="360069"/>
                </a:lnTo>
                <a:lnTo>
                  <a:pt x="550890" y="347562"/>
                </a:lnTo>
                <a:lnTo>
                  <a:pt x="586713" y="322065"/>
                </a:lnTo>
                <a:lnTo>
                  <a:pt x="592539" y="314550"/>
                </a:lnTo>
                <a:lnTo>
                  <a:pt x="480591" y="314550"/>
                </a:lnTo>
                <a:lnTo>
                  <a:pt x="470617" y="314176"/>
                </a:lnTo>
                <a:lnTo>
                  <a:pt x="427696" y="300824"/>
                </a:lnTo>
                <a:lnTo>
                  <a:pt x="404284" y="267374"/>
                </a:lnTo>
                <a:lnTo>
                  <a:pt x="402937" y="258276"/>
                </a:lnTo>
                <a:close/>
              </a:path>
              <a:path w="737870" h="361314">
                <a:moveTo>
                  <a:pt x="483499" y="0"/>
                </a:moveTo>
                <a:lnTo>
                  <a:pt x="434687" y="7119"/>
                </a:lnTo>
                <a:lnTo>
                  <a:pt x="395069" y="27666"/>
                </a:lnTo>
                <a:lnTo>
                  <a:pt x="368557" y="59491"/>
                </a:lnTo>
                <a:lnTo>
                  <a:pt x="359321" y="100574"/>
                </a:lnTo>
                <a:lnTo>
                  <a:pt x="360849" y="117977"/>
                </a:lnTo>
                <a:lnTo>
                  <a:pt x="383780" y="159413"/>
                </a:lnTo>
                <a:lnTo>
                  <a:pt x="430539" y="186705"/>
                </a:lnTo>
                <a:lnTo>
                  <a:pt x="501042" y="206974"/>
                </a:lnTo>
                <a:lnTo>
                  <a:pt x="509711" y="209743"/>
                </a:lnTo>
                <a:lnTo>
                  <a:pt x="544594" y="227531"/>
                </a:lnTo>
                <a:lnTo>
                  <a:pt x="558245" y="257763"/>
                </a:lnTo>
                <a:lnTo>
                  <a:pt x="557615" y="266048"/>
                </a:lnTo>
                <a:lnTo>
                  <a:pt x="536181" y="298985"/>
                </a:lnTo>
                <a:lnTo>
                  <a:pt x="491485" y="314112"/>
                </a:lnTo>
                <a:lnTo>
                  <a:pt x="480591" y="314550"/>
                </a:lnTo>
                <a:lnTo>
                  <a:pt x="592539" y="314550"/>
                </a:lnTo>
                <a:lnTo>
                  <a:pt x="609623" y="272740"/>
                </a:lnTo>
                <a:lnTo>
                  <a:pt x="610585" y="258276"/>
                </a:lnTo>
                <a:lnTo>
                  <a:pt x="609997" y="246891"/>
                </a:lnTo>
                <a:lnTo>
                  <a:pt x="596196" y="209614"/>
                </a:lnTo>
                <a:lnTo>
                  <a:pt x="561114" y="178955"/>
                </a:lnTo>
                <a:lnTo>
                  <a:pt x="518274" y="161989"/>
                </a:lnTo>
                <a:lnTo>
                  <a:pt x="475631" y="150861"/>
                </a:lnTo>
                <a:lnTo>
                  <a:pt x="468789" y="149150"/>
                </a:lnTo>
                <a:lnTo>
                  <a:pt x="461662" y="146984"/>
                </a:lnTo>
                <a:lnTo>
                  <a:pt x="426997" y="130164"/>
                </a:lnTo>
                <a:lnTo>
                  <a:pt x="412002" y="105819"/>
                </a:lnTo>
                <a:lnTo>
                  <a:pt x="412053" y="96811"/>
                </a:lnTo>
                <a:lnTo>
                  <a:pt x="431031" y="60464"/>
                </a:lnTo>
                <a:lnTo>
                  <a:pt x="471889" y="46096"/>
                </a:lnTo>
                <a:lnTo>
                  <a:pt x="482302" y="45668"/>
                </a:lnTo>
                <a:lnTo>
                  <a:pt x="588382" y="45668"/>
                </a:lnTo>
                <a:lnTo>
                  <a:pt x="580780" y="36507"/>
                </a:lnTo>
                <a:lnTo>
                  <a:pt x="546272" y="12486"/>
                </a:lnTo>
                <a:lnTo>
                  <a:pt x="500764" y="780"/>
                </a:lnTo>
                <a:lnTo>
                  <a:pt x="483499" y="0"/>
                </a:lnTo>
                <a:close/>
              </a:path>
              <a:path w="737870" h="361314">
                <a:moveTo>
                  <a:pt x="588382" y="45668"/>
                </a:moveTo>
                <a:lnTo>
                  <a:pt x="482302" y="45668"/>
                </a:lnTo>
                <a:lnTo>
                  <a:pt x="496712" y="46513"/>
                </a:lnTo>
                <a:lnTo>
                  <a:pt x="509840" y="49046"/>
                </a:lnTo>
                <a:lnTo>
                  <a:pt x="547812" y="75259"/>
                </a:lnTo>
                <a:lnTo>
                  <a:pt x="554824" y="96811"/>
                </a:lnTo>
                <a:lnTo>
                  <a:pt x="605796" y="96811"/>
                </a:lnTo>
                <a:lnTo>
                  <a:pt x="604513" y="83106"/>
                </a:lnTo>
                <a:lnTo>
                  <a:pt x="601348" y="70213"/>
                </a:lnTo>
                <a:lnTo>
                  <a:pt x="596303" y="58133"/>
                </a:lnTo>
                <a:lnTo>
                  <a:pt x="589375" y="46866"/>
                </a:lnTo>
                <a:lnTo>
                  <a:pt x="588382" y="45668"/>
                </a:lnTo>
                <a:close/>
              </a:path>
              <a:path w="737870" h="361314">
                <a:moveTo>
                  <a:pt x="703334" y="290091"/>
                </a:moveTo>
                <a:lnTo>
                  <a:pt x="669755" y="317372"/>
                </a:lnTo>
                <a:lnTo>
                  <a:pt x="669125" y="324128"/>
                </a:lnTo>
                <a:lnTo>
                  <a:pt x="669755" y="330970"/>
                </a:lnTo>
                <a:lnTo>
                  <a:pt x="703334" y="358337"/>
                </a:lnTo>
                <a:lnTo>
                  <a:pt x="709605" y="358337"/>
                </a:lnTo>
                <a:lnTo>
                  <a:pt x="715307" y="356798"/>
                </a:lnTo>
                <a:lnTo>
                  <a:pt x="725569" y="350640"/>
                </a:lnTo>
                <a:lnTo>
                  <a:pt x="729674" y="346535"/>
                </a:lnTo>
                <a:lnTo>
                  <a:pt x="732753" y="341404"/>
                </a:lnTo>
                <a:lnTo>
                  <a:pt x="735946" y="336159"/>
                </a:lnTo>
                <a:lnTo>
                  <a:pt x="737542" y="330400"/>
                </a:lnTo>
                <a:lnTo>
                  <a:pt x="737542" y="324128"/>
                </a:lnTo>
                <a:lnTo>
                  <a:pt x="710101" y="290721"/>
                </a:lnTo>
                <a:lnTo>
                  <a:pt x="703334" y="290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6" name="object 1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3752663" y="2135083"/>
            <a:ext cx="1903103" cy="803164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63938" y="2012813"/>
            <a:ext cx="2286128" cy="660386"/>
          </a:xfrm>
          <a:custGeom>
            <a:avLst/>
            <a:gdLst/>
            <a:ahLst/>
            <a:cxnLst/>
            <a:rect l="l" t="t" r="r" b="b"/>
            <a:pathLst>
              <a:path w="3769995" h="1089025">
                <a:moveTo>
                  <a:pt x="3769525" y="0"/>
                </a:moveTo>
                <a:lnTo>
                  <a:pt x="3738118" y="0"/>
                </a:lnTo>
                <a:lnTo>
                  <a:pt x="3738118" y="31407"/>
                </a:lnTo>
                <a:lnTo>
                  <a:pt x="3738118" y="1057554"/>
                </a:lnTo>
                <a:lnTo>
                  <a:pt x="31419" y="1057554"/>
                </a:lnTo>
                <a:lnTo>
                  <a:pt x="31419" y="1057224"/>
                </a:lnTo>
                <a:lnTo>
                  <a:pt x="31419" y="31407"/>
                </a:lnTo>
                <a:lnTo>
                  <a:pt x="3738118" y="31407"/>
                </a:lnTo>
                <a:lnTo>
                  <a:pt x="3738118" y="0"/>
                </a:lnTo>
                <a:lnTo>
                  <a:pt x="31419" y="0"/>
                </a:lnTo>
                <a:lnTo>
                  <a:pt x="31419" y="584"/>
                </a:lnTo>
                <a:lnTo>
                  <a:pt x="0" y="584"/>
                </a:lnTo>
                <a:lnTo>
                  <a:pt x="0" y="31407"/>
                </a:lnTo>
                <a:lnTo>
                  <a:pt x="0" y="1057224"/>
                </a:lnTo>
                <a:lnTo>
                  <a:pt x="0" y="1088974"/>
                </a:lnTo>
                <a:lnTo>
                  <a:pt x="31419" y="1088974"/>
                </a:lnTo>
                <a:lnTo>
                  <a:pt x="3738118" y="1088974"/>
                </a:lnTo>
                <a:lnTo>
                  <a:pt x="3769525" y="1088974"/>
                </a:lnTo>
                <a:lnTo>
                  <a:pt x="3769525" y="0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1" name="object 21"/>
          <p:cNvSpPr/>
          <p:nvPr/>
        </p:nvSpPr>
        <p:spPr>
          <a:xfrm>
            <a:off x="3575222" y="1955539"/>
            <a:ext cx="2286128" cy="1111296"/>
          </a:xfrm>
          <a:custGeom>
            <a:avLst/>
            <a:gdLst/>
            <a:ahLst/>
            <a:cxnLst/>
            <a:rect l="l" t="t" r="r" b="b"/>
            <a:pathLst>
              <a:path w="3769995" h="1832610">
                <a:moveTo>
                  <a:pt x="3769525" y="215"/>
                </a:moveTo>
                <a:lnTo>
                  <a:pt x="3738105" y="215"/>
                </a:lnTo>
                <a:lnTo>
                  <a:pt x="31419" y="215"/>
                </a:lnTo>
                <a:lnTo>
                  <a:pt x="31419" y="0"/>
                </a:lnTo>
                <a:lnTo>
                  <a:pt x="0" y="0"/>
                </a:lnTo>
                <a:lnTo>
                  <a:pt x="0" y="215"/>
                </a:lnTo>
                <a:lnTo>
                  <a:pt x="0" y="31623"/>
                </a:lnTo>
                <a:lnTo>
                  <a:pt x="0" y="1800860"/>
                </a:lnTo>
                <a:lnTo>
                  <a:pt x="31419" y="1800860"/>
                </a:lnTo>
                <a:lnTo>
                  <a:pt x="31419" y="31623"/>
                </a:lnTo>
                <a:lnTo>
                  <a:pt x="3738105" y="31623"/>
                </a:lnTo>
                <a:lnTo>
                  <a:pt x="3738105" y="1801202"/>
                </a:lnTo>
                <a:lnTo>
                  <a:pt x="31419" y="1801202"/>
                </a:lnTo>
                <a:lnTo>
                  <a:pt x="0" y="1801202"/>
                </a:lnTo>
                <a:lnTo>
                  <a:pt x="0" y="1832610"/>
                </a:lnTo>
                <a:lnTo>
                  <a:pt x="31419" y="1832610"/>
                </a:lnTo>
                <a:lnTo>
                  <a:pt x="3738105" y="1832610"/>
                </a:lnTo>
                <a:lnTo>
                  <a:pt x="3769525" y="1832610"/>
                </a:lnTo>
                <a:lnTo>
                  <a:pt x="3769525" y="215"/>
                </a:lnTo>
                <a:close/>
              </a:path>
            </a:pathLst>
          </a:custGeom>
          <a:solidFill>
            <a:srgbClr val="B31A1A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2" name="object 22"/>
          <p:cNvSpPr/>
          <p:nvPr/>
        </p:nvSpPr>
        <p:spPr>
          <a:xfrm>
            <a:off x="3118059" y="2990640"/>
            <a:ext cx="6546" cy="3454414"/>
          </a:xfrm>
          <a:custGeom>
            <a:avLst/>
            <a:gdLst/>
            <a:ahLst/>
            <a:cxnLst/>
            <a:rect l="l" t="t" r="r" b="b"/>
            <a:pathLst>
              <a:path w="10795" h="5696584">
                <a:moveTo>
                  <a:pt x="10470" y="5696161"/>
                </a:moveTo>
                <a:lnTo>
                  <a:pt x="10470" y="0"/>
                </a:lnTo>
                <a:lnTo>
                  <a:pt x="0" y="0"/>
                </a:lnTo>
                <a:lnTo>
                  <a:pt x="0" y="5696161"/>
                </a:lnTo>
                <a:lnTo>
                  <a:pt x="10470" y="56961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849DD33-A8A6-4DE1-B31B-A4DF13DEE09B}"/>
              </a:ext>
            </a:extLst>
          </p:cNvPr>
          <p:cNvSpPr txBox="1"/>
          <p:nvPr/>
        </p:nvSpPr>
        <p:spPr>
          <a:xfrm>
            <a:off x="288198" y="312604"/>
            <a:ext cx="56728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+mj-lt"/>
              </a:rPr>
              <a:t>Web Scraping VS APIS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28" y="222234"/>
            <a:ext cx="12191144" cy="800164"/>
            <a:chOff x="0" y="366480"/>
            <a:chExt cx="20104100" cy="131953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66480"/>
              <a:ext cx="20104099" cy="1319331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366481"/>
              <a:ext cx="20104099" cy="1235564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975202" y="2431880"/>
            <a:ext cx="4006873" cy="4203886"/>
          </a:xfrm>
          <a:custGeom>
            <a:avLst/>
            <a:gdLst/>
            <a:ahLst/>
            <a:cxnLst/>
            <a:rect l="l" t="t" r="r" b="b"/>
            <a:pathLst>
              <a:path w="5183505" h="6638925">
                <a:moveTo>
                  <a:pt x="5183088" y="0"/>
                </a:moveTo>
                <a:lnTo>
                  <a:pt x="0" y="0"/>
                </a:lnTo>
                <a:lnTo>
                  <a:pt x="0" y="6638541"/>
                </a:lnTo>
                <a:lnTo>
                  <a:pt x="5183088" y="6638541"/>
                </a:lnTo>
                <a:lnTo>
                  <a:pt x="5183088" y="0"/>
                </a:lnTo>
                <a:close/>
              </a:path>
            </a:pathLst>
          </a:custGeom>
          <a:solidFill>
            <a:srgbClr val="530909"/>
          </a:solidFill>
        </p:spPr>
        <p:txBody>
          <a:bodyPr wrap="square" lIns="0" tIns="0" rIns="0" bIns="0" rtlCol="0"/>
          <a:lstStyle/>
          <a:p>
            <a:endParaRPr sz="849" dirty="0"/>
          </a:p>
        </p:txBody>
      </p:sp>
      <p:sp>
        <p:nvSpPr>
          <p:cNvPr id="10" name="object 10"/>
          <p:cNvSpPr/>
          <p:nvPr/>
        </p:nvSpPr>
        <p:spPr>
          <a:xfrm>
            <a:off x="6634338" y="2431880"/>
            <a:ext cx="4006872" cy="4203885"/>
          </a:xfrm>
          <a:custGeom>
            <a:avLst/>
            <a:gdLst/>
            <a:ahLst/>
            <a:cxnLst/>
            <a:rect l="l" t="t" r="r" b="b"/>
            <a:pathLst>
              <a:path w="5874384" h="6638925">
                <a:moveTo>
                  <a:pt x="5874166" y="0"/>
                </a:moveTo>
                <a:lnTo>
                  <a:pt x="0" y="0"/>
                </a:lnTo>
                <a:lnTo>
                  <a:pt x="0" y="6638541"/>
                </a:lnTo>
                <a:lnTo>
                  <a:pt x="5874166" y="6638541"/>
                </a:lnTo>
                <a:lnTo>
                  <a:pt x="5874166" y="0"/>
                </a:lnTo>
                <a:close/>
              </a:path>
            </a:pathLst>
          </a:custGeom>
          <a:solidFill>
            <a:srgbClr val="530909"/>
          </a:solidFill>
        </p:spPr>
        <p:txBody>
          <a:bodyPr wrap="square" lIns="0" tIns="0" rIns="0" bIns="0" rtlCol="0"/>
          <a:lstStyle/>
          <a:p>
            <a:endParaRPr sz="849"/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313167" y="395848"/>
            <a:ext cx="7581621" cy="453476"/>
          </a:xfrm>
          <a:prstGeom prst="rect">
            <a:avLst/>
          </a:prstGeom>
        </p:spPr>
      </p:pic>
      <p:grpSp>
        <p:nvGrpSpPr>
          <p:cNvPr id="15" name="object 15"/>
          <p:cNvGrpSpPr/>
          <p:nvPr/>
        </p:nvGrpSpPr>
        <p:grpSpPr>
          <a:xfrm>
            <a:off x="2276984" y="880406"/>
            <a:ext cx="7919622" cy="1638450"/>
            <a:chOff x="0" y="1465923"/>
            <a:chExt cx="13060044" cy="270192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044113" y="2146531"/>
              <a:ext cx="6015872" cy="1340273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0" y="1465923"/>
              <a:ext cx="7036434" cy="2701488"/>
            </a:xfrm>
            <a:prstGeom prst="rect">
              <a:avLst/>
            </a:prstGeom>
          </p:spPr>
        </p:pic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F68BDD1-183B-FCD3-1703-E245ECACB4FD}"/>
              </a:ext>
            </a:extLst>
          </p:cNvPr>
          <p:cNvSpPr txBox="1"/>
          <p:nvPr/>
        </p:nvSpPr>
        <p:spPr>
          <a:xfrm>
            <a:off x="2313167" y="2638509"/>
            <a:ext cx="3405462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Most User Friendly. Less flexible</a:t>
            </a: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Navigates static webpages. Not able to interact with webpage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4E683B9-7D57-CAB5-F46C-F3FFDCA3C160}"/>
              </a:ext>
            </a:extLst>
          </p:cNvPr>
          <p:cNvSpPr txBox="1"/>
          <p:nvPr/>
        </p:nvSpPr>
        <p:spPr>
          <a:xfrm>
            <a:off x="6861245" y="2638509"/>
            <a:ext cx="355305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More complex, but greater flexibility.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</a:endParaRPr>
          </a:p>
          <a:p>
            <a:endParaRPr lang="en-US" sz="2400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Navigates webpage interactively. Allows clicking, entering text, etc.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91FBE7-ACD3-BE5F-F8EC-5D664FC8CF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62CF95D-CD26-DB27-C0A8-24F04670A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412312"/>
            <a:ext cx="11570100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Coding Demo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2DACF-C89F-B0CD-AF2F-3091E03E7EBC}"/>
              </a:ext>
            </a:extLst>
          </p:cNvPr>
          <p:cNvSpPr txBox="1"/>
          <p:nvPr/>
        </p:nvSpPr>
        <p:spPr>
          <a:xfrm>
            <a:off x="310950" y="1098112"/>
            <a:ext cx="11153274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 err="1">
                <a:hlinkClick r:id="rId2"/>
              </a:rPr>
              <a:t>Github</a:t>
            </a:r>
            <a:r>
              <a:rPr lang="en-US" sz="2800" dirty="0">
                <a:hlinkClick r:id="rId2"/>
              </a:rPr>
              <a:t> Page</a:t>
            </a:r>
            <a:r>
              <a:rPr lang="en-US" sz="2800" dirty="0"/>
              <a:t>. </a:t>
            </a:r>
            <a:r>
              <a:rPr lang="en-US" sz="2800" dirty="0">
                <a:hlinkClick r:id="rId3"/>
              </a:rPr>
              <a:t>Sample code through Binder</a:t>
            </a:r>
            <a:r>
              <a:rPr lang="en-US" sz="2800" dirty="0"/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hlinkClick r:id="rId4"/>
              </a:rPr>
              <a:t>Running code through Binder</a:t>
            </a:r>
            <a:endParaRPr lang="en-U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382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AC0A2C-D71A-F130-58AB-3B195E1A81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3D8E82C-0832-28ED-626B-DF700589DC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950" y="274335"/>
            <a:ext cx="11570100" cy="685800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Evaluation</a:t>
            </a:r>
          </a:p>
        </p:txBody>
      </p:sp>
      <p:pic>
        <p:nvPicPr>
          <p:cNvPr id="4" name="Picture 3" descr="A qr code on a blue background&#10;&#10;AI-generated content may be incorrect.">
            <a:extLst>
              <a:ext uri="{FF2B5EF4-FFF2-40B4-BE49-F238E27FC236}">
                <a16:creationId xmlns:a16="http://schemas.microsoft.com/office/drawing/2014/main" id="{AC45247F-17F2-C28E-F4B9-C06F40BE9C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925" y="228599"/>
            <a:ext cx="6629401" cy="662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48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124</Words>
  <Application>Microsoft Macintosh PowerPoint</Application>
  <PresentationFormat>Widescreen</PresentationFormat>
  <Paragraphs>26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Aptos</vt:lpstr>
      <vt:lpstr>Aptos Display</vt:lpstr>
      <vt:lpstr>Arial</vt:lpstr>
      <vt:lpstr>Helvetica Neue</vt:lpstr>
      <vt:lpstr>Times</vt:lpstr>
      <vt:lpstr>Verdana</vt:lpstr>
      <vt:lpstr>Office Theme</vt:lpstr>
      <vt:lpstr>DataDen: Web scraping with Python</vt:lpstr>
      <vt:lpstr>Outline</vt:lpstr>
      <vt:lpstr>Web Scraping</vt:lpstr>
      <vt:lpstr>PowerPoint Presentation</vt:lpstr>
      <vt:lpstr>PowerPoint Presentation</vt:lpstr>
      <vt:lpstr>Coding Demo</vt:lpstr>
      <vt:lpstr>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Jacob R Grippin</dc:creator>
  <cp:lastModifiedBy>Jacob R Grippin</cp:lastModifiedBy>
  <cp:revision>4</cp:revision>
  <dcterms:created xsi:type="dcterms:W3CDTF">2025-07-24T15:01:06Z</dcterms:created>
  <dcterms:modified xsi:type="dcterms:W3CDTF">2025-07-24T18:38:29Z</dcterms:modified>
</cp:coreProperties>
</file>