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266" r:id="rId3"/>
    <p:sldId id="260" r:id="rId4"/>
    <p:sldId id="280" r:id="rId5"/>
    <p:sldId id="279" r:id="rId6"/>
    <p:sldId id="281" r:id="rId7"/>
    <p:sldId id="276" r:id="rId8"/>
    <p:sldId id="27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127"/>
    <p:restoredTop sz="95884"/>
  </p:normalViewPr>
  <p:slideViewPr>
    <p:cSldViewPr snapToGrid="0">
      <p:cViewPr varScale="1">
        <p:scale>
          <a:sx n="104" d="100"/>
          <a:sy n="104" d="100"/>
        </p:scale>
        <p:origin x="240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9339AA-6253-5243-B9A5-98CF9D40714A}" type="datetimeFigureOut">
              <a:rPr lang="en-US" smtClean="0"/>
              <a:t>3/11/25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027D1C-9341-EA4D-87ED-2C8E833C9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209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cd4f08874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gbcd4f088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4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6D65B-4A31-3AFA-3DDF-1C7D88C0DF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7E2C17-0AFC-1C55-CF93-77DF665C25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886A2-422E-FD0E-B770-CDE61C1C9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29CB-0C85-9341-8588-019021E165F1}" type="datetimeFigureOut">
              <a:rPr lang="en-US" smtClean="0"/>
              <a:t>3/11/25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18523-BDFA-671A-71EC-FCEE3F030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3606C-11AA-AFA1-1DCC-331E29835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BD5A-DD77-FB4D-BE7B-C080F5BEA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89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E7C47-C6F9-F979-2CAD-C7E935B5C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67F9A6-3DCE-C5AE-7046-3B25F2FFE5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E7EE2-4B19-7E9E-1E9C-A757D52BD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29CB-0C85-9341-8588-019021E165F1}" type="datetimeFigureOut">
              <a:rPr lang="en-US" smtClean="0"/>
              <a:t>3/11/25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CC659-6575-DAAD-1FD8-F1633A523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B3CCB-9D46-65E3-E11F-E03724872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BD5A-DD77-FB4D-BE7B-C080F5BEA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536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05BD7-43D9-F5E5-00AB-237E267A56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7E1573-1346-821B-DC53-1B145B44B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D6D5A-4DBA-922A-E19D-9DA371784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29CB-0C85-9341-8588-019021E165F1}" type="datetimeFigureOut">
              <a:rPr lang="en-US" smtClean="0"/>
              <a:t>3/11/25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84CD6-B65F-7443-567D-C0B022517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923F3-EE87-AB68-0443-7C5812E2A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BD5A-DD77-FB4D-BE7B-C080F5BEA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274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0" y="0"/>
            <a:ext cx="12192000" cy="222300"/>
          </a:xfrm>
          <a:prstGeom prst="rect">
            <a:avLst/>
          </a:prstGeom>
          <a:solidFill>
            <a:srgbClr val="B31B1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58" name="Google Shape;58;p13" descr="cu white lrg.psd"/>
          <p:cNvPicPr preferRelativeResize="0"/>
          <p:nvPr/>
        </p:nvPicPr>
        <p:blipFill rotWithShape="1">
          <a:blip r:embed="rId2">
            <a:alphaModFix/>
          </a:blip>
          <a:srcRect l="29545" r="-704"/>
          <a:stretch/>
        </p:blipFill>
        <p:spPr>
          <a:xfrm>
            <a:off x="5162102" y="-157024"/>
            <a:ext cx="1826746" cy="522449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>
            <a:spLocks noGrp="1"/>
          </p:cNvSpPr>
          <p:nvPr>
            <p:ph type="body" idx="1"/>
          </p:nvPr>
        </p:nvSpPr>
        <p:spPr>
          <a:xfrm>
            <a:off x="381000" y="1752600"/>
            <a:ext cx="11571900" cy="39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381000" y="1066800"/>
            <a:ext cx="115701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Helvetica Neue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0572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0924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4E1A-34E8-86FB-676F-267863E05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D75E5-17FA-9CCC-DAFB-45AD2C08A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3249D-9985-F351-3D1C-42565E770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29CB-0C85-9341-8588-019021E165F1}" type="datetimeFigureOut">
              <a:rPr lang="en-US" smtClean="0"/>
              <a:t>3/11/25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9B1A5-DBBD-D20E-B7BF-3B7142664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FCA6C-CDFB-B7D1-3AC3-AC71CDADF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BD5A-DD77-FB4D-BE7B-C080F5BEA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320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8ECB3-453B-6D81-962D-8C4CA0E43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60F6F2-1657-2D65-1D84-1E4A30DD5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21DE6-0268-2290-E164-AF63E8D8F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29CB-0C85-9341-8588-019021E165F1}" type="datetimeFigureOut">
              <a:rPr lang="en-US" smtClean="0"/>
              <a:t>3/11/25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685E6-30F3-F21C-702F-0168F0D30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20C0A-0F61-09BB-B59F-58C4C6544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BD5A-DD77-FB4D-BE7B-C080F5BEA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31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2F412-7F25-732C-F6D0-84BCB3BD7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82797-98E3-E235-39B6-00CEABE65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F2FA06-FA7C-638F-2B6E-C3C31969F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65227-D387-33D0-BEAB-E34547BE1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29CB-0C85-9341-8588-019021E165F1}" type="datetimeFigureOut">
              <a:rPr lang="en-US" smtClean="0"/>
              <a:t>3/11/25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A05C97-E7A9-6D74-6EE5-126DA3027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37A67B-A5F0-CF6B-32A4-59B253F64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BD5A-DD77-FB4D-BE7B-C080F5BEA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70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12D80-63D2-413A-1ACF-EFC62AA26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A01E7-002D-5104-9AFC-EBD4E4991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6BBEDF-8C44-D467-32BF-AC80D58C0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72FF63-D6A2-25BB-8F79-B88217DB79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9239FD-B72F-D506-F19C-4D6F78F0B6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7D22F4-1E74-77CB-4048-C995126A8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29CB-0C85-9341-8588-019021E165F1}" type="datetimeFigureOut">
              <a:rPr lang="en-US" smtClean="0"/>
              <a:t>3/11/25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F7C9BB-CDC5-61BB-10A7-0910C069D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312A27-5793-CE4E-2EEC-2955C46ED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BD5A-DD77-FB4D-BE7B-C080F5BEA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498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3B619-F18E-212C-08E4-A06533F04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5AFFC0-2CED-E09B-3767-D25D2D0A7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29CB-0C85-9341-8588-019021E165F1}" type="datetimeFigureOut">
              <a:rPr lang="en-US" smtClean="0"/>
              <a:t>3/11/25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7673F3-EA9A-FB63-2785-5B21DEFB1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1F8E-33B7-FCA0-37FF-A08E1FCB1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BD5A-DD77-FB4D-BE7B-C080F5BEA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99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8A6DB4-2ADF-0010-4E90-FC1AF0888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29CB-0C85-9341-8588-019021E165F1}" type="datetimeFigureOut">
              <a:rPr lang="en-US" smtClean="0"/>
              <a:t>3/11/25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C5AA4A-75D7-DE8C-BEE0-403FE057D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809627-A883-07E0-5431-8CAB1054B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BD5A-DD77-FB4D-BE7B-C080F5BEA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10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F99FE-C191-E680-F758-9D37282F2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009AB-674F-9C54-9994-62C87087B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8B26D-7CE6-4A6B-4717-135AB1ACD7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389A6-9783-6472-126C-416315A39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29CB-0C85-9341-8588-019021E165F1}" type="datetimeFigureOut">
              <a:rPr lang="en-US" smtClean="0"/>
              <a:t>3/11/25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233444-12B4-95AC-BB02-844A2A2DA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0BB77B-0056-D4E5-EDAF-2D215E180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BD5A-DD77-FB4D-BE7B-C080F5BEA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41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17F54-EA63-1417-0DCD-B17CA53E4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122D16-8A4E-4AAB-0E77-A9D33B92C5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0FF1AA-74BA-5C05-EC6F-830EBBDB5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52409-8307-C92B-72F2-E2953A89B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29CB-0C85-9341-8588-019021E165F1}" type="datetimeFigureOut">
              <a:rPr lang="en-US" smtClean="0"/>
              <a:t>3/11/25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B3BD2-AEEA-9D10-D353-350ABB30B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01948-9213-647B-8D9A-3184CBE84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BD5A-DD77-FB4D-BE7B-C080F5BEA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21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FA7E88-FA4F-4531-49B5-436D4100B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A854E3-AAE6-C7BA-83FE-421760C7C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22E91-DEC4-0AFC-5EDA-E3CD7BC1DE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DD29CB-0C85-9341-8588-019021E165F1}" type="datetimeFigureOut">
              <a:rPr lang="en-US" smtClean="0"/>
              <a:t>3/11/25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0534C-27EE-0C69-4390-1E5C1FD6F2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0BC30-FA44-FBB2-4422-30A1377AD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C4BD5A-DD77-FB4D-BE7B-C080F5BEA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35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grips9/SP25_WSP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ooglechromelabs.github.io/chrome-for-testing/" TargetMode="Externa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outlook.office365.com/owa/calendar/CCSSConsultationsDataServices@cornellprod.onmicrosoft.com/bookings/s/KbUdxKz8x0q8c_wd8yWEZA2" TargetMode="External"/><Relationship Id="rId2" Type="http://schemas.openxmlformats.org/officeDocument/2006/relationships/hyperlink" Target="https://outlook.office365.com/owa/calendar/CCSSConsultationgs@cornellprod.onmicrosoft.com/bookings/s/4hZyp0FGKEC1nWQahSz0IA2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mailto:socialsciences@cornell.edu" TargetMode="External"/><Relationship Id="rId4" Type="http://schemas.openxmlformats.org/officeDocument/2006/relationships/hyperlink" Target="https://socialsciences.cornell.edu/computing-and-data/workshops-and-train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6400" y="457200"/>
            <a:ext cx="3429007" cy="822962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248575" y="2690950"/>
            <a:ext cx="11610525" cy="1204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Web Scraping in Python</a:t>
            </a:r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405700" y="4167050"/>
            <a:ext cx="8101800" cy="21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SzPts val="688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	</a:t>
            </a:r>
            <a:endParaRPr sz="16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457E7B-A5C4-4DC0-8705-CD5F5F4A02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Extraction of data from a website. </a:t>
            </a:r>
          </a:p>
          <a:p>
            <a:r>
              <a:rPr lang="en-US" dirty="0"/>
              <a:t>Loads HTML code from URL. User selects which content to keep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778A01-8E97-4A12-8DCE-7FBC6AAD8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Web Scraping</a:t>
            </a:r>
          </a:p>
        </p:txBody>
      </p:sp>
      <p:pic>
        <p:nvPicPr>
          <p:cNvPr id="4" name="object 15">
            <a:extLst>
              <a:ext uri="{FF2B5EF4-FFF2-40B4-BE49-F238E27FC236}">
                <a16:creationId xmlns:a16="http://schemas.microsoft.com/office/drawing/2014/main" id="{7330E6DC-C15C-4C14-8A13-B01B9A59C0C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74440" y="3122579"/>
            <a:ext cx="6843119" cy="364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44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648410" y="0"/>
            <a:ext cx="5543390" cy="6857615"/>
            <a:chOff x="10963016" y="0"/>
            <a:chExt cx="9141460" cy="11308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23735" y="0"/>
              <a:ext cx="8680363" cy="1130855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963016" y="0"/>
              <a:ext cx="461009" cy="11308715"/>
            </a:xfrm>
            <a:custGeom>
              <a:avLst/>
              <a:gdLst/>
              <a:ahLst/>
              <a:cxnLst/>
              <a:rect l="l" t="t" r="r" b="b"/>
              <a:pathLst>
                <a:path w="461009" h="11308715">
                  <a:moveTo>
                    <a:pt x="460718" y="0"/>
                  </a:moveTo>
                  <a:lnTo>
                    <a:pt x="0" y="0"/>
                  </a:lnTo>
                  <a:lnTo>
                    <a:pt x="0" y="11308556"/>
                  </a:lnTo>
                  <a:lnTo>
                    <a:pt x="460718" y="11308556"/>
                  </a:lnTo>
                  <a:lnTo>
                    <a:pt x="460718" y="0"/>
                  </a:lnTo>
                  <a:close/>
                </a:path>
              </a:pathLst>
            </a:custGeom>
            <a:solidFill>
              <a:srgbClr val="B31A1A"/>
            </a:solidFill>
          </p:spPr>
          <p:txBody>
            <a:bodyPr wrap="square" lIns="0" tIns="0" rIns="0" bIns="0" rtlCol="0"/>
            <a:lstStyle/>
            <a:p>
              <a:endParaRPr sz="849"/>
            </a:p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54789" y="3255734"/>
            <a:ext cx="2556642" cy="43619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3662" y="3039849"/>
            <a:ext cx="2516295" cy="74802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3662" y="4154845"/>
            <a:ext cx="2425677" cy="48133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542090" y="5662215"/>
            <a:ext cx="2060521" cy="74549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554789" y="4053253"/>
            <a:ext cx="1979216" cy="43872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523041" y="4843122"/>
            <a:ext cx="2510712" cy="47881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11760" y="5006912"/>
            <a:ext cx="2027099" cy="476288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05411" y="5798397"/>
            <a:ext cx="2230452" cy="433357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58855" y="2249050"/>
            <a:ext cx="1913115" cy="283989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2953881" y="2235602"/>
            <a:ext cx="447445" cy="219102"/>
          </a:xfrm>
          <a:custGeom>
            <a:avLst/>
            <a:gdLst/>
            <a:ahLst/>
            <a:cxnLst/>
            <a:rect l="l" t="t" r="r" b="b"/>
            <a:pathLst>
              <a:path w="737870" h="361314">
                <a:moveTo>
                  <a:pt x="57128" y="4789"/>
                </a:moveTo>
                <a:lnTo>
                  <a:pt x="0" y="4789"/>
                </a:lnTo>
                <a:lnTo>
                  <a:pt x="126059" y="355087"/>
                </a:lnTo>
                <a:lnTo>
                  <a:pt x="187122" y="355087"/>
                </a:lnTo>
                <a:lnTo>
                  <a:pt x="210512" y="290091"/>
                </a:lnTo>
                <a:lnTo>
                  <a:pt x="154624" y="290091"/>
                </a:lnTo>
                <a:lnTo>
                  <a:pt x="57128" y="4789"/>
                </a:lnTo>
                <a:close/>
              </a:path>
              <a:path w="737870" h="361314">
                <a:moveTo>
                  <a:pt x="313182" y="4789"/>
                </a:moveTo>
                <a:lnTo>
                  <a:pt x="256053" y="4789"/>
                </a:lnTo>
                <a:lnTo>
                  <a:pt x="158558" y="290091"/>
                </a:lnTo>
                <a:lnTo>
                  <a:pt x="210512" y="290091"/>
                </a:lnTo>
                <a:lnTo>
                  <a:pt x="313182" y="4789"/>
                </a:lnTo>
                <a:close/>
              </a:path>
              <a:path w="737870" h="361314">
                <a:moveTo>
                  <a:pt x="402937" y="258276"/>
                </a:moveTo>
                <a:lnTo>
                  <a:pt x="349913" y="258276"/>
                </a:lnTo>
                <a:lnTo>
                  <a:pt x="351677" y="273563"/>
                </a:lnTo>
                <a:lnTo>
                  <a:pt x="367908" y="313053"/>
                </a:lnTo>
                <a:lnTo>
                  <a:pt x="399270" y="341522"/>
                </a:lnTo>
                <a:lnTo>
                  <a:pt x="444244" y="357781"/>
                </a:lnTo>
                <a:lnTo>
                  <a:pt x="480933" y="360903"/>
                </a:lnTo>
                <a:lnTo>
                  <a:pt x="500700" y="360069"/>
                </a:lnTo>
                <a:lnTo>
                  <a:pt x="550890" y="347562"/>
                </a:lnTo>
                <a:lnTo>
                  <a:pt x="586713" y="322065"/>
                </a:lnTo>
                <a:lnTo>
                  <a:pt x="592539" y="314550"/>
                </a:lnTo>
                <a:lnTo>
                  <a:pt x="480591" y="314550"/>
                </a:lnTo>
                <a:lnTo>
                  <a:pt x="470617" y="314176"/>
                </a:lnTo>
                <a:lnTo>
                  <a:pt x="427696" y="300824"/>
                </a:lnTo>
                <a:lnTo>
                  <a:pt x="404284" y="267374"/>
                </a:lnTo>
                <a:lnTo>
                  <a:pt x="402937" y="258276"/>
                </a:lnTo>
                <a:close/>
              </a:path>
              <a:path w="737870" h="361314">
                <a:moveTo>
                  <a:pt x="483499" y="0"/>
                </a:moveTo>
                <a:lnTo>
                  <a:pt x="434687" y="7119"/>
                </a:lnTo>
                <a:lnTo>
                  <a:pt x="395069" y="27666"/>
                </a:lnTo>
                <a:lnTo>
                  <a:pt x="368557" y="59491"/>
                </a:lnTo>
                <a:lnTo>
                  <a:pt x="359321" y="100574"/>
                </a:lnTo>
                <a:lnTo>
                  <a:pt x="360849" y="117977"/>
                </a:lnTo>
                <a:lnTo>
                  <a:pt x="383780" y="159413"/>
                </a:lnTo>
                <a:lnTo>
                  <a:pt x="430539" y="186705"/>
                </a:lnTo>
                <a:lnTo>
                  <a:pt x="501042" y="206974"/>
                </a:lnTo>
                <a:lnTo>
                  <a:pt x="509711" y="209743"/>
                </a:lnTo>
                <a:lnTo>
                  <a:pt x="544594" y="227531"/>
                </a:lnTo>
                <a:lnTo>
                  <a:pt x="558245" y="257763"/>
                </a:lnTo>
                <a:lnTo>
                  <a:pt x="557615" y="266048"/>
                </a:lnTo>
                <a:lnTo>
                  <a:pt x="536181" y="298985"/>
                </a:lnTo>
                <a:lnTo>
                  <a:pt x="491485" y="314112"/>
                </a:lnTo>
                <a:lnTo>
                  <a:pt x="480591" y="314550"/>
                </a:lnTo>
                <a:lnTo>
                  <a:pt x="592539" y="314550"/>
                </a:lnTo>
                <a:lnTo>
                  <a:pt x="609623" y="272740"/>
                </a:lnTo>
                <a:lnTo>
                  <a:pt x="610585" y="258276"/>
                </a:lnTo>
                <a:lnTo>
                  <a:pt x="609997" y="246891"/>
                </a:lnTo>
                <a:lnTo>
                  <a:pt x="596196" y="209614"/>
                </a:lnTo>
                <a:lnTo>
                  <a:pt x="561114" y="178955"/>
                </a:lnTo>
                <a:lnTo>
                  <a:pt x="518274" y="161989"/>
                </a:lnTo>
                <a:lnTo>
                  <a:pt x="475631" y="150861"/>
                </a:lnTo>
                <a:lnTo>
                  <a:pt x="468789" y="149150"/>
                </a:lnTo>
                <a:lnTo>
                  <a:pt x="461662" y="146984"/>
                </a:lnTo>
                <a:lnTo>
                  <a:pt x="426997" y="130164"/>
                </a:lnTo>
                <a:lnTo>
                  <a:pt x="412002" y="105819"/>
                </a:lnTo>
                <a:lnTo>
                  <a:pt x="412053" y="96811"/>
                </a:lnTo>
                <a:lnTo>
                  <a:pt x="431031" y="60464"/>
                </a:lnTo>
                <a:lnTo>
                  <a:pt x="471889" y="46096"/>
                </a:lnTo>
                <a:lnTo>
                  <a:pt x="482302" y="45668"/>
                </a:lnTo>
                <a:lnTo>
                  <a:pt x="588382" y="45668"/>
                </a:lnTo>
                <a:lnTo>
                  <a:pt x="580780" y="36507"/>
                </a:lnTo>
                <a:lnTo>
                  <a:pt x="546272" y="12486"/>
                </a:lnTo>
                <a:lnTo>
                  <a:pt x="500764" y="780"/>
                </a:lnTo>
                <a:lnTo>
                  <a:pt x="483499" y="0"/>
                </a:lnTo>
                <a:close/>
              </a:path>
              <a:path w="737870" h="361314">
                <a:moveTo>
                  <a:pt x="588382" y="45668"/>
                </a:moveTo>
                <a:lnTo>
                  <a:pt x="482302" y="45668"/>
                </a:lnTo>
                <a:lnTo>
                  <a:pt x="496712" y="46513"/>
                </a:lnTo>
                <a:lnTo>
                  <a:pt x="509840" y="49046"/>
                </a:lnTo>
                <a:lnTo>
                  <a:pt x="547812" y="75259"/>
                </a:lnTo>
                <a:lnTo>
                  <a:pt x="554824" y="96811"/>
                </a:lnTo>
                <a:lnTo>
                  <a:pt x="605796" y="96811"/>
                </a:lnTo>
                <a:lnTo>
                  <a:pt x="604513" y="83106"/>
                </a:lnTo>
                <a:lnTo>
                  <a:pt x="601348" y="70213"/>
                </a:lnTo>
                <a:lnTo>
                  <a:pt x="596303" y="58133"/>
                </a:lnTo>
                <a:lnTo>
                  <a:pt x="589375" y="46866"/>
                </a:lnTo>
                <a:lnTo>
                  <a:pt x="588382" y="45668"/>
                </a:lnTo>
                <a:close/>
              </a:path>
              <a:path w="737870" h="361314">
                <a:moveTo>
                  <a:pt x="703334" y="290091"/>
                </a:moveTo>
                <a:lnTo>
                  <a:pt x="669755" y="317372"/>
                </a:lnTo>
                <a:lnTo>
                  <a:pt x="669125" y="324128"/>
                </a:lnTo>
                <a:lnTo>
                  <a:pt x="669755" y="330970"/>
                </a:lnTo>
                <a:lnTo>
                  <a:pt x="703334" y="358337"/>
                </a:lnTo>
                <a:lnTo>
                  <a:pt x="709605" y="358337"/>
                </a:lnTo>
                <a:lnTo>
                  <a:pt x="715307" y="356798"/>
                </a:lnTo>
                <a:lnTo>
                  <a:pt x="725569" y="350640"/>
                </a:lnTo>
                <a:lnTo>
                  <a:pt x="729674" y="346535"/>
                </a:lnTo>
                <a:lnTo>
                  <a:pt x="732753" y="341404"/>
                </a:lnTo>
                <a:lnTo>
                  <a:pt x="735946" y="336159"/>
                </a:lnTo>
                <a:lnTo>
                  <a:pt x="737542" y="330400"/>
                </a:lnTo>
                <a:lnTo>
                  <a:pt x="737542" y="324128"/>
                </a:lnTo>
                <a:lnTo>
                  <a:pt x="710101" y="290721"/>
                </a:lnTo>
                <a:lnTo>
                  <a:pt x="703334" y="2900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49"/>
          </a:p>
        </p:txBody>
      </p:sp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752663" y="2135083"/>
            <a:ext cx="1903103" cy="803164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463938" y="2012813"/>
            <a:ext cx="2286128" cy="660386"/>
          </a:xfrm>
          <a:custGeom>
            <a:avLst/>
            <a:gdLst/>
            <a:ahLst/>
            <a:cxnLst/>
            <a:rect l="l" t="t" r="r" b="b"/>
            <a:pathLst>
              <a:path w="3769995" h="1089025">
                <a:moveTo>
                  <a:pt x="3769525" y="0"/>
                </a:moveTo>
                <a:lnTo>
                  <a:pt x="3738118" y="0"/>
                </a:lnTo>
                <a:lnTo>
                  <a:pt x="3738118" y="31407"/>
                </a:lnTo>
                <a:lnTo>
                  <a:pt x="3738118" y="1057554"/>
                </a:lnTo>
                <a:lnTo>
                  <a:pt x="31419" y="1057554"/>
                </a:lnTo>
                <a:lnTo>
                  <a:pt x="31419" y="1057224"/>
                </a:lnTo>
                <a:lnTo>
                  <a:pt x="31419" y="31407"/>
                </a:lnTo>
                <a:lnTo>
                  <a:pt x="3738118" y="31407"/>
                </a:lnTo>
                <a:lnTo>
                  <a:pt x="3738118" y="0"/>
                </a:lnTo>
                <a:lnTo>
                  <a:pt x="31419" y="0"/>
                </a:lnTo>
                <a:lnTo>
                  <a:pt x="31419" y="584"/>
                </a:lnTo>
                <a:lnTo>
                  <a:pt x="0" y="584"/>
                </a:lnTo>
                <a:lnTo>
                  <a:pt x="0" y="31407"/>
                </a:lnTo>
                <a:lnTo>
                  <a:pt x="0" y="1057224"/>
                </a:lnTo>
                <a:lnTo>
                  <a:pt x="0" y="1088974"/>
                </a:lnTo>
                <a:lnTo>
                  <a:pt x="31419" y="1088974"/>
                </a:lnTo>
                <a:lnTo>
                  <a:pt x="3738118" y="1088974"/>
                </a:lnTo>
                <a:lnTo>
                  <a:pt x="3769525" y="1088974"/>
                </a:lnTo>
                <a:lnTo>
                  <a:pt x="3769525" y="0"/>
                </a:lnTo>
                <a:close/>
              </a:path>
            </a:pathLst>
          </a:custGeom>
          <a:solidFill>
            <a:srgbClr val="B31A1A"/>
          </a:solid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21" name="object 21"/>
          <p:cNvSpPr/>
          <p:nvPr/>
        </p:nvSpPr>
        <p:spPr>
          <a:xfrm>
            <a:off x="3575222" y="1955539"/>
            <a:ext cx="2286128" cy="1111296"/>
          </a:xfrm>
          <a:custGeom>
            <a:avLst/>
            <a:gdLst/>
            <a:ahLst/>
            <a:cxnLst/>
            <a:rect l="l" t="t" r="r" b="b"/>
            <a:pathLst>
              <a:path w="3769995" h="1832610">
                <a:moveTo>
                  <a:pt x="3769525" y="215"/>
                </a:moveTo>
                <a:lnTo>
                  <a:pt x="3738105" y="215"/>
                </a:lnTo>
                <a:lnTo>
                  <a:pt x="31419" y="215"/>
                </a:lnTo>
                <a:lnTo>
                  <a:pt x="31419" y="0"/>
                </a:lnTo>
                <a:lnTo>
                  <a:pt x="0" y="0"/>
                </a:lnTo>
                <a:lnTo>
                  <a:pt x="0" y="215"/>
                </a:lnTo>
                <a:lnTo>
                  <a:pt x="0" y="31623"/>
                </a:lnTo>
                <a:lnTo>
                  <a:pt x="0" y="1800860"/>
                </a:lnTo>
                <a:lnTo>
                  <a:pt x="31419" y="1800860"/>
                </a:lnTo>
                <a:lnTo>
                  <a:pt x="31419" y="31623"/>
                </a:lnTo>
                <a:lnTo>
                  <a:pt x="3738105" y="31623"/>
                </a:lnTo>
                <a:lnTo>
                  <a:pt x="3738105" y="1801202"/>
                </a:lnTo>
                <a:lnTo>
                  <a:pt x="31419" y="1801202"/>
                </a:lnTo>
                <a:lnTo>
                  <a:pt x="0" y="1801202"/>
                </a:lnTo>
                <a:lnTo>
                  <a:pt x="0" y="1832610"/>
                </a:lnTo>
                <a:lnTo>
                  <a:pt x="31419" y="1832610"/>
                </a:lnTo>
                <a:lnTo>
                  <a:pt x="3738105" y="1832610"/>
                </a:lnTo>
                <a:lnTo>
                  <a:pt x="3769525" y="1832610"/>
                </a:lnTo>
                <a:lnTo>
                  <a:pt x="3769525" y="215"/>
                </a:lnTo>
                <a:close/>
              </a:path>
            </a:pathLst>
          </a:custGeom>
          <a:solidFill>
            <a:srgbClr val="B31A1A"/>
          </a:solid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22" name="object 22"/>
          <p:cNvSpPr/>
          <p:nvPr/>
        </p:nvSpPr>
        <p:spPr>
          <a:xfrm>
            <a:off x="3118059" y="2990640"/>
            <a:ext cx="6546" cy="3454414"/>
          </a:xfrm>
          <a:custGeom>
            <a:avLst/>
            <a:gdLst/>
            <a:ahLst/>
            <a:cxnLst/>
            <a:rect l="l" t="t" r="r" b="b"/>
            <a:pathLst>
              <a:path w="10795" h="5696584">
                <a:moveTo>
                  <a:pt x="10470" y="5696161"/>
                </a:moveTo>
                <a:lnTo>
                  <a:pt x="10470" y="0"/>
                </a:lnTo>
                <a:lnTo>
                  <a:pt x="0" y="0"/>
                </a:lnTo>
                <a:lnTo>
                  <a:pt x="0" y="5696161"/>
                </a:lnTo>
                <a:lnTo>
                  <a:pt x="10470" y="56961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49DD33-A8A6-4DE1-B31B-A4DF13DEE09B}"/>
              </a:ext>
            </a:extLst>
          </p:cNvPr>
          <p:cNvSpPr txBox="1"/>
          <p:nvPr/>
        </p:nvSpPr>
        <p:spPr>
          <a:xfrm>
            <a:off x="288198" y="492148"/>
            <a:ext cx="5672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Web Scraping VS APIS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8A77C-39EF-EE95-8EF2-081B6CAF9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 for Web Scraping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19A7F-4C95-C4F4-155C-78E9ACE270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BeautifulSoup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D7B694-7779-0221-2440-66140EF14D1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Most User Friendly. Less flexible</a:t>
            </a:r>
          </a:p>
          <a:p>
            <a:r>
              <a:rPr lang="en-US" dirty="0"/>
              <a:t>Navigates static webpages.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96B1A8-C49A-3740-A922-EFEE1157F0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Selenium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4522A9-F06B-4795-67B4-F873B05A513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More complex, but greater flexibility. </a:t>
            </a:r>
          </a:p>
          <a:p>
            <a:r>
              <a:rPr lang="en-US" dirty="0"/>
              <a:t>Navigates webpage interactively. Allows clicking, entering text, etc. </a:t>
            </a:r>
          </a:p>
        </p:txBody>
      </p:sp>
    </p:spTree>
    <p:extLst>
      <p:ext uri="{BB962C8B-B14F-4D97-AF65-F5344CB8AC3E}">
        <p14:creationId xmlns:p14="http://schemas.microsoft.com/office/powerpoint/2010/main" val="948183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457E7B-A5C4-4DC0-8705-CD5F5F4A02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Github</a:t>
            </a:r>
            <a:r>
              <a:rPr lang="en-US" dirty="0">
                <a:hlinkClick r:id="rId2"/>
              </a:rPr>
              <a:t> Page</a:t>
            </a:r>
            <a:endParaRPr lang="en-US" dirty="0"/>
          </a:p>
          <a:p>
            <a:r>
              <a:rPr lang="en-US" dirty="0"/>
              <a:t>Sample code using </a:t>
            </a:r>
            <a:r>
              <a:rPr lang="en-US" dirty="0" err="1"/>
              <a:t>BeautifulSoup</a:t>
            </a:r>
            <a:r>
              <a:rPr lang="en-US" dirty="0"/>
              <a:t>, Selenium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778A01-8E97-4A12-8DCE-7FBC6AAD8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Coding Demo</a:t>
            </a:r>
          </a:p>
        </p:txBody>
      </p:sp>
    </p:spTree>
    <p:extLst>
      <p:ext uri="{BB962C8B-B14F-4D97-AF65-F5344CB8AC3E}">
        <p14:creationId xmlns:p14="http://schemas.microsoft.com/office/powerpoint/2010/main" val="316844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27BBE2-0C6D-786B-31ED-99091AD6FE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Google Chrome and chromedriver</a:t>
            </a:r>
            <a:endParaRPr lang="en-US" dirty="0"/>
          </a:p>
          <a:p>
            <a:r>
              <a:rPr lang="en-US" dirty="0"/>
              <a:t>Python libraries Selenium, Pandas, 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477E6E-FDEB-A2F1-3C68-1A7588A67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Selenium Installation Instructions</a:t>
            </a:r>
          </a:p>
        </p:txBody>
      </p:sp>
    </p:spTree>
    <p:extLst>
      <p:ext uri="{BB962C8B-B14F-4D97-AF65-F5344CB8AC3E}">
        <p14:creationId xmlns:p14="http://schemas.microsoft.com/office/powerpoint/2010/main" val="72424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457E7B-A5C4-4DC0-8705-CD5F5F4A02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778A01-8E97-4A12-8DCE-7FBC6AAD8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79786" y="420600"/>
            <a:ext cx="5191125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Evaluation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597109-0A3B-EBD8-0DA7-A1856B451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205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FAF061-BF8D-1597-1DA5-CAEE06470C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Programming/Coding Consultation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Data Consultation</a:t>
            </a:r>
            <a:r>
              <a:rPr lang="en-US" dirty="0"/>
              <a:t>. For 1v1 or group trainings. Qualitative, Quantitative, Accessing and working with Data. (Python, R, Stata most popular)</a:t>
            </a:r>
          </a:p>
          <a:p>
            <a:r>
              <a:rPr lang="en-US" dirty="0">
                <a:hlinkClick r:id="rId4"/>
              </a:rPr>
              <a:t>CCSS Workshops</a:t>
            </a:r>
            <a:r>
              <a:rPr lang="en-US" dirty="0"/>
              <a:t>. Recordings upon request. Email </a:t>
            </a:r>
            <a:r>
              <a:rPr lang="en-US" dirty="0">
                <a:hlinkClick r:id="rId5"/>
              </a:rPr>
              <a:t>socialsciences@cornell.edu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725E03-890C-0801-E145-F6A82CD1F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Other CCSS Resources</a:t>
            </a:r>
          </a:p>
        </p:txBody>
      </p:sp>
    </p:spTree>
    <p:extLst>
      <p:ext uri="{BB962C8B-B14F-4D97-AF65-F5344CB8AC3E}">
        <p14:creationId xmlns:p14="http://schemas.microsoft.com/office/powerpoint/2010/main" val="51813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140</Words>
  <Application>Microsoft Macintosh PowerPoint</Application>
  <PresentationFormat>Widescreen</PresentationFormat>
  <Paragraphs>23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Aptos</vt:lpstr>
      <vt:lpstr>Aptos Display</vt:lpstr>
      <vt:lpstr>Arial</vt:lpstr>
      <vt:lpstr>Helvetica Neue</vt:lpstr>
      <vt:lpstr>Times</vt:lpstr>
      <vt:lpstr>Verdana</vt:lpstr>
      <vt:lpstr>Office Theme</vt:lpstr>
      <vt:lpstr>Web Scraping in Python</vt:lpstr>
      <vt:lpstr>Web Scraping</vt:lpstr>
      <vt:lpstr>PowerPoint Presentation</vt:lpstr>
      <vt:lpstr>Python Libraries for Web Scraping</vt:lpstr>
      <vt:lpstr>Coding Demo</vt:lpstr>
      <vt:lpstr>Selenium Installation Instructions</vt:lpstr>
      <vt:lpstr>Evaluation</vt:lpstr>
      <vt:lpstr>Other CCSS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Scraping and APIs for extracting data through the web</dc:title>
  <dc:creator>Jacob R Grippin</dc:creator>
  <cp:lastModifiedBy>Jacob R Grippin</cp:lastModifiedBy>
  <cp:revision>15</cp:revision>
  <dcterms:created xsi:type="dcterms:W3CDTF">2024-03-03T03:28:31Z</dcterms:created>
  <dcterms:modified xsi:type="dcterms:W3CDTF">2025-03-11T15:09:23Z</dcterms:modified>
</cp:coreProperties>
</file>