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80" r:id="rId2"/>
    <p:sldId id="259" r:id="rId3"/>
    <p:sldId id="281" r:id="rId4"/>
    <p:sldId id="299" r:id="rId5"/>
    <p:sldId id="302" r:id="rId6"/>
    <p:sldId id="301" r:id="rId7"/>
    <p:sldId id="300" r:id="rId8"/>
    <p:sldId id="303" r:id="rId9"/>
    <p:sldId id="295" r:id="rId10"/>
    <p:sldId id="288" r:id="rId11"/>
    <p:sldId id="297" r:id="rId12"/>
    <p:sldId id="298" r:id="rId13"/>
    <p:sldId id="291" r:id="rId14"/>
    <p:sldId id="290" r:id="rId15"/>
    <p:sldId id="292" r:id="rId16"/>
    <p:sldId id="282" r:id="rId17"/>
    <p:sldId id="286" r:id="rId18"/>
    <p:sldId id="262" r:id="rId19"/>
    <p:sldId id="268" r:id="rId20"/>
    <p:sldId id="28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7FF6CD-E505-4444-9726-267DA28AFB2A}">
          <p14:sldIdLst>
            <p14:sldId id="280"/>
          </p14:sldIdLst>
        </p14:section>
        <p14:section name="Untitled Section" id="{43B01A33-4981-4BE7-B965-A7549CA851CC}">
          <p14:sldIdLst>
            <p14:sldId id="259"/>
            <p14:sldId id="281"/>
            <p14:sldId id="299"/>
            <p14:sldId id="302"/>
            <p14:sldId id="301"/>
            <p14:sldId id="300"/>
            <p14:sldId id="303"/>
            <p14:sldId id="295"/>
            <p14:sldId id="288"/>
            <p14:sldId id="297"/>
            <p14:sldId id="298"/>
            <p14:sldId id="291"/>
            <p14:sldId id="290"/>
            <p14:sldId id="292"/>
            <p14:sldId id="282"/>
            <p14:sldId id="286"/>
            <p14:sldId id="262"/>
            <p14:sldId id="268"/>
            <p14:sldId id="28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F6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5791" autoAdjust="0"/>
  </p:normalViewPr>
  <p:slideViewPr>
    <p:cSldViewPr>
      <p:cViewPr varScale="1">
        <p:scale>
          <a:sx n="113" d="100"/>
          <a:sy n="113" d="100"/>
        </p:scale>
        <p:origin x="155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B9057D-E4FA-4EE8-B431-B13575242417}" type="datetimeFigureOut">
              <a:rPr lang="en-US" smtClean="0"/>
              <a:t>3/3/2016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03CC29-6035-47BC-AB1E-140862AA34B3}" type="slidenum">
              <a:rPr lang="en-US" smtClean="0"/>
              <a:t>‹#›</a:t>
            </a:fld>
            <a:endParaRPr lang="en-US"/>
          </a:p>
        </p:txBody>
      </p:sp>
    </p:spTree>
    <p:extLst>
      <p:ext uri="{BB962C8B-B14F-4D97-AF65-F5344CB8AC3E}">
        <p14:creationId xmlns:p14="http://schemas.microsoft.com/office/powerpoint/2010/main" val="640636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1447800" cy="365125"/>
          </a:xfrm>
        </p:spPr>
        <p:txBody>
          <a:bodyPr/>
          <a:lstStyle/>
          <a:p>
            <a:fld id="{2CA5515B-F377-4E1F-A458-7E7F1A412B22}" type="datetime1">
              <a:rPr lang="en-US" smtClean="0"/>
              <a:t>3/3/2016</a:t>
            </a:fld>
            <a:endParaRPr lang="en-US"/>
          </a:p>
        </p:txBody>
      </p:sp>
    </p:spTree>
    <p:extLst>
      <p:ext uri="{BB962C8B-B14F-4D97-AF65-F5344CB8AC3E}">
        <p14:creationId xmlns:p14="http://schemas.microsoft.com/office/powerpoint/2010/main" val="3471891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0"/>
            <a:ext cx="1676400" cy="365125"/>
          </a:xfrm>
        </p:spPr>
        <p:txBody>
          <a:bodyPr/>
          <a:lstStyle/>
          <a:p>
            <a:fld id="{A0ABE6C7-3283-4BCF-9359-1605821E8EAA}" type="datetime1">
              <a:rPr lang="en-US" smtClean="0"/>
              <a:t>3/3/2016</a:t>
            </a:fld>
            <a:endParaRPr lang="en-US"/>
          </a:p>
        </p:txBody>
      </p:sp>
      <p:sp>
        <p:nvSpPr>
          <p:cNvPr id="6" name="Slide Number Placeholder 5"/>
          <p:cNvSpPr>
            <a:spLocks noGrp="1"/>
          </p:cNvSpPr>
          <p:nvPr>
            <p:ph type="sldNum" sz="quarter" idx="12"/>
          </p:nvPr>
        </p:nvSpPr>
        <p:spPr>
          <a:xfrm>
            <a:off x="7010400" y="6356350"/>
            <a:ext cx="1676400" cy="365125"/>
          </a:xfrm>
        </p:spPr>
        <p:txBody>
          <a:bodyPr/>
          <a:lstStyle/>
          <a:p>
            <a:fld id="{E48D09DE-0215-403E-A6AD-FE92AF7EE245}" type="slidenum">
              <a:rPr lang="en-US" smtClean="0"/>
              <a:t>‹#›</a:t>
            </a:fld>
            <a:endParaRPr lang="en-US"/>
          </a:p>
        </p:txBody>
      </p:sp>
    </p:spTree>
    <p:extLst>
      <p:ext uri="{BB962C8B-B14F-4D97-AF65-F5344CB8AC3E}">
        <p14:creationId xmlns:p14="http://schemas.microsoft.com/office/powerpoint/2010/main" val="7517371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86B86F-25D0-4378-B4BB-C7553FE83360}" type="datetime1">
              <a:rPr lang="en-US" smtClean="0"/>
              <a:t>3/3/2016</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8D09DE-0215-403E-A6AD-FE92AF7EE245}" type="slidenum">
              <a:rPr lang="en-US" smtClean="0"/>
              <a:t>‹#›</a:t>
            </a:fld>
            <a:endParaRPr lang="en-US"/>
          </a:p>
        </p:txBody>
      </p:sp>
    </p:spTree>
    <p:extLst>
      <p:ext uri="{BB962C8B-B14F-4D97-AF65-F5344CB8AC3E}">
        <p14:creationId xmlns:p14="http://schemas.microsoft.com/office/powerpoint/2010/main" val="4170653154"/>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ctr"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Embedded Networking Software Development</a:t>
            </a:r>
            <a:br>
              <a:rPr lang="en-US" dirty="0" smtClean="0"/>
            </a:br>
            <a:r>
              <a:rPr lang="en-US" dirty="0" smtClean="0"/>
              <a:t>Lab 2 – Networking Layer 3 (Network Layer)</a:t>
            </a:r>
            <a:br>
              <a:rPr lang="en-US" dirty="0" smtClean="0"/>
            </a:br>
            <a:endParaRPr lang="en-US" dirty="0"/>
          </a:p>
        </p:txBody>
      </p:sp>
      <p:sp>
        <p:nvSpPr>
          <p:cNvPr id="3" name="Subtitle 2"/>
          <p:cNvSpPr>
            <a:spLocks noGrp="1"/>
          </p:cNvSpPr>
          <p:nvPr>
            <p:ph type="subTitle" idx="1"/>
          </p:nvPr>
        </p:nvSpPr>
        <p:spPr/>
        <p:txBody>
          <a:bodyPr/>
          <a:lstStyle/>
          <a:p>
            <a:r>
              <a:rPr lang="en-US" sz="1600" dirty="0" smtClean="0"/>
              <a:t>Version 0.1</a:t>
            </a:r>
          </a:p>
          <a:p>
            <a:endParaRPr lang="en-US" sz="1600" dirty="0" smtClean="0"/>
          </a:p>
        </p:txBody>
      </p:sp>
      <p:sp>
        <p:nvSpPr>
          <p:cNvPr id="4" name="Date Placeholder 3"/>
          <p:cNvSpPr>
            <a:spLocks noGrp="1"/>
          </p:cNvSpPr>
          <p:nvPr>
            <p:ph type="dt" sz="half" idx="10"/>
          </p:nvPr>
        </p:nvSpPr>
        <p:spPr/>
        <p:txBody>
          <a:bodyPr/>
          <a:lstStyle/>
          <a:p>
            <a:fld id="{166CB3B1-62D1-4626-9830-CC322E10E653}" type="datetime1">
              <a:rPr lang="en-US" smtClean="0"/>
              <a:pPr/>
              <a:t>3/3/2016</a:t>
            </a:fld>
            <a:endParaRPr lang="en-US"/>
          </a:p>
        </p:txBody>
      </p:sp>
    </p:spTree>
    <p:extLst>
      <p:ext uri="{BB962C8B-B14F-4D97-AF65-F5344CB8AC3E}">
        <p14:creationId xmlns:p14="http://schemas.microsoft.com/office/powerpoint/2010/main" val="18063197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a:t>
            </a:r>
            <a:endParaRPr lang="en-US" dirty="0"/>
          </a:p>
        </p:txBody>
      </p:sp>
      <p:sp>
        <p:nvSpPr>
          <p:cNvPr id="3" name="Content Placeholder 2"/>
          <p:cNvSpPr>
            <a:spLocks noGrp="1"/>
          </p:cNvSpPr>
          <p:nvPr>
            <p:ph idx="1"/>
          </p:nvPr>
        </p:nvSpPr>
        <p:spPr>
          <a:xfrm>
            <a:off x="457200" y="1600199"/>
            <a:ext cx="8229600" cy="4953001"/>
          </a:xfrm>
        </p:spPr>
        <p:txBody>
          <a:bodyPr>
            <a:normAutofit/>
          </a:bodyPr>
          <a:lstStyle/>
          <a:p>
            <a:pPr marL="342900" lvl="1" indent="-342900">
              <a:buFont typeface="Arial" pitchFamily="34" charset="0"/>
              <a:buChar char="•"/>
            </a:pPr>
            <a:r>
              <a:rPr lang="en-US" dirty="0" smtClean="0"/>
              <a:t>Test your completed embedded networking stack on the FRDM-K64F board, by using the following test cases:</a:t>
            </a:r>
          </a:p>
          <a:p>
            <a:pPr marL="742950" lvl="2" indent="-342900"/>
            <a:r>
              <a:rPr lang="en-US" dirty="0" smtClean="0"/>
              <a:t>Test case 1: “ping” from the FRDM-K64F board  to the PC </a:t>
            </a:r>
          </a:p>
          <a:p>
            <a:pPr marL="742950" lvl="2" indent="-342900"/>
            <a:r>
              <a:rPr lang="en-US" dirty="0" smtClean="0"/>
              <a:t>Test case 2: “ping” from the PC to the </a:t>
            </a:r>
            <a:r>
              <a:rPr lang="en-US" dirty="0"/>
              <a:t>FRDM-K64F</a:t>
            </a:r>
            <a:r>
              <a:rPr lang="en-US" dirty="0" smtClean="0"/>
              <a:t> board</a:t>
            </a:r>
          </a:p>
          <a:p>
            <a:pPr marL="742950" lvl="2" indent="-342900"/>
            <a:r>
              <a:rPr lang="en-US" dirty="0" smtClean="0"/>
              <a:t>Run test cases from lab1 to verify that there are no regressions </a:t>
            </a:r>
          </a:p>
          <a:p>
            <a:pPr marL="342900" lvl="1" indent="-342900">
              <a:buFont typeface="Arial" pitchFamily="34" charset="0"/>
              <a:buChar char="•"/>
            </a:pPr>
            <a:r>
              <a:rPr lang="en-US" dirty="0" smtClean="0"/>
              <a:t>Test Environment Configuration:</a:t>
            </a:r>
          </a:p>
          <a:p>
            <a:pPr marL="742950" lvl="2" indent="-342900"/>
            <a:r>
              <a:rPr lang="en-US" dirty="0" smtClean="0"/>
              <a:t>Connect the Ethernet port of the board to the Ethernet port of your PC</a:t>
            </a:r>
          </a:p>
          <a:p>
            <a:pPr marL="742950" lvl="2" indent="-342900"/>
            <a:r>
              <a:rPr lang="en-US" dirty="0" smtClean="0"/>
              <a:t>Configure a static IPv4 address for the PC’s wired Ethernet interface that is in the 192.168.8.0/24 subnet (e.g., 192.168.8.1)</a:t>
            </a:r>
          </a:p>
          <a:p>
            <a:pPr marL="0" lvl="1" indent="0">
              <a:buNone/>
            </a:pPr>
            <a:endParaRPr lang="en-US" dirty="0">
              <a:latin typeface="Courier New" panose="02070309020205020404" pitchFamily="49" charset="0"/>
              <a:cs typeface="Courier New" panose="02070309020205020404" pitchFamily="49" charset="0"/>
            </a:endParaRPr>
          </a:p>
          <a:p>
            <a:pPr marL="857250" lvl="3" indent="0">
              <a:buNone/>
            </a:pPr>
            <a:endParaRPr lang="en-US" dirty="0" smtClean="0">
              <a:latin typeface="Courier New" panose="02070309020205020404" pitchFamily="49" charset="0"/>
              <a:cs typeface="Courier New" panose="02070309020205020404" pitchFamily="49" charset="0"/>
            </a:endParaRPr>
          </a:p>
          <a:p>
            <a:pPr marL="742950" lvl="2" indent="-342900"/>
            <a:endParaRPr lang="en-US" dirty="0" smtClean="0"/>
          </a:p>
          <a:p>
            <a:pPr marL="742950" lvl="2" indent="-342900"/>
            <a:endParaRPr lang="en-US" dirty="0" smtClean="0"/>
          </a:p>
          <a:p>
            <a:pPr marL="742950" lvl="2" indent="-342900"/>
            <a:endParaRPr lang="en-US" dirty="0" smtClean="0"/>
          </a:p>
          <a:p>
            <a:pPr marL="742950" lvl="2" indent="-342900"/>
            <a:endParaRPr lang="en-US" dirty="0" smtClean="0"/>
          </a:p>
          <a:p>
            <a:pPr marL="742950" lvl="2" indent="-342900"/>
            <a:endParaRPr lang="en-US" dirty="0" smtClean="0"/>
          </a:p>
        </p:txBody>
      </p:sp>
      <p:sp>
        <p:nvSpPr>
          <p:cNvPr id="4" name="Date Placeholder 3"/>
          <p:cNvSpPr>
            <a:spLocks noGrp="1"/>
          </p:cNvSpPr>
          <p:nvPr>
            <p:ph type="dt" sz="half" idx="10"/>
          </p:nvPr>
        </p:nvSpPr>
        <p:spPr/>
        <p:txBody>
          <a:bodyPr/>
          <a:lstStyle/>
          <a:p>
            <a:fld id="{A0ABE6C7-3283-4BCF-9359-1605821E8EAA}" type="datetime1">
              <a:rPr lang="en-US" smtClean="0"/>
              <a:t>3/3/2016</a:t>
            </a:fld>
            <a:endParaRPr lang="en-US"/>
          </a:p>
        </p:txBody>
      </p:sp>
      <p:sp>
        <p:nvSpPr>
          <p:cNvPr id="5" name="Slide Number Placeholder 4"/>
          <p:cNvSpPr>
            <a:spLocks noGrp="1"/>
          </p:cNvSpPr>
          <p:nvPr>
            <p:ph type="sldNum" sz="quarter" idx="12"/>
          </p:nvPr>
        </p:nvSpPr>
        <p:spPr/>
        <p:txBody>
          <a:bodyPr/>
          <a:lstStyle/>
          <a:p>
            <a:fld id="{E48D09DE-0215-403E-A6AD-FE92AF7EE245}" type="slidenum">
              <a:rPr lang="en-US" smtClean="0"/>
              <a:t>10</a:t>
            </a:fld>
            <a:endParaRPr lang="en-US"/>
          </a:p>
        </p:txBody>
      </p:sp>
    </p:spTree>
    <p:extLst>
      <p:ext uri="{BB962C8B-B14F-4D97-AF65-F5344CB8AC3E}">
        <p14:creationId xmlns:p14="http://schemas.microsoft.com/office/powerpoint/2010/main" val="2803254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 (2)</a:t>
            </a:r>
            <a:endParaRPr lang="en-US" dirty="0"/>
          </a:p>
        </p:txBody>
      </p:sp>
      <p:sp>
        <p:nvSpPr>
          <p:cNvPr id="3" name="Content Placeholder 2"/>
          <p:cNvSpPr>
            <a:spLocks noGrp="1"/>
          </p:cNvSpPr>
          <p:nvPr>
            <p:ph idx="1"/>
          </p:nvPr>
        </p:nvSpPr>
        <p:spPr>
          <a:xfrm>
            <a:off x="457200" y="1600199"/>
            <a:ext cx="8229600" cy="4953001"/>
          </a:xfrm>
        </p:spPr>
        <p:txBody>
          <a:bodyPr>
            <a:normAutofit/>
          </a:bodyPr>
          <a:lstStyle/>
          <a:p>
            <a:pPr marL="342900" lvl="1" indent="-342900">
              <a:buFont typeface="Arial" pitchFamily="34" charset="0"/>
              <a:buChar char="•"/>
            </a:pPr>
            <a:r>
              <a:rPr lang="en-US" dirty="0"/>
              <a:t>Test Case </a:t>
            </a:r>
            <a:r>
              <a:rPr lang="en-US" dirty="0" smtClean="0"/>
              <a:t>1: Ping </a:t>
            </a:r>
            <a:r>
              <a:rPr lang="en-US" dirty="0"/>
              <a:t>from the FRDM-K64F board to the PC</a:t>
            </a:r>
            <a:r>
              <a:rPr lang="en-US" dirty="0" smtClean="0"/>
              <a:t> </a:t>
            </a:r>
            <a:endParaRPr lang="en-US" dirty="0"/>
          </a:p>
          <a:p>
            <a:pPr marL="742950" lvl="2" indent="-342900"/>
            <a:r>
              <a:rPr lang="en-US" dirty="0"/>
              <a:t>Run the “ping” command </a:t>
            </a:r>
            <a:r>
              <a:rPr lang="en-US" dirty="0" smtClean="0"/>
              <a:t>from </a:t>
            </a:r>
            <a:r>
              <a:rPr lang="en-US" dirty="0"/>
              <a:t>the FRDM-K64F board to the </a:t>
            </a:r>
            <a:r>
              <a:rPr lang="en-US" dirty="0" smtClean="0"/>
              <a:t>PC, from </a:t>
            </a:r>
            <a:r>
              <a:rPr lang="en-US" dirty="0"/>
              <a:t>the </a:t>
            </a:r>
            <a:r>
              <a:rPr lang="en-US" dirty="0" err="1"/>
              <a:t>TeraTerm</a:t>
            </a:r>
            <a:r>
              <a:rPr lang="en-US" dirty="0"/>
              <a:t> </a:t>
            </a:r>
            <a:r>
              <a:rPr lang="en-US" dirty="0" smtClean="0"/>
              <a:t>window:</a:t>
            </a:r>
            <a:endParaRPr lang="en-US" dirty="0"/>
          </a:p>
          <a:p>
            <a:pPr marL="0" lvl="1" indent="0">
              <a:buNone/>
            </a:pPr>
            <a:endParaRPr lang="en-US" dirty="0">
              <a:latin typeface="Courier New" panose="02070309020205020404" pitchFamily="49" charset="0"/>
              <a:cs typeface="Courier New" panose="02070309020205020404" pitchFamily="49" charset="0"/>
            </a:endParaRPr>
          </a:p>
          <a:p>
            <a:pPr marL="857250" lvl="3" indent="0">
              <a:buNone/>
            </a:pPr>
            <a:endParaRPr lang="en-US" dirty="0" smtClean="0">
              <a:latin typeface="Courier New" panose="02070309020205020404" pitchFamily="49" charset="0"/>
              <a:cs typeface="Courier New" panose="02070309020205020404" pitchFamily="49" charset="0"/>
            </a:endParaRPr>
          </a:p>
          <a:p>
            <a:pPr marL="742950" lvl="2" indent="-342900"/>
            <a:endParaRPr lang="en-US" dirty="0" smtClean="0"/>
          </a:p>
          <a:p>
            <a:pPr marL="742950" lvl="2" indent="-342900"/>
            <a:endParaRPr lang="en-US" dirty="0" smtClean="0"/>
          </a:p>
          <a:p>
            <a:pPr marL="742950" lvl="2" indent="-342900"/>
            <a:endParaRPr lang="en-US" dirty="0" smtClean="0"/>
          </a:p>
          <a:p>
            <a:pPr marL="742950" lvl="2" indent="-342900"/>
            <a:endParaRPr lang="en-US" dirty="0" smtClean="0"/>
          </a:p>
          <a:p>
            <a:pPr marL="742950" lvl="2" indent="-342900"/>
            <a:endParaRPr lang="en-US" dirty="0" smtClean="0"/>
          </a:p>
        </p:txBody>
      </p:sp>
      <p:sp>
        <p:nvSpPr>
          <p:cNvPr id="4" name="Date Placeholder 3"/>
          <p:cNvSpPr>
            <a:spLocks noGrp="1"/>
          </p:cNvSpPr>
          <p:nvPr>
            <p:ph type="dt" sz="half" idx="10"/>
          </p:nvPr>
        </p:nvSpPr>
        <p:spPr/>
        <p:txBody>
          <a:bodyPr/>
          <a:lstStyle/>
          <a:p>
            <a:fld id="{A0ABE6C7-3283-4BCF-9359-1605821E8EAA}" type="datetime1">
              <a:rPr lang="en-US" smtClean="0"/>
              <a:t>3/3/2016</a:t>
            </a:fld>
            <a:endParaRPr lang="en-US"/>
          </a:p>
        </p:txBody>
      </p:sp>
      <p:sp>
        <p:nvSpPr>
          <p:cNvPr id="5" name="Slide Number Placeholder 4"/>
          <p:cNvSpPr>
            <a:spLocks noGrp="1"/>
          </p:cNvSpPr>
          <p:nvPr>
            <p:ph type="sldNum" sz="quarter" idx="12"/>
          </p:nvPr>
        </p:nvSpPr>
        <p:spPr/>
        <p:txBody>
          <a:bodyPr/>
          <a:lstStyle/>
          <a:p>
            <a:fld id="{E48D09DE-0215-403E-A6AD-FE92AF7EE245}" type="slidenum">
              <a:rPr lang="en-US" smtClean="0"/>
              <a:t>11</a:t>
            </a:fld>
            <a:endParaRPr lang="en-US"/>
          </a:p>
        </p:txBody>
      </p:sp>
      <p:pic>
        <p:nvPicPr>
          <p:cNvPr id="6" name="Picture 5"/>
          <p:cNvPicPr>
            <a:picLocks noChangeAspect="1"/>
          </p:cNvPicPr>
          <p:nvPr/>
        </p:nvPicPr>
        <p:blipFill>
          <a:blip r:embed="rId2"/>
          <a:stretch>
            <a:fillRect/>
          </a:stretch>
        </p:blipFill>
        <p:spPr>
          <a:xfrm>
            <a:off x="609600" y="2897188"/>
            <a:ext cx="8171384" cy="3459161"/>
          </a:xfrm>
          <a:prstGeom prst="rect">
            <a:avLst/>
          </a:prstGeom>
        </p:spPr>
      </p:pic>
    </p:spTree>
    <p:extLst>
      <p:ext uri="{BB962C8B-B14F-4D97-AF65-F5344CB8AC3E}">
        <p14:creationId xmlns:p14="http://schemas.microsoft.com/office/powerpoint/2010/main" val="1352901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 (3)</a:t>
            </a:r>
            <a:endParaRPr lang="en-US" dirty="0"/>
          </a:p>
        </p:txBody>
      </p:sp>
      <p:sp>
        <p:nvSpPr>
          <p:cNvPr id="3" name="Content Placeholder 2"/>
          <p:cNvSpPr>
            <a:spLocks noGrp="1"/>
          </p:cNvSpPr>
          <p:nvPr>
            <p:ph idx="1"/>
          </p:nvPr>
        </p:nvSpPr>
        <p:spPr>
          <a:xfrm>
            <a:off x="457200" y="1600199"/>
            <a:ext cx="8229600" cy="4953001"/>
          </a:xfrm>
        </p:spPr>
        <p:txBody>
          <a:bodyPr>
            <a:normAutofit/>
          </a:bodyPr>
          <a:lstStyle/>
          <a:p>
            <a:pPr marL="342900" lvl="1" indent="-342900">
              <a:buFont typeface="Arial" pitchFamily="34" charset="0"/>
              <a:buChar char="•"/>
            </a:pPr>
            <a:r>
              <a:rPr lang="en-US" dirty="0" smtClean="0"/>
              <a:t>Test Case 2</a:t>
            </a:r>
            <a:r>
              <a:rPr lang="en-US" dirty="0"/>
              <a:t>: </a:t>
            </a:r>
            <a:r>
              <a:rPr lang="en-US" dirty="0" smtClean="0"/>
              <a:t>Ping </a:t>
            </a:r>
            <a:r>
              <a:rPr lang="en-US" dirty="0"/>
              <a:t>from the PC to the FRDM-K64F board </a:t>
            </a:r>
            <a:endParaRPr lang="en-US" dirty="0" smtClean="0"/>
          </a:p>
          <a:p>
            <a:pPr marL="742950" lvl="2" indent="-342900"/>
            <a:r>
              <a:rPr lang="en-US" dirty="0" smtClean="0"/>
              <a:t>Run the “ping” command from </a:t>
            </a:r>
            <a:r>
              <a:rPr lang="en-US" dirty="0"/>
              <a:t>the </a:t>
            </a:r>
            <a:r>
              <a:rPr lang="en-US" dirty="0" smtClean="0"/>
              <a:t>PC to the FRDM-K64F board,  from a Command prompt window or a PowerShell window:</a:t>
            </a:r>
            <a:endParaRPr lang="en-US" dirty="0"/>
          </a:p>
          <a:p>
            <a:pPr marL="400050" lvl="2" indent="0">
              <a:buNone/>
            </a:pPr>
            <a:r>
              <a:rPr lang="en-US" dirty="0" smtClean="0">
                <a:latin typeface="Courier New" panose="02070309020205020404" pitchFamily="49" charset="0"/>
                <a:cs typeface="Courier New" panose="02070309020205020404" pitchFamily="49" charset="0"/>
              </a:rPr>
              <a:t> </a:t>
            </a:r>
          </a:p>
          <a:p>
            <a:pPr marL="0" lvl="1" indent="0">
              <a:buNone/>
            </a:pPr>
            <a:endParaRPr lang="en-US" dirty="0">
              <a:latin typeface="Courier New" panose="02070309020205020404" pitchFamily="49" charset="0"/>
              <a:cs typeface="Courier New" panose="02070309020205020404" pitchFamily="49" charset="0"/>
            </a:endParaRPr>
          </a:p>
          <a:p>
            <a:pPr marL="857250" lvl="3" indent="0">
              <a:buNone/>
            </a:pPr>
            <a:endParaRPr lang="en-US" dirty="0" smtClean="0">
              <a:latin typeface="Courier New" panose="02070309020205020404" pitchFamily="49" charset="0"/>
              <a:cs typeface="Courier New" panose="02070309020205020404" pitchFamily="49" charset="0"/>
            </a:endParaRPr>
          </a:p>
          <a:p>
            <a:pPr marL="742950" lvl="2" indent="-342900"/>
            <a:endParaRPr lang="en-US" dirty="0" smtClean="0"/>
          </a:p>
          <a:p>
            <a:pPr marL="742950" lvl="2" indent="-342900"/>
            <a:endParaRPr lang="en-US" dirty="0" smtClean="0"/>
          </a:p>
          <a:p>
            <a:pPr marL="742950" lvl="2" indent="-342900"/>
            <a:endParaRPr lang="en-US" dirty="0" smtClean="0"/>
          </a:p>
          <a:p>
            <a:pPr marL="742950" lvl="2" indent="-342900"/>
            <a:endParaRPr lang="en-US" dirty="0" smtClean="0"/>
          </a:p>
          <a:p>
            <a:pPr marL="742950" lvl="2" indent="-342900"/>
            <a:endParaRPr lang="en-US" dirty="0" smtClean="0"/>
          </a:p>
        </p:txBody>
      </p:sp>
      <p:sp>
        <p:nvSpPr>
          <p:cNvPr id="4" name="Date Placeholder 3"/>
          <p:cNvSpPr>
            <a:spLocks noGrp="1"/>
          </p:cNvSpPr>
          <p:nvPr>
            <p:ph type="dt" sz="half" idx="10"/>
          </p:nvPr>
        </p:nvSpPr>
        <p:spPr/>
        <p:txBody>
          <a:bodyPr/>
          <a:lstStyle/>
          <a:p>
            <a:fld id="{A0ABE6C7-3283-4BCF-9359-1605821E8EAA}" type="datetime1">
              <a:rPr lang="en-US" smtClean="0"/>
              <a:t>3/3/2016</a:t>
            </a:fld>
            <a:endParaRPr lang="en-US"/>
          </a:p>
        </p:txBody>
      </p:sp>
      <p:sp>
        <p:nvSpPr>
          <p:cNvPr id="5" name="Slide Number Placeholder 4"/>
          <p:cNvSpPr>
            <a:spLocks noGrp="1"/>
          </p:cNvSpPr>
          <p:nvPr>
            <p:ph type="sldNum" sz="quarter" idx="12"/>
          </p:nvPr>
        </p:nvSpPr>
        <p:spPr/>
        <p:txBody>
          <a:bodyPr/>
          <a:lstStyle/>
          <a:p>
            <a:fld id="{E48D09DE-0215-403E-A6AD-FE92AF7EE245}" type="slidenum">
              <a:rPr lang="en-US" smtClean="0"/>
              <a:t>12</a:t>
            </a:fld>
            <a:endParaRPr lang="en-US"/>
          </a:p>
        </p:txBody>
      </p:sp>
      <p:pic>
        <p:nvPicPr>
          <p:cNvPr id="6" name="Picture 5"/>
          <p:cNvPicPr>
            <a:picLocks noChangeAspect="1"/>
          </p:cNvPicPr>
          <p:nvPr/>
        </p:nvPicPr>
        <p:blipFill>
          <a:blip r:embed="rId2"/>
          <a:stretch>
            <a:fillRect/>
          </a:stretch>
        </p:blipFill>
        <p:spPr>
          <a:xfrm>
            <a:off x="1524000" y="3190875"/>
            <a:ext cx="6448425" cy="2409825"/>
          </a:xfrm>
          <a:prstGeom prst="rect">
            <a:avLst/>
          </a:prstGeom>
        </p:spPr>
      </p:pic>
    </p:spTree>
    <p:extLst>
      <p:ext uri="{BB962C8B-B14F-4D97-AF65-F5344CB8AC3E}">
        <p14:creationId xmlns:p14="http://schemas.microsoft.com/office/powerpoint/2010/main" val="4165150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 (4)</a:t>
            </a:r>
            <a:endParaRPr lang="en-US" dirty="0"/>
          </a:p>
        </p:txBody>
      </p:sp>
      <p:sp>
        <p:nvSpPr>
          <p:cNvPr id="3" name="Content Placeholder 2"/>
          <p:cNvSpPr>
            <a:spLocks noGrp="1"/>
          </p:cNvSpPr>
          <p:nvPr>
            <p:ph idx="1"/>
          </p:nvPr>
        </p:nvSpPr>
        <p:spPr>
          <a:xfrm>
            <a:off x="457200" y="1600199"/>
            <a:ext cx="8229600" cy="4953001"/>
          </a:xfrm>
        </p:spPr>
        <p:txBody>
          <a:bodyPr>
            <a:normAutofit/>
          </a:bodyPr>
          <a:lstStyle/>
          <a:p>
            <a:pPr marL="342900" lvl="1" indent="-342900">
              <a:buFont typeface="Arial" pitchFamily="34" charset="0"/>
              <a:buChar char="•"/>
            </a:pPr>
            <a:r>
              <a:rPr lang="en-US" dirty="0" smtClean="0"/>
              <a:t>Test Case 3: Command messages</a:t>
            </a:r>
          </a:p>
          <a:p>
            <a:pPr marL="742950" lvl="2" indent="-342900"/>
            <a:r>
              <a:rPr lang="en-US" dirty="0" smtClean="0"/>
              <a:t>Send “command” messages to the board to change the color of the blinking LED. Valid commands are the strings: “red”, “green”, “blue”, “yellow”, “cyan”, “magenta” and “white”.</a:t>
            </a:r>
          </a:p>
          <a:p>
            <a:pPr marL="742950" lvl="2" indent="-342900"/>
            <a:endParaRPr lang="en-US" dirty="0"/>
          </a:p>
          <a:p>
            <a:pPr marL="742950" lvl="2" indent="-342900"/>
            <a:endParaRPr lang="en-US" dirty="0" smtClean="0"/>
          </a:p>
          <a:p>
            <a:pPr marL="742950" lvl="2" indent="-342900"/>
            <a:endParaRPr lang="en-US" dirty="0"/>
          </a:p>
          <a:p>
            <a:pPr marL="742950" lvl="2" indent="-342900"/>
            <a:endParaRPr lang="en-US" dirty="0" smtClean="0"/>
          </a:p>
          <a:p>
            <a:pPr marL="742950" lvl="2" indent="-342900"/>
            <a:endParaRPr lang="en-US" dirty="0"/>
          </a:p>
          <a:p>
            <a:pPr marL="742950" lvl="2" indent="-342900"/>
            <a:endParaRPr lang="en-US" dirty="0" smtClean="0"/>
          </a:p>
          <a:p>
            <a:pPr marL="742950" lvl="2" indent="-342900"/>
            <a:endParaRPr lang="en-US" dirty="0" smtClean="0"/>
          </a:p>
          <a:p>
            <a:pPr marL="742950" lvl="2" indent="-342900"/>
            <a:endParaRPr lang="en-US" dirty="0" smtClean="0"/>
          </a:p>
          <a:p>
            <a:pPr marL="742950" lvl="2" indent="-342900"/>
            <a:endParaRPr lang="en-US" dirty="0" smtClean="0"/>
          </a:p>
          <a:p>
            <a:pPr marL="742950" lvl="2" indent="-342900"/>
            <a:endParaRPr lang="en-US" dirty="0" smtClean="0"/>
          </a:p>
        </p:txBody>
      </p:sp>
      <p:sp>
        <p:nvSpPr>
          <p:cNvPr id="4" name="Date Placeholder 3"/>
          <p:cNvSpPr>
            <a:spLocks noGrp="1"/>
          </p:cNvSpPr>
          <p:nvPr>
            <p:ph type="dt" sz="half" idx="10"/>
          </p:nvPr>
        </p:nvSpPr>
        <p:spPr/>
        <p:txBody>
          <a:bodyPr/>
          <a:lstStyle/>
          <a:p>
            <a:fld id="{A0ABE6C7-3283-4BCF-9359-1605821E8EAA}" type="datetime1">
              <a:rPr lang="en-US" smtClean="0"/>
              <a:t>3/3/2016</a:t>
            </a:fld>
            <a:endParaRPr lang="en-US"/>
          </a:p>
        </p:txBody>
      </p:sp>
      <p:sp>
        <p:nvSpPr>
          <p:cNvPr id="5" name="Slide Number Placeholder 4"/>
          <p:cNvSpPr>
            <a:spLocks noGrp="1"/>
          </p:cNvSpPr>
          <p:nvPr>
            <p:ph type="sldNum" sz="quarter" idx="12"/>
          </p:nvPr>
        </p:nvSpPr>
        <p:spPr/>
        <p:txBody>
          <a:bodyPr/>
          <a:lstStyle/>
          <a:p>
            <a:fld id="{E48D09DE-0215-403E-A6AD-FE92AF7EE245}" type="slidenum">
              <a:rPr lang="en-US" smtClean="0"/>
              <a:t>13</a:t>
            </a:fld>
            <a:endParaRPr lang="en-US"/>
          </a:p>
        </p:txBody>
      </p:sp>
      <p:pic>
        <p:nvPicPr>
          <p:cNvPr id="11" name="Picture 10"/>
          <p:cNvPicPr>
            <a:picLocks noChangeAspect="1"/>
          </p:cNvPicPr>
          <p:nvPr/>
        </p:nvPicPr>
        <p:blipFill>
          <a:blip r:embed="rId2"/>
          <a:stretch>
            <a:fillRect/>
          </a:stretch>
        </p:blipFill>
        <p:spPr>
          <a:xfrm>
            <a:off x="1981200" y="3124200"/>
            <a:ext cx="5795195" cy="3352800"/>
          </a:xfrm>
          <a:prstGeom prst="rect">
            <a:avLst/>
          </a:prstGeom>
        </p:spPr>
      </p:pic>
    </p:spTree>
    <p:extLst>
      <p:ext uri="{BB962C8B-B14F-4D97-AF65-F5344CB8AC3E}">
        <p14:creationId xmlns:p14="http://schemas.microsoft.com/office/powerpoint/2010/main" val="743110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 (5)</a:t>
            </a:r>
            <a:endParaRPr lang="en-US" dirty="0"/>
          </a:p>
        </p:txBody>
      </p:sp>
      <p:sp>
        <p:nvSpPr>
          <p:cNvPr id="3" name="Content Placeholder 2"/>
          <p:cNvSpPr>
            <a:spLocks noGrp="1"/>
          </p:cNvSpPr>
          <p:nvPr>
            <p:ph idx="1"/>
          </p:nvPr>
        </p:nvSpPr>
        <p:spPr>
          <a:xfrm>
            <a:off x="457200" y="1600199"/>
            <a:ext cx="8229600" cy="4953001"/>
          </a:xfrm>
        </p:spPr>
        <p:txBody>
          <a:bodyPr>
            <a:normAutofit/>
          </a:bodyPr>
          <a:lstStyle/>
          <a:p>
            <a:pPr marL="342900" lvl="1" indent="-342900">
              <a:buFont typeface="Arial" pitchFamily="34" charset="0"/>
              <a:buChar char="•"/>
            </a:pPr>
            <a:r>
              <a:rPr lang="en-US" dirty="0" smtClean="0"/>
              <a:t>Test Case 4: Wireshark Analysis</a:t>
            </a:r>
          </a:p>
          <a:p>
            <a:pPr marL="742950" lvl="2" indent="-342900"/>
            <a:r>
              <a:rPr lang="en-US" dirty="0" smtClean="0"/>
              <a:t>Use Wireshark to examine the “ping” ICMP packets:</a:t>
            </a:r>
          </a:p>
          <a:p>
            <a:pPr marL="0" lvl="1" indent="0">
              <a:buNone/>
            </a:pPr>
            <a:endParaRPr lang="en-US" dirty="0" smtClean="0"/>
          </a:p>
          <a:p>
            <a:pPr marL="742950" lvl="2" indent="-342900"/>
            <a:endParaRPr lang="en-US" dirty="0" smtClean="0"/>
          </a:p>
          <a:p>
            <a:pPr marL="742950" lvl="2" indent="-342900"/>
            <a:endParaRPr lang="en-US" dirty="0" smtClean="0"/>
          </a:p>
          <a:p>
            <a:pPr marL="742950" lvl="2" indent="-342900"/>
            <a:endParaRPr lang="en-US" dirty="0" smtClean="0"/>
          </a:p>
          <a:p>
            <a:pPr marL="742950" lvl="2" indent="-342900"/>
            <a:endParaRPr lang="en-US" dirty="0" smtClean="0"/>
          </a:p>
          <a:p>
            <a:pPr marL="742950" lvl="2" indent="-342900"/>
            <a:endParaRPr lang="en-US" dirty="0" smtClean="0"/>
          </a:p>
        </p:txBody>
      </p:sp>
      <p:sp>
        <p:nvSpPr>
          <p:cNvPr id="4" name="Date Placeholder 3"/>
          <p:cNvSpPr>
            <a:spLocks noGrp="1"/>
          </p:cNvSpPr>
          <p:nvPr>
            <p:ph type="dt" sz="half" idx="10"/>
          </p:nvPr>
        </p:nvSpPr>
        <p:spPr/>
        <p:txBody>
          <a:bodyPr/>
          <a:lstStyle/>
          <a:p>
            <a:fld id="{A0ABE6C7-3283-4BCF-9359-1605821E8EAA}" type="datetime1">
              <a:rPr lang="en-US" smtClean="0"/>
              <a:t>3/3/2016</a:t>
            </a:fld>
            <a:endParaRPr lang="en-US"/>
          </a:p>
        </p:txBody>
      </p:sp>
      <p:sp>
        <p:nvSpPr>
          <p:cNvPr id="5" name="Slide Number Placeholder 4"/>
          <p:cNvSpPr>
            <a:spLocks noGrp="1"/>
          </p:cNvSpPr>
          <p:nvPr>
            <p:ph type="sldNum" sz="quarter" idx="12"/>
          </p:nvPr>
        </p:nvSpPr>
        <p:spPr/>
        <p:txBody>
          <a:bodyPr/>
          <a:lstStyle/>
          <a:p>
            <a:fld id="{E48D09DE-0215-403E-A6AD-FE92AF7EE245}" type="slidenum">
              <a:rPr lang="en-US" smtClean="0"/>
              <a:t>14</a:t>
            </a:fld>
            <a:endParaRPr lang="en-US"/>
          </a:p>
        </p:txBody>
      </p:sp>
      <p:pic>
        <p:nvPicPr>
          <p:cNvPr id="7" name="Picture 6"/>
          <p:cNvPicPr>
            <a:picLocks noChangeAspect="1"/>
          </p:cNvPicPr>
          <p:nvPr/>
        </p:nvPicPr>
        <p:blipFill>
          <a:blip r:embed="rId2"/>
          <a:stretch>
            <a:fillRect/>
          </a:stretch>
        </p:blipFill>
        <p:spPr>
          <a:xfrm>
            <a:off x="914400" y="2438400"/>
            <a:ext cx="7567612" cy="2815309"/>
          </a:xfrm>
          <a:prstGeom prst="rect">
            <a:avLst/>
          </a:prstGeom>
        </p:spPr>
      </p:pic>
      <p:pic>
        <p:nvPicPr>
          <p:cNvPr id="9" name="Picture 8"/>
          <p:cNvPicPr>
            <a:picLocks noChangeAspect="1"/>
          </p:cNvPicPr>
          <p:nvPr/>
        </p:nvPicPr>
        <p:blipFill>
          <a:blip r:embed="rId3"/>
          <a:stretch>
            <a:fillRect/>
          </a:stretch>
        </p:blipFill>
        <p:spPr>
          <a:xfrm>
            <a:off x="914400" y="5336046"/>
            <a:ext cx="6712479" cy="1068422"/>
          </a:xfrm>
          <a:prstGeom prst="rect">
            <a:avLst/>
          </a:prstGeom>
        </p:spPr>
      </p:pic>
    </p:spTree>
    <p:extLst>
      <p:ext uri="{BB962C8B-B14F-4D97-AF65-F5344CB8AC3E}">
        <p14:creationId xmlns:p14="http://schemas.microsoft.com/office/powerpoint/2010/main" val="180905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 (6)</a:t>
            </a:r>
            <a:endParaRPr lang="en-US" dirty="0"/>
          </a:p>
        </p:txBody>
      </p:sp>
      <p:sp>
        <p:nvSpPr>
          <p:cNvPr id="3" name="Content Placeholder 2"/>
          <p:cNvSpPr>
            <a:spLocks noGrp="1"/>
          </p:cNvSpPr>
          <p:nvPr>
            <p:ph idx="1"/>
          </p:nvPr>
        </p:nvSpPr>
        <p:spPr>
          <a:xfrm>
            <a:off x="457200" y="1600199"/>
            <a:ext cx="8229600" cy="4953001"/>
          </a:xfrm>
        </p:spPr>
        <p:txBody>
          <a:bodyPr>
            <a:normAutofit/>
          </a:bodyPr>
          <a:lstStyle/>
          <a:p>
            <a:pPr marL="342900" lvl="1" indent="-342900">
              <a:buFont typeface="Arial" pitchFamily="34" charset="0"/>
              <a:buChar char="•"/>
            </a:pPr>
            <a:r>
              <a:rPr lang="en-US" dirty="0" smtClean="0"/>
              <a:t>Test Case 5: Board Network Stats Analysis</a:t>
            </a:r>
          </a:p>
          <a:p>
            <a:pPr marL="742950" lvl="2" indent="-342900"/>
            <a:r>
              <a:rPr lang="en-US" dirty="0" smtClean="0"/>
              <a:t>Start a </a:t>
            </a:r>
            <a:r>
              <a:rPr lang="en-US" dirty="0" err="1" smtClean="0"/>
              <a:t>TeraTerm</a:t>
            </a:r>
            <a:r>
              <a:rPr lang="en-US" dirty="0" smtClean="0"/>
              <a:t> session and connect it to the board’s serial console</a:t>
            </a:r>
          </a:p>
          <a:p>
            <a:pPr marL="742950" lvl="2" indent="-342900"/>
            <a:r>
              <a:rPr lang="en-US" dirty="0" smtClean="0"/>
              <a:t>While doing pings from the board to the PC and from the PC to the board, look at the  Network stats dashboard on the board’s serial console. Verify the consistency of the stats (e.g., # of packets received at layer 3 cannot be greater than # of packets received at layer 2)</a:t>
            </a:r>
          </a:p>
          <a:p>
            <a:pPr marL="742950" lvl="2" indent="-342900"/>
            <a:endParaRPr lang="en-US" dirty="0" smtClean="0"/>
          </a:p>
          <a:p>
            <a:pPr marL="742950" lvl="2" indent="-342900"/>
            <a:endParaRPr lang="en-US" dirty="0" smtClean="0"/>
          </a:p>
          <a:p>
            <a:pPr marL="742950" lvl="2" indent="-342900"/>
            <a:endParaRPr lang="en-US" dirty="0" smtClean="0"/>
          </a:p>
          <a:p>
            <a:pPr marL="742950" lvl="2" indent="-342900"/>
            <a:endParaRPr lang="en-US" dirty="0" smtClean="0"/>
          </a:p>
          <a:p>
            <a:pPr marL="742950" lvl="2" indent="-342900"/>
            <a:endParaRPr lang="en-US" dirty="0" smtClean="0"/>
          </a:p>
        </p:txBody>
      </p:sp>
      <p:sp>
        <p:nvSpPr>
          <p:cNvPr id="4" name="Date Placeholder 3"/>
          <p:cNvSpPr>
            <a:spLocks noGrp="1"/>
          </p:cNvSpPr>
          <p:nvPr>
            <p:ph type="dt" sz="half" idx="10"/>
          </p:nvPr>
        </p:nvSpPr>
        <p:spPr/>
        <p:txBody>
          <a:bodyPr/>
          <a:lstStyle/>
          <a:p>
            <a:fld id="{A0ABE6C7-3283-4BCF-9359-1605821E8EAA}" type="datetime1">
              <a:rPr lang="en-US" smtClean="0"/>
              <a:t>3/3/2016</a:t>
            </a:fld>
            <a:endParaRPr lang="en-US"/>
          </a:p>
        </p:txBody>
      </p:sp>
      <p:sp>
        <p:nvSpPr>
          <p:cNvPr id="5" name="Slide Number Placeholder 4"/>
          <p:cNvSpPr>
            <a:spLocks noGrp="1"/>
          </p:cNvSpPr>
          <p:nvPr>
            <p:ph type="sldNum" sz="quarter" idx="12"/>
          </p:nvPr>
        </p:nvSpPr>
        <p:spPr/>
        <p:txBody>
          <a:bodyPr/>
          <a:lstStyle/>
          <a:p>
            <a:fld id="{E48D09DE-0215-403E-A6AD-FE92AF7EE245}" type="slidenum">
              <a:rPr lang="en-US" smtClean="0"/>
              <a:t>15</a:t>
            </a:fld>
            <a:endParaRPr lang="en-US"/>
          </a:p>
        </p:txBody>
      </p:sp>
      <p:pic>
        <p:nvPicPr>
          <p:cNvPr id="8" name="Picture 7"/>
          <p:cNvPicPr>
            <a:picLocks noChangeAspect="1"/>
          </p:cNvPicPr>
          <p:nvPr/>
        </p:nvPicPr>
        <p:blipFill>
          <a:blip r:embed="rId2"/>
          <a:stretch>
            <a:fillRect/>
          </a:stretch>
        </p:blipFill>
        <p:spPr>
          <a:xfrm>
            <a:off x="457200" y="4007746"/>
            <a:ext cx="8307394" cy="1764350"/>
          </a:xfrm>
          <a:prstGeom prst="rect">
            <a:avLst/>
          </a:prstGeom>
        </p:spPr>
      </p:pic>
    </p:spTree>
    <p:extLst>
      <p:ext uri="{BB962C8B-B14F-4D97-AF65-F5344CB8AC3E}">
        <p14:creationId xmlns:p14="http://schemas.microsoft.com/office/powerpoint/2010/main" val="630041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t>
            </a:r>
            <a:r>
              <a:rPr lang="en-US" dirty="0" smtClean="0"/>
              <a:t>Architecture Diagrams</a:t>
            </a:r>
            <a:endParaRPr lang="en-US" dirty="0"/>
          </a:p>
        </p:txBody>
      </p:sp>
      <p:sp>
        <p:nvSpPr>
          <p:cNvPr id="3" name="Content Placeholder 2"/>
          <p:cNvSpPr>
            <a:spLocks noGrp="1"/>
          </p:cNvSpPr>
          <p:nvPr>
            <p:ph idx="1"/>
          </p:nvPr>
        </p:nvSpPr>
        <p:spPr/>
        <p:txBody>
          <a:bodyPr/>
          <a:lstStyle/>
          <a:p>
            <a:r>
              <a:rPr lang="en-US" dirty="0" smtClean="0"/>
              <a:t>Hardware/Software Topology</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A0ABE6C7-3283-4BCF-9359-1605821E8EAA}" type="datetime1">
              <a:rPr lang="en-US" smtClean="0"/>
              <a:t>3/3/2016</a:t>
            </a:fld>
            <a:endParaRPr lang="en-US"/>
          </a:p>
        </p:txBody>
      </p:sp>
      <p:sp>
        <p:nvSpPr>
          <p:cNvPr id="5" name="Slide Number Placeholder 4"/>
          <p:cNvSpPr>
            <a:spLocks noGrp="1"/>
          </p:cNvSpPr>
          <p:nvPr>
            <p:ph type="sldNum" sz="quarter" idx="12"/>
          </p:nvPr>
        </p:nvSpPr>
        <p:spPr/>
        <p:txBody>
          <a:bodyPr/>
          <a:lstStyle/>
          <a:p>
            <a:fld id="{E48D09DE-0215-403E-A6AD-FE92AF7EE245}" type="slidenum">
              <a:rPr lang="en-US" smtClean="0"/>
              <a:t>16</a:t>
            </a:fld>
            <a:endParaRPr lang="en-US"/>
          </a:p>
        </p:txBody>
      </p:sp>
      <p:pic>
        <p:nvPicPr>
          <p:cNvPr id="10" name="Picture 9"/>
          <p:cNvPicPr>
            <a:picLocks noChangeAspect="1"/>
          </p:cNvPicPr>
          <p:nvPr/>
        </p:nvPicPr>
        <p:blipFill>
          <a:blip r:embed="rId2"/>
          <a:stretch>
            <a:fillRect/>
          </a:stretch>
        </p:blipFill>
        <p:spPr>
          <a:xfrm>
            <a:off x="838200" y="2667000"/>
            <a:ext cx="7705108" cy="3403600"/>
          </a:xfrm>
          <a:prstGeom prst="rect">
            <a:avLst/>
          </a:prstGeom>
        </p:spPr>
      </p:pic>
    </p:spTree>
    <p:extLst>
      <p:ext uri="{BB962C8B-B14F-4D97-AF65-F5344CB8AC3E}">
        <p14:creationId xmlns:p14="http://schemas.microsoft.com/office/powerpoint/2010/main" val="2057150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t>
            </a:r>
            <a:r>
              <a:rPr lang="en-US" dirty="0" smtClean="0"/>
              <a:t>Architecture Diagrams (2)</a:t>
            </a:r>
            <a:endParaRPr lang="en-US" dirty="0"/>
          </a:p>
        </p:txBody>
      </p:sp>
      <p:sp>
        <p:nvSpPr>
          <p:cNvPr id="3" name="Content Placeholder 2"/>
          <p:cNvSpPr>
            <a:spLocks noGrp="1"/>
          </p:cNvSpPr>
          <p:nvPr>
            <p:ph idx="1"/>
          </p:nvPr>
        </p:nvSpPr>
        <p:spPr/>
        <p:txBody>
          <a:bodyPr/>
          <a:lstStyle/>
          <a:p>
            <a:r>
              <a:rPr lang="en-US" dirty="0"/>
              <a:t>Hardware Context </a:t>
            </a:r>
            <a:r>
              <a:rPr lang="en-US" dirty="0" smtClean="0"/>
              <a:t>Diagram</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A0ABE6C7-3283-4BCF-9359-1605821E8EAA}" type="datetime1">
              <a:rPr lang="en-US" smtClean="0"/>
              <a:t>3/3/2016</a:t>
            </a:fld>
            <a:endParaRPr lang="en-US"/>
          </a:p>
        </p:txBody>
      </p:sp>
      <p:sp>
        <p:nvSpPr>
          <p:cNvPr id="5" name="Slide Number Placeholder 4"/>
          <p:cNvSpPr>
            <a:spLocks noGrp="1"/>
          </p:cNvSpPr>
          <p:nvPr>
            <p:ph type="sldNum" sz="quarter" idx="12"/>
          </p:nvPr>
        </p:nvSpPr>
        <p:spPr/>
        <p:txBody>
          <a:bodyPr/>
          <a:lstStyle/>
          <a:p>
            <a:fld id="{E48D09DE-0215-403E-A6AD-FE92AF7EE245}" type="slidenum">
              <a:rPr lang="en-US" smtClean="0"/>
              <a:t>17</a:t>
            </a:fld>
            <a:endParaRPr lang="en-US"/>
          </a:p>
        </p:txBody>
      </p:sp>
      <p:pic>
        <p:nvPicPr>
          <p:cNvPr id="8" name="Picture 7"/>
          <p:cNvPicPr>
            <a:picLocks noChangeAspect="1"/>
          </p:cNvPicPr>
          <p:nvPr/>
        </p:nvPicPr>
        <p:blipFill>
          <a:blip r:embed="rId2"/>
          <a:stretch>
            <a:fillRect/>
          </a:stretch>
        </p:blipFill>
        <p:spPr>
          <a:xfrm>
            <a:off x="1295400" y="2322609"/>
            <a:ext cx="7125416" cy="3918648"/>
          </a:xfrm>
          <a:prstGeom prst="rect">
            <a:avLst/>
          </a:prstGeom>
        </p:spPr>
      </p:pic>
    </p:spTree>
    <p:extLst>
      <p:ext uri="{BB962C8B-B14F-4D97-AF65-F5344CB8AC3E}">
        <p14:creationId xmlns:p14="http://schemas.microsoft.com/office/powerpoint/2010/main" val="2871687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t>
            </a:r>
            <a:r>
              <a:rPr lang="en-US" dirty="0" smtClean="0"/>
              <a:t>Architecture Diagrams (3)</a:t>
            </a:r>
            <a:endParaRPr lang="en-US" dirty="0"/>
          </a:p>
        </p:txBody>
      </p:sp>
      <p:sp>
        <p:nvSpPr>
          <p:cNvPr id="3" name="Content Placeholder 2"/>
          <p:cNvSpPr>
            <a:spLocks noGrp="1"/>
          </p:cNvSpPr>
          <p:nvPr>
            <p:ph idx="1"/>
          </p:nvPr>
        </p:nvSpPr>
        <p:spPr/>
        <p:txBody>
          <a:bodyPr/>
          <a:lstStyle/>
          <a:p>
            <a:r>
              <a:rPr lang="en-US" dirty="0"/>
              <a:t>Software Context </a:t>
            </a:r>
            <a:r>
              <a:rPr lang="en-US" dirty="0" smtClean="0"/>
              <a:t>Diagram</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A0ABE6C7-3283-4BCF-9359-1605821E8EAA}" type="datetime1">
              <a:rPr lang="en-US" smtClean="0"/>
              <a:t>3/3/2016</a:t>
            </a:fld>
            <a:endParaRPr lang="en-US"/>
          </a:p>
        </p:txBody>
      </p:sp>
      <p:sp>
        <p:nvSpPr>
          <p:cNvPr id="5" name="Slide Number Placeholder 4"/>
          <p:cNvSpPr>
            <a:spLocks noGrp="1"/>
          </p:cNvSpPr>
          <p:nvPr>
            <p:ph type="sldNum" sz="quarter" idx="12"/>
          </p:nvPr>
        </p:nvSpPr>
        <p:spPr/>
        <p:txBody>
          <a:bodyPr/>
          <a:lstStyle/>
          <a:p>
            <a:fld id="{E48D09DE-0215-403E-A6AD-FE92AF7EE245}" type="slidenum">
              <a:rPr lang="en-US" smtClean="0"/>
              <a:t>18</a:t>
            </a:fld>
            <a:endParaRPr lang="en-US"/>
          </a:p>
        </p:txBody>
      </p:sp>
      <p:pic>
        <p:nvPicPr>
          <p:cNvPr id="6" name="Picture 5"/>
          <p:cNvPicPr>
            <a:picLocks noChangeAspect="1"/>
          </p:cNvPicPr>
          <p:nvPr/>
        </p:nvPicPr>
        <p:blipFill>
          <a:blip r:embed="rId2"/>
          <a:stretch>
            <a:fillRect/>
          </a:stretch>
        </p:blipFill>
        <p:spPr>
          <a:xfrm>
            <a:off x="1143000" y="2743200"/>
            <a:ext cx="6600751" cy="3238500"/>
          </a:xfrm>
          <a:prstGeom prst="rect">
            <a:avLst/>
          </a:prstGeom>
        </p:spPr>
      </p:pic>
    </p:spTree>
    <p:extLst>
      <p:ext uri="{BB962C8B-B14F-4D97-AF65-F5344CB8AC3E}">
        <p14:creationId xmlns:p14="http://schemas.microsoft.com/office/powerpoint/2010/main" val="1408945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Architecture </a:t>
            </a:r>
            <a:r>
              <a:rPr lang="en-US" dirty="0" smtClean="0"/>
              <a:t>Diagrams (4)</a:t>
            </a:r>
            <a:endParaRPr lang="en-US" dirty="0"/>
          </a:p>
        </p:txBody>
      </p:sp>
      <p:sp>
        <p:nvSpPr>
          <p:cNvPr id="3" name="Content Placeholder 2"/>
          <p:cNvSpPr>
            <a:spLocks noGrp="1"/>
          </p:cNvSpPr>
          <p:nvPr>
            <p:ph idx="1"/>
          </p:nvPr>
        </p:nvSpPr>
        <p:spPr/>
        <p:txBody>
          <a:bodyPr/>
          <a:lstStyle/>
          <a:p>
            <a:r>
              <a:rPr lang="en-US" dirty="0"/>
              <a:t>Runtime </a:t>
            </a:r>
            <a:r>
              <a:rPr lang="en-US" dirty="0" smtClean="0"/>
              <a:t>Architecture</a:t>
            </a:r>
            <a:endParaRPr lang="en-US" dirty="0"/>
          </a:p>
          <a:p>
            <a:endParaRPr lang="en-US" dirty="0"/>
          </a:p>
        </p:txBody>
      </p:sp>
      <p:sp>
        <p:nvSpPr>
          <p:cNvPr id="4" name="Date Placeholder 3"/>
          <p:cNvSpPr>
            <a:spLocks noGrp="1"/>
          </p:cNvSpPr>
          <p:nvPr>
            <p:ph type="dt" sz="half" idx="10"/>
          </p:nvPr>
        </p:nvSpPr>
        <p:spPr/>
        <p:txBody>
          <a:bodyPr/>
          <a:lstStyle/>
          <a:p>
            <a:fld id="{A0ABE6C7-3283-4BCF-9359-1605821E8EAA}" type="datetime1">
              <a:rPr lang="en-US" smtClean="0"/>
              <a:t>3/3/2016</a:t>
            </a:fld>
            <a:endParaRPr lang="en-US"/>
          </a:p>
        </p:txBody>
      </p:sp>
      <p:sp>
        <p:nvSpPr>
          <p:cNvPr id="5" name="Slide Number Placeholder 4"/>
          <p:cNvSpPr>
            <a:spLocks noGrp="1"/>
          </p:cNvSpPr>
          <p:nvPr>
            <p:ph type="sldNum" sz="quarter" idx="12"/>
          </p:nvPr>
        </p:nvSpPr>
        <p:spPr/>
        <p:txBody>
          <a:bodyPr/>
          <a:lstStyle/>
          <a:p>
            <a:fld id="{E48D09DE-0215-403E-A6AD-FE92AF7EE245}" type="slidenum">
              <a:rPr lang="en-US" smtClean="0"/>
              <a:t>19</a:t>
            </a:fld>
            <a:endParaRPr lang="en-US"/>
          </a:p>
        </p:txBody>
      </p:sp>
      <p:pic>
        <p:nvPicPr>
          <p:cNvPr id="10" name="Picture 9"/>
          <p:cNvPicPr>
            <a:picLocks noChangeAspect="1"/>
          </p:cNvPicPr>
          <p:nvPr/>
        </p:nvPicPr>
        <p:blipFill>
          <a:blip r:embed="rId2"/>
          <a:stretch>
            <a:fillRect/>
          </a:stretch>
        </p:blipFill>
        <p:spPr>
          <a:xfrm>
            <a:off x="762000" y="2286000"/>
            <a:ext cx="7543800" cy="4277974"/>
          </a:xfrm>
          <a:prstGeom prst="rect">
            <a:avLst/>
          </a:prstGeom>
        </p:spPr>
      </p:pic>
    </p:spTree>
    <p:extLst>
      <p:ext uri="{BB962C8B-B14F-4D97-AF65-F5344CB8AC3E}">
        <p14:creationId xmlns:p14="http://schemas.microsoft.com/office/powerpoint/2010/main" val="1147734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a:xfrm>
            <a:off x="457200" y="1403350"/>
            <a:ext cx="8229600" cy="4953000"/>
          </a:xfrm>
        </p:spPr>
        <p:txBody>
          <a:bodyPr>
            <a:normAutofit/>
          </a:bodyPr>
          <a:lstStyle/>
          <a:p>
            <a:r>
              <a:rPr lang="en-US" dirty="0" smtClean="0"/>
              <a:t>Purpose</a:t>
            </a:r>
          </a:p>
          <a:p>
            <a:pPr lvl="1"/>
            <a:r>
              <a:rPr lang="en-US" dirty="0" smtClean="0"/>
              <a:t>Learn how the “ping” command is implemented in an IPv4-based networking stack.</a:t>
            </a:r>
          </a:p>
          <a:p>
            <a:r>
              <a:rPr lang="en-US" dirty="0" smtClean="0"/>
              <a:t>Learning objectives</a:t>
            </a:r>
            <a:endParaRPr lang="en-US" dirty="0"/>
          </a:p>
          <a:p>
            <a:pPr lvl="1"/>
            <a:r>
              <a:rPr lang="en-US" dirty="0" smtClean="0"/>
              <a:t>To become </a:t>
            </a:r>
            <a:r>
              <a:rPr lang="en-US" dirty="0"/>
              <a:t>familiar with </a:t>
            </a:r>
            <a:r>
              <a:rPr lang="en-US" dirty="0" smtClean="0"/>
              <a:t>the packet formats of the IPv4 </a:t>
            </a:r>
            <a:r>
              <a:rPr lang="en-US" dirty="0"/>
              <a:t>and ICMP </a:t>
            </a:r>
            <a:r>
              <a:rPr lang="en-US" dirty="0" smtClean="0"/>
              <a:t>protocols </a:t>
            </a:r>
          </a:p>
          <a:p>
            <a:pPr lvl="1"/>
            <a:r>
              <a:rPr lang="en-US" dirty="0"/>
              <a:t>To learn how the “ping” command is </a:t>
            </a:r>
            <a:r>
              <a:rPr lang="en-US" dirty="0" smtClean="0"/>
              <a:t>implemented in an embedded networking stack for the FRDM-K64F board.</a:t>
            </a:r>
            <a:endParaRPr lang="en-US" dirty="0"/>
          </a:p>
        </p:txBody>
      </p:sp>
      <p:sp>
        <p:nvSpPr>
          <p:cNvPr id="4" name="Date Placeholder 3"/>
          <p:cNvSpPr>
            <a:spLocks noGrp="1"/>
          </p:cNvSpPr>
          <p:nvPr>
            <p:ph type="dt" sz="half" idx="10"/>
          </p:nvPr>
        </p:nvSpPr>
        <p:spPr/>
        <p:txBody>
          <a:bodyPr/>
          <a:lstStyle/>
          <a:p>
            <a:fld id="{A0ABE6C7-3283-4BCF-9359-1605821E8EAA}" type="datetime1">
              <a:rPr lang="en-US" smtClean="0"/>
              <a:t>3/3/2016</a:t>
            </a:fld>
            <a:endParaRPr lang="en-US"/>
          </a:p>
        </p:txBody>
      </p:sp>
      <p:sp>
        <p:nvSpPr>
          <p:cNvPr id="5" name="Slide Number Placeholder 4"/>
          <p:cNvSpPr>
            <a:spLocks noGrp="1"/>
          </p:cNvSpPr>
          <p:nvPr>
            <p:ph type="sldNum" sz="quarter" idx="12"/>
          </p:nvPr>
        </p:nvSpPr>
        <p:spPr/>
        <p:txBody>
          <a:bodyPr/>
          <a:lstStyle/>
          <a:p>
            <a:fld id="{E48D09DE-0215-403E-A6AD-FE92AF7EE245}" type="slidenum">
              <a:rPr lang="en-US" smtClean="0"/>
              <a:t>2</a:t>
            </a:fld>
            <a:endParaRPr lang="en-US"/>
          </a:p>
        </p:txBody>
      </p:sp>
    </p:spTree>
    <p:extLst>
      <p:ext uri="{BB962C8B-B14F-4D97-AF65-F5344CB8AC3E}">
        <p14:creationId xmlns:p14="http://schemas.microsoft.com/office/powerpoint/2010/main" val="710029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Architecture </a:t>
            </a:r>
            <a:r>
              <a:rPr lang="en-US" dirty="0" smtClean="0"/>
              <a:t>Diagrams (5)</a:t>
            </a:r>
            <a:endParaRPr lang="en-US" dirty="0"/>
          </a:p>
        </p:txBody>
      </p:sp>
      <p:sp>
        <p:nvSpPr>
          <p:cNvPr id="3" name="Content Placeholder 2"/>
          <p:cNvSpPr>
            <a:spLocks noGrp="1"/>
          </p:cNvSpPr>
          <p:nvPr>
            <p:ph idx="1"/>
          </p:nvPr>
        </p:nvSpPr>
        <p:spPr/>
        <p:txBody>
          <a:bodyPr/>
          <a:lstStyle/>
          <a:p>
            <a:r>
              <a:rPr lang="en-US" dirty="0"/>
              <a:t>Runtime </a:t>
            </a:r>
            <a:r>
              <a:rPr lang="en-US" dirty="0" smtClean="0"/>
              <a:t>Architecture (cont.)</a:t>
            </a:r>
            <a:endParaRPr lang="en-US" dirty="0"/>
          </a:p>
          <a:p>
            <a:endParaRPr lang="en-US" dirty="0"/>
          </a:p>
        </p:txBody>
      </p:sp>
      <p:sp>
        <p:nvSpPr>
          <p:cNvPr id="4" name="Date Placeholder 3"/>
          <p:cNvSpPr>
            <a:spLocks noGrp="1"/>
          </p:cNvSpPr>
          <p:nvPr>
            <p:ph type="dt" sz="half" idx="10"/>
          </p:nvPr>
        </p:nvSpPr>
        <p:spPr/>
        <p:txBody>
          <a:bodyPr/>
          <a:lstStyle/>
          <a:p>
            <a:fld id="{A0ABE6C7-3283-4BCF-9359-1605821E8EAA}" type="datetime1">
              <a:rPr lang="en-US" smtClean="0"/>
              <a:t>3/3/2016</a:t>
            </a:fld>
            <a:endParaRPr lang="en-US"/>
          </a:p>
        </p:txBody>
      </p:sp>
      <p:sp>
        <p:nvSpPr>
          <p:cNvPr id="5" name="Slide Number Placeholder 4"/>
          <p:cNvSpPr>
            <a:spLocks noGrp="1"/>
          </p:cNvSpPr>
          <p:nvPr>
            <p:ph type="sldNum" sz="quarter" idx="12"/>
          </p:nvPr>
        </p:nvSpPr>
        <p:spPr/>
        <p:txBody>
          <a:bodyPr/>
          <a:lstStyle/>
          <a:p>
            <a:fld id="{E48D09DE-0215-403E-A6AD-FE92AF7EE245}" type="slidenum">
              <a:rPr lang="en-US" smtClean="0"/>
              <a:t>20</a:t>
            </a:fld>
            <a:endParaRPr lang="en-US"/>
          </a:p>
        </p:txBody>
      </p:sp>
      <p:pic>
        <p:nvPicPr>
          <p:cNvPr id="6" name="Picture 5"/>
          <p:cNvPicPr>
            <a:picLocks noChangeAspect="1"/>
          </p:cNvPicPr>
          <p:nvPr/>
        </p:nvPicPr>
        <p:blipFill>
          <a:blip r:embed="rId2"/>
          <a:stretch>
            <a:fillRect/>
          </a:stretch>
        </p:blipFill>
        <p:spPr>
          <a:xfrm>
            <a:off x="859185" y="2590800"/>
            <a:ext cx="7425629" cy="3318952"/>
          </a:xfrm>
          <a:prstGeom prst="rect">
            <a:avLst/>
          </a:prstGeom>
        </p:spPr>
      </p:pic>
    </p:spTree>
    <p:extLst>
      <p:ext uri="{BB962C8B-B14F-4D97-AF65-F5344CB8AC3E}">
        <p14:creationId xmlns:p14="http://schemas.microsoft.com/office/powerpoint/2010/main" val="2867557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(2)</a:t>
            </a:r>
            <a:endParaRPr lang="en-US" dirty="0"/>
          </a:p>
        </p:txBody>
      </p:sp>
      <p:sp>
        <p:nvSpPr>
          <p:cNvPr id="3" name="Content Placeholder 2"/>
          <p:cNvSpPr>
            <a:spLocks noGrp="1"/>
          </p:cNvSpPr>
          <p:nvPr>
            <p:ph idx="1"/>
          </p:nvPr>
        </p:nvSpPr>
        <p:spPr>
          <a:xfrm>
            <a:off x="457200" y="1403350"/>
            <a:ext cx="8229600" cy="4953000"/>
          </a:xfrm>
        </p:spPr>
        <p:txBody>
          <a:bodyPr>
            <a:normAutofit/>
          </a:bodyPr>
          <a:lstStyle/>
          <a:p>
            <a:r>
              <a:rPr lang="en-US" dirty="0" smtClean="0"/>
              <a:t>The FRDM-K64F board</a:t>
            </a:r>
          </a:p>
        </p:txBody>
      </p:sp>
      <p:sp>
        <p:nvSpPr>
          <p:cNvPr id="4" name="Date Placeholder 3"/>
          <p:cNvSpPr>
            <a:spLocks noGrp="1"/>
          </p:cNvSpPr>
          <p:nvPr>
            <p:ph type="dt" sz="half" idx="10"/>
          </p:nvPr>
        </p:nvSpPr>
        <p:spPr/>
        <p:txBody>
          <a:bodyPr/>
          <a:lstStyle/>
          <a:p>
            <a:fld id="{A0ABE6C7-3283-4BCF-9359-1605821E8EAA}" type="datetime1">
              <a:rPr lang="en-US" smtClean="0"/>
              <a:t>3/3/2016</a:t>
            </a:fld>
            <a:endParaRPr lang="en-US"/>
          </a:p>
        </p:txBody>
      </p:sp>
      <p:sp>
        <p:nvSpPr>
          <p:cNvPr id="5" name="Slide Number Placeholder 4"/>
          <p:cNvSpPr>
            <a:spLocks noGrp="1"/>
          </p:cNvSpPr>
          <p:nvPr>
            <p:ph type="sldNum" sz="quarter" idx="12"/>
          </p:nvPr>
        </p:nvSpPr>
        <p:spPr/>
        <p:txBody>
          <a:bodyPr/>
          <a:lstStyle/>
          <a:p>
            <a:fld id="{E48D09DE-0215-403E-A6AD-FE92AF7EE245}" type="slidenum">
              <a:rPr lang="en-US" smtClean="0"/>
              <a:t>3</a:t>
            </a:fld>
            <a:endParaRPr lang="en-US"/>
          </a:p>
        </p:txBody>
      </p:sp>
      <p:pic>
        <p:nvPicPr>
          <p:cNvPr id="6" name="Picture 5"/>
          <p:cNvPicPr>
            <a:picLocks noChangeAspect="1"/>
          </p:cNvPicPr>
          <p:nvPr/>
        </p:nvPicPr>
        <p:blipFill>
          <a:blip r:embed="rId2"/>
          <a:stretch>
            <a:fillRect/>
          </a:stretch>
        </p:blipFill>
        <p:spPr>
          <a:xfrm>
            <a:off x="3352800" y="2438400"/>
            <a:ext cx="3780659" cy="3643312"/>
          </a:xfrm>
          <a:prstGeom prst="rect">
            <a:avLst/>
          </a:prstGeom>
        </p:spPr>
      </p:pic>
      <p:sp>
        <p:nvSpPr>
          <p:cNvPr id="8" name="Rectangular Callout 7"/>
          <p:cNvSpPr/>
          <p:nvPr/>
        </p:nvSpPr>
        <p:spPr>
          <a:xfrm>
            <a:off x="1295400" y="2331244"/>
            <a:ext cx="1676400" cy="609600"/>
          </a:xfrm>
          <a:prstGeom prst="wedgeRectCallout">
            <a:avLst>
              <a:gd name="adj1" fmla="val 162298"/>
              <a:gd name="adj2" fmla="val -17639"/>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Ethernet RJ-45 port </a:t>
            </a:r>
            <a:endParaRPr lang="en-US" dirty="0">
              <a:solidFill>
                <a:srgbClr val="FF0000"/>
              </a:solidFill>
            </a:endParaRPr>
          </a:p>
        </p:txBody>
      </p:sp>
      <p:sp>
        <p:nvSpPr>
          <p:cNvPr id="9" name="Rectangular Callout 8"/>
          <p:cNvSpPr/>
          <p:nvPr/>
        </p:nvSpPr>
        <p:spPr>
          <a:xfrm>
            <a:off x="1249680" y="4991893"/>
            <a:ext cx="1676400" cy="609600"/>
          </a:xfrm>
          <a:prstGeom prst="wedgeRectCallout">
            <a:avLst>
              <a:gd name="adj1" fmla="val 164117"/>
              <a:gd name="adj2" fmla="val -13889"/>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FF0000"/>
                </a:solidFill>
              </a:rPr>
              <a:t>Micrcontroller</a:t>
            </a:r>
            <a:endParaRPr lang="en-US" dirty="0" smtClean="0">
              <a:solidFill>
                <a:srgbClr val="FF0000"/>
              </a:solidFill>
            </a:endParaRPr>
          </a:p>
          <a:p>
            <a:pPr algn="ctr"/>
            <a:r>
              <a:rPr lang="en-US" dirty="0">
                <a:solidFill>
                  <a:srgbClr val="FF0000"/>
                </a:solidFill>
              </a:rPr>
              <a:t>(</a:t>
            </a:r>
            <a:r>
              <a:rPr lang="en-US" dirty="0" err="1">
                <a:solidFill>
                  <a:srgbClr val="FF0000"/>
                </a:solidFill>
              </a:rPr>
              <a:t>Kinetis</a:t>
            </a:r>
            <a:r>
              <a:rPr lang="en-US" dirty="0">
                <a:solidFill>
                  <a:srgbClr val="FF0000"/>
                </a:solidFill>
              </a:rPr>
              <a:t> </a:t>
            </a:r>
            <a:r>
              <a:rPr lang="en-US" dirty="0" smtClean="0">
                <a:solidFill>
                  <a:srgbClr val="FF0000"/>
                </a:solidFill>
              </a:rPr>
              <a:t>K64F)</a:t>
            </a:r>
            <a:endParaRPr lang="en-US" dirty="0">
              <a:solidFill>
                <a:srgbClr val="FF0000"/>
              </a:solidFill>
            </a:endParaRPr>
          </a:p>
        </p:txBody>
      </p:sp>
      <p:sp>
        <p:nvSpPr>
          <p:cNvPr id="10" name="Rectangular Callout 9"/>
          <p:cNvSpPr/>
          <p:nvPr/>
        </p:nvSpPr>
        <p:spPr>
          <a:xfrm>
            <a:off x="1272540" y="3666331"/>
            <a:ext cx="1676400" cy="806450"/>
          </a:xfrm>
          <a:prstGeom prst="wedgeRectCallout">
            <a:avLst>
              <a:gd name="adj1" fmla="val 173662"/>
              <a:gd name="adj2" fmla="val -3496"/>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Ethernet PHY</a:t>
            </a:r>
          </a:p>
          <a:p>
            <a:pPr algn="ctr"/>
            <a:r>
              <a:rPr lang="en-US" dirty="0" smtClean="0">
                <a:solidFill>
                  <a:srgbClr val="FF0000"/>
                </a:solidFill>
              </a:rPr>
              <a:t>(</a:t>
            </a:r>
            <a:r>
              <a:rPr lang="en-US" dirty="0" err="1" smtClean="0">
                <a:solidFill>
                  <a:srgbClr val="FF0000"/>
                </a:solidFill>
              </a:rPr>
              <a:t>Micrel</a:t>
            </a:r>
            <a:r>
              <a:rPr lang="en-US" dirty="0">
                <a:solidFill>
                  <a:srgbClr val="FF0000"/>
                </a:solidFill>
              </a:rPr>
              <a:t> </a:t>
            </a:r>
            <a:r>
              <a:rPr lang="en-US" dirty="0" smtClean="0">
                <a:solidFill>
                  <a:srgbClr val="FF0000"/>
                </a:solidFill>
              </a:rPr>
              <a:t>KSZ8081RNA)</a:t>
            </a:r>
            <a:endParaRPr lang="en-US" dirty="0">
              <a:solidFill>
                <a:srgbClr val="FF0000"/>
              </a:solidFill>
            </a:endParaRPr>
          </a:p>
        </p:txBody>
      </p:sp>
    </p:spTree>
    <p:extLst>
      <p:ext uri="{BB962C8B-B14F-4D97-AF65-F5344CB8AC3E}">
        <p14:creationId xmlns:p14="http://schemas.microsoft.com/office/powerpoint/2010/main" val="2455230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Information</a:t>
            </a:r>
            <a:endParaRPr lang="en-US" dirty="0"/>
          </a:p>
        </p:txBody>
      </p:sp>
      <p:sp>
        <p:nvSpPr>
          <p:cNvPr id="3" name="Content Placeholder 2"/>
          <p:cNvSpPr>
            <a:spLocks noGrp="1"/>
          </p:cNvSpPr>
          <p:nvPr>
            <p:ph idx="1"/>
          </p:nvPr>
        </p:nvSpPr>
        <p:spPr/>
        <p:txBody>
          <a:bodyPr>
            <a:normAutofit/>
          </a:bodyPr>
          <a:lstStyle/>
          <a:p>
            <a:r>
              <a:rPr lang="en-US" dirty="0" smtClean="0"/>
              <a:t>The IPv4 protocol (Internet Protocol version 4)</a:t>
            </a:r>
          </a:p>
          <a:p>
            <a:pPr lvl="1"/>
            <a:r>
              <a:rPr lang="en-US" dirty="0" smtClean="0"/>
              <a:t>Layer 3 protocol in the OSI model</a:t>
            </a:r>
          </a:p>
          <a:p>
            <a:pPr lvl="2"/>
            <a:endParaRPr lang="en-US" dirty="0"/>
          </a:p>
        </p:txBody>
      </p:sp>
      <p:sp>
        <p:nvSpPr>
          <p:cNvPr id="4" name="Date Placeholder 3"/>
          <p:cNvSpPr>
            <a:spLocks noGrp="1"/>
          </p:cNvSpPr>
          <p:nvPr>
            <p:ph type="dt" sz="half" idx="10"/>
          </p:nvPr>
        </p:nvSpPr>
        <p:spPr/>
        <p:txBody>
          <a:bodyPr/>
          <a:lstStyle/>
          <a:p>
            <a:fld id="{A0ABE6C7-3283-4BCF-9359-1605821E8EAA}" type="datetime1">
              <a:rPr lang="en-US" smtClean="0"/>
              <a:t>3/3/2016</a:t>
            </a:fld>
            <a:endParaRPr lang="en-US"/>
          </a:p>
        </p:txBody>
      </p:sp>
      <p:sp>
        <p:nvSpPr>
          <p:cNvPr id="5" name="Slide Number Placeholder 4"/>
          <p:cNvSpPr>
            <a:spLocks noGrp="1"/>
          </p:cNvSpPr>
          <p:nvPr>
            <p:ph type="sldNum" sz="quarter" idx="12"/>
          </p:nvPr>
        </p:nvSpPr>
        <p:spPr/>
        <p:txBody>
          <a:bodyPr/>
          <a:lstStyle/>
          <a:p>
            <a:fld id="{E48D09DE-0215-403E-A6AD-FE92AF7EE245}" type="slidenum">
              <a:rPr lang="en-US" smtClean="0"/>
              <a:t>4</a:t>
            </a:fld>
            <a:endParaRPr lang="en-US"/>
          </a:p>
        </p:txBody>
      </p:sp>
      <p:pic>
        <p:nvPicPr>
          <p:cNvPr id="10" name="Picture 9"/>
          <p:cNvPicPr>
            <a:picLocks noChangeAspect="1"/>
          </p:cNvPicPr>
          <p:nvPr/>
        </p:nvPicPr>
        <p:blipFill>
          <a:blip r:embed="rId2"/>
          <a:stretch>
            <a:fillRect/>
          </a:stretch>
        </p:blipFill>
        <p:spPr>
          <a:xfrm>
            <a:off x="1676400" y="2731293"/>
            <a:ext cx="5876925" cy="1533525"/>
          </a:xfrm>
          <a:prstGeom prst="rect">
            <a:avLst/>
          </a:prstGeom>
        </p:spPr>
      </p:pic>
      <p:pic>
        <p:nvPicPr>
          <p:cNvPr id="11" name="Picture 10"/>
          <p:cNvPicPr>
            <a:picLocks noChangeAspect="1"/>
          </p:cNvPicPr>
          <p:nvPr/>
        </p:nvPicPr>
        <p:blipFill>
          <a:blip r:embed="rId3"/>
          <a:stretch>
            <a:fillRect/>
          </a:stretch>
        </p:blipFill>
        <p:spPr>
          <a:xfrm>
            <a:off x="2286000" y="4545132"/>
            <a:ext cx="4858857" cy="1993780"/>
          </a:xfrm>
          <a:prstGeom prst="rect">
            <a:avLst/>
          </a:prstGeom>
        </p:spPr>
      </p:pic>
    </p:spTree>
    <p:extLst>
      <p:ext uri="{BB962C8B-B14F-4D97-AF65-F5344CB8AC3E}">
        <p14:creationId xmlns:p14="http://schemas.microsoft.com/office/powerpoint/2010/main" val="3459505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Information</a:t>
            </a:r>
            <a:endParaRPr lang="en-US" dirty="0"/>
          </a:p>
        </p:txBody>
      </p:sp>
      <p:sp>
        <p:nvSpPr>
          <p:cNvPr id="3" name="Content Placeholder 2"/>
          <p:cNvSpPr>
            <a:spLocks noGrp="1"/>
          </p:cNvSpPr>
          <p:nvPr>
            <p:ph idx="1"/>
          </p:nvPr>
        </p:nvSpPr>
        <p:spPr/>
        <p:txBody>
          <a:bodyPr>
            <a:normAutofit/>
          </a:bodyPr>
          <a:lstStyle/>
          <a:p>
            <a:r>
              <a:rPr lang="en-US" dirty="0" smtClean="0"/>
              <a:t>The IPv4 protocol (2)</a:t>
            </a:r>
          </a:p>
          <a:p>
            <a:pPr lvl="1"/>
            <a:r>
              <a:rPr lang="en-US" dirty="0" smtClean="0"/>
              <a:t>Carries layer 4 packets</a:t>
            </a:r>
          </a:p>
          <a:p>
            <a:pPr lvl="2"/>
            <a:r>
              <a:rPr lang="en-US" dirty="0" smtClean="0"/>
              <a:t>UDP datagrams</a:t>
            </a:r>
          </a:p>
          <a:p>
            <a:pPr lvl="2"/>
            <a:r>
              <a:rPr lang="en-US" dirty="0" smtClean="0"/>
              <a:t>TCP segments</a:t>
            </a:r>
          </a:p>
          <a:p>
            <a:pPr lvl="1"/>
            <a:r>
              <a:rPr lang="en-US" dirty="0" smtClean="0"/>
              <a:t>Carries layer 3 control packets</a:t>
            </a:r>
          </a:p>
          <a:p>
            <a:pPr lvl="2"/>
            <a:r>
              <a:rPr lang="en-US" dirty="0" smtClean="0"/>
              <a:t>ICMP messages</a:t>
            </a:r>
          </a:p>
          <a:p>
            <a:pPr lvl="2"/>
            <a:r>
              <a:rPr lang="en-US" dirty="0" smtClean="0"/>
              <a:t>IGMP messages</a:t>
            </a:r>
          </a:p>
          <a:p>
            <a:pPr lvl="1"/>
            <a:r>
              <a:rPr lang="en-US" dirty="0" smtClean="0"/>
              <a:t>Carried in a layer 2 protocol such as Ethernet</a:t>
            </a:r>
          </a:p>
          <a:p>
            <a:pPr lvl="2"/>
            <a:r>
              <a:rPr lang="en-US" dirty="0" smtClean="0"/>
              <a:t>An IPv4 packet is encapsulated in an Ethernet frame, using the value 0x0800 for the frame type field</a:t>
            </a:r>
          </a:p>
          <a:p>
            <a:pPr lvl="2"/>
            <a:endParaRPr lang="en-US" dirty="0"/>
          </a:p>
        </p:txBody>
      </p:sp>
      <p:sp>
        <p:nvSpPr>
          <p:cNvPr id="4" name="Date Placeholder 3"/>
          <p:cNvSpPr>
            <a:spLocks noGrp="1"/>
          </p:cNvSpPr>
          <p:nvPr>
            <p:ph type="dt" sz="half" idx="10"/>
          </p:nvPr>
        </p:nvSpPr>
        <p:spPr/>
        <p:txBody>
          <a:bodyPr/>
          <a:lstStyle/>
          <a:p>
            <a:fld id="{A0ABE6C7-3283-4BCF-9359-1605821E8EAA}" type="datetime1">
              <a:rPr lang="en-US" smtClean="0"/>
              <a:t>3/3/2016</a:t>
            </a:fld>
            <a:endParaRPr lang="en-US"/>
          </a:p>
        </p:txBody>
      </p:sp>
      <p:sp>
        <p:nvSpPr>
          <p:cNvPr id="5" name="Slide Number Placeholder 4"/>
          <p:cNvSpPr>
            <a:spLocks noGrp="1"/>
          </p:cNvSpPr>
          <p:nvPr>
            <p:ph type="sldNum" sz="quarter" idx="12"/>
          </p:nvPr>
        </p:nvSpPr>
        <p:spPr/>
        <p:txBody>
          <a:bodyPr/>
          <a:lstStyle/>
          <a:p>
            <a:fld id="{E48D09DE-0215-403E-A6AD-FE92AF7EE245}" type="slidenum">
              <a:rPr lang="en-US" smtClean="0"/>
              <a:t>5</a:t>
            </a:fld>
            <a:endParaRPr lang="en-US"/>
          </a:p>
        </p:txBody>
      </p:sp>
    </p:spTree>
    <p:extLst>
      <p:ext uri="{BB962C8B-B14F-4D97-AF65-F5344CB8AC3E}">
        <p14:creationId xmlns:p14="http://schemas.microsoft.com/office/powerpoint/2010/main" val="281826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Information (2)</a:t>
            </a:r>
            <a:endParaRPr lang="en-US" dirty="0"/>
          </a:p>
        </p:txBody>
      </p:sp>
      <p:sp>
        <p:nvSpPr>
          <p:cNvPr id="3" name="Content Placeholder 2"/>
          <p:cNvSpPr>
            <a:spLocks noGrp="1"/>
          </p:cNvSpPr>
          <p:nvPr>
            <p:ph idx="1"/>
          </p:nvPr>
        </p:nvSpPr>
        <p:spPr/>
        <p:txBody>
          <a:bodyPr>
            <a:normAutofit/>
          </a:bodyPr>
          <a:lstStyle/>
          <a:p>
            <a:r>
              <a:rPr lang="en-US" dirty="0" smtClean="0"/>
              <a:t>The ICMP protocol</a:t>
            </a:r>
          </a:p>
          <a:p>
            <a:pPr lvl="1"/>
            <a:r>
              <a:rPr lang="en-US" dirty="0"/>
              <a:t>Internet Control Message </a:t>
            </a:r>
            <a:r>
              <a:rPr lang="en-US" dirty="0" smtClean="0"/>
              <a:t>Protocol</a:t>
            </a:r>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ICMPv4 messages are encapsulated in IPv4 packets</a:t>
            </a:r>
          </a:p>
          <a:p>
            <a:pPr lvl="2"/>
            <a:r>
              <a:rPr lang="en-US" dirty="0" smtClean="0"/>
              <a:t>Protocol field of the IPv4 header is set to the value 0x01</a:t>
            </a:r>
          </a:p>
          <a:p>
            <a:pPr lvl="2"/>
            <a:endParaRPr lang="en-US" dirty="0" smtClean="0"/>
          </a:p>
          <a:p>
            <a:pPr lvl="1"/>
            <a:endParaRPr lang="en-US" dirty="0"/>
          </a:p>
          <a:p>
            <a:pPr lvl="1"/>
            <a:endParaRPr lang="en-US" dirty="0" smtClean="0"/>
          </a:p>
        </p:txBody>
      </p:sp>
      <p:sp>
        <p:nvSpPr>
          <p:cNvPr id="4" name="Date Placeholder 3"/>
          <p:cNvSpPr>
            <a:spLocks noGrp="1"/>
          </p:cNvSpPr>
          <p:nvPr>
            <p:ph type="dt" sz="half" idx="10"/>
          </p:nvPr>
        </p:nvSpPr>
        <p:spPr/>
        <p:txBody>
          <a:bodyPr/>
          <a:lstStyle/>
          <a:p>
            <a:fld id="{A0ABE6C7-3283-4BCF-9359-1605821E8EAA}" type="datetime1">
              <a:rPr lang="en-US" smtClean="0"/>
              <a:t>3/3/2016</a:t>
            </a:fld>
            <a:endParaRPr lang="en-US"/>
          </a:p>
        </p:txBody>
      </p:sp>
      <p:sp>
        <p:nvSpPr>
          <p:cNvPr id="5" name="Slide Number Placeholder 4"/>
          <p:cNvSpPr>
            <a:spLocks noGrp="1"/>
          </p:cNvSpPr>
          <p:nvPr>
            <p:ph type="sldNum" sz="quarter" idx="12"/>
          </p:nvPr>
        </p:nvSpPr>
        <p:spPr/>
        <p:txBody>
          <a:bodyPr/>
          <a:lstStyle/>
          <a:p>
            <a:fld id="{E48D09DE-0215-403E-A6AD-FE92AF7EE245}" type="slidenum">
              <a:rPr lang="en-US" smtClean="0"/>
              <a:t>6</a:t>
            </a:fld>
            <a:endParaRPr lang="en-US"/>
          </a:p>
        </p:txBody>
      </p:sp>
      <p:pic>
        <p:nvPicPr>
          <p:cNvPr id="6" name="Picture 5"/>
          <p:cNvPicPr>
            <a:picLocks noChangeAspect="1"/>
          </p:cNvPicPr>
          <p:nvPr/>
        </p:nvPicPr>
        <p:blipFill>
          <a:blip r:embed="rId2"/>
          <a:stretch>
            <a:fillRect/>
          </a:stretch>
        </p:blipFill>
        <p:spPr>
          <a:xfrm>
            <a:off x="1614487" y="2667000"/>
            <a:ext cx="5915025" cy="828675"/>
          </a:xfrm>
          <a:prstGeom prst="rect">
            <a:avLst/>
          </a:prstGeom>
        </p:spPr>
      </p:pic>
      <p:pic>
        <p:nvPicPr>
          <p:cNvPr id="8" name="Picture 7"/>
          <p:cNvPicPr>
            <a:picLocks noChangeAspect="1"/>
          </p:cNvPicPr>
          <p:nvPr/>
        </p:nvPicPr>
        <p:blipFill>
          <a:blip r:embed="rId3"/>
          <a:stretch>
            <a:fillRect/>
          </a:stretch>
        </p:blipFill>
        <p:spPr>
          <a:xfrm>
            <a:off x="1614487" y="3810000"/>
            <a:ext cx="5915025" cy="800100"/>
          </a:xfrm>
          <a:prstGeom prst="rect">
            <a:avLst/>
          </a:prstGeom>
        </p:spPr>
      </p:pic>
    </p:spTree>
    <p:extLst>
      <p:ext uri="{BB962C8B-B14F-4D97-AF65-F5344CB8AC3E}">
        <p14:creationId xmlns:p14="http://schemas.microsoft.com/office/powerpoint/2010/main" val="2477470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Information (3)</a:t>
            </a:r>
            <a:endParaRPr lang="en-US" dirty="0"/>
          </a:p>
        </p:txBody>
      </p:sp>
      <p:sp>
        <p:nvSpPr>
          <p:cNvPr id="3" name="Content Placeholder 2"/>
          <p:cNvSpPr>
            <a:spLocks noGrp="1"/>
          </p:cNvSpPr>
          <p:nvPr>
            <p:ph idx="1"/>
          </p:nvPr>
        </p:nvSpPr>
        <p:spPr/>
        <p:txBody>
          <a:bodyPr>
            <a:normAutofit/>
          </a:bodyPr>
          <a:lstStyle/>
          <a:p>
            <a:r>
              <a:rPr lang="en-US" dirty="0" smtClean="0"/>
              <a:t>The “ping” command</a:t>
            </a:r>
          </a:p>
          <a:p>
            <a:pPr lvl="1"/>
            <a:r>
              <a:rPr lang="en-US" dirty="0"/>
              <a:t>Ping </a:t>
            </a:r>
            <a:r>
              <a:rPr lang="en-US" dirty="0" smtClean="0"/>
              <a:t>uses ICMP messages</a:t>
            </a:r>
          </a:p>
          <a:p>
            <a:pPr lvl="1"/>
            <a:r>
              <a:rPr lang="en-US" dirty="0" smtClean="0"/>
              <a:t>It sends an ICMP “echo request” message </a:t>
            </a:r>
            <a:r>
              <a:rPr lang="en-US" dirty="0"/>
              <a:t>to the target host and </a:t>
            </a:r>
            <a:r>
              <a:rPr lang="en-US" dirty="0" smtClean="0"/>
              <a:t>waits </a:t>
            </a:r>
            <a:r>
              <a:rPr lang="en-US" dirty="0"/>
              <a:t>for an ICMP </a:t>
            </a:r>
            <a:r>
              <a:rPr lang="en-US" dirty="0" smtClean="0"/>
              <a:t>“echo reply” message from the target host. </a:t>
            </a:r>
          </a:p>
          <a:p>
            <a:r>
              <a:rPr lang="en-US" dirty="0"/>
              <a:t>Ping request ICMP message</a:t>
            </a:r>
          </a:p>
          <a:p>
            <a:pPr lvl="1"/>
            <a:r>
              <a:rPr lang="en-US" dirty="0"/>
              <a:t>Type = 8, Code = 0</a:t>
            </a:r>
          </a:p>
          <a:p>
            <a:r>
              <a:rPr lang="en-US" dirty="0"/>
              <a:t>Ping reply ICMP message</a:t>
            </a:r>
          </a:p>
          <a:p>
            <a:pPr lvl="1"/>
            <a:r>
              <a:rPr lang="en-US" dirty="0"/>
              <a:t>Type = 0, Code = 0</a:t>
            </a:r>
          </a:p>
          <a:p>
            <a:pPr lvl="1"/>
            <a:endParaRPr lang="en-US" dirty="0"/>
          </a:p>
        </p:txBody>
      </p:sp>
      <p:sp>
        <p:nvSpPr>
          <p:cNvPr id="4" name="Date Placeholder 3"/>
          <p:cNvSpPr>
            <a:spLocks noGrp="1"/>
          </p:cNvSpPr>
          <p:nvPr>
            <p:ph type="dt" sz="half" idx="10"/>
          </p:nvPr>
        </p:nvSpPr>
        <p:spPr/>
        <p:txBody>
          <a:bodyPr/>
          <a:lstStyle/>
          <a:p>
            <a:fld id="{A0ABE6C7-3283-4BCF-9359-1605821E8EAA}" type="datetime1">
              <a:rPr lang="en-US" smtClean="0"/>
              <a:t>3/3/2016</a:t>
            </a:fld>
            <a:endParaRPr lang="en-US"/>
          </a:p>
        </p:txBody>
      </p:sp>
      <p:sp>
        <p:nvSpPr>
          <p:cNvPr id="5" name="Slide Number Placeholder 4"/>
          <p:cNvSpPr>
            <a:spLocks noGrp="1"/>
          </p:cNvSpPr>
          <p:nvPr>
            <p:ph type="sldNum" sz="quarter" idx="12"/>
          </p:nvPr>
        </p:nvSpPr>
        <p:spPr/>
        <p:txBody>
          <a:bodyPr/>
          <a:lstStyle/>
          <a:p>
            <a:fld id="{E48D09DE-0215-403E-A6AD-FE92AF7EE245}" type="slidenum">
              <a:rPr lang="en-US" smtClean="0"/>
              <a:t>7</a:t>
            </a:fld>
            <a:endParaRPr lang="en-US"/>
          </a:p>
        </p:txBody>
      </p:sp>
    </p:spTree>
    <p:extLst>
      <p:ext uri="{BB962C8B-B14F-4D97-AF65-F5344CB8AC3E}">
        <p14:creationId xmlns:p14="http://schemas.microsoft.com/office/powerpoint/2010/main" val="3531722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836554" y="2133600"/>
            <a:ext cx="6246427" cy="4301519"/>
          </a:xfrm>
          <a:prstGeom prst="rect">
            <a:avLst/>
          </a:prstGeom>
        </p:spPr>
      </p:pic>
      <p:sp>
        <p:nvSpPr>
          <p:cNvPr id="2" name="Title 1"/>
          <p:cNvSpPr>
            <a:spLocks noGrp="1"/>
          </p:cNvSpPr>
          <p:nvPr>
            <p:ph type="title"/>
          </p:nvPr>
        </p:nvSpPr>
        <p:spPr/>
        <p:txBody>
          <a:bodyPr/>
          <a:lstStyle/>
          <a:p>
            <a:r>
              <a:rPr lang="en-US" dirty="0" smtClean="0"/>
              <a:t>Lab Overview</a:t>
            </a:r>
            <a:endParaRPr lang="en-US" dirty="0"/>
          </a:p>
        </p:txBody>
      </p:sp>
      <p:sp>
        <p:nvSpPr>
          <p:cNvPr id="3" name="Content Placeholder 2"/>
          <p:cNvSpPr>
            <a:spLocks noGrp="1"/>
          </p:cNvSpPr>
          <p:nvPr>
            <p:ph idx="1"/>
          </p:nvPr>
        </p:nvSpPr>
        <p:spPr>
          <a:xfrm>
            <a:off x="457200" y="1446884"/>
            <a:ext cx="8229600" cy="4679280"/>
          </a:xfrm>
        </p:spPr>
        <p:txBody>
          <a:bodyPr>
            <a:normAutofit/>
          </a:bodyPr>
          <a:lstStyle/>
          <a:p>
            <a:r>
              <a:rPr lang="en-US" dirty="0" smtClean="0"/>
              <a:t>Networking Stack Architecture</a:t>
            </a:r>
          </a:p>
          <a:p>
            <a:pPr lvl="2"/>
            <a:endParaRPr lang="en-US" dirty="0" smtClean="0"/>
          </a:p>
          <a:p>
            <a:pPr lvl="2"/>
            <a:endParaRPr lang="en-US" dirty="0"/>
          </a:p>
          <a:p>
            <a:endParaRPr lang="en-US" dirty="0"/>
          </a:p>
        </p:txBody>
      </p:sp>
      <p:sp>
        <p:nvSpPr>
          <p:cNvPr id="4" name="Date Placeholder 3"/>
          <p:cNvSpPr>
            <a:spLocks noGrp="1"/>
          </p:cNvSpPr>
          <p:nvPr>
            <p:ph type="dt" sz="half" idx="10"/>
          </p:nvPr>
        </p:nvSpPr>
        <p:spPr/>
        <p:txBody>
          <a:bodyPr/>
          <a:lstStyle/>
          <a:p>
            <a:fld id="{A0ABE6C7-3283-4BCF-9359-1605821E8EAA}" type="datetime1">
              <a:rPr lang="en-US" smtClean="0"/>
              <a:t>3/3/2016</a:t>
            </a:fld>
            <a:endParaRPr lang="en-US"/>
          </a:p>
        </p:txBody>
      </p:sp>
      <p:sp>
        <p:nvSpPr>
          <p:cNvPr id="5" name="Slide Number Placeholder 4"/>
          <p:cNvSpPr>
            <a:spLocks noGrp="1"/>
          </p:cNvSpPr>
          <p:nvPr>
            <p:ph type="sldNum" sz="quarter" idx="12"/>
          </p:nvPr>
        </p:nvSpPr>
        <p:spPr/>
        <p:txBody>
          <a:bodyPr/>
          <a:lstStyle/>
          <a:p>
            <a:fld id="{E48D09DE-0215-403E-A6AD-FE92AF7EE245}" type="slidenum">
              <a:rPr lang="en-US" smtClean="0"/>
              <a:t>8</a:t>
            </a:fld>
            <a:endParaRPr lang="en-US"/>
          </a:p>
        </p:txBody>
      </p:sp>
      <p:sp>
        <p:nvSpPr>
          <p:cNvPr id="11" name="Line Callout 1 10"/>
          <p:cNvSpPr/>
          <p:nvPr/>
        </p:nvSpPr>
        <p:spPr>
          <a:xfrm>
            <a:off x="358409" y="3585582"/>
            <a:ext cx="936991" cy="401884"/>
          </a:xfrm>
          <a:prstGeom prst="borderCallout1">
            <a:avLst>
              <a:gd name="adj1" fmla="val 59726"/>
              <a:gd name="adj2" fmla="val 100073"/>
              <a:gd name="adj3" fmla="val 142851"/>
              <a:gd name="adj4" fmla="val 225218"/>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rPr>
              <a:t>Lab2: IPv4</a:t>
            </a:r>
            <a:endParaRPr lang="en-US" sz="1000" dirty="0">
              <a:solidFill>
                <a:schemeClr val="tx1"/>
              </a:solidFill>
            </a:endParaRPr>
          </a:p>
        </p:txBody>
      </p:sp>
    </p:spTree>
    <p:extLst>
      <p:ext uri="{BB962C8B-B14F-4D97-AF65-F5344CB8AC3E}">
        <p14:creationId xmlns:p14="http://schemas.microsoft.com/office/powerpoint/2010/main" val="409729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Overview (2)</a:t>
            </a:r>
            <a:endParaRPr lang="en-US" dirty="0"/>
          </a:p>
        </p:txBody>
      </p:sp>
      <p:sp>
        <p:nvSpPr>
          <p:cNvPr id="3" name="Content Placeholder 2"/>
          <p:cNvSpPr>
            <a:spLocks noGrp="1"/>
          </p:cNvSpPr>
          <p:nvPr>
            <p:ph idx="1"/>
          </p:nvPr>
        </p:nvSpPr>
        <p:spPr>
          <a:xfrm>
            <a:off x="457200" y="1600199"/>
            <a:ext cx="8229600" cy="4953001"/>
          </a:xfrm>
        </p:spPr>
        <p:txBody>
          <a:bodyPr>
            <a:normAutofit/>
          </a:bodyPr>
          <a:lstStyle/>
          <a:p>
            <a:pPr marL="0" indent="-400050"/>
            <a:r>
              <a:rPr lang="en-US" dirty="0" smtClean="0"/>
              <a:t>Instructions:</a:t>
            </a:r>
          </a:p>
          <a:p>
            <a:pPr marL="800100" lvl="2" indent="-400050"/>
            <a:r>
              <a:rPr lang="en-US" dirty="0" smtClean="0"/>
              <a:t>Complete </a:t>
            </a:r>
            <a:r>
              <a:rPr lang="en-US" dirty="0" smtClean="0"/>
              <a:t>the code that implements the minimum support for the ICMP protocol in the embedded networking stack for the FRDM-K64F board, to be able to send and reply to “pings”:</a:t>
            </a:r>
          </a:p>
          <a:p>
            <a:pPr marL="1200150" lvl="3" indent="-342900"/>
            <a:r>
              <a:rPr lang="en-US" dirty="0" smtClean="0"/>
              <a:t>Solve the 7 TODOs in the networking_layer3_ipv4.c source file. </a:t>
            </a:r>
            <a:endParaRPr lang="en-US" dirty="0"/>
          </a:p>
        </p:txBody>
      </p:sp>
      <p:sp>
        <p:nvSpPr>
          <p:cNvPr id="4" name="Date Placeholder 3"/>
          <p:cNvSpPr>
            <a:spLocks noGrp="1"/>
          </p:cNvSpPr>
          <p:nvPr>
            <p:ph type="dt" sz="half" idx="10"/>
          </p:nvPr>
        </p:nvSpPr>
        <p:spPr/>
        <p:txBody>
          <a:bodyPr/>
          <a:lstStyle/>
          <a:p>
            <a:fld id="{A0ABE6C7-3283-4BCF-9359-1605821E8EAA}" type="datetime1">
              <a:rPr lang="en-US" smtClean="0"/>
              <a:t>3/3/2016</a:t>
            </a:fld>
            <a:endParaRPr lang="en-US"/>
          </a:p>
        </p:txBody>
      </p:sp>
      <p:sp>
        <p:nvSpPr>
          <p:cNvPr id="5" name="Slide Number Placeholder 4"/>
          <p:cNvSpPr>
            <a:spLocks noGrp="1"/>
          </p:cNvSpPr>
          <p:nvPr>
            <p:ph type="sldNum" sz="quarter" idx="12"/>
          </p:nvPr>
        </p:nvSpPr>
        <p:spPr/>
        <p:txBody>
          <a:bodyPr/>
          <a:lstStyle/>
          <a:p>
            <a:fld id="{E48D09DE-0215-403E-A6AD-FE92AF7EE245}" type="slidenum">
              <a:rPr lang="en-US" smtClean="0"/>
              <a:t>9</a:t>
            </a:fld>
            <a:endParaRPr lang="en-US"/>
          </a:p>
        </p:txBody>
      </p:sp>
    </p:spTree>
    <p:extLst>
      <p:ext uri="{BB962C8B-B14F-4D97-AF65-F5344CB8AC3E}">
        <p14:creationId xmlns:p14="http://schemas.microsoft.com/office/powerpoint/2010/main" val="2403796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16482</TotalTime>
  <Words>722</Words>
  <Application>Microsoft Office PowerPoint</Application>
  <PresentationFormat>On-screen Show (4:3)</PresentationFormat>
  <Paragraphs>159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Courier New</vt:lpstr>
      <vt:lpstr>Office Theme</vt:lpstr>
      <vt:lpstr>Embedded Networking Software Development Lab 2 – Networking Layer 3 (Network Layer) </vt:lpstr>
      <vt:lpstr>Overview</vt:lpstr>
      <vt:lpstr>Overview (2)</vt:lpstr>
      <vt:lpstr>Background Information</vt:lpstr>
      <vt:lpstr>Background Information</vt:lpstr>
      <vt:lpstr>Background Information (2)</vt:lpstr>
      <vt:lpstr>Background Information (3)</vt:lpstr>
      <vt:lpstr>Lab Overview</vt:lpstr>
      <vt:lpstr>Lab Overview (2)</vt:lpstr>
      <vt:lpstr>Test Plan</vt:lpstr>
      <vt:lpstr>Test Plan (2)</vt:lpstr>
      <vt:lpstr>Test Plan (3)</vt:lpstr>
      <vt:lpstr>Test Plan (4)</vt:lpstr>
      <vt:lpstr>Test Plan (5)</vt:lpstr>
      <vt:lpstr>Test Plan (6)</vt:lpstr>
      <vt:lpstr>Software Architecture Diagrams</vt:lpstr>
      <vt:lpstr>Software Architecture Diagrams (2)</vt:lpstr>
      <vt:lpstr>Software Architecture Diagrams (3)</vt:lpstr>
      <vt:lpstr>Software Architecture Diagrams (4)</vt:lpstr>
      <vt:lpstr>Software Architecture Diagrams (5)</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FSP Notation to Represent Large State Machines</dc:title>
  <dc:creator>German Rivera</dc:creator>
  <cp:lastModifiedBy>Rivera Jose-B46482</cp:lastModifiedBy>
  <cp:revision>439</cp:revision>
  <dcterms:created xsi:type="dcterms:W3CDTF">2012-03-20T21:40:18Z</dcterms:created>
  <dcterms:modified xsi:type="dcterms:W3CDTF">2016-03-03T20:22:38Z</dcterms:modified>
</cp:coreProperties>
</file>