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0" r:id="rId2"/>
    <p:sldId id="259" r:id="rId3"/>
    <p:sldId id="281" r:id="rId4"/>
    <p:sldId id="310" r:id="rId5"/>
    <p:sldId id="299" r:id="rId6"/>
    <p:sldId id="302" r:id="rId7"/>
    <p:sldId id="311" r:id="rId8"/>
    <p:sldId id="312" r:id="rId9"/>
    <p:sldId id="313" r:id="rId10"/>
    <p:sldId id="314" r:id="rId11"/>
    <p:sldId id="316" r:id="rId12"/>
    <p:sldId id="315" r:id="rId13"/>
    <p:sldId id="305" r:id="rId14"/>
    <p:sldId id="306" r:id="rId15"/>
    <p:sldId id="307" r:id="rId16"/>
    <p:sldId id="308" r:id="rId17"/>
    <p:sldId id="304" r:id="rId18"/>
    <p:sldId id="303" r:id="rId19"/>
    <p:sldId id="295" r:id="rId20"/>
    <p:sldId id="288" r:id="rId21"/>
    <p:sldId id="297" r:id="rId22"/>
    <p:sldId id="298" r:id="rId23"/>
    <p:sldId id="291" r:id="rId24"/>
    <p:sldId id="290" r:id="rId25"/>
    <p:sldId id="282" r:id="rId26"/>
    <p:sldId id="286" r:id="rId27"/>
    <p:sldId id="262" r:id="rId28"/>
    <p:sldId id="268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FF6CD-E505-4444-9726-267DA28AFB2A}">
          <p14:sldIdLst>
            <p14:sldId id="280"/>
          </p14:sldIdLst>
        </p14:section>
        <p14:section name="Untitled Section" id="{43B01A33-4981-4BE7-B965-A7549CA851CC}">
          <p14:sldIdLst>
            <p14:sldId id="259"/>
            <p14:sldId id="281"/>
            <p14:sldId id="310"/>
            <p14:sldId id="299"/>
            <p14:sldId id="302"/>
            <p14:sldId id="311"/>
            <p14:sldId id="312"/>
            <p14:sldId id="313"/>
            <p14:sldId id="314"/>
            <p14:sldId id="316"/>
            <p14:sldId id="315"/>
            <p14:sldId id="305"/>
            <p14:sldId id="306"/>
            <p14:sldId id="307"/>
            <p14:sldId id="308"/>
            <p14:sldId id="304"/>
            <p14:sldId id="303"/>
            <p14:sldId id="295"/>
            <p14:sldId id="288"/>
            <p14:sldId id="297"/>
            <p14:sldId id="298"/>
            <p14:sldId id="291"/>
            <p14:sldId id="290"/>
            <p14:sldId id="282"/>
            <p14:sldId id="286"/>
            <p14:sldId id="262"/>
            <p14:sldId id="26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1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057D-E4FA-4EE8-B431-B1357524241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CC29-6035-47BC-AB1E-140862AA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447800" cy="365125"/>
          </a:xfrm>
        </p:spPr>
        <p:txBody>
          <a:bodyPr/>
          <a:lstStyle/>
          <a:p>
            <a:fld id="{2CA5515B-F377-4E1F-A458-7E7F1A412B22}" type="datetime1">
              <a:rPr lang="en-US" smtClean="0"/>
              <a:t>4/6/2016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76400" cy="365125"/>
          </a:xfrm>
        </p:spPr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1676400" cy="365125"/>
          </a:xfrm>
        </p:spPr>
        <p:txBody>
          <a:bodyPr/>
          <a:lstStyle/>
          <a:p>
            <a:fld id="{E48D09DE-0215-403E-A6AD-FE92AF7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B86F-25D0-4378-B4BB-C7553FE83360}" type="datetime1">
              <a:rPr lang="en-US" smtClean="0"/>
              <a:t>4/6/2016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09DE-0215-403E-A6AD-FE92AF7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Embedded Networking Software Development</a:t>
            </a:r>
            <a:br>
              <a:rPr lang="en-US" dirty="0" smtClean="0"/>
            </a:br>
            <a:r>
              <a:rPr lang="en-US" dirty="0" smtClean="0"/>
              <a:t>Lab 3 – Networking Layer 2 (Link Layer) and </a:t>
            </a:r>
            <a:br>
              <a:rPr lang="en-US" dirty="0" smtClean="0"/>
            </a:br>
            <a:r>
              <a:rPr lang="en-US" dirty="0" smtClean="0"/>
              <a:t>Layer 1 (Physical layer)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Version 0.1</a:t>
            </a:r>
          </a:p>
          <a:p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B3B1-62D1-4626-9830-CC322E10E653}" type="datetime1">
              <a:rPr lang="en-US" smtClean="0"/>
              <a:pPr/>
              <a:t>4/6/2016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Fields of an ARP message (cont.):</a:t>
            </a:r>
          </a:p>
          <a:p>
            <a:pPr lvl="1"/>
            <a:r>
              <a:rPr lang="en-US" dirty="0"/>
              <a:t>Source (sender) </a:t>
            </a:r>
            <a:r>
              <a:rPr lang="en-US" dirty="0" smtClean="0"/>
              <a:t>link address</a:t>
            </a:r>
          </a:p>
          <a:p>
            <a:pPr lvl="2"/>
            <a:r>
              <a:rPr lang="en-US" dirty="0" smtClean="0"/>
              <a:t>Sender’s MAC address in the case of Ethernet</a:t>
            </a:r>
          </a:p>
          <a:p>
            <a:pPr lvl="1"/>
            <a:r>
              <a:rPr lang="en-US" dirty="0"/>
              <a:t>Source (sender) </a:t>
            </a:r>
            <a:r>
              <a:rPr lang="en-US" dirty="0" smtClean="0"/>
              <a:t>network address</a:t>
            </a:r>
          </a:p>
          <a:p>
            <a:pPr lvl="2"/>
            <a:r>
              <a:rPr lang="en-US" dirty="0" smtClean="0"/>
              <a:t>Sender’s </a:t>
            </a:r>
            <a:r>
              <a:rPr lang="en-US" dirty="0"/>
              <a:t>IPv4 address</a:t>
            </a:r>
            <a:endParaRPr lang="en-US" dirty="0" smtClean="0"/>
          </a:p>
          <a:p>
            <a:pPr lvl="1"/>
            <a:r>
              <a:rPr lang="en-US" dirty="0" smtClean="0"/>
              <a:t>Destination (target) </a:t>
            </a:r>
            <a:r>
              <a:rPr lang="en-US" dirty="0"/>
              <a:t>link address</a:t>
            </a:r>
          </a:p>
          <a:p>
            <a:pPr lvl="2"/>
            <a:r>
              <a:rPr lang="en-US" dirty="0" smtClean="0"/>
              <a:t>Target’s </a:t>
            </a:r>
            <a:r>
              <a:rPr lang="en-US" dirty="0"/>
              <a:t>MAC address in the case of Ethernet</a:t>
            </a:r>
          </a:p>
          <a:p>
            <a:pPr lvl="1"/>
            <a:r>
              <a:rPr lang="en-US" dirty="0" smtClean="0"/>
              <a:t>Destination (target) </a:t>
            </a:r>
            <a:r>
              <a:rPr lang="en-US" dirty="0"/>
              <a:t>network address</a:t>
            </a:r>
          </a:p>
          <a:p>
            <a:pPr lvl="2"/>
            <a:r>
              <a:rPr lang="en-US" dirty="0" smtClean="0"/>
              <a:t>Target’s </a:t>
            </a:r>
            <a:r>
              <a:rPr lang="en-US" dirty="0"/>
              <a:t>IPv4 address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MAC addresses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 descr="http://image.slidesharecdn.com/ipv6addressing-091201224611-phpapp02/95/i-pv6-addressing-10-728.jpg?cb=1259707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56742"/>
            <a:ext cx="5791200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7400" y="3124200"/>
            <a:ext cx="3107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two special MAC addresses: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Broadcast </a:t>
            </a:r>
            <a:r>
              <a:rPr lang="en-US" sz="2000" dirty="0"/>
              <a:t>MAC address: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ff:ff:ff:ff:ff:ff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Null MACV </a:t>
            </a:r>
            <a:r>
              <a:rPr lang="en-US" sz="2000" dirty="0" smtClean="0"/>
              <a:t>address:</a:t>
            </a:r>
          </a:p>
          <a:p>
            <a:r>
              <a:rPr lang="en-US" sz="2000" dirty="0" smtClean="0"/>
              <a:t>      00:00:00:00:00:00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53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Ethernet Frames</a:t>
            </a:r>
          </a:p>
          <a:p>
            <a:pPr lvl="1"/>
            <a:r>
              <a:rPr lang="en-US" dirty="0" smtClean="0"/>
              <a:t>Both IPv4 packets and ARP messages are carried in Ethernet frames</a:t>
            </a:r>
          </a:p>
          <a:p>
            <a:r>
              <a:rPr lang="en-US" dirty="0" smtClean="0"/>
              <a:t>Fields of an Ethernet frame</a:t>
            </a:r>
          </a:p>
          <a:p>
            <a:pPr lvl="1"/>
            <a:r>
              <a:rPr lang="en-US" dirty="0" smtClean="0"/>
              <a:t>Destination MAC address</a:t>
            </a:r>
          </a:p>
          <a:p>
            <a:pPr lvl="1"/>
            <a:r>
              <a:rPr lang="en-US" dirty="0" smtClean="0"/>
              <a:t>Source MAC address</a:t>
            </a:r>
          </a:p>
          <a:p>
            <a:pPr lvl="1"/>
            <a:r>
              <a:rPr lang="en-US" dirty="0" smtClean="0"/>
              <a:t>Frame type</a:t>
            </a:r>
          </a:p>
          <a:p>
            <a:pPr lvl="2"/>
            <a:r>
              <a:rPr lang="en-US" dirty="0" smtClean="0"/>
              <a:t>0x0800 – for IPv4 packets</a:t>
            </a:r>
          </a:p>
          <a:p>
            <a:pPr lvl="2"/>
            <a:r>
              <a:rPr lang="en-US" dirty="0" smtClean="0"/>
              <a:t>0x0806 </a:t>
            </a:r>
            <a:r>
              <a:rPr lang="en-US" dirty="0"/>
              <a:t>– </a:t>
            </a:r>
            <a:r>
              <a:rPr lang="en-US" dirty="0" smtClean="0"/>
              <a:t>for ARP messages</a:t>
            </a:r>
          </a:p>
          <a:p>
            <a:pPr lvl="2"/>
            <a:r>
              <a:rPr lang="en-US" dirty="0" smtClean="0"/>
              <a:t>0x8100 – for VLAM tagged frame</a:t>
            </a:r>
          </a:p>
          <a:p>
            <a:pPr lvl="2"/>
            <a:r>
              <a:rPr lang="en-US" dirty="0" smtClean="0"/>
              <a:t>0x86dd – for IPv6 packets</a:t>
            </a:r>
          </a:p>
          <a:p>
            <a:pPr lvl="1"/>
            <a:r>
              <a:rPr lang="en-US" dirty="0" smtClean="0"/>
              <a:t>Data payload (e.g., IPv4 packet, ARP message,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CRC</a:t>
            </a:r>
            <a:endParaRPr lang="en-US" dirty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r>
              <a:rPr lang="en-US" dirty="0" smtClean="0"/>
              <a:t>Ethernet MAC</a:t>
            </a:r>
          </a:p>
          <a:p>
            <a:pPr marL="742950" lvl="2" indent="-342900"/>
            <a:r>
              <a:rPr lang="en-US" dirty="0" smtClean="0"/>
              <a:t>Media Access Controller</a:t>
            </a:r>
          </a:p>
          <a:p>
            <a:pPr marL="742950" lvl="2" indent="-342900"/>
            <a:r>
              <a:rPr lang="en-US" dirty="0" smtClean="0"/>
              <a:t>Implements </a:t>
            </a:r>
            <a:r>
              <a:rPr lang="en-US" dirty="0"/>
              <a:t>a data-link </a:t>
            </a:r>
            <a:r>
              <a:rPr lang="en-US" dirty="0" smtClean="0"/>
              <a:t>layer (layer 2 of the OSI model). </a:t>
            </a:r>
          </a:p>
          <a:p>
            <a:pPr marL="742950" lvl="2" indent="-342900"/>
            <a:r>
              <a:rPr lang="en-US" dirty="0" smtClean="0"/>
              <a:t>A hardware module inside a microcontroller chip such as the NXP </a:t>
            </a:r>
            <a:r>
              <a:rPr lang="en-US" dirty="0" err="1" smtClean="0"/>
              <a:t>Kinetis</a:t>
            </a:r>
            <a:r>
              <a:rPr lang="en-US" dirty="0" smtClean="0"/>
              <a:t> K64F</a:t>
            </a:r>
            <a:endParaRPr lang="en-US" dirty="0"/>
          </a:p>
          <a:p>
            <a:pPr marL="0" indent="-400050"/>
            <a:r>
              <a:rPr lang="en-US" dirty="0" smtClean="0"/>
              <a:t>Ethernet PHY</a:t>
            </a:r>
          </a:p>
          <a:p>
            <a:pPr marL="742950" lvl="2" indent="-342900"/>
            <a:r>
              <a:rPr lang="en-US" dirty="0" smtClean="0"/>
              <a:t>Physical </a:t>
            </a:r>
            <a:r>
              <a:rPr lang="en-US" dirty="0"/>
              <a:t>interface </a:t>
            </a:r>
            <a:r>
              <a:rPr lang="en-US" dirty="0" smtClean="0"/>
              <a:t>transceiver</a:t>
            </a:r>
          </a:p>
          <a:p>
            <a:pPr marL="742950" lvl="2" indent="-342900"/>
            <a:r>
              <a:rPr lang="en-US" dirty="0" smtClean="0"/>
              <a:t>Implements </a:t>
            </a:r>
            <a:r>
              <a:rPr lang="en-US" dirty="0"/>
              <a:t>the physical </a:t>
            </a:r>
            <a:r>
              <a:rPr lang="en-US" dirty="0" smtClean="0"/>
              <a:t>layer (layer 1 of the OSI model)</a:t>
            </a:r>
          </a:p>
          <a:p>
            <a:pPr marL="742950" lvl="2" indent="-342900"/>
            <a:r>
              <a:rPr lang="en-US" dirty="0" smtClean="0"/>
              <a:t>A separate chip such as the </a:t>
            </a:r>
            <a:r>
              <a:rPr lang="en-US" dirty="0" err="1" smtClean="0"/>
              <a:t>Micrel</a:t>
            </a:r>
            <a:r>
              <a:rPr lang="en-US" dirty="0"/>
              <a:t> </a:t>
            </a:r>
            <a:r>
              <a:rPr lang="en-US" dirty="0" smtClean="0"/>
              <a:t>KSZ8081RNA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0" indent="-400050"/>
            <a:r>
              <a:rPr lang="en-US" dirty="0" smtClean="0"/>
              <a:t>MII</a:t>
            </a:r>
          </a:p>
          <a:p>
            <a:pPr marL="742950" lvl="2" indent="-342900"/>
            <a:r>
              <a:rPr lang="en-US" dirty="0"/>
              <a:t>Media Independent Interface</a:t>
            </a:r>
          </a:p>
          <a:p>
            <a:pPr marL="742950" lvl="2" indent="-342900"/>
            <a:r>
              <a:rPr lang="en-US" dirty="0"/>
              <a:t>Hardware protocol  for chip-to-chip communication between the Ethernet MAC (in the microcontroller) and the Ethernet PHY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Consists of a parallel data interface and a serial management interface</a:t>
            </a:r>
          </a:p>
          <a:p>
            <a:pPr marL="742950" lvl="2" indent="-342900"/>
            <a:r>
              <a:rPr lang="en-US" dirty="0" smtClean="0"/>
              <a:t>Data interface is full </a:t>
            </a:r>
            <a:r>
              <a:rPr lang="en-US" dirty="0"/>
              <a:t>duplex (separate signals for Rx and </a:t>
            </a:r>
            <a:r>
              <a:rPr lang="en-US" dirty="0" err="1"/>
              <a:t>Tx</a:t>
            </a:r>
            <a:r>
              <a:rPr lang="en-US" dirty="0" smtClean="0"/>
              <a:t>) and requires 16 pins in total</a:t>
            </a:r>
          </a:p>
          <a:p>
            <a:pPr marL="742950" lvl="2" indent="-342900"/>
            <a:r>
              <a:rPr lang="en-US" dirty="0" smtClean="0"/>
              <a:t>Requires a 25MHz clock</a:t>
            </a:r>
          </a:p>
          <a:p>
            <a:pPr marL="742950" lvl="2" indent="-342900"/>
            <a:r>
              <a:rPr lang="en-US" dirty="0" smtClean="0"/>
              <a:t>Supports data transfer rates up to 100 </a:t>
            </a:r>
            <a:r>
              <a:rPr lang="en-US" dirty="0" err="1" smtClean="0"/>
              <a:t>Mbits</a:t>
            </a:r>
            <a:r>
              <a:rPr lang="en-US" dirty="0" smtClean="0"/>
              <a:t>/s</a:t>
            </a:r>
          </a:p>
          <a:p>
            <a:pPr marL="742950" lvl="2" indent="-342900"/>
            <a:r>
              <a:rPr lang="en-US" dirty="0" smtClean="0"/>
              <a:t>Serial Management Interface (SMI) also known </a:t>
            </a:r>
            <a:r>
              <a:rPr lang="en-US" dirty="0"/>
              <a:t>as </a:t>
            </a:r>
            <a:r>
              <a:rPr lang="en-US" dirty="0" smtClean="0"/>
              <a:t>MDIO</a:t>
            </a:r>
            <a:r>
              <a:rPr lang="en-US" dirty="0"/>
              <a:t>, requires two pins. </a:t>
            </a:r>
            <a:endParaRPr lang="en-US" dirty="0" smtClean="0"/>
          </a:p>
          <a:p>
            <a:pPr marL="1200150" lvl="3" indent="-342900"/>
            <a:r>
              <a:rPr lang="en-US" dirty="0" smtClean="0"/>
              <a:t>Multiple PHYs can be connected to the same MDIO bus.</a:t>
            </a:r>
          </a:p>
          <a:p>
            <a:pPr marL="1200150" lvl="3" indent="-342900"/>
            <a:r>
              <a:rPr lang="en-US" dirty="0" smtClean="0"/>
              <a:t>Each PHY on a MDIO bus has its own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0" indent="-400050"/>
            <a:r>
              <a:rPr lang="en-US" dirty="0" smtClean="0"/>
              <a:t>RMII</a:t>
            </a:r>
          </a:p>
          <a:p>
            <a:pPr marL="742950" lvl="2" indent="-342900"/>
            <a:r>
              <a:rPr lang="en-US" dirty="0" smtClean="0"/>
              <a:t>Reduced pin-count MII</a:t>
            </a:r>
            <a:endParaRPr lang="en-US" dirty="0"/>
          </a:p>
          <a:p>
            <a:pPr marL="742950" lvl="2" indent="-342900"/>
            <a:r>
              <a:rPr lang="en-US" dirty="0" smtClean="0"/>
              <a:t>Data interface requires only 8 pins</a:t>
            </a:r>
          </a:p>
          <a:p>
            <a:pPr marL="742950" lvl="2" indent="-342900"/>
            <a:r>
              <a:rPr lang="en-US" dirty="0" smtClean="0"/>
              <a:t>Requires a 50MHz clock</a:t>
            </a:r>
          </a:p>
          <a:p>
            <a:pPr marL="0" indent="-400050"/>
            <a:r>
              <a:rPr lang="en-US" dirty="0" smtClean="0"/>
              <a:t>SMII</a:t>
            </a:r>
            <a:endParaRPr lang="en-US" dirty="0"/>
          </a:p>
          <a:p>
            <a:pPr marL="742950" lvl="2" indent="-342900"/>
            <a:r>
              <a:rPr lang="en-US" dirty="0" smtClean="0"/>
              <a:t>Serial </a:t>
            </a:r>
            <a:r>
              <a:rPr lang="en-US" dirty="0"/>
              <a:t>MII</a:t>
            </a:r>
          </a:p>
          <a:p>
            <a:pPr marL="742950" lvl="2" indent="-342900"/>
            <a:r>
              <a:rPr lang="en-US" dirty="0"/>
              <a:t>Data interface requires only </a:t>
            </a:r>
            <a:r>
              <a:rPr lang="en-US" dirty="0" smtClean="0"/>
              <a:t>4 </a:t>
            </a:r>
            <a:r>
              <a:rPr lang="en-US" dirty="0"/>
              <a:t>pins</a:t>
            </a:r>
          </a:p>
          <a:p>
            <a:pPr marL="742950" lvl="2" indent="-342900"/>
            <a:r>
              <a:rPr lang="en-US" dirty="0"/>
              <a:t>Requires a </a:t>
            </a:r>
            <a:r>
              <a:rPr lang="en-US" dirty="0" smtClean="0"/>
              <a:t>125MHz </a:t>
            </a:r>
            <a:r>
              <a:rPr lang="en-US" dirty="0"/>
              <a:t>clock</a:t>
            </a:r>
          </a:p>
          <a:p>
            <a:pPr marL="342900" lvl="1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0" indent="-400050"/>
            <a:r>
              <a:rPr lang="en-US" dirty="0" smtClean="0"/>
              <a:t>Higher speed MAC-to-PHY protocols</a:t>
            </a:r>
          </a:p>
          <a:p>
            <a:pPr marL="742950" lvl="2" indent="-342900"/>
            <a:r>
              <a:rPr lang="en-US" dirty="0" smtClean="0"/>
              <a:t>GMII - Gigabit MII: 1 </a:t>
            </a:r>
            <a:r>
              <a:rPr lang="en-US" dirty="0" err="1" smtClean="0"/>
              <a:t>Gbits</a:t>
            </a:r>
            <a:r>
              <a:rPr lang="en-US" dirty="0" smtClean="0"/>
              <a:t>/s</a:t>
            </a:r>
            <a:endParaRPr lang="en-US" dirty="0"/>
          </a:p>
          <a:p>
            <a:pPr marL="742950" lvl="2" indent="-342900"/>
            <a:r>
              <a:rPr lang="en-US" dirty="0" smtClean="0"/>
              <a:t>RGMII - Reduced pin-count GMII </a:t>
            </a:r>
            <a:endParaRPr lang="en-US" dirty="0"/>
          </a:p>
          <a:p>
            <a:pPr marL="742950" lvl="2" indent="-342900"/>
            <a:r>
              <a:rPr lang="en-US" dirty="0" smtClean="0"/>
              <a:t>SGMII - Serial GMII</a:t>
            </a:r>
            <a:endParaRPr lang="en-US" dirty="0"/>
          </a:p>
          <a:p>
            <a:pPr marL="800100" lvl="2" indent="-400050"/>
            <a:r>
              <a:rPr lang="en-US" dirty="0" smtClean="0"/>
              <a:t>QSGMII- Quad Serial </a:t>
            </a:r>
            <a:r>
              <a:rPr lang="en-US" dirty="0"/>
              <a:t>GMII (4 SGMII lines combined): 5 </a:t>
            </a:r>
            <a:r>
              <a:rPr lang="en-US" dirty="0" err="1"/>
              <a:t>Gbits</a:t>
            </a:r>
            <a:r>
              <a:rPr lang="en-US" dirty="0"/>
              <a:t>/s </a:t>
            </a:r>
          </a:p>
          <a:p>
            <a:pPr marL="800100" lvl="2" indent="-400050"/>
            <a:r>
              <a:rPr lang="en-US" dirty="0" smtClean="0"/>
              <a:t>XGMII </a:t>
            </a:r>
            <a:r>
              <a:rPr lang="en-US" dirty="0"/>
              <a:t>- 10 Gigabit </a:t>
            </a:r>
            <a:r>
              <a:rPr lang="en-US" dirty="0" smtClean="0"/>
              <a:t>MII: </a:t>
            </a:r>
            <a:r>
              <a:rPr lang="en-US" dirty="0"/>
              <a:t>10 </a:t>
            </a:r>
            <a:r>
              <a:rPr lang="en-US" dirty="0" err="1"/>
              <a:t>Gbits</a:t>
            </a:r>
            <a:r>
              <a:rPr lang="en-US" dirty="0"/>
              <a:t>/s </a:t>
            </a:r>
            <a:endParaRPr lang="en-US" dirty="0" smtClean="0"/>
          </a:p>
          <a:p>
            <a:pPr marL="342900" lvl="1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 (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 connections between the MCU (K64F chip) and the </a:t>
            </a:r>
            <a:r>
              <a:rPr lang="en-US" dirty="0" err="1" smtClean="0"/>
              <a:t>Micrel</a:t>
            </a:r>
            <a:r>
              <a:rPr lang="en-US" dirty="0" smtClean="0"/>
              <a:t> Ethernet </a:t>
            </a:r>
            <a:r>
              <a:rPr lang="en-US" dirty="0"/>
              <a:t>PHY (</a:t>
            </a:r>
            <a:r>
              <a:rPr lang="en-US" dirty="0" smtClean="0"/>
              <a:t>KSZ8081RNA chip)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2671763"/>
            <a:ext cx="8353294" cy="3429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7800" y="3352800"/>
            <a:ext cx="236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762000" y="2646363"/>
            <a:ext cx="2497667" cy="428114"/>
          </a:xfrm>
          <a:prstGeom prst="borderCallout1">
            <a:avLst>
              <a:gd name="adj1" fmla="val 99754"/>
              <a:gd name="adj2" fmla="val 47664"/>
              <a:gd name="adj3" fmla="val 164832"/>
              <a:gd name="adj4" fmla="val 58733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MDIO serial bus signals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- PTB1 means: K64F </a:t>
            </a:r>
            <a:r>
              <a:rPr lang="en-US" sz="1000" dirty="0">
                <a:solidFill>
                  <a:schemeClr val="tx1"/>
                </a:solidFill>
              </a:rPr>
              <a:t>GPIO Port B, Pin 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3647280"/>
            <a:ext cx="3738960" cy="130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6911609" y="2757638"/>
            <a:ext cx="936991" cy="401884"/>
          </a:xfrm>
          <a:prstGeom prst="borderCallout1">
            <a:avLst>
              <a:gd name="adj1" fmla="val 99754"/>
              <a:gd name="adj2" fmla="val 47664"/>
              <a:gd name="adj3" fmla="val 223432"/>
              <a:gd name="adj4" fmla="val -4975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RMII signals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9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54" y="2133600"/>
            <a:ext cx="6246427" cy="4301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884"/>
            <a:ext cx="8229600" cy="4679280"/>
          </a:xfrm>
        </p:spPr>
        <p:txBody>
          <a:bodyPr>
            <a:normAutofit/>
          </a:bodyPr>
          <a:lstStyle/>
          <a:p>
            <a:r>
              <a:rPr lang="en-US" dirty="0" smtClean="0"/>
              <a:t>Networking Stack Architecture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18</a:t>
            </a:fld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764239" y="4572000"/>
            <a:ext cx="936991" cy="401884"/>
          </a:xfrm>
          <a:prstGeom prst="borderCallout1">
            <a:avLst>
              <a:gd name="adj1" fmla="val 59726"/>
              <a:gd name="adj2" fmla="val 100073"/>
              <a:gd name="adj3" fmla="val 142851"/>
              <a:gd name="adj4" fmla="val 225218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Lab3: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72706" y="4572000"/>
            <a:ext cx="936991" cy="401884"/>
          </a:xfrm>
          <a:prstGeom prst="borderCallout1">
            <a:avLst>
              <a:gd name="adj1" fmla="val 59726"/>
              <a:gd name="adj2" fmla="val 100073"/>
              <a:gd name="adj3" fmla="val -82571"/>
              <a:gd name="adj4" fmla="val 182749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Lab3: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772705" y="4572000"/>
            <a:ext cx="936991" cy="401884"/>
          </a:xfrm>
          <a:prstGeom prst="borderCallout1">
            <a:avLst>
              <a:gd name="adj1" fmla="val 59726"/>
              <a:gd name="adj2" fmla="val 100073"/>
              <a:gd name="adj3" fmla="val 387233"/>
              <a:gd name="adj4" fmla="val 445697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Lab3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0" indent="-400050"/>
            <a:r>
              <a:rPr lang="en-US" dirty="0" smtClean="0"/>
              <a:t>Instructions:</a:t>
            </a:r>
          </a:p>
          <a:p>
            <a:pPr marL="800100" lvl="2" indent="-400050"/>
            <a:r>
              <a:rPr lang="en-US" dirty="0" smtClean="0"/>
              <a:t>Implement the TODOs tagged with ‘TODO-lab3’ in the code of project lab3-layers2and1:</a:t>
            </a:r>
          </a:p>
          <a:p>
            <a:pPr marL="1257300" lvl="3" indent="-400050"/>
            <a:r>
              <a:rPr lang="en-US" dirty="0" smtClean="0"/>
              <a:t>Complete function that send an ARP request</a:t>
            </a:r>
          </a:p>
          <a:p>
            <a:pPr marL="1257300" lvl="3" indent="-400050"/>
            <a:r>
              <a:rPr lang="en-US" dirty="0" smtClean="0"/>
              <a:t>Complete function that sends an ARP reply</a:t>
            </a:r>
          </a:p>
          <a:p>
            <a:pPr marL="1257300" lvl="3" indent="-400050"/>
            <a:r>
              <a:rPr lang="en-US" dirty="0" smtClean="0"/>
              <a:t>Complete function that sends an Ethernet frame</a:t>
            </a:r>
          </a:p>
          <a:p>
            <a:pPr marL="1257300" lvl="3" indent="-400050"/>
            <a:r>
              <a:rPr lang="en-US" dirty="0" smtClean="0"/>
              <a:t>Configure the MDIO pins of the Ethernet PHY </a:t>
            </a:r>
          </a:p>
          <a:p>
            <a:pPr marL="1257300" lvl="3" indent="-400050"/>
            <a:r>
              <a:rPr lang="en-US" dirty="0" smtClean="0"/>
              <a:t>Implement function to detect if the Ethernet physical link is up/down</a:t>
            </a:r>
          </a:p>
          <a:p>
            <a:pPr marL="1257300" lvl="3" indent="-400050"/>
            <a:r>
              <a:rPr lang="en-US" dirty="0" smtClean="0"/>
              <a:t>Complete function that generates local MAC address for the FRDM-K64F’s Ethernet interface. </a:t>
            </a:r>
            <a:endParaRPr lang="en-US" dirty="0" smtClean="0"/>
          </a:p>
          <a:p>
            <a:pPr marL="800100" lvl="2" indent="-400050"/>
            <a:r>
              <a:rPr lang="en-US" dirty="0" smtClean="0"/>
              <a:t>Answer question in the QUESTIONS.txt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Learn how the ARP protocol works and to get exposed to  Ethernet as a layer-2 networking technology.</a:t>
            </a:r>
          </a:p>
          <a:p>
            <a:r>
              <a:rPr lang="en-US" dirty="0" smtClean="0"/>
              <a:t>Learning objectives</a:t>
            </a:r>
            <a:endParaRPr lang="en-US" dirty="0"/>
          </a:p>
          <a:p>
            <a:pPr lvl="1"/>
            <a:r>
              <a:rPr lang="en-US" dirty="0" smtClean="0"/>
              <a:t>To become </a:t>
            </a:r>
            <a:r>
              <a:rPr lang="en-US" dirty="0"/>
              <a:t>familiar with </a:t>
            </a:r>
            <a:r>
              <a:rPr lang="en-US" dirty="0" smtClean="0"/>
              <a:t>the packet format of the ARP protocol </a:t>
            </a:r>
          </a:p>
          <a:p>
            <a:pPr lvl="1"/>
            <a:r>
              <a:rPr lang="en-US" dirty="0" smtClean="0"/>
              <a:t>To become familiar with the Ethernet frame format</a:t>
            </a:r>
          </a:p>
          <a:p>
            <a:pPr lvl="1"/>
            <a:r>
              <a:rPr lang="en-US" dirty="0" smtClean="0"/>
              <a:t>To learn how to detect if </a:t>
            </a:r>
            <a:r>
              <a:rPr lang="en-US" dirty="0"/>
              <a:t>there is physical Ethernet connectivity (physical </a:t>
            </a:r>
            <a:r>
              <a:rPr lang="en-US" dirty="0" smtClean="0"/>
              <a:t>Ethernet link </a:t>
            </a:r>
            <a:r>
              <a:rPr lang="en-US" dirty="0"/>
              <a:t>is up or down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your completed embedded networking stack on the FRDM-K64F board, by using the following test cases:</a:t>
            </a:r>
          </a:p>
          <a:p>
            <a:pPr marL="742950" lvl="2" indent="-342900"/>
            <a:r>
              <a:rPr lang="en-US" dirty="0" smtClean="0"/>
              <a:t>Test case 1: “ping” from the FRDM-K64F board  to the PC </a:t>
            </a:r>
          </a:p>
          <a:p>
            <a:pPr marL="742950" lvl="2" indent="-342900"/>
            <a:r>
              <a:rPr lang="en-US" dirty="0" smtClean="0"/>
              <a:t>Test case 2: “ping” from the PC to the </a:t>
            </a:r>
            <a:r>
              <a:rPr lang="en-US" dirty="0"/>
              <a:t>FRDM-K64F</a:t>
            </a:r>
            <a:r>
              <a:rPr lang="en-US" dirty="0" smtClean="0"/>
              <a:t> board</a:t>
            </a:r>
          </a:p>
          <a:p>
            <a:pPr marL="742950" lvl="2" indent="-342900"/>
            <a:r>
              <a:rPr lang="en-US" dirty="0" smtClean="0"/>
              <a:t>Run test cases from lab1 to verify that there are no regressions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Environment Configuration:</a:t>
            </a:r>
          </a:p>
          <a:p>
            <a:pPr marL="742950" lvl="2" indent="-342900"/>
            <a:r>
              <a:rPr lang="en-US" dirty="0" smtClean="0"/>
              <a:t>Connect the Ethernet port of the board to the Ethernet port of your PC</a:t>
            </a:r>
          </a:p>
          <a:p>
            <a:pPr marL="742950" lvl="2" indent="-342900"/>
            <a:r>
              <a:rPr lang="en-US" dirty="0" smtClean="0"/>
              <a:t>Configure a static IPv4 address for the PC’s wired Ethernet interface that is in the 192.168.8.0/24 subnet (e.g., 192.168.8.1)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3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Test Case </a:t>
            </a:r>
            <a:r>
              <a:rPr lang="en-US" dirty="0" smtClean="0"/>
              <a:t>1: Ping </a:t>
            </a:r>
            <a:r>
              <a:rPr lang="en-US" dirty="0"/>
              <a:t>from the FRDM-K64F board to the PC</a:t>
            </a:r>
            <a:r>
              <a:rPr lang="en-US" dirty="0" smtClean="0"/>
              <a:t> </a:t>
            </a:r>
            <a:endParaRPr lang="en-US" dirty="0"/>
          </a:p>
          <a:p>
            <a:pPr marL="742950" lvl="2" indent="-342900"/>
            <a:r>
              <a:rPr lang="en-US" dirty="0"/>
              <a:t>Run the “ping” command </a:t>
            </a:r>
            <a:r>
              <a:rPr lang="en-US" dirty="0" smtClean="0"/>
              <a:t>from </a:t>
            </a:r>
            <a:r>
              <a:rPr lang="en-US" dirty="0"/>
              <a:t>the FRDM-K64F board to the </a:t>
            </a:r>
            <a:r>
              <a:rPr lang="en-US" dirty="0" smtClean="0"/>
              <a:t>PC, from </a:t>
            </a:r>
            <a:r>
              <a:rPr lang="en-US" dirty="0"/>
              <a:t>the </a:t>
            </a:r>
            <a:r>
              <a:rPr lang="en-US" dirty="0" err="1"/>
              <a:t>TeraTerm</a:t>
            </a:r>
            <a:r>
              <a:rPr lang="en-US" dirty="0"/>
              <a:t> </a:t>
            </a:r>
            <a:r>
              <a:rPr lang="en-US" dirty="0" smtClean="0"/>
              <a:t>window:</a:t>
            </a:r>
            <a:endParaRPr lang="en-US" dirty="0"/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3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7188"/>
            <a:ext cx="8171384" cy="34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0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Case 2</a:t>
            </a:r>
            <a:r>
              <a:rPr lang="en-US" dirty="0"/>
              <a:t>: </a:t>
            </a:r>
            <a:r>
              <a:rPr lang="en-US" dirty="0" smtClean="0"/>
              <a:t>Ping </a:t>
            </a:r>
            <a:r>
              <a:rPr lang="en-US" dirty="0"/>
              <a:t>from the PC to the FRDM-K64F board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Run the “ping” command from </a:t>
            </a:r>
            <a:r>
              <a:rPr lang="en-US" dirty="0"/>
              <a:t>the </a:t>
            </a:r>
            <a:r>
              <a:rPr lang="en-US" dirty="0" smtClean="0"/>
              <a:t>PC to the FRDM-K64F board,  from a Command prompt window or a PowerShell window:</a:t>
            </a:r>
            <a:endParaRPr lang="en-US" dirty="0"/>
          </a:p>
          <a:p>
            <a:pPr marL="40005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3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90875"/>
            <a:ext cx="6448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Case 3: Command messages</a:t>
            </a:r>
          </a:p>
          <a:p>
            <a:pPr marL="742950" lvl="2" indent="-342900"/>
            <a:r>
              <a:rPr lang="en-US" dirty="0" smtClean="0"/>
              <a:t>Send “command” messages to the board to change the color of the blinking LED. Valid commands are the strings: “red”, “green”, “blue”, “yellow”, “cyan”, “magenta” and “white”.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24200"/>
            <a:ext cx="579519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1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Test Case 4: Detection of Ethernet link up/down</a:t>
            </a:r>
          </a:p>
          <a:p>
            <a:pPr marL="742950" lvl="2" indent="-342900"/>
            <a:r>
              <a:rPr lang="en-US" dirty="0" smtClean="0"/>
              <a:t>Unplug the Ethernet cable that connects the FRDM-K64F board to the PC, from either end.</a:t>
            </a:r>
          </a:p>
          <a:p>
            <a:pPr marL="1200150" lvl="3" indent="-342900"/>
            <a:r>
              <a:rPr lang="en-US" dirty="0" smtClean="0"/>
              <a:t>The board’s RGB LED should blink red</a:t>
            </a:r>
          </a:p>
          <a:p>
            <a:pPr marL="742950" lvl="2" indent="-342900"/>
            <a:r>
              <a:rPr lang="en-US" dirty="0" smtClean="0"/>
              <a:t>Re-plug </a:t>
            </a:r>
            <a:r>
              <a:rPr lang="en-US" dirty="0"/>
              <a:t>the </a:t>
            </a:r>
            <a:r>
              <a:rPr lang="en-US" dirty="0" smtClean="0"/>
              <a:t>unplugged end of the Ethernet </a:t>
            </a:r>
            <a:r>
              <a:rPr lang="en-US" dirty="0"/>
              <a:t>cable that connects the FRDM-K64F board to the </a:t>
            </a:r>
            <a:r>
              <a:rPr lang="en-US" dirty="0" smtClean="0"/>
              <a:t>PC</a:t>
            </a:r>
            <a:endParaRPr lang="en-US" dirty="0"/>
          </a:p>
          <a:p>
            <a:pPr marL="1200150" lvl="3" indent="-342900"/>
            <a:r>
              <a:rPr lang="en-US" dirty="0"/>
              <a:t>The board’s RGB LED should blink </a:t>
            </a:r>
            <a:r>
              <a:rPr lang="en-US" dirty="0" smtClean="0"/>
              <a:t>green</a:t>
            </a:r>
            <a:endParaRPr lang="en-US" dirty="0"/>
          </a:p>
          <a:p>
            <a:pPr marL="857250" lvl="3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Architecture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Hardware/Software Topology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70510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Architecture Diagrams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Context </a:t>
            </a:r>
            <a:r>
              <a:rPr lang="en-US" dirty="0" smtClean="0"/>
              <a:t>Diagram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22609"/>
            <a:ext cx="7125416" cy="39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8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Architecture Diagrams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Context </a:t>
            </a:r>
            <a:r>
              <a:rPr lang="en-US" dirty="0" smtClean="0"/>
              <a:t>Diagram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6049125" cy="40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</a:t>
            </a:r>
            <a:r>
              <a:rPr lang="en-US" dirty="0" smtClean="0"/>
              <a:t>Diagrams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</a:t>
            </a:r>
            <a:r>
              <a:rPr lang="en-US" dirty="0" smtClean="0"/>
              <a:t>Architecture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543800" cy="42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3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</a:t>
            </a:r>
            <a:r>
              <a:rPr lang="en-US" dirty="0" smtClean="0"/>
              <a:t>Diagrams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</a:t>
            </a:r>
            <a:r>
              <a:rPr lang="en-US" dirty="0" smtClean="0"/>
              <a:t>Architecture (cont.)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5" y="2590800"/>
            <a:ext cx="7425629" cy="33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5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FRDM-K64F board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438400"/>
            <a:ext cx="3780659" cy="364331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295400" y="2331244"/>
            <a:ext cx="1676400" cy="609600"/>
          </a:xfrm>
          <a:prstGeom prst="wedgeRectCallout">
            <a:avLst>
              <a:gd name="adj1" fmla="val 162298"/>
              <a:gd name="adj2" fmla="val -1763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Ethernet RJ-45 port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249680" y="4991893"/>
            <a:ext cx="1676400" cy="609600"/>
          </a:xfrm>
          <a:prstGeom prst="wedgeRectCallout">
            <a:avLst>
              <a:gd name="adj1" fmla="val 164117"/>
              <a:gd name="adj2" fmla="val -1388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Micrcontroller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Kinetis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K64F)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272540" y="3666331"/>
            <a:ext cx="1676400" cy="806450"/>
          </a:xfrm>
          <a:prstGeom prst="wedgeRectCallout">
            <a:avLst>
              <a:gd name="adj1" fmla="val 173662"/>
              <a:gd name="adj2" fmla="val -349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Ethernet PHY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Micrel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KSZ8081RNA)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3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3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 lab2,  we used Wireshark to examine the “ping” ICMP packets (shown in pink below):</a:t>
            </a:r>
          </a:p>
          <a:p>
            <a:pPr marL="0" lvl="1" indent="0">
              <a:buNone/>
            </a:pP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94" y="3429358"/>
            <a:ext cx="7567612" cy="2815309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1143000" y="2569075"/>
            <a:ext cx="2988733" cy="551750"/>
          </a:xfrm>
          <a:prstGeom prst="borderCallout1">
            <a:avLst>
              <a:gd name="adj1" fmla="val 49332"/>
              <a:gd name="adj2" fmla="val 99373"/>
              <a:gd name="adj3" fmla="val 156044"/>
              <a:gd name="adj4" fmla="val 118008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When a network interface is “turned on”, a gratuitous ARP request is sent for its local IPv4 address, to detect if someone else is using the same IPv4 address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524000" y="4674109"/>
            <a:ext cx="2988733" cy="551750"/>
          </a:xfrm>
          <a:prstGeom prst="borderCallout1">
            <a:avLst>
              <a:gd name="adj1" fmla="val -5911"/>
              <a:gd name="adj2" fmla="val 52065"/>
              <a:gd name="adj3" fmla="val -186152"/>
              <a:gd name="adj4" fmla="val 101578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When sending a packet for the first time to a new node, an ARP request is sent to all nodes in the same subnet, to see who has the target IP address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863564" y="4682576"/>
            <a:ext cx="2988733" cy="551750"/>
          </a:xfrm>
          <a:prstGeom prst="borderCallout1">
            <a:avLst>
              <a:gd name="adj1" fmla="val -5911"/>
              <a:gd name="adj2" fmla="val 52065"/>
              <a:gd name="adj3" fmla="val -166203"/>
              <a:gd name="adj4" fmla="val 21408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The target node replies with an “ARP reply” message to the requesting node. The ARP reply contains the local MAC address of the node sending the reply.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5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be transmitted over the network, IPv4 (and IPv6) packets are encapsulated in layer-2 packets.  </a:t>
            </a:r>
          </a:p>
          <a:p>
            <a:pPr lvl="1"/>
            <a:r>
              <a:rPr lang="en-US" dirty="0" smtClean="0"/>
              <a:t>In the case of Ethernet, layer-2 packets are known as </a:t>
            </a:r>
            <a:r>
              <a:rPr lang="en-US" i="1" dirty="0" smtClean="0"/>
              <a:t>Ethernet frames</a:t>
            </a:r>
          </a:p>
          <a:p>
            <a:r>
              <a:rPr lang="en-US" dirty="0" smtClean="0"/>
              <a:t>Also, layer-3 node addresses need to be mapped to layer-2 node addresses. </a:t>
            </a:r>
          </a:p>
          <a:p>
            <a:pPr lvl="1"/>
            <a:r>
              <a:rPr lang="en-US" dirty="0" smtClean="0"/>
              <a:t>In the case of Ethernet, layer-2 addresses are known as </a:t>
            </a:r>
            <a:r>
              <a:rPr lang="en-US" i="1" dirty="0" smtClean="0"/>
              <a:t>MAC (Media Access </a:t>
            </a:r>
            <a:r>
              <a:rPr lang="en-US" i="1" dirty="0"/>
              <a:t>C</a:t>
            </a:r>
            <a:r>
              <a:rPr lang="en-US" i="1" dirty="0" smtClean="0"/>
              <a:t>ontrol) addresses</a:t>
            </a:r>
            <a:r>
              <a:rPr lang="en-US" dirty="0" smtClean="0"/>
              <a:t>, and nodes as known as Ethernet stations. </a:t>
            </a:r>
          </a:p>
          <a:p>
            <a:pPr lvl="1"/>
            <a:r>
              <a:rPr lang="en-US" dirty="0" smtClean="0"/>
              <a:t>The Address Resolution Protocol (ARP) maps IPv4 addresses to layer-2 addresses. </a:t>
            </a:r>
          </a:p>
          <a:p>
            <a:pPr lvl="2"/>
            <a:r>
              <a:rPr lang="en-US" dirty="0" smtClean="0"/>
              <a:t>It is a layer 2.5 protocol, as it has “one foot on layer 3 and one foot on layer 2”.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ARP Protocol has two basic message types:</a:t>
            </a:r>
          </a:p>
          <a:p>
            <a:pPr lvl="1"/>
            <a:r>
              <a:rPr lang="en-US" dirty="0" smtClean="0"/>
              <a:t>ARP Request</a:t>
            </a:r>
          </a:p>
          <a:p>
            <a:pPr lvl="2"/>
            <a:r>
              <a:rPr lang="en-US" dirty="0" smtClean="0"/>
              <a:t>Carried in a layer-2 broadcast packet</a:t>
            </a:r>
          </a:p>
          <a:p>
            <a:pPr lvl="2"/>
            <a:r>
              <a:rPr lang="en-US" dirty="0" smtClean="0"/>
              <a:t>Its purpose is to ask other nodes in the same layer-2 network (layer-3 subnet) “who has a given IPv4” address.</a:t>
            </a:r>
          </a:p>
          <a:p>
            <a:pPr lvl="2"/>
            <a:r>
              <a:rPr lang="en-US" dirty="0" smtClean="0"/>
              <a:t>There is a special ARP request known as a “Gratuitous ARP request”, used to detect duplicated IPv4 addresses in a subnet.</a:t>
            </a:r>
          </a:p>
          <a:p>
            <a:pPr lvl="1"/>
            <a:r>
              <a:rPr lang="en-US" dirty="0" smtClean="0"/>
              <a:t>ARP Reply</a:t>
            </a:r>
          </a:p>
          <a:p>
            <a:pPr lvl="2"/>
            <a:r>
              <a:rPr lang="en-US" dirty="0" smtClean="0"/>
              <a:t>Carried in a layer-2 unicast packet</a:t>
            </a:r>
          </a:p>
          <a:p>
            <a:pPr lvl="2"/>
            <a:r>
              <a:rPr lang="en-US" dirty="0" smtClean="0"/>
              <a:t>Its purpose is to answer an ARP request to the requesting node, by providing the layer-2 address of the node that has the given IPv4 address (contained in the ARP request)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ARP Protocol basic flow:</a:t>
            </a:r>
          </a:p>
          <a:p>
            <a:pPr lvl="1"/>
            <a:r>
              <a:rPr lang="en-US" dirty="0" smtClean="0"/>
              <a:t>When an IPv4 node’s network interface is “turned on”,  or its IP address is changed, the networking stack sends a gratuitous ARP request, to make sure that no other nodes (in the same subnet) have the same IP address.</a:t>
            </a:r>
          </a:p>
          <a:p>
            <a:pPr lvl="2"/>
            <a:r>
              <a:rPr lang="en-US" dirty="0" smtClean="0"/>
              <a:t>No ARP reply should be received, unless there are two or more nodes with the same IPv4 address, which is a network configuration error.</a:t>
            </a:r>
          </a:p>
          <a:p>
            <a:pPr lvl="1"/>
            <a:r>
              <a:rPr lang="en-US" dirty="0" smtClean="0"/>
              <a:t>When an IPv4 node sends an IPv4 packet to another node, for which its layer-2 address is not known, the networking stack sends an ARP request, to obtain the target node’s layer-2 address, before it can send the IPv4 packet. </a:t>
            </a:r>
          </a:p>
          <a:p>
            <a:pPr lvl="1"/>
            <a:r>
              <a:rPr lang="en-US" dirty="0" smtClean="0"/>
              <a:t>When an IPv4 node receives an ARP request for its own IPv4 address, the networking stack sends an ARP reply to the requesting node.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ARP Protocol basic flow (cont.):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smtClean="0"/>
              <a:t>node that sent the ARP request </a:t>
            </a:r>
            <a:r>
              <a:rPr lang="en-US" dirty="0"/>
              <a:t>receives an ARP reply for the target IPv4 address, it saves it in a table known as the ARP cache, and sends the pending IPv4 packet(s).</a:t>
            </a:r>
          </a:p>
          <a:p>
            <a:pPr lvl="2"/>
            <a:r>
              <a:rPr lang="en-US" dirty="0"/>
              <a:t>Subsequent sends of IPv4 packets will get the target node’s </a:t>
            </a:r>
            <a:r>
              <a:rPr lang="en-US" dirty="0" smtClean="0"/>
              <a:t>layer-2 </a:t>
            </a:r>
            <a:r>
              <a:rPr lang="en-US" dirty="0"/>
              <a:t>address  </a:t>
            </a:r>
            <a:r>
              <a:rPr lang="en-US" dirty="0" smtClean="0"/>
              <a:t>from </a:t>
            </a:r>
            <a:r>
              <a:rPr lang="en-US" dirty="0"/>
              <a:t>the ARP </a:t>
            </a:r>
            <a:r>
              <a:rPr lang="en-US" dirty="0" smtClean="0"/>
              <a:t>cache instead of sending ARP requests.</a:t>
            </a:r>
            <a:endParaRPr lang="en-US" dirty="0"/>
          </a:p>
          <a:p>
            <a:pPr lvl="2"/>
            <a:r>
              <a:rPr lang="en-US" dirty="0"/>
              <a:t>Entries in the ARP cache expire after 20 </a:t>
            </a:r>
            <a:r>
              <a:rPr lang="en-US" dirty="0" smtClean="0"/>
              <a:t>minutes, by default. After that, the next packet send will trigger a new ARP request.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Fields of an ARP message:</a:t>
            </a:r>
          </a:p>
          <a:p>
            <a:pPr lvl="1"/>
            <a:r>
              <a:rPr lang="en-US" dirty="0" smtClean="0"/>
              <a:t>Link address type </a:t>
            </a:r>
          </a:p>
          <a:p>
            <a:pPr lvl="2"/>
            <a:r>
              <a:rPr lang="en-US" dirty="0" smtClean="0"/>
              <a:t>0x1 for Ethernet MAC addresses</a:t>
            </a:r>
          </a:p>
          <a:p>
            <a:pPr lvl="1"/>
            <a:r>
              <a:rPr lang="en-US" dirty="0" smtClean="0"/>
              <a:t>Network address type </a:t>
            </a:r>
          </a:p>
          <a:p>
            <a:pPr lvl="2"/>
            <a:r>
              <a:rPr lang="en-US" dirty="0" smtClean="0"/>
              <a:t>0x800 </a:t>
            </a:r>
            <a:r>
              <a:rPr lang="en-US" dirty="0"/>
              <a:t>for </a:t>
            </a:r>
            <a:r>
              <a:rPr lang="en-US" dirty="0" smtClean="0"/>
              <a:t>IPv4 addresses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address size </a:t>
            </a:r>
            <a:r>
              <a:rPr lang="en-US" dirty="0" smtClean="0"/>
              <a:t>(in bytes)</a:t>
            </a:r>
          </a:p>
          <a:p>
            <a:pPr lvl="2"/>
            <a:r>
              <a:rPr lang="en-US" dirty="0" smtClean="0"/>
              <a:t>6 </a:t>
            </a:r>
            <a:r>
              <a:rPr lang="en-US" dirty="0"/>
              <a:t>for </a:t>
            </a:r>
            <a:r>
              <a:rPr lang="en-US" dirty="0" smtClean="0"/>
              <a:t>Ethernet MAC addresses</a:t>
            </a:r>
          </a:p>
          <a:p>
            <a:pPr lvl="1"/>
            <a:r>
              <a:rPr lang="en-US" dirty="0"/>
              <a:t>Network address </a:t>
            </a:r>
            <a:r>
              <a:rPr lang="en-US" dirty="0" smtClean="0"/>
              <a:t>size (in bytes)</a:t>
            </a:r>
          </a:p>
          <a:p>
            <a:pPr lvl="2"/>
            <a:r>
              <a:rPr lang="en-US" dirty="0" smtClean="0"/>
              <a:t>4 </a:t>
            </a:r>
            <a:r>
              <a:rPr lang="en-US" dirty="0"/>
              <a:t>for IPv4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/>
              <a:t>ARP operation (ARP_REQUEST or ARP_REPLY)</a:t>
            </a:r>
          </a:p>
          <a:p>
            <a:pPr lvl="2"/>
            <a:r>
              <a:rPr lang="en-US" dirty="0" smtClean="0"/>
              <a:t>16-bit value in network byte order </a:t>
            </a:r>
          </a:p>
          <a:p>
            <a:pPr lvl="2"/>
            <a:r>
              <a:rPr lang="en-US" dirty="0" smtClean="0"/>
              <a:t>0x0001 – ARP request</a:t>
            </a:r>
          </a:p>
          <a:p>
            <a:pPr lvl="2"/>
            <a:r>
              <a:rPr lang="en-US" dirty="0" smtClean="0"/>
              <a:t>0x0002 </a:t>
            </a:r>
            <a:r>
              <a:rPr lang="en-US" dirty="0"/>
              <a:t>– ARP </a:t>
            </a:r>
            <a:r>
              <a:rPr lang="en-US" dirty="0" smtClean="0"/>
              <a:t>reply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4/6/2016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17959</TotalTime>
  <Words>1677</Words>
  <Application>Microsoft Office PowerPoint</Application>
  <PresentationFormat>On-screen Show (4:3)</PresentationFormat>
  <Paragraphs>282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Embedded Networking Software Development Lab 3 – Networking Layer 2 (Link Layer) and  Layer 1 (Physical layer) </vt:lpstr>
      <vt:lpstr>Overview</vt:lpstr>
      <vt:lpstr>Overview (2)</vt:lpstr>
      <vt:lpstr>Overview (3)</vt:lpstr>
      <vt:lpstr>Background Information</vt:lpstr>
      <vt:lpstr>Background Information (2)</vt:lpstr>
      <vt:lpstr>Background Information (3)</vt:lpstr>
      <vt:lpstr>Background Information (4)</vt:lpstr>
      <vt:lpstr>Background Information (5)</vt:lpstr>
      <vt:lpstr>Background Information (6)</vt:lpstr>
      <vt:lpstr>Background Information (7)</vt:lpstr>
      <vt:lpstr>Background Information (8)</vt:lpstr>
      <vt:lpstr>Background Information (9)</vt:lpstr>
      <vt:lpstr>Background Information (10)</vt:lpstr>
      <vt:lpstr>Background Information (11)</vt:lpstr>
      <vt:lpstr>Background Information (12)</vt:lpstr>
      <vt:lpstr>Background Information (13)</vt:lpstr>
      <vt:lpstr>Lab Overview</vt:lpstr>
      <vt:lpstr>Lab Overview (2)</vt:lpstr>
      <vt:lpstr>Test Plan</vt:lpstr>
      <vt:lpstr>Test Plan (2)</vt:lpstr>
      <vt:lpstr>Test Plan (3)</vt:lpstr>
      <vt:lpstr>Test Plan (4)</vt:lpstr>
      <vt:lpstr>Test Plan (5)</vt:lpstr>
      <vt:lpstr>Software Architecture Diagrams</vt:lpstr>
      <vt:lpstr>Software Architecture Diagrams (2)</vt:lpstr>
      <vt:lpstr>Software Architecture Diagrams (3)</vt:lpstr>
      <vt:lpstr>Software Architecture Diagrams (4)</vt:lpstr>
      <vt:lpstr>Software Architecture Diagrams (5)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FSP Notation to Represent Large State Machines</dc:title>
  <dc:creator>German Rivera</dc:creator>
  <cp:lastModifiedBy>Rivera Jose-B46482</cp:lastModifiedBy>
  <cp:revision>482</cp:revision>
  <dcterms:created xsi:type="dcterms:W3CDTF">2012-03-20T21:40:18Z</dcterms:created>
  <dcterms:modified xsi:type="dcterms:W3CDTF">2016-04-06T19:16:43Z</dcterms:modified>
</cp:coreProperties>
</file>