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29" r:id="rId2"/>
    <p:sldId id="374" r:id="rId3"/>
    <p:sldId id="381" r:id="rId4"/>
    <p:sldId id="382" r:id="rId5"/>
    <p:sldId id="383" r:id="rId6"/>
    <p:sldId id="380" r:id="rId7"/>
    <p:sldId id="373" r:id="rId8"/>
    <p:sldId id="371" r:id="rId9"/>
    <p:sldId id="372" r:id="rId10"/>
    <p:sldId id="375" r:id="rId11"/>
    <p:sldId id="378" r:id="rId12"/>
    <p:sldId id="376" r:id="rId13"/>
    <p:sldId id="377" r:id="rId14"/>
    <p:sldId id="379" r:id="rId1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5339" autoAdjust="0"/>
  </p:normalViewPr>
  <p:slideViewPr>
    <p:cSldViewPr>
      <p:cViewPr varScale="1">
        <p:scale>
          <a:sx n="99" d="100"/>
          <a:sy n="99" d="100"/>
        </p:scale>
        <p:origin x="1956" y="9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89B9057D-E4FA-4EE8-B431-B13575242417}" type="datetimeFigureOut">
              <a:rPr lang="en-US" smtClean="0"/>
              <a:t>6/10/2013</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8903CC29-6035-47BC-AB1E-140862AA34B3}" type="slidenum">
              <a:rPr lang="en-US" smtClean="0"/>
              <a:t>‹#›</a:t>
            </a:fld>
            <a:endParaRPr lang="en-US" dirty="0"/>
          </a:p>
        </p:txBody>
      </p:sp>
    </p:spTree>
    <p:extLst>
      <p:ext uri="{BB962C8B-B14F-4D97-AF65-F5344CB8AC3E}">
        <p14:creationId xmlns:p14="http://schemas.microsoft.com/office/powerpoint/2010/main" val="640636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03CC29-6035-47BC-AB1E-140862AA34B3}" type="slidenum">
              <a:rPr lang="en-US" smtClean="0"/>
              <a:t>1</a:t>
            </a:fld>
            <a:endParaRPr lang="en-US" dirty="0"/>
          </a:p>
        </p:txBody>
      </p:sp>
    </p:spTree>
    <p:extLst>
      <p:ext uri="{BB962C8B-B14F-4D97-AF65-F5344CB8AC3E}">
        <p14:creationId xmlns:p14="http://schemas.microsoft.com/office/powerpoint/2010/main" val="363747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03CC29-6035-47BC-AB1E-140862AA34B3}" type="slidenum">
              <a:rPr lang="en-US" smtClean="0"/>
              <a:t>13</a:t>
            </a:fld>
            <a:endParaRPr lang="en-US" dirty="0"/>
          </a:p>
        </p:txBody>
      </p:sp>
    </p:spTree>
    <p:extLst>
      <p:ext uri="{BB962C8B-B14F-4D97-AF65-F5344CB8AC3E}">
        <p14:creationId xmlns:p14="http://schemas.microsoft.com/office/powerpoint/2010/main" val="312012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03CC29-6035-47BC-AB1E-140862AA34B3}" type="slidenum">
              <a:rPr lang="en-US" smtClean="0"/>
              <a:t>14</a:t>
            </a:fld>
            <a:endParaRPr lang="en-US" dirty="0"/>
          </a:p>
        </p:txBody>
      </p:sp>
    </p:spTree>
    <p:extLst>
      <p:ext uri="{BB962C8B-B14F-4D97-AF65-F5344CB8AC3E}">
        <p14:creationId xmlns:p14="http://schemas.microsoft.com/office/powerpoint/2010/main" val="50933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1447800" cy="365125"/>
          </a:xfrm>
        </p:spPr>
        <p:txBody>
          <a:bodyPr/>
          <a:lstStyle/>
          <a:p>
            <a:fld id="{2CA5515B-F377-4E1F-A458-7E7F1A412B22}" type="datetime1">
              <a:rPr lang="en-US" smtClean="0"/>
              <a:t>6/10/2013</a:t>
            </a:fld>
            <a:endParaRPr lang="en-US" dirty="0"/>
          </a:p>
        </p:txBody>
      </p:sp>
      <p:sp>
        <p:nvSpPr>
          <p:cNvPr id="5" name="Footer Placeholder 4"/>
          <p:cNvSpPr>
            <a:spLocks noGrp="1"/>
          </p:cNvSpPr>
          <p:nvPr>
            <p:ph type="ftr" sz="quarter" idx="11"/>
          </p:nvPr>
        </p:nvSpPr>
        <p:spPr>
          <a:xfrm>
            <a:off x="2133600" y="6356350"/>
            <a:ext cx="4953000" cy="365125"/>
          </a:xfrm>
        </p:spPr>
        <p:txBody>
          <a:bodyPr/>
          <a:lstStyle>
            <a:lvl1pPr>
              <a:defRPr i="1"/>
            </a:lvl1pPr>
          </a:lstStyle>
          <a:p>
            <a:r>
              <a:rPr lang="en-US" dirty="0" smtClean="0"/>
              <a:t>VPCI VSP MQ </a:t>
            </a:r>
            <a:r>
              <a:rPr lang="en-US" dirty="0" err="1" smtClean="0"/>
              <a:t>Enhamcements</a:t>
            </a:r>
            <a:r>
              <a:rPr lang="en-US" dirty="0" smtClean="0"/>
              <a:t> - Germán Rivera</a:t>
            </a:r>
            <a:endParaRPr lang="en-US" dirty="0"/>
          </a:p>
        </p:txBody>
      </p:sp>
      <p:sp>
        <p:nvSpPr>
          <p:cNvPr id="6" name="Slide Number Placeholder 5"/>
          <p:cNvSpPr>
            <a:spLocks noGrp="1"/>
          </p:cNvSpPr>
          <p:nvPr>
            <p:ph type="sldNum" sz="quarter" idx="12"/>
          </p:nvPr>
        </p:nvSpPr>
        <p:spPr>
          <a:xfrm>
            <a:off x="7391400" y="6356350"/>
            <a:ext cx="1295400" cy="365125"/>
          </a:xfrm>
        </p:spPr>
        <p:txBody>
          <a:bodyPr/>
          <a:lstStyle/>
          <a:p>
            <a:fld id="{E48D09DE-0215-403E-A6AD-FE92AF7EE245}" type="slidenum">
              <a:rPr lang="en-US" smtClean="0"/>
              <a:t>‹#›</a:t>
            </a:fld>
            <a:endParaRPr lang="en-US" dirty="0"/>
          </a:p>
        </p:txBody>
      </p:sp>
    </p:spTree>
    <p:extLst>
      <p:ext uri="{BB962C8B-B14F-4D97-AF65-F5344CB8AC3E}">
        <p14:creationId xmlns:p14="http://schemas.microsoft.com/office/powerpoint/2010/main" val="347189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7E5CF0-9A6F-4F09-83D8-5E54C75B05A9}"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smtClean="0"/>
              <a:t>Using FSP to represent large state machines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a:t>
            </a:fld>
            <a:endParaRPr lang="en-US" dirty="0"/>
          </a:p>
        </p:txBody>
      </p:sp>
    </p:spTree>
    <p:extLst>
      <p:ext uri="{BB962C8B-B14F-4D97-AF65-F5344CB8AC3E}">
        <p14:creationId xmlns:p14="http://schemas.microsoft.com/office/powerpoint/2010/main" val="126964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CD430F-82E0-4119-90E7-CB734F455CC6}"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smtClean="0"/>
              <a:t>Using FSP to represent large state machines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a:t>
            </a:fld>
            <a:endParaRPr lang="en-US" dirty="0"/>
          </a:p>
        </p:txBody>
      </p:sp>
    </p:spTree>
    <p:extLst>
      <p:ext uri="{BB962C8B-B14F-4D97-AF65-F5344CB8AC3E}">
        <p14:creationId xmlns:p14="http://schemas.microsoft.com/office/powerpoint/2010/main" val="72511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1676400" cy="365125"/>
          </a:xfrm>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a:xfrm>
            <a:off x="2362200" y="6356350"/>
            <a:ext cx="4419600" cy="365125"/>
          </a:xfrm>
        </p:spPr>
        <p:txBody>
          <a:bodyPr/>
          <a:lstStyle>
            <a:lvl1pPr>
              <a:defRPr i="1"/>
            </a:lvl1pPr>
          </a:lstStyle>
          <a:p>
            <a:r>
              <a:rPr lang="en-US" dirty="0" smtClean="0"/>
              <a:t>VPCI VSP MQ Enhancements - Germán Rivera</a:t>
            </a:r>
            <a:endParaRPr lang="en-US" dirty="0"/>
          </a:p>
        </p:txBody>
      </p:sp>
      <p:sp>
        <p:nvSpPr>
          <p:cNvPr id="6" name="Slide Number Placeholder 5"/>
          <p:cNvSpPr>
            <a:spLocks noGrp="1"/>
          </p:cNvSpPr>
          <p:nvPr>
            <p:ph type="sldNum" sz="quarter" idx="12"/>
          </p:nvPr>
        </p:nvSpPr>
        <p:spPr>
          <a:xfrm>
            <a:off x="7010400" y="6356350"/>
            <a:ext cx="1676400" cy="365125"/>
          </a:xfrm>
        </p:spPr>
        <p:txBody>
          <a:bodyPr/>
          <a:lstStyle/>
          <a:p>
            <a:fld id="{E48D09DE-0215-403E-A6AD-FE92AF7EE245}" type="slidenum">
              <a:rPr lang="en-US" smtClean="0"/>
              <a:t>‹#›</a:t>
            </a:fld>
            <a:endParaRPr lang="en-US" dirty="0"/>
          </a:p>
        </p:txBody>
      </p:sp>
    </p:spTree>
    <p:extLst>
      <p:ext uri="{BB962C8B-B14F-4D97-AF65-F5344CB8AC3E}">
        <p14:creationId xmlns:p14="http://schemas.microsoft.com/office/powerpoint/2010/main" val="75173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9CA991-C5D7-4898-89A0-8FD0CAC9F8C1}"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smtClean="0"/>
              <a:t>Using FSP to represent large state machines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a:t>
            </a:fld>
            <a:endParaRPr lang="en-US" dirty="0"/>
          </a:p>
        </p:txBody>
      </p:sp>
    </p:spTree>
    <p:extLst>
      <p:ext uri="{BB962C8B-B14F-4D97-AF65-F5344CB8AC3E}">
        <p14:creationId xmlns:p14="http://schemas.microsoft.com/office/powerpoint/2010/main" val="1655758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85BDF8-206E-408C-8CA1-74882E08EC99}" type="datetime1">
              <a:rPr lang="en-US" smtClean="0"/>
              <a:t>6/10/2013</a:t>
            </a:fld>
            <a:endParaRPr lang="en-US" dirty="0"/>
          </a:p>
        </p:txBody>
      </p:sp>
      <p:sp>
        <p:nvSpPr>
          <p:cNvPr id="6" name="Footer Placeholder 5"/>
          <p:cNvSpPr>
            <a:spLocks noGrp="1"/>
          </p:cNvSpPr>
          <p:nvPr>
            <p:ph type="ftr" sz="quarter" idx="11"/>
          </p:nvPr>
        </p:nvSpPr>
        <p:spPr/>
        <p:txBody>
          <a:bodyPr/>
          <a:lstStyle/>
          <a:p>
            <a:r>
              <a:rPr lang="en-US" dirty="0" smtClean="0"/>
              <a:t>Using FSP to represent large state machines - Germán Rivera</a:t>
            </a:r>
            <a:endParaRPr lang="en-US" dirty="0"/>
          </a:p>
        </p:txBody>
      </p:sp>
      <p:sp>
        <p:nvSpPr>
          <p:cNvPr id="7" name="Slide Number Placeholder 6"/>
          <p:cNvSpPr>
            <a:spLocks noGrp="1"/>
          </p:cNvSpPr>
          <p:nvPr>
            <p:ph type="sldNum" sz="quarter" idx="12"/>
          </p:nvPr>
        </p:nvSpPr>
        <p:spPr/>
        <p:txBody>
          <a:bodyPr/>
          <a:lstStyle/>
          <a:p>
            <a:fld id="{E48D09DE-0215-403E-A6AD-FE92AF7EE245}" type="slidenum">
              <a:rPr lang="en-US" smtClean="0"/>
              <a:t>‹#›</a:t>
            </a:fld>
            <a:endParaRPr lang="en-US" dirty="0"/>
          </a:p>
        </p:txBody>
      </p:sp>
    </p:spTree>
    <p:extLst>
      <p:ext uri="{BB962C8B-B14F-4D97-AF65-F5344CB8AC3E}">
        <p14:creationId xmlns:p14="http://schemas.microsoft.com/office/powerpoint/2010/main" val="1150773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7769FE-C4B7-4EC1-BC6C-C2DD45C4C1EC}" type="datetime1">
              <a:rPr lang="en-US" smtClean="0"/>
              <a:t>6/10/2013</a:t>
            </a:fld>
            <a:endParaRPr lang="en-US" dirty="0"/>
          </a:p>
        </p:txBody>
      </p:sp>
      <p:sp>
        <p:nvSpPr>
          <p:cNvPr id="8" name="Footer Placeholder 7"/>
          <p:cNvSpPr>
            <a:spLocks noGrp="1"/>
          </p:cNvSpPr>
          <p:nvPr>
            <p:ph type="ftr" sz="quarter" idx="11"/>
          </p:nvPr>
        </p:nvSpPr>
        <p:spPr/>
        <p:txBody>
          <a:bodyPr/>
          <a:lstStyle/>
          <a:p>
            <a:r>
              <a:rPr lang="en-US" dirty="0" smtClean="0"/>
              <a:t>Using FSP to represent large state machines - Germán Rivera</a:t>
            </a:r>
            <a:endParaRPr lang="en-US" dirty="0"/>
          </a:p>
        </p:txBody>
      </p:sp>
      <p:sp>
        <p:nvSpPr>
          <p:cNvPr id="9" name="Slide Number Placeholder 8"/>
          <p:cNvSpPr>
            <a:spLocks noGrp="1"/>
          </p:cNvSpPr>
          <p:nvPr>
            <p:ph type="sldNum" sz="quarter" idx="12"/>
          </p:nvPr>
        </p:nvSpPr>
        <p:spPr/>
        <p:txBody>
          <a:bodyPr/>
          <a:lstStyle/>
          <a:p>
            <a:fld id="{E48D09DE-0215-403E-A6AD-FE92AF7EE245}" type="slidenum">
              <a:rPr lang="en-US" smtClean="0"/>
              <a:t>‹#›</a:t>
            </a:fld>
            <a:endParaRPr lang="en-US" dirty="0"/>
          </a:p>
        </p:txBody>
      </p:sp>
    </p:spTree>
    <p:extLst>
      <p:ext uri="{BB962C8B-B14F-4D97-AF65-F5344CB8AC3E}">
        <p14:creationId xmlns:p14="http://schemas.microsoft.com/office/powerpoint/2010/main" val="198131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821541-8EB8-4B4F-AA37-84DA9B21884D}" type="datetime1">
              <a:rPr lang="en-US" smtClean="0"/>
              <a:t>6/10/2013</a:t>
            </a:fld>
            <a:endParaRPr lang="en-US" dirty="0"/>
          </a:p>
        </p:txBody>
      </p:sp>
      <p:sp>
        <p:nvSpPr>
          <p:cNvPr id="4" name="Footer Placeholder 3"/>
          <p:cNvSpPr>
            <a:spLocks noGrp="1"/>
          </p:cNvSpPr>
          <p:nvPr>
            <p:ph type="ftr" sz="quarter" idx="11"/>
          </p:nvPr>
        </p:nvSpPr>
        <p:spPr/>
        <p:txBody>
          <a:bodyPr/>
          <a:lstStyle/>
          <a:p>
            <a:r>
              <a:rPr lang="en-US" dirty="0" smtClean="0"/>
              <a:t>Using FSP to represent large state machines - Germán Rivera</a:t>
            </a:r>
            <a:endParaRPr lang="en-US" dirty="0"/>
          </a:p>
        </p:txBody>
      </p:sp>
      <p:sp>
        <p:nvSpPr>
          <p:cNvPr id="5" name="Slide Number Placeholder 4"/>
          <p:cNvSpPr>
            <a:spLocks noGrp="1"/>
          </p:cNvSpPr>
          <p:nvPr>
            <p:ph type="sldNum" sz="quarter" idx="12"/>
          </p:nvPr>
        </p:nvSpPr>
        <p:spPr/>
        <p:txBody>
          <a:bodyPr/>
          <a:lstStyle/>
          <a:p>
            <a:fld id="{E48D09DE-0215-403E-A6AD-FE92AF7EE245}" type="slidenum">
              <a:rPr lang="en-US" smtClean="0"/>
              <a:t>‹#›</a:t>
            </a:fld>
            <a:endParaRPr lang="en-US" dirty="0"/>
          </a:p>
        </p:txBody>
      </p:sp>
    </p:spTree>
    <p:extLst>
      <p:ext uri="{BB962C8B-B14F-4D97-AF65-F5344CB8AC3E}">
        <p14:creationId xmlns:p14="http://schemas.microsoft.com/office/powerpoint/2010/main" val="68543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FF9DA3-5980-455D-B72E-579E060E0BBD}" type="datetime1">
              <a:rPr lang="en-US" smtClean="0"/>
              <a:t>6/10/2013</a:t>
            </a:fld>
            <a:endParaRPr lang="en-US" dirty="0"/>
          </a:p>
        </p:txBody>
      </p:sp>
      <p:sp>
        <p:nvSpPr>
          <p:cNvPr id="3" name="Footer Placeholder 2"/>
          <p:cNvSpPr>
            <a:spLocks noGrp="1"/>
          </p:cNvSpPr>
          <p:nvPr>
            <p:ph type="ftr" sz="quarter" idx="11"/>
          </p:nvPr>
        </p:nvSpPr>
        <p:spPr/>
        <p:txBody>
          <a:bodyPr/>
          <a:lstStyle/>
          <a:p>
            <a:r>
              <a:rPr lang="en-US" dirty="0" smtClean="0"/>
              <a:t>Using FSP to represent large state machines - Germán Rivera</a:t>
            </a:r>
            <a:endParaRPr lang="en-US" dirty="0"/>
          </a:p>
        </p:txBody>
      </p:sp>
      <p:sp>
        <p:nvSpPr>
          <p:cNvPr id="4" name="Slide Number Placeholder 3"/>
          <p:cNvSpPr>
            <a:spLocks noGrp="1"/>
          </p:cNvSpPr>
          <p:nvPr>
            <p:ph type="sldNum" sz="quarter" idx="12"/>
          </p:nvPr>
        </p:nvSpPr>
        <p:spPr/>
        <p:txBody>
          <a:bodyPr/>
          <a:lstStyle/>
          <a:p>
            <a:fld id="{E48D09DE-0215-403E-A6AD-FE92AF7EE245}" type="slidenum">
              <a:rPr lang="en-US" smtClean="0"/>
              <a:t>‹#›</a:t>
            </a:fld>
            <a:endParaRPr lang="en-US" dirty="0"/>
          </a:p>
        </p:txBody>
      </p:sp>
    </p:spTree>
    <p:extLst>
      <p:ext uri="{BB962C8B-B14F-4D97-AF65-F5344CB8AC3E}">
        <p14:creationId xmlns:p14="http://schemas.microsoft.com/office/powerpoint/2010/main" val="344662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13575-5B7B-4E37-93C3-66DBF781BB51}" type="datetime1">
              <a:rPr lang="en-US" smtClean="0"/>
              <a:t>6/10/2013</a:t>
            </a:fld>
            <a:endParaRPr lang="en-US" dirty="0"/>
          </a:p>
        </p:txBody>
      </p:sp>
      <p:sp>
        <p:nvSpPr>
          <p:cNvPr id="6" name="Footer Placeholder 5"/>
          <p:cNvSpPr>
            <a:spLocks noGrp="1"/>
          </p:cNvSpPr>
          <p:nvPr>
            <p:ph type="ftr" sz="quarter" idx="11"/>
          </p:nvPr>
        </p:nvSpPr>
        <p:spPr/>
        <p:txBody>
          <a:bodyPr/>
          <a:lstStyle/>
          <a:p>
            <a:r>
              <a:rPr lang="en-US" dirty="0" smtClean="0"/>
              <a:t>Using FSP to represent large state machines - Germán Rivera</a:t>
            </a:r>
            <a:endParaRPr lang="en-US" dirty="0"/>
          </a:p>
        </p:txBody>
      </p:sp>
      <p:sp>
        <p:nvSpPr>
          <p:cNvPr id="7" name="Slide Number Placeholder 6"/>
          <p:cNvSpPr>
            <a:spLocks noGrp="1"/>
          </p:cNvSpPr>
          <p:nvPr>
            <p:ph type="sldNum" sz="quarter" idx="12"/>
          </p:nvPr>
        </p:nvSpPr>
        <p:spPr/>
        <p:txBody>
          <a:bodyPr/>
          <a:lstStyle/>
          <a:p>
            <a:fld id="{E48D09DE-0215-403E-A6AD-FE92AF7EE245}" type="slidenum">
              <a:rPr lang="en-US" smtClean="0"/>
              <a:t>‹#›</a:t>
            </a:fld>
            <a:endParaRPr lang="en-US" dirty="0"/>
          </a:p>
        </p:txBody>
      </p:sp>
    </p:spTree>
    <p:extLst>
      <p:ext uri="{BB962C8B-B14F-4D97-AF65-F5344CB8AC3E}">
        <p14:creationId xmlns:p14="http://schemas.microsoft.com/office/powerpoint/2010/main" val="404818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6E175-7CF0-431E-B173-F3B2026E8FB6}" type="datetime1">
              <a:rPr lang="en-US" smtClean="0"/>
              <a:t>6/10/2013</a:t>
            </a:fld>
            <a:endParaRPr lang="en-US" dirty="0"/>
          </a:p>
        </p:txBody>
      </p:sp>
      <p:sp>
        <p:nvSpPr>
          <p:cNvPr id="6" name="Footer Placeholder 5"/>
          <p:cNvSpPr>
            <a:spLocks noGrp="1"/>
          </p:cNvSpPr>
          <p:nvPr>
            <p:ph type="ftr" sz="quarter" idx="11"/>
          </p:nvPr>
        </p:nvSpPr>
        <p:spPr/>
        <p:txBody>
          <a:bodyPr/>
          <a:lstStyle/>
          <a:p>
            <a:r>
              <a:rPr lang="en-US" dirty="0" smtClean="0"/>
              <a:t>Using FSP to represent large state machines - Germán Rivera</a:t>
            </a:r>
            <a:endParaRPr lang="en-US" dirty="0"/>
          </a:p>
        </p:txBody>
      </p:sp>
      <p:sp>
        <p:nvSpPr>
          <p:cNvPr id="7" name="Slide Number Placeholder 6"/>
          <p:cNvSpPr>
            <a:spLocks noGrp="1"/>
          </p:cNvSpPr>
          <p:nvPr>
            <p:ph type="sldNum" sz="quarter" idx="12"/>
          </p:nvPr>
        </p:nvSpPr>
        <p:spPr/>
        <p:txBody>
          <a:bodyPr/>
          <a:lstStyle/>
          <a:p>
            <a:fld id="{E48D09DE-0215-403E-A6AD-FE92AF7EE245}" type="slidenum">
              <a:rPr lang="en-US" smtClean="0"/>
              <a:t>‹#›</a:t>
            </a:fld>
            <a:endParaRPr lang="en-US" dirty="0"/>
          </a:p>
        </p:txBody>
      </p:sp>
    </p:spTree>
    <p:extLst>
      <p:ext uri="{BB962C8B-B14F-4D97-AF65-F5344CB8AC3E}">
        <p14:creationId xmlns:p14="http://schemas.microsoft.com/office/powerpoint/2010/main" val="3361129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6B86F-25D0-4378-B4BB-C7553FE83360}" type="datetime1">
              <a:rPr lang="en-US" smtClean="0"/>
              <a:t>6/10/2013</a:t>
            </a:fld>
            <a:endParaRPr lang="en-US" dirty="0"/>
          </a:p>
        </p:txBody>
      </p:sp>
      <p:sp>
        <p:nvSpPr>
          <p:cNvPr id="5" name="Footer Placeholder 4"/>
          <p:cNvSpPr>
            <a:spLocks noGrp="1"/>
          </p:cNvSpPr>
          <p:nvPr>
            <p:ph type="ftr" sz="quarter" idx="3"/>
          </p:nvPr>
        </p:nvSpPr>
        <p:spPr>
          <a:xfrm>
            <a:off x="3124200" y="6356350"/>
            <a:ext cx="3276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VPCI VSP MQ Enhancements - Germán Rivera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D09DE-0215-403E-A6AD-FE92AF7EE245}" type="slidenum">
              <a:rPr lang="en-US" smtClean="0"/>
              <a:t>‹#›</a:t>
            </a:fld>
            <a:endParaRPr lang="en-US" dirty="0"/>
          </a:p>
        </p:txBody>
      </p:sp>
    </p:spTree>
    <p:extLst>
      <p:ext uri="{BB962C8B-B14F-4D97-AF65-F5344CB8AC3E}">
        <p14:creationId xmlns:p14="http://schemas.microsoft.com/office/powerpoint/2010/main" val="4170653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McRTOS</a:t>
            </a:r>
            <a:r>
              <a:rPr lang="en-US" dirty="0"/>
              <a:t/>
            </a:r>
            <a:br>
              <a:rPr lang="en-US" dirty="0"/>
            </a:br>
            <a:r>
              <a:rPr lang="en-US" dirty="0" smtClean="0"/>
              <a:t> </a:t>
            </a:r>
            <a:r>
              <a:rPr lang="en-US" sz="2800" dirty="0" smtClean="0"/>
              <a:t>A Multi-core RTOS</a:t>
            </a:r>
            <a:endParaRPr lang="en-US" sz="2800" dirty="0"/>
          </a:p>
        </p:txBody>
      </p:sp>
      <p:sp>
        <p:nvSpPr>
          <p:cNvPr id="3" name="Subtitle 2"/>
          <p:cNvSpPr>
            <a:spLocks noGrp="1"/>
          </p:cNvSpPr>
          <p:nvPr>
            <p:ph type="subTitle" idx="1"/>
          </p:nvPr>
        </p:nvSpPr>
        <p:spPr/>
        <p:txBody>
          <a:bodyPr/>
          <a:lstStyle/>
          <a:p>
            <a:r>
              <a:rPr lang="en-US" dirty="0" smtClean="0"/>
              <a:t>Germán Rivera</a:t>
            </a:r>
            <a:endParaRPr lang="en-US" dirty="0"/>
          </a:p>
        </p:txBody>
      </p:sp>
      <p:sp>
        <p:nvSpPr>
          <p:cNvPr id="4" name="Date Placeholder 3"/>
          <p:cNvSpPr>
            <a:spLocks noGrp="1"/>
          </p:cNvSpPr>
          <p:nvPr>
            <p:ph type="dt" sz="half" idx="10"/>
          </p:nvPr>
        </p:nvSpPr>
        <p:spPr/>
        <p:txBody>
          <a:bodyPr/>
          <a:lstStyle/>
          <a:p>
            <a:fld id="{166CB3B1-62D1-4626-9830-CC322E10E653}"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smtClean="0"/>
              <a:t>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1</a:t>
            </a:fld>
            <a:endParaRPr lang="en-US" dirty="0"/>
          </a:p>
        </p:txBody>
      </p:sp>
    </p:spTree>
    <p:extLst>
      <p:ext uri="{BB962C8B-B14F-4D97-AF65-F5344CB8AC3E}">
        <p14:creationId xmlns:p14="http://schemas.microsoft.com/office/powerpoint/2010/main" val="3031807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McRTOS</a:t>
            </a:r>
            <a:r>
              <a:rPr lang="en-US" dirty="0"/>
              <a:t> </a:t>
            </a:r>
            <a:r>
              <a:rPr lang="en-US" dirty="0" smtClean="0"/>
              <a:t>System Call Sequence</a:t>
            </a: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10</a:t>
            </a:fld>
            <a:endParaRPr lang="en-US" dirty="0"/>
          </a:p>
        </p:txBody>
      </p:sp>
      <p:pic>
        <p:nvPicPr>
          <p:cNvPr id="10" name="Picture 9"/>
          <p:cNvPicPr>
            <a:picLocks noChangeAspect="1"/>
          </p:cNvPicPr>
          <p:nvPr/>
        </p:nvPicPr>
        <p:blipFill>
          <a:blip r:embed="rId2"/>
          <a:stretch>
            <a:fillRect/>
          </a:stretch>
        </p:blipFill>
        <p:spPr>
          <a:xfrm>
            <a:off x="1981200" y="1284662"/>
            <a:ext cx="5410200" cy="5204664"/>
          </a:xfrm>
          <a:prstGeom prst="rect">
            <a:avLst/>
          </a:prstGeom>
        </p:spPr>
      </p:pic>
    </p:spTree>
    <p:extLst>
      <p:ext uri="{BB962C8B-B14F-4D97-AF65-F5344CB8AC3E}">
        <p14:creationId xmlns:p14="http://schemas.microsoft.com/office/powerpoint/2010/main" val="81209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McRTOS</a:t>
            </a:r>
            <a:r>
              <a:rPr lang="en-US" dirty="0"/>
              <a:t> </a:t>
            </a:r>
            <a:r>
              <a:rPr lang="en-US" dirty="0" smtClean="0"/>
              <a:t>Synchronous Context Switch when Acquiring a </a:t>
            </a:r>
            <a:r>
              <a:rPr lang="en-US" dirty="0" err="1" smtClean="0"/>
              <a:t>Mutex</a:t>
            </a: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11</a:t>
            </a:fld>
            <a:endParaRPr lang="en-US" dirty="0"/>
          </a:p>
        </p:txBody>
      </p:sp>
      <p:pic>
        <p:nvPicPr>
          <p:cNvPr id="3" name="Picture 2"/>
          <p:cNvPicPr>
            <a:picLocks noChangeAspect="1"/>
          </p:cNvPicPr>
          <p:nvPr/>
        </p:nvPicPr>
        <p:blipFill>
          <a:blip r:embed="rId2"/>
          <a:stretch>
            <a:fillRect/>
          </a:stretch>
        </p:blipFill>
        <p:spPr>
          <a:xfrm>
            <a:off x="1447800" y="1524000"/>
            <a:ext cx="6172200" cy="4978947"/>
          </a:xfrm>
          <a:prstGeom prst="rect">
            <a:avLst/>
          </a:prstGeom>
        </p:spPr>
      </p:pic>
    </p:spTree>
    <p:extLst>
      <p:ext uri="{BB962C8B-B14F-4D97-AF65-F5344CB8AC3E}">
        <p14:creationId xmlns:p14="http://schemas.microsoft.com/office/powerpoint/2010/main" val="375061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McRTOS</a:t>
            </a:r>
            <a:r>
              <a:rPr lang="en-US" dirty="0"/>
              <a:t> </a:t>
            </a:r>
            <a:r>
              <a:rPr lang="en-US" dirty="0" smtClean="0"/>
              <a:t>Synchronous Context Switch when Releasing a </a:t>
            </a:r>
            <a:r>
              <a:rPr lang="en-US" dirty="0" err="1" smtClean="0"/>
              <a:t>Mutex</a:t>
            </a: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12</a:t>
            </a:fld>
            <a:endParaRPr lang="en-US" dirty="0"/>
          </a:p>
        </p:txBody>
      </p:sp>
      <p:pic>
        <p:nvPicPr>
          <p:cNvPr id="8" name="Picture 7"/>
          <p:cNvPicPr>
            <a:picLocks noChangeAspect="1"/>
          </p:cNvPicPr>
          <p:nvPr/>
        </p:nvPicPr>
        <p:blipFill>
          <a:blip r:embed="rId2"/>
          <a:stretch>
            <a:fillRect/>
          </a:stretch>
        </p:blipFill>
        <p:spPr>
          <a:xfrm>
            <a:off x="1295400" y="1524000"/>
            <a:ext cx="6096000" cy="5041334"/>
          </a:xfrm>
          <a:prstGeom prst="rect">
            <a:avLst/>
          </a:prstGeom>
        </p:spPr>
      </p:pic>
    </p:spTree>
    <p:extLst>
      <p:ext uri="{BB962C8B-B14F-4D97-AF65-F5344CB8AC3E}">
        <p14:creationId xmlns:p14="http://schemas.microsoft.com/office/powerpoint/2010/main" val="3595477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McRTOS</a:t>
            </a:r>
            <a:r>
              <a:rPr lang="en-US" dirty="0"/>
              <a:t> </a:t>
            </a:r>
            <a:r>
              <a:rPr lang="en-US" dirty="0" smtClean="0"/>
              <a:t>Major Data Structures</a:t>
            </a: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13</a:t>
            </a:fld>
            <a:endParaRPr lang="en-US" dirty="0"/>
          </a:p>
        </p:txBody>
      </p:sp>
      <p:pic>
        <p:nvPicPr>
          <p:cNvPr id="3" name="Picture 2"/>
          <p:cNvPicPr>
            <a:picLocks noChangeAspect="1"/>
          </p:cNvPicPr>
          <p:nvPr/>
        </p:nvPicPr>
        <p:blipFill>
          <a:blip r:embed="rId3"/>
          <a:stretch>
            <a:fillRect/>
          </a:stretch>
        </p:blipFill>
        <p:spPr>
          <a:xfrm>
            <a:off x="1066800" y="1299147"/>
            <a:ext cx="7143300" cy="5031803"/>
          </a:xfrm>
          <a:prstGeom prst="rect">
            <a:avLst/>
          </a:prstGeom>
        </p:spPr>
      </p:pic>
    </p:spTree>
    <p:extLst>
      <p:ext uri="{BB962C8B-B14F-4D97-AF65-F5344CB8AC3E}">
        <p14:creationId xmlns:p14="http://schemas.microsoft.com/office/powerpoint/2010/main" val="400814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McRTOS</a:t>
            </a:r>
            <a:r>
              <a:rPr lang="en-US" dirty="0"/>
              <a:t> </a:t>
            </a:r>
            <a:r>
              <a:rPr lang="en-US" dirty="0" smtClean="0"/>
              <a:t>LPC2478-STK RAM Map</a:t>
            </a: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14</a:t>
            </a:fld>
            <a:endParaRPr lang="en-US" dirty="0"/>
          </a:p>
        </p:txBody>
      </p:sp>
      <p:pic>
        <p:nvPicPr>
          <p:cNvPr id="8" name="Picture 7"/>
          <p:cNvPicPr>
            <a:picLocks noChangeAspect="1"/>
          </p:cNvPicPr>
          <p:nvPr/>
        </p:nvPicPr>
        <p:blipFill>
          <a:blip r:embed="rId3"/>
          <a:stretch>
            <a:fillRect/>
          </a:stretch>
        </p:blipFill>
        <p:spPr>
          <a:xfrm>
            <a:off x="1905000" y="1295400"/>
            <a:ext cx="5533488" cy="5105400"/>
          </a:xfrm>
          <a:prstGeom prst="rect">
            <a:avLst/>
          </a:prstGeom>
        </p:spPr>
      </p:pic>
    </p:spTree>
    <p:extLst>
      <p:ext uri="{BB962C8B-B14F-4D97-AF65-F5344CB8AC3E}">
        <p14:creationId xmlns:p14="http://schemas.microsoft.com/office/powerpoint/2010/main" val="429342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McRTOS</a:t>
            </a:r>
            <a:r>
              <a:rPr lang="en-US" dirty="0"/>
              <a:t> Features Overview</a:t>
            </a:r>
          </a:p>
        </p:txBody>
      </p:sp>
      <p:sp>
        <p:nvSpPr>
          <p:cNvPr id="3" name="Content Placeholder 2"/>
          <p:cNvSpPr>
            <a:spLocks noGrp="1"/>
          </p:cNvSpPr>
          <p:nvPr>
            <p:ph idx="1"/>
          </p:nvPr>
        </p:nvSpPr>
        <p:spPr/>
        <p:txBody>
          <a:bodyPr>
            <a:normAutofit fontScale="55000" lnSpcReduction="20000"/>
          </a:bodyPr>
          <a:lstStyle/>
          <a:p>
            <a:pPr fontAlgn="base"/>
            <a:r>
              <a:rPr lang="en-US" dirty="0"/>
              <a:t>Preemptive kernel </a:t>
            </a:r>
          </a:p>
          <a:p>
            <a:pPr fontAlgn="base"/>
            <a:r>
              <a:rPr lang="en-US" dirty="0"/>
              <a:t>Round-robin scheduler with priorities (and O(1) scheduler) </a:t>
            </a:r>
          </a:p>
          <a:p>
            <a:pPr fontAlgn="base"/>
            <a:r>
              <a:rPr lang="en-US" dirty="0"/>
              <a:t>Nested interrupts support </a:t>
            </a:r>
          </a:p>
          <a:p>
            <a:pPr fontAlgn="base"/>
            <a:r>
              <a:rPr lang="en-US" dirty="0" err="1"/>
              <a:t>Mutexes</a:t>
            </a:r>
            <a:r>
              <a:rPr lang="en-US" dirty="0"/>
              <a:t> with priority inheritance (priority boosting) to prevent unbounded thread priority inversion </a:t>
            </a:r>
          </a:p>
          <a:p>
            <a:pPr fontAlgn="base"/>
            <a:r>
              <a:rPr lang="en-US" dirty="0"/>
              <a:t>Condition variables instead of semaphores </a:t>
            </a:r>
          </a:p>
          <a:p>
            <a:pPr fontAlgn="base"/>
            <a:r>
              <a:rPr lang="en-US" dirty="0"/>
              <a:t>Software timers use a timing wheel algorithm for efficient timer start, timer bookkeeping and timer stop. </a:t>
            </a:r>
          </a:p>
          <a:p>
            <a:pPr fontAlgn="base"/>
            <a:r>
              <a:rPr lang="en-US" dirty="0"/>
              <a:t>Multi-core support for </a:t>
            </a:r>
            <a:r>
              <a:rPr lang="en-US" dirty="0" smtClean="0"/>
              <a:t>“static” </a:t>
            </a:r>
            <a:r>
              <a:rPr lang="en-US" dirty="0"/>
              <a:t>SMP  </a:t>
            </a:r>
          </a:p>
          <a:p>
            <a:pPr fontAlgn="base"/>
            <a:r>
              <a:rPr lang="en-US" dirty="0"/>
              <a:t>Application threads run in unprivileged mode (ARM User mode) and </a:t>
            </a:r>
            <a:r>
              <a:rPr lang="en-US" dirty="0" err="1"/>
              <a:t>McRTOS</a:t>
            </a:r>
            <a:r>
              <a:rPr lang="en-US" dirty="0"/>
              <a:t> kernel runs in privileged mode (ARM System and IRQ modes).  </a:t>
            </a:r>
          </a:p>
          <a:p>
            <a:pPr fontAlgn="base"/>
            <a:r>
              <a:rPr lang="en-US" dirty="0"/>
              <a:t>System call interface to protect access to </a:t>
            </a:r>
            <a:r>
              <a:rPr lang="en-US" dirty="0" err="1"/>
              <a:t>McRTOS</a:t>
            </a:r>
            <a:r>
              <a:rPr lang="en-US" dirty="0"/>
              <a:t> kernel services </a:t>
            </a:r>
          </a:p>
          <a:p>
            <a:pPr fontAlgn="base"/>
            <a:r>
              <a:rPr lang="en-US" dirty="0" err="1"/>
              <a:t>McRTOS</a:t>
            </a:r>
            <a:r>
              <a:rPr lang="en-US" dirty="0"/>
              <a:t> APIs accessible to application threads via system calls. APIs return and receive pointers to opaque objects as parameters to prevent applications from tampering </a:t>
            </a:r>
            <a:r>
              <a:rPr lang="en-US" dirty="0" err="1"/>
              <a:t>McRTOS</a:t>
            </a:r>
            <a:r>
              <a:rPr lang="en-US" dirty="0"/>
              <a:t> internal data structures. </a:t>
            </a:r>
          </a:p>
          <a:p>
            <a:pPr fontAlgn="base"/>
            <a:r>
              <a:rPr lang="en-US" dirty="0"/>
              <a:t>First failure data capture (FFDC) support </a:t>
            </a:r>
          </a:p>
          <a:p>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2</a:t>
            </a:fld>
            <a:endParaRPr lang="en-US" dirty="0"/>
          </a:p>
        </p:txBody>
      </p:sp>
    </p:spTree>
    <p:extLst>
      <p:ext uri="{BB962C8B-B14F-4D97-AF65-F5344CB8AC3E}">
        <p14:creationId xmlns:p14="http://schemas.microsoft.com/office/powerpoint/2010/main" val="49171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McRTOS</a:t>
            </a:r>
            <a:r>
              <a:rPr lang="en-US" dirty="0"/>
              <a:t> </a:t>
            </a:r>
            <a:r>
              <a:rPr lang="en-US" dirty="0" smtClean="0"/>
              <a:t>API Philosophy</a:t>
            </a:r>
            <a:r>
              <a:rPr lang="en-US" dirty="0"/>
              <a:t> </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a:t>For the sake of determinism, static is better than dynamic: </a:t>
            </a:r>
            <a:endParaRPr lang="en-US" sz="800" dirty="0"/>
          </a:p>
          <a:p>
            <a:pPr lvl="1" fontAlgn="base"/>
            <a:r>
              <a:rPr lang="en-US" dirty="0"/>
              <a:t>Application thread architecture must be defined statically at compile-time </a:t>
            </a:r>
            <a:endParaRPr lang="en-US" sz="800" dirty="0"/>
          </a:p>
          <a:p>
            <a:pPr lvl="1" fontAlgn="base"/>
            <a:r>
              <a:rPr lang="en-US" dirty="0"/>
              <a:t>Threads  should not be created/terminated dynamically </a:t>
            </a:r>
            <a:endParaRPr lang="en-US" sz="800" dirty="0"/>
          </a:p>
          <a:p>
            <a:pPr lvl="1" fontAlgn="base"/>
            <a:r>
              <a:rPr lang="en-US" dirty="0"/>
              <a:t>Threads should terminate only due an error </a:t>
            </a:r>
            <a:endParaRPr lang="en-US" sz="800" dirty="0"/>
          </a:p>
          <a:p>
            <a:pPr lvl="2" fontAlgn="base"/>
            <a:r>
              <a:rPr lang="en-US" dirty="0"/>
              <a:t>Thread creation API no exposed by default </a:t>
            </a:r>
            <a:endParaRPr lang="en-US" sz="800" dirty="0"/>
          </a:p>
          <a:p>
            <a:pPr lvl="2" fontAlgn="base"/>
            <a:r>
              <a:rPr lang="en-US" dirty="0"/>
              <a:t>Threads can be terminate themselves only by calling a "thread abort" API and </a:t>
            </a:r>
            <a:endParaRPr lang="en-US" sz="800" dirty="0"/>
          </a:p>
          <a:p>
            <a:pPr lvl="1" fontAlgn="base"/>
            <a:r>
              <a:rPr lang="en-US" dirty="0"/>
              <a:t>aborted threads cannot be recycled for creating new threads </a:t>
            </a:r>
            <a:endParaRPr lang="en-US" sz="800" dirty="0"/>
          </a:p>
          <a:p>
            <a:pPr lvl="1" fontAlgn="base"/>
            <a:r>
              <a:rPr lang="en-US" dirty="0" err="1"/>
              <a:t>Mutexes</a:t>
            </a:r>
            <a:r>
              <a:rPr lang="en-US" dirty="0"/>
              <a:t>, </a:t>
            </a:r>
            <a:r>
              <a:rPr lang="en-US" dirty="0" err="1"/>
              <a:t>condvar</a:t>
            </a:r>
            <a:r>
              <a:rPr lang="en-US" dirty="0"/>
              <a:t>, timers and other </a:t>
            </a:r>
            <a:r>
              <a:rPr lang="en-US" dirty="0" err="1"/>
              <a:t>McRTOS</a:t>
            </a:r>
            <a:r>
              <a:rPr lang="en-US" dirty="0"/>
              <a:t> resources  should not be created/destroyed dynamically  </a:t>
            </a:r>
            <a:endParaRPr lang="en-US" sz="800" dirty="0"/>
          </a:p>
          <a:p>
            <a:pPr lvl="2" fontAlgn="base"/>
            <a:r>
              <a:rPr lang="en-US" dirty="0"/>
              <a:t>Resource creation APIs not exposed by default </a:t>
            </a:r>
            <a:endParaRPr lang="en-US" sz="800" dirty="0"/>
          </a:p>
          <a:p>
            <a:pPr lvl="2" fontAlgn="base"/>
            <a:r>
              <a:rPr lang="en-US" dirty="0"/>
              <a:t>No resource destruction APIs provided </a:t>
            </a:r>
            <a:endParaRPr lang="en-US" sz="800" dirty="0"/>
          </a:p>
          <a:p>
            <a:pPr lvl="1" fontAlgn="base"/>
            <a:r>
              <a:rPr lang="en-US" dirty="0"/>
              <a:t>Static SMP support: </a:t>
            </a:r>
            <a:endParaRPr lang="en-US" sz="800" dirty="0"/>
          </a:p>
          <a:p>
            <a:pPr lvl="2" fontAlgn="base"/>
            <a:r>
              <a:rPr lang="en-US" dirty="0"/>
              <a:t>Threads cannot migrate fro one core to another </a:t>
            </a:r>
            <a:endParaRPr lang="en-US" sz="800" dirty="0"/>
          </a:p>
          <a:p>
            <a:pPr fontAlgn="base"/>
            <a:r>
              <a:rPr lang="en-US" dirty="0" err="1"/>
              <a:t>Mutexes</a:t>
            </a:r>
            <a:r>
              <a:rPr lang="en-US" dirty="0"/>
              <a:t> and </a:t>
            </a:r>
            <a:r>
              <a:rPr lang="en-US" dirty="0" err="1"/>
              <a:t>condvars</a:t>
            </a:r>
            <a:r>
              <a:rPr lang="en-US" dirty="0"/>
              <a:t> can only be used to synchronize threads running in the same core (if needed, inter-core communication can still be done using inter-processor interrupts and shared memory) </a:t>
            </a:r>
            <a:endParaRPr lang="en-US" sz="800" dirty="0"/>
          </a:p>
          <a:p>
            <a:pPr fontAlgn="base"/>
            <a:r>
              <a:rPr lang="en-US" dirty="0"/>
              <a:t>Opaque object pointers are returned and received by </a:t>
            </a:r>
            <a:r>
              <a:rPr lang="en-US" dirty="0" err="1"/>
              <a:t>McRTOS</a:t>
            </a:r>
            <a:r>
              <a:rPr lang="en-US" dirty="0"/>
              <a:t> APIs </a:t>
            </a:r>
            <a:endParaRPr lang="en-US" sz="800" dirty="0"/>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3</a:t>
            </a:fld>
            <a:endParaRPr lang="en-US" dirty="0"/>
          </a:p>
        </p:txBody>
      </p:sp>
    </p:spTree>
    <p:extLst>
      <p:ext uri="{BB962C8B-B14F-4D97-AF65-F5344CB8AC3E}">
        <p14:creationId xmlns:p14="http://schemas.microsoft.com/office/powerpoint/2010/main" val="58541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of Humility </a:t>
            </a:r>
            <a:endParaRPr lang="en-US" dirty="0"/>
          </a:p>
        </p:txBody>
      </p:sp>
      <p:sp>
        <p:nvSpPr>
          <p:cNvPr id="3" name="Content Placeholder 2"/>
          <p:cNvSpPr>
            <a:spLocks noGrp="1"/>
          </p:cNvSpPr>
          <p:nvPr>
            <p:ph idx="1"/>
          </p:nvPr>
        </p:nvSpPr>
        <p:spPr/>
        <p:txBody>
          <a:bodyPr>
            <a:normAutofit/>
          </a:bodyPr>
          <a:lstStyle/>
          <a:p>
            <a:pPr fontAlgn="base"/>
            <a:r>
              <a:rPr lang="en-US" sz="2800" dirty="0"/>
              <a:t>Having a clean and elegant design and code does not mean you can claim victory early. </a:t>
            </a:r>
            <a:endParaRPr lang="en-US" sz="2800" dirty="0" smtClean="0"/>
          </a:p>
          <a:p>
            <a:pPr lvl="1" fontAlgn="base"/>
            <a:r>
              <a:rPr lang="en-US" sz="2400" dirty="0" smtClean="0"/>
              <a:t>The </a:t>
            </a:r>
            <a:r>
              <a:rPr lang="en-US" sz="2400" dirty="0"/>
              <a:t>nastiest bugs are not major design mistakes but subtle and often trivial low-level/assembly coding bugs, that can easily cripple the reliability of the entire software no matter how carefully thought the design and elegant the code may be. </a:t>
            </a:r>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4523682"/>
            <a:ext cx="1326627" cy="160229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4528495"/>
            <a:ext cx="1137633" cy="1625190"/>
          </a:xfrm>
          <a:prstGeom prst="rect">
            <a:avLst/>
          </a:prstGeom>
        </p:spPr>
      </p:pic>
      <p:sp>
        <p:nvSpPr>
          <p:cNvPr id="9" name="Right Arrow 8"/>
          <p:cNvSpPr/>
          <p:nvPr/>
        </p:nvSpPr>
        <p:spPr>
          <a:xfrm>
            <a:off x="3962400" y="5029200"/>
            <a:ext cx="1326627"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489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Lesson of </a:t>
            </a:r>
            <a:r>
              <a:rPr lang="en-US" dirty="0" smtClean="0"/>
              <a:t>Humility (2)</a:t>
            </a:r>
            <a:r>
              <a:rPr lang="en-US" dirty="0"/>
              <a:t> </a:t>
            </a:r>
            <a:endParaRPr lang="en-US" dirty="0"/>
          </a:p>
        </p:txBody>
      </p:sp>
      <p:sp>
        <p:nvSpPr>
          <p:cNvPr id="3" name="Content Placeholder 2"/>
          <p:cNvSpPr>
            <a:spLocks noGrp="1"/>
          </p:cNvSpPr>
          <p:nvPr>
            <p:ph idx="1"/>
          </p:nvPr>
        </p:nvSpPr>
        <p:spPr>
          <a:xfrm>
            <a:off x="457200" y="1417637"/>
            <a:ext cx="8229600" cy="5121275"/>
          </a:xfrm>
        </p:spPr>
        <p:txBody>
          <a:bodyPr>
            <a:normAutofit fontScale="62500" lnSpcReduction="20000"/>
          </a:bodyPr>
          <a:lstStyle/>
          <a:p>
            <a:pPr fontAlgn="base"/>
            <a:r>
              <a:rPr lang="en-US" sz="4500" dirty="0" smtClean="0"/>
              <a:t>These </a:t>
            </a:r>
            <a:r>
              <a:rPr lang="en-US" sz="4500" dirty="0"/>
              <a:t>trivial almost insignificant bugs can cause a lot of debugging </a:t>
            </a:r>
            <a:r>
              <a:rPr lang="en-US" sz="4500" dirty="0" smtClean="0"/>
              <a:t>time, but ironically their fix </a:t>
            </a:r>
            <a:r>
              <a:rPr lang="en-US" sz="4500" dirty="0"/>
              <a:t>is a one line change. </a:t>
            </a:r>
          </a:p>
          <a:p>
            <a:pPr lvl="1" fontAlgn="base"/>
            <a:r>
              <a:rPr lang="en-US" sz="3800" dirty="0"/>
              <a:t>Some nasty bugs that caused my a lot of debugging time: </a:t>
            </a:r>
          </a:p>
          <a:p>
            <a:pPr lvl="2" fontAlgn="base"/>
            <a:r>
              <a:rPr lang="en-US" sz="2600" dirty="0"/>
              <a:t>An "atomic increment" assembly routine for pointers to structures did not specify the size of the pointer, so only incremented one byte, instead of the structure size </a:t>
            </a:r>
          </a:p>
          <a:p>
            <a:pPr lvl="2" fontAlgn="base"/>
            <a:r>
              <a:rPr lang="en-US" sz="2600" dirty="0"/>
              <a:t>interrupt stack too small </a:t>
            </a:r>
          </a:p>
          <a:p>
            <a:pPr lvl="3" fontAlgn="base"/>
            <a:r>
              <a:rPr lang="en-US" sz="2600" dirty="0"/>
              <a:t>Imprinting the stack ands having "buffer zone" of at least one word at the </a:t>
            </a:r>
          </a:p>
          <a:p>
            <a:pPr lvl="2" fontAlgn="base"/>
            <a:r>
              <a:rPr lang="en-US" sz="2600" dirty="0"/>
              <a:t>top end of the stack helped debug this </a:t>
            </a:r>
          </a:p>
          <a:p>
            <a:pPr lvl="2" fontAlgn="base"/>
            <a:r>
              <a:rPr lang="en-US" sz="2600" dirty="0"/>
              <a:t>incorrect assembly instruction in context switch: </a:t>
            </a:r>
            <a:r>
              <a:rPr lang="en-US" sz="2600" dirty="0" err="1"/>
              <a:t>ldmia</a:t>
            </a:r>
            <a:r>
              <a:rPr lang="en-US" sz="2600" dirty="0"/>
              <a:t> r1, {r0-r12, </a:t>
            </a:r>
            <a:r>
              <a:rPr lang="en-US" sz="2600" dirty="0" err="1"/>
              <a:t>lr</a:t>
            </a:r>
            <a:r>
              <a:rPr lang="en-US" sz="2600" dirty="0"/>
              <a:t>, pc}^ </a:t>
            </a:r>
          </a:p>
          <a:p>
            <a:pPr lvl="3" fontAlgn="base"/>
            <a:r>
              <a:rPr lang="en-US" sz="2600" dirty="0"/>
              <a:t>Caught this thanks to the following assert: </a:t>
            </a:r>
          </a:p>
          <a:p>
            <a:pPr lvl="4" fontAlgn="base"/>
            <a:r>
              <a:rPr lang="en-US" sz="2600" dirty="0"/>
              <a:t>FDC_ASSERT_VALID_CODE_ADDRESS(</a:t>
            </a:r>
            <a:r>
              <a:rPr lang="en-US" sz="2600" dirty="0" err="1"/>
              <a:t>cpu_lr_register</a:t>
            </a:r>
            <a:r>
              <a:rPr lang="en-US" sz="2600" dirty="0"/>
              <a:t>);  </a:t>
            </a:r>
          </a:p>
          <a:p>
            <a:pPr lvl="4" fontAlgn="base"/>
            <a:r>
              <a:rPr lang="en-US" sz="2600" dirty="0"/>
              <a:t>However this assert is wrong in general as the compiler may generate </a:t>
            </a:r>
          </a:p>
          <a:p>
            <a:pPr lvl="3" fontAlgn="base"/>
            <a:r>
              <a:rPr lang="en-US" sz="2600" dirty="0" smtClean="0"/>
              <a:t>Code </a:t>
            </a:r>
            <a:r>
              <a:rPr lang="en-US" sz="2600" dirty="0"/>
              <a:t>to use LR as a scratch register in the middle of a routine </a:t>
            </a:r>
          </a:p>
          <a:p>
            <a:pPr lvl="2" fontAlgn="base"/>
            <a:r>
              <a:rPr lang="en-US" sz="2600" dirty="0"/>
              <a:t>Blindly switching back to the interrupted CPU mode in an ISR to capture the interrupted  context SP and LR. This is wrong if interrupted CPU mode is user mode, as there is no way to switch to IRQ mode from user mode by using </a:t>
            </a:r>
            <a:r>
              <a:rPr lang="en-US" sz="2600" dirty="0" err="1"/>
              <a:t>msr</a:t>
            </a:r>
            <a:r>
              <a:rPr lang="en-US" sz="2600" dirty="0"/>
              <a:t> (the nasty thing is that the processor does not generate an undefined instruction for this "</a:t>
            </a:r>
            <a:r>
              <a:rPr lang="en-US" sz="2600" dirty="0" err="1"/>
              <a:t>msr</a:t>
            </a:r>
            <a:r>
              <a:rPr lang="en-US" sz="2600" dirty="0"/>
              <a:t>" instruction, it just seems to ignore the instruction) </a:t>
            </a:r>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5</a:t>
            </a:fld>
            <a:endParaRPr lang="en-US" dirty="0"/>
          </a:p>
        </p:txBody>
      </p:sp>
    </p:spTree>
    <p:extLst>
      <p:ext uri="{BB962C8B-B14F-4D97-AF65-F5344CB8AC3E}">
        <p14:creationId xmlns:p14="http://schemas.microsoft.com/office/powerpoint/2010/main" val="325637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McRTOS</a:t>
            </a:r>
            <a:r>
              <a:rPr lang="en-US" dirty="0"/>
              <a:t> </a:t>
            </a:r>
            <a:r>
              <a:rPr lang="en-US" dirty="0" smtClean="0"/>
              <a:t>Source Code Size</a:t>
            </a:r>
            <a:endParaRPr lang="en-US" dirty="0"/>
          </a:p>
        </p:txBody>
      </p:sp>
      <p:sp>
        <p:nvSpPr>
          <p:cNvPr id="3" name="Content Placeholder 2"/>
          <p:cNvSpPr>
            <a:spLocks noGrp="1"/>
          </p:cNvSpPr>
          <p:nvPr>
            <p:ph idx="1"/>
          </p:nvPr>
        </p:nvSpPr>
        <p:spPr>
          <a:xfrm>
            <a:off x="304800" y="1600199"/>
            <a:ext cx="4495800" cy="4525963"/>
          </a:xfrm>
        </p:spPr>
        <p:txBody>
          <a:bodyPr>
            <a:noAutofit/>
          </a:bodyPr>
          <a:lstStyle/>
          <a:p>
            <a:pPr marL="400050" lvl="1" indent="0">
              <a:buNone/>
            </a:pPr>
            <a:r>
              <a:rPr lang="en-US" sz="1200" dirty="0" smtClean="0"/>
              <a:t>PS</a:t>
            </a:r>
            <a:r>
              <a:rPr lang="en-US" sz="1200" dirty="0"/>
              <a:t>&gt; </a:t>
            </a:r>
            <a:r>
              <a:rPr lang="en-US" sz="1200" dirty="0" err="1"/>
              <a:t>wc</a:t>
            </a:r>
            <a:r>
              <a:rPr lang="en-US" sz="1200" dirty="0"/>
              <a:t> -l .\</a:t>
            </a:r>
            <a:r>
              <a:rPr lang="en-US" sz="1200" dirty="0" err="1"/>
              <a:t>src</a:t>
            </a:r>
            <a:r>
              <a:rPr lang="en-US" sz="1200" dirty="0"/>
              <a:t>\</a:t>
            </a:r>
            <a:r>
              <a:rPr lang="en-US" sz="1200" dirty="0" err="1"/>
              <a:t>McRTOS</a:t>
            </a:r>
            <a:r>
              <a:rPr lang="en-US" sz="1200" dirty="0"/>
              <a:t>\*.s</a:t>
            </a:r>
          </a:p>
          <a:p>
            <a:pPr marL="400050" lvl="1" indent="0">
              <a:buNone/>
            </a:pPr>
            <a:r>
              <a:rPr lang="en-US" sz="1200" dirty="0"/>
              <a:t>  182 .\</a:t>
            </a:r>
            <a:r>
              <a:rPr lang="en-US" sz="1200" dirty="0" err="1"/>
              <a:t>src</a:t>
            </a:r>
            <a:r>
              <a:rPr lang="en-US" sz="1200" dirty="0"/>
              <a:t>\</a:t>
            </a:r>
            <a:r>
              <a:rPr lang="en-US" sz="1200" dirty="0" err="1"/>
              <a:t>McRTOS</a:t>
            </a:r>
            <a:r>
              <a:rPr lang="en-US" sz="1200" dirty="0"/>
              <a:t>\McRTOS_crt_armv4.s</a:t>
            </a:r>
          </a:p>
          <a:p>
            <a:pPr marL="400050" lvl="1" indent="0">
              <a:buNone/>
            </a:pPr>
            <a:r>
              <a:rPr lang="en-US" sz="1200" dirty="0"/>
              <a:t>  313 .\</a:t>
            </a:r>
            <a:r>
              <a:rPr lang="en-US" sz="1200" dirty="0" err="1"/>
              <a:t>src</a:t>
            </a:r>
            <a:r>
              <a:rPr lang="en-US" sz="1200" dirty="0"/>
              <a:t>\</a:t>
            </a:r>
            <a:r>
              <a:rPr lang="en-US" sz="1200" dirty="0" err="1"/>
              <a:t>McRTOS</a:t>
            </a:r>
            <a:r>
              <a:rPr lang="en-US" sz="1200" dirty="0"/>
              <a:t>\McRTOS_interrupt_service_routines_armv4.s</a:t>
            </a:r>
          </a:p>
          <a:p>
            <a:pPr marL="400050" lvl="1" indent="0">
              <a:buNone/>
            </a:pPr>
            <a:r>
              <a:rPr lang="en-US" sz="1200" dirty="0"/>
              <a:t>  635 .\</a:t>
            </a:r>
            <a:r>
              <a:rPr lang="en-US" sz="1200" dirty="0" err="1"/>
              <a:t>src</a:t>
            </a:r>
            <a:r>
              <a:rPr lang="en-US" sz="1200" dirty="0"/>
              <a:t>\</a:t>
            </a:r>
            <a:r>
              <a:rPr lang="en-US" sz="1200" dirty="0" err="1"/>
              <a:t>McRTOS</a:t>
            </a:r>
            <a:r>
              <a:rPr lang="en-US" sz="1200" dirty="0"/>
              <a:t>\McRTOS_kernel_services_armv4.s</a:t>
            </a:r>
          </a:p>
          <a:p>
            <a:pPr marL="400050" lvl="1" indent="0">
              <a:buNone/>
            </a:pPr>
            <a:r>
              <a:rPr lang="en-US" sz="1200" dirty="0"/>
              <a:t>  301 .\</a:t>
            </a:r>
            <a:r>
              <a:rPr lang="en-US" sz="1200" dirty="0" err="1"/>
              <a:t>src</a:t>
            </a:r>
            <a:r>
              <a:rPr lang="en-US" sz="1200" dirty="0"/>
              <a:t>\</a:t>
            </a:r>
            <a:r>
              <a:rPr lang="en-US" sz="1200" dirty="0" err="1"/>
              <a:t>McRTOS</a:t>
            </a:r>
            <a:r>
              <a:rPr lang="en-US" sz="1200" dirty="0"/>
              <a:t>\McRTOS_system_call_wrappers_armv4.s</a:t>
            </a:r>
          </a:p>
          <a:p>
            <a:pPr marL="400050" lvl="1" indent="0">
              <a:buNone/>
            </a:pPr>
            <a:r>
              <a:rPr lang="en-US" sz="1200" dirty="0"/>
              <a:t>  117 .\</a:t>
            </a:r>
            <a:r>
              <a:rPr lang="en-US" sz="1200" dirty="0" err="1"/>
              <a:t>src</a:t>
            </a:r>
            <a:r>
              <a:rPr lang="en-US" sz="1200" dirty="0"/>
              <a:t>\</a:t>
            </a:r>
            <a:r>
              <a:rPr lang="en-US" sz="1200" dirty="0" err="1"/>
              <a:t>McRTOS</a:t>
            </a:r>
            <a:r>
              <a:rPr lang="en-US" sz="1200" dirty="0"/>
              <a:t>\run_time_exception_handlers_armv4.s</a:t>
            </a:r>
          </a:p>
          <a:p>
            <a:pPr marL="400050" lvl="1" indent="0">
              <a:buNone/>
            </a:pPr>
            <a:r>
              <a:rPr lang="en-US" sz="1200" dirty="0"/>
              <a:t> 1548 total</a:t>
            </a:r>
          </a:p>
          <a:p>
            <a:pPr marL="400050" lvl="1" indent="0">
              <a:buNone/>
            </a:pPr>
            <a:r>
              <a:rPr lang="en-US" sz="1200" dirty="0"/>
              <a:t>PS&gt; </a:t>
            </a:r>
            <a:r>
              <a:rPr lang="en-US" sz="1200" dirty="0" err="1"/>
              <a:t>wc</a:t>
            </a:r>
            <a:r>
              <a:rPr lang="en-US" sz="1200" dirty="0"/>
              <a:t> -l .\</a:t>
            </a:r>
            <a:r>
              <a:rPr lang="en-US" sz="1200" dirty="0" err="1"/>
              <a:t>src</a:t>
            </a:r>
            <a:r>
              <a:rPr lang="en-US" sz="1200" dirty="0"/>
              <a:t>\</a:t>
            </a:r>
            <a:r>
              <a:rPr lang="en-US" sz="1200" dirty="0" err="1"/>
              <a:t>McRTOS</a:t>
            </a:r>
            <a:r>
              <a:rPr lang="en-US" sz="1200" dirty="0"/>
              <a:t>\*.c</a:t>
            </a:r>
          </a:p>
          <a:p>
            <a:pPr marL="400050" lvl="1" indent="0">
              <a:buNone/>
            </a:pPr>
            <a:r>
              <a:rPr lang="en-US" sz="1200" dirty="0"/>
              <a:t>   863 .\</a:t>
            </a:r>
            <a:r>
              <a:rPr lang="en-US" sz="1200" dirty="0" err="1"/>
              <a:t>src</a:t>
            </a:r>
            <a:r>
              <a:rPr lang="en-US" sz="1200" dirty="0"/>
              <a:t>\</a:t>
            </a:r>
            <a:r>
              <a:rPr lang="en-US" sz="1200" dirty="0" err="1"/>
              <a:t>McRTOS</a:t>
            </a:r>
            <a:r>
              <a:rPr lang="en-US" sz="1200" dirty="0"/>
              <a:t>\</a:t>
            </a:r>
            <a:r>
              <a:rPr lang="en-US" sz="1200" dirty="0" err="1"/>
              <a:t>failure_data_capture.c</a:t>
            </a:r>
            <a:endParaRPr lang="en-US" sz="1200" dirty="0"/>
          </a:p>
          <a:p>
            <a:pPr marL="400050" lvl="1" indent="0">
              <a:buNone/>
            </a:pPr>
            <a:r>
              <a:rPr lang="en-US" sz="1200" dirty="0"/>
              <a:t>   366 .\</a:t>
            </a:r>
            <a:r>
              <a:rPr lang="en-US" sz="1200" dirty="0" err="1"/>
              <a:t>src</a:t>
            </a:r>
            <a:r>
              <a:rPr lang="en-US" sz="1200" dirty="0"/>
              <a:t>\</a:t>
            </a:r>
            <a:r>
              <a:rPr lang="en-US" sz="1200" dirty="0" err="1"/>
              <a:t>McRTOS</a:t>
            </a:r>
            <a:r>
              <a:rPr lang="en-US" sz="1200" dirty="0"/>
              <a:t>\</a:t>
            </a:r>
            <a:r>
              <a:rPr lang="en-US" sz="1200" dirty="0" err="1"/>
              <a:t>generic_list.c</a:t>
            </a:r>
            <a:endParaRPr lang="en-US" sz="1200" dirty="0"/>
          </a:p>
          <a:p>
            <a:pPr marL="400050" lvl="1" indent="0">
              <a:buNone/>
            </a:pPr>
            <a:r>
              <a:rPr lang="en-US" sz="1200" dirty="0"/>
              <a:t>   489 .\</a:t>
            </a:r>
            <a:r>
              <a:rPr lang="en-US" sz="1200" dirty="0" err="1"/>
              <a:t>src</a:t>
            </a:r>
            <a:r>
              <a:rPr lang="en-US" sz="1200" dirty="0"/>
              <a:t>\</a:t>
            </a:r>
            <a:r>
              <a:rPr lang="en-US" sz="1200" dirty="0" err="1"/>
              <a:t>McRTOS</a:t>
            </a:r>
            <a:r>
              <a:rPr lang="en-US" sz="1200" dirty="0"/>
              <a:t>\</a:t>
            </a:r>
            <a:r>
              <a:rPr lang="en-US" sz="1200" dirty="0" err="1"/>
              <a:t>McRTOS_execution_controller.c</a:t>
            </a:r>
            <a:endParaRPr lang="en-US" sz="1200" dirty="0"/>
          </a:p>
          <a:p>
            <a:pPr marL="400050" lvl="1" indent="0">
              <a:buNone/>
            </a:pPr>
            <a:r>
              <a:rPr lang="en-US" sz="1200" dirty="0"/>
              <a:t>  2377 .\</a:t>
            </a:r>
            <a:r>
              <a:rPr lang="en-US" sz="1200" dirty="0" err="1"/>
              <a:t>src</a:t>
            </a:r>
            <a:r>
              <a:rPr lang="en-US" sz="1200" dirty="0"/>
              <a:t>\</a:t>
            </a:r>
            <a:r>
              <a:rPr lang="en-US" sz="1200" dirty="0" err="1"/>
              <a:t>McRTOS</a:t>
            </a:r>
            <a:r>
              <a:rPr lang="en-US" sz="1200" dirty="0"/>
              <a:t>\</a:t>
            </a:r>
            <a:r>
              <a:rPr lang="en-US" sz="1200" dirty="0" err="1"/>
              <a:t>McRTOS_kernel_services.c</a:t>
            </a:r>
            <a:endParaRPr lang="en-US" sz="1200" dirty="0"/>
          </a:p>
          <a:p>
            <a:pPr marL="400050" lvl="1" indent="0">
              <a:buNone/>
            </a:pPr>
            <a:r>
              <a:rPr lang="en-US" sz="1200" dirty="0"/>
              <a:t>   875 .\</a:t>
            </a:r>
            <a:r>
              <a:rPr lang="en-US" sz="1200" dirty="0" err="1"/>
              <a:t>src</a:t>
            </a:r>
            <a:r>
              <a:rPr lang="en-US" sz="1200" dirty="0"/>
              <a:t>\</a:t>
            </a:r>
            <a:r>
              <a:rPr lang="en-US" sz="1200" dirty="0" err="1"/>
              <a:t>McRTOS</a:t>
            </a:r>
            <a:r>
              <a:rPr lang="en-US" sz="1200" dirty="0"/>
              <a:t>\</a:t>
            </a:r>
            <a:r>
              <a:rPr lang="en-US" sz="1200" dirty="0" err="1"/>
              <a:t>McRTOS_startup.c</a:t>
            </a:r>
            <a:endParaRPr lang="en-US" sz="1200" dirty="0"/>
          </a:p>
          <a:p>
            <a:pPr marL="400050" lvl="1" indent="0">
              <a:buNone/>
            </a:pPr>
            <a:r>
              <a:rPr lang="en-US" sz="1200" dirty="0"/>
              <a:t>   533 .\</a:t>
            </a:r>
            <a:r>
              <a:rPr lang="en-US" sz="1200" dirty="0" err="1"/>
              <a:t>src</a:t>
            </a:r>
            <a:r>
              <a:rPr lang="en-US" sz="1200" dirty="0"/>
              <a:t>\</a:t>
            </a:r>
            <a:r>
              <a:rPr lang="en-US" sz="1200" dirty="0" err="1"/>
              <a:t>McRTOS</a:t>
            </a:r>
            <a:r>
              <a:rPr lang="en-US" sz="1200" dirty="0"/>
              <a:t>\</a:t>
            </a:r>
            <a:r>
              <a:rPr lang="en-US" sz="1200" dirty="0" err="1"/>
              <a:t>utils.c</a:t>
            </a:r>
            <a:endParaRPr lang="en-US" sz="1200" dirty="0"/>
          </a:p>
          <a:p>
            <a:pPr marL="400050" lvl="1" indent="0">
              <a:buNone/>
            </a:pPr>
            <a:r>
              <a:rPr lang="en-US" sz="1200" dirty="0"/>
              <a:t>  5503 </a:t>
            </a:r>
            <a:r>
              <a:rPr lang="en-US" sz="1200" dirty="0" smtClean="0"/>
              <a:t>total</a:t>
            </a:r>
            <a:endParaRPr lang="en-US" sz="1200" dirty="0"/>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6</a:t>
            </a:fld>
            <a:endParaRPr lang="en-US" dirty="0"/>
          </a:p>
        </p:txBody>
      </p:sp>
      <p:sp>
        <p:nvSpPr>
          <p:cNvPr id="7" name="Content Placeholder 2"/>
          <p:cNvSpPr txBox="1">
            <a:spLocks/>
          </p:cNvSpPr>
          <p:nvPr/>
        </p:nvSpPr>
        <p:spPr>
          <a:xfrm>
            <a:off x="4800600" y="1600199"/>
            <a:ext cx="41148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0050" lvl="1" indent="0">
              <a:buFont typeface="Arial" pitchFamily="34" charset="0"/>
              <a:buNone/>
            </a:pPr>
            <a:r>
              <a:rPr lang="en-US" sz="1200" dirty="0" smtClean="0"/>
              <a:t>PS&gt; </a:t>
            </a:r>
            <a:r>
              <a:rPr lang="en-US" sz="1200" dirty="0" err="1" smtClean="0"/>
              <a:t>wc</a:t>
            </a:r>
            <a:r>
              <a:rPr lang="en-US" sz="1200" dirty="0" smtClean="0"/>
              <a:t> -l .\</a:t>
            </a:r>
            <a:r>
              <a:rPr lang="en-US" sz="1200" dirty="0" err="1" smtClean="0"/>
              <a:t>inc</a:t>
            </a:r>
            <a:r>
              <a:rPr lang="en-US" sz="1200" dirty="0" smtClean="0"/>
              <a:t>\</a:t>
            </a:r>
            <a:r>
              <a:rPr lang="en-US" sz="1200" dirty="0" err="1" smtClean="0"/>
              <a:t>McRTOS</a:t>
            </a:r>
            <a:r>
              <a:rPr lang="en-US" sz="1200" dirty="0" smtClean="0"/>
              <a:t>\*.h</a:t>
            </a:r>
          </a:p>
          <a:p>
            <a:pPr marL="400050" lvl="1" indent="0">
              <a:buFont typeface="Arial" pitchFamily="34" charset="0"/>
              <a:buNone/>
            </a:pPr>
            <a:r>
              <a:rPr lang="en-US" sz="1200" dirty="0" smtClean="0"/>
              <a:t>   215 .\</a:t>
            </a:r>
            <a:r>
              <a:rPr lang="en-US" sz="1200" dirty="0" err="1" smtClean="0"/>
              <a:t>inc</a:t>
            </a:r>
            <a:r>
              <a:rPr lang="en-US" sz="1200" dirty="0" smtClean="0"/>
              <a:t>\</a:t>
            </a:r>
            <a:r>
              <a:rPr lang="en-US" sz="1200" dirty="0" err="1" smtClean="0"/>
              <a:t>McRTOS</a:t>
            </a:r>
            <a:r>
              <a:rPr lang="en-US" sz="1200" dirty="0" smtClean="0"/>
              <a:t>\</a:t>
            </a:r>
            <a:r>
              <a:rPr lang="en-US" sz="1200" dirty="0" err="1" smtClean="0"/>
              <a:t>arm_defs.h</a:t>
            </a:r>
            <a:endParaRPr lang="en-US" sz="1200" dirty="0" smtClean="0"/>
          </a:p>
          <a:p>
            <a:pPr marL="400050" lvl="1" indent="0">
              <a:buFont typeface="Arial" pitchFamily="34" charset="0"/>
              <a:buNone/>
            </a:pPr>
            <a:r>
              <a:rPr lang="en-US" sz="1200" dirty="0" smtClean="0"/>
              <a:t>    94 .\</a:t>
            </a:r>
            <a:r>
              <a:rPr lang="en-US" sz="1200" dirty="0" err="1" smtClean="0"/>
              <a:t>inc</a:t>
            </a:r>
            <a:r>
              <a:rPr lang="en-US" sz="1200" dirty="0" smtClean="0"/>
              <a:t>\</a:t>
            </a:r>
            <a:r>
              <a:rPr lang="en-US" sz="1200" dirty="0" err="1" smtClean="0"/>
              <a:t>McRTOS</a:t>
            </a:r>
            <a:r>
              <a:rPr lang="en-US" sz="1200" dirty="0" smtClean="0"/>
              <a:t>\</a:t>
            </a:r>
            <a:r>
              <a:rPr lang="en-US" sz="1200" dirty="0" err="1" smtClean="0"/>
              <a:t>compile_time_checks.h</a:t>
            </a:r>
            <a:endParaRPr lang="en-US" sz="1200" dirty="0" smtClean="0"/>
          </a:p>
          <a:p>
            <a:pPr marL="400050" lvl="1" indent="0">
              <a:buFont typeface="Arial" pitchFamily="34" charset="0"/>
              <a:buNone/>
            </a:pPr>
            <a:r>
              <a:rPr lang="en-US" sz="1200" dirty="0" smtClean="0"/>
              <a:t>   695 .\</a:t>
            </a:r>
            <a:r>
              <a:rPr lang="en-US" sz="1200" dirty="0" err="1" smtClean="0"/>
              <a:t>inc</a:t>
            </a:r>
            <a:r>
              <a:rPr lang="en-US" sz="1200" dirty="0" smtClean="0"/>
              <a:t>\</a:t>
            </a:r>
            <a:r>
              <a:rPr lang="en-US" sz="1200" dirty="0" err="1" smtClean="0"/>
              <a:t>McRTOS</a:t>
            </a:r>
            <a:r>
              <a:rPr lang="en-US" sz="1200" dirty="0" smtClean="0"/>
              <a:t>\</a:t>
            </a:r>
            <a:r>
              <a:rPr lang="en-US" sz="1200" dirty="0" err="1" smtClean="0"/>
              <a:t>failure_data_capture.h</a:t>
            </a:r>
            <a:endParaRPr lang="en-US" sz="1200" dirty="0" smtClean="0"/>
          </a:p>
          <a:p>
            <a:pPr marL="400050" lvl="1" indent="0">
              <a:buFont typeface="Arial" pitchFamily="34" charset="0"/>
              <a:buNone/>
            </a:pPr>
            <a:r>
              <a:rPr lang="en-US" sz="1200" dirty="0" smtClean="0"/>
              <a:t>   283 .\</a:t>
            </a:r>
            <a:r>
              <a:rPr lang="en-US" sz="1200" dirty="0" err="1" smtClean="0"/>
              <a:t>inc</a:t>
            </a:r>
            <a:r>
              <a:rPr lang="en-US" sz="1200" dirty="0" smtClean="0"/>
              <a:t>\</a:t>
            </a:r>
            <a:r>
              <a:rPr lang="en-US" sz="1200" dirty="0" err="1" smtClean="0"/>
              <a:t>McRTOS</a:t>
            </a:r>
            <a:r>
              <a:rPr lang="en-US" sz="1200" dirty="0" smtClean="0"/>
              <a:t>\</a:t>
            </a:r>
            <a:r>
              <a:rPr lang="en-US" sz="1200" dirty="0" err="1" smtClean="0"/>
              <a:t>generic_list.h</a:t>
            </a:r>
            <a:endParaRPr lang="en-US" sz="1200" dirty="0" smtClean="0"/>
          </a:p>
          <a:p>
            <a:pPr marL="400050" lvl="1" indent="0">
              <a:buFont typeface="Arial" pitchFamily="34" charset="0"/>
              <a:buNone/>
            </a:pPr>
            <a:r>
              <a:rPr lang="en-US" sz="1200" dirty="0" smtClean="0"/>
              <a:t>   488 .\</a:t>
            </a:r>
            <a:r>
              <a:rPr lang="en-US" sz="1200" dirty="0" err="1" smtClean="0"/>
              <a:t>inc</a:t>
            </a:r>
            <a:r>
              <a:rPr lang="en-US" sz="1200" dirty="0" smtClean="0"/>
              <a:t>\</a:t>
            </a:r>
            <a:r>
              <a:rPr lang="en-US" sz="1200" dirty="0" err="1" smtClean="0"/>
              <a:t>McRTOS</a:t>
            </a:r>
            <a:r>
              <a:rPr lang="en-US" sz="1200" dirty="0" smtClean="0"/>
              <a:t>\</a:t>
            </a:r>
            <a:r>
              <a:rPr lang="en-US" sz="1200" dirty="0" err="1" smtClean="0"/>
              <a:t>McRTOS.h</a:t>
            </a:r>
            <a:endParaRPr lang="en-US" sz="1200" dirty="0" smtClean="0"/>
          </a:p>
          <a:p>
            <a:pPr marL="400050" lvl="1" indent="0">
              <a:buFont typeface="Arial" pitchFamily="34" charset="0"/>
              <a:buNone/>
            </a:pPr>
            <a:r>
              <a:rPr lang="en-US" sz="1200" dirty="0" smtClean="0"/>
              <a:t>   168 .\</a:t>
            </a:r>
            <a:r>
              <a:rPr lang="en-US" sz="1200" dirty="0" err="1" smtClean="0"/>
              <a:t>inc</a:t>
            </a:r>
            <a:r>
              <a:rPr lang="en-US" sz="1200" dirty="0" smtClean="0"/>
              <a:t>\</a:t>
            </a:r>
            <a:r>
              <a:rPr lang="en-US" sz="1200" dirty="0" err="1" smtClean="0"/>
              <a:t>McRTOS</a:t>
            </a:r>
            <a:r>
              <a:rPr lang="en-US" sz="1200" dirty="0" smtClean="0"/>
              <a:t>\</a:t>
            </a:r>
            <a:r>
              <a:rPr lang="en-US" sz="1200" dirty="0" err="1" smtClean="0"/>
              <a:t>McRTOS_config_parameters.h</a:t>
            </a:r>
            <a:endParaRPr lang="en-US" sz="1200" dirty="0" smtClean="0"/>
          </a:p>
          <a:p>
            <a:pPr marL="400050" lvl="1" indent="0">
              <a:buFont typeface="Arial" pitchFamily="34" charset="0"/>
              <a:buNone/>
            </a:pPr>
            <a:r>
              <a:rPr lang="en-US" sz="1200" dirty="0" smtClean="0"/>
              <a:t>   762 .\</a:t>
            </a:r>
            <a:r>
              <a:rPr lang="en-US" sz="1200" dirty="0" err="1" smtClean="0"/>
              <a:t>inc</a:t>
            </a:r>
            <a:r>
              <a:rPr lang="en-US" sz="1200" dirty="0" smtClean="0"/>
              <a:t>\</a:t>
            </a:r>
            <a:r>
              <a:rPr lang="en-US" sz="1200" dirty="0" err="1" smtClean="0"/>
              <a:t>McRTOS</a:t>
            </a:r>
            <a:r>
              <a:rPr lang="en-US" sz="1200" dirty="0" smtClean="0"/>
              <a:t>\</a:t>
            </a:r>
            <a:r>
              <a:rPr lang="en-US" sz="1200" dirty="0" err="1" smtClean="0"/>
              <a:t>McRTOS_internals.h</a:t>
            </a:r>
            <a:endParaRPr lang="en-US" sz="1200" dirty="0" smtClean="0"/>
          </a:p>
          <a:p>
            <a:pPr marL="400050" lvl="1" indent="0">
              <a:buFont typeface="Arial" pitchFamily="34" charset="0"/>
              <a:buNone/>
            </a:pPr>
            <a:r>
              <a:rPr lang="en-US" sz="1200" dirty="0" smtClean="0"/>
              <a:t>   891 .\</a:t>
            </a:r>
            <a:r>
              <a:rPr lang="en-US" sz="1200" dirty="0" err="1" smtClean="0"/>
              <a:t>inc</a:t>
            </a:r>
            <a:r>
              <a:rPr lang="en-US" sz="1200" dirty="0" smtClean="0"/>
              <a:t>\</a:t>
            </a:r>
            <a:r>
              <a:rPr lang="en-US" sz="1200" dirty="0" err="1" smtClean="0"/>
              <a:t>McRTOS</a:t>
            </a:r>
            <a:r>
              <a:rPr lang="en-US" sz="1200" dirty="0" smtClean="0"/>
              <a:t>\</a:t>
            </a:r>
            <a:r>
              <a:rPr lang="en-US" sz="1200" dirty="0" err="1" smtClean="0"/>
              <a:t>McRTOS_kernel_services.h</a:t>
            </a:r>
            <a:endParaRPr lang="en-US" sz="1200" dirty="0" smtClean="0"/>
          </a:p>
          <a:p>
            <a:pPr marL="400050" lvl="1" indent="0">
              <a:buFont typeface="Arial" pitchFamily="34" charset="0"/>
              <a:buNone/>
            </a:pPr>
            <a:r>
              <a:rPr lang="en-US" sz="1200" dirty="0" smtClean="0"/>
              <a:t>    16 .\</a:t>
            </a:r>
            <a:r>
              <a:rPr lang="en-US" sz="1200" dirty="0" err="1" smtClean="0"/>
              <a:t>inc</a:t>
            </a:r>
            <a:r>
              <a:rPr lang="en-US" sz="1200" dirty="0" smtClean="0"/>
              <a:t>\</a:t>
            </a:r>
            <a:r>
              <a:rPr lang="en-US" sz="1200" dirty="0" err="1" smtClean="0"/>
              <a:t>McRTOS</a:t>
            </a:r>
            <a:r>
              <a:rPr lang="en-US" sz="1200" dirty="0" smtClean="0"/>
              <a:t>\</a:t>
            </a:r>
            <a:r>
              <a:rPr lang="en-US" sz="1200" dirty="0" err="1" smtClean="0"/>
              <a:t>McRTOS_system_calls.h</a:t>
            </a:r>
            <a:endParaRPr lang="en-US" sz="1200" dirty="0" smtClean="0"/>
          </a:p>
          <a:p>
            <a:pPr marL="400050" lvl="1" indent="0">
              <a:buFont typeface="Arial" pitchFamily="34" charset="0"/>
              <a:buNone/>
            </a:pPr>
            <a:r>
              <a:rPr lang="en-US" sz="1200" dirty="0" smtClean="0"/>
              <a:t>   116 .\</a:t>
            </a:r>
            <a:r>
              <a:rPr lang="en-US" sz="1200" dirty="0" err="1" smtClean="0"/>
              <a:t>inc</a:t>
            </a:r>
            <a:r>
              <a:rPr lang="en-US" sz="1200" dirty="0" smtClean="0"/>
              <a:t>\</a:t>
            </a:r>
            <a:r>
              <a:rPr lang="en-US" sz="1200" dirty="0" err="1" smtClean="0"/>
              <a:t>McRTOS</a:t>
            </a:r>
            <a:r>
              <a:rPr lang="en-US" sz="1200" dirty="0" smtClean="0"/>
              <a:t>\</a:t>
            </a:r>
            <a:r>
              <a:rPr lang="en-US" sz="1200" dirty="0" err="1" smtClean="0"/>
              <a:t>utils.h</a:t>
            </a:r>
            <a:endParaRPr lang="en-US" sz="1200" dirty="0" smtClean="0"/>
          </a:p>
          <a:p>
            <a:pPr marL="400050" lvl="1" indent="0">
              <a:buFont typeface="Arial" pitchFamily="34" charset="0"/>
              <a:buNone/>
            </a:pPr>
            <a:r>
              <a:rPr lang="en-US" sz="1200" dirty="0" smtClean="0"/>
              <a:t>  3728 total</a:t>
            </a:r>
            <a:endParaRPr lang="en-US" sz="1200" dirty="0"/>
          </a:p>
        </p:txBody>
      </p:sp>
    </p:spTree>
    <p:extLst>
      <p:ext uri="{BB962C8B-B14F-4D97-AF65-F5344CB8AC3E}">
        <p14:creationId xmlns:p14="http://schemas.microsoft.com/office/powerpoint/2010/main" val="320588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McRTOS</a:t>
            </a:r>
            <a:r>
              <a:rPr lang="en-US" dirty="0" smtClean="0"/>
              <a:t> High-level Architecture</a:t>
            </a: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7</a:t>
            </a:fld>
            <a:endParaRPr lang="en-US" dirty="0"/>
          </a:p>
        </p:txBody>
      </p:sp>
      <p:pic>
        <p:nvPicPr>
          <p:cNvPr id="7" name="Picture 6"/>
          <p:cNvPicPr>
            <a:picLocks noChangeAspect="1"/>
          </p:cNvPicPr>
          <p:nvPr/>
        </p:nvPicPr>
        <p:blipFill>
          <a:blip r:embed="rId2"/>
          <a:stretch>
            <a:fillRect/>
          </a:stretch>
        </p:blipFill>
        <p:spPr>
          <a:xfrm>
            <a:off x="1241400" y="1295400"/>
            <a:ext cx="6813174" cy="5060950"/>
          </a:xfrm>
          <a:prstGeom prst="rect">
            <a:avLst/>
          </a:prstGeom>
        </p:spPr>
      </p:pic>
    </p:spTree>
    <p:extLst>
      <p:ext uri="{BB962C8B-B14F-4D97-AF65-F5344CB8AC3E}">
        <p14:creationId xmlns:p14="http://schemas.microsoft.com/office/powerpoint/2010/main" val="99323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McRTOS</a:t>
            </a:r>
            <a:r>
              <a:rPr lang="en-US" dirty="0"/>
              <a:t> </a:t>
            </a:r>
            <a:r>
              <a:rPr lang="en-US" dirty="0" err="1" smtClean="0"/>
              <a:t>Sartup</a:t>
            </a:r>
            <a:r>
              <a:rPr lang="en-US" dirty="0" smtClean="0"/>
              <a:t> Sequence</a:t>
            </a: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8</a:t>
            </a:fld>
            <a:endParaRPr lang="en-US" dirty="0"/>
          </a:p>
        </p:txBody>
      </p:sp>
      <p:pic>
        <p:nvPicPr>
          <p:cNvPr id="3" name="Picture 2"/>
          <p:cNvPicPr>
            <a:picLocks noChangeAspect="1"/>
          </p:cNvPicPr>
          <p:nvPr/>
        </p:nvPicPr>
        <p:blipFill>
          <a:blip r:embed="rId2"/>
          <a:stretch>
            <a:fillRect/>
          </a:stretch>
        </p:blipFill>
        <p:spPr>
          <a:xfrm>
            <a:off x="838200" y="1315086"/>
            <a:ext cx="7772400" cy="5143817"/>
          </a:xfrm>
          <a:prstGeom prst="rect">
            <a:avLst/>
          </a:prstGeom>
        </p:spPr>
      </p:pic>
    </p:spTree>
    <p:extLst>
      <p:ext uri="{BB962C8B-B14F-4D97-AF65-F5344CB8AC3E}">
        <p14:creationId xmlns:p14="http://schemas.microsoft.com/office/powerpoint/2010/main" val="31535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McRTOS</a:t>
            </a:r>
            <a:r>
              <a:rPr lang="en-US" dirty="0"/>
              <a:t> </a:t>
            </a:r>
            <a:r>
              <a:rPr lang="en-US" dirty="0" smtClean="0"/>
              <a:t>Tick Timer Interrupt</a:t>
            </a:r>
            <a:endParaRPr lang="en-US" dirty="0"/>
          </a:p>
        </p:txBody>
      </p:sp>
      <p:sp>
        <p:nvSpPr>
          <p:cNvPr id="4" name="Date Placeholder 3"/>
          <p:cNvSpPr>
            <a:spLocks noGrp="1"/>
          </p:cNvSpPr>
          <p:nvPr>
            <p:ph type="dt" sz="half" idx="10"/>
          </p:nvPr>
        </p:nvSpPr>
        <p:spPr/>
        <p:txBody>
          <a:bodyPr/>
          <a:lstStyle/>
          <a:p>
            <a:fld id="{A0ABE6C7-3283-4BCF-9359-1605821E8EAA}" type="datetime1">
              <a:rPr lang="en-US" smtClean="0"/>
              <a:t>6/10/2013</a:t>
            </a:fld>
            <a:endParaRPr lang="en-US" dirty="0"/>
          </a:p>
        </p:txBody>
      </p:sp>
      <p:sp>
        <p:nvSpPr>
          <p:cNvPr id="5" name="Footer Placeholder 4"/>
          <p:cNvSpPr>
            <a:spLocks noGrp="1"/>
          </p:cNvSpPr>
          <p:nvPr>
            <p:ph type="ftr" sz="quarter" idx="11"/>
          </p:nvPr>
        </p:nvSpPr>
        <p:spPr/>
        <p:txBody>
          <a:bodyPr/>
          <a:lstStyle/>
          <a:p>
            <a:r>
              <a:rPr lang="en-US" dirty="0" err="1" smtClean="0"/>
              <a:t>McRTOS</a:t>
            </a:r>
            <a:r>
              <a:rPr lang="en-US" dirty="0" smtClean="0"/>
              <a:t> - Germán Rivera</a:t>
            </a:r>
            <a:endParaRPr lang="en-US" dirty="0"/>
          </a:p>
        </p:txBody>
      </p:sp>
      <p:sp>
        <p:nvSpPr>
          <p:cNvPr id="6" name="Slide Number Placeholder 5"/>
          <p:cNvSpPr>
            <a:spLocks noGrp="1"/>
          </p:cNvSpPr>
          <p:nvPr>
            <p:ph type="sldNum" sz="quarter" idx="12"/>
          </p:nvPr>
        </p:nvSpPr>
        <p:spPr/>
        <p:txBody>
          <a:bodyPr/>
          <a:lstStyle/>
          <a:p>
            <a:fld id="{E48D09DE-0215-403E-A6AD-FE92AF7EE245}" type="slidenum">
              <a:rPr lang="en-US" smtClean="0"/>
              <a:t>9</a:t>
            </a:fld>
            <a:endParaRPr lang="en-US" dirty="0"/>
          </a:p>
        </p:txBody>
      </p:sp>
      <p:pic>
        <p:nvPicPr>
          <p:cNvPr id="7" name="Picture 6"/>
          <p:cNvPicPr>
            <a:picLocks noChangeAspect="1"/>
          </p:cNvPicPr>
          <p:nvPr/>
        </p:nvPicPr>
        <p:blipFill>
          <a:blip r:embed="rId2"/>
          <a:stretch>
            <a:fillRect/>
          </a:stretch>
        </p:blipFill>
        <p:spPr>
          <a:xfrm>
            <a:off x="914400" y="1295400"/>
            <a:ext cx="7315200" cy="5141879"/>
          </a:xfrm>
          <a:prstGeom prst="rect">
            <a:avLst/>
          </a:prstGeom>
        </p:spPr>
      </p:pic>
    </p:spTree>
    <p:extLst>
      <p:ext uri="{BB962C8B-B14F-4D97-AF65-F5344CB8AC3E}">
        <p14:creationId xmlns:p14="http://schemas.microsoft.com/office/powerpoint/2010/main" val="1323176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14750</TotalTime>
  <Words>360</Words>
  <Application>Microsoft Office PowerPoint</Application>
  <PresentationFormat>On-screen Show (4:3)</PresentationFormat>
  <Paragraphs>126</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McRTOS  A Multi-core RTOS</vt:lpstr>
      <vt:lpstr>McRTOS Features Overview</vt:lpstr>
      <vt:lpstr>McRTOS API Philosophy </vt:lpstr>
      <vt:lpstr>Lesson of Humility </vt:lpstr>
      <vt:lpstr>Lesson of Humility (2) </vt:lpstr>
      <vt:lpstr>McRTOS Source Code Size</vt:lpstr>
      <vt:lpstr>McRTOS High-level Architecture</vt:lpstr>
      <vt:lpstr>McRTOS Sartup Sequence</vt:lpstr>
      <vt:lpstr>McRTOS Tick Timer Interrupt</vt:lpstr>
      <vt:lpstr>McRTOS System Call Sequence</vt:lpstr>
      <vt:lpstr>McRTOS Synchronous Context Switch when Acquiring a Mutex</vt:lpstr>
      <vt:lpstr>McRTOS Synchronous Context Switch when Releasing a Mutex</vt:lpstr>
      <vt:lpstr>McRTOS Major Data Structures</vt:lpstr>
      <vt:lpstr>McRTOS LPC2478-STK RAM Map</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FSP Notation to Represent Large State Machines</dc:title>
  <dc:creator>German Rivera</dc:creator>
  <cp:lastModifiedBy>German Rivera</cp:lastModifiedBy>
  <cp:revision>308</cp:revision>
  <cp:lastPrinted>2012-06-20T17:31:34Z</cp:lastPrinted>
  <dcterms:created xsi:type="dcterms:W3CDTF">2012-03-20T21:40:18Z</dcterms:created>
  <dcterms:modified xsi:type="dcterms:W3CDTF">2013-06-11T01:02:45Z</dcterms:modified>
</cp:coreProperties>
</file>