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916" y="-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2024/10/22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856996" y="1358360"/>
            <a:ext cx="1344681" cy="935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2176494" y="271988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 (</a:t>
            </a:r>
            <a:r>
              <a:rPr lang="en-US" sz="900" dirty="0" err="1"/>
              <a:t>CSV_Data</a:t>
            </a:r>
            <a:r>
              <a:rPr lang="en-US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3413" y="500679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921729" y="133779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929273" y="19907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949644" y="261586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938323" y="31581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930027" y="373944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895321" y="4314711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902866" y="4891112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895321" y="547128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895321" y="60899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2357933" y="2343709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Process_csv_data.Rmd</a:t>
            </a:r>
            <a:endParaRPr lang="en-ZA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733283" y="1083848"/>
            <a:ext cx="206214" cy="125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2358657" y="4691450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Butterflies_combine_</a:t>
            </a:r>
            <a:r>
              <a:rPr lang="en-US" sz="800" err="1"/>
              <a:t>env</a:t>
            </a:r>
            <a:r>
              <a:rPr lang="en-US" sz="800"/>
              <a:t>_data.</a:t>
            </a:r>
            <a:r>
              <a:rPr lang="en-US" sz="800" dirty="0" err="1"/>
              <a:t>Rmd</a:t>
            </a:r>
            <a:endParaRPr lang="en-ZA" sz="8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2599620" y="3631241"/>
            <a:ext cx="663582" cy="63346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Partly processed data: </a:t>
            </a:r>
            <a:r>
              <a:rPr lang="en-ZA" sz="700" dirty="0" err="1"/>
              <a:t>spatial_ukbms_obs_sites_spp.Rds</a:t>
            </a:r>
            <a:endParaRPr lang="en-ZA" sz="700" dirty="0"/>
          </a:p>
          <a:p>
            <a:pPr algn="ctr"/>
            <a:endParaRPr lang="en-ZA" sz="700" dirty="0"/>
          </a:p>
          <a:p>
            <a:pPr algn="ctr"/>
            <a:endParaRPr lang="en-ZA" sz="7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939497" y="936753"/>
            <a:ext cx="1030705" cy="1406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2931411" y="3155569"/>
            <a:ext cx="8086" cy="4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931411" y="4264702"/>
            <a:ext cx="8810" cy="42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2204279" y="5800583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2910298" y="5503310"/>
            <a:ext cx="29923" cy="29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4566576" y="3740848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GAM_compare_family_analyses.Rmd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7328510" y="5097647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Process_msgdm_results.Rmd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4682941" y="49887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Zeta_msgdm_analyses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4665169" y="2018487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Occupancy_analyses</a:t>
            </a:r>
            <a:endParaRPr lang="en-ZA" sz="6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5985364" y="235693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Zeta_declines_deacys_analyses.Rmd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200595" y="4704129"/>
            <a:ext cx="1188223" cy="48400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err="1"/>
              <a:t>generate_code_chunks_for_supp_report</a:t>
            </a:r>
            <a:r>
              <a:rPr lang="en-US" sz="600" dirty="0"/>
              <a:t>.</a:t>
            </a:r>
            <a:r>
              <a:rPr lang="en-US" sz="600" dirty="0" err="1"/>
              <a:t>Rmd</a:t>
            </a:r>
            <a:endParaRPr lang="en-ZA" sz="6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11257012" y="4078523"/>
            <a:ext cx="871372" cy="533201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6320372" y="4193008"/>
            <a:ext cx="882106" cy="55777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/>
              <a:t>GAMM output</a:t>
            </a:r>
          </a:p>
          <a:p>
            <a:pPr algn="ctr"/>
            <a:r>
              <a:rPr lang="en-ZA" sz="600" dirty="0"/>
              <a:t>…_</a:t>
            </a:r>
            <a:r>
              <a:rPr lang="en-ZA" sz="600" dirty="0" err="1"/>
              <a:t>gamm_input.Rds</a:t>
            </a:r>
            <a:endParaRPr lang="en-ZA" sz="600" dirty="0"/>
          </a:p>
          <a:p>
            <a:pPr algn="ctr"/>
            <a:r>
              <a:rPr lang="en-US" sz="600" dirty="0"/>
              <a:t>…</a:t>
            </a:r>
            <a:r>
              <a:rPr lang="en-US" sz="600" dirty="0" err="1"/>
              <a:t>gamm_cor_struct_compare.rds</a:t>
            </a:r>
            <a:endParaRPr lang="en-ZA" sz="600" dirty="0"/>
          </a:p>
          <a:p>
            <a:pPr algn="ctr"/>
            <a:endParaRPr lang="en-ZA" sz="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3"/>
            <a:endCxn id="25" idx="0"/>
          </p:cNvCxnSpPr>
          <p:nvPr/>
        </p:nvCxnSpPr>
        <p:spPr>
          <a:xfrm flipH="1">
            <a:off x="6761425" y="3530960"/>
            <a:ext cx="458436" cy="66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7202478" y="4352544"/>
            <a:ext cx="872385" cy="119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6232948" y="5191318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Msgdm</a:t>
            </a:r>
            <a:r>
              <a:rPr lang="en-ZA" sz="700" dirty="0"/>
              <a:t> output</a:t>
            </a:r>
          </a:p>
          <a:p>
            <a:pPr algn="ctr"/>
            <a:endParaRPr lang="en-ZA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881305" y="5327744"/>
            <a:ext cx="351643" cy="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3"/>
            <a:endCxn id="3" idx="0"/>
          </p:cNvCxnSpPr>
          <p:nvPr/>
        </p:nvCxnSpPr>
        <p:spPr>
          <a:xfrm flipV="1">
            <a:off x="7045586" y="5097647"/>
            <a:ext cx="882106" cy="27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6021497" y="3191928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GAMM_compare_corstructs_analyses.Rmd</a:t>
            </a:r>
            <a:endParaRPr lang="en-ZA" sz="6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1932054" y="1555832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547563" y="1453452"/>
            <a:ext cx="253745" cy="494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-983646" y="2382425"/>
            <a:ext cx="3034529" cy="49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101256" y="164726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129221" y="3947972"/>
            <a:ext cx="470399" cy="10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3771346" y="1490170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3263202" y="3947972"/>
            <a:ext cx="508144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183" idx="2"/>
            <a:endCxn id="2" idx="1"/>
          </p:cNvCxnSpPr>
          <p:nvPr/>
        </p:nvCxnSpPr>
        <p:spPr>
          <a:xfrm flipH="1">
            <a:off x="4566576" y="3591394"/>
            <a:ext cx="107158" cy="488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 flipH="1" flipV="1">
            <a:off x="10135468" y="4288647"/>
            <a:ext cx="659239" cy="41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2" idx="3"/>
            <a:endCxn id="75" idx="1"/>
          </p:cNvCxnSpPr>
          <p:nvPr/>
        </p:nvCxnSpPr>
        <p:spPr>
          <a:xfrm flipV="1">
            <a:off x="5764940" y="3530960"/>
            <a:ext cx="256557" cy="54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5709598" y="65278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5411086" y="145652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8900639" y="173365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11180784" y="3257666"/>
            <a:ext cx="927306" cy="747151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dirty="0" err="1"/>
              <a:t>butterfly_msgdm_tables_figures_report.Rmd</a:t>
            </a:r>
            <a:endParaRPr lang="en-ZA" sz="5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7399453" y="1332141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Butterfly_maps.Rmd</a:t>
            </a:r>
            <a:endParaRPr lang="en-ZA" sz="700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1644437" y="4004817"/>
            <a:ext cx="48261" cy="7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CA44BFA-BA3E-6A43-959C-AF6314590471}"/>
              </a:ext>
            </a:extLst>
          </p:cNvPr>
          <p:cNvSpPr/>
          <p:nvPr/>
        </p:nvSpPr>
        <p:spPr>
          <a:xfrm>
            <a:off x="10898270" y="1691702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 </a:t>
            </a:r>
            <a:r>
              <a:rPr lang="en-US" sz="600" dirty="0" err="1"/>
              <a:t>maintext</a:t>
            </a:r>
            <a:r>
              <a:rPr lang="en-US" sz="600" dirty="0"/>
              <a:t> display</a:t>
            </a:r>
            <a:endParaRPr lang="en-ZA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43D6DF6-59D6-11EA-8B30-D1877EAF42ED}"/>
              </a:ext>
            </a:extLst>
          </p:cNvPr>
          <p:cNvSpPr/>
          <p:nvPr/>
        </p:nvSpPr>
        <p:spPr>
          <a:xfrm>
            <a:off x="10407846" y="2416110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 data proc occ supp</a:t>
            </a:r>
            <a:endParaRPr lang="en-ZA" sz="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C1FE822-BB2C-035D-E698-95E1D50BA6A1}"/>
              </a:ext>
            </a:extLst>
          </p:cNvPr>
          <p:cNvSpPr/>
          <p:nvPr/>
        </p:nvSpPr>
        <p:spPr>
          <a:xfrm>
            <a:off x="10135468" y="3995906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 richness supp</a:t>
            </a:r>
            <a:endParaRPr lang="en-ZA" sz="6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F27A413-A028-4204-4ACA-A6CF5D264854}"/>
              </a:ext>
            </a:extLst>
          </p:cNvPr>
          <p:cNvSpPr/>
          <p:nvPr/>
        </p:nvSpPr>
        <p:spPr>
          <a:xfrm>
            <a:off x="10625352" y="5180015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 zeta dec supp</a:t>
            </a:r>
            <a:endParaRPr lang="en-ZA" sz="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BBD7DC-9A75-CD72-6F95-BB70A189230A}"/>
              </a:ext>
            </a:extLst>
          </p:cNvPr>
          <p:cNvSpPr/>
          <p:nvPr/>
        </p:nvSpPr>
        <p:spPr>
          <a:xfrm>
            <a:off x="10982569" y="5940528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 </a:t>
            </a:r>
            <a:r>
              <a:rPr lang="en-US" sz="600" dirty="0" err="1"/>
              <a:t>msgdm</a:t>
            </a:r>
            <a:r>
              <a:rPr lang="en-US" sz="600" dirty="0"/>
              <a:t> supp</a:t>
            </a:r>
            <a:endParaRPr lang="en-ZA" sz="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F30FB-1B91-8E60-F6E9-5F2AE119ED66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H="1">
            <a:off x="11180784" y="1984443"/>
            <a:ext cx="736571" cy="1646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9B6B5-BA6E-3DB5-957A-742FB7757DC3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 flipV="1">
            <a:off x="11154553" y="3631242"/>
            <a:ext cx="26231" cy="65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4EB87-D675-0C54-FA75-583010EF91D1}"/>
              </a:ext>
            </a:extLst>
          </p:cNvPr>
          <p:cNvCxnSpPr>
            <a:cxnSpLocks/>
            <a:stCxn id="22" idx="2"/>
            <a:endCxn id="202" idx="1"/>
          </p:cNvCxnSpPr>
          <p:nvPr/>
        </p:nvCxnSpPr>
        <p:spPr>
          <a:xfrm>
            <a:off x="10917389" y="3001592"/>
            <a:ext cx="263395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381AD-B682-1222-9B76-644285E3134C}"/>
              </a:ext>
            </a:extLst>
          </p:cNvPr>
          <p:cNvCxnSpPr>
            <a:cxnSpLocks/>
            <a:stCxn id="24" idx="3"/>
            <a:endCxn id="202" idx="1"/>
          </p:cNvCxnSpPr>
          <p:nvPr/>
        </p:nvCxnSpPr>
        <p:spPr>
          <a:xfrm flipH="1" flipV="1">
            <a:off x="11180784" y="3631242"/>
            <a:ext cx="463653" cy="1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84AF2-7B38-E6DC-3C02-C07043380A61}"/>
              </a:ext>
            </a:extLst>
          </p:cNvPr>
          <p:cNvCxnSpPr>
            <a:cxnSpLocks/>
            <a:stCxn id="38" idx="3"/>
            <a:endCxn id="202" idx="1"/>
          </p:cNvCxnSpPr>
          <p:nvPr/>
        </p:nvCxnSpPr>
        <p:spPr>
          <a:xfrm flipH="1" flipV="1">
            <a:off x="11180784" y="3631242"/>
            <a:ext cx="820870" cy="260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8205EAA-A50D-EE98-A0AA-D4EF49011DD5}"/>
              </a:ext>
            </a:extLst>
          </p:cNvPr>
          <p:cNvSpPr/>
          <p:nvPr/>
        </p:nvSpPr>
        <p:spPr>
          <a:xfrm>
            <a:off x="8849592" y="149017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Gamm_multipanel_figFig</a:t>
            </a:r>
            <a:r>
              <a:rPr lang="en-US" sz="500" dirty="0"/>
              <a:t>. 1 Hex_dens_transects_richness.png</a:t>
            </a:r>
          </a:p>
          <a:p>
            <a:pPr algn="ctr"/>
            <a:r>
              <a:rPr lang="en-ZA" sz="500" dirty="0"/>
              <a:t>Fig: 2 all_env_vars.png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CB76FB-C66D-1837-5213-4E390263AFEE}"/>
              </a:ext>
            </a:extLst>
          </p:cNvPr>
          <p:cNvCxnSpPr>
            <a:cxnSpLocks/>
            <a:stCxn id="206" idx="3"/>
            <a:endCxn id="81" idx="1"/>
          </p:cNvCxnSpPr>
          <p:nvPr/>
        </p:nvCxnSpPr>
        <p:spPr>
          <a:xfrm>
            <a:off x="8498641" y="1632758"/>
            <a:ext cx="350951" cy="5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DA80BF1-5CC9-E4BA-6747-BBF3ED611F10}"/>
              </a:ext>
            </a:extLst>
          </p:cNvPr>
          <p:cNvCxnSpPr>
            <a:cxnSpLocks/>
            <a:stCxn id="81" idx="3"/>
            <a:endCxn id="17" idx="1"/>
          </p:cNvCxnSpPr>
          <p:nvPr/>
        </p:nvCxnSpPr>
        <p:spPr>
          <a:xfrm>
            <a:off x="9778381" y="1682809"/>
            <a:ext cx="1119889" cy="30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0C1C90BF-A448-45EF-7D27-8F0D8D3A6759}"/>
              </a:ext>
            </a:extLst>
          </p:cNvPr>
          <p:cNvSpPr/>
          <p:nvPr/>
        </p:nvSpPr>
        <p:spPr>
          <a:xfrm>
            <a:off x="7399453" y="2027529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Gamm_multipanel_fig.Rmd</a:t>
            </a:r>
            <a:endParaRPr lang="en-ZA" sz="700" dirty="0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B58F0F7-9298-2A66-FB2D-9E967F9C23BE}"/>
              </a:ext>
            </a:extLst>
          </p:cNvPr>
          <p:cNvSpPr/>
          <p:nvPr/>
        </p:nvSpPr>
        <p:spPr>
          <a:xfrm>
            <a:off x="8849591" y="1990784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3 gam_multiplot.png</a:t>
            </a:r>
            <a:endParaRPr lang="en-ZA" sz="5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2C594A-A558-2B7A-8F2B-5B3A1786B768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 flipV="1">
            <a:off x="8498641" y="2183423"/>
            <a:ext cx="350950" cy="14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16695C-C3C1-D583-F5FE-131631F95A38}"/>
              </a:ext>
            </a:extLst>
          </p:cNvPr>
          <p:cNvCxnSpPr>
            <a:cxnSpLocks/>
            <a:stCxn id="164" idx="3"/>
            <a:endCxn id="17" idx="1"/>
          </p:cNvCxnSpPr>
          <p:nvPr/>
        </p:nvCxnSpPr>
        <p:spPr>
          <a:xfrm flipV="1">
            <a:off x="9778380" y="1984443"/>
            <a:ext cx="111989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56E20-5172-EA2E-B720-B43ACC9DAF21}"/>
              </a:ext>
            </a:extLst>
          </p:cNvPr>
          <p:cNvGrpSpPr/>
          <p:nvPr/>
        </p:nvGrpSpPr>
        <p:grpSpPr>
          <a:xfrm>
            <a:off x="4074552" y="2861385"/>
            <a:ext cx="1717444" cy="730009"/>
            <a:chOff x="4079329" y="2889182"/>
            <a:chExt cx="1717444" cy="730009"/>
          </a:xfrm>
        </p:grpSpPr>
        <p:sp>
          <p:nvSpPr>
            <p:cNvPr id="183" name="Flowchart: Decision 182">
              <a:extLst>
                <a:ext uri="{FF2B5EF4-FFF2-40B4-BE49-F238E27FC236}">
                  <a16:creationId xmlns:a16="http://schemas.microsoft.com/office/drawing/2014/main" id="{8A59B1EE-CA44-C203-885D-D564641ABF66}"/>
                </a:ext>
              </a:extLst>
            </p:cNvPr>
            <p:cNvSpPr/>
            <p:nvPr/>
          </p:nvSpPr>
          <p:spPr>
            <a:xfrm>
              <a:off x="4079329" y="2941128"/>
              <a:ext cx="1198364" cy="678063"/>
            </a:xfrm>
            <a:prstGeom prst="flowChartDecisi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rgbClr val="7030A0"/>
                  </a:solidFill>
                </a:rPr>
                <a:t>GAM_compare_spline_analyses.Rmd</a:t>
              </a:r>
              <a:endParaRPr lang="en-ZA" sz="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8F42A9-E841-6950-909A-64F140F41053}"/>
                </a:ext>
              </a:extLst>
            </p:cNvPr>
            <p:cNvSpPr txBox="1"/>
            <p:nvPr/>
          </p:nvSpPr>
          <p:spPr>
            <a:xfrm>
              <a:off x="5109091" y="2889182"/>
              <a:ext cx="687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Cited as preliminary, not reported otherwise</a:t>
              </a:r>
              <a:endParaRPr lang="en-ZA" sz="500" dirty="0"/>
            </a:p>
          </p:txBody>
        </p:sp>
      </p:grp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7AFA0E3-9BA8-D3D7-4152-A23BC3D4ABFD}"/>
              </a:ext>
            </a:extLst>
          </p:cNvPr>
          <p:cNvSpPr/>
          <p:nvPr/>
        </p:nvSpPr>
        <p:spPr>
          <a:xfrm>
            <a:off x="7992799" y="3174595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GAMM_model_selection.Rmd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20EA64-DEE3-6211-55AD-2C97054133AB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7202478" y="3513627"/>
            <a:ext cx="790321" cy="958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8D8994AA-179A-A277-7D29-E2A310D5B541}"/>
              </a:ext>
            </a:extLst>
          </p:cNvPr>
          <p:cNvSpPr/>
          <p:nvPr/>
        </p:nvSpPr>
        <p:spPr>
          <a:xfrm>
            <a:off x="9277972" y="3600802"/>
            <a:ext cx="882106" cy="37445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…</a:t>
            </a:r>
            <a:r>
              <a:rPr lang="en-US" sz="600" dirty="0" err="1"/>
              <a:t>gamm_model_select</a:t>
            </a:r>
            <a:r>
              <a:rPr lang="en-US" sz="600" dirty="0"/>
              <a:t>_.....</a:t>
            </a:r>
            <a:r>
              <a:rPr lang="en-US" sz="600" dirty="0" err="1"/>
              <a:t>rds</a:t>
            </a:r>
            <a:endParaRPr lang="en-ZA" sz="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7ABBD4-2C6C-2F00-C3C2-EF9BBF69F6A4}"/>
              </a:ext>
            </a:extLst>
          </p:cNvPr>
          <p:cNvCxnSpPr>
            <a:cxnSpLocks/>
            <a:stCxn id="51" idx="3"/>
            <a:endCxn id="67" idx="0"/>
          </p:cNvCxnSpPr>
          <p:nvPr/>
        </p:nvCxnSpPr>
        <p:spPr>
          <a:xfrm>
            <a:off x="9191163" y="3513627"/>
            <a:ext cx="527862" cy="8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A2CDC-4B81-6363-85FD-14FA4A6B51E4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 flipH="1">
            <a:off x="9182936" y="3975259"/>
            <a:ext cx="536089" cy="31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2A3F2CDE-27C4-A274-0B30-91FA934DEF47}"/>
              </a:ext>
            </a:extLst>
          </p:cNvPr>
          <p:cNvSpPr/>
          <p:nvPr/>
        </p:nvSpPr>
        <p:spPr>
          <a:xfrm>
            <a:off x="8789332" y="5018181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Gamm_multipanel_figs.Rmd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A1241E-FCAB-71BD-FE15-8635A4AEF885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 flipH="1">
            <a:off x="9388514" y="3975259"/>
            <a:ext cx="330511" cy="104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647E868E-C5C1-28BB-C153-B92114470305}"/>
              </a:ext>
            </a:extLst>
          </p:cNvPr>
          <p:cNvSpPr/>
          <p:nvPr/>
        </p:nvSpPr>
        <p:spPr>
          <a:xfrm>
            <a:off x="8583754" y="429497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process_GAMMS_single_result_output.Rmd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475681" y="3674481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302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8</cp:revision>
  <dcterms:created xsi:type="dcterms:W3CDTF">2024-05-14T07:54:29Z</dcterms:created>
  <dcterms:modified xsi:type="dcterms:W3CDTF">2024-10-22T16:01:04Z</dcterms:modified>
</cp:coreProperties>
</file>