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D21CE-0CFC-4FEC-C308-871CC3B8A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87E5B-D745-B311-086A-451803904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8AAA2-4C32-B5A8-4C96-472280FE2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2024/05/15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75FA5-A184-E58C-6811-21875B82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227B6-A9D2-6C4A-BDC1-70DA50E94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580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67D0D-A5CA-A902-E05C-24339E71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D9A39-B715-E3BA-C634-116778D7D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525D7-E808-A26D-1F81-A1E38B1E8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2024/05/15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2B0A3-4CC8-5ACB-A795-90465BAE3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5FC67-2F8F-A898-90A0-CBA4BC7B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84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61C626-18C0-CA1E-B0A7-F762111A6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10062-5674-1F27-1074-B744FB2F2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B20D8-36F7-BFD0-6F41-CC263E72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2024/05/15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89D4E-0F1B-D434-F330-B71DA98F2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01CC0-9823-4A42-6D2C-6764A01C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226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2AEFF-E870-42F5-26B5-A68904037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5FD73-A40C-3134-CFAF-755A9F95C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34A81-FCE2-8AD5-A92E-635EC2AF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2024/05/15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1E59F-7DEC-F3DC-7664-345E470B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026A9-028D-C6BA-3DF7-A935CF04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510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58186-B575-9F7B-D2EA-F9A115BD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DA694-DF1B-6505-882A-85927D901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FF216-81B2-9F40-A5F6-419086B9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2024/05/15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7A0D4-F866-7095-3EA6-267904EAF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2D3E4-DE23-1680-A179-80C9434C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552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6140-1639-F129-1ED5-63A9919E3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73CD3-2F30-C9EF-1DF2-38D57C237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7F555-6A93-5E3D-F0C0-18F45E0A5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BFC24-A352-FFE5-916C-D7836ADE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2024/05/15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BE8F4-A954-6407-5560-13AAEEAA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5F3E6-09DF-EDA8-E462-EBA63381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521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1356-612A-9C26-BA86-15A7907D5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17C4A-62F9-52D6-3F7F-E263C13C7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BAF83-39D8-8EC0-60AD-880F1D45D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0EBDCD-0758-D0A5-DDCC-B40A6A209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D6D27-0A8E-523A-ABA4-B5CE79A2A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FE1B3B-0945-139C-DFAD-0ADC7B1F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2024/05/15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B583BE-32E3-B494-CCA9-41D7D5DCC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C1921E-DE6B-CD5F-833D-40D9A010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6869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772DC-1A8E-BC80-933E-2509DFE92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F186F-FEF7-26C7-54D2-CEB240DC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2024/05/15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448F1-4249-331C-63C0-E39D01531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795AF-6153-06BC-4B45-4E4BDE31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225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2A5F9-7335-F5F1-1E82-05862AC5B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2024/05/15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84D4B-0FDC-0CAE-FB8C-B649D3D0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C59EF-6440-58F3-A190-AB768123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2565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BACDF-B03D-8CE6-E808-EFA0AEAD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380FE-250D-6BB6-54C1-BE5DA13A8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BDF58-CE8D-91D7-31E0-A7E41D3B5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CA3EE-DF5D-9BD1-3B80-0D4D1C4A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2024/05/15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F547F-18CD-CB6A-1935-FA98CC55F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93E7A-F6D1-C8C2-EAD2-7E894856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1511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FF8-8183-B90F-F821-9B259F81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E4C352-3FAB-F8EB-AAC5-2D258A4C6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CD30D-7CC3-3E28-1940-D25156046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DFCB-97C5-5415-AD88-8FDB9647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2024/05/15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8BA11-AC8A-6BE7-735D-88E40530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21F69-FADE-1C4E-DCAB-F6D210E04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0363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EAB2F1-B53D-5B7F-E093-FE4538ACB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873A-AD22-97F4-1491-5F82E02BA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7298C-BC2F-FE65-788B-CAC857258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339DDD-9EE9-44F5-8997-0932F1FFC27B}" type="datetimeFigureOut">
              <a:rPr lang="en-ZA" smtClean="0"/>
              <a:t>2024/05/15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7566C-6190-DA72-F087-482F17C16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1BF02-27D9-DF27-64B9-5D23DD886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5290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BE6B733E-FBFB-FEE2-1869-E822C7A4FE4B}"/>
              </a:ext>
            </a:extLst>
          </p:cNvPr>
          <p:cNvCxnSpPr>
            <a:cxnSpLocks/>
          </p:cNvCxnSpPr>
          <p:nvPr/>
        </p:nvCxnSpPr>
        <p:spPr>
          <a:xfrm>
            <a:off x="1986303" y="1521406"/>
            <a:ext cx="1959844" cy="8798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28B0298D-90B6-CE70-8844-62E039199F59}"/>
              </a:ext>
            </a:extLst>
          </p:cNvPr>
          <p:cNvSpPr/>
          <p:nvPr/>
        </p:nvSpPr>
        <p:spPr>
          <a:xfrm>
            <a:off x="3108790" y="323439"/>
            <a:ext cx="1113577" cy="811860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UKBMS from David Roy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Records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Sites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Species</a:t>
            </a:r>
            <a:endParaRPr lang="en-ZA" sz="900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B7DFCBF-59DB-9A47-B591-E153BF5202D0}"/>
              </a:ext>
            </a:extLst>
          </p:cNvPr>
          <p:cNvSpPr/>
          <p:nvPr/>
        </p:nvSpPr>
        <p:spPr>
          <a:xfrm>
            <a:off x="3414984" y="1449303"/>
            <a:ext cx="1113577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Site data from Rob</a:t>
            </a:r>
            <a:endParaRPr lang="en-ZA" sz="900" dirty="0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4A41D7C9-E3C6-D603-7D0E-CCBE0AAE3BB4}"/>
              </a:ext>
            </a:extLst>
          </p:cNvPr>
          <p:cNvSpPr/>
          <p:nvPr/>
        </p:nvSpPr>
        <p:spPr>
          <a:xfrm>
            <a:off x="1448169" y="1521567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Basemaps</a:t>
            </a:r>
            <a:endParaRPr lang="en-ZA" sz="900" dirty="0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058C9BA1-2851-6CEF-2A7B-A9AA976BB2DE}"/>
              </a:ext>
            </a:extLst>
          </p:cNvPr>
          <p:cNvSpPr/>
          <p:nvPr/>
        </p:nvSpPr>
        <p:spPr>
          <a:xfrm>
            <a:off x="1455713" y="2174556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Temperature</a:t>
            </a:r>
            <a:endParaRPr lang="en-ZA" sz="900" dirty="0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A55354DB-BD9E-CFE7-20C1-2C03E1DC8F3A}"/>
              </a:ext>
            </a:extLst>
          </p:cNvPr>
          <p:cNvSpPr/>
          <p:nvPr/>
        </p:nvSpPr>
        <p:spPr>
          <a:xfrm>
            <a:off x="1476084" y="2799637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Rainfall</a:t>
            </a:r>
            <a:endParaRPr lang="en-ZA" sz="900" dirty="0"/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4207E42F-57B3-FC12-1EBD-1AFD1214796A}"/>
              </a:ext>
            </a:extLst>
          </p:cNvPr>
          <p:cNvSpPr/>
          <p:nvPr/>
        </p:nvSpPr>
        <p:spPr>
          <a:xfrm>
            <a:off x="1464763" y="3341908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Topographic wetness</a:t>
            </a:r>
            <a:endParaRPr lang="en-ZA" sz="900" dirty="0"/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4AE3CE10-2D66-D959-A347-2120C99D7D63}"/>
              </a:ext>
            </a:extLst>
          </p:cNvPr>
          <p:cNvSpPr/>
          <p:nvPr/>
        </p:nvSpPr>
        <p:spPr>
          <a:xfrm>
            <a:off x="1456467" y="3923217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pH</a:t>
            </a:r>
            <a:endParaRPr lang="en-ZA" sz="900" dirty="0"/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7A8B41AE-D72F-5883-83A1-68C5DCF940BA}"/>
              </a:ext>
            </a:extLst>
          </p:cNvPr>
          <p:cNvSpPr/>
          <p:nvPr/>
        </p:nvSpPr>
        <p:spPr>
          <a:xfrm>
            <a:off x="1421761" y="4498483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Nitrogen</a:t>
            </a:r>
            <a:endParaRPr lang="en-ZA" sz="900" dirty="0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B941EEBD-5686-C42E-BEC7-D0BF70873FFC}"/>
              </a:ext>
            </a:extLst>
          </p:cNvPr>
          <p:cNvSpPr/>
          <p:nvPr/>
        </p:nvSpPr>
        <p:spPr>
          <a:xfrm>
            <a:off x="1429306" y="5074884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Tree density</a:t>
            </a:r>
            <a:endParaRPr lang="en-ZA" sz="900" dirty="0"/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501AA2D3-112F-E003-BD98-62EF231E29EE}"/>
              </a:ext>
            </a:extLst>
          </p:cNvPr>
          <p:cNvSpPr/>
          <p:nvPr/>
        </p:nvSpPr>
        <p:spPr>
          <a:xfrm>
            <a:off x="1421761" y="5655058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Pesticide risk</a:t>
            </a:r>
            <a:endParaRPr lang="en-ZA" sz="900" dirty="0"/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6D88215C-D3B5-B6BA-DCA5-4026736C5C79}"/>
              </a:ext>
            </a:extLst>
          </p:cNvPr>
          <p:cNvSpPr/>
          <p:nvPr/>
        </p:nvSpPr>
        <p:spPr>
          <a:xfrm>
            <a:off x="1421761" y="6273708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Human density</a:t>
            </a:r>
            <a:endParaRPr lang="en-ZA" sz="900" dirty="0"/>
          </a:p>
        </p:txBody>
      </p:sp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700ADCBC-A735-33FB-5C22-2340D2001C6B}"/>
              </a:ext>
            </a:extLst>
          </p:cNvPr>
          <p:cNvSpPr/>
          <p:nvPr/>
        </p:nvSpPr>
        <p:spPr>
          <a:xfrm>
            <a:off x="3243002" y="2401276"/>
            <a:ext cx="1412336" cy="940632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Process_csv_data.Rmd</a:t>
            </a:r>
            <a:endParaRPr lang="en-ZA" sz="1000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CA4CA33-1BE0-0225-B31F-61A061AD34D2}"/>
              </a:ext>
            </a:extLst>
          </p:cNvPr>
          <p:cNvCxnSpPr>
            <a:cxnSpLocks/>
            <a:stCxn id="4" idx="1"/>
            <a:endCxn id="35" idx="0"/>
          </p:cNvCxnSpPr>
          <p:nvPr/>
        </p:nvCxnSpPr>
        <p:spPr>
          <a:xfrm>
            <a:off x="3108790" y="729369"/>
            <a:ext cx="840380" cy="1671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Flowchart: Decision 89">
            <a:extLst>
              <a:ext uri="{FF2B5EF4-FFF2-40B4-BE49-F238E27FC236}">
                <a16:creationId xmlns:a16="http://schemas.microsoft.com/office/drawing/2014/main" id="{FFE5EEF6-2F0C-18D9-DA35-5AEFFD498BA2}"/>
              </a:ext>
            </a:extLst>
          </p:cNvPr>
          <p:cNvSpPr/>
          <p:nvPr/>
        </p:nvSpPr>
        <p:spPr>
          <a:xfrm>
            <a:off x="3223160" y="4603136"/>
            <a:ext cx="1412336" cy="940632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Butterflies_combine_</a:t>
            </a:r>
            <a:r>
              <a:rPr lang="en-US" sz="1000" err="1"/>
              <a:t>env</a:t>
            </a:r>
            <a:r>
              <a:rPr lang="en-US" sz="1000"/>
              <a:t>_data.</a:t>
            </a:r>
            <a:r>
              <a:rPr lang="en-US" sz="1000" dirty="0" err="1"/>
              <a:t>Rmd</a:t>
            </a:r>
            <a:endParaRPr lang="en-ZA" sz="1000" dirty="0"/>
          </a:p>
        </p:txBody>
      </p: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id="{2C26C2EA-B7D8-7138-0CDF-EAF37B8FB625}"/>
              </a:ext>
            </a:extLst>
          </p:cNvPr>
          <p:cNvSpPr/>
          <p:nvPr/>
        </p:nvSpPr>
        <p:spPr>
          <a:xfrm>
            <a:off x="3526448" y="3616420"/>
            <a:ext cx="805760" cy="733936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Partly processed data</a:t>
            </a:r>
          </a:p>
          <a:p>
            <a:pPr algn="ctr"/>
            <a:endParaRPr lang="en-ZA" sz="900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B06453D-170B-752E-A486-12F3757C5FED}"/>
              </a:ext>
            </a:extLst>
          </p:cNvPr>
          <p:cNvCxnSpPr>
            <a:cxnSpLocks/>
            <a:stCxn id="5" idx="2"/>
            <a:endCxn id="35" idx="0"/>
          </p:cNvCxnSpPr>
          <p:nvPr/>
        </p:nvCxnSpPr>
        <p:spPr>
          <a:xfrm flipH="1">
            <a:off x="3949170" y="1885377"/>
            <a:ext cx="22603" cy="515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D9CECE6-A0B8-1AA1-2F27-97312B5FA72D}"/>
              </a:ext>
            </a:extLst>
          </p:cNvPr>
          <p:cNvCxnSpPr>
            <a:cxnSpLocks/>
            <a:stCxn id="35" idx="2"/>
            <a:endCxn id="91" idx="0"/>
          </p:cNvCxnSpPr>
          <p:nvPr/>
        </p:nvCxnSpPr>
        <p:spPr>
          <a:xfrm flipH="1">
            <a:off x="3929328" y="3341908"/>
            <a:ext cx="19842" cy="274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B86B26A-A6EB-1BDA-2CF5-02AD8B2FD052}"/>
              </a:ext>
            </a:extLst>
          </p:cNvPr>
          <p:cNvCxnSpPr>
            <a:cxnSpLocks/>
            <a:stCxn id="91" idx="2"/>
            <a:endCxn id="90" idx="0"/>
          </p:cNvCxnSpPr>
          <p:nvPr/>
        </p:nvCxnSpPr>
        <p:spPr>
          <a:xfrm>
            <a:off x="3929328" y="4350356"/>
            <a:ext cx="0" cy="2527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Flowchart: Process 116">
            <a:extLst>
              <a:ext uri="{FF2B5EF4-FFF2-40B4-BE49-F238E27FC236}">
                <a16:creationId xmlns:a16="http://schemas.microsoft.com/office/drawing/2014/main" id="{9F70D231-88F5-D06A-DB4C-3D1B9FE2B8DA}"/>
              </a:ext>
            </a:extLst>
          </p:cNvPr>
          <p:cNvSpPr/>
          <p:nvPr/>
        </p:nvSpPr>
        <p:spPr>
          <a:xfrm>
            <a:off x="3199102" y="5873095"/>
            <a:ext cx="1412038" cy="811860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b="1" dirty="0"/>
              <a:t>Datasets: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900" dirty="0"/>
              <a:t>All species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900" dirty="0"/>
              <a:t>Habitat specialists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900" dirty="0"/>
              <a:t>Wider countryside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CCDDA4D-E28B-8DE0-56BA-2435688E7134}"/>
              </a:ext>
            </a:extLst>
          </p:cNvPr>
          <p:cNvCxnSpPr>
            <a:cxnSpLocks/>
            <a:stCxn id="90" idx="2"/>
            <a:endCxn id="117" idx="0"/>
          </p:cNvCxnSpPr>
          <p:nvPr/>
        </p:nvCxnSpPr>
        <p:spPr>
          <a:xfrm flipH="1">
            <a:off x="3905121" y="5543768"/>
            <a:ext cx="24207" cy="3293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3C72174B-535A-74D5-CED7-F9D3B9753812}"/>
              </a:ext>
            </a:extLst>
          </p:cNvPr>
          <p:cNvSpPr/>
          <p:nvPr/>
        </p:nvSpPr>
        <p:spPr>
          <a:xfrm>
            <a:off x="5455023" y="2688859"/>
            <a:ext cx="1188222" cy="811860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rgbClr val="7030A0"/>
                </a:solidFill>
              </a:rPr>
              <a:t>GAM_compare_family_analyses.Rmd</a:t>
            </a:r>
            <a:endParaRPr lang="en-ZA" sz="800" dirty="0">
              <a:solidFill>
                <a:srgbClr val="7030A0"/>
              </a:solidFill>
            </a:endParaRP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91887909-5252-D5C7-3D55-AD3665843605}"/>
              </a:ext>
            </a:extLst>
          </p:cNvPr>
          <p:cNvSpPr/>
          <p:nvPr/>
        </p:nvSpPr>
        <p:spPr>
          <a:xfrm>
            <a:off x="5488037" y="5505038"/>
            <a:ext cx="1188222" cy="811860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rgbClr val="7030A0"/>
                </a:solidFill>
              </a:rPr>
              <a:t>Process_msgdm_results.Rmd</a:t>
            </a:r>
            <a:endParaRPr lang="en-ZA" sz="800" dirty="0">
              <a:solidFill>
                <a:srgbClr val="7030A0"/>
              </a:solidFill>
            </a:endParaRP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BF7FD13F-1FAE-268A-2393-8D0FA0516258}"/>
              </a:ext>
            </a:extLst>
          </p:cNvPr>
          <p:cNvSpPr/>
          <p:nvPr/>
        </p:nvSpPr>
        <p:spPr>
          <a:xfrm>
            <a:off x="5488037" y="3898205"/>
            <a:ext cx="1188222" cy="811860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rgbClr val="7030A0"/>
                </a:solidFill>
              </a:rPr>
              <a:t>Zeta_msgdm_analyses</a:t>
            </a:r>
            <a:endParaRPr lang="en-ZA" sz="800" dirty="0">
              <a:solidFill>
                <a:srgbClr val="7030A0"/>
              </a:solidFill>
            </a:endParaRP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D6E13F6B-AAB3-6A72-FE83-B7523C293D12}"/>
              </a:ext>
            </a:extLst>
          </p:cNvPr>
          <p:cNvSpPr/>
          <p:nvPr/>
        </p:nvSpPr>
        <p:spPr>
          <a:xfrm>
            <a:off x="5478347" y="1560511"/>
            <a:ext cx="1188222" cy="811860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Occupancy_analyses</a:t>
            </a:r>
            <a:endParaRPr lang="en-ZA" sz="800" dirty="0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1AA0AEFF-E0B5-9C25-05D1-26EBD06E17B4}"/>
              </a:ext>
            </a:extLst>
          </p:cNvPr>
          <p:cNvSpPr/>
          <p:nvPr/>
        </p:nvSpPr>
        <p:spPr>
          <a:xfrm>
            <a:off x="7231456" y="5562140"/>
            <a:ext cx="1188222" cy="811860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rgbClr val="7030A0"/>
                </a:solidFill>
              </a:rPr>
              <a:t>Process_GAMM_analyses.Rmd</a:t>
            </a:r>
            <a:endParaRPr lang="en-ZA" sz="800" dirty="0">
              <a:solidFill>
                <a:srgbClr val="7030A0"/>
              </a:solidFill>
            </a:endParaRP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ABDCC353-115F-85A6-55BF-A54512959EA8}"/>
              </a:ext>
            </a:extLst>
          </p:cNvPr>
          <p:cNvSpPr/>
          <p:nvPr/>
        </p:nvSpPr>
        <p:spPr>
          <a:xfrm>
            <a:off x="7155368" y="1580407"/>
            <a:ext cx="1188222" cy="811860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rgbClr val="7030A0"/>
                </a:solidFill>
              </a:rPr>
              <a:t>Zeta_declines_deacys_analyses.Rmd</a:t>
            </a:r>
            <a:endParaRPr lang="en-ZA" sz="800" dirty="0">
              <a:solidFill>
                <a:srgbClr val="7030A0"/>
              </a:solidFill>
            </a:endParaRP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14364913-0635-C6AB-5221-029BED38B0A7}"/>
              </a:ext>
            </a:extLst>
          </p:cNvPr>
          <p:cNvSpPr/>
          <p:nvPr/>
        </p:nvSpPr>
        <p:spPr>
          <a:xfrm>
            <a:off x="10743831" y="1603765"/>
            <a:ext cx="1208310" cy="1195872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 err="1"/>
              <a:t>generate_code_chunks_for_supp_report</a:t>
            </a:r>
            <a:r>
              <a:rPr lang="en-US" sz="900" dirty="0"/>
              <a:t>.</a:t>
            </a:r>
            <a:r>
              <a:rPr lang="en-US" sz="900" dirty="0" err="1"/>
              <a:t>Rmd</a:t>
            </a:r>
            <a:endParaRPr lang="en-ZA" sz="900" dirty="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310CEE41-7F86-9634-15F0-2B704D38084F}"/>
              </a:ext>
            </a:extLst>
          </p:cNvPr>
          <p:cNvSpPr/>
          <p:nvPr/>
        </p:nvSpPr>
        <p:spPr>
          <a:xfrm>
            <a:off x="9934579" y="4934557"/>
            <a:ext cx="871372" cy="729156"/>
          </a:xfrm>
          <a:prstGeom prst="flowChartProcess">
            <a:avLst/>
          </a:prstGeom>
          <a:solidFill>
            <a:srgbClr val="00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Results Markdown Report</a:t>
            </a:r>
          </a:p>
          <a:p>
            <a:pPr algn="ctr"/>
            <a:endParaRPr lang="en-ZA" sz="900" dirty="0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D00F3089-D084-30FC-5896-D00F781FDFD3}"/>
              </a:ext>
            </a:extLst>
          </p:cNvPr>
          <p:cNvSpPr/>
          <p:nvPr/>
        </p:nvSpPr>
        <p:spPr>
          <a:xfrm>
            <a:off x="7434571" y="4915551"/>
            <a:ext cx="805760" cy="436150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GAMM </a:t>
            </a:r>
            <a:r>
              <a:rPr lang="en-ZA" sz="900" dirty="0" err="1"/>
              <a:t>outouyt</a:t>
            </a:r>
            <a:endParaRPr lang="en-ZA" sz="900" dirty="0"/>
          </a:p>
          <a:p>
            <a:pPr algn="ctr"/>
            <a:endParaRPr lang="en-ZA" sz="9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00374F4-B1E8-F0F4-07FD-0353BC6BCFA5}"/>
              </a:ext>
            </a:extLst>
          </p:cNvPr>
          <p:cNvCxnSpPr>
            <a:cxnSpLocks/>
            <a:stCxn id="75" idx="2"/>
            <a:endCxn id="25" idx="0"/>
          </p:cNvCxnSpPr>
          <p:nvPr/>
        </p:nvCxnSpPr>
        <p:spPr>
          <a:xfrm flipH="1">
            <a:off x="7837451" y="4649092"/>
            <a:ext cx="6764" cy="266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5214D3-8CBA-77F0-9A80-2F74313564A8}"/>
              </a:ext>
            </a:extLst>
          </p:cNvPr>
          <p:cNvCxnSpPr>
            <a:cxnSpLocks/>
            <a:stCxn id="25" idx="2"/>
            <a:endCxn id="9" idx="0"/>
          </p:cNvCxnSpPr>
          <p:nvPr/>
        </p:nvCxnSpPr>
        <p:spPr>
          <a:xfrm flipH="1">
            <a:off x="7825567" y="5351701"/>
            <a:ext cx="11884" cy="210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6348209E-B6A1-9676-A1B8-D72A245A09B9}"/>
              </a:ext>
            </a:extLst>
          </p:cNvPr>
          <p:cNvSpPr/>
          <p:nvPr/>
        </p:nvSpPr>
        <p:spPr>
          <a:xfrm>
            <a:off x="5679268" y="4882625"/>
            <a:ext cx="805760" cy="436150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 err="1"/>
              <a:t>Msgdm</a:t>
            </a:r>
            <a:r>
              <a:rPr lang="en-ZA" sz="900" dirty="0"/>
              <a:t> output</a:t>
            </a:r>
          </a:p>
          <a:p>
            <a:pPr algn="ctr"/>
            <a:endParaRPr lang="en-ZA" sz="9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E1B6F74-2681-827A-F7CD-3E26946A52EF}"/>
              </a:ext>
            </a:extLst>
          </p:cNvPr>
          <p:cNvCxnSpPr>
            <a:cxnSpLocks/>
            <a:stCxn id="6" idx="2"/>
            <a:endCxn id="39" idx="0"/>
          </p:cNvCxnSpPr>
          <p:nvPr/>
        </p:nvCxnSpPr>
        <p:spPr>
          <a:xfrm>
            <a:off x="6082148" y="4710065"/>
            <a:ext cx="0" cy="172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25E58FE-2A86-9221-80CB-B73A3F2D8E82}"/>
              </a:ext>
            </a:extLst>
          </p:cNvPr>
          <p:cNvCxnSpPr>
            <a:cxnSpLocks/>
            <a:stCxn id="39" idx="2"/>
            <a:endCxn id="3" idx="0"/>
          </p:cNvCxnSpPr>
          <p:nvPr/>
        </p:nvCxnSpPr>
        <p:spPr>
          <a:xfrm>
            <a:off x="6082148" y="5318775"/>
            <a:ext cx="0" cy="186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Flowchart: Decision 74">
            <a:extLst>
              <a:ext uri="{FF2B5EF4-FFF2-40B4-BE49-F238E27FC236}">
                <a16:creationId xmlns:a16="http://schemas.microsoft.com/office/drawing/2014/main" id="{7C93B17A-EF2D-AB60-2BDF-DD00A8440548}"/>
              </a:ext>
            </a:extLst>
          </p:cNvPr>
          <p:cNvSpPr/>
          <p:nvPr/>
        </p:nvSpPr>
        <p:spPr>
          <a:xfrm>
            <a:off x="7250104" y="3837232"/>
            <a:ext cx="1188222" cy="811860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GAMM_analyses.Rmd</a:t>
            </a:r>
            <a:endParaRPr lang="en-ZA" sz="800" dirty="0"/>
          </a:p>
        </p:txBody>
      </p:sp>
      <p:sp>
        <p:nvSpPr>
          <p:cNvPr id="83" name="Right Brace 82">
            <a:extLst>
              <a:ext uri="{FF2B5EF4-FFF2-40B4-BE49-F238E27FC236}">
                <a16:creationId xmlns:a16="http://schemas.microsoft.com/office/drawing/2014/main" id="{2B5C80FE-1B9A-1684-18D4-4E8E4617C5B2}"/>
              </a:ext>
            </a:extLst>
          </p:cNvPr>
          <p:cNvSpPr/>
          <p:nvPr/>
        </p:nvSpPr>
        <p:spPr>
          <a:xfrm>
            <a:off x="2458494" y="1739604"/>
            <a:ext cx="197167" cy="49931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4" name="Right Brace 83">
            <a:extLst>
              <a:ext uri="{FF2B5EF4-FFF2-40B4-BE49-F238E27FC236}">
                <a16:creationId xmlns:a16="http://schemas.microsoft.com/office/drawing/2014/main" id="{0D80A934-3BE1-7B69-086F-B46C1B7A40F3}"/>
              </a:ext>
            </a:extLst>
          </p:cNvPr>
          <p:cNvSpPr/>
          <p:nvPr/>
        </p:nvSpPr>
        <p:spPr>
          <a:xfrm flipH="1">
            <a:off x="1048336" y="1739604"/>
            <a:ext cx="98609" cy="497017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1878AD75-D04C-1B63-8C6D-C47AD3E33CC7}"/>
              </a:ext>
            </a:extLst>
          </p:cNvPr>
          <p:cNvCxnSpPr>
            <a:cxnSpLocks/>
            <a:stCxn id="99" idx="2"/>
            <a:endCxn id="84" idx="1"/>
          </p:cNvCxnSpPr>
          <p:nvPr/>
        </p:nvCxnSpPr>
        <p:spPr>
          <a:xfrm rot="16200000" flipH="1">
            <a:off x="-742612" y="2433745"/>
            <a:ext cx="3171540" cy="410356"/>
          </a:xfrm>
          <a:prstGeom prst="bentConnector4">
            <a:avLst>
              <a:gd name="adj1" fmla="val 762"/>
              <a:gd name="adj2" fmla="val 9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Flowchart: Multidocument 98">
            <a:extLst>
              <a:ext uri="{FF2B5EF4-FFF2-40B4-BE49-F238E27FC236}">
                <a16:creationId xmlns:a16="http://schemas.microsoft.com/office/drawing/2014/main" id="{D4935DE2-97C0-4A63-77EA-6AE5BF0AD650}"/>
              </a:ext>
            </a:extLst>
          </p:cNvPr>
          <p:cNvSpPr/>
          <p:nvPr/>
        </p:nvSpPr>
        <p:spPr>
          <a:xfrm>
            <a:off x="230563" y="327772"/>
            <a:ext cx="946463" cy="753933"/>
          </a:xfrm>
          <a:prstGeom prst="flowChartMultidocumen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Other Projects</a:t>
            </a:r>
            <a:endParaRPr lang="en-ZA" sz="1200" dirty="0">
              <a:solidFill>
                <a:schemeClr val="tx1"/>
              </a:solidFill>
            </a:endParaRPr>
          </a:p>
          <a:p>
            <a:pPr algn="ctr"/>
            <a:endParaRPr lang="en-ZA" sz="1200" dirty="0">
              <a:solidFill>
                <a:schemeClr val="tx1"/>
              </a:solidFill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C8466C8-1A47-0A73-D65A-44EB43857242}"/>
              </a:ext>
            </a:extLst>
          </p:cNvPr>
          <p:cNvCxnSpPr>
            <a:cxnSpLocks/>
            <a:stCxn id="83" idx="1"/>
            <a:endCxn id="91" idx="1"/>
          </p:cNvCxnSpPr>
          <p:nvPr/>
        </p:nvCxnSpPr>
        <p:spPr>
          <a:xfrm flipV="1">
            <a:off x="2655661" y="3983388"/>
            <a:ext cx="870787" cy="2527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ight Brace 176">
            <a:extLst>
              <a:ext uri="{FF2B5EF4-FFF2-40B4-BE49-F238E27FC236}">
                <a16:creationId xmlns:a16="http://schemas.microsoft.com/office/drawing/2014/main" id="{0908F59F-853B-1953-628B-0AAE71C8D207}"/>
              </a:ext>
            </a:extLst>
          </p:cNvPr>
          <p:cNvSpPr/>
          <p:nvPr/>
        </p:nvSpPr>
        <p:spPr>
          <a:xfrm flipH="1">
            <a:off x="5090520" y="1521567"/>
            <a:ext cx="98609" cy="497017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3549404B-6867-BA5D-1B57-24811C89B570}"/>
              </a:ext>
            </a:extLst>
          </p:cNvPr>
          <p:cNvCxnSpPr>
            <a:cxnSpLocks/>
            <a:stCxn id="91" idx="3"/>
            <a:endCxn id="177" idx="1"/>
          </p:cNvCxnSpPr>
          <p:nvPr/>
        </p:nvCxnSpPr>
        <p:spPr>
          <a:xfrm>
            <a:off x="4332208" y="3983388"/>
            <a:ext cx="758312" cy="23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Right Brace 181">
            <a:extLst>
              <a:ext uri="{FF2B5EF4-FFF2-40B4-BE49-F238E27FC236}">
                <a16:creationId xmlns:a16="http://schemas.microsoft.com/office/drawing/2014/main" id="{AFACF9BE-7AB8-80B4-FEA1-B55CBD453DE1}"/>
              </a:ext>
            </a:extLst>
          </p:cNvPr>
          <p:cNvSpPr/>
          <p:nvPr/>
        </p:nvSpPr>
        <p:spPr>
          <a:xfrm>
            <a:off x="8684516" y="1143089"/>
            <a:ext cx="196549" cy="497017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3" name="Flowchart: Decision 182">
            <a:extLst>
              <a:ext uri="{FF2B5EF4-FFF2-40B4-BE49-F238E27FC236}">
                <a16:creationId xmlns:a16="http://schemas.microsoft.com/office/drawing/2014/main" id="{8A59B1EE-CA44-C203-885D-D564641ABF66}"/>
              </a:ext>
            </a:extLst>
          </p:cNvPr>
          <p:cNvSpPr/>
          <p:nvPr/>
        </p:nvSpPr>
        <p:spPr>
          <a:xfrm>
            <a:off x="7198139" y="2688859"/>
            <a:ext cx="1188222" cy="811860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rgbClr val="7030A0"/>
                </a:solidFill>
              </a:rPr>
              <a:t>GAM_compare_spline_analyses.Rmd</a:t>
            </a:r>
            <a:endParaRPr lang="en-ZA" sz="800" dirty="0">
              <a:solidFill>
                <a:srgbClr val="7030A0"/>
              </a:solidFill>
            </a:endParaRP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B3EF33C2-D423-65D2-0BFC-96FCF7E238C5}"/>
              </a:ext>
            </a:extLst>
          </p:cNvPr>
          <p:cNvCxnSpPr>
            <a:cxnSpLocks/>
            <a:stCxn id="2" idx="3"/>
            <a:endCxn id="183" idx="1"/>
          </p:cNvCxnSpPr>
          <p:nvPr/>
        </p:nvCxnSpPr>
        <p:spPr>
          <a:xfrm>
            <a:off x="6643245" y="3094789"/>
            <a:ext cx="5548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19DEEF78-4886-270A-1EA5-8ACD6596BAB5}"/>
              </a:ext>
            </a:extLst>
          </p:cNvPr>
          <p:cNvCxnSpPr>
            <a:cxnSpLocks/>
            <a:stCxn id="11" idx="2"/>
            <a:endCxn id="202" idx="0"/>
          </p:cNvCxnSpPr>
          <p:nvPr/>
        </p:nvCxnSpPr>
        <p:spPr>
          <a:xfrm flipH="1">
            <a:off x="10359084" y="2799637"/>
            <a:ext cx="988902" cy="424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905CED2F-E13B-CF3B-CA93-38BF1C720440}"/>
              </a:ext>
            </a:extLst>
          </p:cNvPr>
          <p:cNvCxnSpPr>
            <a:cxnSpLocks/>
            <a:stCxn id="183" idx="2"/>
            <a:endCxn id="75" idx="0"/>
          </p:cNvCxnSpPr>
          <p:nvPr/>
        </p:nvCxnSpPr>
        <p:spPr>
          <a:xfrm>
            <a:off x="7792250" y="3500719"/>
            <a:ext cx="51965" cy="336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Flowchart: Decision 192">
            <a:extLst>
              <a:ext uri="{FF2B5EF4-FFF2-40B4-BE49-F238E27FC236}">
                <a16:creationId xmlns:a16="http://schemas.microsoft.com/office/drawing/2014/main" id="{62FCC02E-E9B8-2148-1921-E4763D58CBC4}"/>
              </a:ext>
            </a:extLst>
          </p:cNvPr>
          <p:cNvSpPr/>
          <p:nvPr/>
        </p:nvSpPr>
        <p:spPr>
          <a:xfrm>
            <a:off x="6358833" y="164726"/>
            <a:ext cx="1188222" cy="811860"/>
          </a:xfrm>
          <a:prstGeom prst="flowChartDecision">
            <a:avLst/>
          </a:prstGeom>
          <a:solidFill>
            <a:srgbClr val="7030A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Run_zeta_msgdm.Rmd</a:t>
            </a:r>
            <a:endParaRPr lang="en-ZA" sz="8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11AA6C2-F908-8AF9-B933-AC265BFB92C0}"/>
              </a:ext>
            </a:extLst>
          </p:cNvPr>
          <p:cNvSpPr txBox="1"/>
          <p:nvPr/>
        </p:nvSpPr>
        <p:spPr>
          <a:xfrm>
            <a:off x="6060321" y="968463"/>
            <a:ext cx="218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This runs  scripts shown in diamonds with purple text and outline</a:t>
            </a:r>
            <a:endParaRPr lang="en-ZA" sz="900" dirty="0"/>
          </a:p>
        </p:txBody>
      </p:sp>
      <p:sp>
        <p:nvSpPr>
          <p:cNvPr id="195" name="Flowchart: Multidocument 194">
            <a:extLst>
              <a:ext uri="{FF2B5EF4-FFF2-40B4-BE49-F238E27FC236}">
                <a16:creationId xmlns:a16="http://schemas.microsoft.com/office/drawing/2014/main" id="{31D9BBDF-957E-5A91-0C70-5969E77E6834}"/>
              </a:ext>
            </a:extLst>
          </p:cNvPr>
          <p:cNvSpPr/>
          <p:nvPr/>
        </p:nvSpPr>
        <p:spPr>
          <a:xfrm>
            <a:off x="9808370" y="325534"/>
            <a:ext cx="946463" cy="1066884"/>
          </a:xfrm>
          <a:prstGeom prst="flowChartMultidocumen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Figure and table files</a:t>
            </a:r>
            <a:endParaRPr lang="en-ZA" sz="1200" dirty="0">
              <a:solidFill>
                <a:schemeClr val="tx1"/>
              </a:solidFill>
            </a:endParaRPr>
          </a:p>
          <a:p>
            <a:pPr algn="ctr"/>
            <a:endParaRPr lang="en-ZA" sz="1200" dirty="0">
              <a:solidFill>
                <a:schemeClr val="tx1"/>
              </a:solidFill>
            </a:endParaRPr>
          </a:p>
        </p:txBody>
      </p:sp>
      <p:sp>
        <p:nvSpPr>
          <p:cNvPr id="202" name="Flowchart: Decision 201">
            <a:extLst>
              <a:ext uri="{FF2B5EF4-FFF2-40B4-BE49-F238E27FC236}">
                <a16:creationId xmlns:a16="http://schemas.microsoft.com/office/drawing/2014/main" id="{1C9B3EAA-ABA9-B9FF-FDD7-3D53CB06203D}"/>
              </a:ext>
            </a:extLst>
          </p:cNvPr>
          <p:cNvSpPr/>
          <p:nvPr/>
        </p:nvSpPr>
        <p:spPr>
          <a:xfrm>
            <a:off x="9575790" y="3223777"/>
            <a:ext cx="1566588" cy="1066884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 err="1"/>
              <a:t>butterfly_msgdm_tables_figures_report.Rmd</a:t>
            </a:r>
            <a:endParaRPr lang="en-ZA" sz="900" dirty="0"/>
          </a:p>
        </p:txBody>
      </p:sp>
      <p:sp>
        <p:nvSpPr>
          <p:cNvPr id="206" name="Flowchart: Decision 205">
            <a:extLst>
              <a:ext uri="{FF2B5EF4-FFF2-40B4-BE49-F238E27FC236}">
                <a16:creationId xmlns:a16="http://schemas.microsoft.com/office/drawing/2014/main" id="{86F3F3DC-B855-9CDD-E579-A36272F9FFA0}"/>
              </a:ext>
            </a:extLst>
          </p:cNvPr>
          <p:cNvSpPr/>
          <p:nvPr/>
        </p:nvSpPr>
        <p:spPr>
          <a:xfrm>
            <a:off x="6375749" y="5989912"/>
            <a:ext cx="1089885" cy="719870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 err="1"/>
              <a:t>Butterfly_maps.Rmd</a:t>
            </a:r>
            <a:endParaRPr lang="en-ZA" sz="900" dirty="0"/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B7EE448E-5B72-93C3-401A-805CBE525B95}"/>
              </a:ext>
            </a:extLst>
          </p:cNvPr>
          <p:cNvCxnSpPr>
            <a:cxnSpLocks/>
            <a:stCxn id="195" idx="2"/>
          </p:cNvCxnSpPr>
          <p:nvPr/>
        </p:nvCxnSpPr>
        <p:spPr>
          <a:xfrm>
            <a:off x="10215787" y="1352015"/>
            <a:ext cx="152281" cy="1883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2DEBC277-6F26-D291-9BEB-06AD2151C56E}"/>
              </a:ext>
            </a:extLst>
          </p:cNvPr>
          <p:cNvCxnSpPr>
            <a:cxnSpLocks/>
            <a:stCxn id="182" idx="1"/>
            <a:endCxn id="195" idx="1"/>
          </p:cNvCxnSpPr>
          <p:nvPr/>
        </p:nvCxnSpPr>
        <p:spPr>
          <a:xfrm rot="10800000" flipH="1">
            <a:off x="8881064" y="858976"/>
            <a:ext cx="927305" cy="2769202"/>
          </a:xfrm>
          <a:prstGeom prst="bentConnector3">
            <a:avLst>
              <a:gd name="adj1" fmla="val 1649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DE123E45-1DF5-0235-AFD9-DAEC9A90FF0E}"/>
              </a:ext>
            </a:extLst>
          </p:cNvPr>
          <p:cNvCxnSpPr>
            <a:cxnSpLocks/>
            <a:stCxn id="202" idx="2"/>
            <a:endCxn id="16" idx="0"/>
          </p:cNvCxnSpPr>
          <p:nvPr/>
        </p:nvCxnSpPr>
        <p:spPr>
          <a:xfrm>
            <a:off x="10359084" y="4290661"/>
            <a:ext cx="11181" cy="643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70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165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Rodger, JG, Dr [jgrodger@sun.ac.za]</dc:creator>
  <cp:lastModifiedBy>Rodger, JG, Dr [jgrodger@sun.ac.za]</cp:lastModifiedBy>
  <cp:revision>3</cp:revision>
  <dcterms:created xsi:type="dcterms:W3CDTF">2024-05-14T07:54:29Z</dcterms:created>
  <dcterms:modified xsi:type="dcterms:W3CDTF">2024-05-15T08:39:08Z</dcterms:modified>
</cp:coreProperties>
</file>