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63" autoAdjust="0"/>
  </p:normalViewPr>
  <p:slideViewPr>
    <p:cSldViewPr snapToGrid="0">
      <p:cViewPr>
        <p:scale>
          <a:sx n="92" d="100"/>
          <a:sy n="92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Personally, I want to acknowledge my funding from the ERC starting grant</a:t>
            </a: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 b="0" i="0" u="none" strike="noStrike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DE" sz="9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quantitative </a:t>
            </a:r>
            <a:r>
              <a:rPr lang="de-DE" sz="900" b="0" i="0" u="none" strike="noStrike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de-DE" sz="9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900" b="0" i="0" u="none" strike="noStrike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de-DE" sz="9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900" b="0" i="0" u="none" strike="noStrike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143000" y="2842591"/>
            <a:ext cx="6858000" cy="110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1998617" y="783771"/>
            <a:ext cx="5146766" cy="13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4632724"/>
            <a:ext cx="6900530" cy="51077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4645112"/>
            <a:ext cx="2851200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2802290" y="-1080336"/>
            <a:ext cx="353941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626981"/>
            <a:ext cx="9144000" cy="4571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5350074" y="1467447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349575" y="-447078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0" y="626981"/>
            <a:ext cx="9144000" cy="4571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7886700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626981"/>
            <a:ext cx="9144000" cy="4571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626981"/>
            <a:ext cx="9144000" cy="4571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48580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long) Only">
  <p:cSld name="Title (long)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8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0" y="805657"/>
            <a:ext cx="9144000" cy="4571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completely">
  <p:cSld name="Blank_complete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4456386"/>
            <a:ext cx="9144000" cy="687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32724"/>
            <a:ext cx="9144000" cy="510777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7886700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502401"/>
            <a:ext cx="91440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52400" y="6654801"/>
            <a:ext cx="91440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04800" y="6807201"/>
            <a:ext cx="91440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57200" y="6959601"/>
            <a:ext cx="91440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8650" y="4645112"/>
            <a:ext cx="1061100" cy="48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sc.scie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143000" y="2842591"/>
            <a:ext cx="6858000" cy="110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Presented by Janek Gröhl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on behalf of all working group members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592427" y="783771"/>
            <a:ext cx="8062175" cy="184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b="1"/>
              <a:t>Recommendations for standardized data exchange in photoacoustic imaging</a:t>
            </a:r>
            <a:br>
              <a:rPr lang="en-GB" b="1"/>
            </a:br>
            <a:r>
              <a:rPr lang="en-GB" sz="1800" b="1">
                <a:latin typeface="Calibri"/>
                <a:ea typeface="Calibri"/>
                <a:cs typeface="Calibri"/>
                <a:sym typeface="Calibri"/>
              </a:rPr>
              <a:t>Working Group 4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260" y="701680"/>
            <a:ext cx="5063596" cy="390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450" y="1624634"/>
            <a:ext cx="2814425" cy="194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1074" y="2289658"/>
            <a:ext cx="2168124" cy="12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1075" y="1704260"/>
            <a:ext cx="2168125" cy="58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628650" y="206375"/>
            <a:ext cx="2870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Acknowledgements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2838575" y="969112"/>
            <a:ext cx="60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</a:t>
            </a:r>
            <a:r>
              <a:rPr lang="en-GB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Sarah Bohndiek </a:t>
            </a:r>
            <a:r>
              <a:rPr lang="en-GB" sz="1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UK</a:t>
            </a:r>
            <a:r>
              <a:rPr lang="en-GB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Co-Chair </a:t>
            </a:r>
            <a:r>
              <a:rPr lang="en-GB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William Vogt </a:t>
            </a:r>
            <a:r>
              <a:rPr lang="en-GB" sz="1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grpSp>
        <p:nvGrpSpPr>
          <p:cNvPr id="204" name="Google Shape;204;p26"/>
          <p:cNvGrpSpPr/>
          <p:nvPr/>
        </p:nvGrpSpPr>
        <p:grpSpPr>
          <a:xfrm>
            <a:off x="628650" y="886550"/>
            <a:ext cx="2209951" cy="3582952"/>
            <a:chOff x="265722" y="1555030"/>
            <a:chExt cx="2946600" cy="4777269"/>
          </a:xfrm>
        </p:grpSpPr>
        <p:sp>
          <p:nvSpPr>
            <p:cNvPr id="205" name="Google Shape;205;p26"/>
            <p:cNvSpPr txBox="1"/>
            <p:nvPr/>
          </p:nvSpPr>
          <p:spPr>
            <a:xfrm>
              <a:off x="265722" y="1555030"/>
              <a:ext cx="2946600" cy="18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Group Leads</a:t>
              </a:r>
              <a:endParaRPr sz="1300"/>
            </a:p>
            <a:p>
              <a:pPr marL="257175" marR="0" lvl="0" indent="-25082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AutoNum type="arabicPeriod"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Joanna Brunker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57175" marR="0" lvl="0" indent="-25082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AutoNum type="arabicPeriod"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James Joseph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57175" marR="0" lvl="0" indent="-25082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AutoNum type="arabicPeriod"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Lina Hacker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57175" marR="0" lvl="0" indent="-25082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AutoNum type="arabicPeriod"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Janek Gr</a:t>
              </a:r>
              <a:r>
                <a:rPr lang="en-GB" sz="1300">
                  <a:solidFill>
                    <a:schemeClr val="dk1"/>
                  </a:solidFill>
                </a:rPr>
                <a:t>ö</a:t>
              </a: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57175" marR="0" lvl="0" indent="-250825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AutoNum type="arabicPeriod"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William Vogt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265722" y="3623866"/>
              <a:ext cx="2946567" cy="2708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Industrial Members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Bryan Clingman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Drew Heinmiller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Canada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Jithin Jose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Netherlands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Steven Miller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Stefan Morscher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Yoko Okamura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Japan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Lisa Richards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Mithun Singh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Japan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2838578" y="1547374"/>
            <a:ext cx="6073553" cy="2984995"/>
            <a:chOff x="3403600" y="2087537"/>
            <a:chExt cx="7566051" cy="3979998"/>
          </a:xfrm>
        </p:grpSpPr>
        <p:sp>
          <p:nvSpPr>
            <p:cNvPr id="208" name="Google Shape;208;p26"/>
            <p:cNvSpPr txBox="1"/>
            <p:nvPr/>
          </p:nvSpPr>
          <p:spPr>
            <a:xfrm>
              <a:off x="3403600" y="2088635"/>
              <a:ext cx="2673000" cy="39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Academic Members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Paolo Armanetti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Italy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Hisham Assi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Canada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Jeff Bamber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Paul Beard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Thomas Berer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Austria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Richard Bouchard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Kimberly Briggman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Lucia Cavigli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Italy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Ben Cox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Adrien Desjardins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Jeeseong Hwang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Eno Hysi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Canada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Aoife Ivory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5851778" y="2087538"/>
              <a:ext cx="3053400" cy="39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Academic Members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Thomas Kirchner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 Klohs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Switzerland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Lena Maier-Hein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Efthymios Maneas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Julia Mannheim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Srirang Manohar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Netherlands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Lacey McNally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Luca Menichetti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Italy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Ruiqing Ni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Switzerland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Malini Olivo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Singapore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Marty Pagel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Geoff Parker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Anna Pelagotti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Belgium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8649451" y="2087537"/>
              <a:ext cx="2320200" cy="39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Academic Members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Antonio Pifferi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Italy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Srinath Rajagopal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Daniel Razansky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Avihai Ron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Maximillian Waldner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Germany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Kun Wang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China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Lihong Wang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USA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Wenfeng Xia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Bajram Zeqiri </a:t>
              </a:r>
              <a:r>
                <a:rPr lang="en-GB" sz="13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UK</a:t>
              </a:r>
              <a:endParaRPr sz="13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6">
            <a:hlinkClick r:id="rId3"/>
          </p:cNvPr>
          <p:cNvSpPr/>
          <p:nvPr/>
        </p:nvSpPr>
        <p:spPr>
          <a:xfrm>
            <a:off x="3637875" y="4671075"/>
            <a:ext cx="2162100" cy="408600"/>
          </a:xfrm>
          <a:prstGeom prst="roundRect">
            <a:avLst>
              <a:gd name="adj" fmla="val 16667"/>
            </a:avLst>
          </a:prstGeom>
          <a:solidFill>
            <a:srgbClr val="C9C9C9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w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ww.</a:t>
            </a:r>
            <a:r>
              <a:rPr lang="en-GB" sz="1800">
                <a:solidFill>
                  <a:srgbClr val="FF0000"/>
                </a:solidFill>
              </a:rPr>
              <a:t>ipasc.science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Working Group 5 - members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28650" y="1257833"/>
            <a:ext cx="302653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Janek Gröhl </a:t>
            </a:r>
            <a:r>
              <a:rPr lang="en-GB" sz="1800" b="1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(Group lead)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Hisham </a:t>
            </a:r>
            <a:r>
              <a:rPr lang="en-GB" sz="18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Assi</a:t>
            </a:r>
            <a:endParaRPr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Jeff Bamber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Richard Bouchard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Joanna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Brunker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Lucia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Cavigli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 Clingman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694349" y="1257833"/>
            <a:ext cx="363386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 Cox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Lina Hacker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Drew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Heinmiller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Stefan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Morscher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Yoko Okamura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Ruiqing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Maximillian Waldner</a:t>
            </a:r>
            <a:endParaRPr dirty="0"/>
          </a:p>
        </p:txBody>
      </p:sp>
      <p:sp>
        <p:nvSpPr>
          <p:cNvPr id="113" name="Google Shape;113;p16"/>
          <p:cNvSpPr/>
          <p:nvPr/>
        </p:nvSpPr>
        <p:spPr>
          <a:xfrm>
            <a:off x="3153301" y="1257833"/>
            <a:ext cx="14186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Germany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Italy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825791" y="1257833"/>
            <a:ext cx="14186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Germany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Switzerland</a:t>
            </a:r>
            <a:endParaRPr dirty="0"/>
          </a:p>
          <a:p>
            <a:pPr marL="336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Germany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Working Group 4 Mission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7886700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Understand the </a:t>
            </a:r>
            <a:r>
              <a:rPr lang="en-GB" b="1"/>
              <a:t>format </a:t>
            </a:r>
            <a:r>
              <a:rPr lang="en-GB"/>
              <a:t>of PA data available from commercial and custom-built PA imaging instruments</a:t>
            </a:r>
            <a:br>
              <a:rPr lang="en-GB"/>
            </a:b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Define a list of accompanying </a:t>
            </a:r>
            <a:r>
              <a:rPr lang="en-GB" b="1"/>
              <a:t>metadata </a:t>
            </a:r>
            <a:br>
              <a:rPr lang="en-GB" b="1"/>
            </a:b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Identify the metadata that would be required to enable </a:t>
            </a:r>
            <a:br>
              <a:rPr lang="en-GB"/>
            </a:br>
            <a:r>
              <a:rPr lang="en-GB" b="1"/>
              <a:t>open access </a:t>
            </a:r>
            <a:r>
              <a:rPr lang="en-GB"/>
              <a:t>and </a:t>
            </a:r>
            <a:r>
              <a:rPr lang="en-GB" b="1"/>
              <a:t>open use </a:t>
            </a:r>
            <a:r>
              <a:rPr lang="en-GB"/>
              <a:t>of data</a:t>
            </a:r>
            <a:br>
              <a:rPr lang="en-GB"/>
            </a:b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Focus near term on </a:t>
            </a:r>
            <a:r>
              <a:rPr lang="en-GB" b="1"/>
              <a:t>commercial</a:t>
            </a:r>
            <a:r>
              <a:rPr lang="en-GB"/>
              <a:t> imaging instruments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Motivation: Current state of PA data formats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7886700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 dirty="0">
                <a:highlight>
                  <a:srgbClr val="FFFFFF"/>
                </a:highlight>
              </a:rPr>
              <a:t>Systems use proprietary file formats</a:t>
            </a:r>
            <a:br>
              <a:rPr lang="en-GB" dirty="0">
                <a:highlight>
                  <a:srgbClr val="FFFFFF"/>
                </a:highlight>
              </a:rPr>
            </a:b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 dirty="0">
                <a:highlight>
                  <a:srgbClr val="FFFFFF"/>
                </a:highlight>
              </a:rPr>
              <a:t>Viewable with vendor specific software</a:t>
            </a:r>
            <a:br>
              <a:rPr lang="en-GB" dirty="0">
                <a:highlight>
                  <a:srgbClr val="FFFFFF"/>
                </a:highlight>
              </a:rPr>
            </a:b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 dirty="0">
                <a:highlight>
                  <a:srgbClr val="FFFFFF"/>
                </a:highlight>
              </a:rPr>
              <a:t>Interfaces to access data:</a:t>
            </a:r>
            <a:endParaRPr dirty="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 dirty="0">
                <a:highlight>
                  <a:srgbClr val="FFFFFF"/>
                </a:highlight>
              </a:rPr>
              <a:t>Python</a:t>
            </a:r>
            <a:endParaRPr dirty="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 dirty="0">
                <a:highlight>
                  <a:srgbClr val="FFFFFF"/>
                </a:highlight>
              </a:rPr>
              <a:t>MATLAB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PAI data format landscape (examples)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28650" y="1176385"/>
            <a:ext cx="7886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>
                <a:highlight>
                  <a:srgbClr val="FFFFFF"/>
                </a:highlight>
              </a:rPr>
              <a:t>iThera Medical, MSOT / RSOM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>
                <a:highlight>
                  <a:srgbClr val="FFFFFF"/>
                </a:highlight>
              </a:rPr>
              <a:t>Proprietary .nod file format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t="42941" r="24981"/>
          <a:stretch/>
        </p:blipFill>
        <p:spPr>
          <a:xfrm>
            <a:off x="6979516" y="2765787"/>
            <a:ext cx="1873149" cy="14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t="42790" r="25144"/>
          <a:stretch/>
        </p:blipFill>
        <p:spPr>
          <a:xfrm>
            <a:off x="5032716" y="1176387"/>
            <a:ext cx="1873158" cy="14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t="42961" r="24992"/>
          <a:stretch/>
        </p:blipFill>
        <p:spPr>
          <a:xfrm>
            <a:off x="6980791" y="1180987"/>
            <a:ext cx="1870603" cy="14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6">
            <a:alphaModFix/>
          </a:blip>
          <a:srcRect t="42319" r="24630"/>
          <a:stretch/>
        </p:blipFill>
        <p:spPr>
          <a:xfrm>
            <a:off x="5033991" y="2762305"/>
            <a:ext cx="1870600" cy="143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626825" y="2014603"/>
            <a:ext cx="7886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>
                <a:highlight>
                  <a:srgbClr val="FFFFFF"/>
                </a:highlight>
              </a:rPr>
              <a:t>Seno Medical</a:t>
            </a:r>
            <a:endParaRPr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/>
              <a:t>Proprietary .lom file format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26825" y="2787627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>
                <a:highlight>
                  <a:srgbClr val="FFFFFF"/>
                </a:highlight>
              </a:rPr>
              <a:t>Visualsonics</a:t>
            </a:r>
            <a:endParaRPr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/>
              <a:t>Proprietary file format</a:t>
            </a:r>
            <a:endParaRPr/>
          </a:p>
          <a:p>
            <a:pPr marL="171446" lvl="0" indent="-44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628650" y="3525400"/>
            <a:ext cx="44040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>
                <a:highlight>
                  <a:srgbClr val="FFFFFF"/>
                </a:highlight>
              </a:rPr>
              <a:t>Fraunhofer DiPhAS MITK integration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-GB">
                <a:highlight>
                  <a:srgbClr val="FFFFFF"/>
                </a:highlight>
              </a:rPr>
              <a:t>NRRD file format</a:t>
            </a:r>
            <a:endParaRPr/>
          </a:p>
          <a:p>
            <a:pPr marL="171446" lvl="0" indent="-44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Metadata Parameters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7886700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 b="1" dirty="0"/>
              <a:t>Essential</a:t>
            </a:r>
            <a:r>
              <a:rPr lang="en-GB" dirty="0"/>
              <a:t> parameters to be able to read the raw data</a:t>
            </a:r>
            <a:endParaRPr dirty="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Dimensionality + sizes</a:t>
            </a:r>
            <a:endParaRPr dirty="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Data type</a:t>
            </a:r>
            <a:endParaRPr dirty="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Encoding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 dirty="0"/>
              <a:t>Parameters required for reasonable image </a:t>
            </a:r>
            <a:r>
              <a:rPr lang="en-GB" b="1" dirty="0"/>
              <a:t>reconstruction </a:t>
            </a:r>
            <a:r>
              <a:rPr lang="en-GB" dirty="0"/>
              <a:t>and</a:t>
            </a:r>
            <a:r>
              <a:rPr lang="en-GB" b="1" dirty="0"/>
              <a:t> processing</a:t>
            </a:r>
            <a:endParaRPr dirty="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US transducer design</a:t>
            </a:r>
            <a:endParaRPr dirty="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Illumination geometry</a:t>
            </a: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dirty="0"/>
              <a:t>Time domain information</a:t>
            </a:r>
          </a:p>
          <a:p>
            <a:pPr lvl="2" indent="-330200">
              <a:spcBef>
                <a:spcPts val="0"/>
              </a:spcBef>
              <a:buClr>
                <a:srgbClr val="434343"/>
              </a:buClr>
              <a:buSzPts val="1600"/>
              <a:buChar char="-"/>
            </a:pPr>
            <a:r>
              <a:rPr lang="en-US" dirty="0"/>
              <a:t>sampling frequency</a:t>
            </a:r>
          </a:p>
          <a:p>
            <a:pPr lvl="2" indent="-330200">
              <a:spcBef>
                <a:spcPts val="0"/>
              </a:spcBef>
              <a:buClr>
                <a:srgbClr val="434343"/>
              </a:buClr>
              <a:buSzPts val="1600"/>
              <a:buChar char="-"/>
            </a:pPr>
            <a:r>
              <a:rPr lang="en-US" dirty="0"/>
              <a:t>index of sample which corresponds to zero time</a:t>
            </a:r>
          </a:p>
          <a:p>
            <a:pPr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quantitative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en-US" dirty="0"/>
              <a:t>the angle and frequency-dependent response of the detectors</a:t>
            </a:r>
          </a:p>
          <a:p>
            <a:pPr lvl="1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en-US" dirty="0"/>
              <a:t>Pulse to pulse laser energy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Standardised data format: Requirements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628650" y="1585143"/>
            <a:ext cx="7886700" cy="188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/>
              <a:t>Binary data container with lossless compression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/>
              <a:t>Raw element data needs to be streamable and saveable as a stream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-GB"/>
              <a:t>Binary data + metadata in the same file</a:t>
            </a:r>
            <a:endParaRPr/>
          </a:p>
          <a:p>
            <a:pPr marL="171446" lvl="0" indent="-4444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Good candidate: HDF5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628650" y="1093305"/>
            <a:ext cx="8281434" cy="35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/>
              <a:t>Fulfils all requirements: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/>
              <a:t>(1) scalable, open and enables fast access times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/>
              <a:t>(2) contains the metadata within the data file</a:t>
            </a:r>
            <a:br>
              <a:rPr lang="en-GB" dirty="0"/>
            </a:br>
            <a:r>
              <a:rPr lang="en-GB" dirty="0"/>
              <a:t>	→ metadata cannot get lost when exchanging files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dirty="0"/>
              <a:t>(3) easily accessible without being limited to a specific programming language.</a:t>
            </a:r>
            <a:br>
              <a:rPr lang="en-GB" dirty="0"/>
            </a:br>
            <a:r>
              <a:rPr lang="en-GB" dirty="0"/>
              <a:t>	→ provides interfaces for e.g. C++, Python, MATLAB, and Java.</a:t>
            </a:r>
            <a:endParaRPr dirty="0"/>
          </a:p>
          <a:p>
            <a:pPr marL="171446" lvl="0" indent="-44446" algn="l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28650" y="206377"/>
            <a:ext cx="7886700" cy="4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Recommendation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28650" y="1384245"/>
            <a:ext cx="7886700" cy="224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(1) To initially only include raw time series data into the standardization </a:t>
            </a:r>
            <a:br>
              <a:rPr lang="en-GB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(2) To use HDF5 as the standardized file format </a:t>
            </a:r>
            <a:br>
              <a:rPr lang="en-GB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/>
              <a:t>(3) To create a standardized list of metadata parameters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7916091" y="4747188"/>
            <a:ext cx="599259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12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7602582" y="4747188"/>
            <a:ext cx="431074" cy="28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Bildschirmpräsentation (16:9)</PresentationFormat>
  <Paragraphs>171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Recommendations for standardized data exchange in photoacoustic imaging Working Group 4 </vt:lpstr>
      <vt:lpstr>Working Group 5 - members</vt:lpstr>
      <vt:lpstr>Working Group 4 Mission</vt:lpstr>
      <vt:lpstr>Motivation: Current state of PA data formats</vt:lpstr>
      <vt:lpstr>PAI data format landscape (examples)</vt:lpstr>
      <vt:lpstr>Metadata Parameters</vt:lpstr>
      <vt:lpstr>Standardised data format: Requirements</vt:lpstr>
      <vt:lpstr>Good candidate: HDF5</vt:lpstr>
      <vt:lpstr>Recommendation</vt:lpstr>
      <vt:lpstr>Next steps</vt:lpstr>
      <vt:lpstr>Next steps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standardized data exchange in photoacoustic imaging Working Group 4</dc:title>
  <dc:creator>Janek Gröhl</dc:creator>
  <cp:lastModifiedBy>Janek Gröhl</cp:lastModifiedBy>
  <cp:revision>5</cp:revision>
  <dcterms:modified xsi:type="dcterms:W3CDTF">2019-02-05T14:55:45Z</dcterms:modified>
</cp:coreProperties>
</file>