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uFLBDHto0KgSidlnC/PXx6+d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Lina intro -&gt; Janek first part -&gt; Lina part 2-3-4</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57f511bf4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57f511bf4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The third goal of the DAM theme is the collection of Pa instrument </a:t>
            </a:r>
            <a:r>
              <a:rPr lang="en-GB"/>
              <a:t>information </a:t>
            </a:r>
            <a:r>
              <a:rPr lang="en-GB"/>
              <a:t>within the consortium. </a:t>
            </a:r>
            <a:endParaRPr/>
          </a:p>
          <a:p>
            <a:pPr indent="0" lvl="0" marL="0" rtl="0" algn="l">
              <a:spcBef>
                <a:spcPts val="0"/>
              </a:spcBef>
              <a:spcAft>
                <a:spcPts val="0"/>
              </a:spcAft>
              <a:buNone/>
            </a:pPr>
            <a:r>
              <a:t/>
            </a:r>
            <a:endParaRPr/>
          </a:p>
        </p:txBody>
      </p:sp>
      <p:sp>
        <p:nvSpPr>
          <p:cNvPr id="318" name="Google Shape;318;g657f511bf4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229c6ff7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229c6ff7a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aim of this consortium wide instrument library is to have a collection of instruments that could be made available to …</a:t>
            </a:r>
            <a:endParaRPr/>
          </a:p>
          <a:p>
            <a:pPr indent="0" lvl="0" marL="0" rtl="0" algn="l">
              <a:spcBef>
                <a:spcPts val="0"/>
              </a:spcBef>
              <a:spcAft>
                <a:spcPts val="0"/>
              </a:spcAft>
              <a:buNone/>
            </a:pPr>
            <a:r>
              <a:rPr lang="en-GB"/>
              <a:t>Most of you have probably already seen the equipment table which is shown here on the front. Every member of the consortium has been kindly asked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collection encompasses so far 15 different types systems, including both commercial and custom-built systes and , covering macroscopic, mesoscopic, and microscopic devices.</a:t>
            </a:r>
            <a:endParaRPr/>
          </a:p>
          <a:p>
            <a:pPr indent="0" lvl="0" marL="0" rtl="0" algn="l">
              <a:spcBef>
                <a:spcPts val="0"/>
              </a:spcBef>
              <a:spcAft>
                <a:spcPts val="0"/>
              </a:spcAft>
              <a:buNone/>
            </a:pPr>
            <a:r>
              <a:rPr lang="en-GB"/>
              <a:t>Information on.. has been gathered and </a:t>
            </a:r>
            <a:endParaRPr/>
          </a:p>
          <a:p>
            <a:pPr indent="0" lvl="0" marL="0" rtl="0" algn="l">
              <a:spcBef>
                <a:spcPts val="0"/>
              </a:spcBef>
              <a:spcAft>
                <a:spcPts val="0"/>
              </a:spcAft>
              <a:buNone/>
            </a:pPr>
            <a:r>
              <a:rPr lang="en-GB"/>
              <a:t>Thereby we could identify the wide range of phantom geometires needed, going from half-spherical over planar to cylindrical architectures of different sizes.</a:t>
            </a:r>
            <a:endParaRPr/>
          </a:p>
          <a:p>
            <a:pPr indent="0" lvl="0" marL="0" rtl="0" algn="l">
              <a:spcBef>
                <a:spcPts val="0"/>
              </a:spcBef>
              <a:spcAft>
                <a:spcPts val="0"/>
              </a:spcAft>
              <a:buNone/>
            </a:pPr>
            <a:r>
              <a:rPr lang="en-GB"/>
              <a:t>This information is constantly fed back to the PD theme, which is working on optimizng the material properties to adjust them for the device -specfic requirements needed.</a:t>
            </a:r>
            <a:endParaRPr/>
          </a:p>
        </p:txBody>
      </p:sp>
      <p:sp>
        <p:nvSpPr>
          <p:cNvPr id="363" name="Google Shape;363;g6229c6ff7a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57f511bf4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57f511bf4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Moving on, we come to the 4th and last goal of the DAM theme, which is establishing an open access photoacoustic data platform. This platform aims to contain well-annotated sample data which can be used for example for testing and comparing processing algorithms and device performance.</a:t>
            </a:r>
            <a:endParaRPr/>
          </a:p>
          <a:p>
            <a:pPr indent="0" lvl="0" marL="0" rtl="0" algn="l">
              <a:spcBef>
                <a:spcPts val="0"/>
              </a:spcBef>
              <a:spcAft>
                <a:spcPts val="0"/>
              </a:spcAft>
              <a:buNone/>
            </a:pPr>
            <a:r>
              <a:rPr lang="en-GB"/>
              <a:t>Here work would still need to be done to specify the exact scope, </a:t>
            </a:r>
            <a:r>
              <a:rPr lang="en-GB"/>
              <a:t>application</a:t>
            </a:r>
            <a:r>
              <a:rPr lang="en-GB"/>
              <a:t> and hosting mechanism, but this would be one the aspects we would like to discuss in the afternoon.</a:t>
            </a:r>
            <a:endParaRPr/>
          </a:p>
          <a:p>
            <a:pPr indent="0" lvl="0" marL="0" rtl="0" algn="l">
              <a:spcBef>
                <a:spcPts val="0"/>
              </a:spcBef>
              <a:spcAft>
                <a:spcPts val="0"/>
              </a:spcAft>
              <a:buNone/>
            </a:pPr>
            <a:r>
              <a:t/>
            </a:r>
            <a:endParaRPr/>
          </a:p>
        </p:txBody>
      </p:sp>
      <p:sp>
        <p:nvSpPr>
          <p:cNvPr id="372" name="Google Shape;372;g657f511bf4_0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229c6ff7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229c6ff7a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050">
                <a:solidFill>
                  <a:srgbClr val="777777"/>
                </a:solidFill>
                <a:highlight>
                  <a:srgbClr val="FFFFFF"/>
                </a:highlight>
              </a:rPr>
              <a:t>While we were focussing so far on unprocessed PA raw data for simplification, our long term goal would be to integrate clinical standardisd PAI data into the DICOM format. The DICOM</a:t>
            </a:r>
            <a:r>
              <a:rPr lang="en-GB" sz="800">
                <a:solidFill>
                  <a:srgbClr val="777777"/>
                </a:solidFill>
                <a:highlight>
                  <a:srgbClr val="FFFFFF"/>
                </a:highlight>
              </a:rPr>
              <a:t> format  </a:t>
            </a:r>
            <a:r>
              <a:rPr lang="en-GB" sz="1050">
                <a:solidFill>
                  <a:srgbClr val="777777"/>
                </a:solidFill>
                <a:highlight>
                  <a:srgbClr val="FFFFFF"/>
                </a:highlight>
              </a:rPr>
              <a:t>is the  </a:t>
            </a:r>
            <a:r>
              <a:rPr b="1" lang="en-GB" sz="1050">
                <a:solidFill>
                  <a:srgbClr val="777777"/>
                </a:solidFill>
                <a:highlight>
                  <a:srgbClr val="FFFFFF"/>
                </a:highlight>
              </a:rPr>
              <a:t>international standard</a:t>
            </a:r>
            <a:r>
              <a:rPr lang="en-GB" sz="1050">
                <a:solidFill>
                  <a:srgbClr val="777777"/>
                </a:solidFill>
                <a:highlight>
                  <a:srgbClr val="FFFFFF"/>
                </a:highlight>
              </a:rPr>
              <a:t> to transmit, store, retrieve and process </a:t>
            </a:r>
            <a:r>
              <a:rPr b="1" lang="en-GB" sz="1050">
                <a:solidFill>
                  <a:srgbClr val="777777"/>
                </a:solidFill>
                <a:highlight>
                  <a:srgbClr val="FFFFFF"/>
                </a:highlight>
              </a:rPr>
              <a:t>medical imaging </a:t>
            </a:r>
            <a:r>
              <a:rPr lang="en-GB" sz="1050">
                <a:solidFill>
                  <a:srgbClr val="777777"/>
                </a:solidFill>
                <a:highlight>
                  <a:srgbClr val="FFFFFF"/>
                </a:highlight>
              </a:rPr>
              <a:t>information. It integrates </a:t>
            </a:r>
            <a:r>
              <a:rPr lang="en-GB" sz="1050">
                <a:solidFill>
                  <a:srgbClr val="777777"/>
                </a:solidFill>
                <a:highlight>
                  <a:srgbClr val="FFFFFF"/>
                </a:highlight>
              </a:rPr>
              <a:t>PACS, workstations and </a:t>
            </a:r>
            <a:r>
              <a:rPr lang="en-GB" sz="1050">
                <a:solidFill>
                  <a:srgbClr val="777777"/>
                </a:solidFill>
                <a:highlight>
                  <a:srgbClr val="FFFFFF"/>
                </a:highlight>
              </a:rPr>
              <a:t>image-acquisition devices from diff vendors, </a:t>
            </a:r>
            <a:r>
              <a:rPr b="1" lang="en-GB" sz="1050">
                <a:solidFill>
                  <a:srgbClr val="777777"/>
                </a:solidFill>
                <a:highlight>
                  <a:srgbClr val="FFFFFF"/>
                </a:highlight>
              </a:rPr>
              <a:t> and </a:t>
            </a:r>
            <a:r>
              <a:rPr lang="en-GB" sz="1050">
                <a:solidFill>
                  <a:srgbClr val="777777"/>
                </a:solidFill>
                <a:highlight>
                  <a:srgbClr val="FFFFFF"/>
                </a:highlight>
              </a:rPr>
              <a:t>is actively developed and maintained and </a:t>
            </a:r>
            <a:r>
              <a:rPr b="1" lang="en-GB" sz="1050">
                <a:solidFill>
                  <a:srgbClr val="777777"/>
                </a:solidFill>
                <a:highlight>
                  <a:srgbClr val="FFFFFF"/>
                </a:highlight>
              </a:rPr>
              <a:t>free</a:t>
            </a:r>
            <a:r>
              <a:rPr lang="en-GB" sz="1050">
                <a:solidFill>
                  <a:srgbClr val="777777"/>
                </a:solidFill>
                <a:highlight>
                  <a:srgbClr val="FFFFFF"/>
                </a:highlight>
              </a:rPr>
              <a:t> to download and use</a:t>
            </a:r>
            <a:endParaRPr sz="1050">
              <a:solidFill>
                <a:srgbClr val="777777"/>
              </a:solidFill>
              <a:highlight>
                <a:srgbClr val="FFFFFF"/>
              </a:highlight>
            </a:endParaRPr>
          </a:p>
          <a:p>
            <a:pPr indent="0" lvl="0" marL="0" rtl="0" algn="l">
              <a:lnSpc>
                <a:spcPct val="115000"/>
              </a:lnSpc>
              <a:spcBef>
                <a:spcPts val="1100"/>
              </a:spcBef>
              <a:spcAft>
                <a:spcPts val="0"/>
              </a:spcAft>
              <a:buNone/>
            </a:pPr>
            <a:r>
              <a:rPr lang="en-GB" sz="1050">
                <a:solidFill>
                  <a:srgbClr val="777777"/>
                </a:solidFill>
                <a:highlight>
                  <a:srgbClr val="FFFFFF"/>
                </a:highlight>
              </a:rPr>
              <a:t>One of our </a:t>
            </a:r>
            <a:r>
              <a:rPr lang="en-GB" sz="1050">
                <a:solidFill>
                  <a:srgbClr val="777777"/>
                </a:solidFill>
                <a:highlight>
                  <a:srgbClr val="FFFFFF"/>
                </a:highlight>
              </a:rPr>
              <a:t>consortium</a:t>
            </a:r>
            <a:r>
              <a:rPr lang="en-GB" sz="1050">
                <a:solidFill>
                  <a:srgbClr val="777777"/>
                </a:solidFill>
                <a:highlight>
                  <a:srgbClr val="FFFFFF"/>
                </a:highlight>
              </a:rPr>
              <a:t> members, Stefan Morscher was so kind to explore the </a:t>
            </a:r>
            <a:r>
              <a:rPr lang="en-GB" sz="1050">
                <a:solidFill>
                  <a:srgbClr val="777777"/>
                </a:solidFill>
                <a:highlight>
                  <a:srgbClr val="FFFFFF"/>
                </a:highlight>
              </a:rPr>
              <a:t>possibility</a:t>
            </a:r>
            <a:r>
              <a:rPr lang="en-GB" sz="1050">
                <a:solidFill>
                  <a:srgbClr val="777777"/>
                </a:solidFill>
                <a:highlight>
                  <a:srgbClr val="FFFFFF"/>
                </a:highlight>
              </a:rPr>
              <a:t> of integrating PAI data into DICOM by establishing contact with the relavant DICOM authorities. We are aware now of the steps necessary to achieve this aim and might form soon a new thematic WG on this topic. But this would be </a:t>
            </a:r>
            <a:r>
              <a:rPr lang="en-GB" sz="1050">
                <a:solidFill>
                  <a:srgbClr val="777777"/>
                </a:solidFill>
                <a:highlight>
                  <a:srgbClr val="FFFFFF"/>
                </a:highlight>
              </a:rPr>
              <a:t>also</a:t>
            </a:r>
            <a:r>
              <a:rPr lang="en-GB" sz="1050">
                <a:solidFill>
                  <a:srgbClr val="777777"/>
                </a:solidFill>
                <a:highlight>
                  <a:srgbClr val="FFFFFF"/>
                </a:highlight>
              </a:rPr>
              <a:t> one point for our discussion group in the afternoon and hopefully Stefan can then share more details with you about that aspect.</a:t>
            </a:r>
            <a:endParaRPr sz="1050">
              <a:solidFill>
                <a:srgbClr val="777777"/>
              </a:solidFill>
              <a:highlight>
                <a:srgbClr val="FFFFFF"/>
              </a:highlight>
            </a:endParaRPr>
          </a:p>
          <a:p>
            <a:pPr indent="0" lvl="0" marL="0" rtl="0" algn="l">
              <a:spcBef>
                <a:spcPts val="1700"/>
              </a:spcBef>
              <a:spcAft>
                <a:spcPts val="0"/>
              </a:spcAft>
              <a:buNone/>
            </a:pPr>
            <a:r>
              <a:t/>
            </a:r>
            <a:endParaRPr/>
          </a:p>
        </p:txBody>
      </p:sp>
      <p:sp>
        <p:nvSpPr>
          <p:cNvPr id="417" name="Google Shape;417;g6229c6ff7a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229c6ff7a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229c6ff7a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With this I am coming to an end with our presentation</a:t>
            </a:r>
            <a:endParaRPr/>
          </a:p>
          <a:p>
            <a:pPr indent="0" lvl="0" marL="0" rtl="0" algn="l">
              <a:spcBef>
                <a:spcPts val="0"/>
              </a:spcBef>
              <a:spcAft>
                <a:spcPts val="0"/>
              </a:spcAft>
              <a:buNone/>
            </a:pPr>
            <a:r>
              <a:rPr lang="en-GB"/>
              <a:t>We hope that we could clarify the exact aims of DAM theme and show you good progress we have been made during the last year. </a:t>
            </a:r>
            <a:endParaRPr/>
          </a:p>
          <a:p>
            <a:pPr indent="0" lvl="0" marL="0" rtl="0" algn="l">
              <a:spcBef>
                <a:spcPts val="0"/>
              </a:spcBef>
              <a:spcAft>
                <a:spcPts val="0"/>
              </a:spcAft>
              <a:buNone/>
            </a:pPr>
            <a:r>
              <a:rPr lang="en-GB"/>
              <a:t>If you are interested to dig deeper into PAI DAM, please join us in the afternoon discussion.</a:t>
            </a:r>
            <a:endParaRPr/>
          </a:p>
          <a:p>
            <a:pPr indent="0" lvl="0" marL="0" rtl="0" algn="l">
              <a:spcBef>
                <a:spcPts val="0"/>
              </a:spcBef>
              <a:spcAft>
                <a:spcPts val="0"/>
              </a:spcAft>
              <a:buNone/>
            </a:pPr>
            <a:r>
              <a:rPr lang="en-GB"/>
              <a:t>Here we would like to here your feedback on the general discussion of the DAM </a:t>
            </a:r>
            <a:endParaRPr/>
          </a:p>
          <a:p>
            <a:pPr indent="0" lvl="0" marL="0" rtl="0" algn="l">
              <a:spcBef>
                <a:spcPts val="0"/>
              </a:spcBef>
              <a:spcAft>
                <a:spcPts val="0"/>
              </a:spcAft>
              <a:buNone/>
            </a:pPr>
            <a:r>
              <a:rPr lang="en-GB"/>
              <a:t> will speifically focus on goal 2 and goal 4,  open source conversion tool  and open access and open access data platform</a:t>
            </a:r>
            <a:endParaRPr/>
          </a:p>
        </p:txBody>
      </p:sp>
      <p:sp>
        <p:nvSpPr>
          <p:cNvPr id="425" name="Google Shape;425;g6229c6ff7a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229c6ff7a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229c6ff7a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And at last I would like to say on behalf of Janek </a:t>
            </a:r>
            <a:r>
              <a:rPr lang="en-GB"/>
              <a:t>myself and </a:t>
            </a:r>
            <a:r>
              <a:rPr lang="en-GB"/>
              <a:t>a huge thank you to…</a:t>
            </a:r>
            <a:endParaRPr/>
          </a:p>
          <a:p>
            <a:pPr indent="0" lvl="0" marL="0" rtl="0" algn="l">
              <a:spcBef>
                <a:spcPts val="0"/>
              </a:spcBef>
              <a:spcAft>
                <a:spcPts val="0"/>
              </a:spcAft>
              <a:buNone/>
            </a:pPr>
            <a:r>
              <a:rPr lang="en-GB"/>
              <a:t>Without you all the great process in the last year would not have been possible</a:t>
            </a:r>
            <a:endParaRPr/>
          </a:p>
          <a:p>
            <a:pPr indent="0" lvl="0" marL="0" rtl="0" algn="l">
              <a:spcBef>
                <a:spcPts val="0"/>
              </a:spcBef>
              <a:spcAft>
                <a:spcPts val="0"/>
              </a:spcAft>
              <a:buNone/>
            </a:pPr>
            <a:r>
              <a:rPr lang="en-GB"/>
              <a:t>We are looking forward to continue our work with you. Thank you!</a:t>
            </a:r>
            <a:endParaRPr/>
          </a:p>
        </p:txBody>
      </p:sp>
      <p:sp>
        <p:nvSpPr>
          <p:cNvPr id="433" name="Google Shape;433;g6229c6ff7a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57f511bf4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7f511bf4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657f511bf4_0_3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a9e64ad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fa9e64ad3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6fa9e64ad3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229c6ff7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229c6ff7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6229c6ff7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29c6ff7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29c6ff7a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6229c6ff7a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229c6ff7a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229c6ff7a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6229c6ff7a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229c6ff7a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229c6ff7a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6229c6ff7a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57f511bf4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57f511bf4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Thank you J, I will continue now wih the remaining goals</a:t>
            </a:r>
            <a:endParaRPr/>
          </a:p>
          <a:p>
            <a:pPr indent="0" lvl="0" marL="0" rtl="0" algn="l">
              <a:spcBef>
                <a:spcPts val="0"/>
              </a:spcBef>
              <a:spcAft>
                <a:spcPts val="0"/>
              </a:spcAft>
              <a:buNone/>
            </a:pPr>
            <a:r>
              <a:rPr lang="en-GB"/>
              <a:t>So apart from creating standardized PA data format, we would of course also require an open source tool to converting the data aquired from different systems into the established stad data fromat</a:t>
            </a:r>
            <a:endParaRPr/>
          </a:p>
        </p:txBody>
      </p:sp>
      <p:sp>
        <p:nvSpPr>
          <p:cNvPr id="265" name="Google Shape;265;g657f511bf4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229c6ff7a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229c6ff7a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GB"/>
              <a:t>We are aiming to do that  in wo steps:</a:t>
            </a:r>
            <a:endParaRPr/>
          </a:p>
          <a:p>
            <a:pPr indent="-317500" lvl="0" marL="457200" rtl="0" algn="l">
              <a:spcBef>
                <a:spcPts val="0"/>
              </a:spcBef>
              <a:spcAft>
                <a:spcPts val="0"/>
              </a:spcAft>
              <a:buSzPts val="1400"/>
              <a:buChar char="-"/>
            </a:pPr>
            <a:r>
              <a:rPr lang="en-GB"/>
              <a:t>In the first step we would need of course develop an initial prototype of the theoretaical data format established in goal 1</a:t>
            </a:r>
            <a:endParaRPr/>
          </a:p>
          <a:p>
            <a:pPr indent="-317500" lvl="1" marL="914400" rtl="0" algn="l">
              <a:spcBef>
                <a:spcPts val="0"/>
              </a:spcBef>
              <a:spcAft>
                <a:spcPts val="0"/>
              </a:spcAft>
              <a:buSzPts val="1400"/>
              <a:buChar char="-"/>
            </a:pPr>
            <a:r>
              <a:rPr lang="en-GB"/>
              <a:t>HDF5 as a suitable format to use</a:t>
            </a:r>
            <a:endParaRPr/>
          </a:p>
          <a:p>
            <a:pPr indent="-317500" lvl="1" marL="914400" rtl="0" algn="l">
              <a:spcBef>
                <a:spcPts val="0"/>
              </a:spcBef>
              <a:spcAft>
                <a:spcPts val="0"/>
              </a:spcAft>
              <a:buSzPts val="1400"/>
              <a:buChar char="-"/>
            </a:pPr>
            <a:r>
              <a:rPr lang="en-GB"/>
              <a:t>(1) scalable, open and enables fast access times</a:t>
            </a:r>
            <a:endParaRPr/>
          </a:p>
          <a:p>
            <a:pPr indent="-317500" lvl="1" marL="914400" rtl="0" algn="l">
              <a:spcBef>
                <a:spcPts val="0"/>
              </a:spcBef>
              <a:spcAft>
                <a:spcPts val="0"/>
              </a:spcAft>
              <a:buSzPts val="1400"/>
              <a:buChar char="-"/>
            </a:pPr>
            <a:r>
              <a:rPr lang="en-GB"/>
              <a:t>(2) contains the metadata within the data file → metadata cannot get lost when exchanging files</a:t>
            </a:r>
            <a:endParaRPr/>
          </a:p>
          <a:p>
            <a:pPr indent="-317500" lvl="1" marL="914400" rtl="0" algn="l">
              <a:spcBef>
                <a:spcPts val="0"/>
              </a:spcBef>
              <a:spcAft>
                <a:spcPts val="0"/>
              </a:spcAft>
              <a:buSzPts val="1400"/>
              <a:buChar char="-"/>
            </a:pPr>
            <a:r>
              <a:rPr lang="en-GB"/>
              <a:t>(3) easily accessible without being limited to a specific programming language. → provides interfaces for e.g. C++, Python, MATLAB, and Java.</a:t>
            </a:r>
            <a:endParaRPr/>
          </a:p>
          <a:p>
            <a:pPr indent="-317500" lvl="0" marL="457200" rtl="0" algn="l">
              <a:spcBef>
                <a:spcPts val="0"/>
              </a:spcBef>
              <a:spcAft>
                <a:spcPts val="0"/>
              </a:spcAft>
              <a:buSzPts val="1400"/>
              <a:buChar char="-"/>
            </a:pPr>
            <a:r>
              <a:rPr lang="en-GB"/>
              <a:t>After step 1, the second step would include …</a:t>
            </a:r>
            <a:endParaRPr/>
          </a:p>
          <a:p>
            <a:pPr indent="-317500" lvl="0" marL="457200" rtl="0" algn="l">
              <a:spcBef>
                <a:spcPts val="0"/>
              </a:spcBef>
              <a:spcAft>
                <a:spcPts val="0"/>
              </a:spcAft>
              <a:buSzPts val="1400"/>
              <a:buChar char="-"/>
            </a:pPr>
            <a:r>
              <a:rPr lang="en-GB"/>
              <a:t>Both steps are necessary to </a:t>
            </a:r>
            <a:r>
              <a:rPr lang="en-GB"/>
              <a:t> prove wthether our theoretical concept developed in gial 1  is </a:t>
            </a:r>
            <a:r>
              <a:rPr lang="en-GB"/>
              <a:t>feasible</a:t>
            </a:r>
            <a:r>
              <a:rPr lang="en-GB"/>
              <a:t> or if changes have to be made</a:t>
            </a:r>
            <a:endParaRPr/>
          </a:p>
          <a:p>
            <a:pPr indent="-317500" lvl="0" marL="457200" rtl="0" algn="l">
              <a:spcBef>
                <a:spcPts val="0"/>
              </a:spcBef>
              <a:spcAft>
                <a:spcPts val="0"/>
              </a:spcAft>
              <a:buClr>
                <a:schemeClr val="dk1"/>
              </a:buClr>
              <a:buSzPts val="1400"/>
              <a:buChar char="-"/>
            </a:pPr>
            <a:r>
              <a:rPr lang="en-GB"/>
              <a:t>To tackle both of these goasl a taskforce … which will specifically focus on creating the data prototype and a firt framework  of the conversion toll</a:t>
            </a:r>
            <a:endParaRPr/>
          </a:p>
          <a:p>
            <a:pPr indent="0" lvl="0" marL="457200" rtl="0" algn="l">
              <a:spcBef>
                <a:spcPts val="0"/>
              </a:spcBef>
              <a:spcAft>
                <a:spcPts val="0"/>
              </a:spcAft>
              <a:buNone/>
            </a:pPr>
            <a:r>
              <a:t/>
            </a:r>
            <a:endParaRPr/>
          </a:p>
        </p:txBody>
      </p:sp>
      <p:sp>
        <p:nvSpPr>
          <p:cNvPr id="310" name="Google Shape;310;g6229c6ff7a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0" name="Shape 20"/>
        <p:cNvGrpSpPr/>
        <p:nvPr/>
      </p:nvGrpSpPr>
      <p:grpSpPr>
        <a:xfrm>
          <a:off x="0" y="0"/>
          <a:ext cx="0" cy="0"/>
          <a:chOff x="0" y="0"/>
          <a:chExt cx="0" cy="0"/>
        </a:xfrm>
      </p:grpSpPr>
      <p:sp>
        <p:nvSpPr>
          <p:cNvPr id="21" name="Google Shape;21;p14"/>
          <p:cNvSpPr txBox="1"/>
          <p:nvPr>
            <p:ph idx="1" type="subTitle"/>
          </p:nvPr>
        </p:nvSpPr>
        <p:spPr>
          <a:xfrm>
            <a:off x="1143000" y="2842591"/>
            <a:ext cx="6858000" cy="110075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50"/>
              </a:spcBef>
              <a:spcAft>
                <a:spcPts val="0"/>
              </a:spcAft>
              <a:buClr>
                <a:schemeClr val="dk1"/>
              </a:buClr>
              <a:buSzPts val="1800"/>
              <a:buNone/>
              <a:defRPr sz="1800">
                <a:latin typeface="Calibri"/>
                <a:ea typeface="Calibri"/>
                <a:cs typeface="Calibri"/>
                <a:sym typeface="Calibri"/>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14"/>
          <p:cNvSpPr txBox="1"/>
          <p:nvPr>
            <p:ph type="title"/>
          </p:nvPr>
        </p:nvSpPr>
        <p:spPr>
          <a:xfrm>
            <a:off x="1998617" y="783771"/>
            <a:ext cx="5146766" cy="1319348"/>
          </a:xfrm>
          <a:prstGeom prst="rect">
            <a:avLst/>
          </a:prstGeom>
          <a:noFill/>
          <a:ln>
            <a:noFill/>
          </a:ln>
        </p:spPr>
        <p:txBody>
          <a:bodyPr anchorCtr="0" anchor="ctr" bIns="45700" lIns="91425" spcFirstLastPara="1" rIns="91425" wrap="square" tIns="45700">
            <a:noAutofit/>
          </a:bodyPr>
          <a:lstStyle>
            <a:lvl1pPr lvl="0" algn="ctr">
              <a:lnSpc>
                <a:spcPct val="114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5" name="Google Shape;25;p14"/>
          <p:cNvSpPr/>
          <p:nvPr/>
        </p:nvSpPr>
        <p:spPr>
          <a:xfrm>
            <a:off x="0" y="4632724"/>
            <a:ext cx="6900530" cy="510777"/>
          </a:xfrm>
          <a:prstGeom prst="rect">
            <a:avLst/>
          </a:prstGeom>
          <a:solidFill>
            <a:srgbClr val="C9C9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1" i="0" sz="1350" u="none" cap="none" strike="noStrike">
              <a:solidFill>
                <a:schemeClr val="lt1"/>
              </a:solidFill>
              <a:latin typeface="Arial"/>
              <a:ea typeface="Arial"/>
              <a:cs typeface="Arial"/>
              <a:sym typeface="Arial"/>
            </a:endParaRPr>
          </a:p>
        </p:txBody>
      </p:sp>
      <p:pic>
        <p:nvPicPr>
          <p:cNvPr id="26" name="Google Shape;26;p14"/>
          <p:cNvPicPr preferRelativeResize="0"/>
          <p:nvPr/>
        </p:nvPicPr>
        <p:blipFill rotWithShape="1">
          <a:blip r:embed="rId2">
            <a:alphaModFix/>
          </a:blip>
          <a:srcRect b="0" l="0" r="0" t="0"/>
          <a:stretch/>
        </p:blipFill>
        <p:spPr>
          <a:xfrm>
            <a:off x="628650" y="4645112"/>
            <a:ext cx="2851200" cy="486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1" name="Shape 71"/>
        <p:cNvGrpSpPr/>
        <p:nvPr/>
      </p:nvGrpSpPr>
      <p:grpSpPr>
        <a:xfrm>
          <a:off x="0" y="0"/>
          <a:ext cx="0" cy="0"/>
          <a:chOff x="0" y="0"/>
          <a:chExt cx="0" cy="0"/>
        </a:xfrm>
      </p:grpSpPr>
      <p:sp>
        <p:nvSpPr>
          <p:cNvPr id="72" name="Google Shape;72;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74" name="Google Shape;74;p23"/>
          <p:cNvSpPr txBox="1"/>
          <p:nvPr>
            <p:ph idx="2" type="body"/>
          </p:nvPr>
        </p:nvSpPr>
        <p:spPr>
          <a:xfrm>
            <a:off x="629841" y="1543051"/>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5" name="Google Shape;75;p23"/>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76" name="Google Shape;76;p23"/>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p:nvPr>
            <p:ph idx="2" type="pic"/>
          </p:nvPr>
        </p:nvSpPr>
        <p:spPr>
          <a:xfrm>
            <a:off x="3887391" y="740570"/>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81" name="Google Shape;81;p24"/>
          <p:cNvSpPr txBox="1"/>
          <p:nvPr>
            <p:ph idx="1" type="body"/>
          </p:nvPr>
        </p:nvSpPr>
        <p:spPr>
          <a:xfrm>
            <a:off x="629841" y="1543051"/>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2" name="Google Shape;82;p24"/>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83" name="Google Shape;83;p24"/>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25"/>
          <p:cNvSpPr txBox="1"/>
          <p:nvPr>
            <p:ph type="title"/>
          </p:nvPr>
        </p:nvSpPr>
        <p:spPr>
          <a:xfrm>
            <a:off x="628650" y="206377"/>
            <a:ext cx="7886700" cy="40897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rot="5400000">
            <a:off x="2802290" y="-1080336"/>
            <a:ext cx="3539419"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25"/>
          <p:cNvSpPr/>
          <p:nvPr/>
        </p:nvSpPr>
        <p:spPr>
          <a:xfrm>
            <a:off x="0" y="626981"/>
            <a:ext cx="9144000"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89" name="Google Shape;89;p25"/>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90" name="Google Shape;90;p25"/>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6"/>
          <p:cNvSpPr txBox="1"/>
          <p:nvPr>
            <p:ph type="title"/>
          </p:nvPr>
        </p:nvSpPr>
        <p:spPr>
          <a:xfrm rot="5400000">
            <a:off x="5350074" y="1467447"/>
            <a:ext cx="4358879"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 type="body"/>
          </p:nvPr>
        </p:nvSpPr>
        <p:spPr>
          <a:xfrm rot="5400000">
            <a:off x="1349575" y="-447078"/>
            <a:ext cx="4358879"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p26"/>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96" name="Google Shape;96;p26"/>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6"/>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628650" y="206377"/>
            <a:ext cx="7886700" cy="40897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p:nvPr/>
        </p:nvSpPr>
        <p:spPr>
          <a:xfrm>
            <a:off x="0" y="626981"/>
            <a:ext cx="9144000"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30" name="Google Shape;30;p15"/>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16"/>
          <p:cNvSpPr txBox="1"/>
          <p:nvPr>
            <p:ph type="title"/>
          </p:nvPr>
        </p:nvSpPr>
        <p:spPr>
          <a:xfrm>
            <a:off x="628650" y="206377"/>
            <a:ext cx="7886700" cy="40897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628650" y="1093305"/>
            <a:ext cx="7886700" cy="3539419"/>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750"/>
              </a:spcBef>
              <a:spcAft>
                <a:spcPts val="0"/>
              </a:spcAft>
              <a:buClr>
                <a:schemeClr val="dk1"/>
              </a:buClr>
              <a:buSzPts val="2000"/>
              <a:buChar char="•"/>
              <a:defRPr sz="2000">
                <a:latin typeface="Calibri"/>
                <a:ea typeface="Calibri"/>
                <a:cs typeface="Calibri"/>
                <a:sym typeface="Calibri"/>
              </a:defRPr>
            </a:lvl1pPr>
            <a:lvl2pPr indent="-330200" lvl="1" marL="914400" algn="l">
              <a:lnSpc>
                <a:spcPct val="90000"/>
              </a:lnSpc>
              <a:spcBef>
                <a:spcPts val="375"/>
              </a:spcBef>
              <a:spcAft>
                <a:spcPts val="0"/>
              </a:spcAft>
              <a:buClr>
                <a:schemeClr val="dk1"/>
              </a:buClr>
              <a:buSzPts val="1600"/>
              <a:buChar char="•"/>
              <a:defRPr sz="1600">
                <a:latin typeface="Calibri"/>
                <a:ea typeface="Calibri"/>
                <a:cs typeface="Calibri"/>
                <a:sym typeface="Calibri"/>
              </a:defRPr>
            </a:lvl2pPr>
            <a:lvl3pPr indent="-317500" lvl="2" marL="1371600" algn="l">
              <a:lnSpc>
                <a:spcPct val="90000"/>
              </a:lnSpc>
              <a:spcBef>
                <a:spcPts val="375"/>
              </a:spcBef>
              <a:spcAft>
                <a:spcPts val="0"/>
              </a:spcAft>
              <a:buClr>
                <a:schemeClr val="dk1"/>
              </a:buClr>
              <a:buSzPts val="1400"/>
              <a:buChar char="•"/>
              <a:defRPr sz="1400">
                <a:latin typeface="Calibri"/>
                <a:ea typeface="Calibri"/>
                <a:cs typeface="Calibri"/>
                <a:sym typeface="Calibri"/>
              </a:defRPr>
            </a:lvl3pPr>
            <a:lvl4pPr indent="-304800" lvl="3" marL="1828800" algn="l">
              <a:lnSpc>
                <a:spcPct val="90000"/>
              </a:lnSpc>
              <a:spcBef>
                <a:spcPts val="375"/>
              </a:spcBef>
              <a:spcAft>
                <a:spcPts val="0"/>
              </a:spcAft>
              <a:buClr>
                <a:schemeClr val="dk1"/>
              </a:buClr>
              <a:buSzPts val="1200"/>
              <a:buChar char="•"/>
              <a:defRPr sz="1200">
                <a:latin typeface="Calibri"/>
                <a:ea typeface="Calibri"/>
                <a:cs typeface="Calibri"/>
                <a:sym typeface="Calibri"/>
              </a:defRPr>
            </a:lvl4pPr>
            <a:lvl5pPr indent="-304800" lvl="4" marL="2286000" algn="l">
              <a:lnSpc>
                <a:spcPct val="90000"/>
              </a:lnSpc>
              <a:spcBef>
                <a:spcPts val="375"/>
              </a:spcBef>
              <a:spcAft>
                <a:spcPts val="0"/>
              </a:spcAft>
              <a:buClr>
                <a:schemeClr val="dk1"/>
              </a:buClr>
              <a:buSzPts val="1200"/>
              <a:buChar char="•"/>
              <a:defRPr sz="1200">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16"/>
          <p:cNvSpPr/>
          <p:nvPr/>
        </p:nvSpPr>
        <p:spPr>
          <a:xfrm>
            <a:off x="0" y="626981"/>
            <a:ext cx="9144000"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36" name="Google Shape;36;p16"/>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17"/>
          <p:cNvSpPr txBox="1"/>
          <p:nvPr>
            <p:ph type="title"/>
          </p:nvPr>
        </p:nvSpPr>
        <p:spPr>
          <a:xfrm>
            <a:off x="623888" y="1282305"/>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623888" y="3442099"/>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1" name="Google Shape;41;p17"/>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42" name="Google Shape;42;p17"/>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18"/>
          <p:cNvSpPr txBox="1"/>
          <p:nvPr>
            <p:ph type="title"/>
          </p:nvPr>
        </p:nvSpPr>
        <p:spPr>
          <a:xfrm>
            <a:off x="628650" y="206377"/>
            <a:ext cx="7886700" cy="40897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1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8"/>
          <p:cNvSpPr/>
          <p:nvPr/>
        </p:nvSpPr>
        <p:spPr>
          <a:xfrm>
            <a:off x="0" y="626981"/>
            <a:ext cx="9144000"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49" name="Google Shape;49;p18"/>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50" name="Google Shape;50;p18"/>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1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5" name="Google Shape;55;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19"/>
          <p:cNvSpPr txBox="1"/>
          <p:nvPr>
            <p:ph idx="3" type="body"/>
          </p:nvPr>
        </p:nvSpPr>
        <p:spPr>
          <a:xfrm>
            <a:off x="4629152"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7" name="Google Shape;57;p19"/>
          <p:cNvSpPr txBox="1"/>
          <p:nvPr>
            <p:ph idx="4" type="body"/>
          </p:nvPr>
        </p:nvSpPr>
        <p:spPr>
          <a:xfrm>
            <a:off x="4629152"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19"/>
          <p:cNvSpPr txBox="1"/>
          <p:nvPr>
            <p:ph idx="10" type="dt"/>
          </p:nvPr>
        </p:nvSpPr>
        <p:spPr>
          <a:xfrm>
            <a:off x="628650" y="4858028"/>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59" name="Google Shape;59;p19"/>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ong) Only">
  <p:cSld name="Title (long) Only">
    <p:spTree>
      <p:nvGrpSpPr>
        <p:cNvPr id="61" name="Shape 61"/>
        <p:cNvGrpSpPr/>
        <p:nvPr/>
      </p:nvGrpSpPr>
      <p:grpSpPr>
        <a:xfrm>
          <a:off x="0" y="0"/>
          <a:ext cx="0" cy="0"/>
          <a:chOff x="0" y="0"/>
          <a:chExt cx="0" cy="0"/>
        </a:xfrm>
      </p:grpSpPr>
      <p:sp>
        <p:nvSpPr>
          <p:cNvPr id="62" name="Google Shape;62;p20"/>
          <p:cNvSpPr txBox="1"/>
          <p:nvPr>
            <p:ph type="title"/>
          </p:nvPr>
        </p:nvSpPr>
        <p:spPr>
          <a:xfrm>
            <a:off x="628650" y="1"/>
            <a:ext cx="7886700" cy="85137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nvSpPr>
        <p:spPr>
          <a:xfrm>
            <a:off x="0" y="805657"/>
            <a:ext cx="9144000" cy="4571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64" name="Google Shape;64;p20"/>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21"/>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completely">
  <p:cSld name="Blank_completely">
    <p:spTree>
      <p:nvGrpSpPr>
        <p:cNvPr id="69" name="Shape 69"/>
        <p:cNvGrpSpPr/>
        <p:nvPr/>
      </p:nvGrpSpPr>
      <p:grpSpPr>
        <a:xfrm>
          <a:off x="0" y="0"/>
          <a:ext cx="0" cy="0"/>
          <a:chOff x="0" y="0"/>
          <a:chExt cx="0" cy="0"/>
        </a:xfrm>
      </p:grpSpPr>
      <p:sp>
        <p:nvSpPr>
          <p:cNvPr id="70" name="Google Shape;70;p22"/>
          <p:cNvSpPr/>
          <p:nvPr/>
        </p:nvSpPr>
        <p:spPr>
          <a:xfrm>
            <a:off x="0" y="4456386"/>
            <a:ext cx="9144000" cy="6871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1" i="0" sz="135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4632724"/>
            <a:ext cx="9144000" cy="510777"/>
          </a:xfrm>
          <a:prstGeom prst="rect">
            <a:avLst/>
          </a:prstGeom>
          <a:solidFill>
            <a:srgbClr val="C9C9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1" i="0" sz="1350" u="none" cap="none" strike="noStrike">
              <a:solidFill>
                <a:schemeClr val="lt1"/>
              </a:solidFill>
              <a:latin typeface="Arial"/>
              <a:ea typeface="Arial"/>
              <a:cs typeface="Arial"/>
              <a:sym typeface="Arial"/>
            </a:endParaRPr>
          </a:p>
        </p:txBody>
      </p:sp>
      <p:sp>
        <p:nvSpPr>
          <p:cNvPr id="11" name="Google Shape;11;p13"/>
          <p:cNvSpPr txBox="1"/>
          <p:nvPr>
            <p:ph type="title"/>
          </p:nvPr>
        </p:nvSpPr>
        <p:spPr>
          <a:xfrm>
            <a:off x="628650" y="206377"/>
            <a:ext cx="7886700" cy="40897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3"/>
          <p:cNvSpPr txBox="1"/>
          <p:nvPr>
            <p:ph idx="1" type="body"/>
          </p:nvPr>
        </p:nvSpPr>
        <p:spPr>
          <a:xfrm>
            <a:off x="628650" y="1093305"/>
            <a:ext cx="7886700" cy="3539419"/>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7916091" y="4747188"/>
            <a:ext cx="599259" cy="28768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Arial"/>
                <a:ea typeface="Arial"/>
                <a:cs typeface="Arial"/>
                <a:sym typeface="Arial"/>
              </a:defRPr>
            </a:lvl9pPr>
          </a:lstStyle>
          <a:p/>
        </p:txBody>
      </p:sp>
      <p:sp>
        <p:nvSpPr>
          <p:cNvPr id="14" name="Google Shape;14;p13"/>
          <p:cNvSpPr txBox="1"/>
          <p:nvPr>
            <p:ph idx="12" type="sldNum"/>
          </p:nvPr>
        </p:nvSpPr>
        <p:spPr>
          <a:xfrm>
            <a:off x="7602582" y="4747188"/>
            <a:ext cx="431074" cy="28768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13"/>
          <p:cNvSpPr/>
          <p:nvPr/>
        </p:nvSpPr>
        <p:spPr>
          <a:xfrm>
            <a:off x="0" y="6502401"/>
            <a:ext cx="9144000" cy="355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16" name="Google Shape;16;p13"/>
          <p:cNvSpPr/>
          <p:nvPr/>
        </p:nvSpPr>
        <p:spPr>
          <a:xfrm>
            <a:off x="152400" y="6654801"/>
            <a:ext cx="9144000" cy="355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17" name="Google Shape;17;p13"/>
          <p:cNvSpPr/>
          <p:nvPr/>
        </p:nvSpPr>
        <p:spPr>
          <a:xfrm>
            <a:off x="304800" y="6807201"/>
            <a:ext cx="9144000" cy="355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18" name="Google Shape;18;p13"/>
          <p:cNvSpPr/>
          <p:nvPr/>
        </p:nvSpPr>
        <p:spPr>
          <a:xfrm>
            <a:off x="457200" y="6959601"/>
            <a:ext cx="9144000" cy="355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pic>
        <p:nvPicPr>
          <p:cNvPr id="19" name="Google Shape;19;p13"/>
          <p:cNvPicPr preferRelativeResize="0"/>
          <p:nvPr/>
        </p:nvPicPr>
        <p:blipFill rotWithShape="1">
          <a:blip r:embed="rId1">
            <a:alphaModFix/>
          </a:blip>
          <a:srcRect b="0" l="0" r="0" t="0"/>
          <a:stretch/>
        </p:blipFill>
        <p:spPr>
          <a:xfrm>
            <a:off x="628650" y="4645112"/>
            <a:ext cx="1061100" cy="48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
          <p:cNvSpPr txBox="1"/>
          <p:nvPr>
            <p:ph idx="1" type="subTitle"/>
          </p:nvPr>
        </p:nvSpPr>
        <p:spPr>
          <a:xfrm>
            <a:off x="1143000" y="2842591"/>
            <a:ext cx="6858000" cy="110075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lang="en-GB"/>
              <a:t>Lina Hacker &amp; Janek Gröhl</a:t>
            </a:r>
            <a:endParaRPr/>
          </a:p>
        </p:txBody>
      </p:sp>
      <p:sp>
        <p:nvSpPr>
          <p:cNvPr id="103" name="Google Shape;103;p1"/>
          <p:cNvSpPr txBox="1"/>
          <p:nvPr>
            <p:ph type="title"/>
          </p:nvPr>
        </p:nvSpPr>
        <p:spPr>
          <a:xfrm>
            <a:off x="592427" y="783771"/>
            <a:ext cx="8062175" cy="1843519"/>
          </a:xfrm>
          <a:prstGeom prst="rect">
            <a:avLst/>
          </a:prstGeom>
          <a:noFill/>
          <a:ln>
            <a:noFill/>
          </a:ln>
        </p:spPr>
        <p:txBody>
          <a:bodyPr anchorCtr="0" anchor="ctr" bIns="45700" lIns="91425" spcFirstLastPara="1" rIns="91425" wrap="square" tIns="45700">
            <a:noAutofit/>
          </a:bodyPr>
          <a:lstStyle/>
          <a:p>
            <a:pPr indent="0" lvl="0" marL="0" rtl="0" algn="ctr">
              <a:lnSpc>
                <a:spcPct val="114000"/>
              </a:lnSpc>
              <a:spcBef>
                <a:spcPts val="0"/>
              </a:spcBef>
              <a:spcAft>
                <a:spcPts val="0"/>
              </a:spcAft>
              <a:buClr>
                <a:schemeClr val="dk1"/>
              </a:buClr>
              <a:buSzPts val="2400"/>
              <a:buFont typeface="Arial"/>
              <a:buNone/>
            </a:pPr>
            <a:r>
              <a:rPr lang="en-GB">
                <a:latin typeface="Calibri"/>
                <a:ea typeface="Calibri"/>
                <a:cs typeface="Calibri"/>
                <a:sym typeface="Calibri"/>
              </a:rPr>
              <a:t>Current Progress of the</a:t>
            </a:r>
            <a:endParaRPr>
              <a:latin typeface="Calibri"/>
              <a:ea typeface="Calibri"/>
              <a:cs typeface="Calibri"/>
              <a:sym typeface="Calibri"/>
            </a:endParaRPr>
          </a:p>
          <a:p>
            <a:pPr indent="0" lvl="0" marL="0" rtl="0" algn="ctr">
              <a:lnSpc>
                <a:spcPct val="114000"/>
              </a:lnSpc>
              <a:spcBef>
                <a:spcPts val="0"/>
              </a:spcBef>
              <a:spcAft>
                <a:spcPts val="0"/>
              </a:spcAft>
              <a:buClr>
                <a:schemeClr val="dk1"/>
              </a:buClr>
              <a:buSzPts val="2400"/>
              <a:buFont typeface="Arial"/>
              <a:buNone/>
            </a:pPr>
            <a:r>
              <a:rPr b="1" lang="en-GB">
                <a:latin typeface="Calibri"/>
                <a:ea typeface="Calibri"/>
                <a:cs typeface="Calibri"/>
                <a:sym typeface="Calibri"/>
              </a:rPr>
              <a:t>Data Acquisition and Management</a:t>
            </a:r>
            <a:endParaRPr b="1">
              <a:latin typeface="Calibri"/>
              <a:ea typeface="Calibri"/>
              <a:cs typeface="Calibri"/>
              <a:sym typeface="Calibri"/>
            </a:endParaRPr>
          </a:p>
          <a:p>
            <a:pPr indent="0" lvl="0" marL="0" rtl="0" algn="ctr">
              <a:lnSpc>
                <a:spcPct val="114000"/>
              </a:lnSpc>
              <a:spcBef>
                <a:spcPts val="0"/>
              </a:spcBef>
              <a:spcAft>
                <a:spcPts val="0"/>
              </a:spcAft>
              <a:buClr>
                <a:schemeClr val="dk1"/>
              </a:buClr>
              <a:buSzPts val="2400"/>
              <a:buFont typeface="Arial"/>
              <a:buNone/>
            </a:pPr>
            <a:r>
              <a:rPr lang="en-GB">
                <a:latin typeface="Calibri"/>
                <a:ea typeface="Calibri"/>
                <a:cs typeface="Calibri"/>
                <a:sym typeface="Calibri"/>
              </a:rPr>
              <a:t>Theme</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g657f511bf4_0_134"/>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Goal 3: PAI instrument library</a:t>
            </a:r>
            <a:endParaRPr/>
          </a:p>
        </p:txBody>
      </p:sp>
      <p:sp>
        <p:nvSpPr>
          <p:cNvPr id="321" name="Google Shape;321;g657f511bf4_0_134"/>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descr="Papier" id="322" name="Google Shape;322;g657f511bf4_0_134"/>
          <p:cNvPicPr preferRelativeResize="0"/>
          <p:nvPr/>
        </p:nvPicPr>
        <p:blipFill rotWithShape="1">
          <a:blip r:embed="rId3">
            <a:alphaModFix/>
          </a:blip>
          <a:srcRect b="0" l="0" r="0" t="0"/>
          <a:stretch/>
        </p:blipFill>
        <p:spPr>
          <a:xfrm>
            <a:off x="1241912" y="2834507"/>
            <a:ext cx="599706" cy="599706"/>
          </a:xfrm>
          <a:prstGeom prst="rect">
            <a:avLst/>
          </a:prstGeom>
          <a:noFill/>
          <a:ln>
            <a:noFill/>
          </a:ln>
        </p:spPr>
      </p:pic>
      <p:grpSp>
        <p:nvGrpSpPr>
          <p:cNvPr id="323" name="Google Shape;323;g657f511bf4_0_134"/>
          <p:cNvGrpSpPr/>
          <p:nvPr/>
        </p:nvGrpSpPr>
        <p:grpSpPr>
          <a:xfrm>
            <a:off x="1348632" y="1231309"/>
            <a:ext cx="2610700" cy="1224151"/>
            <a:chOff x="1612433" y="1438522"/>
            <a:chExt cx="3980939" cy="1866652"/>
          </a:xfrm>
        </p:grpSpPr>
        <p:pic>
          <p:nvPicPr>
            <p:cNvPr id="324" name="Google Shape;324;g657f511bf4_0_134"/>
            <p:cNvPicPr preferRelativeResize="0"/>
            <p:nvPr/>
          </p:nvPicPr>
          <p:blipFill rotWithShape="1">
            <a:blip r:embed="rId4">
              <a:alphaModFix/>
            </a:blip>
            <a:srcRect b="55420" l="0" r="89846" t="4008"/>
            <a:stretch/>
          </p:blipFill>
          <p:spPr>
            <a:xfrm>
              <a:off x="1612433" y="1602771"/>
              <a:ext cx="543217" cy="1664414"/>
            </a:xfrm>
            <a:prstGeom prst="rect">
              <a:avLst/>
            </a:prstGeom>
            <a:noFill/>
            <a:ln>
              <a:noFill/>
            </a:ln>
          </p:spPr>
        </p:pic>
        <p:pic>
          <p:nvPicPr>
            <p:cNvPr id="325" name="Google Shape;325;g657f511bf4_0_134"/>
            <p:cNvPicPr preferRelativeResize="0"/>
            <p:nvPr/>
          </p:nvPicPr>
          <p:blipFill rotWithShape="1">
            <a:blip r:embed="rId4">
              <a:alphaModFix/>
            </a:blip>
            <a:srcRect b="54228" l="73462" r="0" t="4213"/>
            <a:stretch/>
          </p:blipFill>
          <p:spPr>
            <a:xfrm>
              <a:off x="4116170" y="1459913"/>
              <a:ext cx="1419894" cy="1704838"/>
            </a:xfrm>
            <a:prstGeom prst="rect">
              <a:avLst/>
            </a:prstGeom>
            <a:noFill/>
            <a:ln>
              <a:noFill/>
            </a:ln>
          </p:spPr>
        </p:pic>
        <p:pic>
          <p:nvPicPr>
            <p:cNvPr id="326" name="Google Shape;326;g657f511bf4_0_134"/>
            <p:cNvPicPr preferRelativeResize="0"/>
            <p:nvPr/>
          </p:nvPicPr>
          <p:blipFill rotWithShape="1">
            <a:blip r:embed="rId4">
              <a:alphaModFix/>
            </a:blip>
            <a:srcRect b="4759" l="24954" r="47841" t="49740"/>
            <a:stretch/>
          </p:blipFill>
          <p:spPr>
            <a:xfrm>
              <a:off x="2775884" y="1438522"/>
              <a:ext cx="1455559" cy="1866652"/>
            </a:xfrm>
            <a:prstGeom prst="rect">
              <a:avLst/>
            </a:prstGeom>
            <a:noFill/>
            <a:ln>
              <a:noFill/>
            </a:ln>
          </p:spPr>
        </p:pic>
        <p:sp>
          <p:nvSpPr>
            <p:cNvPr id="327" name="Google Shape;327;g657f511bf4_0_134"/>
            <p:cNvSpPr/>
            <p:nvPr/>
          </p:nvSpPr>
          <p:spPr>
            <a:xfrm>
              <a:off x="5050850" y="1909093"/>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8" name="Google Shape;328;g657f511bf4_0_134"/>
            <p:cNvSpPr/>
            <p:nvPr/>
          </p:nvSpPr>
          <p:spPr>
            <a:xfrm>
              <a:off x="5092672" y="3034148"/>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9" name="Google Shape;329;g657f511bf4_0_134"/>
            <p:cNvSpPr/>
            <p:nvPr/>
          </p:nvSpPr>
          <p:spPr>
            <a:xfrm>
              <a:off x="3417001" y="1668765"/>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0" name="Google Shape;330;g657f511bf4_0_134"/>
            <p:cNvSpPr/>
            <p:nvPr/>
          </p:nvSpPr>
          <p:spPr>
            <a:xfrm>
              <a:off x="3562930" y="2630057"/>
              <a:ext cx="5868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31" name="Google Shape;331;g657f511bf4_0_134"/>
          <p:cNvSpPr txBox="1"/>
          <p:nvPr/>
        </p:nvSpPr>
        <p:spPr>
          <a:xfrm>
            <a:off x="1369922" y="3002954"/>
            <a:ext cx="5997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rgbClr val="999999"/>
                </a:solidFill>
                <a:latin typeface="Calibri"/>
                <a:ea typeface="Calibri"/>
                <a:cs typeface="Calibri"/>
                <a:sym typeface="Calibri"/>
              </a:rPr>
              <a:t>A</a:t>
            </a:r>
            <a:endParaRPr>
              <a:solidFill>
                <a:srgbClr val="999999"/>
              </a:solidFill>
            </a:endParaRPr>
          </a:p>
        </p:txBody>
      </p:sp>
      <p:cxnSp>
        <p:nvCxnSpPr>
          <p:cNvPr id="332" name="Google Shape;332;g657f511bf4_0_134"/>
          <p:cNvCxnSpPr/>
          <p:nvPr/>
        </p:nvCxnSpPr>
        <p:spPr>
          <a:xfrm flipH="1" rot="10800000">
            <a:off x="1788703" y="3110735"/>
            <a:ext cx="423600" cy="3000"/>
          </a:xfrm>
          <a:prstGeom prst="straightConnector1">
            <a:avLst/>
          </a:prstGeom>
          <a:noFill/>
          <a:ln cap="flat" cmpd="sng" w="9525">
            <a:solidFill>
              <a:srgbClr val="AEABAB"/>
            </a:solidFill>
            <a:prstDash val="solid"/>
            <a:miter lim="800000"/>
            <a:headEnd len="med" w="med" type="triangle"/>
            <a:tailEnd len="med" w="med" type="triangle"/>
          </a:ln>
        </p:spPr>
      </p:cxnSp>
      <p:cxnSp>
        <p:nvCxnSpPr>
          <p:cNvPr id="333" name="Google Shape;333;g657f511bf4_0_134"/>
          <p:cNvCxnSpPr/>
          <p:nvPr/>
        </p:nvCxnSpPr>
        <p:spPr>
          <a:xfrm>
            <a:off x="1577323" y="2476677"/>
            <a:ext cx="0" cy="254700"/>
          </a:xfrm>
          <a:prstGeom prst="straightConnector1">
            <a:avLst/>
          </a:prstGeom>
          <a:noFill/>
          <a:ln cap="flat" cmpd="sng" w="9525">
            <a:solidFill>
              <a:srgbClr val="AEABAB"/>
            </a:solidFill>
            <a:prstDash val="solid"/>
            <a:miter lim="800000"/>
            <a:headEnd len="sm" w="sm" type="none"/>
            <a:tailEnd len="med" w="med" type="triangle"/>
          </a:ln>
        </p:spPr>
      </p:cxnSp>
      <p:cxnSp>
        <p:nvCxnSpPr>
          <p:cNvPr id="334" name="Google Shape;334;g657f511bf4_0_134"/>
          <p:cNvCxnSpPr/>
          <p:nvPr/>
        </p:nvCxnSpPr>
        <p:spPr>
          <a:xfrm>
            <a:off x="2455029" y="2482077"/>
            <a:ext cx="0" cy="243900"/>
          </a:xfrm>
          <a:prstGeom prst="straightConnector1">
            <a:avLst/>
          </a:prstGeom>
          <a:noFill/>
          <a:ln cap="flat" cmpd="sng" w="9525">
            <a:solidFill>
              <a:srgbClr val="AEABAB"/>
            </a:solidFill>
            <a:prstDash val="solid"/>
            <a:miter lim="800000"/>
            <a:headEnd len="sm" w="sm" type="none"/>
            <a:tailEnd len="med" w="med" type="triangle"/>
          </a:ln>
        </p:spPr>
      </p:cxnSp>
      <p:cxnSp>
        <p:nvCxnSpPr>
          <p:cNvPr id="335" name="Google Shape;335;g657f511bf4_0_134"/>
          <p:cNvCxnSpPr/>
          <p:nvPr/>
        </p:nvCxnSpPr>
        <p:spPr>
          <a:xfrm flipH="1">
            <a:off x="3465007" y="2491869"/>
            <a:ext cx="1800" cy="250500"/>
          </a:xfrm>
          <a:prstGeom prst="straightConnector1">
            <a:avLst/>
          </a:prstGeom>
          <a:noFill/>
          <a:ln cap="flat" cmpd="sng" w="9525">
            <a:solidFill>
              <a:srgbClr val="AEABAB"/>
            </a:solidFill>
            <a:prstDash val="solid"/>
            <a:miter lim="800000"/>
            <a:headEnd len="sm" w="sm" type="none"/>
            <a:tailEnd len="med" w="med" type="triangle"/>
          </a:ln>
        </p:spPr>
      </p:cxnSp>
      <p:sp>
        <p:nvSpPr>
          <p:cNvPr id="336" name="Google Shape;336;g657f511bf4_0_134"/>
          <p:cNvSpPr/>
          <p:nvPr/>
        </p:nvSpPr>
        <p:spPr>
          <a:xfrm>
            <a:off x="4582619" y="2780341"/>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7" name="Google Shape;337;g657f511bf4_0_134"/>
          <p:cNvSpPr/>
          <p:nvPr/>
        </p:nvSpPr>
        <p:spPr>
          <a:xfrm>
            <a:off x="4333531" y="2729324"/>
            <a:ext cx="389700" cy="386700"/>
          </a:xfrm>
          <a:prstGeom prst="wedgeEllipseCallout">
            <a:avLst>
              <a:gd fmla="val -294355" name="adj1"/>
              <a:gd fmla="val 186229"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8" name="Google Shape;338;g657f511bf4_0_134"/>
          <p:cNvSpPr/>
          <p:nvPr/>
        </p:nvSpPr>
        <p:spPr>
          <a:xfrm>
            <a:off x="4379389" y="2725970"/>
            <a:ext cx="42795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2    </a:t>
            </a:r>
            <a:r>
              <a:rPr lang="en-GB" sz="1800">
                <a:solidFill>
                  <a:srgbClr val="000000"/>
                </a:solidFill>
                <a:latin typeface="Calibri"/>
                <a:ea typeface="Calibri"/>
                <a:cs typeface="Calibri"/>
                <a:sym typeface="Calibri"/>
              </a:rPr>
              <a:t>open source tool for data conversion</a:t>
            </a:r>
            <a:endParaRPr sz="1800">
              <a:solidFill>
                <a:srgbClr val="000000"/>
              </a:solidFill>
              <a:latin typeface="Arial"/>
              <a:ea typeface="Arial"/>
              <a:cs typeface="Arial"/>
              <a:sym typeface="Arial"/>
            </a:endParaRPr>
          </a:p>
        </p:txBody>
      </p:sp>
      <p:sp>
        <p:nvSpPr>
          <p:cNvPr id="339" name="Google Shape;339;g657f511bf4_0_134"/>
          <p:cNvSpPr/>
          <p:nvPr/>
        </p:nvSpPr>
        <p:spPr>
          <a:xfrm>
            <a:off x="4533634" y="2049610"/>
            <a:ext cx="4074000" cy="296400"/>
          </a:xfrm>
          <a:prstGeom prst="roundRect">
            <a:avLst>
              <a:gd fmla="val 16667" name="adj"/>
            </a:avLst>
          </a:prstGeom>
          <a:solidFill>
            <a:srgbClr val="F7CAAC"/>
          </a:solidFill>
          <a:ln cap="flat" cmpd="sng" w="28575">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0" name="Google Shape;340;g657f511bf4_0_134"/>
          <p:cNvSpPr/>
          <p:nvPr/>
        </p:nvSpPr>
        <p:spPr>
          <a:xfrm>
            <a:off x="4311034" y="1998346"/>
            <a:ext cx="390300" cy="386700"/>
          </a:xfrm>
          <a:prstGeom prst="wedgeEllipseCallout">
            <a:avLst>
              <a:gd fmla="val -158819" name="adj1"/>
              <a:gd fmla="val -53355" name="adj2"/>
            </a:avLst>
          </a:prstGeom>
          <a:solidFill>
            <a:srgbClr val="F7CAAC"/>
          </a:solidFill>
          <a:ln cap="flat" cmpd="sng" w="28575">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1" name="Google Shape;341;g657f511bf4_0_134"/>
          <p:cNvSpPr/>
          <p:nvPr/>
        </p:nvSpPr>
        <p:spPr>
          <a:xfrm>
            <a:off x="4356800" y="1987150"/>
            <a:ext cx="4800900" cy="42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3</a:t>
            </a:r>
            <a:r>
              <a:rPr lang="en-GB" sz="1800">
                <a:solidFill>
                  <a:srgbClr val="000000"/>
                </a:solidFill>
                <a:latin typeface="Calibri"/>
                <a:ea typeface="Calibri"/>
                <a:cs typeface="Calibri"/>
                <a:sym typeface="Calibri"/>
              </a:rPr>
              <a:t>    consortium-wide PAI instrument library</a:t>
            </a:r>
            <a:br>
              <a:rPr lang="en-GB"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342" name="Google Shape;342;g657f511bf4_0_134"/>
          <p:cNvSpPr/>
          <p:nvPr/>
        </p:nvSpPr>
        <p:spPr>
          <a:xfrm>
            <a:off x="4508287" y="1267125"/>
            <a:ext cx="41151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3" name="Google Shape;343;g657f511bf4_0_134"/>
          <p:cNvSpPr/>
          <p:nvPr/>
        </p:nvSpPr>
        <p:spPr>
          <a:xfrm>
            <a:off x="4316084" y="1231221"/>
            <a:ext cx="390300" cy="386700"/>
          </a:xfrm>
          <a:prstGeom prst="wedgeEllipseCallout">
            <a:avLst>
              <a:gd fmla="val -194269" name="adj1"/>
              <a:gd fmla="val 339653"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4" name="Google Shape;344;g657f511bf4_0_134"/>
          <p:cNvSpPr/>
          <p:nvPr/>
        </p:nvSpPr>
        <p:spPr>
          <a:xfrm>
            <a:off x="4343700" y="1234750"/>
            <a:ext cx="43509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4    </a:t>
            </a:r>
            <a:r>
              <a:rPr lang="en-GB" sz="1800">
                <a:solidFill>
                  <a:srgbClr val="000000"/>
                </a:solidFill>
                <a:latin typeface="Calibri"/>
                <a:ea typeface="Calibri"/>
                <a:cs typeface="Calibri"/>
                <a:sym typeface="Calibri"/>
              </a:rPr>
              <a:t>open-access platform for PA data</a:t>
            </a:r>
            <a:endParaRPr sz="1800">
              <a:solidFill>
                <a:srgbClr val="000000"/>
              </a:solidFill>
              <a:latin typeface="Calibri"/>
              <a:ea typeface="Calibri"/>
              <a:cs typeface="Calibri"/>
              <a:sym typeface="Calibri"/>
            </a:endParaRPr>
          </a:p>
        </p:txBody>
      </p:sp>
      <p:pic>
        <p:nvPicPr>
          <p:cNvPr descr="Papier" id="345" name="Google Shape;345;g657f511bf4_0_134"/>
          <p:cNvPicPr preferRelativeResize="0"/>
          <p:nvPr/>
        </p:nvPicPr>
        <p:blipFill rotWithShape="1">
          <a:blip r:embed="rId3">
            <a:alphaModFix/>
          </a:blip>
          <a:srcRect b="0" l="0" r="0" t="0"/>
          <a:stretch/>
        </p:blipFill>
        <p:spPr>
          <a:xfrm>
            <a:off x="3166423" y="2848374"/>
            <a:ext cx="599706" cy="599706"/>
          </a:xfrm>
          <a:prstGeom prst="rect">
            <a:avLst/>
          </a:prstGeom>
          <a:noFill/>
          <a:ln>
            <a:noFill/>
          </a:ln>
        </p:spPr>
      </p:pic>
      <p:pic>
        <p:nvPicPr>
          <p:cNvPr descr="Papier" id="346" name="Google Shape;346;g657f511bf4_0_134"/>
          <p:cNvPicPr preferRelativeResize="0"/>
          <p:nvPr/>
        </p:nvPicPr>
        <p:blipFill rotWithShape="1">
          <a:blip r:embed="rId3">
            <a:alphaModFix/>
          </a:blip>
          <a:srcRect b="0" l="0" r="0" t="0"/>
          <a:stretch/>
        </p:blipFill>
        <p:spPr>
          <a:xfrm>
            <a:off x="2212400" y="2838978"/>
            <a:ext cx="599706" cy="599706"/>
          </a:xfrm>
          <a:prstGeom prst="rect">
            <a:avLst/>
          </a:prstGeom>
          <a:noFill/>
          <a:ln>
            <a:noFill/>
          </a:ln>
        </p:spPr>
      </p:pic>
      <p:sp>
        <p:nvSpPr>
          <p:cNvPr id="347" name="Google Shape;347;g657f511bf4_0_134"/>
          <p:cNvSpPr txBox="1"/>
          <p:nvPr/>
        </p:nvSpPr>
        <p:spPr>
          <a:xfrm>
            <a:off x="3294163" y="3002954"/>
            <a:ext cx="2022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C</a:t>
            </a:r>
            <a:endParaRPr>
              <a:solidFill>
                <a:srgbClr val="999999"/>
              </a:solidFill>
            </a:endParaRPr>
          </a:p>
        </p:txBody>
      </p:sp>
      <p:sp>
        <p:nvSpPr>
          <p:cNvPr id="348" name="Google Shape;348;g657f511bf4_0_134"/>
          <p:cNvSpPr txBox="1"/>
          <p:nvPr/>
        </p:nvSpPr>
        <p:spPr>
          <a:xfrm>
            <a:off x="2335318" y="2992426"/>
            <a:ext cx="2031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B</a:t>
            </a:r>
            <a:endParaRPr>
              <a:solidFill>
                <a:srgbClr val="999999"/>
              </a:solidFill>
            </a:endParaRPr>
          </a:p>
        </p:txBody>
      </p:sp>
      <p:sp>
        <p:nvSpPr>
          <p:cNvPr id="349" name="Google Shape;349;g657f511bf4_0_134"/>
          <p:cNvSpPr/>
          <p:nvPr/>
        </p:nvSpPr>
        <p:spPr>
          <a:xfrm>
            <a:off x="4413500" y="3507500"/>
            <a:ext cx="42795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0" name="Google Shape;350;g657f511bf4_0_134"/>
          <p:cNvSpPr/>
          <p:nvPr/>
        </p:nvSpPr>
        <p:spPr>
          <a:xfrm>
            <a:off x="4313366" y="3468269"/>
            <a:ext cx="389700" cy="386700"/>
          </a:xfrm>
          <a:prstGeom prst="wedgeEllipseCallout">
            <a:avLst>
              <a:gd fmla="val -428512" name="adj1"/>
              <a:gd fmla="val 108436"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1" name="Google Shape;351;g657f511bf4_0_134"/>
          <p:cNvSpPr/>
          <p:nvPr/>
        </p:nvSpPr>
        <p:spPr>
          <a:xfrm rot="235">
            <a:off x="4356809" y="3454213"/>
            <a:ext cx="4392900" cy="24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1    </a:t>
            </a:r>
            <a:r>
              <a:rPr lang="en-GB" sz="1800">
                <a:latin typeface="Calibri"/>
                <a:ea typeface="Calibri"/>
                <a:cs typeface="Calibri"/>
                <a:sym typeface="Calibri"/>
              </a:rPr>
              <a:t>standardised</a:t>
            </a:r>
            <a:r>
              <a:rPr lang="en-GB" sz="1800">
                <a:solidFill>
                  <a:srgbClr val="000000"/>
                </a:solidFill>
                <a:latin typeface="Calibri"/>
                <a:ea typeface="Calibri"/>
                <a:cs typeface="Calibri"/>
                <a:sym typeface="Calibri"/>
              </a:rPr>
              <a:t> PA data format</a:t>
            </a:r>
            <a:endParaRPr sz="1800">
              <a:latin typeface="Calibri"/>
              <a:ea typeface="Calibri"/>
              <a:cs typeface="Calibri"/>
              <a:sym typeface="Calibri"/>
            </a:endParaRPr>
          </a:p>
        </p:txBody>
      </p:sp>
      <p:sp>
        <p:nvSpPr>
          <p:cNvPr id="352" name="Google Shape;352;g657f511bf4_0_134"/>
          <p:cNvSpPr/>
          <p:nvPr/>
        </p:nvSpPr>
        <p:spPr>
          <a:xfrm>
            <a:off x="1908558" y="3016387"/>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3" name="Google Shape;353;g657f511bf4_0_134"/>
          <p:cNvCxnSpPr/>
          <p:nvPr/>
        </p:nvCxnSpPr>
        <p:spPr>
          <a:xfrm flipH="1" rot="10800000">
            <a:off x="2753534" y="3120132"/>
            <a:ext cx="423600" cy="3000"/>
          </a:xfrm>
          <a:prstGeom prst="straightConnector1">
            <a:avLst/>
          </a:prstGeom>
          <a:noFill/>
          <a:ln cap="flat" cmpd="sng" w="9525">
            <a:solidFill>
              <a:srgbClr val="AEABAB"/>
            </a:solidFill>
            <a:prstDash val="solid"/>
            <a:miter lim="800000"/>
            <a:headEnd len="med" w="med" type="triangle"/>
            <a:tailEnd len="med" w="med" type="triangle"/>
          </a:ln>
        </p:spPr>
      </p:cxnSp>
      <p:sp>
        <p:nvSpPr>
          <p:cNvPr id="354" name="Google Shape;354;g657f511bf4_0_134"/>
          <p:cNvSpPr/>
          <p:nvPr/>
        </p:nvSpPr>
        <p:spPr>
          <a:xfrm>
            <a:off x="2865941" y="3018958"/>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apier" id="355" name="Google Shape;355;g657f511bf4_0_134"/>
          <p:cNvPicPr preferRelativeResize="0"/>
          <p:nvPr/>
        </p:nvPicPr>
        <p:blipFill rotWithShape="1">
          <a:blip r:embed="rId3">
            <a:alphaModFix/>
          </a:blip>
          <a:srcRect b="0" l="0" r="0" t="0"/>
          <a:stretch/>
        </p:blipFill>
        <p:spPr>
          <a:xfrm>
            <a:off x="2221685" y="3759968"/>
            <a:ext cx="599706" cy="599706"/>
          </a:xfrm>
          <a:prstGeom prst="rect">
            <a:avLst/>
          </a:prstGeom>
          <a:noFill/>
          <a:ln>
            <a:noFill/>
          </a:ln>
        </p:spPr>
      </p:pic>
      <p:pic>
        <p:nvPicPr>
          <p:cNvPr descr="Schlüssel" id="356" name="Google Shape;356;g657f511bf4_0_134"/>
          <p:cNvPicPr preferRelativeResize="0"/>
          <p:nvPr/>
        </p:nvPicPr>
        <p:blipFill rotWithShape="1">
          <a:blip r:embed="rId5">
            <a:alphaModFix/>
          </a:blip>
          <a:srcRect b="0" l="0" r="0" t="0"/>
          <a:stretch/>
        </p:blipFill>
        <p:spPr>
          <a:xfrm rot="5400000">
            <a:off x="2410480" y="3994510"/>
            <a:ext cx="222116" cy="222116"/>
          </a:xfrm>
          <a:prstGeom prst="rect">
            <a:avLst/>
          </a:prstGeom>
          <a:noFill/>
          <a:ln>
            <a:noFill/>
          </a:ln>
        </p:spPr>
      </p:pic>
      <p:cxnSp>
        <p:nvCxnSpPr>
          <p:cNvPr id="357" name="Google Shape;357;g657f511bf4_0_134"/>
          <p:cNvCxnSpPr/>
          <p:nvPr/>
        </p:nvCxnSpPr>
        <p:spPr>
          <a:xfrm>
            <a:off x="1635938" y="3549063"/>
            <a:ext cx="471300" cy="295200"/>
          </a:xfrm>
          <a:prstGeom prst="straightConnector1">
            <a:avLst/>
          </a:prstGeom>
          <a:noFill/>
          <a:ln cap="flat" cmpd="sng" w="9525">
            <a:solidFill>
              <a:srgbClr val="AEABAB"/>
            </a:solidFill>
            <a:prstDash val="solid"/>
            <a:miter lim="800000"/>
            <a:headEnd len="sm" w="sm" type="none"/>
            <a:tailEnd len="med" w="med" type="triangle"/>
          </a:ln>
        </p:spPr>
      </p:cxnSp>
      <p:cxnSp>
        <p:nvCxnSpPr>
          <p:cNvPr id="358" name="Google Shape;358;g657f511bf4_0_134"/>
          <p:cNvCxnSpPr/>
          <p:nvPr/>
        </p:nvCxnSpPr>
        <p:spPr>
          <a:xfrm flipH="1">
            <a:off x="2935589" y="3562583"/>
            <a:ext cx="418800" cy="317400"/>
          </a:xfrm>
          <a:prstGeom prst="straightConnector1">
            <a:avLst/>
          </a:prstGeom>
          <a:noFill/>
          <a:ln cap="flat" cmpd="sng" w="9525">
            <a:solidFill>
              <a:srgbClr val="AEABAB"/>
            </a:solidFill>
            <a:prstDash val="solid"/>
            <a:miter lim="800000"/>
            <a:headEnd len="sm" w="sm" type="none"/>
            <a:tailEnd len="med" w="med" type="triangle"/>
          </a:ln>
        </p:spPr>
      </p:cxnSp>
      <p:cxnSp>
        <p:nvCxnSpPr>
          <p:cNvPr id="359" name="Google Shape;359;g657f511bf4_0_134"/>
          <p:cNvCxnSpPr/>
          <p:nvPr/>
        </p:nvCxnSpPr>
        <p:spPr>
          <a:xfrm>
            <a:off x="2506403" y="3494936"/>
            <a:ext cx="0" cy="243900"/>
          </a:xfrm>
          <a:prstGeom prst="straightConnector1">
            <a:avLst/>
          </a:prstGeom>
          <a:noFill/>
          <a:ln cap="flat" cmpd="sng" w="9525">
            <a:solidFill>
              <a:srgbClr val="AEABAB"/>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g6229c6ff7a_0_55"/>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 3: PAI instrument library</a:t>
            </a:r>
            <a:endParaRPr/>
          </a:p>
        </p:txBody>
      </p:sp>
      <p:sp>
        <p:nvSpPr>
          <p:cNvPr id="366" name="Google Shape;366;g6229c6ff7a_0_55"/>
          <p:cNvSpPr txBox="1"/>
          <p:nvPr>
            <p:ph idx="1" type="body"/>
          </p:nvPr>
        </p:nvSpPr>
        <p:spPr>
          <a:xfrm>
            <a:off x="628650" y="1895100"/>
            <a:ext cx="7886700" cy="25851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GB"/>
              <a:t>Goal:</a:t>
            </a:r>
            <a:r>
              <a:rPr lang="en-GB"/>
              <a:t> C</a:t>
            </a:r>
            <a:r>
              <a:rPr lang="en-GB"/>
              <a:t>ollection of </a:t>
            </a:r>
            <a:r>
              <a:rPr lang="en-GB">
                <a:solidFill>
                  <a:srgbClr val="222222"/>
                </a:solidFill>
                <a:highlight>
                  <a:srgbClr val="FFFFFF"/>
                </a:highlight>
              </a:rPr>
              <a:t>instruments that could be made available for phantom measurements and overview of phantom geometries needed.</a:t>
            </a:r>
            <a:endParaRPr>
              <a:solidFill>
                <a:srgbClr val="222222"/>
              </a:solidFill>
              <a:highlight>
                <a:srgbClr val="FFFFFF"/>
              </a:highlight>
            </a:endParaRPr>
          </a:p>
          <a:p>
            <a:pPr indent="0" lvl="0" marL="0" rtl="0" algn="l">
              <a:spcBef>
                <a:spcPts val="750"/>
              </a:spcBef>
              <a:spcAft>
                <a:spcPts val="0"/>
              </a:spcAft>
              <a:buNone/>
            </a:pPr>
            <a:r>
              <a:t/>
            </a:r>
            <a:endParaRPr>
              <a:solidFill>
                <a:srgbClr val="222222"/>
              </a:solidFill>
              <a:highlight>
                <a:srgbClr val="FFFFFF"/>
              </a:highlight>
            </a:endParaRPr>
          </a:p>
          <a:p>
            <a:pPr indent="-355600" lvl="0" marL="457200" rtl="0" algn="l">
              <a:spcBef>
                <a:spcPts val="750"/>
              </a:spcBef>
              <a:spcAft>
                <a:spcPts val="0"/>
              </a:spcAft>
              <a:buSzPts val="2000"/>
              <a:buChar char="-"/>
            </a:pPr>
            <a:r>
              <a:rPr lang="en-GB"/>
              <a:t>So far 15 different systems</a:t>
            </a:r>
            <a:endParaRPr>
              <a:solidFill>
                <a:srgbClr val="222222"/>
              </a:solidFill>
              <a:highlight>
                <a:srgbClr val="FFFFFF"/>
              </a:highlight>
            </a:endParaRPr>
          </a:p>
          <a:p>
            <a:pPr indent="0" lvl="0" marL="457200" rtl="0" algn="l">
              <a:spcBef>
                <a:spcPts val="750"/>
              </a:spcBef>
              <a:spcAft>
                <a:spcPts val="0"/>
              </a:spcAft>
              <a:buNone/>
            </a:pPr>
            <a:r>
              <a:t/>
            </a:r>
            <a:endParaRPr>
              <a:solidFill>
                <a:srgbClr val="222222"/>
              </a:solidFill>
              <a:highlight>
                <a:srgbClr val="FFFFFF"/>
              </a:highlight>
            </a:endParaRPr>
          </a:p>
          <a:p>
            <a:pPr indent="-355600" lvl="0" marL="457200" rtl="0" algn="l">
              <a:spcBef>
                <a:spcPts val="750"/>
              </a:spcBef>
              <a:spcAft>
                <a:spcPts val="0"/>
              </a:spcAft>
              <a:buSzPts val="2000"/>
              <a:buChar char="-"/>
            </a:pPr>
            <a:r>
              <a:rPr lang="en-GB"/>
              <a:t>Information on system type and configuration, illumination and detection geometry, image acquisition details, etc..</a:t>
            </a:r>
            <a:endParaRPr/>
          </a:p>
        </p:txBody>
      </p:sp>
      <p:sp>
        <p:nvSpPr>
          <p:cNvPr id="367" name="Google Shape;367;g6229c6ff7a_0_55"/>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id="368" name="Google Shape;368;g6229c6ff7a_0_55"/>
          <p:cNvPicPr preferRelativeResize="0"/>
          <p:nvPr/>
        </p:nvPicPr>
        <p:blipFill rotWithShape="1">
          <a:blip r:embed="rId3">
            <a:alphaModFix/>
          </a:blip>
          <a:srcRect b="34798" l="0" r="0" t="0"/>
          <a:stretch/>
        </p:blipFill>
        <p:spPr>
          <a:xfrm>
            <a:off x="-46400" y="674825"/>
            <a:ext cx="9190399" cy="116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g657f511bf4_0_178"/>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 4: Open-access platform</a:t>
            </a:r>
            <a:endParaRPr/>
          </a:p>
        </p:txBody>
      </p:sp>
      <p:sp>
        <p:nvSpPr>
          <p:cNvPr id="375" name="Google Shape;375;g657f511bf4_0_178"/>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descr="Papier" id="376" name="Google Shape;376;g657f511bf4_0_178"/>
          <p:cNvPicPr preferRelativeResize="0"/>
          <p:nvPr/>
        </p:nvPicPr>
        <p:blipFill rotWithShape="1">
          <a:blip r:embed="rId3">
            <a:alphaModFix/>
          </a:blip>
          <a:srcRect b="0" l="0" r="0" t="0"/>
          <a:stretch/>
        </p:blipFill>
        <p:spPr>
          <a:xfrm>
            <a:off x="1241912" y="2834507"/>
            <a:ext cx="599706" cy="599706"/>
          </a:xfrm>
          <a:prstGeom prst="rect">
            <a:avLst/>
          </a:prstGeom>
          <a:noFill/>
          <a:ln>
            <a:noFill/>
          </a:ln>
        </p:spPr>
      </p:pic>
      <p:grpSp>
        <p:nvGrpSpPr>
          <p:cNvPr id="377" name="Google Shape;377;g657f511bf4_0_178"/>
          <p:cNvGrpSpPr/>
          <p:nvPr/>
        </p:nvGrpSpPr>
        <p:grpSpPr>
          <a:xfrm>
            <a:off x="1348632" y="1231309"/>
            <a:ext cx="2610700" cy="1224151"/>
            <a:chOff x="1612433" y="1438522"/>
            <a:chExt cx="3980939" cy="1866652"/>
          </a:xfrm>
        </p:grpSpPr>
        <p:pic>
          <p:nvPicPr>
            <p:cNvPr id="378" name="Google Shape;378;g657f511bf4_0_178"/>
            <p:cNvPicPr preferRelativeResize="0"/>
            <p:nvPr/>
          </p:nvPicPr>
          <p:blipFill rotWithShape="1">
            <a:blip r:embed="rId4">
              <a:alphaModFix/>
            </a:blip>
            <a:srcRect b="55420" l="0" r="89846" t="4008"/>
            <a:stretch/>
          </p:blipFill>
          <p:spPr>
            <a:xfrm>
              <a:off x="1612433" y="1602771"/>
              <a:ext cx="543217" cy="1664414"/>
            </a:xfrm>
            <a:prstGeom prst="rect">
              <a:avLst/>
            </a:prstGeom>
            <a:noFill/>
            <a:ln>
              <a:noFill/>
            </a:ln>
          </p:spPr>
        </p:pic>
        <p:pic>
          <p:nvPicPr>
            <p:cNvPr id="379" name="Google Shape;379;g657f511bf4_0_178"/>
            <p:cNvPicPr preferRelativeResize="0"/>
            <p:nvPr/>
          </p:nvPicPr>
          <p:blipFill rotWithShape="1">
            <a:blip r:embed="rId4">
              <a:alphaModFix/>
            </a:blip>
            <a:srcRect b="54228" l="73462" r="0" t="4213"/>
            <a:stretch/>
          </p:blipFill>
          <p:spPr>
            <a:xfrm>
              <a:off x="4116170" y="1459913"/>
              <a:ext cx="1419894" cy="1704838"/>
            </a:xfrm>
            <a:prstGeom prst="rect">
              <a:avLst/>
            </a:prstGeom>
            <a:noFill/>
            <a:ln>
              <a:noFill/>
            </a:ln>
          </p:spPr>
        </p:pic>
        <p:pic>
          <p:nvPicPr>
            <p:cNvPr id="380" name="Google Shape;380;g657f511bf4_0_178"/>
            <p:cNvPicPr preferRelativeResize="0"/>
            <p:nvPr/>
          </p:nvPicPr>
          <p:blipFill rotWithShape="1">
            <a:blip r:embed="rId4">
              <a:alphaModFix/>
            </a:blip>
            <a:srcRect b="4759" l="24954" r="47841" t="49740"/>
            <a:stretch/>
          </p:blipFill>
          <p:spPr>
            <a:xfrm>
              <a:off x="2775884" y="1438522"/>
              <a:ext cx="1455559" cy="1866652"/>
            </a:xfrm>
            <a:prstGeom prst="rect">
              <a:avLst/>
            </a:prstGeom>
            <a:noFill/>
            <a:ln>
              <a:noFill/>
            </a:ln>
          </p:spPr>
        </p:pic>
        <p:sp>
          <p:nvSpPr>
            <p:cNvPr id="381" name="Google Shape;381;g657f511bf4_0_178"/>
            <p:cNvSpPr/>
            <p:nvPr/>
          </p:nvSpPr>
          <p:spPr>
            <a:xfrm>
              <a:off x="5050850" y="1909093"/>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2" name="Google Shape;382;g657f511bf4_0_178"/>
            <p:cNvSpPr/>
            <p:nvPr/>
          </p:nvSpPr>
          <p:spPr>
            <a:xfrm>
              <a:off x="5092672" y="3034148"/>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3" name="Google Shape;383;g657f511bf4_0_178"/>
            <p:cNvSpPr/>
            <p:nvPr/>
          </p:nvSpPr>
          <p:spPr>
            <a:xfrm>
              <a:off x="3417001" y="1668765"/>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4" name="Google Shape;384;g657f511bf4_0_178"/>
            <p:cNvSpPr/>
            <p:nvPr/>
          </p:nvSpPr>
          <p:spPr>
            <a:xfrm>
              <a:off x="3562930" y="2630057"/>
              <a:ext cx="5868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85" name="Google Shape;385;g657f511bf4_0_178"/>
          <p:cNvSpPr txBox="1"/>
          <p:nvPr/>
        </p:nvSpPr>
        <p:spPr>
          <a:xfrm>
            <a:off x="1369922" y="3002954"/>
            <a:ext cx="5997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rgbClr val="999999"/>
                </a:solidFill>
                <a:latin typeface="Calibri"/>
                <a:ea typeface="Calibri"/>
                <a:cs typeface="Calibri"/>
                <a:sym typeface="Calibri"/>
              </a:rPr>
              <a:t>A</a:t>
            </a:r>
            <a:endParaRPr>
              <a:solidFill>
                <a:srgbClr val="999999"/>
              </a:solidFill>
            </a:endParaRPr>
          </a:p>
        </p:txBody>
      </p:sp>
      <p:cxnSp>
        <p:nvCxnSpPr>
          <p:cNvPr id="386" name="Google Shape;386;g657f511bf4_0_178"/>
          <p:cNvCxnSpPr/>
          <p:nvPr/>
        </p:nvCxnSpPr>
        <p:spPr>
          <a:xfrm flipH="1" rot="10800000">
            <a:off x="1788703" y="3110735"/>
            <a:ext cx="423600" cy="3000"/>
          </a:xfrm>
          <a:prstGeom prst="straightConnector1">
            <a:avLst/>
          </a:prstGeom>
          <a:noFill/>
          <a:ln cap="flat" cmpd="sng" w="9525">
            <a:solidFill>
              <a:srgbClr val="AEABAB"/>
            </a:solidFill>
            <a:prstDash val="solid"/>
            <a:miter lim="800000"/>
            <a:headEnd len="med" w="med" type="triangle"/>
            <a:tailEnd len="med" w="med" type="triangle"/>
          </a:ln>
        </p:spPr>
      </p:cxnSp>
      <p:cxnSp>
        <p:nvCxnSpPr>
          <p:cNvPr id="387" name="Google Shape;387;g657f511bf4_0_178"/>
          <p:cNvCxnSpPr/>
          <p:nvPr/>
        </p:nvCxnSpPr>
        <p:spPr>
          <a:xfrm>
            <a:off x="1577323" y="2476677"/>
            <a:ext cx="0" cy="254700"/>
          </a:xfrm>
          <a:prstGeom prst="straightConnector1">
            <a:avLst/>
          </a:prstGeom>
          <a:noFill/>
          <a:ln cap="flat" cmpd="sng" w="9525">
            <a:solidFill>
              <a:srgbClr val="AEABAB"/>
            </a:solidFill>
            <a:prstDash val="solid"/>
            <a:miter lim="800000"/>
            <a:headEnd len="sm" w="sm" type="none"/>
            <a:tailEnd len="med" w="med" type="triangle"/>
          </a:ln>
        </p:spPr>
      </p:cxnSp>
      <p:cxnSp>
        <p:nvCxnSpPr>
          <p:cNvPr id="388" name="Google Shape;388;g657f511bf4_0_178"/>
          <p:cNvCxnSpPr/>
          <p:nvPr/>
        </p:nvCxnSpPr>
        <p:spPr>
          <a:xfrm>
            <a:off x="2455029" y="2482077"/>
            <a:ext cx="0" cy="243900"/>
          </a:xfrm>
          <a:prstGeom prst="straightConnector1">
            <a:avLst/>
          </a:prstGeom>
          <a:noFill/>
          <a:ln cap="flat" cmpd="sng" w="9525">
            <a:solidFill>
              <a:srgbClr val="AEABAB"/>
            </a:solidFill>
            <a:prstDash val="solid"/>
            <a:miter lim="800000"/>
            <a:headEnd len="sm" w="sm" type="none"/>
            <a:tailEnd len="med" w="med" type="triangle"/>
          </a:ln>
        </p:spPr>
      </p:cxnSp>
      <p:cxnSp>
        <p:nvCxnSpPr>
          <p:cNvPr id="389" name="Google Shape;389;g657f511bf4_0_178"/>
          <p:cNvCxnSpPr/>
          <p:nvPr/>
        </p:nvCxnSpPr>
        <p:spPr>
          <a:xfrm flipH="1">
            <a:off x="3465007" y="2491869"/>
            <a:ext cx="1800" cy="250500"/>
          </a:xfrm>
          <a:prstGeom prst="straightConnector1">
            <a:avLst/>
          </a:prstGeom>
          <a:noFill/>
          <a:ln cap="flat" cmpd="sng" w="9525">
            <a:solidFill>
              <a:srgbClr val="AEABAB"/>
            </a:solidFill>
            <a:prstDash val="solid"/>
            <a:miter lim="800000"/>
            <a:headEnd len="sm" w="sm" type="none"/>
            <a:tailEnd len="med" w="med" type="triangle"/>
          </a:ln>
        </p:spPr>
      </p:cxnSp>
      <p:sp>
        <p:nvSpPr>
          <p:cNvPr id="390" name="Google Shape;390;g657f511bf4_0_178"/>
          <p:cNvSpPr/>
          <p:nvPr/>
        </p:nvSpPr>
        <p:spPr>
          <a:xfrm>
            <a:off x="4582619" y="2780341"/>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1" name="Google Shape;391;g657f511bf4_0_178"/>
          <p:cNvSpPr/>
          <p:nvPr/>
        </p:nvSpPr>
        <p:spPr>
          <a:xfrm>
            <a:off x="4333531" y="2729324"/>
            <a:ext cx="389700" cy="386700"/>
          </a:xfrm>
          <a:prstGeom prst="wedgeEllipseCallout">
            <a:avLst>
              <a:gd fmla="val -294355" name="adj1"/>
              <a:gd fmla="val 186229"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2" name="Google Shape;392;g657f511bf4_0_178"/>
          <p:cNvSpPr/>
          <p:nvPr/>
        </p:nvSpPr>
        <p:spPr>
          <a:xfrm>
            <a:off x="4379389" y="2725970"/>
            <a:ext cx="42795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2    </a:t>
            </a:r>
            <a:r>
              <a:rPr lang="en-GB" sz="1800">
                <a:solidFill>
                  <a:srgbClr val="000000"/>
                </a:solidFill>
                <a:latin typeface="Calibri"/>
                <a:ea typeface="Calibri"/>
                <a:cs typeface="Calibri"/>
                <a:sym typeface="Calibri"/>
              </a:rPr>
              <a:t>open source tool for data conversion</a:t>
            </a:r>
            <a:endParaRPr sz="1800">
              <a:solidFill>
                <a:srgbClr val="000000"/>
              </a:solidFill>
              <a:latin typeface="Arial"/>
              <a:ea typeface="Arial"/>
              <a:cs typeface="Arial"/>
              <a:sym typeface="Arial"/>
            </a:endParaRPr>
          </a:p>
        </p:txBody>
      </p:sp>
      <p:sp>
        <p:nvSpPr>
          <p:cNvPr id="393" name="Google Shape;393;g657f511bf4_0_178"/>
          <p:cNvSpPr/>
          <p:nvPr/>
        </p:nvSpPr>
        <p:spPr>
          <a:xfrm>
            <a:off x="4533634" y="2049610"/>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4" name="Google Shape;394;g657f511bf4_0_178"/>
          <p:cNvSpPr/>
          <p:nvPr/>
        </p:nvSpPr>
        <p:spPr>
          <a:xfrm>
            <a:off x="4311034" y="1998346"/>
            <a:ext cx="390300" cy="386700"/>
          </a:xfrm>
          <a:prstGeom prst="wedgeEllipseCallout">
            <a:avLst>
              <a:gd fmla="val -158819" name="adj1"/>
              <a:gd fmla="val -53355"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5" name="Google Shape;395;g657f511bf4_0_178"/>
          <p:cNvSpPr/>
          <p:nvPr/>
        </p:nvSpPr>
        <p:spPr>
          <a:xfrm>
            <a:off x="4356800" y="1987150"/>
            <a:ext cx="4800900" cy="42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3</a:t>
            </a:r>
            <a:r>
              <a:rPr lang="en-GB" sz="1800">
                <a:solidFill>
                  <a:srgbClr val="000000"/>
                </a:solidFill>
                <a:latin typeface="Calibri"/>
                <a:ea typeface="Calibri"/>
                <a:cs typeface="Calibri"/>
                <a:sym typeface="Calibri"/>
              </a:rPr>
              <a:t>    consortium-wide PAI instrument library</a:t>
            </a:r>
            <a:br>
              <a:rPr lang="en-GB"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396" name="Google Shape;396;g657f511bf4_0_178"/>
          <p:cNvSpPr/>
          <p:nvPr/>
        </p:nvSpPr>
        <p:spPr>
          <a:xfrm>
            <a:off x="4508287" y="1267125"/>
            <a:ext cx="4115100" cy="296400"/>
          </a:xfrm>
          <a:prstGeom prst="roundRect">
            <a:avLst>
              <a:gd fmla="val 16667" name="adj"/>
            </a:avLst>
          </a:prstGeom>
          <a:solidFill>
            <a:srgbClr val="F7CAAC"/>
          </a:solidFill>
          <a:ln cap="flat" cmpd="sng" w="28575">
            <a:solidFill>
              <a:srgbClr val="98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7" name="Google Shape;397;g657f511bf4_0_178"/>
          <p:cNvSpPr/>
          <p:nvPr/>
        </p:nvSpPr>
        <p:spPr>
          <a:xfrm>
            <a:off x="4316084" y="1231221"/>
            <a:ext cx="390300" cy="386700"/>
          </a:xfrm>
          <a:prstGeom prst="wedgeEllipseCallout">
            <a:avLst>
              <a:gd fmla="val -194269" name="adj1"/>
              <a:gd fmla="val 339653" name="adj2"/>
            </a:avLst>
          </a:prstGeom>
          <a:solidFill>
            <a:srgbClr val="F7CAAC"/>
          </a:solidFill>
          <a:ln cap="flat" cmpd="sng" w="28575">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8" name="Google Shape;398;g657f511bf4_0_178"/>
          <p:cNvSpPr/>
          <p:nvPr/>
        </p:nvSpPr>
        <p:spPr>
          <a:xfrm>
            <a:off x="4343700" y="1234750"/>
            <a:ext cx="43509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4    </a:t>
            </a:r>
            <a:r>
              <a:rPr lang="en-GB" sz="1800">
                <a:solidFill>
                  <a:srgbClr val="000000"/>
                </a:solidFill>
                <a:latin typeface="Calibri"/>
                <a:ea typeface="Calibri"/>
                <a:cs typeface="Calibri"/>
                <a:sym typeface="Calibri"/>
              </a:rPr>
              <a:t>open-access platform for PA data</a:t>
            </a:r>
            <a:endParaRPr sz="1800">
              <a:solidFill>
                <a:srgbClr val="000000"/>
              </a:solidFill>
              <a:latin typeface="Calibri"/>
              <a:ea typeface="Calibri"/>
              <a:cs typeface="Calibri"/>
              <a:sym typeface="Calibri"/>
            </a:endParaRPr>
          </a:p>
        </p:txBody>
      </p:sp>
      <p:pic>
        <p:nvPicPr>
          <p:cNvPr descr="Papier" id="399" name="Google Shape;399;g657f511bf4_0_178"/>
          <p:cNvPicPr preferRelativeResize="0"/>
          <p:nvPr/>
        </p:nvPicPr>
        <p:blipFill rotWithShape="1">
          <a:blip r:embed="rId3">
            <a:alphaModFix/>
          </a:blip>
          <a:srcRect b="0" l="0" r="0" t="0"/>
          <a:stretch/>
        </p:blipFill>
        <p:spPr>
          <a:xfrm>
            <a:off x="3166423" y="2848374"/>
            <a:ext cx="599706" cy="599706"/>
          </a:xfrm>
          <a:prstGeom prst="rect">
            <a:avLst/>
          </a:prstGeom>
          <a:noFill/>
          <a:ln>
            <a:noFill/>
          </a:ln>
        </p:spPr>
      </p:pic>
      <p:pic>
        <p:nvPicPr>
          <p:cNvPr descr="Papier" id="400" name="Google Shape;400;g657f511bf4_0_178"/>
          <p:cNvPicPr preferRelativeResize="0"/>
          <p:nvPr/>
        </p:nvPicPr>
        <p:blipFill rotWithShape="1">
          <a:blip r:embed="rId3">
            <a:alphaModFix/>
          </a:blip>
          <a:srcRect b="0" l="0" r="0" t="0"/>
          <a:stretch/>
        </p:blipFill>
        <p:spPr>
          <a:xfrm>
            <a:off x="2212400" y="2838978"/>
            <a:ext cx="599706" cy="599706"/>
          </a:xfrm>
          <a:prstGeom prst="rect">
            <a:avLst/>
          </a:prstGeom>
          <a:noFill/>
          <a:ln>
            <a:noFill/>
          </a:ln>
        </p:spPr>
      </p:pic>
      <p:sp>
        <p:nvSpPr>
          <p:cNvPr id="401" name="Google Shape;401;g657f511bf4_0_178"/>
          <p:cNvSpPr txBox="1"/>
          <p:nvPr/>
        </p:nvSpPr>
        <p:spPr>
          <a:xfrm>
            <a:off x="3294163" y="3002954"/>
            <a:ext cx="2022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C</a:t>
            </a:r>
            <a:endParaRPr>
              <a:solidFill>
                <a:srgbClr val="999999"/>
              </a:solidFill>
            </a:endParaRPr>
          </a:p>
        </p:txBody>
      </p:sp>
      <p:sp>
        <p:nvSpPr>
          <p:cNvPr id="402" name="Google Shape;402;g657f511bf4_0_178"/>
          <p:cNvSpPr txBox="1"/>
          <p:nvPr/>
        </p:nvSpPr>
        <p:spPr>
          <a:xfrm>
            <a:off x="2335318" y="2992426"/>
            <a:ext cx="2031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B</a:t>
            </a:r>
            <a:endParaRPr>
              <a:solidFill>
                <a:srgbClr val="999999"/>
              </a:solidFill>
            </a:endParaRPr>
          </a:p>
        </p:txBody>
      </p:sp>
      <p:sp>
        <p:nvSpPr>
          <p:cNvPr id="403" name="Google Shape;403;g657f511bf4_0_178"/>
          <p:cNvSpPr/>
          <p:nvPr/>
        </p:nvSpPr>
        <p:spPr>
          <a:xfrm>
            <a:off x="4413500" y="3507500"/>
            <a:ext cx="42795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4" name="Google Shape;404;g657f511bf4_0_178"/>
          <p:cNvSpPr/>
          <p:nvPr/>
        </p:nvSpPr>
        <p:spPr>
          <a:xfrm>
            <a:off x="4313366" y="3468269"/>
            <a:ext cx="389700" cy="386700"/>
          </a:xfrm>
          <a:prstGeom prst="wedgeEllipseCallout">
            <a:avLst>
              <a:gd fmla="val -428512" name="adj1"/>
              <a:gd fmla="val 108436"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5" name="Google Shape;405;g657f511bf4_0_178"/>
          <p:cNvSpPr/>
          <p:nvPr/>
        </p:nvSpPr>
        <p:spPr>
          <a:xfrm rot="235">
            <a:off x="4356809" y="3454213"/>
            <a:ext cx="4392900" cy="24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1    </a:t>
            </a:r>
            <a:r>
              <a:rPr lang="en-GB" sz="1800">
                <a:latin typeface="Calibri"/>
                <a:ea typeface="Calibri"/>
                <a:cs typeface="Calibri"/>
                <a:sym typeface="Calibri"/>
              </a:rPr>
              <a:t>standardised</a:t>
            </a:r>
            <a:r>
              <a:rPr lang="en-GB" sz="1800">
                <a:solidFill>
                  <a:srgbClr val="000000"/>
                </a:solidFill>
                <a:latin typeface="Calibri"/>
                <a:ea typeface="Calibri"/>
                <a:cs typeface="Calibri"/>
                <a:sym typeface="Calibri"/>
              </a:rPr>
              <a:t> PA data format</a:t>
            </a:r>
            <a:endParaRPr sz="1800">
              <a:latin typeface="Calibri"/>
              <a:ea typeface="Calibri"/>
              <a:cs typeface="Calibri"/>
              <a:sym typeface="Calibri"/>
            </a:endParaRPr>
          </a:p>
        </p:txBody>
      </p:sp>
      <p:sp>
        <p:nvSpPr>
          <p:cNvPr id="406" name="Google Shape;406;g657f511bf4_0_178"/>
          <p:cNvSpPr/>
          <p:nvPr/>
        </p:nvSpPr>
        <p:spPr>
          <a:xfrm>
            <a:off x="1908558" y="3016387"/>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07" name="Google Shape;407;g657f511bf4_0_178"/>
          <p:cNvCxnSpPr/>
          <p:nvPr/>
        </p:nvCxnSpPr>
        <p:spPr>
          <a:xfrm flipH="1" rot="10800000">
            <a:off x="2753534" y="3120132"/>
            <a:ext cx="423600" cy="3000"/>
          </a:xfrm>
          <a:prstGeom prst="straightConnector1">
            <a:avLst/>
          </a:prstGeom>
          <a:noFill/>
          <a:ln cap="flat" cmpd="sng" w="9525">
            <a:solidFill>
              <a:srgbClr val="AEABAB"/>
            </a:solidFill>
            <a:prstDash val="solid"/>
            <a:miter lim="800000"/>
            <a:headEnd len="med" w="med" type="triangle"/>
            <a:tailEnd len="med" w="med" type="triangle"/>
          </a:ln>
        </p:spPr>
      </p:cxnSp>
      <p:sp>
        <p:nvSpPr>
          <p:cNvPr id="408" name="Google Shape;408;g657f511bf4_0_178"/>
          <p:cNvSpPr/>
          <p:nvPr/>
        </p:nvSpPr>
        <p:spPr>
          <a:xfrm>
            <a:off x="2865941" y="3018958"/>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apier" id="409" name="Google Shape;409;g657f511bf4_0_178"/>
          <p:cNvPicPr preferRelativeResize="0"/>
          <p:nvPr/>
        </p:nvPicPr>
        <p:blipFill rotWithShape="1">
          <a:blip r:embed="rId3">
            <a:alphaModFix/>
          </a:blip>
          <a:srcRect b="0" l="0" r="0" t="0"/>
          <a:stretch/>
        </p:blipFill>
        <p:spPr>
          <a:xfrm>
            <a:off x="2221685" y="3759968"/>
            <a:ext cx="599706" cy="599706"/>
          </a:xfrm>
          <a:prstGeom prst="rect">
            <a:avLst/>
          </a:prstGeom>
          <a:noFill/>
          <a:ln>
            <a:noFill/>
          </a:ln>
        </p:spPr>
      </p:pic>
      <p:pic>
        <p:nvPicPr>
          <p:cNvPr descr="Schlüssel" id="410" name="Google Shape;410;g657f511bf4_0_178"/>
          <p:cNvPicPr preferRelativeResize="0"/>
          <p:nvPr/>
        </p:nvPicPr>
        <p:blipFill rotWithShape="1">
          <a:blip r:embed="rId5">
            <a:alphaModFix/>
          </a:blip>
          <a:srcRect b="0" l="0" r="0" t="0"/>
          <a:stretch/>
        </p:blipFill>
        <p:spPr>
          <a:xfrm rot="5400000">
            <a:off x="2410480" y="3994510"/>
            <a:ext cx="222116" cy="222116"/>
          </a:xfrm>
          <a:prstGeom prst="rect">
            <a:avLst/>
          </a:prstGeom>
          <a:noFill/>
          <a:ln>
            <a:noFill/>
          </a:ln>
        </p:spPr>
      </p:pic>
      <p:cxnSp>
        <p:nvCxnSpPr>
          <p:cNvPr id="411" name="Google Shape;411;g657f511bf4_0_178"/>
          <p:cNvCxnSpPr/>
          <p:nvPr/>
        </p:nvCxnSpPr>
        <p:spPr>
          <a:xfrm>
            <a:off x="1635938" y="3549063"/>
            <a:ext cx="471300" cy="295200"/>
          </a:xfrm>
          <a:prstGeom prst="straightConnector1">
            <a:avLst/>
          </a:prstGeom>
          <a:noFill/>
          <a:ln cap="flat" cmpd="sng" w="9525">
            <a:solidFill>
              <a:srgbClr val="AEABAB"/>
            </a:solidFill>
            <a:prstDash val="solid"/>
            <a:miter lim="800000"/>
            <a:headEnd len="sm" w="sm" type="none"/>
            <a:tailEnd len="med" w="med" type="triangle"/>
          </a:ln>
        </p:spPr>
      </p:cxnSp>
      <p:cxnSp>
        <p:nvCxnSpPr>
          <p:cNvPr id="412" name="Google Shape;412;g657f511bf4_0_178"/>
          <p:cNvCxnSpPr/>
          <p:nvPr/>
        </p:nvCxnSpPr>
        <p:spPr>
          <a:xfrm flipH="1">
            <a:off x="2935589" y="3562583"/>
            <a:ext cx="418800" cy="317400"/>
          </a:xfrm>
          <a:prstGeom prst="straightConnector1">
            <a:avLst/>
          </a:prstGeom>
          <a:noFill/>
          <a:ln cap="flat" cmpd="sng" w="9525">
            <a:solidFill>
              <a:srgbClr val="AEABAB"/>
            </a:solidFill>
            <a:prstDash val="solid"/>
            <a:miter lim="800000"/>
            <a:headEnd len="sm" w="sm" type="none"/>
            <a:tailEnd len="med" w="med" type="triangle"/>
          </a:ln>
        </p:spPr>
      </p:cxnSp>
      <p:cxnSp>
        <p:nvCxnSpPr>
          <p:cNvPr id="413" name="Google Shape;413;g657f511bf4_0_178"/>
          <p:cNvCxnSpPr/>
          <p:nvPr/>
        </p:nvCxnSpPr>
        <p:spPr>
          <a:xfrm>
            <a:off x="2506403" y="3494936"/>
            <a:ext cx="0" cy="243900"/>
          </a:xfrm>
          <a:prstGeom prst="straightConnector1">
            <a:avLst/>
          </a:prstGeom>
          <a:noFill/>
          <a:ln cap="flat" cmpd="sng" w="9525">
            <a:solidFill>
              <a:srgbClr val="AEABAB"/>
            </a:solidFill>
            <a:prstDash val="solid"/>
            <a:miter lim="8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g6229c6ff7a_0_70"/>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Long term goals</a:t>
            </a:r>
            <a:endParaRPr/>
          </a:p>
        </p:txBody>
      </p:sp>
      <p:sp>
        <p:nvSpPr>
          <p:cNvPr id="420" name="Google Shape;420;g6229c6ff7a_0_70"/>
          <p:cNvSpPr txBox="1"/>
          <p:nvPr>
            <p:ph idx="1" type="body"/>
          </p:nvPr>
        </p:nvSpPr>
        <p:spPr>
          <a:xfrm>
            <a:off x="628650" y="1093305"/>
            <a:ext cx="7886700" cy="3539400"/>
          </a:xfrm>
          <a:prstGeom prst="rect">
            <a:avLst/>
          </a:prstGeom>
        </p:spPr>
        <p:txBody>
          <a:bodyPr anchorCtr="0" anchor="t" bIns="45700" lIns="91425" spcFirstLastPara="1" rIns="91425" wrap="square" tIns="45700">
            <a:noAutofit/>
          </a:bodyPr>
          <a:lstStyle/>
          <a:p>
            <a:pPr indent="-355600" lvl="0" marL="457200" rtl="0" algn="l">
              <a:spcBef>
                <a:spcPts val="750"/>
              </a:spcBef>
              <a:spcAft>
                <a:spcPts val="0"/>
              </a:spcAft>
              <a:buSzPts val="2000"/>
              <a:buChar char="-"/>
            </a:pPr>
            <a:r>
              <a:rPr lang="en-GB"/>
              <a:t>Clinica</a:t>
            </a:r>
            <a:r>
              <a:rPr lang="en-GB">
                <a:solidFill>
                  <a:srgbClr val="000000"/>
                </a:solidFill>
              </a:rPr>
              <a:t>l integration of standardised PAI data: </a:t>
            </a:r>
            <a:endParaRPr>
              <a:solidFill>
                <a:srgbClr val="000000"/>
              </a:solidFill>
            </a:endParaRPr>
          </a:p>
          <a:p>
            <a:pPr indent="0" lvl="0" marL="457200" rtl="0" algn="l">
              <a:spcBef>
                <a:spcPts val="750"/>
              </a:spcBef>
              <a:spcAft>
                <a:spcPts val="0"/>
              </a:spcAft>
              <a:buNone/>
            </a:pPr>
            <a:r>
              <a:rPr lang="en-GB">
                <a:solidFill>
                  <a:srgbClr val="000000"/>
                </a:solidFill>
                <a:highlight>
                  <a:srgbClr val="FFFFFF"/>
                </a:highlight>
              </a:rPr>
              <a:t>Digital Imaging and Communications in Medicine (</a:t>
            </a:r>
            <a:r>
              <a:rPr lang="en-GB">
                <a:solidFill>
                  <a:srgbClr val="000000"/>
                </a:solidFill>
              </a:rPr>
              <a:t>DICOM) for</a:t>
            </a:r>
            <a:r>
              <a:rPr lang="en-GB"/>
              <a:t>mat</a:t>
            </a:r>
            <a:endParaRPr/>
          </a:p>
          <a:p>
            <a:pPr indent="0" lvl="0" marL="0" rtl="0" algn="l">
              <a:spcBef>
                <a:spcPts val="750"/>
              </a:spcBef>
              <a:spcAft>
                <a:spcPts val="0"/>
              </a:spcAft>
              <a:buNone/>
            </a:pPr>
            <a:r>
              <a:t/>
            </a:r>
            <a:endParaRPr/>
          </a:p>
          <a:p>
            <a:pPr indent="0" lvl="0" marL="457200" rtl="0" algn="l">
              <a:spcBef>
                <a:spcPts val="750"/>
              </a:spcBef>
              <a:spcAft>
                <a:spcPts val="0"/>
              </a:spcAft>
              <a:buNone/>
            </a:pPr>
            <a:r>
              <a:t/>
            </a:r>
            <a:endParaRPr/>
          </a:p>
          <a:p>
            <a:pPr indent="-355600" lvl="0" marL="457200" rtl="0" algn="l">
              <a:spcBef>
                <a:spcPts val="750"/>
              </a:spcBef>
              <a:spcAft>
                <a:spcPts val="0"/>
              </a:spcAft>
              <a:buSzPts val="2000"/>
              <a:buChar char="-"/>
            </a:pPr>
            <a:r>
              <a:rPr lang="en-GB"/>
              <a:t>New DAM sub-group on clinical integration</a:t>
            </a:r>
            <a:endParaRPr/>
          </a:p>
        </p:txBody>
      </p:sp>
      <p:sp>
        <p:nvSpPr>
          <p:cNvPr id="421" name="Google Shape;421;g6229c6ff7a_0_70"/>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g6229c6ff7a_0_84"/>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DAM theme discussion in the afternoon</a:t>
            </a:r>
            <a:endParaRPr/>
          </a:p>
        </p:txBody>
      </p:sp>
      <p:sp>
        <p:nvSpPr>
          <p:cNvPr id="428" name="Google Shape;428;g6229c6ff7a_0_84"/>
          <p:cNvSpPr txBox="1"/>
          <p:nvPr>
            <p:ph idx="1" type="body"/>
          </p:nvPr>
        </p:nvSpPr>
        <p:spPr>
          <a:xfrm>
            <a:off x="628650" y="1093305"/>
            <a:ext cx="7886700" cy="3539400"/>
          </a:xfrm>
          <a:prstGeom prst="rect">
            <a:avLst/>
          </a:prstGeom>
        </p:spPr>
        <p:txBody>
          <a:bodyPr anchorCtr="0" anchor="t" bIns="45700" lIns="91425" spcFirstLastPara="1" rIns="91425" wrap="square" tIns="45700">
            <a:noAutofit/>
          </a:bodyPr>
          <a:lstStyle/>
          <a:p>
            <a:pPr indent="-355600" lvl="0" marL="457200" rtl="0" algn="l">
              <a:spcBef>
                <a:spcPts val="750"/>
              </a:spcBef>
              <a:spcAft>
                <a:spcPts val="0"/>
              </a:spcAft>
              <a:buSzPts val="2000"/>
              <a:buChar char="-"/>
            </a:pPr>
            <a:r>
              <a:rPr lang="en-GB"/>
              <a:t>What are your requirements to be able to work with the IPASC data format and a respective conversion tool?</a:t>
            </a:r>
            <a:endParaRPr/>
          </a:p>
          <a:p>
            <a:pPr indent="0" lvl="0" marL="457200" rtl="0" algn="l">
              <a:spcBef>
                <a:spcPts val="750"/>
              </a:spcBef>
              <a:spcAft>
                <a:spcPts val="0"/>
              </a:spcAft>
              <a:buNone/>
            </a:pPr>
            <a:r>
              <a:t/>
            </a:r>
            <a:endParaRPr/>
          </a:p>
          <a:p>
            <a:pPr indent="-355600" lvl="0" marL="457200" rtl="0" algn="l">
              <a:spcBef>
                <a:spcPts val="750"/>
              </a:spcBef>
              <a:spcAft>
                <a:spcPts val="0"/>
              </a:spcAft>
              <a:buSzPts val="2000"/>
              <a:buChar char="-"/>
            </a:pPr>
            <a:r>
              <a:rPr lang="en-GB"/>
              <a:t>What are your applications and goals for a reference PA database?</a:t>
            </a:r>
            <a:endParaRPr/>
          </a:p>
          <a:p>
            <a:pPr indent="0" lvl="0" marL="457200" rtl="0" algn="l">
              <a:spcBef>
                <a:spcPts val="750"/>
              </a:spcBef>
              <a:spcAft>
                <a:spcPts val="0"/>
              </a:spcAft>
              <a:buNone/>
            </a:pPr>
            <a:r>
              <a:t/>
            </a:r>
            <a:endParaRPr/>
          </a:p>
          <a:p>
            <a:pPr indent="-355600" lvl="0" marL="457200" rtl="0" algn="l">
              <a:spcBef>
                <a:spcPts val="750"/>
              </a:spcBef>
              <a:spcAft>
                <a:spcPts val="0"/>
              </a:spcAft>
              <a:buSzPts val="2000"/>
              <a:buChar char="-"/>
            </a:pPr>
            <a:r>
              <a:rPr lang="en-GB"/>
              <a:t>Are there further ideas that should be considered in the DAM theme?</a:t>
            </a:r>
            <a:endParaRPr/>
          </a:p>
          <a:p>
            <a:pPr indent="0" lvl="0" marL="914400" rtl="0" algn="l">
              <a:spcBef>
                <a:spcPts val="750"/>
              </a:spcBef>
              <a:spcAft>
                <a:spcPts val="0"/>
              </a:spcAft>
              <a:buNone/>
            </a:pPr>
            <a:r>
              <a:t/>
            </a:r>
            <a:endParaRPr/>
          </a:p>
          <a:p>
            <a:pPr indent="-355600" lvl="0" marL="457200" rtl="0" algn="l">
              <a:spcBef>
                <a:spcPts val="750"/>
              </a:spcBef>
              <a:spcAft>
                <a:spcPts val="0"/>
              </a:spcAft>
              <a:buSzPts val="2000"/>
              <a:buChar char="-"/>
            </a:pPr>
            <a:r>
              <a:rPr lang="en-GB"/>
              <a:t>Feedback round.</a:t>
            </a:r>
            <a:endParaRPr/>
          </a:p>
        </p:txBody>
      </p:sp>
      <p:sp>
        <p:nvSpPr>
          <p:cNvPr id="429" name="Google Shape;429;g6229c6ff7a_0_84"/>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g6229c6ff7a_0_77"/>
          <p:cNvSpPr txBox="1"/>
          <p:nvPr>
            <p:ph idx="1" type="body"/>
          </p:nvPr>
        </p:nvSpPr>
        <p:spPr>
          <a:xfrm>
            <a:off x="628650" y="26504"/>
            <a:ext cx="7886700" cy="7098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GB"/>
              <a:t>To everyone who actively participated in the DAM theme</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436" name="Google Shape;436;g6229c6ff7a_0_77"/>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id="437" name="Google Shape;437;g6229c6ff7a_0_77"/>
          <p:cNvPicPr preferRelativeResize="0"/>
          <p:nvPr/>
        </p:nvPicPr>
        <p:blipFill>
          <a:blip r:embed="rId3">
            <a:alphaModFix/>
          </a:blip>
          <a:stretch>
            <a:fillRect/>
          </a:stretch>
        </p:blipFill>
        <p:spPr>
          <a:xfrm>
            <a:off x="1420874" y="799250"/>
            <a:ext cx="6302250" cy="3544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657f511bf4_0_312"/>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Goals of the DAM theme</a:t>
            </a:r>
            <a:endParaRPr/>
          </a:p>
        </p:txBody>
      </p:sp>
      <p:sp>
        <p:nvSpPr>
          <p:cNvPr id="110" name="Google Shape;110;g657f511bf4_0_312"/>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descr="Papier" id="111" name="Google Shape;111;g657f511bf4_0_312"/>
          <p:cNvPicPr preferRelativeResize="0"/>
          <p:nvPr/>
        </p:nvPicPr>
        <p:blipFill rotWithShape="1">
          <a:blip r:embed="rId3">
            <a:alphaModFix/>
          </a:blip>
          <a:srcRect b="0" l="0" r="0" t="0"/>
          <a:stretch/>
        </p:blipFill>
        <p:spPr>
          <a:xfrm>
            <a:off x="1241912" y="2834507"/>
            <a:ext cx="599706" cy="599706"/>
          </a:xfrm>
          <a:prstGeom prst="rect">
            <a:avLst/>
          </a:prstGeom>
          <a:noFill/>
          <a:ln>
            <a:noFill/>
          </a:ln>
        </p:spPr>
      </p:pic>
      <p:grpSp>
        <p:nvGrpSpPr>
          <p:cNvPr id="112" name="Google Shape;112;g657f511bf4_0_312"/>
          <p:cNvGrpSpPr/>
          <p:nvPr/>
        </p:nvGrpSpPr>
        <p:grpSpPr>
          <a:xfrm>
            <a:off x="1348632" y="1231309"/>
            <a:ext cx="2610700" cy="1224151"/>
            <a:chOff x="1612433" y="1438522"/>
            <a:chExt cx="3980939" cy="1866652"/>
          </a:xfrm>
        </p:grpSpPr>
        <p:pic>
          <p:nvPicPr>
            <p:cNvPr id="113" name="Google Shape;113;g657f511bf4_0_312"/>
            <p:cNvPicPr preferRelativeResize="0"/>
            <p:nvPr/>
          </p:nvPicPr>
          <p:blipFill rotWithShape="1">
            <a:blip r:embed="rId4">
              <a:alphaModFix/>
            </a:blip>
            <a:srcRect b="55420" l="0" r="89846" t="4008"/>
            <a:stretch/>
          </p:blipFill>
          <p:spPr>
            <a:xfrm>
              <a:off x="1612433" y="1602771"/>
              <a:ext cx="543217" cy="1664414"/>
            </a:xfrm>
            <a:prstGeom prst="rect">
              <a:avLst/>
            </a:prstGeom>
            <a:noFill/>
            <a:ln>
              <a:noFill/>
            </a:ln>
          </p:spPr>
        </p:pic>
        <p:pic>
          <p:nvPicPr>
            <p:cNvPr id="114" name="Google Shape;114;g657f511bf4_0_312"/>
            <p:cNvPicPr preferRelativeResize="0"/>
            <p:nvPr/>
          </p:nvPicPr>
          <p:blipFill rotWithShape="1">
            <a:blip r:embed="rId4">
              <a:alphaModFix/>
            </a:blip>
            <a:srcRect b="54228" l="73462" r="0" t="4213"/>
            <a:stretch/>
          </p:blipFill>
          <p:spPr>
            <a:xfrm>
              <a:off x="4116170" y="1459913"/>
              <a:ext cx="1419894" cy="1704838"/>
            </a:xfrm>
            <a:prstGeom prst="rect">
              <a:avLst/>
            </a:prstGeom>
            <a:noFill/>
            <a:ln>
              <a:noFill/>
            </a:ln>
          </p:spPr>
        </p:pic>
        <p:pic>
          <p:nvPicPr>
            <p:cNvPr id="115" name="Google Shape;115;g657f511bf4_0_312"/>
            <p:cNvPicPr preferRelativeResize="0"/>
            <p:nvPr/>
          </p:nvPicPr>
          <p:blipFill rotWithShape="1">
            <a:blip r:embed="rId4">
              <a:alphaModFix/>
            </a:blip>
            <a:srcRect b="4759" l="24954" r="47841" t="49740"/>
            <a:stretch/>
          </p:blipFill>
          <p:spPr>
            <a:xfrm>
              <a:off x="2775884" y="1438522"/>
              <a:ext cx="1455559" cy="1866652"/>
            </a:xfrm>
            <a:prstGeom prst="rect">
              <a:avLst/>
            </a:prstGeom>
            <a:noFill/>
            <a:ln>
              <a:noFill/>
            </a:ln>
          </p:spPr>
        </p:pic>
        <p:sp>
          <p:nvSpPr>
            <p:cNvPr id="116" name="Google Shape;116;g657f511bf4_0_312"/>
            <p:cNvSpPr/>
            <p:nvPr/>
          </p:nvSpPr>
          <p:spPr>
            <a:xfrm>
              <a:off x="5050850" y="1909093"/>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7" name="Google Shape;117;g657f511bf4_0_312"/>
            <p:cNvSpPr/>
            <p:nvPr/>
          </p:nvSpPr>
          <p:spPr>
            <a:xfrm>
              <a:off x="5092672" y="3034148"/>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8" name="Google Shape;118;g657f511bf4_0_312"/>
            <p:cNvSpPr/>
            <p:nvPr/>
          </p:nvSpPr>
          <p:spPr>
            <a:xfrm>
              <a:off x="3417001" y="1668765"/>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9" name="Google Shape;119;g657f511bf4_0_312"/>
            <p:cNvSpPr/>
            <p:nvPr/>
          </p:nvSpPr>
          <p:spPr>
            <a:xfrm>
              <a:off x="3562930" y="2630057"/>
              <a:ext cx="5868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20" name="Google Shape;120;g657f511bf4_0_312"/>
          <p:cNvSpPr txBox="1"/>
          <p:nvPr/>
        </p:nvSpPr>
        <p:spPr>
          <a:xfrm>
            <a:off x="1369922" y="3002954"/>
            <a:ext cx="5997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rgbClr val="999999"/>
                </a:solidFill>
                <a:latin typeface="Calibri"/>
                <a:ea typeface="Calibri"/>
                <a:cs typeface="Calibri"/>
                <a:sym typeface="Calibri"/>
              </a:rPr>
              <a:t>A</a:t>
            </a:r>
            <a:endParaRPr>
              <a:solidFill>
                <a:srgbClr val="999999"/>
              </a:solidFill>
            </a:endParaRPr>
          </a:p>
        </p:txBody>
      </p:sp>
      <p:cxnSp>
        <p:nvCxnSpPr>
          <p:cNvPr id="121" name="Google Shape;121;g657f511bf4_0_312"/>
          <p:cNvCxnSpPr/>
          <p:nvPr/>
        </p:nvCxnSpPr>
        <p:spPr>
          <a:xfrm flipH="1" rot="10800000">
            <a:off x="1788703" y="3110735"/>
            <a:ext cx="423600" cy="3000"/>
          </a:xfrm>
          <a:prstGeom prst="straightConnector1">
            <a:avLst/>
          </a:prstGeom>
          <a:noFill/>
          <a:ln cap="flat" cmpd="sng" w="9525">
            <a:solidFill>
              <a:srgbClr val="AEABAB"/>
            </a:solidFill>
            <a:prstDash val="solid"/>
            <a:miter lim="800000"/>
            <a:headEnd len="med" w="med" type="triangle"/>
            <a:tailEnd len="med" w="med" type="triangle"/>
          </a:ln>
        </p:spPr>
      </p:cxnSp>
      <p:cxnSp>
        <p:nvCxnSpPr>
          <p:cNvPr id="122" name="Google Shape;122;g657f511bf4_0_312"/>
          <p:cNvCxnSpPr/>
          <p:nvPr/>
        </p:nvCxnSpPr>
        <p:spPr>
          <a:xfrm>
            <a:off x="1577323" y="2476677"/>
            <a:ext cx="0" cy="254700"/>
          </a:xfrm>
          <a:prstGeom prst="straightConnector1">
            <a:avLst/>
          </a:prstGeom>
          <a:noFill/>
          <a:ln cap="flat" cmpd="sng" w="9525">
            <a:solidFill>
              <a:srgbClr val="AEABAB"/>
            </a:solidFill>
            <a:prstDash val="solid"/>
            <a:miter lim="800000"/>
            <a:headEnd len="sm" w="sm" type="none"/>
            <a:tailEnd len="med" w="med" type="triangle"/>
          </a:ln>
        </p:spPr>
      </p:cxnSp>
      <p:cxnSp>
        <p:nvCxnSpPr>
          <p:cNvPr id="123" name="Google Shape;123;g657f511bf4_0_312"/>
          <p:cNvCxnSpPr/>
          <p:nvPr/>
        </p:nvCxnSpPr>
        <p:spPr>
          <a:xfrm>
            <a:off x="2455029" y="2482077"/>
            <a:ext cx="0" cy="243900"/>
          </a:xfrm>
          <a:prstGeom prst="straightConnector1">
            <a:avLst/>
          </a:prstGeom>
          <a:noFill/>
          <a:ln cap="flat" cmpd="sng" w="9525">
            <a:solidFill>
              <a:srgbClr val="AEABAB"/>
            </a:solidFill>
            <a:prstDash val="solid"/>
            <a:miter lim="800000"/>
            <a:headEnd len="sm" w="sm" type="none"/>
            <a:tailEnd len="med" w="med" type="triangle"/>
          </a:ln>
        </p:spPr>
      </p:cxnSp>
      <p:cxnSp>
        <p:nvCxnSpPr>
          <p:cNvPr id="124" name="Google Shape;124;g657f511bf4_0_312"/>
          <p:cNvCxnSpPr/>
          <p:nvPr/>
        </p:nvCxnSpPr>
        <p:spPr>
          <a:xfrm flipH="1">
            <a:off x="3465007" y="2491869"/>
            <a:ext cx="1800" cy="250500"/>
          </a:xfrm>
          <a:prstGeom prst="straightConnector1">
            <a:avLst/>
          </a:prstGeom>
          <a:noFill/>
          <a:ln cap="flat" cmpd="sng" w="9525">
            <a:solidFill>
              <a:srgbClr val="AEABAB"/>
            </a:solidFill>
            <a:prstDash val="solid"/>
            <a:miter lim="800000"/>
            <a:headEnd len="sm" w="sm" type="none"/>
            <a:tailEnd len="med" w="med" type="triangle"/>
          </a:ln>
        </p:spPr>
      </p:cxnSp>
      <p:sp>
        <p:nvSpPr>
          <p:cNvPr id="125" name="Google Shape;125;g657f511bf4_0_312"/>
          <p:cNvSpPr/>
          <p:nvPr/>
        </p:nvSpPr>
        <p:spPr>
          <a:xfrm>
            <a:off x="4582619" y="2780341"/>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6" name="Google Shape;126;g657f511bf4_0_312"/>
          <p:cNvSpPr/>
          <p:nvPr/>
        </p:nvSpPr>
        <p:spPr>
          <a:xfrm>
            <a:off x="4333531" y="2729324"/>
            <a:ext cx="389700" cy="386700"/>
          </a:xfrm>
          <a:prstGeom prst="wedgeEllipseCallout">
            <a:avLst>
              <a:gd fmla="val -294355" name="adj1"/>
              <a:gd fmla="val 186229"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7" name="Google Shape;127;g657f511bf4_0_312"/>
          <p:cNvSpPr/>
          <p:nvPr/>
        </p:nvSpPr>
        <p:spPr>
          <a:xfrm>
            <a:off x="4379389" y="2725970"/>
            <a:ext cx="42795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2    </a:t>
            </a:r>
            <a:r>
              <a:rPr lang="en-GB" sz="1800">
                <a:solidFill>
                  <a:srgbClr val="000000"/>
                </a:solidFill>
                <a:latin typeface="Calibri"/>
                <a:ea typeface="Calibri"/>
                <a:cs typeface="Calibri"/>
                <a:sym typeface="Calibri"/>
              </a:rPr>
              <a:t>open source tool for data conversion</a:t>
            </a:r>
            <a:endParaRPr sz="1800">
              <a:solidFill>
                <a:srgbClr val="000000"/>
              </a:solidFill>
              <a:latin typeface="Arial"/>
              <a:ea typeface="Arial"/>
              <a:cs typeface="Arial"/>
              <a:sym typeface="Arial"/>
            </a:endParaRPr>
          </a:p>
        </p:txBody>
      </p:sp>
      <p:sp>
        <p:nvSpPr>
          <p:cNvPr id="128" name="Google Shape;128;g657f511bf4_0_312"/>
          <p:cNvSpPr/>
          <p:nvPr/>
        </p:nvSpPr>
        <p:spPr>
          <a:xfrm>
            <a:off x="4533634" y="2049610"/>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9" name="Google Shape;129;g657f511bf4_0_312"/>
          <p:cNvSpPr/>
          <p:nvPr/>
        </p:nvSpPr>
        <p:spPr>
          <a:xfrm>
            <a:off x="4311034" y="1998346"/>
            <a:ext cx="390300" cy="386700"/>
          </a:xfrm>
          <a:prstGeom prst="wedgeEllipseCallout">
            <a:avLst>
              <a:gd fmla="val -158819" name="adj1"/>
              <a:gd fmla="val -53355"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g657f511bf4_0_312"/>
          <p:cNvSpPr/>
          <p:nvPr/>
        </p:nvSpPr>
        <p:spPr>
          <a:xfrm>
            <a:off x="4356800" y="1987150"/>
            <a:ext cx="4800900" cy="42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3</a:t>
            </a:r>
            <a:r>
              <a:rPr lang="en-GB" sz="1800">
                <a:solidFill>
                  <a:srgbClr val="000000"/>
                </a:solidFill>
                <a:latin typeface="Calibri"/>
                <a:ea typeface="Calibri"/>
                <a:cs typeface="Calibri"/>
                <a:sym typeface="Calibri"/>
              </a:rPr>
              <a:t>    consortium-wide PAI instrument library</a:t>
            </a:r>
            <a:br>
              <a:rPr lang="en-GB"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131" name="Google Shape;131;g657f511bf4_0_312"/>
          <p:cNvSpPr/>
          <p:nvPr/>
        </p:nvSpPr>
        <p:spPr>
          <a:xfrm>
            <a:off x="4508287" y="1267125"/>
            <a:ext cx="41151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2" name="Google Shape;132;g657f511bf4_0_312"/>
          <p:cNvSpPr/>
          <p:nvPr/>
        </p:nvSpPr>
        <p:spPr>
          <a:xfrm>
            <a:off x="4316084" y="1231221"/>
            <a:ext cx="390300" cy="386700"/>
          </a:xfrm>
          <a:prstGeom prst="wedgeEllipseCallout">
            <a:avLst>
              <a:gd fmla="val -194269" name="adj1"/>
              <a:gd fmla="val 339653"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3" name="Google Shape;133;g657f511bf4_0_312"/>
          <p:cNvSpPr/>
          <p:nvPr/>
        </p:nvSpPr>
        <p:spPr>
          <a:xfrm>
            <a:off x="4343700" y="1234750"/>
            <a:ext cx="43509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4    </a:t>
            </a:r>
            <a:r>
              <a:rPr lang="en-GB" sz="1800">
                <a:solidFill>
                  <a:srgbClr val="000000"/>
                </a:solidFill>
                <a:latin typeface="Calibri"/>
                <a:ea typeface="Calibri"/>
                <a:cs typeface="Calibri"/>
                <a:sym typeface="Calibri"/>
              </a:rPr>
              <a:t>open-access platform for PA data</a:t>
            </a:r>
            <a:endParaRPr sz="1800">
              <a:solidFill>
                <a:srgbClr val="000000"/>
              </a:solidFill>
              <a:latin typeface="Calibri"/>
              <a:ea typeface="Calibri"/>
              <a:cs typeface="Calibri"/>
              <a:sym typeface="Calibri"/>
            </a:endParaRPr>
          </a:p>
        </p:txBody>
      </p:sp>
      <p:pic>
        <p:nvPicPr>
          <p:cNvPr descr="Papier" id="134" name="Google Shape;134;g657f511bf4_0_312"/>
          <p:cNvPicPr preferRelativeResize="0"/>
          <p:nvPr/>
        </p:nvPicPr>
        <p:blipFill rotWithShape="1">
          <a:blip r:embed="rId3">
            <a:alphaModFix/>
          </a:blip>
          <a:srcRect b="0" l="0" r="0" t="0"/>
          <a:stretch/>
        </p:blipFill>
        <p:spPr>
          <a:xfrm>
            <a:off x="3166423" y="2848374"/>
            <a:ext cx="599706" cy="599706"/>
          </a:xfrm>
          <a:prstGeom prst="rect">
            <a:avLst/>
          </a:prstGeom>
          <a:noFill/>
          <a:ln>
            <a:noFill/>
          </a:ln>
        </p:spPr>
      </p:pic>
      <p:pic>
        <p:nvPicPr>
          <p:cNvPr descr="Papier" id="135" name="Google Shape;135;g657f511bf4_0_312"/>
          <p:cNvPicPr preferRelativeResize="0"/>
          <p:nvPr/>
        </p:nvPicPr>
        <p:blipFill rotWithShape="1">
          <a:blip r:embed="rId3">
            <a:alphaModFix/>
          </a:blip>
          <a:srcRect b="0" l="0" r="0" t="0"/>
          <a:stretch/>
        </p:blipFill>
        <p:spPr>
          <a:xfrm>
            <a:off x="2212400" y="2838978"/>
            <a:ext cx="599706" cy="599706"/>
          </a:xfrm>
          <a:prstGeom prst="rect">
            <a:avLst/>
          </a:prstGeom>
          <a:noFill/>
          <a:ln>
            <a:noFill/>
          </a:ln>
        </p:spPr>
      </p:pic>
      <p:sp>
        <p:nvSpPr>
          <p:cNvPr id="136" name="Google Shape;136;g657f511bf4_0_312"/>
          <p:cNvSpPr txBox="1"/>
          <p:nvPr/>
        </p:nvSpPr>
        <p:spPr>
          <a:xfrm>
            <a:off x="3294163" y="3002954"/>
            <a:ext cx="2022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C</a:t>
            </a:r>
            <a:endParaRPr>
              <a:solidFill>
                <a:srgbClr val="999999"/>
              </a:solidFill>
            </a:endParaRPr>
          </a:p>
        </p:txBody>
      </p:sp>
      <p:sp>
        <p:nvSpPr>
          <p:cNvPr id="137" name="Google Shape;137;g657f511bf4_0_312"/>
          <p:cNvSpPr txBox="1"/>
          <p:nvPr/>
        </p:nvSpPr>
        <p:spPr>
          <a:xfrm>
            <a:off x="2335318" y="2992426"/>
            <a:ext cx="2031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B</a:t>
            </a:r>
            <a:endParaRPr>
              <a:solidFill>
                <a:srgbClr val="999999"/>
              </a:solidFill>
            </a:endParaRPr>
          </a:p>
        </p:txBody>
      </p:sp>
      <p:sp>
        <p:nvSpPr>
          <p:cNvPr id="138" name="Google Shape;138;g657f511bf4_0_312"/>
          <p:cNvSpPr/>
          <p:nvPr/>
        </p:nvSpPr>
        <p:spPr>
          <a:xfrm>
            <a:off x="4413500" y="3507500"/>
            <a:ext cx="42795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9" name="Google Shape;139;g657f511bf4_0_312"/>
          <p:cNvSpPr/>
          <p:nvPr/>
        </p:nvSpPr>
        <p:spPr>
          <a:xfrm>
            <a:off x="4313366" y="3468269"/>
            <a:ext cx="389700" cy="386700"/>
          </a:xfrm>
          <a:prstGeom prst="wedgeEllipseCallout">
            <a:avLst>
              <a:gd fmla="val -428512" name="adj1"/>
              <a:gd fmla="val 108436"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g657f511bf4_0_312"/>
          <p:cNvSpPr/>
          <p:nvPr/>
        </p:nvSpPr>
        <p:spPr>
          <a:xfrm rot="235">
            <a:off x="4356809" y="3454213"/>
            <a:ext cx="4392900" cy="24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1    </a:t>
            </a:r>
            <a:r>
              <a:rPr lang="en-GB" sz="1800">
                <a:latin typeface="Calibri"/>
                <a:ea typeface="Calibri"/>
                <a:cs typeface="Calibri"/>
                <a:sym typeface="Calibri"/>
              </a:rPr>
              <a:t>standardised</a:t>
            </a:r>
            <a:r>
              <a:rPr lang="en-GB" sz="1800">
                <a:solidFill>
                  <a:srgbClr val="000000"/>
                </a:solidFill>
                <a:latin typeface="Calibri"/>
                <a:ea typeface="Calibri"/>
                <a:cs typeface="Calibri"/>
                <a:sym typeface="Calibri"/>
              </a:rPr>
              <a:t> PA data format</a:t>
            </a:r>
            <a:endParaRPr sz="1800">
              <a:latin typeface="Calibri"/>
              <a:ea typeface="Calibri"/>
              <a:cs typeface="Calibri"/>
              <a:sym typeface="Calibri"/>
            </a:endParaRPr>
          </a:p>
        </p:txBody>
      </p:sp>
      <p:sp>
        <p:nvSpPr>
          <p:cNvPr id="141" name="Google Shape;141;g657f511bf4_0_312"/>
          <p:cNvSpPr/>
          <p:nvPr/>
        </p:nvSpPr>
        <p:spPr>
          <a:xfrm>
            <a:off x="1908558" y="3016387"/>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42" name="Google Shape;142;g657f511bf4_0_312"/>
          <p:cNvCxnSpPr/>
          <p:nvPr/>
        </p:nvCxnSpPr>
        <p:spPr>
          <a:xfrm flipH="1" rot="10800000">
            <a:off x="2753534" y="3120132"/>
            <a:ext cx="423600" cy="3000"/>
          </a:xfrm>
          <a:prstGeom prst="straightConnector1">
            <a:avLst/>
          </a:prstGeom>
          <a:noFill/>
          <a:ln cap="flat" cmpd="sng" w="9525">
            <a:solidFill>
              <a:srgbClr val="AEABAB"/>
            </a:solidFill>
            <a:prstDash val="solid"/>
            <a:miter lim="800000"/>
            <a:headEnd len="med" w="med" type="triangle"/>
            <a:tailEnd len="med" w="med" type="triangle"/>
          </a:ln>
        </p:spPr>
      </p:cxnSp>
      <p:sp>
        <p:nvSpPr>
          <p:cNvPr id="143" name="Google Shape;143;g657f511bf4_0_312"/>
          <p:cNvSpPr/>
          <p:nvPr/>
        </p:nvSpPr>
        <p:spPr>
          <a:xfrm>
            <a:off x="2865941" y="3018958"/>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apier" id="144" name="Google Shape;144;g657f511bf4_0_312"/>
          <p:cNvPicPr preferRelativeResize="0"/>
          <p:nvPr/>
        </p:nvPicPr>
        <p:blipFill rotWithShape="1">
          <a:blip r:embed="rId3">
            <a:alphaModFix/>
          </a:blip>
          <a:srcRect b="0" l="0" r="0" t="0"/>
          <a:stretch/>
        </p:blipFill>
        <p:spPr>
          <a:xfrm>
            <a:off x="2221685" y="3759968"/>
            <a:ext cx="599706" cy="599706"/>
          </a:xfrm>
          <a:prstGeom prst="rect">
            <a:avLst/>
          </a:prstGeom>
          <a:noFill/>
          <a:ln>
            <a:noFill/>
          </a:ln>
        </p:spPr>
      </p:pic>
      <p:pic>
        <p:nvPicPr>
          <p:cNvPr descr="Schlüssel" id="145" name="Google Shape;145;g657f511bf4_0_312"/>
          <p:cNvPicPr preferRelativeResize="0"/>
          <p:nvPr/>
        </p:nvPicPr>
        <p:blipFill rotWithShape="1">
          <a:blip r:embed="rId5">
            <a:alphaModFix/>
          </a:blip>
          <a:srcRect b="0" l="0" r="0" t="0"/>
          <a:stretch/>
        </p:blipFill>
        <p:spPr>
          <a:xfrm rot="5400000">
            <a:off x="2410480" y="3994510"/>
            <a:ext cx="222116" cy="222116"/>
          </a:xfrm>
          <a:prstGeom prst="rect">
            <a:avLst/>
          </a:prstGeom>
          <a:noFill/>
          <a:ln>
            <a:noFill/>
          </a:ln>
        </p:spPr>
      </p:pic>
      <p:cxnSp>
        <p:nvCxnSpPr>
          <p:cNvPr id="146" name="Google Shape;146;g657f511bf4_0_312"/>
          <p:cNvCxnSpPr/>
          <p:nvPr/>
        </p:nvCxnSpPr>
        <p:spPr>
          <a:xfrm>
            <a:off x="1635938" y="3549063"/>
            <a:ext cx="471300" cy="295200"/>
          </a:xfrm>
          <a:prstGeom prst="straightConnector1">
            <a:avLst/>
          </a:prstGeom>
          <a:noFill/>
          <a:ln cap="flat" cmpd="sng" w="9525">
            <a:solidFill>
              <a:srgbClr val="AEABAB"/>
            </a:solidFill>
            <a:prstDash val="solid"/>
            <a:miter lim="800000"/>
            <a:headEnd len="sm" w="sm" type="none"/>
            <a:tailEnd len="med" w="med" type="triangle"/>
          </a:ln>
        </p:spPr>
      </p:cxnSp>
      <p:cxnSp>
        <p:nvCxnSpPr>
          <p:cNvPr id="147" name="Google Shape;147;g657f511bf4_0_312"/>
          <p:cNvCxnSpPr/>
          <p:nvPr/>
        </p:nvCxnSpPr>
        <p:spPr>
          <a:xfrm flipH="1">
            <a:off x="2935589" y="3562583"/>
            <a:ext cx="418800" cy="317400"/>
          </a:xfrm>
          <a:prstGeom prst="straightConnector1">
            <a:avLst/>
          </a:prstGeom>
          <a:noFill/>
          <a:ln cap="flat" cmpd="sng" w="9525">
            <a:solidFill>
              <a:srgbClr val="AEABAB"/>
            </a:solidFill>
            <a:prstDash val="solid"/>
            <a:miter lim="800000"/>
            <a:headEnd len="sm" w="sm" type="none"/>
            <a:tailEnd len="med" w="med" type="triangle"/>
          </a:ln>
        </p:spPr>
      </p:cxnSp>
      <p:cxnSp>
        <p:nvCxnSpPr>
          <p:cNvPr id="148" name="Google Shape;148;g657f511bf4_0_312"/>
          <p:cNvCxnSpPr/>
          <p:nvPr/>
        </p:nvCxnSpPr>
        <p:spPr>
          <a:xfrm>
            <a:off x="2506403" y="3494936"/>
            <a:ext cx="0" cy="243900"/>
          </a:xfrm>
          <a:prstGeom prst="straightConnector1">
            <a:avLst/>
          </a:prstGeom>
          <a:noFill/>
          <a:ln cap="flat" cmpd="sng" w="9525">
            <a:solidFill>
              <a:srgbClr val="AEABAB"/>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6fa9e64ad3_0_55"/>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 1: IPASC-DAM Consensus Document</a:t>
            </a:r>
            <a:endParaRPr/>
          </a:p>
        </p:txBody>
      </p:sp>
      <p:sp>
        <p:nvSpPr>
          <p:cNvPr id="155" name="Google Shape;155;g6fa9e64ad3_0_55"/>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descr="Papier" id="156" name="Google Shape;156;g6fa9e64ad3_0_55"/>
          <p:cNvPicPr preferRelativeResize="0"/>
          <p:nvPr/>
        </p:nvPicPr>
        <p:blipFill rotWithShape="1">
          <a:blip r:embed="rId3">
            <a:alphaModFix/>
          </a:blip>
          <a:srcRect b="0" l="0" r="0" t="0"/>
          <a:stretch/>
        </p:blipFill>
        <p:spPr>
          <a:xfrm>
            <a:off x="1241912" y="2834507"/>
            <a:ext cx="599706" cy="599706"/>
          </a:xfrm>
          <a:prstGeom prst="rect">
            <a:avLst/>
          </a:prstGeom>
          <a:noFill/>
          <a:ln>
            <a:noFill/>
          </a:ln>
        </p:spPr>
      </p:pic>
      <p:grpSp>
        <p:nvGrpSpPr>
          <p:cNvPr id="157" name="Google Shape;157;g6fa9e64ad3_0_55"/>
          <p:cNvGrpSpPr/>
          <p:nvPr/>
        </p:nvGrpSpPr>
        <p:grpSpPr>
          <a:xfrm>
            <a:off x="1348632" y="1231309"/>
            <a:ext cx="2610700" cy="1224151"/>
            <a:chOff x="1612433" y="1438522"/>
            <a:chExt cx="3980939" cy="1866652"/>
          </a:xfrm>
        </p:grpSpPr>
        <p:pic>
          <p:nvPicPr>
            <p:cNvPr id="158" name="Google Shape;158;g6fa9e64ad3_0_55"/>
            <p:cNvPicPr preferRelativeResize="0"/>
            <p:nvPr/>
          </p:nvPicPr>
          <p:blipFill rotWithShape="1">
            <a:blip r:embed="rId4">
              <a:alphaModFix/>
            </a:blip>
            <a:srcRect b="55420" l="0" r="89846" t="4008"/>
            <a:stretch/>
          </p:blipFill>
          <p:spPr>
            <a:xfrm>
              <a:off x="1612433" y="1602771"/>
              <a:ext cx="543217" cy="1664414"/>
            </a:xfrm>
            <a:prstGeom prst="rect">
              <a:avLst/>
            </a:prstGeom>
            <a:noFill/>
            <a:ln>
              <a:noFill/>
            </a:ln>
          </p:spPr>
        </p:pic>
        <p:pic>
          <p:nvPicPr>
            <p:cNvPr id="159" name="Google Shape;159;g6fa9e64ad3_0_55"/>
            <p:cNvPicPr preferRelativeResize="0"/>
            <p:nvPr/>
          </p:nvPicPr>
          <p:blipFill rotWithShape="1">
            <a:blip r:embed="rId4">
              <a:alphaModFix/>
            </a:blip>
            <a:srcRect b="54228" l="73462" r="0" t="4213"/>
            <a:stretch/>
          </p:blipFill>
          <p:spPr>
            <a:xfrm>
              <a:off x="4116170" y="1459913"/>
              <a:ext cx="1419894" cy="1704838"/>
            </a:xfrm>
            <a:prstGeom prst="rect">
              <a:avLst/>
            </a:prstGeom>
            <a:noFill/>
            <a:ln>
              <a:noFill/>
            </a:ln>
          </p:spPr>
        </p:pic>
        <p:pic>
          <p:nvPicPr>
            <p:cNvPr id="160" name="Google Shape;160;g6fa9e64ad3_0_55"/>
            <p:cNvPicPr preferRelativeResize="0"/>
            <p:nvPr/>
          </p:nvPicPr>
          <p:blipFill rotWithShape="1">
            <a:blip r:embed="rId4">
              <a:alphaModFix/>
            </a:blip>
            <a:srcRect b="4759" l="24954" r="47841" t="49740"/>
            <a:stretch/>
          </p:blipFill>
          <p:spPr>
            <a:xfrm>
              <a:off x="2775884" y="1438522"/>
              <a:ext cx="1455559" cy="1866652"/>
            </a:xfrm>
            <a:prstGeom prst="rect">
              <a:avLst/>
            </a:prstGeom>
            <a:noFill/>
            <a:ln>
              <a:noFill/>
            </a:ln>
          </p:spPr>
        </p:pic>
        <p:sp>
          <p:nvSpPr>
            <p:cNvPr id="161" name="Google Shape;161;g6fa9e64ad3_0_55"/>
            <p:cNvSpPr/>
            <p:nvPr/>
          </p:nvSpPr>
          <p:spPr>
            <a:xfrm>
              <a:off x="5050850" y="1909093"/>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2" name="Google Shape;162;g6fa9e64ad3_0_55"/>
            <p:cNvSpPr/>
            <p:nvPr/>
          </p:nvSpPr>
          <p:spPr>
            <a:xfrm>
              <a:off x="5092672" y="3034148"/>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3" name="Google Shape;163;g6fa9e64ad3_0_55"/>
            <p:cNvSpPr/>
            <p:nvPr/>
          </p:nvSpPr>
          <p:spPr>
            <a:xfrm>
              <a:off x="3417001" y="1668765"/>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4" name="Google Shape;164;g6fa9e64ad3_0_55"/>
            <p:cNvSpPr/>
            <p:nvPr/>
          </p:nvSpPr>
          <p:spPr>
            <a:xfrm>
              <a:off x="3562930" y="2630057"/>
              <a:ext cx="5868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65" name="Google Shape;165;g6fa9e64ad3_0_55"/>
          <p:cNvSpPr txBox="1"/>
          <p:nvPr/>
        </p:nvSpPr>
        <p:spPr>
          <a:xfrm>
            <a:off x="1369922" y="3002954"/>
            <a:ext cx="5997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rgbClr val="999999"/>
                </a:solidFill>
                <a:latin typeface="Calibri"/>
                <a:ea typeface="Calibri"/>
                <a:cs typeface="Calibri"/>
                <a:sym typeface="Calibri"/>
              </a:rPr>
              <a:t>A</a:t>
            </a:r>
            <a:endParaRPr>
              <a:solidFill>
                <a:srgbClr val="999999"/>
              </a:solidFill>
            </a:endParaRPr>
          </a:p>
        </p:txBody>
      </p:sp>
      <p:cxnSp>
        <p:nvCxnSpPr>
          <p:cNvPr id="166" name="Google Shape;166;g6fa9e64ad3_0_55"/>
          <p:cNvCxnSpPr/>
          <p:nvPr/>
        </p:nvCxnSpPr>
        <p:spPr>
          <a:xfrm flipH="1" rot="10800000">
            <a:off x="1788703" y="3110735"/>
            <a:ext cx="423600" cy="3000"/>
          </a:xfrm>
          <a:prstGeom prst="straightConnector1">
            <a:avLst/>
          </a:prstGeom>
          <a:noFill/>
          <a:ln cap="flat" cmpd="sng" w="9525">
            <a:solidFill>
              <a:srgbClr val="AEABAB"/>
            </a:solidFill>
            <a:prstDash val="solid"/>
            <a:miter lim="800000"/>
            <a:headEnd len="med" w="med" type="triangle"/>
            <a:tailEnd len="med" w="med" type="triangle"/>
          </a:ln>
        </p:spPr>
      </p:cxnSp>
      <p:cxnSp>
        <p:nvCxnSpPr>
          <p:cNvPr id="167" name="Google Shape;167;g6fa9e64ad3_0_55"/>
          <p:cNvCxnSpPr/>
          <p:nvPr/>
        </p:nvCxnSpPr>
        <p:spPr>
          <a:xfrm>
            <a:off x="1577323" y="2476677"/>
            <a:ext cx="0" cy="254700"/>
          </a:xfrm>
          <a:prstGeom prst="straightConnector1">
            <a:avLst/>
          </a:prstGeom>
          <a:noFill/>
          <a:ln cap="flat" cmpd="sng" w="9525">
            <a:solidFill>
              <a:srgbClr val="AEABAB"/>
            </a:solidFill>
            <a:prstDash val="solid"/>
            <a:miter lim="800000"/>
            <a:headEnd len="sm" w="sm" type="none"/>
            <a:tailEnd len="med" w="med" type="triangle"/>
          </a:ln>
        </p:spPr>
      </p:cxnSp>
      <p:cxnSp>
        <p:nvCxnSpPr>
          <p:cNvPr id="168" name="Google Shape;168;g6fa9e64ad3_0_55"/>
          <p:cNvCxnSpPr/>
          <p:nvPr/>
        </p:nvCxnSpPr>
        <p:spPr>
          <a:xfrm>
            <a:off x="2455029" y="2482077"/>
            <a:ext cx="0" cy="243900"/>
          </a:xfrm>
          <a:prstGeom prst="straightConnector1">
            <a:avLst/>
          </a:prstGeom>
          <a:noFill/>
          <a:ln cap="flat" cmpd="sng" w="9525">
            <a:solidFill>
              <a:srgbClr val="AEABAB"/>
            </a:solidFill>
            <a:prstDash val="solid"/>
            <a:miter lim="800000"/>
            <a:headEnd len="sm" w="sm" type="none"/>
            <a:tailEnd len="med" w="med" type="triangle"/>
          </a:ln>
        </p:spPr>
      </p:cxnSp>
      <p:cxnSp>
        <p:nvCxnSpPr>
          <p:cNvPr id="169" name="Google Shape;169;g6fa9e64ad3_0_55"/>
          <p:cNvCxnSpPr/>
          <p:nvPr/>
        </p:nvCxnSpPr>
        <p:spPr>
          <a:xfrm flipH="1">
            <a:off x="3465007" y="2491869"/>
            <a:ext cx="1800" cy="250500"/>
          </a:xfrm>
          <a:prstGeom prst="straightConnector1">
            <a:avLst/>
          </a:prstGeom>
          <a:noFill/>
          <a:ln cap="flat" cmpd="sng" w="9525">
            <a:solidFill>
              <a:srgbClr val="AEABAB"/>
            </a:solidFill>
            <a:prstDash val="solid"/>
            <a:miter lim="800000"/>
            <a:headEnd len="sm" w="sm" type="none"/>
            <a:tailEnd len="med" w="med" type="triangle"/>
          </a:ln>
        </p:spPr>
      </p:cxnSp>
      <p:sp>
        <p:nvSpPr>
          <p:cNvPr id="170" name="Google Shape;170;g6fa9e64ad3_0_55"/>
          <p:cNvSpPr/>
          <p:nvPr/>
        </p:nvSpPr>
        <p:spPr>
          <a:xfrm>
            <a:off x="4582619" y="2780341"/>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1" name="Google Shape;171;g6fa9e64ad3_0_55"/>
          <p:cNvSpPr/>
          <p:nvPr/>
        </p:nvSpPr>
        <p:spPr>
          <a:xfrm>
            <a:off x="4333531" y="2729324"/>
            <a:ext cx="389700" cy="386700"/>
          </a:xfrm>
          <a:prstGeom prst="wedgeEllipseCallout">
            <a:avLst>
              <a:gd fmla="val -294355" name="adj1"/>
              <a:gd fmla="val 186229"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2" name="Google Shape;172;g6fa9e64ad3_0_55"/>
          <p:cNvSpPr/>
          <p:nvPr/>
        </p:nvSpPr>
        <p:spPr>
          <a:xfrm>
            <a:off x="4379389" y="2725970"/>
            <a:ext cx="42795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2    </a:t>
            </a:r>
            <a:r>
              <a:rPr lang="en-GB" sz="1800">
                <a:solidFill>
                  <a:srgbClr val="000000"/>
                </a:solidFill>
                <a:latin typeface="Calibri"/>
                <a:ea typeface="Calibri"/>
                <a:cs typeface="Calibri"/>
                <a:sym typeface="Calibri"/>
              </a:rPr>
              <a:t>open source tool for data conversion</a:t>
            </a:r>
            <a:endParaRPr sz="1800">
              <a:solidFill>
                <a:srgbClr val="000000"/>
              </a:solidFill>
              <a:latin typeface="Arial"/>
              <a:ea typeface="Arial"/>
              <a:cs typeface="Arial"/>
              <a:sym typeface="Arial"/>
            </a:endParaRPr>
          </a:p>
        </p:txBody>
      </p:sp>
      <p:sp>
        <p:nvSpPr>
          <p:cNvPr id="173" name="Google Shape;173;g6fa9e64ad3_0_55"/>
          <p:cNvSpPr/>
          <p:nvPr/>
        </p:nvSpPr>
        <p:spPr>
          <a:xfrm>
            <a:off x="4533634" y="2049610"/>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4" name="Google Shape;174;g6fa9e64ad3_0_55"/>
          <p:cNvSpPr/>
          <p:nvPr/>
        </p:nvSpPr>
        <p:spPr>
          <a:xfrm>
            <a:off x="4311034" y="1998346"/>
            <a:ext cx="390300" cy="386700"/>
          </a:xfrm>
          <a:prstGeom prst="wedgeEllipseCallout">
            <a:avLst>
              <a:gd fmla="val -158819" name="adj1"/>
              <a:gd fmla="val -53355"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5" name="Google Shape;175;g6fa9e64ad3_0_55"/>
          <p:cNvSpPr/>
          <p:nvPr/>
        </p:nvSpPr>
        <p:spPr>
          <a:xfrm>
            <a:off x="4356800" y="1987150"/>
            <a:ext cx="4800900" cy="42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3</a:t>
            </a:r>
            <a:r>
              <a:rPr lang="en-GB" sz="1800">
                <a:solidFill>
                  <a:srgbClr val="000000"/>
                </a:solidFill>
                <a:latin typeface="Calibri"/>
                <a:ea typeface="Calibri"/>
                <a:cs typeface="Calibri"/>
                <a:sym typeface="Calibri"/>
              </a:rPr>
              <a:t>    consortium-wide PAI instrument library</a:t>
            </a:r>
            <a:br>
              <a:rPr lang="en-GB"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176" name="Google Shape;176;g6fa9e64ad3_0_55"/>
          <p:cNvSpPr/>
          <p:nvPr/>
        </p:nvSpPr>
        <p:spPr>
          <a:xfrm>
            <a:off x="4508287" y="1267125"/>
            <a:ext cx="41151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7" name="Google Shape;177;g6fa9e64ad3_0_55"/>
          <p:cNvSpPr/>
          <p:nvPr/>
        </p:nvSpPr>
        <p:spPr>
          <a:xfrm>
            <a:off x="4316084" y="1231221"/>
            <a:ext cx="390300" cy="386700"/>
          </a:xfrm>
          <a:prstGeom prst="wedgeEllipseCallout">
            <a:avLst>
              <a:gd fmla="val -194269" name="adj1"/>
              <a:gd fmla="val 339653"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8" name="Google Shape;178;g6fa9e64ad3_0_55"/>
          <p:cNvSpPr/>
          <p:nvPr/>
        </p:nvSpPr>
        <p:spPr>
          <a:xfrm>
            <a:off x="4343700" y="1234750"/>
            <a:ext cx="43509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4    </a:t>
            </a:r>
            <a:r>
              <a:rPr lang="en-GB" sz="1800">
                <a:solidFill>
                  <a:srgbClr val="000000"/>
                </a:solidFill>
                <a:latin typeface="Calibri"/>
                <a:ea typeface="Calibri"/>
                <a:cs typeface="Calibri"/>
                <a:sym typeface="Calibri"/>
              </a:rPr>
              <a:t>open-access platform for PA data</a:t>
            </a:r>
            <a:endParaRPr sz="1800">
              <a:solidFill>
                <a:srgbClr val="000000"/>
              </a:solidFill>
              <a:latin typeface="Calibri"/>
              <a:ea typeface="Calibri"/>
              <a:cs typeface="Calibri"/>
              <a:sym typeface="Calibri"/>
            </a:endParaRPr>
          </a:p>
        </p:txBody>
      </p:sp>
      <p:pic>
        <p:nvPicPr>
          <p:cNvPr descr="Papier" id="179" name="Google Shape;179;g6fa9e64ad3_0_55"/>
          <p:cNvPicPr preferRelativeResize="0"/>
          <p:nvPr/>
        </p:nvPicPr>
        <p:blipFill rotWithShape="1">
          <a:blip r:embed="rId3">
            <a:alphaModFix/>
          </a:blip>
          <a:srcRect b="0" l="0" r="0" t="0"/>
          <a:stretch/>
        </p:blipFill>
        <p:spPr>
          <a:xfrm>
            <a:off x="3166423" y="2848374"/>
            <a:ext cx="599706" cy="599706"/>
          </a:xfrm>
          <a:prstGeom prst="rect">
            <a:avLst/>
          </a:prstGeom>
          <a:noFill/>
          <a:ln>
            <a:noFill/>
          </a:ln>
        </p:spPr>
      </p:pic>
      <p:pic>
        <p:nvPicPr>
          <p:cNvPr descr="Papier" id="180" name="Google Shape;180;g6fa9e64ad3_0_55"/>
          <p:cNvPicPr preferRelativeResize="0"/>
          <p:nvPr/>
        </p:nvPicPr>
        <p:blipFill rotWithShape="1">
          <a:blip r:embed="rId3">
            <a:alphaModFix/>
          </a:blip>
          <a:srcRect b="0" l="0" r="0" t="0"/>
          <a:stretch/>
        </p:blipFill>
        <p:spPr>
          <a:xfrm>
            <a:off x="2212400" y="2838978"/>
            <a:ext cx="599706" cy="599706"/>
          </a:xfrm>
          <a:prstGeom prst="rect">
            <a:avLst/>
          </a:prstGeom>
          <a:noFill/>
          <a:ln>
            <a:noFill/>
          </a:ln>
        </p:spPr>
      </p:pic>
      <p:sp>
        <p:nvSpPr>
          <p:cNvPr id="181" name="Google Shape;181;g6fa9e64ad3_0_55"/>
          <p:cNvSpPr txBox="1"/>
          <p:nvPr/>
        </p:nvSpPr>
        <p:spPr>
          <a:xfrm>
            <a:off x="3294163" y="3002954"/>
            <a:ext cx="2022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C</a:t>
            </a:r>
            <a:endParaRPr>
              <a:solidFill>
                <a:srgbClr val="999999"/>
              </a:solidFill>
            </a:endParaRPr>
          </a:p>
        </p:txBody>
      </p:sp>
      <p:sp>
        <p:nvSpPr>
          <p:cNvPr id="182" name="Google Shape;182;g6fa9e64ad3_0_55"/>
          <p:cNvSpPr txBox="1"/>
          <p:nvPr/>
        </p:nvSpPr>
        <p:spPr>
          <a:xfrm>
            <a:off x="2335318" y="2992426"/>
            <a:ext cx="2031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B</a:t>
            </a:r>
            <a:endParaRPr>
              <a:solidFill>
                <a:srgbClr val="999999"/>
              </a:solidFill>
            </a:endParaRPr>
          </a:p>
        </p:txBody>
      </p:sp>
      <p:sp>
        <p:nvSpPr>
          <p:cNvPr id="183" name="Google Shape;183;g6fa9e64ad3_0_55"/>
          <p:cNvSpPr/>
          <p:nvPr/>
        </p:nvSpPr>
        <p:spPr>
          <a:xfrm>
            <a:off x="4413500" y="3507500"/>
            <a:ext cx="4279500" cy="296400"/>
          </a:xfrm>
          <a:prstGeom prst="roundRect">
            <a:avLst>
              <a:gd fmla="val 16667" name="adj"/>
            </a:avLst>
          </a:prstGeom>
          <a:solidFill>
            <a:srgbClr val="F7CAAC"/>
          </a:solidFill>
          <a:ln cap="flat" cmpd="sng" w="19050">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4" name="Google Shape;184;g6fa9e64ad3_0_55"/>
          <p:cNvSpPr/>
          <p:nvPr/>
        </p:nvSpPr>
        <p:spPr>
          <a:xfrm>
            <a:off x="4313366" y="3468269"/>
            <a:ext cx="389700" cy="386700"/>
          </a:xfrm>
          <a:prstGeom prst="wedgeEllipseCallout">
            <a:avLst>
              <a:gd fmla="val -428512" name="adj1"/>
              <a:gd fmla="val 108436" name="adj2"/>
            </a:avLst>
          </a:prstGeom>
          <a:solidFill>
            <a:srgbClr val="F7CAAC"/>
          </a:solidFill>
          <a:ln cap="flat" cmpd="sng" w="1905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5" name="Google Shape;185;g6fa9e64ad3_0_55"/>
          <p:cNvSpPr/>
          <p:nvPr/>
        </p:nvSpPr>
        <p:spPr>
          <a:xfrm rot="235">
            <a:off x="4356809" y="3454213"/>
            <a:ext cx="4392900" cy="24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1    </a:t>
            </a:r>
            <a:r>
              <a:rPr lang="en-GB" sz="1800">
                <a:latin typeface="Calibri"/>
                <a:ea typeface="Calibri"/>
                <a:cs typeface="Calibri"/>
                <a:sym typeface="Calibri"/>
              </a:rPr>
              <a:t>standardised</a:t>
            </a:r>
            <a:r>
              <a:rPr lang="en-GB" sz="1800">
                <a:solidFill>
                  <a:srgbClr val="000000"/>
                </a:solidFill>
                <a:latin typeface="Calibri"/>
                <a:ea typeface="Calibri"/>
                <a:cs typeface="Calibri"/>
                <a:sym typeface="Calibri"/>
              </a:rPr>
              <a:t> PA data format</a:t>
            </a:r>
            <a:endParaRPr sz="1800">
              <a:latin typeface="Calibri"/>
              <a:ea typeface="Calibri"/>
              <a:cs typeface="Calibri"/>
              <a:sym typeface="Calibri"/>
            </a:endParaRPr>
          </a:p>
        </p:txBody>
      </p:sp>
      <p:sp>
        <p:nvSpPr>
          <p:cNvPr id="186" name="Google Shape;186;g6fa9e64ad3_0_55"/>
          <p:cNvSpPr/>
          <p:nvPr/>
        </p:nvSpPr>
        <p:spPr>
          <a:xfrm>
            <a:off x="1908558" y="3016387"/>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87" name="Google Shape;187;g6fa9e64ad3_0_55"/>
          <p:cNvCxnSpPr/>
          <p:nvPr/>
        </p:nvCxnSpPr>
        <p:spPr>
          <a:xfrm flipH="1" rot="10800000">
            <a:off x="2753534" y="3120132"/>
            <a:ext cx="423600" cy="3000"/>
          </a:xfrm>
          <a:prstGeom prst="straightConnector1">
            <a:avLst/>
          </a:prstGeom>
          <a:noFill/>
          <a:ln cap="flat" cmpd="sng" w="9525">
            <a:solidFill>
              <a:srgbClr val="AEABAB"/>
            </a:solidFill>
            <a:prstDash val="solid"/>
            <a:miter lim="800000"/>
            <a:headEnd len="med" w="med" type="triangle"/>
            <a:tailEnd len="med" w="med" type="triangle"/>
          </a:ln>
        </p:spPr>
      </p:cxnSp>
      <p:sp>
        <p:nvSpPr>
          <p:cNvPr id="188" name="Google Shape;188;g6fa9e64ad3_0_55"/>
          <p:cNvSpPr/>
          <p:nvPr/>
        </p:nvSpPr>
        <p:spPr>
          <a:xfrm>
            <a:off x="2865941" y="3018958"/>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apier" id="189" name="Google Shape;189;g6fa9e64ad3_0_55"/>
          <p:cNvPicPr preferRelativeResize="0"/>
          <p:nvPr/>
        </p:nvPicPr>
        <p:blipFill rotWithShape="1">
          <a:blip r:embed="rId3">
            <a:alphaModFix/>
          </a:blip>
          <a:srcRect b="0" l="0" r="0" t="0"/>
          <a:stretch/>
        </p:blipFill>
        <p:spPr>
          <a:xfrm>
            <a:off x="2221685" y="3759968"/>
            <a:ext cx="599706" cy="599706"/>
          </a:xfrm>
          <a:prstGeom prst="rect">
            <a:avLst/>
          </a:prstGeom>
          <a:noFill/>
          <a:ln>
            <a:noFill/>
          </a:ln>
        </p:spPr>
      </p:pic>
      <p:pic>
        <p:nvPicPr>
          <p:cNvPr descr="Schlüssel" id="190" name="Google Shape;190;g6fa9e64ad3_0_55"/>
          <p:cNvPicPr preferRelativeResize="0"/>
          <p:nvPr/>
        </p:nvPicPr>
        <p:blipFill rotWithShape="1">
          <a:blip r:embed="rId5">
            <a:alphaModFix/>
          </a:blip>
          <a:srcRect b="0" l="0" r="0" t="0"/>
          <a:stretch/>
        </p:blipFill>
        <p:spPr>
          <a:xfrm rot="5400000">
            <a:off x="2410480" y="3994510"/>
            <a:ext cx="222116" cy="222116"/>
          </a:xfrm>
          <a:prstGeom prst="rect">
            <a:avLst/>
          </a:prstGeom>
          <a:noFill/>
          <a:ln>
            <a:noFill/>
          </a:ln>
        </p:spPr>
      </p:pic>
      <p:cxnSp>
        <p:nvCxnSpPr>
          <p:cNvPr id="191" name="Google Shape;191;g6fa9e64ad3_0_55"/>
          <p:cNvCxnSpPr/>
          <p:nvPr/>
        </p:nvCxnSpPr>
        <p:spPr>
          <a:xfrm>
            <a:off x="1635938" y="3549063"/>
            <a:ext cx="471300" cy="295200"/>
          </a:xfrm>
          <a:prstGeom prst="straightConnector1">
            <a:avLst/>
          </a:prstGeom>
          <a:noFill/>
          <a:ln cap="flat" cmpd="sng" w="9525">
            <a:solidFill>
              <a:srgbClr val="AEABAB"/>
            </a:solidFill>
            <a:prstDash val="solid"/>
            <a:miter lim="800000"/>
            <a:headEnd len="sm" w="sm" type="none"/>
            <a:tailEnd len="med" w="med" type="triangle"/>
          </a:ln>
        </p:spPr>
      </p:cxnSp>
      <p:cxnSp>
        <p:nvCxnSpPr>
          <p:cNvPr id="192" name="Google Shape;192;g6fa9e64ad3_0_55"/>
          <p:cNvCxnSpPr/>
          <p:nvPr/>
        </p:nvCxnSpPr>
        <p:spPr>
          <a:xfrm flipH="1">
            <a:off x="2935589" y="3562583"/>
            <a:ext cx="418800" cy="317400"/>
          </a:xfrm>
          <a:prstGeom prst="straightConnector1">
            <a:avLst/>
          </a:prstGeom>
          <a:noFill/>
          <a:ln cap="flat" cmpd="sng" w="9525">
            <a:solidFill>
              <a:srgbClr val="AEABAB"/>
            </a:solidFill>
            <a:prstDash val="solid"/>
            <a:miter lim="800000"/>
            <a:headEnd len="sm" w="sm" type="none"/>
            <a:tailEnd len="med" w="med" type="triangle"/>
          </a:ln>
        </p:spPr>
      </p:cxnSp>
      <p:cxnSp>
        <p:nvCxnSpPr>
          <p:cNvPr id="193" name="Google Shape;193;g6fa9e64ad3_0_55"/>
          <p:cNvCxnSpPr/>
          <p:nvPr/>
        </p:nvCxnSpPr>
        <p:spPr>
          <a:xfrm>
            <a:off x="2506403" y="3494936"/>
            <a:ext cx="0" cy="243900"/>
          </a:xfrm>
          <a:prstGeom prst="straightConnector1">
            <a:avLst/>
          </a:prstGeom>
          <a:noFill/>
          <a:ln cap="flat" cmpd="sng" w="9525">
            <a:solidFill>
              <a:srgbClr val="AEABAB"/>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6229c6ff7a_1_0"/>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 1: </a:t>
            </a:r>
            <a:r>
              <a:rPr lang="en-GB"/>
              <a:t>IPASC-DAM Consensus Document</a:t>
            </a:r>
            <a:endParaRPr/>
          </a:p>
        </p:txBody>
      </p:sp>
      <p:sp>
        <p:nvSpPr>
          <p:cNvPr id="200" name="Google Shape;200;g6229c6ff7a_1_0"/>
          <p:cNvSpPr txBox="1"/>
          <p:nvPr>
            <p:ph idx="1" type="body"/>
          </p:nvPr>
        </p:nvSpPr>
        <p:spPr>
          <a:xfrm>
            <a:off x="628650" y="1093304"/>
            <a:ext cx="7886700" cy="7641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GB"/>
              <a:t>Document divided into two parts:</a:t>
            </a:r>
            <a:endParaRPr/>
          </a:p>
          <a:p>
            <a:pPr indent="0" lvl="0" marL="0" rtl="0" algn="l">
              <a:spcBef>
                <a:spcPts val="750"/>
              </a:spcBef>
              <a:spcAft>
                <a:spcPts val="0"/>
              </a:spcAft>
              <a:buNone/>
            </a:pPr>
            <a:r>
              <a:t/>
            </a:r>
            <a:endParaRPr/>
          </a:p>
        </p:txBody>
      </p:sp>
      <p:sp>
        <p:nvSpPr>
          <p:cNvPr id="201" name="Google Shape;201;g6229c6ff7a_1_0"/>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sp>
        <p:nvSpPr>
          <p:cNvPr id="202" name="Google Shape;202;g6229c6ff7a_1_0"/>
          <p:cNvSpPr/>
          <p:nvPr/>
        </p:nvSpPr>
        <p:spPr>
          <a:xfrm flipH="1">
            <a:off x="1901325" y="1738275"/>
            <a:ext cx="2272200" cy="2683500"/>
          </a:xfrm>
          <a:prstGeom prst="snip1Rect">
            <a:avLst>
              <a:gd fmla="val 16667" name="adj"/>
            </a:avLst>
          </a:prstGeom>
          <a:noFill/>
          <a:ln cap="flat" cmpd="sng" w="2857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(1) </a:t>
            </a:r>
            <a:r>
              <a:rPr lang="en-GB">
                <a:latin typeface="Calibri"/>
                <a:ea typeface="Calibri"/>
                <a:cs typeface="Calibri"/>
                <a:sym typeface="Calibri"/>
              </a:rPr>
              <a:t>Model representation of the PA device</a:t>
            </a:r>
            <a:endParaRPr>
              <a:latin typeface="Calibri"/>
              <a:ea typeface="Calibri"/>
              <a:cs typeface="Calibri"/>
              <a:sym typeface="Calibri"/>
            </a:endParaRPr>
          </a:p>
        </p:txBody>
      </p:sp>
      <p:sp>
        <p:nvSpPr>
          <p:cNvPr id="203" name="Google Shape;203;g6229c6ff7a_1_0"/>
          <p:cNvSpPr/>
          <p:nvPr/>
        </p:nvSpPr>
        <p:spPr>
          <a:xfrm>
            <a:off x="4173525" y="1738275"/>
            <a:ext cx="2272200" cy="2683500"/>
          </a:xfrm>
          <a:prstGeom prst="snip1Rect">
            <a:avLst>
              <a:gd fmla="val 16667" name="adj"/>
            </a:avLst>
          </a:prstGeom>
          <a:noFill/>
          <a:ln cap="flat" cmpd="sng" w="2857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  (2) Holistic collection of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  PA image metadata </a:t>
            </a:r>
            <a:endParaRPr>
              <a:latin typeface="Calibri"/>
              <a:ea typeface="Calibri"/>
              <a:cs typeface="Calibri"/>
              <a:sym typeface="Calibri"/>
            </a:endParaRPr>
          </a:p>
        </p:txBody>
      </p:sp>
      <p:cxnSp>
        <p:nvCxnSpPr>
          <p:cNvPr id="204" name="Google Shape;204;g6229c6ff7a_1_0"/>
          <p:cNvCxnSpPr/>
          <p:nvPr/>
        </p:nvCxnSpPr>
        <p:spPr>
          <a:xfrm rot="10800000">
            <a:off x="2306222" y="2828684"/>
            <a:ext cx="0" cy="1253400"/>
          </a:xfrm>
          <a:prstGeom prst="straightConnector1">
            <a:avLst/>
          </a:prstGeom>
          <a:noFill/>
          <a:ln cap="flat" cmpd="sng" w="9525">
            <a:solidFill>
              <a:srgbClr val="000000"/>
            </a:solidFill>
            <a:prstDash val="solid"/>
            <a:round/>
            <a:headEnd len="med" w="med" type="none"/>
            <a:tailEnd len="med" w="med" type="stealth"/>
          </a:ln>
        </p:spPr>
      </p:cxnSp>
      <p:cxnSp>
        <p:nvCxnSpPr>
          <p:cNvPr id="205" name="Google Shape;205;g6229c6ff7a_1_0"/>
          <p:cNvCxnSpPr/>
          <p:nvPr/>
        </p:nvCxnSpPr>
        <p:spPr>
          <a:xfrm>
            <a:off x="2301768" y="4077630"/>
            <a:ext cx="1565700" cy="0"/>
          </a:xfrm>
          <a:prstGeom prst="straightConnector1">
            <a:avLst/>
          </a:prstGeom>
          <a:noFill/>
          <a:ln cap="flat" cmpd="sng" w="9525">
            <a:solidFill>
              <a:srgbClr val="000000"/>
            </a:solidFill>
            <a:prstDash val="solid"/>
            <a:round/>
            <a:headEnd len="med" w="med" type="none"/>
            <a:tailEnd len="med" w="med" type="stealth"/>
          </a:ln>
        </p:spPr>
      </p:cxnSp>
      <p:sp>
        <p:nvSpPr>
          <p:cNvPr id="206" name="Google Shape;206;g6229c6ff7a_1_0"/>
          <p:cNvSpPr txBox="1"/>
          <p:nvPr/>
        </p:nvSpPr>
        <p:spPr>
          <a:xfrm>
            <a:off x="3281378" y="4041575"/>
            <a:ext cx="600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X axis</a:t>
            </a:r>
            <a:endParaRPr sz="1000">
              <a:solidFill>
                <a:srgbClr val="434343"/>
              </a:solidFill>
            </a:endParaRPr>
          </a:p>
        </p:txBody>
      </p:sp>
      <p:sp>
        <p:nvSpPr>
          <p:cNvPr id="207" name="Google Shape;207;g6229c6ff7a_1_0"/>
          <p:cNvSpPr txBox="1"/>
          <p:nvPr/>
        </p:nvSpPr>
        <p:spPr>
          <a:xfrm rot="-5400000">
            <a:off x="1791272" y="2816765"/>
            <a:ext cx="7671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Z axis</a:t>
            </a:r>
            <a:endParaRPr sz="1000">
              <a:solidFill>
                <a:srgbClr val="434343"/>
              </a:solidFill>
            </a:endParaRPr>
          </a:p>
        </p:txBody>
      </p:sp>
      <p:sp>
        <p:nvSpPr>
          <p:cNvPr id="208" name="Google Shape;208;g6229c6ff7a_1_0"/>
          <p:cNvSpPr/>
          <p:nvPr/>
        </p:nvSpPr>
        <p:spPr>
          <a:xfrm rot="-1804992">
            <a:off x="2345463" y="3033701"/>
            <a:ext cx="107131" cy="80375"/>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6229c6ff7a_1_0"/>
          <p:cNvSpPr/>
          <p:nvPr/>
        </p:nvSpPr>
        <p:spPr>
          <a:xfrm>
            <a:off x="2685029" y="3397701"/>
            <a:ext cx="107100" cy="801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6229c6ff7a_1_0"/>
          <p:cNvSpPr/>
          <p:nvPr/>
        </p:nvSpPr>
        <p:spPr>
          <a:xfrm>
            <a:off x="2823958" y="3397701"/>
            <a:ext cx="107100" cy="801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6229c6ff7a_1_0"/>
          <p:cNvSpPr/>
          <p:nvPr/>
        </p:nvSpPr>
        <p:spPr>
          <a:xfrm>
            <a:off x="2962887" y="3397701"/>
            <a:ext cx="107100" cy="801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6229c6ff7a_1_0"/>
          <p:cNvSpPr/>
          <p:nvPr/>
        </p:nvSpPr>
        <p:spPr>
          <a:xfrm>
            <a:off x="3101815" y="3397701"/>
            <a:ext cx="107100" cy="801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6229c6ff7a_1_0"/>
          <p:cNvSpPr/>
          <p:nvPr/>
        </p:nvSpPr>
        <p:spPr>
          <a:xfrm>
            <a:off x="3240744" y="3397701"/>
            <a:ext cx="107100" cy="801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6229c6ff7a_1_0"/>
          <p:cNvSpPr/>
          <p:nvPr/>
        </p:nvSpPr>
        <p:spPr>
          <a:xfrm>
            <a:off x="3379672" y="3397701"/>
            <a:ext cx="107100" cy="801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6229c6ff7a_1_0"/>
          <p:cNvSpPr/>
          <p:nvPr/>
        </p:nvSpPr>
        <p:spPr>
          <a:xfrm rot="1804992">
            <a:off x="3675254" y="3033882"/>
            <a:ext cx="107131" cy="80375"/>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g6229c6ff7a_1_0"/>
          <p:cNvPicPr preferRelativeResize="0"/>
          <p:nvPr/>
        </p:nvPicPr>
        <p:blipFill>
          <a:blip r:embed="rId3">
            <a:alphaModFix/>
          </a:blip>
          <a:stretch>
            <a:fillRect/>
          </a:stretch>
        </p:blipFill>
        <p:spPr>
          <a:xfrm>
            <a:off x="4398650" y="2583074"/>
            <a:ext cx="1708700" cy="160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6229c6ff7a_0_35"/>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Part 1: Representation of PAI d</a:t>
            </a:r>
            <a:r>
              <a:rPr lang="en-GB"/>
              <a:t>evice</a:t>
            </a:r>
            <a:endParaRPr/>
          </a:p>
        </p:txBody>
      </p:sp>
      <p:sp>
        <p:nvSpPr>
          <p:cNvPr id="223" name="Google Shape;223;g6229c6ff7a_0_35"/>
          <p:cNvSpPr txBox="1"/>
          <p:nvPr>
            <p:ph idx="1" type="body"/>
          </p:nvPr>
        </p:nvSpPr>
        <p:spPr>
          <a:xfrm>
            <a:off x="309300" y="802050"/>
            <a:ext cx="8927400" cy="3539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GB"/>
              <a:t>Goal</a:t>
            </a:r>
            <a:r>
              <a:rPr lang="en-GB"/>
              <a:t>: Building a first basis for modelling device-specific PAI data acquisition.</a:t>
            </a:r>
            <a:endParaRPr/>
          </a:p>
          <a:p>
            <a:pPr indent="0" lvl="0" marL="0" rtl="0" algn="l">
              <a:spcBef>
                <a:spcPts val="750"/>
              </a:spcBef>
              <a:spcAft>
                <a:spcPts val="0"/>
              </a:spcAft>
              <a:buNone/>
            </a:pPr>
            <a:r>
              <a:t/>
            </a:r>
            <a:endParaRPr/>
          </a:p>
          <a:p>
            <a:pPr indent="-355600" lvl="0" marL="457200" rtl="0" algn="l">
              <a:spcBef>
                <a:spcPts val="750"/>
              </a:spcBef>
              <a:spcAft>
                <a:spcPts val="0"/>
              </a:spcAft>
              <a:buSzPts val="2000"/>
              <a:buAutoNum type="arabicPeriod"/>
            </a:pPr>
            <a:r>
              <a:rPr lang="en-GB"/>
              <a:t>Illumination geometry</a:t>
            </a:r>
            <a:endParaRPr/>
          </a:p>
          <a:p>
            <a:pPr indent="-342900" lvl="0" marL="914400" rtl="0" algn="l">
              <a:spcBef>
                <a:spcPts val="0"/>
              </a:spcBef>
              <a:spcAft>
                <a:spcPts val="0"/>
              </a:spcAft>
              <a:buSzPts val="1800"/>
              <a:buChar char="-"/>
            </a:pPr>
            <a:r>
              <a:rPr lang="en-GB" sz="1800"/>
              <a:t>Number, position, orientation and shape of elements</a:t>
            </a:r>
            <a:endParaRPr sz="1800"/>
          </a:p>
          <a:p>
            <a:pPr indent="-355600" lvl="0" marL="914400" rtl="0" algn="l">
              <a:spcBef>
                <a:spcPts val="0"/>
              </a:spcBef>
              <a:spcAft>
                <a:spcPts val="0"/>
              </a:spcAft>
              <a:buSzPts val="2000"/>
              <a:buChar char="-"/>
            </a:pPr>
            <a:r>
              <a:rPr lang="en-GB" sz="1800"/>
              <a:t>Specialized element properties (e.g. laser energy profile, pulse duration / width)</a:t>
            </a:r>
            <a:endParaRPr sz="1800"/>
          </a:p>
          <a:p>
            <a:pPr indent="0" lvl="0" marL="914400" rtl="0" algn="l">
              <a:spcBef>
                <a:spcPts val="750"/>
              </a:spcBef>
              <a:spcAft>
                <a:spcPts val="0"/>
              </a:spcAft>
              <a:buNone/>
            </a:pPr>
            <a:r>
              <a:t/>
            </a:r>
            <a:endParaRPr sz="1800"/>
          </a:p>
          <a:p>
            <a:pPr indent="-355600" lvl="0" marL="457200" rtl="0" algn="l">
              <a:spcBef>
                <a:spcPts val="750"/>
              </a:spcBef>
              <a:spcAft>
                <a:spcPts val="0"/>
              </a:spcAft>
              <a:buSzPts val="2000"/>
              <a:buAutoNum type="arabicPeriod"/>
            </a:pPr>
            <a:r>
              <a:rPr lang="en-GB"/>
              <a:t>Detection geometry</a:t>
            </a:r>
            <a:endParaRPr sz="1800"/>
          </a:p>
          <a:p>
            <a:pPr indent="-342900" lvl="1" marL="914400" rtl="0" algn="l">
              <a:spcBef>
                <a:spcPts val="0"/>
              </a:spcBef>
              <a:spcAft>
                <a:spcPts val="0"/>
              </a:spcAft>
              <a:buSzPts val="1800"/>
              <a:buChar char="-"/>
            </a:pPr>
            <a:r>
              <a:rPr lang="en-GB" sz="1800"/>
              <a:t>Number, position, orientation and shape of elements</a:t>
            </a:r>
            <a:endParaRPr sz="1800"/>
          </a:p>
          <a:p>
            <a:pPr indent="-342900" lvl="1" marL="914400" rtl="0" algn="l">
              <a:spcBef>
                <a:spcPts val="0"/>
              </a:spcBef>
              <a:spcAft>
                <a:spcPts val="0"/>
              </a:spcAft>
              <a:buSzPts val="1800"/>
              <a:buChar char="-"/>
            </a:pPr>
            <a:r>
              <a:rPr lang="en-GB" sz="1800"/>
              <a:t>Specialized element properties (e.g.  detector frequency response, angular response)</a:t>
            </a:r>
            <a:endParaRPr sz="1800"/>
          </a:p>
        </p:txBody>
      </p:sp>
      <p:sp>
        <p:nvSpPr>
          <p:cNvPr id="224" name="Google Shape;224;g6229c6ff7a_0_35"/>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g6229c6ff7a_0_43"/>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Part 1: Representation of PAI device</a:t>
            </a:r>
            <a:endParaRPr/>
          </a:p>
        </p:txBody>
      </p:sp>
      <p:sp>
        <p:nvSpPr>
          <p:cNvPr id="231" name="Google Shape;231;g6229c6ff7a_0_43"/>
          <p:cNvSpPr txBox="1"/>
          <p:nvPr>
            <p:ph idx="1" type="body"/>
          </p:nvPr>
        </p:nvSpPr>
        <p:spPr>
          <a:xfrm>
            <a:off x="628650" y="940903"/>
            <a:ext cx="7886700" cy="1092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GB"/>
              <a:t>Representation in a coordinate system which is relative to the detector field of view.</a:t>
            </a:r>
            <a:endParaRPr/>
          </a:p>
          <a:p>
            <a:pPr indent="-342900" lvl="1" marL="914400" rtl="0" algn="l">
              <a:spcBef>
                <a:spcPts val="375"/>
              </a:spcBef>
              <a:spcAft>
                <a:spcPts val="0"/>
              </a:spcAft>
              <a:buSzPts val="1800"/>
              <a:buChar char="-"/>
            </a:pPr>
            <a:r>
              <a:rPr lang="en-GB" sz="1800"/>
              <a:t>Allows definition of arbitrary geometries</a:t>
            </a:r>
            <a:endParaRPr sz="1800"/>
          </a:p>
        </p:txBody>
      </p:sp>
      <p:sp>
        <p:nvSpPr>
          <p:cNvPr id="232" name="Google Shape;232;g6229c6ff7a_0_43"/>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cxnSp>
        <p:nvCxnSpPr>
          <p:cNvPr id="233" name="Google Shape;233;g6229c6ff7a_0_43"/>
          <p:cNvCxnSpPr/>
          <p:nvPr/>
        </p:nvCxnSpPr>
        <p:spPr>
          <a:xfrm rot="10800000">
            <a:off x="2204350" y="2172400"/>
            <a:ext cx="0" cy="2244300"/>
          </a:xfrm>
          <a:prstGeom prst="straightConnector1">
            <a:avLst/>
          </a:prstGeom>
          <a:noFill/>
          <a:ln cap="flat" cmpd="sng" w="9525">
            <a:solidFill>
              <a:srgbClr val="000000"/>
            </a:solidFill>
            <a:prstDash val="solid"/>
            <a:round/>
            <a:headEnd len="med" w="med" type="none"/>
            <a:tailEnd len="med" w="med" type="stealth"/>
          </a:ln>
        </p:spPr>
      </p:cxnSp>
      <p:cxnSp>
        <p:nvCxnSpPr>
          <p:cNvPr id="234" name="Google Shape;234;g6229c6ff7a_0_43"/>
          <p:cNvCxnSpPr/>
          <p:nvPr/>
        </p:nvCxnSpPr>
        <p:spPr>
          <a:xfrm>
            <a:off x="2196375" y="4408725"/>
            <a:ext cx="2803500" cy="0"/>
          </a:xfrm>
          <a:prstGeom prst="straightConnector1">
            <a:avLst/>
          </a:prstGeom>
          <a:noFill/>
          <a:ln cap="flat" cmpd="sng" w="9525">
            <a:solidFill>
              <a:srgbClr val="000000"/>
            </a:solidFill>
            <a:prstDash val="solid"/>
            <a:round/>
            <a:headEnd len="med" w="med" type="none"/>
            <a:tailEnd len="med" w="med" type="stealth"/>
          </a:ln>
        </p:spPr>
      </p:cxnSp>
      <p:sp>
        <p:nvSpPr>
          <p:cNvPr id="235" name="Google Shape;235;g6229c6ff7a_0_43"/>
          <p:cNvSpPr/>
          <p:nvPr/>
        </p:nvSpPr>
        <p:spPr>
          <a:xfrm>
            <a:off x="2204350" y="2915200"/>
            <a:ext cx="1427700" cy="1485600"/>
          </a:xfrm>
          <a:prstGeom prst="rect">
            <a:avLst/>
          </a:prstGeom>
          <a:solidFill>
            <a:srgbClr val="D9EAD3"/>
          </a:solidFill>
          <a:ln cap="flat" cmpd="sng" w="9525">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6AA84F"/>
                </a:solidFill>
              </a:rPr>
              <a:t>Detector</a:t>
            </a:r>
            <a:endParaRPr>
              <a:solidFill>
                <a:srgbClr val="6AA84F"/>
              </a:solidFill>
            </a:endParaRPr>
          </a:p>
          <a:p>
            <a:pPr indent="0" lvl="0" marL="0" rtl="0" algn="ctr">
              <a:spcBef>
                <a:spcPts val="0"/>
              </a:spcBef>
              <a:spcAft>
                <a:spcPts val="0"/>
              </a:spcAft>
              <a:buNone/>
            </a:pPr>
            <a:r>
              <a:rPr lang="en-GB">
                <a:solidFill>
                  <a:srgbClr val="6AA84F"/>
                </a:solidFill>
              </a:rPr>
              <a:t>Field of view</a:t>
            </a:r>
            <a:endParaRPr>
              <a:solidFill>
                <a:srgbClr val="6AA84F"/>
              </a:solidFill>
            </a:endParaRPr>
          </a:p>
        </p:txBody>
      </p:sp>
      <p:cxnSp>
        <p:nvCxnSpPr>
          <p:cNvPr id="236" name="Google Shape;236;g6229c6ff7a_0_43"/>
          <p:cNvCxnSpPr/>
          <p:nvPr/>
        </p:nvCxnSpPr>
        <p:spPr>
          <a:xfrm flipH="1" rot="10800000">
            <a:off x="2192638" y="3803921"/>
            <a:ext cx="604800" cy="604800"/>
          </a:xfrm>
          <a:prstGeom prst="straightConnector1">
            <a:avLst/>
          </a:prstGeom>
          <a:noFill/>
          <a:ln cap="flat" cmpd="sng" w="9525">
            <a:solidFill>
              <a:srgbClr val="666666"/>
            </a:solidFill>
            <a:prstDash val="solid"/>
            <a:round/>
            <a:headEnd len="med" w="med" type="none"/>
            <a:tailEnd len="med" w="med" type="stealth"/>
          </a:ln>
        </p:spPr>
      </p:cxnSp>
      <p:sp>
        <p:nvSpPr>
          <p:cNvPr id="237" name="Google Shape;237;g6229c6ff7a_0_43"/>
          <p:cNvSpPr txBox="1"/>
          <p:nvPr/>
        </p:nvSpPr>
        <p:spPr>
          <a:xfrm>
            <a:off x="4489888" y="4344178"/>
            <a:ext cx="5367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X axis</a:t>
            </a:r>
            <a:endParaRPr sz="1000">
              <a:solidFill>
                <a:srgbClr val="434343"/>
              </a:solidFill>
            </a:endParaRPr>
          </a:p>
        </p:txBody>
      </p:sp>
      <p:sp>
        <p:nvSpPr>
          <p:cNvPr id="238" name="Google Shape;238;g6229c6ff7a_0_43"/>
          <p:cNvSpPr txBox="1"/>
          <p:nvPr/>
        </p:nvSpPr>
        <p:spPr>
          <a:xfrm rot="-5400000">
            <a:off x="1918815" y="2139185"/>
            <a:ext cx="5319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Z axis</a:t>
            </a:r>
            <a:endParaRPr sz="1000">
              <a:solidFill>
                <a:srgbClr val="434343"/>
              </a:solidFill>
            </a:endParaRPr>
          </a:p>
        </p:txBody>
      </p:sp>
      <p:sp>
        <p:nvSpPr>
          <p:cNvPr id="239" name="Google Shape;239;g6229c6ff7a_0_43"/>
          <p:cNvSpPr txBox="1"/>
          <p:nvPr/>
        </p:nvSpPr>
        <p:spPr>
          <a:xfrm rot="-2700000">
            <a:off x="2296632" y="3667897"/>
            <a:ext cx="786586" cy="5366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Y axis</a:t>
            </a:r>
            <a:endParaRPr sz="1000">
              <a:solidFill>
                <a:srgbClr val="434343"/>
              </a:solidFill>
            </a:endParaRPr>
          </a:p>
        </p:txBody>
      </p:sp>
      <p:sp>
        <p:nvSpPr>
          <p:cNvPr id="240" name="Google Shape;240;g6229c6ff7a_0_43"/>
          <p:cNvSpPr/>
          <p:nvPr/>
        </p:nvSpPr>
        <p:spPr>
          <a:xfrm>
            <a:off x="4895900" y="2648125"/>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6229c6ff7a_0_43"/>
          <p:cNvSpPr txBox="1"/>
          <p:nvPr/>
        </p:nvSpPr>
        <p:spPr>
          <a:xfrm>
            <a:off x="5185425" y="2539800"/>
            <a:ext cx="1485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Detection Element</a:t>
            </a:r>
            <a:endParaRPr sz="1000">
              <a:solidFill>
                <a:srgbClr val="434343"/>
              </a:solidFill>
            </a:endParaRPr>
          </a:p>
        </p:txBody>
      </p:sp>
      <p:sp>
        <p:nvSpPr>
          <p:cNvPr id="242" name="Google Shape;242;g6229c6ff7a_0_43"/>
          <p:cNvSpPr/>
          <p:nvPr/>
        </p:nvSpPr>
        <p:spPr>
          <a:xfrm>
            <a:off x="4908851" y="2972125"/>
            <a:ext cx="191700" cy="143700"/>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6229c6ff7a_0_43"/>
          <p:cNvSpPr txBox="1"/>
          <p:nvPr/>
        </p:nvSpPr>
        <p:spPr>
          <a:xfrm>
            <a:off x="5198376" y="2863800"/>
            <a:ext cx="1485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34343"/>
                </a:solidFill>
              </a:rPr>
              <a:t>Illumination Element</a:t>
            </a:r>
            <a:endParaRPr sz="1000">
              <a:solidFill>
                <a:srgbClr val="434343"/>
              </a:solidFill>
            </a:endParaRPr>
          </a:p>
        </p:txBody>
      </p:sp>
      <p:sp>
        <p:nvSpPr>
          <p:cNvPr id="244" name="Google Shape;244;g6229c6ff7a_0_43"/>
          <p:cNvSpPr/>
          <p:nvPr/>
        </p:nvSpPr>
        <p:spPr>
          <a:xfrm rot="-1800688">
            <a:off x="1592434" y="2130099"/>
            <a:ext cx="191933" cy="143820"/>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6229c6ff7a_0_43"/>
          <p:cNvSpPr/>
          <p:nvPr/>
        </p:nvSpPr>
        <p:spPr>
          <a:xfrm>
            <a:off x="2200424" y="2781840"/>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6229c6ff7a_0_43"/>
          <p:cNvSpPr/>
          <p:nvPr/>
        </p:nvSpPr>
        <p:spPr>
          <a:xfrm>
            <a:off x="2449199" y="2781840"/>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6229c6ff7a_0_43"/>
          <p:cNvSpPr/>
          <p:nvPr/>
        </p:nvSpPr>
        <p:spPr>
          <a:xfrm>
            <a:off x="2697974" y="2781840"/>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6229c6ff7a_0_43"/>
          <p:cNvSpPr/>
          <p:nvPr/>
        </p:nvSpPr>
        <p:spPr>
          <a:xfrm>
            <a:off x="2946749" y="2781840"/>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6229c6ff7a_0_43"/>
          <p:cNvSpPr/>
          <p:nvPr/>
        </p:nvSpPr>
        <p:spPr>
          <a:xfrm>
            <a:off x="3195524" y="2781840"/>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6229c6ff7a_0_43"/>
          <p:cNvSpPr/>
          <p:nvPr/>
        </p:nvSpPr>
        <p:spPr>
          <a:xfrm>
            <a:off x="3444299" y="2781840"/>
            <a:ext cx="191700" cy="143700"/>
          </a:xfrm>
          <a:prstGeom prst="rect">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6229c6ff7a_0_43"/>
          <p:cNvSpPr/>
          <p:nvPr/>
        </p:nvSpPr>
        <p:spPr>
          <a:xfrm rot="1800688">
            <a:off x="3973634" y="2130263"/>
            <a:ext cx="191933" cy="143820"/>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6229c6ff7a_0_43"/>
          <p:cNvSpPr txBox="1"/>
          <p:nvPr/>
        </p:nvSpPr>
        <p:spPr>
          <a:xfrm>
            <a:off x="1765075" y="4356475"/>
            <a:ext cx="10323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origin=(0, 0, 0)</a:t>
            </a:r>
            <a:endParaRPr sz="1000"/>
          </a:p>
        </p:txBody>
      </p:sp>
      <p:sp>
        <p:nvSpPr>
          <p:cNvPr id="253" name="Google Shape;253;g6229c6ff7a_0_43"/>
          <p:cNvSpPr/>
          <p:nvPr/>
        </p:nvSpPr>
        <p:spPr>
          <a:xfrm>
            <a:off x="2133175" y="4336875"/>
            <a:ext cx="143700" cy="143700"/>
          </a:xfrm>
          <a:prstGeom prst="flowChartSummingJunction">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g6229c6ff7a_1_7"/>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750"/>
              </a:spcBef>
              <a:spcAft>
                <a:spcPts val="0"/>
              </a:spcAft>
              <a:buNone/>
            </a:pPr>
            <a:r>
              <a:rPr lang="en-GB">
                <a:latin typeface="Calibri"/>
                <a:ea typeface="Calibri"/>
                <a:cs typeface="Calibri"/>
                <a:sym typeface="Calibri"/>
              </a:rPr>
              <a:t>Part 2: </a:t>
            </a:r>
            <a:r>
              <a:rPr lang="en-GB">
                <a:latin typeface="Calibri"/>
                <a:ea typeface="Calibri"/>
                <a:cs typeface="Calibri"/>
                <a:sym typeface="Calibri"/>
              </a:rPr>
              <a:t>Raw time series data metadata</a:t>
            </a:r>
            <a:endParaRPr/>
          </a:p>
        </p:txBody>
      </p:sp>
      <p:sp>
        <p:nvSpPr>
          <p:cNvPr id="260" name="Google Shape;260;g6229c6ff7a_1_7"/>
          <p:cNvSpPr txBox="1"/>
          <p:nvPr>
            <p:ph idx="1" type="body"/>
          </p:nvPr>
        </p:nvSpPr>
        <p:spPr>
          <a:xfrm>
            <a:off x="310050" y="802050"/>
            <a:ext cx="8523900" cy="3539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GB"/>
              <a:t>Goal:</a:t>
            </a:r>
            <a:r>
              <a:rPr lang="en-GB"/>
              <a:t> </a:t>
            </a:r>
            <a:r>
              <a:rPr lang="en-GB"/>
              <a:t>Description of a universal metadata format for PA raw time series data.</a:t>
            </a:r>
            <a:endParaRPr/>
          </a:p>
          <a:p>
            <a:pPr indent="0" lvl="0" marL="0" rtl="0" algn="l">
              <a:spcBef>
                <a:spcPts val="750"/>
              </a:spcBef>
              <a:spcAft>
                <a:spcPts val="0"/>
              </a:spcAft>
              <a:buNone/>
            </a:pPr>
            <a:r>
              <a:t/>
            </a:r>
            <a:endParaRPr/>
          </a:p>
          <a:p>
            <a:pPr indent="-355600" lvl="0" marL="457200" rtl="0" algn="l">
              <a:lnSpc>
                <a:spcPct val="100000"/>
              </a:lnSpc>
              <a:spcBef>
                <a:spcPts val="300"/>
              </a:spcBef>
              <a:spcAft>
                <a:spcPts val="0"/>
              </a:spcAft>
              <a:buSzPts val="2000"/>
              <a:buFont typeface="Calibri"/>
              <a:buAutoNum type="arabicPeriod"/>
            </a:pPr>
            <a:r>
              <a:rPr b="1" lang="en-GB"/>
              <a:t>File container format: </a:t>
            </a:r>
            <a:endParaRPr b="1"/>
          </a:p>
          <a:p>
            <a:pPr indent="-342900" lvl="0" marL="914400" rtl="0" algn="l">
              <a:lnSpc>
                <a:spcPct val="100000"/>
              </a:lnSpc>
              <a:spcBef>
                <a:spcPts val="0"/>
              </a:spcBef>
              <a:spcAft>
                <a:spcPts val="0"/>
              </a:spcAft>
              <a:buSzPts val="1800"/>
              <a:buChar char="-"/>
            </a:pPr>
            <a:r>
              <a:rPr lang="en-GB" sz="1800"/>
              <a:t>Encoding, compression, UID</a:t>
            </a:r>
            <a:endParaRPr sz="1800"/>
          </a:p>
          <a:p>
            <a:pPr indent="0" lvl="0" marL="457200" rtl="0" algn="l">
              <a:lnSpc>
                <a:spcPct val="100000"/>
              </a:lnSpc>
              <a:spcBef>
                <a:spcPts val="300"/>
              </a:spcBef>
              <a:spcAft>
                <a:spcPts val="0"/>
              </a:spcAft>
              <a:buNone/>
            </a:pPr>
            <a:r>
              <a:t/>
            </a:r>
            <a:endParaRPr/>
          </a:p>
          <a:p>
            <a:pPr indent="-355600" lvl="0" marL="457200" rtl="0" algn="l">
              <a:lnSpc>
                <a:spcPct val="100000"/>
              </a:lnSpc>
              <a:spcBef>
                <a:spcPts val="300"/>
              </a:spcBef>
              <a:spcAft>
                <a:spcPts val="0"/>
              </a:spcAft>
              <a:buSzPts val="2000"/>
              <a:buFont typeface="Calibri"/>
              <a:buAutoNum type="arabicPeriod"/>
            </a:pPr>
            <a:r>
              <a:rPr b="1" lang="en-GB"/>
              <a:t>Binary data metadata: </a:t>
            </a:r>
            <a:endParaRPr b="1"/>
          </a:p>
          <a:p>
            <a:pPr indent="-342900" lvl="0" marL="914400" rtl="0" algn="l">
              <a:lnSpc>
                <a:spcPct val="100000"/>
              </a:lnSpc>
              <a:spcBef>
                <a:spcPts val="0"/>
              </a:spcBef>
              <a:spcAft>
                <a:spcPts val="0"/>
              </a:spcAft>
              <a:buSzPts val="1800"/>
              <a:buChar char="-"/>
            </a:pPr>
            <a:r>
              <a:rPr lang="en-GB" sz="1800"/>
              <a:t>Data type, dimensionality, sizes</a:t>
            </a:r>
            <a:endParaRPr sz="1800"/>
          </a:p>
          <a:p>
            <a:pPr indent="0" lvl="0" marL="457200" rtl="0" algn="l">
              <a:lnSpc>
                <a:spcPct val="100000"/>
              </a:lnSpc>
              <a:spcBef>
                <a:spcPts val="300"/>
              </a:spcBef>
              <a:spcAft>
                <a:spcPts val="0"/>
              </a:spcAft>
              <a:buNone/>
            </a:pPr>
            <a:r>
              <a:t/>
            </a:r>
            <a:endParaRPr/>
          </a:p>
          <a:p>
            <a:pPr indent="-355600" lvl="0" marL="457200" rtl="0" algn="l">
              <a:lnSpc>
                <a:spcPct val="100000"/>
              </a:lnSpc>
              <a:spcBef>
                <a:spcPts val="300"/>
              </a:spcBef>
              <a:spcAft>
                <a:spcPts val="0"/>
              </a:spcAft>
              <a:buSzPts val="2000"/>
              <a:buFont typeface="Calibri"/>
              <a:buAutoNum type="arabicPeriod"/>
            </a:pPr>
            <a:r>
              <a:rPr b="1" lang="en-GB"/>
              <a:t>Acquisition metadata:</a:t>
            </a:r>
            <a:endParaRPr b="1"/>
          </a:p>
          <a:p>
            <a:pPr indent="-342900" lvl="0" marL="914400" rtl="0" algn="l">
              <a:lnSpc>
                <a:spcPct val="100000"/>
              </a:lnSpc>
              <a:spcBef>
                <a:spcPts val="0"/>
              </a:spcBef>
              <a:spcAft>
                <a:spcPts val="0"/>
              </a:spcAft>
              <a:buSzPts val="1800"/>
              <a:buChar char="-"/>
            </a:pPr>
            <a:r>
              <a:rPr lang="en-GB" sz="1800"/>
              <a:t>E.g. frame acquisition timestamps, acquisition optical wavelengths, gain, sampling rate</a:t>
            </a:r>
            <a:endParaRPr sz="1800"/>
          </a:p>
        </p:txBody>
      </p:sp>
      <p:sp>
        <p:nvSpPr>
          <p:cNvPr id="261" name="Google Shape;261;g6229c6ff7a_1_7"/>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657f511bf4_0_88"/>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 2: Open source PAI toolbox</a:t>
            </a:r>
            <a:endParaRPr/>
          </a:p>
        </p:txBody>
      </p:sp>
      <p:sp>
        <p:nvSpPr>
          <p:cNvPr id="268" name="Google Shape;268;g657f511bf4_0_88"/>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pic>
        <p:nvPicPr>
          <p:cNvPr descr="Papier" id="269" name="Google Shape;269;g657f511bf4_0_88"/>
          <p:cNvPicPr preferRelativeResize="0"/>
          <p:nvPr/>
        </p:nvPicPr>
        <p:blipFill rotWithShape="1">
          <a:blip r:embed="rId3">
            <a:alphaModFix/>
          </a:blip>
          <a:srcRect b="0" l="0" r="0" t="0"/>
          <a:stretch/>
        </p:blipFill>
        <p:spPr>
          <a:xfrm>
            <a:off x="1241912" y="2834507"/>
            <a:ext cx="599706" cy="599706"/>
          </a:xfrm>
          <a:prstGeom prst="rect">
            <a:avLst/>
          </a:prstGeom>
          <a:noFill/>
          <a:ln>
            <a:noFill/>
          </a:ln>
        </p:spPr>
      </p:pic>
      <p:grpSp>
        <p:nvGrpSpPr>
          <p:cNvPr id="270" name="Google Shape;270;g657f511bf4_0_88"/>
          <p:cNvGrpSpPr/>
          <p:nvPr/>
        </p:nvGrpSpPr>
        <p:grpSpPr>
          <a:xfrm>
            <a:off x="1348632" y="1231309"/>
            <a:ext cx="2610700" cy="1224151"/>
            <a:chOff x="1612433" y="1438522"/>
            <a:chExt cx="3980939" cy="1866652"/>
          </a:xfrm>
        </p:grpSpPr>
        <p:pic>
          <p:nvPicPr>
            <p:cNvPr id="271" name="Google Shape;271;g657f511bf4_0_88"/>
            <p:cNvPicPr preferRelativeResize="0"/>
            <p:nvPr/>
          </p:nvPicPr>
          <p:blipFill rotWithShape="1">
            <a:blip r:embed="rId4">
              <a:alphaModFix/>
            </a:blip>
            <a:srcRect b="55420" l="0" r="89846" t="4008"/>
            <a:stretch/>
          </p:blipFill>
          <p:spPr>
            <a:xfrm>
              <a:off x="1612433" y="1602771"/>
              <a:ext cx="543217" cy="1664414"/>
            </a:xfrm>
            <a:prstGeom prst="rect">
              <a:avLst/>
            </a:prstGeom>
            <a:noFill/>
            <a:ln>
              <a:noFill/>
            </a:ln>
          </p:spPr>
        </p:pic>
        <p:pic>
          <p:nvPicPr>
            <p:cNvPr id="272" name="Google Shape;272;g657f511bf4_0_88"/>
            <p:cNvPicPr preferRelativeResize="0"/>
            <p:nvPr/>
          </p:nvPicPr>
          <p:blipFill rotWithShape="1">
            <a:blip r:embed="rId4">
              <a:alphaModFix/>
            </a:blip>
            <a:srcRect b="54228" l="73462" r="0" t="4213"/>
            <a:stretch/>
          </p:blipFill>
          <p:spPr>
            <a:xfrm>
              <a:off x="4116170" y="1459913"/>
              <a:ext cx="1419894" cy="1704838"/>
            </a:xfrm>
            <a:prstGeom prst="rect">
              <a:avLst/>
            </a:prstGeom>
            <a:noFill/>
            <a:ln>
              <a:noFill/>
            </a:ln>
          </p:spPr>
        </p:pic>
        <p:pic>
          <p:nvPicPr>
            <p:cNvPr id="273" name="Google Shape;273;g657f511bf4_0_88"/>
            <p:cNvPicPr preferRelativeResize="0"/>
            <p:nvPr/>
          </p:nvPicPr>
          <p:blipFill rotWithShape="1">
            <a:blip r:embed="rId4">
              <a:alphaModFix/>
            </a:blip>
            <a:srcRect b="4759" l="24954" r="47841" t="49740"/>
            <a:stretch/>
          </p:blipFill>
          <p:spPr>
            <a:xfrm>
              <a:off x="2775884" y="1438522"/>
              <a:ext cx="1455559" cy="1866652"/>
            </a:xfrm>
            <a:prstGeom prst="rect">
              <a:avLst/>
            </a:prstGeom>
            <a:noFill/>
            <a:ln>
              <a:noFill/>
            </a:ln>
          </p:spPr>
        </p:pic>
        <p:sp>
          <p:nvSpPr>
            <p:cNvPr id="274" name="Google Shape;274;g657f511bf4_0_88"/>
            <p:cNvSpPr/>
            <p:nvPr/>
          </p:nvSpPr>
          <p:spPr>
            <a:xfrm>
              <a:off x="5050850" y="1909093"/>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5" name="Google Shape;275;g657f511bf4_0_88"/>
            <p:cNvSpPr/>
            <p:nvPr/>
          </p:nvSpPr>
          <p:spPr>
            <a:xfrm>
              <a:off x="5092672" y="3034148"/>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6" name="Google Shape;276;g657f511bf4_0_88"/>
            <p:cNvSpPr/>
            <p:nvPr/>
          </p:nvSpPr>
          <p:spPr>
            <a:xfrm>
              <a:off x="3417001" y="1668765"/>
              <a:ext cx="5007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7" name="Google Shape;277;g657f511bf4_0_88"/>
            <p:cNvSpPr/>
            <p:nvPr/>
          </p:nvSpPr>
          <p:spPr>
            <a:xfrm>
              <a:off x="3562930" y="2630057"/>
              <a:ext cx="586800" cy="252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78" name="Google Shape;278;g657f511bf4_0_88"/>
          <p:cNvSpPr txBox="1"/>
          <p:nvPr/>
        </p:nvSpPr>
        <p:spPr>
          <a:xfrm>
            <a:off x="1369922" y="3002954"/>
            <a:ext cx="5997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rgbClr val="999999"/>
                </a:solidFill>
                <a:latin typeface="Calibri"/>
                <a:ea typeface="Calibri"/>
                <a:cs typeface="Calibri"/>
                <a:sym typeface="Calibri"/>
              </a:rPr>
              <a:t>A</a:t>
            </a:r>
            <a:endParaRPr>
              <a:solidFill>
                <a:srgbClr val="999999"/>
              </a:solidFill>
            </a:endParaRPr>
          </a:p>
        </p:txBody>
      </p:sp>
      <p:cxnSp>
        <p:nvCxnSpPr>
          <p:cNvPr id="279" name="Google Shape;279;g657f511bf4_0_88"/>
          <p:cNvCxnSpPr/>
          <p:nvPr/>
        </p:nvCxnSpPr>
        <p:spPr>
          <a:xfrm flipH="1" rot="10800000">
            <a:off x="1788703" y="3110735"/>
            <a:ext cx="423600" cy="3000"/>
          </a:xfrm>
          <a:prstGeom prst="straightConnector1">
            <a:avLst/>
          </a:prstGeom>
          <a:noFill/>
          <a:ln cap="flat" cmpd="sng" w="9525">
            <a:solidFill>
              <a:srgbClr val="AEABAB"/>
            </a:solidFill>
            <a:prstDash val="solid"/>
            <a:miter lim="800000"/>
            <a:headEnd len="med" w="med" type="triangle"/>
            <a:tailEnd len="med" w="med" type="triangle"/>
          </a:ln>
        </p:spPr>
      </p:cxnSp>
      <p:cxnSp>
        <p:nvCxnSpPr>
          <p:cNvPr id="280" name="Google Shape;280;g657f511bf4_0_88"/>
          <p:cNvCxnSpPr/>
          <p:nvPr/>
        </p:nvCxnSpPr>
        <p:spPr>
          <a:xfrm>
            <a:off x="1577323" y="2476677"/>
            <a:ext cx="0" cy="254700"/>
          </a:xfrm>
          <a:prstGeom prst="straightConnector1">
            <a:avLst/>
          </a:prstGeom>
          <a:noFill/>
          <a:ln cap="flat" cmpd="sng" w="9525">
            <a:solidFill>
              <a:srgbClr val="AEABAB"/>
            </a:solidFill>
            <a:prstDash val="solid"/>
            <a:miter lim="800000"/>
            <a:headEnd len="sm" w="sm" type="none"/>
            <a:tailEnd len="med" w="med" type="triangle"/>
          </a:ln>
        </p:spPr>
      </p:cxnSp>
      <p:cxnSp>
        <p:nvCxnSpPr>
          <p:cNvPr id="281" name="Google Shape;281;g657f511bf4_0_88"/>
          <p:cNvCxnSpPr/>
          <p:nvPr/>
        </p:nvCxnSpPr>
        <p:spPr>
          <a:xfrm>
            <a:off x="2455029" y="2482077"/>
            <a:ext cx="0" cy="243900"/>
          </a:xfrm>
          <a:prstGeom prst="straightConnector1">
            <a:avLst/>
          </a:prstGeom>
          <a:noFill/>
          <a:ln cap="flat" cmpd="sng" w="9525">
            <a:solidFill>
              <a:srgbClr val="AEABAB"/>
            </a:solidFill>
            <a:prstDash val="solid"/>
            <a:miter lim="800000"/>
            <a:headEnd len="sm" w="sm" type="none"/>
            <a:tailEnd len="med" w="med" type="triangle"/>
          </a:ln>
        </p:spPr>
      </p:cxnSp>
      <p:cxnSp>
        <p:nvCxnSpPr>
          <p:cNvPr id="282" name="Google Shape;282;g657f511bf4_0_88"/>
          <p:cNvCxnSpPr/>
          <p:nvPr/>
        </p:nvCxnSpPr>
        <p:spPr>
          <a:xfrm flipH="1">
            <a:off x="3465007" y="2491869"/>
            <a:ext cx="1800" cy="250500"/>
          </a:xfrm>
          <a:prstGeom prst="straightConnector1">
            <a:avLst/>
          </a:prstGeom>
          <a:noFill/>
          <a:ln cap="flat" cmpd="sng" w="9525">
            <a:solidFill>
              <a:srgbClr val="AEABAB"/>
            </a:solidFill>
            <a:prstDash val="solid"/>
            <a:miter lim="800000"/>
            <a:headEnd len="sm" w="sm" type="none"/>
            <a:tailEnd len="med" w="med" type="triangle"/>
          </a:ln>
        </p:spPr>
      </p:cxnSp>
      <p:sp>
        <p:nvSpPr>
          <p:cNvPr id="283" name="Google Shape;283;g657f511bf4_0_88"/>
          <p:cNvSpPr/>
          <p:nvPr/>
        </p:nvSpPr>
        <p:spPr>
          <a:xfrm>
            <a:off x="4582619" y="2780341"/>
            <a:ext cx="4074000" cy="296400"/>
          </a:xfrm>
          <a:prstGeom prst="roundRect">
            <a:avLst>
              <a:gd fmla="val 16667" name="adj"/>
            </a:avLst>
          </a:prstGeom>
          <a:solidFill>
            <a:srgbClr val="F7CAAC"/>
          </a:solidFill>
          <a:ln cap="flat" cmpd="sng" w="28575">
            <a:solidFill>
              <a:srgbClr val="99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4" name="Google Shape;284;g657f511bf4_0_88"/>
          <p:cNvSpPr/>
          <p:nvPr/>
        </p:nvSpPr>
        <p:spPr>
          <a:xfrm>
            <a:off x="4333531" y="2729324"/>
            <a:ext cx="389700" cy="386700"/>
          </a:xfrm>
          <a:prstGeom prst="wedgeEllipseCallout">
            <a:avLst>
              <a:gd fmla="val -294355" name="adj1"/>
              <a:gd fmla="val 186229" name="adj2"/>
            </a:avLst>
          </a:prstGeom>
          <a:solidFill>
            <a:srgbClr val="F7CAAC"/>
          </a:solidFill>
          <a:ln cap="flat" cmpd="sng" w="28575">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5" name="Google Shape;285;g657f511bf4_0_88"/>
          <p:cNvSpPr/>
          <p:nvPr/>
        </p:nvSpPr>
        <p:spPr>
          <a:xfrm>
            <a:off x="4379389" y="2725970"/>
            <a:ext cx="42795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2    </a:t>
            </a:r>
            <a:r>
              <a:rPr lang="en-GB" sz="1800">
                <a:solidFill>
                  <a:srgbClr val="000000"/>
                </a:solidFill>
                <a:latin typeface="Calibri"/>
                <a:ea typeface="Calibri"/>
                <a:cs typeface="Calibri"/>
                <a:sym typeface="Calibri"/>
              </a:rPr>
              <a:t>open source tool for data conversion</a:t>
            </a:r>
            <a:endParaRPr sz="1800">
              <a:solidFill>
                <a:srgbClr val="000000"/>
              </a:solidFill>
              <a:latin typeface="Arial"/>
              <a:ea typeface="Arial"/>
              <a:cs typeface="Arial"/>
              <a:sym typeface="Arial"/>
            </a:endParaRPr>
          </a:p>
        </p:txBody>
      </p:sp>
      <p:sp>
        <p:nvSpPr>
          <p:cNvPr id="286" name="Google Shape;286;g657f511bf4_0_88"/>
          <p:cNvSpPr/>
          <p:nvPr/>
        </p:nvSpPr>
        <p:spPr>
          <a:xfrm>
            <a:off x="4533634" y="2049610"/>
            <a:ext cx="40740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7" name="Google Shape;287;g657f511bf4_0_88"/>
          <p:cNvSpPr/>
          <p:nvPr/>
        </p:nvSpPr>
        <p:spPr>
          <a:xfrm>
            <a:off x="4311034" y="1998346"/>
            <a:ext cx="390300" cy="386700"/>
          </a:xfrm>
          <a:prstGeom prst="wedgeEllipseCallout">
            <a:avLst>
              <a:gd fmla="val -158819" name="adj1"/>
              <a:gd fmla="val -53355"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8" name="Google Shape;288;g657f511bf4_0_88"/>
          <p:cNvSpPr/>
          <p:nvPr/>
        </p:nvSpPr>
        <p:spPr>
          <a:xfrm>
            <a:off x="4356800" y="1987150"/>
            <a:ext cx="4800900" cy="42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3</a:t>
            </a:r>
            <a:r>
              <a:rPr lang="en-GB" sz="1800">
                <a:solidFill>
                  <a:srgbClr val="000000"/>
                </a:solidFill>
                <a:latin typeface="Calibri"/>
                <a:ea typeface="Calibri"/>
                <a:cs typeface="Calibri"/>
                <a:sym typeface="Calibri"/>
              </a:rPr>
              <a:t>    consortium-wide PAI instrument library</a:t>
            </a:r>
            <a:br>
              <a:rPr lang="en-GB"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289" name="Google Shape;289;g657f511bf4_0_88"/>
          <p:cNvSpPr/>
          <p:nvPr/>
        </p:nvSpPr>
        <p:spPr>
          <a:xfrm>
            <a:off x="4508287" y="1267125"/>
            <a:ext cx="41151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0" name="Google Shape;290;g657f511bf4_0_88"/>
          <p:cNvSpPr/>
          <p:nvPr/>
        </p:nvSpPr>
        <p:spPr>
          <a:xfrm>
            <a:off x="4316084" y="1231221"/>
            <a:ext cx="390300" cy="386700"/>
          </a:xfrm>
          <a:prstGeom prst="wedgeEllipseCallout">
            <a:avLst>
              <a:gd fmla="val -194269" name="adj1"/>
              <a:gd fmla="val 339653"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1" name="Google Shape;291;g657f511bf4_0_88"/>
          <p:cNvSpPr/>
          <p:nvPr/>
        </p:nvSpPr>
        <p:spPr>
          <a:xfrm>
            <a:off x="4343700" y="1234750"/>
            <a:ext cx="43509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4    </a:t>
            </a:r>
            <a:r>
              <a:rPr lang="en-GB" sz="1800">
                <a:solidFill>
                  <a:srgbClr val="000000"/>
                </a:solidFill>
                <a:latin typeface="Calibri"/>
                <a:ea typeface="Calibri"/>
                <a:cs typeface="Calibri"/>
                <a:sym typeface="Calibri"/>
              </a:rPr>
              <a:t>open-access platform for PA data</a:t>
            </a:r>
            <a:endParaRPr sz="1800">
              <a:solidFill>
                <a:srgbClr val="000000"/>
              </a:solidFill>
              <a:latin typeface="Calibri"/>
              <a:ea typeface="Calibri"/>
              <a:cs typeface="Calibri"/>
              <a:sym typeface="Calibri"/>
            </a:endParaRPr>
          </a:p>
        </p:txBody>
      </p:sp>
      <p:pic>
        <p:nvPicPr>
          <p:cNvPr descr="Papier" id="292" name="Google Shape;292;g657f511bf4_0_88"/>
          <p:cNvPicPr preferRelativeResize="0"/>
          <p:nvPr/>
        </p:nvPicPr>
        <p:blipFill rotWithShape="1">
          <a:blip r:embed="rId3">
            <a:alphaModFix/>
          </a:blip>
          <a:srcRect b="0" l="0" r="0" t="0"/>
          <a:stretch/>
        </p:blipFill>
        <p:spPr>
          <a:xfrm>
            <a:off x="3166423" y="2848374"/>
            <a:ext cx="599706" cy="599706"/>
          </a:xfrm>
          <a:prstGeom prst="rect">
            <a:avLst/>
          </a:prstGeom>
          <a:noFill/>
          <a:ln>
            <a:noFill/>
          </a:ln>
        </p:spPr>
      </p:pic>
      <p:pic>
        <p:nvPicPr>
          <p:cNvPr descr="Papier" id="293" name="Google Shape;293;g657f511bf4_0_88"/>
          <p:cNvPicPr preferRelativeResize="0"/>
          <p:nvPr/>
        </p:nvPicPr>
        <p:blipFill rotWithShape="1">
          <a:blip r:embed="rId3">
            <a:alphaModFix/>
          </a:blip>
          <a:srcRect b="0" l="0" r="0" t="0"/>
          <a:stretch/>
        </p:blipFill>
        <p:spPr>
          <a:xfrm>
            <a:off x="2212400" y="2838978"/>
            <a:ext cx="599706" cy="599706"/>
          </a:xfrm>
          <a:prstGeom prst="rect">
            <a:avLst/>
          </a:prstGeom>
          <a:noFill/>
          <a:ln>
            <a:noFill/>
          </a:ln>
        </p:spPr>
      </p:pic>
      <p:sp>
        <p:nvSpPr>
          <p:cNvPr id="294" name="Google Shape;294;g657f511bf4_0_88"/>
          <p:cNvSpPr txBox="1"/>
          <p:nvPr/>
        </p:nvSpPr>
        <p:spPr>
          <a:xfrm>
            <a:off x="3294163" y="3002954"/>
            <a:ext cx="2022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C</a:t>
            </a:r>
            <a:endParaRPr>
              <a:solidFill>
                <a:srgbClr val="999999"/>
              </a:solidFill>
            </a:endParaRPr>
          </a:p>
        </p:txBody>
      </p:sp>
      <p:sp>
        <p:nvSpPr>
          <p:cNvPr id="295" name="Google Shape;295;g657f511bf4_0_88"/>
          <p:cNvSpPr txBox="1"/>
          <p:nvPr/>
        </p:nvSpPr>
        <p:spPr>
          <a:xfrm>
            <a:off x="2335318" y="2992426"/>
            <a:ext cx="203100" cy="2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999999"/>
                </a:solidFill>
                <a:latin typeface="Calibri"/>
                <a:ea typeface="Calibri"/>
                <a:cs typeface="Calibri"/>
                <a:sym typeface="Calibri"/>
              </a:rPr>
              <a:t>B</a:t>
            </a:r>
            <a:endParaRPr>
              <a:solidFill>
                <a:srgbClr val="999999"/>
              </a:solidFill>
            </a:endParaRPr>
          </a:p>
        </p:txBody>
      </p:sp>
      <p:sp>
        <p:nvSpPr>
          <p:cNvPr id="296" name="Google Shape;296;g657f511bf4_0_88"/>
          <p:cNvSpPr/>
          <p:nvPr/>
        </p:nvSpPr>
        <p:spPr>
          <a:xfrm>
            <a:off x="4413500" y="3507500"/>
            <a:ext cx="4279500" cy="296400"/>
          </a:xfrm>
          <a:prstGeom prst="roundRect">
            <a:avLst>
              <a:gd fmla="val 16667" name="adj"/>
            </a:avLst>
          </a:prstGeom>
          <a:noFill/>
          <a:ln cap="flat" cmpd="sng" w="2857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7" name="Google Shape;297;g657f511bf4_0_88"/>
          <p:cNvSpPr/>
          <p:nvPr/>
        </p:nvSpPr>
        <p:spPr>
          <a:xfrm>
            <a:off x="4313366" y="3468269"/>
            <a:ext cx="389700" cy="386700"/>
          </a:xfrm>
          <a:prstGeom prst="wedgeEllipseCallout">
            <a:avLst>
              <a:gd fmla="val -428512" name="adj1"/>
              <a:gd fmla="val 108436"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8" name="Google Shape;298;g657f511bf4_0_88"/>
          <p:cNvSpPr/>
          <p:nvPr/>
        </p:nvSpPr>
        <p:spPr>
          <a:xfrm rot="235">
            <a:off x="4356809" y="3454213"/>
            <a:ext cx="4392900" cy="24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0000"/>
                </a:solidFill>
                <a:latin typeface="Calibri"/>
                <a:ea typeface="Calibri"/>
                <a:cs typeface="Calibri"/>
                <a:sym typeface="Calibri"/>
              </a:rPr>
              <a:t>1    </a:t>
            </a:r>
            <a:r>
              <a:rPr lang="en-GB" sz="1800">
                <a:latin typeface="Calibri"/>
                <a:ea typeface="Calibri"/>
                <a:cs typeface="Calibri"/>
                <a:sym typeface="Calibri"/>
              </a:rPr>
              <a:t>standardised</a:t>
            </a:r>
            <a:r>
              <a:rPr lang="en-GB" sz="1800">
                <a:solidFill>
                  <a:srgbClr val="000000"/>
                </a:solidFill>
                <a:latin typeface="Calibri"/>
                <a:ea typeface="Calibri"/>
                <a:cs typeface="Calibri"/>
                <a:sym typeface="Calibri"/>
              </a:rPr>
              <a:t> PA data format</a:t>
            </a:r>
            <a:endParaRPr sz="1800">
              <a:latin typeface="Calibri"/>
              <a:ea typeface="Calibri"/>
              <a:cs typeface="Calibri"/>
              <a:sym typeface="Calibri"/>
            </a:endParaRPr>
          </a:p>
        </p:txBody>
      </p:sp>
      <p:sp>
        <p:nvSpPr>
          <p:cNvPr id="299" name="Google Shape;299;g657f511bf4_0_88"/>
          <p:cNvSpPr/>
          <p:nvPr/>
        </p:nvSpPr>
        <p:spPr>
          <a:xfrm>
            <a:off x="1908558" y="3016387"/>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00" name="Google Shape;300;g657f511bf4_0_88"/>
          <p:cNvCxnSpPr/>
          <p:nvPr/>
        </p:nvCxnSpPr>
        <p:spPr>
          <a:xfrm flipH="1" rot="10800000">
            <a:off x="2753534" y="3120132"/>
            <a:ext cx="423600" cy="3000"/>
          </a:xfrm>
          <a:prstGeom prst="straightConnector1">
            <a:avLst/>
          </a:prstGeom>
          <a:noFill/>
          <a:ln cap="flat" cmpd="sng" w="9525">
            <a:solidFill>
              <a:srgbClr val="AEABAB"/>
            </a:solidFill>
            <a:prstDash val="solid"/>
            <a:miter lim="800000"/>
            <a:headEnd len="med" w="med" type="triangle"/>
            <a:tailEnd len="med" w="med" type="triangle"/>
          </a:ln>
        </p:spPr>
      </p:cxnSp>
      <p:sp>
        <p:nvSpPr>
          <p:cNvPr id="301" name="Google Shape;301;g657f511bf4_0_88"/>
          <p:cNvSpPr/>
          <p:nvPr/>
        </p:nvSpPr>
        <p:spPr>
          <a:xfrm>
            <a:off x="2865941" y="3018958"/>
            <a:ext cx="198900" cy="192300"/>
          </a:xfrm>
          <a:prstGeom prst="mathMultiply">
            <a:avLst>
              <a:gd fmla="val 23520" name="adj1"/>
            </a:avLst>
          </a:prstGeom>
          <a:solidFill>
            <a:srgbClr val="EC6A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apier" id="302" name="Google Shape;302;g657f511bf4_0_88"/>
          <p:cNvPicPr preferRelativeResize="0"/>
          <p:nvPr/>
        </p:nvPicPr>
        <p:blipFill rotWithShape="1">
          <a:blip r:embed="rId3">
            <a:alphaModFix/>
          </a:blip>
          <a:srcRect b="0" l="0" r="0" t="0"/>
          <a:stretch/>
        </p:blipFill>
        <p:spPr>
          <a:xfrm>
            <a:off x="2221685" y="3759968"/>
            <a:ext cx="599706" cy="599706"/>
          </a:xfrm>
          <a:prstGeom prst="rect">
            <a:avLst/>
          </a:prstGeom>
          <a:noFill/>
          <a:ln>
            <a:noFill/>
          </a:ln>
        </p:spPr>
      </p:pic>
      <p:pic>
        <p:nvPicPr>
          <p:cNvPr descr="Schlüssel" id="303" name="Google Shape;303;g657f511bf4_0_88"/>
          <p:cNvPicPr preferRelativeResize="0"/>
          <p:nvPr/>
        </p:nvPicPr>
        <p:blipFill rotWithShape="1">
          <a:blip r:embed="rId5">
            <a:alphaModFix/>
          </a:blip>
          <a:srcRect b="0" l="0" r="0" t="0"/>
          <a:stretch/>
        </p:blipFill>
        <p:spPr>
          <a:xfrm rot="5400000">
            <a:off x="2410480" y="3994510"/>
            <a:ext cx="222116" cy="222116"/>
          </a:xfrm>
          <a:prstGeom prst="rect">
            <a:avLst/>
          </a:prstGeom>
          <a:noFill/>
          <a:ln>
            <a:noFill/>
          </a:ln>
        </p:spPr>
      </p:pic>
      <p:cxnSp>
        <p:nvCxnSpPr>
          <p:cNvPr id="304" name="Google Shape;304;g657f511bf4_0_88"/>
          <p:cNvCxnSpPr/>
          <p:nvPr/>
        </p:nvCxnSpPr>
        <p:spPr>
          <a:xfrm>
            <a:off x="1635938" y="3549063"/>
            <a:ext cx="471300" cy="295200"/>
          </a:xfrm>
          <a:prstGeom prst="straightConnector1">
            <a:avLst/>
          </a:prstGeom>
          <a:noFill/>
          <a:ln cap="flat" cmpd="sng" w="9525">
            <a:solidFill>
              <a:srgbClr val="AEABAB"/>
            </a:solidFill>
            <a:prstDash val="solid"/>
            <a:miter lim="800000"/>
            <a:headEnd len="sm" w="sm" type="none"/>
            <a:tailEnd len="med" w="med" type="triangle"/>
          </a:ln>
        </p:spPr>
      </p:cxnSp>
      <p:cxnSp>
        <p:nvCxnSpPr>
          <p:cNvPr id="305" name="Google Shape;305;g657f511bf4_0_88"/>
          <p:cNvCxnSpPr/>
          <p:nvPr/>
        </p:nvCxnSpPr>
        <p:spPr>
          <a:xfrm flipH="1">
            <a:off x="2935589" y="3562583"/>
            <a:ext cx="418800" cy="317400"/>
          </a:xfrm>
          <a:prstGeom prst="straightConnector1">
            <a:avLst/>
          </a:prstGeom>
          <a:noFill/>
          <a:ln cap="flat" cmpd="sng" w="9525">
            <a:solidFill>
              <a:srgbClr val="AEABAB"/>
            </a:solidFill>
            <a:prstDash val="solid"/>
            <a:miter lim="800000"/>
            <a:headEnd len="sm" w="sm" type="none"/>
            <a:tailEnd len="med" w="med" type="triangle"/>
          </a:ln>
        </p:spPr>
      </p:cxnSp>
      <p:cxnSp>
        <p:nvCxnSpPr>
          <p:cNvPr id="306" name="Google Shape;306;g657f511bf4_0_88"/>
          <p:cNvCxnSpPr/>
          <p:nvPr/>
        </p:nvCxnSpPr>
        <p:spPr>
          <a:xfrm>
            <a:off x="2506403" y="3494936"/>
            <a:ext cx="0" cy="243900"/>
          </a:xfrm>
          <a:prstGeom prst="straightConnector1">
            <a:avLst/>
          </a:prstGeom>
          <a:noFill/>
          <a:ln cap="flat" cmpd="sng" w="9525">
            <a:solidFill>
              <a:srgbClr val="AEABAB"/>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6229c6ff7a_0_63"/>
          <p:cNvSpPr txBox="1"/>
          <p:nvPr>
            <p:ph type="title"/>
          </p:nvPr>
        </p:nvSpPr>
        <p:spPr>
          <a:xfrm>
            <a:off x="628650" y="206377"/>
            <a:ext cx="7886700" cy="40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Goal 2: Open source PAI toolbox</a:t>
            </a:r>
            <a:endParaRPr/>
          </a:p>
        </p:txBody>
      </p:sp>
      <p:sp>
        <p:nvSpPr>
          <p:cNvPr id="313" name="Google Shape;313;g6229c6ff7a_0_63"/>
          <p:cNvSpPr txBox="1"/>
          <p:nvPr>
            <p:ph idx="1" type="body"/>
          </p:nvPr>
        </p:nvSpPr>
        <p:spPr>
          <a:xfrm>
            <a:off x="628650" y="1093300"/>
            <a:ext cx="8139300" cy="3539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GB"/>
              <a:t>Step 1: Development of an initial prototype of the IPASC data format (HDF 5)</a:t>
            </a:r>
            <a:endParaRPr/>
          </a:p>
          <a:p>
            <a:pPr indent="0" lvl="0" marL="0" rtl="0" algn="l">
              <a:spcBef>
                <a:spcPts val="750"/>
              </a:spcBef>
              <a:spcAft>
                <a:spcPts val="0"/>
              </a:spcAft>
              <a:buNone/>
            </a:pPr>
            <a:r>
              <a:rPr lang="en-GB"/>
              <a:t>Step 2: Field testing of data </a:t>
            </a:r>
            <a:r>
              <a:rPr lang="en-GB"/>
              <a:t>acquisition and </a:t>
            </a:r>
            <a:r>
              <a:rPr lang="en-GB"/>
              <a:t>exchange with the format</a:t>
            </a:r>
            <a:endParaRPr/>
          </a:p>
          <a:p>
            <a:pPr indent="0" lvl="0" marL="0" rtl="0" algn="l">
              <a:spcBef>
                <a:spcPts val="750"/>
              </a:spcBef>
              <a:spcAft>
                <a:spcPts val="0"/>
              </a:spcAft>
              <a:buNone/>
            </a:pPr>
            <a:r>
              <a:t/>
            </a:r>
            <a:endParaRPr/>
          </a:p>
          <a:p>
            <a:pPr indent="-355600" lvl="0" marL="457200" rtl="0" algn="l">
              <a:spcBef>
                <a:spcPts val="750"/>
              </a:spcBef>
              <a:spcAft>
                <a:spcPts val="0"/>
              </a:spcAft>
              <a:buSzPts val="2000"/>
              <a:buChar char="-"/>
            </a:pPr>
            <a:r>
              <a:rPr lang="en-GB"/>
              <a:t>goal-specific task force was built during last DAM call</a:t>
            </a:r>
            <a:endParaRPr/>
          </a:p>
          <a:p>
            <a:pPr indent="0" lvl="0" marL="457200" rtl="0" algn="l">
              <a:spcBef>
                <a:spcPts val="750"/>
              </a:spcBef>
              <a:spcAft>
                <a:spcPts val="0"/>
              </a:spcAft>
              <a:buNone/>
            </a:pPr>
            <a:r>
              <a:t/>
            </a:r>
            <a:endParaRPr/>
          </a:p>
          <a:p>
            <a:pPr indent="0" lvl="0" marL="0" rtl="0" algn="l">
              <a:spcBef>
                <a:spcPts val="750"/>
              </a:spcBef>
              <a:spcAft>
                <a:spcPts val="0"/>
              </a:spcAft>
              <a:buNone/>
            </a:pPr>
            <a:r>
              <a:t/>
            </a:r>
            <a:endParaRPr/>
          </a:p>
        </p:txBody>
      </p:sp>
      <p:sp>
        <p:nvSpPr>
          <p:cNvPr id="314" name="Google Shape;314;g6229c6ff7a_0_63"/>
          <p:cNvSpPr txBox="1"/>
          <p:nvPr>
            <p:ph idx="12" type="sldNum"/>
          </p:nvPr>
        </p:nvSpPr>
        <p:spPr>
          <a:xfrm>
            <a:off x="7602582" y="4747188"/>
            <a:ext cx="431100" cy="28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Janek Gröhl</dc:creator>
</cp:coreProperties>
</file>