
<file path=[Content_Types].xml><?xml version="1.0" encoding="utf-8"?>
<Types xmlns="http://schemas.openxmlformats.org/package/2006/content-types">
  <Default Extension="png" ContentType="image/png"/>
  <Default Extension="svg" ContentType="image/svg+xml"/>
  <Default Extension="wmf" ContentType="image/x-wmf"/>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8"/>
  </p:notesMasterIdLst>
  <p:sldIdLst>
    <p:sldId id="256" r:id="rId2"/>
    <p:sldId id="258" r:id="rId3"/>
    <p:sldId id="263" r:id="rId4"/>
    <p:sldId id="267" r:id="rId5"/>
    <p:sldId id="268" r:id="rId6"/>
    <p:sldId id="277" r:id="rId7"/>
    <p:sldId id="273" r:id="rId8"/>
    <p:sldId id="259" r:id="rId9"/>
    <p:sldId id="257" r:id="rId10"/>
    <p:sldId id="272" r:id="rId11"/>
    <p:sldId id="260" r:id="rId12"/>
    <p:sldId id="275" r:id="rId13"/>
    <p:sldId id="278" r:id="rId14"/>
    <p:sldId id="279" r:id="rId15"/>
    <p:sldId id="280" r:id="rId16"/>
    <p:sldId id="282" r:id="rId17"/>
    <p:sldId id="283" r:id="rId18"/>
    <p:sldId id="285" r:id="rId19"/>
    <p:sldId id="287" r:id="rId20"/>
    <p:sldId id="292" r:id="rId21"/>
    <p:sldId id="289" r:id="rId22"/>
    <p:sldId id="291" r:id="rId23"/>
    <p:sldId id="290" r:id="rId24"/>
    <p:sldId id="269" r:id="rId25"/>
    <p:sldId id="270" r:id="rId26"/>
    <p:sldId id="281"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29" roundtripDataSignature="AMtx7mgIm/j6rYoGSRuFKEMv/amUB5pi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94660"/>
  </p:normalViewPr>
  <p:slideViewPr>
    <p:cSldViewPr snapToGrid="0">
      <p:cViewPr varScale="1">
        <p:scale>
          <a:sx n="101" d="100"/>
          <a:sy n="101" d="100"/>
        </p:scale>
        <p:origin x="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229c6ff7a_0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229c6ff7a_0_9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g6229c6ff7a_0_9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229c6ff7a_0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229c6ff7a_0_9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g6229c6ff7a_0_9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10</a:t>
            </a:fld>
            <a:endParaRPr/>
          </a:p>
        </p:txBody>
      </p:sp>
    </p:spTree>
    <p:extLst>
      <p:ext uri="{BB962C8B-B14F-4D97-AF65-F5344CB8AC3E}">
        <p14:creationId xmlns:p14="http://schemas.microsoft.com/office/powerpoint/2010/main" val="2754149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229c6ff7a_0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229c6ff7a_0_7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6229c6ff7a_0_7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24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6229c6ff7a_0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6229c6ff7a_0_8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g6229c6ff7a_0_8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GB"/>
              <a:t>25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0"/>
        <p:cNvGrpSpPr/>
        <p:nvPr/>
      </p:nvGrpSpPr>
      <p:grpSpPr>
        <a:xfrm>
          <a:off x="0" y="0"/>
          <a:ext cx="0" cy="0"/>
          <a:chOff x="0" y="0"/>
          <a:chExt cx="0" cy="0"/>
        </a:xfrm>
      </p:grpSpPr>
      <p:sp>
        <p:nvSpPr>
          <p:cNvPr id="21" name="Google Shape;21;p14"/>
          <p:cNvSpPr txBox="1">
            <a:spLocks noGrp="1"/>
          </p:cNvSpPr>
          <p:nvPr>
            <p:ph type="subTitle" idx="1"/>
          </p:nvPr>
        </p:nvSpPr>
        <p:spPr>
          <a:xfrm>
            <a:off x="1143000" y="2842591"/>
            <a:ext cx="6858000" cy="1100759"/>
          </a:xfrm>
          <a:prstGeom prst="rect">
            <a:avLst/>
          </a:prstGeom>
          <a:noFill/>
          <a:ln>
            <a:noFill/>
          </a:ln>
        </p:spPr>
        <p:txBody>
          <a:bodyPr spcFirstLastPara="1" wrap="square" lIns="91425" tIns="45700" rIns="91425" bIns="45700" anchor="t" anchorCtr="0">
            <a:noAutofit/>
          </a:bodyPr>
          <a:lstStyle>
            <a:lvl1pPr lvl="0" algn="ctr">
              <a:lnSpc>
                <a:spcPct val="100000"/>
              </a:lnSpc>
              <a:spcBef>
                <a:spcPts val="750"/>
              </a:spcBef>
              <a:spcAft>
                <a:spcPts val="0"/>
              </a:spcAft>
              <a:buClr>
                <a:schemeClr val="dk1"/>
              </a:buClr>
              <a:buSzPts val="1800"/>
              <a:buNone/>
              <a:defRPr sz="1800">
                <a:latin typeface="Calibri"/>
                <a:ea typeface="Calibri"/>
                <a:cs typeface="Calibri"/>
                <a:sym typeface="Calibri"/>
              </a:defRPr>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2" name="Google Shape;22;p14"/>
          <p:cNvSpPr txBox="1">
            <a:spLocks noGrp="1"/>
          </p:cNvSpPr>
          <p:nvPr>
            <p:ph type="title"/>
          </p:nvPr>
        </p:nvSpPr>
        <p:spPr>
          <a:xfrm>
            <a:off x="1998617" y="783771"/>
            <a:ext cx="5146766" cy="1319348"/>
          </a:xfrm>
          <a:prstGeom prst="rect">
            <a:avLst/>
          </a:prstGeom>
          <a:noFill/>
          <a:ln>
            <a:noFill/>
          </a:ln>
        </p:spPr>
        <p:txBody>
          <a:bodyPr spcFirstLastPara="1" wrap="square" lIns="91425" tIns="45700" rIns="91425" bIns="45700" anchor="ctr" anchorCtr="0">
            <a:noAutofit/>
          </a:bodyPr>
          <a:lstStyle>
            <a:lvl1pPr lvl="0" algn="ctr">
              <a:lnSpc>
                <a:spcPct val="114000"/>
              </a:lnSpc>
              <a:spcBef>
                <a:spcPts val="0"/>
              </a:spcBef>
              <a:spcAft>
                <a:spcPts val="0"/>
              </a:spcAft>
              <a:buClr>
                <a:schemeClr val="dk1"/>
              </a:buClr>
              <a:buSzPts val="2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4"/>
          <p:cNvSpPr txBox="1">
            <a:spLocks noGrp="1"/>
          </p:cNvSpPr>
          <p:nvPr>
            <p:ph type="ftr" idx="11"/>
          </p:nvPr>
        </p:nvSpPr>
        <p:spPr>
          <a:xfrm>
            <a:off x="8468823" y="4747188"/>
            <a:ext cx="599259" cy="28768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4"/>
          <p:cNvSpPr txBox="1">
            <a:spLocks noGrp="1"/>
          </p:cNvSpPr>
          <p:nvPr>
            <p:ph type="sldNum" idx="12"/>
          </p:nvPr>
        </p:nvSpPr>
        <p:spPr>
          <a:xfrm>
            <a:off x="8155314" y="4747188"/>
            <a:ext cx="431074" cy="28768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25" name="Google Shape;25;p14"/>
          <p:cNvSpPr/>
          <p:nvPr/>
        </p:nvSpPr>
        <p:spPr>
          <a:xfrm>
            <a:off x="0" y="4632724"/>
            <a:ext cx="6900530" cy="510777"/>
          </a:xfrm>
          <a:prstGeom prst="rect">
            <a:avLst/>
          </a:prstGeom>
          <a:solidFill>
            <a:srgbClr val="C9C9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1" i="0" u="none" strike="noStrike" cap="none">
              <a:solidFill>
                <a:schemeClr val="lt1"/>
              </a:solidFill>
              <a:latin typeface="Arial"/>
              <a:ea typeface="Arial"/>
              <a:cs typeface="Arial"/>
              <a:sym typeface="Arial"/>
            </a:endParaRPr>
          </a:p>
        </p:txBody>
      </p:sp>
      <p:pic>
        <p:nvPicPr>
          <p:cNvPr id="26" name="Google Shape;26;p14"/>
          <p:cNvPicPr preferRelativeResize="0"/>
          <p:nvPr/>
        </p:nvPicPr>
        <p:blipFill rotWithShape="1">
          <a:blip r:embed="rId2">
            <a:alphaModFix/>
          </a:blip>
          <a:srcRect/>
          <a:stretch/>
        </p:blipFill>
        <p:spPr>
          <a:xfrm>
            <a:off x="628650" y="4645112"/>
            <a:ext cx="2851200" cy="486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1"/>
        <p:cNvGrpSpPr/>
        <p:nvPr/>
      </p:nvGrpSpPr>
      <p:grpSpPr>
        <a:xfrm>
          <a:off x="0" y="0"/>
          <a:ext cx="0" cy="0"/>
          <a:chOff x="0" y="0"/>
          <a:chExt cx="0" cy="0"/>
        </a:xfrm>
      </p:grpSpPr>
      <p:sp>
        <p:nvSpPr>
          <p:cNvPr id="72" name="Google Shape;72;p23"/>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3"/>
          <p:cNvSpPr txBox="1">
            <a:spLocks noGrp="1"/>
          </p:cNvSpPr>
          <p:nvPr>
            <p:ph type="body" idx="1"/>
          </p:nvPr>
        </p:nvSpPr>
        <p:spPr>
          <a:xfrm>
            <a:off x="3887391" y="740570"/>
            <a:ext cx="4629150" cy="3655219"/>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74" name="Google Shape;74;p23"/>
          <p:cNvSpPr txBox="1">
            <a:spLocks noGrp="1"/>
          </p:cNvSpPr>
          <p:nvPr>
            <p:ph type="body" idx="2"/>
          </p:nvPr>
        </p:nvSpPr>
        <p:spPr>
          <a:xfrm>
            <a:off x="629841" y="1543051"/>
            <a:ext cx="2949178" cy="285869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75" name="Google Shape;75;p23"/>
          <p:cNvSpPr txBox="1">
            <a:spLocks noGrp="1"/>
          </p:cNvSpPr>
          <p:nvPr>
            <p:ph type="dt" idx="10"/>
          </p:nvPr>
        </p:nvSpPr>
        <p:spPr>
          <a:xfrm>
            <a:off x="628650" y="4858028"/>
            <a:ext cx="20574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9pPr>
          </a:lstStyle>
          <a:p>
            <a:endParaRPr/>
          </a:p>
        </p:txBody>
      </p:sp>
      <p:sp>
        <p:nvSpPr>
          <p:cNvPr id="76" name="Google Shape;76;p23"/>
          <p:cNvSpPr txBox="1">
            <a:spLocks noGrp="1"/>
          </p:cNvSpPr>
          <p:nvPr>
            <p:ph type="ftr" idx="11"/>
          </p:nvPr>
        </p:nvSpPr>
        <p:spPr>
          <a:xfrm>
            <a:off x="7916091" y="4747188"/>
            <a:ext cx="599259" cy="28768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3"/>
          <p:cNvSpPr txBox="1">
            <a:spLocks noGrp="1"/>
          </p:cNvSpPr>
          <p:nvPr>
            <p:ph type="sldNum" idx="12"/>
          </p:nvPr>
        </p:nvSpPr>
        <p:spPr>
          <a:xfrm>
            <a:off x="7602582" y="4747188"/>
            <a:ext cx="431074" cy="28768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24"/>
          <p:cNvSpPr txBox="1">
            <a:spLocks noGrp="1"/>
          </p:cNvSpPr>
          <p:nvPr>
            <p:ph type="title"/>
          </p:nvPr>
        </p:nvSpPr>
        <p:spPr>
          <a:xfrm>
            <a:off x="629841" y="342900"/>
            <a:ext cx="2949178" cy="120015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4"/>
          <p:cNvSpPr>
            <a:spLocks noGrp="1"/>
          </p:cNvSpPr>
          <p:nvPr>
            <p:ph type="pic" idx="2"/>
          </p:nvPr>
        </p:nvSpPr>
        <p:spPr>
          <a:xfrm>
            <a:off x="3887391" y="740570"/>
            <a:ext cx="4629150" cy="3655219"/>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81" name="Google Shape;81;p24"/>
          <p:cNvSpPr txBox="1">
            <a:spLocks noGrp="1"/>
          </p:cNvSpPr>
          <p:nvPr>
            <p:ph type="body" idx="1"/>
          </p:nvPr>
        </p:nvSpPr>
        <p:spPr>
          <a:xfrm>
            <a:off x="629841" y="1543051"/>
            <a:ext cx="2949178" cy="285869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82" name="Google Shape;82;p24"/>
          <p:cNvSpPr txBox="1">
            <a:spLocks noGrp="1"/>
          </p:cNvSpPr>
          <p:nvPr>
            <p:ph type="dt" idx="10"/>
          </p:nvPr>
        </p:nvSpPr>
        <p:spPr>
          <a:xfrm>
            <a:off x="628650" y="4858028"/>
            <a:ext cx="20574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9pPr>
          </a:lstStyle>
          <a:p>
            <a:endParaRPr/>
          </a:p>
        </p:txBody>
      </p:sp>
      <p:sp>
        <p:nvSpPr>
          <p:cNvPr id="83" name="Google Shape;83;p24"/>
          <p:cNvSpPr txBox="1">
            <a:spLocks noGrp="1"/>
          </p:cNvSpPr>
          <p:nvPr>
            <p:ph type="ftr" idx="11"/>
          </p:nvPr>
        </p:nvSpPr>
        <p:spPr>
          <a:xfrm>
            <a:off x="7916091" y="4747188"/>
            <a:ext cx="599259" cy="28768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4"/>
          <p:cNvSpPr txBox="1">
            <a:spLocks noGrp="1"/>
          </p:cNvSpPr>
          <p:nvPr>
            <p:ph type="sldNum" idx="12"/>
          </p:nvPr>
        </p:nvSpPr>
        <p:spPr>
          <a:xfrm>
            <a:off x="7602582" y="4747188"/>
            <a:ext cx="431074" cy="28768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628650" y="206377"/>
            <a:ext cx="7886700" cy="40897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5"/>
          <p:cNvSpPr txBox="1">
            <a:spLocks noGrp="1"/>
          </p:cNvSpPr>
          <p:nvPr>
            <p:ph type="body" idx="1"/>
          </p:nvPr>
        </p:nvSpPr>
        <p:spPr>
          <a:xfrm rot="5400000">
            <a:off x="2802290" y="-1080336"/>
            <a:ext cx="3539419"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8" name="Google Shape;88;p25"/>
          <p:cNvSpPr/>
          <p:nvPr/>
        </p:nvSpPr>
        <p:spPr>
          <a:xfrm>
            <a:off x="0" y="626981"/>
            <a:ext cx="9144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Arial"/>
              <a:ea typeface="Arial"/>
              <a:cs typeface="Arial"/>
              <a:sym typeface="Arial"/>
            </a:endParaRPr>
          </a:p>
        </p:txBody>
      </p:sp>
      <p:sp>
        <p:nvSpPr>
          <p:cNvPr id="89" name="Google Shape;89;p25"/>
          <p:cNvSpPr txBox="1">
            <a:spLocks noGrp="1"/>
          </p:cNvSpPr>
          <p:nvPr>
            <p:ph type="dt" idx="10"/>
          </p:nvPr>
        </p:nvSpPr>
        <p:spPr>
          <a:xfrm>
            <a:off x="628650" y="4858028"/>
            <a:ext cx="20574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9pPr>
          </a:lstStyle>
          <a:p>
            <a:endParaRPr/>
          </a:p>
        </p:txBody>
      </p:sp>
      <p:sp>
        <p:nvSpPr>
          <p:cNvPr id="90" name="Google Shape;90;p25"/>
          <p:cNvSpPr txBox="1">
            <a:spLocks noGrp="1"/>
          </p:cNvSpPr>
          <p:nvPr>
            <p:ph type="ftr" idx="11"/>
          </p:nvPr>
        </p:nvSpPr>
        <p:spPr>
          <a:xfrm>
            <a:off x="7916091" y="4747188"/>
            <a:ext cx="599259" cy="28768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5"/>
          <p:cNvSpPr txBox="1">
            <a:spLocks noGrp="1"/>
          </p:cNvSpPr>
          <p:nvPr>
            <p:ph type="sldNum" idx="12"/>
          </p:nvPr>
        </p:nvSpPr>
        <p:spPr>
          <a:xfrm>
            <a:off x="7602582" y="4747188"/>
            <a:ext cx="431074" cy="28768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26"/>
          <p:cNvSpPr txBox="1">
            <a:spLocks noGrp="1"/>
          </p:cNvSpPr>
          <p:nvPr>
            <p:ph type="title"/>
          </p:nvPr>
        </p:nvSpPr>
        <p:spPr>
          <a:xfrm rot="5400000">
            <a:off x="5350074" y="1467447"/>
            <a:ext cx="4358879"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6"/>
          <p:cNvSpPr txBox="1">
            <a:spLocks noGrp="1"/>
          </p:cNvSpPr>
          <p:nvPr>
            <p:ph type="body" idx="1"/>
          </p:nvPr>
        </p:nvSpPr>
        <p:spPr>
          <a:xfrm rot="5400000">
            <a:off x="1349575" y="-447078"/>
            <a:ext cx="4358879"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5" name="Google Shape;95;p26"/>
          <p:cNvSpPr txBox="1">
            <a:spLocks noGrp="1"/>
          </p:cNvSpPr>
          <p:nvPr>
            <p:ph type="dt" idx="10"/>
          </p:nvPr>
        </p:nvSpPr>
        <p:spPr>
          <a:xfrm>
            <a:off x="628650" y="4858028"/>
            <a:ext cx="20574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9pPr>
          </a:lstStyle>
          <a:p>
            <a:endParaRPr/>
          </a:p>
        </p:txBody>
      </p:sp>
      <p:sp>
        <p:nvSpPr>
          <p:cNvPr id="96" name="Google Shape;96;p26"/>
          <p:cNvSpPr txBox="1">
            <a:spLocks noGrp="1"/>
          </p:cNvSpPr>
          <p:nvPr>
            <p:ph type="ftr" idx="11"/>
          </p:nvPr>
        </p:nvSpPr>
        <p:spPr>
          <a:xfrm>
            <a:off x="7916091" y="4747188"/>
            <a:ext cx="599259" cy="28768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6"/>
          <p:cNvSpPr txBox="1">
            <a:spLocks noGrp="1"/>
          </p:cNvSpPr>
          <p:nvPr>
            <p:ph type="sldNum" idx="12"/>
          </p:nvPr>
        </p:nvSpPr>
        <p:spPr>
          <a:xfrm>
            <a:off x="7602582" y="4747188"/>
            <a:ext cx="431074" cy="28768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628650" y="206377"/>
            <a:ext cx="7886700" cy="40897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p:nvPr/>
        </p:nvSpPr>
        <p:spPr>
          <a:xfrm>
            <a:off x="0" y="626981"/>
            <a:ext cx="9144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Arial"/>
              <a:ea typeface="Arial"/>
              <a:cs typeface="Arial"/>
              <a:sym typeface="Arial"/>
            </a:endParaRPr>
          </a:p>
        </p:txBody>
      </p:sp>
      <p:sp>
        <p:nvSpPr>
          <p:cNvPr id="30" name="Google Shape;30;p15"/>
          <p:cNvSpPr txBox="1">
            <a:spLocks noGrp="1"/>
          </p:cNvSpPr>
          <p:nvPr>
            <p:ph type="ftr" idx="11"/>
          </p:nvPr>
        </p:nvSpPr>
        <p:spPr>
          <a:xfrm>
            <a:off x="8515350" y="4720684"/>
            <a:ext cx="599259" cy="28768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sldNum" idx="12"/>
          </p:nvPr>
        </p:nvSpPr>
        <p:spPr>
          <a:xfrm>
            <a:off x="8201841" y="4720684"/>
            <a:ext cx="431074" cy="28768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628650" y="206377"/>
            <a:ext cx="7886700" cy="40897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6"/>
          <p:cNvSpPr txBox="1">
            <a:spLocks noGrp="1"/>
          </p:cNvSpPr>
          <p:nvPr>
            <p:ph type="body" idx="1"/>
          </p:nvPr>
        </p:nvSpPr>
        <p:spPr>
          <a:xfrm>
            <a:off x="628650" y="1093305"/>
            <a:ext cx="7886700" cy="3539419"/>
          </a:xfrm>
          <a:prstGeom prst="rect">
            <a:avLst/>
          </a:prstGeom>
          <a:noFill/>
          <a:ln>
            <a:noFill/>
          </a:ln>
        </p:spPr>
        <p:txBody>
          <a:bodyPr spcFirstLastPara="1" wrap="square" lIns="91425" tIns="45700" rIns="91425" bIns="45700" anchor="t" anchorCtr="0">
            <a:noAutofit/>
          </a:bodyPr>
          <a:lstStyle>
            <a:lvl1pPr marL="457200" lvl="0" indent="-355600" algn="l">
              <a:lnSpc>
                <a:spcPct val="90000"/>
              </a:lnSpc>
              <a:spcBef>
                <a:spcPts val="750"/>
              </a:spcBef>
              <a:spcAft>
                <a:spcPts val="0"/>
              </a:spcAft>
              <a:buClr>
                <a:schemeClr val="dk1"/>
              </a:buClr>
              <a:buSzPts val="2000"/>
              <a:buChar char="•"/>
              <a:defRPr sz="2000">
                <a:latin typeface="Calibri"/>
                <a:ea typeface="Calibri"/>
                <a:cs typeface="Calibri"/>
                <a:sym typeface="Calibri"/>
              </a:defRPr>
            </a:lvl1pPr>
            <a:lvl2pPr marL="914400" lvl="1" indent="-330200" algn="l">
              <a:lnSpc>
                <a:spcPct val="90000"/>
              </a:lnSpc>
              <a:spcBef>
                <a:spcPts val="375"/>
              </a:spcBef>
              <a:spcAft>
                <a:spcPts val="0"/>
              </a:spcAft>
              <a:buClr>
                <a:schemeClr val="dk1"/>
              </a:buClr>
              <a:buSzPts val="1600"/>
              <a:buChar char="•"/>
              <a:defRPr sz="1600">
                <a:latin typeface="Calibri"/>
                <a:ea typeface="Calibri"/>
                <a:cs typeface="Calibri"/>
                <a:sym typeface="Calibri"/>
              </a:defRPr>
            </a:lvl2pPr>
            <a:lvl3pPr marL="1371600" lvl="2" indent="-317500" algn="l">
              <a:lnSpc>
                <a:spcPct val="90000"/>
              </a:lnSpc>
              <a:spcBef>
                <a:spcPts val="375"/>
              </a:spcBef>
              <a:spcAft>
                <a:spcPts val="0"/>
              </a:spcAft>
              <a:buClr>
                <a:schemeClr val="dk1"/>
              </a:buClr>
              <a:buSzPts val="1400"/>
              <a:buChar char="•"/>
              <a:defRPr sz="1400">
                <a:latin typeface="Calibri"/>
                <a:ea typeface="Calibri"/>
                <a:cs typeface="Calibri"/>
                <a:sym typeface="Calibri"/>
              </a:defRPr>
            </a:lvl3pPr>
            <a:lvl4pPr marL="1828800" lvl="3" indent="-304800" algn="l">
              <a:lnSpc>
                <a:spcPct val="90000"/>
              </a:lnSpc>
              <a:spcBef>
                <a:spcPts val="375"/>
              </a:spcBef>
              <a:spcAft>
                <a:spcPts val="0"/>
              </a:spcAft>
              <a:buClr>
                <a:schemeClr val="dk1"/>
              </a:buClr>
              <a:buSzPts val="1200"/>
              <a:buChar char="•"/>
              <a:defRPr sz="1200">
                <a:latin typeface="Calibri"/>
                <a:ea typeface="Calibri"/>
                <a:cs typeface="Calibri"/>
                <a:sym typeface="Calibri"/>
              </a:defRPr>
            </a:lvl4pPr>
            <a:lvl5pPr marL="2286000" lvl="4" indent="-304800" algn="l">
              <a:lnSpc>
                <a:spcPct val="90000"/>
              </a:lnSpc>
              <a:spcBef>
                <a:spcPts val="375"/>
              </a:spcBef>
              <a:spcAft>
                <a:spcPts val="0"/>
              </a:spcAft>
              <a:buClr>
                <a:schemeClr val="dk1"/>
              </a:buClr>
              <a:buSzPts val="1200"/>
              <a:buChar char="•"/>
              <a:defRPr sz="1200">
                <a:latin typeface="Calibri"/>
                <a:ea typeface="Calibri"/>
                <a:cs typeface="Calibri"/>
                <a:sym typeface="Calibri"/>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5" name="Google Shape;35;p16"/>
          <p:cNvSpPr/>
          <p:nvPr/>
        </p:nvSpPr>
        <p:spPr>
          <a:xfrm>
            <a:off x="0" y="626981"/>
            <a:ext cx="9144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Arial"/>
              <a:ea typeface="Arial"/>
              <a:cs typeface="Arial"/>
              <a:sym typeface="Arial"/>
            </a:endParaRPr>
          </a:p>
        </p:txBody>
      </p:sp>
      <p:sp>
        <p:nvSpPr>
          <p:cNvPr id="36" name="Google Shape;36;p16"/>
          <p:cNvSpPr txBox="1">
            <a:spLocks noGrp="1"/>
          </p:cNvSpPr>
          <p:nvPr>
            <p:ph type="ftr" idx="11"/>
          </p:nvPr>
        </p:nvSpPr>
        <p:spPr>
          <a:xfrm>
            <a:off x="7916091" y="4747188"/>
            <a:ext cx="599259" cy="28768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6"/>
          <p:cNvSpPr txBox="1">
            <a:spLocks noGrp="1"/>
          </p:cNvSpPr>
          <p:nvPr>
            <p:ph type="sldNum" idx="12"/>
          </p:nvPr>
        </p:nvSpPr>
        <p:spPr>
          <a:xfrm>
            <a:off x="7602582" y="4747188"/>
            <a:ext cx="431074" cy="28768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17"/>
          <p:cNvSpPr txBox="1">
            <a:spLocks noGrp="1"/>
          </p:cNvSpPr>
          <p:nvPr>
            <p:ph type="title"/>
          </p:nvPr>
        </p:nvSpPr>
        <p:spPr>
          <a:xfrm>
            <a:off x="623888" y="1282305"/>
            <a:ext cx="7886700" cy="213955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600"/>
              <a:buFont typeface="Arial"/>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7"/>
          <p:cNvSpPr txBox="1">
            <a:spLocks noGrp="1"/>
          </p:cNvSpPr>
          <p:nvPr>
            <p:ph type="body" idx="1"/>
          </p:nvPr>
        </p:nvSpPr>
        <p:spPr>
          <a:xfrm>
            <a:off x="623888" y="3442099"/>
            <a:ext cx="7886700" cy="11251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41" name="Google Shape;41;p17"/>
          <p:cNvSpPr txBox="1">
            <a:spLocks noGrp="1"/>
          </p:cNvSpPr>
          <p:nvPr>
            <p:ph type="dt" idx="10"/>
          </p:nvPr>
        </p:nvSpPr>
        <p:spPr>
          <a:xfrm>
            <a:off x="628650" y="4858028"/>
            <a:ext cx="20574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9pPr>
          </a:lstStyle>
          <a:p>
            <a:endParaRPr/>
          </a:p>
        </p:txBody>
      </p:sp>
      <p:sp>
        <p:nvSpPr>
          <p:cNvPr id="42" name="Google Shape;42;p17"/>
          <p:cNvSpPr txBox="1">
            <a:spLocks noGrp="1"/>
          </p:cNvSpPr>
          <p:nvPr>
            <p:ph type="ftr" idx="11"/>
          </p:nvPr>
        </p:nvSpPr>
        <p:spPr>
          <a:xfrm>
            <a:off x="7916091" y="4747188"/>
            <a:ext cx="599259" cy="28768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sldNum" idx="12"/>
          </p:nvPr>
        </p:nvSpPr>
        <p:spPr>
          <a:xfrm>
            <a:off x="7602582" y="4747188"/>
            <a:ext cx="431074" cy="28768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18"/>
          <p:cNvSpPr txBox="1">
            <a:spLocks noGrp="1"/>
          </p:cNvSpPr>
          <p:nvPr>
            <p:ph type="title"/>
          </p:nvPr>
        </p:nvSpPr>
        <p:spPr>
          <a:xfrm>
            <a:off x="628650" y="206377"/>
            <a:ext cx="7886700" cy="40897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8"/>
          <p:cNvSpPr txBox="1">
            <a:spLocks noGrp="1"/>
          </p:cNvSpPr>
          <p:nvPr>
            <p:ph type="body" idx="1"/>
          </p:nvPr>
        </p:nvSpPr>
        <p:spPr>
          <a:xfrm>
            <a:off x="628650" y="1369219"/>
            <a:ext cx="38862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7" name="Google Shape;47;p18"/>
          <p:cNvSpPr txBox="1">
            <a:spLocks noGrp="1"/>
          </p:cNvSpPr>
          <p:nvPr>
            <p:ph type="body" idx="2"/>
          </p:nvPr>
        </p:nvSpPr>
        <p:spPr>
          <a:xfrm>
            <a:off x="4629150" y="1369219"/>
            <a:ext cx="38862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8" name="Google Shape;48;p18"/>
          <p:cNvSpPr/>
          <p:nvPr/>
        </p:nvSpPr>
        <p:spPr>
          <a:xfrm>
            <a:off x="0" y="626981"/>
            <a:ext cx="9144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Arial"/>
              <a:ea typeface="Arial"/>
              <a:cs typeface="Arial"/>
              <a:sym typeface="Arial"/>
            </a:endParaRPr>
          </a:p>
        </p:txBody>
      </p:sp>
      <p:sp>
        <p:nvSpPr>
          <p:cNvPr id="49" name="Google Shape;49;p18"/>
          <p:cNvSpPr txBox="1">
            <a:spLocks noGrp="1"/>
          </p:cNvSpPr>
          <p:nvPr>
            <p:ph type="dt" idx="10"/>
          </p:nvPr>
        </p:nvSpPr>
        <p:spPr>
          <a:xfrm>
            <a:off x="628650" y="4858028"/>
            <a:ext cx="20574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9pPr>
          </a:lstStyle>
          <a:p>
            <a:endParaRPr/>
          </a:p>
        </p:txBody>
      </p:sp>
      <p:sp>
        <p:nvSpPr>
          <p:cNvPr id="50" name="Google Shape;50;p18"/>
          <p:cNvSpPr txBox="1">
            <a:spLocks noGrp="1"/>
          </p:cNvSpPr>
          <p:nvPr>
            <p:ph type="ftr" idx="11"/>
          </p:nvPr>
        </p:nvSpPr>
        <p:spPr>
          <a:xfrm>
            <a:off x="7916091" y="4747188"/>
            <a:ext cx="599259" cy="28768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8"/>
          <p:cNvSpPr txBox="1">
            <a:spLocks noGrp="1"/>
          </p:cNvSpPr>
          <p:nvPr>
            <p:ph type="sldNum" idx="12"/>
          </p:nvPr>
        </p:nvSpPr>
        <p:spPr>
          <a:xfrm>
            <a:off x="7602582" y="4747188"/>
            <a:ext cx="431074" cy="28768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19"/>
          <p:cNvSpPr txBox="1">
            <a:spLocks noGrp="1"/>
          </p:cNvSpPr>
          <p:nvPr>
            <p:ph type="title"/>
          </p:nvPr>
        </p:nvSpPr>
        <p:spPr>
          <a:xfrm>
            <a:off x="629841" y="273844"/>
            <a:ext cx="78867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9"/>
          <p:cNvSpPr txBox="1">
            <a:spLocks noGrp="1"/>
          </p:cNvSpPr>
          <p:nvPr>
            <p:ph type="body" idx="1"/>
          </p:nvPr>
        </p:nvSpPr>
        <p:spPr>
          <a:xfrm>
            <a:off x="629842" y="1260872"/>
            <a:ext cx="3868340" cy="6179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5" name="Google Shape;55;p19"/>
          <p:cNvSpPr txBox="1">
            <a:spLocks noGrp="1"/>
          </p:cNvSpPr>
          <p:nvPr>
            <p:ph type="body" idx="2"/>
          </p:nvPr>
        </p:nvSpPr>
        <p:spPr>
          <a:xfrm>
            <a:off x="629842" y="1878806"/>
            <a:ext cx="3868340" cy="276344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6" name="Google Shape;56;p19"/>
          <p:cNvSpPr txBox="1">
            <a:spLocks noGrp="1"/>
          </p:cNvSpPr>
          <p:nvPr>
            <p:ph type="body" idx="3"/>
          </p:nvPr>
        </p:nvSpPr>
        <p:spPr>
          <a:xfrm>
            <a:off x="4629152" y="1260872"/>
            <a:ext cx="3887391" cy="6179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7" name="Google Shape;57;p19"/>
          <p:cNvSpPr txBox="1">
            <a:spLocks noGrp="1"/>
          </p:cNvSpPr>
          <p:nvPr>
            <p:ph type="body" idx="4"/>
          </p:nvPr>
        </p:nvSpPr>
        <p:spPr>
          <a:xfrm>
            <a:off x="4629152" y="1878806"/>
            <a:ext cx="3887391" cy="2763441"/>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8" name="Google Shape;58;p19"/>
          <p:cNvSpPr txBox="1">
            <a:spLocks noGrp="1"/>
          </p:cNvSpPr>
          <p:nvPr>
            <p:ph type="dt" idx="10"/>
          </p:nvPr>
        </p:nvSpPr>
        <p:spPr>
          <a:xfrm>
            <a:off x="628650" y="4858028"/>
            <a:ext cx="20574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9pPr>
          </a:lstStyle>
          <a:p>
            <a:endParaRPr/>
          </a:p>
        </p:txBody>
      </p:sp>
      <p:sp>
        <p:nvSpPr>
          <p:cNvPr id="59" name="Google Shape;59;p19"/>
          <p:cNvSpPr txBox="1">
            <a:spLocks noGrp="1"/>
          </p:cNvSpPr>
          <p:nvPr>
            <p:ph type="ftr" idx="11"/>
          </p:nvPr>
        </p:nvSpPr>
        <p:spPr>
          <a:xfrm>
            <a:off x="7916091" y="4747188"/>
            <a:ext cx="599259" cy="28768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7602582" y="4747188"/>
            <a:ext cx="431074" cy="28768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long) Only">
  <p:cSld name="Title (long) Only">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628650" y="1"/>
            <a:ext cx="7886700" cy="85137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24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p:nvPr/>
        </p:nvSpPr>
        <p:spPr>
          <a:xfrm>
            <a:off x="0" y="805657"/>
            <a:ext cx="9144000" cy="45719"/>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Arial"/>
              <a:ea typeface="Arial"/>
              <a:cs typeface="Arial"/>
              <a:sym typeface="Arial"/>
            </a:endParaRPr>
          </a:p>
        </p:txBody>
      </p:sp>
      <p:sp>
        <p:nvSpPr>
          <p:cNvPr id="64" name="Google Shape;64;p20"/>
          <p:cNvSpPr txBox="1">
            <a:spLocks noGrp="1"/>
          </p:cNvSpPr>
          <p:nvPr>
            <p:ph type="ftr" idx="11"/>
          </p:nvPr>
        </p:nvSpPr>
        <p:spPr>
          <a:xfrm>
            <a:off x="7916091" y="4747188"/>
            <a:ext cx="599259" cy="28768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0"/>
          <p:cNvSpPr txBox="1">
            <a:spLocks noGrp="1"/>
          </p:cNvSpPr>
          <p:nvPr>
            <p:ph type="sldNum" idx="12"/>
          </p:nvPr>
        </p:nvSpPr>
        <p:spPr>
          <a:xfrm>
            <a:off x="7602582" y="4747188"/>
            <a:ext cx="431074" cy="28768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21"/>
          <p:cNvSpPr txBox="1">
            <a:spLocks noGrp="1"/>
          </p:cNvSpPr>
          <p:nvPr>
            <p:ph type="ftr" idx="11"/>
          </p:nvPr>
        </p:nvSpPr>
        <p:spPr>
          <a:xfrm>
            <a:off x="7916091" y="4747188"/>
            <a:ext cx="599259" cy="28768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1"/>
          <p:cNvSpPr txBox="1">
            <a:spLocks noGrp="1"/>
          </p:cNvSpPr>
          <p:nvPr>
            <p:ph type="sldNum" idx="12"/>
          </p:nvPr>
        </p:nvSpPr>
        <p:spPr>
          <a:xfrm>
            <a:off x="7602582" y="4747188"/>
            <a:ext cx="431074" cy="287682"/>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_completely">
  <p:cSld name="Blank_completely">
    <p:spTree>
      <p:nvGrpSpPr>
        <p:cNvPr id="1" name="Shape 69"/>
        <p:cNvGrpSpPr/>
        <p:nvPr/>
      </p:nvGrpSpPr>
      <p:grpSpPr>
        <a:xfrm>
          <a:off x="0" y="0"/>
          <a:ext cx="0" cy="0"/>
          <a:chOff x="0" y="0"/>
          <a:chExt cx="0" cy="0"/>
        </a:xfrm>
      </p:grpSpPr>
      <p:sp>
        <p:nvSpPr>
          <p:cNvPr id="70" name="Google Shape;70;p22"/>
          <p:cNvSpPr/>
          <p:nvPr/>
        </p:nvSpPr>
        <p:spPr>
          <a:xfrm>
            <a:off x="0" y="4456386"/>
            <a:ext cx="9144000" cy="68711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1"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p:nvPr/>
        </p:nvSpPr>
        <p:spPr>
          <a:xfrm>
            <a:off x="0" y="4632724"/>
            <a:ext cx="9144000" cy="510777"/>
          </a:xfrm>
          <a:prstGeom prst="rect">
            <a:avLst/>
          </a:prstGeom>
          <a:solidFill>
            <a:srgbClr val="C9C9C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1" i="0" u="none" strike="noStrike" cap="none">
              <a:solidFill>
                <a:schemeClr val="lt1"/>
              </a:solidFill>
              <a:latin typeface="Arial"/>
              <a:ea typeface="Arial"/>
              <a:cs typeface="Arial"/>
              <a:sym typeface="Arial"/>
            </a:endParaRPr>
          </a:p>
        </p:txBody>
      </p:sp>
      <p:sp>
        <p:nvSpPr>
          <p:cNvPr id="11" name="Google Shape;11;p13"/>
          <p:cNvSpPr txBox="1">
            <a:spLocks noGrp="1"/>
          </p:cNvSpPr>
          <p:nvPr>
            <p:ph type="title"/>
          </p:nvPr>
        </p:nvSpPr>
        <p:spPr>
          <a:xfrm>
            <a:off x="238539" y="206377"/>
            <a:ext cx="8693426" cy="408976"/>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12" name="Google Shape;12;p13"/>
          <p:cNvSpPr txBox="1">
            <a:spLocks noGrp="1"/>
          </p:cNvSpPr>
          <p:nvPr>
            <p:ph type="body" idx="1"/>
          </p:nvPr>
        </p:nvSpPr>
        <p:spPr>
          <a:xfrm>
            <a:off x="238539" y="716953"/>
            <a:ext cx="8693426" cy="3915771"/>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13" name="Google Shape;13;p13"/>
          <p:cNvSpPr txBox="1">
            <a:spLocks noGrp="1"/>
          </p:cNvSpPr>
          <p:nvPr>
            <p:ph type="ftr" idx="11"/>
          </p:nvPr>
        </p:nvSpPr>
        <p:spPr>
          <a:xfrm>
            <a:off x="8515350" y="4762778"/>
            <a:ext cx="599259" cy="287682"/>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Arial"/>
                <a:ea typeface="Arial"/>
                <a:cs typeface="Arial"/>
                <a:sym typeface="Arial"/>
              </a:defRPr>
            </a:lvl9pPr>
          </a:lstStyle>
          <a:p>
            <a:endParaRPr dirty="0"/>
          </a:p>
        </p:txBody>
      </p:sp>
      <p:sp>
        <p:nvSpPr>
          <p:cNvPr id="14" name="Google Shape;14;p13"/>
          <p:cNvSpPr txBox="1">
            <a:spLocks noGrp="1"/>
          </p:cNvSpPr>
          <p:nvPr>
            <p:ph type="sldNum" idx="12"/>
          </p:nvPr>
        </p:nvSpPr>
        <p:spPr>
          <a:xfrm>
            <a:off x="8201841" y="4762778"/>
            <a:ext cx="431074" cy="287682"/>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5" name="Google Shape;15;p13"/>
          <p:cNvSpPr/>
          <p:nvPr/>
        </p:nvSpPr>
        <p:spPr>
          <a:xfrm>
            <a:off x="0" y="6502401"/>
            <a:ext cx="9144000" cy="355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Arial"/>
              <a:ea typeface="Arial"/>
              <a:cs typeface="Arial"/>
              <a:sym typeface="Arial"/>
            </a:endParaRPr>
          </a:p>
        </p:txBody>
      </p:sp>
      <p:sp>
        <p:nvSpPr>
          <p:cNvPr id="16" name="Google Shape;16;p13"/>
          <p:cNvSpPr/>
          <p:nvPr/>
        </p:nvSpPr>
        <p:spPr>
          <a:xfrm>
            <a:off x="152400" y="6654801"/>
            <a:ext cx="9144000" cy="355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Arial"/>
              <a:ea typeface="Arial"/>
              <a:cs typeface="Arial"/>
              <a:sym typeface="Arial"/>
            </a:endParaRPr>
          </a:p>
        </p:txBody>
      </p:sp>
      <p:sp>
        <p:nvSpPr>
          <p:cNvPr id="17" name="Google Shape;17;p13"/>
          <p:cNvSpPr/>
          <p:nvPr/>
        </p:nvSpPr>
        <p:spPr>
          <a:xfrm>
            <a:off x="304800" y="6807201"/>
            <a:ext cx="9144000" cy="355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Arial"/>
              <a:ea typeface="Arial"/>
              <a:cs typeface="Arial"/>
              <a:sym typeface="Arial"/>
            </a:endParaRPr>
          </a:p>
        </p:txBody>
      </p:sp>
      <p:sp>
        <p:nvSpPr>
          <p:cNvPr id="18" name="Google Shape;18;p13"/>
          <p:cNvSpPr/>
          <p:nvPr/>
        </p:nvSpPr>
        <p:spPr>
          <a:xfrm>
            <a:off x="457200" y="6959601"/>
            <a:ext cx="9144000" cy="355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Arial"/>
              <a:ea typeface="Arial"/>
              <a:cs typeface="Arial"/>
              <a:sym typeface="Arial"/>
            </a:endParaRPr>
          </a:p>
        </p:txBody>
      </p:sp>
      <p:pic>
        <p:nvPicPr>
          <p:cNvPr id="19" name="Google Shape;19;p13"/>
          <p:cNvPicPr preferRelativeResize="0"/>
          <p:nvPr/>
        </p:nvPicPr>
        <p:blipFill rotWithShape="1">
          <a:blip r:embed="rId15">
            <a:alphaModFix/>
          </a:blip>
          <a:srcRect/>
          <a:stretch/>
        </p:blipFill>
        <p:spPr>
          <a:xfrm>
            <a:off x="628650" y="4645112"/>
            <a:ext cx="1061100" cy="486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wmf"/><Relationship Id="rId1" Type="http://schemas.openxmlformats.org/officeDocument/2006/relationships/slideLayout" Target="../slideLayouts/slideLayout3.xml"/><Relationship Id="rId4" Type="http://schemas.openxmlformats.org/officeDocument/2006/relationships/image" Target="../media/image24.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5.emf"/><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subTitle" idx="1"/>
          </p:nvPr>
        </p:nvSpPr>
        <p:spPr>
          <a:xfrm>
            <a:off x="1143000" y="2842591"/>
            <a:ext cx="6858000" cy="1341482"/>
          </a:xfrm>
          <a:prstGeom prst="rect">
            <a:avLst/>
          </a:prstGeom>
          <a:noFill/>
          <a:ln>
            <a:noFill/>
          </a:ln>
        </p:spPr>
        <p:txBody>
          <a:bodyPr spcFirstLastPara="1" wrap="square" lIns="91425" tIns="45700" rIns="91425" bIns="45700" anchor="t" anchorCtr="0">
            <a:noAutofit/>
          </a:bodyPr>
          <a:lstStyle/>
          <a:p>
            <a:pPr marL="0" lvl="0" indent="0">
              <a:spcBef>
                <a:spcPts val="0"/>
              </a:spcBef>
            </a:pPr>
            <a:r>
              <a:rPr lang="en-US" sz="2400" dirty="0"/>
              <a:t>William Vogt, Ph.D. </a:t>
            </a:r>
            <a:endParaRPr lang="en-US" sz="2400" baseline="30000" dirty="0"/>
          </a:p>
          <a:p>
            <a:pPr marL="0" lvl="0" indent="0" algn="ctr" rtl="0">
              <a:lnSpc>
                <a:spcPct val="100000"/>
              </a:lnSpc>
              <a:spcBef>
                <a:spcPts val="0"/>
              </a:spcBef>
              <a:spcAft>
                <a:spcPts val="0"/>
              </a:spcAft>
              <a:buClr>
                <a:schemeClr val="dk1"/>
              </a:buClr>
              <a:buSzPts val="1800"/>
              <a:buNone/>
            </a:pPr>
            <a:r>
              <a:rPr lang="en-US" sz="2400" dirty="0"/>
              <a:t>U.S. Food and Drug Administration</a:t>
            </a:r>
          </a:p>
        </p:txBody>
      </p:sp>
      <p:sp>
        <p:nvSpPr>
          <p:cNvPr id="103" name="Google Shape;103;p1"/>
          <p:cNvSpPr txBox="1">
            <a:spLocks noGrp="1"/>
          </p:cNvSpPr>
          <p:nvPr>
            <p:ph type="title"/>
          </p:nvPr>
        </p:nvSpPr>
        <p:spPr>
          <a:xfrm>
            <a:off x="1" y="783771"/>
            <a:ext cx="9144000" cy="1843519"/>
          </a:xfrm>
          <a:prstGeom prst="rect">
            <a:avLst/>
          </a:prstGeom>
          <a:noFill/>
          <a:ln>
            <a:noFill/>
          </a:ln>
        </p:spPr>
        <p:txBody>
          <a:bodyPr spcFirstLastPara="1" wrap="square" lIns="91425" tIns="45700" rIns="91425" bIns="45700" anchor="ctr" anchorCtr="0">
            <a:noAutofit/>
          </a:bodyPr>
          <a:lstStyle/>
          <a:p>
            <a:pPr marL="0" lvl="0" indent="0" algn="ctr" rtl="0">
              <a:lnSpc>
                <a:spcPct val="114000"/>
              </a:lnSpc>
              <a:spcBef>
                <a:spcPts val="0"/>
              </a:spcBef>
              <a:spcAft>
                <a:spcPts val="0"/>
              </a:spcAft>
              <a:buClr>
                <a:schemeClr val="dk1"/>
              </a:buClr>
              <a:buSzPts val="2400"/>
              <a:buFont typeface="Arial"/>
              <a:buNone/>
            </a:pPr>
            <a:r>
              <a:rPr lang="en-GB" sz="3200" dirty="0"/>
              <a:t>Progress Report on the </a:t>
            </a:r>
            <a:br>
              <a:rPr lang="en-GB" sz="3200" dirty="0"/>
            </a:br>
            <a:r>
              <a:rPr lang="en-US" sz="3200" b="1" dirty="0"/>
              <a:t>Study Design </a:t>
            </a:r>
            <a:r>
              <a:rPr lang="en-US" sz="3200" dirty="0"/>
              <a:t>theme</a:t>
            </a:r>
            <a:endParaRPr sz="3200" dirty="0"/>
          </a:p>
        </p:txBody>
      </p:sp>
      <p:sp>
        <p:nvSpPr>
          <p:cNvPr id="2" name="Rectangle 1">
            <a:extLst>
              <a:ext uri="{FF2B5EF4-FFF2-40B4-BE49-F238E27FC236}">
                <a16:creationId xmlns:a16="http://schemas.microsoft.com/office/drawing/2014/main" id="{C644A8F7-A829-4AE1-A11E-533F5F2006C8}"/>
              </a:ext>
            </a:extLst>
          </p:cNvPr>
          <p:cNvSpPr/>
          <p:nvPr/>
        </p:nvSpPr>
        <p:spPr>
          <a:xfrm>
            <a:off x="7373" y="3782965"/>
            <a:ext cx="9144000" cy="646331"/>
          </a:xfrm>
          <a:prstGeom prst="rect">
            <a:avLst/>
          </a:prstGeom>
        </p:spPr>
        <p:txBody>
          <a:bodyPr wrap="square">
            <a:spAutoFit/>
          </a:bodyPr>
          <a:lstStyle/>
          <a:p>
            <a:pPr algn="just"/>
            <a:r>
              <a:rPr lang="en-US" sz="1200" dirty="0"/>
              <a:t>DISCLAIMER: The mention of commercial products, their sources, or their use in connection with material reported herein is not to be construed as either an actual or implied endorsement of such products by the Department of Health and Human Services. The opinions described herein are solely those of the author and should not be considered FDA policy or recommendations. </a:t>
            </a:r>
            <a:endParaRPr lang="en-US"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6229c6ff7a_0_98"/>
          <p:cNvSpPr txBox="1">
            <a:spLocks noGrp="1"/>
          </p:cNvSpPr>
          <p:nvPr>
            <p:ph type="title"/>
          </p:nvPr>
        </p:nvSpPr>
        <p:spPr>
          <a:xfrm>
            <a:off x="628650" y="206377"/>
            <a:ext cx="7886700" cy="408900"/>
          </a:xfrm>
          <a:prstGeom prst="rect">
            <a:avLst/>
          </a:prstGeom>
        </p:spPr>
        <p:txBody>
          <a:bodyPr spcFirstLastPara="1" wrap="square" lIns="91425" tIns="45700" rIns="91425" bIns="45700" anchor="ctr" anchorCtr="0">
            <a:noAutofit/>
          </a:bodyPr>
          <a:lstStyle/>
          <a:p>
            <a:pPr lvl="0"/>
            <a:r>
              <a:rPr lang="en-US" dirty="0"/>
              <a:t>Previous Activity</a:t>
            </a:r>
            <a:endParaRPr dirty="0"/>
          </a:p>
        </p:txBody>
      </p:sp>
      <p:sp>
        <p:nvSpPr>
          <p:cNvPr id="110" name="Google Shape;110;g6229c6ff7a_0_98"/>
          <p:cNvSpPr txBox="1">
            <a:spLocks noGrp="1"/>
          </p:cNvSpPr>
          <p:nvPr>
            <p:ph type="body" idx="1"/>
          </p:nvPr>
        </p:nvSpPr>
        <p:spPr>
          <a:xfrm>
            <a:off x="325582" y="734291"/>
            <a:ext cx="8513618" cy="3898414"/>
          </a:xfrm>
          <a:prstGeom prst="rect">
            <a:avLst/>
          </a:prstGeom>
        </p:spPr>
        <p:txBody>
          <a:bodyPr spcFirstLastPara="1" wrap="square" lIns="91425" tIns="45700" rIns="91425" bIns="45700" anchor="t" anchorCtr="0">
            <a:noAutofit/>
          </a:bodyPr>
          <a:lstStyle/>
          <a:p>
            <a:pPr marL="342900" indent="-342900"/>
            <a:r>
              <a:rPr lang="en-US" dirty="0"/>
              <a:t>Initial teleconferences held in mid/late 2018</a:t>
            </a:r>
          </a:p>
          <a:p>
            <a:pPr marL="342900" indent="-342900"/>
            <a:endParaRPr lang="en-US" dirty="0"/>
          </a:p>
          <a:p>
            <a:pPr marL="342900" indent="-342900"/>
            <a:r>
              <a:rPr lang="en-US" dirty="0"/>
              <a:t>Summary of initial recommendations</a:t>
            </a:r>
          </a:p>
          <a:p>
            <a:pPr marL="342900" indent="-342900"/>
            <a:endParaRPr lang="en-US" dirty="0"/>
          </a:p>
          <a:p>
            <a:pPr marL="342900" indent="-342900"/>
            <a:r>
              <a:rPr lang="en-US" dirty="0"/>
              <a:t>Identification of new consensus challenges</a:t>
            </a:r>
          </a:p>
          <a:p>
            <a:pPr marL="342900" indent="-342900"/>
            <a:endParaRPr dirty="0"/>
          </a:p>
        </p:txBody>
      </p:sp>
      <p:sp>
        <p:nvSpPr>
          <p:cNvPr id="111" name="Google Shape;111;g6229c6ff7a_0_98"/>
          <p:cNvSpPr txBox="1">
            <a:spLocks noGrp="1"/>
          </p:cNvSpPr>
          <p:nvPr>
            <p:ph type="sldNum" idx="12"/>
          </p:nvPr>
        </p:nvSpPr>
        <p:spPr>
          <a:xfrm>
            <a:off x="7602582" y="4747188"/>
            <a:ext cx="431100" cy="287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GB" smtClean="0"/>
              <a:t>10</a:t>
            </a:fld>
            <a:endParaRPr dirty="0"/>
          </a:p>
        </p:txBody>
      </p:sp>
    </p:spTree>
    <p:extLst>
      <p:ext uri="{BB962C8B-B14F-4D97-AF65-F5344CB8AC3E}">
        <p14:creationId xmlns:p14="http://schemas.microsoft.com/office/powerpoint/2010/main" val="280222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E79E3-0821-4B24-9012-52F042E20A05}"/>
              </a:ext>
            </a:extLst>
          </p:cNvPr>
          <p:cNvSpPr>
            <a:spLocks noGrp="1"/>
          </p:cNvSpPr>
          <p:nvPr>
            <p:ph type="title"/>
          </p:nvPr>
        </p:nvSpPr>
        <p:spPr/>
        <p:txBody>
          <a:bodyPr/>
          <a:lstStyle/>
          <a:p>
            <a:r>
              <a:rPr lang="en-US" dirty="0"/>
              <a:t>Previous Activity</a:t>
            </a:r>
          </a:p>
        </p:txBody>
      </p:sp>
      <p:sp>
        <p:nvSpPr>
          <p:cNvPr id="3" name="Content Placeholder 2">
            <a:extLst>
              <a:ext uri="{FF2B5EF4-FFF2-40B4-BE49-F238E27FC236}">
                <a16:creationId xmlns:a16="http://schemas.microsoft.com/office/drawing/2014/main" id="{4D81C8B0-945F-4516-B06B-657DE519AD18}"/>
              </a:ext>
            </a:extLst>
          </p:cNvPr>
          <p:cNvSpPr>
            <a:spLocks noGrp="1"/>
          </p:cNvSpPr>
          <p:nvPr>
            <p:ph idx="1"/>
          </p:nvPr>
        </p:nvSpPr>
        <p:spPr>
          <a:xfrm>
            <a:off x="298938" y="742767"/>
            <a:ext cx="8499566" cy="4111174"/>
          </a:xfrm>
        </p:spPr>
        <p:txBody>
          <a:bodyPr>
            <a:normAutofit/>
          </a:bodyPr>
          <a:lstStyle/>
          <a:p>
            <a:r>
              <a:rPr lang="en-US" dirty="0"/>
              <a:t>Multi-site phantom study: how will phantom stability be evaluated?</a:t>
            </a:r>
          </a:p>
          <a:p>
            <a:endParaRPr lang="en-US" dirty="0"/>
          </a:p>
          <a:p>
            <a:r>
              <a:rPr lang="en-US" dirty="0"/>
              <a:t>Fabrication by a single source site</a:t>
            </a:r>
          </a:p>
          <a:p>
            <a:pPr lvl="1"/>
            <a:r>
              <a:rPr lang="en-US" dirty="0"/>
              <a:t>Measure optical + acoustic properties, mass</a:t>
            </a:r>
          </a:p>
          <a:p>
            <a:pPr lvl="1"/>
            <a:r>
              <a:rPr lang="en-US" dirty="0"/>
              <a:t>Maintain reference phantom, plugs</a:t>
            </a:r>
          </a:p>
          <a:p>
            <a:pPr lvl="1"/>
            <a:r>
              <a:rPr lang="en-US" dirty="0"/>
              <a:t>Cambridge group</a:t>
            </a:r>
          </a:p>
          <a:p>
            <a:endParaRPr lang="en-US" dirty="0"/>
          </a:p>
          <a:p>
            <a:r>
              <a:rPr lang="en-US" dirty="0"/>
              <a:t>“Test-ship-test” protocol</a:t>
            </a:r>
            <a:endParaRPr lang="en-US" b="1" dirty="0"/>
          </a:p>
          <a:p>
            <a:pPr lvl="1"/>
            <a:r>
              <a:rPr lang="en-US" dirty="0"/>
              <a:t>Source site characterizes phantom before shipment</a:t>
            </a:r>
          </a:p>
          <a:p>
            <a:pPr lvl="1"/>
            <a:r>
              <a:rPr lang="en-US" dirty="0"/>
              <a:t>Test site performs imaging</a:t>
            </a:r>
          </a:p>
          <a:p>
            <a:pPr lvl="1"/>
            <a:r>
              <a:rPr lang="en-US" dirty="0"/>
              <a:t>Source site reevaluates phantom</a:t>
            </a:r>
          </a:p>
          <a:p>
            <a:pPr lvl="1"/>
            <a:r>
              <a:rPr lang="en-US" dirty="0"/>
              <a:t>Ship to next test site</a:t>
            </a:r>
          </a:p>
        </p:txBody>
      </p:sp>
      <p:sp>
        <p:nvSpPr>
          <p:cNvPr id="4" name="Oval 3">
            <a:extLst>
              <a:ext uri="{FF2B5EF4-FFF2-40B4-BE49-F238E27FC236}">
                <a16:creationId xmlns:a16="http://schemas.microsoft.com/office/drawing/2014/main" id="{3FADCB35-595F-432A-BE08-49A5E0DB189F}"/>
              </a:ext>
            </a:extLst>
          </p:cNvPr>
          <p:cNvSpPr/>
          <p:nvPr/>
        </p:nvSpPr>
        <p:spPr>
          <a:xfrm>
            <a:off x="6858000" y="2548287"/>
            <a:ext cx="938464" cy="93846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Source Site</a:t>
            </a:r>
          </a:p>
        </p:txBody>
      </p:sp>
      <p:sp>
        <p:nvSpPr>
          <p:cNvPr id="5" name="Oval 4">
            <a:extLst>
              <a:ext uri="{FF2B5EF4-FFF2-40B4-BE49-F238E27FC236}">
                <a16:creationId xmlns:a16="http://schemas.microsoft.com/office/drawing/2014/main" id="{A9AFCF12-F909-4DA0-B7AF-C0E4F22EB0DB}"/>
              </a:ext>
            </a:extLst>
          </p:cNvPr>
          <p:cNvSpPr/>
          <p:nvPr/>
        </p:nvSpPr>
        <p:spPr>
          <a:xfrm>
            <a:off x="5926755" y="1609823"/>
            <a:ext cx="938464" cy="93846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Test Site</a:t>
            </a:r>
          </a:p>
        </p:txBody>
      </p:sp>
      <p:sp>
        <p:nvSpPr>
          <p:cNvPr id="6" name="Oval 5">
            <a:extLst>
              <a:ext uri="{FF2B5EF4-FFF2-40B4-BE49-F238E27FC236}">
                <a16:creationId xmlns:a16="http://schemas.microsoft.com/office/drawing/2014/main" id="{C628DDB5-B4D8-42A9-83AA-D215E59D2DD2}"/>
              </a:ext>
            </a:extLst>
          </p:cNvPr>
          <p:cNvSpPr/>
          <p:nvPr/>
        </p:nvSpPr>
        <p:spPr>
          <a:xfrm>
            <a:off x="7797646" y="1609823"/>
            <a:ext cx="938464" cy="93846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Test Site</a:t>
            </a:r>
          </a:p>
        </p:txBody>
      </p:sp>
      <p:cxnSp>
        <p:nvCxnSpPr>
          <p:cNvPr id="10" name="Straight Connector 9">
            <a:extLst>
              <a:ext uri="{FF2B5EF4-FFF2-40B4-BE49-F238E27FC236}">
                <a16:creationId xmlns:a16="http://schemas.microsoft.com/office/drawing/2014/main" id="{30EED874-D1CB-490C-B23D-C4D00BA4275F}"/>
              </a:ext>
            </a:extLst>
          </p:cNvPr>
          <p:cNvCxnSpPr>
            <a:cxnSpLocks/>
            <a:stCxn id="4" idx="1"/>
            <a:endCxn id="5" idx="5"/>
          </p:cNvCxnSpPr>
          <p:nvPr/>
        </p:nvCxnSpPr>
        <p:spPr>
          <a:xfrm flipH="1" flipV="1">
            <a:off x="6727785" y="2410852"/>
            <a:ext cx="267650" cy="27486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E2F5491-BDE5-45A0-8C67-BD930129D826}"/>
              </a:ext>
            </a:extLst>
          </p:cNvPr>
          <p:cNvCxnSpPr>
            <a:cxnSpLocks/>
            <a:stCxn id="4" idx="7"/>
            <a:endCxn id="6" idx="3"/>
          </p:cNvCxnSpPr>
          <p:nvPr/>
        </p:nvCxnSpPr>
        <p:spPr>
          <a:xfrm flipV="1">
            <a:off x="7659029" y="2410852"/>
            <a:ext cx="276051" cy="27486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1EA41A43-4328-4318-9257-768ED0115602}"/>
              </a:ext>
            </a:extLst>
          </p:cNvPr>
          <p:cNvSpPr/>
          <p:nvPr/>
        </p:nvSpPr>
        <p:spPr>
          <a:xfrm>
            <a:off x="5927181" y="3462270"/>
            <a:ext cx="938464" cy="93846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Test Site</a:t>
            </a:r>
          </a:p>
        </p:txBody>
      </p:sp>
      <p:sp>
        <p:nvSpPr>
          <p:cNvPr id="18" name="Oval 17">
            <a:extLst>
              <a:ext uri="{FF2B5EF4-FFF2-40B4-BE49-F238E27FC236}">
                <a16:creationId xmlns:a16="http://schemas.microsoft.com/office/drawing/2014/main" id="{D828FE5F-3D76-48A8-8C89-1A04E2DEB238}"/>
              </a:ext>
            </a:extLst>
          </p:cNvPr>
          <p:cNvSpPr/>
          <p:nvPr/>
        </p:nvSpPr>
        <p:spPr>
          <a:xfrm>
            <a:off x="7797646" y="3462270"/>
            <a:ext cx="938464" cy="93846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Test Site</a:t>
            </a:r>
          </a:p>
        </p:txBody>
      </p:sp>
      <p:cxnSp>
        <p:nvCxnSpPr>
          <p:cNvPr id="19" name="Straight Connector 18">
            <a:extLst>
              <a:ext uri="{FF2B5EF4-FFF2-40B4-BE49-F238E27FC236}">
                <a16:creationId xmlns:a16="http://schemas.microsoft.com/office/drawing/2014/main" id="{01DB2C59-82EE-4781-A5D8-800491BB21D0}"/>
              </a:ext>
            </a:extLst>
          </p:cNvPr>
          <p:cNvCxnSpPr>
            <a:cxnSpLocks/>
            <a:stCxn id="17" idx="7"/>
            <a:endCxn id="4" idx="3"/>
          </p:cNvCxnSpPr>
          <p:nvPr/>
        </p:nvCxnSpPr>
        <p:spPr>
          <a:xfrm flipV="1">
            <a:off x="6728211" y="3349316"/>
            <a:ext cx="267224" cy="25038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906861-239A-480C-98BB-D1D8DA098AEB}"/>
              </a:ext>
            </a:extLst>
          </p:cNvPr>
          <p:cNvCxnSpPr>
            <a:cxnSpLocks/>
            <a:stCxn id="18" idx="1"/>
            <a:endCxn id="4" idx="5"/>
          </p:cNvCxnSpPr>
          <p:nvPr/>
        </p:nvCxnSpPr>
        <p:spPr>
          <a:xfrm flipH="1" flipV="1">
            <a:off x="7659029" y="3349316"/>
            <a:ext cx="276051" cy="2503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ube 27">
            <a:extLst>
              <a:ext uri="{FF2B5EF4-FFF2-40B4-BE49-F238E27FC236}">
                <a16:creationId xmlns:a16="http://schemas.microsoft.com/office/drawing/2014/main" id="{546B9D00-FF57-45DC-B047-BAD1D2F5FA99}"/>
              </a:ext>
            </a:extLst>
          </p:cNvPr>
          <p:cNvSpPr/>
          <p:nvPr/>
        </p:nvSpPr>
        <p:spPr>
          <a:xfrm>
            <a:off x="7122968" y="2435332"/>
            <a:ext cx="371475" cy="371475"/>
          </a:xfrm>
          <a:prstGeom prst="cube">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34" name="Graphic 33" descr="Magnifying glass">
            <a:extLst>
              <a:ext uri="{FF2B5EF4-FFF2-40B4-BE49-F238E27FC236}">
                <a16:creationId xmlns:a16="http://schemas.microsoft.com/office/drawing/2014/main" id="{A55A76D1-5810-483E-B7F6-2A3D216C46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03835" y="1798780"/>
            <a:ext cx="685800" cy="685800"/>
          </a:xfrm>
          <a:prstGeom prst="rect">
            <a:avLst/>
          </a:prstGeom>
        </p:spPr>
      </p:pic>
      <p:sp>
        <p:nvSpPr>
          <p:cNvPr id="7" name="Footer Placeholder 6">
            <a:extLst>
              <a:ext uri="{FF2B5EF4-FFF2-40B4-BE49-F238E27FC236}">
                <a16:creationId xmlns:a16="http://schemas.microsoft.com/office/drawing/2014/main" id="{BB4AC169-1704-461C-AD1C-0259E4078E33}"/>
              </a:ext>
            </a:extLst>
          </p:cNvPr>
          <p:cNvSpPr>
            <a:spLocks noGrp="1"/>
          </p:cNvSpPr>
          <p:nvPr>
            <p:ph type="ftr" sz="quarter" idx="11"/>
          </p:nvPr>
        </p:nvSpPr>
        <p:spPr/>
        <p:txBody>
          <a:bodyPr/>
          <a:lstStyle/>
          <a:p>
            <a:r>
              <a:rPr lang="en-US"/>
              <a:t>of 22</a:t>
            </a:r>
            <a:endParaRPr lang="en-US" dirty="0"/>
          </a:p>
        </p:txBody>
      </p:sp>
      <p:sp>
        <p:nvSpPr>
          <p:cNvPr id="8" name="Slide Number Placeholder 7">
            <a:extLst>
              <a:ext uri="{FF2B5EF4-FFF2-40B4-BE49-F238E27FC236}">
                <a16:creationId xmlns:a16="http://schemas.microsoft.com/office/drawing/2014/main" id="{4F713A26-1564-4259-8E07-D05F05C64A2B}"/>
              </a:ext>
            </a:extLst>
          </p:cNvPr>
          <p:cNvSpPr>
            <a:spLocks noGrp="1"/>
          </p:cNvSpPr>
          <p:nvPr>
            <p:ph type="sldNum" sz="quarter" idx="12"/>
          </p:nvPr>
        </p:nvSpPr>
        <p:spPr/>
        <p:txBody>
          <a:bodyPr/>
          <a:lstStyle/>
          <a:p>
            <a:fld id="{39CACE05-41A5-CE4D-9AD6-6F86C0D2763D}" type="slidenum">
              <a:rPr lang="en-US" smtClean="0"/>
              <a:pPr/>
              <a:t>11</a:t>
            </a:fld>
            <a:endParaRPr lang="en-US" dirty="0"/>
          </a:p>
        </p:txBody>
      </p:sp>
    </p:spTree>
    <p:extLst>
      <p:ext uri="{BB962C8B-B14F-4D97-AF65-F5344CB8AC3E}">
        <p14:creationId xmlns:p14="http://schemas.microsoft.com/office/powerpoint/2010/main" val="256964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500"/>
                                        <p:tgtEl>
                                          <p:spTgt spid="3">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fade">
                                      <p:cBhvr>
                                        <p:cTn id="16" dur="500"/>
                                        <p:tgtEl>
                                          <p:spTgt spid="3">
                                            <p:txEl>
                                              <p:pRg st="10" end="1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animEffect transition="in" filter="fade">
                                      <p:cBhvr>
                                        <p:cTn id="19" dur="500"/>
                                        <p:tgtEl>
                                          <p:spTgt spid="3">
                                            <p:txEl>
                                              <p:pRg st="11" end="1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0" presetClass="path" presetSubtype="0" accel="50000" decel="50000" fill="hold" grpId="0" nodeType="clickEffect">
                                  <p:stCondLst>
                                    <p:cond delay="0"/>
                                  </p:stCondLst>
                                  <p:childTnLst>
                                    <p:animMotion origin="layout" path="M -0.00013 0.00301 L -0.07826 -0.1331 L -0.00013 0.00301 Z " pathEditMode="relative" ptsTypes="AAA">
                                      <p:cBhvr>
                                        <p:cTn id="23" dur="2000" spd="-100000" fill="hold"/>
                                        <p:tgtEl>
                                          <p:spTgt spid="28"/>
                                        </p:tgtEl>
                                        <p:attrNameLst>
                                          <p:attrName>ppt_x</p:attrName>
                                          <p:attrName>ppt_y</p:attrName>
                                        </p:attrNameLst>
                                      </p:cBhvr>
                                    </p:animMotion>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par>
                          <p:cTn id="28" fill="hold">
                            <p:stCondLst>
                              <p:cond delay="2500"/>
                            </p:stCondLst>
                            <p:childTnLst>
                              <p:par>
                                <p:cTn id="29" presetID="10" presetClass="exit" presetSubtype="0" fill="hold" nodeType="afterEffect">
                                  <p:stCondLst>
                                    <p:cond delay="0"/>
                                  </p:stCondLst>
                                  <p:childTnLst>
                                    <p:animEffect transition="out" filter="fade">
                                      <p:cBhvr>
                                        <p:cTn id="30" dur="500"/>
                                        <p:tgtEl>
                                          <p:spTgt spid="34"/>
                                        </p:tgtEl>
                                      </p:cBhvr>
                                    </p:animEffect>
                                    <p:set>
                                      <p:cBhvr>
                                        <p:cTn id="31" dur="1" fill="hold">
                                          <p:stCondLst>
                                            <p:cond delay="499"/>
                                          </p:stCondLst>
                                        </p:cTn>
                                        <p:tgtEl>
                                          <p:spTgt spid="34"/>
                                        </p:tgtEl>
                                        <p:attrNameLst>
                                          <p:attrName>style.visibility</p:attrName>
                                        </p:attrNameLst>
                                      </p:cBhvr>
                                      <p:to>
                                        <p:strVal val="hidden"/>
                                      </p:to>
                                    </p:set>
                                  </p:childTnLst>
                                </p:cTn>
                              </p:par>
                            </p:childTnLst>
                          </p:cTn>
                        </p:par>
                        <p:par>
                          <p:cTn id="32" fill="hold">
                            <p:stCondLst>
                              <p:cond delay="3000"/>
                            </p:stCondLst>
                            <p:childTnLst>
                              <p:par>
                                <p:cTn id="33" presetID="0" presetClass="path" presetSubtype="0" accel="50000" decel="50000" fill="hold" grpId="1" nodeType="afterEffect">
                                  <p:stCondLst>
                                    <p:cond delay="0"/>
                                  </p:stCondLst>
                                  <p:childTnLst>
                                    <p:animMotion origin="layout" path="M 1.04167E-6 0.00116 L -0.09961 0.17824 L 1.04167E-6 0.00116 Z " pathEditMode="relative" ptsTypes="AAA">
                                      <p:cBhvr>
                                        <p:cTn id="34" dur="2000" fill="hold"/>
                                        <p:tgtEl>
                                          <p:spTgt spid="28"/>
                                        </p:tgtEl>
                                        <p:attrNameLst>
                                          <p:attrName>ppt_x</p:attrName>
                                          <p:attrName>ppt_y</p:attrName>
                                        </p:attrNameLst>
                                      </p:cBhvr>
                                    </p:animMotion>
                                  </p:childTnLst>
                                </p:cTn>
                              </p:par>
                            </p:childTnLst>
                          </p:cTn>
                        </p:par>
                        <p:par>
                          <p:cTn id="35" fill="hold">
                            <p:stCondLst>
                              <p:cond delay="5000"/>
                            </p:stCondLst>
                            <p:childTnLst>
                              <p:par>
                                <p:cTn id="36" presetID="10" presetClass="entr" presetSubtype="0" fill="hold" nodeType="after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par>
                          <p:cTn id="39" fill="hold">
                            <p:stCondLst>
                              <p:cond delay="5500"/>
                            </p:stCondLst>
                            <p:childTnLst>
                              <p:par>
                                <p:cTn id="40" presetID="10" presetClass="exit" presetSubtype="0" fill="hold" nodeType="afterEffect">
                                  <p:stCondLst>
                                    <p:cond delay="0"/>
                                  </p:stCondLst>
                                  <p:childTnLst>
                                    <p:animEffect transition="out" filter="fade">
                                      <p:cBhvr>
                                        <p:cTn id="41" dur="500"/>
                                        <p:tgtEl>
                                          <p:spTgt spid="34"/>
                                        </p:tgtEl>
                                      </p:cBhvr>
                                    </p:animEffect>
                                    <p:set>
                                      <p:cBhvr>
                                        <p:cTn id="42"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E79E3-0821-4B24-9012-52F042E20A05}"/>
              </a:ext>
            </a:extLst>
          </p:cNvPr>
          <p:cNvSpPr>
            <a:spLocks noGrp="1"/>
          </p:cNvSpPr>
          <p:nvPr>
            <p:ph type="title"/>
          </p:nvPr>
        </p:nvSpPr>
        <p:spPr/>
        <p:txBody>
          <a:bodyPr/>
          <a:lstStyle/>
          <a:p>
            <a:r>
              <a:rPr lang="en-US" dirty="0"/>
              <a:t>Previous Activity</a:t>
            </a:r>
          </a:p>
        </p:txBody>
      </p:sp>
      <p:sp>
        <p:nvSpPr>
          <p:cNvPr id="3" name="Content Placeholder 2">
            <a:extLst>
              <a:ext uri="{FF2B5EF4-FFF2-40B4-BE49-F238E27FC236}">
                <a16:creationId xmlns:a16="http://schemas.microsoft.com/office/drawing/2014/main" id="{4D81C8B0-945F-4516-B06B-657DE519AD18}"/>
              </a:ext>
            </a:extLst>
          </p:cNvPr>
          <p:cNvSpPr>
            <a:spLocks noGrp="1"/>
          </p:cNvSpPr>
          <p:nvPr>
            <p:ph idx="1"/>
          </p:nvPr>
        </p:nvSpPr>
        <p:spPr>
          <a:xfrm>
            <a:off x="298938" y="742767"/>
            <a:ext cx="8499566" cy="4111174"/>
          </a:xfrm>
        </p:spPr>
        <p:txBody>
          <a:bodyPr>
            <a:normAutofit/>
          </a:bodyPr>
          <a:lstStyle/>
          <a:p>
            <a:r>
              <a:rPr lang="en-US" dirty="0"/>
              <a:t>Initial consensus challenge: to what degree should standard prescribe measurement techniques?</a:t>
            </a:r>
          </a:p>
          <a:p>
            <a:pPr lvl="1"/>
            <a:r>
              <a:rPr lang="en-US" dirty="0"/>
              <a:t>Devices may have conflicting instructions for optimal use</a:t>
            </a:r>
          </a:p>
          <a:p>
            <a:pPr lvl="1"/>
            <a:r>
              <a:rPr lang="en-US" dirty="0"/>
              <a:t>Lack of controlled guidelines lowers reproducibility, consistency of the test method</a:t>
            </a:r>
          </a:p>
          <a:p>
            <a:endParaRPr lang="en-US" dirty="0"/>
          </a:p>
          <a:p>
            <a:r>
              <a:rPr lang="en-US" b="1" dirty="0"/>
              <a:t>Establish general guidelines</a:t>
            </a:r>
          </a:p>
          <a:p>
            <a:pPr lvl="1"/>
            <a:r>
              <a:rPr lang="en-US" dirty="0"/>
              <a:t>“Lock in” acquisition and display settings for entire test barrage</a:t>
            </a:r>
          </a:p>
          <a:p>
            <a:pPr lvl="1"/>
            <a:r>
              <a:rPr lang="en-US" dirty="0"/>
              <a:t>Protocol prescribes acoustic </a:t>
            </a:r>
            <a:r>
              <a:rPr lang="en-US" dirty="0" err="1"/>
              <a:t>couplants</a:t>
            </a:r>
            <a:r>
              <a:rPr lang="en-US" dirty="0"/>
              <a:t> (water, gel) </a:t>
            </a:r>
          </a:p>
          <a:p>
            <a:pPr lvl="1"/>
            <a:r>
              <a:rPr lang="en-US" dirty="0"/>
              <a:t>Positioning control</a:t>
            </a:r>
          </a:p>
          <a:p>
            <a:pPr lvl="2"/>
            <a:r>
              <a:rPr lang="en-US" dirty="0"/>
              <a:t>Stages: specify scan spacing (e.g., &lt; half acoustic wavelength for elevational resolution testing)</a:t>
            </a:r>
          </a:p>
          <a:p>
            <a:pPr lvl="2"/>
            <a:r>
              <a:rPr lang="en-US" dirty="0"/>
              <a:t>Handheld devices: alignment procedure to produce “best-case scenario”</a:t>
            </a:r>
          </a:p>
          <a:p>
            <a:pPr lvl="1"/>
            <a:r>
              <a:rPr lang="en-US" dirty="0"/>
              <a:t>User training on phantom handling, packaging</a:t>
            </a:r>
          </a:p>
          <a:p>
            <a:endParaRPr lang="en-US" dirty="0"/>
          </a:p>
        </p:txBody>
      </p:sp>
      <p:sp>
        <p:nvSpPr>
          <p:cNvPr id="4" name="Footer Placeholder 3">
            <a:extLst>
              <a:ext uri="{FF2B5EF4-FFF2-40B4-BE49-F238E27FC236}">
                <a16:creationId xmlns:a16="http://schemas.microsoft.com/office/drawing/2014/main" id="{199BC940-9212-4EF6-AFCD-E27F091008A3}"/>
              </a:ext>
            </a:extLst>
          </p:cNvPr>
          <p:cNvSpPr>
            <a:spLocks noGrp="1"/>
          </p:cNvSpPr>
          <p:nvPr>
            <p:ph type="ftr" sz="quarter" idx="11"/>
          </p:nvPr>
        </p:nvSpPr>
        <p:spPr/>
        <p:txBody>
          <a:bodyPr/>
          <a:lstStyle/>
          <a:p>
            <a:r>
              <a:rPr lang="en-US"/>
              <a:t>of 22</a:t>
            </a:r>
            <a:endParaRPr lang="en-US" dirty="0"/>
          </a:p>
        </p:txBody>
      </p:sp>
      <p:sp>
        <p:nvSpPr>
          <p:cNvPr id="5" name="Slide Number Placeholder 4">
            <a:extLst>
              <a:ext uri="{FF2B5EF4-FFF2-40B4-BE49-F238E27FC236}">
                <a16:creationId xmlns:a16="http://schemas.microsoft.com/office/drawing/2014/main" id="{16E848E2-258B-47D6-80D5-AECD0AC2E6EF}"/>
              </a:ext>
            </a:extLst>
          </p:cNvPr>
          <p:cNvSpPr>
            <a:spLocks noGrp="1"/>
          </p:cNvSpPr>
          <p:nvPr>
            <p:ph type="sldNum" sz="quarter" idx="12"/>
          </p:nvPr>
        </p:nvSpPr>
        <p:spPr/>
        <p:txBody>
          <a:bodyPr/>
          <a:lstStyle/>
          <a:p>
            <a:fld id="{39CACE05-41A5-CE4D-9AD6-6F86C0D2763D}" type="slidenum">
              <a:rPr lang="en-US" smtClean="0"/>
              <a:pPr/>
              <a:t>12</a:t>
            </a:fld>
            <a:endParaRPr lang="en-US" dirty="0"/>
          </a:p>
        </p:txBody>
      </p:sp>
    </p:spTree>
    <p:extLst>
      <p:ext uri="{BB962C8B-B14F-4D97-AF65-F5344CB8AC3E}">
        <p14:creationId xmlns:p14="http://schemas.microsoft.com/office/powerpoint/2010/main" val="343594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fade">
                                      <p:cBhvr>
                                        <p:cTn id="2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925B2-D138-4DE4-B0D1-D28BCFFB353C}"/>
              </a:ext>
            </a:extLst>
          </p:cNvPr>
          <p:cNvSpPr>
            <a:spLocks noGrp="1"/>
          </p:cNvSpPr>
          <p:nvPr>
            <p:ph type="title"/>
          </p:nvPr>
        </p:nvSpPr>
        <p:spPr/>
        <p:txBody>
          <a:bodyPr/>
          <a:lstStyle/>
          <a:p>
            <a:r>
              <a:rPr lang="en-US" dirty="0"/>
              <a:t>Previous Activity</a:t>
            </a:r>
          </a:p>
        </p:txBody>
      </p:sp>
      <p:sp>
        <p:nvSpPr>
          <p:cNvPr id="3" name="Content Placeholder 2">
            <a:extLst>
              <a:ext uri="{FF2B5EF4-FFF2-40B4-BE49-F238E27FC236}">
                <a16:creationId xmlns:a16="http://schemas.microsoft.com/office/drawing/2014/main" id="{29282B06-FDA7-4BE4-8184-ABF5CB462C27}"/>
              </a:ext>
            </a:extLst>
          </p:cNvPr>
          <p:cNvSpPr>
            <a:spLocks noGrp="1"/>
          </p:cNvSpPr>
          <p:nvPr>
            <p:ph idx="1"/>
          </p:nvPr>
        </p:nvSpPr>
        <p:spPr>
          <a:xfrm>
            <a:off x="259200" y="837001"/>
            <a:ext cx="8256150" cy="3795725"/>
          </a:xfrm>
        </p:spPr>
        <p:txBody>
          <a:bodyPr>
            <a:normAutofit fontScale="92500" lnSpcReduction="20000"/>
          </a:bodyPr>
          <a:lstStyle/>
          <a:p>
            <a:r>
              <a:rPr lang="en-US" dirty="0"/>
              <a:t>Image quality analysis should be pre-specified</a:t>
            </a:r>
          </a:p>
          <a:p>
            <a:pPr lvl="1"/>
            <a:r>
              <a:rPr lang="en-US" dirty="0"/>
              <a:t>Which performance characteristics, definitions? </a:t>
            </a:r>
          </a:p>
          <a:p>
            <a:pPr lvl="1"/>
            <a:r>
              <a:rPr lang="en-US" dirty="0"/>
              <a:t>Statistical measurements (multiple phantom locations)?</a:t>
            </a:r>
          </a:p>
          <a:p>
            <a:pPr lvl="1"/>
            <a:r>
              <a:rPr lang="en-US" dirty="0"/>
              <a:t>ROI analysis (ROI size, number of targets within FOV)</a:t>
            </a:r>
          </a:p>
          <a:p>
            <a:endParaRPr lang="en-US" dirty="0"/>
          </a:p>
          <a:p>
            <a:r>
              <a:rPr lang="en-US" dirty="0"/>
              <a:t>Image quality metrics</a:t>
            </a:r>
          </a:p>
          <a:p>
            <a:pPr lvl="1"/>
            <a:r>
              <a:rPr lang="en-US" dirty="0"/>
              <a:t>Axial, lateral, elevational resolution</a:t>
            </a:r>
          </a:p>
          <a:p>
            <a:pPr lvl="1"/>
            <a:r>
              <a:rPr lang="en-US" dirty="0"/>
              <a:t>Penetration depth, sensitivity</a:t>
            </a:r>
          </a:p>
          <a:p>
            <a:pPr lvl="1"/>
            <a:r>
              <a:rPr lang="en-US" dirty="0"/>
              <a:t>Intensity uniformity</a:t>
            </a:r>
          </a:p>
          <a:p>
            <a:pPr lvl="1"/>
            <a:r>
              <a:rPr lang="en-US" dirty="0"/>
              <a:t>Spatial measurement accuracy</a:t>
            </a:r>
          </a:p>
          <a:p>
            <a:pPr lvl="1"/>
            <a:r>
              <a:rPr lang="en-US" dirty="0"/>
              <a:t>Low-contrast detectability</a:t>
            </a:r>
          </a:p>
          <a:p>
            <a:pPr lvl="1"/>
            <a:r>
              <a:rPr lang="en-US" dirty="0"/>
              <a:t>Spectral measurement accuracy (SO</a:t>
            </a:r>
            <a:r>
              <a:rPr lang="en-US" baseline="-25000" dirty="0"/>
              <a:t>2, </a:t>
            </a:r>
            <a:r>
              <a:rPr lang="en-US" dirty="0"/>
              <a:t>contrast agent conc.)</a:t>
            </a:r>
          </a:p>
          <a:p>
            <a:pPr lvl="1"/>
            <a:r>
              <a:rPr lang="en-US" dirty="0"/>
              <a:t>Artifacts</a:t>
            </a:r>
          </a:p>
          <a:p>
            <a:pPr lvl="1"/>
            <a:endParaRPr lang="en-US" dirty="0"/>
          </a:p>
          <a:p>
            <a:r>
              <a:rPr lang="en-US" dirty="0"/>
              <a:t>Feedback into phantom design (Phantom Theme)</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1E6F7079-1CB0-4B78-97A0-FA93243EF12B}"/>
              </a:ext>
            </a:extLst>
          </p:cNvPr>
          <p:cNvSpPr>
            <a:spLocks noGrp="1"/>
          </p:cNvSpPr>
          <p:nvPr>
            <p:ph type="ftr" sz="quarter" idx="11"/>
          </p:nvPr>
        </p:nvSpPr>
        <p:spPr/>
        <p:txBody>
          <a:bodyPr/>
          <a:lstStyle/>
          <a:p>
            <a:r>
              <a:rPr lang="en-US"/>
              <a:t>of 22</a:t>
            </a:r>
            <a:endParaRPr lang="en-US" dirty="0"/>
          </a:p>
        </p:txBody>
      </p:sp>
      <p:sp>
        <p:nvSpPr>
          <p:cNvPr id="5" name="Slide Number Placeholder 4">
            <a:extLst>
              <a:ext uri="{FF2B5EF4-FFF2-40B4-BE49-F238E27FC236}">
                <a16:creationId xmlns:a16="http://schemas.microsoft.com/office/drawing/2014/main" id="{8BF5B593-BCA8-47A0-AC9A-65EA3549929D}"/>
              </a:ext>
            </a:extLst>
          </p:cNvPr>
          <p:cNvSpPr>
            <a:spLocks noGrp="1"/>
          </p:cNvSpPr>
          <p:nvPr>
            <p:ph type="sldNum" sz="quarter" idx="12"/>
          </p:nvPr>
        </p:nvSpPr>
        <p:spPr/>
        <p:txBody>
          <a:bodyPr/>
          <a:lstStyle/>
          <a:p>
            <a:fld id="{39CACE05-41A5-CE4D-9AD6-6F86C0D2763D}" type="slidenum">
              <a:rPr lang="en-US" smtClean="0"/>
              <a:pPr/>
              <a:t>13</a:t>
            </a:fld>
            <a:endParaRPr lang="en-US" dirty="0"/>
          </a:p>
        </p:txBody>
      </p:sp>
    </p:spTree>
    <p:extLst>
      <p:ext uri="{BB962C8B-B14F-4D97-AF65-F5344CB8AC3E}">
        <p14:creationId xmlns:p14="http://schemas.microsoft.com/office/powerpoint/2010/main" val="222443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Effect transition="in" filter="fade">
                                      <p:cBhvr>
                                        <p:cTn id="25" dur="500"/>
                                        <p:tgtEl>
                                          <p:spTgt spid="3">
                                            <p:txEl>
                                              <p:pRg st="11" end="1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2" end="12"/>
                                            </p:txEl>
                                          </p:spTgt>
                                        </p:tgtEl>
                                        <p:attrNameLst>
                                          <p:attrName>style.visibility</p:attrName>
                                        </p:attrNameLst>
                                      </p:cBhvr>
                                      <p:to>
                                        <p:strVal val="visible"/>
                                      </p:to>
                                    </p:set>
                                    <p:animEffect transition="in" filter="fade">
                                      <p:cBhvr>
                                        <p:cTn id="28" dur="500"/>
                                        <p:tgtEl>
                                          <p:spTgt spid="3">
                                            <p:txEl>
                                              <p:pRg st="12" end="1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E79E3-0821-4B24-9012-52F042E20A05}"/>
              </a:ext>
            </a:extLst>
          </p:cNvPr>
          <p:cNvSpPr>
            <a:spLocks noGrp="1"/>
          </p:cNvSpPr>
          <p:nvPr>
            <p:ph type="title"/>
          </p:nvPr>
        </p:nvSpPr>
        <p:spPr/>
        <p:txBody>
          <a:bodyPr/>
          <a:lstStyle/>
          <a:p>
            <a:r>
              <a:rPr lang="en-US" dirty="0"/>
              <a:t>Ongoing Activity</a:t>
            </a:r>
          </a:p>
        </p:txBody>
      </p:sp>
      <p:sp>
        <p:nvSpPr>
          <p:cNvPr id="3" name="Content Placeholder 2">
            <a:extLst>
              <a:ext uri="{FF2B5EF4-FFF2-40B4-BE49-F238E27FC236}">
                <a16:creationId xmlns:a16="http://schemas.microsoft.com/office/drawing/2014/main" id="{4D81C8B0-945F-4516-B06B-657DE519AD18}"/>
              </a:ext>
            </a:extLst>
          </p:cNvPr>
          <p:cNvSpPr>
            <a:spLocks noGrp="1"/>
          </p:cNvSpPr>
          <p:nvPr>
            <p:ph idx="1"/>
          </p:nvPr>
        </p:nvSpPr>
        <p:spPr>
          <a:xfrm>
            <a:off x="243138" y="825949"/>
            <a:ext cx="9073662" cy="4111174"/>
          </a:xfrm>
        </p:spPr>
        <p:txBody>
          <a:bodyPr>
            <a:normAutofit/>
          </a:bodyPr>
          <a:lstStyle/>
          <a:p>
            <a:r>
              <a:rPr lang="en-US" dirty="0"/>
              <a:t>How should study results be reported to source site?</a:t>
            </a:r>
          </a:p>
          <a:p>
            <a:endParaRPr lang="en-US" dirty="0"/>
          </a:p>
          <a:p>
            <a:r>
              <a:rPr lang="en-US" dirty="0"/>
              <a:t>Standardize a written report with specified structure/sections</a:t>
            </a:r>
          </a:p>
          <a:p>
            <a:pPr lvl="1"/>
            <a:r>
              <a:rPr lang="en-US" dirty="0"/>
              <a:t>Device design parameters (wavelength, frequency, beam geometry)</a:t>
            </a:r>
          </a:p>
          <a:p>
            <a:pPr lvl="1"/>
            <a:r>
              <a:rPr lang="en-US" dirty="0"/>
              <a:t>Alignment procedure</a:t>
            </a:r>
          </a:p>
          <a:p>
            <a:pPr lvl="1"/>
            <a:r>
              <a:rPr lang="en-US" dirty="0"/>
              <a:t>General descriptions of processing (reconstruction, spectral </a:t>
            </a:r>
            <a:r>
              <a:rPr lang="en-US" dirty="0" err="1"/>
              <a:t>unmixing</a:t>
            </a:r>
            <a:r>
              <a:rPr lang="en-US" dirty="0"/>
              <a:t>, averaging, filtering)</a:t>
            </a:r>
          </a:p>
          <a:p>
            <a:pPr lvl="1"/>
            <a:r>
              <a:rPr lang="en-US" dirty="0"/>
              <a:t>Display settings (dynamic range, TGC, color map)</a:t>
            </a:r>
          </a:p>
          <a:p>
            <a:pPr lvl="1"/>
            <a:r>
              <a:rPr lang="en-US" dirty="0"/>
              <a:t>Quantitative test results</a:t>
            </a:r>
          </a:p>
          <a:p>
            <a:pPr lvl="1"/>
            <a:endParaRPr lang="en-US" dirty="0"/>
          </a:p>
          <a:p>
            <a:r>
              <a:rPr lang="en-US" dirty="0"/>
              <a:t>How will data be shared between sites? (DAM Theme)</a:t>
            </a:r>
          </a:p>
          <a:p>
            <a:pPr lvl="1"/>
            <a:endParaRPr lang="en-US" dirty="0"/>
          </a:p>
        </p:txBody>
      </p:sp>
      <p:sp>
        <p:nvSpPr>
          <p:cNvPr id="4" name="Footer Placeholder 3">
            <a:extLst>
              <a:ext uri="{FF2B5EF4-FFF2-40B4-BE49-F238E27FC236}">
                <a16:creationId xmlns:a16="http://schemas.microsoft.com/office/drawing/2014/main" id="{103E7883-B825-411F-8D9F-15BE861949BD}"/>
              </a:ext>
            </a:extLst>
          </p:cNvPr>
          <p:cNvSpPr>
            <a:spLocks noGrp="1"/>
          </p:cNvSpPr>
          <p:nvPr>
            <p:ph type="ftr" sz="quarter" idx="11"/>
          </p:nvPr>
        </p:nvSpPr>
        <p:spPr/>
        <p:txBody>
          <a:bodyPr/>
          <a:lstStyle/>
          <a:p>
            <a:r>
              <a:rPr lang="en-US"/>
              <a:t>of 22</a:t>
            </a:r>
            <a:endParaRPr lang="en-US" dirty="0"/>
          </a:p>
        </p:txBody>
      </p:sp>
      <p:sp>
        <p:nvSpPr>
          <p:cNvPr id="5" name="Slide Number Placeholder 4">
            <a:extLst>
              <a:ext uri="{FF2B5EF4-FFF2-40B4-BE49-F238E27FC236}">
                <a16:creationId xmlns:a16="http://schemas.microsoft.com/office/drawing/2014/main" id="{8CE270DC-0792-4297-9A66-4BEFA1D60763}"/>
              </a:ext>
            </a:extLst>
          </p:cNvPr>
          <p:cNvSpPr>
            <a:spLocks noGrp="1"/>
          </p:cNvSpPr>
          <p:nvPr>
            <p:ph type="sldNum" sz="quarter" idx="12"/>
          </p:nvPr>
        </p:nvSpPr>
        <p:spPr/>
        <p:txBody>
          <a:bodyPr/>
          <a:lstStyle/>
          <a:p>
            <a:fld id="{39CACE05-41A5-CE4D-9AD6-6F86C0D2763D}" type="slidenum">
              <a:rPr lang="en-US" smtClean="0"/>
              <a:pPr/>
              <a:t>14</a:t>
            </a:fld>
            <a:endParaRPr lang="en-US" dirty="0"/>
          </a:p>
        </p:txBody>
      </p:sp>
    </p:spTree>
    <p:extLst>
      <p:ext uri="{BB962C8B-B14F-4D97-AF65-F5344CB8AC3E}">
        <p14:creationId xmlns:p14="http://schemas.microsoft.com/office/powerpoint/2010/main" val="1519600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97BA-093D-4870-AD8C-38F466A30BF8}"/>
              </a:ext>
            </a:extLst>
          </p:cNvPr>
          <p:cNvSpPr>
            <a:spLocks noGrp="1"/>
          </p:cNvSpPr>
          <p:nvPr>
            <p:ph type="title"/>
          </p:nvPr>
        </p:nvSpPr>
        <p:spPr/>
        <p:txBody>
          <a:bodyPr/>
          <a:lstStyle/>
          <a:p>
            <a:r>
              <a:rPr lang="en-US" dirty="0"/>
              <a:t>Ongoing Activity</a:t>
            </a:r>
          </a:p>
        </p:txBody>
      </p:sp>
      <p:sp>
        <p:nvSpPr>
          <p:cNvPr id="3" name="Text Placeholder 2">
            <a:extLst>
              <a:ext uri="{FF2B5EF4-FFF2-40B4-BE49-F238E27FC236}">
                <a16:creationId xmlns:a16="http://schemas.microsoft.com/office/drawing/2014/main" id="{539123A7-1D0C-46F4-B78D-8AE4C8E28869}"/>
              </a:ext>
            </a:extLst>
          </p:cNvPr>
          <p:cNvSpPr>
            <a:spLocks noGrp="1"/>
          </p:cNvSpPr>
          <p:nvPr>
            <p:ph type="body" idx="1"/>
          </p:nvPr>
        </p:nvSpPr>
        <p:spPr>
          <a:xfrm>
            <a:off x="193964" y="720437"/>
            <a:ext cx="8321386" cy="3912288"/>
          </a:xfrm>
        </p:spPr>
        <p:txBody>
          <a:bodyPr/>
          <a:lstStyle/>
          <a:p>
            <a:r>
              <a:rPr lang="en-US" dirty="0"/>
              <a:t>We want to develop a robust, consensus-based study protocol</a:t>
            </a:r>
          </a:p>
          <a:p>
            <a:r>
              <a:rPr lang="en-US" dirty="0"/>
              <a:t>Several identified challenges to address first</a:t>
            </a:r>
          </a:p>
          <a:p>
            <a:r>
              <a:rPr lang="en-US" dirty="0"/>
              <a:t>A consensus list of terms and definitions is needed</a:t>
            </a:r>
          </a:p>
          <a:p>
            <a:pPr lvl="1"/>
            <a:r>
              <a:rPr lang="en-US" dirty="0"/>
              <a:t>Improve clarity of communication in IPASC activities</a:t>
            </a:r>
          </a:p>
          <a:p>
            <a:pPr lvl="1"/>
            <a:r>
              <a:rPr lang="en-US" dirty="0"/>
              <a:t>Identify and resolve potential points of ambiguity</a:t>
            </a:r>
          </a:p>
          <a:p>
            <a:pPr lvl="1"/>
            <a:r>
              <a:rPr lang="en-US" dirty="0"/>
              <a:t>Harmonize compliance with existing IEC/ISO standards</a:t>
            </a:r>
          </a:p>
          <a:p>
            <a:endParaRPr lang="en-US" dirty="0"/>
          </a:p>
          <a:p>
            <a:r>
              <a:rPr lang="en-US" dirty="0"/>
              <a:t>May 2019: Initial draft circulated for comment</a:t>
            </a:r>
          </a:p>
          <a:p>
            <a:r>
              <a:rPr lang="en-US" dirty="0"/>
              <a:t>July: Collated comments, prepared revised document</a:t>
            </a:r>
          </a:p>
          <a:p>
            <a:r>
              <a:rPr lang="en-US" dirty="0"/>
              <a:t>August: Follow-up t-con with commenters</a:t>
            </a:r>
          </a:p>
          <a:p>
            <a:r>
              <a:rPr lang="en-US" dirty="0"/>
              <a:t>November: Final draft circulated for adoption</a:t>
            </a:r>
          </a:p>
          <a:p>
            <a:endParaRPr lang="en-US" dirty="0"/>
          </a:p>
          <a:p>
            <a:endParaRPr lang="en-US" dirty="0"/>
          </a:p>
        </p:txBody>
      </p:sp>
      <p:sp>
        <p:nvSpPr>
          <p:cNvPr id="4" name="Slide Number Placeholder 3">
            <a:extLst>
              <a:ext uri="{FF2B5EF4-FFF2-40B4-BE49-F238E27FC236}">
                <a16:creationId xmlns:a16="http://schemas.microsoft.com/office/drawing/2014/main" id="{B7DC008B-DA83-4EF4-BB99-5083A8CF77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spTree>
    <p:extLst>
      <p:ext uri="{BB962C8B-B14F-4D97-AF65-F5344CB8AC3E}">
        <p14:creationId xmlns:p14="http://schemas.microsoft.com/office/powerpoint/2010/main" val="318268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fade">
                                      <p:cBhvr>
                                        <p:cTn id="13" dur="500"/>
                                        <p:tgtEl>
                                          <p:spTgt spid="3">
                                            <p:txEl>
                                              <p:pRg st="9" end="9"/>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fade">
                                      <p:cBhvr>
                                        <p:cTn id="1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E943-1FB1-4921-A52D-5F9F609639F8}"/>
              </a:ext>
            </a:extLst>
          </p:cNvPr>
          <p:cNvSpPr>
            <a:spLocks noGrp="1"/>
          </p:cNvSpPr>
          <p:nvPr>
            <p:ph type="title"/>
          </p:nvPr>
        </p:nvSpPr>
        <p:spPr/>
        <p:txBody>
          <a:bodyPr/>
          <a:lstStyle/>
          <a:p>
            <a:r>
              <a:rPr lang="en-US" dirty="0"/>
              <a:t>Consensus List of Terms and Definitions </a:t>
            </a:r>
          </a:p>
        </p:txBody>
      </p:sp>
      <p:sp>
        <p:nvSpPr>
          <p:cNvPr id="4" name="Slide Number Placeholder 3">
            <a:extLst>
              <a:ext uri="{FF2B5EF4-FFF2-40B4-BE49-F238E27FC236}">
                <a16:creationId xmlns:a16="http://schemas.microsoft.com/office/drawing/2014/main" id="{FE85B4B3-2446-47E9-BCF7-FB7042A2E7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sp>
        <p:nvSpPr>
          <p:cNvPr id="5" name="Text Placeholder 2">
            <a:extLst>
              <a:ext uri="{FF2B5EF4-FFF2-40B4-BE49-F238E27FC236}">
                <a16:creationId xmlns:a16="http://schemas.microsoft.com/office/drawing/2014/main" id="{5EDBC2B0-FE04-4E1D-B2B7-3D72130E8BCF}"/>
              </a:ext>
            </a:extLst>
          </p:cNvPr>
          <p:cNvSpPr>
            <a:spLocks noGrp="1"/>
          </p:cNvSpPr>
          <p:nvPr>
            <p:ph type="body" idx="1"/>
          </p:nvPr>
        </p:nvSpPr>
        <p:spPr>
          <a:xfrm>
            <a:off x="193964" y="720437"/>
            <a:ext cx="5653771" cy="3912288"/>
          </a:xfrm>
        </p:spPr>
        <p:txBody>
          <a:bodyPr/>
          <a:lstStyle/>
          <a:p>
            <a:r>
              <a:rPr lang="en-US" dirty="0"/>
              <a:t>List of normative references (other standards)</a:t>
            </a:r>
          </a:p>
          <a:p>
            <a:pPr lvl="1"/>
            <a:r>
              <a:rPr lang="en-US" b="1" dirty="0"/>
              <a:t>ANSI Z136.1:2014</a:t>
            </a:r>
            <a:r>
              <a:rPr lang="en-US" dirty="0"/>
              <a:t>: American National Standard for Safe Use of Lasers</a:t>
            </a:r>
          </a:p>
          <a:p>
            <a:pPr lvl="1"/>
            <a:r>
              <a:rPr lang="en-US" b="1" dirty="0"/>
              <a:t>IEC 61391-1:2006</a:t>
            </a:r>
            <a:r>
              <a:rPr lang="en-US" dirty="0"/>
              <a:t>: </a:t>
            </a:r>
            <a:r>
              <a:rPr lang="en-US" dirty="0" err="1"/>
              <a:t>Ultrasonics</a:t>
            </a:r>
            <a:r>
              <a:rPr lang="en-US" dirty="0"/>
              <a:t> – Pulse-echo scanners – Part 1: Techniques for calibrating spatial measurement systems and measurement of system point-spread function response</a:t>
            </a:r>
          </a:p>
          <a:p>
            <a:pPr lvl="1"/>
            <a:r>
              <a:rPr lang="en-US" b="1" dirty="0"/>
              <a:t>IEC 61391-2:2006</a:t>
            </a:r>
            <a:r>
              <a:rPr lang="en-US" dirty="0"/>
              <a:t>: </a:t>
            </a:r>
            <a:r>
              <a:rPr lang="en-US" dirty="0" err="1"/>
              <a:t>Ultrasonics</a:t>
            </a:r>
            <a:r>
              <a:rPr lang="en-US" dirty="0"/>
              <a:t> – Pulse-echo scanners – Part 2: Measurement of maximum depth of penetration and local dynamic range</a:t>
            </a:r>
          </a:p>
          <a:p>
            <a:pPr lvl="1"/>
            <a:r>
              <a:rPr lang="en-US" b="1" dirty="0"/>
              <a:t>ISO 80000-7:2008</a:t>
            </a:r>
            <a:r>
              <a:rPr lang="en-US" dirty="0"/>
              <a:t>: Quantities and units – part 7: Light</a:t>
            </a:r>
          </a:p>
          <a:p>
            <a:pPr lvl="1"/>
            <a:endParaRPr lang="en-US" dirty="0"/>
          </a:p>
          <a:p>
            <a:r>
              <a:rPr lang="en-US" dirty="0"/>
              <a:t>Avoid re-inventing the wheel</a:t>
            </a:r>
          </a:p>
        </p:txBody>
      </p:sp>
      <p:pic>
        <p:nvPicPr>
          <p:cNvPr id="6" name="Picture 5">
            <a:extLst>
              <a:ext uri="{FF2B5EF4-FFF2-40B4-BE49-F238E27FC236}">
                <a16:creationId xmlns:a16="http://schemas.microsoft.com/office/drawing/2014/main" id="{26297E96-564C-42F8-B526-79262B747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065" y="1304981"/>
            <a:ext cx="2396971" cy="2743200"/>
          </a:xfrm>
          <a:prstGeom prst="rect">
            <a:avLst/>
          </a:prstGeom>
        </p:spPr>
      </p:pic>
    </p:spTree>
    <p:extLst>
      <p:ext uri="{BB962C8B-B14F-4D97-AF65-F5344CB8AC3E}">
        <p14:creationId xmlns:p14="http://schemas.microsoft.com/office/powerpoint/2010/main" val="158389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527E-14F9-42B4-A58B-5F60F3E8F2FF}"/>
              </a:ext>
            </a:extLst>
          </p:cNvPr>
          <p:cNvSpPr>
            <a:spLocks noGrp="1"/>
          </p:cNvSpPr>
          <p:nvPr>
            <p:ph type="title"/>
          </p:nvPr>
        </p:nvSpPr>
        <p:spPr/>
        <p:txBody>
          <a:bodyPr/>
          <a:lstStyle/>
          <a:p>
            <a:r>
              <a:rPr lang="en-US" dirty="0"/>
              <a:t>Consensus List of Terms and Definitions </a:t>
            </a:r>
          </a:p>
        </p:txBody>
      </p:sp>
      <p:sp>
        <p:nvSpPr>
          <p:cNvPr id="4" name="Slide Number Placeholder 3">
            <a:extLst>
              <a:ext uri="{FF2B5EF4-FFF2-40B4-BE49-F238E27FC236}">
                <a16:creationId xmlns:a16="http://schemas.microsoft.com/office/drawing/2014/main" id="{DA931C03-CE2D-4B09-8397-B6BDE82A35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sp>
        <p:nvSpPr>
          <p:cNvPr id="5" name="Text Placeholder 2">
            <a:extLst>
              <a:ext uri="{FF2B5EF4-FFF2-40B4-BE49-F238E27FC236}">
                <a16:creationId xmlns:a16="http://schemas.microsoft.com/office/drawing/2014/main" id="{9FDF83F2-FF9C-4447-9943-FBF82F10C04F}"/>
              </a:ext>
            </a:extLst>
          </p:cNvPr>
          <p:cNvSpPr>
            <a:spLocks noGrp="1"/>
          </p:cNvSpPr>
          <p:nvPr>
            <p:ph type="body" idx="1"/>
          </p:nvPr>
        </p:nvSpPr>
        <p:spPr>
          <a:xfrm>
            <a:off x="174913" y="720437"/>
            <a:ext cx="7187911" cy="3912288"/>
          </a:xfrm>
        </p:spPr>
        <p:txBody>
          <a:bodyPr/>
          <a:lstStyle/>
          <a:p>
            <a:r>
              <a:rPr lang="en-US" b="1" dirty="0"/>
              <a:t>Radiometry</a:t>
            </a:r>
            <a:r>
              <a:rPr lang="en-US" dirty="0"/>
              <a:t> </a:t>
            </a:r>
            <a:r>
              <a:rPr lang="en-US" b="1" dirty="0"/>
              <a:t>terms</a:t>
            </a:r>
          </a:p>
          <a:p>
            <a:pPr lvl="1"/>
            <a:r>
              <a:rPr lang="en-US" dirty="0"/>
              <a:t>Spectral bandwidth, pulse duration, pulse repetition rate</a:t>
            </a:r>
          </a:p>
          <a:p>
            <a:pPr lvl="1"/>
            <a:r>
              <a:rPr lang="en-US" dirty="0"/>
              <a:t>Harmonization with existing standardized terminology</a:t>
            </a:r>
          </a:p>
          <a:p>
            <a:pPr lvl="1"/>
            <a:r>
              <a:rPr lang="en-US" dirty="0"/>
              <a:t>Exception: PRR, not PRF (“frequency” used in acoustic terms)</a:t>
            </a:r>
          </a:p>
          <a:p>
            <a:endParaRPr lang="en-US" dirty="0"/>
          </a:p>
          <a:p>
            <a:r>
              <a:rPr lang="en-US" dirty="0"/>
              <a:t>An early issue: what does everybody mean by “fluence”?</a:t>
            </a:r>
          </a:p>
          <a:p>
            <a:pPr lvl="1"/>
            <a:r>
              <a:rPr lang="en-US" dirty="0"/>
              <a:t>Fluence = energy incident from all directions on a small point</a:t>
            </a:r>
          </a:p>
          <a:p>
            <a:pPr lvl="1"/>
            <a:r>
              <a:rPr lang="en-US" dirty="0"/>
              <a:t>Fluence is used to describe subsurface distribution of energy</a:t>
            </a:r>
          </a:p>
          <a:p>
            <a:pPr lvl="1"/>
            <a:r>
              <a:rPr lang="en-US" dirty="0"/>
              <a:t>Many papers use fluence = incident energy / beam area on tissue</a:t>
            </a:r>
          </a:p>
          <a:p>
            <a:pPr lvl="1"/>
            <a:r>
              <a:rPr lang="en-US" dirty="0"/>
              <a:t>Incident energy per area is to be called “radiant exposure”</a:t>
            </a:r>
          </a:p>
          <a:p>
            <a:pPr lvl="1"/>
            <a:endParaRPr lang="en-US" dirty="0"/>
          </a:p>
          <a:p>
            <a:pPr lvl="1"/>
            <a:endParaRPr lang="en-US" dirty="0"/>
          </a:p>
          <a:p>
            <a:pPr lvl="1"/>
            <a:endParaRPr lang="en-US" dirty="0"/>
          </a:p>
          <a:p>
            <a:pPr lvl="1"/>
            <a:endParaRPr lang="en-US" dirty="0"/>
          </a:p>
        </p:txBody>
      </p:sp>
      <p:grpSp>
        <p:nvGrpSpPr>
          <p:cNvPr id="6" name="Group 5">
            <a:extLst>
              <a:ext uri="{FF2B5EF4-FFF2-40B4-BE49-F238E27FC236}">
                <a16:creationId xmlns:a16="http://schemas.microsoft.com/office/drawing/2014/main" id="{F7505928-CB40-41B0-A0E3-0F331A296392}"/>
              </a:ext>
            </a:extLst>
          </p:cNvPr>
          <p:cNvGrpSpPr/>
          <p:nvPr/>
        </p:nvGrpSpPr>
        <p:grpSpPr>
          <a:xfrm>
            <a:off x="5528902" y="720437"/>
            <a:ext cx="3738923" cy="3741818"/>
            <a:chOff x="7206018" y="897440"/>
            <a:chExt cx="5334000" cy="5338130"/>
          </a:xfrm>
        </p:grpSpPr>
        <p:pic>
          <p:nvPicPr>
            <p:cNvPr id="7" name="Picture 6">
              <a:extLst>
                <a:ext uri="{FF2B5EF4-FFF2-40B4-BE49-F238E27FC236}">
                  <a16:creationId xmlns:a16="http://schemas.microsoft.com/office/drawing/2014/main" id="{EA05217A-CFCF-4423-A36E-5450C731E445}"/>
                </a:ext>
              </a:extLst>
            </p:cNvPr>
            <p:cNvPicPr>
              <a:picLocks noChangeAspect="1"/>
            </p:cNvPicPr>
            <p:nvPr/>
          </p:nvPicPr>
          <p:blipFill rotWithShape="1">
            <a:blip r:embed="rId2"/>
            <a:srcRect l="56239"/>
            <a:stretch/>
          </p:blipFill>
          <p:spPr>
            <a:xfrm>
              <a:off x="8801169" y="897440"/>
              <a:ext cx="3446787" cy="5008305"/>
            </a:xfrm>
            <a:prstGeom prst="rect">
              <a:avLst/>
            </a:prstGeom>
          </p:spPr>
        </p:pic>
        <p:sp>
          <p:nvSpPr>
            <p:cNvPr id="8" name="TextBox 7">
              <a:extLst>
                <a:ext uri="{FF2B5EF4-FFF2-40B4-BE49-F238E27FC236}">
                  <a16:creationId xmlns:a16="http://schemas.microsoft.com/office/drawing/2014/main" id="{92B7EDD5-2055-4296-8C1F-258F96D18E0F}"/>
                </a:ext>
              </a:extLst>
            </p:cNvPr>
            <p:cNvSpPr txBox="1"/>
            <p:nvPr/>
          </p:nvSpPr>
          <p:spPr>
            <a:xfrm>
              <a:off x="7206018" y="5840399"/>
              <a:ext cx="5334000" cy="395171"/>
            </a:xfrm>
            <a:prstGeom prst="rect">
              <a:avLst/>
            </a:prstGeom>
            <a:noFill/>
          </p:spPr>
          <p:txBody>
            <a:bodyPr wrap="square" rtlCol="0">
              <a:spAutoFit/>
            </a:bodyPr>
            <a:lstStyle/>
            <a:p>
              <a:pPr algn="just"/>
              <a:r>
                <a:rPr lang="en-US" sz="1200" dirty="0"/>
                <a:t>Sliney, Photochemistry and Photobiology 83, 2007</a:t>
              </a:r>
            </a:p>
          </p:txBody>
        </p:sp>
      </p:grpSp>
    </p:spTree>
    <p:extLst>
      <p:ext uri="{BB962C8B-B14F-4D97-AF65-F5344CB8AC3E}">
        <p14:creationId xmlns:p14="http://schemas.microsoft.com/office/powerpoint/2010/main" val="4901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animEffect transition="in" filter="fade">
                                      <p:cBhvr>
                                        <p:cTn id="13" dur="500"/>
                                        <p:tgtEl>
                                          <p:spTgt spid="5">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8" end="8"/>
                                            </p:txEl>
                                          </p:spTgt>
                                        </p:tgtEl>
                                        <p:attrNameLst>
                                          <p:attrName>style.visibility</p:attrName>
                                        </p:attrNameLst>
                                      </p:cBhvr>
                                      <p:to>
                                        <p:strVal val="visible"/>
                                      </p:to>
                                    </p:set>
                                    <p:animEffect transition="in" filter="fade">
                                      <p:cBhvr>
                                        <p:cTn id="16" dur="500"/>
                                        <p:tgtEl>
                                          <p:spTgt spid="5">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animEffect transition="in" filter="fade">
                                      <p:cBhvr>
                                        <p:cTn id="19" dur="500"/>
                                        <p:tgtEl>
                                          <p:spTgt spid="5">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527E-14F9-42B4-A58B-5F60F3E8F2FF}"/>
              </a:ext>
            </a:extLst>
          </p:cNvPr>
          <p:cNvSpPr>
            <a:spLocks noGrp="1"/>
          </p:cNvSpPr>
          <p:nvPr>
            <p:ph type="title"/>
          </p:nvPr>
        </p:nvSpPr>
        <p:spPr/>
        <p:txBody>
          <a:bodyPr/>
          <a:lstStyle/>
          <a:p>
            <a:r>
              <a:rPr lang="en-US" dirty="0"/>
              <a:t>Consensus List of Terms and Definitions </a:t>
            </a:r>
          </a:p>
        </p:txBody>
      </p:sp>
      <p:sp>
        <p:nvSpPr>
          <p:cNvPr id="4" name="Slide Number Placeholder 3">
            <a:extLst>
              <a:ext uri="{FF2B5EF4-FFF2-40B4-BE49-F238E27FC236}">
                <a16:creationId xmlns:a16="http://schemas.microsoft.com/office/drawing/2014/main" id="{DA931C03-CE2D-4B09-8397-B6BDE82A35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sp>
        <p:nvSpPr>
          <p:cNvPr id="5" name="Text Placeholder 2">
            <a:extLst>
              <a:ext uri="{FF2B5EF4-FFF2-40B4-BE49-F238E27FC236}">
                <a16:creationId xmlns:a16="http://schemas.microsoft.com/office/drawing/2014/main" id="{9FDF83F2-FF9C-4447-9943-FBF82F10C04F}"/>
              </a:ext>
            </a:extLst>
          </p:cNvPr>
          <p:cNvSpPr>
            <a:spLocks noGrp="1"/>
          </p:cNvSpPr>
          <p:nvPr>
            <p:ph type="body" idx="1"/>
          </p:nvPr>
        </p:nvSpPr>
        <p:spPr>
          <a:xfrm>
            <a:off x="21143" y="681245"/>
            <a:ext cx="6625897" cy="3912288"/>
          </a:xfrm>
        </p:spPr>
        <p:txBody>
          <a:bodyPr/>
          <a:lstStyle/>
          <a:p>
            <a:r>
              <a:rPr lang="en-US" dirty="0"/>
              <a:t>Why should we care about clarifying this distinction?</a:t>
            </a:r>
          </a:p>
          <a:p>
            <a:pPr lvl="1"/>
            <a:r>
              <a:rPr lang="en-US" dirty="0"/>
              <a:t>Consistent with ANSI, ISO, and IUPAC usage</a:t>
            </a:r>
          </a:p>
          <a:p>
            <a:pPr lvl="1"/>
            <a:r>
              <a:rPr lang="en-US" dirty="0"/>
              <a:t>ANSI laser safety limits are </a:t>
            </a:r>
            <a:r>
              <a:rPr lang="en-US" u="sng" dirty="0"/>
              <a:t>defined </a:t>
            </a:r>
            <a:r>
              <a:rPr lang="en-US" dirty="0"/>
              <a:t>based on radiant exposure</a:t>
            </a:r>
          </a:p>
          <a:p>
            <a:pPr lvl="2"/>
            <a:r>
              <a:rPr lang="en-US" dirty="0"/>
              <a:t>Fluence is tissue-dependent, hard to measure</a:t>
            </a:r>
          </a:p>
          <a:p>
            <a:pPr lvl="2"/>
            <a:r>
              <a:rPr lang="en-US" dirty="0"/>
              <a:t>Fluence can exceed radiant exposure by ~5x </a:t>
            </a:r>
          </a:p>
          <a:p>
            <a:pPr lvl="1"/>
            <a:r>
              <a:rPr lang="en-US" dirty="0"/>
              <a:t>In PAI, we work with both incident and subsurface quantities</a:t>
            </a:r>
          </a:p>
          <a:p>
            <a:pPr lvl="1"/>
            <a:r>
              <a:rPr lang="en-US" dirty="0"/>
              <a:t>“incident fluence” could be R.E. or fluence in shallow tissue voxel</a:t>
            </a:r>
          </a:p>
          <a:p>
            <a:endParaRPr lang="en-US" dirty="0"/>
          </a:p>
          <a:p>
            <a:r>
              <a:rPr lang="en-US" dirty="0"/>
              <a:t>IPASC plans to adopt use of “radiant exposure” for the quantity “incident pulse energy per beam area on tissue”</a:t>
            </a:r>
          </a:p>
          <a:p>
            <a:pPr lvl="1"/>
            <a:r>
              <a:rPr lang="en-US" dirty="0"/>
              <a:t>“Radiant exposure” (</a:t>
            </a:r>
            <a:r>
              <a:rPr lang="en-US" b="1" dirty="0">
                <a:solidFill>
                  <a:srgbClr val="00B050"/>
                </a:solidFill>
              </a:rPr>
              <a:t>correct</a:t>
            </a:r>
            <a:r>
              <a:rPr lang="en-US" dirty="0"/>
              <a:t>)</a:t>
            </a:r>
          </a:p>
          <a:p>
            <a:pPr lvl="1"/>
            <a:r>
              <a:rPr lang="en-US" dirty="0"/>
              <a:t>“Incident fluence” (</a:t>
            </a:r>
            <a:r>
              <a:rPr lang="en-US" b="1" dirty="0">
                <a:solidFill>
                  <a:srgbClr val="FFC000"/>
                </a:solidFill>
              </a:rPr>
              <a:t>ambiguous</a:t>
            </a:r>
            <a:r>
              <a:rPr lang="en-US" dirty="0"/>
              <a:t>)</a:t>
            </a:r>
          </a:p>
          <a:p>
            <a:pPr lvl="1"/>
            <a:r>
              <a:rPr lang="en-US" dirty="0"/>
              <a:t>“Fluence” (</a:t>
            </a:r>
            <a:r>
              <a:rPr lang="en-US" b="1" dirty="0">
                <a:solidFill>
                  <a:srgbClr val="FF0000"/>
                </a:solidFill>
              </a:rPr>
              <a:t>incorrect</a:t>
            </a:r>
            <a:r>
              <a:rPr lang="en-US" dirty="0"/>
              <a:t>)</a:t>
            </a:r>
          </a:p>
          <a:p>
            <a:pPr lvl="2"/>
            <a:endParaRPr lang="en-US" dirty="0"/>
          </a:p>
          <a:p>
            <a:pPr lvl="1"/>
            <a:endParaRPr lang="en-US" dirty="0"/>
          </a:p>
        </p:txBody>
      </p:sp>
      <p:grpSp>
        <p:nvGrpSpPr>
          <p:cNvPr id="6" name="Group 5">
            <a:extLst>
              <a:ext uri="{FF2B5EF4-FFF2-40B4-BE49-F238E27FC236}">
                <a16:creationId xmlns:a16="http://schemas.microsoft.com/office/drawing/2014/main" id="{F7505928-CB40-41B0-A0E3-0F331A296392}"/>
              </a:ext>
            </a:extLst>
          </p:cNvPr>
          <p:cNvGrpSpPr/>
          <p:nvPr/>
        </p:nvGrpSpPr>
        <p:grpSpPr>
          <a:xfrm>
            <a:off x="5528902" y="720437"/>
            <a:ext cx="3738923" cy="3741818"/>
            <a:chOff x="7206018" y="897440"/>
            <a:chExt cx="5334000" cy="5338130"/>
          </a:xfrm>
        </p:grpSpPr>
        <p:pic>
          <p:nvPicPr>
            <p:cNvPr id="7" name="Picture 6">
              <a:extLst>
                <a:ext uri="{FF2B5EF4-FFF2-40B4-BE49-F238E27FC236}">
                  <a16:creationId xmlns:a16="http://schemas.microsoft.com/office/drawing/2014/main" id="{EA05217A-CFCF-4423-A36E-5450C731E445}"/>
                </a:ext>
              </a:extLst>
            </p:cNvPr>
            <p:cNvPicPr>
              <a:picLocks noChangeAspect="1"/>
            </p:cNvPicPr>
            <p:nvPr/>
          </p:nvPicPr>
          <p:blipFill rotWithShape="1">
            <a:blip r:embed="rId2"/>
            <a:srcRect l="56239"/>
            <a:stretch/>
          </p:blipFill>
          <p:spPr>
            <a:xfrm>
              <a:off x="8801169" y="897440"/>
              <a:ext cx="3446787" cy="5008305"/>
            </a:xfrm>
            <a:prstGeom prst="rect">
              <a:avLst/>
            </a:prstGeom>
          </p:spPr>
        </p:pic>
        <p:sp>
          <p:nvSpPr>
            <p:cNvPr id="8" name="TextBox 7">
              <a:extLst>
                <a:ext uri="{FF2B5EF4-FFF2-40B4-BE49-F238E27FC236}">
                  <a16:creationId xmlns:a16="http://schemas.microsoft.com/office/drawing/2014/main" id="{92B7EDD5-2055-4296-8C1F-258F96D18E0F}"/>
                </a:ext>
              </a:extLst>
            </p:cNvPr>
            <p:cNvSpPr txBox="1"/>
            <p:nvPr/>
          </p:nvSpPr>
          <p:spPr>
            <a:xfrm>
              <a:off x="7206018" y="5840399"/>
              <a:ext cx="5334000" cy="395171"/>
            </a:xfrm>
            <a:prstGeom prst="rect">
              <a:avLst/>
            </a:prstGeom>
            <a:noFill/>
          </p:spPr>
          <p:txBody>
            <a:bodyPr wrap="square" rtlCol="0">
              <a:spAutoFit/>
            </a:bodyPr>
            <a:lstStyle/>
            <a:p>
              <a:pPr algn="just"/>
              <a:r>
                <a:rPr lang="en-US" sz="1200" dirty="0"/>
                <a:t>Sliney, Photochemistry and Photobiology 83, 2007</a:t>
              </a:r>
            </a:p>
          </p:txBody>
        </p:sp>
      </p:grpSp>
    </p:spTree>
    <p:extLst>
      <p:ext uri="{BB962C8B-B14F-4D97-AF65-F5344CB8AC3E}">
        <p14:creationId xmlns:p14="http://schemas.microsoft.com/office/powerpoint/2010/main" val="355377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animEffect transition="in" filter="fade">
                                      <p:cBhvr>
                                        <p:cTn id="7" dur="500"/>
                                        <p:tgtEl>
                                          <p:spTgt spid="5">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9" end="9"/>
                                            </p:txEl>
                                          </p:spTgt>
                                        </p:tgtEl>
                                        <p:attrNameLst>
                                          <p:attrName>style.visibility</p:attrName>
                                        </p:attrNameLst>
                                      </p:cBhvr>
                                      <p:to>
                                        <p:strVal val="visible"/>
                                      </p:to>
                                    </p:set>
                                    <p:animEffect transition="in" filter="fade">
                                      <p:cBhvr>
                                        <p:cTn id="10" dur="500"/>
                                        <p:tgtEl>
                                          <p:spTgt spid="5">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10" end="10"/>
                                            </p:txEl>
                                          </p:spTgt>
                                        </p:tgtEl>
                                        <p:attrNameLst>
                                          <p:attrName>style.visibility</p:attrName>
                                        </p:attrNameLst>
                                      </p:cBhvr>
                                      <p:to>
                                        <p:strVal val="visible"/>
                                      </p:to>
                                    </p:set>
                                    <p:animEffect transition="in" filter="fade">
                                      <p:cBhvr>
                                        <p:cTn id="13" dur="500"/>
                                        <p:tgtEl>
                                          <p:spTgt spid="5">
                                            <p:txEl>
                                              <p:pRg st="10" end="1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11" end="11"/>
                                            </p:txEl>
                                          </p:spTgt>
                                        </p:tgtEl>
                                        <p:attrNameLst>
                                          <p:attrName>style.visibility</p:attrName>
                                        </p:attrNameLst>
                                      </p:cBhvr>
                                      <p:to>
                                        <p:strVal val="visible"/>
                                      </p:to>
                                    </p:set>
                                    <p:animEffect transition="in" filter="fade">
                                      <p:cBhvr>
                                        <p:cTn id="16"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527E-14F9-42B4-A58B-5F60F3E8F2FF}"/>
              </a:ext>
            </a:extLst>
          </p:cNvPr>
          <p:cNvSpPr>
            <a:spLocks noGrp="1"/>
          </p:cNvSpPr>
          <p:nvPr>
            <p:ph type="title"/>
          </p:nvPr>
        </p:nvSpPr>
        <p:spPr/>
        <p:txBody>
          <a:bodyPr/>
          <a:lstStyle/>
          <a:p>
            <a:r>
              <a:rPr lang="en-US" dirty="0"/>
              <a:t>Consensus List of Terms and Definitions </a:t>
            </a:r>
          </a:p>
        </p:txBody>
      </p:sp>
      <p:sp>
        <p:nvSpPr>
          <p:cNvPr id="4" name="Slide Number Placeholder 3">
            <a:extLst>
              <a:ext uri="{FF2B5EF4-FFF2-40B4-BE49-F238E27FC236}">
                <a16:creationId xmlns:a16="http://schemas.microsoft.com/office/drawing/2014/main" id="{DA931C03-CE2D-4B09-8397-B6BDE82A35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19</a:t>
            </a:fld>
            <a:endParaRPr lang="en-GB"/>
          </a:p>
        </p:txBody>
      </p:sp>
      <p:sp>
        <p:nvSpPr>
          <p:cNvPr id="5" name="Text Placeholder 2">
            <a:extLst>
              <a:ext uri="{FF2B5EF4-FFF2-40B4-BE49-F238E27FC236}">
                <a16:creationId xmlns:a16="http://schemas.microsoft.com/office/drawing/2014/main" id="{9FDF83F2-FF9C-4447-9943-FBF82F10C04F}"/>
              </a:ext>
            </a:extLst>
          </p:cNvPr>
          <p:cNvSpPr>
            <a:spLocks noGrp="1"/>
          </p:cNvSpPr>
          <p:nvPr>
            <p:ph type="body" idx="1"/>
          </p:nvPr>
        </p:nvSpPr>
        <p:spPr>
          <a:xfrm>
            <a:off x="101173" y="591968"/>
            <a:ext cx="9042827" cy="3912288"/>
          </a:xfrm>
        </p:spPr>
        <p:txBody>
          <a:bodyPr/>
          <a:lstStyle/>
          <a:p>
            <a:r>
              <a:rPr lang="en-US" b="1" dirty="0"/>
              <a:t>Transducer parameters</a:t>
            </a:r>
          </a:p>
          <a:p>
            <a:pPr lvl="1"/>
            <a:r>
              <a:rPr lang="en-US" dirty="0"/>
              <a:t>Spatial coordinates (axial, lateral, elevational axes)</a:t>
            </a:r>
          </a:p>
          <a:p>
            <a:pPr lvl="1"/>
            <a:r>
              <a:rPr lang="en-US" dirty="0"/>
              <a:t>Element/array properties (e.g., pitch, element sensitivity)</a:t>
            </a:r>
          </a:p>
          <a:p>
            <a:pPr lvl="1"/>
            <a:r>
              <a:rPr lang="en-US" dirty="0"/>
              <a:t>Frequency response (center frequency, fractional bandwidth)</a:t>
            </a:r>
          </a:p>
          <a:p>
            <a:pPr lvl="1"/>
            <a:endParaRPr lang="en-US" dirty="0"/>
          </a:p>
          <a:p>
            <a:r>
              <a:rPr lang="en-US" b="1" dirty="0"/>
              <a:t>Tissue properties</a:t>
            </a:r>
          </a:p>
          <a:p>
            <a:pPr lvl="1"/>
            <a:r>
              <a:rPr lang="en-US" dirty="0"/>
              <a:t>What does it mean for a phantom material to be “tissue-mimicking material”?</a:t>
            </a:r>
          </a:p>
          <a:p>
            <a:pPr lvl="2"/>
            <a:r>
              <a:rPr lang="en-US" dirty="0"/>
              <a:t>Definition defines general characteristics, level of description of an acceptable TMM</a:t>
            </a:r>
          </a:p>
          <a:p>
            <a:pPr lvl="2"/>
            <a:r>
              <a:rPr lang="en-US" dirty="0"/>
              <a:t>Material whose optical/acoustic properties are similar to those of a declared tissue type over specified optical wavelength and acoustic frequency ranges</a:t>
            </a:r>
          </a:p>
          <a:p>
            <a:pPr lvl="2"/>
            <a:r>
              <a:rPr lang="en-US" dirty="0"/>
              <a:t>List of characterized properties “including but not limited to…”</a:t>
            </a:r>
          </a:p>
          <a:p>
            <a:pPr lvl="2"/>
            <a:endParaRPr lang="en-US" dirty="0"/>
          </a:p>
          <a:p>
            <a:r>
              <a:rPr lang="en-US" b="1" dirty="0"/>
              <a:t>Image quality metrics</a:t>
            </a:r>
          </a:p>
          <a:p>
            <a:pPr lvl="1"/>
            <a:r>
              <a:rPr lang="en-US" dirty="0"/>
              <a:t>Not necessarily a final recommended set of metrics to use</a:t>
            </a:r>
          </a:p>
          <a:p>
            <a:pPr lvl="1"/>
            <a:endParaRPr lang="en-US" dirty="0"/>
          </a:p>
        </p:txBody>
      </p:sp>
    </p:spTree>
    <p:extLst>
      <p:ext uri="{BB962C8B-B14F-4D97-AF65-F5344CB8AC3E}">
        <p14:creationId xmlns:p14="http://schemas.microsoft.com/office/powerpoint/2010/main" val="6914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animEffect transition="in" filter="fade">
                                      <p:cBhvr>
                                        <p:cTn id="13" dur="500"/>
                                        <p:tgtEl>
                                          <p:spTgt spid="5">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8" end="8"/>
                                            </p:txEl>
                                          </p:spTgt>
                                        </p:tgtEl>
                                        <p:attrNameLst>
                                          <p:attrName>style.visibility</p:attrName>
                                        </p:attrNameLst>
                                      </p:cBhvr>
                                      <p:to>
                                        <p:strVal val="visible"/>
                                      </p:to>
                                    </p:set>
                                    <p:animEffect transition="in" filter="fade">
                                      <p:cBhvr>
                                        <p:cTn id="16" dur="500"/>
                                        <p:tgtEl>
                                          <p:spTgt spid="5">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animEffect transition="in" filter="fade">
                                      <p:cBhvr>
                                        <p:cTn id="19" dur="500"/>
                                        <p:tgtEl>
                                          <p:spTgt spid="5">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11" end="11"/>
                                            </p:txEl>
                                          </p:spTgt>
                                        </p:tgtEl>
                                        <p:attrNameLst>
                                          <p:attrName>style.visibility</p:attrName>
                                        </p:attrNameLst>
                                      </p:cBhvr>
                                      <p:to>
                                        <p:strVal val="visible"/>
                                      </p:to>
                                    </p:set>
                                    <p:animEffect transition="in" filter="fade">
                                      <p:cBhvr>
                                        <p:cTn id="24" dur="500"/>
                                        <p:tgtEl>
                                          <p:spTgt spid="5">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12" end="12"/>
                                            </p:txEl>
                                          </p:spTgt>
                                        </p:tgtEl>
                                        <p:attrNameLst>
                                          <p:attrName>style.visibility</p:attrName>
                                        </p:attrNameLst>
                                      </p:cBhvr>
                                      <p:to>
                                        <p:strVal val="visible"/>
                                      </p:to>
                                    </p:set>
                                    <p:animEffect transition="in" filter="fade">
                                      <p:cBhvr>
                                        <p:cTn id="27"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C6B17-823C-4828-999B-9F2C627E8A30}"/>
              </a:ext>
            </a:extLst>
          </p:cNvPr>
          <p:cNvSpPr>
            <a:spLocks noGrp="1"/>
          </p:cNvSpPr>
          <p:nvPr>
            <p:ph type="title"/>
          </p:nvPr>
        </p:nvSpPr>
        <p:spPr/>
        <p:txBody>
          <a:bodyPr/>
          <a:lstStyle/>
          <a:p>
            <a:r>
              <a:rPr lang="en-US" dirty="0"/>
              <a:t>Overview of Standards</a:t>
            </a:r>
          </a:p>
        </p:txBody>
      </p:sp>
      <p:sp>
        <p:nvSpPr>
          <p:cNvPr id="3" name="Content Placeholder 2">
            <a:extLst>
              <a:ext uri="{FF2B5EF4-FFF2-40B4-BE49-F238E27FC236}">
                <a16:creationId xmlns:a16="http://schemas.microsoft.com/office/drawing/2014/main" id="{999F2437-2276-478B-9993-410A5EC6CCFF}"/>
              </a:ext>
            </a:extLst>
          </p:cNvPr>
          <p:cNvSpPr>
            <a:spLocks noGrp="1"/>
          </p:cNvSpPr>
          <p:nvPr>
            <p:ph idx="1"/>
          </p:nvPr>
        </p:nvSpPr>
        <p:spPr>
          <a:xfrm>
            <a:off x="278977" y="724838"/>
            <a:ext cx="5558933" cy="4044645"/>
          </a:xfrm>
        </p:spPr>
        <p:txBody>
          <a:bodyPr>
            <a:normAutofit lnSpcReduction="10000"/>
          </a:bodyPr>
          <a:lstStyle/>
          <a:p>
            <a:r>
              <a:rPr lang="en-US" dirty="0"/>
              <a:t>What is a “Standard”?</a:t>
            </a:r>
          </a:p>
          <a:p>
            <a:pPr lvl="1"/>
            <a:r>
              <a:rPr lang="en-US" dirty="0"/>
              <a:t>Test object (phantom)</a:t>
            </a:r>
          </a:p>
          <a:p>
            <a:pPr lvl="1"/>
            <a:r>
              <a:rPr lang="en-US" dirty="0"/>
              <a:t>Test method (image quality testing)</a:t>
            </a:r>
          </a:p>
          <a:p>
            <a:pPr lvl="1"/>
            <a:r>
              <a:rPr lang="en-US" dirty="0"/>
              <a:t>Data format (DICOM)</a:t>
            </a:r>
          </a:p>
          <a:p>
            <a:endParaRPr lang="en-US" b="1" dirty="0"/>
          </a:p>
          <a:p>
            <a:r>
              <a:rPr lang="en-US" u="sng" dirty="0"/>
              <a:t>Documented set of technical definitions, guidelines </a:t>
            </a:r>
          </a:p>
          <a:p>
            <a:pPr lvl="1"/>
            <a:r>
              <a:rPr lang="en-US" dirty="0"/>
              <a:t>Specific to a type of device, system, process</a:t>
            </a:r>
          </a:p>
          <a:p>
            <a:pPr lvl="1"/>
            <a:r>
              <a:rPr lang="en-US" dirty="0"/>
              <a:t>Based on stakeholder consensus</a:t>
            </a:r>
          </a:p>
          <a:p>
            <a:pPr lvl="1"/>
            <a:endParaRPr lang="en-US" dirty="0"/>
          </a:p>
          <a:p>
            <a:r>
              <a:rPr lang="en-US" dirty="0"/>
              <a:t>What does a standard do?</a:t>
            </a:r>
          </a:p>
          <a:p>
            <a:pPr lvl="1"/>
            <a:r>
              <a:rPr lang="en-US" dirty="0"/>
              <a:t>Define performance characteristics</a:t>
            </a:r>
          </a:p>
          <a:p>
            <a:pPr lvl="1"/>
            <a:r>
              <a:rPr lang="en-US" dirty="0"/>
              <a:t>Describe performance test methods</a:t>
            </a:r>
          </a:p>
          <a:p>
            <a:pPr lvl="1"/>
            <a:r>
              <a:rPr lang="en-US" dirty="0"/>
              <a:t>Specify performance thresholds, safety requirements</a:t>
            </a:r>
          </a:p>
          <a:p>
            <a:endParaRPr lang="en-US" dirty="0"/>
          </a:p>
          <a:p>
            <a:pPr lvl="1"/>
            <a:endParaRPr lang="en-US" dirty="0"/>
          </a:p>
        </p:txBody>
      </p:sp>
      <p:grpSp>
        <p:nvGrpSpPr>
          <p:cNvPr id="6" name="Group 5">
            <a:extLst>
              <a:ext uri="{FF2B5EF4-FFF2-40B4-BE49-F238E27FC236}">
                <a16:creationId xmlns:a16="http://schemas.microsoft.com/office/drawing/2014/main" id="{8C528E96-2A73-4A84-BA4E-7747844E4B01}"/>
              </a:ext>
            </a:extLst>
          </p:cNvPr>
          <p:cNvGrpSpPr/>
          <p:nvPr/>
        </p:nvGrpSpPr>
        <p:grpSpPr>
          <a:xfrm>
            <a:off x="5913844" y="845157"/>
            <a:ext cx="3185624" cy="3728708"/>
            <a:chOff x="7885124" y="1126876"/>
            <a:chExt cx="4247499" cy="4971610"/>
          </a:xfrm>
        </p:grpSpPr>
        <p:pic>
          <p:nvPicPr>
            <p:cNvPr id="4" name="Picture 7">
              <a:extLst>
                <a:ext uri="{FF2B5EF4-FFF2-40B4-BE49-F238E27FC236}">
                  <a16:creationId xmlns:a16="http://schemas.microsoft.com/office/drawing/2014/main" id="{72BD9D0C-4396-44CA-98E9-7DBB50625CB6}"/>
                </a:ext>
              </a:extLst>
            </p:cNvPr>
            <p:cNvPicPr>
              <a:picLocks noChangeAspect="1" noChangeArrowheads="1"/>
            </p:cNvPicPr>
            <p:nvPr/>
          </p:nvPicPr>
          <p:blipFill>
            <a:blip r:embed="rId2"/>
            <a:srcRect/>
            <a:stretch>
              <a:fillRect/>
            </a:stretch>
          </p:blipFill>
          <p:spPr bwMode="auto">
            <a:xfrm>
              <a:off x="7885124" y="3340140"/>
              <a:ext cx="2961922" cy="275834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5" name="Picture 4">
              <a:extLst>
                <a:ext uri="{FF2B5EF4-FFF2-40B4-BE49-F238E27FC236}">
                  <a16:creationId xmlns:a16="http://schemas.microsoft.com/office/drawing/2014/main" id="{1828317A-F9DB-4E3E-A613-6FDDDE45473F}"/>
                </a:ext>
              </a:extLst>
            </p:cNvPr>
            <p:cNvPicPr>
              <a:picLocks noChangeAspect="1"/>
            </p:cNvPicPr>
            <p:nvPr/>
          </p:nvPicPr>
          <p:blipFill>
            <a:blip r:embed="rId3"/>
            <a:stretch>
              <a:fillRect/>
            </a:stretch>
          </p:blipFill>
          <p:spPr>
            <a:xfrm>
              <a:off x="9611443" y="1126876"/>
              <a:ext cx="2521180" cy="3585237"/>
            </a:xfrm>
            <a:prstGeom prst="rect">
              <a:avLst/>
            </a:prstGeom>
            <a:ln>
              <a:solidFill>
                <a:schemeClr val="tx1"/>
              </a:solidFill>
            </a:ln>
          </p:spPr>
        </p:pic>
      </p:grpSp>
      <p:sp>
        <p:nvSpPr>
          <p:cNvPr id="7" name="Footer Placeholder 6">
            <a:extLst>
              <a:ext uri="{FF2B5EF4-FFF2-40B4-BE49-F238E27FC236}">
                <a16:creationId xmlns:a16="http://schemas.microsoft.com/office/drawing/2014/main" id="{1A59E6AD-873B-421A-83C0-ECFF340B36ED}"/>
              </a:ext>
            </a:extLst>
          </p:cNvPr>
          <p:cNvSpPr>
            <a:spLocks noGrp="1"/>
          </p:cNvSpPr>
          <p:nvPr>
            <p:ph type="ftr" sz="quarter" idx="11"/>
          </p:nvPr>
        </p:nvSpPr>
        <p:spPr/>
        <p:txBody>
          <a:bodyPr/>
          <a:lstStyle/>
          <a:p>
            <a:r>
              <a:rPr lang="en-US"/>
              <a:t>of 22</a:t>
            </a:r>
            <a:endParaRPr lang="en-US" dirty="0"/>
          </a:p>
        </p:txBody>
      </p:sp>
      <p:sp>
        <p:nvSpPr>
          <p:cNvPr id="8" name="Slide Number Placeholder 7">
            <a:extLst>
              <a:ext uri="{FF2B5EF4-FFF2-40B4-BE49-F238E27FC236}">
                <a16:creationId xmlns:a16="http://schemas.microsoft.com/office/drawing/2014/main" id="{DE68EAB7-A739-4139-9AF6-44D43D1935DB}"/>
              </a:ext>
            </a:extLst>
          </p:cNvPr>
          <p:cNvSpPr>
            <a:spLocks noGrp="1"/>
          </p:cNvSpPr>
          <p:nvPr>
            <p:ph type="sldNum" sz="quarter" idx="12"/>
          </p:nvPr>
        </p:nvSpPr>
        <p:spPr/>
        <p:txBody>
          <a:bodyPr/>
          <a:lstStyle/>
          <a:p>
            <a:fld id="{39CACE05-41A5-CE4D-9AD6-6F86C0D2763D}" type="slidenum">
              <a:rPr lang="en-US" smtClean="0"/>
              <a:pPr/>
              <a:t>2</a:t>
            </a:fld>
            <a:endParaRPr lang="en-US" dirty="0"/>
          </a:p>
        </p:txBody>
      </p:sp>
    </p:spTree>
    <p:extLst>
      <p:ext uri="{BB962C8B-B14F-4D97-AF65-F5344CB8AC3E}">
        <p14:creationId xmlns:p14="http://schemas.microsoft.com/office/powerpoint/2010/main" val="699740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500"/>
                                        <p:tgtEl>
                                          <p:spTgt spid="3">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animEffect transition="in" filter="fade">
                                      <p:cBhvr>
                                        <p:cTn id="24" dur="500"/>
                                        <p:tgtEl>
                                          <p:spTgt spid="3">
                                            <p:txEl>
                                              <p:pRg st="10" end="1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fade">
                                      <p:cBhvr>
                                        <p:cTn id="27" dur="500"/>
                                        <p:tgtEl>
                                          <p:spTgt spid="3">
                                            <p:txEl>
                                              <p:pRg st="11" end="1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2" end="12"/>
                                            </p:txEl>
                                          </p:spTgt>
                                        </p:tgtEl>
                                        <p:attrNameLst>
                                          <p:attrName>style.visibility</p:attrName>
                                        </p:attrNameLst>
                                      </p:cBhvr>
                                      <p:to>
                                        <p:strVal val="visible"/>
                                      </p:to>
                                    </p:set>
                                    <p:animEffect transition="in" filter="fade">
                                      <p:cBhvr>
                                        <p:cTn id="3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8086-EC2C-4402-846B-8F987E8DA33C}"/>
              </a:ext>
            </a:extLst>
          </p:cNvPr>
          <p:cNvSpPr>
            <a:spLocks noGrp="1"/>
          </p:cNvSpPr>
          <p:nvPr>
            <p:ph type="title"/>
          </p:nvPr>
        </p:nvSpPr>
        <p:spPr/>
        <p:txBody>
          <a:bodyPr/>
          <a:lstStyle/>
          <a:p>
            <a:r>
              <a:rPr lang="en-US" dirty="0"/>
              <a:t>Consensus List of Terms and Definitions</a:t>
            </a:r>
          </a:p>
        </p:txBody>
      </p:sp>
      <p:sp>
        <p:nvSpPr>
          <p:cNvPr id="4" name="Slide Number Placeholder 3">
            <a:extLst>
              <a:ext uri="{FF2B5EF4-FFF2-40B4-BE49-F238E27FC236}">
                <a16:creationId xmlns:a16="http://schemas.microsoft.com/office/drawing/2014/main" id="{EF6BB3FB-784B-4E2A-B2E0-7045F487CF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20</a:t>
            </a:fld>
            <a:endParaRPr lang="en-GB"/>
          </a:p>
        </p:txBody>
      </p:sp>
      <p:sp>
        <p:nvSpPr>
          <p:cNvPr id="5" name="Text Placeholder 2">
            <a:extLst>
              <a:ext uri="{FF2B5EF4-FFF2-40B4-BE49-F238E27FC236}">
                <a16:creationId xmlns:a16="http://schemas.microsoft.com/office/drawing/2014/main" id="{58861A64-AB9D-4317-8C2C-AAB1296C92EE}"/>
              </a:ext>
            </a:extLst>
          </p:cNvPr>
          <p:cNvSpPr>
            <a:spLocks noGrp="1"/>
          </p:cNvSpPr>
          <p:nvPr>
            <p:ph type="body" idx="1"/>
          </p:nvPr>
        </p:nvSpPr>
        <p:spPr>
          <a:xfrm>
            <a:off x="101173" y="720437"/>
            <a:ext cx="9042827" cy="3912288"/>
          </a:xfrm>
        </p:spPr>
        <p:txBody>
          <a:bodyPr/>
          <a:lstStyle/>
          <a:p>
            <a:r>
              <a:rPr lang="en-US" dirty="0"/>
              <a:t>One key new concept: minimum detectable optical absorption coefficient (“MDOAC”)</a:t>
            </a:r>
          </a:p>
          <a:p>
            <a:pPr lvl="1"/>
            <a:r>
              <a:rPr lang="en-US" dirty="0"/>
              <a:t>Independent of specific chromophore concentration (generalize across systems, applications)</a:t>
            </a:r>
          </a:p>
          <a:p>
            <a:pPr lvl="1"/>
            <a:r>
              <a:rPr lang="en-US" dirty="0"/>
              <a:t>Strongly dependent on target size, depth, absorption strength, tissue attenuation</a:t>
            </a:r>
          </a:p>
          <a:p>
            <a:pPr lvl="1"/>
            <a:endParaRPr lang="en-US" dirty="0"/>
          </a:p>
          <a:p>
            <a:r>
              <a:rPr lang="en-US" dirty="0"/>
              <a:t>MDOAC may be a foundation metric that supports several image quality tests</a:t>
            </a:r>
          </a:p>
          <a:p>
            <a:pPr lvl="1"/>
            <a:r>
              <a:rPr lang="en-US" dirty="0"/>
              <a:t>Contrast, sensitivity, max visualization depth</a:t>
            </a:r>
          </a:p>
          <a:p>
            <a:pPr lvl="1"/>
            <a:r>
              <a:rPr lang="en-US" dirty="0"/>
              <a:t>Contrast-detail analysis</a:t>
            </a:r>
          </a:p>
          <a:p>
            <a:pPr lvl="1"/>
            <a:r>
              <a:rPr lang="en-US" dirty="0"/>
              <a:t>Multispectral biomarker measurement accuracy limitations, e.g., SO</a:t>
            </a:r>
            <a:r>
              <a:rPr lang="en-US" baseline="-25000" dirty="0"/>
              <a:t>2</a:t>
            </a:r>
            <a:endParaRPr lang="en-US" dirty="0"/>
          </a:p>
        </p:txBody>
      </p:sp>
    </p:spTree>
    <p:extLst>
      <p:ext uri="{BB962C8B-B14F-4D97-AF65-F5344CB8AC3E}">
        <p14:creationId xmlns:p14="http://schemas.microsoft.com/office/powerpoint/2010/main" val="1651686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527E-14F9-42B4-A58B-5F60F3E8F2FF}"/>
              </a:ext>
            </a:extLst>
          </p:cNvPr>
          <p:cNvSpPr>
            <a:spLocks noGrp="1"/>
          </p:cNvSpPr>
          <p:nvPr>
            <p:ph type="title"/>
          </p:nvPr>
        </p:nvSpPr>
        <p:spPr/>
        <p:txBody>
          <a:bodyPr/>
          <a:lstStyle/>
          <a:p>
            <a:r>
              <a:rPr lang="en-US" dirty="0"/>
              <a:t>Consensus Set of Image Quality Metrics </a:t>
            </a:r>
          </a:p>
        </p:txBody>
      </p:sp>
      <p:sp>
        <p:nvSpPr>
          <p:cNvPr id="4" name="Slide Number Placeholder 3">
            <a:extLst>
              <a:ext uri="{FF2B5EF4-FFF2-40B4-BE49-F238E27FC236}">
                <a16:creationId xmlns:a16="http://schemas.microsoft.com/office/drawing/2014/main" id="{DA931C03-CE2D-4B09-8397-B6BDE82A35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21</a:t>
            </a:fld>
            <a:endParaRPr lang="en-GB"/>
          </a:p>
        </p:txBody>
      </p:sp>
      <p:sp>
        <p:nvSpPr>
          <p:cNvPr id="5" name="Text Placeholder 2">
            <a:extLst>
              <a:ext uri="{FF2B5EF4-FFF2-40B4-BE49-F238E27FC236}">
                <a16:creationId xmlns:a16="http://schemas.microsoft.com/office/drawing/2014/main" id="{9FDF83F2-FF9C-4447-9943-FBF82F10C04F}"/>
              </a:ext>
            </a:extLst>
          </p:cNvPr>
          <p:cNvSpPr>
            <a:spLocks noGrp="1"/>
          </p:cNvSpPr>
          <p:nvPr>
            <p:ph type="body" idx="1"/>
          </p:nvPr>
        </p:nvSpPr>
        <p:spPr>
          <a:xfrm>
            <a:off x="101173" y="720437"/>
            <a:ext cx="9042827" cy="3912288"/>
          </a:xfrm>
        </p:spPr>
        <p:txBody>
          <a:bodyPr/>
          <a:lstStyle/>
          <a:p>
            <a:r>
              <a:rPr lang="en-US" dirty="0"/>
              <a:t>IPASC should establish a set of image quality metrics supporting test methods</a:t>
            </a:r>
          </a:p>
          <a:p>
            <a:r>
              <a:rPr lang="en-US" dirty="0"/>
              <a:t>Extensive literature, standards available for mature imaging modalities</a:t>
            </a:r>
          </a:p>
          <a:p>
            <a:r>
              <a:rPr lang="en-US" dirty="0"/>
              <a:t>Many potentially valid approaches for each performance characteristic</a:t>
            </a:r>
          </a:p>
          <a:p>
            <a:endParaRPr lang="en-US" dirty="0"/>
          </a:p>
          <a:p>
            <a:pPr lvl="1"/>
            <a:endParaRPr lang="en-US" dirty="0"/>
          </a:p>
        </p:txBody>
      </p:sp>
      <p:pic>
        <p:nvPicPr>
          <p:cNvPr id="12" name="Picture 6">
            <a:extLst>
              <a:ext uri="{FF2B5EF4-FFF2-40B4-BE49-F238E27FC236}">
                <a16:creationId xmlns:a16="http://schemas.microsoft.com/office/drawing/2014/main" id="{03D60F29-D615-4B5B-A529-45FBD391CA57}"/>
              </a:ext>
            </a:extLst>
          </p:cNvPr>
          <p:cNvPicPr>
            <a:picLocks noChangeAspect="1" noChangeArrowheads="1"/>
          </p:cNvPicPr>
          <p:nvPr/>
        </p:nvPicPr>
        <p:blipFill rotWithShape="1">
          <a:blip r:embed="rId2"/>
          <a:srcRect t="3323" r="3027" b="2730"/>
          <a:stretch/>
        </p:blipFill>
        <p:spPr bwMode="auto">
          <a:xfrm>
            <a:off x="1857173" y="2498693"/>
            <a:ext cx="2079249" cy="2001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pic>
        <p:nvPicPr>
          <p:cNvPr id="13" name="Picture 6">
            <a:extLst>
              <a:ext uri="{FF2B5EF4-FFF2-40B4-BE49-F238E27FC236}">
                <a16:creationId xmlns:a16="http://schemas.microsoft.com/office/drawing/2014/main" id="{37C0F101-6FE7-42A4-A1D2-E0CBBE660749}"/>
              </a:ext>
            </a:extLst>
          </p:cNvPr>
          <p:cNvPicPr>
            <a:picLocks noChangeAspect="1" noChangeArrowheads="1"/>
          </p:cNvPicPr>
          <p:nvPr/>
        </p:nvPicPr>
        <p:blipFill>
          <a:blip r:embed="rId2"/>
          <a:srcRect l="19238" t="19803" r="65057" b="65642"/>
          <a:stretch>
            <a:fillRect/>
          </a:stretch>
        </p:blipFill>
        <p:spPr bwMode="auto">
          <a:xfrm>
            <a:off x="1500033" y="2365957"/>
            <a:ext cx="714279" cy="6572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pic>
        <p:nvPicPr>
          <p:cNvPr id="14" name="Picture 9">
            <a:extLst>
              <a:ext uri="{FF2B5EF4-FFF2-40B4-BE49-F238E27FC236}">
                <a16:creationId xmlns:a16="http://schemas.microsoft.com/office/drawing/2014/main" id="{DC7119C2-9917-460D-8DBD-8E66BE2F4B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180" t="6519" r="17574" b="19603"/>
          <a:stretch>
            <a:fillRect/>
          </a:stretch>
        </p:blipFill>
        <p:spPr bwMode="auto">
          <a:xfrm>
            <a:off x="4962326" y="2224105"/>
            <a:ext cx="1845330" cy="219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9">
            <a:extLst>
              <a:ext uri="{FF2B5EF4-FFF2-40B4-BE49-F238E27FC236}">
                <a16:creationId xmlns:a16="http://schemas.microsoft.com/office/drawing/2014/main" id="{648C646D-FD37-47DD-94F9-EFDF1900D20E}"/>
              </a:ext>
            </a:extLst>
          </p:cNvPr>
          <p:cNvPicPr>
            <a:picLocks noChangeAspect="1" noChangeArrowheads="1"/>
          </p:cNvPicPr>
          <p:nvPr/>
        </p:nvPicPr>
        <p:blipFill>
          <a:blip r:embed="rId4"/>
          <a:srcRect/>
          <a:stretch>
            <a:fillRect/>
          </a:stretch>
        </p:blipFill>
        <p:spPr bwMode="auto">
          <a:xfrm>
            <a:off x="6807656" y="2268981"/>
            <a:ext cx="2215114" cy="2154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3" name="TextBox 2">
            <a:extLst>
              <a:ext uri="{FF2B5EF4-FFF2-40B4-BE49-F238E27FC236}">
                <a16:creationId xmlns:a16="http://schemas.microsoft.com/office/drawing/2014/main" id="{0D2B9287-5C06-40FA-A98F-0B5528678150}"/>
              </a:ext>
            </a:extLst>
          </p:cNvPr>
          <p:cNvSpPr txBox="1"/>
          <p:nvPr/>
        </p:nvSpPr>
        <p:spPr>
          <a:xfrm>
            <a:off x="5759245" y="1917291"/>
            <a:ext cx="2893741" cy="307777"/>
          </a:xfrm>
          <a:prstGeom prst="rect">
            <a:avLst/>
          </a:prstGeom>
          <a:noFill/>
        </p:spPr>
        <p:txBody>
          <a:bodyPr wrap="square" rtlCol="0">
            <a:spAutoFit/>
          </a:bodyPr>
          <a:lstStyle/>
          <a:p>
            <a:pPr algn="ctr"/>
            <a:r>
              <a:rPr lang="en-US" dirty="0"/>
              <a:t>Quantitative resolution test (US)</a:t>
            </a:r>
          </a:p>
        </p:txBody>
      </p:sp>
      <p:sp>
        <p:nvSpPr>
          <p:cNvPr id="16" name="TextBox 15">
            <a:extLst>
              <a:ext uri="{FF2B5EF4-FFF2-40B4-BE49-F238E27FC236}">
                <a16:creationId xmlns:a16="http://schemas.microsoft.com/office/drawing/2014/main" id="{2E066897-C3A9-47CE-8DD4-BE2F92A23BB1}"/>
              </a:ext>
            </a:extLst>
          </p:cNvPr>
          <p:cNvSpPr txBox="1"/>
          <p:nvPr/>
        </p:nvSpPr>
        <p:spPr>
          <a:xfrm>
            <a:off x="1300715" y="2005638"/>
            <a:ext cx="2893741" cy="307777"/>
          </a:xfrm>
          <a:prstGeom prst="rect">
            <a:avLst/>
          </a:prstGeom>
          <a:noFill/>
        </p:spPr>
        <p:txBody>
          <a:bodyPr wrap="square" rtlCol="0">
            <a:spAutoFit/>
          </a:bodyPr>
          <a:lstStyle/>
          <a:p>
            <a:pPr algn="ctr"/>
            <a:r>
              <a:rPr lang="en-US" dirty="0"/>
              <a:t>Qualitative resolution test (CT)</a:t>
            </a:r>
          </a:p>
        </p:txBody>
      </p:sp>
    </p:spTree>
    <p:extLst>
      <p:ext uri="{BB962C8B-B14F-4D97-AF65-F5344CB8AC3E}">
        <p14:creationId xmlns:p14="http://schemas.microsoft.com/office/powerpoint/2010/main" val="139734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527E-14F9-42B4-A58B-5F60F3E8F2FF}"/>
              </a:ext>
            </a:extLst>
          </p:cNvPr>
          <p:cNvSpPr>
            <a:spLocks noGrp="1"/>
          </p:cNvSpPr>
          <p:nvPr>
            <p:ph type="title"/>
          </p:nvPr>
        </p:nvSpPr>
        <p:spPr/>
        <p:txBody>
          <a:bodyPr/>
          <a:lstStyle/>
          <a:p>
            <a:r>
              <a:rPr lang="en-US" dirty="0"/>
              <a:t>Consensus List of Terms and Definitions </a:t>
            </a:r>
          </a:p>
        </p:txBody>
      </p:sp>
      <p:sp>
        <p:nvSpPr>
          <p:cNvPr id="4" name="Slide Number Placeholder 3">
            <a:extLst>
              <a:ext uri="{FF2B5EF4-FFF2-40B4-BE49-F238E27FC236}">
                <a16:creationId xmlns:a16="http://schemas.microsoft.com/office/drawing/2014/main" id="{DA931C03-CE2D-4B09-8397-B6BDE82A35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22</a:t>
            </a:fld>
            <a:endParaRPr lang="en-GB"/>
          </a:p>
        </p:txBody>
      </p:sp>
      <p:sp>
        <p:nvSpPr>
          <p:cNvPr id="5" name="Text Placeholder 2">
            <a:extLst>
              <a:ext uri="{FF2B5EF4-FFF2-40B4-BE49-F238E27FC236}">
                <a16:creationId xmlns:a16="http://schemas.microsoft.com/office/drawing/2014/main" id="{9FDF83F2-FF9C-4447-9943-FBF82F10C04F}"/>
              </a:ext>
            </a:extLst>
          </p:cNvPr>
          <p:cNvSpPr>
            <a:spLocks noGrp="1"/>
          </p:cNvSpPr>
          <p:nvPr>
            <p:ph type="body" idx="1"/>
          </p:nvPr>
        </p:nvSpPr>
        <p:spPr>
          <a:xfrm>
            <a:off x="101173" y="720437"/>
            <a:ext cx="9042827" cy="3912288"/>
          </a:xfrm>
        </p:spPr>
        <p:txBody>
          <a:bodyPr/>
          <a:lstStyle/>
          <a:p>
            <a:r>
              <a:rPr lang="en-US" dirty="0"/>
              <a:t>Spatial measurement accuracy (1D, 2D, or 3D)</a:t>
            </a:r>
          </a:p>
        </p:txBody>
      </p:sp>
      <p:pic>
        <p:nvPicPr>
          <p:cNvPr id="6" name="Picture 6">
            <a:extLst>
              <a:ext uri="{FF2B5EF4-FFF2-40B4-BE49-F238E27FC236}">
                <a16:creationId xmlns:a16="http://schemas.microsoft.com/office/drawing/2014/main" id="{9E4166F0-021F-4282-9011-574ACF72D901}"/>
              </a:ext>
            </a:extLst>
          </p:cNvPr>
          <p:cNvPicPr>
            <a:picLocks noChangeAspect="1" noChangeArrowheads="1"/>
          </p:cNvPicPr>
          <p:nvPr/>
        </p:nvPicPr>
        <p:blipFill>
          <a:blip r:embed="rId2"/>
          <a:srcRect b="10748"/>
          <a:stretch>
            <a:fillRect/>
          </a:stretch>
        </p:blipFill>
        <p:spPr bwMode="auto">
          <a:xfrm>
            <a:off x="628650" y="1902542"/>
            <a:ext cx="2322512" cy="2165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sp>
        <p:nvSpPr>
          <p:cNvPr id="7" name="TextBox 7">
            <a:extLst>
              <a:ext uri="{FF2B5EF4-FFF2-40B4-BE49-F238E27FC236}">
                <a16:creationId xmlns:a16="http://schemas.microsoft.com/office/drawing/2014/main" id="{7375D2E2-1C8E-4D29-9480-CEBE5AA42419}"/>
              </a:ext>
            </a:extLst>
          </p:cNvPr>
          <p:cNvSpPr txBox="1">
            <a:spLocks noChangeArrowheads="1"/>
          </p:cNvSpPr>
          <p:nvPr/>
        </p:nvSpPr>
        <p:spPr bwMode="auto">
          <a:xfrm>
            <a:off x="646846" y="4200210"/>
            <a:ext cx="22861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accent1"/>
              </a:buClr>
              <a:buSzPct val="85000"/>
              <a:buFont typeface="Wingdings" pitchFamily="2" charset="2"/>
              <a:buChar char="o"/>
              <a:defRPr sz="2800">
                <a:solidFill>
                  <a:schemeClr val="tx2"/>
                </a:solidFill>
                <a:latin typeface="Arial" pitchFamily="34" charset="0"/>
                <a:ea typeface="ＭＳ Ｐゴシック" pitchFamily="34" charset="-128"/>
                <a:cs typeface="ＭＳ Ｐゴシック" pitchFamily="34" charset="-128"/>
              </a:defRPr>
            </a:lvl1pPr>
            <a:lvl2pPr marL="742950" indent="-285750" eaLnBrk="0" hangingPunct="0">
              <a:spcBef>
                <a:spcPct val="20000"/>
              </a:spcBef>
              <a:buClr>
                <a:schemeClr val="accent1"/>
              </a:buClr>
              <a:buSzPct val="70000"/>
              <a:buFont typeface="Wingdings" pitchFamily="2" charset="2"/>
              <a:buChar char="n"/>
              <a:defRPr sz="2500">
                <a:solidFill>
                  <a:schemeClr val="tx2"/>
                </a:solidFill>
                <a:latin typeface="Arial" pitchFamily="34" charset="0"/>
                <a:ea typeface="ＭＳ Ｐゴシック" pitchFamily="34" charset="-128"/>
                <a:cs typeface="Arial" pitchFamily="34" charset="0"/>
              </a:defRPr>
            </a:lvl2pPr>
            <a:lvl3pPr marL="1143000" indent="-228600" eaLnBrk="0" hangingPunct="0">
              <a:spcBef>
                <a:spcPct val="20000"/>
              </a:spcBef>
              <a:buClr>
                <a:schemeClr val="accent1"/>
              </a:buClr>
              <a:buSzPct val="70000"/>
              <a:buFont typeface="Wingdings" pitchFamily="2" charset="2"/>
              <a:buChar char="p"/>
              <a:defRPr sz="2200">
                <a:solidFill>
                  <a:schemeClr val="tx2"/>
                </a:solidFill>
                <a:latin typeface="Arial" pitchFamily="34" charset="0"/>
                <a:ea typeface="Arial" pitchFamily="34" charset="0"/>
                <a:cs typeface="Arial" pitchFamily="34" charset="0"/>
              </a:defRPr>
            </a:lvl3pPr>
            <a:lvl4pPr marL="1600200" indent="-228600" eaLnBrk="0" hangingPunct="0">
              <a:spcBef>
                <a:spcPct val="20000"/>
              </a:spcBef>
              <a:buClr>
                <a:schemeClr val="accent1"/>
              </a:buClr>
              <a:buSzPct val="70000"/>
              <a:buFont typeface="Wingdings" pitchFamily="2" charset="2"/>
              <a:buChar char="n"/>
              <a:defRPr sz="2000">
                <a:solidFill>
                  <a:schemeClr val="tx2"/>
                </a:solidFill>
                <a:latin typeface="Arial" pitchFamily="34" charset="0"/>
                <a:ea typeface="Arial" pitchFamily="34" charset="0"/>
                <a:cs typeface="Arial" pitchFamily="34" charset="0"/>
              </a:defRPr>
            </a:lvl4pPr>
            <a:lvl5pPr marL="2057400" indent="-228600" eaLnBrk="0" hangingPunct="0">
              <a:spcBef>
                <a:spcPct val="20000"/>
              </a:spcBef>
              <a:buClr>
                <a:schemeClr val="accent1"/>
              </a:buClr>
              <a:buSzPct val="70000"/>
              <a:buFont typeface="Wingdings" pitchFamily="2" charset="2"/>
              <a:buChar char="o"/>
              <a:defRPr sz="2000">
                <a:solidFill>
                  <a:schemeClr val="tx2"/>
                </a:solidFill>
                <a:latin typeface="Arial" pitchFamily="34" charset="0"/>
                <a:ea typeface="Arial" pitchFamily="34" charset="0"/>
                <a:cs typeface="Arial" pitchFamily="34" charset="0"/>
              </a:defRPr>
            </a:lvl5pPr>
            <a:lvl6pPr marL="2514600" indent="-228600" eaLnBrk="0" fontAlgn="base" hangingPunct="0">
              <a:spcBef>
                <a:spcPct val="20000"/>
              </a:spcBef>
              <a:spcAft>
                <a:spcPct val="0"/>
              </a:spcAft>
              <a:buClr>
                <a:schemeClr val="accent1"/>
              </a:buClr>
              <a:buSzPct val="70000"/>
              <a:buFont typeface="Wingdings" pitchFamily="2" charset="2"/>
              <a:buChar char="o"/>
              <a:defRPr sz="2000">
                <a:solidFill>
                  <a:schemeClr val="tx2"/>
                </a:solidFill>
                <a:latin typeface="Arial" pitchFamily="34" charset="0"/>
                <a:ea typeface="Arial" pitchFamily="34" charset="0"/>
                <a:cs typeface="Arial" pitchFamily="34" charset="0"/>
              </a:defRPr>
            </a:lvl6pPr>
            <a:lvl7pPr marL="2971800" indent="-228600" eaLnBrk="0" fontAlgn="base" hangingPunct="0">
              <a:spcBef>
                <a:spcPct val="20000"/>
              </a:spcBef>
              <a:spcAft>
                <a:spcPct val="0"/>
              </a:spcAft>
              <a:buClr>
                <a:schemeClr val="accent1"/>
              </a:buClr>
              <a:buSzPct val="70000"/>
              <a:buFont typeface="Wingdings" pitchFamily="2" charset="2"/>
              <a:buChar char="o"/>
              <a:defRPr sz="2000">
                <a:solidFill>
                  <a:schemeClr val="tx2"/>
                </a:solidFill>
                <a:latin typeface="Arial" pitchFamily="34" charset="0"/>
                <a:ea typeface="Arial" pitchFamily="34" charset="0"/>
                <a:cs typeface="Arial" pitchFamily="34" charset="0"/>
              </a:defRPr>
            </a:lvl7pPr>
            <a:lvl8pPr marL="3429000" indent="-228600" eaLnBrk="0" fontAlgn="base" hangingPunct="0">
              <a:spcBef>
                <a:spcPct val="20000"/>
              </a:spcBef>
              <a:spcAft>
                <a:spcPct val="0"/>
              </a:spcAft>
              <a:buClr>
                <a:schemeClr val="accent1"/>
              </a:buClr>
              <a:buSzPct val="70000"/>
              <a:buFont typeface="Wingdings" pitchFamily="2" charset="2"/>
              <a:buChar char="o"/>
              <a:defRPr sz="2000">
                <a:solidFill>
                  <a:schemeClr val="tx2"/>
                </a:solidFill>
                <a:latin typeface="Arial" pitchFamily="34" charset="0"/>
                <a:ea typeface="Arial" pitchFamily="34" charset="0"/>
                <a:cs typeface="Arial" pitchFamily="34" charset="0"/>
              </a:defRPr>
            </a:lvl8pPr>
            <a:lvl9pPr marL="3886200" indent="-228600" eaLnBrk="0" fontAlgn="base" hangingPunct="0">
              <a:spcBef>
                <a:spcPct val="20000"/>
              </a:spcBef>
              <a:spcAft>
                <a:spcPct val="0"/>
              </a:spcAft>
              <a:buClr>
                <a:schemeClr val="accent1"/>
              </a:buClr>
              <a:buSzPct val="70000"/>
              <a:buFont typeface="Wingdings" pitchFamily="2" charset="2"/>
              <a:buChar char="o"/>
              <a:defRPr sz="2000">
                <a:solidFill>
                  <a:schemeClr val="tx2"/>
                </a:solidFill>
                <a:latin typeface="Arial" pitchFamily="34" charset="0"/>
                <a:ea typeface="Arial" pitchFamily="34" charset="0"/>
                <a:cs typeface="Arial" pitchFamily="34" charset="0"/>
              </a:defRPr>
            </a:lvl9pPr>
          </a:lstStyle>
          <a:p>
            <a:pPr algn="ctr" eaLnBrk="1" hangingPunct="1">
              <a:spcBef>
                <a:spcPct val="0"/>
              </a:spcBef>
              <a:buClrTx/>
              <a:buSzTx/>
              <a:buFontTx/>
              <a:buNone/>
            </a:pPr>
            <a:r>
              <a:rPr lang="en-US" altLang="en-US" sz="1800" b="0" dirty="0">
                <a:solidFill>
                  <a:schemeClr val="tx1"/>
                </a:solidFill>
                <a:cs typeface="Arial" pitchFamily="34" charset="0"/>
              </a:rPr>
              <a:t>MRI (ACR)</a:t>
            </a:r>
          </a:p>
        </p:txBody>
      </p:sp>
      <p:pic>
        <p:nvPicPr>
          <p:cNvPr id="8" name="Picture 6">
            <a:extLst>
              <a:ext uri="{FF2B5EF4-FFF2-40B4-BE49-F238E27FC236}">
                <a16:creationId xmlns:a16="http://schemas.microsoft.com/office/drawing/2014/main" id="{827779A7-2F9B-4572-B074-C7E33F6801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b="6723"/>
          <a:stretch>
            <a:fillRect/>
          </a:stretch>
        </p:blipFill>
        <p:spPr bwMode="auto">
          <a:xfrm>
            <a:off x="3371850" y="1786926"/>
            <a:ext cx="2145616" cy="2413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a:extLst>
              <a:ext uri="{FF2B5EF4-FFF2-40B4-BE49-F238E27FC236}">
                <a16:creationId xmlns:a16="http://schemas.microsoft.com/office/drawing/2014/main" id="{91EEC376-CE4A-43B1-86A6-9B8F2B2B4E3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b="10851"/>
          <a:stretch>
            <a:fillRect/>
          </a:stretch>
        </p:blipFill>
        <p:spPr bwMode="auto">
          <a:xfrm>
            <a:off x="5734050" y="1805617"/>
            <a:ext cx="2796581" cy="231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7">
            <a:extLst>
              <a:ext uri="{FF2B5EF4-FFF2-40B4-BE49-F238E27FC236}">
                <a16:creationId xmlns:a16="http://schemas.microsoft.com/office/drawing/2014/main" id="{B887EC14-6861-458D-8079-F30E2420C74F}"/>
              </a:ext>
            </a:extLst>
          </p:cNvPr>
          <p:cNvSpPr txBox="1">
            <a:spLocks noChangeArrowheads="1"/>
          </p:cNvSpPr>
          <p:nvPr/>
        </p:nvSpPr>
        <p:spPr bwMode="auto">
          <a:xfrm>
            <a:off x="4795959" y="4184235"/>
            <a:ext cx="30716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accent1"/>
              </a:buClr>
              <a:buSzPct val="85000"/>
              <a:buFont typeface="Wingdings" pitchFamily="2" charset="2"/>
              <a:buChar char="o"/>
              <a:defRPr sz="2800">
                <a:solidFill>
                  <a:schemeClr val="tx2"/>
                </a:solidFill>
                <a:latin typeface="Arial" pitchFamily="34" charset="0"/>
                <a:ea typeface="ＭＳ Ｐゴシック" pitchFamily="34" charset="-128"/>
                <a:cs typeface="ＭＳ Ｐゴシック" pitchFamily="34" charset="-128"/>
              </a:defRPr>
            </a:lvl1pPr>
            <a:lvl2pPr marL="742950" indent="-285750" eaLnBrk="0" hangingPunct="0">
              <a:spcBef>
                <a:spcPct val="20000"/>
              </a:spcBef>
              <a:buClr>
                <a:schemeClr val="accent1"/>
              </a:buClr>
              <a:buSzPct val="70000"/>
              <a:buFont typeface="Wingdings" pitchFamily="2" charset="2"/>
              <a:buChar char="n"/>
              <a:defRPr sz="2500">
                <a:solidFill>
                  <a:schemeClr val="tx2"/>
                </a:solidFill>
                <a:latin typeface="Arial" pitchFamily="34" charset="0"/>
                <a:ea typeface="ＭＳ Ｐゴシック" pitchFamily="34" charset="-128"/>
                <a:cs typeface="Arial" pitchFamily="34" charset="0"/>
              </a:defRPr>
            </a:lvl2pPr>
            <a:lvl3pPr marL="1143000" indent="-228600" eaLnBrk="0" hangingPunct="0">
              <a:spcBef>
                <a:spcPct val="20000"/>
              </a:spcBef>
              <a:buClr>
                <a:schemeClr val="accent1"/>
              </a:buClr>
              <a:buSzPct val="70000"/>
              <a:buFont typeface="Wingdings" pitchFamily="2" charset="2"/>
              <a:buChar char="p"/>
              <a:defRPr sz="2200">
                <a:solidFill>
                  <a:schemeClr val="tx2"/>
                </a:solidFill>
                <a:latin typeface="Arial" pitchFamily="34" charset="0"/>
                <a:ea typeface="Arial" pitchFamily="34" charset="0"/>
                <a:cs typeface="Arial" pitchFamily="34" charset="0"/>
              </a:defRPr>
            </a:lvl3pPr>
            <a:lvl4pPr marL="1600200" indent="-228600" eaLnBrk="0" hangingPunct="0">
              <a:spcBef>
                <a:spcPct val="20000"/>
              </a:spcBef>
              <a:buClr>
                <a:schemeClr val="accent1"/>
              </a:buClr>
              <a:buSzPct val="70000"/>
              <a:buFont typeface="Wingdings" pitchFamily="2" charset="2"/>
              <a:buChar char="n"/>
              <a:defRPr sz="2000">
                <a:solidFill>
                  <a:schemeClr val="tx2"/>
                </a:solidFill>
                <a:latin typeface="Arial" pitchFamily="34" charset="0"/>
                <a:ea typeface="Arial" pitchFamily="34" charset="0"/>
                <a:cs typeface="Arial" pitchFamily="34" charset="0"/>
              </a:defRPr>
            </a:lvl4pPr>
            <a:lvl5pPr marL="2057400" indent="-228600" eaLnBrk="0" hangingPunct="0">
              <a:spcBef>
                <a:spcPct val="20000"/>
              </a:spcBef>
              <a:buClr>
                <a:schemeClr val="accent1"/>
              </a:buClr>
              <a:buSzPct val="70000"/>
              <a:buFont typeface="Wingdings" pitchFamily="2" charset="2"/>
              <a:buChar char="o"/>
              <a:defRPr sz="2000">
                <a:solidFill>
                  <a:schemeClr val="tx2"/>
                </a:solidFill>
                <a:latin typeface="Arial" pitchFamily="34" charset="0"/>
                <a:ea typeface="Arial" pitchFamily="34" charset="0"/>
                <a:cs typeface="Arial" pitchFamily="34" charset="0"/>
              </a:defRPr>
            </a:lvl5pPr>
            <a:lvl6pPr marL="2514600" indent="-228600" eaLnBrk="0" fontAlgn="base" hangingPunct="0">
              <a:spcBef>
                <a:spcPct val="20000"/>
              </a:spcBef>
              <a:spcAft>
                <a:spcPct val="0"/>
              </a:spcAft>
              <a:buClr>
                <a:schemeClr val="accent1"/>
              </a:buClr>
              <a:buSzPct val="70000"/>
              <a:buFont typeface="Wingdings" pitchFamily="2" charset="2"/>
              <a:buChar char="o"/>
              <a:defRPr sz="2000">
                <a:solidFill>
                  <a:schemeClr val="tx2"/>
                </a:solidFill>
                <a:latin typeface="Arial" pitchFamily="34" charset="0"/>
                <a:ea typeface="Arial" pitchFamily="34" charset="0"/>
                <a:cs typeface="Arial" pitchFamily="34" charset="0"/>
              </a:defRPr>
            </a:lvl6pPr>
            <a:lvl7pPr marL="2971800" indent="-228600" eaLnBrk="0" fontAlgn="base" hangingPunct="0">
              <a:spcBef>
                <a:spcPct val="20000"/>
              </a:spcBef>
              <a:spcAft>
                <a:spcPct val="0"/>
              </a:spcAft>
              <a:buClr>
                <a:schemeClr val="accent1"/>
              </a:buClr>
              <a:buSzPct val="70000"/>
              <a:buFont typeface="Wingdings" pitchFamily="2" charset="2"/>
              <a:buChar char="o"/>
              <a:defRPr sz="2000">
                <a:solidFill>
                  <a:schemeClr val="tx2"/>
                </a:solidFill>
                <a:latin typeface="Arial" pitchFamily="34" charset="0"/>
                <a:ea typeface="Arial" pitchFamily="34" charset="0"/>
                <a:cs typeface="Arial" pitchFamily="34" charset="0"/>
              </a:defRPr>
            </a:lvl7pPr>
            <a:lvl8pPr marL="3429000" indent="-228600" eaLnBrk="0" fontAlgn="base" hangingPunct="0">
              <a:spcBef>
                <a:spcPct val="20000"/>
              </a:spcBef>
              <a:spcAft>
                <a:spcPct val="0"/>
              </a:spcAft>
              <a:buClr>
                <a:schemeClr val="accent1"/>
              </a:buClr>
              <a:buSzPct val="70000"/>
              <a:buFont typeface="Wingdings" pitchFamily="2" charset="2"/>
              <a:buChar char="o"/>
              <a:defRPr sz="2000">
                <a:solidFill>
                  <a:schemeClr val="tx2"/>
                </a:solidFill>
                <a:latin typeface="Arial" pitchFamily="34" charset="0"/>
                <a:ea typeface="Arial" pitchFamily="34" charset="0"/>
                <a:cs typeface="Arial" pitchFamily="34" charset="0"/>
              </a:defRPr>
            </a:lvl8pPr>
            <a:lvl9pPr marL="3886200" indent="-228600" eaLnBrk="0" fontAlgn="base" hangingPunct="0">
              <a:spcBef>
                <a:spcPct val="20000"/>
              </a:spcBef>
              <a:spcAft>
                <a:spcPct val="0"/>
              </a:spcAft>
              <a:buClr>
                <a:schemeClr val="accent1"/>
              </a:buClr>
              <a:buSzPct val="70000"/>
              <a:buFont typeface="Wingdings" pitchFamily="2" charset="2"/>
              <a:buChar char="o"/>
              <a:defRPr sz="2000">
                <a:solidFill>
                  <a:schemeClr val="tx2"/>
                </a:solidFill>
                <a:latin typeface="Arial" pitchFamily="34" charset="0"/>
                <a:ea typeface="Arial" pitchFamily="34" charset="0"/>
                <a:cs typeface="Arial" pitchFamily="34" charset="0"/>
              </a:defRPr>
            </a:lvl9pPr>
          </a:lstStyle>
          <a:p>
            <a:pPr eaLnBrk="1" hangingPunct="1">
              <a:spcBef>
                <a:spcPct val="0"/>
              </a:spcBef>
              <a:buClrTx/>
              <a:buSzTx/>
              <a:buFontTx/>
              <a:buNone/>
            </a:pPr>
            <a:r>
              <a:rPr lang="en-US" altLang="en-US" sz="1800" dirty="0">
                <a:solidFill>
                  <a:schemeClr val="tx1"/>
                </a:solidFill>
                <a:cs typeface="Arial" pitchFamily="34" charset="0"/>
              </a:rPr>
              <a:t>Ultrasound (IEC 69391-2)</a:t>
            </a:r>
          </a:p>
        </p:txBody>
      </p:sp>
    </p:spTree>
    <p:extLst>
      <p:ext uri="{BB962C8B-B14F-4D97-AF65-F5344CB8AC3E}">
        <p14:creationId xmlns:p14="http://schemas.microsoft.com/office/powerpoint/2010/main" val="3147866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A3B0C-8248-4175-85BB-D74C7FBD51BD}"/>
              </a:ext>
            </a:extLst>
          </p:cNvPr>
          <p:cNvSpPr>
            <a:spLocks noGrp="1"/>
          </p:cNvSpPr>
          <p:nvPr>
            <p:ph type="title"/>
          </p:nvPr>
        </p:nvSpPr>
        <p:spPr/>
        <p:txBody>
          <a:bodyPr/>
          <a:lstStyle/>
          <a:p>
            <a:r>
              <a:rPr lang="en-US" dirty="0"/>
              <a:t>Image Quality Metrics </a:t>
            </a:r>
          </a:p>
        </p:txBody>
      </p:sp>
      <p:sp>
        <p:nvSpPr>
          <p:cNvPr id="4" name="Slide Number Placeholder 3">
            <a:extLst>
              <a:ext uri="{FF2B5EF4-FFF2-40B4-BE49-F238E27FC236}">
                <a16:creationId xmlns:a16="http://schemas.microsoft.com/office/drawing/2014/main" id="{9023A2C3-062B-488E-8F4C-C7099175030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23</a:t>
            </a:fld>
            <a:endParaRPr lang="en-GB"/>
          </a:p>
        </p:txBody>
      </p:sp>
      <p:graphicFrame>
        <p:nvGraphicFramePr>
          <p:cNvPr id="5" name="Group 100">
            <a:extLst>
              <a:ext uri="{FF2B5EF4-FFF2-40B4-BE49-F238E27FC236}">
                <a16:creationId xmlns:a16="http://schemas.microsoft.com/office/drawing/2014/main" id="{2D9BB553-C6DB-434D-A76C-876433A4B4E1}"/>
              </a:ext>
            </a:extLst>
          </p:cNvPr>
          <p:cNvGraphicFramePr>
            <a:graphicFrameLocks/>
          </p:cNvGraphicFramePr>
          <p:nvPr>
            <p:extLst>
              <p:ext uri="{D42A27DB-BD31-4B8C-83A1-F6EECF244321}">
                <p14:modId xmlns:p14="http://schemas.microsoft.com/office/powerpoint/2010/main" val="2583106768"/>
              </p:ext>
            </p:extLst>
          </p:nvPr>
        </p:nvGraphicFramePr>
        <p:xfrm>
          <a:off x="280219" y="654430"/>
          <a:ext cx="8601996" cy="4030276"/>
        </p:xfrm>
        <a:graphic>
          <a:graphicData uri="http://schemas.openxmlformats.org/drawingml/2006/table">
            <a:tbl>
              <a:tblPr/>
              <a:tblGrid>
                <a:gridCol w="4701090">
                  <a:extLst>
                    <a:ext uri="{9D8B030D-6E8A-4147-A177-3AD203B41FA5}">
                      <a16:colId xmlns:a16="http://schemas.microsoft.com/office/drawing/2014/main" val="20000"/>
                    </a:ext>
                  </a:extLst>
                </a:gridCol>
                <a:gridCol w="1900442">
                  <a:extLst>
                    <a:ext uri="{9D8B030D-6E8A-4147-A177-3AD203B41FA5}">
                      <a16:colId xmlns:a16="http://schemas.microsoft.com/office/drawing/2014/main" val="20001"/>
                    </a:ext>
                  </a:extLst>
                </a:gridCol>
                <a:gridCol w="800185">
                  <a:extLst>
                    <a:ext uri="{9D8B030D-6E8A-4147-A177-3AD203B41FA5}">
                      <a16:colId xmlns:a16="http://schemas.microsoft.com/office/drawing/2014/main" val="20002"/>
                    </a:ext>
                  </a:extLst>
                </a:gridCol>
                <a:gridCol w="1200279">
                  <a:extLst>
                    <a:ext uri="{9D8B030D-6E8A-4147-A177-3AD203B41FA5}">
                      <a16:colId xmlns:a16="http://schemas.microsoft.com/office/drawing/2014/main" val="20003"/>
                    </a:ext>
                  </a:extLst>
                </a:gridCol>
              </a:tblGrid>
              <a:tr h="29070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endParaRPr kumimoji="0" lang="en-US" altLang="ja-JP" sz="1400" b="1" i="0" u="none" strike="noStrike" cap="none" normalizeH="0" baseline="0" dirty="0">
                        <a:ln>
                          <a:noFill/>
                        </a:ln>
                        <a:solidFill>
                          <a:schemeClr val="tx1"/>
                        </a:solidFill>
                        <a:effectLst/>
                        <a:latin typeface="Arial" charset="0"/>
                        <a:ea typeface="MS Mincho" charset="0"/>
                        <a:cs typeface="MS Mincho" charset="0"/>
                      </a:endParaRP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a:ln>
                            <a:noFill/>
                          </a:ln>
                          <a:solidFill>
                            <a:srgbClr val="FF0000"/>
                          </a:solidFill>
                          <a:effectLst/>
                          <a:latin typeface="Arial" charset="0"/>
                          <a:ea typeface="MS Mincho" charset="0"/>
                          <a:cs typeface="MS Mincho" charset="0"/>
                        </a:rPr>
                        <a:t>Ultrasound</a:t>
                      </a: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a:ln>
                            <a:noFill/>
                          </a:ln>
                          <a:solidFill>
                            <a:schemeClr val="tx1"/>
                          </a:solidFill>
                          <a:effectLst/>
                          <a:latin typeface="Arial" charset="0"/>
                          <a:ea typeface="MS Mincho" charset="0"/>
                          <a:cs typeface="MS Mincho" charset="0"/>
                        </a:rPr>
                        <a:t>CT</a:t>
                      </a: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a:ln>
                            <a:noFill/>
                          </a:ln>
                          <a:solidFill>
                            <a:schemeClr val="tx1"/>
                          </a:solidFill>
                          <a:effectLst/>
                          <a:latin typeface="Arial" charset="0"/>
                          <a:ea typeface="MS Mincho" charset="0"/>
                          <a:cs typeface="MS Mincho" charset="0"/>
                        </a:rPr>
                        <a:t>MRI</a:t>
                      </a: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5487">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a:ln>
                            <a:noFill/>
                          </a:ln>
                          <a:solidFill>
                            <a:schemeClr val="tx1"/>
                          </a:solidFill>
                          <a:effectLst/>
                          <a:latin typeface="Arial" charset="0"/>
                          <a:ea typeface="MS Mincho" charset="0"/>
                          <a:cs typeface="MS Mincho" charset="0"/>
                        </a:rPr>
                        <a:t>Sharpness / Spatial Resolution</a:t>
                      </a: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a:ln>
                            <a:noFill/>
                          </a:ln>
                          <a:solidFill>
                            <a:schemeClr val="tx1"/>
                          </a:solidFill>
                          <a:effectLst/>
                          <a:latin typeface="Arial" charset="0"/>
                          <a:ea typeface="MS Mincho" charset="0"/>
                          <a:cs typeface="MS Mincho" charset="0"/>
                        </a:rPr>
                        <a:t>X</a:t>
                      </a: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a:ln>
                            <a:noFill/>
                          </a:ln>
                          <a:solidFill>
                            <a:schemeClr val="tx1"/>
                          </a:solidFill>
                          <a:effectLst/>
                          <a:latin typeface="Arial" charset="0"/>
                          <a:ea typeface="MS Mincho" charset="0"/>
                          <a:cs typeface="MS Mincho" charset="0"/>
                        </a:rPr>
                        <a:t>X</a:t>
                      </a: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a:ln>
                            <a:noFill/>
                          </a:ln>
                          <a:solidFill>
                            <a:schemeClr val="tx1"/>
                          </a:solidFill>
                          <a:effectLst/>
                          <a:latin typeface="Arial" charset="0"/>
                          <a:ea typeface="MS Mincho" charset="0"/>
                          <a:cs typeface="MS Mincho" charset="0"/>
                        </a:rPr>
                        <a:t>X</a:t>
                      </a: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070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a:ln>
                            <a:noFill/>
                          </a:ln>
                          <a:solidFill>
                            <a:schemeClr val="tx1"/>
                          </a:solidFill>
                          <a:effectLst/>
                          <a:latin typeface="Arial" charset="0"/>
                          <a:ea typeface="MS Mincho" charset="0"/>
                          <a:cs typeface="MS Mincho" charset="0"/>
                        </a:rPr>
                        <a:t>Section Thickness</a:t>
                      </a: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a:ln>
                            <a:noFill/>
                          </a:ln>
                          <a:solidFill>
                            <a:schemeClr val="tx1"/>
                          </a:solidFill>
                          <a:effectLst/>
                          <a:latin typeface="Arial" charset="0"/>
                          <a:ea typeface="MS Mincho" charset="0"/>
                          <a:cs typeface="MS Mincho" charset="0"/>
                        </a:rPr>
                        <a:t>X</a:t>
                      </a:r>
                      <a:endParaRPr kumimoji="0" lang="en-US" sz="1400" b="1" i="0" u="none" strike="noStrike" cap="none" normalizeH="0" baseline="0" dirty="0">
                        <a:ln>
                          <a:noFill/>
                        </a:ln>
                        <a:solidFill>
                          <a:schemeClr val="tx1"/>
                        </a:solidFill>
                        <a:effectLst/>
                        <a:latin typeface="Arial" charset="0"/>
                        <a:ea typeface="MS Mincho" charset="0"/>
                        <a:cs typeface="MS Mincho" charset="0"/>
                      </a:endParaRP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a:ln>
                            <a:noFill/>
                          </a:ln>
                          <a:solidFill>
                            <a:schemeClr val="tx1"/>
                          </a:solidFill>
                          <a:effectLst/>
                          <a:latin typeface="Arial" charset="0"/>
                          <a:ea typeface="MS Mincho" charset="0"/>
                          <a:cs typeface="MS Mincho" charset="0"/>
                        </a:rPr>
                        <a:t>X</a:t>
                      </a: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a:ln>
                            <a:noFill/>
                          </a:ln>
                          <a:solidFill>
                            <a:schemeClr val="tx1"/>
                          </a:solidFill>
                          <a:effectLst/>
                          <a:latin typeface="Arial" charset="0"/>
                          <a:ea typeface="MS Mincho" charset="0"/>
                          <a:cs typeface="MS Mincho" charset="0"/>
                        </a:rPr>
                        <a:t>X</a:t>
                      </a: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099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a:ln>
                            <a:noFill/>
                          </a:ln>
                          <a:solidFill>
                            <a:schemeClr val="tx1"/>
                          </a:solidFill>
                          <a:effectLst/>
                          <a:latin typeface="Arial" charset="0"/>
                          <a:ea typeface="MS Mincho" charset="0"/>
                          <a:cs typeface="MS Mincho" charset="0"/>
                        </a:rPr>
                        <a:t>Spatial Measurement Accuracy</a:t>
                      </a: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a:ln>
                            <a:noFill/>
                          </a:ln>
                          <a:solidFill>
                            <a:schemeClr val="tx1"/>
                          </a:solidFill>
                          <a:effectLst/>
                          <a:latin typeface="Arial" charset="0"/>
                          <a:ea typeface="MS Mincho" charset="0"/>
                          <a:cs typeface="MS Mincho" charset="0"/>
                        </a:rPr>
                        <a:t>X</a:t>
                      </a:r>
                      <a:endParaRPr kumimoji="0" lang="en-US" sz="1400" b="1" i="0" u="none" strike="noStrike" cap="none" normalizeH="0" baseline="0" dirty="0">
                        <a:ln>
                          <a:noFill/>
                        </a:ln>
                        <a:solidFill>
                          <a:schemeClr val="tx1"/>
                        </a:solidFill>
                        <a:effectLst/>
                        <a:latin typeface="Arial" charset="0"/>
                        <a:ea typeface="MS Mincho" charset="0"/>
                        <a:cs typeface="MS Mincho" charset="0"/>
                      </a:endParaRP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a:ln>
                            <a:noFill/>
                          </a:ln>
                          <a:solidFill>
                            <a:schemeClr val="tx1"/>
                          </a:solidFill>
                          <a:effectLst/>
                          <a:latin typeface="Arial" charset="0"/>
                          <a:ea typeface="MS Mincho" charset="0"/>
                          <a:cs typeface="MS Mincho" charset="0"/>
                        </a:rPr>
                        <a:t>X</a:t>
                      </a: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a:ln>
                            <a:noFill/>
                          </a:ln>
                          <a:solidFill>
                            <a:schemeClr val="tx1"/>
                          </a:solidFill>
                          <a:effectLst/>
                          <a:latin typeface="Arial" charset="0"/>
                          <a:ea typeface="MS Mincho" charset="0"/>
                          <a:cs typeface="MS Mincho" charset="0"/>
                        </a:rPr>
                        <a:t>X</a:t>
                      </a: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070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a:ln>
                            <a:noFill/>
                          </a:ln>
                          <a:solidFill>
                            <a:schemeClr val="tx1"/>
                          </a:solidFill>
                          <a:effectLst/>
                          <a:latin typeface="Arial" charset="0"/>
                          <a:ea typeface="MS Mincho" charset="0"/>
                          <a:cs typeface="MS Mincho" charset="0"/>
                        </a:rPr>
                        <a:t>Distortion</a:t>
                      </a: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a:ln>
                            <a:noFill/>
                          </a:ln>
                          <a:solidFill>
                            <a:schemeClr val="tx1"/>
                          </a:solidFill>
                          <a:effectLst/>
                          <a:latin typeface="Arial" charset="0"/>
                          <a:ea typeface="MS Mincho" charset="0"/>
                          <a:cs typeface="MS Mincho" charset="0"/>
                        </a:rPr>
                        <a:t>X</a:t>
                      </a:r>
                      <a:endParaRPr kumimoji="0" lang="en-US" sz="1400" b="1" i="0" u="none" strike="noStrike" cap="none" normalizeH="0" baseline="0">
                        <a:ln>
                          <a:noFill/>
                        </a:ln>
                        <a:solidFill>
                          <a:schemeClr val="tx1"/>
                        </a:solidFill>
                        <a:effectLst/>
                        <a:latin typeface="Arial" charset="0"/>
                        <a:ea typeface="MS Mincho" charset="0"/>
                        <a:cs typeface="MS Mincho" charset="0"/>
                      </a:endParaRP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charset="0"/>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a:ln>
                            <a:noFill/>
                          </a:ln>
                          <a:solidFill>
                            <a:schemeClr val="tx1"/>
                          </a:solidFill>
                          <a:effectLst/>
                          <a:latin typeface="Arial" charset="0"/>
                          <a:ea typeface="MS Mincho" charset="0"/>
                          <a:cs typeface="MS Mincho" charset="0"/>
                        </a:rPr>
                        <a:t>X</a:t>
                      </a: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070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a:ln>
                            <a:noFill/>
                          </a:ln>
                          <a:solidFill>
                            <a:schemeClr val="tx1"/>
                          </a:solidFill>
                          <a:effectLst/>
                          <a:latin typeface="Arial" charset="0"/>
                          <a:ea typeface="MS Mincho" charset="0"/>
                          <a:cs typeface="MS Mincho" charset="0"/>
                        </a:rPr>
                        <a:t>Uniformity </a:t>
                      </a: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a:ln>
                            <a:noFill/>
                          </a:ln>
                          <a:solidFill>
                            <a:schemeClr val="tx1"/>
                          </a:solidFill>
                          <a:effectLst/>
                          <a:latin typeface="Arial" charset="0"/>
                          <a:ea typeface="MS Mincho" charset="0"/>
                          <a:cs typeface="MS Mincho" charset="0"/>
                        </a:rPr>
                        <a:t>X</a:t>
                      </a:r>
                      <a:endParaRPr kumimoji="0" lang="en-US" sz="1400" b="1" i="0" u="none" strike="noStrike" cap="none" normalizeH="0" baseline="0" dirty="0">
                        <a:ln>
                          <a:noFill/>
                        </a:ln>
                        <a:solidFill>
                          <a:schemeClr val="tx1"/>
                        </a:solidFill>
                        <a:effectLst/>
                        <a:latin typeface="Arial" charset="0"/>
                        <a:ea typeface="MS Mincho" charset="0"/>
                        <a:cs typeface="MS Mincho" charset="0"/>
                      </a:endParaRP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a:ln>
                            <a:noFill/>
                          </a:ln>
                          <a:solidFill>
                            <a:schemeClr val="tx1"/>
                          </a:solidFill>
                          <a:effectLst/>
                          <a:latin typeface="Arial" charset="0"/>
                          <a:ea typeface="MS Mincho" charset="0"/>
                          <a:cs typeface="MS Mincho" charset="0"/>
                        </a:rPr>
                        <a:t>X</a:t>
                      </a: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a:ln>
                            <a:noFill/>
                          </a:ln>
                          <a:solidFill>
                            <a:schemeClr val="tx1"/>
                          </a:solidFill>
                          <a:effectLst/>
                          <a:latin typeface="Arial" charset="0"/>
                          <a:ea typeface="MS Mincho" charset="0"/>
                          <a:cs typeface="MS Mincho" charset="0"/>
                        </a:rPr>
                        <a:t>X</a:t>
                      </a: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070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a:ln>
                            <a:noFill/>
                          </a:ln>
                          <a:solidFill>
                            <a:schemeClr val="tx1"/>
                          </a:solidFill>
                          <a:effectLst/>
                          <a:latin typeface="Arial" charset="0"/>
                          <a:ea typeface="MS Mincho" charset="0"/>
                          <a:cs typeface="MS Mincho" charset="0"/>
                        </a:rPr>
                        <a:t>Visualization Depth</a:t>
                      </a: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a:ln>
                            <a:noFill/>
                          </a:ln>
                          <a:solidFill>
                            <a:schemeClr val="tx1"/>
                          </a:solidFill>
                          <a:effectLst/>
                          <a:latin typeface="Arial" charset="0"/>
                          <a:ea typeface="MS Mincho" charset="0"/>
                          <a:cs typeface="MS Mincho" charset="0"/>
                        </a:rPr>
                        <a:t>X</a:t>
                      </a:r>
                      <a:endParaRPr kumimoji="0" lang="en-US" sz="1400" b="1" i="0" u="none" strike="noStrike" cap="none" normalizeH="0" baseline="0" dirty="0">
                        <a:ln>
                          <a:noFill/>
                        </a:ln>
                        <a:solidFill>
                          <a:schemeClr val="tx1"/>
                        </a:solidFill>
                        <a:effectLst/>
                        <a:latin typeface="Arial" charset="0"/>
                        <a:ea typeface="MS Mincho" charset="0"/>
                        <a:cs typeface="MS Mincho" charset="0"/>
                      </a:endParaRP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charset="0"/>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charset="0"/>
                        <a:buNone/>
                        <a:tabLst/>
                      </a:pPr>
                      <a:endParaRPr kumimoji="0" lang="en-US" sz="1400" b="1" i="0" u="none" strike="noStrike" cap="none" normalizeH="0" baseline="0">
                        <a:ln>
                          <a:noFill/>
                        </a:ln>
                        <a:solidFill>
                          <a:schemeClr val="tx1"/>
                        </a:solidFill>
                        <a:effectLst/>
                        <a:latin typeface="Arial" charset="0"/>
                        <a:ea typeface="ＭＳ Ｐゴシック" charset="0"/>
                        <a:cs typeface="ＭＳ Ｐゴシック" charset="0"/>
                      </a:endParaRP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2436">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a:ln>
                            <a:noFill/>
                          </a:ln>
                          <a:solidFill>
                            <a:schemeClr val="tx1"/>
                          </a:solidFill>
                          <a:effectLst/>
                          <a:latin typeface="Arial" charset="0"/>
                          <a:ea typeface="MS Mincho" charset="0"/>
                          <a:cs typeface="MS Mincho" charset="0"/>
                        </a:rPr>
                        <a:t>Contrast: low contrast resolution, contrast-detail analysis</a:t>
                      </a: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a:ln>
                            <a:noFill/>
                          </a:ln>
                          <a:solidFill>
                            <a:schemeClr val="tx1"/>
                          </a:solidFill>
                          <a:effectLst/>
                          <a:latin typeface="Arial" charset="0"/>
                          <a:ea typeface="MS Mincho" charset="0"/>
                          <a:cs typeface="MS Mincho" charset="0"/>
                        </a:rPr>
                        <a:t>X</a:t>
                      </a:r>
                      <a:endParaRPr kumimoji="0" lang="en-US" sz="1400" b="1" i="0" u="none" strike="noStrike" cap="none" normalizeH="0" baseline="0" dirty="0">
                        <a:ln>
                          <a:noFill/>
                        </a:ln>
                        <a:solidFill>
                          <a:schemeClr val="tx1"/>
                        </a:solidFill>
                        <a:effectLst/>
                        <a:latin typeface="Arial" charset="0"/>
                        <a:ea typeface="MS Mincho" charset="0"/>
                        <a:cs typeface="MS Mincho" charset="0"/>
                      </a:endParaRP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a:ln>
                            <a:noFill/>
                          </a:ln>
                          <a:solidFill>
                            <a:schemeClr val="tx1"/>
                          </a:solidFill>
                          <a:effectLst/>
                          <a:latin typeface="Arial" charset="0"/>
                          <a:ea typeface="MS Mincho" charset="0"/>
                          <a:cs typeface="MS Mincho" charset="0"/>
                        </a:rPr>
                        <a:t>X</a:t>
                      </a: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a:ln>
                            <a:noFill/>
                          </a:ln>
                          <a:solidFill>
                            <a:schemeClr val="tx1"/>
                          </a:solidFill>
                          <a:effectLst/>
                          <a:latin typeface="Arial" charset="0"/>
                          <a:ea typeface="MS Mincho" charset="0"/>
                          <a:cs typeface="MS Mincho" charset="0"/>
                        </a:rPr>
                        <a:t>X</a:t>
                      </a: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070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a:ln>
                            <a:noFill/>
                          </a:ln>
                          <a:solidFill>
                            <a:schemeClr val="tx1"/>
                          </a:solidFill>
                          <a:effectLst/>
                          <a:latin typeface="Arial" charset="0"/>
                          <a:ea typeface="MS Mincho" charset="0"/>
                          <a:cs typeface="MS Mincho" charset="0"/>
                        </a:rPr>
                        <a:t>Artifacts</a:t>
                      </a: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a:ln>
                            <a:noFill/>
                          </a:ln>
                          <a:solidFill>
                            <a:schemeClr val="tx1"/>
                          </a:solidFill>
                          <a:effectLst/>
                          <a:latin typeface="Arial" charset="0"/>
                          <a:ea typeface="MS Mincho" charset="0"/>
                          <a:cs typeface="MS Mincho" charset="0"/>
                        </a:rPr>
                        <a:t>X</a:t>
                      </a:r>
                      <a:endParaRPr kumimoji="0" lang="en-US" sz="1400" b="1" i="0" u="none" strike="noStrike" cap="none" normalizeH="0" baseline="0" dirty="0">
                        <a:ln>
                          <a:noFill/>
                        </a:ln>
                        <a:solidFill>
                          <a:schemeClr val="tx1"/>
                        </a:solidFill>
                        <a:effectLst/>
                        <a:latin typeface="Arial" charset="0"/>
                        <a:ea typeface="MS Mincho" charset="0"/>
                        <a:cs typeface="MS Mincho" charset="0"/>
                      </a:endParaRP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charset="0"/>
                        <a:buNone/>
                        <a:tabLst/>
                      </a:pP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a:ln>
                            <a:noFill/>
                          </a:ln>
                          <a:solidFill>
                            <a:schemeClr val="tx1"/>
                          </a:solidFill>
                          <a:effectLst/>
                          <a:latin typeface="Arial" charset="0"/>
                          <a:ea typeface="MS Mincho" charset="0"/>
                          <a:cs typeface="MS Mincho" charset="0"/>
                        </a:rPr>
                        <a:t>X</a:t>
                      </a: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9070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a:ln>
                            <a:noFill/>
                          </a:ln>
                          <a:solidFill>
                            <a:schemeClr val="tx1"/>
                          </a:solidFill>
                          <a:effectLst/>
                          <a:latin typeface="Arial" charset="0"/>
                          <a:ea typeface="MS Mincho" charset="0"/>
                          <a:cs typeface="MS Mincho" charset="0"/>
                        </a:rPr>
                        <a:t>Material Property Meas. Accuracy</a:t>
                      </a: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a:ln>
                            <a:noFill/>
                          </a:ln>
                          <a:solidFill>
                            <a:schemeClr val="tx1"/>
                          </a:solidFill>
                          <a:effectLst/>
                          <a:latin typeface="Arial" charset="0"/>
                          <a:ea typeface="MS Mincho" charset="0"/>
                          <a:cs typeface="MS Mincho" charset="0"/>
                        </a:rPr>
                        <a:t>X</a:t>
                      </a:r>
                      <a:endParaRPr kumimoji="0" lang="en-US" sz="1400" b="1" i="0" u="none" strike="noStrike" cap="none" normalizeH="0" baseline="0">
                        <a:ln>
                          <a:noFill/>
                        </a:ln>
                        <a:solidFill>
                          <a:schemeClr val="tx1"/>
                        </a:solidFill>
                        <a:effectLst/>
                        <a:latin typeface="Arial" charset="0"/>
                        <a:ea typeface="MS Mincho" charset="0"/>
                        <a:cs typeface="MS Mincho" charset="0"/>
                      </a:endParaRP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a:ln>
                            <a:noFill/>
                          </a:ln>
                          <a:solidFill>
                            <a:schemeClr val="tx1"/>
                          </a:solidFill>
                          <a:effectLst/>
                          <a:latin typeface="Arial" charset="0"/>
                          <a:ea typeface="MS Mincho" charset="0"/>
                          <a:cs typeface="MS Mincho" charset="0"/>
                        </a:rPr>
                        <a:t>X</a:t>
                      </a: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charset="0"/>
                        <a:buNone/>
                        <a:tabLst/>
                      </a:pP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9070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a:ln>
                            <a:noFill/>
                          </a:ln>
                          <a:solidFill>
                            <a:schemeClr val="tx1"/>
                          </a:solidFill>
                          <a:effectLst/>
                          <a:latin typeface="Arial" charset="0"/>
                          <a:ea typeface="MS Mincho" charset="0"/>
                          <a:cs typeface="MS Mincho" charset="0"/>
                        </a:rPr>
                        <a:t>Sensitivity/Noise/SNR</a:t>
                      </a: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a:ln>
                            <a:noFill/>
                          </a:ln>
                          <a:solidFill>
                            <a:schemeClr val="tx1"/>
                          </a:solidFill>
                          <a:effectLst/>
                          <a:latin typeface="Arial" charset="0"/>
                          <a:ea typeface="MS Mincho" charset="0"/>
                          <a:cs typeface="MS Mincho" charset="0"/>
                        </a:rPr>
                        <a:t>X</a:t>
                      </a:r>
                      <a:endParaRPr kumimoji="0" lang="en-US" sz="1400" b="1" i="0" u="none" strike="noStrike" cap="none" normalizeH="0" baseline="0">
                        <a:ln>
                          <a:noFill/>
                        </a:ln>
                        <a:solidFill>
                          <a:schemeClr val="tx1"/>
                        </a:solidFill>
                        <a:effectLst/>
                        <a:latin typeface="Arial" charset="0"/>
                        <a:ea typeface="MS Mincho" charset="0"/>
                        <a:cs typeface="MS Mincho" charset="0"/>
                      </a:endParaRP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a:ln>
                            <a:noFill/>
                          </a:ln>
                          <a:solidFill>
                            <a:schemeClr val="tx1"/>
                          </a:solidFill>
                          <a:effectLst/>
                          <a:latin typeface="Arial" charset="0"/>
                          <a:ea typeface="MS Mincho" charset="0"/>
                          <a:cs typeface="MS Mincho" charset="0"/>
                        </a:rPr>
                        <a:t>X</a:t>
                      </a: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a:ln>
                            <a:noFill/>
                          </a:ln>
                          <a:solidFill>
                            <a:schemeClr val="tx1"/>
                          </a:solidFill>
                          <a:effectLst/>
                          <a:latin typeface="Arial" charset="0"/>
                          <a:ea typeface="MS Mincho" charset="0"/>
                          <a:cs typeface="MS Mincho" charset="0"/>
                        </a:rPr>
                        <a:t>X</a:t>
                      </a: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9070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a:ln>
                            <a:noFill/>
                          </a:ln>
                          <a:solidFill>
                            <a:schemeClr val="tx1"/>
                          </a:solidFill>
                          <a:effectLst/>
                          <a:latin typeface="Arial" charset="0"/>
                          <a:ea typeface="MS Mincho" charset="0"/>
                          <a:cs typeface="MS Mincho" charset="0"/>
                        </a:rPr>
                        <a:t>Dynamic Range</a:t>
                      </a: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a:ln>
                            <a:noFill/>
                          </a:ln>
                          <a:solidFill>
                            <a:schemeClr val="tx1"/>
                          </a:solidFill>
                          <a:effectLst/>
                          <a:latin typeface="Arial" charset="0"/>
                          <a:ea typeface="MS Mincho" charset="0"/>
                          <a:cs typeface="MS Mincho" charset="0"/>
                        </a:rPr>
                        <a:t>X</a:t>
                      </a:r>
                      <a:endParaRPr kumimoji="0" lang="en-US" sz="1400" b="1" i="0" u="none" strike="noStrike" cap="none" normalizeH="0" baseline="0">
                        <a:ln>
                          <a:noFill/>
                        </a:ln>
                        <a:solidFill>
                          <a:schemeClr val="tx1"/>
                        </a:solidFill>
                        <a:effectLst/>
                        <a:latin typeface="Arial" charset="0"/>
                        <a:ea typeface="MS Mincho" charset="0"/>
                        <a:cs typeface="MS Mincho" charset="0"/>
                      </a:endParaRP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charset="0"/>
                        <a:buNone/>
                        <a:tabLst/>
                      </a:pP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charset="0"/>
                        <a:buNone/>
                        <a:tabLst/>
                      </a:pP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90703">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dirty="0">
                          <a:ln>
                            <a:noFill/>
                          </a:ln>
                          <a:solidFill>
                            <a:schemeClr val="tx1"/>
                          </a:solidFill>
                          <a:effectLst/>
                          <a:latin typeface="Arial" charset="0"/>
                          <a:ea typeface="MS Mincho" charset="0"/>
                          <a:cs typeface="MS Mincho" charset="0"/>
                        </a:rPr>
                        <a:t>Linearity</a:t>
                      </a: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ja-JP" sz="1400" b="1" i="0" u="none" strike="noStrike" cap="none" normalizeH="0" baseline="0" dirty="0">
                          <a:ln>
                            <a:noFill/>
                          </a:ln>
                          <a:solidFill>
                            <a:schemeClr val="tx1"/>
                          </a:solidFill>
                          <a:effectLst/>
                          <a:latin typeface="Arial" charset="0"/>
                          <a:ea typeface="MS Mincho" charset="0"/>
                          <a:cs typeface="MS Mincho" charset="0"/>
                        </a:rPr>
                        <a:t>X</a:t>
                      </a:r>
                      <a:endParaRPr kumimoji="0" lang="en-US" sz="1400" b="1" i="0" u="none" strike="noStrike" cap="none" normalizeH="0" baseline="0" dirty="0">
                        <a:ln>
                          <a:noFill/>
                        </a:ln>
                        <a:solidFill>
                          <a:schemeClr val="tx1"/>
                        </a:solidFill>
                        <a:effectLst/>
                        <a:latin typeface="Arial" charset="0"/>
                        <a:ea typeface="MS Mincho" charset="0"/>
                        <a:cs typeface="MS Mincho" charset="0"/>
                      </a:endParaRP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charset="0"/>
                        <a:buNone/>
                        <a:tabLst/>
                      </a:pP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Pct val="85000"/>
                        <a:buFont typeface="Wingdings" charset="0"/>
                        <a:buNone/>
                        <a:tabLst/>
                      </a:pPr>
                      <a:endParaRPr kumimoji="0" lang="en-US" sz="1400" b="1" i="0" u="none" strike="noStrike" cap="none" normalizeH="0" baseline="0" dirty="0">
                        <a:ln>
                          <a:noFill/>
                        </a:ln>
                        <a:solidFill>
                          <a:schemeClr val="tx1"/>
                        </a:solidFill>
                        <a:effectLst/>
                        <a:latin typeface="Arial" charset="0"/>
                        <a:ea typeface="ＭＳ Ｐゴシック" charset="0"/>
                        <a:cs typeface="ＭＳ Ｐゴシック" charset="0"/>
                      </a:endParaRPr>
                    </a:p>
                  </a:txBody>
                  <a:tcPr marL="96576" marR="96576" marT="45730" marB="45730"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582676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6229c6ff7a_0_70"/>
          <p:cNvSpPr txBox="1">
            <a:spLocks noGrp="1"/>
          </p:cNvSpPr>
          <p:nvPr>
            <p:ph type="title"/>
          </p:nvPr>
        </p:nvSpPr>
        <p:spPr>
          <a:xfrm>
            <a:off x="628650" y="203981"/>
            <a:ext cx="7886700" cy="408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dirty="0"/>
              <a:t>Summary and Next Steps</a:t>
            </a:r>
            <a:endParaRPr dirty="0"/>
          </a:p>
        </p:txBody>
      </p:sp>
      <p:sp>
        <p:nvSpPr>
          <p:cNvPr id="207" name="Google Shape;207;g6229c6ff7a_0_70"/>
          <p:cNvSpPr txBox="1">
            <a:spLocks noGrp="1"/>
          </p:cNvSpPr>
          <p:nvPr>
            <p:ph type="body" idx="1"/>
          </p:nvPr>
        </p:nvSpPr>
        <p:spPr>
          <a:xfrm>
            <a:off x="221673" y="727364"/>
            <a:ext cx="8922327" cy="3905341"/>
          </a:xfrm>
          <a:prstGeom prst="rect">
            <a:avLst/>
          </a:prstGeom>
        </p:spPr>
        <p:txBody>
          <a:bodyPr spcFirstLastPara="1" wrap="square" lIns="91425" tIns="45700" rIns="91425" bIns="45700" anchor="t" anchorCtr="0">
            <a:noAutofit/>
          </a:bodyPr>
          <a:lstStyle/>
          <a:p>
            <a:pPr>
              <a:buFont typeface="Arial" panose="020B0604020202020204" pitchFamily="34" charset="0"/>
              <a:buChar char="•"/>
            </a:pPr>
            <a:r>
              <a:rPr lang="en-US" sz="2200" dirty="0"/>
              <a:t>A comprehensive list of IPASC terms and definitions has been developed</a:t>
            </a:r>
          </a:p>
          <a:p>
            <a:pPr lvl="1">
              <a:buFont typeface="Arial" panose="020B0604020202020204" pitchFamily="34" charset="0"/>
              <a:buChar char="•"/>
            </a:pPr>
            <a:r>
              <a:rPr lang="en-US" sz="1800" dirty="0"/>
              <a:t>Hold consensus vote to adopt IPASC terms and definitions document</a:t>
            </a:r>
          </a:p>
          <a:p>
            <a:pPr lvl="1">
              <a:buFont typeface="Arial" panose="020B0604020202020204" pitchFamily="34" charset="0"/>
              <a:buChar char="•"/>
            </a:pPr>
            <a:endParaRPr lang="en-US" sz="1800" dirty="0"/>
          </a:p>
          <a:p>
            <a:pPr>
              <a:buFont typeface="Arial" panose="020B0604020202020204" pitchFamily="34" charset="0"/>
              <a:buChar char="•"/>
            </a:pPr>
            <a:r>
              <a:rPr lang="en-US" sz="2200" dirty="0"/>
              <a:t>Establish consensus set of image quality metrics to support/guide all theme group activities</a:t>
            </a:r>
          </a:p>
          <a:p>
            <a:pPr lvl="1">
              <a:buFont typeface="Arial" panose="020B0604020202020204" pitchFamily="34" charset="0"/>
              <a:buChar char="•"/>
            </a:pPr>
            <a:r>
              <a:rPr lang="en-US" sz="1800" dirty="0"/>
              <a:t>Provide literature review of medical image quality test methods and standards</a:t>
            </a:r>
          </a:p>
          <a:p>
            <a:pPr lvl="1">
              <a:buFont typeface="Arial" panose="020B0604020202020204" pitchFamily="34" charset="0"/>
              <a:buChar char="•"/>
            </a:pPr>
            <a:r>
              <a:rPr lang="en-US" sz="1800" dirty="0"/>
              <a:t>Survey IPASC members to prioritize/rank candidate metrics</a:t>
            </a:r>
          </a:p>
          <a:p>
            <a:pPr lvl="1">
              <a:buFont typeface="Arial" panose="020B0604020202020204" pitchFamily="34" charset="0"/>
              <a:buChar char="•"/>
            </a:pPr>
            <a:r>
              <a:rPr lang="en-US" sz="1800" dirty="0"/>
              <a:t>Hold discussions to identify, rank utility of image quality metrics</a:t>
            </a:r>
          </a:p>
          <a:p>
            <a:pPr>
              <a:buFont typeface="Arial" panose="020B0604020202020204" pitchFamily="34" charset="0"/>
              <a:buChar char="•"/>
            </a:pPr>
            <a:endParaRPr lang="en-US" sz="2200" dirty="0"/>
          </a:p>
          <a:p>
            <a:pPr>
              <a:buFont typeface="Arial" panose="020B0604020202020204" pitchFamily="34" charset="0"/>
              <a:buChar char="•"/>
            </a:pPr>
            <a:r>
              <a:rPr lang="en-US" sz="2200" dirty="0"/>
              <a:t>Develop draft multi-site study protocol/SOP</a:t>
            </a:r>
            <a:endParaRPr sz="2200" dirty="0"/>
          </a:p>
        </p:txBody>
      </p:sp>
      <p:sp>
        <p:nvSpPr>
          <p:cNvPr id="208" name="Google Shape;208;g6229c6ff7a_0_70"/>
          <p:cNvSpPr txBox="1">
            <a:spLocks noGrp="1"/>
          </p:cNvSpPr>
          <p:nvPr>
            <p:ph type="sldNum" idx="12"/>
          </p:nvPr>
        </p:nvSpPr>
        <p:spPr>
          <a:xfrm>
            <a:off x="7602582" y="4747188"/>
            <a:ext cx="431100" cy="287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GB"/>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6229c6ff7a_0_84"/>
          <p:cNvSpPr txBox="1">
            <a:spLocks noGrp="1"/>
          </p:cNvSpPr>
          <p:nvPr>
            <p:ph type="title"/>
          </p:nvPr>
        </p:nvSpPr>
        <p:spPr>
          <a:xfrm>
            <a:off x="628650" y="206377"/>
            <a:ext cx="7886700" cy="408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dirty="0"/>
              <a:t>Afternoon discussion</a:t>
            </a:r>
            <a:endParaRPr dirty="0"/>
          </a:p>
        </p:txBody>
      </p:sp>
      <p:sp>
        <p:nvSpPr>
          <p:cNvPr id="215" name="Google Shape;215;g6229c6ff7a_0_84"/>
          <p:cNvSpPr txBox="1">
            <a:spLocks noGrp="1"/>
          </p:cNvSpPr>
          <p:nvPr>
            <p:ph type="body" idx="1"/>
          </p:nvPr>
        </p:nvSpPr>
        <p:spPr>
          <a:xfrm>
            <a:off x="193964" y="762000"/>
            <a:ext cx="8818418" cy="3870705"/>
          </a:xfrm>
          <a:prstGeom prst="rect">
            <a:avLst/>
          </a:prstGeom>
        </p:spPr>
        <p:txBody>
          <a:bodyPr spcFirstLastPara="1" wrap="square" lIns="91425" tIns="45700" rIns="91425" bIns="45700" anchor="t" anchorCtr="0">
            <a:noAutofit/>
          </a:bodyPr>
          <a:lstStyle/>
          <a:p>
            <a:pPr lvl="0">
              <a:buChar char="-"/>
            </a:pPr>
            <a:r>
              <a:rPr lang="en-US" sz="2400" dirty="0"/>
              <a:t>Which image quality metrics do you think are valuable for PAI system characterization?</a:t>
            </a:r>
          </a:p>
          <a:p>
            <a:pPr lvl="0">
              <a:buChar char="-"/>
            </a:pPr>
            <a:endParaRPr lang="en-US" sz="2400" dirty="0"/>
          </a:p>
          <a:p>
            <a:pPr lvl="0">
              <a:buChar char="-"/>
            </a:pPr>
            <a:r>
              <a:rPr lang="en-US" sz="2400" dirty="0"/>
              <a:t>Which metrics do you use to evaluate or compare PAI or other imaging devices? How do you measure/compute these metrics?</a:t>
            </a:r>
          </a:p>
          <a:p>
            <a:pPr lvl="0">
              <a:buChar char="-"/>
            </a:pPr>
            <a:endParaRPr lang="en-US" sz="2400" dirty="0"/>
          </a:p>
          <a:p>
            <a:pPr lvl="0">
              <a:buChar char="-"/>
            </a:pPr>
            <a:r>
              <a:rPr lang="en-US" sz="2400" dirty="0"/>
              <a:t>Are there other metrics that should be considered?</a:t>
            </a:r>
          </a:p>
          <a:p>
            <a:pPr lvl="0">
              <a:buChar char="-"/>
            </a:pPr>
            <a:endParaRPr lang="en-US" sz="2400" dirty="0"/>
          </a:p>
          <a:p>
            <a:pPr lvl="0">
              <a:buChar char="-"/>
            </a:pPr>
            <a:r>
              <a:rPr lang="en-US" sz="2400" dirty="0"/>
              <a:t>Do you see other challenges that should be addressed?</a:t>
            </a:r>
          </a:p>
          <a:p>
            <a:pPr lvl="0">
              <a:buChar char="-"/>
            </a:pPr>
            <a:endParaRPr lang="en-US" sz="2400" dirty="0"/>
          </a:p>
          <a:p>
            <a:pPr lvl="0">
              <a:buChar char="-"/>
            </a:pPr>
            <a:endParaRPr lang="en-US" sz="2400" dirty="0"/>
          </a:p>
          <a:p>
            <a:pPr marL="914400" lvl="0" indent="0">
              <a:buNone/>
            </a:pPr>
            <a:endParaRPr lang="en-US" sz="2400" dirty="0"/>
          </a:p>
          <a:p>
            <a:pPr lvl="0">
              <a:buChar char="-"/>
            </a:pPr>
            <a:endParaRPr lang="en-US" sz="2400" dirty="0"/>
          </a:p>
          <a:p>
            <a:pPr>
              <a:buFont typeface="Arial" panose="020B0604020202020204" pitchFamily="34" charset="0"/>
              <a:buChar char="•"/>
            </a:pPr>
            <a:endParaRPr lang="en-US" sz="2400" dirty="0"/>
          </a:p>
        </p:txBody>
      </p:sp>
      <p:sp>
        <p:nvSpPr>
          <p:cNvPr id="216" name="Google Shape;216;g6229c6ff7a_0_84"/>
          <p:cNvSpPr txBox="1">
            <a:spLocks noGrp="1"/>
          </p:cNvSpPr>
          <p:nvPr>
            <p:ph type="sldNum" idx="12"/>
          </p:nvPr>
        </p:nvSpPr>
        <p:spPr>
          <a:xfrm>
            <a:off x="7602582" y="4747188"/>
            <a:ext cx="431100" cy="287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GB"/>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1258B19E-FE0C-4287-B747-8C8920B29C75}"/>
              </a:ext>
            </a:extLst>
          </p:cNvPr>
          <p:cNvSpPr>
            <a:spLocks noGrp="1"/>
          </p:cNvSpPr>
          <p:nvPr>
            <p:ph type="subTitle" idx="1"/>
          </p:nvPr>
        </p:nvSpPr>
        <p:spPr/>
        <p:txBody>
          <a:bodyPr/>
          <a:lstStyle/>
          <a:p>
            <a:endParaRPr lang="en-US"/>
          </a:p>
        </p:txBody>
      </p:sp>
      <p:sp>
        <p:nvSpPr>
          <p:cNvPr id="5" name="Title 4">
            <a:extLst>
              <a:ext uri="{FF2B5EF4-FFF2-40B4-BE49-F238E27FC236}">
                <a16:creationId xmlns:a16="http://schemas.microsoft.com/office/drawing/2014/main" id="{463D2C90-D7A7-40A8-8FAD-A9ADF0546431}"/>
              </a:ext>
            </a:extLst>
          </p:cNvPr>
          <p:cNvSpPr>
            <a:spLocks noGrp="1"/>
          </p:cNvSpPr>
          <p:nvPr>
            <p:ph type="title"/>
          </p:nvPr>
        </p:nvSpPr>
        <p:spPr>
          <a:xfrm>
            <a:off x="1142999" y="1130134"/>
            <a:ext cx="6858001" cy="1319348"/>
          </a:xfrm>
        </p:spPr>
        <p:txBody>
          <a:bodyPr/>
          <a:lstStyle/>
          <a:p>
            <a:r>
              <a:rPr lang="en-US" sz="4000" dirty="0"/>
              <a:t>Thanks for your attention!</a:t>
            </a:r>
          </a:p>
        </p:txBody>
      </p:sp>
      <p:sp>
        <p:nvSpPr>
          <p:cNvPr id="4" name="Slide Number Placeholder 3">
            <a:extLst>
              <a:ext uri="{FF2B5EF4-FFF2-40B4-BE49-F238E27FC236}">
                <a16:creationId xmlns:a16="http://schemas.microsoft.com/office/drawing/2014/main" id="{2D96A76C-7BE6-42A3-9045-D3611D7E06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26</a:t>
            </a:fld>
            <a:endParaRPr lang="en-GB"/>
          </a:p>
        </p:txBody>
      </p:sp>
    </p:spTree>
    <p:extLst>
      <p:ext uri="{BB962C8B-B14F-4D97-AF65-F5344CB8AC3E}">
        <p14:creationId xmlns:p14="http://schemas.microsoft.com/office/powerpoint/2010/main" val="2655654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7FA23-CB4B-4DC4-97F2-A124C69AF097}"/>
              </a:ext>
            </a:extLst>
          </p:cNvPr>
          <p:cNvSpPr>
            <a:spLocks noGrp="1"/>
          </p:cNvSpPr>
          <p:nvPr>
            <p:ph type="title"/>
          </p:nvPr>
        </p:nvSpPr>
        <p:spPr/>
        <p:txBody>
          <a:bodyPr/>
          <a:lstStyle/>
          <a:p>
            <a:r>
              <a:rPr lang="en-US" dirty="0"/>
              <a:t>Levels of Standardization</a:t>
            </a:r>
          </a:p>
        </p:txBody>
      </p:sp>
      <p:sp>
        <p:nvSpPr>
          <p:cNvPr id="4" name="Arrow: Right 3">
            <a:extLst>
              <a:ext uri="{FF2B5EF4-FFF2-40B4-BE49-F238E27FC236}">
                <a16:creationId xmlns:a16="http://schemas.microsoft.com/office/drawing/2014/main" id="{91C22822-B7B4-40BD-99D7-DC03CBE9D67C}"/>
              </a:ext>
            </a:extLst>
          </p:cNvPr>
          <p:cNvSpPr/>
          <p:nvPr/>
        </p:nvSpPr>
        <p:spPr>
          <a:xfrm>
            <a:off x="361336" y="1991032"/>
            <a:ext cx="3256664" cy="1106129"/>
          </a:xfrm>
          <a:prstGeom prst="rightArrow">
            <a:avLst>
              <a:gd name="adj1" fmla="val 50000"/>
              <a:gd name="adj2" fmla="val 7211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Tahoma" panose="020B0604030504040204" pitchFamily="34" charset="0"/>
              <a:ea typeface="Tahoma" panose="020B0604030504040204" pitchFamily="34" charset="0"/>
              <a:cs typeface="Tahoma" panose="020B0604030504040204" pitchFamily="34" charset="0"/>
            </a:endParaRPr>
          </a:p>
        </p:txBody>
      </p:sp>
      <p:grpSp>
        <p:nvGrpSpPr>
          <p:cNvPr id="29" name="Group 28">
            <a:extLst>
              <a:ext uri="{FF2B5EF4-FFF2-40B4-BE49-F238E27FC236}">
                <a16:creationId xmlns:a16="http://schemas.microsoft.com/office/drawing/2014/main" id="{D5BF86A4-CF4F-4FEB-AFF9-E5BF79BE66B7}"/>
              </a:ext>
            </a:extLst>
          </p:cNvPr>
          <p:cNvGrpSpPr/>
          <p:nvPr/>
        </p:nvGrpSpPr>
        <p:grpSpPr>
          <a:xfrm>
            <a:off x="37800" y="736177"/>
            <a:ext cx="2840715" cy="1472611"/>
            <a:chOff x="50400" y="981569"/>
            <a:chExt cx="3787620" cy="1963481"/>
          </a:xfrm>
        </p:grpSpPr>
        <p:sp>
          <p:nvSpPr>
            <p:cNvPr id="26" name="TextBox 25">
              <a:extLst>
                <a:ext uri="{FF2B5EF4-FFF2-40B4-BE49-F238E27FC236}">
                  <a16:creationId xmlns:a16="http://schemas.microsoft.com/office/drawing/2014/main" id="{5B8BA9AB-B577-4B16-AE09-B96EDF0AEEFC}"/>
                </a:ext>
              </a:extLst>
            </p:cNvPr>
            <p:cNvSpPr txBox="1"/>
            <p:nvPr/>
          </p:nvSpPr>
          <p:spPr>
            <a:xfrm>
              <a:off x="50400" y="2606495"/>
              <a:ext cx="3787620" cy="338555"/>
            </a:xfrm>
            <a:prstGeom prst="rect">
              <a:avLst/>
            </a:prstGeom>
            <a:noFill/>
          </p:spPr>
          <p:txBody>
            <a:bodyPr wrap="square" rtlCol="0">
              <a:spAutoFit/>
            </a:bodyPr>
            <a:lstStyle/>
            <a:p>
              <a:pPr algn="ctr"/>
              <a:r>
                <a:rPr lang="en-US" sz="1050" b="1" dirty="0">
                  <a:latin typeface="Tahoma" panose="020B0604030504040204" pitchFamily="34" charset="0"/>
                  <a:ea typeface="Tahoma" panose="020B0604030504040204" pitchFamily="34" charset="0"/>
                  <a:cs typeface="Tahoma" panose="020B0604030504040204" pitchFamily="34" charset="0"/>
                </a:rPr>
                <a:t>Test Methodology Research</a:t>
              </a:r>
            </a:p>
          </p:txBody>
        </p:sp>
        <p:pic>
          <p:nvPicPr>
            <p:cNvPr id="27" name="Picture 26">
              <a:extLst>
                <a:ext uri="{FF2B5EF4-FFF2-40B4-BE49-F238E27FC236}">
                  <a16:creationId xmlns:a16="http://schemas.microsoft.com/office/drawing/2014/main" id="{47C68512-35D4-4EC6-BE19-EAD0A55BC1DD}"/>
                </a:ext>
              </a:extLst>
            </p:cNvPr>
            <p:cNvPicPr>
              <a:picLocks noChangeAspect="1"/>
            </p:cNvPicPr>
            <p:nvPr/>
          </p:nvPicPr>
          <p:blipFill rotWithShape="1">
            <a:blip r:embed="rId2"/>
            <a:srcRect r="70180"/>
            <a:stretch/>
          </p:blipFill>
          <p:spPr>
            <a:xfrm>
              <a:off x="253191" y="981569"/>
              <a:ext cx="1818829" cy="1673141"/>
            </a:xfrm>
            <a:prstGeom prst="rect">
              <a:avLst/>
            </a:prstGeom>
          </p:spPr>
        </p:pic>
        <p:pic>
          <p:nvPicPr>
            <p:cNvPr id="28" name="Picture 27">
              <a:extLst>
                <a:ext uri="{FF2B5EF4-FFF2-40B4-BE49-F238E27FC236}">
                  <a16:creationId xmlns:a16="http://schemas.microsoft.com/office/drawing/2014/main" id="{4A18B507-FE88-49E5-9667-6D645612B105}"/>
                </a:ext>
              </a:extLst>
            </p:cNvPr>
            <p:cNvPicPr>
              <a:picLocks noChangeAspect="1"/>
            </p:cNvPicPr>
            <p:nvPr/>
          </p:nvPicPr>
          <p:blipFill>
            <a:blip r:embed="rId3"/>
            <a:stretch>
              <a:fillRect/>
            </a:stretch>
          </p:blipFill>
          <p:spPr>
            <a:xfrm>
              <a:off x="2021620" y="981569"/>
              <a:ext cx="1550180" cy="1624926"/>
            </a:xfrm>
            <a:prstGeom prst="rect">
              <a:avLst/>
            </a:prstGeom>
          </p:spPr>
        </p:pic>
      </p:grpSp>
      <p:sp>
        <p:nvSpPr>
          <p:cNvPr id="3" name="Footer Placeholder 2">
            <a:extLst>
              <a:ext uri="{FF2B5EF4-FFF2-40B4-BE49-F238E27FC236}">
                <a16:creationId xmlns:a16="http://schemas.microsoft.com/office/drawing/2014/main" id="{7DF3618A-3983-4AA9-8787-88AE6AD468A8}"/>
              </a:ext>
            </a:extLst>
          </p:cNvPr>
          <p:cNvSpPr>
            <a:spLocks noGrp="1"/>
          </p:cNvSpPr>
          <p:nvPr>
            <p:ph type="ftr" sz="quarter" idx="11"/>
          </p:nvPr>
        </p:nvSpPr>
        <p:spPr/>
        <p:txBody>
          <a:bodyPr/>
          <a:lstStyle/>
          <a:p>
            <a:r>
              <a:rPr lang="en-US"/>
              <a:t>of 22</a:t>
            </a:r>
            <a:endParaRPr lang="en-US" dirty="0"/>
          </a:p>
        </p:txBody>
      </p:sp>
      <p:sp>
        <p:nvSpPr>
          <p:cNvPr id="5" name="Slide Number Placeholder 4">
            <a:extLst>
              <a:ext uri="{FF2B5EF4-FFF2-40B4-BE49-F238E27FC236}">
                <a16:creationId xmlns:a16="http://schemas.microsoft.com/office/drawing/2014/main" id="{567690A2-0F01-4FAE-8EF1-0B29E90D5AAF}"/>
              </a:ext>
            </a:extLst>
          </p:cNvPr>
          <p:cNvSpPr>
            <a:spLocks noGrp="1"/>
          </p:cNvSpPr>
          <p:nvPr>
            <p:ph type="sldNum" sz="quarter" idx="12"/>
          </p:nvPr>
        </p:nvSpPr>
        <p:spPr/>
        <p:txBody>
          <a:bodyPr/>
          <a:lstStyle/>
          <a:p>
            <a:fld id="{39CACE05-41A5-CE4D-9AD6-6F86C0D2763D}" type="slidenum">
              <a:rPr lang="en-US" smtClean="0"/>
              <a:pPr/>
              <a:t>3</a:t>
            </a:fld>
            <a:endParaRPr lang="en-US" dirty="0"/>
          </a:p>
        </p:txBody>
      </p:sp>
    </p:spTree>
    <p:extLst>
      <p:ext uri="{BB962C8B-B14F-4D97-AF65-F5344CB8AC3E}">
        <p14:creationId xmlns:p14="http://schemas.microsoft.com/office/powerpoint/2010/main" val="852310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7FA23-CB4B-4DC4-97F2-A124C69AF097}"/>
              </a:ext>
            </a:extLst>
          </p:cNvPr>
          <p:cNvSpPr>
            <a:spLocks noGrp="1"/>
          </p:cNvSpPr>
          <p:nvPr>
            <p:ph type="title"/>
          </p:nvPr>
        </p:nvSpPr>
        <p:spPr/>
        <p:txBody>
          <a:bodyPr/>
          <a:lstStyle/>
          <a:p>
            <a:r>
              <a:rPr lang="en-US" dirty="0"/>
              <a:t>Levels of Standardization</a:t>
            </a:r>
          </a:p>
        </p:txBody>
      </p:sp>
      <p:sp>
        <p:nvSpPr>
          <p:cNvPr id="4" name="Arrow: Right 3">
            <a:extLst>
              <a:ext uri="{FF2B5EF4-FFF2-40B4-BE49-F238E27FC236}">
                <a16:creationId xmlns:a16="http://schemas.microsoft.com/office/drawing/2014/main" id="{91C22822-B7B4-40BD-99D7-DC03CBE9D67C}"/>
              </a:ext>
            </a:extLst>
          </p:cNvPr>
          <p:cNvSpPr/>
          <p:nvPr/>
        </p:nvSpPr>
        <p:spPr>
          <a:xfrm>
            <a:off x="361336" y="1991032"/>
            <a:ext cx="5353664" cy="1106129"/>
          </a:xfrm>
          <a:prstGeom prst="rightArrow">
            <a:avLst>
              <a:gd name="adj1" fmla="val 50000"/>
              <a:gd name="adj2" fmla="val 7211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Tahoma" panose="020B0604030504040204" pitchFamily="34" charset="0"/>
              <a:ea typeface="Tahoma" panose="020B0604030504040204" pitchFamily="34" charset="0"/>
              <a:cs typeface="Tahoma" panose="020B0604030504040204" pitchFamily="34" charset="0"/>
            </a:endParaRPr>
          </a:p>
        </p:txBody>
      </p:sp>
      <p:grpSp>
        <p:nvGrpSpPr>
          <p:cNvPr id="26" name="Group 25">
            <a:extLst>
              <a:ext uri="{FF2B5EF4-FFF2-40B4-BE49-F238E27FC236}">
                <a16:creationId xmlns:a16="http://schemas.microsoft.com/office/drawing/2014/main" id="{7E446DA7-DB3E-4C93-BAD6-82B3FEFD59A3}"/>
              </a:ext>
            </a:extLst>
          </p:cNvPr>
          <p:cNvGrpSpPr/>
          <p:nvPr/>
        </p:nvGrpSpPr>
        <p:grpSpPr>
          <a:xfrm>
            <a:off x="1268246" y="2804851"/>
            <a:ext cx="3669030" cy="1804725"/>
            <a:chOff x="1397694" y="4016364"/>
            <a:chExt cx="4892040" cy="2406300"/>
          </a:xfrm>
        </p:grpSpPr>
        <p:sp>
          <p:nvSpPr>
            <p:cNvPr id="27" name="TextBox 26">
              <a:extLst>
                <a:ext uri="{FF2B5EF4-FFF2-40B4-BE49-F238E27FC236}">
                  <a16:creationId xmlns:a16="http://schemas.microsoft.com/office/drawing/2014/main" id="{B86F2DA5-54CF-4388-BCDC-473809EFAE96}"/>
                </a:ext>
              </a:extLst>
            </p:cNvPr>
            <p:cNvSpPr txBox="1"/>
            <p:nvPr/>
          </p:nvSpPr>
          <p:spPr>
            <a:xfrm>
              <a:off x="1397694" y="4016364"/>
              <a:ext cx="4892040" cy="338555"/>
            </a:xfrm>
            <a:prstGeom prst="rect">
              <a:avLst/>
            </a:prstGeom>
            <a:noFill/>
          </p:spPr>
          <p:txBody>
            <a:bodyPr wrap="square" rtlCol="0">
              <a:spAutoFit/>
            </a:bodyPr>
            <a:lstStyle/>
            <a:p>
              <a:pPr algn="ctr"/>
              <a:r>
                <a:rPr lang="en-US" sz="1050" b="1" dirty="0">
                  <a:latin typeface="Tahoma" panose="020B0604030504040204" pitchFamily="34" charset="0"/>
                  <a:ea typeface="Tahoma" panose="020B0604030504040204" pitchFamily="34" charset="0"/>
                  <a:cs typeface="Tahoma" panose="020B0604030504040204" pitchFamily="34" charset="0"/>
                </a:rPr>
                <a:t>Collaboration, Consensus Documents</a:t>
              </a:r>
            </a:p>
          </p:txBody>
        </p:sp>
        <p:pic>
          <p:nvPicPr>
            <p:cNvPr id="28" name="Picture 27">
              <a:extLst>
                <a:ext uri="{FF2B5EF4-FFF2-40B4-BE49-F238E27FC236}">
                  <a16:creationId xmlns:a16="http://schemas.microsoft.com/office/drawing/2014/main" id="{0FDA061F-D9BA-4453-B42C-589B570E97B0}"/>
                </a:ext>
              </a:extLst>
            </p:cNvPr>
            <p:cNvPicPr>
              <a:picLocks noChangeAspect="1"/>
            </p:cNvPicPr>
            <p:nvPr/>
          </p:nvPicPr>
          <p:blipFill rotWithShape="1">
            <a:blip r:embed="rId2"/>
            <a:srcRect t="5620" b="31741"/>
            <a:stretch/>
          </p:blipFill>
          <p:spPr>
            <a:xfrm>
              <a:off x="1424332" y="4385695"/>
              <a:ext cx="4711949" cy="2036969"/>
            </a:xfrm>
            <a:prstGeom prst="rect">
              <a:avLst/>
            </a:prstGeom>
            <a:ln>
              <a:solidFill>
                <a:schemeClr val="tx1"/>
              </a:solidFill>
            </a:ln>
          </p:spPr>
        </p:pic>
      </p:grpSp>
      <p:grpSp>
        <p:nvGrpSpPr>
          <p:cNvPr id="32" name="Group 31">
            <a:extLst>
              <a:ext uri="{FF2B5EF4-FFF2-40B4-BE49-F238E27FC236}">
                <a16:creationId xmlns:a16="http://schemas.microsoft.com/office/drawing/2014/main" id="{C768DB33-79AF-4EC4-88EE-FACB1AFEEFF4}"/>
              </a:ext>
            </a:extLst>
          </p:cNvPr>
          <p:cNvGrpSpPr/>
          <p:nvPr/>
        </p:nvGrpSpPr>
        <p:grpSpPr>
          <a:xfrm>
            <a:off x="37800" y="736177"/>
            <a:ext cx="2840715" cy="1472611"/>
            <a:chOff x="50400" y="981569"/>
            <a:chExt cx="3787620" cy="1963481"/>
          </a:xfrm>
        </p:grpSpPr>
        <p:sp>
          <p:nvSpPr>
            <p:cNvPr id="33" name="TextBox 32">
              <a:extLst>
                <a:ext uri="{FF2B5EF4-FFF2-40B4-BE49-F238E27FC236}">
                  <a16:creationId xmlns:a16="http://schemas.microsoft.com/office/drawing/2014/main" id="{AB72D8B7-52CF-4EC2-B86A-2A7B87B3B4D8}"/>
                </a:ext>
              </a:extLst>
            </p:cNvPr>
            <p:cNvSpPr txBox="1"/>
            <p:nvPr/>
          </p:nvSpPr>
          <p:spPr>
            <a:xfrm>
              <a:off x="50400" y="2606495"/>
              <a:ext cx="3787620" cy="338555"/>
            </a:xfrm>
            <a:prstGeom prst="rect">
              <a:avLst/>
            </a:prstGeom>
            <a:noFill/>
          </p:spPr>
          <p:txBody>
            <a:bodyPr wrap="square" rtlCol="0">
              <a:spAutoFit/>
            </a:bodyPr>
            <a:lstStyle/>
            <a:p>
              <a:pPr algn="ctr"/>
              <a:r>
                <a:rPr lang="en-US" sz="1050" b="1" dirty="0">
                  <a:latin typeface="Tahoma" panose="020B0604030504040204" pitchFamily="34" charset="0"/>
                  <a:ea typeface="Tahoma" panose="020B0604030504040204" pitchFamily="34" charset="0"/>
                  <a:cs typeface="Tahoma" panose="020B0604030504040204" pitchFamily="34" charset="0"/>
                </a:rPr>
                <a:t>Test Methodology Research</a:t>
              </a:r>
            </a:p>
          </p:txBody>
        </p:sp>
        <p:pic>
          <p:nvPicPr>
            <p:cNvPr id="34" name="Picture 33">
              <a:extLst>
                <a:ext uri="{FF2B5EF4-FFF2-40B4-BE49-F238E27FC236}">
                  <a16:creationId xmlns:a16="http://schemas.microsoft.com/office/drawing/2014/main" id="{1241EDC5-56C2-4E3B-ADCF-64E4B710AC0D}"/>
                </a:ext>
              </a:extLst>
            </p:cNvPr>
            <p:cNvPicPr>
              <a:picLocks noChangeAspect="1"/>
            </p:cNvPicPr>
            <p:nvPr/>
          </p:nvPicPr>
          <p:blipFill rotWithShape="1">
            <a:blip r:embed="rId3"/>
            <a:srcRect r="70180"/>
            <a:stretch/>
          </p:blipFill>
          <p:spPr>
            <a:xfrm>
              <a:off x="253191" y="981569"/>
              <a:ext cx="1818829" cy="1673141"/>
            </a:xfrm>
            <a:prstGeom prst="rect">
              <a:avLst/>
            </a:prstGeom>
          </p:spPr>
        </p:pic>
        <p:pic>
          <p:nvPicPr>
            <p:cNvPr id="35" name="Picture 34">
              <a:extLst>
                <a:ext uri="{FF2B5EF4-FFF2-40B4-BE49-F238E27FC236}">
                  <a16:creationId xmlns:a16="http://schemas.microsoft.com/office/drawing/2014/main" id="{2A359DF7-8D29-41DE-9A4B-FB780BF9CCE6}"/>
                </a:ext>
              </a:extLst>
            </p:cNvPr>
            <p:cNvPicPr>
              <a:picLocks noChangeAspect="1"/>
            </p:cNvPicPr>
            <p:nvPr/>
          </p:nvPicPr>
          <p:blipFill>
            <a:blip r:embed="rId4"/>
            <a:stretch>
              <a:fillRect/>
            </a:stretch>
          </p:blipFill>
          <p:spPr>
            <a:xfrm>
              <a:off x="2021620" y="981569"/>
              <a:ext cx="1550180" cy="1624926"/>
            </a:xfrm>
            <a:prstGeom prst="rect">
              <a:avLst/>
            </a:prstGeom>
          </p:spPr>
        </p:pic>
      </p:grpSp>
      <p:sp>
        <p:nvSpPr>
          <p:cNvPr id="3" name="Footer Placeholder 2">
            <a:extLst>
              <a:ext uri="{FF2B5EF4-FFF2-40B4-BE49-F238E27FC236}">
                <a16:creationId xmlns:a16="http://schemas.microsoft.com/office/drawing/2014/main" id="{78DD9BA0-7956-459B-92E8-A32F5EB8603C}"/>
              </a:ext>
            </a:extLst>
          </p:cNvPr>
          <p:cNvSpPr>
            <a:spLocks noGrp="1"/>
          </p:cNvSpPr>
          <p:nvPr>
            <p:ph type="ftr" sz="quarter" idx="11"/>
          </p:nvPr>
        </p:nvSpPr>
        <p:spPr/>
        <p:txBody>
          <a:bodyPr/>
          <a:lstStyle/>
          <a:p>
            <a:r>
              <a:rPr lang="en-US"/>
              <a:t>of 22</a:t>
            </a:r>
            <a:endParaRPr lang="en-US" dirty="0"/>
          </a:p>
        </p:txBody>
      </p:sp>
      <p:sp>
        <p:nvSpPr>
          <p:cNvPr id="5" name="Slide Number Placeholder 4">
            <a:extLst>
              <a:ext uri="{FF2B5EF4-FFF2-40B4-BE49-F238E27FC236}">
                <a16:creationId xmlns:a16="http://schemas.microsoft.com/office/drawing/2014/main" id="{155C1A10-BCC5-47D1-8488-1AA2767F2CD4}"/>
              </a:ext>
            </a:extLst>
          </p:cNvPr>
          <p:cNvSpPr>
            <a:spLocks noGrp="1"/>
          </p:cNvSpPr>
          <p:nvPr>
            <p:ph type="sldNum" sz="quarter" idx="12"/>
          </p:nvPr>
        </p:nvSpPr>
        <p:spPr/>
        <p:txBody>
          <a:bodyPr/>
          <a:lstStyle/>
          <a:p>
            <a:fld id="{39CACE05-41A5-CE4D-9AD6-6F86C0D2763D}" type="slidenum">
              <a:rPr lang="en-US" smtClean="0"/>
              <a:pPr/>
              <a:t>4</a:t>
            </a:fld>
            <a:endParaRPr lang="en-US" dirty="0"/>
          </a:p>
        </p:txBody>
      </p:sp>
    </p:spTree>
    <p:extLst>
      <p:ext uri="{BB962C8B-B14F-4D97-AF65-F5344CB8AC3E}">
        <p14:creationId xmlns:p14="http://schemas.microsoft.com/office/powerpoint/2010/main" val="168375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7FA23-CB4B-4DC4-97F2-A124C69AF097}"/>
              </a:ext>
            </a:extLst>
          </p:cNvPr>
          <p:cNvSpPr>
            <a:spLocks noGrp="1"/>
          </p:cNvSpPr>
          <p:nvPr>
            <p:ph type="title"/>
          </p:nvPr>
        </p:nvSpPr>
        <p:spPr/>
        <p:txBody>
          <a:bodyPr/>
          <a:lstStyle/>
          <a:p>
            <a:r>
              <a:rPr lang="en-US" dirty="0"/>
              <a:t>Levels of Standardization</a:t>
            </a:r>
          </a:p>
        </p:txBody>
      </p:sp>
      <p:sp>
        <p:nvSpPr>
          <p:cNvPr id="4" name="Arrow: Right 3">
            <a:extLst>
              <a:ext uri="{FF2B5EF4-FFF2-40B4-BE49-F238E27FC236}">
                <a16:creationId xmlns:a16="http://schemas.microsoft.com/office/drawing/2014/main" id="{91C22822-B7B4-40BD-99D7-DC03CBE9D67C}"/>
              </a:ext>
            </a:extLst>
          </p:cNvPr>
          <p:cNvSpPr/>
          <p:nvPr/>
        </p:nvSpPr>
        <p:spPr>
          <a:xfrm>
            <a:off x="361336" y="1991032"/>
            <a:ext cx="6993869" cy="1106129"/>
          </a:xfrm>
          <a:prstGeom prst="rightArrow">
            <a:avLst>
              <a:gd name="adj1" fmla="val 50000"/>
              <a:gd name="adj2" fmla="val 7211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Tahoma" panose="020B0604030504040204" pitchFamily="34" charset="0"/>
              <a:ea typeface="Tahoma" panose="020B0604030504040204" pitchFamily="34" charset="0"/>
              <a:cs typeface="Tahoma" panose="020B0604030504040204" pitchFamily="34" charset="0"/>
            </a:endParaRPr>
          </a:p>
        </p:txBody>
      </p:sp>
      <p:grpSp>
        <p:nvGrpSpPr>
          <p:cNvPr id="26" name="Group 25">
            <a:extLst>
              <a:ext uri="{FF2B5EF4-FFF2-40B4-BE49-F238E27FC236}">
                <a16:creationId xmlns:a16="http://schemas.microsoft.com/office/drawing/2014/main" id="{1EB09AEA-7F3F-4558-A4EB-7967AFB76ED3}"/>
              </a:ext>
            </a:extLst>
          </p:cNvPr>
          <p:cNvGrpSpPr/>
          <p:nvPr/>
        </p:nvGrpSpPr>
        <p:grpSpPr>
          <a:xfrm>
            <a:off x="1268246" y="2804851"/>
            <a:ext cx="3669030" cy="1804725"/>
            <a:chOff x="1397694" y="4016364"/>
            <a:chExt cx="4892040" cy="2406300"/>
          </a:xfrm>
        </p:grpSpPr>
        <p:sp>
          <p:nvSpPr>
            <p:cNvPr id="27" name="TextBox 26">
              <a:extLst>
                <a:ext uri="{FF2B5EF4-FFF2-40B4-BE49-F238E27FC236}">
                  <a16:creationId xmlns:a16="http://schemas.microsoft.com/office/drawing/2014/main" id="{6C4D3FC2-E6B1-4ABF-9D8F-D130AFB379A2}"/>
                </a:ext>
              </a:extLst>
            </p:cNvPr>
            <p:cNvSpPr txBox="1"/>
            <p:nvPr/>
          </p:nvSpPr>
          <p:spPr>
            <a:xfrm>
              <a:off x="1397694" y="4016364"/>
              <a:ext cx="4892040" cy="338555"/>
            </a:xfrm>
            <a:prstGeom prst="rect">
              <a:avLst/>
            </a:prstGeom>
            <a:noFill/>
          </p:spPr>
          <p:txBody>
            <a:bodyPr wrap="square" rtlCol="0">
              <a:spAutoFit/>
            </a:bodyPr>
            <a:lstStyle/>
            <a:p>
              <a:pPr algn="ctr"/>
              <a:r>
                <a:rPr lang="en-US" sz="1050" b="1" dirty="0">
                  <a:latin typeface="Tahoma" panose="020B0604030504040204" pitchFamily="34" charset="0"/>
                  <a:ea typeface="Tahoma" panose="020B0604030504040204" pitchFamily="34" charset="0"/>
                  <a:cs typeface="Tahoma" panose="020B0604030504040204" pitchFamily="34" charset="0"/>
                </a:rPr>
                <a:t>Collaboration, Consensus Documents</a:t>
              </a:r>
            </a:p>
          </p:txBody>
        </p:sp>
        <p:pic>
          <p:nvPicPr>
            <p:cNvPr id="28" name="Picture 27">
              <a:extLst>
                <a:ext uri="{FF2B5EF4-FFF2-40B4-BE49-F238E27FC236}">
                  <a16:creationId xmlns:a16="http://schemas.microsoft.com/office/drawing/2014/main" id="{F974285B-7F78-480B-BFE3-C974771AED2E}"/>
                </a:ext>
              </a:extLst>
            </p:cNvPr>
            <p:cNvPicPr>
              <a:picLocks noChangeAspect="1"/>
            </p:cNvPicPr>
            <p:nvPr/>
          </p:nvPicPr>
          <p:blipFill rotWithShape="1">
            <a:blip r:embed="rId2"/>
            <a:srcRect t="5620" b="31741"/>
            <a:stretch/>
          </p:blipFill>
          <p:spPr>
            <a:xfrm>
              <a:off x="1424332" y="4385695"/>
              <a:ext cx="4711949" cy="2036969"/>
            </a:xfrm>
            <a:prstGeom prst="rect">
              <a:avLst/>
            </a:prstGeom>
            <a:ln>
              <a:solidFill>
                <a:schemeClr val="tx1"/>
              </a:solidFill>
            </a:ln>
          </p:spPr>
        </p:pic>
      </p:grpSp>
      <p:grpSp>
        <p:nvGrpSpPr>
          <p:cNvPr id="29" name="Group 28">
            <a:extLst>
              <a:ext uri="{FF2B5EF4-FFF2-40B4-BE49-F238E27FC236}">
                <a16:creationId xmlns:a16="http://schemas.microsoft.com/office/drawing/2014/main" id="{91063E24-58F6-47F8-AEA3-58C7F81C13AD}"/>
              </a:ext>
            </a:extLst>
          </p:cNvPr>
          <p:cNvGrpSpPr/>
          <p:nvPr/>
        </p:nvGrpSpPr>
        <p:grpSpPr>
          <a:xfrm>
            <a:off x="3554161" y="812463"/>
            <a:ext cx="4071230" cy="1334612"/>
            <a:chOff x="4338729" y="1184465"/>
            <a:chExt cx="5428307" cy="1779483"/>
          </a:xfrm>
        </p:grpSpPr>
        <p:sp>
          <p:nvSpPr>
            <p:cNvPr id="30" name="TextBox 29">
              <a:extLst>
                <a:ext uri="{FF2B5EF4-FFF2-40B4-BE49-F238E27FC236}">
                  <a16:creationId xmlns:a16="http://schemas.microsoft.com/office/drawing/2014/main" id="{7B549749-E56D-4034-B7BA-2F780D94E503}"/>
                </a:ext>
              </a:extLst>
            </p:cNvPr>
            <p:cNvSpPr txBox="1"/>
            <p:nvPr/>
          </p:nvSpPr>
          <p:spPr>
            <a:xfrm>
              <a:off x="4338729" y="2625393"/>
              <a:ext cx="4183627" cy="338555"/>
            </a:xfrm>
            <a:prstGeom prst="rect">
              <a:avLst/>
            </a:prstGeom>
            <a:noFill/>
          </p:spPr>
          <p:txBody>
            <a:bodyPr wrap="square" rtlCol="0">
              <a:spAutoFit/>
            </a:bodyPr>
            <a:lstStyle/>
            <a:p>
              <a:pPr algn="ctr"/>
              <a:r>
                <a:rPr lang="en-US" sz="1050" b="1" dirty="0">
                  <a:latin typeface="Tahoma" panose="020B0604030504040204" pitchFamily="34" charset="0"/>
                  <a:ea typeface="Tahoma" panose="020B0604030504040204" pitchFamily="34" charset="0"/>
                  <a:cs typeface="Tahoma" panose="020B0604030504040204" pitchFamily="34" charset="0"/>
                </a:rPr>
                <a:t>Standards Development Orgs. </a:t>
              </a:r>
            </a:p>
          </p:txBody>
        </p:sp>
        <p:pic>
          <p:nvPicPr>
            <p:cNvPr id="31" name="Picture 30">
              <a:extLst>
                <a:ext uri="{FF2B5EF4-FFF2-40B4-BE49-F238E27FC236}">
                  <a16:creationId xmlns:a16="http://schemas.microsoft.com/office/drawing/2014/main" id="{76CF2B24-BED4-4A4F-ABDB-ED293D289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8726" y="1190293"/>
              <a:ext cx="3508310" cy="1273517"/>
            </a:xfrm>
            <a:prstGeom prst="rect">
              <a:avLst/>
            </a:prstGeom>
          </p:spPr>
        </p:pic>
        <p:pic>
          <p:nvPicPr>
            <p:cNvPr id="32" name="Picture 31">
              <a:extLst>
                <a:ext uri="{FF2B5EF4-FFF2-40B4-BE49-F238E27FC236}">
                  <a16:creationId xmlns:a16="http://schemas.microsoft.com/office/drawing/2014/main" id="{DB2AFC32-0CA6-499B-A09A-1B762EE336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8481" y="1184465"/>
              <a:ext cx="1347519" cy="1347519"/>
            </a:xfrm>
            <a:prstGeom prst="rect">
              <a:avLst/>
            </a:prstGeom>
          </p:spPr>
        </p:pic>
      </p:grpSp>
      <p:grpSp>
        <p:nvGrpSpPr>
          <p:cNvPr id="33" name="Group 32">
            <a:extLst>
              <a:ext uri="{FF2B5EF4-FFF2-40B4-BE49-F238E27FC236}">
                <a16:creationId xmlns:a16="http://schemas.microsoft.com/office/drawing/2014/main" id="{AD5FEAE3-0852-4A39-B931-EFB074160C43}"/>
              </a:ext>
            </a:extLst>
          </p:cNvPr>
          <p:cNvGrpSpPr/>
          <p:nvPr/>
        </p:nvGrpSpPr>
        <p:grpSpPr>
          <a:xfrm>
            <a:off x="37800" y="736177"/>
            <a:ext cx="2840715" cy="1472611"/>
            <a:chOff x="50400" y="981569"/>
            <a:chExt cx="3787620" cy="1963481"/>
          </a:xfrm>
        </p:grpSpPr>
        <p:sp>
          <p:nvSpPr>
            <p:cNvPr id="34" name="TextBox 33">
              <a:extLst>
                <a:ext uri="{FF2B5EF4-FFF2-40B4-BE49-F238E27FC236}">
                  <a16:creationId xmlns:a16="http://schemas.microsoft.com/office/drawing/2014/main" id="{85447C85-C1BA-4EB9-9A7E-0B3CB867842C}"/>
                </a:ext>
              </a:extLst>
            </p:cNvPr>
            <p:cNvSpPr txBox="1"/>
            <p:nvPr/>
          </p:nvSpPr>
          <p:spPr>
            <a:xfrm>
              <a:off x="50400" y="2606495"/>
              <a:ext cx="3787620" cy="338555"/>
            </a:xfrm>
            <a:prstGeom prst="rect">
              <a:avLst/>
            </a:prstGeom>
            <a:noFill/>
          </p:spPr>
          <p:txBody>
            <a:bodyPr wrap="square" rtlCol="0">
              <a:spAutoFit/>
            </a:bodyPr>
            <a:lstStyle/>
            <a:p>
              <a:pPr algn="ctr"/>
              <a:r>
                <a:rPr lang="en-US" sz="1050" b="1" dirty="0">
                  <a:latin typeface="Tahoma" panose="020B0604030504040204" pitchFamily="34" charset="0"/>
                  <a:ea typeface="Tahoma" panose="020B0604030504040204" pitchFamily="34" charset="0"/>
                  <a:cs typeface="Tahoma" panose="020B0604030504040204" pitchFamily="34" charset="0"/>
                </a:rPr>
                <a:t>Test Methodology Research</a:t>
              </a:r>
            </a:p>
          </p:txBody>
        </p:sp>
        <p:pic>
          <p:nvPicPr>
            <p:cNvPr id="35" name="Picture 34">
              <a:extLst>
                <a:ext uri="{FF2B5EF4-FFF2-40B4-BE49-F238E27FC236}">
                  <a16:creationId xmlns:a16="http://schemas.microsoft.com/office/drawing/2014/main" id="{29CADA8F-0A42-44D4-B045-F0D2FF632E71}"/>
                </a:ext>
              </a:extLst>
            </p:cNvPr>
            <p:cNvPicPr>
              <a:picLocks noChangeAspect="1"/>
            </p:cNvPicPr>
            <p:nvPr/>
          </p:nvPicPr>
          <p:blipFill rotWithShape="1">
            <a:blip r:embed="rId5"/>
            <a:srcRect r="70180"/>
            <a:stretch/>
          </p:blipFill>
          <p:spPr>
            <a:xfrm>
              <a:off x="253191" y="981569"/>
              <a:ext cx="1818829" cy="1673141"/>
            </a:xfrm>
            <a:prstGeom prst="rect">
              <a:avLst/>
            </a:prstGeom>
          </p:spPr>
        </p:pic>
        <p:pic>
          <p:nvPicPr>
            <p:cNvPr id="36" name="Picture 35">
              <a:extLst>
                <a:ext uri="{FF2B5EF4-FFF2-40B4-BE49-F238E27FC236}">
                  <a16:creationId xmlns:a16="http://schemas.microsoft.com/office/drawing/2014/main" id="{D9711F3C-7C1D-4B85-91FF-973A5C20D25E}"/>
                </a:ext>
              </a:extLst>
            </p:cNvPr>
            <p:cNvPicPr>
              <a:picLocks noChangeAspect="1"/>
            </p:cNvPicPr>
            <p:nvPr/>
          </p:nvPicPr>
          <p:blipFill>
            <a:blip r:embed="rId6"/>
            <a:stretch>
              <a:fillRect/>
            </a:stretch>
          </p:blipFill>
          <p:spPr>
            <a:xfrm>
              <a:off x="2021620" y="981569"/>
              <a:ext cx="1550180" cy="1624926"/>
            </a:xfrm>
            <a:prstGeom prst="rect">
              <a:avLst/>
            </a:prstGeom>
          </p:spPr>
        </p:pic>
      </p:grpSp>
      <p:sp>
        <p:nvSpPr>
          <p:cNvPr id="3" name="Footer Placeholder 2">
            <a:extLst>
              <a:ext uri="{FF2B5EF4-FFF2-40B4-BE49-F238E27FC236}">
                <a16:creationId xmlns:a16="http://schemas.microsoft.com/office/drawing/2014/main" id="{90BCEE38-34DE-4E38-934B-340F8037980D}"/>
              </a:ext>
            </a:extLst>
          </p:cNvPr>
          <p:cNvSpPr>
            <a:spLocks noGrp="1"/>
          </p:cNvSpPr>
          <p:nvPr>
            <p:ph type="ftr" sz="quarter" idx="11"/>
          </p:nvPr>
        </p:nvSpPr>
        <p:spPr/>
        <p:txBody>
          <a:bodyPr/>
          <a:lstStyle/>
          <a:p>
            <a:r>
              <a:rPr lang="en-US"/>
              <a:t>of 22</a:t>
            </a:r>
            <a:endParaRPr lang="en-US" dirty="0"/>
          </a:p>
        </p:txBody>
      </p:sp>
      <p:sp>
        <p:nvSpPr>
          <p:cNvPr id="5" name="Slide Number Placeholder 4">
            <a:extLst>
              <a:ext uri="{FF2B5EF4-FFF2-40B4-BE49-F238E27FC236}">
                <a16:creationId xmlns:a16="http://schemas.microsoft.com/office/drawing/2014/main" id="{039B192C-4C7E-421F-8E97-71EBBC44B89C}"/>
              </a:ext>
            </a:extLst>
          </p:cNvPr>
          <p:cNvSpPr>
            <a:spLocks noGrp="1"/>
          </p:cNvSpPr>
          <p:nvPr>
            <p:ph type="sldNum" sz="quarter" idx="12"/>
          </p:nvPr>
        </p:nvSpPr>
        <p:spPr/>
        <p:txBody>
          <a:bodyPr/>
          <a:lstStyle/>
          <a:p>
            <a:fld id="{39CACE05-41A5-CE4D-9AD6-6F86C0D2763D}" type="slidenum">
              <a:rPr lang="en-US" smtClean="0"/>
              <a:pPr/>
              <a:t>5</a:t>
            </a:fld>
            <a:endParaRPr lang="en-US" dirty="0"/>
          </a:p>
        </p:txBody>
      </p:sp>
    </p:spTree>
    <p:extLst>
      <p:ext uri="{BB962C8B-B14F-4D97-AF65-F5344CB8AC3E}">
        <p14:creationId xmlns:p14="http://schemas.microsoft.com/office/powerpoint/2010/main" val="345141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7FA23-CB4B-4DC4-97F2-A124C69AF097}"/>
              </a:ext>
            </a:extLst>
          </p:cNvPr>
          <p:cNvSpPr>
            <a:spLocks noGrp="1"/>
          </p:cNvSpPr>
          <p:nvPr>
            <p:ph type="title"/>
          </p:nvPr>
        </p:nvSpPr>
        <p:spPr/>
        <p:txBody>
          <a:bodyPr/>
          <a:lstStyle/>
          <a:p>
            <a:r>
              <a:rPr lang="en-US" dirty="0"/>
              <a:t>Levels of Standardization</a:t>
            </a:r>
          </a:p>
        </p:txBody>
      </p:sp>
      <p:sp>
        <p:nvSpPr>
          <p:cNvPr id="4" name="Arrow: Right 3">
            <a:extLst>
              <a:ext uri="{FF2B5EF4-FFF2-40B4-BE49-F238E27FC236}">
                <a16:creationId xmlns:a16="http://schemas.microsoft.com/office/drawing/2014/main" id="{91C22822-B7B4-40BD-99D7-DC03CBE9D67C}"/>
              </a:ext>
            </a:extLst>
          </p:cNvPr>
          <p:cNvSpPr/>
          <p:nvPr/>
        </p:nvSpPr>
        <p:spPr>
          <a:xfrm>
            <a:off x="361336" y="1991032"/>
            <a:ext cx="8611214" cy="1106129"/>
          </a:xfrm>
          <a:prstGeom prst="rightArrow">
            <a:avLst>
              <a:gd name="adj1" fmla="val 50000"/>
              <a:gd name="adj2" fmla="val 7211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latin typeface="Tahoma" panose="020B0604030504040204" pitchFamily="34" charset="0"/>
              <a:ea typeface="Tahoma" panose="020B0604030504040204" pitchFamily="34" charset="0"/>
              <a:cs typeface="Tahoma" panose="020B0604030504040204" pitchFamily="34" charset="0"/>
            </a:endParaRPr>
          </a:p>
        </p:txBody>
      </p:sp>
      <p:grpSp>
        <p:nvGrpSpPr>
          <p:cNvPr id="27" name="Group 26">
            <a:extLst>
              <a:ext uri="{FF2B5EF4-FFF2-40B4-BE49-F238E27FC236}">
                <a16:creationId xmlns:a16="http://schemas.microsoft.com/office/drawing/2014/main" id="{A8CD8E00-31D3-4A90-896B-D3E2EB72F64F}"/>
              </a:ext>
            </a:extLst>
          </p:cNvPr>
          <p:cNvGrpSpPr/>
          <p:nvPr/>
        </p:nvGrpSpPr>
        <p:grpSpPr>
          <a:xfrm>
            <a:off x="1268246" y="2804851"/>
            <a:ext cx="3669030" cy="1804725"/>
            <a:chOff x="1397694" y="4016364"/>
            <a:chExt cx="4892040" cy="2406300"/>
          </a:xfrm>
        </p:grpSpPr>
        <p:sp>
          <p:nvSpPr>
            <p:cNvPr id="28" name="TextBox 27">
              <a:extLst>
                <a:ext uri="{FF2B5EF4-FFF2-40B4-BE49-F238E27FC236}">
                  <a16:creationId xmlns:a16="http://schemas.microsoft.com/office/drawing/2014/main" id="{1E90E03D-2D72-4912-B613-4D3F67EDCB3F}"/>
                </a:ext>
              </a:extLst>
            </p:cNvPr>
            <p:cNvSpPr txBox="1"/>
            <p:nvPr/>
          </p:nvSpPr>
          <p:spPr>
            <a:xfrm>
              <a:off x="1397694" y="4016364"/>
              <a:ext cx="4892040" cy="338555"/>
            </a:xfrm>
            <a:prstGeom prst="rect">
              <a:avLst/>
            </a:prstGeom>
            <a:noFill/>
          </p:spPr>
          <p:txBody>
            <a:bodyPr wrap="square" rtlCol="0">
              <a:spAutoFit/>
            </a:bodyPr>
            <a:lstStyle/>
            <a:p>
              <a:pPr algn="ctr"/>
              <a:r>
                <a:rPr lang="en-US" sz="1050" b="1" dirty="0">
                  <a:latin typeface="Tahoma" panose="020B0604030504040204" pitchFamily="34" charset="0"/>
                  <a:ea typeface="Tahoma" panose="020B0604030504040204" pitchFamily="34" charset="0"/>
                  <a:cs typeface="Tahoma" panose="020B0604030504040204" pitchFamily="34" charset="0"/>
                </a:rPr>
                <a:t>Collaboration, Consensus Documents</a:t>
              </a:r>
            </a:p>
          </p:txBody>
        </p:sp>
        <p:pic>
          <p:nvPicPr>
            <p:cNvPr id="29" name="Picture 28">
              <a:extLst>
                <a:ext uri="{FF2B5EF4-FFF2-40B4-BE49-F238E27FC236}">
                  <a16:creationId xmlns:a16="http://schemas.microsoft.com/office/drawing/2014/main" id="{3458EE35-F097-418A-A232-F2C20A2F012B}"/>
                </a:ext>
              </a:extLst>
            </p:cNvPr>
            <p:cNvPicPr>
              <a:picLocks noChangeAspect="1"/>
            </p:cNvPicPr>
            <p:nvPr/>
          </p:nvPicPr>
          <p:blipFill rotWithShape="1">
            <a:blip r:embed="rId2"/>
            <a:srcRect t="5620" b="31741"/>
            <a:stretch/>
          </p:blipFill>
          <p:spPr>
            <a:xfrm>
              <a:off x="1424332" y="4385695"/>
              <a:ext cx="4711949" cy="2036969"/>
            </a:xfrm>
            <a:prstGeom prst="rect">
              <a:avLst/>
            </a:prstGeom>
            <a:ln>
              <a:solidFill>
                <a:schemeClr val="tx1"/>
              </a:solidFill>
            </a:ln>
          </p:spPr>
        </p:pic>
      </p:grpSp>
      <p:grpSp>
        <p:nvGrpSpPr>
          <p:cNvPr id="30" name="Group 29">
            <a:extLst>
              <a:ext uri="{FF2B5EF4-FFF2-40B4-BE49-F238E27FC236}">
                <a16:creationId xmlns:a16="http://schemas.microsoft.com/office/drawing/2014/main" id="{5F445E7D-4CB8-4120-8D0F-659B38931221}"/>
              </a:ext>
            </a:extLst>
          </p:cNvPr>
          <p:cNvGrpSpPr/>
          <p:nvPr/>
        </p:nvGrpSpPr>
        <p:grpSpPr>
          <a:xfrm>
            <a:off x="3554161" y="812463"/>
            <a:ext cx="4071230" cy="1334612"/>
            <a:chOff x="4338729" y="1184465"/>
            <a:chExt cx="5428307" cy="1779483"/>
          </a:xfrm>
        </p:grpSpPr>
        <p:sp>
          <p:nvSpPr>
            <p:cNvPr id="31" name="TextBox 30">
              <a:extLst>
                <a:ext uri="{FF2B5EF4-FFF2-40B4-BE49-F238E27FC236}">
                  <a16:creationId xmlns:a16="http://schemas.microsoft.com/office/drawing/2014/main" id="{9E0C780F-0F36-49C1-9093-4E6BF6BFCEC1}"/>
                </a:ext>
              </a:extLst>
            </p:cNvPr>
            <p:cNvSpPr txBox="1"/>
            <p:nvPr/>
          </p:nvSpPr>
          <p:spPr>
            <a:xfrm>
              <a:off x="4338729" y="2625393"/>
              <a:ext cx="4183627" cy="338555"/>
            </a:xfrm>
            <a:prstGeom prst="rect">
              <a:avLst/>
            </a:prstGeom>
            <a:noFill/>
          </p:spPr>
          <p:txBody>
            <a:bodyPr wrap="square" rtlCol="0">
              <a:spAutoFit/>
            </a:bodyPr>
            <a:lstStyle/>
            <a:p>
              <a:pPr algn="ctr"/>
              <a:r>
                <a:rPr lang="en-US" sz="1050" b="1" dirty="0">
                  <a:latin typeface="Tahoma" panose="020B0604030504040204" pitchFamily="34" charset="0"/>
                  <a:ea typeface="Tahoma" panose="020B0604030504040204" pitchFamily="34" charset="0"/>
                  <a:cs typeface="Tahoma" panose="020B0604030504040204" pitchFamily="34" charset="0"/>
                </a:rPr>
                <a:t>Standards Development Orgs. </a:t>
              </a:r>
            </a:p>
          </p:txBody>
        </p:sp>
        <p:pic>
          <p:nvPicPr>
            <p:cNvPr id="32" name="Picture 31">
              <a:extLst>
                <a:ext uri="{FF2B5EF4-FFF2-40B4-BE49-F238E27FC236}">
                  <a16:creationId xmlns:a16="http://schemas.microsoft.com/office/drawing/2014/main" id="{CF2D2E18-AD64-4FCF-A90D-6CB2B7F88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8726" y="1190293"/>
              <a:ext cx="3508310" cy="1273517"/>
            </a:xfrm>
            <a:prstGeom prst="rect">
              <a:avLst/>
            </a:prstGeom>
          </p:spPr>
        </p:pic>
        <p:pic>
          <p:nvPicPr>
            <p:cNvPr id="33" name="Picture 32">
              <a:extLst>
                <a:ext uri="{FF2B5EF4-FFF2-40B4-BE49-F238E27FC236}">
                  <a16:creationId xmlns:a16="http://schemas.microsoft.com/office/drawing/2014/main" id="{03FB00B1-0287-4D6F-9214-C4B04C60C8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8481" y="1184465"/>
              <a:ext cx="1347519" cy="1347519"/>
            </a:xfrm>
            <a:prstGeom prst="rect">
              <a:avLst/>
            </a:prstGeom>
          </p:spPr>
        </p:pic>
      </p:grpSp>
      <p:grpSp>
        <p:nvGrpSpPr>
          <p:cNvPr id="34" name="Group 33">
            <a:extLst>
              <a:ext uri="{FF2B5EF4-FFF2-40B4-BE49-F238E27FC236}">
                <a16:creationId xmlns:a16="http://schemas.microsoft.com/office/drawing/2014/main" id="{C7A791BA-41FF-4F51-9C92-8D10E62D2F93}"/>
              </a:ext>
            </a:extLst>
          </p:cNvPr>
          <p:cNvGrpSpPr/>
          <p:nvPr/>
        </p:nvGrpSpPr>
        <p:grpSpPr>
          <a:xfrm>
            <a:off x="5538867" y="2888365"/>
            <a:ext cx="2451735" cy="1655268"/>
            <a:chOff x="8021885" y="4214527"/>
            <a:chExt cx="3268980" cy="2207024"/>
          </a:xfrm>
        </p:grpSpPr>
        <p:sp>
          <p:nvSpPr>
            <p:cNvPr id="35" name="TextBox 34">
              <a:extLst>
                <a:ext uri="{FF2B5EF4-FFF2-40B4-BE49-F238E27FC236}">
                  <a16:creationId xmlns:a16="http://schemas.microsoft.com/office/drawing/2014/main" id="{4F114DCA-6F1D-4DAD-9114-E4898D9E70C8}"/>
                </a:ext>
              </a:extLst>
            </p:cNvPr>
            <p:cNvSpPr txBox="1"/>
            <p:nvPr/>
          </p:nvSpPr>
          <p:spPr>
            <a:xfrm>
              <a:off x="8021885" y="4214527"/>
              <a:ext cx="3268980" cy="338555"/>
            </a:xfrm>
            <a:prstGeom prst="rect">
              <a:avLst/>
            </a:prstGeom>
            <a:noFill/>
          </p:spPr>
          <p:txBody>
            <a:bodyPr wrap="square" rtlCol="0">
              <a:spAutoFit/>
            </a:bodyPr>
            <a:lstStyle/>
            <a:p>
              <a:pPr algn="ctr"/>
              <a:r>
                <a:rPr lang="en-US" sz="1050" b="1" dirty="0">
                  <a:latin typeface="Tahoma" panose="020B0604030504040204" pitchFamily="34" charset="0"/>
                  <a:ea typeface="Tahoma" panose="020B0604030504040204" pitchFamily="34" charset="0"/>
                  <a:cs typeface="Tahoma" panose="020B0604030504040204" pitchFamily="34" charset="0"/>
                </a:rPr>
                <a:t>Accreditation (ACR,MQSA)</a:t>
              </a:r>
            </a:p>
          </p:txBody>
        </p:sp>
        <p:pic>
          <p:nvPicPr>
            <p:cNvPr id="36" name="Picture 35">
              <a:extLst>
                <a:ext uri="{FF2B5EF4-FFF2-40B4-BE49-F238E27FC236}">
                  <a16:creationId xmlns:a16="http://schemas.microsoft.com/office/drawing/2014/main" id="{D3083761-350C-416A-987C-909BA84D8A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77619" y="4661385"/>
              <a:ext cx="1760166" cy="1760166"/>
            </a:xfrm>
            <a:prstGeom prst="rect">
              <a:avLst/>
            </a:prstGeom>
          </p:spPr>
        </p:pic>
      </p:grpSp>
      <p:grpSp>
        <p:nvGrpSpPr>
          <p:cNvPr id="37" name="Group 36">
            <a:extLst>
              <a:ext uri="{FF2B5EF4-FFF2-40B4-BE49-F238E27FC236}">
                <a16:creationId xmlns:a16="http://schemas.microsoft.com/office/drawing/2014/main" id="{E0F976BC-3483-4252-942A-58AD995380A6}"/>
              </a:ext>
            </a:extLst>
          </p:cNvPr>
          <p:cNvGrpSpPr/>
          <p:nvPr/>
        </p:nvGrpSpPr>
        <p:grpSpPr>
          <a:xfrm>
            <a:off x="37800" y="736177"/>
            <a:ext cx="2840715" cy="1472611"/>
            <a:chOff x="50400" y="981569"/>
            <a:chExt cx="3787620" cy="1963481"/>
          </a:xfrm>
        </p:grpSpPr>
        <p:sp>
          <p:nvSpPr>
            <p:cNvPr id="38" name="TextBox 37">
              <a:extLst>
                <a:ext uri="{FF2B5EF4-FFF2-40B4-BE49-F238E27FC236}">
                  <a16:creationId xmlns:a16="http://schemas.microsoft.com/office/drawing/2014/main" id="{9D7E2C4F-EA88-4814-A9C2-7C18598C5F90}"/>
                </a:ext>
              </a:extLst>
            </p:cNvPr>
            <p:cNvSpPr txBox="1"/>
            <p:nvPr/>
          </p:nvSpPr>
          <p:spPr>
            <a:xfrm>
              <a:off x="50400" y="2606495"/>
              <a:ext cx="3787620" cy="338555"/>
            </a:xfrm>
            <a:prstGeom prst="rect">
              <a:avLst/>
            </a:prstGeom>
            <a:noFill/>
          </p:spPr>
          <p:txBody>
            <a:bodyPr wrap="square" rtlCol="0">
              <a:spAutoFit/>
            </a:bodyPr>
            <a:lstStyle/>
            <a:p>
              <a:pPr algn="ctr"/>
              <a:r>
                <a:rPr lang="en-US" sz="1050" b="1" dirty="0">
                  <a:latin typeface="Tahoma" panose="020B0604030504040204" pitchFamily="34" charset="0"/>
                  <a:ea typeface="Tahoma" panose="020B0604030504040204" pitchFamily="34" charset="0"/>
                  <a:cs typeface="Tahoma" panose="020B0604030504040204" pitchFamily="34" charset="0"/>
                </a:rPr>
                <a:t>Test Methodology Research</a:t>
              </a:r>
            </a:p>
          </p:txBody>
        </p:sp>
        <p:pic>
          <p:nvPicPr>
            <p:cNvPr id="39" name="Picture 38">
              <a:extLst>
                <a:ext uri="{FF2B5EF4-FFF2-40B4-BE49-F238E27FC236}">
                  <a16:creationId xmlns:a16="http://schemas.microsoft.com/office/drawing/2014/main" id="{B9192FB5-C622-44E8-83E2-413ECD396EC3}"/>
                </a:ext>
              </a:extLst>
            </p:cNvPr>
            <p:cNvPicPr>
              <a:picLocks noChangeAspect="1"/>
            </p:cNvPicPr>
            <p:nvPr/>
          </p:nvPicPr>
          <p:blipFill rotWithShape="1">
            <a:blip r:embed="rId6"/>
            <a:srcRect r="70180"/>
            <a:stretch/>
          </p:blipFill>
          <p:spPr>
            <a:xfrm>
              <a:off x="253191" y="981569"/>
              <a:ext cx="1818829" cy="1673141"/>
            </a:xfrm>
            <a:prstGeom prst="rect">
              <a:avLst/>
            </a:prstGeom>
          </p:spPr>
        </p:pic>
        <p:pic>
          <p:nvPicPr>
            <p:cNvPr id="40" name="Picture 39">
              <a:extLst>
                <a:ext uri="{FF2B5EF4-FFF2-40B4-BE49-F238E27FC236}">
                  <a16:creationId xmlns:a16="http://schemas.microsoft.com/office/drawing/2014/main" id="{C12B5F81-94AC-494D-9BBE-25937DBC21B2}"/>
                </a:ext>
              </a:extLst>
            </p:cNvPr>
            <p:cNvPicPr>
              <a:picLocks noChangeAspect="1"/>
            </p:cNvPicPr>
            <p:nvPr/>
          </p:nvPicPr>
          <p:blipFill>
            <a:blip r:embed="rId7"/>
            <a:stretch>
              <a:fillRect/>
            </a:stretch>
          </p:blipFill>
          <p:spPr>
            <a:xfrm>
              <a:off x="2021620" y="981569"/>
              <a:ext cx="1550180" cy="1624926"/>
            </a:xfrm>
            <a:prstGeom prst="rect">
              <a:avLst/>
            </a:prstGeom>
          </p:spPr>
        </p:pic>
      </p:grpSp>
      <p:pic>
        <p:nvPicPr>
          <p:cNvPr id="5" name="Picture 4">
            <a:extLst>
              <a:ext uri="{FF2B5EF4-FFF2-40B4-BE49-F238E27FC236}">
                <a16:creationId xmlns:a16="http://schemas.microsoft.com/office/drawing/2014/main" id="{D6074E67-1DC9-4D0F-9E68-4484890634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60503" y="2256720"/>
            <a:ext cx="574753" cy="574753"/>
          </a:xfrm>
          <a:prstGeom prst="rect">
            <a:avLst/>
          </a:prstGeom>
        </p:spPr>
      </p:pic>
      <p:sp>
        <p:nvSpPr>
          <p:cNvPr id="3" name="Footer Placeholder 2">
            <a:extLst>
              <a:ext uri="{FF2B5EF4-FFF2-40B4-BE49-F238E27FC236}">
                <a16:creationId xmlns:a16="http://schemas.microsoft.com/office/drawing/2014/main" id="{ADF87826-C04D-46EE-8E96-59E0721979BA}"/>
              </a:ext>
            </a:extLst>
          </p:cNvPr>
          <p:cNvSpPr>
            <a:spLocks noGrp="1"/>
          </p:cNvSpPr>
          <p:nvPr>
            <p:ph type="ftr" sz="quarter" idx="11"/>
          </p:nvPr>
        </p:nvSpPr>
        <p:spPr/>
        <p:txBody>
          <a:bodyPr/>
          <a:lstStyle/>
          <a:p>
            <a:r>
              <a:rPr lang="en-US"/>
              <a:t>of 22</a:t>
            </a:r>
            <a:endParaRPr lang="en-US" dirty="0"/>
          </a:p>
        </p:txBody>
      </p:sp>
      <p:sp>
        <p:nvSpPr>
          <p:cNvPr id="6" name="Slide Number Placeholder 5">
            <a:extLst>
              <a:ext uri="{FF2B5EF4-FFF2-40B4-BE49-F238E27FC236}">
                <a16:creationId xmlns:a16="http://schemas.microsoft.com/office/drawing/2014/main" id="{FA7C555D-554C-41C7-B209-623BD8530FA5}"/>
              </a:ext>
            </a:extLst>
          </p:cNvPr>
          <p:cNvSpPr>
            <a:spLocks noGrp="1"/>
          </p:cNvSpPr>
          <p:nvPr>
            <p:ph type="sldNum" sz="quarter" idx="12"/>
          </p:nvPr>
        </p:nvSpPr>
        <p:spPr/>
        <p:txBody>
          <a:bodyPr/>
          <a:lstStyle/>
          <a:p>
            <a:fld id="{39CACE05-41A5-CE4D-9AD6-6F86C0D2763D}" type="slidenum">
              <a:rPr lang="en-US" smtClean="0"/>
              <a:pPr/>
              <a:t>6</a:t>
            </a:fld>
            <a:endParaRPr lang="en-US" dirty="0"/>
          </a:p>
        </p:txBody>
      </p:sp>
    </p:spTree>
    <p:extLst>
      <p:ext uri="{BB962C8B-B14F-4D97-AF65-F5344CB8AC3E}">
        <p14:creationId xmlns:p14="http://schemas.microsoft.com/office/powerpoint/2010/main" val="4129070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348B3-E9DA-4BE3-ACED-A53982E9D45E}"/>
              </a:ext>
            </a:extLst>
          </p:cNvPr>
          <p:cNvSpPr>
            <a:spLocks noGrp="1"/>
          </p:cNvSpPr>
          <p:nvPr>
            <p:ph type="title"/>
          </p:nvPr>
        </p:nvSpPr>
        <p:spPr/>
        <p:txBody>
          <a:bodyPr>
            <a:noAutofit/>
          </a:bodyPr>
          <a:lstStyle/>
          <a:p>
            <a:r>
              <a:rPr lang="en-US" dirty="0"/>
              <a:t>Why Develop Standards for PAI?</a:t>
            </a:r>
          </a:p>
        </p:txBody>
      </p:sp>
      <p:sp>
        <p:nvSpPr>
          <p:cNvPr id="3" name="Content Placeholder 2">
            <a:extLst>
              <a:ext uri="{FF2B5EF4-FFF2-40B4-BE49-F238E27FC236}">
                <a16:creationId xmlns:a16="http://schemas.microsoft.com/office/drawing/2014/main" id="{FFE176B5-67AF-47D1-A597-AA3C8D3262A7}"/>
              </a:ext>
            </a:extLst>
          </p:cNvPr>
          <p:cNvSpPr>
            <a:spLocks noGrp="1"/>
          </p:cNvSpPr>
          <p:nvPr>
            <p:ph idx="1"/>
          </p:nvPr>
        </p:nvSpPr>
        <p:spPr>
          <a:xfrm>
            <a:off x="298938" y="615353"/>
            <a:ext cx="8645338" cy="4125361"/>
          </a:xfrm>
        </p:spPr>
        <p:txBody>
          <a:bodyPr>
            <a:normAutofit fontScale="92500" lnSpcReduction="10000"/>
          </a:bodyPr>
          <a:lstStyle/>
          <a:p>
            <a:r>
              <a:rPr lang="en-US" dirty="0"/>
              <a:t>Nascent technology with wide variety of designs, applications</a:t>
            </a:r>
          </a:p>
          <a:p>
            <a:endParaRPr lang="en-US" dirty="0"/>
          </a:p>
          <a:p>
            <a:r>
              <a:rPr lang="en-US" dirty="0"/>
              <a:t>Standardized test methods are needed to support:</a:t>
            </a:r>
          </a:p>
          <a:p>
            <a:pPr lvl="1"/>
            <a:r>
              <a:rPr lang="en-US" dirty="0"/>
              <a:t>Objective, quantitative performance evaluation</a:t>
            </a:r>
          </a:p>
          <a:p>
            <a:pPr lvl="1"/>
            <a:r>
              <a:rPr lang="en-US" dirty="0"/>
              <a:t>Design evaluation and optimization</a:t>
            </a:r>
          </a:p>
          <a:p>
            <a:pPr lvl="1"/>
            <a:r>
              <a:rPr lang="en-US" dirty="0" err="1"/>
              <a:t>Interdevice</a:t>
            </a:r>
            <a:r>
              <a:rPr lang="en-US" dirty="0"/>
              <a:t> comparison (benchmarking)</a:t>
            </a:r>
          </a:p>
          <a:p>
            <a:pPr lvl="1"/>
            <a:r>
              <a:rPr lang="en-US" b="1" dirty="0"/>
              <a:t>Regulatory decision-making</a:t>
            </a:r>
          </a:p>
          <a:p>
            <a:pPr lvl="1"/>
            <a:r>
              <a:rPr lang="en-US" dirty="0"/>
              <a:t>QA/QC, marketing, promotion</a:t>
            </a:r>
          </a:p>
          <a:p>
            <a:pPr lvl="1"/>
            <a:r>
              <a:rPr lang="en-US" dirty="0"/>
              <a:t>Indication of technological maturity</a:t>
            </a:r>
          </a:p>
          <a:p>
            <a:pPr lvl="1"/>
            <a:endParaRPr lang="en-US" dirty="0"/>
          </a:p>
          <a:p>
            <a:r>
              <a:rPr lang="en-US" dirty="0"/>
              <a:t>FDA Medical Device Development Tools (MDDT) Program</a:t>
            </a:r>
          </a:p>
          <a:p>
            <a:pPr lvl="1"/>
            <a:r>
              <a:rPr lang="en-US" dirty="0"/>
              <a:t>FDA can review and qualify tools, methods as suitable for regulatory purposes</a:t>
            </a:r>
          </a:p>
          <a:p>
            <a:pPr lvl="1"/>
            <a:r>
              <a:rPr lang="en-US" dirty="0"/>
              <a:t>Qualified for specific “context of use”, e.g., photoacoustic image quality assessment</a:t>
            </a:r>
          </a:p>
          <a:p>
            <a:pPr lvl="1"/>
            <a:r>
              <a:rPr lang="en-US" dirty="0"/>
              <a:t>Can be led/submitted by internal or external tool developers</a:t>
            </a:r>
          </a:p>
          <a:p>
            <a:pPr lvl="1"/>
            <a:r>
              <a:rPr lang="en-US" dirty="0"/>
              <a:t>Reviewed by team of FDA experts</a:t>
            </a:r>
          </a:p>
          <a:p>
            <a:endParaRPr lang="en-US" dirty="0"/>
          </a:p>
          <a:p>
            <a:pPr lvl="1"/>
            <a:endParaRPr lang="en-US" dirty="0"/>
          </a:p>
          <a:p>
            <a:pPr lvl="1"/>
            <a:endParaRPr lang="en-US" dirty="0"/>
          </a:p>
          <a:p>
            <a:pPr lvl="1"/>
            <a:endParaRPr lang="en-US" dirty="0"/>
          </a:p>
        </p:txBody>
      </p:sp>
      <p:sp>
        <p:nvSpPr>
          <p:cNvPr id="4" name="Footer Placeholder 3">
            <a:extLst>
              <a:ext uri="{FF2B5EF4-FFF2-40B4-BE49-F238E27FC236}">
                <a16:creationId xmlns:a16="http://schemas.microsoft.com/office/drawing/2014/main" id="{46E4E091-4CFC-4EC4-846F-D841F08C9907}"/>
              </a:ext>
            </a:extLst>
          </p:cNvPr>
          <p:cNvSpPr>
            <a:spLocks noGrp="1"/>
          </p:cNvSpPr>
          <p:nvPr>
            <p:ph type="ftr" sz="quarter" idx="11"/>
          </p:nvPr>
        </p:nvSpPr>
        <p:spPr/>
        <p:txBody>
          <a:bodyPr/>
          <a:lstStyle/>
          <a:p>
            <a:r>
              <a:rPr lang="en-US"/>
              <a:t>of 22</a:t>
            </a:r>
            <a:endParaRPr lang="en-US" dirty="0"/>
          </a:p>
        </p:txBody>
      </p:sp>
      <p:sp>
        <p:nvSpPr>
          <p:cNvPr id="5" name="Slide Number Placeholder 4">
            <a:extLst>
              <a:ext uri="{FF2B5EF4-FFF2-40B4-BE49-F238E27FC236}">
                <a16:creationId xmlns:a16="http://schemas.microsoft.com/office/drawing/2014/main" id="{636B2411-5A4E-4393-B37E-9E6A29D638FD}"/>
              </a:ext>
            </a:extLst>
          </p:cNvPr>
          <p:cNvSpPr>
            <a:spLocks noGrp="1"/>
          </p:cNvSpPr>
          <p:nvPr>
            <p:ph type="sldNum" sz="quarter" idx="12"/>
          </p:nvPr>
        </p:nvSpPr>
        <p:spPr/>
        <p:txBody>
          <a:bodyPr/>
          <a:lstStyle/>
          <a:p>
            <a:fld id="{39CACE05-41A5-CE4D-9AD6-6F86C0D2763D}" type="slidenum">
              <a:rPr lang="en-US" smtClean="0"/>
              <a:pPr/>
              <a:t>7</a:t>
            </a:fld>
            <a:endParaRPr lang="en-US" dirty="0"/>
          </a:p>
        </p:txBody>
      </p:sp>
    </p:spTree>
    <p:extLst>
      <p:ext uri="{BB962C8B-B14F-4D97-AF65-F5344CB8AC3E}">
        <p14:creationId xmlns:p14="http://schemas.microsoft.com/office/powerpoint/2010/main" val="5241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fade">
                                      <p:cBhvr>
                                        <p:cTn id="10" dur="500"/>
                                        <p:tgtEl>
                                          <p:spTgt spid="3">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3" end="13"/>
                                            </p:txEl>
                                          </p:spTgt>
                                        </p:tgtEl>
                                        <p:attrNameLst>
                                          <p:attrName>style.visibility</p:attrName>
                                        </p:attrNameLst>
                                      </p:cBhvr>
                                      <p:to>
                                        <p:strVal val="visible"/>
                                      </p:to>
                                    </p:set>
                                    <p:animEffect transition="in" filter="fade">
                                      <p:cBhvr>
                                        <p:cTn id="16" dur="500"/>
                                        <p:tgtEl>
                                          <p:spTgt spid="3">
                                            <p:txEl>
                                              <p:pRg st="13" end="1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animEffect transition="in" filter="fade">
                                      <p:cBhvr>
                                        <p:cTn id="19"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0EE35-27CC-44C2-98F7-B595AC21970D}"/>
              </a:ext>
            </a:extLst>
          </p:cNvPr>
          <p:cNvSpPr>
            <a:spLocks noGrp="1"/>
          </p:cNvSpPr>
          <p:nvPr>
            <p:ph type="title"/>
          </p:nvPr>
        </p:nvSpPr>
        <p:spPr/>
        <p:txBody>
          <a:bodyPr/>
          <a:lstStyle/>
          <a:p>
            <a:r>
              <a:rPr lang="en-US" dirty="0"/>
              <a:t>Elements of Medical Device Standards</a:t>
            </a:r>
          </a:p>
        </p:txBody>
      </p:sp>
      <p:sp>
        <p:nvSpPr>
          <p:cNvPr id="3" name="Content Placeholder 2">
            <a:extLst>
              <a:ext uri="{FF2B5EF4-FFF2-40B4-BE49-F238E27FC236}">
                <a16:creationId xmlns:a16="http://schemas.microsoft.com/office/drawing/2014/main" id="{5EA05DBF-0102-4588-BFA8-196EEBCE58F7}"/>
              </a:ext>
            </a:extLst>
          </p:cNvPr>
          <p:cNvSpPr>
            <a:spLocks noGrp="1"/>
          </p:cNvSpPr>
          <p:nvPr>
            <p:ph idx="1"/>
          </p:nvPr>
        </p:nvSpPr>
        <p:spPr>
          <a:xfrm>
            <a:off x="120016" y="782772"/>
            <a:ext cx="5027555" cy="4360729"/>
          </a:xfrm>
        </p:spPr>
        <p:txBody>
          <a:bodyPr>
            <a:normAutofit/>
          </a:bodyPr>
          <a:lstStyle/>
          <a:p>
            <a:r>
              <a:rPr lang="en-US" dirty="0"/>
              <a:t>Scope</a:t>
            </a:r>
          </a:p>
          <a:p>
            <a:pPr lvl="1"/>
            <a:r>
              <a:rPr lang="en-US" dirty="0"/>
              <a:t>As broad as possible…</a:t>
            </a:r>
          </a:p>
          <a:p>
            <a:pPr lvl="1"/>
            <a:r>
              <a:rPr lang="en-US" dirty="0"/>
              <a:t>Without sacrificing rigor, utility</a:t>
            </a:r>
          </a:p>
          <a:p>
            <a:pPr lvl="1"/>
            <a:endParaRPr lang="en-US" dirty="0"/>
          </a:p>
          <a:p>
            <a:r>
              <a:rPr lang="en-US" dirty="0"/>
              <a:t>Example: Which types of PAI devices?</a:t>
            </a:r>
          </a:p>
          <a:p>
            <a:pPr lvl="1"/>
            <a:r>
              <a:rPr lang="en-US" dirty="0"/>
              <a:t>Handheld vs. annular vs. hemispherical</a:t>
            </a:r>
          </a:p>
          <a:p>
            <a:pPr lvl="1"/>
            <a:r>
              <a:rPr lang="en-US" dirty="0"/>
              <a:t>Clinical devices vs. preclinical research tools</a:t>
            </a:r>
          </a:p>
          <a:p>
            <a:pPr lvl="1"/>
            <a:endParaRPr lang="en-US" dirty="0"/>
          </a:p>
          <a:p>
            <a:r>
              <a:rPr lang="en-US" dirty="0"/>
              <a:t>A generalized set of recommendations</a:t>
            </a:r>
          </a:p>
          <a:p>
            <a:pPr lvl="1"/>
            <a:r>
              <a:rPr lang="en-US" dirty="0"/>
              <a:t>May be established based on current type(s)…</a:t>
            </a:r>
          </a:p>
          <a:p>
            <a:pPr lvl="1"/>
            <a:r>
              <a:rPr lang="en-US" dirty="0"/>
              <a:t>But readily adapted to other or future types</a:t>
            </a:r>
          </a:p>
          <a:p>
            <a:pPr lvl="1"/>
            <a:endParaRPr lang="en-US" dirty="0"/>
          </a:p>
          <a:p>
            <a:endParaRPr lang="en-US" dirty="0"/>
          </a:p>
        </p:txBody>
      </p:sp>
      <p:pic>
        <p:nvPicPr>
          <p:cNvPr id="6" name="Picture 5">
            <a:extLst>
              <a:ext uri="{FF2B5EF4-FFF2-40B4-BE49-F238E27FC236}">
                <a16:creationId xmlns:a16="http://schemas.microsoft.com/office/drawing/2014/main" id="{0F8FE952-6356-4ADB-A58F-C189B4764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0665" y="2454991"/>
            <a:ext cx="3634740" cy="2534205"/>
          </a:xfrm>
          <a:prstGeom prst="rect">
            <a:avLst/>
          </a:prstGeom>
        </p:spPr>
      </p:pic>
      <p:grpSp>
        <p:nvGrpSpPr>
          <p:cNvPr id="4" name="Group 3">
            <a:extLst>
              <a:ext uri="{FF2B5EF4-FFF2-40B4-BE49-F238E27FC236}">
                <a16:creationId xmlns:a16="http://schemas.microsoft.com/office/drawing/2014/main" id="{CE299DA3-64AA-42C1-9AC9-F028270D649C}"/>
              </a:ext>
            </a:extLst>
          </p:cNvPr>
          <p:cNvGrpSpPr/>
          <p:nvPr/>
        </p:nvGrpSpPr>
        <p:grpSpPr>
          <a:xfrm>
            <a:off x="4880824" y="710311"/>
            <a:ext cx="4143161" cy="1666241"/>
            <a:chOff x="6507766" y="947081"/>
            <a:chExt cx="5524214" cy="2221654"/>
          </a:xfrm>
        </p:grpSpPr>
        <p:pic>
          <p:nvPicPr>
            <p:cNvPr id="7" name="Picture 6">
              <a:extLst>
                <a:ext uri="{FF2B5EF4-FFF2-40B4-BE49-F238E27FC236}">
                  <a16:creationId xmlns:a16="http://schemas.microsoft.com/office/drawing/2014/main" id="{C394B9E8-32E4-4280-9CA9-6294186EF60A}"/>
                </a:ext>
              </a:extLst>
            </p:cNvPr>
            <p:cNvPicPr>
              <a:picLocks noChangeAspect="1"/>
            </p:cNvPicPr>
            <p:nvPr/>
          </p:nvPicPr>
          <p:blipFill>
            <a:blip r:embed="rId3"/>
            <a:stretch>
              <a:fillRect/>
            </a:stretch>
          </p:blipFill>
          <p:spPr>
            <a:xfrm>
              <a:off x="9571087" y="948646"/>
              <a:ext cx="2460893" cy="2220089"/>
            </a:xfrm>
            <a:prstGeom prst="rect">
              <a:avLst/>
            </a:prstGeom>
          </p:spPr>
        </p:pic>
        <p:pic>
          <p:nvPicPr>
            <p:cNvPr id="11" name="Picture 10">
              <a:extLst>
                <a:ext uri="{FF2B5EF4-FFF2-40B4-BE49-F238E27FC236}">
                  <a16:creationId xmlns:a16="http://schemas.microsoft.com/office/drawing/2014/main" id="{EA558053-EFAE-4D5F-BAE9-76AC5A0F04F1}"/>
                </a:ext>
              </a:extLst>
            </p:cNvPr>
            <p:cNvPicPr>
              <a:picLocks noChangeAspect="1"/>
            </p:cNvPicPr>
            <p:nvPr/>
          </p:nvPicPr>
          <p:blipFill rotWithShape="1">
            <a:blip r:embed="rId4"/>
            <a:srcRect l="8820" t="10885" r="12629"/>
            <a:stretch/>
          </p:blipFill>
          <p:spPr>
            <a:xfrm>
              <a:off x="6507766" y="947081"/>
              <a:ext cx="3063321" cy="2205459"/>
            </a:xfrm>
            <a:prstGeom prst="rect">
              <a:avLst/>
            </a:prstGeom>
          </p:spPr>
        </p:pic>
      </p:grpSp>
      <p:sp>
        <p:nvSpPr>
          <p:cNvPr id="5" name="Footer Placeholder 4">
            <a:extLst>
              <a:ext uri="{FF2B5EF4-FFF2-40B4-BE49-F238E27FC236}">
                <a16:creationId xmlns:a16="http://schemas.microsoft.com/office/drawing/2014/main" id="{9416D712-6713-4D2A-913E-49642E72674F}"/>
              </a:ext>
            </a:extLst>
          </p:cNvPr>
          <p:cNvSpPr>
            <a:spLocks noGrp="1"/>
          </p:cNvSpPr>
          <p:nvPr>
            <p:ph type="ftr" sz="quarter" idx="11"/>
          </p:nvPr>
        </p:nvSpPr>
        <p:spPr/>
        <p:txBody>
          <a:bodyPr/>
          <a:lstStyle/>
          <a:p>
            <a:r>
              <a:rPr lang="en-US"/>
              <a:t>of 22</a:t>
            </a:r>
            <a:endParaRPr lang="en-US" dirty="0"/>
          </a:p>
        </p:txBody>
      </p:sp>
      <p:sp>
        <p:nvSpPr>
          <p:cNvPr id="8" name="Slide Number Placeholder 7">
            <a:extLst>
              <a:ext uri="{FF2B5EF4-FFF2-40B4-BE49-F238E27FC236}">
                <a16:creationId xmlns:a16="http://schemas.microsoft.com/office/drawing/2014/main" id="{117FB14E-F7D9-4449-A699-ECC3284F1B16}"/>
              </a:ext>
            </a:extLst>
          </p:cNvPr>
          <p:cNvSpPr>
            <a:spLocks noGrp="1"/>
          </p:cNvSpPr>
          <p:nvPr>
            <p:ph type="sldNum" sz="quarter" idx="12"/>
          </p:nvPr>
        </p:nvSpPr>
        <p:spPr/>
        <p:txBody>
          <a:bodyPr/>
          <a:lstStyle/>
          <a:p>
            <a:fld id="{39CACE05-41A5-CE4D-9AD6-6F86C0D2763D}" type="slidenum">
              <a:rPr lang="en-US" smtClean="0"/>
              <a:pPr/>
              <a:t>8</a:t>
            </a:fld>
            <a:endParaRPr lang="en-US" dirty="0"/>
          </a:p>
        </p:txBody>
      </p:sp>
    </p:spTree>
    <p:extLst>
      <p:ext uri="{BB962C8B-B14F-4D97-AF65-F5344CB8AC3E}">
        <p14:creationId xmlns:p14="http://schemas.microsoft.com/office/powerpoint/2010/main" val="90278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6229c6ff7a_0_98"/>
          <p:cNvSpPr txBox="1">
            <a:spLocks noGrp="1"/>
          </p:cNvSpPr>
          <p:nvPr>
            <p:ph type="title"/>
          </p:nvPr>
        </p:nvSpPr>
        <p:spPr>
          <a:xfrm>
            <a:off x="628650" y="206377"/>
            <a:ext cx="7886700" cy="408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dirty="0"/>
              <a:t>Study Design Theme</a:t>
            </a:r>
            <a:endParaRPr dirty="0"/>
          </a:p>
        </p:txBody>
      </p:sp>
      <p:sp>
        <p:nvSpPr>
          <p:cNvPr id="110" name="Google Shape;110;g6229c6ff7a_0_98"/>
          <p:cNvSpPr txBox="1">
            <a:spLocks noGrp="1"/>
          </p:cNvSpPr>
          <p:nvPr>
            <p:ph type="body" idx="1"/>
          </p:nvPr>
        </p:nvSpPr>
        <p:spPr>
          <a:xfrm>
            <a:off x="325582" y="734291"/>
            <a:ext cx="8513618" cy="3898414"/>
          </a:xfrm>
          <a:prstGeom prst="rect">
            <a:avLst/>
          </a:prstGeom>
        </p:spPr>
        <p:txBody>
          <a:bodyPr spcFirstLastPara="1" wrap="square" lIns="91425" tIns="45700" rIns="91425" bIns="45700" anchor="t" anchorCtr="0">
            <a:noAutofit/>
          </a:bodyPr>
          <a:lstStyle/>
          <a:p>
            <a:pPr marL="0" lvl="0" indent="0" algn="l" rtl="0">
              <a:spcBef>
                <a:spcPts val="750"/>
              </a:spcBef>
              <a:spcAft>
                <a:spcPts val="0"/>
              </a:spcAft>
              <a:buNone/>
            </a:pPr>
            <a:r>
              <a:rPr lang="en-GB" b="1" dirty="0"/>
              <a:t>Overall goal: </a:t>
            </a:r>
            <a:r>
              <a:rPr lang="en-US" dirty="0"/>
              <a:t>Design multi-</a:t>
            </a:r>
            <a:r>
              <a:rPr lang="en-US" dirty="0" err="1"/>
              <a:t>centre</a:t>
            </a:r>
            <a:r>
              <a:rPr lang="en-US" dirty="0"/>
              <a:t> studies and resolve logistical challenges.</a:t>
            </a:r>
          </a:p>
          <a:p>
            <a:pPr marL="0" lvl="0" indent="0">
              <a:buNone/>
            </a:pPr>
            <a:endParaRPr lang="en-US" b="1" dirty="0"/>
          </a:p>
          <a:p>
            <a:pPr marL="0" lvl="0" indent="0">
              <a:buNone/>
            </a:pPr>
            <a:r>
              <a:rPr lang="en-US" b="1" dirty="0"/>
              <a:t>Aims:</a:t>
            </a:r>
          </a:p>
          <a:p>
            <a:pPr indent="-457200"/>
            <a:r>
              <a:rPr lang="en-US" dirty="0"/>
              <a:t>Develop pre-specified study protocol for PAI system characterization</a:t>
            </a:r>
          </a:p>
          <a:p>
            <a:pPr indent="-457200"/>
            <a:r>
              <a:rPr lang="en-US" dirty="0"/>
              <a:t>Resolve multi-site logistics (shipping, phantom calibration/constancy testing, etc.) </a:t>
            </a:r>
          </a:p>
          <a:p>
            <a:pPr indent="-457200"/>
            <a:endParaRPr lang="en-US" dirty="0"/>
          </a:p>
          <a:p>
            <a:pPr indent="-457200"/>
            <a:r>
              <a:rPr lang="en-US" dirty="0"/>
              <a:t>Why do a multi-site phantom study? </a:t>
            </a:r>
          </a:p>
          <a:p>
            <a:pPr lvl="1"/>
            <a:r>
              <a:rPr lang="en-US" dirty="0"/>
              <a:t>Reduce phantom-based test methods to practice</a:t>
            </a:r>
          </a:p>
          <a:p>
            <a:pPr lvl="1"/>
            <a:r>
              <a:rPr lang="en-US" dirty="0"/>
              <a:t>Identify topics where consensus must be reached</a:t>
            </a:r>
          </a:p>
          <a:p>
            <a:pPr lvl="1"/>
            <a:r>
              <a:rPr lang="en-US" dirty="0"/>
              <a:t>Produce peer-reviewed publications referenced during standard development</a:t>
            </a:r>
          </a:p>
          <a:p>
            <a:endParaRPr lang="en-US" dirty="0"/>
          </a:p>
          <a:p>
            <a:pPr marL="0" lvl="0" indent="0" algn="l" rtl="0">
              <a:spcBef>
                <a:spcPts val="750"/>
              </a:spcBef>
              <a:spcAft>
                <a:spcPts val="0"/>
              </a:spcAft>
              <a:buNone/>
            </a:pPr>
            <a:endParaRPr dirty="0"/>
          </a:p>
        </p:txBody>
      </p:sp>
      <p:sp>
        <p:nvSpPr>
          <p:cNvPr id="111" name="Google Shape;111;g6229c6ff7a_0_98"/>
          <p:cNvSpPr txBox="1">
            <a:spLocks noGrp="1"/>
          </p:cNvSpPr>
          <p:nvPr>
            <p:ph type="sldNum" idx="12"/>
          </p:nvPr>
        </p:nvSpPr>
        <p:spPr>
          <a:xfrm>
            <a:off x="7602582" y="4747188"/>
            <a:ext cx="431100" cy="287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400"/>
              <a:buFont typeface="Arial"/>
              <a:buNone/>
            </a:pPr>
            <a:fld id="{00000000-1234-1234-1234-123412341234}" type="slidenum">
              <a:rPr lang="en-GB" smtClean="0"/>
              <a:t>9</a:t>
            </a:fld>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xEl>
                                              <p:pRg st="6" end="6"/>
                                            </p:txEl>
                                          </p:spTgt>
                                        </p:tgtEl>
                                        <p:attrNameLst>
                                          <p:attrName>style.visibility</p:attrName>
                                        </p:attrNameLst>
                                      </p:cBhvr>
                                      <p:to>
                                        <p:strVal val="visible"/>
                                      </p:to>
                                    </p:set>
                                    <p:animEffect transition="in" filter="fade">
                                      <p:cBhvr>
                                        <p:cTn id="7" dur="500"/>
                                        <p:tgtEl>
                                          <p:spTgt spid="110">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0">
                                            <p:txEl>
                                              <p:pRg st="7" end="7"/>
                                            </p:txEl>
                                          </p:spTgt>
                                        </p:tgtEl>
                                        <p:attrNameLst>
                                          <p:attrName>style.visibility</p:attrName>
                                        </p:attrNameLst>
                                      </p:cBhvr>
                                      <p:to>
                                        <p:strVal val="visible"/>
                                      </p:to>
                                    </p:set>
                                    <p:animEffect transition="in" filter="fade">
                                      <p:cBhvr>
                                        <p:cTn id="10" dur="500"/>
                                        <p:tgtEl>
                                          <p:spTgt spid="110">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0">
                                            <p:txEl>
                                              <p:pRg st="8" end="8"/>
                                            </p:txEl>
                                          </p:spTgt>
                                        </p:tgtEl>
                                        <p:attrNameLst>
                                          <p:attrName>style.visibility</p:attrName>
                                        </p:attrNameLst>
                                      </p:cBhvr>
                                      <p:to>
                                        <p:strVal val="visible"/>
                                      </p:to>
                                    </p:set>
                                    <p:animEffect transition="in" filter="fade">
                                      <p:cBhvr>
                                        <p:cTn id="13" dur="500"/>
                                        <p:tgtEl>
                                          <p:spTgt spid="110">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0">
                                            <p:txEl>
                                              <p:pRg st="9" end="9"/>
                                            </p:txEl>
                                          </p:spTgt>
                                        </p:tgtEl>
                                        <p:attrNameLst>
                                          <p:attrName>style.visibility</p:attrName>
                                        </p:attrNameLst>
                                      </p:cBhvr>
                                      <p:to>
                                        <p:strVal val="visible"/>
                                      </p:to>
                                    </p:set>
                                    <p:animEffect transition="in" filter="fade">
                                      <p:cBhvr>
                                        <p:cTn id="16" dur="500"/>
                                        <p:tgtEl>
                                          <p:spTgt spid="1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2458</TotalTime>
  <Words>1675</Words>
  <Application>Microsoft Office PowerPoint</Application>
  <PresentationFormat>On-screen Show (16:9)</PresentationFormat>
  <Paragraphs>323</Paragraphs>
  <Slides>26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MS Mincho</vt:lpstr>
      <vt:lpstr>ＭＳ Ｐゴシック</vt:lpstr>
      <vt:lpstr>Arial</vt:lpstr>
      <vt:lpstr>Calibri</vt:lpstr>
      <vt:lpstr>Tahoma</vt:lpstr>
      <vt:lpstr>Wingdings</vt:lpstr>
      <vt:lpstr>Office Theme</vt:lpstr>
      <vt:lpstr>Progress Report on the  Study Design theme</vt:lpstr>
      <vt:lpstr>Overview of Standards</vt:lpstr>
      <vt:lpstr>Levels of Standardization</vt:lpstr>
      <vt:lpstr>Levels of Standardization</vt:lpstr>
      <vt:lpstr>Levels of Standardization</vt:lpstr>
      <vt:lpstr>Levels of Standardization</vt:lpstr>
      <vt:lpstr>Why Develop Standards for PAI?</vt:lpstr>
      <vt:lpstr>Elements of Medical Device Standards</vt:lpstr>
      <vt:lpstr>Study Design Theme</vt:lpstr>
      <vt:lpstr>Previous Activity</vt:lpstr>
      <vt:lpstr>Previous Activity</vt:lpstr>
      <vt:lpstr>Previous Activity</vt:lpstr>
      <vt:lpstr>Previous Activity</vt:lpstr>
      <vt:lpstr>Ongoing Activity</vt:lpstr>
      <vt:lpstr>Ongoing Activity</vt:lpstr>
      <vt:lpstr>Consensus List of Terms and Definitions </vt:lpstr>
      <vt:lpstr>Consensus List of Terms and Definitions </vt:lpstr>
      <vt:lpstr>Consensus List of Terms and Definitions </vt:lpstr>
      <vt:lpstr>Consensus List of Terms and Definitions </vt:lpstr>
      <vt:lpstr>Consensus List of Terms and Definitions</vt:lpstr>
      <vt:lpstr>Consensus Set of Image Quality Metrics </vt:lpstr>
      <vt:lpstr>Consensus List of Terms and Definitions </vt:lpstr>
      <vt:lpstr>Image Quality Metrics </vt:lpstr>
      <vt:lpstr>Summary and Next Steps</vt:lpstr>
      <vt:lpstr>Afternoon discussion</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Current Progress of the Data Acquisition and Management Theme</dc:title>
  <dc:creator>Janek Gröhl</dc:creator>
  <cp:lastModifiedBy>Vogt, William</cp:lastModifiedBy>
  <cp:revision>144</cp:revision>
  <dcterms:modified xsi:type="dcterms:W3CDTF">2019-11-01T05:25:37Z</dcterms:modified>
</cp:coreProperties>
</file>