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5" r:id="rId3"/>
    <p:sldId id="296" r:id="rId4"/>
    <p:sldId id="299" r:id="rId5"/>
    <p:sldId id="279" r:id="rId6"/>
    <p:sldId id="278" r:id="rId7"/>
    <p:sldId id="272" r:id="rId8"/>
    <p:sldId id="301" r:id="rId9"/>
    <p:sldId id="300" r:id="rId10"/>
    <p:sldId id="276" r:id="rId11"/>
    <p:sldId id="302" r:id="rId12"/>
    <p:sldId id="304" r:id="rId13"/>
    <p:sldId id="267" r:id="rId1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2300"/>
    <a:srgbClr val="800000"/>
    <a:srgbClr val="4E8226"/>
    <a:srgbClr val="93C837"/>
    <a:srgbClr val="EB9623"/>
    <a:srgbClr val="FA841E"/>
    <a:srgbClr val="FAC35A"/>
    <a:srgbClr val="5F8241"/>
    <a:srgbClr val="5F8255"/>
    <a:srgbClr val="FAC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85" d="100"/>
          <a:sy n="85" d="100"/>
        </p:scale>
        <p:origin x="-1672" y="-168"/>
      </p:cViewPr>
      <p:guideLst>
        <p:guide orient="horz" pos="2403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0F785-0C96-264C-B92A-41B0FC60BBD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52A1B-14F7-414B-96DC-C1D64454A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Café</a:t>
            </a:r>
            <a:r>
              <a:rPr lang="en-US" baseline="0" dirty="0" smtClean="0"/>
              <a:t> -</a:t>
            </a:r>
            <a:r>
              <a:rPr lang="en-US" dirty="0" smtClean="0"/>
              <a:t>Vietnam y Brazil 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productividad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hectaria</a:t>
            </a:r>
            <a:r>
              <a:rPr lang="en-US" baseline="0" dirty="0" smtClean="0"/>
              <a:t> de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2,499 y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1421 kg/ha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mientras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Colombia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846 kg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Palma  - De los 1.1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millones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TM de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aceite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palma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producidas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2014, 70%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viene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8,000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medianos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pequeños</a:t>
            </a:r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Banano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20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millones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cajas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banano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diferencia</a:t>
            </a:r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52A1B-14F7-414B-96DC-C1D64454AC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17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52A1B-14F7-414B-96DC-C1D64454AC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1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75AD-C35E-A144-A9D4-3DE3DFA3B612}" type="datetimeFigureOut">
              <a:rPr lang="es-ES" smtClean="0"/>
              <a:t>11/3/15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4121-A5C6-2A4D-ADCF-A509453126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52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75AD-C35E-A144-A9D4-3DE3DFA3B612}" type="datetimeFigureOut">
              <a:rPr lang="es-ES" smtClean="0"/>
              <a:t>11/3/15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4121-A5C6-2A4D-ADCF-A509453126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66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75AD-C35E-A144-A9D4-3DE3DFA3B612}" type="datetimeFigureOut">
              <a:rPr lang="es-ES" smtClean="0"/>
              <a:t>11/3/15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4121-A5C6-2A4D-ADCF-A509453126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0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75AD-C35E-A144-A9D4-3DE3DFA3B612}" type="datetimeFigureOut">
              <a:rPr lang="es-ES" smtClean="0"/>
              <a:t>11/3/15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4121-A5C6-2A4D-ADCF-A509453126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5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75AD-C35E-A144-A9D4-3DE3DFA3B612}" type="datetimeFigureOut">
              <a:rPr lang="es-ES" smtClean="0"/>
              <a:t>11/3/15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4121-A5C6-2A4D-ADCF-A509453126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0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75AD-C35E-A144-A9D4-3DE3DFA3B612}" type="datetimeFigureOut">
              <a:rPr lang="es-ES" smtClean="0"/>
              <a:t>11/3/15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4121-A5C6-2A4D-ADCF-A509453126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27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75AD-C35E-A144-A9D4-3DE3DFA3B612}" type="datetimeFigureOut">
              <a:rPr lang="es-ES" smtClean="0"/>
              <a:t>11/3/15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4121-A5C6-2A4D-ADCF-A509453126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44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75AD-C35E-A144-A9D4-3DE3DFA3B612}" type="datetimeFigureOut">
              <a:rPr lang="es-ES" smtClean="0"/>
              <a:t>11/3/15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4121-A5C6-2A4D-ADCF-A509453126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08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75AD-C35E-A144-A9D4-3DE3DFA3B612}" type="datetimeFigureOut">
              <a:rPr lang="es-ES" smtClean="0"/>
              <a:t>11/3/15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4121-A5C6-2A4D-ADCF-A509453126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6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75AD-C35E-A144-A9D4-3DE3DFA3B612}" type="datetimeFigureOut">
              <a:rPr lang="es-ES" smtClean="0"/>
              <a:t>11/3/15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4121-A5C6-2A4D-ADCF-A509453126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59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75AD-C35E-A144-A9D4-3DE3DFA3B612}" type="datetimeFigureOut">
              <a:rPr lang="es-ES" smtClean="0"/>
              <a:t>11/3/15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4121-A5C6-2A4D-ADCF-A509453126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975AD-C35E-A144-A9D4-3DE3DFA3B612}" type="datetimeFigureOut">
              <a:rPr lang="es-ES" smtClean="0"/>
              <a:t>11/3/15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4121-A5C6-2A4D-ADCF-A509453126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4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2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7_logo_PC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765" y="1506516"/>
            <a:ext cx="5473547" cy="1778468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-108520" y="3140968"/>
            <a:ext cx="9289032" cy="4104456"/>
            <a:chOff x="0" y="2780928"/>
            <a:chExt cx="9144000" cy="4104456"/>
          </a:xfrm>
        </p:grpSpPr>
        <p:pic>
          <p:nvPicPr>
            <p:cNvPr id="4" name="Imagen 3" descr="DSC_1985.JP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3011404"/>
              <a:ext cx="9144000" cy="3873980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4499992" y="2780928"/>
              <a:ext cx="4644008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0832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23528" y="476672"/>
            <a:ext cx="69847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5F8255"/>
                </a:solidFill>
                <a:latin typeface="FreightSansBold"/>
              </a:rPr>
              <a:t>COMO TRABAJAMOS?</a:t>
            </a:r>
            <a:endParaRPr lang="es-ES" sz="3200" dirty="0">
              <a:solidFill>
                <a:srgbClr val="5F8255"/>
              </a:solidFill>
              <a:latin typeface="FreightSansBold"/>
            </a:endParaRPr>
          </a:p>
        </p:txBody>
      </p:sp>
      <p:pic>
        <p:nvPicPr>
          <p:cNvPr id="12" name="Imagen 11" descr="Captura de pantalla 2015-03-17 a la(s) 15.1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104" y="4219187"/>
            <a:ext cx="2051720" cy="1946117"/>
          </a:xfrm>
          <a:prstGeom prst="rect">
            <a:avLst/>
          </a:prstGeom>
        </p:spPr>
      </p:pic>
      <p:pic>
        <p:nvPicPr>
          <p:cNvPr id="14" name="Imagen 13" descr="Captura de pantalla 2015-03-17 a la(s) 15.12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4168" y="4221088"/>
            <a:ext cx="1807550" cy="1755694"/>
          </a:xfrm>
          <a:prstGeom prst="rect">
            <a:avLst/>
          </a:prstGeom>
        </p:spPr>
      </p:pic>
      <p:pic>
        <p:nvPicPr>
          <p:cNvPr id="15" name="Imagen 14" descr="Captura de pantalla 2015-03-17 a la(s) 15.12.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4183126"/>
            <a:ext cx="2254498" cy="183816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71600" y="6093296"/>
            <a:ext cx="2127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60843F"/>
                </a:solidFill>
                <a:latin typeface="FreightSansBold"/>
              </a:rPr>
              <a:t>Apoyo al productor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91880" y="6093296"/>
            <a:ext cx="1935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0843F"/>
                </a:solidFill>
                <a:latin typeface="FreightSansBold"/>
              </a:rPr>
              <a:t>Cambio climático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24128" y="6093296"/>
            <a:ext cx="278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0843F"/>
                </a:solidFill>
                <a:latin typeface="FreightSansBold"/>
              </a:rPr>
              <a:t>Mercado y certificaciones</a:t>
            </a:r>
            <a:endParaRPr lang="en-US" dirty="0"/>
          </a:p>
        </p:txBody>
      </p:sp>
      <p:sp>
        <p:nvSpPr>
          <p:cNvPr id="18" name="CuadroTexto 5"/>
          <p:cNvSpPr txBox="1"/>
          <p:nvPr/>
        </p:nvSpPr>
        <p:spPr>
          <a:xfrm>
            <a:off x="1076944" y="2905780"/>
            <a:ext cx="7455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5F8255"/>
                </a:solidFill>
                <a:latin typeface="FreightSansBold"/>
              </a:rPr>
              <a:t>PLANES DE TRABAJO – SECRETARIA TECNICA</a:t>
            </a:r>
            <a:endParaRPr lang="es-ES" sz="2800" dirty="0">
              <a:solidFill>
                <a:srgbClr val="5F8255"/>
              </a:solidFill>
              <a:latin typeface="FreightSansBold"/>
            </a:endParaRPr>
          </a:p>
        </p:txBody>
      </p:sp>
      <p:sp>
        <p:nvSpPr>
          <p:cNvPr id="19" name="CuadroTexto 5"/>
          <p:cNvSpPr txBox="1"/>
          <p:nvPr/>
        </p:nvSpPr>
        <p:spPr>
          <a:xfrm>
            <a:off x="1306688" y="1404064"/>
            <a:ext cx="69847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5F8255"/>
                </a:solidFill>
                <a:latin typeface="FreightSansBold"/>
              </a:rPr>
              <a:t>       HITOS POR</a:t>
            </a:r>
            <a:endParaRPr lang="es-ES" sz="3200" dirty="0">
              <a:solidFill>
                <a:srgbClr val="5F8255"/>
              </a:solidFill>
              <a:latin typeface="FreightSansBold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20542" y="1307462"/>
            <a:ext cx="3143746" cy="753386"/>
            <a:chOff x="43649" y="158340"/>
            <a:chExt cx="3143746" cy="753386"/>
          </a:xfrm>
        </p:grpSpPr>
        <p:pic>
          <p:nvPicPr>
            <p:cNvPr id="21" name="Imagen 5" descr="1_Banano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649" y="188640"/>
              <a:ext cx="750314" cy="713958"/>
            </a:xfrm>
            <a:prstGeom prst="rect">
              <a:avLst/>
            </a:prstGeom>
            <a:noFill/>
          </p:spPr>
        </p:pic>
        <p:pic>
          <p:nvPicPr>
            <p:cNvPr id="22" name="Imagen 6" descr="4_Palma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7081" y="197768"/>
              <a:ext cx="750314" cy="713958"/>
            </a:xfrm>
            <a:prstGeom prst="rect">
              <a:avLst/>
            </a:prstGeom>
            <a:noFill/>
          </p:spPr>
        </p:pic>
        <p:pic>
          <p:nvPicPr>
            <p:cNvPr id="23" name="Imagen 7" descr="2_Cafe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3682" y="158340"/>
              <a:ext cx="750314" cy="713958"/>
            </a:xfrm>
            <a:prstGeom prst="rect">
              <a:avLst/>
            </a:prstGeom>
            <a:noFill/>
          </p:spPr>
        </p:pic>
        <p:pic>
          <p:nvPicPr>
            <p:cNvPr id="24" name="Imagen 8" descr="3_Flor.png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86767" y="173281"/>
              <a:ext cx="750314" cy="713958"/>
            </a:xfrm>
            <a:prstGeom prst="rect">
              <a:avLst/>
            </a:prstGeom>
            <a:noFill/>
          </p:spPr>
        </p:pic>
      </p:grpSp>
      <p:sp>
        <p:nvSpPr>
          <p:cNvPr id="3" name="Down Arrow 2"/>
          <p:cNvSpPr/>
          <p:nvPr/>
        </p:nvSpPr>
        <p:spPr>
          <a:xfrm>
            <a:off x="4427984" y="2204864"/>
            <a:ext cx="144016" cy="576064"/>
          </a:xfrm>
          <a:prstGeom prst="downArrow">
            <a:avLst/>
          </a:prstGeom>
          <a:solidFill>
            <a:schemeClr val="accent3">
              <a:lumMod val="75000"/>
              <a:alpha val="7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427984" y="3573016"/>
            <a:ext cx="144016" cy="576064"/>
          </a:xfrm>
          <a:prstGeom prst="downArrow">
            <a:avLst/>
          </a:prstGeom>
          <a:solidFill>
            <a:schemeClr val="accent3">
              <a:lumMod val="75000"/>
              <a:alpha val="7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4"/>
          <p:cNvCxnSpPr/>
          <p:nvPr/>
        </p:nvCxnSpPr>
        <p:spPr>
          <a:xfrm>
            <a:off x="62712" y="332656"/>
            <a:ext cx="9014659" cy="0"/>
          </a:xfrm>
          <a:prstGeom prst="line">
            <a:avLst/>
          </a:prstGeom>
          <a:ln>
            <a:solidFill>
              <a:srgbClr val="B4C8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9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23528" y="476672"/>
            <a:ext cx="69847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5F8255"/>
                </a:solidFill>
                <a:latin typeface="FreightSansBold"/>
              </a:rPr>
              <a:t>COMO VAMOS?</a:t>
            </a:r>
            <a:endParaRPr lang="es-ES" sz="3200" dirty="0">
              <a:solidFill>
                <a:srgbClr val="5F8255"/>
              </a:solidFill>
              <a:latin typeface="FreightSansBold"/>
            </a:endParaRPr>
          </a:p>
        </p:txBody>
      </p:sp>
      <p:cxnSp>
        <p:nvCxnSpPr>
          <p:cNvPr id="26" name="Conector recto 4"/>
          <p:cNvCxnSpPr/>
          <p:nvPr/>
        </p:nvCxnSpPr>
        <p:spPr>
          <a:xfrm>
            <a:off x="62712" y="332656"/>
            <a:ext cx="9014659" cy="0"/>
          </a:xfrm>
          <a:prstGeom prst="line">
            <a:avLst/>
          </a:prstGeom>
          <a:ln>
            <a:solidFill>
              <a:srgbClr val="B4C8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212701"/>
              </p:ext>
            </p:extLst>
          </p:nvPr>
        </p:nvGraphicFramePr>
        <p:xfrm>
          <a:off x="389520" y="1192741"/>
          <a:ext cx="8430952" cy="562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5638800" imgH="3759200" progId="Word.Document.12">
                  <p:embed/>
                </p:oleObj>
              </mc:Choice>
              <mc:Fallback>
                <p:oleObj name="Document" r:id="rId4" imgW="5638800" imgH="3759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520" y="1192741"/>
                        <a:ext cx="8430952" cy="5620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04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62712" y="332656"/>
            <a:ext cx="9014659" cy="0"/>
          </a:xfrm>
          <a:prstGeom prst="line">
            <a:avLst/>
          </a:prstGeom>
          <a:ln>
            <a:solidFill>
              <a:srgbClr val="B4C8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58794" y="354959"/>
            <a:ext cx="694951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dirty="0" smtClean="0">
                <a:solidFill>
                  <a:srgbClr val="5F8255"/>
                </a:solidFill>
                <a:latin typeface="FreightSans Bold"/>
                <a:cs typeface="FreightSans Bold"/>
              </a:rPr>
              <a:t>FUTUROS PLANES: FASE II</a:t>
            </a:r>
            <a:endParaRPr lang="es-CO" sz="3200" dirty="0">
              <a:solidFill>
                <a:srgbClr val="5F8255"/>
              </a:solidFill>
              <a:latin typeface="FreightSans Bold"/>
              <a:cs typeface="FreightSans Bold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83568" y="1772816"/>
            <a:ext cx="2993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 smtClean="0">
                <a:solidFill>
                  <a:srgbClr val="5F8255"/>
                </a:solidFill>
                <a:latin typeface="FreightSansBold"/>
              </a:rPr>
              <a:t>Medir menos volúmenes y mas impacto</a:t>
            </a:r>
            <a:endParaRPr lang="es-ES" sz="2200" dirty="0" smtClean="0">
              <a:solidFill>
                <a:srgbClr val="5F8255"/>
              </a:solidFill>
            </a:endParaRPr>
          </a:p>
          <a:p>
            <a:endParaRPr lang="es-ES" dirty="0">
              <a:solidFill>
                <a:srgbClr val="5F8255"/>
              </a:solidFill>
            </a:endParaRPr>
          </a:p>
        </p:txBody>
      </p:sp>
      <p:sp>
        <p:nvSpPr>
          <p:cNvPr id="11" name="Triángulo isósceles 10"/>
          <p:cNvSpPr/>
          <p:nvPr/>
        </p:nvSpPr>
        <p:spPr>
          <a:xfrm rot="10800000">
            <a:off x="912670" y="1484784"/>
            <a:ext cx="147905" cy="136863"/>
          </a:xfrm>
          <a:prstGeom prst="triangle">
            <a:avLst/>
          </a:prstGeom>
          <a:noFill/>
          <a:ln w="38100" cmpd="sng">
            <a:solidFill>
              <a:srgbClr val="FAC8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683568" y="4583732"/>
            <a:ext cx="35283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 smtClean="0">
                <a:solidFill>
                  <a:srgbClr val="5F8255"/>
                </a:solidFill>
                <a:effectLst/>
                <a:latin typeface="FreightSansBold"/>
              </a:rPr>
              <a:t>Asegurarnos que la sosteniblidad sea una practica establecida para nuestros aliados</a:t>
            </a:r>
            <a:endParaRPr lang="es-ES" sz="2200" dirty="0" smtClean="0">
              <a:solidFill>
                <a:srgbClr val="5F8255"/>
              </a:solidFill>
            </a:endParaRPr>
          </a:p>
        </p:txBody>
      </p:sp>
      <p:sp>
        <p:nvSpPr>
          <p:cNvPr id="14" name="Triángulo isósceles 13"/>
          <p:cNvSpPr/>
          <p:nvPr/>
        </p:nvSpPr>
        <p:spPr>
          <a:xfrm rot="10800000">
            <a:off x="899592" y="4437112"/>
            <a:ext cx="147905" cy="136863"/>
          </a:xfrm>
          <a:prstGeom prst="triangle">
            <a:avLst/>
          </a:prstGeom>
          <a:noFill/>
          <a:ln w="38100" cmpd="sng">
            <a:solidFill>
              <a:srgbClr val="FAC8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683568" y="3356992"/>
            <a:ext cx="30598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 smtClean="0">
                <a:solidFill>
                  <a:srgbClr val="5F8255"/>
                </a:solidFill>
                <a:effectLst/>
                <a:latin typeface="FreightSansBold"/>
              </a:rPr>
              <a:t>Desarrollar incitativas sectoriales en campo</a:t>
            </a:r>
            <a:endParaRPr lang="es-ES" sz="2200" dirty="0" smtClean="0">
              <a:solidFill>
                <a:srgbClr val="5F8255"/>
              </a:solidFill>
            </a:endParaRPr>
          </a:p>
        </p:txBody>
      </p:sp>
      <p:sp>
        <p:nvSpPr>
          <p:cNvPr id="18" name="Triángulo isósceles 17"/>
          <p:cNvSpPr/>
          <p:nvPr/>
        </p:nvSpPr>
        <p:spPr>
          <a:xfrm rot="10800000">
            <a:off x="899592" y="3148121"/>
            <a:ext cx="147905" cy="136863"/>
          </a:xfrm>
          <a:prstGeom prst="triangle">
            <a:avLst/>
          </a:prstGeom>
          <a:noFill/>
          <a:ln w="38100" cmpd="sng">
            <a:solidFill>
              <a:srgbClr val="FAC8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" descr="DSC_2230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8604" y="1484784"/>
            <a:ext cx="4111948" cy="41164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2289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C8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56184" y="2348880"/>
            <a:ext cx="59401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4800" dirty="0" smtClean="0">
                <a:solidFill>
                  <a:schemeClr val="bg1"/>
                </a:solidFill>
                <a:latin typeface="FreightSans Bold"/>
                <a:cs typeface="FreightSans Bold"/>
              </a:rPr>
              <a:t>GRACIAS</a:t>
            </a:r>
          </a:p>
          <a:p>
            <a:pPr algn="ctr"/>
            <a:r>
              <a:rPr lang="es-ES" sz="2400" dirty="0" err="1" smtClean="0">
                <a:solidFill>
                  <a:srgbClr val="FFFFFF"/>
                </a:solidFill>
                <a:latin typeface="FreightSans Medium"/>
                <a:cs typeface="FreightSans Medium"/>
              </a:rPr>
              <a:t>andreao@</a:t>
            </a:r>
            <a:r>
              <a:rPr lang="es-ES" sz="2400" dirty="0" err="1">
                <a:solidFill>
                  <a:srgbClr val="FFFFFF"/>
                </a:solidFill>
                <a:latin typeface="FreightSans Medium"/>
                <a:cs typeface="FreightSans Medium"/>
              </a:rPr>
              <a:t>solidaridadnetwork.org</a:t>
            </a:r>
            <a:r>
              <a:rPr lang="es-ES" sz="2400" dirty="0">
                <a:solidFill>
                  <a:srgbClr val="FFFFFF"/>
                </a:solidFill>
                <a:latin typeface="FreightSans Medium"/>
                <a:cs typeface="FreightSans Medium"/>
              </a:rPr>
              <a:t> </a:t>
            </a:r>
            <a:endParaRPr lang="es-ES" sz="5400" dirty="0">
              <a:latin typeface="FreightSans Medium"/>
              <a:cs typeface="FreightSans Medium"/>
            </a:endParaRPr>
          </a:p>
          <a:p>
            <a:pPr algn="ctr"/>
            <a:endParaRPr lang="es-CO" sz="4800" dirty="0">
              <a:solidFill>
                <a:schemeClr val="bg1"/>
              </a:solidFill>
              <a:latin typeface="FreightSans Bold"/>
              <a:cs typeface="FreightSans Bold"/>
            </a:endParaRPr>
          </a:p>
        </p:txBody>
      </p:sp>
      <p:pic>
        <p:nvPicPr>
          <p:cNvPr id="6" name="Imagen 5" descr="9_simbolo_PCS_blanc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952" y="6214375"/>
            <a:ext cx="864096" cy="70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5616" y="1196752"/>
            <a:ext cx="6840760" cy="50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eightSans Bold"/>
                <a:cs typeface="FreightSans Bold"/>
              </a:rPr>
              <a:t>SOLIDARIDAD ES </a:t>
            </a:r>
            <a:r>
              <a:rPr lang="es-ES_tradnl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eightSans Bold"/>
                <a:cs typeface="FreightSans Bold"/>
              </a:rPr>
              <a:t>UNA ORGANIZACIÓN CON MÁS DE 45 AÑOS DE EXPERIENCIA EN LA CREACIÓN DE CADENAS DE SUMINISTRO </a:t>
            </a:r>
            <a:r>
              <a:rPr lang="es-ES_tradnl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eightSans Bold"/>
                <a:cs typeface="FreightSans Bold"/>
              </a:rPr>
              <a:t>SOSTENIBLES.</a:t>
            </a:r>
          </a:p>
          <a:p>
            <a:pPr algn="ctr"/>
            <a:endParaRPr lang="es-ES_tradnl" sz="3200" dirty="0">
              <a:solidFill>
                <a:schemeClr val="tx1">
                  <a:lumMod val="85000"/>
                  <a:lumOff val="15000"/>
                </a:schemeClr>
              </a:solidFill>
              <a:latin typeface="FreightSans Bold"/>
              <a:cs typeface="FreightSans Bold"/>
            </a:endParaRPr>
          </a:p>
          <a:p>
            <a:pPr algn="ctr"/>
            <a:r>
              <a:rPr lang="es-ES_tradnl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eightSans Bold"/>
                <a:cs typeface="FreightSans Bold"/>
              </a:rPr>
              <a:t>SOMOS UN </a:t>
            </a:r>
            <a:r>
              <a:rPr lang="es-ES_tradnl" sz="3200" dirty="0">
                <a:solidFill>
                  <a:srgbClr val="5F8241"/>
                </a:solidFill>
                <a:latin typeface="FreightSansBold"/>
              </a:rPr>
              <a:t>AGENTE DE CAMBIO </a:t>
            </a:r>
            <a:r>
              <a:rPr lang="es-ES_tradnl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eightSans Bold"/>
                <a:cs typeface="FreightSans Bold"/>
              </a:rPr>
              <a:t>QUE TRABAJA DESDE EL </a:t>
            </a:r>
            <a:r>
              <a:rPr lang="es-ES_tradnl" sz="3200" dirty="0">
                <a:solidFill>
                  <a:srgbClr val="5F8241"/>
                </a:solidFill>
                <a:latin typeface="FreightSansBold"/>
              </a:rPr>
              <a:t>PRODUCTOR</a:t>
            </a:r>
            <a:r>
              <a:rPr lang="es-ES_tradnl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eightSans Bold"/>
                <a:cs typeface="FreightSans Bold"/>
              </a:rPr>
              <a:t> HASTA EL </a:t>
            </a:r>
            <a:r>
              <a:rPr lang="es-ES_tradnl" sz="3200" dirty="0">
                <a:solidFill>
                  <a:srgbClr val="5F8241"/>
                </a:solidFill>
                <a:latin typeface="FreightSansBold"/>
              </a:rPr>
              <a:t>MERCADO</a:t>
            </a:r>
            <a:endParaRPr lang="es-CO" sz="3200" dirty="0">
              <a:solidFill>
                <a:srgbClr val="5F8241"/>
              </a:solidFill>
              <a:latin typeface="FreightSansBold"/>
            </a:endParaRPr>
          </a:p>
          <a:p>
            <a:pPr algn="ctr"/>
            <a:r>
              <a:rPr lang="es-ES_tradnl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eightSans Bold"/>
                <a:cs typeface="FreightSans Bold"/>
              </a:rPr>
              <a:t> </a:t>
            </a:r>
            <a:endParaRPr lang="es-CO" sz="3200" dirty="0">
              <a:solidFill>
                <a:schemeClr val="tx1">
                  <a:lumMod val="85000"/>
                  <a:lumOff val="15000"/>
                </a:schemeClr>
              </a:solidFill>
              <a:latin typeface="FreightSans Bold"/>
              <a:cs typeface="FreightSans Bold"/>
            </a:endParaRPr>
          </a:p>
        </p:txBody>
      </p:sp>
      <p:cxnSp>
        <p:nvCxnSpPr>
          <p:cNvPr id="7" name="Conector recto 4"/>
          <p:cNvCxnSpPr/>
          <p:nvPr/>
        </p:nvCxnSpPr>
        <p:spPr>
          <a:xfrm>
            <a:off x="62712" y="332656"/>
            <a:ext cx="9014659" cy="0"/>
          </a:xfrm>
          <a:prstGeom prst="line">
            <a:avLst/>
          </a:prstGeom>
          <a:ln>
            <a:solidFill>
              <a:srgbClr val="B4C8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94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86000" y="31981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FFFFFF"/>
                </a:solidFill>
                <a:latin typeface="FreightSansBold"/>
              </a:rPr>
              <a:t>somos una red global que trabaja en equipo por el desarrollo sostenible 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 descr="Mapa Solidaridad JPG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68760"/>
            <a:ext cx="9144000" cy="396105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23528" y="5373216"/>
            <a:ext cx="848656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600" dirty="0" smtClean="0">
                <a:latin typeface="FreightSans Medium"/>
                <a:cs typeface="FreightSans Medium"/>
              </a:rPr>
              <a:t>Trabajamos en 13 cadenas productivas y estamos </a:t>
            </a:r>
            <a:r>
              <a:rPr lang="es-ES_tradnl" sz="1600" dirty="0">
                <a:latin typeface="FreightSans Medium"/>
                <a:cs typeface="FreightSans Medium"/>
              </a:rPr>
              <a:t>presentes en 10 centros regionales y más de 20 oficinas alrededor del </a:t>
            </a:r>
            <a:r>
              <a:rPr lang="es-ES_tradnl" sz="1600" dirty="0" smtClean="0">
                <a:latin typeface="FreightSans Medium"/>
                <a:cs typeface="FreightSans Medium"/>
              </a:rPr>
              <a:t>mundo</a:t>
            </a:r>
            <a:endParaRPr lang="es-CO" sz="1600" dirty="0">
              <a:latin typeface="FreightSans Medium"/>
              <a:cs typeface="FreightSans Medium"/>
            </a:endParaRPr>
          </a:p>
        </p:txBody>
      </p:sp>
      <p:pic>
        <p:nvPicPr>
          <p:cNvPr id="8" name="Imagen 7" descr="Captura de pantalla 2015-03-17 a la(s) 15.39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72" y="5949280"/>
            <a:ext cx="8420100" cy="774700"/>
          </a:xfrm>
          <a:prstGeom prst="rect">
            <a:avLst/>
          </a:prstGeom>
        </p:spPr>
      </p:pic>
      <p:pic>
        <p:nvPicPr>
          <p:cNvPr id="12" name="Imagen 8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149" y="332656"/>
            <a:ext cx="2198627" cy="5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0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5616" y="1260043"/>
            <a:ext cx="68407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_tradnl" sz="3200" dirty="0">
              <a:solidFill>
                <a:schemeClr val="tx1">
                  <a:lumMod val="85000"/>
                  <a:lumOff val="15000"/>
                </a:schemeClr>
              </a:solidFill>
              <a:latin typeface="FreightSans Bold"/>
              <a:cs typeface="FreightSans Bold"/>
            </a:endParaRPr>
          </a:p>
          <a:p>
            <a:pPr marL="457200" indent="-457200">
              <a:buFont typeface="Arial"/>
              <a:buChar char="•"/>
            </a:pPr>
            <a:r>
              <a:rPr lang="es-ES_tradnl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eightSans Bold"/>
                <a:cs typeface="FreightSans Bold"/>
              </a:rPr>
              <a:t>NO IMPACTO NEGATIVO EN EL </a:t>
            </a:r>
            <a:r>
              <a:rPr lang="es-ES_tradnl" sz="3200" dirty="0" smtClean="0">
                <a:solidFill>
                  <a:srgbClr val="77933C"/>
                </a:solidFill>
                <a:latin typeface="FreightSans Bold"/>
                <a:cs typeface="FreightSans Bold"/>
              </a:rPr>
              <a:t>MEDIO AMBIENTE</a:t>
            </a:r>
          </a:p>
          <a:p>
            <a:pPr marL="457200" indent="-457200">
              <a:buFont typeface="Arial"/>
              <a:buChar char="•"/>
            </a:pPr>
            <a:r>
              <a:rPr lang="es-ES_tradnl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eightSans Bold"/>
                <a:cs typeface="FreightSans Bold"/>
              </a:rPr>
              <a:t>IMPACTO POSITIVO EN LAS </a:t>
            </a:r>
            <a:r>
              <a:rPr lang="es-ES_tradnl" sz="3200" dirty="0" smtClean="0">
                <a:solidFill>
                  <a:srgbClr val="77933C"/>
                </a:solidFill>
                <a:latin typeface="FreightSans Bold"/>
                <a:cs typeface="FreightSans Bold"/>
              </a:rPr>
              <a:t>PERSONAS </a:t>
            </a:r>
          </a:p>
          <a:p>
            <a:pPr marL="457200" indent="-457200">
              <a:buFont typeface="Arial"/>
              <a:buChar char="•"/>
            </a:pPr>
            <a:r>
              <a:rPr lang="es-ES_tradnl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eightSans Bold"/>
                <a:cs typeface="FreightSans Bold"/>
              </a:rPr>
              <a:t>CADENAS QUE NO TRABAJAN </a:t>
            </a:r>
            <a:r>
              <a:rPr lang="es-ES_tradnl" sz="3200" dirty="0" smtClean="0">
                <a:solidFill>
                  <a:srgbClr val="77933C"/>
                </a:solidFill>
                <a:latin typeface="FreightSans Bold"/>
                <a:cs typeface="FreightSans Bold"/>
              </a:rPr>
              <a:t>AISLADAMENTE </a:t>
            </a:r>
          </a:p>
          <a:p>
            <a:pPr marL="457200" indent="-457200">
              <a:buFont typeface="Arial"/>
              <a:buChar char="•"/>
            </a:pPr>
            <a:endParaRPr lang="es-CO" sz="3200" dirty="0">
              <a:solidFill>
                <a:srgbClr val="FAC81E"/>
              </a:solidFill>
              <a:latin typeface="FreightSans Bold"/>
              <a:cs typeface="FreightSans Bold"/>
            </a:endParaRPr>
          </a:p>
          <a:p>
            <a:pPr algn="ctr"/>
            <a:r>
              <a:rPr lang="es-ES_tradnl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eightSans Bold"/>
                <a:cs typeface="FreightSans Bold"/>
              </a:rPr>
              <a:t> </a:t>
            </a:r>
            <a:endParaRPr lang="es-CO" sz="3200" dirty="0">
              <a:solidFill>
                <a:schemeClr val="tx1">
                  <a:lumMod val="85000"/>
                  <a:lumOff val="15000"/>
                </a:schemeClr>
              </a:solidFill>
              <a:latin typeface="FreightSans Bold"/>
              <a:cs typeface="FreightSans Bold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62712" y="332656"/>
            <a:ext cx="9014659" cy="0"/>
          </a:xfrm>
          <a:prstGeom prst="line">
            <a:avLst/>
          </a:prstGeom>
          <a:ln>
            <a:solidFill>
              <a:srgbClr val="B4C8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696" y="478118"/>
            <a:ext cx="85651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smtClean="0">
                <a:solidFill>
                  <a:srgbClr val="77933C"/>
                </a:solidFill>
                <a:latin typeface="FreightSans Bold"/>
                <a:cs typeface="FreightSans Bold"/>
              </a:rPr>
              <a:t>CADENAS SOSTENIBLES PARA </a:t>
            </a:r>
            <a:r>
              <a:rPr lang="es-ES_tradnl" sz="3200" dirty="0" smtClean="0">
                <a:solidFill>
                  <a:schemeClr val="bg1"/>
                </a:solidFill>
                <a:latin typeface="FreightSans Bold"/>
                <a:cs typeface="FreightSans Bold"/>
              </a:rPr>
              <a:t>SOLIDARIDA</a:t>
            </a:r>
            <a:r>
              <a:rPr lang="es-ES_tradnl" sz="3200" dirty="0" smtClean="0">
                <a:solidFill>
                  <a:srgbClr val="77933C"/>
                </a:solidFill>
                <a:latin typeface="FreightSans Bold"/>
                <a:cs typeface="FreightSans Bold"/>
              </a:rPr>
              <a:t>?</a:t>
            </a:r>
            <a:endParaRPr lang="es-ES_tradnl" sz="3200" dirty="0">
              <a:solidFill>
                <a:srgbClr val="77933C"/>
              </a:solidFill>
              <a:latin typeface="FreightSans Bold"/>
              <a:cs typeface="FreightSans Bold"/>
            </a:endParaRPr>
          </a:p>
          <a:p>
            <a:endParaRPr lang="en-US" dirty="0"/>
          </a:p>
        </p:txBody>
      </p:sp>
      <p:pic>
        <p:nvPicPr>
          <p:cNvPr id="7" name="Imagen 8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128" y="620688"/>
            <a:ext cx="2198627" cy="5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6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95536" y="1753066"/>
            <a:ext cx="5328592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_tradn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eightSans Bold"/>
                <a:cs typeface="FreightSans Bold"/>
              </a:rPr>
              <a:t>IMPORTANTE PROVEEDOR MERCADOS INTERNACIONALES</a:t>
            </a:r>
          </a:p>
          <a:p>
            <a:pPr marL="342900" indent="-342900">
              <a:buFont typeface="Arial"/>
              <a:buChar char="•"/>
            </a:pPr>
            <a:r>
              <a:rPr lang="es-ES_tradn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eightSans Bold"/>
                <a:cs typeface="FreightSans Bold"/>
              </a:rPr>
              <a:t>ALTO GRADO DE ESPECIALIZACIÓN</a:t>
            </a:r>
          </a:p>
          <a:p>
            <a:pPr marL="342900" indent="-342900">
              <a:buFont typeface="Arial"/>
              <a:buChar char="•"/>
            </a:pPr>
            <a:r>
              <a:rPr lang="es-ES_tradn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eightSans Bold"/>
                <a:cs typeface="FreightSans Bold"/>
              </a:rPr>
              <a:t>MADUREZ SECTORIAL</a:t>
            </a:r>
          </a:p>
          <a:p>
            <a:pPr algn="just"/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FreightSans Medium"/>
              <a:cs typeface="FreightSans Medium"/>
            </a:endParaRPr>
          </a:p>
          <a:p>
            <a:pPr algn="just"/>
            <a:r>
              <a:rPr lang="es-ES_tradnl" sz="2800" dirty="0">
                <a:solidFill>
                  <a:srgbClr val="5F8241"/>
                </a:solidFill>
                <a:latin typeface="FreightSansBold"/>
              </a:rPr>
              <a:t>PERO</a:t>
            </a:r>
            <a:r>
              <a:rPr lang="es-ES_tradnl" sz="2800" dirty="0" smtClean="0">
                <a:solidFill>
                  <a:srgbClr val="5F8241"/>
                </a:solidFill>
                <a:latin typeface="FreightSansBold"/>
              </a:rPr>
              <a:t>:</a:t>
            </a:r>
          </a:p>
          <a:p>
            <a:endParaRPr lang="es-ES_tradnl" dirty="0">
              <a:solidFill>
                <a:srgbClr val="5F8241"/>
              </a:solidFill>
              <a:latin typeface="FreightSans Bold"/>
              <a:cs typeface="FreightSans Bold"/>
            </a:endParaRPr>
          </a:p>
          <a:p>
            <a:pPr marL="342900" indent="-342900">
              <a:buFont typeface="Arial"/>
              <a:buChar char="•"/>
            </a:pPr>
            <a:r>
              <a:rPr lang="es-ES_tradn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eightSans Bold"/>
                <a:cs typeface="FreightSans Bold"/>
              </a:rPr>
              <a:t>TRABAJO AISLADO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FreightSans Bold"/>
              <a:cs typeface="FreightSans Bold"/>
            </a:endParaRPr>
          </a:p>
          <a:p>
            <a:pPr marL="342900" indent="-342900">
              <a:buFont typeface="Arial"/>
              <a:buChar char="•"/>
            </a:pPr>
            <a:r>
              <a:rPr lang="es-ES_tradn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eightSans Bold"/>
                <a:cs typeface="FreightSans Bold"/>
              </a:rPr>
              <a:t>LIMITACIONES PARA RESOLVER “GRANDES RETOS”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FreightSans Bold"/>
              <a:cs typeface="FreightSans Bold"/>
            </a:endParaRPr>
          </a:p>
          <a:p>
            <a:pPr marL="342900" indent="-342900">
              <a:buFont typeface="Arial"/>
              <a:buChar char="•"/>
            </a:pPr>
            <a:r>
              <a:rPr lang="es-ES_tradn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eightSans Bold"/>
                <a:cs typeface="FreightSans Bold"/>
              </a:rPr>
              <a:t>ESTANCADOS EN LO COMPETITIVO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FreightSans Bold"/>
              <a:cs typeface="FreightSans Bo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464" y="404664"/>
            <a:ext cx="670574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rgbClr val="5F8241"/>
                </a:solidFill>
                <a:latin typeface="FreightSansBold"/>
              </a:rPr>
              <a:t>PORQUE TRABAJAR EN COLOMBIA?</a:t>
            </a:r>
            <a:endParaRPr lang="es-ES" sz="3200" dirty="0">
              <a:solidFill>
                <a:srgbClr val="5F8241"/>
              </a:solidFill>
            </a:endParaRPr>
          </a:p>
        </p:txBody>
      </p:sp>
      <p:cxnSp>
        <p:nvCxnSpPr>
          <p:cNvPr id="9" name="Conector recto 4"/>
          <p:cNvCxnSpPr/>
          <p:nvPr/>
        </p:nvCxnSpPr>
        <p:spPr>
          <a:xfrm>
            <a:off x="62712" y="332656"/>
            <a:ext cx="9014659" cy="0"/>
          </a:xfrm>
          <a:prstGeom prst="line">
            <a:avLst/>
          </a:prstGeom>
          <a:ln>
            <a:solidFill>
              <a:srgbClr val="B4C8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5" descr="DSC_0998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8104" y="1737482"/>
            <a:ext cx="4248472" cy="4211798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376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2071009" y="836712"/>
            <a:ext cx="5093279" cy="4788755"/>
            <a:chOff x="2575065" y="989814"/>
            <a:chExt cx="5093279" cy="4788755"/>
          </a:xfrm>
        </p:grpSpPr>
        <p:sp>
          <p:nvSpPr>
            <p:cNvPr id="2" name="Rectángulo 1"/>
            <p:cNvSpPr/>
            <p:nvPr/>
          </p:nvSpPr>
          <p:spPr>
            <a:xfrm>
              <a:off x="2575065" y="989814"/>
              <a:ext cx="3941152" cy="4765594"/>
            </a:xfrm>
            <a:prstGeom prst="rect">
              <a:avLst/>
            </a:prstGeom>
            <a:solidFill>
              <a:srgbClr val="93C8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803947" y="1301904"/>
              <a:ext cx="4000302" cy="26690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s-ES" sz="4000" dirty="0" smtClean="0">
                  <a:solidFill>
                    <a:srgbClr val="FFFFFF"/>
                  </a:solidFill>
                  <a:latin typeface="FreightSansBold"/>
                </a:rPr>
                <a:t>PRODUCTOS </a:t>
              </a:r>
              <a:endParaRPr lang="es-ES" sz="4000" dirty="0" smtClean="0"/>
            </a:p>
            <a:p>
              <a:pPr>
                <a:lnSpc>
                  <a:spcPct val="80000"/>
                </a:lnSpc>
              </a:pPr>
              <a:r>
                <a:rPr lang="es-ES" sz="4000" dirty="0" smtClean="0">
                  <a:solidFill>
                    <a:srgbClr val="FFFFFF"/>
                  </a:solidFill>
                  <a:latin typeface="FreightSansBold"/>
                </a:rPr>
                <a:t>AGRÍCOLAS </a:t>
              </a:r>
            </a:p>
            <a:p>
              <a:pPr>
                <a:lnSpc>
                  <a:spcPct val="80000"/>
                </a:lnSpc>
              </a:pPr>
              <a:r>
                <a:rPr lang="es-ES" sz="4000" dirty="0" smtClean="0">
                  <a:solidFill>
                    <a:srgbClr val="FFFFFF"/>
                  </a:solidFill>
                  <a:latin typeface="FreightSansBold"/>
                </a:rPr>
                <a:t>EN LOS QUE TRABAJAMOS </a:t>
              </a:r>
              <a:endParaRPr lang="es-ES" sz="4000" dirty="0" smtClean="0"/>
            </a:p>
            <a:p>
              <a:pPr>
                <a:lnSpc>
                  <a:spcPct val="80000"/>
                </a:lnSpc>
              </a:pPr>
              <a:endParaRPr lang="es-ES" sz="4000" dirty="0"/>
            </a:p>
          </p:txBody>
        </p:sp>
        <p:cxnSp>
          <p:nvCxnSpPr>
            <p:cNvPr id="8" name="Conector recto 7"/>
            <p:cNvCxnSpPr/>
            <p:nvPr/>
          </p:nvCxnSpPr>
          <p:spPr>
            <a:xfrm>
              <a:off x="2915815" y="3466365"/>
              <a:ext cx="3294366" cy="0"/>
            </a:xfrm>
            <a:prstGeom prst="line">
              <a:avLst/>
            </a:prstGeom>
            <a:solidFill>
              <a:srgbClr val="93C837"/>
            </a:solidFill>
            <a:ln w="57150" cmpd="sng">
              <a:solidFill>
                <a:srgbClr val="FAC81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/>
            <p:cNvSpPr/>
            <p:nvPr/>
          </p:nvSpPr>
          <p:spPr>
            <a:xfrm>
              <a:off x="2882981" y="3698213"/>
              <a:ext cx="3294366" cy="1200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b="1" dirty="0" smtClean="0">
                  <a:solidFill>
                    <a:schemeClr val="bg1"/>
                  </a:solidFill>
                  <a:latin typeface="FreightSans Medium"/>
                  <a:cs typeface="FreightSans Medium"/>
                </a:rPr>
                <a:t>El trabajo de solidaridad esta enfocado en estos 4 productos.  Por que?</a:t>
              </a:r>
              <a:endParaRPr lang="es-ES" sz="2400" b="1" dirty="0">
                <a:solidFill>
                  <a:schemeClr val="bg1"/>
                </a:solidFill>
                <a:latin typeface="FreightSans Medium"/>
                <a:cs typeface="FreightSans Medium"/>
              </a:endParaRPr>
            </a:p>
          </p:txBody>
        </p:sp>
        <p:pic>
          <p:nvPicPr>
            <p:cNvPr id="12" name="Imagen 11" descr="1_Banano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60232" y="1051727"/>
              <a:ext cx="1008112" cy="959265"/>
            </a:xfrm>
            <a:prstGeom prst="rect">
              <a:avLst/>
            </a:prstGeom>
            <a:noFill/>
          </p:spPr>
        </p:pic>
        <p:pic>
          <p:nvPicPr>
            <p:cNvPr id="13" name="Imagen 12" descr="4_Palma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60232" y="4819304"/>
              <a:ext cx="1008112" cy="959265"/>
            </a:xfrm>
            <a:prstGeom prst="rect">
              <a:avLst/>
            </a:prstGeom>
            <a:noFill/>
          </p:spPr>
        </p:pic>
        <p:pic>
          <p:nvPicPr>
            <p:cNvPr id="14" name="Imagen 13" descr="2_Cafe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60232" y="2347871"/>
              <a:ext cx="1008112" cy="959265"/>
            </a:xfrm>
            <a:prstGeom prst="rect">
              <a:avLst/>
            </a:prstGeom>
            <a:noFill/>
          </p:spPr>
        </p:pic>
        <p:pic>
          <p:nvPicPr>
            <p:cNvPr id="15" name="Imagen 14" descr="3_Flor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60232" y="3572007"/>
              <a:ext cx="1008112" cy="95926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331490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62712" y="332656"/>
            <a:ext cx="9014659" cy="0"/>
          </a:xfrm>
          <a:prstGeom prst="line">
            <a:avLst/>
          </a:prstGeom>
          <a:ln>
            <a:solidFill>
              <a:srgbClr val="B4C8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58794" y="354959"/>
            <a:ext cx="694951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dirty="0" smtClean="0">
                <a:solidFill>
                  <a:srgbClr val="5F8255"/>
                </a:solidFill>
                <a:latin typeface="FreightSans Bold"/>
                <a:cs typeface="FreightSans Bold"/>
              </a:rPr>
              <a:t>RETOS COMO PAÍS </a:t>
            </a:r>
            <a:endParaRPr lang="es-CO" sz="3200" dirty="0">
              <a:solidFill>
                <a:srgbClr val="5F8255"/>
              </a:solidFill>
              <a:latin typeface="FreightSans Bold"/>
              <a:cs typeface="FreightSans Bold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83568" y="1772816"/>
            <a:ext cx="2993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 smtClean="0">
                <a:solidFill>
                  <a:srgbClr val="5F8255"/>
                </a:solidFill>
                <a:latin typeface="FreightSansBold"/>
              </a:rPr>
              <a:t>Café – Baja competitividad y altos costos de producción </a:t>
            </a:r>
            <a:endParaRPr lang="es-ES" sz="2200" dirty="0" smtClean="0">
              <a:solidFill>
                <a:srgbClr val="5F8255"/>
              </a:solidFill>
            </a:endParaRPr>
          </a:p>
          <a:p>
            <a:endParaRPr lang="es-ES" dirty="0">
              <a:solidFill>
                <a:srgbClr val="5F8255"/>
              </a:solidFill>
            </a:endParaRPr>
          </a:p>
        </p:txBody>
      </p:sp>
      <p:sp>
        <p:nvSpPr>
          <p:cNvPr id="11" name="Triángulo isósceles 10"/>
          <p:cNvSpPr/>
          <p:nvPr/>
        </p:nvSpPr>
        <p:spPr>
          <a:xfrm rot="10800000">
            <a:off x="912670" y="1484784"/>
            <a:ext cx="147905" cy="136863"/>
          </a:xfrm>
          <a:prstGeom prst="triangle">
            <a:avLst/>
          </a:prstGeom>
          <a:noFill/>
          <a:ln w="38100" cmpd="sng">
            <a:solidFill>
              <a:srgbClr val="FAC8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4860032" y="3933056"/>
            <a:ext cx="345638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 smtClean="0">
                <a:solidFill>
                  <a:srgbClr val="5F8255"/>
                </a:solidFill>
                <a:effectLst/>
                <a:latin typeface="FreightSansBold"/>
              </a:rPr>
              <a:t>Todos – Cambio climático, diferenciación de producto, relevo generacional, entre otros.</a:t>
            </a:r>
            <a:endParaRPr lang="es-ES" sz="2200" dirty="0" smtClean="0">
              <a:solidFill>
                <a:srgbClr val="5F8255"/>
              </a:solidFill>
            </a:endParaRPr>
          </a:p>
          <a:p>
            <a:endParaRPr lang="es-ES" dirty="0">
              <a:solidFill>
                <a:srgbClr val="5F8255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860032" y="1772816"/>
            <a:ext cx="35283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 smtClean="0">
                <a:solidFill>
                  <a:srgbClr val="5F8255"/>
                </a:solidFill>
                <a:effectLst/>
                <a:latin typeface="FreightSansBold"/>
              </a:rPr>
              <a:t>Palma – Rápido desarrollo en sostenibilidad pero dificultad para involucrar a 8,000 pequeños productores</a:t>
            </a:r>
            <a:endParaRPr lang="es-ES" sz="2200" dirty="0" smtClean="0">
              <a:solidFill>
                <a:srgbClr val="5F8255"/>
              </a:solidFill>
            </a:endParaRPr>
          </a:p>
        </p:txBody>
      </p:sp>
      <p:sp>
        <p:nvSpPr>
          <p:cNvPr id="14" name="Triángulo isósceles 13"/>
          <p:cNvSpPr/>
          <p:nvPr/>
        </p:nvSpPr>
        <p:spPr>
          <a:xfrm rot="10800000">
            <a:off x="5052556" y="1484785"/>
            <a:ext cx="147905" cy="136863"/>
          </a:xfrm>
          <a:prstGeom prst="triangle">
            <a:avLst/>
          </a:prstGeom>
          <a:noFill/>
          <a:ln w="38100" cmpd="sng">
            <a:solidFill>
              <a:srgbClr val="FAC8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683568" y="3933056"/>
            <a:ext cx="30598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 smtClean="0">
                <a:solidFill>
                  <a:srgbClr val="5F8255"/>
                </a:solidFill>
                <a:effectLst/>
                <a:latin typeface="FreightSansBold"/>
              </a:rPr>
              <a:t>Banano y Flores – Tenemos mas producción sostenible de los que podemos vender en el mercado como tal.</a:t>
            </a:r>
            <a:endParaRPr lang="es-ES" sz="2200" dirty="0" smtClean="0">
              <a:solidFill>
                <a:srgbClr val="5F8255"/>
              </a:solidFill>
            </a:endParaRPr>
          </a:p>
        </p:txBody>
      </p:sp>
      <p:sp>
        <p:nvSpPr>
          <p:cNvPr id="18" name="Triángulo isósceles 17"/>
          <p:cNvSpPr/>
          <p:nvPr/>
        </p:nvSpPr>
        <p:spPr>
          <a:xfrm rot="10800000">
            <a:off x="1043608" y="3717032"/>
            <a:ext cx="147905" cy="136863"/>
          </a:xfrm>
          <a:prstGeom prst="triangle">
            <a:avLst/>
          </a:prstGeom>
          <a:noFill/>
          <a:ln w="38100" cmpd="sng">
            <a:solidFill>
              <a:srgbClr val="FAC8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riángulo isósceles 18"/>
          <p:cNvSpPr/>
          <p:nvPr/>
        </p:nvSpPr>
        <p:spPr>
          <a:xfrm rot="10800000">
            <a:off x="5004049" y="3717032"/>
            <a:ext cx="147905" cy="136863"/>
          </a:xfrm>
          <a:prstGeom prst="triangle">
            <a:avLst/>
          </a:prstGeom>
          <a:noFill/>
          <a:ln w="38100" cmpd="sng">
            <a:solidFill>
              <a:srgbClr val="FAC8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8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332656"/>
            <a:ext cx="640871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smtClean="0">
                <a:solidFill>
                  <a:srgbClr val="5F8241"/>
                </a:solidFill>
                <a:latin typeface="FreightSansBold"/>
              </a:rPr>
              <a:t>¿CUAL ES NUESTRA ESTRATEGIA? </a:t>
            </a:r>
            <a:endParaRPr lang="es-ES" sz="3200" dirty="0">
              <a:solidFill>
                <a:srgbClr val="5F8241"/>
              </a:solidFill>
            </a:endParaRPr>
          </a:p>
        </p:txBody>
      </p:sp>
      <p:cxnSp>
        <p:nvCxnSpPr>
          <p:cNvPr id="9" name="Conector recto 4"/>
          <p:cNvCxnSpPr/>
          <p:nvPr/>
        </p:nvCxnSpPr>
        <p:spPr>
          <a:xfrm>
            <a:off x="62712" y="332656"/>
            <a:ext cx="9014659" cy="0"/>
          </a:xfrm>
          <a:prstGeom prst="line">
            <a:avLst/>
          </a:prstGeom>
          <a:ln>
            <a:solidFill>
              <a:srgbClr val="B4C8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4" descr="7_logo_PC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612" y="2156247"/>
            <a:ext cx="7019764" cy="228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1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21" y="1771226"/>
            <a:ext cx="1939838" cy="208982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99" y="1771226"/>
            <a:ext cx="1939838" cy="208982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60" y="1772816"/>
            <a:ext cx="1939838" cy="2089822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62712" y="332656"/>
            <a:ext cx="9014659" cy="0"/>
          </a:xfrm>
          <a:prstGeom prst="line">
            <a:avLst/>
          </a:prstGeom>
          <a:ln>
            <a:solidFill>
              <a:srgbClr val="B4C8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0102" y="371358"/>
            <a:ext cx="3143746" cy="753386"/>
            <a:chOff x="43649" y="158340"/>
            <a:chExt cx="3143746" cy="753386"/>
          </a:xfrm>
        </p:grpSpPr>
        <p:pic>
          <p:nvPicPr>
            <p:cNvPr id="21" name="Imagen 5" descr="1_Banano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649" y="188640"/>
              <a:ext cx="750314" cy="713958"/>
            </a:xfrm>
            <a:prstGeom prst="rect">
              <a:avLst/>
            </a:prstGeom>
            <a:noFill/>
          </p:spPr>
        </p:pic>
        <p:pic>
          <p:nvPicPr>
            <p:cNvPr id="22" name="Imagen 6" descr="4_Palma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7081" y="197768"/>
              <a:ext cx="750314" cy="713958"/>
            </a:xfrm>
            <a:prstGeom prst="rect">
              <a:avLst/>
            </a:prstGeom>
            <a:noFill/>
          </p:spPr>
        </p:pic>
        <p:pic>
          <p:nvPicPr>
            <p:cNvPr id="23" name="Imagen 7" descr="2_Cafe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3682" y="158340"/>
              <a:ext cx="750314" cy="713958"/>
            </a:xfrm>
            <a:prstGeom prst="rect">
              <a:avLst/>
            </a:prstGeom>
            <a:noFill/>
          </p:spPr>
        </p:pic>
        <p:pic>
          <p:nvPicPr>
            <p:cNvPr id="24" name="Imagen 8" descr="3_Flor.png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86767" y="173281"/>
              <a:ext cx="750314" cy="713958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>
            <a:off x="822771" y="4004022"/>
            <a:ext cx="7872788" cy="746511"/>
            <a:chOff x="822771" y="3504431"/>
            <a:chExt cx="7872788" cy="746511"/>
          </a:xfrm>
        </p:grpSpPr>
        <p:sp>
          <p:nvSpPr>
            <p:cNvPr id="28" name="Pentagon 27"/>
            <p:cNvSpPr/>
            <p:nvPr/>
          </p:nvSpPr>
          <p:spPr>
            <a:xfrm>
              <a:off x="822771" y="3504431"/>
              <a:ext cx="2056595" cy="746511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FreightSans Medium"/>
                  <a:cs typeface="FreightSans Medium"/>
                </a:rPr>
                <a:t>Pilot projects &amp; Innovations</a:t>
              </a:r>
              <a:endParaRPr lang="en-US" sz="1600" dirty="0">
                <a:solidFill>
                  <a:srgbClr val="000000"/>
                </a:solidFill>
                <a:latin typeface="FreightSans Medium"/>
                <a:cs typeface="FreightSans Medium"/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2586528" y="3504431"/>
              <a:ext cx="2141003" cy="746511"/>
            </a:xfrm>
            <a:prstGeom prst="chevron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FreightSans Medium"/>
                  <a:cs typeface="FreightSans Medium"/>
                </a:rPr>
                <a:t>Competition</a:t>
              </a:r>
              <a:r>
                <a:rPr lang="en-US" sz="1600" dirty="0" smtClean="0">
                  <a:solidFill>
                    <a:schemeClr val="bg1"/>
                  </a:solidFill>
                  <a:latin typeface="FreightSans Medium"/>
                  <a:cs typeface="FreightSans Medium"/>
                </a:rPr>
                <a:t> </a:t>
              </a:r>
              <a:endParaRPr lang="en-US" sz="1600" dirty="0">
                <a:solidFill>
                  <a:schemeClr val="bg1"/>
                </a:solidFill>
                <a:latin typeface="FreightSans Medium"/>
                <a:cs typeface="FreightSans Medium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>
              <a:off x="4452268" y="3504431"/>
              <a:ext cx="2229504" cy="746511"/>
            </a:xfrm>
            <a:prstGeom prst="chevron">
              <a:avLst/>
            </a:pr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FreightSans Medium"/>
                  <a:cs typeface="FreightSans Medium"/>
                </a:rPr>
                <a:t>Non-competitive collaboration</a:t>
              </a:r>
              <a:endParaRPr lang="en-US" sz="1600" dirty="0">
                <a:solidFill>
                  <a:schemeClr val="bg1"/>
                </a:solidFill>
                <a:latin typeface="FreightSans Medium"/>
                <a:cs typeface="FreightSans Medium"/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6383801" y="3504431"/>
              <a:ext cx="2311758" cy="746511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Institutional embedding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7200" y="1772816"/>
            <a:ext cx="8085959" cy="2241536"/>
            <a:chOff x="457200" y="1772816"/>
            <a:chExt cx="8085959" cy="224153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844824"/>
              <a:ext cx="8085959" cy="216952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54" y="1772816"/>
              <a:ext cx="1939838" cy="2089822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827584" y="538599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60843F"/>
                </a:solidFill>
                <a:latin typeface="FreightSansMedium"/>
              </a:rPr>
              <a:t>Fuente: </a:t>
            </a:r>
            <a:r>
              <a:rPr lang="es-ES" dirty="0" err="1" smtClean="0">
                <a:solidFill>
                  <a:srgbClr val="60843F"/>
                </a:solidFill>
                <a:latin typeface="FreightSansMedium"/>
              </a:rPr>
              <a:t>The</a:t>
            </a:r>
            <a:r>
              <a:rPr lang="es-ES" dirty="0" smtClean="0">
                <a:solidFill>
                  <a:srgbClr val="60843F"/>
                </a:solidFill>
                <a:latin typeface="FreightSansMedium"/>
              </a:rPr>
              <a:t> </a:t>
            </a:r>
            <a:r>
              <a:rPr lang="es-ES" dirty="0" err="1" smtClean="0">
                <a:solidFill>
                  <a:srgbClr val="60843F"/>
                </a:solidFill>
                <a:latin typeface="FreightSansMedium"/>
              </a:rPr>
              <a:t>Food</a:t>
            </a:r>
            <a:r>
              <a:rPr lang="es-ES" dirty="0" smtClean="0">
                <a:solidFill>
                  <a:srgbClr val="60843F"/>
                </a:solidFill>
                <a:latin typeface="FreightSansMedium"/>
              </a:rPr>
              <a:t> </a:t>
            </a:r>
            <a:r>
              <a:rPr lang="es-ES" dirty="0" err="1" smtClean="0">
                <a:solidFill>
                  <a:srgbClr val="60843F"/>
                </a:solidFill>
                <a:latin typeface="FreightSansMedium"/>
              </a:rPr>
              <a:t>Game</a:t>
            </a:r>
            <a:r>
              <a:rPr lang="es-ES" dirty="0" smtClean="0">
                <a:solidFill>
                  <a:srgbClr val="60843F"/>
                </a:solidFill>
                <a:latin typeface="FreightSansMedium"/>
              </a:rPr>
              <a:t>, </a:t>
            </a:r>
            <a:r>
              <a:rPr lang="es-ES" dirty="0" err="1" smtClean="0">
                <a:solidFill>
                  <a:srgbClr val="60843F"/>
                </a:solidFill>
                <a:latin typeface="FreightSansMedium"/>
              </a:rPr>
              <a:t>Market</a:t>
            </a:r>
            <a:r>
              <a:rPr lang="es-ES" dirty="0" smtClean="0">
                <a:solidFill>
                  <a:srgbClr val="60843F"/>
                </a:solidFill>
                <a:latin typeface="FreightSansMedium"/>
              </a:rPr>
              <a:t> </a:t>
            </a:r>
            <a:r>
              <a:rPr lang="es-ES" dirty="0" err="1" smtClean="0">
                <a:solidFill>
                  <a:srgbClr val="60843F"/>
                </a:solidFill>
                <a:latin typeface="FreightSansMedium"/>
              </a:rPr>
              <a:t>Transformation</a:t>
            </a:r>
            <a:r>
              <a:rPr lang="es-ES" dirty="0" smtClean="0">
                <a:solidFill>
                  <a:srgbClr val="60843F"/>
                </a:solidFill>
                <a:latin typeface="FreightSansMedium"/>
              </a:rPr>
              <a:t> </a:t>
            </a:r>
            <a:r>
              <a:rPr lang="es-ES" dirty="0" err="1" smtClean="0">
                <a:solidFill>
                  <a:srgbClr val="60843F"/>
                </a:solidFill>
                <a:latin typeface="FreightSansMedium"/>
              </a:rPr>
              <a:t>Theory</a:t>
            </a:r>
            <a:r>
              <a:rPr lang="es-ES" dirty="0" smtClean="0">
                <a:solidFill>
                  <a:srgbClr val="60843F"/>
                </a:solidFill>
                <a:latin typeface="FreightSansMedium"/>
              </a:rPr>
              <a:t> </a:t>
            </a:r>
            <a:r>
              <a:rPr lang="es-ES" dirty="0" err="1" smtClean="0">
                <a:solidFill>
                  <a:srgbClr val="60843F"/>
                </a:solidFill>
                <a:latin typeface="FreightSansMedium"/>
              </a:rPr>
              <a:t>by</a:t>
            </a:r>
            <a:r>
              <a:rPr lang="es-ES" dirty="0" smtClean="0">
                <a:solidFill>
                  <a:srgbClr val="60843F"/>
                </a:solidFill>
                <a:latin typeface="FreightSansMedium"/>
              </a:rPr>
              <a:t> Lucas </a:t>
            </a:r>
            <a:r>
              <a:rPr lang="es-ES" dirty="0" err="1" smtClean="0">
                <a:solidFill>
                  <a:srgbClr val="60843F"/>
                </a:solidFill>
                <a:latin typeface="FreightSansMedium"/>
              </a:rPr>
              <a:t>Simons</a:t>
            </a:r>
            <a:endParaRPr lang="es-ES" dirty="0">
              <a:solidFill>
                <a:srgbClr val="60843F"/>
              </a:solidFill>
              <a:latin typeface="FreightSansMedium"/>
            </a:endParaRPr>
          </a:p>
        </p:txBody>
      </p:sp>
    </p:spTree>
    <p:extLst>
      <p:ext uri="{BB962C8B-B14F-4D97-AF65-F5344CB8AC3E}">
        <p14:creationId xmlns:p14="http://schemas.microsoft.com/office/powerpoint/2010/main" val="174216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342</Words>
  <Application>Microsoft Macintosh PowerPoint</Application>
  <PresentationFormat>On-screen Show (4:3)</PresentationFormat>
  <Paragraphs>56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Tema de Office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Solidaridad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Andrea Siabato</dc:creator>
  <cp:lastModifiedBy>Maria Becerra</cp:lastModifiedBy>
  <cp:revision>35</cp:revision>
  <dcterms:created xsi:type="dcterms:W3CDTF">2015-03-17T16:36:32Z</dcterms:created>
  <dcterms:modified xsi:type="dcterms:W3CDTF">2015-11-03T18:32:18Z</dcterms:modified>
</cp:coreProperties>
</file>