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Tangerine"/>
      <p:regular r:id="rId21"/>
      <p:bold r:id="rId22"/>
    </p:embeddedFont>
    <p:embeddedFont>
      <p:font typeface="Spectral"/>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Tangerine-bold.fntdata"/><Relationship Id="rId21" Type="http://schemas.openxmlformats.org/officeDocument/2006/relationships/font" Target="fonts/Tangerine-regular.fntdata"/><Relationship Id="rId24" Type="http://schemas.openxmlformats.org/officeDocument/2006/relationships/font" Target="fonts/Spectral-bold.fntdata"/><Relationship Id="rId23" Type="http://schemas.openxmlformats.org/officeDocument/2006/relationships/font" Target="fonts/Spectral-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pectral-boldItalic.fntdata"/><Relationship Id="rId25" Type="http://schemas.openxmlformats.org/officeDocument/2006/relationships/font" Target="fonts/Spectral-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Jake</a:t>
            </a:r>
            <a:endParaRPr sz="1400"/>
          </a:p>
          <a:p>
            <a:pPr indent="0" lvl="0" marL="0" rtl="0" algn="l">
              <a:spcBef>
                <a:spcPts val="0"/>
              </a:spcBef>
              <a:spcAft>
                <a:spcPts val="0"/>
              </a:spcAft>
              <a:buNone/>
            </a:pPr>
            <a:r>
              <a:rPr lang="en" sz="1400"/>
              <a:t>Welcome to not the best, not the longest, but the most thematically relevant presentation on the dining philosophers problem for this years CS-410 class!</a:t>
            </a:r>
            <a:endParaRPr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3b43a32ff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3b43a32ff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Jake</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The first challenge was to ensure the philosophers would not pick up a chopstick which was already being used. We managed to overcome this with the Chopstick class which throws an exception if someone attempts to pick up the chopstick while it is in use. This error is handled in the Table class.</a:t>
            </a:r>
            <a:endParaRPr sz="1400">
              <a:solidFill>
                <a:schemeClr val="dk1"/>
              </a:solidFill>
            </a:endParaRPr>
          </a:p>
          <a:p>
            <a:pPr indent="0" lvl="0" marL="0" rtl="0" algn="l">
              <a:spcBef>
                <a:spcPts val="1200"/>
              </a:spcBef>
              <a:spcAft>
                <a:spcPts val="0"/>
              </a:spcAft>
              <a:buNone/>
            </a:pPr>
            <a:r>
              <a:t/>
            </a:r>
            <a:endParaRPr sz="14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3b43a32ff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3b43a32ff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Jaden:</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Our next challenge was ensuring that philosophers would wait to pick up the chopsticks until one was placed down on the table after being used. This momentary lapse in memory was resolved by telling a philosopher with no valid chopsticks to grab to wait along with the table notifying all philosophers when a chopstick is placed back down on the table.</a:t>
            </a:r>
            <a:endParaRPr sz="16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3b43a32f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03b43a32f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Jake</a:t>
            </a:r>
            <a:endParaRPr sz="1400">
              <a:solidFill>
                <a:schemeClr val="dk1"/>
              </a:solidFill>
            </a:endParaRPr>
          </a:p>
          <a:p>
            <a:pPr indent="0" lvl="0" marL="0" rtl="0" algn="l">
              <a:lnSpc>
                <a:spcPct val="115000"/>
              </a:lnSpc>
              <a:spcBef>
                <a:spcPts val="0"/>
              </a:spcBef>
              <a:spcAft>
                <a:spcPts val="1200"/>
              </a:spcAft>
              <a:buClr>
                <a:schemeClr val="dk1"/>
              </a:buClr>
              <a:buSzPts val="1100"/>
              <a:buFont typeface="Arial"/>
              <a:buNone/>
            </a:pPr>
            <a:r>
              <a:rPr lang="en" sz="1400">
                <a:solidFill>
                  <a:schemeClr val="dk1"/>
                </a:solidFill>
              </a:rPr>
              <a:t>Our last challenge was an unnecessary one. We could not get the program to exit when our rice bowl was empty. This was resolved with another frustratingly simple fix. We simply changed the condition on our Philosopher run loop to check the amount of rice remaining in the rice bowl.</a:t>
            </a:r>
            <a:endParaRPr sz="14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3b43a32ff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3b43a32f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Jaden</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THEN:</a:t>
            </a:r>
            <a:endParaRPr sz="1600"/>
          </a:p>
          <a:p>
            <a:pPr indent="0" lvl="0" marL="0" rtl="0" algn="l">
              <a:spcBef>
                <a:spcPts val="0"/>
              </a:spcBef>
              <a:spcAft>
                <a:spcPts val="0"/>
              </a:spcAft>
              <a:buNone/>
            </a:pPr>
            <a:r>
              <a:rPr lang="en" sz="1600"/>
              <a:t>Chopstick(Jaden) -&gt; Philosopher(Jake) -&gt; Table (Jaden)</a:t>
            </a:r>
            <a:endParaRPr sz="16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3b43a32ff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3b43a32ff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Jake</a:t>
            </a:r>
            <a:endParaRPr sz="1400"/>
          </a:p>
          <a:p>
            <a:pPr indent="0" lvl="0" marL="0" rtl="0" algn="l">
              <a:spcBef>
                <a:spcPts val="0"/>
              </a:spcBef>
              <a:spcAft>
                <a:spcPts val="0"/>
              </a:spcAft>
              <a:buNone/>
            </a:pPr>
            <a:r>
              <a:rPr lang="en" sz="1400"/>
              <a:t>Through the code shown on the screen and the process of overcoming the challenges faced, we have a working solution to the Dining Philosophers problem that is multithreaded </a:t>
            </a:r>
            <a:r>
              <a:rPr lang="en" sz="1400"/>
              <a:t>without</a:t>
            </a:r>
            <a:r>
              <a:rPr lang="en" sz="1400"/>
              <a:t> race conditions or deadlocks.</a:t>
            </a:r>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3b43a32ff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3b43a32ff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Jake</a:t>
            </a:r>
            <a:endParaRPr sz="1400"/>
          </a:p>
          <a:p>
            <a:pPr indent="0" lvl="0" marL="0" rtl="0" algn="l">
              <a:spcBef>
                <a:spcPts val="0"/>
              </a:spcBef>
              <a:spcAft>
                <a:spcPts val="0"/>
              </a:spcAft>
              <a:buNone/>
            </a:pPr>
            <a:r>
              <a:rPr lang="en" sz="1400"/>
              <a:t>Are there any questions, comments, or otherwise directed statements?</a:t>
            </a: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03b43a32f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03b43a32f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Jake</a:t>
            </a:r>
            <a:endParaRPr sz="1400">
              <a:solidFill>
                <a:schemeClr val="dk1"/>
              </a:solidFill>
            </a:endParaRPr>
          </a:p>
          <a:p>
            <a:pPr indent="0" lvl="0" marL="0" rtl="0" algn="l">
              <a:lnSpc>
                <a:spcPct val="95000"/>
              </a:lnSpc>
              <a:spcBef>
                <a:spcPts val="0"/>
              </a:spcBef>
              <a:spcAft>
                <a:spcPts val="1200"/>
              </a:spcAft>
              <a:buClr>
                <a:schemeClr val="dk1"/>
              </a:buClr>
              <a:buSzPts val="935"/>
              <a:buFont typeface="Arial"/>
              <a:buNone/>
            </a:pPr>
            <a:r>
              <a:rPr lang="en" sz="1400">
                <a:solidFill>
                  <a:schemeClr val="dk1"/>
                </a:solidFill>
              </a:rPr>
              <a:t>The Dining Philosophers problem is a classic problem in the world of computer science and, in a broader sense, logic. The task is to seat a certain number of philosophers at a dinner table with a corresponding number of chopsticks so that each may have only one chopstick. These philosophers must share chopsticks when they become hungry; however, no two of them can pick up the same chopstick at the same time. We were tasked with coding a solution to this problem which allowed independent threads to act as philosophers and effectively share chopsticks amongst themselves to eat rice from the table when they became hungry.</a:t>
            </a:r>
            <a:endParaRPr sz="14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3b43a32f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03b43a32f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Jaden</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Uploaded to GitHub: https://github.com/jgrosse01/CS410_Dining_Philosophers_Bathon_Grosse</a:t>
            </a:r>
            <a:endParaRPr sz="1600"/>
          </a:p>
          <a:p>
            <a:pPr indent="0" lvl="0" marL="0" rtl="0" algn="l">
              <a:spcBef>
                <a:spcPts val="0"/>
              </a:spcBef>
              <a:spcAft>
                <a:spcPts val="0"/>
              </a:spcAft>
              <a:buNone/>
            </a:pPr>
            <a:r>
              <a:rPr lang="en" sz="1600"/>
              <a:t>Runs with ANT</a:t>
            </a:r>
            <a:endParaRPr sz="1600"/>
          </a:p>
          <a:p>
            <a:pPr indent="0" lvl="0" marL="0" rtl="0" algn="l">
              <a:spcBef>
                <a:spcPts val="0"/>
              </a:spcBef>
              <a:spcAft>
                <a:spcPts val="0"/>
              </a:spcAft>
              <a:buNone/>
            </a:pPr>
            <a:r>
              <a:rPr lang="en" sz="1600"/>
              <a:t>Solution to the Problem</a:t>
            </a:r>
            <a:endParaRPr sz="1600"/>
          </a:p>
          <a:p>
            <a:pPr indent="0" lvl="0" marL="0" rtl="0" algn="l">
              <a:spcBef>
                <a:spcPts val="0"/>
              </a:spcBef>
              <a:spcAft>
                <a:spcPts val="0"/>
              </a:spcAft>
              <a:buNone/>
            </a:pPr>
            <a:r>
              <a:rPr lang="en" sz="1600"/>
              <a:t>Solution is Documented</a:t>
            </a:r>
            <a:endParaRPr sz="1600"/>
          </a:p>
          <a:p>
            <a:pPr indent="0" lvl="0" marL="0" rtl="0" algn="l">
              <a:spcBef>
                <a:spcPts val="0"/>
              </a:spcBef>
              <a:spcAft>
                <a:spcPts val="0"/>
              </a:spcAft>
              <a:buNone/>
            </a:pPr>
            <a:r>
              <a:rPr lang="en" sz="1600"/>
              <a:t>Effective Presentation</a:t>
            </a:r>
            <a:endParaRPr sz="1600"/>
          </a:p>
          <a:p>
            <a:pPr indent="0" lvl="0" marL="0" rtl="0" algn="l">
              <a:spcBef>
                <a:spcPts val="0"/>
              </a:spcBef>
              <a:spcAft>
                <a:spcPts val="0"/>
              </a:spcAft>
              <a:buNone/>
            </a:pPr>
            <a:r>
              <a:t/>
            </a:r>
            <a:endParaRPr sz="16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3b43a32f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3b43a32f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Jaden</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Philosopher Uses State, Chopstick and Table. It also </a:t>
            </a:r>
            <a:r>
              <a:rPr lang="en" sz="1600"/>
              <a:t>implements</a:t>
            </a:r>
            <a:r>
              <a:rPr lang="en" sz="1600"/>
              <a:t> Runnable.</a:t>
            </a:r>
            <a:endParaRPr sz="1600"/>
          </a:p>
          <a:p>
            <a:pPr indent="0" lvl="0" marL="0" rtl="0" algn="l">
              <a:spcBef>
                <a:spcPts val="0"/>
              </a:spcBef>
              <a:spcAft>
                <a:spcPts val="0"/>
              </a:spcAft>
              <a:buNone/>
            </a:pPr>
            <a:r>
              <a:rPr lang="en" sz="1600"/>
              <a:t>The Table Uses Chopstick and Philosopher.</a:t>
            </a:r>
            <a:endParaRPr sz="1600"/>
          </a:p>
          <a:p>
            <a:pPr indent="0" lvl="0" marL="0" rtl="0" algn="l">
              <a:spcBef>
                <a:spcPts val="0"/>
              </a:spcBef>
              <a:spcAft>
                <a:spcPts val="0"/>
              </a:spcAft>
              <a:buNone/>
            </a:pPr>
            <a:r>
              <a:rPr lang="en" sz="1600"/>
              <a:t>Then Chopstick is a strong </a:t>
            </a:r>
            <a:r>
              <a:rPr lang="en" sz="1600"/>
              <a:t>independent</a:t>
            </a:r>
            <a:r>
              <a:rPr lang="en" sz="1600"/>
              <a:t> java class and it don’t need nobody else.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3b43a32ff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3b43a32ff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Jake</a:t>
            </a:r>
            <a:endParaRPr sz="1400"/>
          </a:p>
          <a:p>
            <a:pPr indent="0" lvl="0" marL="0" rtl="0" algn="l">
              <a:spcBef>
                <a:spcPts val="0"/>
              </a:spcBef>
              <a:spcAft>
                <a:spcPts val="0"/>
              </a:spcAft>
              <a:buNone/>
            </a:pPr>
            <a:r>
              <a:rPr lang="en" sz="1400"/>
              <a:t>So now we have our coding solution overview and problems with line by line viewing later to come.</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3b43a32f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3b43a32f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Jaden: The Table class host the main main method which create a Table, Philosophers, and Chopsticks.</a:t>
            </a:r>
            <a:endParaRPr sz="1600"/>
          </a:p>
          <a:p>
            <a:pPr indent="0" lvl="0" marL="0" rtl="0" algn="l">
              <a:spcBef>
                <a:spcPts val="0"/>
              </a:spcBef>
              <a:spcAft>
                <a:spcPts val="0"/>
              </a:spcAft>
              <a:buNone/>
            </a:pPr>
            <a:r>
              <a:rPr lang="en" sz="1600"/>
              <a:t>The Philosopher ask the table for chopstick when they are hungry and the table either gives then an </a:t>
            </a:r>
            <a:r>
              <a:rPr lang="en" sz="1600"/>
              <a:t>unused</a:t>
            </a:r>
            <a:r>
              <a:rPr lang="en" sz="1600"/>
              <a:t> set of chopsticks to the hungry philosopher or has them wait for the next </a:t>
            </a:r>
            <a:r>
              <a:rPr lang="en" sz="1600"/>
              <a:t>available</a:t>
            </a:r>
            <a:r>
              <a:rPr lang="en" sz="1600"/>
              <a:t> set of chopsticks.</a:t>
            </a:r>
            <a:endParaRPr sz="16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3b43a32f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3b43a32f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Jaden: Philosopher are thread that are either Thinking, Hungry, or Eating rice. They are assigned a </a:t>
            </a:r>
            <a:r>
              <a:rPr lang="en" sz="1600"/>
              <a:t>position</a:t>
            </a:r>
            <a:r>
              <a:rPr lang="en" sz="1600"/>
              <a:t> at the table and use that </a:t>
            </a:r>
            <a:r>
              <a:rPr lang="en" sz="1600"/>
              <a:t>position when asking the table give them a set of chopsticks. When Think the philosopher sleep for a random amount of time. After think they become Hungry and then wait until the table gives them a set of chopsticks. After acquiring chopsticks they eat until they are either full again or the table runs out of rice. Once done the Philosopher place the chopsticks back in their original position. </a:t>
            </a:r>
            <a:endParaRPr sz="16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3b43a32f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3b43a32f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Jake</a:t>
            </a:r>
            <a:endParaRPr sz="1400"/>
          </a:p>
          <a:p>
            <a:pPr indent="0" lvl="0" marL="0" rtl="0" algn="l">
              <a:spcBef>
                <a:spcPts val="0"/>
              </a:spcBef>
              <a:spcAft>
                <a:spcPts val="0"/>
              </a:spcAft>
              <a:buNone/>
            </a:pPr>
            <a:r>
              <a:rPr lang="en" sz="1400"/>
              <a:t>A chopstick knows where on the table it is supposed to be as well as if it is being used.</a:t>
            </a:r>
            <a:endParaRPr sz="1400"/>
          </a:p>
          <a:p>
            <a:pPr indent="0" lvl="0" marL="0" rtl="0" algn="l">
              <a:spcBef>
                <a:spcPts val="0"/>
              </a:spcBef>
              <a:spcAft>
                <a:spcPts val="0"/>
              </a:spcAft>
              <a:buNone/>
            </a:pPr>
            <a:r>
              <a:rPr lang="en" sz="1400"/>
              <a:t>Philosophers can pick up a chopstick; however, this strong independent chopstick knows </a:t>
            </a:r>
            <a:r>
              <a:rPr lang="en" sz="1400"/>
              <a:t>when</a:t>
            </a:r>
            <a:r>
              <a:rPr lang="en" sz="1400"/>
              <a:t> multiple people are getting involved so it will yell at any philosopher who tries to pick it up when it’s already being used. </a:t>
            </a:r>
            <a:endParaRPr sz="1400"/>
          </a:p>
          <a:p>
            <a:pPr indent="0" lvl="0" marL="0" rtl="0" algn="l">
              <a:spcBef>
                <a:spcPts val="0"/>
              </a:spcBef>
              <a:spcAft>
                <a:spcPts val="0"/>
              </a:spcAft>
              <a:buNone/>
            </a:pPr>
            <a:r>
              <a:rPr lang="en" sz="1400"/>
              <a:t>That philosopher then puts the chopsticks they are holding back onto the table and waits patiently for their turn.</a:t>
            </a:r>
            <a:endParaRPr sz="1400"/>
          </a:p>
          <a:p>
            <a:pPr indent="0" lvl="0" marL="0" rtl="0" algn="l">
              <a:spcBef>
                <a:spcPts val="0"/>
              </a:spcBef>
              <a:spcAft>
                <a:spcPts val="0"/>
              </a:spcAft>
              <a:buNone/>
            </a:pPr>
            <a:r>
              <a:rPr lang="en" sz="1400"/>
              <a:t>The chopstick is also capable of being placed back on the table.</a:t>
            </a: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3b43a32f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3b43a32f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Jake</a:t>
            </a:r>
            <a:endParaRPr sz="1400"/>
          </a:p>
          <a:p>
            <a:pPr indent="0" lvl="0" marL="0" rtl="0" algn="l">
              <a:spcBef>
                <a:spcPts val="0"/>
              </a:spcBef>
              <a:spcAft>
                <a:spcPts val="0"/>
              </a:spcAft>
              <a:buNone/>
            </a:pPr>
            <a:r>
              <a:rPr lang="en" sz="1400"/>
              <a:t>In order for a Philosopher to run on a thread. Any interactions with an instance of the strong, independent chopstick must be synchronized so that a philosopher cannot grab a chopstick that has already been grabbed and is no longer on the table.</a:t>
            </a:r>
            <a:endParaRPr sz="1400"/>
          </a:p>
          <a:p>
            <a:pPr indent="0" lvl="0" marL="0" rtl="0" algn="l">
              <a:spcBef>
                <a:spcPts val="0"/>
              </a:spcBef>
              <a:spcAft>
                <a:spcPts val="0"/>
              </a:spcAft>
              <a:buNone/>
            </a:pPr>
            <a:r>
              <a:rPr lang="en" sz="1400"/>
              <a:t>We also had to synchronize interactions with the rice bowl so that we didn’t encounter any race conditions.</a:t>
            </a:r>
            <a:endParaRPr sz="1400"/>
          </a:p>
          <a:p>
            <a:pPr indent="0" lvl="0" marL="0" rtl="0" algn="l">
              <a:spcBef>
                <a:spcPts val="0"/>
              </a:spcBef>
              <a:spcAft>
                <a:spcPts val="0"/>
              </a:spcAft>
              <a:buNone/>
            </a:pPr>
            <a:r>
              <a:rPr lang="en" sz="1400"/>
              <a:t>The threads sleep to do their work so that the program does not execute near instantaneously.</a:t>
            </a:r>
            <a:endParaRPr sz="1400"/>
          </a:p>
          <a:p>
            <a:pPr indent="0" lvl="0" marL="0" rtl="0" algn="l">
              <a:spcBef>
                <a:spcPts val="0"/>
              </a:spcBef>
              <a:spcAft>
                <a:spcPts val="0"/>
              </a:spcAft>
              <a:buNone/>
            </a:pPr>
            <a:r>
              <a:rPr lang="en" sz="1400"/>
              <a:t>Wait and NotifyAll are used to prevent busy-loop waiting for a strong, independent chopstick to be placed with dignity back on the table.</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0"/>
          </a:xfrm>
          <a:prstGeom prst="rect">
            <a:avLst/>
          </a:prstGeom>
          <a:noFill/>
          <a:ln>
            <a:noFill/>
          </a:ln>
        </p:spPr>
      </p:pic>
      <p:sp>
        <p:nvSpPr>
          <p:cNvPr id="55" name="Google Shape;55;p13"/>
          <p:cNvSpPr/>
          <p:nvPr/>
        </p:nvSpPr>
        <p:spPr>
          <a:xfrm>
            <a:off x="0" y="-4950"/>
            <a:ext cx="9144000" cy="5143500"/>
          </a:xfrm>
          <a:prstGeom prst="rect">
            <a:avLst/>
          </a:prstGeom>
          <a:solidFill>
            <a:srgbClr val="000000">
              <a:alpha val="5307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 name="Google Shape;56;p13"/>
          <p:cNvPicPr preferRelativeResize="0"/>
          <p:nvPr/>
        </p:nvPicPr>
        <p:blipFill>
          <a:blip r:embed="rId4">
            <a:alphaModFix/>
          </a:blip>
          <a:stretch>
            <a:fillRect/>
          </a:stretch>
        </p:blipFill>
        <p:spPr>
          <a:xfrm>
            <a:off x="0" y="-4950"/>
            <a:ext cx="4471113" cy="5143502"/>
          </a:xfrm>
          <a:prstGeom prst="rect">
            <a:avLst/>
          </a:prstGeom>
          <a:noFill/>
          <a:ln>
            <a:noFill/>
          </a:ln>
        </p:spPr>
      </p:pic>
      <p:sp>
        <p:nvSpPr>
          <p:cNvPr id="57" name="Google Shape;57;p13"/>
          <p:cNvSpPr txBox="1"/>
          <p:nvPr>
            <p:ph type="ctrTitle"/>
          </p:nvPr>
        </p:nvSpPr>
        <p:spPr>
          <a:xfrm>
            <a:off x="311708" y="7593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7500">
                <a:latin typeface="Tangerine"/>
                <a:ea typeface="Tangerine"/>
                <a:cs typeface="Tangerine"/>
                <a:sym typeface="Tangerine"/>
              </a:rPr>
              <a:t>Dining Philosophers</a:t>
            </a:r>
            <a:endParaRPr sz="7500">
              <a:latin typeface="Tangerine"/>
              <a:ea typeface="Tangerine"/>
              <a:cs typeface="Tangerine"/>
              <a:sym typeface="Tangerine"/>
            </a:endParaRPr>
          </a:p>
        </p:txBody>
      </p:sp>
      <p:sp>
        <p:nvSpPr>
          <p:cNvPr id="58" name="Google Shape;58;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solidFill>
                  <a:srgbClr val="F3F3F3"/>
                </a:solidFill>
                <a:latin typeface="Spectral"/>
                <a:ea typeface="Spectral"/>
                <a:cs typeface="Spectral"/>
                <a:sym typeface="Spectral"/>
              </a:rPr>
              <a:t>Jaden Bathon and Jacob Grosse</a:t>
            </a:r>
            <a:endParaRPr sz="1800">
              <a:solidFill>
                <a:srgbClr val="F3F3F3"/>
              </a:solidFill>
              <a:latin typeface="Spectral"/>
              <a:ea typeface="Spectral"/>
              <a:cs typeface="Spectral"/>
              <a:sym typeface="Spectral"/>
            </a:endParaRPr>
          </a:p>
        </p:txBody>
      </p:sp>
      <p:pic>
        <p:nvPicPr>
          <p:cNvPr id="59" name="Google Shape;59;p13"/>
          <p:cNvPicPr preferRelativeResize="0"/>
          <p:nvPr/>
        </p:nvPicPr>
        <p:blipFill>
          <a:blip r:embed="rId5">
            <a:alphaModFix/>
          </a:blip>
          <a:stretch>
            <a:fillRect/>
          </a:stretch>
        </p:blipFill>
        <p:spPr>
          <a:xfrm flipH="1" rot="-8638926">
            <a:off x="7133662" y="1888330"/>
            <a:ext cx="310649" cy="25271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7498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20">
                <a:latin typeface="Tangerine"/>
                <a:ea typeface="Tangerine"/>
                <a:cs typeface="Tangerine"/>
                <a:sym typeface="Tangerine"/>
              </a:rPr>
              <a:t>Challenge Numero Uno</a:t>
            </a:r>
            <a:endParaRPr sz="3020">
              <a:latin typeface="Tangerine"/>
              <a:ea typeface="Tangerine"/>
              <a:cs typeface="Tangerine"/>
              <a:sym typeface="Tangerine"/>
            </a:endParaRPr>
          </a:p>
        </p:txBody>
      </p:sp>
      <p:pic>
        <p:nvPicPr>
          <p:cNvPr id="125" name="Google Shape;125;p22"/>
          <p:cNvPicPr preferRelativeResize="0"/>
          <p:nvPr/>
        </p:nvPicPr>
        <p:blipFill>
          <a:blip r:embed="rId3">
            <a:alphaModFix/>
          </a:blip>
          <a:stretch>
            <a:fillRect/>
          </a:stretch>
        </p:blipFill>
        <p:spPr>
          <a:xfrm>
            <a:off x="0" y="2675800"/>
            <a:ext cx="2145099" cy="2467699"/>
          </a:xfrm>
          <a:prstGeom prst="rect">
            <a:avLst/>
          </a:prstGeom>
          <a:noFill/>
          <a:ln>
            <a:noFill/>
          </a:ln>
        </p:spPr>
      </p:pic>
      <p:sp>
        <p:nvSpPr>
          <p:cNvPr id="126" name="Google Shape;126;p22"/>
          <p:cNvSpPr txBox="1"/>
          <p:nvPr>
            <p:ph idx="1" type="body"/>
          </p:nvPr>
        </p:nvSpPr>
        <p:spPr>
          <a:xfrm>
            <a:off x="1746750" y="1692700"/>
            <a:ext cx="5650500" cy="1998600"/>
          </a:xfrm>
          <a:prstGeom prst="rect">
            <a:avLst/>
          </a:prstGeom>
          <a:ln cap="flat" cmpd="sng" w="9525">
            <a:solidFill>
              <a:srgbClr val="F3F3F3"/>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solidFill>
                  <a:srgbClr val="D9D9D9"/>
                </a:solidFill>
                <a:latin typeface="Spectral"/>
                <a:ea typeface="Spectral"/>
                <a:cs typeface="Spectral"/>
                <a:sym typeface="Spectral"/>
              </a:rPr>
              <a:t>The first challenge was to ensure the philosophers would not pick up a chopstick which was already being used. We managed to overcome this with the Chopstick class which throws an exception if someone attempts to pick up the chopstick while it is in use. This error is handled in the Table class.</a:t>
            </a:r>
            <a:endParaRPr>
              <a:solidFill>
                <a:srgbClr val="D9D9D9"/>
              </a:solidFill>
              <a:latin typeface="Spectral"/>
              <a:ea typeface="Spectral"/>
              <a:cs typeface="Spectral"/>
              <a:sym typeface="Spectr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7498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20">
                <a:latin typeface="Tangerine"/>
                <a:ea typeface="Tangerine"/>
                <a:cs typeface="Tangerine"/>
                <a:sym typeface="Tangerine"/>
              </a:rPr>
              <a:t>Challenge 2 — Educational Haikubaru</a:t>
            </a:r>
            <a:endParaRPr sz="3020">
              <a:latin typeface="Tangerine"/>
              <a:ea typeface="Tangerine"/>
              <a:cs typeface="Tangerine"/>
              <a:sym typeface="Tangerine"/>
            </a:endParaRPr>
          </a:p>
        </p:txBody>
      </p:sp>
      <p:pic>
        <p:nvPicPr>
          <p:cNvPr id="132" name="Google Shape;132;p23"/>
          <p:cNvPicPr preferRelativeResize="0"/>
          <p:nvPr/>
        </p:nvPicPr>
        <p:blipFill>
          <a:blip r:embed="rId3">
            <a:alphaModFix/>
          </a:blip>
          <a:stretch>
            <a:fillRect/>
          </a:stretch>
        </p:blipFill>
        <p:spPr>
          <a:xfrm>
            <a:off x="0" y="2675800"/>
            <a:ext cx="2145099" cy="2467699"/>
          </a:xfrm>
          <a:prstGeom prst="rect">
            <a:avLst/>
          </a:prstGeom>
          <a:noFill/>
          <a:ln>
            <a:noFill/>
          </a:ln>
        </p:spPr>
      </p:pic>
      <p:sp>
        <p:nvSpPr>
          <p:cNvPr id="133" name="Google Shape;133;p23"/>
          <p:cNvSpPr txBox="1"/>
          <p:nvPr>
            <p:ph idx="1" type="body"/>
          </p:nvPr>
        </p:nvSpPr>
        <p:spPr>
          <a:xfrm>
            <a:off x="1919400" y="1667100"/>
            <a:ext cx="5305200" cy="2713800"/>
          </a:xfrm>
          <a:prstGeom prst="rect">
            <a:avLst/>
          </a:prstGeom>
          <a:ln cap="flat" cmpd="sng" w="9525">
            <a:solidFill>
              <a:srgbClr val="F3F3F3"/>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D9D9D9"/>
                </a:solidFill>
                <a:latin typeface="Spectral"/>
                <a:ea typeface="Spectral"/>
                <a:cs typeface="Spectral"/>
                <a:sym typeface="Spectral"/>
              </a:rPr>
              <a:t>Our next challenge was ensuring that philosophers would wait to pick up the </a:t>
            </a:r>
            <a:r>
              <a:rPr lang="en">
                <a:solidFill>
                  <a:srgbClr val="D9D9D9"/>
                </a:solidFill>
                <a:latin typeface="Spectral"/>
                <a:ea typeface="Spectral"/>
                <a:cs typeface="Spectral"/>
                <a:sym typeface="Spectral"/>
              </a:rPr>
              <a:t>chopsticks</a:t>
            </a:r>
            <a:r>
              <a:rPr lang="en">
                <a:solidFill>
                  <a:srgbClr val="D9D9D9"/>
                </a:solidFill>
                <a:latin typeface="Spectral"/>
                <a:ea typeface="Spectral"/>
                <a:cs typeface="Spectral"/>
                <a:sym typeface="Spectral"/>
              </a:rPr>
              <a:t> until one was placed down on the table after being used. This momentary lapse in memory was resolved by telling a philosopher </a:t>
            </a:r>
            <a:r>
              <a:rPr lang="en">
                <a:solidFill>
                  <a:srgbClr val="D9D9D9"/>
                </a:solidFill>
                <a:latin typeface="Spectral"/>
                <a:ea typeface="Spectral"/>
                <a:cs typeface="Spectral"/>
                <a:sym typeface="Spectral"/>
              </a:rPr>
              <a:t>with</a:t>
            </a:r>
            <a:r>
              <a:rPr lang="en">
                <a:solidFill>
                  <a:srgbClr val="D9D9D9"/>
                </a:solidFill>
                <a:latin typeface="Spectral"/>
                <a:ea typeface="Spectral"/>
                <a:cs typeface="Spectral"/>
                <a:sym typeface="Spectral"/>
              </a:rPr>
              <a:t> no valid chopsticks to grab to wait along </a:t>
            </a:r>
            <a:r>
              <a:rPr lang="en">
                <a:solidFill>
                  <a:srgbClr val="D9D9D9"/>
                </a:solidFill>
                <a:latin typeface="Spectral"/>
                <a:ea typeface="Spectral"/>
                <a:cs typeface="Spectral"/>
                <a:sym typeface="Spectral"/>
              </a:rPr>
              <a:t>with</a:t>
            </a:r>
            <a:r>
              <a:rPr lang="en">
                <a:solidFill>
                  <a:srgbClr val="D9D9D9"/>
                </a:solidFill>
                <a:latin typeface="Spectral"/>
                <a:ea typeface="Spectral"/>
                <a:cs typeface="Spectral"/>
                <a:sym typeface="Spectral"/>
              </a:rPr>
              <a:t> the table notifying all philosophers when a chopstick is placed back down on the table.</a:t>
            </a:r>
            <a:endParaRPr>
              <a:solidFill>
                <a:srgbClr val="D9D9D9"/>
              </a:solidFill>
              <a:latin typeface="Spectral"/>
              <a:ea typeface="Spectral"/>
              <a:cs typeface="Spectral"/>
              <a:sym typeface="Spectr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7498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20">
                <a:latin typeface="Tangerine"/>
                <a:ea typeface="Tangerine"/>
                <a:cs typeface="Tangerine"/>
                <a:sym typeface="Tangerine"/>
              </a:rPr>
              <a:t>Challenge 3</a:t>
            </a:r>
            <a:endParaRPr sz="3020">
              <a:latin typeface="Tangerine"/>
              <a:ea typeface="Tangerine"/>
              <a:cs typeface="Tangerine"/>
              <a:sym typeface="Tangerine"/>
            </a:endParaRPr>
          </a:p>
        </p:txBody>
      </p:sp>
      <p:sp>
        <p:nvSpPr>
          <p:cNvPr id="139" name="Google Shape;139;p24"/>
          <p:cNvSpPr txBox="1"/>
          <p:nvPr>
            <p:ph idx="1" type="body"/>
          </p:nvPr>
        </p:nvSpPr>
        <p:spPr>
          <a:xfrm>
            <a:off x="2274450" y="1685875"/>
            <a:ext cx="4595100" cy="2413800"/>
          </a:xfrm>
          <a:prstGeom prst="rect">
            <a:avLst/>
          </a:prstGeom>
          <a:ln cap="flat" cmpd="sng" w="9525">
            <a:solidFill>
              <a:srgbClr val="F3F3F3"/>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D9D9D9"/>
                </a:solidFill>
                <a:latin typeface="Spectral"/>
                <a:ea typeface="Spectral"/>
                <a:cs typeface="Spectral"/>
                <a:sym typeface="Spectral"/>
              </a:rPr>
              <a:t>Our last challenge was an unnecessary one. We could not get the program to exit when our rice bowl was empty. This was resolved with another frustratingly simple fix. We simply changed the condition on our Philosopher run loop to check the amount of rice </a:t>
            </a:r>
            <a:r>
              <a:rPr lang="en">
                <a:solidFill>
                  <a:srgbClr val="D9D9D9"/>
                </a:solidFill>
                <a:latin typeface="Spectral"/>
                <a:ea typeface="Spectral"/>
                <a:cs typeface="Spectral"/>
                <a:sym typeface="Spectral"/>
              </a:rPr>
              <a:t>remaining</a:t>
            </a:r>
            <a:r>
              <a:rPr lang="en">
                <a:solidFill>
                  <a:srgbClr val="D9D9D9"/>
                </a:solidFill>
                <a:latin typeface="Spectral"/>
                <a:ea typeface="Spectral"/>
                <a:cs typeface="Spectral"/>
                <a:sym typeface="Spectral"/>
              </a:rPr>
              <a:t> in the rice bowl.</a:t>
            </a:r>
            <a:endParaRPr>
              <a:solidFill>
                <a:srgbClr val="D9D9D9"/>
              </a:solidFill>
              <a:latin typeface="Spectral"/>
              <a:ea typeface="Spectral"/>
              <a:cs typeface="Spectral"/>
              <a:sym typeface="Spectral"/>
            </a:endParaRPr>
          </a:p>
        </p:txBody>
      </p:sp>
      <p:pic>
        <p:nvPicPr>
          <p:cNvPr id="140" name="Google Shape;140;p24"/>
          <p:cNvPicPr preferRelativeResize="0"/>
          <p:nvPr/>
        </p:nvPicPr>
        <p:blipFill>
          <a:blip r:embed="rId3">
            <a:alphaModFix/>
          </a:blip>
          <a:stretch>
            <a:fillRect/>
          </a:stretch>
        </p:blipFill>
        <p:spPr>
          <a:xfrm>
            <a:off x="0" y="2675800"/>
            <a:ext cx="2145099" cy="24676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5"/>
          <p:cNvPicPr preferRelativeResize="0"/>
          <p:nvPr/>
        </p:nvPicPr>
        <p:blipFill>
          <a:blip r:embed="rId3">
            <a:alphaModFix/>
          </a:blip>
          <a:stretch>
            <a:fillRect/>
          </a:stretch>
        </p:blipFill>
        <p:spPr>
          <a:xfrm>
            <a:off x="0" y="0"/>
            <a:ext cx="9144000" cy="5143500"/>
          </a:xfrm>
          <a:prstGeom prst="rect">
            <a:avLst/>
          </a:prstGeom>
          <a:noFill/>
          <a:ln>
            <a:noFill/>
          </a:ln>
        </p:spPr>
      </p:pic>
      <p:sp>
        <p:nvSpPr>
          <p:cNvPr id="146" name="Google Shape;146;p25"/>
          <p:cNvSpPr/>
          <p:nvPr/>
        </p:nvSpPr>
        <p:spPr>
          <a:xfrm>
            <a:off x="0" y="-4950"/>
            <a:ext cx="9144000" cy="5143500"/>
          </a:xfrm>
          <a:prstGeom prst="rect">
            <a:avLst/>
          </a:prstGeom>
          <a:solidFill>
            <a:srgbClr val="000000">
              <a:alpha val="5307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7" name="Google Shape;147;p25"/>
          <p:cNvPicPr preferRelativeResize="0"/>
          <p:nvPr/>
        </p:nvPicPr>
        <p:blipFill>
          <a:blip r:embed="rId4">
            <a:alphaModFix/>
          </a:blip>
          <a:stretch>
            <a:fillRect/>
          </a:stretch>
        </p:blipFill>
        <p:spPr>
          <a:xfrm>
            <a:off x="0" y="-4950"/>
            <a:ext cx="4471113" cy="5143502"/>
          </a:xfrm>
          <a:prstGeom prst="rect">
            <a:avLst/>
          </a:prstGeom>
          <a:noFill/>
          <a:ln>
            <a:noFill/>
          </a:ln>
        </p:spPr>
      </p:pic>
      <p:pic>
        <p:nvPicPr>
          <p:cNvPr id="148" name="Google Shape;148;p25"/>
          <p:cNvPicPr preferRelativeResize="0"/>
          <p:nvPr/>
        </p:nvPicPr>
        <p:blipFill>
          <a:blip r:embed="rId5">
            <a:alphaModFix/>
          </a:blip>
          <a:stretch>
            <a:fillRect/>
          </a:stretch>
        </p:blipFill>
        <p:spPr>
          <a:xfrm flipH="1" rot="-8638926">
            <a:off x="7009787" y="2195555"/>
            <a:ext cx="310649" cy="2527173"/>
          </a:xfrm>
          <a:prstGeom prst="rect">
            <a:avLst/>
          </a:prstGeom>
          <a:noFill/>
          <a:ln>
            <a:noFill/>
          </a:ln>
        </p:spPr>
      </p:pic>
      <p:sp>
        <p:nvSpPr>
          <p:cNvPr id="149" name="Google Shape;149;p25"/>
          <p:cNvSpPr txBox="1"/>
          <p:nvPr>
            <p:ph type="ctrTitle"/>
          </p:nvPr>
        </p:nvSpPr>
        <p:spPr>
          <a:xfrm>
            <a:off x="311700"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7500">
                <a:latin typeface="Tangerine"/>
                <a:ea typeface="Tangerine"/>
                <a:cs typeface="Tangerine"/>
                <a:sym typeface="Tangerine"/>
              </a:rPr>
              <a:t>Line by Line Code Time! Yay!</a:t>
            </a:r>
            <a:endParaRPr sz="7500">
              <a:latin typeface="Tangerine"/>
              <a:ea typeface="Tangerine"/>
              <a:cs typeface="Tangerine"/>
              <a:sym typeface="Tangerin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6"/>
          <p:cNvPicPr preferRelativeResize="0"/>
          <p:nvPr/>
        </p:nvPicPr>
        <p:blipFill>
          <a:blip r:embed="rId3">
            <a:alphaModFix/>
          </a:blip>
          <a:stretch>
            <a:fillRect/>
          </a:stretch>
        </p:blipFill>
        <p:spPr>
          <a:xfrm>
            <a:off x="0" y="0"/>
            <a:ext cx="9144000" cy="5143500"/>
          </a:xfrm>
          <a:prstGeom prst="rect">
            <a:avLst/>
          </a:prstGeom>
          <a:noFill/>
          <a:ln>
            <a:noFill/>
          </a:ln>
        </p:spPr>
      </p:pic>
      <p:sp>
        <p:nvSpPr>
          <p:cNvPr id="155" name="Google Shape;155;p26"/>
          <p:cNvSpPr/>
          <p:nvPr/>
        </p:nvSpPr>
        <p:spPr>
          <a:xfrm>
            <a:off x="0" y="-4950"/>
            <a:ext cx="9144000" cy="5143500"/>
          </a:xfrm>
          <a:prstGeom prst="rect">
            <a:avLst/>
          </a:prstGeom>
          <a:solidFill>
            <a:srgbClr val="000000">
              <a:alpha val="5307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6" name="Google Shape;156;p26"/>
          <p:cNvPicPr preferRelativeResize="0"/>
          <p:nvPr/>
        </p:nvPicPr>
        <p:blipFill>
          <a:blip r:embed="rId4">
            <a:alphaModFix/>
          </a:blip>
          <a:stretch>
            <a:fillRect/>
          </a:stretch>
        </p:blipFill>
        <p:spPr>
          <a:xfrm>
            <a:off x="0" y="-4950"/>
            <a:ext cx="4471113" cy="5143502"/>
          </a:xfrm>
          <a:prstGeom prst="rect">
            <a:avLst/>
          </a:prstGeom>
          <a:noFill/>
          <a:ln>
            <a:noFill/>
          </a:ln>
        </p:spPr>
      </p:pic>
      <p:pic>
        <p:nvPicPr>
          <p:cNvPr id="157" name="Google Shape;157;p26"/>
          <p:cNvPicPr preferRelativeResize="0"/>
          <p:nvPr/>
        </p:nvPicPr>
        <p:blipFill>
          <a:blip r:embed="rId5">
            <a:alphaModFix/>
          </a:blip>
          <a:stretch>
            <a:fillRect/>
          </a:stretch>
        </p:blipFill>
        <p:spPr>
          <a:xfrm flipH="1" rot="-8638926">
            <a:off x="7009787" y="2195555"/>
            <a:ext cx="310649" cy="2527173"/>
          </a:xfrm>
          <a:prstGeom prst="rect">
            <a:avLst/>
          </a:prstGeom>
          <a:noFill/>
          <a:ln>
            <a:noFill/>
          </a:ln>
        </p:spPr>
      </p:pic>
      <p:sp>
        <p:nvSpPr>
          <p:cNvPr id="158" name="Google Shape;158;p26"/>
          <p:cNvSpPr txBox="1"/>
          <p:nvPr>
            <p:ph type="ctrTitle"/>
          </p:nvPr>
        </p:nvSpPr>
        <p:spPr>
          <a:xfrm>
            <a:off x="311700"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7500">
                <a:latin typeface="Tangerine"/>
                <a:ea typeface="Tangerine"/>
                <a:cs typeface="Tangerine"/>
                <a:sym typeface="Tangerine"/>
              </a:rPr>
              <a:t>Summary</a:t>
            </a:r>
            <a:endParaRPr sz="7500">
              <a:latin typeface="Tangerine"/>
              <a:ea typeface="Tangerine"/>
              <a:cs typeface="Tangerine"/>
              <a:sym typeface="Tangerin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7"/>
          <p:cNvPicPr preferRelativeResize="0"/>
          <p:nvPr/>
        </p:nvPicPr>
        <p:blipFill>
          <a:blip r:embed="rId3">
            <a:alphaModFix/>
          </a:blip>
          <a:stretch>
            <a:fillRect/>
          </a:stretch>
        </p:blipFill>
        <p:spPr>
          <a:xfrm>
            <a:off x="0" y="0"/>
            <a:ext cx="9144000" cy="5143500"/>
          </a:xfrm>
          <a:prstGeom prst="rect">
            <a:avLst/>
          </a:prstGeom>
          <a:noFill/>
          <a:ln>
            <a:noFill/>
          </a:ln>
        </p:spPr>
      </p:pic>
      <p:sp>
        <p:nvSpPr>
          <p:cNvPr id="164" name="Google Shape;164;p27"/>
          <p:cNvSpPr/>
          <p:nvPr/>
        </p:nvSpPr>
        <p:spPr>
          <a:xfrm>
            <a:off x="0" y="-4950"/>
            <a:ext cx="9144000" cy="5143500"/>
          </a:xfrm>
          <a:prstGeom prst="rect">
            <a:avLst/>
          </a:prstGeom>
          <a:solidFill>
            <a:srgbClr val="000000">
              <a:alpha val="5307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5" name="Google Shape;165;p27"/>
          <p:cNvPicPr preferRelativeResize="0"/>
          <p:nvPr/>
        </p:nvPicPr>
        <p:blipFill>
          <a:blip r:embed="rId4">
            <a:alphaModFix/>
          </a:blip>
          <a:stretch>
            <a:fillRect/>
          </a:stretch>
        </p:blipFill>
        <p:spPr>
          <a:xfrm>
            <a:off x="0" y="-4950"/>
            <a:ext cx="4471113" cy="5143502"/>
          </a:xfrm>
          <a:prstGeom prst="rect">
            <a:avLst/>
          </a:prstGeom>
          <a:noFill/>
          <a:ln>
            <a:noFill/>
          </a:ln>
        </p:spPr>
      </p:pic>
      <p:pic>
        <p:nvPicPr>
          <p:cNvPr id="166" name="Google Shape;166;p27"/>
          <p:cNvPicPr preferRelativeResize="0"/>
          <p:nvPr/>
        </p:nvPicPr>
        <p:blipFill>
          <a:blip r:embed="rId5">
            <a:alphaModFix/>
          </a:blip>
          <a:stretch>
            <a:fillRect/>
          </a:stretch>
        </p:blipFill>
        <p:spPr>
          <a:xfrm flipH="1" rot="-8638926">
            <a:off x="7009787" y="2195555"/>
            <a:ext cx="310649" cy="2527173"/>
          </a:xfrm>
          <a:prstGeom prst="rect">
            <a:avLst/>
          </a:prstGeom>
          <a:noFill/>
          <a:ln>
            <a:noFill/>
          </a:ln>
        </p:spPr>
      </p:pic>
      <p:sp>
        <p:nvSpPr>
          <p:cNvPr id="167" name="Google Shape;167;p27"/>
          <p:cNvSpPr txBox="1"/>
          <p:nvPr>
            <p:ph type="ctrTitle"/>
          </p:nvPr>
        </p:nvSpPr>
        <p:spPr>
          <a:xfrm>
            <a:off x="311700"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7500">
                <a:latin typeface="Tangerine"/>
                <a:ea typeface="Tangerine"/>
                <a:cs typeface="Tangerine"/>
                <a:sym typeface="Tangerine"/>
              </a:rPr>
              <a:t>Questions?</a:t>
            </a:r>
            <a:endParaRPr sz="7500">
              <a:latin typeface="Tangerine"/>
              <a:ea typeface="Tangerine"/>
              <a:cs typeface="Tangerine"/>
              <a:sym typeface="Tangerin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20">
                <a:latin typeface="Tangerine"/>
                <a:ea typeface="Tangerine"/>
                <a:cs typeface="Tangerine"/>
                <a:sym typeface="Tangerine"/>
              </a:rPr>
              <a:t>Project Description</a:t>
            </a:r>
            <a:endParaRPr sz="3020">
              <a:latin typeface="Tangerine"/>
              <a:ea typeface="Tangerine"/>
              <a:cs typeface="Tangerine"/>
              <a:sym typeface="Tangerine"/>
            </a:endParaRPr>
          </a:p>
        </p:txBody>
      </p:sp>
      <p:sp>
        <p:nvSpPr>
          <p:cNvPr id="65" name="Google Shape;65;p14"/>
          <p:cNvSpPr txBox="1"/>
          <p:nvPr>
            <p:ph idx="1" type="body"/>
          </p:nvPr>
        </p:nvSpPr>
        <p:spPr>
          <a:xfrm>
            <a:off x="2145100" y="1024474"/>
            <a:ext cx="5700900" cy="3554400"/>
          </a:xfrm>
          <a:prstGeom prst="rect">
            <a:avLst/>
          </a:prstGeom>
          <a:ln cap="flat" cmpd="sng" w="9525">
            <a:solidFill>
              <a:srgbClr val="F3F3F3"/>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935"/>
              <a:buNone/>
            </a:pPr>
            <a:r>
              <a:rPr lang="en" sz="1804">
                <a:solidFill>
                  <a:srgbClr val="D9D9D9"/>
                </a:solidFill>
                <a:latin typeface="Spectral"/>
                <a:ea typeface="Spectral"/>
                <a:cs typeface="Spectral"/>
                <a:sym typeface="Spectral"/>
              </a:rPr>
              <a:t>The Dining Philosophers problem is a classic problem in the world of computer science and, in a broader sense, logic. The task is to seat a certain number of philosophers at a dinner table with a corresponding number of chopsticks so that each may have only one chopstick. These philosophers must share chopsticks when they become hungry; however, no two of them can pick up the same chopstick at the same time. We were tasked with coding a solution to this problem which allowed independent threads to act as philosophers and effectively share chopsticks amongst themselves to eat rice from the table when they became hungry.</a:t>
            </a:r>
            <a:endParaRPr sz="1804">
              <a:solidFill>
                <a:srgbClr val="D9D9D9"/>
              </a:solidFill>
              <a:latin typeface="Spectral"/>
              <a:ea typeface="Spectral"/>
              <a:cs typeface="Spectral"/>
              <a:sym typeface="Spectral"/>
            </a:endParaRPr>
          </a:p>
        </p:txBody>
      </p:sp>
      <p:pic>
        <p:nvPicPr>
          <p:cNvPr id="66" name="Google Shape;66;p14"/>
          <p:cNvPicPr preferRelativeResize="0"/>
          <p:nvPr/>
        </p:nvPicPr>
        <p:blipFill>
          <a:blip r:embed="rId3">
            <a:alphaModFix/>
          </a:blip>
          <a:stretch>
            <a:fillRect/>
          </a:stretch>
        </p:blipFill>
        <p:spPr>
          <a:xfrm>
            <a:off x="0" y="2675800"/>
            <a:ext cx="2145099" cy="24676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11308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20">
                <a:latin typeface="Tangerine"/>
                <a:ea typeface="Tangerine"/>
                <a:cs typeface="Tangerine"/>
                <a:sym typeface="Tangerine"/>
              </a:rPr>
              <a:t>Project Requirements</a:t>
            </a:r>
            <a:endParaRPr sz="3020">
              <a:latin typeface="Tangerine"/>
              <a:ea typeface="Tangerine"/>
              <a:cs typeface="Tangerine"/>
              <a:sym typeface="Tangerine"/>
            </a:endParaRPr>
          </a:p>
        </p:txBody>
      </p:sp>
      <p:sp>
        <p:nvSpPr>
          <p:cNvPr id="72" name="Google Shape;72;p15"/>
          <p:cNvSpPr txBox="1"/>
          <p:nvPr>
            <p:ph idx="1" type="body"/>
          </p:nvPr>
        </p:nvSpPr>
        <p:spPr>
          <a:xfrm>
            <a:off x="3013650" y="2025350"/>
            <a:ext cx="3116700" cy="1722600"/>
          </a:xfrm>
          <a:prstGeom prst="rect">
            <a:avLst/>
          </a:prstGeom>
          <a:ln cap="flat" cmpd="sng" w="9525">
            <a:solidFill>
              <a:srgbClr val="F3F3F3"/>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rgbClr val="D9D9D9"/>
              </a:buClr>
              <a:buSzPts val="1800"/>
              <a:buFont typeface="Spectral"/>
              <a:buChar char="●"/>
            </a:pPr>
            <a:r>
              <a:rPr lang="en">
                <a:solidFill>
                  <a:srgbClr val="D9D9D9"/>
                </a:solidFill>
                <a:latin typeface="Spectral"/>
                <a:ea typeface="Spectral"/>
                <a:cs typeface="Spectral"/>
                <a:sym typeface="Spectral"/>
              </a:rPr>
              <a:t>Uploaded to GitHub</a:t>
            </a:r>
            <a:endParaRPr>
              <a:solidFill>
                <a:srgbClr val="D9D9D9"/>
              </a:solidFill>
              <a:latin typeface="Spectral"/>
              <a:ea typeface="Spectral"/>
              <a:cs typeface="Spectral"/>
              <a:sym typeface="Spectral"/>
            </a:endParaRPr>
          </a:p>
          <a:p>
            <a:pPr indent="-342900" lvl="0" marL="457200" rtl="0" algn="l">
              <a:spcBef>
                <a:spcPts val="0"/>
              </a:spcBef>
              <a:spcAft>
                <a:spcPts val="0"/>
              </a:spcAft>
              <a:buClr>
                <a:srgbClr val="D9D9D9"/>
              </a:buClr>
              <a:buSzPts val="1800"/>
              <a:buFont typeface="Spectral"/>
              <a:buChar char="●"/>
            </a:pPr>
            <a:r>
              <a:rPr lang="en">
                <a:solidFill>
                  <a:srgbClr val="D9D9D9"/>
                </a:solidFill>
                <a:latin typeface="Spectral"/>
                <a:ea typeface="Spectral"/>
                <a:cs typeface="Spectral"/>
                <a:sym typeface="Spectral"/>
              </a:rPr>
              <a:t>Runs with ANT</a:t>
            </a:r>
            <a:endParaRPr>
              <a:solidFill>
                <a:srgbClr val="D9D9D9"/>
              </a:solidFill>
              <a:latin typeface="Spectral"/>
              <a:ea typeface="Spectral"/>
              <a:cs typeface="Spectral"/>
              <a:sym typeface="Spectral"/>
            </a:endParaRPr>
          </a:p>
          <a:p>
            <a:pPr indent="-342900" lvl="0" marL="457200" rtl="0" algn="l">
              <a:spcBef>
                <a:spcPts val="0"/>
              </a:spcBef>
              <a:spcAft>
                <a:spcPts val="0"/>
              </a:spcAft>
              <a:buClr>
                <a:srgbClr val="D9D9D9"/>
              </a:buClr>
              <a:buSzPts val="1800"/>
              <a:buFont typeface="Spectral"/>
              <a:buChar char="●"/>
            </a:pPr>
            <a:r>
              <a:rPr lang="en">
                <a:solidFill>
                  <a:srgbClr val="D9D9D9"/>
                </a:solidFill>
                <a:latin typeface="Spectral"/>
                <a:ea typeface="Spectral"/>
                <a:cs typeface="Spectral"/>
                <a:sym typeface="Spectral"/>
              </a:rPr>
              <a:t>Solution to the Problem</a:t>
            </a:r>
            <a:endParaRPr>
              <a:solidFill>
                <a:srgbClr val="D9D9D9"/>
              </a:solidFill>
              <a:latin typeface="Spectral"/>
              <a:ea typeface="Spectral"/>
              <a:cs typeface="Spectral"/>
              <a:sym typeface="Spectral"/>
            </a:endParaRPr>
          </a:p>
          <a:p>
            <a:pPr indent="-342900" lvl="0" marL="457200" rtl="0" algn="l">
              <a:spcBef>
                <a:spcPts val="0"/>
              </a:spcBef>
              <a:spcAft>
                <a:spcPts val="0"/>
              </a:spcAft>
              <a:buClr>
                <a:srgbClr val="D9D9D9"/>
              </a:buClr>
              <a:buSzPts val="1800"/>
              <a:buFont typeface="Spectral"/>
              <a:buChar char="●"/>
            </a:pPr>
            <a:r>
              <a:rPr lang="en">
                <a:solidFill>
                  <a:srgbClr val="D9D9D9"/>
                </a:solidFill>
                <a:latin typeface="Spectral"/>
                <a:ea typeface="Spectral"/>
                <a:cs typeface="Spectral"/>
                <a:sym typeface="Spectral"/>
              </a:rPr>
              <a:t>Solution is Documented</a:t>
            </a:r>
            <a:endParaRPr>
              <a:solidFill>
                <a:srgbClr val="D9D9D9"/>
              </a:solidFill>
              <a:latin typeface="Spectral"/>
              <a:ea typeface="Spectral"/>
              <a:cs typeface="Spectral"/>
              <a:sym typeface="Spectral"/>
            </a:endParaRPr>
          </a:p>
          <a:p>
            <a:pPr indent="-342900" lvl="0" marL="457200" rtl="0" algn="l">
              <a:spcBef>
                <a:spcPts val="0"/>
              </a:spcBef>
              <a:spcAft>
                <a:spcPts val="0"/>
              </a:spcAft>
              <a:buClr>
                <a:srgbClr val="D9D9D9"/>
              </a:buClr>
              <a:buSzPts val="1800"/>
              <a:buFont typeface="Spectral"/>
              <a:buChar char="●"/>
            </a:pPr>
            <a:r>
              <a:rPr lang="en">
                <a:solidFill>
                  <a:srgbClr val="D9D9D9"/>
                </a:solidFill>
                <a:latin typeface="Spectral"/>
                <a:ea typeface="Spectral"/>
                <a:cs typeface="Spectral"/>
                <a:sym typeface="Spectral"/>
              </a:rPr>
              <a:t>Effective Presentation</a:t>
            </a:r>
            <a:endParaRPr>
              <a:solidFill>
                <a:srgbClr val="D9D9D9"/>
              </a:solidFill>
              <a:latin typeface="Spectral"/>
              <a:ea typeface="Spectral"/>
              <a:cs typeface="Spectral"/>
              <a:sym typeface="Spectral"/>
            </a:endParaRPr>
          </a:p>
        </p:txBody>
      </p:sp>
      <p:pic>
        <p:nvPicPr>
          <p:cNvPr id="73" name="Google Shape;73;p15"/>
          <p:cNvPicPr preferRelativeResize="0"/>
          <p:nvPr/>
        </p:nvPicPr>
        <p:blipFill>
          <a:blip r:embed="rId3">
            <a:alphaModFix/>
          </a:blip>
          <a:stretch>
            <a:fillRect/>
          </a:stretch>
        </p:blipFill>
        <p:spPr>
          <a:xfrm>
            <a:off x="0" y="2675800"/>
            <a:ext cx="2145099" cy="2467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20">
                <a:latin typeface="Tangerine"/>
                <a:ea typeface="Tangerine"/>
                <a:cs typeface="Tangerine"/>
                <a:sym typeface="Tangerine"/>
              </a:rPr>
              <a:t>Project UML Diagram</a:t>
            </a:r>
            <a:endParaRPr sz="3020">
              <a:latin typeface="Tangerine"/>
              <a:ea typeface="Tangerine"/>
              <a:cs typeface="Tangerine"/>
              <a:sym typeface="Tangerine"/>
            </a:endParaRPr>
          </a:p>
        </p:txBody>
      </p:sp>
      <p:pic>
        <p:nvPicPr>
          <p:cNvPr id="79" name="Google Shape;79;p16"/>
          <p:cNvPicPr preferRelativeResize="0"/>
          <p:nvPr/>
        </p:nvPicPr>
        <p:blipFill>
          <a:blip r:embed="rId3">
            <a:alphaModFix/>
          </a:blip>
          <a:stretch>
            <a:fillRect/>
          </a:stretch>
        </p:blipFill>
        <p:spPr>
          <a:xfrm>
            <a:off x="0" y="2675800"/>
            <a:ext cx="2145099" cy="2467699"/>
          </a:xfrm>
          <a:prstGeom prst="rect">
            <a:avLst/>
          </a:prstGeom>
          <a:noFill/>
          <a:ln>
            <a:noFill/>
          </a:ln>
        </p:spPr>
      </p:pic>
      <p:grpSp>
        <p:nvGrpSpPr>
          <p:cNvPr id="80" name="Google Shape;80;p16"/>
          <p:cNvGrpSpPr/>
          <p:nvPr/>
        </p:nvGrpSpPr>
        <p:grpSpPr>
          <a:xfrm>
            <a:off x="1844350" y="1282175"/>
            <a:ext cx="5763001" cy="2555101"/>
            <a:chOff x="1844350" y="1282175"/>
            <a:chExt cx="5763001" cy="2555101"/>
          </a:xfrm>
        </p:grpSpPr>
        <p:sp>
          <p:nvSpPr>
            <p:cNvPr id="81" name="Google Shape;81;p16"/>
            <p:cNvSpPr txBox="1"/>
            <p:nvPr/>
          </p:nvSpPr>
          <p:spPr>
            <a:xfrm>
              <a:off x="1844350" y="1282175"/>
              <a:ext cx="5763000" cy="2555100"/>
            </a:xfrm>
            <a:prstGeom prst="rect">
              <a:avLst/>
            </a:prstGeom>
            <a:solidFill>
              <a:srgbClr val="B7B7B7"/>
            </a:solid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B7B7B7"/>
                  </a:solidFill>
                </a:rPr>
                <a:t>.</a:t>
              </a:r>
              <a:endParaRPr>
                <a:solidFill>
                  <a:srgbClr val="B7B7B7"/>
                </a:solidFill>
              </a:endParaRPr>
            </a:p>
            <a:p>
              <a:pPr indent="0" lvl="0" marL="0" rtl="0" algn="l">
                <a:spcBef>
                  <a:spcPts val="0"/>
                </a:spcBef>
                <a:spcAft>
                  <a:spcPts val="0"/>
                </a:spcAft>
                <a:buNone/>
              </a:pPr>
              <a:r>
                <a:rPr lang="en">
                  <a:solidFill>
                    <a:srgbClr val="B7B7B7"/>
                  </a:solidFill>
                </a:rPr>
                <a:t>.</a:t>
              </a:r>
              <a:endParaRPr>
                <a:solidFill>
                  <a:srgbClr val="B7B7B7"/>
                </a:solidFill>
              </a:endParaRPr>
            </a:p>
            <a:p>
              <a:pPr indent="0" lvl="0" marL="0" rtl="0" algn="l">
                <a:spcBef>
                  <a:spcPts val="0"/>
                </a:spcBef>
                <a:spcAft>
                  <a:spcPts val="0"/>
                </a:spcAft>
                <a:buNone/>
              </a:pPr>
              <a:r>
                <a:rPr lang="en">
                  <a:solidFill>
                    <a:srgbClr val="B7B7B7"/>
                  </a:solidFill>
                </a:rPr>
                <a:t>.</a:t>
              </a:r>
              <a:endParaRPr>
                <a:solidFill>
                  <a:srgbClr val="B7B7B7"/>
                </a:solidFill>
              </a:endParaRPr>
            </a:p>
            <a:p>
              <a:pPr indent="0" lvl="0" marL="0" rtl="0" algn="l">
                <a:spcBef>
                  <a:spcPts val="0"/>
                </a:spcBef>
                <a:spcAft>
                  <a:spcPts val="0"/>
                </a:spcAft>
                <a:buNone/>
              </a:pPr>
              <a:r>
                <a:rPr lang="en">
                  <a:solidFill>
                    <a:srgbClr val="B7B7B7"/>
                  </a:solidFill>
                </a:rPr>
                <a:t>.</a:t>
              </a:r>
              <a:endParaRPr>
                <a:solidFill>
                  <a:srgbClr val="B7B7B7"/>
                </a:solidFill>
              </a:endParaRPr>
            </a:p>
            <a:p>
              <a:pPr indent="0" lvl="0" marL="0" rtl="0" algn="l">
                <a:spcBef>
                  <a:spcPts val="0"/>
                </a:spcBef>
                <a:spcAft>
                  <a:spcPts val="0"/>
                </a:spcAft>
                <a:buNone/>
              </a:pPr>
              <a:r>
                <a:rPr lang="en">
                  <a:solidFill>
                    <a:srgbClr val="B7B7B7"/>
                  </a:solidFill>
                </a:rPr>
                <a:t>.</a:t>
              </a:r>
              <a:endParaRPr>
                <a:solidFill>
                  <a:srgbClr val="B7B7B7"/>
                </a:solidFill>
              </a:endParaRPr>
            </a:p>
            <a:p>
              <a:pPr indent="0" lvl="0" marL="0" rtl="0" algn="l">
                <a:spcBef>
                  <a:spcPts val="0"/>
                </a:spcBef>
                <a:spcAft>
                  <a:spcPts val="0"/>
                </a:spcAft>
                <a:buNone/>
              </a:pPr>
              <a:r>
                <a:rPr lang="en">
                  <a:solidFill>
                    <a:srgbClr val="B7B7B7"/>
                  </a:solidFill>
                </a:rPr>
                <a:t>.</a:t>
              </a:r>
              <a:endParaRPr>
                <a:solidFill>
                  <a:srgbClr val="B7B7B7"/>
                </a:solidFill>
              </a:endParaRPr>
            </a:p>
            <a:p>
              <a:pPr indent="0" lvl="0" marL="0" rtl="0" algn="l">
                <a:spcBef>
                  <a:spcPts val="0"/>
                </a:spcBef>
                <a:spcAft>
                  <a:spcPts val="0"/>
                </a:spcAft>
                <a:buNone/>
              </a:pPr>
              <a:r>
                <a:rPr lang="en">
                  <a:solidFill>
                    <a:srgbClr val="B7B7B7"/>
                  </a:solidFill>
                </a:rPr>
                <a:t>.</a:t>
              </a:r>
              <a:endParaRPr>
                <a:solidFill>
                  <a:srgbClr val="B7B7B7"/>
                </a:solidFill>
              </a:endParaRPr>
            </a:p>
            <a:p>
              <a:pPr indent="0" lvl="0" marL="0" rtl="0" algn="l">
                <a:spcBef>
                  <a:spcPts val="0"/>
                </a:spcBef>
                <a:spcAft>
                  <a:spcPts val="0"/>
                </a:spcAft>
                <a:buNone/>
              </a:pPr>
              <a:r>
                <a:rPr lang="en">
                  <a:solidFill>
                    <a:srgbClr val="B7B7B7"/>
                  </a:solidFill>
                </a:rPr>
                <a:t>.</a:t>
              </a:r>
              <a:endParaRPr>
                <a:solidFill>
                  <a:srgbClr val="B7B7B7"/>
                </a:solidFill>
              </a:endParaRPr>
            </a:p>
            <a:p>
              <a:pPr indent="0" lvl="0" marL="0" rtl="0" algn="l">
                <a:spcBef>
                  <a:spcPts val="0"/>
                </a:spcBef>
                <a:spcAft>
                  <a:spcPts val="0"/>
                </a:spcAft>
                <a:buNone/>
              </a:pPr>
              <a:r>
                <a:rPr lang="en">
                  <a:solidFill>
                    <a:srgbClr val="B7B7B7"/>
                  </a:solidFill>
                </a:rPr>
                <a:t>.</a:t>
              </a:r>
              <a:endParaRPr>
                <a:solidFill>
                  <a:srgbClr val="B7B7B7"/>
                </a:solidFill>
              </a:endParaRPr>
            </a:p>
            <a:p>
              <a:pPr indent="0" lvl="0" marL="0" rtl="0" algn="l">
                <a:spcBef>
                  <a:spcPts val="0"/>
                </a:spcBef>
                <a:spcAft>
                  <a:spcPts val="0"/>
                </a:spcAft>
                <a:buNone/>
              </a:pPr>
              <a:r>
                <a:rPr lang="en">
                  <a:solidFill>
                    <a:srgbClr val="B7B7B7"/>
                  </a:solidFill>
                </a:rPr>
                <a:t>.</a:t>
              </a:r>
              <a:endParaRPr>
                <a:solidFill>
                  <a:srgbClr val="B7B7B7"/>
                </a:solidFill>
              </a:endParaRPr>
            </a:p>
            <a:p>
              <a:pPr indent="0" lvl="0" marL="0" rtl="0" algn="l">
                <a:spcBef>
                  <a:spcPts val="0"/>
                </a:spcBef>
                <a:spcAft>
                  <a:spcPts val="0"/>
                </a:spcAft>
                <a:buNone/>
              </a:pPr>
              <a:r>
                <a:t/>
              </a:r>
              <a:endParaRPr>
                <a:solidFill>
                  <a:srgbClr val="B7B7B7"/>
                </a:solidFill>
              </a:endParaRPr>
            </a:p>
          </p:txBody>
        </p:sp>
        <p:pic>
          <p:nvPicPr>
            <p:cNvPr id="82" name="Google Shape;82;p16"/>
            <p:cNvPicPr preferRelativeResize="0"/>
            <p:nvPr/>
          </p:nvPicPr>
          <p:blipFill>
            <a:blip r:embed="rId4">
              <a:alphaModFix/>
            </a:blip>
            <a:stretch>
              <a:fillRect/>
            </a:stretch>
          </p:blipFill>
          <p:spPr>
            <a:xfrm>
              <a:off x="1844350" y="1282175"/>
              <a:ext cx="5763001" cy="2555101"/>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7"/>
          <p:cNvPicPr preferRelativeResize="0"/>
          <p:nvPr/>
        </p:nvPicPr>
        <p:blipFill>
          <a:blip r:embed="rId3">
            <a:alphaModFix/>
          </a:blip>
          <a:stretch>
            <a:fillRect/>
          </a:stretch>
        </p:blipFill>
        <p:spPr>
          <a:xfrm>
            <a:off x="0" y="0"/>
            <a:ext cx="9144000" cy="5143500"/>
          </a:xfrm>
          <a:prstGeom prst="rect">
            <a:avLst/>
          </a:prstGeom>
          <a:noFill/>
          <a:ln>
            <a:noFill/>
          </a:ln>
        </p:spPr>
      </p:pic>
      <p:sp>
        <p:nvSpPr>
          <p:cNvPr id="88" name="Google Shape;88;p17"/>
          <p:cNvSpPr/>
          <p:nvPr/>
        </p:nvSpPr>
        <p:spPr>
          <a:xfrm>
            <a:off x="0" y="-4950"/>
            <a:ext cx="9144000" cy="5143500"/>
          </a:xfrm>
          <a:prstGeom prst="rect">
            <a:avLst/>
          </a:prstGeom>
          <a:solidFill>
            <a:srgbClr val="000000">
              <a:alpha val="5307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 name="Google Shape;89;p17"/>
          <p:cNvPicPr preferRelativeResize="0"/>
          <p:nvPr/>
        </p:nvPicPr>
        <p:blipFill>
          <a:blip r:embed="rId4">
            <a:alphaModFix/>
          </a:blip>
          <a:stretch>
            <a:fillRect/>
          </a:stretch>
        </p:blipFill>
        <p:spPr>
          <a:xfrm>
            <a:off x="0" y="-4950"/>
            <a:ext cx="4471113" cy="5143502"/>
          </a:xfrm>
          <a:prstGeom prst="rect">
            <a:avLst/>
          </a:prstGeom>
          <a:noFill/>
          <a:ln>
            <a:noFill/>
          </a:ln>
        </p:spPr>
      </p:pic>
      <p:sp>
        <p:nvSpPr>
          <p:cNvPr id="90" name="Google Shape;90;p17"/>
          <p:cNvSpPr txBox="1"/>
          <p:nvPr>
            <p:ph type="ctrTitle"/>
          </p:nvPr>
        </p:nvSpPr>
        <p:spPr>
          <a:xfrm>
            <a:off x="311700"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7500">
                <a:latin typeface="Tangerine"/>
                <a:ea typeface="Tangerine"/>
                <a:cs typeface="Tangerine"/>
                <a:sym typeface="Tangerine"/>
              </a:rPr>
              <a:t>Code Solution</a:t>
            </a:r>
            <a:endParaRPr sz="7500">
              <a:latin typeface="Tangerine"/>
              <a:ea typeface="Tangerine"/>
              <a:cs typeface="Tangerine"/>
              <a:sym typeface="Tangerine"/>
            </a:endParaRPr>
          </a:p>
        </p:txBody>
      </p:sp>
      <p:pic>
        <p:nvPicPr>
          <p:cNvPr id="91" name="Google Shape;91;p17"/>
          <p:cNvPicPr preferRelativeResize="0"/>
          <p:nvPr/>
        </p:nvPicPr>
        <p:blipFill>
          <a:blip r:embed="rId5">
            <a:alphaModFix/>
          </a:blip>
          <a:stretch>
            <a:fillRect/>
          </a:stretch>
        </p:blipFill>
        <p:spPr>
          <a:xfrm flipH="1" rot="-8638926">
            <a:off x="7009787" y="2195555"/>
            <a:ext cx="310649" cy="252717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673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20">
                <a:latin typeface="Tangerine"/>
                <a:ea typeface="Tangerine"/>
                <a:cs typeface="Tangerine"/>
                <a:sym typeface="Tangerine"/>
              </a:rPr>
              <a:t>Table.java</a:t>
            </a:r>
            <a:endParaRPr sz="3020">
              <a:latin typeface="Tangerine"/>
              <a:ea typeface="Tangerine"/>
              <a:cs typeface="Tangerine"/>
              <a:sym typeface="Tangerine"/>
            </a:endParaRPr>
          </a:p>
        </p:txBody>
      </p:sp>
      <p:sp>
        <p:nvSpPr>
          <p:cNvPr id="97" name="Google Shape;97;p18"/>
          <p:cNvSpPr txBox="1"/>
          <p:nvPr>
            <p:ph idx="1" type="body"/>
          </p:nvPr>
        </p:nvSpPr>
        <p:spPr>
          <a:xfrm>
            <a:off x="2468725" y="1752225"/>
            <a:ext cx="4425600" cy="1429200"/>
          </a:xfrm>
          <a:prstGeom prst="rect">
            <a:avLst/>
          </a:prstGeom>
          <a:ln cap="flat" cmpd="sng" w="9525">
            <a:solidFill>
              <a:srgbClr val="F3F3F3"/>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rgbClr val="D9D9D9"/>
              </a:buClr>
              <a:buSzPts val="1800"/>
              <a:buFont typeface="Spectral"/>
              <a:buChar char="●"/>
            </a:pPr>
            <a:r>
              <a:rPr lang="en">
                <a:solidFill>
                  <a:srgbClr val="D9D9D9"/>
                </a:solidFill>
                <a:latin typeface="Spectral"/>
                <a:ea typeface="Spectral"/>
                <a:cs typeface="Spectral"/>
                <a:sym typeface="Spectral"/>
              </a:rPr>
              <a:t>Manages the Rice Bowl.</a:t>
            </a:r>
            <a:endParaRPr>
              <a:solidFill>
                <a:srgbClr val="D9D9D9"/>
              </a:solidFill>
              <a:latin typeface="Spectral"/>
              <a:ea typeface="Spectral"/>
              <a:cs typeface="Spectral"/>
              <a:sym typeface="Spectral"/>
            </a:endParaRPr>
          </a:p>
          <a:p>
            <a:pPr indent="-342900" lvl="0" marL="457200" rtl="0" algn="l">
              <a:spcBef>
                <a:spcPts val="0"/>
              </a:spcBef>
              <a:spcAft>
                <a:spcPts val="0"/>
              </a:spcAft>
              <a:buClr>
                <a:srgbClr val="D9D9D9"/>
              </a:buClr>
              <a:buSzPts val="1800"/>
              <a:buFont typeface="Spectral"/>
              <a:buChar char="●"/>
            </a:pPr>
            <a:r>
              <a:rPr lang="en">
                <a:solidFill>
                  <a:srgbClr val="D9D9D9"/>
                </a:solidFill>
                <a:latin typeface="Spectral"/>
                <a:ea typeface="Spectral"/>
                <a:cs typeface="Spectral"/>
                <a:sym typeface="Spectral"/>
              </a:rPr>
              <a:t>Creates and Houses Philosophers and Chopsticks</a:t>
            </a:r>
            <a:endParaRPr>
              <a:solidFill>
                <a:srgbClr val="D9D9D9"/>
              </a:solidFill>
              <a:latin typeface="Spectral"/>
              <a:ea typeface="Spectral"/>
              <a:cs typeface="Spectral"/>
              <a:sym typeface="Spectral"/>
            </a:endParaRPr>
          </a:p>
          <a:p>
            <a:pPr indent="-342900" lvl="0" marL="457200" rtl="0" algn="l">
              <a:spcBef>
                <a:spcPts val="0"/>
              </a:spcBef>
              <a:spcAft>
                <a:spcPts val="0"/>
              </a:spcAft>
              <a:buClr>
                <a:srgbClr val="D9D9D9"/>
              </a:buClr>
              <a:buSzPts val="1800"/>
              <a:buFont typeface="Spectral"/>
              <a:buChar char="●"/>
            </a:pPr>
            <a:r>
              <a:rPr lang="en">
                <a:solidFill>
                  <a:srgbClr val="D9D9D9"/>
                </a:solidFill>
                <a:latin typeface="Spectral"/>
                <a:ea typeface="Spectral"/>
                <a:cs typeface="Spectral"/>
                <a:sym typeface="Spectral"/>
              </a:rPr>
              <a:t>Helps Philosophers find Chopsticks</a:t>
            </a:r>
            <a:endParaRPr>
              <a:solidFill>
                <a:srgbClr val="D9D9D9"/>
              </a:solidFill>
              <a:latin typeface="Spectral"/>
              <a:ea typeface="Spectral"/>
              <a:cs typeface="Spectral"/>
              <a:sym typeface="Spectral"/>
            </a:endParaRPr>
          </a:p>
        </p:txBody>
      </p:sp>
      <p:pic>
        <p:nvPicPr>
          <p:cNvPr id="98" name="Google Shape;98;p18"/>
          <p:cNvPicPr preferRelativeResize="0"/>
          <p:nvPr/>
        </p:nvPicPr>
        <p:blipFill>
          <a:blip r:embed="rId3">
            <a:alphaModFix/>
          </a:blip>
          <a:stretch>
            <a:fillRect/>
          </a:stretch>
        </p:blipFill>
        <p:spPr>
          <a:xfrm>
            <a:off x="0" y="2675800"/>
            <a:ext cx="2145099" cy="2467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673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20">
                <a:latin typeface="Tangerine"/>
                <a:ea typeface="Tangerine"/>
                <a:cs typeface="Tangerine"/>
                <a:sym typeface="Tangerine"/>
              </a:rPr>
              <a:t>Philosopher.java</a:t>
            </a:r>
            <a:endParaRPr sz="3020">
              <a:latin typeface="Tangerine"/>
              <a:ea typeface="Tangerine"/>
              <a:cs typeface="Tangerine"/>
              <a:sym typeface="Tangerine"/>
            </a:endParaRPr>
          </a:p>
        </p:txBody>
      </p:sp>
      <p:sp>
        <p:nvSpPr>
          <p:cNvPr id="104" name="Google Shape;104;p19"/>
          <p:cNvSpPr txBox="1"/>
          <p:nvPr>
            <p:ph idx="1" type="body"/>
          </p:nvPr>
        </p:nvSpPr>
        <p:spPr>
          <a:xfrm>
            <a:off x="2866175" y="1737100"/>
            <a:ext cx="3682800" cy="2134200"/>
          </a:xfrm>
          <a:prstGeom prst="rect">
            <a:avLst/>
          </a:prstGeom>
          <a:ln cap="flat" cmpd="sng" w="9525">
            <a:solidFill>
              <a:srgbClr val="F3F3F3"/>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rgbClr val="D9D9D9"/>
              </a:buClr>
              <a:buSzPts val="1800"/>
              <a:buFont typeface="Spectral"/>
              <a:buChar char="●"/>
            </a:pPr>
            <a:r>
              <a:rPr lang="en">
                <a:solidFill>
                  <a:srgbClr val="D9D9D9"/>
                </a:solidFill>
                <a:latin typeface="Spectral"/>
                <a:ea typeface="Spectral"/>
                <a:cs typeface="Spectral"/>
                <a:sym typeface="Spectral"/>
              </a:rPr>
              <a:t>Runs on a Thread</a:t>
            </a:r>
            <a:endParaRPr>
              <a:solidFill>
                <a:srgbClr val="D9D9D9"/>
              </a:solidFill>
              <a:latin typeface="Spectral"/>
              <a:ea typeface="Spectral"/>
              <a:cs typeface="Spectral"/>
              <a:sym typeface="Spectral"/>
            </a:endParaRPr>
          </a:p>
          <a:p>
            <a:pPr indent="-342900" lvl="0" marL="457200" rtl="0" algn="l">
              <a:spcBef>
                <a:spcPts val="0"/>
              </a:spcBef>
              <a:spcAft>
                <a:spcPts val="0"/>
              </a:spcAft>
              <a:buClr>
                <a:srgbClr val="D9D9D9"/>
              </a:buClr>
              <a:buSzPts val="1800"/>
              <a:buFont typeface="Spectral"/>
              <a:buChar char="●"/>
            </a:pPr>
            <a:r>
              <a:rPr lang="en">
                <a:solidFill>
                  <a:srgbClr val="D9D9D9"/>
                </a:solidFill>
                <a:latin typeface="Spectral"/>
                <a:ea typeface="Spectral"/>
                <a:cs typeface="Spectral"/>
                <a:sym typeface="Spectral"/>
              </a:rPr>
              <a:t>Sits at a Table</a:t>
            </a:r>
            <a:endParaRPr>
              <a:solidFill>
                <a:srgbClr val="D9D9D9"/>
              </a:solidFill>
              <a:latin typeface="Spectral"/>
              <a:ea typeface="Spectral"/>
              <a:cs typeface="Spectral"/>
              <a:sym typeface="Spectral"/>
            </a:endParaRPr>
          </a:p>
          <a:p>
            <a:pPr indent="-342900" lvl="0" marL="457200" rtl="0" algn="l">
              <a:spcBef>
                <a:spcPts val="0"/>
              </a:spcBef>
              <a:spcAft>
                <a:spcPts val="0"/>
              </a:spcAft>
              <a:buClr>
                <a:srgbClr val="D9D9D9"/>
              </a:buClr>
              <a:buSzPts val="1800"/>
              <a:buFont typeface="Spectral"/>
              <a:buChar char="●"/>
            </a:pPr>
            <a:r>
              <a:rPr lang="en">
                <a:solidFill>
                  <a:srgbClr val="D9D9D9"/>
                </a:solidFill>
                <a:latin typeface="Spectral"/>
                <a:ea typeface="Spectral"/>
                <a:cs typeface="Spectral"/>
                <a:sym typeface="Spectral"/>
              </a:rPr>
              <a:t>Knows Where it Sits</a:t>
            </a:r>
            <a:endParaRPr>
              <a:solidFill>
                <a:srgbClr val="D9D9D9"/>
              </a:solidFill>
              <a:latin typeface="Spectral"/>
              <a:ea typeface="Spectral"/>
              <a:cs typeface="Spectral"/>
              <a:sym typeface="Spectral"/>
            </a:endParaRPr>
          </a:p>
          <a:p>
            <a:pPr indent="-342900" lvl="0" marL="457200" rtl="0" algn="l">
              <a:spcBef>
                <a:spcPts val="0"/>
              </a:spcBef>
              <a:spcAft>
                <a:spcPts val="0"/>
              </a:spcAft>
              <a:buClr>
                <a:srgbClr val="D9D9D9"/>
              </a:buClr>
              <a:buSzPts val="1800"/>
              <a:buFont typeface="Spectral"/>
              <a:buChar char="●"/>
            </a:pPr>
            <a:r>
              <a:rPr lang="en">
                <a:solidFill>
                  <a:srgbClr val="D9D9D9"/>
                </a:solidFill>
                <a:latin typeface="Spectral"/>
                <a:ea typeface="Spectral"/>
                <a:cs typeface="Spectral"/>
                <a:sym typeface="Spectral"/>
              </a:rPr>
              <a:t>Can Think, Be Hungry, or Eat</a:t>
            </a:r>
            <a:endParaRPr>
              <a:solidFill>
                <a:srgbClr val="D9D9D9"/>
              </a:solidFill>
              <a:latin typeface="Spectral"/>
              <a:ea typeface="Spectral"/>
              <a:cs typeface="Spectral"/>
              <a:sym typeface="Spectral"/>
            </a:endParaRPr>
          </a:p>
          <a:p>
            <a:pPr indent="-342900" lvl="0" marL="457200" rtl="0" algn="l">
              <a:spcBef>
                <a:spcPts val="0"/>
              </a:spcBef>
              <a:spcAft>
                <a:spcPts val="0"/>
              </a:spcAft>
              <a:buClr>
                <a:srgbClr val="D9D9D9"/>
              </a:buClr>
              <a:buSzPts val="1800"/>
              <a:buFont typeface="Spectral"/>
              <a:buChar char="●"/>
            </a:pPr>
            <a:r>
              <a:rPr lang="en">
                <a:solidFill>
                  <a:srgbClr val="D9D9D9"/>
                </a:solidFill>
                <a:latin typeface="Spectral"/>
                <a:ea typeface="Spectral"/>
                <a:cs typeface="Spectral"/>
                <a:sym typeface="Spectral"/>
              </a:rPr>
              <a:t>May Be Given Chopsticks</a:t>
            </a:r>
            <a:endParaRPr>
              <a:solidFill>
                <a:srgbClr val="D9D9D9"/>
              </a:solidFill>
              <a:latin typeface="Spectral"/>
              <a:ea typeface="Spectral"/>
              <a:cs typeface="Spectral"/>
              <a:sym typeface="Spectral"/>
            </a:endParaRPr>
          </a:p>
          <a:p>
            <a:pPr indent="-342900" lvl="0" marL="457200" rtl="0" algn="l">
              <a:spcBef>
                <a:spcPts val="0"/>
              </a:spcBef>
              <a:spcAft>
                <a:spcPts val="0"/>
              </a:spcAft>
              <a:buClr>
                <a:srgbClr val="D9D9D9"/>
              </a:buClr>
              <a:buSzPts val="1800"/>
              <a:buFont typeface="Spectral"/>
              <a:buChar char="●"/>
            </a:pPr>
            <a:r>
              <a:rPr lang="en">
                <a:solidFill>
                  <a:srgbClr val="D9D9D9"/>
                </a:solidFill>
                <a:latin typeface="Spectral"/>
                <a:ea typeface="Spectral"/>
                <a:cs typeface="Spectral"/>
                <a:sym typeface="Spectral"/>
              </a:rPr>
              <a:t>May Return Chopsticks</a:t>
            </a:r>
            <a:endParaRPr>
              <a:solidFill>
                <a:srgbClr val="D9D9D9"/>
              </a:solidFill>
              <a:latin typeface="Spectral"/>
              <a:ea typeface="Spectral"/>
              <a:cs typeface="Spectral"/>
              <a:sym typeface="Spectral"/>
            </a:endParaRPr>
          </a:p>
        </p:txBody>
      </p:sp>
      <p:pic>
        <p:nvPicPr>
          <p:cNvPr id="105" name="Google Shape;105;p19"/>
          <p:cNvPicPr preferRelativeResize="0"/>
          <p:nvPr/>
        </p:nvPicPr>
        <p:blipFill>
          <a:blip r:embed="rId3">
            <a:alphaModFix/>
          </a:blip>
          <a:stretch>
            <a:fillRect/>
          </a:stretch>
        </p:blipFill>
        <p:spPr>
          <a:xfrm>
            <a:off x="0" y="2675800"/>
            <a:ext cx="2145099" cy="2467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673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20">
                <a:latin typeface="Tangerine"/>
                <a:ea typeface="Tangerine"/>
                <a:cs typeface="Tangerine"/>
                <a:sym typeface="Tangerine"/>
              </a:rPr>
              <a:t>Chopstick.java</a:t>
            </a:r>
            <a:endParaRPr sz="3020">
              <a:latin typeface="Tangerine"/>
              <a:ea typeface="Tangerine"/>
              <a:cs typeface="Tangerine"/>
              <a:sym typeface="Tangerine"/>
            </a:endParaRPr>
          </a:p>
        </p:txBody>
      </p:sp>
      <p:sp>
        <p:nvSpPr>
          <p:cNvPr id="111" name="Google Shape;111;p20"/>
          <p:cNvSpPr txBox="1"/>
          <p:nvPr>
            <p:ph idx="1" type="body"/>
          </p:nvPr>
        </p:nvSpPr>
        <p:spPr>
          <a:xfrm>
            <a:off x="2313875" y="1695750"/>
            <a:ext cx="4836600" cy="2467800"/>
          </a:xfrm>
          <a:prstGeom prst="rect">
            <a:avLst/>
          </a:prstGeom>
          <a:ln cap="flat" cmpd="sng" w="9525">
            <a:solidFill>
              <a:srgbClr val="F3F3F3"/>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rgbClr val="D9D9D9"/>
              </a:buClr>
              <a:buSzPts val="1800"/>
              <a:buFont typeface="Spectral"/>
              <a:buChar char="●"/>
            </a:pPr>
            <a:r>
              <a:rPr lang="en">
                <a:solidFill>
                  <a:srgbClr val="D9D9D9"/>
                </a:solidFill>
                <a:latin typeface="Spectral"/>
                <a:ea typeface="Spectral"/>
                <a:cs typeface="Spectral"/>
                <a:sym typeface="Spectral"/>
              </a:rPr>
              <a:t>Knows Where it Rests</a:t>
            </a:r>
            <a:endParaRPr>
              <a:solidFill>
                <a:srgbClr val="D9D9D9"/>
              </a:solidFill>
              <a:latin typeface="Spectral"/>
              <a:ea typeface="Spectral"/>
              <a:cs typeface="Spectral"/>
              <a:sym typeface="Spectral"/>
            </a:endParaRPr>
          </a:p>
          <a:p>
            <a:pPr indent="-342900" lvl="0" marL="457200" rtl="0" algn="l">
              <a:spcBef>
                <a:spcPts val="0"/>
              </a:spcBef>
              <a:spcAft>
                <a:spcPts val="0"/>
              </a:spcAft>
              <a:buClr>
                <a:srgbClr val="D9D9D9"/>
              </a:buClr>
              <a:buSzPts val="1800"/>
              <a:buFont typeface="Spectral"/>
              <a:buChar char="●"/>
            </a:pPr>
            <a:r>
              <a:rPr lang="en">
                <a:solidFill>
                  <a:srgbClr val="D9D9D9"/>
                </a:solidFill>
                <a:latin typeface="Spectral"/>
                <a:ea typeface="Spectral"/>
                <a:cs typeface="Spectral"/>
                <a:sym typeface="Spectral"/>
              </a:rPr>
              <a:t>Knows if it is Being Used</a:t>
            </a:r>
            <a:endParaRPr>
              <a:solidFill>
                <a:srgbClr val="D9D9D9"/>
              </a:solidFill>
              <a:latin typeface="Spectral"/>
              <a:ea typeface="Spectral"/>
              <a:cs typeface="Spectral"/>
              <a:sym typeface="Spectral"/>
            </a:endParaRPr>
          </a:p>
          <a:p>
            <a:pPr indent="-342900" lvl="0" marL="457200" rtl="0" algn="l">
              <a:spcBef>
                <a:spcPts val="0"/>
              </a:spcBef>
              <a:spcAft>
                <a:spcPts val="0"/>
              </a:spcAft>
              <a:buClr>
                <a:srgbClr val="D9D9D9"/>
              </a:buClr>
              <a:buSzPts val="1800"/>
              <a:buFont typeface="Spectral"/>
              <a:buChar char="●"/>
            </a:pPr>
            <a:r>
              <a:rPr lang="en">
                <a:solidFill>
                  <a:srgbClr val="D9D9D9"/>
                </a:solidFill>
                <a:latin typeface="Spectral"/>
                <a:ea typeface="Spectral"/>
                <a:cs typeface="Spectral"/>
                <a:sym typeface="Spectral"/>
              </a:rPr>
              <a:t>Can Be Picked Up</a:t>
            </a:r>
            <a:endParaRPr>
              <a:solidFill>
                <a:srgbClr val="D9D9D9"/>
              </a:solidFill>
              <a:latin typeface="Spectral"/>
              <a:ea typeface="Spectral"/>
              <a:cs typeface="Spectral"/>
              <a:sym typeface="Spectral"/>
            </a:endParaRPr>
          </a:p>
          <a:p>
            <a:pPr indent="-317500" lvl="1" marL="914400" rtl="0" algn="l">
              <a:spcBef>
                <a:spcPts val="0"/>
              </a:spcBef>
              <a:spcAft>
                <a:spcPts val="0"/>
              </a:spcAft>
              <a:buClr>
                <a:srgbClr val="D9D9D9"/>
              </a:buClr>
              <a:buSzPts val="1400"/>
              <a:buFont typeface="Spectral"/>
              <a:buChar char="○"/>
            </a:pPr>
            <a:r>
              <a:rPr lang="en">
                <a:solidFill>
                  <a:srgbClr val="D9D9D9"/>
                </a:solidFill>
                <a:latin typeface="Spectral"/>
                <a:ea typeface="Spectral"/>
                <a:cs typeface="Spectral"/>
                <a:sym typeface="Spectral"/>
              </a:rPr>
              <a:t>Yells at you if it already has been picked up…</a:t>
            </a:r>
            <a:endParaRPr>
              <a:solidFill>
                <a:srgbClr val="D9D9D9"/>
              </a:solidFill>
              <a:latin typeface="Spectral"/>
              <a:ea typeface="Spectral"/>
              <a:cs typeface="Spectral"/>
              <a:sym typeface="Spectral"/>
            </a:endParaRPr>
          </a:p>
          <a:p>
            <a:pPr indent="-317500" lvl="2" marL="1371600" rtl="0" algn="l">
              <a:spcBef>
                <a:spcPts val="0"/>
              </a:spcBef>
              <a:spcAft>
                <a:spcPts val="0"/>
              </a:spcAft>
              <a:buClr>
                <a:srgbClr val="D9D9D9"/>
              </a:buClr>
              <a:buSzPts val="1400"/>
              <a:buFont typeface="Spectral"/>
              <a:buChar char="■"/>
            </a:pPr>
            <a:r>
              <a:rPr lang="en">
                <a:solidFill>
                  <a:srgbClr val="D9D9D9"/>
                </a:solidFill>
                <a:latin typeface="Spectral"/>
                <a:ea typeface="Spectral"/>
                <a:cs typeface="Spectral"/>
                <a:sym typeface="Spectral"/>
              </a:rPr>
              <a:t>They’re very loud.</a:t>
            </a:r>
            <a:endParaRPr>
              <a:solidFill>
                <a:srgbClr val="D9D9D9"/>
              </a:solidFill>
              <a:latin typeface="Spectral"/>
              <a:ea typeface="Spectral"/>
              <a:cs typeface="Spectral"/>
              <a:sym typeface="Spectral"/>
            </a:endParaRPr>
          </a:p>
          <a:p>
            <a:pPr indent="-317500" lvl="3" marL="1828800" rtl="0" algn="l">
              <a:spcBef>
                <a:spcPts val="0"/>
              </a:spcBef>
              <a:spcAft>
                <a:spcPts val="0"/>
              </a:spcAft>
              <a:buClr>
                <a:srgbClr val="D9D9D9"/>
              </a:buClr>
              <a:buSzPts val="1400"/>
              <a:buFont typeface="Spectral"/>
              <a:buChar char="●"/>
            </a:pPr>
            <a:r>
              <a:rPr lang="en">
                <a:solidFill>
                  <a:srgbClr val="D9D9D9"/>
                </a:solidFill>
                <a:latin typeface="Spectral"/>
                <a:ea typeface="Spectral"/>
                <a:cs typeface="Spectral"/>
                <a:sym typeface="Spectral"/>
              </a:rPr>
              <a:t>So much so that the philosopher will put the chopstick back down…</a:t>
            </a:r>
            <a:endParaRPr>
              <a:solidFill>
                <a:srgbClr val="D9D9D9"/>
              </a:solidFill>
              <a:latin typeface="Spectral"/>
              <a:ea typeface="Spectral"/>
              <a:cs typeface="Spectral"/>
              <a:sym typeface="Spectral"/>
            </a:endParaRPr>
          </a:p>
          <a:p>
            <a:pPr indent="-342900" lvl="0" marL="457200" rtl="0" algn="l">
              <a:spcBef>
                <a:spcPts val="0"/>
              </a:spcBef>
              <a:spcAft>
                <a:spcPts val="0"/>
              </a:spcAft>
              <a:buClr>
                <a:srgbClr val="D9D9D9"/>
              </a:buClr>
              <a:buSzPts val="1800"/>
              <a:buFont typeface="Spectral"/>
              <a:buChar char="●"/>
            </a:pPr>
            <a:r>
              <a:rPr lang="en">
                <a:solidFill>
                  <a:srgbClr val="D9D9D9"/>
                </a:solidFill>
                <a:latin typeface="Spectral"/>
                <a:ea typeface="Spectral"/>
                <a:cs typeface="Spectral"/>
                <a:sym typeface="Spectral"/>
              </a:rPr>
              <a:t>Can Be Placed Back On the Table</a:t>
            </a:r>
            <a:endParaRPr>
              <a:solidFill>
                <a:srgbClr val="D9D9D9"/>
              </a:solidFill>
              <a:latin typeface="Spectral"/>
              <a:ea typeface="Spectral"/>
              <a:cs typeface="Spectral"/>
              <a:sym typeface="Spectral"/>
            </a:endParaRPr>
          </a:p>
        </p:txBody>
      </p:sp>
      <p:pic>
        <p:nvPicPr>
          <p:cNvPr id="112" name="Google Shape;112;p20"/>
          <p:cNvPicPr preferRelativeResize="0"/>
          <p:nvPr/>
        </p:nvPicPr>
        <p:blipFill>
          <a:blip r:embed="rId3">
            <a:alphaModFix/>
          </a:blip>
          <a:stretch>
            <a:fillRect/>
          </a:stretch>
        </p:blipFill>
        <p:spPr>
          <a:xfrm>
            <a:off x="0" y="2675800"/>
            <a:ext cx="2145099" cy="2467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7498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20">
                <a:latin typeface="Tangerine"/>
                <a:ea typeface="Tangerine"/>
                <a:cs typeface="Tangerine"/>
                <a:sym typeface="Tangerine"/>
              </a:rPr>
              <a:t>Code Necessary for Each Philosopher Being a Thread</a:t>
            </a:r>
            <a:endParaRPr sz="3020">
              <a:latin typeface="Tangerine"/>
              <a:ea typeface="Tangerine"/>
              <a:cs typeface="Tangerine"/>
              <a:sym typeface="Tangerine"/>
            </a:endParaRPr>
          </a:p>
        </p:txBody>
      </p:sp>
      <p:pic>
        <p:nvPicPr>
          <p:cNvPr id="118" name="Google Shape;118;p21"/>
          <p:cNvPicPr preferRelativeResize="0"/>
          <p:nvPr/>
        </p:nvPicPr>
        <p:blipFill>
          <a:blip r:embed="rId3">
            <a:alphaModFix/>
          </a:blip>
          <a:stretch>
            <a:fillRect/>
          </a:stretch>
        </p:blipFill>
        <p:spPr>
          <a:xfrm>
            <a:off x="0" y="2675800"/>
            <a:ext cx="2145099" cy="2467699"/>
          </a:xfrm>
          <a:prstGeom prst="rect">
            <a:avLst/>
          </a:prstGeom>
          <a:noFill/>
          <a:ln>
            <a:noFill/>
          </a:ln>
        </p:spPr>
      </p:pic>
      <p:sp>
        <p:nvSpPr>
          <p:cNvPr id="119" name="Google Shape;119;p21"/>
          <p:cNvSpPr txBox="1"/>
          <p:nvPr>
            <p:ph idx="1" type="body"/>
          </p:nvPr>
        </p:nvSpPr>
        <p:spPr>
          <a:xfrm>
            <a:off x="1386775" y="1684275"/>
            <a:ext cx="6651600" cy="1453800"/>
          </a:xfrm>
          <a:prstGeom prst="rect">
            <a:avLst/>
          </a:prstGeom>
          <a:ln cap="flat" cmpd="sng" w="9525">
            <a:solidFill>
              <a:srgbClr val="F3F3F3"/>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rgbClr val="D9D9D9"/>
              </a:buClr>
              <a:buSzPts val="1800"/>
              <a:buFont typeface="Spectral"/>
              <a:buChar char="●"/>
            </a:pPr>
            <a:r>
              <a:rPr lang="en">
                <a:solidFill>
                  <a:srgbClr val="D9D9D9"/>
                </a:solidFill>
                <a:latin typeface="Spectral"/>
                <a:ea typeface="Spectral"/>
                <a:cs typeface="Spectral"/>
                <a:sym typeface="Spectral"/>
              </a:rPr>
              <a:t>Synchronization Any Time A Chopstick is Interacted With</a:t>
            </a:r>
            <a:endParaRPr>
              <a:solidFill>
                <a:srgbClr val="D9D9D9"/>
              </a:solidFill>
              <a:latin typeface="Spectral"/>
              <a:ea typeface="Spectral"/>
              <a:cs typeface="Spectral"/>
              <a:sym typeface="Spectral"/>
            </a:endParaRPr>
          </a:p>
          <a:p>
            <a:pPr indent="-342900" lvl="0" marL="457200" rtl="0" algn="l">
              <a:spcBef>
                <a:spcPts val="0"/>
              </a:spcBef>
              <a:spcAft>
                <a:spcPts val="0"/>
              </a:spcAft>
              <a:buClr>
                <a:srgbClr val="D9D9D9"/>
              </a:buClr>
              <a:buSzPts val="1800"/>
              <a:buFont typeface="Spectral"/>
              <a:buChar char="●"/>
            </a:pPr>
            <a:r>
              <a:rPr lang="en">
                <a:solidFill>
                  <a:srgbClr val="D9D9D9"/>
                </a:solidFill>
                <a:latin typeface="Spectral"/>
                <a:ea typeface="Spectral"/>
                <a:cs typeface="Spectral"/>
                <a:sym typeface="Spectral"/>
              </a:rPr>
              <a:t>Synchronization On the Bowl of Rice On the Table</a:t>
            </a:r>
            <a:endParaRPr>
              <a:solidFill>
                <a:srgbClr val="D9D9D9"/>
              </a:solidFill>
              <a:latin typeface="Spectral"/>
              <a:ea typeface="Spectral"/>
              <a:cs typeface="Spectral"/>
              <a:sym typeface="Spectral"/>
            </a:endParaRPr>
          </a:p>
          <a:p>
            <a:pPr indent="-342900" lvl="0" marL="457200" rtl="0" algn="l">
              <a:spcBef>
                <a:spcPts val="0"/>
              </a:spcBef>
              <a:spcAft>
                <a:spcPts val="0"/>
              </a:spcAft>
              <a:buClr>
                <a:srgbClr val="D9D9D9"/>
              </a:buClr>
              <a:buSzPts val="1800"/>
              <a:buFont typeface="Spectral"/>
              <a:buChar char="●"/>
            </a:pPr>
            <a:r>
              <a:rPr lang="en">
                <a:solidFill>
                  <a:srgbClr val="D9D9D9"/>
                </a:solidFill>
                <a:latin typeface="Spectral"/>
                <a:ea typeface="Spectral"/>
                <a:cs typeface="Spectral"/>
                <a:sym typeface="Spectral"/>
              </a:rPr>
              <a:t>Sleeping Threads to Do Work</a:t>
            </a:r>
            <a:endParaRPr>
              <a:solidFill>
                <a:srgbClr val="D9D9D9"/>
              </a:solidFill>
              <a:latin typeface="Spectral"/>
              <a:ea typeface="Spectral"/>
              <a:cs typeface="Spectral"/>
              <a:sym typeface="Spectral"/>
            </a:endParaRPr>
          </a:p>
          <a:p>
            <a:pPr indent="-342900" lvl="0" marL="457200" rtl="0" algn="l">
              <a:spcBef>
                <a:spcPts val="0"/>
              </a:spcBef>
              <a:spcAft>
                <a:spcPts val="0"/>
              </a:spcAft>
              <a:buClr>
                <a:srgbClr val="D9D9D9"/>
              </a:buClr>
              <a:buSzPts val="1800"/>
              <a:buFont typeface="Spectral"/>
              <a:buChar char="●"/>
            </a:pPr>
            <a:r>
              <a:rPr lang="en">
                <a:solidFill>
                  <a:srgbClr val="D9D9D9"/>
                </a:solidFill>
                <a:latin typeface="Spectral"/>
                <a:ea typeface="Spectral"/>
                <a:cs typeface="Spectral"/>
                <a:sym typeface="Spectral"/>
              </a:rPr>
              <a:t>Utilization of wait() &amp; notifyAll() to Schedule Interactions</a:t>
            </a:r>
            <a:endParaRPr>
              <a:solidFill>
                <a:srgbClr val="D9D9D9"/>
              </a:solidFill>
              <a:latin typeface="Spectral"/>
              <a:ea typeface="Spectral"/>
              <a:cs typeface="Spectral"/>
              <a:sym typeface="Spectr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