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72" r:id="rId9"/>
    <p:sldId id="296" r:id="rId10"/>
    <p:sldId id="297" r:id="rId11"/>
    <p:sldId id="270" r:id="rId12"/>
    <p:sldId id="266" r:id="rId13"/>
    <p:sldId id="278" r:id="rId14"/>
    <p:sldId id="267" r:id="rId15"/>
    <p:sldId id="273" r:id="rId16"/>
    <p:sldId id="287" r:id="rId17"/>
    <p:sldId id="288" r:id="rId18"/>
    <p:sldId id="274" r:id="rId19"/>
    <p:sldId id="282" r:id="rId20"/>
    <p:sldId id="268" r:id="rId21"/>
    <p:sldId id="280" r:id="rId22"/>
    <p:sldId id="281" r:id="rId23"/>
    <p:sldId id="276" r:id="rId24"/>
    <p:sldId id="269" r:id="rId25"/>
    <p:sldId id="283" r:id="rId26"/>
    <p:sldId id="291" r:id="rId27"/>
    <p:sldId id="290" r:id="rId28"/>
    <p:sldId id="295" r:id="rId29"/>
    <p:sldId id="279" r:id="rId30"/>
    <p:sldId id="292" r:id="rId31"/>
    <p:sldId id="293" r:id="rId32"/>
    <p:sldId id="294" r:id="rId33"/>
    <p:sldId id="285" r:id="rId34"/>
    <p:sldId id="286" r:id="rId35"/>
    <p:sldId id="289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F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3" autoAdjust="0"/>
  </p:normalViewPr>
  <p:slideViewPr>
    <p:cSldViewPr snapToGrid="0" snapToObjects="1">
      <p:cViewPr varScale="1">
        <p:scale>
          <a:sx n="125" d="100"/>
          <a:sy n="125" d="100"/>
        </p:scale>
        <p:origin x="-108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72055-F1AA-7742-A6D5-CA85A671A633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2FC01-ED80-6348-B530-C2ED15BA9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224+ features</a:t>
            </a:r>
          </a:p>
          <a:p>
            <a:endParaRPr lang="en-US" dirty="0" smtClean="0"/>
          </a:p>
          <a:p>
            <a:r>
              <a:rPr lang="en-US" b="1" dirty="0" smtClean="0"/>
              <a:t>Action Type:</a:t>
            </a:r>
            <a:r>
              <a:rPr lang="en-US" dirty="0" smtClean="0"/>
              <a:t>	</a:t>
            </a:r>
          </a:p>
          <a:p>
            <a:r>
              <a:rPr lang="en-US" dirty="0" smtClean="0"/>
              <a:t>Alley </a:t>
            </a:r>
            <a:r>
              <a:rPr lang="en-US" dirty="0" err="1" smtClean="0"/>
              <a:t>Oop</a:t>
            </a:r>
            <a:r>
              <a:rPr lang="en-US" dirty="0" smtClean="0"/>
              <a:t> Dunk Shot	</a:t>
            </a:r>
          </a:p>
          <a:p>
            <a:r>
              <a:rPr lang="en-US" dirty="0" smtClean="0"/>
              <a:t>Alley </a:t>
            </a:r>
            <a:r>
              <a:rPr lang="en-US" dirty="0" err="1" smtClean="0"/>
              <a:t>Oop</a:t>
            </a:r>
            <a:r>
              <a:rPr lang="en-US" dirty="0" smtClean="0"/>
              <a:t> Layup shot	</a:t>
            </a:r>
          </a:p>
          <a:p>
            <a:r>
              <a:rPr lang="en-US" dirty="0" smtClean="0"/>
              <a:t>Cutting Layup Shot	</a:t>
            </a:r>
          </a:p>
          <a:p>
            <a:r>
              <a:rPr lang="en-US" dirty="0" smtClean="0"/>
              <a:t>Driving Bank shot	</a:t>
            </a:r>
          </a:p>
          <a:p>
            <a:r>
              <a:rPr lang="en-US" dirty="0" smtClean="0"/>
              <a:t>Driving Dunk Shot	</a:t>
            </a:r>
          </a:p>
          <a:p>
            <a:r>
              <a:rPr lang="en-US" dirty="0" smtClean="0"/>
              <a:t>Driving Finger Roll Layup Shot	</a:t>
            </a:r>
          </a:p>
          <a:p>
            <a:r>
              <a:rPr lang="en-US" dirty="0" smtClean="0"/>
              <a:t>Driving Finger Roll Shot	</a:t>
            </a:r>
          </a:p>
          <a:p>
            <a:r>
              <a:rPr lang="en-US" dirty="0" smtClean="0"/>
              <a:t>Driving Floating Bank Jump Shot	</a:t>
            </a:r>
          </a:p>
          <a:p>
            <a:r>
              <a:rPr lang="en-US" dirty="0" smtClean="0"/>
              <a:t>Driving Floating Jump Shot	</a:t>
            </a:r>
          </a:p>
          <a:p>
            <a:r>
              <a:rPr lang="en-US" dirty="0" smtClean="0"/>
              <a:t>Driving Hook Shot	</a:t>
            </a:r>
          </a:p>
          <a:p>
            <a:r>
              <a:rPr lang="en-US" dirty="0" smtClean="0"/>
              <a:t>Driving Jump shot	</a:t>
            </a:r>
          </a:p>
          <a:p>
            <a:r>
              <a:rPr lang="en-US" dirty="0" smtClean="0"/>
              <a:t>Driving Layup Shot	</a:t>
            </a:r>
          </a:p>
          <a:p>
            <a:r>
              <a:rPr lang="en-US" dirty="0" smtClean="0"/>
              <a:t>Driving Reverse Layup Shot	</a:t>
            </a:r>
          </a:p>
          <a:p>
            <a:r>
              <a:rPr lang="en-US" dirty="0" smtClean="0"/>
              <a:t>Driving Slam Dunk Shot	</a:t>
            </a:r>
          </a:p>
          <a:p>
            <a:r>
              <a:rPr lang="en-US" dirty="0" smtClean="0"/>
              <a:t>Dunk Shot	</a:t>
            </a:r>
          </a:p>
          <a:p>
            <a:r>
              <a:rPr lang="en-US" dirty="0" err="1" smtClean="0"/>
              <a:t>Fadeaway</a:t>
            </a:r>
            <a:r>
              <a:rPr lang="en-US" dirty="0" smtClean="0"/>
              <a:t> Bank shot	</a:t>
            </a:r>
          </a:p>
          <a:p>
            <a:r>
              <a:rPr lang="en-US" dirty="0" err="1" smtClean="0"/>
              <a:t>Fadeaway</a:t>
            </a:r>
            <a:r>
              <a:rPr lang="en-US" dirty="0" smtClean="0"/>
              <a:t> Jump Shot	</a:t>
            </a:r>
          </a:p>
          <a:p>
            <a:r>
              <a:rPr lang="en-US" dirty="0" smtClean="0"/>
              <a:t>Finger Roll Layup Shot	</a:t>
            </a:r>
          </a:p>
          <a:p>
            <a:r>
              <a:rPr lang="en-US" dirty="0" smtClean="0"/>
              <a:t>Finger Roll Shot	</a:t>
            </a:r>
          </a:p>
          <a:p>
            <a:r>
              <a:rPr lang="en-US" dirty="0" smtClean="0"/>
              <a:t>Floating Jump shot	</a:t>
            </a:r>
          </a:p>
          <a:p>
            <a:r>
              <a:rPr lang="en-US" dirty="0" smtClean="0"/>
              <a:t>Follow Up Dunk Shot	</a:t>
            </a:r>
          </a:p>
          <a:p>
            <a:r>
              <a:rPr lang="en-US" dirty="0" smtClean="0"/>
              <a:t>Hook Bank Shot	</a:t>
            </a:r>
          </a:p>
          <a:p>
            <a:r>
              <a:rPr lang="en-US" dirty="0" smtClean="0"/>
              <a:t>Hook Shot	</a:t>
            </a:r>
          </a:p>
          <a:p>
            <a:r>
              <a:rPr lang="en-US" dirty="0" smtClean="0"/>
              <a:t>Jump Bank Shot	</a:t>
            </a:r>
          </a:p>
          <a:p>
            <a:r>
              <a:rPr lang="en-US" dirty="0" smtClean="0"/>
              <a:t>Jump Hook Shot	</a:t>
            </a:r>
          </a:p>
          <a:p>
            <a:r>
              <a:rPr lang="en-US" dirty="0" smtClean="0"/>
              <a:t>Jump Shot	</a:t>
            </a:r>
          </a:p>
          <a:p>
            <a:r>
              <a:rPr lang="en-US" dirty="0" smtClean="0"/>
              <a:t>Layup Shot	</a:t>
            </a:r>
          </a:p>
          <a:p>
            <a:r>
              <a:rPr lang="en-US" dirty="0" err="1" smtClean="0"/>
              <a:t>Pullup</a:t>
            </a:r>
            <a:r>
              <a:rPr lang="en-US" dirty="0" smtClean="0"/>
              <a:t> Bank shot	</a:t>
            </a:r>
          </a:p>
          <a:p>
            <a:r>
              <a:rPr lang="en-US" dirty="0" err="1" smtClean="0"/>
              <a:t>Pullup</a:t>
            </a:r>
            <a:r>
              <a:rPr lang="en-US" dirty="0" smtClean="0"/>
              <a:t> Jump shot	</a:t>
            </a:r>
          </a:p>
          <a:p>
            <a:r>
              <a:rPr lang="en-US" dirty="0" err="1" smtClean="0"/>
              <a:t>Putback</a:t>
            </a:r>
            <a:r>
              <a:rPr lang="en-US" dirty="0" smtClean="0"/>
              <a:t> Dunk Shot	</a:t>
            </a:r>
          </a:p>
          <a:p>
            <a:r>
              <a:rPr lang="en-US" dirty="0" err="1" smtClean="0"/>
              <a:t>Putback</a:t>
            </a:r>
            <a:r>
              <a:rPr lang="en-US" dirty="0" smtClean="0"/>
              <a:t> Layup Shot	</a:t>
            </a:r>
          </a:p>
          <a:p>
            <a:r>
              <a:rPr lang="en-US" dirty="0" err="1" smtClean="0"/>
              <a:t>Putback</a:t>
            </a:r>
            <a:r>
              <a:rPr lang="en-US" dirty="0" smtClean="0"/>
              <a:t> Slam Dunk Shot	</a:t>
            </a:r>
          </a:p>
          <a:p>
            <a:r>
              <a:rPr lang="en-US" dirty="0" smtClean="0"/>
              <a:t>Reverse Dunk Shot	</a:t>
            </a:r>
          </a:p>
          <a:p>
            <a:r>
              <a:rPr lang="en-US" dirty="0" smtClean="0"/>
              <a:t>Reverse Layup Shot	</a:t>
            </a:r>
          </a:p>
          <a:p>
            <a:r>
              <a:rPr lang="en-US" dirty="0" smtClean="0"/>
              <a:t>Reverse Slam Dunk Shot	</a:t>
            </a:r>
          </a:p>
          <a:p>
            <a:r>
              <a:rPr lang="en-US" dirty="0" smtClean="0"/>
              <a:t>Running Bank shot	</a:t>
            </a:r>
          </a:p>
          <a:p>
            <a:r>
              <a:rPr lang="en-US" dirty="0" smtClean="0"/>
              <a:t>Running Dunk Shot	</a:t>
            </a:r>
          </a:p>
          <a:p>
            <a:r>
              <a:rPr lang="en-US" dirty="0" smtClean="0"/>
              <a:t>Running Finger Roll Layup Shot	</a:t>
            </a:r>
          </a:p>
          <a:p>
            <a:r>
              <a:rPr lang="en-US" dirty="0" smtClean="0"/>
              <a:t>Running Finger Roll Shot	</a:t>
            </a:r>
          </a:p>
          <a:p>
            <a:r>
              <a:rPr lang="en-US" dirty="0" smtClean="0"/>
              <a:t>Running Hook Shot	</a:t>
            </a:r>
          </a:p>
          <a:p>
            <a:r>
              <a:rPr lang="en-US" dirty="0" smtClean="0"/>
              <a:t>Running Jump Shot	</a:t>
            </a:r>
          </a:p>
          <a:p>
            <a:r>
              <a:rPr lang="en-US" dirty="0" smtClean="0"/>
              <a:t>Running Layup Shot	</a:t>
            </a:r>
          </a:p>
          <a:p>
            <a:r>
              <a:rPr lang="en-US" dirty="0" smtClean="0"/>
              <a:t>Running Pull-Up Jump Shot	</a:t>
            </a:r>
          </a:p>
          <a:p>
            <a:r>
              <a:rPr lang="en-US" dirty="0" smtClean="0"/>
              <a:t>Running Reverse Layup Shot	</a:t>
            </a:r>
          </a:p>
          <a:p>
            <a:r>
              <a:rPr lang="en-US" dirty="0" smtClean="0"/>
              <a:t>Running Slam Dunk Shot	</a:t>
            </a:r>
          </a:p>
          <a:p>
            <a:r>
              <a:rPr lang="en-US" dirty="0" smtClean="0"/>
              <a:t>Running Tip Shot	</a:t>
            </a:r>
          </a:p>
          <a:p>
            <a:r>
              <a:rPr lang="en-US" dirty="0" smtClean="0"/>
              <a:t>Slam Dunk Shot	</a:t>
            </a:r>
          </a:p>
          <a:p>
            <a:r>
              <a:rPr lang="en-US" dirty="0" smtClean="0"/>
              <a:t>Step Back Jump shot	</a:t>
            </a:r>
          </a:p>
          <a:p>
            <a:r>
              <a:rPr lang="en-US" dirty="0" smtClean="0"/>
              <a:t>Tip Layup Shot	</a:t>
            </a:r>
          </a:p>
          <a:p>
            <a:r>
              <a:rPr lang="en-US" dirty="0" smtClean="0"/>
              <a:t>Tip Shot	</a:t>
            </a:r>
          </a:p>
          <a:p>
            <a:r>
              <a:rPr lang="en-US" dirty="0" smtClean="0"/>
              <a:t>Turnaround Bank shot	</a:t>
            </a:r>
          </a:p>
          <a:p>
            <a:r>
              <a:rPr lang="en-US" dirty="0" smtClean="0"/>
              <a:t>Turnaround </a:t>
            </a:r>
            <a:r>
              <a:rPr lang="en-US" dirty="0" err="1" smtClean="0"/>
              <a:t>Fadeaway</a:t>
            </a:r>
            <a:r>
              <a:rPr lang="en-US" dirty="0" smtClean="0"/>
              <a:t> shot	</a:t>
            </a:r>
          </a:p>
          <a:p>
            <a:r>
              <a:rPr lang="en-US" dirty="0" smtClean="0"/>
              <a:t>Turnaround Finger Roll Shot	</a:t>
            </a:r>
          </a:p>
          <a:p>
            <a:r>
              <a:rPr lang="en-US" dirty="0" smtClean="0"/>
              <a:t>Turnaround Hook Shot	</a:t>
            </a:r>
          </a:p>
          <a:p>
            <a:r>
              <a:rPr lang="en-US" dirty="0" smtClean="0"/>
              <a:t>Turnaround Jump Shot	</a:t>
            </a:r>
          </a:p>
          <a:p>
            <a:r>
              <a:rPr lang="en-US" dirty="0" smtClean="0"/>
              <a:t>Grand Total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FC01-ED80-6348-B530-C2ED15BA91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224+ features</a:t>
            </a:r>
          </a:p>
          <a:p>
            <a:endParaRPr lang="en-US" dirty="0" smtClean="0"/>
          </a:p>
          <a:p>
            <a:r>
              <a:rPr lang="en-US" b="1" dirty="0" smtClean="0"/>
              <a:t>Action Type:</a:t>
            </a:r>
            <a:r>
              <a:rPr lang="en-US" dirty="0" smtClean="0"/>
              <a:t>	</a:t>
            </a:r>
          </a:p>
          <a:p>
            <a:r>
              <a:rPr lang="en-US" dirty="0" smtClean="0"/>
              <a:t>Alley </a:t>
            </a:r>
            <a:r>
              <a:rPr lang="en-US" dirty="0" err="1" smtClean="0"/>
              <a:t>Oop</a:t>
            </a:r>
            <a:r>
              <a:rPr lang="en-US" dirty="0" smtClean="0"/>
              <a:t> Dunk Shot	</a:t>
            </a:r>
          </a:p>
          <a:p>
            <a:r>
              <a:rPr lang="en-US" dirty="0" smtClean="0"/>
              <a:t>Alley </a:t>
            </a:r>
            <a:r>
              <a:rPr lang="en-US" dirty="0" err="1" smtClean="0"/>
              <a:t>Oop</a:t>
            </a:r>
            <a:r>
              <a:rPr lang="en-US" dirty="0" smtClean="0"/>
              <a:t> Layup shot	</a:t>
            </a:r>
          </a:p>
          <a:p>
            <a:r>
              <a:rPr lang="en-US" dirty="0" smtClean="0"/>
              <a:t>Cutting Layup Shot	</a:t>
            </a:r>
          </a:p>
          <a:p>
            <a:r>
              <a:rPr lang="en-US" dirty="0" smtClean="0"/>
              <a:t>Driving Bank shot	</a:t>
            </a:r>
          </a:p>
          <a:p>
            <a:r>
              <a:rPr lang="en-US" dirty="0" smtClean="0"/>
              <a:t>Driving Dunk Shot	</a:t>
            </a:r>
          </a:p>
          <a:p>
            <a:r>
              <a:rPr lang="en-US" dirty="0" smtClean="0"/>
              <a:t>Driving Finger Roll Layup Shot	</a:t>
            </a:r>
          </a:p>
          <a:p>
            <a:r>
              <a:rPr lang="en-US" dirty="0" smtClean="0"/>
              <a:t>Driving Finger Roll Shot	</a:t>
            </a:r>
          </a:p>
          <a:p>
            <a:r>
              <a:rPr lang="en-US" dirty="0" smtClean="0"/>
              <a:t>Driving Floating Bank Jump Shot	</a:t>
            </a:r>
          </a:p>
          <a:p>
            <a:r>
              <a:rPr lang="en-US" dirty="0" smtClean="0"/>
              <a:t>Driving Floating Jump Shot	</a:t>
            </a:r>
          </a:p>
          <a:p>
            <a:r>
              <a:rPr lang="en-US" dirty="0" smtClean="0"/>
              <a:t>Driving Hook Shot	</a:t>
            </a:r>
          </a:p>
          <a:p>
            <a:r>
              <a:rPr lang="en-US" dirty="0" smtClean="0"/>
              <a:t>Driving Jump shot	</a:t>
            </a:r>
          </a:p>
          <a:p>
            <a:r>
              <a:rPr lang="en-US" dirty="0" smtClean="0"/>
              <a:t>Driving Layup Shot	</a:t>
            </a:r>
          </a:p>
          <a:p>
            <a:r>
              <a:rPr lang="en-US" dirty="0" smtClean="0"/>
              <a:t>Driving Reverse Layup Shot	</a:t>
            </a:r>
          </a:p>
          <a:p>
            <a:r>
              <a:rPr lang="en-US" dirty="0" smtClean="0"/>
              <a:t>Driving Slam Dunk Shot	</a:t>
            </a:r>
          </a:p>
          <a:p>
            <a:r>
              <a:rPr lang="en-US" dirty="0" smtClean="0"/>
              <a:t>Dunk Shot	</a:t>
            </a:r>
          </a:p>
          <a:p>
            <a:r>
              <a:rPr lang="en-US" dirty="0" err="1" smtClean="0"/>
              <a:t>Fadeaway</a:t>
            </a:r>
            <a:r>
              <a:rPr lang="en-US" dirty="0" smtClean="0"/>
              <a:t> Bank shot	</a:t>
            </a:r>
          </a:p>
          <a:p>
            <a:r>
              <a:rPr lang="en-US" dirty="0" err="1" smtClean="0"/>
              <a:t>Fadeaway</a:t>
            </a:r>
            <a:r>
              <a:rPr lang="en-US" dirty="0" smtClean="0"/>
              <a:t> Jump Shot	</a:t>
            </a:r>
          </a:p>
          <a:p>
            <a:r>
              <a:rPr lang="en-US" dirty="0" smtClean="0"/>
              <a:t>Finger Roll Layup Shot	</a:t>
            </a:r>
          </a:p>
          <a:p>
            <a:r>
              <a:rPr lang="en-US" dirty="0" smtClean="0"/>
              <a:t>Finger Roll Shot	</a:t>
            </a:r>
          </a:p>
          <a:p>
            <a:r>
              <a:rPr lang="en-US" dirty="0" smtClean="0"/>
              <a:t>Floating Jump shot	</a:t>
            </a:r>
          </a:p>
          <a:p>
            <a:r>
              <a:rPr lang="en-US" dirty="0" smtClean="0"/>
              <a:t>Follow Up Dunk Shot	</a:t>
            </a:r>
          </a:p>
          <a:p>
            <a:r>
              <a:rPr lang="en-US" dirty="0" smtClean="0"/>
              <a:t>Hook Bank Shot	</a:t>
            </a:r>
          </a:p>
          <a:p>
            <a:r>
              <a:rPr lang="en-US" dirty="0" smtClean="0"/>
              <a:t>Hook Shot	</a:t>
            </a:r>
          </a:p>
          <a:p>
            <a:r>
              <a:rPr lang="en-US" dirty="0" smtClean="0"/>
              <a:t>Jump Bank Shot	</a:t>
            </a:r>
          </a:p>
          <a:p>
            <a:r>
              <a:rPr lang="en-US" dirty="0" smtClean="0"/>
              <a:t>Jump Hook Shot	</a:t>
            </a:r>
          </a:p>
          <a:p>
            <a:r>
              <a:rPr lang="en-US" dirty="0" smtClean="0"/>
              <a:t>Jump Shot	</a:t>
            </a:r>
          </a:p>
          <a:p>
            <a:r>
              <a:rPr lang="en-US" dirty="0" smtClean="0"/>
              <a:t>Layup Shot	</a:t>
            </a:r>
          </a:p>
          <a:p>
            <a:r>
              <a:rPr lang="en-US" dirty="0" err="1" smtClean="0"/>
              <a:t>Pullup</a:t>
            </a:r>
            <a:r>
              <a:rPr lang="en-US" dirty="0" smtClean="0"/>
              <a:t> Bank shot	</a:t>
            </a:r>
          </a:p>
          <a:p>
            <a:r>
              <a:rPr lang="en-US" dirty="0" err="1" smtClean="0"/>
              <a:t>Pullup</a:t>
            </a:r>
            <a:r>
              <a:rPr lang="en-US" dirty="0" smtClean="0"/>
              <a:t> Jump shot	</a:t>
            </a:r>
          </a:p>
          <a:p>
            <a:r>
              <a:rPr lang="en-US" dirty="0" err="1" smtClean="0"/>
              <a:t>Putback</a:t>
            </a:r>
            <a:r>
              <a:rPr lang="en-US" dirty="0" smtClean="0"/>
              <a:t> Dunk Shot	</a:t>
            </a:r>
          </a:p>
          <a:p>
            <a:r>
              <a:rPr lang="en-US" dirty="0" err="1" smtClean="0"/>
              <a:t>Putback</a:t>
            </a:r>
            <a:r>
              <a:rPr lang="en-US" dirty="0" smtClean="0"/>
              <a:t> Layup Shot	</a:t>
            </a:r>
          </a:p>
          <a:p>
            <a:r>
              <a:rPr lang="en-US" dirty="0" err="1" smtClean="0"/>
              <a:t>Putback</a:t>
            </a:r>
            <a:r>
              <a:rPr lang="en-US" dirty="0" smtClean="0"/>
              <a:t> Slam Dunk Shot	</a:t>
            </a:r>
          </a:p>
          <a:p>
            <a:r>
              <a:rPr lang="en-US" dirty="0" smtClean="0"/>
              <a:t>Reverse Dunk Shot	</a:t>
            </a:r>
          </a:p>
          <a:p>
            <a:r>
              <a:rPr lang="en-US" dirty="0" smtClean="0"/>
              <a:t>Reverse Layup Shot	</a:t>
            </a:r>
          </a:p>
          <a:p>
            <a:r>
              <a:rPr lang="en-US" dirty="0" smtClean="0"/>
              <a:t>Reverse Slam Dunk Shot	</a:t>
            </a:r>
          </a:p>
          <a:p>
            <a:r>
              <a:rPr lang="en-US" dirty="0" smtClean="0"/>
              <a:t>Running Bank shot	</a:t>
            </a:r>
          </a:p>
          <a:p>
            <a:r>
              <a:rPr lang="en-US" dirty="0" smtClean="0"/>
              <a:t>Running Dunk Shot	</a:t>
            </a:r>
          </a:p>
          <a:p>
            <a:r>
              <a:rPr lang="en-US" dirty="0" smtClean="0"/>
              <a:t>Running Finger Roll Layup Shot	</a:t>
            </a:r>
          </a:p>
          <a:p>
            <a:r>
              <a:rPr lang="en-US" dirty="0" smtClean="0"/>
              <a:t>Running Finger Roll Shot	</a:t>
            </a:r>
          </a:p>
          <a:p>
            <a:r>
              <a:rPr lang="en-US" dirty="0" smtClean="0"/>
              <a:t>Running Hook Shot	</a:t>
            </a:r>
          </a:p>
          <a:p>
            <a:r>
              <a:rPr lang="en-US" dirty="0" smtClean="0"/>
              <a:t>Running Jump Shot	</a:t>
            </a:r>
          </a:p>
          <a:p>
            <a:r>
              <a:rPr lang="en-US" dirty="0" smtClean="0"/>
              <a:t>Running Layup Shot	</a:t>
            </a:r>
          </a:p>
          <a:p>
            <a:r>
              <a:rPr lang="en-US" dirty="0" smtClean="0"/>
              <a:t>Running Pull-Up Jump Shot	</a:t>
            </a:r>
          </a:p>
          <a:p>
            <a:r>
              <a:rPr lang="en-US" dirty="0" smtClean="0"/>
              <a:t>Running Reverse Layup Shot	</a:t>
            </a:r>
          </a:p>
          <a:p>
            <a:r>
              <a:rPr lang="en-US" dirty="0" smtClean="0"/>
              <a:t>Running Slam Dunk Shot	</a:t>
            </a:r>
          </a:p>
          <a:p>
            <a:r>
              <a:rPr lang="en-US" dirty="0" smtClean="0"/>
              <a:t>Running Tip Shot	</a:t>
            </a:r>
          </a:p>
          <a:p>
            <a:r>
              <a:rPr lang="en-US" dirty="0" smtClean="0"/>
              <a:t>Slam Dunk Shot	</a:t>
            </a:r>
          </a:p>
          <a:p>
            <a:r>
              <a:rPr lang="en-US" dirty="0" smtClean="0"/>
              <a:t>Step Back Jump shot	</a:t>
            </a:r>
          </a:p>
          <a:p>
            <a:r>
              <a:rPr lang="en-US" dirty="0" smtClean="0"/>
              <a:t>Tip Layup Shot	</a:t>
            </a:r>
          </a:p>
          <a:p>
            <a:r>
              <a:rPr lang="en-US" dirty="0" smtClean="0"/>
              <a:t>Tip Shot	</a:t>
            </a:r>
          </a:p>
          <a:p>
            <a:r>
              <a:rPr lang="en-US" dirty="0" smtClean="0"/>
              <a:t>Turnaround Bank shot	</a:t>
            </a:r>
          </a:p>
          <a:p>
            <a:r>
              <a:rPr lang="en-US" dirty="0" smtClean="0"/>
              <a:t>Turnaround </a:t>
            </a:r>
            <a:r>
              <a:rPr lang="en-US" dirty="0" err="1" smtClean="0"/>
              <a:t>Fadeaway</a:t>
            </a:r>
            <a:r>
              <a:rPr lang="en-US" dirty="0" smtClean="0"/>
              <a:t> shot	</a:t>
            </a:r>
          </a:p>
          <a:p>
            <a:r>
              <a:rPr lang="en-US" dirty="0" smtClean="0"/>
              <a:t>Turnaround Finger Roll Shot	</a:t>
            </a:r>
          </a:p>
          <a:p>
            <a:r>
              <a:rPr lang="en-US" dirty="0" smtClean="0"/>
              <a:t>Turnaround Hook Shot	</a:t>
            </a:r>
          </a:p>
          <a:p>
            <a:r>
              <a:rPr lang="en-US" dirty="0" smtClean="0"/>
              <a:t>Turnaround Jump Shot	</a:t>
            </a:r>
          </a:p>
          <a:p>
            <a:r>
              <a:rPr lang="en-US" dirty="0" smtClean="0"/>
              <a:t>Grand Total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FC01-ED80-6348-B530-C2ED15BA91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Loc</a:t>
            </a:r>
            <a:r>
              <a:rPr lang="en-US" dirty="0" smtClean="0"/>
              <a:t> X –</a:t>
            </a:r>
            <a:r>
              <a:rPr lang="en-US" baseline="0" dirty="0" smtClean="0"/>
              <a:t> range: -250 to +250 from left to right (width of court)</a:t>
            </a:r>
          </a:p>
          <a:p>
            <a:r>
              <a:rPr lang="en-US" baseline="0" dirty="0" err="1" smtClean="0"/>
              <a:t>Loc</a:t>
            </a:r>
            <a:r>
              <a:rPr lang="en-US" baseline="0" dirty="0" smtClean="0"/>
              <a:t> Y – range: -44 to +791 from bottom to top (length of court)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FC01-ED80-6348-B530-C2ED15BA91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9,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47127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DS-SF-23 | Final </a:t>
            </a:r>
            <a:r>
              <a:rPr lang="en-US" sz="2800" dirty="0" smtClean="0"/>
              <a:t>Project</a:t>
            </a:r>
            <a:br>
              <a:rPr lang="en-US" sz="2800" dirty="0" smtClean="0"/>
            </a:br>
            <a:r>
              <a:rPr lang="en-US" sz="2800" dirty="0" smtClean="0"/>
              <a:t>Kobe Bryant Shot Prediction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1278"/>
                </a:solidFill>
              </a:rPr>
              <a:t>Joshua Grossman 7/12/16</a:t>
            </a:r>
            <a:endParaRPr lang="en-US" dirty="0">
              <a:solidFill>
                <a:srgbClr val="47127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77" y="2354698"/>
            <a:ext cx="1941812" cy="12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3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629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SHOT VOLUME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48" y="883920"/>
            <a:ext cx="648766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0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629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Shot location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145" y="902907"/>
            <a:ext cx="5425555" cy="3840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71505" y="1174917"/>
            <a:ext cx="1909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NBA seasons</a:t>
            </a:r>
          </a:p>
          <a:p>
            <a:r>
              <a:rPr lang="en-US" dirty="0" smtClean="0"/>
              <a:t>15 playoffs</a:t>
            </a:r>
          </a:p>
          <a:p>
            <a:r>
              <a:rPr lang="en-US" dirty="0" smtClean="0"/>
              <a:t>30,697 Shots</a:t>
            </a:r>
          </a:p>
          <a:p>
            <a:r>
              <a:rPr lang="en-US" dirty="0" smtClean="0"/>
              <a:t>FG%: 0.447</a:t>
            </a:r>
          </a:p>
          <a:p>
            <a:r>
              <a:rPr lang="en-US" dirty="0" smtClean="0"/>
              <a:t>3P%: 0.329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629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Shot 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15" y="1617847"/>
            <a:ext cx="3671842" cy="2587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427" y="1617847"/>
            <a:ext cx="3641973" cy="2557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986848" y="1105500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37994" y="1105500"/>
            <a:ext cx="65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629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VS ACCURACY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337" y="908610"/>
            <a:ext cx="5562491" cy="3929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619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629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SHOT LOCATION DETAIL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33" y="1586998"/>
            <a:ext cx="3066773" cy="2740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926337" y="1568846"/>
            <a:ext cx="3064841" cy="2774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73784" y="1582932"/>
            <a:ext cx="3076285" cy="27581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5850" y="895866"/>
            <a:ext cx="1917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shot_zone_basic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3772" y="932816"/>
            <a:ext cx="1840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shot_zone_area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533" y="932819"/>
            <a:ext cx="196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shot_zone_range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391" y="1423876"/>
            <a:ext cx="919312" cy="9542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981"/>
          <a:stretch/>
        </p:blipFill>
        <p:spPr>
          <a:xfrm>
            <a:off x="3071306" y="1414256"/>
            <a:ext cx="969709" cy="9909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205"/>
          <a:stretch/>
        </p:blipFill>
        <p:spPr>
          <a:xfrm>
            <a:off x="6028666" y="1414255"/>
            <a:ext cx="917044" cy="9638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5849" y="2905667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33%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53655" y="2038226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%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31736" y="3625141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45%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3908" y="3850096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37%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01536" y="3755946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41%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16120" y="3755946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41%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36422" y="3988441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62%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16120" y="2905667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33%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82597" y="3886751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34%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8775" y="2038226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1%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18775" y="3591407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53%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99015" y="3167277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36%</a:t>
            </a:r>
            <a:endParaRPr 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93524" y="3755946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40%</a:t>
            </a:r>
            <a:endParaRPr 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48004" y="3170358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38%</a:t>
            </a:r>
            <a:endParaRPr 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68081" y="3777541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40%</a:t>
            </a:r>
            <a:endParaRPr 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00081" y="3908346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57%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00081" y="2110042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1%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00081" y="2868703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33%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00081" y="3242073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40%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200081" y="3576809"/>
            <a:ext cx="47194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44%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3401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629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X/Y Location volume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500192" y="2543919"/>
            <a:ext cx="1843734" cy="28441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2078" y="734786"/>
            <a:ext cx="5143079" cy="41357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9906" y="881743"/>
            <a:ext cx="2634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Majority of shots took place at 0 X and Y axis (at or around the basket)</a:t>
            </a:r>
          </a:p>
          <a:p>
            <a:endParaRPr lang="en-US" dirty="0" smtClean="0"/>
          </a:p>
          <a:p>
            <a:r>
              <a:rPr lang="en-US" dirty="0"/>
              <a:t>30% of shots occurred within 8ft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629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Shot% over time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160" y="873026"/>
            <a:ext cx="5743921" cy="405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489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629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Shot% over time 2p/3p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694" y="854940"/>
            <a:ext cx="5782833" cy="4078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09" y="3874408"/>
            <a:ext cx="1371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1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Shot% </a:t>
            </a:r>
            <a:r>
              <a:rPr lang="en-US" sz="1800" dirty="0"/>
              <a:t>over time </a:t>
            </a:r>
            <a:r>
              <a:rPr lang="en-US" sz="1800" dirty="0" smtClean="0"/>
              <a:t>stays </a:t>
            </a:r>
            <a:r>
              <a:rPr lang="en-US" sz="1800" dirty="0"/>
              <a:t>relatively even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Shot% </a:t>
            </a:r>
            <a:r>
              <a:rPr lang="en-US" sz="1800" dirty="0"/>
              <a:t>by day of week is virtually identical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Shots closer to the basket have higher %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Distance will certainly play a factor, but perhaps also location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Home </a:t>
            </a:r>
            <a:r>
              <a:rPr lang="en-US" sz="1800" dirty="0" err="1" smtClean="0"/>
              <a:t>vs</a:t>
            </a:r>
            <a:r>
              <a:rPr lang="en-US" sz="1800" dirty="0" smtClean="0"/>
              <a:t> Away: shot% marginally better at home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Playoffs vs. regular season essentially the same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Shot % higher against certain teams (NYK, VAN, SAC)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~20% of shots were 3 pointers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8051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DATA Transformation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955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80" y="262079"/>
            <a:ext cx="2471471" cy="1028700"/>
          </a:xfrm>
        </p:spPr>
        <p:txBody>
          <a:bodyPr/>
          <a:lstStyle/>
          <a:p>
            <a:pPr algn="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37" y="1492732"/>
            <a:ext cx="3954691" cy="3280172"/>
          </a:xfrm>
        </p:spPr>
        <p:txBody>
          <a:bodyPr>
            <a:normAutofit/>
          </a:bodyPr>
          <a:lstStyle/>
          <a:p>
            <a:r>
              <a:rPr lang="en-US" dirty="0" smtClean="0"/>
              <a:t>Summary &amp; Background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KNN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Conclusions/Next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53" y="473208"/>
            <a:ext cx="4299696" cy="4299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84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Created dummy variables for every categorical </a:t>
            </a:r>
            <a:r>
              <a:rPr lang="en-US" sz="1800" dirty="0" smtClean="0"/>
              <a:t>variable resulting in 160 features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Replaced 20 least common action types with ‘other’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Combined seconds remaining and minutes remaining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Normalized numerical values: time remaining, </a:t>
            </a:r>
            <a:r>
              <a:rPr lang="en-US" sz="1800" dirty="0" err="1" smtClean="0"/>
              <a:t>seconds_remaining</a:t>
            </a:r>
            <a:r>
              <a:rPr lang="en-US" sz="1800" dirty="0" smtClean="0"/>
              <a:t>, </a:t>
            </a:r>
            <a:r>
              <a:rPr lang="en-US" sz="1800" dirty="0" err="1" smtClean="0"/>
              <a:t>shot_distance</a:t>
            </a:r>
            <a:r>
              <a:rPr lang="en-US" sz="1800" dirty="0" smtClean="0"/>
              <a:t>, </a:t>
            </a:r>
            <a:r>
              <a:rPr lang="en-US" sz="1800" dirty="0" err="1" smtClean="0"/>
              <a:t>loc_y</a:t>
            </a:r>
            <a:r>
              <a:rPr lang="en-US" sz="1800" dirty="0" smtClean="0"/>
              <a:t>, </a:t>
            </a:r>
            <a:r>
              <a:rPr lang="en-US" sz="1800" dirty="0" err="1" smtClean="0"/>
              <a:t>loc_x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Reduced feature set with Random Forest and Variance Threshold methods</a:t>
            </a:r>
          </a:p>
        </p:txBody>
      </p:sp>
    </p:spTree>
    <p:extLst>
      <p:ext uri="{BB962C8B-B14F-4D97-AF65-F5344CB8AC3E}">
        <p14:creationId xmlns:p14="http://schemas.microsoft.com/office/powerpoint/2010/main" val="157274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083"/>
            <a:ext cx="6864404" cy="48897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Used Random </a:t>
            </a:r>
            <a:r>
              <a:rPr lang="en-US" sz="1800" dirty="0" smtClean="0"/>
              <a:t>Forest and Variance Threshold </a:t>
            </a:r>
            <a:r>
              <a:rPr lang="en-US" sz="1800" dirty="0"/>
              <a:t>to reduce dimensions from </a:t>
            </a:r>
            <a:r>
              <a:rPr lang="en-US" sz="1800" dirty="0" smtClean="0"/>
              <a:t>~160 </a:t>
            </a:r>
            <a:r>
              <a:rPr lang="en-US" sz="1800" dirty="0"/>
              <a:t>to </a:t>
            </a:r>
            <a:r>
              <a:rPr lang="en-US" sz="1800" dirty="0" smtClean="0"/>
              <a:t>top 20</a:t>
            </a:r>
            <a:endParaRPr lang="en-US" sz="1800" dirty="0"/>
          </a:p>
        </p:txBody>
      </p:sp>
      <p:pic>
        <p:nvPicPr>
          <p:cNvPr id="4" name="Picture 3" descr="image (2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778" y="1769267"/>
            <a:ext cx="3527488" cy="2325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78" y="1768858"/>
            <a:ext cx="5132000" cy="19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8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37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‘CLEAN’ DATASET</a:t>
            </a:r>
            <a:endParaRPr lang="en-US" dirty="0"/>
          </a:p>
        </p:txBody>
      </p:sp>
      <p:pic>
        <p:nvPicPr>
          <p:cNvPr id="6" name="Picture 5" descr="image (3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312554"/>
            <a:ext cx="8172767" cy="188602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23579"/>
            <a:ext cx="6864404" cy="4889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20 Features</a:t>
            </a:r>
            <a:endParaRPr lang="en-US" sz="1800" dirty="0"/>
          </a:p>
        </p:txBody>
      </p:sp>
      <p:pic>
        <p:nvPicPr>
          <p:cNvPr id="8" name="Picture 7" descr="image (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12" y="3262603"/>
            <a:ext cx="7340280" cy="169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Algorithms &amp; Predictions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418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77941"/>
          </a:xfrm>
        </p:spPr>
        <p:txBody>
          <a:bodyPr>
            <a:norm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8" name="Picture 7" descr="image (5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35" y="2649670"/>
            <a:ext cx="5822925" cy="2302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280" y="889000"/>
            <a:ext cx="5892800" cy="16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5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88101"/>
          </a:xfrm>
        </p:spPr>
        <p:txBody>
          <a:bodyPr>
            <a:norm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3" name="Picture 2" descr="image (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88" y="1015787"/>
            <a:ext cx="6264987" cy="35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8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88101"/>
          </a:xfrm>
        </p:spPr>
        <p:txBody>
          <a:bodyPr>
            <a:norm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240" y="861568"/>
            <a:ext cx="5229113" cy="42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88101"/>
          </a:xfrm>
        </p:spPr>
        <p:txBody>
          <a:bodyPr>
            <a:norm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00" y="731509"/>
            <a:ext cx="8056880" cy="3210571"/>
          </a:xfrm>
          <a:prstGeom prst="rect">
            <a:avLst/>
          </a:prstGeom>
        </p:spPr>
      </p:pic>
      <p:pic>
        <p:nvPicPr>
          <p:cNvPr id="5" name="Picture 4" descr="image (7)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2640" y="3942080"/>
            <a:ext cx="7213600" cy="10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LOGISTIC 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906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Logisitic</a:t>
            </a:r>
            <a:r>
              <a:rPr lang="en-US" dirty="0" smtClean="0"/>
              <a:t> 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65005"/>
            <a:ext cx="7985760" cy="30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5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20 years of data on Kobe's swishes and misses, can you predict which shots will find the bottom of the net? </a:t>
            </a:r>
          </a:p>
        </p:txBody>
      </p:sp>
    </p:spTree>
    <p:extLst>
      <p:ext uri="{BB962C8B-B14F-4D97-AF65-F5344CB8AC3E}">
        <p14:creationId xmlns:p14="http://schemas.microsoft.com/office/powerpoint/2010/main" val="120486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Logisitic</a:t>
            </a:r>
            <a:r>
              <a:rPr lang="en-US" dirty="0" smtClean="0"/>
              <a:t>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589966"/>
            <a:ext cx="7914640" cy="230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Logisitic</a:t>
            </a:r>
            <a:r>
              <a:rPr lang="en-US" dirty="0" smtClean="0"/>
              <a:t>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7000"/>
            <a:ext cx="8402320" cy="21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Logisitic</a:t>
            </a:r>
            <a:r>
              <a:rPr lang="en-US" dirty="0" smtClean="0"/>
              <a:t> Regression</a:t>
            </a:r>
            <a:endParaRPr lang="en-US" dirty="0"/>
          </a:p>
        </p:txBody>
      </p:sp>
      <p:pic>
        <p:nvPicPr>
          <p:cNvPr id="5" name="Picture 4" descr="image (9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7382" y="1273664"/>
            <a:ext cx="6017552" cy="36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2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Logisitic</a:t>
            </a:r>
            <a:r>
              <a:rPr lang="en-US" dirty="0" smtClean="0"/>
              <a:t> Regression</a:t>
            </a:r>
            <a:endParaRPr lang="en-US" dirty="0"/>
          </a:p>
        </p:txBody>
      </p:sp>
      <p:pic>
        <p:nvPicPr>
          <p:cNvPr id="4" name="Picture 3" descr="image (1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857" y="1244827"/>
            <a:ext cx="5806053" cy="35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7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768348" cy="7178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Conclusion/NEXT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139" y="971078"/>
            <a:ext cx="6595847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According to KNN and logistic regression models the most important features that predict if a shot is made or not are the following:</a:t>
            </a:r>
          </a:p>
          <a:p>
            <a:endParaRPr lang="en-US" sz="1100" dirty="0" smtClean="0"/>
          </a:p>
          <a:p>
            <a:r>
              <a:rPr lang="en-US" sz="1200" dirty="0"/>
              <a:t>0.7634548993	</a:t>
            </a:r>
            <a:r>
              <a:rPr lang="en-US" sz="1200" dirty="0" err="1"/>
              <a:t>action_type#Jump</a:t>
            </a:r>
            <a:r>
              <a:rPr lang="en-US" sz="1200" dirty="0"/>
              <a:t> Shot</a:t>
            </a:r>
          </a:p>
          <a:p>
            <a:r>
              <a:rPr lang="en-US" sz="1200" dirty="0"/>
              <a:t>0.7615412149	</a:t>
            </a:r>
            <a:r>
              <a:rPr lang="en-US" sz="1200" dirty="0" err="1"/>
              <a:t>action_type#Layup</a:t>
            </a:r>
            <a:r>
              <a:rPr lang="en-US" sz="1200" dirty="0"/>
              <a:t> Shot</a:t>
            </a:r>
          </a:p>
          <a:p>
            <a:r>
              <a:rPr lang="en-US" sz="1200" dirty="0"/>
              <a:t>0.5244505177	</a:t>
            </a:r>
            <a:r>
              <a:rPr lang="en-US" sz="1200" dirty="0" err="1"/>
              <a:t>shot_distance</a:t>
            </a:r>
            <a:endParaRPr lang="en-US" sz="1200" dirty="0"/>
          </a:p>
          <a:p>
            <a:r>
              <a:rPr lang="en-US" sz="1200" dirty="0"/>
              <a:t>0.4055824816	</a:t>
            </a:r>
            <a:r>
              <a:rPr lang="en-US" sz="1200" dirty="0" err="1"/>
              <a:t>loc_y</a:t>
            </a:r>
            <a:endParaRPr lang="en-US" sz="1200" dirty="0"/>
          </a:p>
          <a:p>
            <a:r>
              <a:rPr lang="en-US" sz="1200" dirty="0"/>
              <a:t>0.280926644	</a:t>
            </a:r>
            <a:r>
              <a:rPr lang="en-US" sz="1200" dirty="0" smtClean="0"/>
              <a:t>	</a:t>
            </a:r>
            <a:r>
              <a:rPr lang="en-US" sz="1200" dirty="0" err="1" smtClean="0"/>
              <a:t>action_type</a:t>
            </a:r>
            <a:r>
              <a:rPr lang="en-US" sz="1200" dirty="0" err="1"/>
              <a:t>#Running</a:t>
            </a:r>
            <a:r>
              <a:rPr lang="en-US" sz="1200" dirty="0"/>
              <a:t> Jump Shot</a:t>
            </a:r>
          </a:p>
          <a:p>
            <a:r>
              <a:rPr lang="en-US" sz="1200" dirty="0"/>
              <a:t>0.2168553225	</a:t>
            </a:r>
            <a:r>
              <a:rPr lang="en-US" sz="1200" dirty="0" err="1"/>
              <a:t>loc_x</a:t>
            </a:r>
            <a:endParaRPr lang="en-US" sz="1200" dirty="0"/>
          </a:p>
          <a:p>
            <a:r>
              <a:rPr lang="en-US" sz="1200" dirty="0"/>
              <a:t>0.203527672	</a:t>
            </a:r>
            <a:r>
              <a:rPr lang="en-US" sz="1200" dirty="0" smtClean="0"/>
              <a:t>	</a:t>
            </a:r>
            <a:r>
              <a:rPr lang="en-US" sz="1200" dirty="0" err="1" smtClean="0"/>
              <a:t>seconds_from_period_end</a:t>
            </a:r>
            <a:endParaRPr lang="en-US" sz="1200" dirty="0"/>
          </a:p>
          <a:p>
            <a:r>
              <a:rPr lang="en-US" sz="1200" dirty="0"/>
              <a:t>0.126774162	</a:t>
            </a:r>
            <a:r>
              <a:rPr lang="en-US" sz="1200" dirty="0" smtClean="0"/>
              <a:t>	</a:t>
            </a:r>
            <a:r>
              <a:rPr lang="en-US" sz="1200" dirty="0" err="1" smtClean="0"/>
              <a:t>shot_zone_range</a:t>
            </a:r>
            <a:r>
              <a:rPr lang="en-US" sz="1200" dirty="0" err="1"/>
              <a:t>#Less</a:t>
            </a:r>
            <a:r>
              <a:rPr lang="en-US" sz="1200" dirty="0"/>
              <a:t> Than 8 ft.</a:t>
            </a:r>
          </a:p>
          <a:p>
            <a:endParaRPr lang="en-US" sz="1100" dirty="0" smtClean="0"/>
          </a:p>
          <a:p>
            <a:r>
              <a:rPr lang="en-US" dirty="0" smtClean="0"/>
              <a:t>Next Steps:</a:t>
            </a:r>
            <a:endParaRPr lang="en-US" dirty="0"/>
          </a:p>
          <a:p>
            <a:r>
              <a:rPr lang="en-US" dirty="0" smtClean="0"/>
              <a:t>Remove outliers</a:t>
            </a:r>
          </a:p>
          <a:p>
            <a:r>
              <a:rPr lang="en-US" dirty="0" smtClean="0"/>
              <a:t>Experiment with boosting and/or other techniques</a:t>
            </a:r>
          </a:p>
          <a:p>
            <a:r>
              <a:rPr lang="en-US" dirty="0" smtClean="0"/>
              <a:t>Model threshold tuning</a:t>
            </a:r>
          </a:p>
          <a:p>
            <a:r>
              <a:rPr lang="en-US" dirty="0" smtClean="0"/>
              <a:t>Explore ‘on fire’ phenomenon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1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56" y="2472866"/>
            <a:ext cx="6768348" cy="717812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1469" y="3321804"/>
            <a:ext cx="491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/jgrossman1/DS-SF-23-work</a:t>
            </a:r>
          </a:p>
        </p:txBody>
      </p:sp>
    </p:spTree>
    <p:extLst>
      <p:ext uri="{BB962C8B-B14F-4D97-AF65-F5344CB8AC3E}">
        <p14:creationId xmlns:p14="http://schemas.microsoft.com/office/powerpoint/2010/main" val="44983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Kaggle</a:t>
            </a:r>
            <a:r>
              <a:rPr lang="en-US" sz="1800" dirty="0"/>
              <a:t> Dataset (via </a:t>
            </a:r>
            <a:r>
              <a:rPr lang="en-US" sz="1800" dirty="0" err="1" smtClean="0"/>
              <a:t>stats.nba.com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Contains data for every shot Kobe took over his career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30,697 observations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Y = ‘</a:t>
            </a:r>
            <a:r>
              <a:rPr lang="en-US" sz="1800" dirty="0" err="1" smtClean="0"/>
              <a:t>shot_made_flag</a:t>
            </a:r>
            <a:r>
              <a:rPr lang="en-US" sz="1800" dirty="0" smtClean="0"/>
              <a:t>’, binary variable for shot made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X features: shot distance, </a:t>
            </a:r>
            <a:r>
              <a:rPr lang="en-US" sz="1800" dirty="0" err="1" smtClean="0"/>
              <a:t>loc_x</a:t>
            </a:r>
            <a:r>
              <a:rPr lang="en-US" sz="1800" dirty="0" smtClean="0"/>
              <a:t>, </a:t>
            </a:r>
            <a:r>
              <a:rPr lang="en-US" sz="1800" dirty="0" err="1" smtClean="0"/>
              <a:t>loc_y</a:t>
            </a:r>
            <a:r>
              <a:rPr lang="en-US" sz="1800" dirty="0" smtClean="0"/>
              <a:t>, shot type, playoffs, game date opponent etc. (24 total)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5,000 ‘</a:t>
            </a:r>
            <a:r>
              <a:rPr lang="en-US" sz="1800" dirty="0" err="1" smtClean="0"/>
              <a:t>shot_made_flag</a:t>
            </a:r>
            <a:r>
              <a:rPr lang="en-US" sz="1800" dirty="0" smtClean="0"/>
              <a:t>’ entries removed (reserved for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entries)</a:t>
            </a:r>
          </a:p>
          <a:p>
            <a:r>
              <a:rPr lang="en-US" sz="1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6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39260" cy="563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676" y="1600370"/>
            <a:ext cx="25132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playoffs (2) </a:t>
            </a:r>
            <a:endParaRPr lang="en-US" sz="1400" dirty="0" smtClean="0"/>
          </a:p>
          <a:p>
            <a:r>
              <a:rPr lang="en-US" sz="1400" dirty="0" err="1" smtClean="0"/>
              <a:t>shot_type</a:t>
            </a:r>
            <a:r>
              <a:rPr lang="en-US" sz="1400" dirty="0" smtClean="0"/>
              <a:t> </a:t>
            </a:r>
            <a:r>
              <a:rPr lang="en-US" sz="1400" dirty="0"/>
              <a:t>(2)</a:t>
            </a:r>
          </a:p>
          <a:p>
            <a:r>
              <a:rPr lang="en-US" sz="1400" dirty="0" err="1"/>
              <a:t>shot_zone_area</a:t>
            </a:r>
            <a:r>
              <a:rPr lang="en-US" sz="1400" dirty="0"/>
              <a:t> (6)</a:t>
            </a:r>
          </a:p>
          <a:p>
            <a:r>
              <a:rPr lang="en-US" sz="1400" dirty="0" err="1"/>
              <a:t>shot_zone_range</a:t>
            </a:r>
            <a:r>
              <a:rPr lang="en-US" sz="1400" dirty="0"/>
              <a:t> (5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combined_shot_type</a:t>
            </a:r>
            <a:r>
              <a:rPr lang="en-US" sz="1400" dirty="0" smtClean="0"/>
              <a:t> (6)</a:t>
            </a:r>
            <a:endParaRPr lang="en-US" sz="1400" dirty="0"/>
          </a:p>
          <a:p>
            <a:r>
              <a:rPr lang="en-US" sz="1400" dirty="0" err="1"/>
              <a:t>shot_zone_basic</a:t>
            </a:r>
            <a:r>
              <a:rPr lang="en-US" sz="1400" dirty="0"/>
              <a:t>  (7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period (7)</a:t>
            </a:r>
          </a:p>
          <a:p>
            <a:r>
              <a:rPr lang="en-US" sz="1400" dirty="0" smtClean="0"/>
              <a:t>season (20)</a:t>
            </a:r>
            <a:endParaRPr lang="en-US" sz="1400" dirty="0"/>
          </a:p>
          <a:p>
            <a:r>
              <a:rPr lang="en-US" sz="1400" dirty="0" smtClean="0"/>
              <a:t>opponent (33)</a:t>
            </a:r>
            <a:endParaRPr lang="en-US" sz="1400" dirty="0"/>
          </a:p>
          <a:p>
            <a:r>
              <a:rPr lang="en-US" sz="1400" dirty="0" err="1" smtClean="0"/>
              <a:t>action_type</a:t>
            </a:r>
            <a:r>
              <a:rPr lang="en-US" sz="1400" dirty="0" smtClean="0"/>
              <a:t> (55)</a:t>
            </a:r>
            <a:endParaRPr lang="en-US" sz="1400" dirty="0"/>
          </a:p>
          <a:p>
            <a:r>
              <a:rPr lang="en-US" sz="1400" dirty="0"/>
              <a:t>matchup (74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4593461"/>
            <a:ext cx="1083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game_date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" y="783357"/>
            <a:ext cx="146228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 err="1"/>
              <a:t>shot_made_flag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481528" y="1343796"/>
            <a:ext cx="25247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lat</a:t>
            </a:r>
            <a:endParaRPr lang="en-US" sz="1400" dirty="0"/>
          </a:p>
          <a:p>
            <a:r>
              <a:rPr lang="en-US" sz="1400" dirty="0" err="1"/>
              <a:t>lon</a:t>
            </a:r>
            <a:endParaRPr lang="en-US" sz="1400" dirty="0"/>
          </a:p>
          <a:p>
            <a:r>
              <a:rPr lang="en-US" sz="1400" dirty="0" err="1"/>
              <a:t>loc_x</a:t>
            </a:r>
            <a:endParaRPr lang="en-US" sz="1400" dirty="0"/>
          </a:p>
          <a:p>
            <a:r>
              <a:rPr lang="en-US" sz="1400" dirty="0" err="1"/>
              <a:t>loc_y</a:t>
            </a:r>
            <a:endParaRPr lang="en-US" sz="1400" dirty="0"/>
          </a:p>
          <a:p>
            <a:r>
              <a:rPr lang="en-US" sz="1400" dirty="0" err="1"/>
              <a:t>minutes_remaining</a:t>
            </a:r>
            <a:endParaRPr lang="en-US" sz="1400" dirty="0"/>
          </a:p>
          <a:p>
            <a:r>
              <a:rPr lang="en-US" sz="1400" dirty="0" err="1"/>
              <a:t>seconds_remaining</a:t>
            </a:r>
            <a:endParaRPr lang="en-US" sz="1400" dirty="0"/>
          </a:p>
          <a:p>
            <a:r>
              <a:rPr lang="en-US" sz="1400" dirty="0" err="1"/>
              <a:t>shot_distance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481528" y="3659477"/>
            <a:ext cx="21265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game_event_id</a:t>
            </a:r>
          </a:p>
          <a:p>
            <a:r>
              <a:rPr lang="en-US" sz="1400" dirty="0"/>
              <a:t>game_id</a:t>
            </a:r>
          </a:p>
          <a:p>
            <a:r>
              <a:rPr lang="en-US" sz="1400" dirty="0"/>
              <a:t>team_id</a:t>
            </a:r>
          </a:p>
          <a:p>
            <a:r>
              <a:rPr lang="en-US" sz="1400" dirty="0" smtClean="0"/>
              <a:t>shot_id</a:t>
            </a:r>
          </a:p>
          <a:p>
            <a:r>
              <a:rPr lang="en-US" sz="1400" dirty="0" err="1"/>
              <a:t>team_name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481528" y="928351"/>
            <a:ext cx="162814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Numerical Values: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5846" y="4220986"/>
            <a:ext cx="61378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Date: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81528" y="3259113"/>
            <a:ext cx="50385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IDs: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1273667"/>
            <a:ext cx="172817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Categorical Values: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92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39260" cy="5635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676" y="1600370"/>
            <a:ext cx="25132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playoffs (2) </a:t>
            </a:r>
            <a:endParaRPr lang="en-US" sz="1400" dirty="0" smtClean="0"/>
          </a:p>
          <a:p>
            <a:r>
              <a:rPr lang="en-US" sz="1400" dirty="0" err="1" smtClean="0"/>
              <a:t>shot_type</a:t>
            </a:r>
            <a:r>
              <a:rPr lang="en-US" sz="1400" dirty="0" smtClean="0"/>
              <a:t> </a:t>
            </a:r>
            <a:r>
              <a:rPr lang="en-US" sz="1400" dirty="0"/>
              <a:t>(2)</a:t>
            </a:r>
          </a:p>
          <a:p>
            <a:r>
              <a:rPr lang="en-US" sz="1400" dirty="0" err="1"/>
              <a:t>shot_zone_area</a:t>
            </a:r>
            <a:r>
              <a:rPr lang="en-US" sz="1400" dirty="0"/>
              <a:t> (6)</a:t>
            </a:r>
          </a:p>
          <a:p>
            <a:r>
              <a:rPr lang="en-US" sz="1400" dirty="0" err="1"/>
              <a:t>shot_zone_range</a:t>
            </a:r>
            <a:r>
              <a:rPr lang="en-US" sz="1400" dirty="0"/>
              <a:t> (5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combined_shot_type</a:t>
            </a:r>
            <a:r>
              <a:rPr lang="en-US" sz="1400" dirty="0" smtClean="0"/>
              <a:t> (6)</a:t>
            </a:r>
            <a:endParaRPr lang="en-US" sz="1400" dirty="0"/>
          </a:p>
          <a:p>
            <a:r>
              <a:rPr lang="en-US" sz="1400" dirty="0" err="1"/>
              <a:t>shot_zone_basic</a:t>
            </a:r>
            <a:r>
              <a:rPr lang="en-US" sz="1400" dirty="0"/>
              <a:t>  (7</a:t>
            </a:r>
            <a:r>
              <a:rPr lang="en-US" sz="1400" dirty="0" smtClean="0"/>
              <a:t>)</a:t>
            </a:r>
          </a:p>
          <a:p>
            <a:r>
              <a:rPr lang="en-US" sz="1400" strike="sngStrike" dirty="0">
                <a:solidFill>
                  <a:srgbClr val="FF0000"/>
                </a:solidFill>
              </a:rPr>
              <a:t>period (7</a:t>
            </a:r>
            <a:r>
              <a:rPr lang="en-US" sz="1400" strike="sngStrike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400" strike="sngStrike" dirty="0" smtClean="0">
                <a:solidFill>
                  <a:srgbClr val="FF0000"/>
                </a:solidFill>
              </a:rPr>
              <a:t>season (20)</a:t>
            </a:r>
          </a:p>
          <a:p>
            <a:r>
              <a:rPr lang="en-US" sz="1400" strike="sngStrike" dirty="0" smtClean="0">
                <a:solidFill>
                  <a:srgbClr val="FF0000"/>
                </a:solidFill>
              </a:rPr>
              <a:t>opponent (33)</a:t>
            </a:r>
          </a:p>
          <a:p>
            <a:r>
              <a:rPr lang="en-US" sz="1400" strike="sngStrike" dirty="0" err="1" smtClean="0">
                <a:solidFill>
                  <a:srgbClr val="FF0000"/>
                </a:solidFill>
              </a:rPr>
              <a:t>action_type</a:t>
            </a:r>
            <a:r>
              <a:rPr lang="en-US" sz="1400" strike="sngStrike" dirty="0" smtClean="0">
                <a:solidFill>
                  <a:srgbClr val="FF0000"/>
                </a:solidFill>
              </a:rPr>
              <a:t> (55)</a:t>
            </a:r>
          </a:p>
          <a:p>
            <a:r>
              <a:rPr lang="en-US" sz="1400" strike="sngStrike" dirty="0" smtClean="0">
                <a:solidFill>
                  <a:srgbClr val="FF0000"/>
                </a:solidFill>
              </a:rPr>
              <a:t>matchup (74)</a:t>
            </a:r>
            <a:endParaRPr 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593461"/>
            <a:ext cx="1083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trike="sngStrike" dirty="0" err="1">
                <a:solidFill>
                  <a:srgbClr val="FF0000"/>
                </a:solidFill>
              </a:rPr>
              <a:t>game_date</a:t>
            </a:r>
            <a:endParaRPr 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783357"/>
            <a:ext cx="146228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shot_made_flag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81528" y="1343796"/>
            <a:ext cx="25247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lat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lon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loc_x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loc_y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minutes_remaining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seconds_remaining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shot_distance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81528" y="3659477"/>
            <a:ext cx="21265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strike="sngStrike" dirty="0">
                <a:solidFill>
                  <a:srgbClr val="FF0000"/>
                </a:solidFill>
              </a:rPr>
              <a:t>game_event_id</a:t>
            </a:r>
          </a:p>
          <a:p>
            <a:r>
              <a:rPr lang="en-US" sz="1400" strike="sngStrike" dirty="0">
                <a:solidFill>
                  <a:srgbClr val="FF0000"/>
                </a:solidFill>
              </a:rPr>
              <a:t>game_id</a:t>
            </a:r>
          </a:p>
          <a:p>
            <a:r>
              <a:rPr lang="en-US" sz="1400" strike="sngStrike" dirty="0">
                <a:solidFill>
                  <a:srgbClr val="FF0000"/>
                </a:solidFill>
              </a:rPr>
              <a:t>team_id</a:t>
            </a:r>
          </a:p>
          <a:p>
            <a:r>
              <a:rPr lang="en-US" sz="1400" strike="sngStrike" dirty="0" smtClean="0">
                <a:solidFill>
                  <a:srgbClr val="FF0000"/>
                </a:solidFill>
              </a:rPr>
              <a:t>shot_id</a:t>
            </a:r>
          </a:p>
          <a:p>
            <a:r>
              <a:rPr lang="en-US" sz="1400" strike="sngStrike" dirty="0" err="1" smtClean="0">
                <a:solidFill>
                  <a:srgbClr val="FF0000"/>
                </a:solidFill>
              </a:rPr>
              <a:t>team_name</a:t>
            </a:r>
            <a:endParaRPr 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1528" y="928351"/>
            <a:ext cx="162814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Numerical Values: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5846" y="4220986"/>
            <a:ext cx="61378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Date: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81528" y="3259113"/>
            <a:ext cx="50385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IDs: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1273667"/>
            <a:ext cx="172817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Categorical Values: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957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1028700"/>
          </a:xfrm>
        </p:spPr>
        <p:txBody>
          <a:bodyPr>
            <a:normAutofit/>
          </a:bodyPr>
          <a:lstStyle/>
          <a:p>
            <a:r>
              <a:rPr lang="en-US" dirty="0" smtClean="0"/>
              <a:t>SIMPLE MODEL FIRST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85" y="1281535"/>
            <a:ext cx="7859360" cy="32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Exploratory data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543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7636122" cy="6292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DF.Describe</a:t>
            </a:r>
            <a:r>
              <a:rPr lang="en-US" dirty="0" smtClean="0"/>
              <a:t> </a:t>
            </a:r>
            <a:r>
              <a:rPr lang="en-US" dirty="0" err="1" smtClean="0"/>
              <a:t>DF.corr</a:t>
            </a:r>
            <a:endParaRPr lang="en-US" dirty="0"/>
          </a:p>
        </p:txBody>
      </p:sp>
      <p:pic>
        <p:nvPicPr>
          <p:cNvPr id="11" name="Picture 10" descr="image (1)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27" y="778188"/>
            <a:ext cx="6655674" cy="1938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751" y="2930303"/>
            <a:ext cx="6920169" cy="2059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6146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nesis">
    <a:dk1>
      <a:sysClr val="windowText" lastClr="000000"/>
    </a:dk1>
    <a:lt1>
      <a:sysClr val="window" lastClr="FFFFFF"/>
    </a:lt1>
    <a:dk2>
      <a:srgbClr val="465466"/>
    </a:dk2>
    <a:lt2>
      <a:srgbClr val="BBD7F8"/>
    </a:lt2>
    <a:accent1>
      <a:srgbClr val="80B606"/>
    </a:accent1>
    <a:accent2>
      <a:srgbClr val="E29F1D"/>
    </a:accent2>
    <a:accent3>
      <a:srgbClr val="2397E2"/>
    </a:accent3>
    <a:accent4>
      <a:srgbClr val="35ACA2"/>
    </a:accent4>
    <a:accent5>
      <a:srgbClr val="5430BB"/>
    </a:accent5>
    <a:accent6>
      <a:srgbClr val="8D34E0"/>
    </a:accent6>
    <a:hlink>
      <a:srgbClr val="00B0F0"/>
    </a:hlink>
    <a:folHlink>
      <a:srgbClr val="007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661</Words>
  <Application>Microsoft Macintosh PowerPoint</Application>
  <PresentationFormat>On-screen Show (16:9)</PresentationFormat>
  <Paragraphs>299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Essential</vt:lpstr>
      <vt:lpstr>DS-SF-23 | Final Project Kobe Bryant Shot Prediction</vt:lpstr>
      <vt:lpstr>Agenda</vt:lpstr>
      <vt:lpstr>Problem Statement</vt:lpstr>
      <vt:lpstr>BACKGROUND</vt:lpstr>
      <vt:lpstr>DATASET FEATURES</vt:lpstr>
      <vt:lpstr>DATASET FEATURES</vt:lpstr>
      <vt:lpstr>SIMPLE MODEL FIRST</vt:lpstr>
      <vt:lpstr>Exploratory data analysis</vt:lpstr>
      <vt:lpstr>DF.Describe DF.corr</vt:lpstr>
      <vt:lpstr>SHOT VOLUME</vt:lpstr>
      <vt:lpstr>Shot location</vt:lpstr>
      <vt:lpstr>Shot LOCATION</vt:lpstr>
      <vt:lpstr>DISTANCE VS ACCURACY</vt:lpstr>
      <vt:lpstr>SHOT LOCATION DETAIL</vt:lpstr>
      <vt:lpstr>X/Y Location volume</vt:lpstr>
      <vt:lpstr>Shot% over time</vt:lpstr>
      <vt:lpstr>Shot% over time 2p/3p</vt:lpstr>
      <vt:lpstr>WHAT DO We know?</vt:lpstr>
      <vt:lpstr>DATA Transformation</vt:lpstr>
      <vt:lpstr>DATA Transformation</vt:lpstr>
      <vt:lpstr>Feature Selection</vt:lpstr>
      <vt:lpstr>FINAL ‘CLEAN’ DATASET</vt:lpstr>
      <vt:lpstr>Algorithms &amp; Predictions</vt:lpstr>
      <vt:lpstr>KNN</vt:lpstr>
      <vt:lpstr>KNN</vt:lpstr>
      <vt:lpstr>KNN</vt:lpstr>
      <vt:lpstr>KNN</vt:lpstr>
      <vt:lpstr>LOGISTIC REGRESSION</vt:lpstr>
      <vt:lpstr>Logisitic Regression</vt:lpstr>
      <vt:lpstr>Logisitic Regression</vt:lpstr>
      <vt:lpstr>Logisitic Regression</vt:lpstr>
      <vt:lpstr>Logisitic Regression</vt:lpstr>
      <vt:lpstr>Logisitic Regression</vt:lpstr>
      <vt:lpstr>Conclusion/NEXT STEPS</vt:lpstr>
      <vt:lpstr>Thank you</vt:lpstr>
    </vt:vector>
  </TitlesOfParts>
  <Company>Krux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Grossman</dc:creator>
  <cp:lastModifiedBy>Joshua Grossman</cp:lastModifiedBy>
  <cp:revision>80</cp:revision>
  <dcterms:created xsi:type="dcterms:W3CDTF">2016-07-09T16:29:00Z</dcterms:created>
  <dcterms:modified xsi:type="dcterms:W3CDTF">2016-07-11T06:17:08Z</dcterms:modified>
</cp:coreProperties>
</file>