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1" r:id="rId35"/>
    <p:sldId id="290"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848724-85BE-435A-9988-FCC6E307861F}">
          <p14:sldIdLst>
            <p14:sldId id="256"/>
            <p14:sldId id="257"/>
            <p14:sldId id="258"/>
          </p14:sldIdLst>
        </p14:section>
        <p14:section name="Untitled Section" id="{2B72606D-6847-4888-B042-13971013EC25}">
          <p14:sldIdLst>
            <p14:sldId id="259"/>
            <p14:sldId id="260"/>
            <p14:sldId id="261"/>
            <p14:sldId id="262"/>
            <p14:sldId id="263"/>
            <p14:sldId id="264"/>
            <p14:sldId id="265"/>
            <p14:sldId id="266"/>
            <p14:sldId id="267"/>
            <p14:sldId id="268"/>
            <p14:sldId id="270"/>
            <p14:sldId id="269"/>
            <p14:sldId id="271"/>
            <p14:sldId id="272"/>
            <p14:sldId id="273"/>
            <p14:sldId id="274"/>
            <p14:sldId id="276"/>
            <p14:sldId id="275"/>
            <p14:sldId id="277"/>
            <p14:sldId id="278"/>
            <p14:sldId id="279"/>
            <p14:sldId id="280"/>
            <p14:sldId id="281"/>
            <p14:sldId id="282"/>
            <p14:sldId id="283"/>
            <p14:sldId id="284"/>
            <p14:sldId id="285"/>
            <p14:sldId id="286"/>
            <p14:sldId id="288"/>
            <p14:sldId id="289"/>
            <p14:sldId id="291"/>
            <p14:sldId id="290"/>
            <p14:sldId id="29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58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6D3D19-163A-4738-A99F-9CF8A66747B5}" type="datetimeFigureOut">
              <a:rPr lang="en-US" smtClean="0"/>
              <a:t>12/21/2016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6CD708-2ECE-4005-8A28-A4A9A10F18C9}" type="slidenum">
              <a:rPr lang="en-US" smtClean="0"/>
              <a:t>‹#›</a:t>
            </a:fld>
            <a:endParaRPr lang="en-US"/>
          </a:p>
        </p:txBody>
      </p:sp>
    </p:spTree>
    <p:extLst>
      <p:ext uri="{BB962C8B-B14F-4D97-AF65-F5344CB8AC3E}">
        <p14:creationId xmlns:p14="http://schemas.microsoft.com/office/powerpoint/2010/main" val="2038401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5CBB0F-68F4-4ED4-9606-B10C5076B877}"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47A72DA-94CC-446C-823E-86C983657D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45EFC8-45EB-4391-928E-6A95B6A80BD9}"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A72DA-94CC-446C-823E-86C983657D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C322A6-F5B9-4419-AA00-D69E57CD2829}"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A72DA-94CC-446C-823E-86C983657D1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8ADF25-13E2-4CF0-B1FF-C96F6F7D2A24}" type="datetime1">
              <a:rPr lang="en-US" smtClean="0"/>
              <a:t>12/21/2016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7A72DA-94CC-446C-823E-86C983657D1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8FC117F-F0FA-4999-A6C1-2CFF997E6C76}" type="datetime1">
              <a:rPr lang="en-US" smtClean="0"/>
              <a:t>12/21/2016</a:t>
            </a:fld>
            <a:endParaRPr lang="en-US"/>
          </a:p>
        </p:txBody>
      </p:sp>
      <p:sp>
        <p:nvSpPr>
          <p:cNvPr id="8" name="Slide Number Placeholder 7"/>
          <p:cNvSpPr>
            <a:spLocks noGrp="1"/>
          </p:cNvSpPr>
          <p:nvPr>
            <p:ph type="sldNum" sz="quarter" idx="11"/>
          </p:nvPr>
        </p:nvSpPr>
        <p:spPr/>
        <p:txBody>
          <a:bodyPr/>
          <a:lstStyle/>
          <a:p>
            <a:fld id="{C47A72DA-94CC-446C-823E-86C983657D1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329FBC5-633C-44B1-A4BF-1BAE4F21BAAF}"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A72DA-94CC-446C-823E-86C983657D1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115F76-3F05-4947-A8F0-A0DDA44F64A8}" type="datetime1">
              <a:rPr lang="en-US" smtClean="0"/>
              <a:t>12/21/2016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7A72DA-94CC-446C-823E-86C983657D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8B22B4-F092-4B0B-BDB4-FF41C4DA71EA}" type="datetime1">
              <a:rPr lang="en-US" smtClean="0"/>
              <a:t>12/21/2016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7A72DA-94CC-446C-823E-86C983657D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23E2F-CBB8-484D-96A3-78F256CA913F}" type="datetime1">
              <a:rPr lang="en-US" smtClean="0"/>
              <a:t>12/21/2016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7A72DA-94CC-446C-823E-86C983657D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20595D-C105-44C4-AAF0-E2AAF836BEBF}"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7A72DA-94CC-446C-823E-86C983657D1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9671DB-9315-48C2-81FD-9AF522C76B31}" type="datetime1">
              <a:rPr lang="en-US" smtClean="0"/>
              <a:t>12/21/2016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47A72DA-94CC-446C-823E-86C983657D12}"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D75A6E6-C3B9-4C95-84B2-BEDB4D22B8F0}" type="datetime1">
              <a:rPr lang="en-US" smtClean="0"/>
              <a:t>12/21/2016</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C47A72DA-94CC-446C-823E-86C983657D12}"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atadigressions.shinyapps.io/Retail_Summary_Statist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914400"/>
            <a:ext cx="7696200" cy="4247317"/>
          </a:xfrm>
          <a:prstGeom prst="rect">
            <a:avLst/>
          </a:prstGeom>
        </p:spPr>
        <p:txBody>
          <a:bodyPr wrap="square">
            <a:spAutoFit/>
          </a:bodyPr>
          <a:lstStyle/>
          <a:p>
            <a:pPr algn="ctr"/>
            <a:r>
              <a:rPr lang="en-US" sz="3600" b="1" dirty="0" smtClean="0">
                <a:solidFill>
                  <a:schemeClr val="tx2"/>
                </a:solidFill>
              </a:rPr>
              <a:t>Predicting Whether Demand for a Product is Favorable to Price Increases</a:t>
            </a:r>
            <a:endParaRPr lang="en-US" sz="3600" b="1" dirty="0">
              <a:solidFill>
                <a:schemeClr val="tx2"/>
              </a:solidFill>
            </a:endParaRPr>
          </a:p>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a:t>Prepared by</a:t>
            </a:r>
            <a:r>
              <a:rPr lang="en-US" dirty="0"/>
              <a:t>: Jonathan </a:t>
            </a:r>
            <a:r>
              <a:rPr lang="en-US" dirty="0" err="1"/>
              <a:t>Grotts</a:t>
            </a:r>
            <a:endParaRPr lang="en-US" dirty="0"/>
          </a:p>
          <a:p>
            <a:r>
              <a:rPr lang="en-US" b="1" dirty="0"/>
              <a:t>Dataset: </a:t>
            </a:r>
            <a:r>
              <a:rPr lang="en-US" dirty="0"/>
              <a:t>Online Retail.xlsx</a:t>
            </a:r>
          </a:p>
          <a:p>
            <a:r>
              <a:rPr lang="en-US" b="1" dirty="0"/>
              <a:t>Date: </a:t>
            </a:r>
            <a:r>
              <a:rPr lang="en-US" dirty="0"/>
              <a:t>12/22/2016</a:t>
            </a:r>
          </a:p>
        </p:txBody>
      </p:sp>
    </p:spTree>
    <p:extLst>
      <p:ext uri="{BB962C8B-B14F-4D97-AF65-F5344CB8AC3E}">
        <p14:creationId xmlns:p14="http://schemas.microsoft.com/office/powerpoint/2010/main" val="3104912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9" y="152400"/>
            <a:ext cx="8681701" cy="4466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0798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0" y="152400"/>
            <a:ext cx="887701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3720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05600" cy="1371600"/>
          </a:xfrm>
        </p:spPr>
        <p:txBody>
          <a:bodyPr>
            <a:normAutofit/>
          </a:bodyPr>
          <a:lstStyle/>
          <a:p>
            <a:r>
              <a:rPr lang="en-US" dirty="0"/>
              <a:t>Feature </a:t>
            </a:r>
            <a:r>
              <a:rPr lang="en-US" dirty="0" smtClean="0"/>
              <a:t>Extraction</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0" dirty="0" smtClean="0"/>
              <a:t>Price range</a:t>
            </a:r>
          </a:p>
          <a:p>
            <a:pPr marL="342900" indent="-342900">
              <a:buFont typeface="Arial" panose="020B0604020202020204" pitchFamily="34" charset="0"/>
              <a:buChar char="•"/>
            </a:pPr>
            <a:r>
              <a:rPr lang="en-US" b="0" dirty="0" smtClean="0"/>
              <a:t>Quantity range</a:t>
            </a:r>
            <a:endParaRPr lang="en-US" b="0" dirty="0"/>
          </a:p>
          <a:p>
            <a:pPr marL="342900" indent="-342900">
              <a:buFont typeface="Arial" panose="020B0604020202020204" pitchFamily="34" charset="0"/>
              <a:buChar char="•"/>
            </a:pPr>
            <a:r>
              <a:rPr lang="en-US" b="0" dirty="0"/>
              <a:t>Demand curve </a:t>
            </a:r>
            <a:r>
              <a:rPr lang="en-US" b="0" dirty="0" smtClean="0"/>
              <a:t>slope</a:t>
            </a:r>
            <a:endParaRPr lang="en-US" b="0" dirty="0"/>
          </a:p>
          <a:p>
            <a:pPr marL="342900" indent="-342900">
              <a:buFont typeface="Arial" panose="020B0604020202020204" pitchFamily="34" charset="0"/>
              <a:buChar char="•"/>
            </a:pPr>
            <a:r>
              <a:rPr lang="en-US" b="0" dirty="0"/>
              <a:t>Proxy for seasonality of item sold: interquartile range of the scaled number of quantities by month</a:t>
            </a:r>
          </a:p>
          <a:p>
            <a:pPr marL="342900" indent="-342900">
              <a:buFont typeface="Arial" panose="020B0604020202020204" pitchFamily="34" charset="0"/>
              <a:buChar char="•"/>
            </a:pPr>
            <a:r>
              <a:rPr lang="en-US" b="0" dirty="0"/>
              <a:t>Median </a:t>
            </a:r>
            <a:r>
              <a:rPr lang="en-US" b="0" dirty="0" smtClean="0"/>
              <a:t>price and median quantity per order</a:t>
            </a:r>
            <a:endParaRPr lang="en-US" b="0" dirty="0"/>
          </a:p>
          <a:p>
            <a:pPr marL="342900" indent="-342900">
              <a:buFont typeface="Arial" panose="020B0604020202020204" pitchFamily="34" charset="0"/>
              <a:buChar char="•"/>
            </a:pPr>
            <a:r>
              <a:rPr lang="en-US" b="0" dirty="0"/>
              <a:t>Country the item sold in</a:t>
            </a:r>
          </a:p>
          <a:p>
            <a:pPr marL="342900" indent="-342900">
              <a:buFont typeface="Arial" panose="020B0604020202020204" pitchFamily="34" charset="0"/>
              <a:buChar char="•"/>
            </a:pPr>
            <a:r>
              <a:rPr lang="en-US" b="0" dirty="0"/>
              <a:t>Keyword from description of item</a:t>
            </a:r>
          </a:p>
        </p:txBody>
      </p:sp>
    </p:spTree>
    <p:extLst>
      <p:ext uri="{BB962C8B-B14F-4D97-AF65-F5344CB8AC3E}">
        <p14:creationId xmlns:p14="http://schemas.microsoft.com/office/powerpoint/2010/main" val="1847088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lot of chunk word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
            <a:ext cx="62484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53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Dataset</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0" dirty="0" smtClean="0"/>
              <a:t>Product by row with 2,837 items</a:t>
            </a:r>
          </a:p>
          <a:p>
            <a:pPr marL="342900" indent="-342900">
              <a:buFont typeface="Arial" panose="020B0604020202020204" pitchFamily="34" charset="0"/>
              <a:buChar char="•"/>
            </a:pPr>
            <a:r>
              <a:rPr lang="en-US" b="0" dirty="0" smtClean="0"/>
              <a:t>15 keyword categories</a:t>
            </a:r>
          </a:p>
          <a:p>
            <a:pPr marL="342900" indent="-342900">
              <a:buFont typeface="Arial" panose="020B0604020202020204" pitchFamily="34" charset="0"/>
              <a:buChar char="•"/>
            </a:pPr>
            <a:r>
              <a:rPr lang="en-US" b="0" dirty="0" smtClean="0"/>
              <a:t>36 countries</a:t>
            </a:r>
          </a:p>
          <a:p>
            <a:endParaRPr lang="en-US" dirty="0"/>
          </a:p>
        </p:txBody>
      </p:sp>
    </p:spTree>
    <p:extLst>
      <p:ext uri="{BB962C8B-B14F-4D97-AF65-F5344CB8AC3E}">
        <p14:creationId xmlns:p14="http://schemas.microsoft.com/office/powerpoint/2010/main" val="738895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1371600"/>
          </a:xfrm>
        </p:spPr>
        <p:txBody>
          <a:bodyPr>
            <a:normAutofit/>
          </a:bodyPr>
          <a:lstStyle/>
          <a:p>
            <a:r>
              <a:rPr lang="en-US" dirty="0" smtClean="0"/>
              <a:t>Labeling</a:t>
            </a:r>
            <a:endParaRPr lang="en-US" dirty="0"/>
          </a:p>
        </p:txBody>
      </p:sp>
      <p:sp>
        <p:nvSpPr>
          <p:cNvPr id="3" name="Content Placeholder 2"/>
          <p:cNvSpPr>
            <a:spLocks noGrp="1"/>
          </p:cNvSpPr>
          <p:nvPr>
            <p:ph idx="1"/>
          </p:nvPr>
        </p:nvSpPr>
        <p:spPr/>
        <p:txBody>
          <a:bodyPr/>
          <a:lstStyle/>
          <a:p>
            <a:r>
              <a:rPr lang="en-US" b="0" dirty="0" smtClean="0"/>
              <a:t>Steps</a:t>
            </a:r>
            <a:r>
              <a:rPr lang="en-US" b="0" dirty="0"/>
              <a:t>:</a:t>
            </a:r>
          </a:p>
          <a:p>
            <a:pPr marL="342900" indent="-342900">
              <a:buFont typeface="Arial" panose="020B0604020202020204" pitchFamily="34" charset="0"/>
              <a:buChar char="•"/>
            </a:pPr>
            <a:r>
              <a:rPr lang="en-US" b="0" dirty="0"/>
              <a:t>Explore the data</a:t>
            </a:r>
          </a:p>
          <a:p>
            <a:pPr marL="342900" indent="-342900">
              <a:buFont typeface="Arial" panose="020B0604020202020204" pitchFamily="34" charset="0"/>
              <a:buChar char="•"/>
            </a:pPr>
            <a:r>
              <a:rPr lang="en-US" b="0" dirty="0"/>
              <a:t>Compare clustering algorithms</a:t>
            </a:r>
          </a:p>
          <a:p>
            <a:pPr marL="342900" indent="-342900">
              <a:buFont typeface="Arial" panose="020B0604020202020204" pitchFamily="34" charset="0"/>
              <a:buChar char="•"/>
            </a:pPr>
            <a:r>
              <a:rPr lang="en-US" b="0" dirty="0"/>
              <a:t>Apply clustering algorithms</a:t>
            </a:r>
          </a:p>
          <a:p>
            <a:endParaRPr lang="en-US" dirty="0"/>
          </a:p>
        </p:txBody>
      </p:sp>
    </p:spTree>
    <p:extLst>
      <p:ext uri="{BB962C8B-B14F-4D97-AF65-F5344CB8AC3E}">
        <p14:creationId xmlns:p14="http://schemas.microsoft.com/office/powerpoint/2010/main" val="3300066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Obvious scenario</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4579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48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Obvious scenario</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69" y="1752600"/>
            <a:ext cx="64579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310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553200" cy="1371600"/>
          </a:xfrm>
        </p:spPr>
        <p:txBody>
          <a:bodyPr/>
          <a:lstStyle/>
          <a:p>
            <a:r>
              <a:rPr lang="en-US" dirty="0"/>
              <a:t>Unobvious scenario</a:t>
            </a:r>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752600"/>
            <a:ext cx="64579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929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858000" cy="1371600"/>
          </a:xfrm>
        </p:spPr>
        <p:txBody>
          <a:bodyPr/>
          <a:lstStyle/>
          <a:p>
            <a:r>
              <a:rPr lang="en-US" dirty="0" smtClean="0"/>
              <a:t>Unobvious scenario</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4579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167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0" dirty="0" smtClean="0"/>
              <a:t>Purpose</a:t>
            </a:r>
            <a:endParaRPr lang="en-US" b="0" dirty="0"/>
          </a:p>
          <a:p>
            <a:pPr marL="342900" indent="-342900">
              <a:buFont typeface="Arial" panose="020B0604020202020204" pitchFamily="34" charset="0"/>
              <a:buChar char="•"/>
            </a:pPr>
            <a:r>
              <a:rPr lang="en-US" b="0" dirty="0" smtClean="0"/>
              <a:t>Data overview</a:t>
            </a:r>
            <a:endParaRPr lang="en-US" b="0" dirty="0"/>
          </a:p>
          <a:p>
            <a:pPr marL="342900" indent="-342900">
              <a:buFont typeface="Arial" panose="020B0604020202020204" pitchFamily="34" charset="0"/>
              <a:buChar char="•"/>
            </a:pPr>
            <a:r>
              <a:rPr lang="en-US" b="0" dirty="0" smtClean="0"/>
              <a:t>Labelling </a:t>
            </a:r>
          </a:p>
          <a:p>
            <a:pPr marL="342900" indent="-342900">
              <a:buFont typeface="Arial" panose="020B0604020202020204" pitchFamily="34" charset="0"/>
              <a:buChar char="•"/>
            </a:pPr>
            <a:r>
              <a:rPr lang="en-US" b="0" dirty="0" smtClean="0"/>
              <a:t>Prediction</a:t>
            </a:r>
            <a:endParaRPr lang="en-US" b="0" dirty="0"/>
          </a:p>
          <a:p>
            <a:pPr marL="342900" indent="-342900">
              <a:buFont typeface="Arial" panose="020B0604020202020204" pitchFamily="34" charset="0"/>
              <a:buChar char="•"/>
            </a:pPr>
            <a:r>
              <a:rPr lang="en-US" b="0" dirty="0" smtClean="0"/>
              <a:t>Conclusions</a:t>
            </a:r>
            <a:endParaRPr lang="en-US" b="0" dirty="0"/>
          </a:p>
          <a:p>
            <a:endParaRPr lang="en-US" dirty="0"/>
          </a:p>
        </p:txBody>
      </p:sp>
    </p:spTree>
    <p:extLst>
      <p:ext uri="{BB962C8B-B14F-4D97-AF65-F5344CB8AC3E}">
        <p14:creationId xmlns:p14="http://schemas.microsoft.com/office/powerpoint/2010/main" val="4247654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772400" cy="1371600"/>
          </a:xfrm>
        </p:spPr>
        <p:txBody>
          <a:bodyPr>
            <a:noAutofit/>
          </a:bodyPr>
          <a:lstStyle/>
          <a:p>
            <a:r>
              <a:rPr lang="en-US" sz="2400" dirty="0"/>
              <a:t>Distribution of demand curve slope and the ratio of quantity to price</a:t>
            </a:r>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99" y="1762125"/>
            <a:ext cx="64579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623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1371600"/>
          </a:xfrm>
        </p:spPr>
        <p:txBody>
          <a:bodyPr>
            <a:normAutofit/>
          </a:bodyPr>
          <a:lstStyle/>
          <a:p>
            <a:r>
              <a:rPr lang="en-US" sz="3100" b="1" dirty="0"/>
              <a:t>Which clustering algorithm to choose</a:t>
            </a:r>
            <a:r>
              <a:rPr lang="en-US" sz="3100" b="1" dirty="0" smtClean="0"/>
              <a:t>?!</a:t>
            </a:r>
            <a:endParaRPr lang="en-US" dirty="0"/>
          </a:p>
        </p:txBody>
      </p:sp>
      <p:sp>
        <p:nvSpPr>
          <p:cNvPr id="3" name="Content Placeholder 2"/>
          <p:cNvSpPr>
            <a:spLocks noGrp="1"/>
          </p:cNvSpPr>
          <p:nvPr>
            <p:ph idx="1"/>
          </p:nvPr>
        </p:nvSpPr>
        <p:spPr/>
        <p:txBody>
          <a:bodyPr/>
          <a:lstStyle/>
          <a:p>
            <a:endParaRPr lang="en-US"/>
          </a:p>
        </p:txBody>
      </p:sp>
      <p:pic>
        <p:nvPicPr>
          <p:cNvPr id="9218" name="Picture 2" descr="Z:\Personal\ImpactRadius App\ImpactRadius R Files\clustering_alg_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33405"/>
            <a:ext cx="84582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946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Kmeans</a:t>
            </a:r>
            <a:r>
              <a:rPr lang="en-US" dirty="0" smtClean="0"/>
              <a:t> </a:t>
            </a:r>
            <a:r>
              <a:rPr lang="en-US" dirty="0"/>
              <a:t>clustering</a:t>
            </a:r>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752600"/>
            <a:ext cx="64579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4167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696201" cy="1371600"/>
          </a:xfrm>
        </p:spPr>
        <p:txBody>
          <a:bodyPr/>
          <a:lstStyle/>
          <a:p>
            <a:r>
              <a:rPr lang="en-US" dirty="0"/>
              <a:t>Hierarchical clustering</a:t>
            </a:r>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762125"/>
            <a:ext cx="64579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894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96200" cy="1371600"/>
          </a:xfrm>
        </p:spPr>
        <p:txBody>
          <a:bodyPr/>
          <a:lstStyle/>
          <a:p>
            <a:r>
              <a:rPr lang="en-US" dirty="0"/>
              <a:t>Hierarchical clustering</a:t>
            </a:r>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752600"/>
            <a:ext cx="64579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6416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clustering groups</a:t>
            </a:r>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762125"/>
            <a:ext cx="64579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421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305800" cy="1371600"/>
          </a:xfrm>
        </p:spPr>
        <p:txBody>
          <a:bodyPr>
            <a:normAutofit/>
          </a:bodyPr>
          <a:lstStyle/>
          <a:p>
            <a:r>
              <a:rPr lang="en-US" dirty="0" smtClean="0"/>
              <a:t>Summary of labelling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2401369"/>
              </p:ext>
            </p:extLst>
          </p:nvPr>
        </p:nvGraphicFramePr>
        <p:xfrm>
          <a:off x="685800" y="1752605"/>
          <a:ext cx="7327900" cy="4168260"/>
        </p:xfrm>
        <a:graphic>
          <a:graphicData uri="http://schemas.openxmlformats.org/drawingml/2006/table">
            <a:tbl>
              <a:tblPr>
                <a:tableStyleId>{74C1A8A3-306A-4EB7-A6B1-4F7E0EB9C5D6}</a:tableStyleId>
              </a:tblPr>
              <a:tblGrid>
                <a:gridCol w="2819400"/>
                <a:gridCol w="2209261"/>
                <a:gridCol w="2299239"/>
              </a:tblGrid>
              <a:tr h="460192">
                <a:tc>
                  <a:txBody>
                    <a:bodyPr/>
                    <a:lstStyle/>
                    <a:p>
                      <a:pPr algn="l" fontAlgn="b"/>
                      <a:endParaRPr lang="en-US" sz="1400" b="0"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Price change unfavorable </a:t>
                      </a:r>
                      <a:endParaRPr lang="en-US" sz="1400" b="1" u="none" strike="noStrike" dirty="0" smtClean="0">
                        <a:effectLst/>
                      </a:endParaRPr>
                    </a:p>
                    <a:p>
                      <a:pPr algn="ctr" fontAlgn="b"/>
                      <a:r>
                        <a:rPr lang="en-US" sz="1400" b="1" u="none" strike="noStrike" dirty="0" smtClean="0">
                          <a:effectLst/>
                        </a:rPr>
                        <a:t>(</a:t>
                      </a:r>
                      <a:r>
                        <a:rPr lang="en-US" sz="1400" b="1" u="none" strike="noStrike" dirty="0">
                          <a:effectLst/>
                        </a:rPr>
                        <a:t>n = 2209)</a:t>
                      </a:r>
                      <a:endParaRPr lang="en-US" sz="1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Price change favorable </a:t>
                      </a:r>
                      <a:endParaRPr lang="en-US" sz="1400" b="1" u="none" strike="noStrike" dirty="0" smtClean="0">
                        <a:effectLst/>
                      </a:endParaRPr>
                    </a:p>
                    <a:p>
                      <a:pPr algn="ctr" fontAlgn="b"/>
                      <a:r>
                        <a:rPr lang="en-US" sz="1400" b="1" u="none" strike="noStrike" dirty="0" smtClean="0">
                          <a:effectLst/>
                        </a:rPr>
                        <a:t>(</a:t>
                      </a:r>
                      <a:r>
                        <a:rPr lang="en-US" sz="1400" b="1" u="none" strike="noStrike" dirty="0">
                          <a:effectLst/>
                        </a:rPr>
                        <a:t>n = 628)</a:t>
                      </a:r>
                      <a:endParaRPr lang="en-US" sz="1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r>
              <a:tr h="245199">
                <a:tc>
                  <a:txBody>
                    <a:bodyPr/>
                    <a:lstStyle/>
                    <a:p>
                      <a:pPr algn="l" fontAlgn="b"/>
                      <a:r>
                        <a:rPr lang="en-US" sz="1400" u="none" strike="noStrike">
                          <a:effectLst/>
                        </a:rPr>
                        <a:t>Mean quantity</a:t>
                      </a:r>
                      <a:endParaRPr lang="en-US" sz="1400" b="0" i="0" u="none" strike="noStrike">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rPr>
                        <a:t>387.6 (640.1)</a:t>
                      </a:r>
                      <a:endParaRPr lang="en-US" sz="14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rPr>
                        <a:t>304.9 (473.1)</a:t>
                      </a:r>
                      <a:endParaRPr lang="en-US" sz="14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r>
              <a:tr h="245199">
                <a:tc>
                  <a:txBody>
                    <a:bodyPr/>
                    <a:lstStyle/>
                    <a:p>
                      <a:pPr algn="l" fontAlgn="b"/>
                      <a:r>
                        <a:rPr lang="en-US" sz="1400" u="none" strike="noStrike">
                          <a:effectLst/>
                        </a:rPr>
                        <a:t>Median quantity</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a:effectLst/>
                        </a:rPr>
                        <a:t>202.4 (371.2)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94.1 (166.8)</a:t>
                      </a:r>
                      <a:endParaRPr lang="en-US" sz="1400" b="0" i="0" u="none" strike="noStrike">
                        <a:solidFill>
                          <a:srgbClr val="000000"/>
                        </a:solidFill>
                        <a:effectLst/>
                        <a:latin typeface="Calibri"/>
                      </a:endParaRPr>
                    </a:p>
                  </a:txBody>
                  <a:tcPr marL="9525" marR="9525" marT="9525" marB="0" anchor="b"/>
                </a:tc>
              </a:tr>
              <a:tr h="245199">
                <a:tc>
                  <a:txBody>
                    <a:bodyPr/>
                    <a:lstStyle/>
                    <a:p>
                      <a:pPr algn="l" fontAlgn="b"/>
                      <a:r>
                        <a:rPr lang="en-US" sz="1400" u="none" strike="noStrike">
                          <a:effectLst/>
                        </a:rPr>
                        <a:t>Price range (normalized)</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a:effectLst/>
                        </a:rPr>
                        <a:t>2.1 (0.3)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2.3 (0.6)</a:t>
                      </a:r>
                      <a:endParaRPr lang="en-US" sz="1400" b="0" i="0" u="none" strike="noStrike">
                        <a:solidFill>
                          <a:srgbClr val="000000"/>
                        </a:solidFill>
                        <a:effectLst/>
                        <a:latin typeface="Calibri"/>
                      </a:endParaRPr>
                    </a:p>
                  </a:txBody>
                  <a:tcPr marL="9525" marR="9525" marT="9525" marB="0" anchor="b"/>
                </a:tc>
              </a:tr>
              <a:tr h="245199">
                <a:tc>
                  <a:txBody>
                    <a:bodyPr/>
                    <a:lstStyle/>
                    <a:p>
                      <a:pPr algn="l" fontAlgn="b"/>
                      <a:r>
                        <a:rPr lang="en-US" sz="1400" u="none" strike="noStrike" dirty="0">
                          <a:effectLst/>
                        </a:rPr>
                        <a:t>Quantity range (normalized)</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2.1 (0.3)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2.4 (0.7)</a:t>
                      </a:r>
                      <a:endParaRPr lang="en-US" sz="1400" b="0" i="0" u="none" strike="noStrike" dirty="0">
                        <a:solidFill>
                          <a:srgbClr val="000000"/>
                        </a:solidFill>
                        <a:effectLst/>
                        <a:latin typeface="Calibri"/>
                      </a:endParaRPr>
                    </a:p>
                  </a:txBody>
                  <a:tcPr marL="9525" marR="9525" marT="9525" marB="0" anchor="b"/>
                </a:tc>
              </a:tr>
              <a:tr h="235407">
                <a:tc>
                  <a:txBody>
                    <a:bodyPr/>
                    <a:lstStyle/>
                    <a:p>
                      <a:pPr algn="l" fontAlgn="b"/>
                      <a:r>
                        <a:rPr lang="en-US" sz="1400" u="none" strike="noStrike" dirty="0">
                          <a:effectLst/>
                        </a:rPr>
                        <a:t>Demand curve slope (normalized)</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-0.7 (0.2)</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-0.3 (0.4)</a:t>
                      </a:r>
                      <a:endParaRPr lang="en-US" sz="1400" b="0" i="0" u="none" strike="noStrike" dirty="0">
                        <a:solidFill>
                          <a:srgbClr val="000000"/>
                        </a:solidFill>
                        <a:effectLst/>
                        <a:latin typeface="Calibri"/>
                      </a:endParaRPr>
                    </a:p>
                  </a:txBody>
                  <a:tcPr marL="9525" marR="9525" marT="9525" marB="0" anchor="b"/>
                </a:tc>
              </a:tr>
              <a:tr h="245199">
                <a:tc>
                  <a:txBody>
                    <a:bodyPr/>
                    <a:lstStyle/>
                    <a:p>
                      <a:pPr algn="l" fontAlgn="b"/>
                      <a:r>
                        <a:rPr lang="en-US" sz="1400" u="none" strike="noStrike">
                          <a:effectLst/>
                        </a:rPr>
                        <a:t>Number of unique customers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88.4 (91.9)</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a:effectLst/>
                        </a:rPr>
                        <a:t>99.7 (111.4)</a:t>
                      </a:r>
                      <a:endParaRPr lang="en-US" sz="1400" b="0" i="0" u="none" strike="noStrike" dirty="0">
                        <a:solidFill>
                          <a:srgbClr val="000000"/>
                        </a:solidFill>
                        <a:effectLst/>
                        <a:latin typeface="Calibri"/>
                      </a:endParaRPr>
                    </a:p>
                  </a:txBody>
                  <a:tcPr marL="9525" marR="9525" marT="9525" marB="0" anchor="b"/>
                </a:tc>
              </a:tr>
              <a:tr h="245199">
                <a:tc>
                  <a:txBody>
                    <a:bodyPr/>
                    <a:lstStyle/>
                    <a:p>
                      <a:pPr algn="l" fontAlgn="b"/>
                      <a:r>
                        <a:rPr lang="en-US" sz="1400" u="none" strike="noStrike">
                          <a:effectLst/>
                        </a:rPr>
                        <a:t>Number of unique orders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169.3 (199.7)</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a:effectLst/>
                        </a:rPr>
                        <a:t>201.9 (243.7)</a:t>
                      </a:r>
                      <a:endParaRPr lang="en-US" sz="1400" b="0" i="0" u="none" strike="noStrike" dirty="0">
                        <a:solidFill>
                          <a:srgbClr val="000000"/>
                        </a:solidFill>
                        <a:effectLst/>
                        <a:latin typeface="Calibri"/>
                      </a:endParaRPr>
                    </a:p>
                  </a:txBody>
                  <a:tcPr marL="9525" marR="9525" marT="9525" marB="0" anchor="b"/>
                </a:tc>
              </a:tr>
              <a:tr h="245199">
                <a:tc>
                  <a:txBody>
                    <a:bodyPr/>
                    <a:lstStyle/>
                    <a:p>
                      <a:pPr algn="l" fontAlgn="b"/>
                      <a:r>
                        <a:rPr lang="en-US" sz="1400" u="none" strike="noStrike">
                          <a:effectLst/>
                        </a:rPr>
                        <a:t>Brazil</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21 (65.6%)</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a:effectLst/>
                        </a:rPr>
                        <a:t>11 (34.4%)</a:t>
                      </a:r>
                      <a:endParaRPr lang="en-US" sz="1400" b="0" i="0" u="none" strike="noStrike" dirty="0">
                        <a:solidFill>
                          <a:srgbClr val="000000"/>
                        </a:solidFill>
                        <a:effectLst/>
                        <a:latin typeface="Calibri"/>
                      </a:endParaRPr>
                    </a:p>
                  </a:txBody>
                  <a:tcPr marL="9525" marR="9525" marT="9525" marB="0" anchor="b"/>
                </a:tc>
              </a:tr>
              <a:tr h="245199">
                <a:tc>
                  <a:txBody>
                    <a:bodyPr/>
                    <a:lstStyle/>
                    <a:p>
                      <a:pPr algn="l" fontAlgn="b"/>
                      <a:r>
                        <a:rPr lang="en-US" sz="1400" u="none" strike="noStrike" dirty="0">
                          <a:effectLst/>
                        </a:rPr>
                        <a:t>European Community</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30 (61.2%)</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a:effectLst/>
                        </a:rPr>
                        <a:t>19 (38.8%)</a:t>
                      </a:r>
                      <a:endParaRPr lang="en-US" sz="1400" b="0" i="0" u="none" strike="noStrike" dirty="0">
                        <a:solidFill>
                          <a:srgbClr val="000000"/>
                        </a:solidFill>
                        <a:effectLst/>
                        <a:latin typeface="Calibri"/>
                      </a:endParaRPr>
                    </a:p>
                  </a:txBody>
                  <a:tcPr marL="9525" marR="9525" marT="9525" marB="0" anchor="b"/>
                </a:tc>
              </a:tr>
              <a:tr h="245199">
                <a:tc>
                  <a:txBody>
                    <a:bodyPr/>
                    <a:lstStyle/>
                    <a:p>
                      <a:pPr algn="l" fontAlgn="b"/>
                      <a:r>
                        <a:rPr lang="en-US" sz="1400" u="none" strike="noStrike">
                          <a:effectLst/>
                        </a:rPr>
                        <a:t>Poland</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134 (68.4%)</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a:effectLst/>
                        </a:rPr>
                        <a:t>62 (31.6%)</a:t>
                      </a:r>
                      <a:endParaRPr lang="en-US" sz="1400" b="0" i="0" u="none" strike="noStrike" dirty="0">
                        <a:solidFill>
                          <a:srgbClr val="000000"/>
                        </a:solidFill>
                        <a:effectLst/>
                        <a:latin typeface="Calibri"/>
                      </a:endParaRPr>
                    </a:p>
                  </a:txBody>
                  <a:tcPr marL="9525" marR="9525" marT="9525" marB="0" anchor="b"/>
                </a:tc>
              </a:tr>
              <a:tr h="245199">
                <a:tc>
                  <a:txBody>
                    <a:bodyPr/>
                    <a:lstStyle/>
                    <a:p>
                      <a:pPr algn="l" fontAlgn="b"/>
                      <a:r>
                        <a:rPr lang="en-US" sz="1400" u="none" strike="noStrike">
                          <a:effectLst/>
                        </a:rPr>
                        <a:t>United Arab Emirates</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47 (72.3%)</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a:effectLst/>
                        </a:rPr>
                        <a:t>18 (27.7%)</a:t>
                      </a:r>
                      <a:endParaRPr lang="en-US" sz="1400" b="0" i="0" u="none" strike="noStrike" dirty="0">
                        <a:solidFill>
                          <a:srgbClr val="000000"/>
                        </a:solidFill>
                        <a:effectLst/>
                        <a:latin typeface="Calibri"/>
                      </a:endParaRPr>
                    </a:p>
                  </a:txBody>
                  <a:tcPr marL="9525" marR="9525" marT="9525" marB="0" anchor="b"/>
                </a:tc>
              </a:tr>
              <a:tr h="245199">
                <a:tc>
                  <a:txBody>
                    <a:bodyPr/>
                    <a:lstStyle/>
                    <a:p>
                      <a:pPr algn="l" fontAlgn="b"/>
                      <a:r>
                        <a:rPr lang="en-US" sz="1400" u="none" strike="noStrike">
                          <a:effectLst/>
                        </a:rPr>
                        <a:t>United Kingdom</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2209 (77.9%)</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a:effectLst/>
                        </a:rPr>
                        <a:t>628 (22.1%)</a:t>
                      </a:r>
                      <a:endParaRPr lang="en-US" sz="1400" b="0" i="0" u="none" strike="noStrike" dirty="0">
                        <a:solidFill>
                          <a:srgbClr val="000000"/>
                        </a:solidFill>
                        <a:effectLst/>
                        <a:latin typeface="Calibri"/>
                      </a:endParaRPr>
                    </a:p>
                  </a:txBody>
                  <a:tcPr marL="9525" marR="9525" marT="9525" marB="0" anchor="b"/>
                </a:tc>
              </a:tr>
              <a:tr h="245199">
                <a:tc>
                  <a:txBody>
                    <a:bodyPr/>
                    <a:lstStyle/>
                    <a:p>
                      <a:pPr algn="l" fontAlgn="b"/>
                      <a:r>
                        <a:rPr lang="en-US" sz="1400" u="none" strike="noStrike">
                          <a:effectLst/>
                        </a:rPr>
                        <a:t>design</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75 (72.1%)</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29 (27.9%)</a:t>
                      </a:r>
                      <a:endParaRPr lang="en-US" sz="1400" b="0" i="0" u="none" strike="noStrike">
                        <a:solidFill>
                          <a:srgbClr val="000000"/>
                        </a:solidFill>
                        <a:effectLst/>
                        <a:latin typeface="Calibri"/>
                      </a:endParaRPr>
                    </a:p>
                  </a:txBody>
                  <a:tcPr marL="9525" marR="9525" marT="9525" marB="0" anchor="b"/>
                </a:tc>
              </a:tr>
              <a:tr h="245199">
                <a:tc>
                  <a:txBody>
                    <a:bodyPr/>
                    <a:lstStyle/>
                    <a:p>
                      <a:pPr algn="l" fontAlgn="b"/>
                      <a:r>
                        <a:rPr lang="en-US" sz="1400" u="none" strike="noStrike">
                          <a:effectLst/>
                        </a:rPr>
                        <a:t>christma</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92 (78.6%)</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25 (21.4%)</a:t>
                      </a:r>
                      <a:endParaRPr lang="en-US" sz="1400" b="0" i="0" u="none" strike="noStrike">
                        <a:solidFill>
                          <a:srgbClr val="000000"/>
                        </a:solidFill>
                        <a:effectLst/>
                        <a:latin typeface="Calibri"/>
                      </a:endParaRPr>
                    </a:p>
                  </a:txBody>
                  <a:tcPr marL="9525" marR="9525" marT="9525" marB="0" anchor="b"/>
                </a:tc>
              </a:tr>
              <a:tr h="285074">
                <a:tc>
                  <a:txBody>
                    <a:bodyPr/>
                    <a:lstStyle/>
                    <a:p>
                      <a:pPr algn="l" fontAlgn="b"/>
                      <a:r>
                        <a:rPr lang="en-US" sz="1400" u="none" strike="noStrike" dirty="0" err="1">
                          <a:effectLst/>
                        </a:rPr>
                        <a:t>retrospot</a:t>
                      </a:r>
                      <a:endParaRPr lang="en-US" sz="1400" b="0" i="0" u="none" strike="noStrike" dirty="0">
                        <a:solidFill>
                          <a:srgbClr val="000000"/>
                        </a:solidFill>
                        <a:effectLst/>
                        <a:latin typeface="Calibri"/>
                      </a:endParaRPr>
                    </a:p>
                  </a:txBody>
                  <a:tcPr marL="9525" marR="9525" marT="9525" marB="0"/>
                </a:tc>
                <a:tc>
                  <a:txBody>
                    <a:bodyPr/>
                    <a:lstStyle/>
                    <a:p>
                      <a:pPr algn="ctr" fontAlgn="b"/>
                      <a:r>
                        <a:rPr lang="en-US" sz="1400" u="none" strike="noStrike" dirty="0">
                          <a:effectLst/>
                        </a:rPr>
                        <a:t>80 (87%)</a:t>
                      </a:r>
                      <a:endParaRPr lang="en-US" sz="1400" b="0" i="0" u="none" strike="noStrike" dirty="0">
                        <a:solidFill>
                          <a:srgbClr val="000000"/>
                        </a:solidFill>
                        <a:effectLst/>
                        <a:latin typeface="Calibri"/>
                      </a:endParaRPr>
                    </a:p>
                  </a:txBody>
                  <a:tcPr marL="9525" marR="9525" marT="9525" marB="0"/>
                </a:tc>
                <a:tc>
                  <a:txBody>
                    <a:bodyPr/>
                    <a:lstStyle/>
                    <a:p>
                      <a:pPr algn="ctr" fontAlgn="b"/>
                      <a:r>
                        <a:rPr lang="en-US" sz="1400" u="none" strike="noStrike" dirty="0">
                          <a:effectLst/>
                        </a:rPr>
                        <a:t>12 (13%)</a:t>
                      </a:r>
                      <a:endParaRPr lang="en-US" sz="1400" b="0" i="0" u="none" strike="noStrike" dirty="0">
                        <a:solidFill>
                          <a:srgbClr val="000000"/>
                        </a:solidFill>
                        <a:effectLst/>
                        <a:latin typeface="Calibri"/>
                      </a:endParaRPr>
                    </a:p>
                  </a:txBody>
                  <a:tcPr marL="9525" marR="9525" marT="9525" marB="0"/>
                </a:tc>
              </a:tr>
            </a:tbl>
          </a:graphicData>
        </a:graphic>
      </p:graphicFrame>
    </p:spTree>
    <p:extLst>
      <p:ext uri="{BB962C8B-B14F-4D97-AF65-F5344CB8AC3E}">
        <p14:creationId xmlns:p14="http://schemas.microsoft.com/office/powerpoint/2010/main" val="16434525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77200" cy="1371600"/>
          </a:xfrm>
        </p:spPr>
        <p:txBody>
          <a:bodyPr>
            <a:normAutofit/>
          </a:bodyPr>
          <a:lstStyle/>
          <a:p>
            <a:r>
              <a:rPr lang="en-US" dirty="0"/>
              <a:t>Models to predict favorable price </a:t>
            </a:r>
            <a:r>
              <a:rPr lang="en-US" dirty="0" smtClean="0"/>
              <a:t>change</a:t>
            </a:r>
            <a:endParaRPr lang="en-US" dirty="0"/>
          </a:p>
        </p:txBody>
      </p:sp>
      <p:sp>
        <p:nvSpPr>
          <p:cNvPr id="3" name="Content Placeholder 2"/>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b="0" dirty="0" smtClean="0"/>
              <a:t>Logistic regression</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smtClean="0"/>
              <a:t>Support </a:t>
            </a:r>
            <a:r>
              <a:rPr lang="en-US" b="0" dirty="0"/>
              <a:t>vector machine (SVM</a:t>
            </a:r>
            <a:r>
              <a:rPr lang="en-US" b="0" dirty="0" smtClean="0"/>
              <a:t>)</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smtClean="0"/>
              <a:t>Linear </a:t>
            </a:r>
            <a:r>
              <a:rPr lang="en-US" b="0" dirty="0"/>
              <a:t>discriminant </a:t>
            </a:r>
            <a:r>
              <a:rPr lang="en-US" b="0" dirty="0" smtClean="0"/>
              <a:t>analysis</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smtClean="0"/>
              <a:t>Classification </a:t>
            </a:r>
            <a:r>
              <a:rPr lang="en-US" b="0" dirty="0"/>
              <a:t>and regression tree (CART</a:t>
            </a:r>
            <a:r>
              <a:rPr lang="en-US" b="0" dirty="0" smtClean="0"/>
              <a:t>)</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smtClean="0"/>
              <a:t>Random forest</a:t>
            </a:r>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smtClean="0"/>
              <a:t>Generalized </a:t>
            </a:r>
            <a:r>
              <a:rPr lang="en-US" b="0" dirty="0"/>
              <a:t>boosted model</a:t>
            </a:r>
          </a:p>
        </p:txBody>
      </p:sp>
    </p:spTree>
    <p:extLst>
      <p:ext uri="{BB962C8B-B14F-4D97-AF65-F5344CB8AC3E}">
        <p14:creationId xmlns:p14="http://schemas.microsoft.com/office/powerpoint/2010/main" val="4238935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153400" cy="1371600"/>
          </a:xfrm>
        </p:spPr>
        <p:txBody>
          <a:bodyPr>
            <a:normAutofit/>
          </a:bodyPr>
          <a:lstStyle/>
          <a:p>
            <a:r>
              <a:rPr lang="en-US" sz="2800" dirty="0"/>
              <a:t>Summary of model fitting </a:t>
            </a:r>
            <a:r>
              <a:rPr lang="en-US" sz="2800" dirty="0" smtClean="0"/>
              <a:t>strategy</a:t>
            </a:r>
            <a:endParaRPr lang="en-US" sz="2800"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b="0" dirty="0" smtClean="0"/>
              <a:t>Fit </a:t>
            </a:r>
            <a:r>
              <a:rPr lang="en-US" b="0" dirty="0"/>
              <a:t>models</a:t>
            </a:r>
          </a:p>
          <a:p>
            <a:pPr marL="342900" indent="-342900">
              <a:buFont typeface="Arial" panose="020B0604020202020204" pitchFamily="34" charset="0"/>
              <a:buChar char="•"/>
            </a:pPr>
            <a:r>
              <a:rPr lang="en-US" b="0" dirty="0" smtClean="0"/>
              <a:t>Train </a:t>
            </a:r>
            <a:r>
              <a:rPr lang="en-US" b="0" dirty="0"/>
              <a:t>models using repeated cross validation (10 folds, 3 repeats)</a:t>
            </a:r>
          </a:p>
          <a:p>
            <a:pPr marL="800100" lvl="1" indent="-342900"/>
            <a:r>
              <a:rPr lang="en-US" b="0" dirty="0" smtClean="0"/>
              <a:t>Models </a:t>
            </a:r>
            <a:r>
              <a:rPr lang="en-US" b="0" dirty="0"/>
              <a:t>trained based on accuracy</a:t>
            </a:r>
          </a:p>
          <a:p>
            <a:pPr marL="342900" indent="-342900">
              <a:buFont typeface="Arial" panose="020B0604020202020204" pitchFamily="34" charset="0"/>
              <a:buChar char="•"/>
            </a:pPr>
            <a:r>
              <a:rPr lang="en-US" b="0" dirty="0" smtClean="0"/>
              <a:t>Compare </a:t>
            </a:r>
            <a:r>
              <a:rPr lang="en-US" b="0" dirty="0"/>
              <a:t>accuracy and the kappa statistics between models </a:t>
            </a:r>
          </a:p>
          <a:p>
            <a:pPr marL="342900" indent="-342900">
              <a:buFont typeface="Arial" panose="020B0604020202020204" pitchFamily="34" charset="0"/>
              <a:buChar char="•"/>
            </a:pPr>
            <a:r>
              <a:rPr lang="en-US" b="0" dirty="0" smtClean="0"/>
              <a:t>Summarize </a:t>
            </a:r>
            <a:r>
              <a:rPr lang="en-US" b="0" dirty="0"/>
              <a:t>results of best performing model</a:t>
            </a:r>
          </a:p>
        </p:txBody>
      </p:sp>
    </p:spTree>
    <p:extLst>
      <p:ext uri="{BB962C8B-B14F-4D97-AF65-F5344CB8AC3E}">
        <p14:creationId xmlns:p14="http://schemas.microsoft.com/office/powerpoint/2010/main" val="627006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448550" cy="1371600"/>
          </a:xfrm>
        </p:spPr>
        <p:txBody>
          <a:bodyPr/>
          <a:lstStyle/>
          <a:p>
            <a:r>
              <a:rPr lang="en-US" dirty="0" smtClean="0"/>
              <a:t>Model performance</a:t>
            </a:r>
            <a:endParaRPr lang="en-US" dirty="0"/>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62125"/>
            <a:ext cx="74485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8310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Original </a:t>
            </a:r>
            <a:r>
              <a:rPr lang="en-US" b="1" dirty="0" smtClean="0"/>
              <a:t>prompt</a:t>
            </a:r>
            <a:endParaRPr lang="en-US" dirty="0"/>
          </a:p>
        </p:txBody>
      </p:sp>
      <p:sp>
        <p:nvSpPr>
          <p:cNvPr id="3" name="Content Placeholder 2"/>
          <p:cNvSpPr>
            <a:spLocks noGrp="1"/>
          </p:cNvSpPr>
          <p:nvPr>
            <p:ph idx="1"/>
          </p:nvPr>
        </p:nvSpPr>
        <p:spPr/>
        <p:txBody>
          <a:bodyPr/>
          <a:lstStyle/>
          <a:p>
            <a:r>
              <a:rPr lang="en-US" b="0" dirty="0"/>
              <a:t>The goal is to estimate the impact of price on customer purchase by country and product purchase.</a:t>
            </a:r>
            <a:endParaRPr lang="en-US" dirty="0"/>
          </a:p>
        </p:txBody>
      </p:sp>
    </p:spTree>
    <p:extLst>
      <p:ext uri="{BB962C8B-B14F-4D97-AF65-F5344CB8AC3E}">
        <p14:creationId xmlns:p14="http://schemas.microsoft.com/office/powerpoint/2010/main" val="26458215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315200" cy="1371600"/>
          </a:xfrm>
        </p:spPr>
        <p:txBody>
          <a:bodyPr>
            <a:normAutofit/>
          </a:bodyPr>
          <a:lstStyle/>
          <a:p>
            <a:r>
              <a:rPr lang="en-US" sz="3200" dirty="0" smtClean="0"/>
              <a:t>Random forest performance</a:t>
            </a:r>
            <a:endParaRPr lang="en-US" sz="3200" dirty="0"/>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62125"/>
            <a:ext cx="744855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4392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performance</a:t>
            </a:r>
            <a:endParaRPr lang="en-US" dirty="0"/>
          </a:p>
        </p:txBody>
      </p:sp>
      <p:sp>
        <p:nvSpPr>
          <p:cNvPr id="3" name="Content Placeholder 2"/>
          <p:cNvSpPr>
            <a:spLocks noGrp="1"/>
          </p:cNvSpPr>
          <p:nvPr>
            <p:ph idx="1"/>
          </p:nvPr>
        </p:nvSpPr>
        <p:spPr/>
        <p:txBody>
          <a:bodyPr/>
          <a:lstStyle/>
          <a:p>
            <a:endParaRPr lang="en-US"/>
          </a:p>
        </p:txBody>
      </p:sp>
      <p:pic>
        <p:nvPicPr>
          <p:cNvPr id="18437" name="Picture 5" descr="Z:\Personal\ImpactRadius App\ImpactRadius R Files\figure\unnamed-chunk-1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64323"/>
            <a:ext cx="5647174" cy="4840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881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943"/>
            <a:ext cx="8908856" cy="6599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6787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943"/>
            <a:ext cx="8908856" cy="6599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flipH="1">
            <a:off x="685800" y="3276600"/>
            <a:ext cx="1295400" cy="76200"/>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flipH="1">
            <a:off x="694174" y="3962400"/>
            <a:ext cx="1295400" cy="76200"/>
          </a:xfrm>
          <a:prstGeom prst="straightConnector1">
            <a:avLst/>
          </a:prstGeom>
          <a:ln>
            <a:solidFill>
              <a:srgbClr val="FF0000"/>
            </a:solidFill>
            <a:tailEnd type="arrow"/>
          </a:ln>
        </p:spPr>
        <p:style>
          <a:lnRef idx="3">
            <a:schemeClr val="accent1"/>
          </a:lnRef>
          <a:fillRef idx="0">
            <a:schemeClr val="accent1"/>
          </a:fillRef>
          <a:effectRef idx="2">
            <a:schemeClr val="accent1"/>
          </a:effectRef>
          <a:fontRef idx="minor">
            <a:schemeClr val="tx1"/>
          </a:fontRef>
        </p:style>
      </p:cxnSp>
      <p:sp>
        <p:nvSpPr>
          <p:cNvPr id="5" name="Rounded Rectangle 4"/>
          <p:cNvSpPr/>
          <p:nvPr/>
        </p:nvSpPr>
        <p:spPr>
          <a:xfrm>
            <a:off x="152400" y="1447800"/>
            <a:ext cx="2209800" cy="9144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667735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OR’s from logistic regression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3565991"/>
              </p:ext>
            </p:extLst>
          </p:nvPr>
        </p:nvGraphicFramePr>
        <p:xfrm>
          <a:off x="2133600" y="1752600"/>
          <a:ext cx="4286250" cy="4667010"/>
        </p:xfrm>
        <a:graphic>
          <a:graphicData uri="http://schemas.openxmlformats.org/drawingml/2006/table">
            <a:tbl>
              <a:tblPr>
                <a:tableStyleId>{9D7B26C5-4107-4FEC-AEDC-1716B250A1EF}</a:tableStyleId>
              </a:tblPr>
              <a:tblGrid>
                <a:gridCol w="2280140"/>
                <a:gridCol w="2006110"/>
              </a:tblGrid>
              <a:tr h="194348">
                <a:tc>
                  <a:txBody>
                    <a:bodyPr/>
                    <a:lstStyle/>
                    <a:p>
                      <a:pPr algn="l" fontAlgn="b"/>
                      <a:r>
                        <a:rPr lang="en-US" sz="1400" b="1" u="none" strike="noStrike" dirty="0">
                          <a:effectLst/>
                        </a:rPr>
                        <a:t>Variable</a:t>
                      </a:r>
                      <a:endParaRPr lang="en-US" sz="1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OR (95% CI)</a:t>
                      </a:r>
                      <a:endParaRPr lang="en-US" sz="1400" b="1" i="0" u="none" strike="noStrike" dirty="0">
                        <a:solidFill>
                          <a:srgbClr val="000000"/>
                        </a:solidFill>
                        <a:effectLst/>
                        <a:latin typeface="Calibri"/>
                      </a:endParaRPr>
                    </a:p>
                  </a:txBody>
                  <a:tcPr marL="9525" marR="9525" marT="9525" marB="0" anchor="b">
                    <a:lnB w="12700" cap="flat" cmpd="sng" algn="ctr">
                      <a:solidFill>
                        <a:schemeClr val="tx1"/>
                      </a:solidFill>
                      <a:prstDash val="solid"/>
                      <a:round/>
                      <a:headEnd type="none" w="med" len="med"/>
                      <a:tailEnd type="none" w="med" len="med"/>
                    </a:lnB>
                  </a:tcPr>
                </a:tc>
              </a:tr>
              <a:tr h="351770">
                <a:tc>
                  <a:txBody>
                    <a:bodyPr/>
                    <a:lstStyle/>
                    <a:p>
                      <a:pPr algn="l" fontAlgn="b"/>
                      <a:r>
                        <a:rPr lang="en-US" sz="1400" u="none" strike="noStrike" dirty="0" smtClean="0">
                          <a:effectLst/>
                        </a:rPr>
                        <a:t>Median quantity</a:t>
                      </a:r>
                      <a:endParaRPr lang="en-US" sz="14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400" u="none" strike="noStrike" dirty="0">
                          <a:effectLst/>
                        </a:rPr>
                        <a:t>0.996 (0.995 - 0.997)</a:t>
                      </a:r>
                      <a:endParaRPr lang="en-US" sz="1400" b="0" i="0" u="none" strike="noStrike" dirty="0">
                        <a:solidFill>
                          <a:srgbClr val="000000"/>
                        </a:solidFill>
                        <a:effectLst/>
                        <a:latin typeface="Calibri"/>
                      </a:endParaRPr>
                    </a:p>
                  </a:txBody>
                  <a:tcPr marL="9525" marR="9525" marT="9525" marB="0" anchor="b">
                    <a:lnT w="12700" cap="flat" cmpd="sng" algn="ctr">
                      <a:solidFill>
                        <a:schemeClr val="tx1"/>
                      </a:solidFill>
                      <a:prstDash val="solid"/>
                      <a:round/>
                      <a:headEnd type="none" w="med" len="med"/>
                      <a:tailEnd type="none" w="med" len="med"/>
                    </a:lnT>
                  </a:tcPr>
                </a:tc>
              </a:tr>
              <a:tr h="351770">
                <a:tc>
                  <a:txBody>
                    <a:bodyPr/>
                    <a:lstStyle/>
                    <a:p>
                      <a:pPr algn="l" fontAlgn="b"/>
                      <a:r>
                        <a:rPr lang="en-US" sz="1400" u="none" strike="noStrike" dirty="0" smtClean="0">
                          <a:effectLst/>
                        </a:rPr>
                        <a:t>Number of unique orders</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1.003 (1.002 - 1.005)</a:t>
                      </a:r>
                      <a:endParaRPr lang="en-US" sz="1400" b="0" i="0" u="none" strike="noStrike" dirty="0">
                        <a:solidFill>
                          <a:srgbClr val="000000"/>
                        </a:solidFill>
                        <a:effectLst/>
                        <a:latin typeface="Calibri"/>
                      </a:endParaRPr>
                    </a:p>
                  </a:txBody>
                  <a:tcPr marL="9525" marR="9525" marT="9525" marB="0" anchor="b"/>
                </a:tc>
              </a:tr>
              <a:tr h="351770">
                <a:tc>
                  <a:txBody>
                    <a:bodyPr/>
                    <a:lstStyle/>
                    <a:p>
                      <a:pPr algn="l" fontAlgn="b"/>
                      <a:r>
                        <a:rPr lang="en-US" sz="1400" u="none" strike="noStrike" dirty="0">
                          <a:effectLst/>
                        </a:rPr>
                        <a:t>Japan</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0.558 (0.356 - 0.877)</a:t>
                      </a:r>
                      <a:endParaRPr lang="en-US" sz="1400" b="0" i="0" u="none" strike="noStrike">
                        <a:solidFill>
                          <a:srgbClr val="000000"/>
                        </a:solidFill>
                        <a:effectLst/>
                        <a:latin typeface="Calibri"/>
                      </a:endParaRPr>
                    </a:p>
                  </a:txBody>
                  <a:tcPr marL="9525" marR="9525" marT="9525" marB="0" anchor="b"/>
                </a:tc>
              </a:tr>
              <a:tr h="351770">
                <a:tc>
                  <a:txBody>
                    <a:bodyPr/>
                    <a:lstStyle/>
                    <a:p>
                      <a:pPr algn="l" fontAlgn="b"/>
                      <a:r>
                        <a:rPr lang="en-US" sz="1400" u="none" strike="noStrike" dirty="0" smtClean="0">
                          <a:effectLst/>
                        </a:rPr>
                        <a:t>Hong</a:t>
                      </a:r>
                      <a:r>
                        <a:rPr lang="en-US" sz="1400" u="none" strike="noStrike" baseline="0" dirty="0" smtClean="0">
                          <a:effectLst/>
                        </a:rPr>
                        <a:t> </a:t>
                      </a:r>
                      <a:r>
                        <a:rPr lang="en-US" sz="1400" u="none" strike="noStrike" dirty="0" smtClean="0">
                          <a:effectLst/>
                        </a:rPr>
                        <a:t>Kong</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0.549 (0.333 - 0.906)</a:t>
                      </a:r>
                      <a:endParaRPr lang="en-US" sz="1400" b="0" i="0" u="none" strike="noStrike">
                        <a:solidFill>
                          <a:srgbClr val="000000"/>
                        </a:solidFill>
                        <a:effectLst/>
                        <a:latin typeface="Calibri"/>
                      </a:endParaRPr>
                    </a:p>
                  </a:txBody>
                  <a:tcPr marL="9525" marR="9525" marT="9525" marB="0" anchor="b"/>
                </a:tc>
              </a:tr>
              <a:tr h="351770">
                <a:tc>
                  <a:txBody>
                    <a:bodyPr/>
                    <a:lstStyle/>
                    <a:p>
                      <a:pPr algn="l" fontAlgn="b"/>
                      <a:r>
                        <a:rPr lang="en-US" sz="1400" u="none" strike="noStrike" dirty="0">
                          <a:effectLst/>
                        </a:rPr>
                        <a:t>Poland</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1.554 (1.073 - 2.252)</a:t>
                      </a:r>
                      <a:endParaRPr lang="en-US" sz="1400" b="0" i="0" u="none" strike="noStrike">
                        <a:solidFill>
                          <a:srgbClr val="000000"/>
                        </a:solidFill>
                        <a:effectLst/>
                        <a:latin typeface="Calibri"/>
                      </a:endParaRPr>
                    </a:p>
                  </a:txBody>
                  <a:tcPr marL="9525" marR="9525" marT="9525" marB="0" anchor="b"/>
                </a:tc>
              </a:tr>
              <a:tr h="351770">
                <a:tc>
                  <a:txBody>
                    <a:bodyPr/>
                    <a:lstStyle/>
                    <a:p>
                      <a:pPr algn="l" fontAlgn="b"/>
                      <a:r>
                        <a:rPr lang="en-US" sz="1400" u="none" strike="noStrike" dirty="0" smtClean="0">
                          <a:effectLst/>
                        </a:rPr>
                        <a:t>decor (keyword)</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0.502 (0.266 - 0.947)</a:t>
                      </a:r>
                      <a:endParaRPr lang="en-US" sz="1400" b="0" i="0" u="none" strike="noStrike" dirty="0">
                        <a:solidFill>
                          <a:srgbClr val="000000"/>
                        </a:solidFill>
                        <a:effectLst/>
                        <a:latin typeface="Calibri"/>
                      </a:endParaRPr>
                    </a:p>
                  </a:txBody>
                  <a:tcPr marL="9525" marR="9525" marT="9525" marB="0" anchor="b"/>
                </a:tc>
              </a:tr>
              <a:tr h="351770">
                <a:tc>
                  <a:txBody>
                    <a:bodyPr/>
                    <a:lstStyle/>
                    <a:p>
                      <a:pPr algn="l" fontAlgn="b"/>
                      <a:r>
                        <a:rPr lang="en-US" sz="1400" u="none" strike="noStrike" dirty="0" smtClean="0">
                          <a:effectLst/>
                        </a:rPr>
                        <a:t>European</a:t>
                      </a:r>
                      <a:r>
                        <a:rPr lang="en-US" sz="1400" u="none" strike="noStrike" baseline="0" dirty="0" smtClean="0">
                          <a:effectLst/>
                        </a:rPr>
                        <a:t> </a:t>
                      </a:r>
                      <a:r>
                        <a:rPr lang="en-US" sz="1400" u="none" strike="noStrike" dirty="0" smtClean="0">
                          <a:effectLst/>
                        </a:rPr>
                        <a:t>Community</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1.959 (1.009 - 3.802)</a:t>
                      </a:r>
                      <a:endParaRPr lang="en-US" sz="1400" b="0" i="0" u="none" strike="noStrike" dirty="0">
                        <a:solidFill>
                          <a:srgbClr val="000000"/>
                        </a:solidFill>
                        <a:effectLst/>
                        <a:latin typeface="Calibri"/>
                      </a:endParaRPr>
                    </a:p>
                  </a:txBody>
                  <a:tcPr marL="9525" marR="9525" marT="9525" marB="0" anchor="b"/>
                </a:tc>
              </a:tr>
              <a:tr h="351770">
                <a:tc>
                  <a:txBody>
                    <a:bodyPr/>
                    <a:lstStyle/>
                    <a:p>
                      <a:pPr algn="l" fontAlgn="b"/>
                      <a:r>
                        <a:rPr lang="en-US" sz="1400" u="none" strike="noStrike" dirty="0">
                          <a:effectLst/>
                        </a:rPr>
                        <a:t>Denmark</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1.426 (0.972 - 2.094)</a:t>
                      </a:r>
                      <a:endParaRPr lang="en-US" sz="1400" b="0" i="0" u="none" strike="noStrike">
                        <a:solidFill>
                          <a:srgbClr val="000000"/>
                        </a:solidFill>
                        <a:effectLst/>
                        <a:latin typeface="Calibri"/>
                      </a:endParaRPr>
                    </a:p>
                  </a:txBody>
                  <a:tcPr marL="9525" marR="9525" marT="9525" marB="0" anchor="b"/>
                </a:tc>
              </a:tr>
              <a:tr h="351770">
                <a:tc>
                  <a:txBody>
                    <a:bodyPr/>
                    <a:lstStyle/>
                    <a:p>
                      <a:pPr algn="l" fontAlgn="b"/>
                      <a:r>
                        <a:rPr lang="en-US" sz="1400" u="none" strike="noStrike" dirty="0">
                          <a:effectLst/>
                        </a:rPr>
                        <a:t>Canada</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0.626 (0.371 - 1.058)</a:t>
                      </a:r>
                      <a:endParaRPr lang="en-US" sz="1400" b="0" i="0" u="none" strike="noStrike" dirty="0">
                        <a:solidFill>
                          <a:srgbClr val="000000"/>
                        </a:solidFill>
                        <a:effectLst/>
                        <a:latin typeface="Calibri"/>
                      </a:endParaRPr>
                    </a:p>
                  </a:txBody>
                  <a:tcPr marL="9525" marR="9525" marT="9525" marB="0" anchor="b"/>
                </a:tc>
              </a:tr>
              <a:tr h="351770">
                <a:tc>
                  <a:txBody>
                    <a:bodyPr/>
                    <a:lstStyle/>
                    <a:p>
                      <a:pPr algn="l" fontAlgn="b"/>
                      <a:r>
                        <a:rPr lang="en-US" sz="1400" u="none" strike="noStrike" dirty="0">
                          <a:effectLst/>
                        </a:rPr>
                        <a:t>RSA</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0.494 (0.21 - 1.162)</a:t>
                      </a:r>
                      <a:endParaRPr lang="en-US" sz="1400" b="0" i="0" u="none" strike="noStrike" dirty="0">
                        <a:solidFill>
                          <a:srgbClr val="000000"/>
                        </a:solidFill>
                        <a:effectLst/>
                        <a:latin typeface="Calibri"/>
                      </a:endParaRPr>
                    </a:p>
                  </a:txBody>
                  <a:tcPr marL="9525" marR="9525" marT="9525" marB="0" anchor="b"/>
                </a:tc>
              </a:tr>
              <a:tr h="351770">
                <a:tc>
                  <a:txBody>
                    <a:bodyPr/>
                    <a:lstStyle/>
                    <a:p>
                      <a:pPr algn="l" fontAlgn="b"/>
                      <a:r>
                        <a:rPr lang="en-US" sz="1400" u="none" strike="noStrike" dirty="0" smtClean="0">
                          <a:effectLst/>
                        </a:rPr>
                        <a:t>Saudi Arabia</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3.26 (0.742 - 14.312)</a:t>
                      </a:r>
                      <a:endParaRPr lang="en-US" sz="1400" b="0" i="0" u="none" strike="noStrike" dirty="0">
                        <a:solidFill>
                          <a:srgbClr val="000000"/>
                        </a:solidFill>
                        <a:effectLst/>
                        <a:latin typeface="Calibri"/>
                      </a:endParaRPr>
                    </a:p>
                  </a:txBody>
                  <a:tcPr marL="9525" marR="9525" marT="9525" marB="0" anchor="b"/>
                </a:tc>
              </a:tr>
              <a:tr h="351770">
                <a:tc>
                  <a:txBody>
                    <a:bodyPr/>
                    <a:lstStyle/>
                    <a:p>
                      <a:pPr algn="l" fontAlgn="b"/>
                      <a:r>
                        <a:rPr lang="en-US" sz="1400" u="none" strike="noStrike" dirty="0">
                          <a:effectLst/>
                        </a:rPr>
                        <a:t>Bahrain</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0.133 (0.01 - 1.686)</a:t>
                      </a:r>
                      <a:endParaRPr lang="en-US" sz="1400" b="0" i="0" u="none" strike="noStrike" dirty="0">
                        <a:solidFill>
                          <a:srgbClr val="000000"/>
                        </a:solidFill>
                        <a:effectLst/>
                        <a:latin typeface="Calibri"/>
                      </a:endParaRPr>
                    </a:p>
                  </a:txBody>
                  <a:tcPr marL="9525" marR="9525" marT="9525" marB="0" anchor="b"/>
                </a:tc>
              </a:tr>
              <a:tr h="194348">
                <a:tc>
                  <a:txBody>
                    <a:bodyPr/>
                    <a:lstStyle/>
                    <a:p>
                      <a:pPr algn="l" fontAlgn="b"/>
                      <a:r>
                        <a:rPr lang="en-US" sz="1400" u="none" strike="noStrike" dirty="0" err="1" smtClean="0">
                          <a:effectLst/>
                        </a:rPr>
                        <a:t>Retrospot</a:t>
                      </a:r>
                      <a:r>
                        <a:rPr lang="en-US" sz="1400" u="none" strike="noStrike" dirty="0" smtClean="0">
                          <a:effectLst/>
                        </a:rPr>
                        <a:t> (keyword)</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0.61 (0.3 - 1.242)</a:t>
                      </a:r>
                      <a:endParaRPr lang="en-US"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373554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b="0" dirty="0" smtClean="0"/>
              <a:t>Whether a product is favorable to price change is most influenced by the quantity sold and the price of the product</a:t>
            </a:r>
          </a:p>
          <a:p>
            <a:endParaRPr lang="en-US" b="0" dirty="0"/>
          </a:p>
          <a:p>
            <a:r>
              <a:rPr lang="en-US" dirty="0"/>
              <a:t>Possible further areas of </a:t>
            </a:r>
            <a:r>
              <a:rPr lang="en-US" dirty="0" smtClean="0"/>
              <a:t>exploration:</a:t>
            </a:r>
            <a:endParaRPr lang="en-US" b="0" dirty="0" smtClean="0"/>
          </a:p>
          <a:p>
            <a:pPr marL="342900" indent="-342900">
              <a:buFont typeface="Arial" panose="020B0604020202020204" pitchFamily="34" charset="0"/>
              <a:buChar char="•"/>
            </a:pPr>
            <a:r>
              <a:rPr lang="en-US" b="0" dirty="0"/>
              <a:t>Better metrics for seasonality</a:t>
            </a:r>
          </a:p>
          <a:p>
            <a:pPr marL="342900" indent="-342900">
              <a:buFont typeface="Arial" panose="020B0604020202020204" pitchFamily="34" charset="0"/>
              <a:buChar char="•"/>
            </a:pPr>
            <a:r>
              <a:rPr lang="en-US" b="0" dirty="0"/>
              <a:t>Clustering on description of </a:t>
            </a:r>
            <a:r>
              <a:rPr lang="en-US" b="0" dirty="0" smtClean="0"/>
              <a:t>products or countries sold in</a:t>
            </a:r>
            <a:endParaRPr lang="en-US" b="0" dirty="0"/>
          </a:p>
          <a:p>
            <a:pPr marL="342900" indent="-342900">
              <a:buFont typeface="Arial" panose="020B0604020202020204" pitchFamily="34" charset="0"/>
              <a:buChar char="•"/>
            </a:pPr>
            <a:r>
              <a:rPr lang="en-US" b="0" dirty="0"/>
              <a:t>Use external source to map description of products to </a:t>
            </a:r>
            <a:r>
              <a:rPr lang="en-US" b="0" dirty="0" smtClean="0"/>
              <a:t>categories</a:t>
            </a:r>
          </a:p>
          <a:p>
            <a:pPr marL="342900" indent="-342900">
              <a:buFont typeface="Arial" panose="020B0604020202020204" pitchFamily="34" charset="0"/>
              <a:buChar char="•"/>
            </a:pPr>
            <a:r>
              <a:rPr lang="en-US" b="0" dirty="0" smtClean="0"/>
              <a:t>More accurate labelling</a:t>
            </a:r>
            <a:endParaRPr lang="en-US" b="0" dirty="0"/>
          </a:p>
          <a:p>
            <a:endParaRPr lang="en-US" b="0" dirty="0" smtClean="0"/>
          </a:p>
          <a:p>
            <a:endParaRPr lang="en-US" dirty="0"/>
          </a:p>
          <a:p>
            <a:endParaRPr lang="en-US" dirty="0"/>
          </a:p>
        </p:txBody>
      </p:sp>
    </p:spTree>
    <p:extLst>
      <p:ext uri="{BB962C8B-B14F-4D97-AF65-F5344CB8AC3E}">
        <p14:creationId xmlns:p14="http://schemas.microsoft.com/office/powerpoint/2010/main" val="3292217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extLst>
      <p:ext uri="{BB962C8B-B14F-4D97-AF65-F5344CB8AC3E}">
        <p14:creationId xmlns:p14="http://schemas.microsoft.com/office/powerpoint/2010/main" val="3854326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a:t>
            </a:r>
            <a:endParaRPr lang="en-US" dirty="0"/>
          </a:p>
        </p:txBody>
      </p:sp>
      <p:sp>
        <p:nvSpPr>
          <p:cNvPr id="3" name="Content Placeholder 2"/>
          <p:cNvSpPr>
            <a:spLocks noGrp="1"/>
          </p:cNvSpPr>
          <p:nvPr>
            <p:ph idx="1"/>
          </p:nvPr>
        </p:nvSpPr>
        <p:spPr/>
        <p:txBody>
          <a:bodyPr/>
          <a:lstStyle/>
          <a:p>
            <a:r>
              <a:rPr lang="en-US" b="0" dirty="0"/>
              <a:t>Based on sales data, determine if we can predict whether the demand for a product will be unaffected or </a:t>
            </a:r>
            <a:r>
              <a:rPr lang="en-US" b="0" dirty="0" smtClean="0"/>
              <a:t>favorable </a:t>
            </a:r>
            <a:r>
              <a:rPr lang="en-US" b="0" dirty="0"/>
              <a:t>after a price increase. </a:t>
            </a:r>
            <a:endParaRPr lang="en-US" b="0" dirty="0" smtClean="0"/>
          </a:p>
          <a:p>
            <a:endParaRPr lang="en-US" b="0" dirty="0"/>
          </a:p>
          <a:p>
            <a:r>
              <a:rPr lang="en-US" b="0" dirty="0" smtClean="0"/>
              <a:t>Items </a:t>
            </a:r>
            <a:r>
              <a:rPr lang="en-US" b="0" dirty="0"/>
              <a:t>will be classified into "price change favorable" and "price change unfavorable" and then we will see if country and/or product description can predict this grouping.</a:t>
            </a:r>
            <a:endParaRPr lang="en-US" dirty="0"/>
          </a:p>
        </p:txBody>
      </p:sp>
    </p:spTree>
    <p:extLst>
      <p:ext uri="{BB962C8B-B14F-4D97-AF65-F5344CB8AC3E}">
        <p14:creationId xmlns:p14="http://schemas.microsoft.com/office/powerpoint/2010/main" val="1891110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Demand </a:t>
            </a:r>
            <a:r>
              <a:rPr lang="en-US" b="1" dirty="0" smtClean="0"/>
              <a:t>curve</a:t>
            </a:r>
            <a:endParaRPr lang="en-US" dirty="0"/>
          </a:p>
        </p:txBody>
      </p:sp>
      <p:sp>
        <p:nvSpPr>
          <p:cNvPr id="3" name="Content Placeholder 2"/>
          <p:cNvSpPr>
            <a:spLocks noGrp="1"/>
          </p:cNvSpPr>
          <p:nvPr>
            <p:ph idx="1"/>
          </p:nvPr>
        </p:nvSpPr>
        <p:spPr>
          <a:xfrm>
            <a:off x="3886200" y="1752600"/>
            <a:ext cx="4191000" cy="4373563"/>
          </a:xfrm>
        </p:spPr>
        <p:txBody>
          <a:bodyPr/>
          <a:lstStyle/>
          <a:p>
            <a:pPr marL="342900" indent="-342900">
              <a:buFont typeface="Arial" panose="020B0604020202020204" pitchFamily="34" charset="0"/>
              <a:buChar char="•"/>
            </a:pPr>
            <a:endParaRPr lang="en-US" b="0" dirty="0" smtClean="0"/>
          </a:p>
          <a:p>
            <a:pPr marL="342900" indent="-342900">
              <a:buFont typeface="Arial" panose="020B0604020202020204" pitchFamily="34" charset="0"/>
              <a:buChar char="•"/>
            </a:pPr>
            <a:r>
              <a:rPr lang="en-US" b="0" dirty="0" smtClean="0"/>
              <a:t>Elasticity </a:t>
            </a:r>
            <a:r>
              <a:rPr lang="en-US" b="0" dirty="0"/>
              <a:t>= </a:t>
            </a:r>
            <a:r>
              <a:rPr lang="en-US" b="0" dirty="0" smtClean="0"/>
              <a:t>(% </a:t>
            </a:r>
            <a:r>
              <a:rPr lang="en-US" b="0" dirty="0"/>
              <a:t>Change in Quantity)/(% Change in Price)</a:t>
            </a:r>
          </a:p>
          <a:p>
            <a:pPr marL="342900" indent="-342900">
              <a:buFont typeface="Arial" panose="020B0604020202020204" pitchFamily="34" charset="0"/>
              <a:buChar char="•"/>
            </a:pPr>
            <a:endParaRPr lang="en-US" b="0" dirty="0" smtClean="0"/>
          </a:p>
          <a:p>
            <a:pPr marL="342900" indent="-342900">
              <a:buFont typeface="Arial" panose="020B0604020202020204" pitchFamily="34" charset="0"/>
              <a:buChar char="•"/>
            </a:pPr>
            <a:endParaRPr lang="en-US" b="0" dirty="0"/>
          </a:p>
          <a:p>
            <a:pPr marL="342900" indent="-342900">
              <a:buFont typeface="Arial" panose="020B0604020202020204" pitchFamily="34" charset="0"/>
              <a:buChar char="•"/>
            </a:pPr>
            <a:r>
              <a:rPr lang="en-US" b="0" dirty="0" smtClean="0"/>
              <a:t>Price </a:t>
            </a:r>
            <a:r>
              <a:rPr lang="en-US" b="0" dirty="0"/>
              <a:t>elasticity of demand is responsiveness of the quantity demanded of a good to a change in its price.</a:t>
            </a:r>
          </a:p>
          <a:p>
            <a:endParaRPr lang="en-US" dirty="0"/>
          </a:p>
        </p:txBody>
      </p:sp>
      <p:pic>
        <p:nvPicPr>
          <p:cNvPr id="1026"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22764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044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SOURCE</a:t>
            </a:r>
            <a:endParaRPr lang="en-US" b="1" dirty="0"/>
          </a:p>
        </p:txBody>
      </p:sp>
      <p:sp>
        <p:nvSpPr>
          <p:cNvPr id="3" name="Content Placeholder 2"/>
          <p:cNvSpPr>
            <a:spLocks noGrp="1"/>
          </p:cNvSpPr>
          <p:nvPr>
            <p:ph idx="1"/>
          </p:nvPr>
        </p:nvSpPr>
        <p:spPr/>
        <p:txBody>
          <a:bodyPr>
            <a:normAutofit fontScale="92500" lnSpcReduction="20000"/>
          </a:bodyPr>
          <a:lstStyle/>
          <a:p>
            <a:r>
              <a:rPr lang="en-US" b="0" dirty="0" smtClean="0"/>
              <a:t>This </a:t>
            </a:r>
            <a:r>
              <a:rPr lang="en-US" b="0" dirty="0"/>
              <a:t>is a transnational data set which contains all transactions for a UK-based online retail. The company mainly sells unique all-occasion gifts. Many customers of the company are wholesalers.</a:t>
            </a:r>
          </a:p>
          <a:p>
            <a:endParaRPr lang="en-US" b="0" dirty="0" smtClean="0"/>
          </a:p>
          <a:p>
            <a:r>
              <a:rPr lang="en-US" b="0" dirty="0" smtClean="0"/>
              <a:t>Dataset </a:t>
            </a:r>
            <a:r>
              <a:rPr lang="en-US" b="0" dirty="0"/>
              <a:t>contained:</a:t>
            </a:r>
          </a:p>
          <a:p>
            <a:pPr marL="342900" indent="-342900">
              <a:buFont typeface="Arial" panose="020B0604020202020204" pitchFamily="34" charset="0"/>
              <a:buChar char="•"/>
            </a:pPr>
            <a:r>
              <a:rPr lang="en-US" b="0" dirty="0"/>
              <a:t>Unique invoice number</a:t>
            </a:r>
          </a:p>
          <a:p>
            <a:pPr marL="342900" indent="-342900">
              <a:buFont typeface="Arial" panose="020B0604020202020204" pitchFamily="34" charset="0"/>
              <a:buChar char="•"/>
            </a:pPr>
            <a:r>
              <a:rPr lang="en-US" b="0" dirty="0"/>
              <a:t>Unique item number</a:t>
            </a:r>
          </a:p>
          <a:p>
            <a:pPr marL="342900" indent="-342900">
              <a:buFont typeface="Arial" panose="020B0604020202020204" pitchFamily="34" charset="0"/>
              <a:buChar char="•"/>
            </a:pPr>
            <a:r>
              <a:rPr lang="en-US" b="0" dirty="0"/>
              <a:t>Description of product</a:t>
            </a:r>
          </a:p>
          <a:p>
            <a:pPr marL="342900" indent="-342900">
              <a:buFont typeface="Arial" panose="020B0604020202020204" pitchFamily="34" charset="0"/>
              <a:buChar char="•"/>
            </a:pPr>
            <a:r>
              <a:rPr lang="en-US" b="0" dirty="0"/>
              <a:t>Quantity of product sold</a:t>
            </a:r>
          </a:p>
          <a:p>
            <a:pPr marL="342900" indent="-342900">
              <a:buFont typeface="Arial" panose="020B0604020202020204" pitchFamily="34" charset="0"/>
              <a:buChar char="•"/>
            </a:pPr>
            <a:r>
              <a:rPr lang="en-US" b="0" dirty="0"/>
              <a:t>Invoice date</a:t>
            </a:r>
          </a:p>
          <a:p>
            <a:pPr marL="342900" indent="-342900">
              <a:buFont typeface="Arial" panose="020B0604020202020204" pitchFamily="34" charset="0"/>
              <a:buChar char="•"/>
            </a:pPr>
            <a:r>
              <a:rPr lang="en-US" b="0" dirty="0"/>
              <a:t>Price</a:t>
            </a:r>
          </a:p>
          <a:p>
            <a:pPr marL="342900" indent="-342900">
              <a:buFont typeface="Arial" panose="020B0604020202020204" pitchFamily="34" charset="0"/>
              <a:buChar char="•"/>
            </a:pPr>
            <a:r>
              <a:rPr lang="en-US" b="0" dirty="0"/>
              <a:t>Country of sale</a:t>
            </a:r>
          </a:p>
          <a:p>
            <a:endParaRPr lang="en-US" dirty="0"/>
          </a:p>
        </p:txBody>
      </p:sp>
    </p:spTree>
    <p:extLst>
      <p:ext uri="{BB962C8B-B14F-4D97-AF65-F5344CB8AC3E}">
        <p14:creationId xmlns:p14="http://schemas.microsoft.com/office/powerpoint/2010/main" val="3527622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cleaning</a:t>
            </a:r>
            <a:endParaRPr lang="en-US" dirty="0"/>
          </a:p>
        </p:txBody>
      </p:sp>
      <p:sp>
        <p:nvSpPr>
          <p:cNvPr id="3" name="Content Placeholder 2"/>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b="0" dirty="0" smtClean="0"/>
              <a:t>2 </a:t>
            </a:r>
            <a:r>
              <a:rPr lang="en-US" b="0" dirty="0" smtClean="0"/>
              <a:t>order items </a:t>
            </a:r>
            <a:r>
              <a:rPr lang="en-US" b="0" dirty="0"/>
              <a:t>were removed because of negative price.</a:t>
            </a:r>
          </a:p>
          <a:p>
            <a:pPr marL="342900" indent="-342900">
              <a:buFont typeface="Arial" panose="020B0604020202020204" pitchFamily="34" charset="0"/>
              <a:buChar char="•"/>
            </a:pPr>
            <a:r>
              <a:rPr lang="en-US" b="0" dirty="0"/>
              <a:t>446 </a:t>
            </a:r>
            <a:r>
              <a:rPr lang="en-US" b="0" dirty="0" smtClean="0"/>
              <a:t>order items </a:t>
            </a:r>
            <a:r>
              <a:rPr lang="en-US" b="0" dirty="0"/>
              <a:t>were removed because of 'Unspecified' country.</a:t>
            </a:r>
          </a:p>
          <a:p>
            <a:pPr marL="342900" indent="-342900">
              <a:buFont typeface="Arial" panose="020B0604020202020204" pitchFamily="34" charset="0"/>
              <a:buChar char="•"/>
            </a:pPr>
            <a:r>
              <a:rPr lang="en-US" b="0" dirty="0" smtClean="0"/>
              <a:t>9,288 </a:t>
            </a:r>
            <a:r>
              <a:rPr lang="en-US" b="0" dirty="0" smtClean="0"/>
              <a:t>order items </a:t>
            </a:r>
            <a:r>
              <a:rPr lang="en-US" b="0" dirty="0"/>
              <a:t>were removed </a:t>
            </a:r>
            <a:r>
              <a:rPr lang="en-US" b="0" dirty="0" smtClean="0"/>
              <a:t>because </a:t>
            </a:r>
            <a:r>
              <a:rPr lang="en-US" b="0" dirty="0"/>
              <a:t>of negative quantities. 2 were removed because quantity was extreme outlier. These values had a quantity of approximately 81,000 and the next closest order was 4,800.</a:t>
            </a:r>
          </a:p>
          <a:p>
            <a:pPr marL="342900" indent="-342900">
              <a:buFont typeface="Arial" panose="020B0604020202020204" pitchFamily="34" charset="0"/>
              <a:buChar char="•"/>
            </a:pPr>
            <a:r>
              <a:rPr lang="en-US" b="0" dirty="0"/>
              <a:t>Large price outliers were investigated and left in the dataset because there was no clear indication that these were data entry errors. Also, considered removing items with descriptions like "AMAZON FEE", "Adjust bad debt", "Postage", and "Manual", but these items were left in for the analysis.</a:t>
            </a:r>
          </a:p>
          <a:p>
            <a:pPr marL="342900" indent="-342900">
              <a:buFont typeface="Arial" panose="020B0604020202020204" pitchFamily="34" charset="0"/>
              <a:buChar char="•"/>
            </a:pPr>
            <a:r>
              <a:rPr lang="en-US" b="0" dirty="0"/>
              <a:t>Products with only one price were removed from the analysis because a demand curve could not be drawn (n = </a:t>
            </a:r>
            <a:r>
              <a:rPr lang="en-US" b="0" dirty="0" smtClean="0"/>
              <a:t>1,084</a:t>
            </a:r>
            <a:r>
              <a:rPr lang="en-US" b="0" dirty="0"/>
              <a:t>).</a:t>
            </a:r>
          </a:p>
          <a:p>
            <a:r>
              <a:rPr lang="en-US" dirty="0"/>
              <a:t/>
            </a:r>
            <a:br>
              <a:rPr lang="en-US" dirty="0"/>
            </a:br>
            <a:endParaRPr lang="en-US" dirty="0"/>
          </a:p>
        </p:txBody>
      </p:sp>
    </p:spTree>
    <p:extLst>
      <p:ext uri="{BB962C8B-B14F-4D97-AF65-F5344CB8AC3E}">
        <p14:creationId xmlns:p14="http://schemas.microsoft.com/office/powerpoint/2010/main" val="3691256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324600" cy="1371600"/>
          </a:xfrm>
        </p:spPr>
        <p:txBody>
          <a:bodyPr>
            <a:normAutofit/>
          </a:bodyPr>
          <a:lstStyle/>
          <a:p>
            <a:r>
              <a:rPr lang="en-US" dirty="0"/>
              <a:t>Summary </a:t>
            </a:r>
            <a:r>
              <a:rPr lang="en-US" dirty="0" smtClean="0"/>
              <a:t>Statistics</a:t>
            </a:r>
            <a:endParaRPr lang="en-US" dirty="0"/>
          </a:p>
        </p:txBody>
      </p:sp>
      <p:sp>
        <p:nvSpPr>
          <p:cNvPr id="3" name="Content Placeholder 2"/>
          <p:cNvSpPr>
            <a:spLocks noGrp="1"/>
          </p:cNvSpPr>
          <p:nvPr>
            <p:ph idx="1"/>
          </p:nvPr>
        </p:nvSpPr>
        <p:spPr/>
        <p:txBody>
          <a:bodyPr>
            <a:normAutofit lnSpcReduction="10000"/>
          </a:bodyPr>
          <a:lstStyle/>
          <a:p>
            <a:pPr marL="342900" indent="-342900">
              <a:buFont typeface="Arial" panose="020B0604020202020204" pitchFamily="34" charset="0"/>
              <a:buChar char="•"/>
            </a:pPr>
            <a:r>
              <a:rPr lang="en-US" b="0" dirty="0" smtClean="0"/>
              <a:t>There </a:t>
            </a:r>
            <a:r>
              <a:rPr lang="en-US" b="0" dirty="0"/>
              <a:t>were 37 countries in the dataset.</a:t>
            </a:r>
          </a:p>
          <a:p>
            <a:pPr marL="342900" indent="-342900">
              <a:buFont typeface="Arial" panose="020B0604020202020204" pitchFamily="34" charset="0"/>
              <a:buChar char="•"/>
            </a:pPr>
            <a:r>
              <a:rPr lang="en-US" b="0" dirty="0"/>
              <a:t>There were 4,333 customers in the dataset. There were 132,018 </a:t>
            </a:r>
            <a:r>
              <a:rPr lang="en-US" b="0" dirty="0" smtClean="0"/>
              <a:t>order/item pairs </a:t>
            </a:r>
            <a:r>
              <a:rPr lang="en-US" b="0" dirty="0"/>
              <a:t>missing a customer ID.</a:t>
            </a:r>
          </a:p>
          <a:p>
            <a:pPr marL="342900" indent="-342900">
              <a:buFont typeface="Arial" panose="020B0604020202020204" pitchFamily="34" charset="0"/>
              <a:buChar char="•"/>
            </a:pPr>
            <a:r>
              <a:rPr lang="en-US" b="0" dirty="0"/>
              <a:t>There were 3,921 unique items in the dataset.</a:t>
            </a:r>
          </a:p>
          <a:p>
            <a:pPr marL="342900" indent="-342900">
              <a:buFont typeface="Arial" panose="020B0604020202020204" pitchFamily="34" charset="0"/>
              <a:buChar char="•"/>
            </a:pPr>
            <a:r>
              <a:rPr lang="en-US" b="0" dirty="0"/>
              <a:t>There were 19,945 unique orders in the dataset.</a:t>
            </a:r>
          </a:p>
          <a:p>
            <a:pPr marL="342900" indent="-342900">
              <a:buFont typeface="Arial" panose="020B0604020202020204" pitchFamily="34" charset="0"/>
              <a:buChar char="•"/>
            </a:pPr>
            <a:r>
              <a:rPr lang="en-US" b="0" dirty="0"/>
              <a:t>The date range for the orders was 12/01/2010 - 10/12/2011. There were 302,155 </a:t>
            </a:r>
            <a:r>
              <a:rPr lang="en-US" b="0" dirty="0" smtClean="0"/>
              <a:t>order items </a:t>
            </a:r>
            <a:r>
              <a:rPr lang="en-US" b="0" dirty="0"/>
              <a:t>missing an order date.</a:t>
            </a:r>
          </a:p>
          <a:p>
            <a:r>
              <a:rPr lang="en-US" b="0" dirty="0"/>
              <a:t/>
            </a:r>
            <a:br>
              <a:rPr lang="en-US" b="0" dirty="0"/>
            </a:br>
            <a:r>
              <a:rPr lang="en-US" b="0" dirty="0"/>
              <a:t/>
            </a:r>
            <a:br>
              <a:rPr lang="en-US" b="0" dirty="0"/>
            </a:br>
            <a:endParaRPr lang="en-US" b="0" dirty="0"/>
          </a:p>
          <a:p>
            <a:r>
              <a:rPr lang="en-US" b="0" dirty="0"/>
              <a:t/>
            </a:r>
            <a:br>
              <a:rPr lang="en-US" b="0" dirty="0"/>
            </a:br>
            <a:endParaRPr lang="en-US" dirty="0"/>
          </a:p>
        </p:txBody>
      </p:sp>
    </p:spTree>
    <p:extLst>
      <p:ext uri="{BB962C8B-B14F-4D97-AF65-F5344CB8AC3E}">
        <p14:creationId xmlns:p14="http://schemas.microsoft.com/office/powerpoint/2010/main" val="4191046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934200" cy="1371600"/>
          </a:xfrm>
        </p:spPr>
        <p:txBody>
          <a:bodyPr>
            <a:normAutofit/>
          </a:bodyPr>
          <a:lstStyle/>
          <a:p>
            <a:r>
              <a:rPr lang="en-US" dirty="0"/>
              <a:t>Summary </a:t>
            </a:r>
            <a:r>
              <a:rPr lang="en-US" dirty="0" smtClean="0"/>
              <a:t>Statistics</a:t>
            </a:r>
            <a:endParaRPr lang="en-US" dirty="0"/>
          </a:p>
        </p:txBody>
      </p:sp>
      <p:sp>
        <p:nvSpPr>
          <p:cNvPr id="3" name="Content Placeholder 2"/>
          <p:cNvSpPr>
            <a:spLocks noGrp="1"/>
          </p:cNvSpPr>
          <p:nvPr>
            <p:ph idx="1"/>
          </p:nvPr>
        </p:nvSpPr>
        <p:spPr/>
        <p:txBody>
          <a:bodyPr/>
          <a:lstStyle/>
          <a:p>
            <a:r>
              <a:rPr lang="en-US" b="0" dirty="0" smtClean="0">
                <a:hlinkClick r:id="rId2"/>
              </a:rPr>
              <a:t>Shiny app</a:t>
            </a:r>
            <a:r>
              <a:rPr lang="en-US" b="0" dirty="0"/>
              <a:t/>
            </a:r>
            <a:br>
              <a:rPr lang="en-US" b="0" dirty="0"/>
            </a:br>
            <a:r>
              <a:rPr lang="en-US" b="0" dirty="0"/>
              <a:t/>
            </a:r>
            <a:br>
              <a:rPr lang="en-US" b="0" dirty="0"/>
            </a:br>
            <a:endParaRPr lang="en-US" b="0" dirty="0"/>
          </a:p>
          <a:p>
            <a:r>
              <a:rPr lang="en-US" b="0" dirty="0"/>
              <a:t/>
            </a:r>
            <a:br>
              <a:rPr lang="en-US" b="0" dirty="0"/>
            </a:br>
            <a:endParaRPr lang="en-US" dirty="0"/>
          </a:p>
        </p:txBody>
      </p:sp>
    </p:spTree>
    <p:extLst>
      <p:ext uri="{BB962C8B-B14F-4D97-AF65-F5344CB8AC3E}">
        <p14:creationId xmlns:p14="http://schemas.microsoft.com/office/powerpoint/2010/main" val="42440288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126</TotalTime>
  <Words>939</Words>
  <Application>Microsoft Office PowerPoint</Application>
  <PresentationFormat>On-screen Show (4:3)</PresentationFormat>
  <Paragraphs>195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Essential</vt:lpstr>
      <vt:lpstr>PowerPoint Presentation</vt:lpstr>
      <vt:lpstr>Contents</vt:lpstr>
      <vt:lpstr>Original prompt</vt:lpstr>
      <vt:lpstr>Purpose</vt:lpstr>
      <vt:lpstr>Demand curve</vt:lpstr>
      <vt:lpstr>Data SOURCE</vt:lpstr>
      <vt:lpstr>Data cleaning</vt:lpstr>
      <vt:lpstr>Summary Statistics</vt:lpstr>
      <vt:lpstr>Summary Statistics</vt:lpstr>
      <vt:lpstr>PowerPoint Presentation</vt:lpstr>
      <vt:lpstr>PowerPoint Presentation</vt:lpstr>
      <vt:lpstr>Feature Extraction</vt:lpstr>
      <vt:lpstr>PowerPoint Presentation</vt:lpstr>
      <vt:lpstr>Formatted Dataset</vt:lpstr>
      <vt:lpstr>Labeling</vt:lpstr>
      <vt:lpstr>Obvious scenario</vt:lpstr>
      <vt:lpstr>Obvious scenario</vt:lpstr>
      <vt:lpstr>Unobvious scenario</vt:lpstr>
      <vt:lpstr>Unobvious scenario</vt:lpstr>
      <vt:lpstr>Distribution of demand curve slope and the ratio of quantity to price</vt:lpstr>
      <vt:lpstr>Which clustering algorithm to choose?!</vt:lpstr>
      <vt:lpstr>Kmeans clustering</vt:lpstr>
      <vt:lpstr>Hierarchical clustering</vt:lpstr>
      <vt:lpstr>Hierarchical clustering</vt:lpstr>
      <vt:lpstr>Hierarchical clustering groups</vt:lpstr>
      <vt:lpstr>Summary of labelling</vt:lpstr>
      <vt:lpstr>Models to predict favorable price change</vt:lpstr>
      <vt:lpstr>Summary of model fitting strategy</vt:lpstr>
      <vt:lpstr>Model performance</vt:lpstr>
      <vt:lpstr>Random forest performance</vt:lpstr>
      <vt:lpstr>Random forest performance</vt:lpstr>
      <vt:lpstr>PowerPoint Presentation</vt:lpstr>
      <vt:lpstr>PowerPoint Presentation</vt:lpstr>
      <vt:lpstr>OR’s from logistic regression</vt:lpstr>
      <vt:lpstr>conclusions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Grotts</dc:creator>
  <cp:lastModifiedBy>Grotts</cp:lastModifiedBy>
  <cp:revision>10</cp:revision>
  <dcterms:created xsi:type="dcterms:W3CDTF">2016-12-21T06:06:09Z</dcterms:created>
  <dcterms:modified xsi:type="dcterms:W3CDTF">2016-12-21T15:42:36Z</dcterms:modified>
</cp:coreProperties>
</file>