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4" r:id="rId5"/>
    <p:sldId id="260" r:id="rId6"/>
    <p:sldId id="263" r:id="rId7"/>
    <p:sldId id="265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FD"/>
    <a:srgbClr val="E3BAE8"/>
    <a:srgbClr val="02F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DBE90-2927-C117-F761-19149DBE6B3A}" v="113" dt="2020-11-17T03:47:23.489"/>
    <p1510:client id="{43CA6D8B-03AA-4452-A4A8-9D52D9E7A0D1}" v="192" dt="2020-11-10T01:38:29.092"/>
    <p1510:client id="{4AAD9A1C-6BA4-4BC3-B02D-FD8F0390CA11}" v="5" dt="2020-11-09T06:03:21.111"/>
    <p1510:client id="{4DB29481-6872-DD32-EAEE-1802D53E5967}" v="1196" dt="2020-11-10T17:25:40.315"/>
    <p1510:client id="{6217C20B-E002-4F6D-AB0F-0AE8DB823C1C}" v="696" dt="2020-11-10T01:36:16.778"/>
    <p1510:client id="{6291507E-C0AD-4769-ABEA-2AB2B92E6ED0}" v="5654" dt="2020-11-10T01:44:02.561"/>
    <p1510:client id="{6F6BA5B2-8EC9-1A26-9937-34A4B1D5DB84}" v="8" dt="2020-11-10T01:11:34.588"/>
    <p1510:client id="{90E9C38F-1013-93BD-F03F-EDB98ED6EC65}" v="898" dt="2020-11-10T20:53:07.088"/>
    <p1510:client id="{B8861024-705A-BBE3-4F08-3E79443D1B4D}" v="89" dt="2020-11-11T02:22:31.035"/>
    <p1510:client id="{D55A42C6-1A3A-45A4-8279-965779AAE6F6}" v="244" dt="2020-11-10T18:30:23.891"/>
    <p1510:client id="{E4226CA5-F20B-D061-2C72-E932C32CAD21}" v="545" dt="2020-11-10T00:32:07.615"/>
    <p1510:client id="{EA3F8CCF-05CD-625F-F8B8-E3A20ED725EC}" v="21" dt="2020-11-10T23:58:24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A13EC7CC-BFC6-4B9B-8720-57A15803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527"/>
            <a:ext cx="12217878" cy="6854945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B0DE3AC-BBB2-47FE-A5F1-FFA5A246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57" y="235494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81538-EC47-4EFA-BF3E-21B1F4E08EC1}"/>
              </a:ext>
            </a:extLst>
          </p:cNvPr>
          <p:cNvSpPr txBox="1"/>
          <p:nvPr/>
        </p:nvSpPr>
        <p:spPr>
          <a:xfrm>
            <a:off x="3127829" y="3200400"/>
            <a:ext cx="59363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/>
                <a:cs typeface="Calibri"/>
              </a:rPr>
              <a:t>A*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8CBF2-D3EA-4488-AD23-7819AFB33525}"/>
              </a:ext>
            </a:extLst>
          </p:cNvPr>
          <p:cNvSpPr txBox="1"/>
          <p:nvPr/>
        </p:nvSpPr>
        <p:spPr>
          <a:xfrm>
            <a:off x="3111047" y="3720646"/>
            <a:ext cx="595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By </a:t>
            </a:r>
            <a:r>
              <a:rPr lang="en-US">
                <a:ea typeface="+mn-lt"/>
                <a:cs typeface="+mn-lt"/>
              </a:rPr>
              <a:t>Jared Grounds, </a:t>
            </a:r>
            <a:r>
              <a:rPr lang="en-US">
                <a:cs typeface="Calibri"/>
              </a:rPr>
              <a:t>Josh Jones, Susan </a:t>
            </a:r>
            <a:r>
              <a:rPr lang="en-US" err="1">
                <a:cs typeface="Calibri"/>
              </a:rPr>
              <a:t>Su</a:t>
            </a:r>
            <a:r>
              <a:rPr lang="en-US">
                <a:cs typeface="Calibri"/>
              </a:rPr>
              <a:t>, and Kenny Park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F912-4C90-4D0B-90A3-4F3BA3B8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7B5A-6988-4D28-8D08-69297734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Allow option to configure grid size and heuristic cost formula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Convert to Unity3D C#, or a similar engine, for practical usage </a:t>
            </a:r>
          </a:p>
          <a:p>
            <a:r>
              <a:rPr lang="en-US" dirty="0">
                <a:ea typeface="+mn-lt"/>
                <a:cs typeface="+mn-lt"/>
              </a:rPr>
              <a:t>Implement more algorithms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BFS can be faster in certain situations (poor heuristic)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Dijkstra's algorithm for weighted tiles/paths</a:t>
            </a:r>
            <a:endParaRPr lang="en-US" sz="2800" dirty="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8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126F-B6E7-4382-B48E-BC844BD1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Problem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7A4F-642C-468C-BE23-3E13011D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Pathfinding AI is becoming more prominent</a:t>
            </a:r>
          </a:p>
          <a:p>
            <a:pPr lvl="1"/>
            <a:r>
              <a:rPr lang="en-US">
                <a:cs typeface="Calibri"/>
              </a:rPr>
              <a:t>Real-time navigation</a:t>
            </a:r>
          </a:p>
          <a:p>
            <a:pPr lvl="1"/>
            <a:r>
              <a:rPr lang="en-US">
                <a:cs typeface="Calibri"/>
              </a:rPr>
              <a:t>Mathematics</a:t>
            </a:r>
          </a:p>
          <a:p>
            <a:pPr lvl="1"/>
            <a:r>
              <a:rPr lang="en-US">
                <a:cs typeface="Calibri"/>
              </a:rPr>
              <a:t>Video games</a:t>
            </a:r>
          </a:p>
          <a:p>
            <a:r>
              <a:rPr lang="en-US">
                <a:cs typeface="Calibri"/>
              </a:rPr>
              <a:t>It is necessary to visualize the logic behind such search algorithms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How can we determine the shortest path from one point to another while avoiding obstacles?</a:t>
            </a:r>
          </a:p>
        </p:txBody>
      </p:sp>
      <p:pic>
        <p:nvPicPr>
          <p:cNvPr id="5" name="Picture 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F623FE22-4A70-4727-AC95-C36326B2E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 r="787" b="-788"/>
          <a:stretch/>
        </p:blipFill>
        <p:spPr>
          <a:xfrm>
            <a:off x="9583316" y="1354028"/>
            <a:ext cx="1540350" cy="156210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A6DC257-F8E5-4EAA-A23D-2B3EABE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76" y="1352208"/>
            <a:ext cx="1543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8768-3454-4FD0-BDA8-3A6ECEC7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Problem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F3A7-6E89-4D91-BECE-54A7E3FE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A* Search Algorithm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Peter Hart, Bertram Raphael, Nils Nilsson (1968)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Highly popularized search algorithm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Finds the shortest path from a start point to a destination point while avoiding obstacles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Utilizes "heuristics" while searching for the shortest path</a:t>
            </a:r>
          </a:p>
          <a:p>
            <a:pPr lvl="1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Programming a visualizer</a:t>
            </a:r>
            <a:endParaRPr lang="en-US"/>
          </a:p>
          <a:p>
            <a:pPr marL="914400" lvl="1" indent="-457200"/>
            <a:r>
              <a:rPr lang="en-US">
                <a:ea typeface="+mn-lt"/>
                <a:cs typeface="+mn-lt"/>
              </a:rPr>
              <a:t>Implements A* Search Algorithm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Visual C++ Forms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18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BBFD-8B8C-4508-8E25-951A71BB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Structures – Tile Class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664CA-29DE-43CE-A14A-9C1EC51D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Derives from C++/CLI PictureBox component</a:t>
            </a:r>
          </a:p>
          <a:p>
            <a:pPr marL="0" indent="0">
              <a:buNone/>
            </a:pPr>
            <a:r>
              <a:rPr lang="en-US" u="sng">
                <a:cs typeface="Calibri"/>
              </a:rPr>
              <a:t>Properties:</a:t>
            </a:r>
          </a:p>
          <a:p>
            <a:pPr lvl="1"/>
            <a:r>
              <a:rPr lang="en-US">
                <a:solidFill>
                  <a:schemeClr val="accent1"/>
                </a:solidFill>
                <a:cs typeface="Calibri"/>
              </a:rPr>
              <a:t>Integers</a:t>
            </a:r>
            <a:r>
              <a:rPr lang="en-US">
                <a:cs typeface="Calibri"/>
              </a:rPr>
              <a:t> for </a:t>
            </a:r>
            <a:r>
              <a:rPr lang="en-US">
                <a:solidFill>
                  <a:srgbClr val="FFFFFF"/>
                </a:solidFill>
                <a:cs typeface="Calibri"/>
              </a:rPr>
              <a:t>hCost</a:t>
            </a:r>
            <a:r>
              <a:rPr lang="en-US">
                <a:cs typeface="Calibri"/>
              </a:rPr>
              <a:t>, </a:t>
            </a:r>
            <a:r>
              <a:rPr lang="en-US">
                <a:solidFill>
                  <a:srgbClr val="FFFFFF"/>
                </a:solidFill>
                <a:cs typeface="Calibri"/>
              </a:rPr>
              <a:t>gCost</a:t>
            </a:r>
            <a:r>
              <a:rPr lang="en-US">
                <a:cs typeface="Calibri"/>
              </a:rPr>
              <a:t>, </a:t>
            </a:r>
            <a:r>
              <a:rPr lang="en-US">
                <a:solidFill>
                  <a:srgbClr val="FFFFFF"/>
                </a:solidFill>
                <a:cs typeface="Calibri"/>
              </a:rPr>
              <a:t>hCost, tile type</a:t>
            </a:r>
            <a:r>
              <a:rPr lang="en-US">
                <a:cs typeface="Calibri"/>
              </a:rPr>
              <a:t>, and </a:t>
            </a:r>
            <a:r>
              <a:rPr lang="en-US">
                <a:solidFill>
                  <a:srgbClr val="FFFFFF"/>
                </a:solidFill>
                <a:cs typeface="Calibri"/>
              </a:rPr>
              <a:t>XY positions</a:t>
            </a:r>
            <a:r>
              <a:rPr lang="en-US">
                <a:cs typeface="Calibri"/>
              </a:rPr>
              <a:t> on the tile grid</a:t>
            </a:r>
          </a:p>
          <a:p>
            <a:pPr lvl="1"/>
            <a:r>
              <a:rPr lang="en-US">
                <a:solidFill>
                  <a:schemeClr val="accent6"/>
                </a:solidFill>
                <a:cs typeface="Calibri"/>
              </a:rPr>
              <a:t>ArrayList</a:t>
            </a:r>
            <a:r>
              <a:rPr lang="en-US">
                <a:cs typeface="Calibri"/>
              </a:rPr>
              <a:t> of </a:t>
            </a:r>
            <a:r>
              <a:rPr lang="en-US">
                <a:solidFill>
                  <a:srgbClr val="FFFFFF"/>
                </a:solidFill>
                <a:cs typeface="Calibri"/>
              </a:rPr>
              <a:t>valid neighboring tiles</a:t>
            </a:r>
          </a:p>
          <a:p>
            <a:pPr lvl="1"/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Parent tile </a:t>
            </a:r>
            <a:r>
              <a:rPr lang="en-US">
                <a:cs typeface="Calibri"/>
              </a:rPr>
              <a:t>that a given tile is selected from</a:t>
            </a:r>
          </a:p>
          <a:p>
            <a:pPr lvl="1"/>
            <a:r>
              <a:rPr lang="en-US">
                <a:solidFill>
                  <a:schemeClr val="accent1"/>
                </a:solidFill>
                <a:cs typeface="Calibri"/>
              </a:rPr>
              <a:t>Boolean </a:t>
            </a:r>
            <a:r>
              <a:rPr lang="en-US">
                <a:cs typeface="Calibri"/>
              </a:rPr>
              <a:t>for if the tile type can be changed</a:t>
            </a:r>
            <a:endParaRPr lang="en-US" u="sng">
              <a:cs typeface="Calibri"/>
            </a:endParaRP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Methods:</a:t>
            </a:r>
          </a:p>
          <a:p>
            <a:pPr lvl="1"/>
            <a:r>
              <a:rPr lang="en-US">
                <a:cs typeface="Calibri"/>
              </a:rPr>
              <a:t>Various </a:t>
            </a:r>
            <a:r>
              <a:rPr lang="en-US">
                <a:solidFill>
                  <a:srgbClr val="FF6EFD"/>
                </a:solidFill>
                <a:cs typeface="Calibri"/>
              </a:rPr>
              <a:t>get</a:t>
            </a:r>
            <a:r>
              <a:rPr lang="en-US">
                <a:cs typeface="Calibri"/>
              </a:rPr>
              <a:t>/</a:t>
            </a:r>
            <a:r>
              <a:rPr lang="en-US">
                <a:solidFill>
                  <a:srgbClr val="FF6EFD"/>
                </a:solidFill>
                <a:cs typeface="Calibri"/>
              </a:rPr>
              <a:t>set</a:t>
            </a:r>
            <a:r>
              <a:rPr lang="en-US">
                <a:cs typeface="Calibri"/>
              </a:rPr>
              <a:t> functions for tile properties</a:t>
            </a:r>
          </a:p>
          <a:p>
            <a:pPr lvl="1"/>
            <a:r>
              <a:rPr lang="en-US">
                <a:cs typeface="Calibri"/>
              </a:rPr>
              <a:t>Click and hover </a:t>
            </a:r>
            <a:r>
              <a:rPr lang="en-US">
                <a:solidFill>
                  <a:schemeClr val="accent6"/>
                </a:solidFill>
                <a:cs typeface="Calibri"/>
              </a:rPr>
              <a:t>Event-handlers </a:t>
            </a:r>
            <a:r>
              <a:rPr lang="en-US">
                <a:cs typeface="Calibri"/>
              </a:rPr>
              <a:t>for when a tile is interacted with on the UI</a:t>
            </a:r>
          </a:p>
        </p:txBody>
      </p:sp>
    </p:spTree>
    <p:extLst>
      <p:ext uri="{BB962C8B-B14F-4D97-AF65-F5344CB8AC3E}">
        <p14:creationId xmlns:p14="http://schemas.microsoft.com/office/powerpoint/2010/main" val="360103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BBFD-8B8C-4508-8E25-951A71BB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Structures - User Input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8AE63-390B-4801-B7D3-4BBD2DC8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accent1"/>
                </a:solidFill>
                <a:ea typeface="+mn-lt"/>
                <a:cs typeface="+mn-lt"/>
              </a:rPr>
              <a:t>Void </a:t>
            </a:r>
            <a:r>
              <a:rPr lang="en-US" sz="1800" err="1">
                <a:solidFill>
                  <a:srgbClr val="FFFF00"/>
                </a:solidFill>
                <a:ea typeface="+mn-lt"/>
                <a:cs typeface="+mn-lt"/>
              </a:rPr>
              <a:t>tileClick</a:t>
            </a:r>
            <a:r>
              <a:rPr lang="en-US" sz="1800">
                <a:ea typeface="+mn-lt"/>
                <a:cs typeface="+mn-lt"/>
              </a:rPr>
              <a:t>(){</a:t>
            </a:r>
            <a:endParaRPr lang="en-US"/>
          </a:p>
          <a:p>
            <a:pPr marL="0" indent="0">
              <a:buNone/>
            </a:pPr>
            <a:r>
              <a:rPr lang="en-US" sz="1800">
                <a:solidFill>
                  <a:srgbClr val="FF6EFD"/>
                </a:solidFill>
                <a:ea typeface="+mn-lt"/>
                <a:cs typeface="+mn-lt"/>
              </a:rPr>
              <a:t>If</a:t>
            </a:r>
            <a:r>
              <a:rPr lang="en-US" sz="1800">
                <a:solidFill>
                  <a:srgbClr val="02F2DE"/>
                </a:solidFill>
                <a:ea typeface="+mn-lt"/>
                <a:cs typeface="+mn-lt"/>
              </a:rPr>
              <a:t>  </a:t>
            </a:r>
            <a:r>
              <a:rPr lang="en-US" sz="1800" err="1">
                <a:solidFill>
                  <a:srgbClr val="FFC000"/>
                </a:solidFill>
                <a:ea typeface="+mn-lt"/>
                <a:cs typeface="+mn-lt"/>
              </a:rPr>
              <a:t>MouseButtons</a:t>
            </a:r>
            <a:r>
              <a:rPr lang="en-US" sz="1800">
                <a:solidFill>
                  <a:srgbClr val="FFC000"/>
                </a:solidFill>
                <a:ea typeface="+mn-lt"/>
                <a:cs typeface="+mn-lt"/>
              </a:rPr>
              <a:t>::</a:t>
            </a:r>
            <a:r>
              <a:rPr lang="en-US" sz="180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 Left</a:t>
            </a:r>
          </a:p>
          <a:p>
            <a:pPr lvl="1"/>
            <a:r>
              <a:rPr lang="en-US" sz="1800">
                <a:solidFill>
                  <a:srgbClr val="E3BAE8"/>
                </a:solidFill>
                <a:ea typeface="+mn-lt"/>
                <a:cs typeface="+mn-lt"/>
              </a:rPr>
              <a:t>Switch </a:t>
            </a:r>
            <a:r>
              <a:rPr lang="en-US" sz="1800">
                <a:ea typeface="+mn-lt"/>
                <a:cs typeface="+mn-lt"/>
              </a:rPr>
              <a:t>upon click</a:t>
            </a:r>
          </a:p>
          <a:p>
            <a:pPr lvl="2"/>
            <a:r>
              <a:rPr lang="en-US" sz="1600">
                <a:ea typeface="+mn-lt"/>
                <a:cs typeface="+mn-lt"/>
              </a:rPr>
              <a:t>Case 0 set the tile 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Type </a:t>
            </a:r>
            <a:r>
              <a:rPr lang="en-US" sz="1600">
                <a:ea typeface="+mn-lt"/>
                <a:cs typeface="+mn-lt"/>
              </a:rPr>
              <a:t>to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1 </a:t>
            </a:r>
            <a:r>
              <a:rPr lang="en-US" sz="1600">
                <a:ea typeface="+mn-lt"/>
                <a:cs typeface="+mn-lt"/>
              </a:rPr>
              <a:t>(green, start)</a:t>
            </a:r>
          </a:p>
          <a:p>
            <a:pPr lvl="2"/>
            <a:r>
              <a:rPr lang="en-US" sz="1600">
                <a:ea typeface="+mn-lt"/>
                <a:cs typeface="+mn-lt"/>
              </a:rPr>
              <a:t>Case 1 set the tile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Type</a:t>
            </a:r>
            <a:r>
              <a:rPr lang="en-US" sz="1600">
                <a:ea typeface="+mn-lt"/>
                <a:cs typeface="+mn-lt"/>
              </a:rPr>
              <a:t> to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2 </a:t>
            </a:r>
            <a:r>
              <a:rPr lang="en-US" sz="1600">
                <a:ea typeface="+mn-lt"/>
                <a:cs typeface="+mn-lt"/>
              </a:rPr>
              <a:t>(red, end)</a:t>
            </a:r>
          </a:p>
          <a:p>
            <a:pPr lvl="2"/>
            <a:r>
              <a:rPr lang="en-US" sz="1600">
                <a:ea typeface="+mn-lt"/>
                <a:cs typeface="+mn-lt"/>
              </a:rPr>
              <a:t>Case 2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set the tile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Type </a:t>
            </a:r>
            <a:r>
              <a:rPr lang="en-US" sz="1600">
                <a:ea typeface="+mn-lt"/>
                <a:cs typeface="+mn-lt"/>
              </a:rPr>
              <a:t>to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0 </a:t>
            </a:r>
            <a:r>
              <a:rPr lang="en-US" sz="1600">
                <a:ea typeface="+mn-lt"/>
                <a:cs typeface="+mn-lt"/>
              </a:rPr>
              <a:t>(black, empty)</a:t>
            </a:r>
          </a:p>
          <a:p>
            <a:pPr lvl="2"/>
            <a:r>
              <a:rPr lang="en-US" sz="1600">
                <a:ea typeface="+mn-lt"/>
                <a:cs typeface="+mn-lt"/>
              </a:rPr>
              <a:t>Default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set the tile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Type </a:t>
            </a:r>
            <a:r>
              <a:rPr lang="en-US" sz="1600">
                <a:ea typeface="+mn-lt"/>
                <a:cs typeface="+mn-lt"/>
              </a:rPr>
              <a:t>to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0 </a:t>
            </a:r>
            <a:r>
              <a:rPr lang="en-US" sz="1600">
                <a:ea typeface="+mn-lt"/>
                <a:cs typeface="+mn-lt"/>
              </a:rPr>
              <a:t>(black, empty)</a:t>
            </a:r>
          </a:p>
          <a:p>
            <a:r>
              <a:rPr lang="en-US" sz="1800">
                <a:solidFill>
                  <a:srgbClr val="FF6EFD"/>
                </a:solidFill>
                <a:ea typeface="+mn-lt"/>
                <a:cs typeface="+mn-lt"/>
              </a:rPr>
              <a:t>Else If</a:t>
            </a:r>
            <a:r>
              <a:rPr lang="en-US" sz="1800">
                <a:solidFill>
                  <a:srgbClr val="02F2DE"/>
                </a:solidFill>
                <a:ea typeface="+mn-lt"/>
                <a:cs typeface="+mn-lt"/>
              </a:rPr>
              <a:t>  </a:t>
            </a:r>
            <a:r>
              <a:rPr lang="en-US" sz="1800" err="1">
                <a:solidFill>
                  <a:srgbClr val="FFC000"/>
                </a:solidFill>
                <a:ea typeface="+mn-lt"/>
                <a:cs typeface="+mn-lt"/>
              </a:rPr>
              <a:t>MouseButtons</a:t>
            </a:r>
            <a:r>
              <a:rPr lang="en-US" sz="1800">
                <a:solidFill>
                  <a:srgbClr val="FFC000"/>
                </a:solidFill>
                <a:ea typeface="+mn-lt"/>
                <a:cs typeface="+mn-lt"/>
              </a:rPr>
              <a:t>::</a:t>
            </a:r>
            <a:r>
              <a:rPr lang="en-US" sz="1800">
                <a:solidFill>
                  <a:srgbClr val="02F2DE"/>
                </a:solidFill>
                <a:ea typeface="+mn-lt"/>
                <a:cs typeface="+mn-lt"/>
              </a:rPr>
              <a:t>  </a:t>
            </a:r>
            <a:r>
              <a:rPr lang="en-US" sz="180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Right</a:t>
            </a:r>
          </a:p>
          <a:p>
            <a:pPr marL="800100" lvl="1"/>
            <a:r>
              <a:rPr lang="en-US" sz="1600">
                <a:ea typeface="+mn-lt"/>
                <a:cs typeface="+mn-lt"/>
              </a:rPr>
              <a:t>If  </a:t>
            </a:r>
            <a:r>
              <a:rPr lang="en-US" sz="16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isDragging</a:t>
            </a:r>
            <a:r>
              <a:rPr lang="en-US" sz="1600">
                <a:ea typeface="+mn-lt"/>
                <a:cs typeface="+mn-lt"/>
              </a:rPr>
              <a:t> is true, set the </a:t>
            </a:r>
            <a:r>
              <a:rPr lang="en-US" sz="1600" err="1">
                <a:solidFill>
                  <a:srgbClr val="92D050"/>
                </a:solidFill>
                <a:ea typeface="+mn-lt"/>
                <a:cs typeface="+mn-lt"/>
              </a:rPr>
              <a:t>hoveredTIle</a:t>
            </a:r>
            <a:r>
              <a:rPr lang="en-US" sz="1600">
                <a:ea typeface="+mn-lt"/>
                <a:cs typeface="+mn-lt"/>
              </a:rPr>
              <a:t> to Type</a:t>
            </a:r>
            <a:r>
              <a:rPr lang="en-US" sz="1600">
                <a:solidFill>
                  <a:srgbClr val="02F2DE"/>
                </a:solidFill>
                <a:ea typeface="+mn-lt"/>
                <a:cs typeface="+mn-lt"/>
              </a:rPr>
              <a:t> 3</a:t>
            </a:r>
            <a:r>
              <a:rPr lang="en-US" sz="1600">
                <a:ea typeface="+mn-lt"/>
                <a:cs typeface="+mn-lt"/>
              </a:rPr>
              <a:t> (grey, obstacle)</a:t>
            </a:r>
          </a:p>
          <a:p>
            <a:pPr marL="800100" lvl="1"/>
            <a:endParaRPr lang="en-US" sz="1600">
              <a:cs typeface="Calibri"/>
            </a:endParaRPr>
          </a:p>
          <a:p>
            <a:pPr marL="571500" lvl="1" indent="0">
              <a:buNone/>
            </a:pPr>
            <a:r>
              <a:rPr lang="en-US" sz="1600">
                <a:solidFill>
                  <a:srgbClr val="FFFFFF"/>
                </a:solidFill>
                <a:cs typeface="Calibri"/>
              </a:rPr>
              <a:t>}</a:t>
            </a:r>
          </a:p>
          <a:p>
            <a:endParaRPr lang="en-US" sz="1800">
              <a:solidFill>
                <a:srgbClr val="FFFFFF"/>
              </a:solidFill>
              <a:cs typeface="Calibri"/>
            </a:endParaRPr>
          </a:p>
          <a:p>
            <a:endParaRPr lang="en-US" sz="1800">
              <a:solidFill>
                <a:srgbClr val="FFFFFF"/>
              </a:solidFill>
              <a:cs typeface="Calibri"/>
            </a:endParaRPr>
          </a:p>
          <a:p>
            <a:endParaRPr lang="en-US">
              <a:solidFill>
                <a:srgbClr val="70AD47"/>
              </a:solidFill>
              <a:cs typeface="Calibri"/>
            </a:endParaRPr>
          </a:p>
        </p:txBody>
      </p:sp>
      <p:pic>
        <p:nvPicPr>
          <p:cNvPr id="7" name="Picture 7" descr="A clock mounted to the side&#10;&#10;Description automatically generated">
            <a:extLst>
              <a:ext uri="{FF2B5EF4-FFF2-40B4-BE49-F238E27FC236}">
                <a16:creationId xmlns:a16="http://schemas.microsoft.com/office/drawing/2014/main" id="{F10DC3C7-9523-4387-9747-DF61A97E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69" y="775212"/>
            <a:ext cx="1466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BBFD-8B8C-4508-8E25-951A71BB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Structures – Exception Handling</a:t>
            </a:r>
            <a:endParaRPr lang="en-US"/>
          </a:p>
        </p:txBody>
      </p:sp>
      <p:pic>
        <p:nvPicPr>
          <p:cNvPr id="6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EE89D15A-CEFE-447A-921F-CB7D0932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13" y="483009"/>
            <a:ext cx="1495425" cy="533400"/>
          </a:xfrm>
          <a:prstGeom prst="rect">
            <a:avLst/>
          </a:prstGeom>
        </p:spPr>
      </p:pic>
      <p:pic>
        <p:nvPicPr>
          <p:cNvPr id="8" name="Picture 8" descr="A clock mounted to the side&#10;&#10;Description automatically generated">
            <a:extLst>
              <a:ext uri="{FF2B5EF4-FFF2-40B4-BE49-F238E27FC236}">
                <a16:creationId xmlns:a16="http://schemas.microsoft.com/office/drawing/2014/main" id="{A1F64463-2935-4D8F-91AA-9E9A8657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748" y="1099098"/>
            <a:ext cx="1476375" cy="5143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A6AF3-DDDD-4EF7-9AED-154A864A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173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Void </a:t>
            </a:r>
            <a:r>
              <a:rPr lang="en-US" err="1">
                <a:solidFill>
                  <a:srgbClr val="FFFF00"/>
                </a:solidFill>
                <a:ea typeface="+mn-lt"/>
                <a:cs typeface="+mn-lt"/>
              </a:rPr>
              <a:t>loadButton_Click</a:t>
            </a:r>
            <a:r>
              <a:rPr lang="en-US">
                <a:ea typeface="+mn-lt"/>
                <a:cs typeface="+mn-lt"/>
              </a:rPr>
              <a:t>(){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 panose="020F0502020204030204"/>
              </a:rPr>
              <a:t>Show load dialog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 panose="020F0502020204030204"/>
              </a:rPr>
              <a:t>Try parsing the file into the grid</a:t>
            </a:r>
          </a:p>
          <a:p>
            <a:pPr lvl="1"/>
            <a:r>
              <a:rPr lang="en-US">
                <a:solidFill>
                  <a:srgbClr val="FFFFFF"/>
                </a:solidFill>
                <a:cs typeface="Calibri" panose="020F0502020204030204"/>
              </a:rPr>
              <a:t>Catch any errors </a:t>
            </a: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  <a:cs typeface="Calibri" panose="020F0502020204030204"/>
              </a:rPr>
              <a:t>}</a:t>
            </a:r>
            <a:endParaRPr lang="en-US" dirty="0">
              <a:solidFill>
                <a:srgbClr val="FFFFFF"/>
              </a:solidFill>
              <a:cs typeface="Calibri" panose="020F0502020204030204"/>
            </a:endParaRPr>
          </a:p>
          <a:p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>
                <a:solidFill>
                  <a:schemeClr val="accent1"/>
                </a:solidFill>
                <a:cs typeface="Calibri" panose="020F0502020204030204"/>
              </a:rPr>
              <a:t>Void </a:t>
            </a:r>
            <a:r>
              <a:rPr lang="en-US" err="1">
                <a:solidFill>
                  <a:srgbClr val="FFFF00"/>
                </a:solidFill>
                <a:cs typeface="Calibri" panose="020F0502020204030204"/>
              </a:rPr>
              <a:t>saveButton_Click</a:t>
            </a:r>
            <a:r>
              <a:rPr lang="en-US">
                <a:cs typeface="Calibri" panose="020F0502020204030204"/>
              </a:rPr>
              <a:t>(){</a:t>
            </a:r>
          </a:p>
          <a:p>
            <a:pPr lvl="1"/>
            <a:r>
              <a:rPr lang="en-US">
                <a:cs typeface="Calibri" panose="020F0502020204030204"/>
              </a:rPr>
              <a:t>Show save dialog</a:t>
            </a:r>
          </a:p>
          <a:p>
            <a:pPr lvl="1"/>
            <a:r>
              <a:rPr lang="en-US">
                <a:cs typeface="Calibri" panose="020F0502020204030204"/>
              </a:rPr>
              <a:t>Try parsing the grid into a text file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Catch any errors</a:t>
            </a:r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cs typeface="Calibri" panose="020F0502020204030204"/>
              </a:rPr>
              <a:t>}</a:t>
            </a:r>
          </a:p>
          <a:p>
            <a:pPr marL="457200" lvl="1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237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15B-FB66-4BF2-9089-FBF3F433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Structures – A*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083F-B569-4EC9-81CB-2BB90880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accent1"/>
                </a:solidFill>
                <a:cs typeface="Calibri" panose="020F0502020204030204"/>
              </a:rPr>
              <a:t>Void </a:t>
            </a:r>
            <a:r>
              <a:rPr lang="en-US" sz="2000">
                <a:solidFill>
                  <a:srgbClr val="FFFF00"/>
                </a:solidFill>
                <a:cs typeface="Calibri" panose="020F0502020204030204"/>
              </a:rPr>
              <a:t>runAlgorithm</a:t>
            </a:r>
            <a:r>
              <a:rPr lang="en-US" sz="2000">
                <a:cs typeface="Calibri" panose="020F0502020204030204"/>
              </a:rPr>
              <a:t>(){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     ArrayList</a:t>
            </a:r>
            <a:r>
              <a:rPr lang="en-US" sz="2000">
                <a:cs typeface="Calibri" panose="020F0502020204030204"/>
              </a:rPr>
              <a:t>^ openTiles</a:t>
            </a:r>
            <a:endParaRPr lang="en-US" sz="2000">
              <a:solidFill>
                <a:schemeClr val="accent6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6"/>
                </a:solidFill>
                <a:ea typeface="+mn-lt"/>
                <a:cs typeface="+mn-lt"/>
              </a:rPr>
              <a:t>     ArrayList</a:t>
            </a:r>
            <a:r>
              <a:rPr lang="en-US" sz="2000">
                <a:ea typeface="+mn-lt"/>
                <a:cs typeface="+mn-lt"/>
              </a:rPr>
              <a:t>^ closedTiles</a:t>
            </a:r>
            <a:endParaRPr lang="en-US"/>
          </a:p>
          <a:p>
            <a:pPr marL="342900" indent="-342900"/>
            <a:r>
              <a:rPr lang="en-US" sz="2000">
                <a:ea typeface="+mn-lt"/>
                <a:cs typeface="+mn-lt"/>
              </a:rPr>
              <a:t>Set the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starting tile</a:t>
            </a:r>
            <a:r>
              <a:rPr lang="en-US" sz="2000">
                <a:ea typeface="+mn-lt"/>
                <a:cs typeface="+mn-lt"/>
              </a:rPr>
              <a:t> to 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 first index in </a:t>
            </a:r>
            <a:r>
              <a:rPr lang="en-US" sz="2000">
                <a:solidFill>
                  <a:schemeClr val="accent6"/>
                </a:solidFill>
                <a:ea typeface="+mn-lt"/>
                <a:cs typeface="+mn-lt"/>
              </a:rPr>
              <a:t>openTiles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6EFD"/>
                </a:solidFill>
                <a:cs typeface="Calibri" panose="020F0502020204030204"/>
              </a:rPr>
              <a:t>While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openTiles</a:t>
            </a:r>
            <a:r>
              <a:rPr lang="en-US" sz="2000">
                <a:cs typeface="Calibri" panose="020F0502020204030204"/>
              </a:rPr>
              <a:t> is NOT empty</a:t>
            </a:r>
            <a:endParaRPr lang="en-US" sz="2000">
              <a:solidFill>
                <a:schemeClr val="accent6"/>
              </a:solidFill>
              <a:cs typeface="Calibri" panose="020F0502020204030204"/>
            </a:endParaRPr>
          </a:p>
          <a:p>
            <a:pPr marL="342900" indent="-342900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Set </a:t>
            </a:r>
            <a:r>
              <a:rPr lang="en-US" sz="2000">
                <a:solidFill>
                  <a:srgbClr val="00B0F0"/>
                </a:solidFill>
                <a:cs typeface="Calibri" panose="020F0502020204030204"/>
              </a:rPr>
              <a:t>current tile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to the tile in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openTiles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with lowest </a:t>
            </a:r>
            <a:r>
              <a:rPr lang="en-US" sz="2000">
                <a:solidFill>
                  <a:schemeClr val="accent1"/>
                </a:solidFill>
                <a:cs typeface="Calibri" panose="020F0502020204030204"/>
              </a:rPr>
              <a:t>fCost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Change </a:t>
            </a:r>
            <a:r>
              <a:rPr lang="en-US" sz="2000">
                <a:solidFill>
                  <a:srgbClr val="00B0F0"/>
                </a:solidFill>
                <a:cs typeface="Calibri" panose="020F0502020204030204"/>
              </a:rPr>
              <a:t>current tile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from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openTiles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to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closedTiles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Check if </a:t>
            </a:r>
            <a:r>
              <a:rPr lang="en-US" sz="2000">
                <a:solidFill>
                  <a:srgbClr val="00B0F0"/>
                </a:solidFill>
                <a:cs typeface="Calibri" panose="020F0502020204030204"/>
              </a:rPr>
              <a:t>current tile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is the </a:t>
            </a:r>
            <a:r>
              <a:rPr lang="en-US" sz="2000">
                <a:solidFill>
                  <a:srgbClr val="FF0000"/>
                </a:solidFill>
                <a:cs typeface="Calibri" panose="020F0502020204030204"/>
              </a:rPr>
              <a:t>end tile</a:t>
            </a:r>
            <a:r>
              <a:rPr lang="en-US" sz="2000">
                <a:cs typeface="Calibri" panose="020F0502020204030204"/>
              </a:rPr>
              <a:t>, if it is then a valid path has been found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 marL="342900" indent="-342900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If a given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neighboring tile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of the </a:t>
            </a:r>
            <a:r>
              <a:rPr lang="en-US" sz="2000">
                <a:solidFill>
                  <a:srgbClr val="00B0F0"/>
                </a:solidFill>
                <a:cs typeface="Calibri" panose="020F0502020204030204"/>
              </a:rPr>
              <a:t>current tile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is in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closedTiles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or is an</a:t>
            </a:r>
            <a:r>
              <a:rPr lang="en-US" sz="2000">
                <a:solidFill>
                  <a:schemeClr val="tx1">
                    <a:lumMod val="75000"/>
                  </a:schemeClr>
                </a:solidFill>
                <a:cs typeface="Calibri" panose="020F0502020204030204"/>
              </a:rPr>
              <a:t> obstacle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skip it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If the path to the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neighboring tile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is shorter or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neighbor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is in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closedTiles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calculate its </a:t>
            </a:r>
            <a:r>
              <a:rPr lang="en-US" sz="2000">
                <a:solidFill>
                  <a:schemeClr val="accent1"/>
                </a:solidFill>
                <a:cs typeface="Calibri" panose="020F0502020204030204"/>
              </a:rPr>
              <a:t>fCost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 and set the </a:t>
            </a:r>
            <a:r>
              <a:rPr lang="en-US" sz="2000">
                <a:solidFill>
                  <a:schemeClr val="accent1"/>
                </a:solidFill>
                <a:cs typeface="Calibri" panose="020F0502020204030204"/>
              </a:rPr>
              <a:t>parent 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to the </a:t>
            </a:r>
            <a:r>
              <a:rPr lang="en-US" sz="2000">
                <a:solidFill>
                  <a:srgbClr val="00B0F0"/>
                </a:solidFill>
                <a:cs typeface="Calibri" panose="020F0502020204030204"/>
              </a:rPr>
              <a:t>current tile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If the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neighboring tile 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is not currently in </a:t>
            </a:r>
            <a:r>
              <a:rPr lang="en-US" sz="2000">
                <a:solidFill>
                  <a:schemeClr val="accent6"/>
                </a:solidFill>
                <a:cs typeface="Calibri" panose="020F0502020204030204"/>
              </a:rPr>
              <a:t>openTiles</a:t>
            </a: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, add it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}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533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29EF-E5F8-4BED-A0FF-E949DD13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771" y="2767239"/>
            <a:ext cx="8440058" cy="132556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A* Algorithm</a:t>
            </a:r>
            <a:r>
              <a:rPr lang="en-US">
                <a:cs typeface="Calibri Light"/>
              </a:rPr>
              <a:t> Demonstration</a:t>
            </a:r>
            <a:endParaRPr lang="en-US"/>
          </a:p>
        </p:txBody>
      </p:sp>
      <p:pic>
        <p:nvPicPr>
          <p:cNvPr id="8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9FC9A91-2FEB-4371-9DA9-AC750AD0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2" y="1941285"/>
            <a:ext cx="2975428" cy="29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5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F860-99F9-42EE-BFD8-4481481A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Notable Observations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22A4-6D81-462D-A3F6-00CD40F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49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Instantiating a new variable in every iteration of a for-loop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Reading an image from file while instantiating grid, rather than initializing an image variable.</a:t>
            </a:r>
          </a:p>
          <a:p>
            <a:r>
              <a:rPr lang="en-US" sz="2000">
                <a:ea typeface="+mn-lt"/>
                <a:cs typeface="+mn-lt"/>
              </a:rPr>
              <a:t>Certain C++/CLI </a:t>
            </a:r>
            <a:r>
              <a:rPr lang="en-US" sz="2000">
                <a:solidFill>
                  <a:schemeClr val="accent6"/>
                </a:solidFill>
                <a:ea typeface="+mn-lt"/>
                <a:cs typeface="+mn-lt"/>
              </a:rPr>
              <a:t>event-handlers</a:t>
            </a:r>
            <a:r>
              <a:rPr lang="en-US" sz="2000">
                <a:ea typeface="+mn-lt"/>
                <a:cs typeface="+mn-lt"/>
              </a:rPr>
              <a:t> conflict with each other.</a:t>
            </a:r>
          </a:p>
          <a:p>
            <a:r>
              <a:rPr lang="en-US" sz="2000">
                <a:cs typeface="Calibri"/>
              </a:rPr>
              <a:t>Switched from Pythagorean theorem for </a:t>
            </a:r>
            <a:r>
              <a:rPr lang="en-US" sz="2000" err="1">
                <a:solidFill>
                  <a:schemeClr val="accent1"/>
                </a:solidFill>
                <a:cs typeface="Calibri"/>
              </a:rPr>
              <a:t>hCost</a:t>
            </a:r>
            <a:r>
              <a:rPr lang="en-US" sz="2000">
                <a:cs typeface="Calibri"/>
              </a:rPr>
              <a:t> (distance from </a:t>
            </a:r>
            <a:r>
              <a:rPr lang="en-US" sz="2000">
                <a:solidFill>
                  <a:srgbClr val="00B0F0"/>
                </a:solidFill>
                <a:cs typeface="Calibri"/>
              </a:rPr>
              <a:t>current tile</a:t>
            </a:r>
            <a:r>
              <a:rPr lang="en-US" sz="2000">
                <a:cs typeface="Calibri"/>
              </a:rPr>
              <a:t> to </a:t>
            </a:r>
            <a:r>
              <a:rPr lang="en-US" sz="2000">
                <a:solidFill>
                  <a:srgbClr val="FF0000"/>
                </a:solidFill>
                <a:cs typeface="Calibri"/>
              </a:rPr>
              <a:t>end tile</a:t>
            </a:r>
            <a:r>
              <a:rPr lang="en-US" sz="2000">
                <a:cs typeface="Calibri"/>
              </a:rPr>
              <a:t>)</a:t>
            </a:r>
          </a:p>
          <a:p>
            <a:pPr lvl="1"/>
            <a:r>
              <a:rPr lang="en-US" sz="2000">
                <a:cs typeface="Calibri"/>
              </a:rPr>
              <a:t>Less resource intensive</a:t>
            </a:r>
          </a:p>
          <a:p>
            <a:pPr lvl="1"/>
            <a:r>
              <a:rPr lang="en-US" sz="2000">
                <a:cs typeface="Calibri"/>
              </a:rPr>
              <a:t>Gave shorter distance path</a:t>
            </a:r>
          </a:p>
          <a:p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6A7C7-9DF4-4A4A-A002-6ADD6F50CA79}"/>
              </a:ext>
            </a:extLst>
          </p:cNvPr>
          <p:cNvSpPr txBox="1"/>
          <p:nvPr/>
        </p:nvSpPr>
        <p:spPr>
          <a:xfrm>
            <a:off x="2425485" y="2309247"/>
            <a:ext cx="34406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6EFD"/>
                </a:solidFill>
                <a:cs typeface="Calibri"/>
              </a:rPr>
              <a:t>for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int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cs typeface="Calibri"/>
              </a:rPr>
              <a:t> = 0;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cs typeface="Calibri"/>
              </a:rPr>
              <a:t> &lt; 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tiles</a:t>
            </a:r>
            <a:r>
              <a:rPr lang="en-US" dirty="0">
                <a:cs typeface="Calibri"/>
              </a:rPr>
              <a:t>-&gt;Count;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cs typeface="Calibri"/>
              </a:rPr>
              <a:t>++){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Tile</a:t>
            </a:r>
            <a:r>
              <a:rPr lang="en-US" dirty="0">
                <a:cs typeface="Calibri"/>
              </a:rPr>
              <a:t>^ </a:t>
            </a:r>
            <a:r>
              <a:rPr lang="en-US" dirty="0" err="1">
                <a:solidFill>
                  <a:srgbClr val="00B0F0"/>
                </a:solidFill>
                <a:cs typeface="Calibri"/>
              </a:rPr>
              <a:t>currentTile</a:t>
            </a:r>
            <a:r>
              <a:rPr lang="en-US" dirty="0">
                <a:cs typeface="Calibri"/>
              </a:rPr>
              <a:t> = 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Tile</a:t>
            </a:r>
            <a:r>
              <a:rPr lang="en-US" dirty="0">
                <a:cs typeface="Calibri"/>
              </a:rPr>
              <a:t>^)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tiles</a:t>
            </a:r>
            <a:r>
              <a:rPr lang="en-US" dirty="0">
                <a:cs typeface="Calibri"/>
              </a:rPr>
              <a:t>[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cs typeface="Calibri"/>
              </a:rPr>
              <a:t>];</a:t>
            </a:r>
          </a:p>
          <a:p>
            <a:r>
              <a:rPr lang="en-US" dirty="0">
                <a:cs typeface="Calibri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0B6995-3DE5-4FE1-8E03-46DFF7BAFC49}"/>
              </a:ext>
            </a:extLst>
          </p:cNvPr>
          <p:cNvSpPr/>
          <p:nvPr/>
        </p:nvSpPr>
        <p:spPr>
          <a:xfrm>
            <a:off x="5866714" y="2439213"/>
            <a:ext cx="981559" cy="490779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4E124-77EE-493F-AFD9-DA9CF583D111}"/>
              </a:ext>
            </a:extLst>
          </p:cNvPr>
          <p:cNvSpPr txBox="1"/>
          <p:nvPr/>
        </p:nvSpPr>
        <p:spPr>
          <a:xfrm>
            <a:off x="7010400" y="2089686"/>
            <a:ext cx="34406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Tile</a:t>
            </a:r>
            <a:r>
              <a:rPr lang="en-US" dirty="0">
                <a:ea typeface="+mn-lt"/>
                <a:cs typeface="+mn-lt"/>
              </a:rPr>
              <a:t>^ </a:t>
            </a:r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currentTile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int </a:t>
            </a:r>
            <a:r>
              <a:rPr lang="en-US" dirty="0" err="1">
                <a:cs typeface="Calibri"/>
              </a:rPr>
              <a:t>tileCount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tiles</a:t>
            </a:r>
            <a:r>
              <a:rPr lang="en-US" dirty="0">
                <a:cs typeface="Calibri"/>
              </a:rPr>
              <a:t>-&gt;Count;</a:t>
            </a:r>
          </a:p>
          <a:p>
            <a:r>
              <a:rPr lang="en-US" dirty="0">
                <a:solidFill>
                  <a:srgbClr val="FF6EFD"/>
                </a:solidFill>
                <a:cs typeface="Calibri"/>
              </a:rPr>
              <a:t>for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int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= 0;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&lt;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tileCount</a:t>
            </a:r>
            <a:r>
              <a:rPr lang="en-US" dirty="0">
                <a:cs typeface="Calibri"/>
              </a:rPr>
              <a:t>;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i</a:t>
            </a:r>
            <a:r>
              <a:rPr lang="en-US" dirty="0">
                <a:cs typeface="Calibri"/>
              </a:rPr>
              <a:t>++){</a:t>
            </a:r>
            <a:endParaRPr lang="en-US" dirty="0"/>
          </a:p>
          <a:p>
            <a:r>
              <a:rPr lang="en-US" dirty="0" err="1">
                <a:solidFill>
                  <a:srgbClr val="00B0F0"/>
                </a:solidFill>
                <a:ea typeface="+mn-lt"/>
                <a:cs typeface="+mn-lt"/>
              </a:rPr>
              <a:t>currentTile</a:t>
            </a:r>
            <a:r>
              <a:rPr lang="en-US" dirty="0">
                <a:ea typeface="+mn-lt"/>
                <a:cs typeface="+mn-lt"/>
              </a:rPr>
              <a:t> = 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Tile</a:t>
            </a:r>
            <a:r>
              <a:rPr lang="en-US" dirty="0">
                <a:ea typeface="+mn-lt"/>
                <a:cs typeface="+mn-lt"/>
              </a:rPr>
              <a:t>^)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tiles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 dirty="0"/>
          </a:p>
          <a:p>
            <a:r>
              <a:rPr lang="en-US" dirty="0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9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Problem Description</vt:lpstr>
      <vt:lpstr>Problem Solution</vt:lpstr>
      <vt:lpstr>Data Structures – Tile Class</vt:lpstr>
      <vt:lpstr>Data Structures - User Input</vt:lpstr>
      <vt:lpstr>Data Structures – Exception Handling</vt:lpstr>
      <vt:lpstr>Data Structures – A* Algorithm</vt:lpstr>
      <vt:lpstr>A* Algorithm Demonstration</vt:lpstr>
      <vt:lpstr>Notable Observations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34</cp:revision>
  <dcterms:created xsi:type="dcterms:W3CDTF">2020-11-09T05:30:00Z</dcterms:created>
  <dcterms:modified xsi:type="dcterms:W3CDTF">2020-11-17T04:01:00Z</dcterms:modified>
</cp:coreProperties>
</file>