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89" r:id="rId4"/>
    <p:sldId id="261" r:id="rId5"/>
    <p:sldId id="268" r:id="rId6"/>
    <p:sldId id="262" r:id="rId7"/>
    <p:sldId id="267" r:id="rId8"/>
    <p:sldId id="263" r:id="rId9"/>
    <p:sldId id="269" r:id="rId10"/>
    <p:sldId id="270" r:id="rId11"/>
    <p:sldId id="271" r:id="rId12"/>
    <p:sldId id="258" r:id="rId13"/>
    <p:sldId id="272" r:id="rId14"/>
    <p:sldId id="273" r:id="rId15"/>
    <p:sldId id="274" r:id="rId16"/>
    <p:sldId id="275" r:id="rId17"/>
    <p:sldId id="277" r:id="rId18"/>
    <p:sldId id="278" r:id="rId19"/>
    <p:sldId id="296" r:id="rId20"/>
    <p:sldId id="283" r:id="rId21"/>
    <p:sldId id="282" r:id="rId22"/>
    <p:sldId id="281" r:id="rId23"/>
    <p:sldId id="284" r:id="rId24"/>
    <p:sldId id="285" r:id="rId25"/>
    <p:sldId id="286" r:id="rId26"/>
    <p:sldId id="287" r:id="rId27"/>
    <p:sldId id="290" r:id="rId28"/>
    <p:sldId id="291" r:id="rId29"/>
    <p:sldId id="293" r:id="rId30"/>
    <p:sldId id="294" r:id="rId31"/>
    <p:sldId id="297" r:id="rId32"/>
    <p:sldId id="301" r:id="rId33"/>
    <p:sldId id="302" r:id="rId34"/>
    <p:sldId id="303" r:id="rId35"/>
    <p:sldId id="304" r:id="rId36"/>
    <p:sldId id="305" r:id="rId37"/>
    <p:sldId id="306" r:id="rId38"/>
    <p:sldId id="300" r:id="rId39"/>
    <p:sldId id="298" r:id="rId40"/>
    <p:sldId id="299" r:id="rId41"/>
    <p:sldId id="264" r:id="rId42"/>
    <p:sldId id="266" r:id="rId43"/>
    <p:sldId id="265" r:id="rId44"/>
    <p:sldId id="295" r:id="rId4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469A87-6396-41EC-B40E-80C03A61FA2C}" v="1120" dt="2022-06-11T06:06:08.798"/>
    <p1510:client id="{334B8A51-2416-4EA6-91FE-F71419FEC4CC}" v="1926" dt="2022-06-10T12:10:16.133"/>
    <p1510:client id="{44C40CDD-0F3E-479B-ADB5-C60E08409A74}" v="2681" dt="2022-06-10T09:54:01.953"/>
    <p1510:client id="{4F6E4D03-6C43-429A-81DB-D25C37043E53}" v="27" dt="2022-06-06T12:52:33.421"/>
    <p1510:client id="{6BC01B43-7D04-4064-9EE5-1D3FA0765CCE}" v="8065" dt="2022-06-10T05:35:49.804"/>
    <p1510:client id="{9927A0A5-3708-4CBC-8553-F630C2C0E3B7}" v="456" dt="2022-06-11T06:43:47.7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 jasny 1 — Ak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 jasny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Styl jasny 1 — Ak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Styl jasny 2 — Ak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5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8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7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8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2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9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1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4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9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71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nsorflow.org" TargetMode="External"/><Relationship Id="rId2" Type="http://schemas.openxmlformats.org/officeDocument/2006/relationships/hyperlink" Target="https://github.com/tensorflow/tensorflow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D921260-4D7C-CCC7-A933-D22D05409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282" t="-2169" r="-13306" b="-15181"/>
          <a:stretch/>
        </p:blipFill>
        <p:spPr>
          <a:xfrm>
            <a:off x="2342285" y="377560"/>
            <a:ext cx="7531923" cy="597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14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60" name="Group 15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1" name="Freeform: Shape 18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2" name="Freeform: Shape 18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3" name="Rectangle 186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94" name="Group 188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5" name="Freeform: Shape 219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96" name="Group 221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23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25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53" name="Rectangle 252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3" y="0"/>
            <a:ext cx="12166008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0"/>
            <a:ext cx="12188654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9" name="Right Triangle 258">
            <a:extLst>
              <a:ext uri="{FF2B5EF4-FFF2-40B4-BE49-F238E27FC236}">
                <a16:creationId xmlns:a16="http://schemas.microsoft.com/office/drawing/2014/main" id="{26B49BB8-D2B1-43DD-859F-70C7AF3D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936" y="4345090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69888EB3-BBA9-6C43-0864-111502BB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3683131"/>
            <a:ext cx="6542916" cy="23491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Tensory</a:t>
            </a:r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2D8FEA34-C006-58D7-96C4-52FC637ED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48" y="281291"/>
            <a:ext cx="10837437" cy="340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36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6402E41-ACD0-EF77-1698-C68CEE24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1110337"/>
          </a:xfrm>
        </p:spPr>
        <p:txBody>
          <a:bodyPr anchor="b">
            <a:normAutofit/>
          </a:bodyPr>
          <a:lstStyle/>
          <a:p>
            <a:r>
              <a:rPr lang="pl-PL" sz="3600">
                <a:solidFill>
                  <a:schemeClr val="tx2"/>
                </a:solidFill>
                <a:cs typeface="Posterama"/>
              </a:rPr>
              <a:t>Tensor - definicja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E19F29-16D5-1372-7210-83AB9132A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286698"/>
            <a:ext cx="10404484" cy="414231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pl-PL" sz="1800" dirty="0">
                <a:solidFill>
                  <a:schemeClr val="tx2"/>
                </a:solidFill>
              </a:rPr>
              <a:t>W zależności od dziedziny słowo tensor może znaczyć coś innego. Spośród podstawowych definicji słowa tensor wyróżnić można definicję:</a:t>
            </a:r>
            <a:endParaRPr lang="pl-PL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l-PL" sz="1800" dirty="0">
                <a:solidFill>
                  <a:schemeClr val="tx2"/>
                </a:solidFill>
              </a:rPr>
              <a:t>- matematyczną</a:t>
            </a:r>
          </a:p>
          <a:p>
            <a:pPr marL="0" indent="0">
              <a:buNone/>
            </a:pPr>
            <a:r>
              <a:rPr lang="pl-PL" sz="1800" dirty="0">
                <a:solidFill>
                  <a:schemeClr val="tx2"/>
                </a:solidFill>
              </a:rPr>
              <a:t>Obiekt matematyczny, którego współrzędne zmienia się w określony sposób przy transformacji układu współrzędnych (tzw. bazy). Na przykład: tensor metryczny.</a:t>
            </a:r>
          </a:p>
          <a:p>
            <a:pPr marL="0" indent="0">
              <a:buNone/>
            </a:pPr>
            <a:r>
              <a:rPr lang="pl-PL" sz="1800" dirty="0">
                <a:solidFill>
                  <a:schemeClr val="tx2"/>
                </a:solidFill>
              </a:rPr>
              <a:t>- fizyczną</a:t>
            </a:r>
          </a:p>
          <a:p>
            <a:pPr marL="0" indent="0">
              <a:buNone/>
            </a:pPr>
            <a:r>
              <a:rPr lang="pl-PL" sz="1800" dirty="0">
                <a:solidFill>
                  <a:schemeClr val="tx2"/>
                </a:solidFill>
              </a:rPr>
              <a:t>Obiekt fizyczny, który posiada określone niezmienniki przy afinicznej transformacji układu odniesienia. Na przykład: tensor </a:t>
            </a:r>
            <a:r>
              <a:rPr lang="pl-PL" sz="1800" dirty="0" err="1">
                <a:solidFill>
                  <a:schemeClr val="tx2"/>
                </a:solidFill>
              </a:rPr>
              <a:t>naprężeń</a:t>
            </a:r>
            <a:r>
              <a:rPr lang="pl-PL" sz="1800" dirty="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r>
              <a:rPr lang="pl-PL" sz="1800" dirty="0">
                <a:solidFill>
                  <a:schemeClr val="tx2"/>
                </a:solidFill>
              </a:rPr>
              <a:t>- programistyczną</a:t>
            </a:r>
          </a:p>
          <a:p>
            <a:pPr marL="0" indent="0">
              <a:buNone/>
            </a:pPr>
            <a:r>
              <a:rPr lang="pl-PL" sz="1800" dirty="0">
                <a:solidFill>
                  <a:schemeClr val="tx2"/>
                </a:solidFill>
              </a:rPr>
              <a:t>Uogólnienie tablicy, na którym wybrane operacje (iloczyny) wykonywane są w specyficzny sposób. W bibliotece </a:t>
            </a:r>
            <a:r>
              <a:rPr lang="pl-PL" sz="1800" dirty="0" err="1">
                <a:solidFill>
                  <a:schemeClr val="tx2"/>
                </a:solidFill>
              </a:rPr>
              <a:t>tensorflow</a:t>
            </a:r>
            <a:r>
              <a:rPr lang="pl-PL" sz="1800" dirty="0">
                <a:solidFill>
                  <a:schemeClr val="tx2"/>
                </a:solidFill>
              </a:rPr>
              <a:t> tensor reprezentowany jest za pomocą klasy </a:t>
            </a:r>
            <a:r>
              <a:rPr lang="pl-PL" sz="1800" b="1" i="1" dirty="0" err="1">
                <a:solidFill>
                  <a:schemeClr val="tx2"/>
                </a:solidFill>
              </a:rPr>
              <a:t>tf.Tensor</a:t>
            </a:r>
            <a:r>
              <a:rPr lang="pl-PL" sz="1800" b="1" i="1" dirty="0">
                <a:solidFill>
                  <a:schemeClr val="tx2"/>
                </a:solidFill>
              </a:rPr>
              <a:t>  </a:t>
            </a:r>
            <a:r>
              <a:rPr lang="pl-PL" sz="1800" i="1" dirty="0">
                <a:solidFill>
                  <a:schemeClr val="tx2"/>
                </a:solidFill>
              </a:rPr>
              <a:t>(tensor niemodyfikowalny)</a:t>
            </a:r>
            <a:r>
              <a:rPr lang="pl-PL" sz="1800" b="1" i="1" dirty="0">
                <a:solidFill>
                  <a:schemeClr val="tx2"/>
                </a:solidFill>
              </a:rPr>
              <a:t>  </a:t>
            </a:r>
            <a:r>
              <a:rPr lang="pl-PL" sz="1800" i="1" dirty="0">
                <a:solidFill>
                  <a:schemeClr val="tx2"/>
                </a:solidFill>
              </a:rPr>
              <a:t>oraz</a:t>
            </a:r>
            <a:r>
              <a:rPr lang="pl-PL" sz="1800" b="1" i="1" dirty="0">
                <a:solidFill>
                  <a:schemeClr val="tx2"/>
                </a:solidFill>
              </a:rPr>
              <a:t> </a:t>
            </a:r>
            <a:r>
              <a:rPr lang="pl-PL" sz="1800" b="1" i="1" dirty="0" err="1">
                <a:solidFill>
                  <a:schemeClr val="tx2"/>
                </a:solidFill>
              </a:rPr>
              <a:t>tf.Variable</a:t>
            </a:r>
            <a:r>
              <a:rPr lang="pl-PL" sz="1800" b="1" i="1" dirty="0">
                <a:solidFill>
                  <a:schemeClr val="tx2"/>
                </a:solidFill>
              </a:rPr>
              <a:t> </a:t>
            </a:r>
            <a:r>
              <a:rPr lang="pl-PL" sz="1800" i="1" dirty="0">
                <a:solidFill>
                  <a:schemeClr val="tx2"/>
                </a:solidFill>
              </a:rPr>
              <a:t>(tensor modyfikowalny).</a:t>
            </a:r>
          </a:p>
        </p:txBody>
      </p:sp>
    </p:spTree>
    <p:extLst>
      <p:ext uri="{BB962C8B-B14F-4D97-AF65-F5344CB8AC3E}">
        <p14:creationId xmlns:p14="http://schemas.microsoft.com/office/powerpoint/2010/main" val="3291454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49" name="Rectangle 24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5" name="Right Triangle 25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69888EB3-BBA9-6C43-0864-111502BB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725467"/>
            <a:ext cx="10733204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err="1">
                <a:solidFill>
                  <a:schemeClr val="tx2"/>
                </a:solidFill>
              </a:rPr>
              <a:t>tf.Tensor</a:t>
            </a:r>
            <a:endParaRPr lang="en-US" sz="5400" err="1">
              <a:solidFill>
                <a:schemeClr val="tx2"/>
              </a:solidFill>
              <a:cs typeface="Posterama"/>
            </a:endParaRPr>
          </a:p>
        </p:txBody>
      </p:sp>
    </p:spTree>
    <p:extLst>
      <p:ext uri="{BB962C8B-B14F-4D97-AF65-F5344CB8AC3E}">
        <p14:creationId xmlns:p14="http://schemas.microsoft.com/office/powerpoint/2010/main" val="426891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6402E41-ACD0-EF77-1698-C68CEE24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938273"/>
          </a:xfrm>
        </p:spPr>
        <p:txBody>
          <a:bodyPr anchor="b">
            <a:normAutofit/>
          </a:bodyPr>
          <a:lstStyle/>
          <a:p>
            <a:r>
              <a:rPr lang="pl-PL" sz="3600" dirty="0" err="1">
                <a:solidFill>
                  <a:schemeClr val="tx2"/>
                </a:solidFill>
                <a:cs typeface="Posterama"/>
              </a:rPr>
              <a:t>tf.Tensor</a:t>
            </a:r>
            <a:r>
              <a:rPr lang="pl-PL" sz="3600" dirty="0">
                <a:solidFill>
                  <a:schemeClr val="tx2"/>
                </a:solidFill>
                <a:cs typeface="Posterama"/>
              </a:rPr>
              <a:t> - tworzenie</a:t>
            </a:r>
            <a:endParaRPr lang="pl-PL" dirty="0">
              <a:solidFill>
                <a:schemeClr val="tx2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E19F29-16D5-1372-7210-83AB9132A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967150"/>
            <a:ext cx="10576549" cy="448644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sz="1800" dirty="0">
                <a:solidFill>
                  <a:schemeClr val="tx2"/>
                </a:solidFill>
              </a:rPr>
              <a:t>Z perspektywy programisty tensory są bardzo podobne do tablic </a:t>
            </a:r>
            <a:r>
              <a:rPr lang="pl-PL" sz="1800" dirty="0" err="1">
                <a:solidFill>
                  <a:schemeClr val="tx2"/>
                </a:solidFill>
              </a:rPr>
              <a:t>numpy</a:t>
            </a:r>
            <a:r>
              <a:rPr lang="pl-PL" sz="1800" dirty="0">
                <a:solidFill>
                  <a:schemeClr val="tx2"/>
                </a:solidFill>
              </a:rPr>
              <a:t>. W bibliotece </a:t>
            </a:r>
            <a:r>
              <a:rPr lang="pl-PL" sz="1800" dirty="0" err="1">
                <a:solidFill>
                  <a:schemeClr val="tx2"/>
                </a:solidFill>
              </a:rPr>
              <a:t>tensorflow</a:t>
            </a:r>
            <a:r>
              <a:rPr lang="pl-PL" sz="1800" dirty="0">
                <a:solidFill>
                  <a:schemeClr val="tx2"/>
                </a:solidFill>
              </a:rPr>
              <a:t> tensory reprezentowane są za pomocą klas </a:t>
            </a:r>
            <a:r>
              <a:rPr lang="pl-PL" sz="1800" dirty="0" err="1">
                <a:solidFill>
                  <a:schemeClr val="tx2"/>
                </a:solidFill>
              </a:rPr>
              <a:t>tf.Tensor</a:t>
            </a:r>
            <a:r>
              <a:rPr lang="pl-PL" sz="1800" dirty="0">
                <a:solidFill>
                  <a:schemeClr val="tx2"/>
                </a:solidFill>
              </a:rPr>
              <a:t> oraz </a:t>
            </a:r>
            <a:r>
              <a:rPr lang="pl-PL" sz="1800" dirty="0" err="1">
                <a:solidFill>
                  <a:schemeClr val="tx2"/>
                </a:solidFill>
              </a:rPr>
              <a:t>tf.Variable</a:t>
            </a:r>
            <a:r>
              <a:rPr lang="pl-PL" sz="1800" dirty="0">
                <a:solidFill>
                  <a:schemeClr val="tx2"/>
                </a:solidFill>
              </a:rPr>
              <a:t>. W pierwszej kolejności popatrzmy na klasę </a:t>
            </a:r>
            <a:r>
              <a:rPr lang="pl-PL" sz="1800" b="1" dirty="0" err="1">
                <a:solidFill>
                  <a:schemeClr val="tx2"/>
                </a:solidFill>
              </a:rPr>
              <a:t>tf.Tensor</a:t>
            </a:r>
            <a:r>
              <a:rPr lang="pl-PL" sz="1800" dirty="0">
                <a:solidFill>
                  <a:schemeClr val="tx2"/>
                </a:solidFill>
              </a:rPr>
              <a:t>. W bibliotece </a:t>
            </a:r>
            <a:r>
              <a:rPr lang="pl-PL" sz="1800" dirty="0" err="1">
                <a:solidFill>
                  <a:schemeClr val="tx2"/>
                </a:solidFill>
              </a:rPr>
              <a:t>tensorflow</a:t>
            </a:r>
            <a:r>
              <a:rPr lang="pl-PL" sz="1800" dirty="0">
                <a:solidFill>
                  <a:schemeClr val="tx2"/>
                </a:solidFill>
              </a:rPr>
              <a:t> istnieje kilka funkcji do tworzenia obiektów tej klasy.</a:t>
            </a:r>
          </a:p>
          <a:p>
            <a:pPr marL="0" indent="0">
              <a:buNone/>
            </a:pPr>
            <a:endParaRPr lang="pl-PL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pl-PL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pl-PL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pl-PL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l-PL" sz="1800" dirty="0">
                <a:solidFill>
                  <a:schemeClr val="tx2"/>
                </a:solidFill>
              </a:rPr>
              <a:t>Tworzenie obiektów klasy </a:t>
            </a:r>
            <a:r>
              <a:rPr lang="pl-PL" sz="1800" dirty="0" err="1">
                <a:solidFill>
                  <a:schemeClr val="tx2"/>
                </a:solidFill>
              </a:rPr>
              <a:t>tf.Tensor</a:t>
            </a:r>
            <a:r>
              <a:rPr lang="pl-PL" sz="1800" dirty="0">
                <a:solidFill>
                  <a:schemeClr val="tx2"/>
                </a:solidFill>
              </a:rPr>
              <a:t> poprzez ich bezpośrednią inicjalizację nie jest zalecane przez twórców </a:t>
            </a:r>
            <a:r>
              <a:rPr lang="pl-PL" sz="1800" dirty="0" err="1">
                <a:solidFill>
                  <a:schemeClr val="tx2"/>
                </a:solidFill>
              </a:rPr>
              <a:t>tensorflow</a:t>
            </a:r>
            <a:r>
              <a:rPr lang="pl-PL" sz="1800" dirty="0">
                <a:solidFill>
                  <a:schemeClr val="tx2"/>
                </a:solidFill>
              </a:rPr>
              <a:t>. Obiekty klasy </a:t>
            </a:r>
            <a:r>
              <a:rPr lang="pl-PL" sz="1800" dirty="0" err="1">
                <a:solidFill>
                  <a:schemeClr val="tx2"/>
                </a:solidFill>
              </a:rPr>
              <a:t>tf.Tensor</a:t>
            </a:r>
            <a:r>
              <a:rPr lang="pl-PL" sz="1800" dirty="0">
                <a:solidFill>
                  <a:schemeClr val="tx2"/>
                </a:solidFill>
              </a:rPr>
              <a:t> są </a:t>
            </a:r>
            <a:r>
              <a:rPr lang="pl-PL" sz="1800" b="1" dirty="0">
                <a:solidFill>
                  <a:schemeClr val="tx2"/>
                </a:solidFill>
              </a:rPr>
              <a:t>niemodyfikowalne</a:t>
            </a:r>
            <a:r>
              <a:rPr lang="pl-PL" sz="1800" dirty="0">
                <a:solidFill>
                  <a:schemeClr val="tx2"/>
                </a:solidFill>
              </a:rPr>
              <a:t> (</a:t>
            </a:r>
            <a:r>
              <a:rPr lang="pl-PL" sz="1800" dirty="0" err="1">
                <a:solidFill>
                  <a:schemeClr val="tx2"/>
                </a:solidFill>
              </a:rPr>
              <a:t>niemutowalne</a:t>
            </a:r>
            <a:r>
              <a:rPr lang="pl-PL" sz="1800" dirty="0">
                <a:solidFill>
                  <a:schemeClr val="tx2"/>
                </a:solidFill>
              </a:rPr>
              <a:t>), tzn. po utworzeniu nie można zmieniać ich wartości (jak napisy i </a:t>
            </a:r>
            <a:r>
              <a:rPr lang="pl-PL" sz="1800" dirty="0" err="1">
                <a:solidFill>
                  <a:schemeClr val="tx2"/>
                </a:solidFill>
              </a:rPr>
              <a:t>krotki</a:t>
            </a:r>
            <a:r>
              <a:rPr lang="pl-PL" sz="1800" dirty="0">
                <a:solidFill>
                  <a:schemeClr val="tx2"/>
                </a:solidFill>
              </a:rPr>
              <a:t> w </a:t>
            </a:r>
            <a:r>
              <a:rPr lang="pl-PL" sz="1800" dirty="0" err="1">
                <a:solidFill>
                  <a:schemeClr val="tx2"/>
                </a:solidFill>
              </a:rPr>
              <a:t>pythonie</a:t>
            </a:r>
            <a:r>
              <a:rPr lang="pl-PL" sz="1800" dirty="0">
                <a:solidFill>
                  <a:schemeClr val="tx2"/>
                </a:solidFill>
              </a:rPr>
              <a:t>).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1EA8B5E5-1E6E-75E0-D0D8-E56875D41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508552"/>
              </p:ext>
            </p:extLst>
          </p:nvPr>
        </p:nvGraphicFramePr>
        <p:xfrm>
          <a:off x="1376516" y="3502741"/>
          <a:ext cx="8537356" cy="94636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134339">
                  <a:extLst>
                    <a:ext uri="{9D8B030D-6E8A-4147-A177-3AD203B41FA5}">
                      <a16:colId xmlns:a16="http://schemas.microsoft.com/office/drawing/2014/main" val="1031932061"/>
                    </a:ext>
                  </a:extLst>
                </a:gridCol>
                <a:gridCol w="2134339">
                  <a:extLst>
                    <a:ext uri="{9D8B030D-6E8A-4147-A177-3AD203B41FA5}">
                      <a16:colId xmlns:a16="http://schemas.microsoft.com/office/drawing/2014/main" val="2362390967"/>
                    </a:ext>
                  </a:extLst>
                </a:gridCol>
                <a:gridCol w="2134339">
                  <a:extLst>
                    <a:ext uri="{9D8B030D-6E8A-4147-A177-3AD203B41FA5}">
                      <a16:colId xmlns:a16="http://schemas.microsoft.com/office/drawing/2014/main" val="3598797806"/>
                    </a:ext>
                  </a:extLst>
                </a:gridCol>
                <a:gridCol w="2134339">
                  <a:extLst>
                    <a:ext uri="{9D8B030D-6E8A-4147-A177-3AD203B41FA5}">
                      <a16:colId xmlns:a16="http://schemas.microsoft.com/office/drawing/2014/main" val="1358931214"/>
                    </a:ext>
                  </a:extLst>
                </a:gridCol>
              </a:tblGrid>
              <a:tr h="485634"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constant</a:t>
                      </a:r>
                      <a:r>
                        <a:rPr lang="pl-PL" b="1" dirty="0"/>
                        <a:t>()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err="1"/>
                        <a:t>ones_like</a:t>
                      </a:r>
                      <a:r>
                        <a:rPr lang="pl-PL" b="1" dirty="0"/>
                        <a:t>()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err="1"/>
                        <a:t>zeros_like</a:t>
                      </a:r>
                      <a:r>
                        <a:rPr lang="pl-PL" b="1" dirty="0"/>
                        <a:t>()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err="1"/>
                        <a:t>fill</a:t>
                      </a:r>
                      <a:r>
                        <a:rPr lang="pl-PL" b="1" dirty="0"/>
                        <a:t>()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725699"/>
                  </a:ext>
                </a:extLst>
              </a:tr>
              <a:tr h="460729">
                <a:tc>
                  <a:txBody>
                    <a:bodyPr/>
                    <a:lstStyle/>
                    <a:p>
                      <a:pPr algn="ctr"/>
                      <a:r>
                        <a:rPr lang="pl-PL" b="1" err="1"/>
                        <a:t>ones</a:t>
                      </a:r>
                      <a:r>
                        <a:rPr lang="pl-PL" b="1" dirty="0"/>
                        <a:t>()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err="1"/>
                        <a:t>zeros</a:t>
                      </a:r>
                      <a:r>
                        <a:rPr lang="pl-PL" b="1" dirty="0"/>
                        <a:t>()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err="1"/>
                        <a:t>range</a:t>
                      </a:r>
                      <a:r>
                        <a:rPr lang="pl-PL" b="1" dirty="0"/>
                        <a:t>()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random.normal</a:t>
                      </a:r>
                      <a:r>
                        <a:rPr lang="pl-PL" b="1" dirty="0"/>
                        <a:t>()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265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735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6402E41-ACD0-EF77-1698-C68CEE24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1393014"/>
          </a:xfrm>
        </p:spPr>
        <p:txBody>
          <a:bodyPr anchor="b">
            <a:normAutofit/>
          </a:bodyPr>
          <a:lstStyle/>
          <a:p>
            <a:r>
              <a:rPr lang="pl-PL" sz="3600" dirty="0" err="1">
                <a:solidFill>
                  <a:schemeClr val="tx2"/>
                </a:solidFill>
                <a:ea typeface="+mj-lt"/>
                <a:cs typeface="+mj-lt"/>
              </a:rPr>
              <a:t>tf.Tensor</a:t>
            </a:r>
            <a:r>
              <a:rPr lang="pl-PL" sz="3600" dirty="0">
                <a:solidFill>
                  <a:schemeClr val="tx2"/>
                </a:solidFill>
                <a:cs typeface="Posterama"/>
              </a:rPr>
              <a:t> – charakterystyki</a:t>
            </a:r>
            <a:endParaRPr lang="pl-PL" dirty="0">
              <a:solidFill>
                <a:schemeClr val="tx2"/>
              </a:solidFill>
              <a:cs typeface="Posterama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E19F29-16D5-1372-7210-83AB9132A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446472"/>
            <a:ext cx="10429066" cy="35769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Do podstawowych charakterystyk tensora należą:</a:t>
            </a:r>
            <a:endParaRPr lang="pl-PL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1. rząd (</a:t>
            </a:r>
            <a:r>
              <a:rPr lang="pl-PL" sz="1800" i="1">
                <a:solidFill>
                  <a:schemeClr val="tx2"/>
                </a:solidFill>
              </a:rPr>
              <a:t>ang. </a:t>
            </a:r>
            <a:r>
              <a:rPr lang="pl-PL" sz="1800" i="1" err="1">
                <a:solidFill>
                  <a:schemeClr val="tx2"/>
                </a:solidFill>
              </a:rPr>
              <a:t>rank</a:t>
            </a:r>
            <a:r>
              <a:rPr lang="pl-PL" sz="1800">
                <a:solidFill>
                  <a:schemeClr val="tx2"/>
                </a:solidFill>
              </a:rPr>
              <a:t>) - liczba wymiarów tensora (skalar jest tensorem rzędu 0, wektor jest tensorem rzędu 1, macierz jest tensorem rzędu 2)</a:t>
            </a:r>
          </a:p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2. kształt (</a:t>
            </a:r>
            <a:r>
              <a:rPr lang="pl-PL" sz="1800" i="1">
                <a:solidFill>
                  <a:schemeClr val="tx2"/>
                </a:solidFill>
              </a:rPr>
              <a:t>ang. </a:t>
            </a:r>
            <a:r>
              <a:rPr lang="pl-PL" sz="1800" i="1" err="1">
                <a:solidFill>
                  <a:schemeClr val="tx2"/>
                </a:solidFill>
              </a:rPr>
              <a:t>shape</a:t>
            </a:r>
            <a:r>
              <a:rPr lang="pl-PL" sz="1800">
                <a:solidFill>
                  <a:schemeClr val="tx2"/>
                </a:solidFill>
              </a:rPr>
              <a:t>) - lista zawierająca długość (liczbę elementów) każdego z wymiarów tensora.</a:t>
            </a:r>
          </a:p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3. rozmiar (</a:t>
            </a:r>
            <a:r>
              <a:rPr lang="pl-PL" sz="1800" i="1">
                <a:solidFill>
                  <a:schemeClr val="tx2"/>
                </a:solidFill>
              </a:rPr>
              <a:t>ang. </a:t>
            </a:r>
            <a:r>
              <a:rPr lang="pl-PL" sz="1800" i="1" err="1">
                <a:solidFill>
                  <a:schemeClr val="tx2"/>
                </a:solidFill>
              </a:rPr>
              <a:t>size</a:t>
            </a:r>
            <a:r>
              <a:rPr lang="pl-PL" sz="1800">
                <a:solidFill>
                  <a:schemeClr val="tx2"/>
                </a:solidFill>
              </a:rPr>
              <a:t>) - całkowita liczba elementów tensora</a:t>
            </a:r>
          </a:p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4. typ (</a:t>
            </a:r>
            <a:r>
              <a:rPr lang="pl-PL" sz="1800" i="1">
                <a:solidFill>
                  <a:schemeClr val="tx2"/>
                </a:solidFill>
              </a:rPr>
              <a:t>ang. </a:t>
            </a:r>
            <a:r>
              <a:rPr lang="pl-PL" sz="1800" i="1" err="1">
                <a:solidFill>
                  <a:schemeClr val="tx2"/>
                </a:solidFill>
              </a:rPr>
              <a:t>type</a:t>
            </a:r>
            <a:r>
              <a:rPr lang="pl-PL" sz="1800">
                <a:solidFill>
                  <a:schemeClr val="tx2"/>
                </a:solidFill>
              </a:rPr>
              <a:t>) - wszystkie elementy tensora muszą być jednakowego typu.</a:t>
            </a:r>
          </a:p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Poszczególne charakterystyki zostaną szczegółowo omówione na kolejnych slajdach.</a:t>
            </a:r>
          </a:p>
        </p:txBody>
      </p:sp>
    </p:spTree>
    <p:extLst>
      <p:ext uri="{BB962C8B-B14F-4D97-AF65-F5344CB8AC3E}">
        <p14:creationId xmlns:p14="http://schemas.microsoft.com/office/powerpoint/2010/main" val="1852899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6402E41-ACD0-EF77-1698-C68CEE24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1393014"/>
          </a:xfrm>
        </p:spPr>
        <p:txBody>
          <a:bodyPr anchor="b">
            <a:normAutofit/>
          </a:bodyPr>
          <a:lstStyle/>
          <a:p>
            <a:r>
              <a:rPr lang="pl-PL" sz="3600" dirty="0" err="1">
                <a:solidFill>
                  <a:schemeClr val="tx2"/>
                </a:solidFill>
                <a:ea typeface="+mj-lt"/>
                <a:cs typeface="+mj-lt"/>
              </a:rPr>
              <a:t>tf.Tensor</a:t>
            </a:r>
            <a:r>
              <a:rPr lang="pl-PL" sz="3600" dirty="0">
                <a:solidFill>
                  <a:schemeClr val="tx2"/>
                </a:solidFill>
                <a:cs typeface="Posterama"/>
              </a:rPr>
              <a:t> - rząd</a:t>
            </a:r>
            <a:endParaRPr lang="pl-PL" dirty="0">
              <a:solidFill>
                <a:schemeClr val="tx2"/>
              </a:solidFill>
              <a:cs typeface="Posterama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E19F29-16D5-1372-7210-83AB9132A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446472"/>
            <a:ext cx="10429066" cy="35769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l-PL" sz="18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pl-PL" sz="18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Tensory są klasyfikowane na podstawie liczby posiadanych wymiarów:</a:t>
            </a:r>
            <a:endParaRPr lang="pl-PL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- tensor rzędu 0 to tensor posiadający jedną wartość i żadnych osi (skalar)</a:t>
            </a:r>
          </a:p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- tensor rzędu 1 to tensor posiadający listę wartości wzdłuż jednej osi (wektor)</a:t>
            </a:r>
          </a:p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- tensor rzędu 2 to tensor posiadający dwie osie (macierz)</a:t>
            </a:r>
          </a:p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- tensor rzędu N to tensor posiadający N osi</a:t>
            </a:r>
          </a:p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Rząd tensora przechowywany jest w atrybucie </a:t>
            </a:r>
            <a:r>
              <a:rPr lang="pl-PL" sz="1800" b="1" i="1" err="1">
                <a:solidFill>
                  <a:schemeClr val="tx2"/>
                </a:solidFill>
              </a:rPr>
              <a:t>ndim</a:t>
            </a:r>
            <a:r>
              <a:rPr lang="pl-PL" sz="180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6A96371A-CEBF-5AFB-8F20-9922D3A4A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772" y="728868"/>
            <a:ext cx="6123761" cy="195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45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6402E41-ACD0-EF77-1698-C68CEE24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1393014"/>
          </a:xfrm>
        </p:spPr>
        <p:txBody>
          <a:bodyPr anchor="b">
            <a:normAutofit/>
          </a:bodyPr>
          <a:lstStyle/>
          <a:p>
            <a:r>
              <a:rPr lang="pl-PL" sz="3600" dirty="0" err="1">
                <a:solidFill>
                  <a:schemeClr val="tx2"/>
                </a:solidFill>
                <a:ea typeface="+mj-lt"/>
                <a:cs typeface="+mj-lt"/>
              </a:rPr>
              <a:t>tf.Tensor</a:t>
            </a:r>
            <a:r>
              <a:rPr lang="pl-PL" sz="3600" dirty="0">
                <a:solidFill>
                  <a:schemeClr val="tx2"/>
                </a:solidFill>
                <a:cs typeface="Posterama"/>
              </a:rPr>
              <a:t> - kształt</a:t>
            </a:r>
            <a:endParaRPr lang="pl-PL" dirty="0">
              <a:solidFill>
                <a:schemeClr val="tx2"/>
              </a:solidFill>
              <a:cs typeface="Posterama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E19F29-16D5-1372-7210-83AB9132A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446472"/>
            <a:ext cx="10429066" cy="35769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l-PL" sz="18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pl-PL" sz="18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Zgodnie z konwencją przyjętą w </a:t>
            </a:r>
            <a:r>
              <a:rPr lang="pl-PL" sz="1800" err="1">
                <a:solidFill>
                  <a:schemeClr val="tx2"/>
                </a:solidFill>
              </a:rPr>
              <a:t>tensorflow</a:t>
            </a:r>
            <a:r>
              <a:rPr lang="pl-PL" sz="1800">
                <a:solidFill>
                  <a:schemeClr val="tx2"/>
                </a:solidFill>
              </a:rPr>
              <a:t>:</a:t>
            </a:r>
            <a:endParaRPr lang="pl-PL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- dla tensora rzędu 2 pierwszy indeks atrybutu </a:t>
            </a:r>
            <a:r>
              <a:rPr lang="pl-PL" sz="1800" err="1">
                <a:solidFill>
                  <a:schemeClr val="tx2"/>
                </a:solidFill>
              </a:rPr>
              <a:t>shape</a:t>
            </a:r>
            <a:r>
              <a:rPr lang="pl-PL" sz="1800">
                <a:solidFill>
                  <a:schemeClr val="tx2"/>
                </a:solidFill>
              </a:rPr>
              <a:t> dotyczy liczby wierszy, a drugi liczby kolumn</a:t>
            </a:r>
          </a:p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- jeżeli tensor trzeciego rzędu wyobrazimy sobie jako pudełko, to pierwszy indeks atrybutu </a:t>
            </a:r>
            <a:r>
              <a:rPr lang="pl-PL" sz="1800" err="1">
                <a:solidFill>
                  <a:schemeClr val="tx2"/>
                </a:solidFill>
              </a:rPr>
              <a:t>shape</a:t>
            </a:r>
            <a:r>
              <a:rPr lang="pl-PL" sz="1800">
                <a:solidFill>
                  <a:schemeClr val="tx2"/>
                </a:solidFill>
              </a:rPr>
              <a:t> będzie dotyczył wysokości pudełka (liczby wierszy), drugi indeks długości pudełka (liczby kolumn), a trzeci indeks </a:t>
            </a:r>
            <a:r>
              <a:rPr lang="pl-PL" sz="1800" err="1">
                <a:solidFill>
                  <a:schemeClr val="tx2"/>
                </a:solidFill>
              </a:rPr>
              <a:t>głebokości</a:t>
            </a:r>
            <a:r>
              <a:rPr lang="pl-PL" sz="1800">
                <a:solidFill>
                  <a:schemeClr val="tx2"/>
                </a:solidFill>
              </a:rPr>
              <a:t> pudełka</a:t>
            </a:r>
          </a:p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Kształt tensora przechowywany jest w atrybucie </a:t>
            </a:r>
            <a:r>
              <a:rPr lang="pl-PL" sz="1800" b="1" i="1" err="1">
                <a:solidFill>
                  <a:schemeClr val="tx2"/>
                </a:solidFill>
              </a:rPr>
              <a:t>shape</a:t>
            </a:r>
            <a:r>
              <a:rPr lang="pl-PL" sz="180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4" name="Obraz 4" descr="Obraz zawierający tekst, jasne&#10;&#10;Opis wygenerowany automatycznie">
            <a:extLst>
              <a:ext uri="{FF2B5EF4-FFF2-40B4-BE49-F238E27FC236}">
                <a16:creationId xmlns:a16="http://schemas.microsoft.com/office/drawing/2014/main" id="{6A96371A-CEBF-5AFB-8F20-9922D3A4A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649" y="354833"/>
            <a:ext cx="5234548" cy="307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63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6402E41-ACD0-EF77-1698-C68CEE24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1393014"/>
          </a:xfrm>
        </p:spPr>
        <p:txBody>
          <a:bodyPr anchor="b">
            <a:normAutofit/>
          </a:bodyPr>
          <a:lstStyle/>
          <a:p>
            <a:r>
              <a:rPr lang="pl-PL" sz="3600" dirty="0" err="1">
                <a:solidFill>
                  <a:schemeClr val="tx2"/>
                </a:solidFill>
                <a:ea typeface="+mj-lt"/>
                <a:cs typeface="+mj-lt"/>
              </a:rPr>
              <a:t>tf.Tensor</a:t>
            </a:r>
            <a:r>
              <a:rPr lang="pl-PL" sz="3600" dirty="0">
                <a:solidFill>
                  <a:schemeClr val="tx2"/>
                </a:solidFill>
                <a:cs typeface="Posterama"/>
              </a:rPr>
              <a:t> - rozmiar</a:t>
            </a:r>
            <a:endParaRPr lang="pl-PL" dirty="0">
              <a:solidFill>
                <a:schemeClr val="tx2"/>
              </a:solidFill>
              <a:cs typeface="Posterama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E19F29-16D5-1372-7210-83AB9132A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446472"/>
            <a:ext cx="10429066" cy="35769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l-PL" sz="18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Rozmiar tensora to liczba jego elementów. W celu sprawdzenia rozmiary tensora należy użyć funkcji </a:t>
            </a:r>
            <a:r>
              <a:rPr lang="pl-PL" sz="1800" b="1" i="1" err="1">
                <a:solidFill>
                  <a:schemeClr val="tx2"/>
                </a:solidFill>
              </a:rPr>
              <a:t>tf.size</a:t>
            </a:r>
            <a:r>
              <a:rPr lang="pl-PL" sz="1800" b="1" i="1">
                <a:solidFill>
                  <a:schemeClr val="tx2"/>
                </a:solidFill>
              </a:rPr>
              <a:t>().</a:t>
            </a:r>
            <a:endParaRPr lang="pl-PL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460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6402E41-ACD0-EF77-1698-C68CEE24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1393014"/>
          </a:xfrm>
        </p:spPr>
        <p:txBody>
          <a:bodyPr anchor="b">
            <a:normAutofit/>
          </a:bodyPr>
          <a:lstStyle/>
          <a:p>
            <a:r>
              <a:rPr lang="pl-PL" sz="3600" dirty="0" err="1">
                <a:solidFill>
                  <a:schemeClr val="tx2"/>
                </a:solidFill>
                <a:ea typeface="+mj-lt"/>
                <a:cs typeface="+mj-lt"/>
              </a:rPr>
              <a:t>tf.Tensor</a:t>
            </a:r>
            <a:r>
              <a:rPr lang="pl-PL" sz="3600" dirty="0">
                <a:solidFill>
                  <a:schemeClr val="tx2"/>
                </a:solidFill>
                <a:cs typeface="Posterama"/>
              </a:rPr>
              <a:t> - typ</a:t>
            </a:r>
            <a:endParaRPr lang="pl-PL" dirty="0">
              <a:solidFill>
                <a:schemeClr val="tx2"/>
              </a:solidFill>
              <a:cs typeface="Posterama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E19F29-16D5-1372-7210-83AB9132A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446472"/>
            <a:ext cx="10429066" cy="35769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l-PL" sz="18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Tensory poza standardowymi typami numerycznymi takim jak </a:t>
            </a:r>
            <a:r>
              <a:rPr lang="pl-PL" sz="1800" err="1">
                <a:solidFill>
                  <a:schemeClr val="tx2"/>
                </a:solidFill>
              </a:rPr>
              <a:t>int</a:t>
            </a:r>
            <a:r>
              <a:rPr lang="pl-PL" sz="1800">
                <a:solidFill>
                  <a:schemeClr val="tx2"/>
                </a:solidFill>
              </a:rPr>
              <a:t> czy </a:t>
            </a:r>
            <a:r>
              <a:rPr lang="pl-PL" sz="1800" err="1">
                <a:solidFill>
                  <a:schemeClr val="tx2"/>
                </a:solidFill>
              </a:rPr>
              <a:t>float</a:t>
            </a:r>
            <a:r>
              <a:rPr lang="pl-PL" sz="1800">
                <a:solidFill>
                  <a:schemeClr val="tx2"/>
                </a:solidFill>
              </a:rPr>
              <a:t>, mogą składać się również z elementów typu liczby zespolone czy napisy. Wszystkie elementy tensora muszą mieć ten sam typ.</a:t>
            </a:r>
          </a:p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Typ elementów tensora przechowywany jest w atrybucie </a:t>
            </a:r>
            <a:r>
              <a:rPr lang="pl-PL" sz="1800" err="1">
                <a:solidFill>
                  <a:schemeClr val="tx2"/>
                </a:solidFill>
              </a:rPr>
              <a:t>dtype</a:t>
            </a:r>
            <a:r>
              <a:rPr lang="pl-PL" sz="180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1049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6402E41-ACD0-EF77-1698-C68CEE24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1393014"/>
          </a:xfrm>
        </p:spPr>
        <p:txBody>
          <a:bodyPr anchor="b">
            <a:normAutofit/>
          </a:bodyPr>
          <a:lstStyle/>
          <a:p>
            <a:r>
              <a:rPr lang="pl-PL" sz="3600" dirty="0" err="1">
                <a:solidFill>
                  <a:schemeClr val="tx2"/>
                </a:solidFill>
                <a:ea typeface="+mj-lt"/>
                <a:cs typeface="+mj-lt"/>
              </a:rPr>
              <a:t>tf.Tensor</a:t>
            </a:r>
            <a:r>
              <a:rPr lang="pl-PL" sz="3600" dirty="0">
                <a:solidFill>
                  <a:schemeClr val="tx2"/>
                </a:solidFill>
                <a:cs typeface="Posterama"/>
              </a:rPr>
              <a:t> - typ</a:t>
            </a:r>
            <a:endParaRPr lang="pl-PL" dirty="0">
              <a:solidFill>
                <a:schemeClr val="tx2"/>
              </a:solidFill>
              <a:cs typeface="Posterama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E19F29-16D5-1372-7210-83AB9132A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072" y="5629666"/>
            <a:ext cx="10429066" cy="5904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1800" dirty="0">
                <a:solidFill>
                  <a:schemeClr val="tx2"/>
                </a:solidFill>
              </a:rPr>
              <a:t>Dostępne w </a:t>
            </a:r>
            <a:r>
              <a:rPr lang="pl-PL" sz="1800" dirty="0" err="1">
                <a:solidFill>
                  <a:schemeClr val="tx2"/>
                </a:solidFill>
              </a:rPr>
              <a:t>tensorflow</a:t>
            </a:r>
            <a:r>
              <a:rPr lang="pl-PL" sz="1800" dirty="0">
                <a:solidFill>
                  <a:schemeClr val="tx2"/>
                </a:solidFill>
              </a:rPr>
              <a:t> typy</a:t>
            </a:r>
            <a:endParaRPr lang="pl-PL">
              <a:solidFill>
                <a:schemeClr val="tx2"/>
              </a:solidFill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574CC196-A836-76B9-49E4-B7263AC63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886153"/>
              </p:ext>
            </p:extLst>
          </p:nvPr>
        </p:nvGraphicFramePr>
        <p:xfrm>
          <a:off x="2859712" y="2873183"/>
          <a:ext cx="6513868" cy="259587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47451">
                  <a:extLst>
                    <a:ext uri="{9D8B030D-6E8A-4147-A177-3AD203B41FA5}">
                      <a16:colId xmlns:a16="http://schemas.microsoft.com/office/drawing/2014/main" val="2358540324"/>
                    </a:ext>
                  </a:extLst>
                </a:gridCol>
                <a:gridCol w="4166417">
                  <a:extLst>
                    <a:ext uri="{9D8B030D-6E8A-4147-A177-3AD203B41FA5}">
                      <a16:colId xmlns:a16="http://schemas.microsoft.com/office/drawing/2014/main" val="117683687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Obiekt </a:t>
                      </a:r>
                      <a:r>
                        <a:rPr lang="pl-PL" dirty="0" err="1"/>
                        <a:t>tensorflow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floating</a:t>
                      </a:r>
                      <a:r>
                        <a:rPr lang="pl-PL" dirty="0"/>
                        <a:t>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tf.float32, tf.float64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852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tf.int8, tf.int16, tf.int32, tf.int64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180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unsigned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tf.uint8, tf.uint16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009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tf.string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7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tf.bool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1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complex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tf.complex64, tf.complex128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076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86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1D79C9-FD78-4D11-A424-0002509B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6368BA-0A3E-4AE0-8333-2364F90C1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3252" y="-6055"/>
            <a:ext cx="12208610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5" y="3546697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A9A85643-8E34-48EE-FC81-A87A2158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511417"/>
            <a:ext cx="4712534" cy="2740908"/>
          </a:xfrm>
        </p:spPr>
        <p:txBody>
          <a:bodyPr anchor="t">
            <a:normAutofit/>
          </a:bodyPr>
          <a:lstStyle/>
          <a:p>
            <a:r>
              <a:rPr lang="pl-PL">
                <a:solidFill>
                  <a:schemeClr val="tx2"/>
                </a:solidFill>
                <a:cs typeface="Posterama"/>
              </a:rPr>
              <a:t>Plan</a:t>
            </a:r>
            <a:endParaRPr lang="pl-PL">
              <a:solidFill>
                <a:schemeClr val="tx2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C13863-BC21-7644-1703-25B695B7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9524" y="2860030"/>
            <a:ext cx="5813687" cy="27559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pl-PL" sz="1800" dirty="0">
                <a:solidFill>
                  <a:schemeClr val="tx2"/>
                </a:solidFill>
              </a:rPr>
              <a:t>Wstęp</a:t>
            </a:r>
            <a:endParaRPr lang="pl-PL" dirty="0">
              <a:solidFill>
                <a:schemeClr val="tx2"/>
              </a:solidFill>
            </a:endParaRPr>
          </a:p>
          <a:p>
            <a:pPr marL="342900" indent="-342900">
              <a:buAutoNum type="arabicPeriod"/>
            </a:pPr>
            <a:r>
              <a:rPr lang="pl-PL" sz="1800" dirty="0">
                <a:solidFill>
                  <a:schemeClr val="tx2"/>
                </a:solidFill>
              </a:rPr>
              <a:t>Tensory</a:t>
            </a:r>
            <a:endParaRPr lang="pl-PL" dirty="0">
              <a:solidFill>
                <a:schemeClr val="tx2"/>
              </a:solidFill>
            </a:endParaRPr>
          </a:p>
          <a:p>
            <a:pPr marL="342900" lvl="1">
              <a:buAutoNum type="arabicPeriod"/>
            </a:pPr>
            <a:r>
              <a:rPr lang="pl-PL" sz="1400" dirty="0">
                <a:solidFill>
                  <a:schemeClr val="tx2"/>
                </a:solidFill>
              </a:rPr>
              <a:t>    </a:t>
            </a:r>
            <a:r>
              <a:rPr lang="pl-PL" sz="1400" dirty="0" err="1">
                <a:solidFill>
                  <a:schemeClr val="tx2"/>
                </a:solidFill>
              </a:rPr>
              <a:t>tf.Tensor</a:t>
            </a:r>
          </a:p>
          <a:p>
            <a:pPr marL="342900" lvl="1">
              <a:buAutoNum type="arabicPeriod"/>
            </a:pPr>
            <a:r>
              <a:rPr lang="pl-PL" sz="1400" dirty="0">
                <a:solidFill>
                  <a:schemeClr val="tx2"/>
                </a:solidFill>
              </a:rPr>
              <a:t>    Operacje na tensorach</a:t>
            </a:r>
          </a:p>
          <a:p>
            <a:pPr marL="342900" lvl="1">
              <a:buAutoNum type="arabicPeriod"/>
            </a:pPr>
            <a:r>
              <a:rPr lang="pl-PL" sz="1400" dirty="0">
                <a:solidFill>
                  <a:schemeClr val="tx2"/>
                </a:solidFill>
              </a:rPr>
              <a:t>    Szczególne rodzaje tensorów</a:t>
            </a:r>
          </a:p>
          <a:p>
            <a:pPr marL="342900" lvl="1">
              <a:buAutoNum type="arabicPeriod"/>
            </a:pPr>
            <a:r>
              <a:rPr lang="pl-PL" sz="1400" dirty="0">
                <a:solidFill>
                  <a:schemeClr val="tx2"/>
                </a:solidFill>
              </a:rPr>
              <a:t>     </a:t>
            </a:r>
            <a:r>
              <a:rPr lang="pl-PL" sz="1400" dirty="0" err="1">
                <a:solidFill>
                  <a:schemeClr val="tx2"/>
                </a:solidFill>
              </a:rPr>
              <a:t>tf.Variable</a:t>
            </a:r>
          </a:p>
          <a:p>
            <a:pPr marL="342900" indent="-342900">
              <a:buAutoNum type="arabicPeriod"/>
            </a:pPr>
            <a:r>
              <a:rPr lang="pl-PL" sz="1800" dirty="0">
                <a:solidFill>
                  <a:schemeClr val="tx2"/>
                </a:solidFill>
              </a:rPr>
              <a:t>Dodatki</a:t>
            </a:r>
          </a:p>
        </p:txBody>
      </p:sp>
    </p:spTree>
    <p:extLst>
      <p:ext uri="{BB962C8B-B14F-4D97-AF65-F5344CB8AC3E}">
        <p14:creationId xmlns:p14="http://schemas.microsoft.com/office/powerpoint/2010/main" val="850218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14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60" name="Group 15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1" name="Freeform: Shape 18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2" name="Freeform: Shape 18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3" name="Rectangle 186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94" name="Group 188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5" name="Freeform: Shape 219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96" name="Group 221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23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25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53" name="Rectangle 252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3" y="0"/>
            <a:ext cx="12166008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0"/>
            <a:ext cx="12188654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9" name="Right Triangle 258">
            <a:extLst>
              <a:ext uri="{FF2B5EF4-FFF2-40B4-BE49-F238E27FC236}">
                <a16:creationId xmlns:a16="http://schemas.microsoft.com/office/drawing/2014/main" id="{26B49BB8-D2B1-43DD-859F-70C7AF3D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936" y="4345090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69888EB3-BBA9-6C43-0864-111502BB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3461906"/>
            <a:ext cx="8312723" cy="17960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err="1">
                <a:solidFill>
                  <a:schemeClr val="tx2"/>
                </a:solidFill>
                <a:cs typeface="Posterama"/>
              </a:rPr>
              <a:t>Podstawowe</a:t>
            </a:r>
            <a:r>
              <a:rPr lang="en-US" sz="3600">
                <a:solidFill>
                  <a:schemeClr val="tx2"/>
                </a:solidFill>
                <a:cs typeface="Posterama"/>
              </a:rPr>
              <a:t> </a:t>
            </a:r>
            <a:r>
              <a:rPr lang="en-US" sz="3600" err="1">
                <a:solidFill>
                  <a:schemeClr val="tx2"/>
                </a:solidFill>
                <a:cs typeface="Posterama"/>
              </a:rPr>
              <a:t>operacje</a:t>
            </a:r>
            <a:r>
              <a:rPr lang="en-US" sz="3600">
                <a:solidFill>
                  <a:schemeClr val="tx2"/>
                </a:solidFill>
                <a:cs typeface="Posterama"/>
              </a:rPr>
              <a:t> </a:t>
            </a:r>
            <a:r>
              <a:rPr lang="en-US" sz="3600" err="1">
                <a:solidFill>
                  <a:schemeClr val="tx2"/>
                </a:solidFill>
                <a:cs typeface="Posterama"/>
              </a:rPr>
              <a:t>wykonywane</a:t>
            </a:r>
            <a:r>
              <a:rPr lang="en-US" sz="3600">
                <a:solidFill>
                  <a:schemeClr val="tx2"/>
                </a:solidFill>
                <a:cs typeface="Posterama"/>
              </a:rPr>
              <a:t> </a:t>
            </a:r>
            <a:r>
              <a:rPr lang="en-US" sz="3600" err="1">
                <a:solidFill>
                  <a:schemeClr val="tx2"/>
                </a:solidFill>
                <a:cs typeface="Posterama"/>
              </a:rPr>
              <a:t>na</a:t>
            </a:r>
            <a:r>
              <a:rPr lang="en-US" sz="3600">
                <a:solidFill>
                  <a:schemeClr val="tx2"/>
                </a:solidFill>
                <a:cs typeface="Posterama"/>
              </a:rPr>
              <a:t> </a:t>
            </a:r>
            <a:r>
              <a:rPr lang="en-US" sz="3600" err="1">
                <a:solidFill>
                  <a:schemeClr val="tx2"/>
                </a:solidFill>
                <a:cs typeface="Posterama"/>
              </a:rPr>
              <a:t>tensorach</a:t>
            </a:r>
            <a:endParaRPr lang="en-US" sz="3600">
              <a:solidFill>
                <a:schemeClr val="tx2"/>
              </a:solidFill>
              <a:cs typeface="Posterama"/>
            </a:endParaRP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2D8FEA34-C006-58D7-96C4-52FC637ED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66" y="416484"/>
            <a:ext cx="4352449" cy="2459082"/>
          </a:xfrm>
          <a:prstGeom prst="rect">
            <a:avLst/>
          </a:prstGeom>
        </p:spPr>
      </p:pic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86FBE710-E2AF-BFBD-22F0-002EB4E34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915" y="1644497"/>
            <a:ext cx="2763805" cy="47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85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6402E41-ACD0-EF77-1698-C68CEE24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1393014"/>
          </a:xfrm>
        </p:spPr>
        <p:txBody>
          <a:bodyPr anchor="b">
            <a:normAutofit/>
          </a:bodyPr>
          <a:lstStyle/>
          <a:p>
            <a:r>
              <a:rPr lang="pl-PL" sz="3600">
                <a:solidFill>
                  <a:schemeClr val="tx2"/>
                </a:solidFill>
                <a:cs typeface="Posterama"/>
              </a:rPr>
              <a:t>Podstawowe operacje na tensorach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E19F29-16D5-1372-7210-83AB9132A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446472"/>
            <a:ext cx="10429066" cy="357695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pl-PL" sz="1800" dirty="0">
                <a:solidFill>
                  <a:schemeClr val="tx2"/>
                </a:solidFill>
              </a:rPr>
              <a:t>Do podstawowych operacji można zaliczyć:</a:t>
            </a:r>
          </a:p>
          <a:p>
            <a:pPr marL="0" indent="0">
              <a:buNone/>
            </a:pPr>
            <a:r>
              <a:rPr lang="pl-PL" sz="1800" dirty="0">
                <a:solidFill>
                  <a:schemeClr val="tx2"/>
                </a:solidFill>
              </a:rPr>
              <a:t>1. Indeksowanie</a:t>
            </a:r>
          </a:p>
          <a:p>
            <a:pPr marL="0" indent="0">
              <a:buNone/>
            </a:pPr>
            <a:r>
              <a:rPr lang="pl-PL" sz="1800" dirty="0">
                <a:solidFill>
                  <a:schemeClr val="tx2"/>
                </a:solidFill>
                <a:ea typeface="+mn-lt"/>
                <a:cs typeface="+mn-lt"/>
              </a:rPr>
              <a:t>2. Operacje "po współrzędnych" (element-</a:t>
            </a:r>
            <a:r>
              <a:rPr lang="pl-PL" sz="1800" dirty="0" err="1">
                <a:solidFill>
                  <a:schemeClr val="tx2"/>
                </a:solidFill>
                <a:ea typeface="+mn-lt"/>
                <a:cs typeface="+mn-lt"/>
              </a:rPr>
              <a:t>wise</a:t>
            </a:r>
            <a:r>
              <a:rPr lang="pl-PL" sz="1800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l-PL" sz="1800" dirty="0" err="1">
                <a:solidFill>
                  <a:schemeClr val="tx2"/>
                </a:solidFill>
                <a:ea typeface="+mn-lt"/>
                <a:cs typeface="+mn-lt"/>
              </a:rPr>
              <a:t>operations</a:t>
            </a:r>
            <a:r>
              <a:rPr lang="pl-PL" sz="1800" dirty="0">
                <a:solidFill>
                  <a:schemeClr val="tx2"/>
                </a:solidFill>
                <a:ea typeface="+mn-lt"/>
                <a:cs typeface="+mn-lt"/>
              </a:rPr>
              <a:t>):</a:t>
            </a:r>
          </a:p>
          <a:p>
            <a:pPr marL="0" indent="0">
              <a:buNone/>
            </a:pPr>
            <a:r>
              <a:rPr lang="pl-PL" sz="1800" dirty="0">
                <a:solidFill>
                  <a:schemeClr val="tx2"/>
                </a:solidFill>
                <a:ea typeface="+mn-lt"/>
                <a:cs typeface="+mn-lt"/>
              </a:rPr>
              <a:t>        A. Dodawanie (funkcja </a:t>
            </a:r>
            <a:r>
              <a:rPr lang="pl-PL" sz="1800" i="1" dirty="0" err="1">
                <a:solidFill>
                  <a:schemeClr val="tx2"/>
                </a:solidFill>
                <a:ea typeface="+mn-lt"/>
                <a:cs typeface="+mn-lt"/>
              </a:rPr>
              <a:t>tf.add</a:t>
            </a:r>
            <a:r>
              <a:rPr lang="pl-PL" sz="1800" dirty="0">
                <a:solidFill>
                  <a:schemeClr val="tx2"/>
                </a:solidFill>
                <a:ea typeface="+mn-lt"/>
                <a:cs typeface="+mn-lt"/>
              </a:rPr>
              <a:t>, operator "+")</a:t>
            </a:r>
          </a:p>
          <a:p>
            <a:pPr marL="0" indent="0">
              <a:buNone/>
            </a:pPr>
            <a:r>
              <a:rPr lang="pl-PL" sz="1800" dirty="0">
                <a:solidFill>
                  <a:schemeClr val="tx2"/>
                </a:solidFill>
                <a:ea typeface="+mn-lt"/>
                <a:cs typeface="+mn-lt"/>
              </a:rPr>
              <a:t>        B. Odejmowanie (funkcja </a:t>
            </a:r>
            <a:r>
              <a:rPr lang="pl-PL" sz="1800" i="1" dirty="0" err="1">
                <a:solidFill>
                  <a:schemeClr val="tx2"/>
                </a:solidFill>
                <a:ea typeface="+mn-lt"/>
                <a:cs typeface="+mn-lt"/>
              </a:rPr>
              <a:t>tf.subtract</a:t>
            </a:r>
            <a:r>
              <a:rPr lang="pl-PL" sz="1800" dirty="0">
                <a:solidFill>
                  <a:schemeClr val="tx2"/>
                </a:solidFill>
                <a:ea typeface="+mn-lt"/>
                <a:cs typeface="+mn-lt"/>
              </a:rPr>
              <a:t>, operator "-")</a:t>
            </a:r>
            <a:endParaRPr lang="pl-PL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l-PL" sz="1800" dirty="0">
                <a:solidFill>
                  <a:schemeClr val="tx2"/>
                </a:solidFill>
              </a:rPr>
              <a:t>        C. Mnożenie po współrzędnych (funkcja </a:t>
            </a:r>
            <a:r>
              <a:rPr lang="pl-PL" sz="1800" i="1" dirty="0" err="1">
                <a:solidFill>
                  <a:schemeClr val="tx2"/>
                </a:solidFill>
              </a:rPr>
              <a:t>tf.multiply</a:t>
            </a:r>
            <a:r>
              <a:rPr lang="pl-PL" sz="1800" dirty="0">
                <a:solidFill>
                  <a:schemeClr val="tx2"/>
                </a:solidFill>
              </a:rPr>
              <a:t>, operator "*")</a:t>
            </a:r>
          </a:p>
          <a:p>
            <a:pPr marL="0" indent="0">
              <a:buNone/>
            </a:pPr>
            <a:r>
              <a:rPr lang="pl-PL" sz="1800" dirty="0">
                <a:solidFill>
                  <a:schemeClr val="tx2"/>
                </a:solidFill>
              </a:rPr>
              <a:t>        D. Dzielenie (funkcja </a:t>
            </a:r>
            <a:r>
              <a:rPr lang="pl-PL" sz="1800" dirty="0" err="1">
                <a:solidFill>
                  <a:schemeClr val="tx2"/>
                </a:solidFill>
              </a:rPr>
              <a:t>tf.divide</a:t>
            </a:r>
            <a:r>
              <a:rPr lang="pl-PL" sz="1800" dirty="0">
                <a:solidFill>
                  <a:schemeClr val="tx2"/>
                </a:solidFill>
              </a:rPr>
              <a:t>, operator "/")</a:t>
            </a:r>
          </a:p>
          <a:p>
            <a:pPr marL="0" indent="0">
              <a:buNone/>
            </a:pPr>
            <a:r>
              <a:rPr lang="pl-PL" sz="1800" dirty="0">
                <a:solidFill>
                  <a:schemeClr val="tx2"/>
                </a:solidFill>
              </a:rPr>
              <a:t>        E. Modulo (funkcja </a:t>
            </a:r>
            <a:r>
              <a:rPr lang="pl-PL" sz="1800" i="1" dirty="0" err="1">
                <a:solidFill>
                  <a:schemeClr val="tx2"/>
                </a:solidFill>
              </a:rPr>
              <a:t>tf.math.floormod</a:t>
            </a:r>
            <a:r>
              <a:rPr lang="pl-PL" sz="1800" dirty="0">
                <a:solidFill>
                  <a:schemeClr val="tx2"/>
                </a:solidFill>
              </a:rPr>
              <a:t>, operator "%")</a:t>
            </a:r>
          </a:p>
          <a:p>
            <a:pPr marL="0" indent="0">
              <a:buNone/>
            </a:pPr>
            <a:r>
              <a:rPr lang="pl-PL" sz="1800" dirty="0">
                <a:solidFill>
                  <a:schemeClr val="tx2"/>
                </a:solidFill>
              </a:rPr>
              <a:t>3. Mnożenie macierzowe (funkcja </a:t>
            </a:r>
            <a:r>
              <a:rPr lang="pl-PL" sz="1800" i="1" dirty="0" err="1">
                <a:solidFill>
                  <a:schemeClr val="tx2"/>
                </a:solidFill>
              </a:rPr>
              <a:t>tf.matmul</a:t>
            </a:r>
            <a:r>
              <a:rPr lang="pl-PL" sz="1800" i="1" dirty="0">
                <a:solidFill>
                  <a:schemeClr val="tx2"/>
                </a:solidFill>
              </a:rPr>
              <a:t>, operator "@"</a:t>
            </a:r>
            <a:r>
              <a:rPr lang="pl-PL" sz="1800" dirty="0">
                <a:solidFill>
                  <a:schemeClr val="tx2"/>
                </a:solidFill>
              </a:rPr>
              <a:t>)</a:t>
            </a:r>
            <a:endParaRPr lang="pl-PL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l-PL" sz="1800" dirty="0">
                <a:solidFill>
                  <a:schemeClr val="tx2"/>
                </a:solidFill>
              </a:rPr>
              <a:t>4. Znajdowanie maksimum, minimum oraz sumy wszystkich elementów (</a:t>
            </a:r>
            <a:r>
              <a:rPr lang="pl-PL" sz="1800" dirty="0" err="1">
                <a:solidFill>
                  <a:schemeClr val="tx2"/>
                </a:solidFill>
              </a:rPr>
              <a:t>funckje</a:t>
            </a:r>
            <a:r>
              <a:rPr lang="pl-PL" sz="1800" dirty="0">
                <a:solidFill>
                  <a:schemeClr val="tx2"/>
                </a:solidFill>
              </a:rPr>
              <a:t> </a:t>
            </a:r>
            <a:r>
              <a:rPr lang="pl-PL" sz="1800" i="1" dirty="0" err="1">
                <a:solidFill>
                  <a:schemeClr val="tx2"/>
                </a:solidFill>
              </a:rPr>
              <a:t>tf.reduce_max</a:t>
            </a:r>
            <a:r>
              <a:rPr lang="pl-PL" sz="1800" dirty="0">
                <a:solidFill>
                  <a:schemeClr val="tx2"/>
                </a:solidFill>
              </a:rPr>
              <a:t>, </a:t>
            </a:r>
            <a:r>
              <a:rPr lang="pl-PL" sz="1800" i="1" dirty="0" err="1">
                <a:solidFill>
                  <a:schemeClr val="tx2"/>
                </a:solidFill>
              </a:rPr>
              <a:t>tf.reduce_min</a:t>
            </a:r>
            <a:r>
              <a:rPr lang="pl-PL" sz="1800" i="1" dirty="0">
                <a:solidFill>
                  <a:schemeClr val="tx2"/>
                </a:solidFill>
              </a:rPr>
              <a:t>, </a:t>
            </a:r>
            <a:r>
              <a:rPr lang="pl-PL" sz="1800" i="1" dirty="0" err="1">
                <a:solidFill>
                  <a:schemeClr val="tx2"/>
                </a:solidFill>
              </a:rPr>
              <a:t>tf.reduce_sum</a:t>
            </a:r>
            <a:r>
              <a:rPr lang="pl-PL" sz="1800" dirty="0">
                <a:solidFill>
                  <a:schemeClr val="tx2"/>
                </a:solidFill>
              </a:rPr>
              <a:t>)</a:t>
            </a:r>
          </a:p>
          <a:p>
            <a:pPr marL="0" indent="0" algn="just">
              <a:buNone/>
            </a:pPr>
            <a:r>
              <a:rPr lang="pl-PL" sz="1800" dirty="0">
                <a:solidFill>
                  <a:schemeClr val="tx2"/>
                </a:solidFill>
              </a:rPr>
              <a:t>5. Znajdowanie indeksu maksymalnego, minimalnego elementu (funkcje </a:t>
            </a:r>
            <a:r>
              <a:rPr lang="pl-PL" sz="1800" i="1" dirty="0" err="1">
                <a:solidFill>
                  <a:schemeClr val="tx2"/>
                </a:solidFill>
              </a:rPr>
              <a:t>tf.argmax</a:t>
            </a:r>
            <a:r>
              <a:rPr lang="pl-PL" sz="1800" i="1" dirty="0">
                <a:solidFill>
                  <a:schemeClr val="tx2"/>
                </a:solidFill>
              </a:rPr>
              <a:t>, </a:t>
            </a:r>
            <a:r>
              <a:rPr lang="pl-PL" sz="1800" i="1" dirty="0" err="1">
                <a:solidFill>
                  <a:schemeClr val="tx2"/>
                </a:solidFill>
                <a:ea typeface="+mn-lt"/>
                <a:cs typeface="+mn-lt"/>
              </a:rPr>
              <a:t>tf.argmin</a:t>
            </a:r>
            <a:r>
              <a:rPr lang="pl-PL" sz="1800" dirty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endParaRPr lang="pl-PL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880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6402E41-ACD0-EF77-1698-C68CEE24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1393014"/>
          </a:xfrm>
        </p:spPr>
        <p:txBody>
          <a:bodyPr anchor="b">
            <a:normAutofit/>
          </a:bodyPr>
          <a:lstStyle/>
          <a:p>
            <a:r>
              <a:rPr lang="pl-PL" sz="3600">
                <a:solidFill>
                  <a:schemeClr val="tx2"/>
                </a:solidFill>
                <a:cs typeface="Posterama"/>
              </a:rPr>
              <a:t>Indeksowanie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E19F29-16D5-1372-7210-83AB9132A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446472"/>
            <a:ext cx="10429066" cy="35769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Do podstawowych reguł indeksowania należą:</a:t>
            </a:r>
          </a:p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- indeksowanie od 0</a:t>
            </a:r>
          </a:p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- obsługa ujemnych indeksów</a:t>
            </a:r>
          </a:p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- obsługa wycinków (operator ":")</a:t>
            </a:r>
          </a:p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- obsługa zagnieżdżonych indeksów (operator ",")</a:t>
            </a:r>
          </a:p>
          <a:p>
            <a:pPr marL="0" indent="0">
              <a:buNone/>
            </a:pPr>
            <a:endParaRPr lang="pl-PL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726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6402E41-ACD0-EF77-1698-C68CEE24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1393014"/>
          </a:xfrm>
        </p:spPr>
        <p:txBody>
          <a:bodyPr anchor="b">
            <a:normAutofit/>
          </a:bodyPr>
          <a:lstStyle/>
          <a:p>
            <a:r>
              <a:rPr lang="pl-PL" sz="3600">
                <a:solidFill>
                  <a:schemeClr val="tx2"/>
                </a:solidFill>
                <a:cs typeface="Posterama"/>
              </a:rPr>
              <a:t>Zaawansowane operacje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E19F29-16D5-1372-7210-83AB9132A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446472"/>
            <a:ext cx="10429066" cy="35769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Do zaawansowanych operacji można zaliczyć m.in.:</a:t>
            </a:r>
          </a:p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1. Zmiana kształtu tensora (funkcja </a:t>
            </a:r>
            <a:r>
              <a:rPr lang="pl-PL" sz="1800" i="1" err="1">
                <a:solidFill>
                  <a:schemeClr val="tx2"/>
                </a:solidFill>
              </a:rPr>
              <a:t>tf.reshape</a:t>
            </a:r>
            <a:r>
              <a:rPr lang="pl-PL" sz="1800">
                <a:solidFill>
                  <a:schemeClr val="tx2"/>
                </a:solidFill>
              </a:rPr>
              <a:t>)</a:t>
            </a:r>
            <a:endParaRPr lang="pl-PL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2. </a:t>
            </a:r>
            <a:r>
              <a:rPr lang="pl-PL" sz="1800" err="1">
                <a:solidFill>
                  <a:schemeClr val="tx2"/>
                </a:solidFill>
              </a:rPr>
              <a:t>Broadcasting</a:t>
            </a:r>
            <a:endParaRPr lang="pl-PL" sz="18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3. Liczenie gradientu (funkcja </a:t>
            </a:r>
            <a:r>
              <a:rPr lang="pl-PL" sz="1800" i="1" err="1">
                <a:solidFill>
                  <a:schemeClr val="tx2"/>
                </a:solidFill>
              </a:rPr>
              <a:t>tf.gradient</a:t>
            </a:r>
            <a:r>
              <a:rPr lang="pl-PL" sz="1800">
                <a:solidFill>
                  <a:schemeClr val="tx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7706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6402E41-ACD0-EF77-1698-C68CEE24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1393014"/>
          </a:xfrm>
        </p:spPr>
        <p:txBody>
          <a:bodyPr anchor="b">
            <a:normAutofit/>
          </a:bodyPr>
          <a:lstStyle/>
          <a:p>
            <a:r>
              <a:rPr lang="pl-PL" sz="3600" err="1">
                <a:solidFill>
                  <a:schemeClr val="tx2"/>
                </a:solidFill>
                <a:cs typeface="Posterama"/>
              </a:rPr>
              <a:t>Broadcasting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E19F29-16D5-1372-7210-83AB9132A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446472"/>
            <a:ext cx="6127454" cy="35769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Podobnie jak w bibliotece </a:t>
            </a:r>
            <a:r>
              <a:rPr lang="pl-PL" sz="1800" err="1">
                <a:solidFill>
                  <a:schemeClr val="tx2"/>
                </a:solidFill>
              </a:rPr>
              <a:t>numpy</a:t>
            </a:r>
            <a:r>
              <a:rPr lang="pl-PL" sz="1800">
                <a:solidFill>
                  <a:schemeClr val="tx2"/>
                </a:solidFill>
              </a:rPr>
              <a:t>, kiedy kształty tensorów nie są zgodne pod kątem wykonania danej operacji </a:t>
            </a:r>
            <a:r>
              <a:rPr lang="pl-PL" sz="1800" err="1">
                <a:solidFill>
                  <a:schemeClr val="tx2"/>
                </a:solidFill>
              </a:rPr>
              <a:t>tensorflow</a:t>
            </a:r>
            <a:r>
              <a:rPr lang="pl-PL" sz="1800">
                <a:solidFill>
                  <a:schemeClr val="tx2"/>
                </a:solidFill>
              </a:rPr>
              <a:t> na ile to jest możliwe powiela wartości w taki sposób, żeby dopasować do siebie wymiary obu tensorów. </a:t>
            </a:r>
          </a:p>
          <a:p>
            <a:pPr marL="0" indent="0">
              <a:buNone/>
            </a:pPr>
            <a:endParaRPr lang="pl-PL" sz="1800">
              <a:solidFill>
                <a:schemeClr val="tx2"/>
              </a:solidFill>
            </a:endParaRP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D0DD142E-B0C8-1DDE-AF81-A9117BC5C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078" y="724840"/>
            <a:ext cx="4218038" cy="1512287"/>
          </a:xfrm>
          <a:prstGeom prst="rect">
            <a:avLst/>
          </a:prstGeom>
        </p:spPr>
      </p:pic>
      <p:pic>
        <p:nvPicPr>
          <p:cNvPr id="5" name="Obraz 5" descr="Obraz zawierający tekst, sprzęt elektroniczny, klawiatura&#10;&#10;Opis wygenerowany automatycznie">
            <a:extLst>
              <a:ext uri="{FF2B5EF4-FFF2-40B4-BE49-F238E27FC236}">
                <a16:creationId xmlns:a16="http://schemas.microsoft.com/office/drawing/2014/main" id="{6598830D-F651-DA47-8BB1-FB586DE7B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626" y="2235548"/>
            <a:ext cx="4279490" cy="1772387"/>
          </a:xfrm>
          <a:prstGeom prst="rect">
            <a:avLst/>
          </a:prstGeom>
        </p:spPr>
      </p:pic>
      <p:pic>
        <p:nvPicPr>
          <p:cNvPr id="6" name="Obraz 6" descr="Obraz zawierający tekst, sprzęt elektroniczny, czarny, klawiatura&#10;&#10;Opis wygenerowany automatycznie">
            <a:extLst>
              <a:ext uri="{FF2B5EF4-FFF2-40B4-BE49-F238E27FC236}">
                <a16:creationId xmlns:a16="http://schemas.microsoft.com/office/drawing/2014/main" id="{5631ACB2-140C-D53A-5312-6C881D1D0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626" y="4324148"/>
            <a:ext cx="4279490" cy="188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53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14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60" name="Group 15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1" name="Freeform: Shape 18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2" name="Freeform: Shape 18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3" name="Rectangle 186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94" name="Group 188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5" name="Freeform: Shape 219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96" name="Group 221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23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25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53" name="Rectangle 252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3" y="0"/>
            <a:ext cx="12166008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0"/>
            <a:ext cx="12188654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9" name="Right Triangle 258">
            <a:extLst>
              <a:ext uri="{FF2B5EF4-FFF2-40B4-BE49-F238E27FC236}">
                <a16:creationId xmlns:a16="http://schemas.microsoft.com/office/drawing/2014/main" id="{26B49BB8-D2B1-43DD-859F-70C7AF3D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936" y="4345090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69888EB3-BBA9-6C43-0864-111502BB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3683131"/>
            <a:ext cx="8312723" cy="23491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err="1">
                <a:solidFill>
                  <a:schemeClr val="tx2"/>
                </a:solidFill>
                <a:cs typeface="Posterama"/>
              </a:rPr>
              <a:t>Szczególne</a:t>
            </a:r>
            <a:r>
              <a:rPr lang="en-US" sz="3600">
                <a:solidFill>
                  <a:schemeClr val="tx2"/>
                </a:solidFill>
                <a:cs typeface="Posterama"/>
              </a:rPr>
              <a:t> </a:t>
            </a:r>
            <a:r>
              <a:rPr lang="en-US" sz="3600" err="1">
                <a:solidFill>
                  <a:schemeClr val="tx2"/>
                </a:solidFill>
                <a:cs typeface="Posterama"/>
              </a:rPr>
              <a:t>rodzaje</a:t>
            </a:r>
            <a:r>
              <a:rPr lang="en-US" sz="3600">
                <a:solidFill>
                  <a:schemeClr val="tx2"/>
                </a:solidFill>
                <a:cs typeface="Posterama"/>
              </a:rPr>
              <a:t> </a:t>
            </a:r>
            <a:r>
              <a:rPr lang="en-US" sz="3600" err="1">
                <a:solidFill>
                  <a:schemeClr val="tx2"/>
                </a:solidFill>
                <a:cs typeface="Posterama"/>
              </a:rPr>
              <a:t>tensorów</a:t>
            </a:r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2D8FEA34-C006-58D7-96C4-52FC637ED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014" y="959504"/>
            <a:ext cx="8383674" cy="246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6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6402E41-ACD0-EF77-1698-C68CEE24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1393014"/>
          </a:xfrm>
        </p:spPr>
        <p:txBody>
          <a:bodyPr anchor="b">
            <a:normAutofit/>
          </a:bodyPr>
          <a:lstStyle/>
          <a:p>
            <a:r>
              <a:rPr lang="pl-PL" sz="3600">
                <a:solidFill>
                  <a:schemeClr val="tx2"/>
                </a:solidFill>
                <a:cs typeface="Posterama"/>
              </a:rPr>
              <a:t>Szczególne tensory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E19F29-16D5-1372-7210-83AB9132A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446472"/>
            <a:ext cx="10429066" cy="35769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Do szczególnych rodzajów tensorów można zaliczyć:</a:t>
            </a:r>
            <a:endParaRPr lang="pl-PL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1. nierówny tensor (</a:t>
            </a:r>
            <a:r>
              <a:rPr lang="pl-PL" sz="1800" err="1">
                <a:solidFill>
                  <a:schemeClr val="tx2"/>
                </a:solidFill>
              </a:rPr>
              <a:t>ragged</a:t>
            </a:r>
            <a:r>
              <a:rPr lang="pl-PL" sz="1800">
                <a:solidFill>
                  <a:schemeClr val="tx2"/>
                </a:solidFill>
              </a:rPr>
              <a:t> tensor) - tensor z różną liczbą elementów wzdłuż jednej osi</a:t>
            </a:r>
          </a:p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2. tensor napisów - tensor składając się z elementami typu string</a:t>
            </a:r>
          </a:p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3. rzadki tensor (</a:t>
            </a:r>
            <a:r>
              <a:rPr lang="pl-PL" sz="1800" err="1">
                <a:solidFill>
                  <a:schemeClr val="tx2"/>
                </a:solidFill>
              </a:rPr>
              <a:t>sparse</a:t>
            </a:r>
            <a:r>
              <a:rPr lang="pl-PL" sz="1800">
                <a:solidFill>
                  <a:schemeClr val="tx2"/>
                </a:solidFill>
              </a:rPr>
              <a:t> tensor) - tensor z wieloma zerowymi elementami</a:t>
            </a:r>
          </a:p>
          <a:p>
            <a:pPr marL="0" indent="0">
              <a:buNone/>
            </a:pPr>
            <a:endParaRPr lang="pl-PL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862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49" name="Rectangle 24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5" name="Right Triangle 25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69888EB3-BBA9-6C43-0864-111502BB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725467"/>
            <a:ext cx="10733204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chemeClr val="tx2"/>
                </a:solidFill>
              </a:rPr>
              <a:t>tf.Variable</a:t>
            </a:r>
            <a:endParaRPr lang="en-US" sz="5400" dirty="0" err="1">
              <a:solidFill>
                <a:schemeClr val="tx2"/>
              </a:solidFill>
              <a:cs typeface="Posterama"/>
            </a:endParaRPr>
          </a:p>
        </p:txBody>
      </p:sp>
    </p:spTree>
    <p:extLst>
      <p:ext uri="{BB962C8B-B14F-4D97-AF65-F5344CB8AC3E}">
        <p14:creationId xmlns:p14="http://schemas.microsoft.com/office/powerpoint/2010/main" val="182826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6402E41-ACD0-EF77-1698-C68CEE24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1393014"/>
          </a:xfrm>
        </p:spPr>
        <p:txBody>
          <a:bodyPr anchor="b">
            <a:normAutofit/>
          </a:bodyPr>
          <a:lstStyle/>
          <a:p>
            <a:r>
              <a:rPr lang="pl-PL" sz="3600" dirty="0" err="1">
                <a:solidFill>
                  <a:schemeClr val="tx2"/>
                </a:solidFill>
                <a:ea typeface="+mj-lt"/>
                <a:cs typeface="+mj-lt"/>
              </a:rPr>
              <a:t>tf.Variable</a:t>
            </a:r>
            <a:endParaRPr lang="pl-PL" dirty="0" err="1">
              <a:solidFill>
                <a:schemeClr val="tx2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E19F29-16D5-1372-7210-83AB9132A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446472"/>
            <a:ext cx="10429066" cy="35769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sz="1800" dirty="0">
                <a:solidFill>
                  <a:schemeClr val="tx2"/>
                </a:solidFill>
                <a:ea typeface="+mn-lt"/>
                <a:cs typeface="+mn-lt"/>
              </a:rPr>
              <a:t>Klasa </a:t>
            </a:r>
            <a:r>
              <a:rPr lang="pl-PL" sz="1800" dirty="0" err="1">
                <a:solidFill>
                  <a:schemeClr val="tx2"/>
                </a:solidFill>
                <a:ea typeface="+mn-lt"/>
                <a:cs typeface="+mn-lt"/>
              </a:rPr>
              <a:t>tf.Variable</a:t>
            </a:r>
            <a:r>
              <a:rPr lang="pl-PL" sz="1800" dirty="0">
                <a:solidFill>
                  <a:schemeClr val="tx2"/>
                </a:solidFill>
                <a:ea typeface="+mn-lt"/>
                <a:cs typeface="+mn-lt"/>
              </a:rPr>
              <a:t> podobnie jak klasa </a:t>
            </a:r>
            <a:r>
              <a:rPr lang="pl-PL" sz="1800" dirty="0" err="1">
                <a:solidFill>
                  <a:schemeClr val="tx2"/>
                </a:solidFill>
                <a:ea typeface="+mn-lt"/>
                <a:cs typeface="+mn-lt"/>
              </a:rPr>
              <a:t>tf.Tensor</a:t>
            </a:r>
            <a:r>
              <a:rPr lang="pl-PL" sz="1800" dirty="0">
                <a:solidFill>
                  <a:schemeClr val="tx2"/>
                </a:solidFill>
                <a:ea typeface="+mn-lt"/>
                <a:cs typeface="+mn-lt"/>
              </a:rPr>
              <a:t> reprezentuje tensor w bibliotece </a:t>
            </a:r>
            <a:r>
              <a:rPr lang="pl-PL" sz="1800" dirty="0" err="1">
                <a:solidFill>
                  <a:schemeClr val="tx2"/>
                </a:solidFill>
                <a:ea typeface="+mn-lt"/>
                <a:cs typeface="+mn-lt"/>
              </a:rPr>
              <a:t>tensorflow</a:t>
            </a:r>
            <a:r>
              <a:rPr lang="pl-PL" sz="18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r>
              <a:rPr lang="pl-PL" sz="1800" dirty="0">
                <a:solidFill>
                  <a:schemeClr val="tx2"/>
                </a:solidFill>
              </a:rPr>
              <a:t> Obiekty klasy </a:t>
            </a:r>
            <a:r>
              <a:rPr lang="pl-PL" sz="1800" dirty="0" err="1">
                <a:solidFill>
                  <a:schemeClr val="tx2"/>
                </a:solidFill>
              </a:rPr>
              <a:t>tf.Variable</a:t>
            </a:r>
            <a:r>
              <a:rPr lang="pl-PL" sz="1800" dirty="0">
                <a:solidFill>
                  <a:schemeClr val="tx2"/>
                </a:solidFill>
              </a:rPr>
              <a:t> w odróżnieniu od obiektów klasy </a:t>
            </a:r>
            <a:r>
              <a:rPr lang="pl-PL" sz="1800" dirty="0" err="1">
                <a:solidFill>
                  <a:schemeClr val="tx2"/>
                </a:solidFill>
              </a:rPr>
              <a:t>tf.Tensor</a:t>
            </a:r>
            <a:r>
              <a:rPr lang="pl-PL" sz="1800" dirty="0">
                <a:solidFill>
                  <a:schemeClr val="tx2"/>
                </a:solidFill>
              </a:rPr>
              <a:t> są </a:t>
            </a:r>
            <a:r>
              <a:rPr lang="pl-PL" sz="1800" b="1" dirty="0">
                <a:solidFill>
                  <a:schemeClr val="tx2"/>
                </a:solidFill>
              </a:rPr>
              <a:t>modyfikowalne</a:t>
            </a:r>
            <a:r>
              <a:rPr lang="pl-PL" sz="1800" dirty="0">
                <a:solidFill>
                  <a:schemeClr val="tx2"/>
                </a:solidFill>
              </a:rPr>
              <a:t> (analogicznie jak listy i słowniki w </a:t>
            </a:r>
            <a:r>
              <a:rPr lang="pl-PL" sz="1800" dirty="0" err="1">
                <a:solidFill>
                  <a:schemeClr val="tx2"/>
                </a:solidFill>
              </a:rPr>
              <a:t>pythonie</a:t>
            </a:r>
            <a:r>
              <a:rPr lang="pl-PL" sz="1800" dirty="0">
                <a:solidFill>
                  <a:schemeClr val="tx2"/>
                </a:solidFill>
              </a:rPr>
              <a:t>). Ma to znaczenie w trakcie trenowania modelu, kiedy wagi modelu są nieustannie modyfikowane. Wagi przechowujemy w obiektach klasy </a:t>
            </a:r>
            <a:r>
              <a:rPr lang="pl-PL" sz="1800" dirty="0" err="1">
                <a:solidFill>
                  <a:schemeClr val="tx2"/>
                </a:solidFill>
              </a:rPr>
              <a:t>tf.Variable</a:t>
            </a:r>
            <a:r>
              <a:rPr lang="pl-PL" sz="1800" dirty="0">
                <a:solidFill>
                  <a:schemeClr val="tx2"/>
                </a:solidFill>
              </a:rPr>
              <a:t>. </a:t>
            </a:r>
            <a:endParaRPr lang="pl-PL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l-PL" sz="1800" dirty="0">
                <a:solidFill>
                  <a:schemeClr val="tx2"/>
                </a:solidFill>
              </a:rPr>
              <a:t>Klasa </a:t>
            </a:r>
            <a:r>
              <a:rPr lang="pl-PL" sz="1800" dirty="0" err="1">
                <a:solidFill>
                  <a:schemeClr val="tx2"/>
                </a:solidFill>
              </a:rPr>
              <a:t>tf.Variables</a:t>
            </a:r>
            <a:r>
              <a:rPr lang="pl-PL" sz="1800" dirty="0">
                <a:solidFill>
                  <a:schemeClr val="tx2"/>
                </a:solidFill>
              </a:rPr>
              <a:t> jest podklasą klasy </a:t>
            </a:r>
            <a:r>
              <a:rPr lang="pl-PL" sz="1800" dirty="0" err="1">
                <a:solidFill>
                  <a:schemeClr val="tx2"/>
                </a:solidFill>
              </a:rPr>
              <a:t>tf.Tensor</a:t>
            </a:r>
            <a:r>
              <a:rPr lang="pl-PL" sz="1800" dirty="0">
                <a:solidFill>
                  <a:schemeClr val="tx2"/>
                </a:solidFill>
              </a:rPr>
              <a:t> w związku z tym dziedziczy wszystkie atrybuty i umiejętności klasy </a:t>
            </a:r>
            <a:r>
              <a:rPr lang="pl-PL" sz="1800" dirty="0" err="1">
                <a:solidFill>
                  <a:schemeClr val="tx2"/>
                </a:solidFill>
              </a:rPr>
              <a:t>tf.Tensor</a:t>
            </a:r>
            <a:r>
              <a:rPr lang="pl-PL" sz="1800" dirty="0">
                <a:solidFill>
                  <a:schemeClr val="tx2"/>
                </a:solidFill>
              </a:rPr>
              <a:t>.</a:t>
            </a:r>
          </a:p>
          <a:p>
            <a:pPr>
              <a:buNone/>
            </a:pPr>
            <a:r>
              <a:rPr lang="pl-PL" sz="1800" dirty="0">
                <a:solidFill>
                  <a:schemeClr val="tx2"/>
                </a:solidFill>
                <a:ea typeface="+mn-lt"/>
                <a:cs typeface="+mn-lt"/>
              </a:rPr>
              <a:t>Obiekty klasy </a:t>
            </a:r>
            <a:r>
              <a:rPr lang="pl-PL" sz="1800" dirty="0" err="1">
                <a:solidFill>
                  <a:schemeClr val="tx2"/>
                </a:solidFill>
                <a:ea typeface="+mn-lt"/>
                <a:cs typeface="+mn-lt"/>
              </a:rPr>
              <a:t>tf.Variable</a:t>
            </a:r>
            <a:r>
              <a:rPr lang="pl-PL" sz="1800" dirty="0">
                <a:solidFill>
                  <a:schemeClr val="tx2"/>
                </a:solidFill>
                <a:ea typeface="+mn-lt"/>
                <a:cs typeface="+mn-lt"/>
              </a:rPr>
              <a:t> modyfikujemy za pomocą funkcji </a:t>
            </a:r>
            <a:r>
              <a:rPr lang="pl-PL" sz="1800" dirty="0" err="1">
                <a:solidFill>
                  <a:schemeClr val="tx2"/>
                </a:solidFill>
                <a:ea typeface="+mn-lt"/>
                <a:cs typeface="+mn-lt"/>
              </a:rPr>
              <a:t>assign</a:t>
            </a:r>
            <a:r>
              <a:rPr lang="pl-PL" sz="1800" dirty="0">
                <a:solidFill>
                  <a:schemeClr val="tx2"/>
                </a:solidFill>
                <a:ea typeface="+mn-lt"/>
                <a:cs typeface="+mn-lt"/>
              </a:rPr>
              <a:t>().</a:t>
            </a:r>
          </a:p>
          <a:p>
            <a:pPr marL="0" indent="0">
              <a:buNone/>
            </a:pPr>
            <a:endParaRPr lang="pl-PL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408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6402E41-ACD0-EF77-1698-C68CEE24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1393014"/>
          </a:xfrm>
        </p:spPr>
        <p:txBody>
          <a:bodyPr anchor="b">
            <a:normAutofit/>
          </a:bodyPr>
          <a:lstStyle/>
          <a:p>
            <a:r>
              <a:rPr lang="pl-PL" sz="3600" dirty="0" err="1">
                <a:solidFill>
                  <a:schemeClr val="tx2"/>
                </a:solidFill>
                <a:ea typeface="+mj-lt"/>
                <a:cs typeface="+mj-lt"/>
              </a:rPr>
              <a:t>tf.Variable</a:t>
            </a:r>
            <a:r>
              <a:rPr lang="pl-PL" sz="3600" dirty="0">
                <a:solidFill>
                  <a:schemeClr val="tx2"/>
                </a:solidFill>
                <a:cs typeface="Posterama"/>
              </a:rPr>
              <a:t> - tworzenie</a:t>
            </a:r>
            <a:endParaRPr lang="pl-PL" dirty="0">
              <a:solidFill>
                <a:schemeClr val="tx2"/>
              </a:solidFill>
              <a:cs typeface="Posterama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E19F29-16D5-1372-7210-83AB9132A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446472"/>
            <a:ext cx="10429066" cy="35769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Obiekt klasy </a:t>
            </a:r>
            <a:r>
              <a:rPr lang="pl-PL" sz="1800" err="1">
                <a:solidFill>
                  <a:schemeClr val="tx2"/>
                </a:solidFill>
              </a:rPr>
              <a:t>tf.Variable</a:t>
            </a:r>
            <a:r>
              <a:rPr lang="pl-PL" sz="1800">
                <a:solidFill>
                  <a:schemeClr val="tx2"/>
                </a:solidFill>
              </a:rPr>
              <a:t> tworzymy standardowo, za pomocą </a:t>
            </a:r>
            <a:r>
              <a:rPr lang="pl-PL" sz="1800" err="1">
                <a:solidFill>
                  <a:schemeClr val="tx2"/>
                </a:solidFill>
              </a:rPr>
              <a:t>inicjalizatora</a:t>
            </a:r>
            <a:r>
              <a:rPr lang="pl-PL" sz="1800">
                <a:solidFill>
                  <a:schemeClr val="tx2"/>
                </a:solidFill>
              </a:rPr>
              <a:t> klasy. Parametrem </a:t>
            </a:r>
            <a:r>
              <a:rPr lang="pl-PL" sz="1800" err="1">
                <a:solidFill>
                  <a:schemeClr val="tx2"/>
                </a:solidFill>
              </a:rPr>
              <a:t>inicjalizatora</a:t>
            </a:r>
            <a:r>
              <a:rPr lang="pl-PL" sz="1800">
                <a:solidFill>
                  <a:schemeClr val="tx2"/>
                </a:solidFill>
              </a:rPr>
              <a:t> może być </a:t>
            </a:r>
            <a:r>
              <a:rPr lang="pl-PL" sz="1800" err="1">
                <a:solidFill>
                  <a:schemeClr val="tx2"/>
                </a:solidFill>
              </a:rPr>
              <a:t>integer</a:t>
            </a:r>
            <a:r>
              <a:rPr lang="pl-PL" sz="1800">
                <a:solidFill>
                  <a:schemeClr val="tx2"/>
                </a:solidFill>
              </a:rPr>
              <a:t>, </a:t>
            </a:r>
            <a:r>
              <a:rPr lang="pl-PL" sz="1800" err="1">
                <a:solidFill>
                  <a:schemeClr val="tx2"/>
                </a:solidFill>
              </a:rPr>
              <a:t>float</a:t>
            </a:r>
            <a:r>
              <a:rPr lang="pl-PL" sz="1800">
                <a:solidFill>
                  <a:schemeClr val="tx2"/>
                </a:solidFill>
              </a:rPr>
              <a:t>, string, lista, a nawet obiekt klasy </a:t>
            </a:r>
            <a:r>
              <a:rPr lang="pl-PL" sz="1800" err="1">
                <a:solidFill>
                  <a:schemeClr val="tx2"/>
                </a:solidFill>
              </a:rPr>
              <a:t>tf.Tensor</a:t>
            </a:r>
            <a:r>
              <a:rPr lang="pl-PL" sz="180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endParaRPr lang="pl-PL" sz="18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pl-PL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82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14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60" name="Group 15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1" name="Freeform: Shape 18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2" name="Freeform: Shape 18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3" name="Rectangle 186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94" name="Group 188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5" name="Freeform: Shape 219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96" name="Group 221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23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25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53" name="Rectangle 252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3" y="0"/>
            <a:ext cx="12166008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0"/>
            <a:ext cx="12188654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9" name="Right Triangle 258">
            <a:extLst>
              <a:ext uri="{FF2B5EF4-FFF2-40B4-BE49-F238E27FC236}">
                <a16:creationId xmlns:a16="http://schemas.microsoft.com/office/drawing/2014/main" id="{26B49BB8-D2B1-43DD-859F-70C7AF3D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936" y="4345090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69888EB3-BBA9-6C43-0864-111502BB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3683131"/>
            <a:ext cx="6542916" cy="23491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err="1">
                <a:solidFill>
                  <a:schemeClr val="tx2"/>
                </a:solidFill>
              </a:rPr>
              <a:t>Wstęp</a:t>
            </a:r>
            <a:endParaRPr lang="en-US" sz="5400" err="1">
              <a:solidFill>
                <a:schemeClr val="tx2"/>
              </a:solidFill>
              <a:cs typeface="Posterama"/>
            </a:endParaRPr>
          </a:p>
        </p:txBody>
      </p:sp>
    </p:spTree>
    <p:extLst>
      <p:ext uri="{BB962C8B-B14F-4D97-AF65-F5344CB8AC3E}">
        <p14:creationId xmlns:p14="http://schemas.microsoft.com/office/powerpoint/2010/main" val="814791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6402E41-ACD0-EF77-1698-C68CEE24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1393014"/>
          </a:xfrm>
        </p:spPr>
        <p:txBody>
          <a:bodyPr anchor="b">
            <a:normAutofit/>
          </a:bodyPr>
          <a:lstStyle/>
          <a:p>
            <a:r>
              <a:rPr lang="pl-PL" sz="3600" dirty="0" err="1">
                <a:solidFill>
                  <a:schemeClr val="tx2"/>
                </a:solidFill>
                <a:ea typeface="+mj-lt"/>
                <a:cs typeface="+mj-lt"/>
              </a:rPr>
              <a:t>tf.Variable</a:t>
            </a:r>
            <a:r>
              <a:rPr lang="pl-PL" sz="3600" dirty="0">
                <a:solidFill>
                  <a:schemeClr val="tx2"/>
                </a:solidFill>
                <a:cs typeface="Posterama"/>
              </a:rPr>
              <a:t> – charakterystyki i operacje</a:t>
            </a:r>
            <a:endParaRPr lang="pl-PL" dirty="0">
              <a:solidFill>
                <a:schemeClr val="tx2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E19F29-16D5-1372-7210-83AB9132A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446472"/>
            <a:ext cx="10429066" cy="35769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sz="1800" dirty="0">
                <a:solidFill>
                  <a:schemeClr val="tx2"/>
                </a:solidFill>
              </a:rPr>
              <a:t>Wszystkie poznane atrybuty i metody klasy </a:t>
            </a:r>
            <a:r>
              <a:rPr lang="pl-PL" sz="1800" dirty="0" err="1">
                <a:solidFill>
                  <a:schemeClr val="tx2"/>
                </a:solidFill>
              </a:rPr>
              <a:t>tf.Tensor</a:t>
            </a:r>
            <a:r>
              <a:rPr lang="pl-PL" sz="1800" dirty="0">
                <a:solidFill>
                  <a:schemeClr val="tx2"/>
                </a:solidFill>
              </a:rPr>
              <a:t> oraz funkcje działające na obiektach tej klasy zachowują się w identyczny sposób na obiektach klasy </a:t>
            </a:r>
            <a:r>
              <a:rPr lang="pl-PL" sz="1800" dirty="0" err="1">
                <a:solidFill>
                  <a:schemeClr val="tx2"/>
                </a:solidFill>
              </a:rPr>
              <a:t>tf.Variable</a:t>
            </a:r>
            <a:r>
              <a:rPr lang="pl-PL" sz="1800" dirty="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r>
              <a:rPr lang="pl-PL" sz="1800" dirty="0">
                <a:solidFill>
                  <a:schemeClr val="tx2"/>
                </a:solidFill>
              </a:rPr>
              <a:t>Klasa </a:t>
            </a:r>
            <a:r>
              <a:rPr lang="pl-PL" sz="1800" dirty="0" err="1">
                <a:solidFill>
                  <a:schemeClr val="tx2"/>
                </a:solidFill>
              </a:rPr>
              <a:t>tf.Variable</a:t>
            </a:r>
            <a:r>
              <a:rPr lang="pl-PL" sz="1800" dirty="0">
                <a:solidFill>
                  <a:schemeClr val="tx2"/>
                </a:solidFill>
              </a:rPr>
              <a:t> posiada dodatkowo metodę </a:t>
            </a:r>
            <a:r>
              <a:rPr lang="pl-PL" sz="1800" b="1" i="1" dirty="0" err="1">
                <a:solidFill>
                  <a:schemeClr val="tx2"/>
                </a:solidFill>
              </a:rPr>
              <a:t>assign</a:t>
            </a:r>
            <a:r>
              <a:rPr lang="pl-PL" sz="1800" b="1" i="1" dirty="0">
                <a:solidFill>
                  <a:schemeClr val="tx2"/>
                </a:solidFill>
              </a:rPr>
              <a:t>()</a:t>
            </a:r>
            <a:r>
              <a:rPr lang="pl-PL" sz="1800" dirty="0">
                <a:solidFill>
                  <a:schemeClr val="tx2"/>
                </a:solidFill>
              </a:rPr>
              <a:t>. Metody</a:t>
            </a:r>
            <a:r>
              <a:rPr lang="pl-PL" sz="1800" b="1" dirty="0">
                <a:solidFill>
                  <a:schemeClr val="tx2"/>
                </a:solidFill>
              </a:rPr>
              <a:t> </a:t>
            </a:r>
            <a:r>
              <a:rPr lang="pl-PL" sz="1800" i="1" dirty="0" err="1">
                <a:solidFill>
                  <a:schemeClr val="tx2"/>
                </a:solidFill>
              </a:rPr>
              <a:t>assign</a:t>
            </a:r>
            <a:r>
              <a:rPr lang="pl-PL" sz="1800" i="1" dirty="0">
                <a:solidFill>
                  <a:schemeClr val="tx2"/>
                </a:solidFill>
              </a:rPr>
              <a:t>()</a:t>
            </a:r>
            <a:r>
              <a:rPr lang="pl-PL" sz="1800" dirty="0">
                <a:solidFill>
                  <a:schemeClr val="tx2"/>
                </a:solidFill>
              </a:rPr>
              <a:t> używamy do przypisania nowej wartości obiektowi klasy </a:t>
            </a:r>
            <a:r>
              <a:rPr lang="pl-PL" sz="1800" dirty="0" err="1">
                <a:solidFill>
                  <a:schemeClr val="tx2"/>
                </a:solidFill>
              </a:rPr>
              <a:t>tf.Variable</a:t>
            </a:r>
            <a:r>
              <a:rPr lang="pl-PL" sz="1800" dirty="0">
                <a:solidFill>
                  <a:schemeClr val="tx2"/>
                </a:solidFill>
              </a:rPr>
              <a:t>. Klasa </a:t>
            </a:r>
            <a:r>
              <a:rPr lang="pl-PL" sz="1800" dirty="0" err="1">
                <a:solidFill>
                  <a:schemeClr val="tx2"/>
                </a:solidFill>
              </a:rPr>
              <a:t>tf.Variable</a:t>
            </a:r>
            <a:r>
              <a:rPr lang="pl-PL" sz="1800" dirty="0">
                <a:solidFill>
                  <a:schemeClr val="tx2"/>
                </a:solidFill>
              </a:rPr>
              <a:t> nie obsługuje operatora przypisania.</a:t>
            </a:r>
          </a:p>
          <a:p>
            <a:pPr marL="0" indent="0">
              <a:buNone/>
            </a:pPr>
            <a:endParaRPr lang="pl-PL" sz="18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pl-PL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28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49" name="Rectangle 24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5" name="Right Triangle 25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69888EB3-BBA9-6C43-0864-111502BB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725467"/>
            <a:ext cx="10733204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chemeClr val="tx2"/>
                </a:solidFill>
                <a:cs typeface="Posterama"/>
              </a:rPr>
              <a:t>Obrazy</a:t>
            </a:r>
            <a:r>
              <a:rPr lang="en-US" sz="5400" dirty="0">
                <a:solidFill>
                  <a:schemeClr val="tx2"/>
                </a:solidFill>
                <a:cs typeface="Posterama"/>
              </a:rPr>
              <a:t> w </a:t>
            </a:r>
            <a:r>
              <a:rPr lang="en-US" sz="5400" dirty="0" err="1">
                <a:solidFill>
                  <a:schemeClr val="tx2"/>
                </a:solidFill>
                <a:cs typeface="Posterama"/>
              </a:rPr>
              <a:t>uczeniu</a:t>
            </a:r>
            <a:r>
              <a:rPr lang="en-US" sz="5400" dirty="0">
                <a:solidFill>
                  <a:schemeClr val="tx2"/>
                </a:solidFill>
                <a:cs typeface="Posterama"/>
              </a:rPr>
              <a:t> </a:t>
            </a:r>
            <a:r>
              <a:rPr lang="en-US" sz="5400" dirty="0" err="1">
                <a:solidFill>
                  <a:schemeClr val="tx2"/>
                </a:solidFill>
                <a:cs typeface="Posterama"/>
              </a:rPr>
              <a:t>maszynowym</a:t>
            </a:r>
          </a:p>
        </p:txBody>
      </p:sp>
    </p:spTree>
    <p:extLst>
      <p:ext uri="{BB962C8B-B14F-4D97-AF65-F5344CB8AC3E}">
        <p14:creationId xmlns:p14="http://schemas.microsoft.com/office/powerpoint/2010/main" val="90822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6402E41-ACD0-EF77-1698-C68CEE24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r>
              <a:rPr lang="pl-PL" sz="3700">
                <a:solidFill>
                  <a:schemeClr val="tx2"/>
                </a:solidFill>
                <a:ea typeface="+mj-lt"/>
                <a:cs typeface="+mj-lt"/>
              </a:rPr>
              <a:t>Struktura czarno-białego (binarnego) obrazu</a:t>
            </a:r>
            <a:endParaRPr lang="pl-PL" sz="3700">
              <a:solidFill>
                <a:schemeClr val="tx2"/>
              </a:solidFill>
            </a:endParaRPr>
          </a:p>
        </p:txBody>
      </p:sp>
      <p:pic>
        <p:nvPicPr>
          <p:cNvPr id="6" name="Obraz 6">
            <a:extLst>
              <a:ext uri="{FF2B5EF4-FFF2-40B4-BE49-F238E27FC236}">
                <a16:creationId xmlns:a16="http://schemas.microsoft.com/office/drawing/2014/main" id="{8C669D25-A45D-5492-4470-BC9D9DF1C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105" y="732348"/>
            <a:ext cx="6657024" cy="55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02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6402E41-ACD0-EF77-1698-C68CEE24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r>
              <a:rPr lang="pl-PL" sz="3700" dirty="0">
                <a:solidFill>
                  <a:schemeClr val="tx2"/>
                </a:solidFill>
                <a:ea typeface="+mj-lt"/>
                <a:cs typeface="+mj-lt"/>
              </a:rPr>
              <a:t>Macierzowa reprezentacja obrazu</a:t>
            </a:r>
            <a:endParaRPr lang="pl-PL" dirty="0">
              <a:solidFill>
                <a:schemeClr val="tx2"/>
              </a:solidFill>
            </a:endParaRPr>
          </a:p>
        </p:txBody>
      </p:sp>
      <p:pic>
        <p:nvPicPr>
          <p:cNvPr id="6" name="Obraz 6">
            <a:extLst>
              <a:ext uri="{FF2B5EF4-FFF2-40B4-BE49-F238E27FC236}">
                <a16:creationId xmlns:a16="http://schemas.microsoft.com/office/drawing/2014/main" id="{8C669D25-A45D-5492-4470-BC9D9DF1C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105" y="732348"/>
            <a:ext cx="6657024" cy="5541973"/>
          </a:xfrm>
          <a:prstGeom prst="rect">
            <a:avLst/>
          </a:prstGeom>
        </p:spPr>
      </p:pic>
      <p:pic>
        <p:nvPicPr>
          <p:cNvPr id="3" name="Obraz 3">
            <a:extLst>
              <a:ext uri="{FF2B5EF4-FFF2-40B4-BE49-F238E27FC236}">
                <a16:creationId xmlns:a16="http://schemas.microsoft.com/office/drawing/2014/main" id="{42CD4879-BC84-66BC-654E-95898FC73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432" y="2973425"/>
            <a:ext cx="5766619" cy="281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62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6402E41-ACD0-EF77-1698-C68CEE24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r>
              <a:rPr lang="pl-PL" sz="3700" dirty="0">
                <a:solidFill>
                  <a:schemeClr val="tx2"/>
                </a:solidFill>
                <a:cs typeface="Posterama"/>
              </a:rPr>
              <a:t>Funkcyjna reprezentacja obrazu</a:t>
            </a:r>
          </a:p>
        </p:txBody>
      </p:sp>
      <p:pic>
        <p:nvPicPr>
          <p:cNvPr id="5" name="Obraz 6">
            <a:extLst>
              <a:ext uri="{FF2B5EF4-FFF2-40B4-BE49-F238E27FC236}">
                <a16:creationId xmlns:a16="http://schemas.microsoft.com/office/drawing/2014/main" id="{7887CBDD-9F6B-58D0-6695-A24704138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110" y="1705896"/>
            <a:ext cx="7057102" cy="3470786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9543081B-0EC8-FA9E-78BC-2F538429B0B5}"/>
              </a:ext>
            </a:extLst>
          </p:cNvPr>
          <p:cNvSpPr txBox="1"/>
          <p:nvPr/>
        </p:nvSpPr>
        <p:spPr>
          <a:xfrm>
            <a:off x="422787" y="3433915"/>
            <a:ext cx="397223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W </a:t>
            </a:r>
            <a:r>
              <a:rPr lang="en-US" dirty="0" err="1">
                <a:latin typeface="Times New Roman"/>
                <a:cs typeface="Times New Roman"/>
              </a:rPr>
              <a:t>ujęciu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algebraicznym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macierz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może</a:t>
            </a:r>
            <a:r>
              <a:rPr lang="en-US" dirty="0">
                <a:latin typeface="Times New Roman"/>
                <a:cs typeface="Times New Roman"/>
              </a:rPr>
              <a:t> </a:t>
            </a:r>
            <a:endParaRPr lang="pl-PL" dirty="0">
              <a:latin typeface="Avenir Next LT Pro"/>
              <a:cs typeface="Times New Roman"/>
            </a:endParaRPr>
          </a:p>
          <a:p>
            <a:r>
              <a:rPr lang="en-US" dirty="0" err="1">
                <a:latin typeface="Times New Roman"/>
                <a:cs typeface="Times New Roman"/>
              </a:rPr>
              <a:t>reprezentować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odwzorowanie</a:t>
            </a:r>
            <a:r>
              <a:rPr lang="en-US" dirty="0">
                <a:latin typeface="Times New Roman"/>
                <a:cs typeface="Times New Roman"/>
              </a:rPr>
              <a:t> (</a:t>
            </a:r>
            <a:r>
              <a:rPr lang="en-US" dirty="0" err="1">
                <a:latin typeface="Times New Roman"/>
                <a:cs typeface="Times New Roman"/>
              </a:rPr>
              <a:t>funkcję</a:t>
            </a:r>
            <a:r>
              <a:rPr lang="en-US" dirty="0">
                <a:latin typeface="Times New Roman"/>
                <a:cs typeface="Times New Roman"/>
              </a:rPr>
              <a:t>). Tym </a:t>
            </a:r>
            <a:r>
              <a:rPr lang="en-US" dirty="0" err="1">
                <a:latin typeface="Times New Roman"/>
                <a:cs typeface="Times New Roman"/>
              </a:rPr>
              <a:t>samym</a:t>
            </a:r>
            <a:r>
              <a:rPr lang="en-US" dirty="0">
                <a:latin typeface="Times New Roman"/>
                <a:cs typeface="Times New Roman"/>
              </a:rPr>
              <a:t> o </a:t>
            </a:r>
            <a:r>
              <a:rPr lang="en-US" dirty="0" err="1">
                <a:latin typeface="Times New Roman"/>
                <a:cs typeface="Times New Roman"/>
              </a:rPr>
              <a:t>obrazie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możemy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myśleć</a:t>
            </a:r>
            <a:r>
              <a:rPr lang="en-US" dirty="0">
                <a:latin typeface="Times New Roman"/>
                <a:cs typeface="Times New Roman"/>
              </a:rPr>
              <a:t> </a:t>
            </a:r>
            <a:endParaRPr lang="pl-PL" dirty="0">
              <a:latin typeface="Avenir Next LT Pro"/>
              <a:cs typeface="Times New Roman"/>
            </a:endParaRPr>
          </a:p>
          <a:p>
            <a:r>
              <a:rPr lang="en-US" dirty="0" err="1">
                <a:latin typeface="Times New Roman"/>
                <a:cs typeface="Times New Roman"/>
              </a:rPr>
              <a:t>jako</a:t>
            </a:r>
            <a:r>
              <a:rPr lang="en-US" dirty="0">
                <a:latin typeface="Times New Roman"/>
                <a:cs typeface="Times New Roman"/>
              </a:rPr>
              <a:t> o </a:t>
            </a:r>
            <a:r>
              <a:rPr lang="en-US" dirty="0" err="1">
                <a:latin typeface="Times New Roman"/>
                <a:cs typeface="Times New Roman"/>
              </a:rPr>
              <a:t>funkcji</a:t>
            </a:r>
            <a:r>
              <a:rPr lang="en-US" dirty="0">
                <a:latin typeface="Times New Roman"/>
                <a:cs typeface="Times New Roman"/>
              </a:rPr>
              <a:t> (</a:t>
            </a:r>
            <a:r>
              <a:rPr lang="en-US" dirty="0" err="1">
                <a:latin typeface="Times New Roman"/>
                <a:cs typeface="Times New Roman"/>
              </a:rPr>
              <a:t>odwzorowaniu</a:t>
            </a:r>
            <a:r>
              <a:rPr lang="en-US" dirty="0">
                <a:latin typeface="Times New Roman"/>
                <a:cs typeface="Times New Roman"/>
              </a:rPr>
              <a:t>).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315341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6402E41-ACD0-EF77-1698-C68CEE24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 fontScale="90000"/>
          </a:bodyPr>
          <a:lstStyle/>
          <a:p>
            <a:r>
              <a:rPr lang="pl-PL" sz="3700" dirty="0">
                <a:solidFill>
                  <a:schemeClr val="tx2"/>
                </a:solidFill>
                <a:cs typeface="Posterama"/>
              </a:rPr>
              <a:t>Uogólnienie obrazu na skalę szarości (reprezentacja macierzowa)</a:t>
            </a:r>
          </a:p>
        </p:txBody>
      </p:sp>
      <p:pic>
        <p:nvPicPr>
          <p:cNvPr id="4" name="Obraz 4" descr="Obraz zawierający tekst, paragon&#10;&#10;Opis wygenerowany automatycznie">
            <a:extLst>
              <a:ext uri="{FF2B5EF4-FFF2-40B4-BE49-F238E27FC236}">
                <a16:creationId xmlns:a16="http://schemas.microsoft.com/office/drawing/2014/main" id="{E3F10EC8-1EB5-C5DF-07C0-396932367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658" y="2468989"/>
            <a:ext cx="8310716" cy="193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88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6402E41-ACD0-EF77-1698-C68CEE24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 fontScale="90000"/>
          </a:bodyPr>
          <a:lstStyle/>
          <a:p>
            <a:r>
              <a:rPr lang="pl-PL" sz="3700" dirty="0">
                <a:solidFill>
                  <a:schemeClr val="tx2"/>
                </a:solidFill>
                <a:cs typeface="Posterama"/>
              </a:rPr>
              <a:t>Uogólnienie obrazu na skalę szarości (reprezentacja funkcyjna)</a:t>
            </a:r>
          </a:p>
        </p:txBody>
      </p:sp>
      <p:pic>
        <p:nvPicPr>
          <p:cNvPr id="3" name="Obraz 4">
            <a:extLst>
              <a:ext uri="{FF2B5EF4-FFF2-40B4-BE49-F238E27FC236}">
                <a16:creationId xmlns:a16="http://schemas.microsoft.com/office/drawing/2014/main" id="{410F0CA2-96CB-4814-4B37-880654686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174" y="1831773"/>
            <a:ext cx="7167715" cy="395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300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6402E41-ACD0-EF77-1698-C68CEE24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31" y="732348"/>
            <a:ext cx="4395019" cy="2240735"/>
          </a:xfrm>
        </p:spPr>
        <p:txBody>
          <a:bodyPr>
            <a:normAutofit/>
          </a:bodyPr>
          <a:lstStyle/>
          <a:p>
            <a:r>
              <a:rPr lang="pl-PL" sz="3700" dirty="0">
                <a:solidFill>
                  <a:schemeClr val="tx2"/>
                </a:solidFill>
                <a:cs typeface="Posterama"/>
              </a:rPr>
              <a:t>Uogólnienie obrazu na kolor </a:t>
            </a:r>
            <a:br>
              <a:rPr lang="pl-PL" sz="3700" dirty="0">
                <a:solidFill>
                  <a:schemeClr val="tx2"/>
                </a:solidFill>
                <a:cs typeface="Posterama"/>
              </a:rPr>
            </a:br>
            <a:r>
              <a:rPr lang="pl-PL" sz="3700" dirty="0">
                <a:solidFill>
                  <a:schemeClr val="tx2"/>
                </a:solidFill>
                <a:cs typeface="Posterama"/>
              </a:rPr>
              <a:t>(reprezentacja macierzowa)</a:t>
            </a: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F6015012-468B-6AF7-E272-A912F08CE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819" y="1426084"/>
            <a:ext cx="6934199" cy="421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392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49" name="Rectangle 24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5" name="Right Triangle 25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69888EB3-BBA9-6C43-0864-111502BB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725467"/>
            <a:ext cx="10733204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Loss functions</a:t>
            </a:r>
            <a:endParaRPr lang="en-US" sz="5400" dirty="0" err="1">
              <a:solidFill>
                <a:schemeClr val="tx2"/>
              </a:solidFill>
              <a:cs typeface="Posterama"/>
            </a:endParaRPr>
          </a:p>
        </p:txBody>
      </p:sp>
    </p:spTree>
    <p:extLst>
      <p:ext uri="{BB962C8B-B14F-4D97-AF65-F5344CB8AC3E}">
        <p14:creationId xmlns:p14="http://schemas.microsoft.com/office/powerpoint/2010/main" val="262601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6402E41-ACD0-EF77-1698-C68CEE24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852240"/>
          </a:xfrm>
        </p:spPr>
        <p:txBody>
          <a:bodyPr anchor="b">
            <a:normAutofit/>
          </a:bodyPr>
          <a:lstStyle/>
          <a:p>
            <a:r>
              <a:rPr lang="pl-PL" sz="3600" dirty="0">
                <a:solidFill>
                  <a:schemeClr val="tx2"/>
                </a:solidFill>
                <a:cs typeface="Posterama"/>
              </a:rPr>
              <a:t>Popularne funkcje kosztów dla regresji liniowej</a:t>
            </a:r>
          </a:p>
        </p:txBody>
      </p:sp>
      <p:pic>
        <p:nvPicPr>
          <p:cNvPr id="7" name="Obraz 8">
            <a:extLst>
              <a:ext uri="{FF2B5EF4-FFF2-40B4-BE49-F238E27FC236}">
                <a16:creationId xmlns:a16="http://schemas.microsoft.com/office/drawing/2014/main" id="{908A6457-3134-78A1-7DC4-AB2B0A445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045" y="1608366"/>
            <a:ext cx="4961964" cy="4867772"/>
          </a:xfrm>
          <a:prstGeom prst="rect">
            <a:avLst/>
          </a:prstGeom>
        </p:spPr>
      </p:pic>
      <p:pic>
        <p:nvPicPr>
          <p:cNvPr id="9" name="Obraz 10">
            <a:extLst>
              <a:ext uri="{FF2B5EF4-FFF2-40B4-BE49-F238E27FC236}">
                <a16:creationId xmlns:a16="http://schemas.microsoft.com/office/drawing/2014/main" id="{74618ECB-E24D-9B5B-795E-D79A3F483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228" y="2229924"/>
            <a:ext cx="1356544" cy="456278"/>
          </a:xfrm>
          <a:prstGeom prst="rect">
            <a:avLst/>
          </a:prstGeom>
        </p:spPr>
      </p:pic>
      <p:pic>
        <p:nvPicPr>
          <p:cNvPr id="11" name="Obraz 12">
            <a:extLst>
              <a:ext uri="{FF2B5EF4-FFF2-40B4-BE49-F238E27FC236}">
                <a16:creationId xmlns:a16="http://schemas.microsoft.com/office/drawing/2014/main" id="{E9F73F9D-51F5-8939-1503-98F1CF33C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228" y="3237730"/>
            <a:ext cx="1405707" cy="480859"/>
          </a:xfrm>
          <a:prstGeom prst="rect">
            <a:avLst/>
          </a:prstGeom>
        </p:spPr>
      </p:pic>
      <p:pic>
        <p:nvPicPr>
          <p:cNvPr id="13" name="Obraz 14" descr="Obraz zawierający tekst&#10;&#10;Opis wygenerowany automatycznie">
            <a:extLst>
              <a:ext uri="{FF2B5EF4-FFF2-40B4-BE49-F238E27FC236}">
                <a16:creationId xmlns:a16="http://schemas.microsoft.com/office/drawing/2014/main" id="{1A7AE208-C339-18A5-10A2-F9DBAFA3A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367" y="4038886"/>
            <a:ext cx="4869425" cy="1103099"/>
          </a:xfrm>
          <a:prstGeom prst="rect">
            <a:avLst/>
          </a:prstGeo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43137104-D72A-7D14-2A15-E954794D5598}"/>
              </a:ext>
            </a:extLst>
          </p:cNvPr>
          <p:cNvSpPr txBox="1"/>
          <p:nvPr/>
        </p:nvSpPr>
        <p:spPr>
          <a:xfrm>
            <a:off x="349045" y="2229463"/>
            <a:ext cx="1612491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dirty="0"/>
              <a:t>MSE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MAE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Huber</a:t>
            </a:r>
          </a:p>
        </p:txBody>
      </p:sp>
    </p:spTree>
    <p:extLst>
      <p:ext uri="{BB962C8B-B14F-4D97-AF65-F5344CB8AC3E}">
        <p14:creationId xmlns:p14="http://schemas.microsoft.com/office/powerpoint/2010/main" val="329962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6402E41-ACD0-EF77-1698-C68CEE24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1343852"/>
          </a:xfrm>
        </p:spPr>
        <p:txBody>
          <a:bodyPr anchor="b">
            <a:normAutofit/>
          </a:bodyPr>
          <a:lstStyle/>
          <a:p>
            <a:r>
              <a:rPr lang="pl-PL">
                <a:solidFill>
                  <a:schemeClr val="tx2"/>
                </a:solidFill>
                <a:cs typeface="Posterama"/>
              </a:rPr>
              <a:t>TensorFlow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E19F29-16D5-1372-7210-83AB9132A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458762"/>
            <a:ext cx="10507506" cy="33517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sz="1800" err="1">
                <a:solidFill>
                  <a:schemeClr val="tx2"/>
                </a:solidFill>
              </a:rPr>
              <a:t>TensorFlow</a:t>
            </a:r>
            <a:r>
              <a:rPr lang="pl-PL" sz="1800">
                <a:solidFill>
                  <a:schemeClr val="tx2"/>
                </a:solidFill>
              </a:rPr>
              <a:t> to stworzona w 2011 roku przez firmę Google biblioteka dedykowana do generowania oraz wdrażania modeli uczenia maszynowego. W 2015 roku kod biblioteki został przeniesiony do domeny publicznej na licencji Apache2.0 i jest utrzymywany na </a:t>
            </a:r>
            <a:r>
              <a:rPr lang="pl-PL" sz="1800" err="1">
                <a:solidFill>
                  <a:schemeClr val="tx2"/>
                </a:solidFill>
              </a:rPr>
              <a:t>githubie</a:t>
            </a:r>
            <a:r>
              <a:rPr lang="pl-PL" sz="1800">
                <a:solidFill>
                  <a:schemeClr val="tx2"/>
                </a:solidFill>
              </a:rPr>
              <a:t> pod adresem </a:t>
            </a:r>
            <a:r>
              <a:rPr lang="pl-PL" sz="180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https://github.com/tensorflow/tensorflow</a:t>
            </a:r>
            <a:r>
              <a:rPr lang="pl-PL" sz="1800">
                <a:solidFill>
                  <a:schemeClr val="tx2"/>
                </a:solidFill>
              </a:rPr>
              <a:t>. Biblioteka napisana jest w języku C++, posiada pełny </a:t>
            </a:r>
            <a:r>
              <a:rPr lang="pl-PL" sz="1800" err="1">
                <a:solidFill>
                  <a:schemeClr val="tx2"/>
                </a:solidFill>
              </a:rPr>
              <a:t>wrapper</a:t>
            </a:r>
            <a:r>
              <a:rPr lang="pl-PL" sz="1800">
                <a:solidFill>
                  <a:schemeClr val="tx2"/>
                </a:solidFill>
              </a:rPr>
              <a:t> w języku </a:t>
            </a:r>
            <a:r>
              <a:rPr lang="pl-PL" sz="1800" err="1">
                <a:solidFill>
                  <a:schemeClr val="tx2"/>
                </a:solidFill>
              </a:rPr>
              <a:t>Python</a:t>
            </a:r>
            <a:r>
              <a:rPr lang="pl-PL" sz="1800">
                <a:solidFill>
                  <a:schemeClr val="tx2"/>
                </a:solidFill>
              </a:rPr>
              <a:t> oraz częściowe </a:t>
            </a:r>
            <a:r>
              <a:rPr lang="pl-PL" sz="1800" err="1">
                <a:solidFill>
                  <a:schemeClr val="tx2"/>
                </a:solidFill>
              </a:rPr>
              <a:t>wrappery</a:t>
            </a:r>
            <a:r>
              <a:rPr lang="pl-PL" sz="1800">
                <a:solidFill>
                  <a:schemeClr val="tx2"/>
                </a:solidFill>
              </a:rPr>
              <a:t> w językach: Java, JavaScript, Go i Swift. W roku 2017 została wypuszczona pierwsza stabilna wersja biblioteki – </a:t>
            </a:r>
            <a:r>
              <a:rPr lang="pl-PL" sz="1800" err="1">
                <a:solidFill>
                  <a:schemeClr val="tx2"/>
                </a:solidFill>
              </a:rPr>
              <a:t>TensorFlow</a:t>
            </a:r>
            <a:r>
              <a:rPr lang="pl-PL" sz="1800">
                <a:solidFill>
                  <a:schemeClr val="tx2"/>
                </a:solidFill>
              </a:rPr>
              <a:t> 1.0. W 2019 roku Google wypuściła kolejną wersję biblioteki - </a:t>
            </a:r>
            <a:r>
              <a:rPr lang="pl-PL" sz="1800" err="1">
                <a:solidFill>
                  <a:schemeClr val="tx2"/>
                </a:solidFill>
              </a:rPr>
              <a:t>TensorFlow</a:t>
            </a:r>
            <a:r>
              <a:rPr lang="pl-PL" sz="1800">
                <a:solidFill>
                  <a:schemeClr val="tx2"/>
                </a:solidFill>
              </a:rPr>
              <a:t> 2.0. W nowa wersji położono szczególny nacisk na łatwość używania biblioteki oraz wyposażenie biblioteki w wysokopoziomowe </a:t>
            </a:r>
            <a:r>
              <a:rPr lang="pl-PL" sz="1800" err="1">
                <a:solidFill>
                  <a:schemeClr val="tx2"/>
                </a:solidFill>
              </a:rPr>
              <a:t>api</a:t>
            </a:r>
            <a:r>
              <a:rPr lang="pl-PL" sz="1800">
                <a:solidFill>
                  <a:schemeClr val="tx2"/>
                </a:solidFill>
              </a:rPr>
              <a:t>. </a:t>
            </a:r>
            <a:endParaRPr lang="pl-PL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Dokumentacja biblioteki znajduje się pod adresem </a:t>
            </a:r>
            <a:r>
              <a:rPr lang="pl-PL" sz="180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https://tensorflow.org</a:t>
            </a:r>
            <a:r>
              <a:rPr lang="pl-PL" sz="1800">
                <a:solidFill>
                  <a:schemeClr val="tx2"/>
                </a:solidFill>
              </a:rPr>
              <a:t>.</a:t>
            </a:r>
            <a:endParaRPr lang="pl-PL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pl-PL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7382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6402E41-ACD0-EF77-1698-C68CEE24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1073466"/>
          </a:xfrm>
        </p:spPr>
        <p:txBody>
          <a:bodyPr anchor="b">
            <a:normAutofit/>
          </a:bodyPr>
          <a:lstStyle/>
          <a:p>
            <a:r>
              <a:rPr lang="pl-PL" sz="3600" dirty="0">
                <a:solidFill>
                  <a:schemeClr val="tx2"/>
                </a:solidFill>
                <a:ea typeface="+mj-lt"/>
                <a:cs typeface="+mj-lt"/>
              </a:rPr>
              <a:t>Popularne funkcje kosztów dla regresji liniowej</a:t>
            </a:r>
            <a:endParaRPr lang="pl-PL" dirty="0" err="1">
              <a:solidFill>
                <a:schemeClr val="tx2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E19F29-16D5-1372-7210-83AB9132A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446472"/>
            <a:ext cx="10429066" cy="420376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pl-PL" sz="1800" dirty="0">
                <a:solidFill>
                  <a:schemeClr val="tx2"/>
                </a:solidFill>
                <a:ea typeface="+mn-lt"/>
                <a:cs typeface="+mn-lt"/>
              </a:rPr>
              <a:t>1. </a:t>
            </a:r>
            <a:r>
              <a:rPr lang="pl-PL" sz="1800" b="1" dirty="0">
                <a:solidFill>
                  <a:schemeClr val="tx2"/>
                </a:solidFill>
                <a:ea typeface="+mn-lt"/>
                <a:cs typeface="+mn-lt"/>
              </a:rPr>
              <a:t>Średni błąd kwadratowy</a:t>
            </a:r>
            <a:r>
              <a:rPr lang="pl-PL" sz="1800" dirty="0">
                <a:solidFill>
                  <a:schemeClr val="tx2"/>
                </a:solidFill>
                <a:ea typeface="+mn-lt"/>
                <a:cs typeface="+mn-lt"/>
              </a:rPr>
              <a:t> (</a:t>
            </a:r>
            <a:r>
              <a:rPr lang="pl-PL" sz="1800" i="1" dirty="0">
                <a:solidFill>
                  <a:schemeClr val="tx2"/>
                </a:solidFill>
                <a:ea typeface="+mn-lt"/>
                <a:cs typeface="+mn-lt"/>
              </a:rPr>
              <a:t>ang. </a:t>
            </a:r>
            <a:r>
              <a:rPr lang="pl-PL" sz="1800" i="1" dirty="0" err="1">
                <a:solidFill>
                  <a:schemeClr val="tx2"/>
                </a:solidFill>
                <a:ea typeface="+mn-lt"/>
                <a:cs typeface="+mn-lt"/>
              </a:rPr>
              <a:t>mean</a:t>
            </a:r>
            <a:r>
              <a:rPr lang="pl-PL" sz="1800" i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l-PL" sz="1800" i="1" dirty="0" err="1">
                <a:solidFill>
                  <a:schemeClr val="tx2"/>
                </a:solidFill>
                <a:ea typeface="+mn-lt"/>
                <a:cs typeface="+mn-lt"/>
              </a:rPr>
              <a:t>square</a:t>
            </a:r>
            <a:r>
              <a:rPr lang="pl-PL" sz="1800" i="1" dirty="0">
                <a:solidFill>
                  <a:schemeClr val="tx2"/>
                </a:solidFill>
                <a:ea typeface="+mn-lt"/>
                <a:cs typeface="+mn-lt"/>
              </a:rPr>
              <a:t> error, </a:t>
            </a:r>
            <a:r>
              <a:rPr lang="pl-PL" sz="1800" i="1" dirty="0" err="1">
                <a:solidFill>
                  <a:schemeClr val="tx2"/>
                </a:solidFill>
                <a:ea typeface="+mn-lt"/>
                <a:cs typeface="+mn-lt"/>
              </a:rPr>
              <a:t>mse</a:t>
            </a:r>
            <a:r>
              <a:rPr lang="pl-PL" sz="180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  <a:endParaRPr lang="pl-PL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l-PL" sz="1800" dirty="0">
                <a:solidFill>
                  <a:schemeClr val="tx2"/>
                </a:solidFill>
              </a:rPr>
              <a:t>    - mocno każe </a:t>
            </a:r>
            <a:r>
              <a:rPr lang="pl-PL" sz="1800" dirty="0" err="1">
                <a:solidFill>
                  <a:schemeClr val="tx2"/>
                </a:solidFill>
              </a:rPr>
              <a:t>outlier</a:t>
            </a:r>
            <a:r>
              <a:rPr lang="pl-PL" sz="1800" dirty="0">
                <a:solidFill>
                  <a:schemeClr val="tx2"/>
                </a:solidFill>
              </a:rPr>
              <a:t>-y</a:t>
            </a:r>
          </a:p>
          <a:p>
            <a:pPr marL="0" indent="0">
              <a:buNone/>
            </a:pPr>
            <a:r>
              <a:rPr lang="pl-PL" sz="1800" dirty="0">
                <a:solidFill>
                  <a:schemeClr val="tx2"/>
                </a:solidFill>
              </a:rPr>
              <a:t>    - duża czułość w pobliżu minimum</a:t>
            </a:r>
          </a:p>
          <a:p>
            <a:pPr marL="0" indent="0">
              <a:buNone/>
            </a:pPr>
            <a:endParaRPr lang="pl-PL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l-PL" sz="1800" dirty="0">
                <a:solidFill>
                  <a:schemeClr val="tx2"/>
                </a:solidFill>
              </a:rPr>
              <a:t>2. </a:t>
            </a:r>
            <a:r>
              <a:rPr lang="pl-PL" sz="1800" b="1" dirty="0">
                <a:solidFill>
                  <a:schemeClr val="tx2"/>
                </a:solidFill>
              </a:rPr>
              <a:t>Średni błąd absolutny</a:t>
            </a:r>
            <a:r>
              <a:rPr lang="pl-PL" sz="1800" dirty="0">
                <a:solidFill>
                  <a:schemeClr val="tx2"/>
                </a:solidFill>
              </a:rPr>
              <a:t> (</a:t>
            </a:r>
            <a:r>
              <a:rPr lang="pl-PL" sz="1800" i="1" dirty="0">
                <a:solidFill>
                  <a:schemeClr val="tx2"/>
                </a:solidFill>
              </a:rPr>
              <a:t>ang. </a:t>
            </a:r>
            <a:r>
              <a:rPr lang="pl-PL" sz="1800" i="1" dirty="0" err="1">
                <a:solidFill>
                  <a:schemeClr val="tx2"/>
                </a:solidFill>
              </a:rPr>
              <a:t>mean</a:t>
            </a:r>
            <a:r>
              <a:rPr lang="pl-PL" sz="1800" i="1" dirty="0">
                <a:solidFill>
                  <a:schemeClr val="tx2"/>
                </a:solidFill>
              </a:rPr>
              <a:t> </a:t>
            </a:r>
            <a:r>
              <a:rPr lang="pl-PL" sz="1800" i="1" dirty="0" err="1">
                <a:solidFill>
                  <a:schemeClr val="tx2"/>
                </a:solidFill>
              </a:rPr>
              <a:t>absoulte</a:t>
            </a:r>
            <a:r>
              <a:rPr lang="pl-PL" sz="1800" i="1" dirty="0">
                <a:solidFill>
                  <a:schemeClr val="tx2"/>
                </a:solidFill>
              </a:rPr>
              <a:t> error, </a:t>
            </a:r>
            <a:r>
              <a:rPr lang="pl-PL" sz="1800" i="1" dirty="0" err="1">
                <a:solidFill>
                  <a:schemeClr val="tx2"/>
                </a:solidFill>
              </a:rPr>
              <a:t>mae</a:t>
            </a:r>
            <a:r>
              <a:rPr lang="pl-PL" sz="1800" dirty="0">
                <a:solidFill>
                  <a:schemeClr val="tx2"/>
                </a:solidFill>
              </a:rPr>
              <a:t>)</a:t>
            </a:r>
            <a:endParaRPr lang="pl-PL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l-PL" sz="1800" dirty="0">
                <a:solidFill>
                  <a:schemeClr val="tx2"/>
                </a:solidFill>
              </a:rPr>
              <a:t>    - liniowy względem wartości błędu</a:t>
            </a:r>
          </a:p>
          <a:p>
            <a:pPr marL="0" indent="0">
              <a:buNone/>
            </a:pPr>
            <a:r>
              <a:rPr lang="pl-PL" sz="1800" dirty="0">
                <a:solidFill>
                  <a:schemeClr val="tx2"/>
                </a:solidFill>
              </a:rPr>
              <a:t>    - mała czułość w pobliżu minimum</a:t>
            </a:r>
          </a:p>
          <a:p>
            <a:pPr marL="0" indent="0">
              <a:buNone/>
            </a:pPr>
            <a:endParaRPr lang="pl-PL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l-PL" sz="1800" dirty="0">
                <a:solidFill>
                  <a:schemeClr val="tx2"/>
                </a:solidFill>
              </a:rPr>
              <a:t>3. </a:t>
            </a:r>
            <a:r>
              <a:rPr lang="pl-PL" sz="1800" b="1" dirty="0">
                <a:solidFill>
                  <a:schemeClr val="tx2"/>
                </a:solidFill>
              </a:rPr>
              <a:t>Błąd Hubera</a:t>
            </a:r>
            <a:r>
              <a:rPr lang="pl-PL" sz="1800" dirty="0">
                <a:solidFill>
                  <a:schemeClr val="tx2"/>
                </a:solidFill>
              </a:rPr>
              <a:t> (</a:t>
            </a:r>
            <a:r>
              <a:rPr lang="pl-PL" sz="1800" i="1" dirty="0">
                <a:solidFill>
                  <a:schemeClr val="tx2"/>
                </a:solidFill>
              </a:rPr>
              <a:t>ang. Huber error</a:t>
            </a:r>
            <a:r>
              <a:rPr lang="pl-PL" sz="1800" dirty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r>
              <a:rPr lang="pl-PL" sz="1800" dirty="0">
                <a:solidFill>
                  <a:schemeClr val="tx2"/>
                </a:solidFill>
              </a:rPr>
              <a:t>    - zachowuje się podobnie do </a:t>
            </a:r>
            <a:r>
              <a:rPr lang="pl-PL" sz="1800" dirty="0" err="1">
                <a:solidFill>
                  <a:schemeClr val="tx2"/>
                </a:solidFill>
              </a:rPr>
              <a:t>mse</a:t>
            </a:r>
            <a:r>
              <a:rPr lang="pl-PL" sz="1800" dirty="0">
                <a:solidFill>
                  <a:schemeClr val="tx2"/>
                </a:solidFill>
              </a:rPr>
              <a:t> w pobliżu minimum (zwiększenie czułości w pobliżu min)</a:t>
            </a:r>
          </a:p>
          <a:p>
            <a:pPr marL="0" indent="0">
              <a:buNone/>
            </a:pPr>
            <a:r>
              <a:rPr lang="pl-PL" sz="1800" dirty="0">
                <a:solidFill>
                  <a:schemeClr val="tx2"/>
                </a:solidFill>
              </a:rPr>
              <a:t>    - zachowuje się podobnie do </a:t>
            </a:r>
            <a:r>
              <a:rPr lang="pl-PL" sz="1800" dirty="0" err="1">
                <a:solidFill>
                  <a:schemeClr val="tx2"/>
                </a:solidFill>
              </a:rPr>
              <a:t>mae</a:t>
            </a:r>
            <a:r>
              <a:rPr lang="pl-PL" sz="1800" dirty="0">
                <a:solidFill>
                  <a:schemeClr val="tx2"/>
                </a:solidFill>
              </a:rPr>
              <a:t> z dala od minimum (zmniejszenie wpływu </a:t>
            </a:r>
            <a:r>
              <a:rPr lang="pl-PL" sz="1800" dirty="0" err="1">
                <a:solidFill>
                  <a:schemeClr val="tx2"/>
                </a:solidFill>
              </a:rPr>
              <a:t>outlier</a:t>
            </a:r>
            <a:r>
              <a:rPr lang="pl-PL" sz="1800" dirty="0">
                <a:solidFill>
                  <a:schemeClr val="tx2"/>
                </a:solidFill>
              </a:rPr>
              <a:t>-ów)</a:t>
            </a:r>
          </a:p>
        </p:txBody>
      </p:sp>
    </p:spTree>
    <p:extLst>
      <p:ext uri="{BB962C8B-B14F-4D97-AF65-F5344CB8AC3E}">
        <p14:creationId xmlns:p14="http://schemas.microsoft.com/office/powerpoint/2010/main" val="10239650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25649CC-2F8D-4B4A-909E-0269173E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EFA7FFE7-B4B1-4C77-ABD3-FE284CE2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366" y="3892"/>
            <a:ext cx="3203591" cy="1532868"/>
          </a:xfrm>
          <a:custGeom>
            <a:avLst/>
            <a:gdLst>
              <a:gd name="connsiteX0" fmla="*/ 2281425 w 3203591"/>
              <a:gd name="connsiteY0" fmla="*/ 0 h 1532868"/>
              <a:gd name="connsiteX1" fmla="*/ 3203591 w 3203591"/>
              <a:gd name="connsiteY1" fmla="*/ 0 h 1532868"/>
              <a:gd name="connsiteX2" fmla="*/ 3190098 w 3203591"/>
              <a:gd name="connsiteY2" fmla="*/ 36867 h 1532868"/>
              <a:gd name="connsiteX3" fmla="*/ 933156 w 3203591"/>
              <a:gd name="connsiteY3" fmla="*/ 1532868 h 1532868"/>
              <a:gd name="connsiteX4" fmla="*/ 204771 w 3203591"/>
              <a:gd name="connsiteY4" fmla="*/ 1422747 h 1532868"/>
              <a:gd name="connsiteX5" fmla="*/ 0 w 3203591"/>
              <a:gd name="connsiteY5" fmla="*/ 1347800 h 1532868"/>
              <a:gd name="connsiteX6" fmla="*/ 0 w 3203591"/>
              <a:gd name="connsiteY6" fmla="*/ 419299 h 1532868"/>
              <a:gd name="connsiteX7" fmla="*/ 21562 w 3203591"/>
              <a:gd name="connsiteY7" fmla="*/ 435423 h 1532868"/>
              <a:gd name="connsiteX8" fmla="*/ 933155 w 3203591"/>
              <a:gd name="connsiteY8" fmla="*/ 713876 h 1532868"/>
              <a:gd name="connsiteX9" fmla="*/ 2191281 w 3203591"/>
              <a:gd name="connsiteY9" fmla="*/ 120548 h 153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03591" h="1532868">
                <a:moveTo>
                  <a:pt x="2281425" y="0"/>
                </a:moveTo>
                <a:lnTo>
                  <a:pt x="3203591" y="0"/>
                </a:lnTo>
                <a:lnTo>
                  <a:pt x="3190098" y="36867"/>
                </a:lnTo>
                <a:cubicBezTo>
                  <a:pt x="2818254" y="916004"/>
                  <a:pt x="1947743" y="1532868"/>
                  <a:pt x="933156" y="1532868"/>
                </a:cubicBezTo>
                <a:cubicBezTo>
                  <a:pt x="679509" y="1532868"/>
                  <a:pt x="434867" y="1494314"/>
                  <a:pt x="204771" y="1422747"/>
                </a:cubicBezTo>
                <a:lnTo>
                  <a:pt x="0" y="1347800"/>
                </a:lnTo>
                <a:lnTo>
                  <a:pt x="0" y="419299"/>
                </a:lnTo>
                <a:lnTo>
                  <a:pt x="21562" y="435423"/>
                </a:lnTo>
                <a:cubicBezTo>
                  <a:pt x="281781" y="611224"/>
                  <a:pt x="595480" y="713876"/>
                  <a:pt x="933155" y="713876"/>
                </a:cubicBezTo>
                <a:cubicBezTo>
                  <a:pt x="1439667" y="713876"/>
                  <a:pt x="1892234" y="482908"/>
                  <a:pt x="2191281" y="12054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7CE8AAF-11BE-4CD8-AFF3-BD3038B18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3778" y="5295840"/>
            <a:ext cx="2305174" cy="1562160"/>
          </a:xfrm>
          <a:custGeom>
            <a:avLst/>
            <a:gdLst>
              <a:gd name="connsiteX0" fmla="*/ 2281156 w 2305174"/>
              <a:gd name="connsiteY0" fmla="*/ 0 h 1562160"/>
              <a:gd name="connsiteX1" fmla="*/ 2305174 w 2305174"/>
              <a:gd name="connsiteY1" fmla="*/ 1213 h 1562160"/>
              <a:gd name="connsiteX2" fmla="*/ 2305174 w 2305174"/>
              <a:gd name="connsiteY2" fmla="*/ 820205 h 1562160"/>
              <a:gd name="connsiteX3" fmla="*/ 2281155 w 2305174"/>
              <a:gd name="connsiteY3" fmla="*/ 818992 h 1562160"/>
              <a:gd name="connsiteX4" fmla="*/ 929170 w 2305174"/>
              <a:gd name="connsiteY4" fmla="*/ 1537837 h 1562160"/>
              <a:gd name="connsiteX5" fmla="*/ 914393 w 2305174"/>
              <a:gd name="connsiteY5" fmla="*/ 1562160 h 1562160"/>
              <a:gd name="connsiteX6" fmla="*/ 0 w 2305174"/>
              <a:gd name="connsiteY6" fmla="*/ 1562160 h 1562160"/>
              <a:gd name="connsiteX7" fmla="*/ 24214 w 2305174"/>
              <a:gd name="connsiteY7" fmla="*/ 1496002 h 1562160"/>
              <a:gd name="connsiteX8" fmla="*/ 2281156 w 2305174"/>
              <a:gd name="connsiteY8" fmla="*/ 0 h 156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5174" h="1562160">
                <a:moveTo>
                  <a:pt x="2281156" y="0"/>
                </a:moveTo>
                <a:lnTo>
                  <a:pt x="2305174" y="1213"/>
                </a:lnTo>
                <a:lnTo>
                  <a:pt x="2305174" y="820205"/>
                </a:lnTo>
                <a:lnTo>
                  <a:pt x="2281155" y="818992"/>
                </a:lnTo>
                <a:cubicBezTo>
                  <a:pt x="1718364" y="818992"/>
                  <a:pt x="1222172" y="1104138"/>
                  <a:pt x="929170" y="1537837"/>
                </a:cubicBezTo>
                <a:lnTo>
                  <a:pt x="914393" y="1562160"/>
                </a:lnTo>
                <a:lnTo>
                  <a:pt x="0" y="1562160"/>
                </a:lnTo>
                <a:lnTo>
                  <a:pt x="24214" y="1496002"/>
                </a:lnTo>
                <a:cubicBezTo>
                  <a:pt x="396058" y="616864"/>
                  <a:pt x="1266569" y="0"/>
                  <a:pt x="2281156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69888EB3-BBA9-6C43-0864-111502BB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2773"/>
            <a:ext cx="10733204" cy="3292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err="1">
                <a:solidFill>
                  <a:schemeClr val="tx2"/>
                </a:solidFill>
              </a:rPr>
              <a:t>Dodatki</a:t>
            </a:r>
            <a:endParaRPr lang="en-US" sz="5400" err="1">
              <a:solidFill>
                <a:schemeClr val="tx2"/>
              </a:solidFill>
              <a:cs typeface="Posterama"/>
            </a:endParaRPr>
          </a:p>
        </p:txBody>
      </p:sp>
    </p:spTree>
    <p:extLst>
      <p:ext uri="{BB962C8B-B14F-4D97-AF65-F5344CB8AC3E}">
        <p14:creationId xmlns:p14="http://schemas.microsoft.com/office/powerpoint/2010/main" val="14333365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Rectangle 521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5" name="Freeform: Shape 554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7" name="Freeform: Shape 556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9" name="Freeform: Shape 558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61" name="Group 560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77" name="Rectangle 576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Obraz 3" descr="Obraz zawierający tekst&#10;&#10;Opis wygenerowany automatycznie">
            <a:extLst>
              <a:ext uri="{FF2B5EF4-FFF2-40B4-BE49-F238E27FC236}">
                <a16:creationId xmlns:a16="http://schemas.microsoft.com/office/drawing/2014/main" id="{2858D498-CF05-5E5C-3068-69BEAD915A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579" name="Flowchart: Document 578">
            <a:extLst>
              <a:ext uri="{FF2B5EF4-FFF2-40B4-BE49-F238E27FC236}">
                <a16:creationId xmlns:a16="http://schemas.microsoft.com/office/drawing/2014/main" id="{1C8FF592-DEC3-42D7-B2CD-5797E102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38805" y="304807"/>
            <a:ext cx="6858000" cy="6248391"/>
          </a:xfrm>
          <a:prstGeom prst="flowChartDocumen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BF18E62C-A1FF-4287-B466-37167775A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02095BA0-2222-4D4D-842A-B14BBFA54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>
              <a:extLst>
                <a:ext uri="{FF2B5EF4-FFF2-40B4-BE49-F238E27FC236}">
                  <a16:creationId xmlns:a16="http://schemas.microsoft.com/office/drawing/2014/main" id="{5982CAE6-43E7-4567-AE8B-4E45E6268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8D7BCEBF-E459-4E6E-9C65-888321E06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303F1577-CD86-459A-87F2-B88DC8FA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39FC4D55-3CFE-4598-B2DA-683B78FF3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CBBBCEDF-601D-43A0-BF08-27B894D84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6CABCC73-4EA2-41C0-9254-2FB609A2C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>
              <a:extLst>
                <a:ext uri="{FF2B5EF4-FFF2-40B4-BE49-F238E27FC236}">
                  <a16:creationId xmlns:a16="http://schemas.microsoft.com/office/drawing/2014/main" id="{C40C665E-6869-4952-B39B-9AA7EA82D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D7E41D2C-5FA9-4980-BA0E-F4601E178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C0537BF2-D21E-4EF3-9EBD-B4833EE1D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EFF5A085-4CA5-4E37-8F50-3D421162C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8EC2D4DA-2F79-4EDD-846C-CD0AF25A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89CDF757-C6F7-47B3-A418-B70C72CC6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0869C0BD-0768-4186-9A1C-E613366FA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072F3F35-4957-4CCC-8AE9-FD790FB68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DA46E9E8-EE2D-491C-9F41-00883F0C0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3488EFDB-7849-4738-933E-5D25B3464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9B17D573-D985-4812-A673-A08068E9B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2B0FDB3E-8398-428F-BEE4-6FC4B293C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B7FBE3BC-EAC7-49C4-85D4-81244ADAB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81358765-97FA-42A5-B8E9-A7855A2F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4839591A-BF67-439C-BD2D-FB0CF763A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FEF2BB09-702D-4FC8-8B34-1AF746A9C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6F8A18DA-32B7-4D57-9770-CB30708D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F86B058C-FA0C-4971-9C01-2177B7BFC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8FDDCF1B-8FE1-4FDF-BF24-63320B062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4F56F172-46BD-425C-B91F-1E6205FA4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F9D2B59D-1DA1-4EC5-B3C8-1AD33B87C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918730AC-66DE-42BF-89A4-424DBB42B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69888EB3-BBA9-6C43-0864-111502BB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1729" y="-659902"/>
            <a:ext cx="4567990" cy="18200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 err="1"/>
              <a:t>Grafy</a:t>
            </a:r>
            <a:r>
              <a:rPr lang="en-US" sz="3200" dirty="0"/>
              <a:t> </a:t>
            </a:r>
            <a:r>
              <a:rPr lang="en-US" sz="3200" dirty="0" err="1"/>
              <a:t>obliczeniowe</a:t>
            </a:r>
            <a:endParaRPr lang="en-US" sz="3600" dirty="0" err="1">
              <a:cs typeface="Posterama"/>
            </a:endParaRPr>
          </a:p>
        </p:txBody>
      </p:sp>
    </p:spTree>
    <p:extLst>
      <p:ext uri="{BB962C8B-B14F-4D97-AF65-F5344CB8AC3E}">
        <p14:creationId xmlns:p14="http://schemas.microsoft.com/office/powerpoint/2010/main" val="322198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6402E41-ACD0-EF77-1698-C68CEE24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1847756"/>
          </a:xfrm>
        </p:spPr>
        <p:txBody>
          <a:bodyPr anchor="b">
            <a:normAutofit/>
          </a:bodyPr>
          <a:lstStyle/>
          <a:p>
            <a:r>
              <a:rPr lang="pl-PL">
                <a:solidFill>
                  <a:schemeClr val="tx2"/>
                </a:solidFill>
                <a:cs typeface="Posterama"/>
              </a:rPr>
              <a:t>Grafy obliczeniowe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E19F29-16D5-1372-7210-83AB9132A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901214"/>
            <a:ext cx="11281796" cy="360985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pl-PL" sz="1800" dirty="0" err="1">
                <a:solidFill>
                  <a:schemeClr val="tx2"/>
                </a:solidFill>
              </a:rPr>
              <a:t>TensorFlow</a:t>
            </a:r>
            <a:r>
              <a:rPr lang="pl-PL" sz="1800" dirty="0">
                <a:solidFill>
                  <a:schemeClr val="tx2"/>
                </a:solidFill>
              </a:rPr>
              <a:t> daje użytkownikowi możliwość wyboru jednego z dwóch trybów wykonywania kodu:</a:t>
            </a:r>
          </a:p>
          <a:p>
            <a:pPr marL="0" indent="0">
              <a:buNone/>
            </a:pPr>
            <a:r>
              <a:rPr lang="pl-PL" sz="1800" dirty="0">
                <a:solidFill>
                  <a:schemeClr val="tx2"/>
                </a:solidFill>
              </a:rPr>
              <a:t>- </a:t>
            </a:r>
            <a:r>
              <a:rPr lang="pl-PL" sz="1800" dirty="0" err="1">
                <a:solidFill>
                  <a:schemeClr val="tx2"/>
                </a:solidFill>
              </a:rPr>
              <a:t>eager</a:t>
            </a:r>
            <a:r>
              <a:rPr lang="pl-PL" sz="1800" dirty="0">
                <a:solidFill>
                  <a:schemeClr val="tx2"/>
                </a:solidFill>
              </a:rPr>
              <a:t> </a:t>
            </a:r>
            <a:r>
              <a:rPr lang="pl-PL" sz="1800" dirty="0" err="1">
                <a:solidFill>
                  <a:schemeClr val="tx2"/>
                </a:solidFill>
              </a:rPr>
              <a:t>execution</a:t>
            </a:r>
            <a:r>
              <a:rPr lang="pl-PL" sz="1800" dirty="0">
                <a:solidFill>
                  <a:schemeClr val="tx2"/>
                </a:solidFill>
              </a:rPr>
              <a:t> (linijka po linijce)</a:t>
            </a:r>
          </a:p>
          <a:p>
            <a:pPr marL="0" indent="0">
              <a:buNone/>
            </a:pPr>
            <a:r>
              <a:rPr lang="pl-PL" sz="1800" dirty="0">
                <a:solidFill>
                  <a:schemeClr val="tx2"/>
                </a:solidFill>
              </a:rPr>
              <a:t>- </a:t>
            </a:r>
            <a:r>
              <a:rPr lang="pl-PL" sz="1800" dirty="0" err="1">
                <a:solidFill>
                  <a:schemeClr val="tx2"/>
                </a:solidFill>
              </a:rPr>
              <a:t>graph</a:t>
            </a:r>
            <a:r>
              <a:rPr lang="pl-PL" sz="1800" dirty="0">
                <a:solidFill>
                  <a:schemeClr val="tx2"/>
                </a:solidFill>
              </a:rPr>
              <a:t> </a:t>
            </a:r>
            <a:r>
              <a:rPr lang="pl-PL" sz="1800" dirty="0" err="1">
                <a:solidFill>
                  <a:schemeClr val="tx2"/>
                </a:solidFill>
              </a:rPr>
              <a:t>execution</a:t>
            </a:r>
            <a:r>
              <a:rPr lang="pl-PL" sz="1800" dirty="0">
                <a:solidFill>
                  <a:schemeClr val="tx2"/>
                </a:solidFill>
              </a:rPr>
              <a:t> (kod wykonywany na podstawie tzw. grafu obliczeniowego)</a:t>
            </a:r>
          </a:p>
          <a:p>
            <a:pPr marL="0" indent="0">
              <a:buNone/>
            </a:pPr>
            <a:r>
              <a:rPr lang="pl-PL" sz="1800" dirty="0">
                <a:solidFill>
                  <a:schemeClr val="tx2"/>
                </a:solidFill>
              </a:rPr>
              <a:t>W starszej wersji biblioteki dostępny był tylko tryb trudniejszy – </a:t>
            </a:r>
            <a:r>
              <a:rPr lang="pl-PL" sz="1800" dirty="0" err="1">
                <a:solidFill>
                  <a:schemeClr val="tx2"/>
                </a:solidFill>
              </a:rPr>
              <a:t>graph</a:t>
            </a:r>
            <a:r>
              <a:rPr lang="pl-PL" sz="1800" dirty="0">
                <a:solidFill>
                  <a:schemeClr val="tx2"/>
                </a:solidFill>
              </a:rPr>
              <a:t> </a:t>
            </a:r>
            <a:r>
              <a:rPr lang="pl-PL" sz="1800" dirty="0" err="1">
                <a:solidFill>
                  <a:schemeClr val="tx2"/>
                </a:solidFill>
              </a:rPr>
              <a:t>execution</a:t>
            </a:r>
            <a:r>
              <a:rPr lang="pl-PL" sz="1800" dirty="0">
                <a:solidFill>
                  <a:schemeClr val="tx2"/>
                </a:solidFill>
              </a:rPr>
              <a:t>, co miało duży wpływ na spadek popularności biblioteki (wzorzec </a:t>
            </a:r>
            <a:r>
              <a:rPr lang="pl-PL" sz="1800" dirty="0" err="1">
                <a:solidFill>
                  <a:schemeClr val="tx2"/>
                </a:solidFill>
              </a:rPr>
              <a:t>lazy</a:t>
            </a:r>
            <a:r>
              <a:rPr lang="pl-PL" sz="1800" dirty="0">
                <a:solidFill>
                  <a:schemeClr val="tx2"/>
                </a:solidFill>
              </a:rPr>
              <a:t> </a:t>
            </a:r>
            <a:r>
              <a:rPr lang="pl-PL" sz="1800" dirty="0" err="1">
                <a:solidFill>
                  <a:schemeClr val="tx2"/>
                </a:solidFill>
              </a:rPr>
              <a:t>evaluation</a:t>
            </a:r>
            <a:r>
              <a:rPr lang="pl-PL" sz="1800" dirty="0">
                <a:solidFill>
                  <a:schemeClr val="tx2"/>
                </a:solidFill>
              </a:rPr>
              <a:t>). Pisanie kodu w starszych wersjach biblioteki polegało na ręcznym tworzeniu tzw. </a:t>
            </a:r>
            <a:r>
              <a:rPr lang="pl-PL" sz="1800" b="1" dirty="0">
                <a:solidFill>
                  <a:schemeClr val="tx2"/>
                </a:solidFill>
              </a:rPr>
              <a:t>grafu obliczeniowego</a:t>
            </a:r>
            <a:r>
              <a:rPr lang="pl-PL" sz="1800" dirty="0">
                <a:solidFill>
                  <a:schemeClr val="tx2"/>
                </a:solidFill>
              </a:rPr>
              <a:t>, w którym wierzchołkami były tensory, a krawędziami operacje wykonywane na tych tensorach.  Wykonanie kodu polegało na uruchomieniu stworzonego grafu w ramach tzw. </a:t>
            </a:r>
            <a:r>
              <a:rPr lang="pl-PL" sz="1800" b="1" dirty="0">
                <a:solidFill>
                  <a:schemeClr val="tx2"/>
                </a:solidFill>
              </a:rPr>
              <a:t>sesji</a:t>
            </a:r>
            <a:r>
              <a:rPr lang="pl-PL" sz="1800" dirty="0">
                <a:solidFill>
                  <a:schemeClr val="tx2"/>
                </a:solidFill>
              </a:rPr>
              <a:t>. W wersji TF2.0 twórcy ustawili tryb </a:t>
            </a:r>
            <a:r>
              <a:rPr lang="pl-PL" sz="1800" dirty="0" err="1">
                <a:solidFill>
                  <a:schemeClr val="tx2"/>
                </a:solidFill>
              </a:rPr>
              <a:t>eager</a:t>
            </a:r>
            <a:r>
              <a:rPr lang="pl-PL" sz="1800" dirty="0">
                <a:solidFill>
                  <a:schemeClr val="tx2"/>
                </a:solidFill>
              </a:rPr>
              <a:t> </a:t>
            </a:r>
            <a:r>
              <a:rPr lang="pl-PL" sz="1800" dirty="0" err="1">
                <a:solidFill>
                  <a:schemeClr val="tx2"/>
                </a:solidFill>
              </a:rPr>
              <a:t>execution</a:t>
            </a:r>
            <a:r>
              <a:rPr lang="pl-PL" sz="1800" dirty="0">
                <a:solidFill>
                  <a:schemeClr val="tx2"/>
                </a:solidFill>
              </a:rPr>
              <a:t> jako domyślny i obecnie można pisać w </a:t>
            </a:r>
            <a:r>
              <a:rPr lang="pl-PL" sz="1800" dirty="0" err="1">
                <a:solidFill>
                  <a:schemeClr val="tx2"/>
                </a:solidFill>
              </a:rPr>
              <a:t>tensorflow</a:t>
            </a:r>
            <a:r>
              <a:rPr lang="pl-PL" sz="1800" dirty="0">
                <a:solidFill>
                  <a:schemeClr val="tx2"/>
                </a:solidFill>
              </a:rPr>
              <a:t> programy nie zdając sobie nawet sprawy, że taki graf obliczeniowy kiedyś był niezbędny. </a:t>
            </a:r>
            <a:r>
              <a:rPr lang="pl-PL" sz="1800" dirty="0" err="1">
                <a:solidFill>
                  <a:schemeClr val="tx2"/>
                </a:solidFill>
              </a:rPr>
              <a:t>Eager</a:t>
            </a:r>
            <a:r>
              <a:rPr lang="pl-PL" sz="1800" dirty="0">
                <a:solidFill>
                  <a:schemeClr val="tx2"/>
                </a:solidFill>
              </a:rPr>
              <a:t> </a:t>
            </a:r>
            <a:r>
              <a:rPr lang="pl-PL" sz="1800" dirty="0" err="1">
                <a:solidFill>
                  <a:schemeClr val="tx2"/>
                </a:solidFill>
              </a:rPr>
              <a:t>execution</a:t>
            </a:r>
            <a:r>
              <a:rPr lang="pl-PL" sz="1800" dirty="0">
                <a:solidFill>
                  <a:schemeClr val="tx2"/>
                </a:solidFill>
              </a:rPr>
              <a:t> wykonuje kod natychmiast, instrukcja po instrukcji, co jest bardzo wygodne, ale w przypadku bardziej złożonych modeli może być wolniejsze (graf obliczeniowy pozwala na optymalizację obliczeniową algorytmu poprzez realizację kosztownych operacji tensorowych za pomocą szybszych operacji na grafach za pomocą obiektu </a:t>
            </a:r>
            <a:r>
              <a:rPr lang="pl-PL" sz="1800" b="1" dirty="0" err="1">
                <a:solidFill>
                  <a:schemeClr val="tx2"/>
                </a:solidFill>
              </a:rPr>
              <a:t>Grappler</a:t>
            </a:r>
            <a:r>
              <a:rPr lang="pl-PL" sz="1800" dirty="0">
                <a:solidFill>
                  <a:schemeClr val="tx2"/>
                </a:solidFill>
              </a:rPr>
              <a:t>).</a:t>
            </a:r>
          </a:p>
          <a:p>
            <a:pPr marL="0" indent="0">
              <a:buNone/>
            </a:pPr>
            <a:endParaRPr lang="pl-PL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7076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6402E41-ACD0-EF77-1698-C68CEE24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1847756"/>
          </a:xfrm>
        </p:spPr>
        <p:txBody>
          <a:bodyPr anchor="b">
            <a:normAutofit/>
          </a:bodyPr>
          <a:lstStyle/>
          <a:p>
            <a:r>
              <a:rPr lang="pl-PL" sz="3600" dirty="0">
                <a:solidFill>
                  <a:schemeClr val="tx2"/>
                </a:solidFill>
                <a:cs typeface="Posterama"/>
              </a:rPr>
              <a:t>Grafy obliczeniowe – dekorator </a:t>
            </a:r>
            <a:r>
              <a:rPr lang="pl-PL" sz="3600" dirty="0" err="1">
                <a:solidFill>
                  <a:schemeClr val="tx2"/>
                </a:solidFill>
                <a:cs typeface="Posterama"/>
              </a:rPr>
              <a:t>tf.function</a:t>
            </a:r>
            <a:endParaRPr lang="pl-PL" sz="3600" dirty="0">
              <a:solidFill>
                <a:schemeClr val="tx2"/>
              </a:solidFill>
              <a:cs typeface="Posterama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E19F29-16D5-1372-7210-83AB9132A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901214"/>
            <a:ext cx="11281796" cy="36098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sz="1800" dirty="0">
                <a:solidFill>
                  <a:schemeClr val="tx2"/>
                </a:solidFill>
              </a:rPr>
              <a:t>Ze względu na możliwości optymalizacyjne jakie dają grafy obliczeniowe twórcy </a:t>
            </a:r>
            <a:r>
              <a:rPr lang="pl-PL" sz="1800" err="1">
                <a:solidFill>
                  <a:schemeClr val="tx2"/>
                </a:solidFill>
              </a:rPr>
              <a:t>tensorflow</a:t>
            </a:r>
            <a:r>
              <a:rPr lang="pl-PL" sz="1800" dirty="0">
                <a:solidFill>
                  <a:schemeClr val="tx2"/>
                </a:solidFill>
              </a:rPr>
              <a:t> nie wyrzucili grafów całkowicie. </a:t>
            </a:r>
            <a:r>
              <a:rPr lang="pl-PL" sz="1800" err="1">
                <a:solidFill>
                  <a:schemeClr val="tx2"/>
                </a:solidFill>
              </a:rPr>
              <a:t>Eager</a:t>
            </a:r>
            <a:r>
              <a:rPr lang="pl-PL" sz="1800" dirty="0">
                <a:solidFill>
                  <a:schemeClr val="tx2"/>
                </a:solidFill>
              </a:rPr>
              <a:t> </a:t>
            </a:r>
            <a:r>
              <a:rPr lang="pl-PL" sz="1800" err="1">
                <a:solidFill>
                  <a:schemeClr val="tx2"/>
                </a:solidFill>
              </a:rPr>
              <a:t>execution</a:t>
            </a:r>
            <a:r>
              <a:rPr lang="pl-PL" sz="1800" dirty="0">
                <a:solidFill>
                  <a:schemeClr val="tx2"/>
                </a:solidFill>
              </a:rPr>
              <a:t> pomija grafy obliczeniowe wykonując kod linijka po linijce. Wciąż można jednak w nowszych wersjach wykonać napisany kod na grafie. Nie jest to już jednak tak żmudne jak było w starszych wersjach, w których cały graf trzeba było stworzyć ręcznie. W </a:t>
            </a:r>
            <a:r>
              <a:rPr lang="pl-PL" sz="1800" err="1">
                <a:solidFill>
                  <a:schemeClr val="tx2"/>
                </a:solidFill>
              </a:rPr>
              <a:t>tensorflow</a:t>
            </a:r>
            <a:r>
              <a:rPr lang="pl-PL" sz="1800" dirty="0">
                <a:solidFill>
                  <a:schemeClr val="tx2"/>
                </a:solidFill>
              </a:rPr>
              <a:t> 2.x do budowania grafu służy dekorator </a:t>
            </a:r>
            <a:r>
              <a:rPr lang="pl-PL" sz="1800" err="1">
                <a:solidFill>
                  <a:schemeClr val="tx2"/>
                </a:solidFill>
              </a:rPr>
              <a:t>tf.function</a:t>
            </a:r>
            <a:r>
              <a:rPr lang="pl-PL" sz="1800" dirty="0">
                <a:solidFill>
                  <a:schemeClr val="tx2"/>
                </a:solidFill>
              </a:rPr>
              <a:t>. Udekorowanie funkcji dekoratorem </a:t>
            </a:r>
            <a:r>
              <a:rPr lang="pl-PL" sz="1800" err="1">
                <a:solidFill>
                  <a:schemeClr val="tx2"/>
                </a:solidFill>
              </a:rPr>
              <a:t>tf.function</a:t>
            </a:r>
            <a:r>
              <a:rPr lang="pl-PL" sz="1800" dirty="0">
                <a:solidFill>
                  <a:schemeClr val="tx2"/>
                </a:solidFill>
              </a:rPr>
              <a:t> powoduje, że </a:t>
            </a:r>
            <a:r>
              <a:rPr lang="pl-PL" sz="1800" err="1">
                <a:solidFill>
                  <a:schemeClr val="tx2"/>
                </a:solidFill>
              </a:rPr>
              <a:t>tensorflow</a:t>
            </a:r>
            <a:r>
              <a:rPr lang="pl-PL" sz="1800" dirty="0">
                <a:solidFill>
                  <a:schemeClr val="tx2"/>
                </a:solidFill>
              </a:rPr>
              <a:t> traktuje ją jako pojedynczy obiekt grafu. </a:t>
            </a:r>
            <a:endParaRPr lang="pl-PL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pl-PL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l-PL" sz="1800" dirty="0">
                <a:solidFill>
                  <a:schemeClr val="tx2"/>
                </a:solidFill>
              </a:rPr>
              <a:t>Przykładowy kod można znaleźć w notatniku w sekcji Dodatki.</a:t>
            </a:r>
            <a:endParaRPr lang="pl-PL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pl-PL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71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4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0" name="Rectangle 51">
            <a:extLst>
              <a:ext uri="{FF2B5EF4-FFF2-40B4-BE49-F238E27FC236}">
                <a16:creationId xmlns:a16="http://schemas.microsoft.com/office/drawing/2014/main" id="{5D0529D0-9AA6-4909-ACF5-2A93C4AAC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1" name="Right Triangle 5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: Shape 55">
            <a:extLst>
              <a:ext uri="{FF2B5EF4-FFF2-40B4-BE49-F238E27FC236}">
                <a16:creationId xmlns:a16="http://schemas.microsoft.com/office/drawing/2014/main" id="{9B20A343-AD33-4EF9-86DB-381B673A8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972851" y="16415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6402E41-ACD0-EF77-1698-C68CEE24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579435" cy="2211993"/>
          </a:xfrm>
        </p:spPr>
        <p:txBody>
          <a:bodyPr anchor="t">
            <a:normAutofit/>
          </a:bodyPr>
          <a:lstStyle/>
          <a:p>
            <a:r>
              <a:rPr lang="pl-PL" sz="3600" err="1">
                <a:solidFill>
                  <a:schemeClr val="tx2"/>
                </a:solidFill>
                <a:cs typeface="Posterama"/>
              </a:rPr>
              <a:t>TensorFlow</a:t>
            </a:r>
            <a:r>
              <a:rPr lang="pl-PL" sz="3600">
                <a:solidFill>
                  <a:schemeClr val="tx2"/>
                </a:solidFill>
                <a:cs typeface="Posterama"/>
              </a:rPr>
              <a:t> 1.0 vs </a:t>
            </a:r>
            <a:r>
              <a:rPr lang="pl-PL" sz="3600" err="1">
                <a:solidFill>
                  <a:schemeClr val="tx2"/>
                </a:solidFill>
                <a:cs typeface="Posterama"/>
              </a:rPr>
              <a:t>TensorFlow</a:t>
            </a:r>
            <a:r>
              <a:rPr lang="pl-PL" sz="3600">
                <a:solidFill>
                  <a:schemeClr val="tx2"/>
                </a:solidFill>
                <a:cs typeface="Posterama"/>
              </a:rPr>
              <a:t> 2.0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E19F29-16D5-1372-7210-83AB9132A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693" y="732347"/>
            <a:ext cx="6786607" cy="23693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l-PL" sz="1600">
                <a:solidFill>
                  <a:schemeClr val="tx2"/>
                </a:solidFill>
              </a:rPr>
              <a:t>Początkowo biblioteka </a:t>
            </a:r>
            <a:r>
              <a:rPr lang="pl-PL" sz="1600" err="1">
                <a:solidFill>
                  <a:schemeClr val="tx2"/>
                </a:solidFill>
              </a:rPr>
              <a:t>TensorFlow</a:t>
            </a:r>
            <a:r>
              <a:rPr lang="pl-PL" sz="1600">
                <a:solidFill>
                  <a:schemeClr val="tx2"/>
                </a:solidFill>
              </a:rPr>
              <a:t> zniechęcała użytkowników skomplikowanym schematem użycia. Prowadziło to do zwiększenia popularności młodszych, wyżej poziomowych bibliotek takich jak </a:t>
            </a:r>
            <a:r>
              <a:rPr lang="pl-PL" sz="1600" err="1">
                <a:solidFill>
                  <a:schemeClr val="tx2"/>
                </a:solidFill>
              </a:rPr>
              <a:t>PyTorch</a:t>
            </a:r>
            <a:r>
              <a:rPr lang="pl-PL" sz="1600">
                <a:solidFill>
                  <a:schemeClr val="tx2"/>
                </a:solidFill>
              </a:rPr>
              <a:t> czy </a:t>
            </a:r>
            <a:r>
              <a:rPr lang="pl-PL" sz="1600" err="1">
                <a:solidFill>
                  <a:schemeClr val="tx2"/>
                </a:solidFill>
              </a:rPr>
              <a:t>Keras</a:t>
            </a:r>
            <a:r>
              <a:rPr lang="pl-PL" sz="1600">
                <a:solidFill>
                  <a:schemeClr val="tx2"/>
                </a:solidFill>
              </a:rPr>
              <a:t>. Żeby zapobiec utracie użytkowników twórcy </a:t>
            </a:r>
            <a:r>
              <a:rPr lang="pl-PL" sz="1600" err="1">
                <a:solidFill>
                  <a:schemeClr val="tx2"/>
                </a:solidFill>
              </a:rPr>
              <a:t>TensorFlow</a:t>
            </a:r>
            <a:r>
              <a:rPr lang="pl-PL" sz="1600">
                <a:solidFill>
                  <a:schemeClr val="tx2"/>
                </a:solidFill>
              </a:rPr>
              <a:t> zdecydowali się zintegrować </a:t>
            </a:r>
            <a:r>
              <a:rPr lang="pl-PL" sz="1600" err="1">
                <a:solidFill>
                  <a:schemeClr val="tx2"/>
                </a:solidFill>
              </a:rPr>
              <a:t>TensorFlow</a:t>
            </a:r>
            <a:r>
              <a:rPr lang="pl-PL" sz="1600">
                <a:solidFill>
                  <a:schemeClr val="tx2"/>
                </a:solidFill>
              </a:rPr>
              <a:t> z mniejszą biblioteką </a:t>
            </a:r>
            <a:r>
              <a:rPr lang="pl-PL" sz="1600" err="1">
                <a:solidFill>
                  <a:schemeClr val="tx2"/>
                </a:solidFill>
              </a:rPr>
              <a:t>Keras</a:t>
            </a:r>
            <a:r>
              <a:rPr lang="pl-PL" sz="1600">
                <a:solidFill>
                  <a:schemeClr val="tx2"/>
                </a:solidFill>
              </a:rPr>
              <a:t>. Jednak nie zmieniło to znacząco popularności biblioteki. Pisanie kodu w </a:t>
            </a:r>
            <a:r>
              <a:rPr lang="pl-PL" sz="1600" err="1">
                <a:solidFill>
                  <a:schemeClr val="tx2"/>
                </a:solidFill>
              </a:rPr>
              <a:t>TensorFlow</a:t>
            </a:r>
            <a:r>
              <a:rPr lang="pl-PL" sz="1600">
                <a:solidFill>
                  <a:schemeClr val="tx2"/>
                </a:solidFill>
              </a:rPr>
              <a:t> wciąż było skomplikowane. </a:t>
            </a:r>
            <a:r>
              <a:rPr lang="pl-PL" sz="1600" err="1">
                <a:solidFill>
                  <a:schemeClr val="tx2"/>
                </a:solidFill>
              </a:rPr>
              <a:t>PyTorch</a:t>
            </a:r>
            <a:r>
              <a:rPr lang="pl-PL" sz="1600">
                <a:solidFill>
                  <a:schemeClr val="tx2"/>
                </a:solidFill>
              </a:rPr>
              <a:t> dzięki prostocie użycia w 2019 roku zaczęła popularnością dorównywać bibliotece </a:t>
            </a:r>
            <a:r>
              <a:rPr lang="pl-PL" sz="1600" err="1">
                <a:solidFill>
                  <a:schemeClr val="tx2"/>
                </a:solidFill>
              </a:rPr>
              <a:t>TensorFlow</a:t>
            </a:r>
            <a:r>
              <a:rPr lang="pl-PL" sz="160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7079B4A8-69D7-3FE2-C34B-FEAB4244E5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1"/>
          <a:stretch/>
        </p:blipFill>
        <p:spPr>
          <a:xfrm>
            <a:off x="20" y="3271957"/>
            <a:ext cx="12205543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02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6402E41-ACD0-EF77-1698-C68CEE24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1393014"/>
          </a:xfrm>
        </p:spPr>
        <p:txBody>
          <a:bodyPr anchor="b">
            <a:normAutofit/>
          </a:bodyPr>
          <a:lstStyle/>
          <a:p>
            <a:r>
              <a:rPr lang="pl-PL" err="1">
                <a:solidFill>
                  <a:schemeClr val="tx2"/>
                </a:solidFill>
                <a:cs typeface="Posterama"/>
              </a:rPr>
              <a:t>TensorFlow</a:t>
            </a:r>
            <a:r>
              <a:rPr lang="pl-PL">
                <a:solidFill>
                  <a:schemeClr val="tx2"/>
                </a:solidFill>
                <a:cs typeface="Posterama"/>
              </a:rPr>
              <a:t> 1.0 vs </a:t>
            </a:r>
            <a:r>
              <a:rPr lang="pl-PL" err="1">
                <a:solidFill>
                  <a:schemeClr val="tx2"/>
                </a:solidFill>
                <a:cs typeface="Posterama"/>
              </a:rPr>
              <a:t>TensorFlow</a:t>
            </a:r>
            <a:r>
              <a:rPr lang="pl-PL">
                <a:solidFill>
                  <a:schemeClr val="tx2"/>
                </a:solidFill>
                <a:cs typeface="Posterama"/>
              </a:rPr>
              <a:t> 2.0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E19F29-16D5-1372-7210-83AB9132A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446472"/>
            <a:ext cx="10458344" cy="33640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W związku z rosnącą popularnością </a:t>
            </a:r>
            <a:r>
              <a:rPr lang="pl-PL" sz="1800" err="1">
                <a:solidFill>
                  <a:schemeClr val="tx2"/>
                </a:solidFill>
              </a:rPr>
              <a:t>PyTorch</a:t>
            </a:r>
            <a:r>
              <a:rPr lang="pl-PL" sz="1800">
                <a:solidFill>
                  <a:schemeClr val="tx2"/>
                </a:solidFill>
              </a:rPr>
              <a:t> twórcy </a:t>
            </a:r>
            <a:r>
              <a:rPr lang="pl-PL" sz="1800" err="1">
                <a:solidFill>
                  <a:schemeClr val="tx2"/>
                </a:solidFill>
              </a:rPr>
              <a:t>TensorFlow</a:t>
            </a:r>
            <a:r>
              <a:rPr lang="pl-PL" sz="1800">
                <a:solidFill>
                  <a:schemeClr val="tx2"/>
                </a:solidFill>
              </a:rPr>
              <a:t> zdecydowali się na wprowadzenie zmian, które uprościły sposób korzystania z biblioteki. Do najważniejszych zmian towarzyszących nowszej wersji należą:</a:t>
            </a:r>
            <a:endParaRPr lang="pl-PL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1. zrezygnowanie z mechanizmu sesji,</a:t>
            </a:r>
          </a:p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2. odejście od ręcznego tworzenia grafów obliczeniowych na rzecz "</a:t>
            </a:r>
            <a:r>
              <a:rPr lang="pl-PL" sz="1800" err="1">
                <a:solidFill>
                  <a:schemeClr val="tx2"/>
                </a:solidFill>
              </a:rPr>
              <a:t>eager</a:t>
            </a:r>
            <a:r>
              <a:rPr lang="pl-PL" sz="1800">
                <a:solidFill>
                  <a:schemeClr val="tx2"/>
                </a:solidFill>
              </a:rPr>
              <a:t> </a:t>
            </a:r>
            <a:r>
              <a:rPr lang="pl-PL" sz="1800" err="1">
                <a:solidFill>
                  <a:schemeClr val="tx2"/>
                </a:solidFill>
              </a:rPr>
              <a:t>execution</a:t>
            </a:r>
            <a:r>
              <a:rPr lang="pl-PL" sz="1800">
                <a:solidFill>
                  <a:schemeClr val="tx2"/>
                </a:solidFill>
              </a:rPr>
              <a:t>",</a:t>
            </a:r>
          </a:p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3. </a:t>
            </a:r>
            <a:r>
              <a:rPr lang="pl-PL" sz="1800" err="1">
                <a:solidFill>
                  <a:schemeClr val="tx2"/>
                </a:solidFill>
              </a:rPr>
              <a:t>uspójnienie</a:t>
            </a:r>
            <a:r>
              <a:rPr lang="pl-PL" sz="1800">
                <a:solidFill>
                  <a:schemeClr val="tx2"/>
                </a:solidFill>
              </a:rPr>
              <a:t> interfejsu programistycznego biblioteki,</a:t>
            </a:r>
          </a:p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4. wprowadzenie </a:t>
            </a:r>
            <a:r>
              <a:rPr lang="pl-PL" sz="1800" err="1">
                <a:solidFill>
                  <a:schemeClr val="tx2"/>
                </a:solidFill>
              </a:rPr>
              <a:t>wysokopoziomego</a:t>
            </a:r>
            <a:r>
              <a:rPr lang="pl-PL" sz="1800">
                <a:solidFill>
                  <a:schemeClr val="tx2"/>
                </a:solidFill>
              </a:rPr>
              <a:t> </a:t>
            </a:r>
            <a:r>
              <a:rPr lang="pl-PL" sz="1800" err="1">
                <a:solidFill>
                  <a:schemeClr val="tx2"/>
                </a:solidFill>
              </a:rPr>
              <a:t>api</a:t>
            </a:r>
            <a:r>
              <a:rPr lang="pl-PL" sz="1800">
                <a:solidFill>
                  <a:schemeClr val="tx2"/>
                </a:solidFill>
              </a:rPr>
              <a:t> na wzór biblioteki </a:t>
            </a:r>
            <a:r>
              <a:rPr lang="pl-PL" sz="1800" err="1">
                <a:solidFill>
                  <a:schemeClr val="tx2"/>
                </a:solidFill>
              </a:rPr>
              <a:t>Keras</a:t>
            </a:r>
            <a:r>
              <a:rPr lang="pl-PL" sz="180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endParaRPr lang="pl-PL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41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6402E41-ACD0-EF77-1698-C68CEE24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1393014"/>
          </a:xfrm>
        </p:spPr>
        <p:txBody>
          <a:bodyPr anchor="b">
            <a:normAutofit/>
          </a:bodyPr>
          <a:lstStyle/>
          <a:p>
            <a:r>
              <a:rPr lang="pl-PL" sz="3600" err="1">
                <a:solidFill>
                  <a:schemeClr val="tx2"/>
                </a:solidFill>
                <a:cs typeface="Posterama"/>
              </a:rPr>
              <a:t>Eager</a:t>
            </a:r>
            <a:r>
              <a:rPr lang="pl-PL" sz="3600">
                <a:solidFill>
                  <a:schemeClr val="tx2"/>
                </a:solidFill>
                <a:cs typeface="Posterama"/>
              </a:rPr>
              <a:t> </a:t>
            </a:r>
            <a:r>
              <a:rPr lang="pl-PL" sz="3600" err="1">
                <a:solidFill>
                  <a:schemeClr val="tx2"/>
                </a:solidFill>
                <a:cs typeface="Posterama"/>
              </a:rPr>
              <a:t>Execution</a:t>
            </a:r>
            <a:r>
              <a:rPr lang="pl-PL" sz="3600">
                <a:solidFill>
                  <a:schemeClr val="tx2"/>
                </a:solidFill>
                <a:cs typeface="Posterama"/>
              </a:rPr>
              <a:t> vs </a:t>
            </a:r>
            <a:r>
              <a:rPr lang="pl-PL" sz="3600" err="1">
                <a:solidFill>
                  <a:schemeClr val="tx2"/>
                </a:solidFill>
                <a:cs typeface="Posterama"/>
              </a:rPr>
              <a:t>graph</a:t>
            </a:r>
            <a:r>
              <a:rPr lang="pl-PL" sz="3600">
                <a:solidFill>
                  <a:schemeClr val="tx2"/>
                </a:solidFill>
                <a:cs typeface="Posterama"/>
              </a:rPr>
              <a:t> </a:t>
            </a:r>
            <a:r>
              <a:rPr lang="pl-PL" sz="3600" err="1">
                <a:solidFill>
                  <a:schemeClr val="tx2"/>
                </a:solidFill>
                <a:cs typeface="Posterama"/>
              </a:rPr>
              <a:t>execution</a:t>
            </a:r>
            <a:r>
              <a:rPr lang="pl-PL" sz="3600">
                <a:solidFill>
                  <a:schemeClr val="tx2"/>
                </a:solidFill>
                <a:cs typeface="Posterama"/>
              </a:rPr>
              <a:t> and </a:t>
            </a:r>
            <a:r>
              <a:rPr lang="pl-PL" sz="3600" err="1">
                <a:solidFill>
                  <a:schemeClr val="tx2"/>
                </a:solidFill>
                <a:cs typeface="Posterama"/>
              </a:rPr>
              <a:t>session</a:t>
            </a:r>
            <a:endParaRPr lang="pl-PL" sz="3600">
              <a:solidFill>
                <a:schemeClr val="tx2"/>
              </a:solidFill>
              <a:cs typeface="Posterama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E19F29-16D5-1372-7210-83AB9132A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446472"/>
            <a:ext cx="9745506" cy="33640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W wersji 1.x biblioteki Tensor instrukcje nie były wykonywane kolejno, tak jak w większości bibliotek. Instrukcje były tylko deklaracjami, a ich wykonanie oddelegowywane było do sesji. Po zainicjalizowaniu sesji biblioteka tworzyła z przekazanych do sesji, zadeklarowanych obiektów graf obliczeniowy i wszystkie obliczenia wykonywała na tym grafie (</a:t>
            </a:r>
            <a:r>
              <a:rPr lang="pl-PL" sz="1800" i="1" err="1">
                <a:solidFill>
                  <a:schemeClr val="tx2"/>
                </a:solidFill>
              </a:rPr>
              <a:t>graph</a:t>
            </a:r>
            <a:r>
              <a:rPr lang="pl-PL" sz="1800" i="1">
                <a:solidFill>
                  <a:schemeClr val="tx2"/>
                </a:solidFill>
              </a:rPr>
              <a:t> </a:t>
            </a:r>
            <a:r>
              <a:rPr lang="pl-PL" sz="1800" i="1" err="1">
                <a:solidFill>
                  <a:schemeClr val="tx2"/>
                </a:solidFill>
              </a:rPr>
              <a:t>execution</a:t>
            </a:r>
            <a:r>
              <a:rPr lang="pl-PL" sz="1800">
                <a:solidFill>
                  <a:schemeClr val="tx2"/>
                </a:solidFill>
              </a:rPr>
              <a:t>). Taki sposób pisania kodu jest trudniejszy od </a:t>
            </a:r>
            <a:r>
              <a:rPr lang="pl-PL" sz="1800" i="1" err="1">
                <a:solidFill>
                  <a:schemeClr val="tx2"/>
                </a:solidFill>
              </a:rPr>
              <a:t>eager</a:t>
            </a:r>
            <a:r>
              <a:rPr lang="pl-PL" sz="1800" i="1">
                <a:solidFill>
                  <a:schemeClr val="tx2"/>
                </a:solidFill>
              </a:rPr>
              <a:t> </a:t>
            </a:r>
            <a:r>
              <a:rPr lang="pl-PL" sz="1800" i="1" err="1">
                <a:solidFill>
                  <a:schemeClr val="tx2"/>
                </a:solidFill>
              </a:rPr>
              <a:t>execution</a:t>
            </a:r>
            <a:r>
              <a:rPr lang="pl-PL" sz="1800">
                <a:solidFill>
                  <a:schemeClr val="tx2"/>
                </a:solidFill>
              </a:rPr>
              <a:t> (wykonywanie kodu linijka po linijce), ale w zamian kod może być znacząco szybszy. Wynika to z faktu, że tworzone w sesji grafy są zoptymalizowane pod względem obliczeniowym. W wersji 2.x wciąż można używać </a:t>
            </a:r>
            <a:r>
              <a:rPr lang="pl-PL" sz="1800" i="1" err="1">
                <a:solidFill>
                  <a:schemeClr val="tx2"/>
                </a:solidFill>
              </a:rPr>
              <a:t>graph</a:t>
            </a:r>
            <a:r>
              <a:rPr lang="pl-PL" sz="1800" i="1">
                <a:solidFill>
                  <a:schemeClr val="tx2"/>
                </a:solidFill>
              </a:rPr>
              <a:t> </a:t>
            </a:r>
            <a:r>
              <a:rPr lang="pl-PL" sz="1800" i="1" err="1">
                <a:solidFill>
                  <a:schemeClr val="tx2"/>
                </a:solidFill>
              </a:rPr>
              <a:t>execution</a:t>
            </a:r>
            <a:r>
              <a:rPr lang="pl-PL" sz="1800">
                <a:solidFill>
                  <a:schemeClr val="tx2"/>
                </a:solidFill>
              </a:rPr>
              <a:t>, ale domyślnym sposobem wykonywania kodu jest </a:t>
            </a:r>
            <a:r>
              <a:rPr lang="pl-PL" sz="1800" i="1" err="1">
                <a:solidFill>
                  <a:schemeClr val="tx2"/>
                </a:solidFill>
              </a:rPr>
              <a:t>eager</a:t>
            </a:r>
            <a:r>
              <a:rPr lang="pl-PL" sz="1800" i="1">
                <a:solidFill>
                  <a:schemeClr val="tx2"/>
                </a:solidFill>
              </a:rPr>
              <a:t> </a:t>
            </a:r>
            <a:r>
              <a:rPr lang="pl-PL" sz="1800" i="1" err="1">
                <a:solidFill>
                  <a:schemeClr val="tx2"/>
                </a:solidFill>
              </a:rPr>
              <a:t>exection</a:t>
            </a:r>
            <a:r>
              <a:rPr lang="pl-PL" sz="1800">
                <a:solidFill>
                  <a:schemeClr val="tx2"/>
                </a:solidFill>
              </a:rPr>
              <a:t>. </a:t>
            </a:r>
          </a:p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Więcej o grap </a:t>
            </a:r>
            <a:r>
              <a:rPr lang="pl-PL" sz="1800" err="1">
                <a:solidFill>
                  <a:schemeClr val="tx2"/>
                </a:solidFill>
              </a:rPr>
              <a:t>execution</a:t>
            </a:r>
            <a:r>
              <a:rPr lang="pl-PL" sz="1800">
                <a:solidFill>
                  <a:schemeClr val="tx2"/>
                </a:solidFill>
              </a:rPr>
              <a:t> znaleźć można w dodatkach do tej prezentacji.</a:t>
            </a:r>
          </a:p>
        </p:txBody>
      </p:sp>
    </p:spTree>
    <p:extLst>
      <p:ext uri="{BB962C8B-B14F-4D97-AF65-F5344CB8AC3E}">
        <p14:creationId xmlns:p14="http://schemas.microsoft.com/office/powerpoint/2010/main" val="357092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tangle 205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8BA8A65-CE81-4455-BBE4-44A50F7F2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9EDF87F2-291D-4883-9216-EAA71CB3B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D37ADDE-5448-4A02-9A0C-3E4968AF9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89429DFC-27A3-4CFF-9E30-7ED320B300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CDEB79DB-4B05-4AC6-881A-E97A3082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20404851-1673-46CC-833D-AC6494E07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25C50477-EC77-4095-94FF-0BFAA0B21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05B802BF-BDB1-4221-9442-147EF5AC9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7263153D-B3E8-4535-90DC-8CDD3C47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85B7B9BD-05AA-4D1F-8BDF-26F67BE53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D6F38315-406B-4770-A4FB-86A9E6440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0CE5D423-F4F1-4B18-8AD4-31D4F5083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7187FB06-DE4E-493B-A696-957DCFADB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E6E39755-4FBD-4812-AC48-D2043D94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1E9AEA4-DD35-4FE9-BD69-61A5E795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6A6E482D-881E-496A-AB7A-1379C1B0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EB7A1B43-7048-436D-AED6-1F00FEF79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A32A786C-360B-44AD-A527-8B9EA7266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6F29120E-99B1-4C86-967E-D02C67098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A6D33A31-308B-4B99-A85E-AE4F68737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ABFFE008-F20F-4A01-AB6E-E05BCD0CC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5F01097-15C3-4486-88B0-DD01CAED7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1288C9D0-7C0C-4D8F-9BD8-19650C52B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BF351F2A-793E-469B-A71B-6F878C07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864C8EC-7D36-4AE1-BA3C-1413F20F8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BE8866B-6A10-4D88-993A-29EF18843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069DE05D-8016-41BB-B79B-466771309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8B652149-5966-47B8-B77C-9E46BCA84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04942AD-74ED-4E5C-B524-934391F96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815C411A-5E18-4539-BCCB-AAF2EF373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ED6F976-E62C-4FA9-8F83-DFE7B1EC9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18842A50-8561-4C59-A743-33496DBF4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F278A5F3-E255-451F-99E2-9C640E74A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91327D85-948D-4860-A91E-7C5E9AB85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5221525D-46CB-41C8-9651-41250638CE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EFA24968-5D61-4B28-9CB5-7A10CDDEA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B6927590-6EBD-40EF-89D6-D712B1F7A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B7D33A3F-C7F0-4059-9AB1-0E6A4EB66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D5295CDD-D760-4A87-AEA0-94BD46CE2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F17A9D50-2D47-4D70-8580-AA9103BD9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CF3BA4B-80F8-45F2-A719-B7C67736E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E1DA1CF-45DC-43FD-9FD8-715D25E5D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29639415-D874-4123-B983-D8B1707BB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5E27731F-03D1-4B5C-A45A-06EF45DB0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698AB96B-8405-4715-A4EA-2F8255E4C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CF06D93F-BDE5-4E03-BE34-A7C768A34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AC6005B7-8BA7-4739-BE4C-AECAEB83F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31956C3C-F6C6-4C87-8360-BFC52FB3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277EBC38-365D-4890-887E-9EF4BBE63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884FDA98-EF7E-4F56-8791-D14BA8E4F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72F22CD6-6FE5-4E6B-A8F7-287B70C48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A9D855CE-463E-46A8-A331-6FC823BCD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9A01A232-8B78-4A73-8D7B-522ECBBCD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C82F90ED-B0DD-4E05-BFB5-B5331E3F6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A20B0BCE-E568-40AE-9E2A-16FB68831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F0C9987A-10E2-41DC-9BFA-102A824EF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2955C7DE-8E0B-4FE5-82AF-D25DD58A3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77F15A4F-95FB-4DE8-AD68-9682080A0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FF8CC313-2C4E-417F-8592-721B757FB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E215356B-A22D-49C0-A458-59F7CCEDD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B161CAAF-62A7-4621-9C13-0E9A33A89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9AB3B177-3161-4ABC-AEF5-8B01AB352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09" name="Rectangle 30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3" name="Right Triangle 3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6402E41-ACD0-EF77-1698-C68CEE24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72" y="725467"/>
            <a:ext cx="5512577" cy="570959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5400">
                <a:solidFill>
                  <a:schemeClr val="tx2">
                    <a:alpha val="80000"/>
                  </a:schemeClr>
                </a:solidFill>
              </a:rPr>
              <a:t>Session</a:t>
            </a:r>
            <a:br>
              <a:rPr lang="en-US" sz="5400">
                <a:solidFill>
                  <a:schemeClr val="tx2">
                    <a:alpha val="80000"/>
                  </a:schemeClr>
                </a:solidFill>
              </a:rPr>
            </a:br>
            <a:br>
              <a:rPr lang="en-US" sz="5400"/>
            </a:br>
            <a:br>
              <a:rPr lang="en-US" sz="5400"/>
            </a:br>
            <a:r>
              <a:rPr lang="en-US" sz="5400">
                <a:solidFill>
                  <a:schemeClr val="tx2">
                    <a:alpha val="80000"/>
                  </a:schemeClr>
                </a:solidFill>
                <a:cs typeface="Posterama"/>
              </a:rPr>
              <a:t>vs</a:t>
            </a:r>
            <a:br>
              <a:rPr lang="en-US" sz="5400">
                <a:solidFill>
                  <a:schemeClr val="tx2">
                    <a:alpha val="80000"/>
                  </a:schemeClr>
                </a:solidFill>
                <a:cs typeface="Posterama"/>
              </a:rPr>
            </a:br>
            <a:br>
              <a:rPr lang="en-US" sz="5400">
                <a:cs typeface="Posterama"/>
              </a:rPr>
            </a:br>
            <a:br>
              <a:rPr lang="en-US" sz="5400">
                <a:cs typeface="Posterama"/>
              </a:rPr>
            </a:br>
            <a:r>
              <a:rPr lang="en-US" sz="5400">
                <a:solidFill>
                  <a:schemeClr val="tx2">
                    <a:alpha val="80000"/>
                  </a:schemeClr>
                </a:solidFill>
                <a:cs typeface="Posterama"/>
              </a:rPr>
              <a:t>Eager execution</a:t>
            </a:r>
            <a:br>
              <a:rPr lang="en-US" sz="5400">
                <a:solidFill>
                  <a:schemeClr val="tx2">
                    <a:alpha val="80000"/>
                  </a:schemeClr>
                </a:solidFill>
                <a:cs typeface="Posterama"/>
              </a:rPr>
            </a:br>
            <a:endParaRPr lang="en-US" sz="5400">
              <a:solidFill>
                <a:schemeClr val="tx2">
                  <a:alpha val="80000"/>
                </a:schemeClr>
              </a:solidFill>
              <a:cs typeface="Posterama"/>
            </a:endParaRPr>
          </a:p>
        </p:txBody>
      </p:sp>
      <p:pic>
        <p:nvPicPr>
          <p:cNvPr id="6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820A618F-43BF-FFC0-FA5D-0768D8E671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24" b="-2"/>
          <a:stretch/>
        </p:blipFill>
        <p:spPr>
          <a:xfrm>
            <a:off x="6307738" y="-12"/>
            <a:ext cx="5884248" cy="3434754"/>
          </a:xfrm>
          <a:custGeom>
            <a:avLst/>
            <a:gdLst/>
            <a:ahLst/>
            <a:cxnLst/>
            <a:rect l="l" t="t" r="r" b="b"/>
            <a:pathLst>
              <a:path w="5884248" h="3434754">
                <a:moveTo>
                  <a:pt x="316869" y="0"/>
                </a:moveTo>
                <a:lnTo>
                  <a:pt x="5884248" y="0"/>
                </a:lnTo>
                <a:lnTo>
                  <a:pt x="5884248" y="3434754"/>
                </a:lnTo>
                <a:lnTo>
                  <a:pt x="325503" y="3434754"/>
                </a:lnTo>
                <a:lnTo>
                  <a:pt x="323244" y="3429005"/>
                </a:lnTo>
                <a:cubicBezTo>
                  <a:pt x="17667" y="2624343"/>
                  <a:pt x="-174229" y="1819680"/>
                  <a:pt x="229286" y="307795"/>
                </a:cubicBezTo>
                <a:close/>
              </a:path>
            </a:pathLst>
          </a:custGeom>
        </p:spPr>
      </p:pic>
      <p:pic>
        <p:nvPicPr>
          <p:cNvPr id="7" name="Obraz 8" descr="Obraz zawierający tekst&#10;&#10;Opis wygenerowany automatycznie">
            <a:extLst>
              <a:ext uri="{FF2B5EF4-FFF2-40B4-BE49-F238E27FC236}">
                <a16:creationId xmlns:a16="http://schemas.microsoft.com/office/drawing/2014/main" id="{CB1B57D6-1B02-6FAC-95AE-D1B0244F2A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30"/>
          <a:stretch/>
        </p:blipFill>
        <p:spPr>
          <a:xfrm>
            <a:off x="6632063" y="3431708"/>
            <a:ext cx="5559947" cy="3430537"/>
          </a:xfrm>
          <a:custGeom>
            <a:avLst/>
            <a:gdLst/>
            <a:ahLst/>
            <a:cxnLst/>
            <a:rect l="l" t="t" r="r" b="b"/>
            <a:pathLst>
              <a:path w="5559947" h="3430537">
                <a:moveTo>
                  <a:pt x="0" y="0"/>
                </a:moveTo>
                <a:lnTo>
                  <a:pt x="5559947" y="0"/>
                </a:lnTo>
                <a:lnTo>
                  <a:pt x="5559947" y="3430537"/>
                </a:lnTo>
                <a:lnTo>
                  <a:pt x="780186" y="3430537"/>
                </a:lnTo>
                <a:cubicBezTo>
                  <a:pt x="780186" y="1928500"/>
                  <a:pt x="431602" y="1083605"/>
                  <a:pt x="126095" y="32085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1542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6402E41-ACD0-EF77-1698-C68CEE24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1393014"/>
          </a:xfrm>
        </p:spPr>
        <p:txBody>
          <a:bodyPr anchor="b">
            <a:normAutofit/>
          </a:bodyPr>
          <a:lstStyle/>
          <a:p>
            <a:r>
              <a:rPr lang="pl-PL" sz="3600">
                <a:solidFill>
                  <a:schemeClr val="tx2"/>
                </a:solidFill>
                <a:cs typeface="Posterama"/>
              </a:rPr>
              <a:t>Zalety biblioteki </a:t>
            </a:r>
            <a:r>
              <a:rPr lang="pl-PL" sz="3600" err="1">
                <a:solidFill>
                  <a:schemeClr val="tx2"/>
                </a:solidFill>
                <a:cs typeface="Posterama"/>
              </a:rPr>
              <a:t>TensorFlow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E19F29-16D5-1372-7210-83AB9132A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446472"/>
            <a:ext cx="9979022" cy="336404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- zoptymalizowana pod kątem tworzenia i trenowania modeli uczenia maszynowego,</a:t>
            </a:r>
          </a:p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- jest open </a:t>
            </a:r>
            <a:r>
              <a:rPr lang="pl-PL" sz="1800" err="1">
                <a:solidFill>
                  <a:schemeClr val="tx2"/>
                </a:solidFill>
              </a:rPr>
              <a:t>source</a:t>
            </a:r>
          </a:p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- posiada zbiór przydatnych narzędzi: </a:t>
            </a:r>
            <a:r>
              <a:rPr lang="pl-PL" sz="1800" err="1">
                <a:solidFill>
                  <a:schemeClr val="tx2"/>
                </a:solidFill>
              </a:rPr>
              <a:t>TensorBoard</a:t>
            </a:r>
            <a:r>
              <a:rPr lang="pl-PL" sz="1800">
                <a:solidFill>
                  <a:schemeClr val="tx2"/>
                </a:solidFill>
              </a:rPr>
              <a:t>, </a:t>
            </a:r>
            <a:r>
              <a:rPr lang="pl-PL" sz="1800" err="1">
                <a:solidFill>
                  <a:schemeClr val="tx2"/>
                </a:solidFill>
              </a:rPr>
              <a:t>TensorFlow</a:t>
            </a:r>
            <a:r>
              <a:rPr lang="pl-PL" sz="1800">
                <a:solidFill>
                  <a:schemeClr val="tx2"/>
                </a:solidFill>
              </a:rPr>
              <a:t> </a:t>
            </a:r>
            <a:r>
              <a:rPr lang="pl-PL" sz="1800" err="1">
                <a:solidFill>
                  <a:schemeClr val="tx2"/>
                </a:solidFill>
              </a:rPr>
              <a:t>Playground</a:t>
            </a:r>
            <a:r>
              <a:rPr lang="pl-PL" sz="1800">
                <a:solidFill>
                  <a:schemeClr val="tx2"/>
                </a:solidFill>
              </a:rPr>
              <a:t>, </a:t>
            </a:r>
            <a:r>
              <a:rPr lang="pl-PL" sz="1800" err="1">
                <a:solidFill>
                  <a:schemeClr val="tx2"/>
                </a:solidFill>
              </a:rPr>
              <a:t>TensorFlow</a:t>
            </a:r>
            <a:r>
              <a:rPr lang="pl-PL" sz="1800">
                <a:solidFill>
                  <a:schemeClr val="tx2"/>
                </a:solidFill>
              </a:rPr>
              <a:t> Hub,</a:t>
            </a:r>
          </a:p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- kompatybilna z popularnymi bibliotekami </a:t>
            </a:r>
            <a:r>
              <a:rPr lang="pl-PL" sz="1800" err="1">
                <a:solidFill>
                  <a:schemeClr val="tx2"/>
                </a:solidFill>
              </a:rPr>
              <a:t>Pythona</a:t>
            </a:r>
            <a:r>
              <a:rPr lang="pl-PL" sz="1800">
                <a:solidFill>
                  <a:schemeClr val="tx2"/>
                </a:solidFill>
              </a:rPr>
              <a:t>: </a:t>
            </a:r>
            <a:r>
              <a:rPr lang="pl-PL" sz="1800" err="1">
                <a:solidFill>
                  <a:schemeClr val="tx2"/>
                </a:solidFill>
              </a:rPr>
              <a:t>NumPy</a:t>
            </a:r>
            <a:r>
              <a:rPr lang="pl-PL" sz="1800">
                <a:solidFill>
                  <a:schemeClr val="tx2"/>
                </a:solidFill>
              </a:rPr>
              <a:t>, </a:t>
            </a:r>
            <a:r>
              <a:rPr lang="pl-PL" sz="1800" err="1">
                <a:solidFill>
                  <a:schemeClr val="tx2"/>
                </a:solidFill>
              </a:rPr>
              <a:t>Matplotlib</a:t>
            </a:r>
            <a:r>
              <a:rPr lang="pl-PL" sz="1800">
                <a:solidFill>
                  <a:schemeClr val="tx2"/>
                </a:solidFill>
              </a:rPr>
              <a:t>, </a:t>
            </a:r>
            <a:r>
              <a:rPr lang="pl-PL" sz="1800" err="1">
                <a:solidFill>
                  <a:schemeClr val="tx2"/>
                </a:solidFill>
              </a:rPr>
              <a:t>pandas</a:t>
            </a:r>
            <a:r>
              <a:rPr lang="pl-PL" sz="1800">
                <a:solidFill>
                  <a:schemeClr val="tx2"/>
                </a:solidFill>
              </a:rPr>
              <a:t>,</a:t>
            </a:r>
          </a:p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- posiada gotowe zbiory danych,</a:t>
            </a:r>
          </a:p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- posiada bogaty zbiór wytrenowanych modeli w TF Hub,</a:t>
            </a:r>
          </a:p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- posiada narzędzia do trenowania modeli na urządzeniach iOS, Android, Windows, </a:t>
            </a:r>
            <a:r>
              <a:rPr lang="pl-PL" sz="1800" err="1">
                <a:solidFill>
                  <a:schemeClr val="tx2"/>
                </a:solidFill>
              </a:rPr>
              <a:t>MacOS</a:t>
            </a:r>
            <a:r>
              <a:rPr lang="pl-PL" sz="1800">
                <a:solidFill>
                  <a:schemeClr val="tx2"/>
                </a:solidFill>
              </a:rPr>
              <a:t>, web</a:t>
            </a:r>
          </a:p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- posiada świetną dokumentację oraz wiele samouczków</a:t>
            </a:r>
          </a:p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- posiada ogromną, aktywną społeczność</a:t>
            </a:r>
          </a:p>
        </p:txBody>
      </p:sp>
    </p:spTree>
    <p:extLst>
      <p:ext uri="{BB962C8B-B14F-4D97-AF65-F5344CB8AC3E}">
        <p14:creationId xmlns:p14="http://schemas.microsoft.com/office/powerpoint/2010/main" val="3350595511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1B1D31"/>
      </a:dk2>
      <a:lt2>
        <a:srgbClr val="F0F3F3"/>
      </a:lt2>
      <a:accent1>
        <a:srgbClr val="C34D59"/>
      </a:accent1>
      <a:accent2>
        <a:srgbClr val="B13B79"/>
      </a:accent2>
      <a:accent3>
        <a:srgbClr val="C34DBC"/>
      </a:accent3>
      <a:accent4>
        <a:srgbClr val="873BB1"/>
      </a:accent4>
      <a:accent5>
        <a:srgbClr val="684DC3"/>
      </a:accent5>
      <a:accent6>
        <a:srgbClr val="3B51B1"/>
      </a:accent6>
      <a:hlink>
        <a:srgbClr val="7F51C5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Panoramiczny</PresentationFormat>
  <Slides>44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44</vt:i4>
      </vt:variant>
    </vt:vector>
  </HeadingPairs>
  <TitlesOfParts>
    <vt:vector size="45" baseType="lpstr">
      <vt:lpstr>SineVTI</vt:lpstr>
      <vt:lpstr>Prezentacja programu PowerPoint</vt:lpstr>
      <vt:lpstr>Plan</vt:lpstr>
      <vt:lpstr>Wstęp</vt:lpstr>
      <vt:lpstr>TensorFlow</vt:lpstr>
      <vt:lpstr>TensorFlow 1.0 vs TensorFlow 2.0</vt:lpstr>
      <vt:lpstr>TensorFlow 1.0 vs TensorFlow 2.0</vt:lpstr>
      <vt:lpstr>Eager Execution vs graph execution and session</vt:lpstr>
      <vt:lpstr>Session   vs   Eager execution </vt:lpstr>
      <vt:lpstr>Zalety biblioteki TensorFlow</vt:lpstr>
      <vt:lpstr>Tensory</vt:lpstr>
      <vt:lpstr>Tensor - definicja</vt:lpstr>
      <vt:lpstr>tf.Tensor</vt:lpstr>
      <vt:lpstr>tf.Tensor - tworzenie</vt:lpstr>
      <vt:lpstr>tf.Tensor – charakterystyki</vt:lpstr>
      <vt:lpstr>tf.Tensor - rząd</vt:lpstr>
      <vt:lpstr>tf.Tensor - kształt</vt:lpstr>
      <vt:lpstr>tf.Tensor - rozmiar</vt:lpstr>
      <vt:lpstr>tf.Tensor - typ</vt:lpstr>
      <vt:lpstr>tf.Tensor - typ</vt:lpstr>
      <vt:lpstr>Podstawowe operacje wykonywane na tensorach</vt:lpstr>
      <vt:lpstr>Podstawowe operacje na tensorach</vt:lpstr>
      <vt:lpstr>Indeksowanie</vt:lpstr>
      <vt:lpstr>Zaawansowane operacje</vt:lpstr>
      <vt:lpstr>Broadcasting</vt:lpstr>
      <vt:lpstr>Szczególne rodzaje tensorów</vt:lpstr>
      <vt:lpstr>Szczególne tensory</vt:lpstr>
      <vt:lpstr>tf.Variable</vt:lpstr>
      <vt:lpstr>tf.Variable</vt:lpstr>
      <vt:lpstr>tf.Variable - tworzenie</vt:lpstr>
      <vt:lpstr>tf.Variable – charakterystyki i operacje</vt:lpstr>
      <vt:lpstr>Obrazy w uczeniu maszynowym</vt:lpstr>
      <vt:lpstr>Struktura czarno-białego (binarnego) obrazu</vt:lpstr>
      <vt:lpstr>Macierzowa reprezentacja obrazu</vt:lpstr>
      <vt:lpstr>Funkcyjna reprezentacja obrazu</vt:lpstr>
      <vt:lpstr>Uogólnienie obrazu na skalę szarości (reprezentacja macierzowa)</vt:lpstr>
      <vt:lpstr>Uogólnienie obrazu na skalę szarości (reprezentacja funkcyjna)</vt:lpstr>
      <vt:lpstr>Uogólnienie obrazu na kolor  (reprezentacja macierzowa)</vt:lpstr>
      <vt:lpstr>Loss functions</vt:lpstr>
      <vt:lpstr>Popularne funkcje kosztów dla regresji liniowej</vt:lpstr>
      <vt:lpstr>Popularne funkcje kosztów dla regresji liniowej</vt:lpstr>
      <vt:lpstr>Dodatki</vt:lpstr>
      <vt:lpstr>Grafy obliczeniowe</vt:lpstr>
      <vt:lpstr>Grafy obliczeniowe</vt:lpstr>
      <vt:lpstr>Grafy obliczeniowe – dekorator tf.function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</dc:title>
  <dc:creator/>
  <cp:revision>601</cp:revision>
  <dcterms:created xsi:type="dcterms:W3CDTF">2012-08-15T16:54:36Z</dcterms:created>
  <dcterms:modified xsi:type="dcterms:W3CDTF">2022-06-11T06:44:04Z</dcterms:modified>
</cp:coreProperties>
</file>