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381" r:id="rId7"/>
    <p:sldId id="382" r:id="rId8"/>
    <p:sldId id="383" r:id="rId9"/>
    <p:sldId id="384" r:id="rId10"/>
    <p:sldId id="385" r:id="rId11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5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7" r:id="rId90"/>
    <p:sldId id="468" r:id="rId91"/>
    <p:sldId id="469" r:id="rId92"/>
    <p:sldId id="470" r:id="rId93"/>
    <p:sldId id="471" r:id="rId94"/>
    <p:sldId id="472" r:id="rId95"/>
    <p:sldId id="473" r:id="rId96"/>
    <p:sldId id="474" r:id="rId97"/>
    <p:sldId id="475" r:id="rId98"/>
    <p:sldId id="476" r:id="rId99"/>
    <p:sldId id="477" r:id="rId100"/>
    <p:sldId id="478" r:id="rId101"/>
    <p:sldId id="479" r:id="rId102"/>
    <p:sldId id="480" r:id="rId103"/>
    <p:sldId id="481" r:id="rId104"/>
    <p:sldId id="482" r:id="rId105"/>
    <p:sldId id="483" r:id="rId106"/>
    <p:sldId id="484" r:id="rId107"/>
    <p:sldId id="485" r:id="rId108"/>
    <p:sldId id="486" r:id="rId109"/>
    <p:sldId id="487" r:id="rId110"/>
    <p:sldId id="488" r:id="rId111"/>
    <p:sldId id="560" r:id="rId112"/>
    <p:sldId id="561" r:id="rId113"/>
    <p:sldId id="562" r:id="rId114"/>
    <p:sldId id="563" r:id="rId115"/>
    <p:sldId id="564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574" r:id="rId126"/>
    <p:sldId id="575" r:id="rId127"/>
    <p:sldId id="576" r:id="rId128"/>
    <p:sldId id="577" r:id="rId129"/>
    <p:sldId id="578" r:id="rId130"/>
    <p:sldId id="579" r:id="rId131"/>
    <p:sldId id="580" r:id="rId132"/>
    <p:sldId id="581" r:id="rId133"/>
    <p:sldId id="582" r:id="rId134"/>
    <p:sldId id="583" r:id="rId135"/>
    <p:sldId id="584" r:id="rId136"/>
    <p:sldId id="585" r:id="rId137"/>
    <p:sldId id="586" r:id="rId138"/>
    <p:sldId id="587" r:id="rId1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notesMaster" Target="notesMasters/notesMaster1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56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56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56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59938"/>
          <c:y val="0"/>
          <c:w val="0.280124"/>
          <c:h val="0.16806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2999"/>
          <c:y val="0.168062"/>
          <c:w val="0.912001"/>
          <c:h val="0.705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8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67" name="Shape 3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25" name="Shape 1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为啥叫遗山？宋辽   宋</a:t>
            </a:r>
          </a:p>
          <a:p>
            <a:pPr defTabSz="914400">
              <a:lnSpc>
                <a:spcPct val="100000"/>
              </a:lnSpc>
              <a:defRPr sz="2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辽金</a:t>
            </a:r>
          </a:p>
          <a:p>
            <a:pPr defTabSz="914400">
              <a:lnSpc>
                <a:spcPct val="100000"/>
              </a:lnSpc>
              <a:defRPr sz="2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KO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14" name="Shape 16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1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1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1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40" name="Shape 16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49" name="Shape 16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58" name="Shape 16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7" name="Shape 1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78" name="Shape 1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89" name="Shape 1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［1］飞霜句：邹衍为战国时燕之忠臣，阴阳家代表人物。相传燕惠王时被谗下狱，时值夏天，他仰天大哭，感动上苍，竟然降霜。事见《太平御览》卷十四引《淮南子》。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［1］苌（ cháng）弘化碧：周代忠臣苌弘，无辜被害，传说流血化为碧玉，不见其尸。事见《拾遗记》。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［2］望帝啼鹃：传说古代蜀王杜宇，号望帝，为其相鳖灵所逼，逊位后隐居山中，其魂化为杜鹃，啼声凄厉，百姓哀之。事见《寰宇记》。</a:t>
            </a:r>
          </a:p>
          <a:p>
            <a:pPr defTabSz="914400">
              <a:lnSpc>
                <a:spcPct val="100000"/>
              </a:lnSpc>
              <a:defRPr sz="4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汉代东海郡寡妇周清    婆婆不愿拖累自杀 被小姑告上法庭  判处而死 大旱三年  昭雪后 下雨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72" name="Shape 17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4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南吕是调名儿  不用管了</a:t>
            </a:r>
          </a:p>
          <a:p>
            <a:pPr defTabSz="914400">
              <a:lnSpc>
                <a:spcPct val="100000"/>
              </a:lnSpc>
              <a:defRPr sz="4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词牌  不服老  梁州  隔尾等</a:t>
            </a:r>
          </a:p>
          <a:p>
            <a:pPr defTabSz="914400">
              <a:lnSpc>
                <a:spcPct val="100000"/>
              </a:lnSpc>
              <a:defRPr sz="4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锦阵花营都帅头：风月场所总头领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1" name="Shape 18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“铺采摛文，体物写志”，侧重于写景，借景抒情。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61" name="Shape 1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停妻再娶释义：有妻并未离异，又与人正式结婚。封建社会的婚姻制度准确的说法应该是“一夫一妻多妾”制度，而不是现在所说的一夫多妻制。妾的地位是不受家族承认不受法律保护的，属于夫的私属品。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51" name="Shape 1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号称“百二关河”的三秦啊，如今已不见杂草纵横；十年的战火燃烧在这里，烽烟遮暗了旧时的秦京。西望着岐阳啊，全没有半点同胞的音信；东流的陇水啊，只听到一片惨痛的哭声！荒野里，缠绵的蔓草情深意厚，在悄悄萦绕着战士的尸骨；蓝天下，惨淡的残阳究竟为啥，却偏偏照射着死寂的空城？我能够从什么地方啊，向苍天细细地责问——为何让凶残的蚩尤啊，制造这杀人的刀兵？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82" name="Shape 1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文齐福不齐：文章写得好 但是做官坐不上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61" name="Shape 1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号称“百二关河”的三秦啊，如今已不见杂草纵横；十年的战火燃烧在这里，烽烟遮暗了旧时的秦京。西望着岐阳啊，全没有半点同胞的音信；东流的陇水啊，只听到一片惨痛的哭声！荒野里，缠绵的蔓草情深意厚，在悄悄萦绕着战士的尸骨；蓝天下，惨淡的残阳究竟为啥，却偏偏照射着死寂的空城？我能够从什么地方啊，向苍天细细地责问——为何让凶残的蚩尤啊，制造这杀人的刀兵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71" name="Shape 1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号称“百二关河”的三秦啊，如今已不见杂草纵横；十年的战火燃烧在这里，烽烟遮暗了旧时的秦京。西望着岐阳啊，全没有半点同胞的音信；东流的陇水啊，只听到一片惨痛的哭声！荒野里，缠绵的蔓草情深意厚，在悄悄萦绕着战士的尸骨；蓝天下，惨淡的残阳究竟为啥，却偏偏照射着死寂的空城？我能够从什么地方啊，向苍天细细地责问——为何让凶残的蚩尤啊，制造这杀人的刀兵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4" name="Shape 1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号称“百二关河”的三秦啊，如今已不见杂草纵横；十年的战火燃烧在这里，烽烟遮暗了旧时的秦京。西望着岐阳啊，全没有半点同胞的音信；东流的陇水啊，只听到一片惨痛的哭声！荒野里，缠绵的蔓草情深意厚，在悄悄萦绕着战士的尸骨；蓝天下，惨淡的残阳究竟为啥，却偏偏照射着死寂的空城？我能够从什么地方啊，向苍天细细地责问——为何让凶残的蚩尤啊，制造这杀人的刀兵？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99" name="Shape 1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号称“百二关河”的三秦啊，如今已不见杂草纵横；十年的战火燃烧在这里，烽烟遮暗了旧时的秦京。西望着岐阳啊，全没有半点同胞的音信；东流的陇水啊，只听到一片惨痛的哭声！荒野里，缠绵的蔓草情深意厚，在悄悄萦绕着战士的尸骨；蓝天下，惨淡的残阳究竟为啥，却偏偏照射着死寂的空城？我能够从什么地方啊，向苍天细细地责问——为何让凶残的蚩尤啊，制造这杀人的刀兵？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30" name="Shape 1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3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终身不仕、不娶。</a:t>
            </a:r>
          </a:p>
          <a:p>
            <a:pPr defTabSz="914400">
              <a:lnSpc>
                <a:spcPct val="100000"/>
              </a:lnSpc>
              <a:defRPr sz="3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遍游名山大川。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80" name="Shape 14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饮食侈、衣服备、宫室美者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分而严、位而尊者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后世为君者，歌颂功德，动称尧舜，而所以自为乃不过如秦，何哉？《书》曰：“甘酒嗜音，峻宇雕墙。有一于此，未或不亡。”彼所谓君者，非有四目两喙，鳞头而羽臂也；状貌咸与人同，则夫人固可为也。今夺人之所好，聚人之所争，“慢藏诲盗，冶容诲淫”，欲长治久安，得乎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03" name="Shape 15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饮食侈、衣服备、宫室美者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分而严、位而尊者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后世为君者，歌颂功德，动称尧舜，而所以自为乃不过如秦，何哉？《书》曰：“甘酒嗜音，峻宇雕墙。有一于此，未或不亡。”彼所谓君者，非有四目两喙，鳞头而羽臂也；状貌咸与人同，则夫人固可为也。今夺人之所好，聚人之所争，“慢藏诲盗，冶容诲淫”，欲长治久安，得乎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 hasCustomPrompt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821055">
              <a:lnSpc>
                <a:spcPct val="100000"/>
              </a:lnSpc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在此键入引文。”"/>
          <p:cNvSpPr txBox="1"/>
          <p:nvPr>
            <p:ph type="body" sz="quarter" idx="14" hasCustomPrompt="1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algn="ctr" defTabSz="821055">
              <a:lnSpc>
                <a:spcPct val="100000"/>
              </a:lnSpc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2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1689099" y="3149599"/>
            <a:ext cx="21005801" cy="929640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 hasCustomPrompt="1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quarter" idx="1" hasCustomPrompt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3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5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6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0" y="17907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7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8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23749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0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09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0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23749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2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1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2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矩形 6"/>
          <p:cNvSpPr/>
          <p:nvPr/>
        </p:nvSpPr>
        <p:spPr>
          <a:xfrm>
            <a:off x="1317624" y="1206500"/>
            <a:ext cx="146054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3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4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3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3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6" name="幻灯片编号"/>
          <p:cNvSpPr txBox="1"/>
          <p:nvPr>
            <p:ph type="sldNum" sz="quarter" idx="2"/>
          </p:nvPr>
        </p:nvSpPr>
        <p:spPr>
          <a:xfrm>
            <a:off x="22203058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4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5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6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4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2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8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7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8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5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0" y="26289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0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68" name="直角三角形 11"/>
          <p:cNvSpPr/>
          <p:nvPr/>
        </p:nvSpPr>
        <p:spPr>
          <a:xfrm rot="16200000">
            <a:off x="21531262" y="10885488"/>
            <a:ext cx="1057280" cy="465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69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7"/>
            <a:ext cx="2146301" cy="9423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0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标题文本</a:t>
            </a:r>
          </a:p>
        </p:txBody>
      </p:sp>
      <p:sp>
        <p:nvSpPr>
          <p:cNvPr id="273" name="幻灯片编号"/>
          <p:cNvSpPr txBox="1"/>
          <p:nvPr>
            <p:ph type="sldNum" sz="quarter" idx="2"/>
          </p:nvPr>
        </p:nvSpPr>
        <p:spPr>
          <a:xfrm>
            <a:off x="16970658" y="12437113"/>
            <a:ext cx="504543" cy="551175"/>
          </a:xfrm>
          <a:prstGeom prst="rect">
            <a:avLst/>
          </a:prstGeom>
        </p:spPr>
        <p:txBody>
          <a:bodyPr lIns="91436" tIns="91436" rIns="91436" bIns="91436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2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3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8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339" y="17272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5" name="幻灯片编号"/>
          <p:cNvSpPr txBox="1"/>
          <p:nvPr>
            <p:ph type="sldNum" sz="quarter" idx="2"/>
          </p:nvPr>
        </p:nvSpPr>
        <p:spPr>
          <a:xfrm>
            <a:off x="22203056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3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94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8"/>
            <a:ext cx="2146301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5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"/>
          <p:cNvSpPr/>
          <p:nvPr/>
        </p:nvSpPr>
        <p:spPr>
          <a:xfrm>
            <a:off x="0" y="755650"/>
            <a:ext cx="167640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6" name="直角三角形 11"/>
          <p:cNvSpPr/>
          <p:nvPr/>
        </p:nvSpPr>
        <p:spPr>
          <a:xfrm rot="16200000">
            <a:off x="21531262" y="10885488"/>
            <a:ext cx="1057277" cy="465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07" name="图片 9" descr="图片 9"/>
          <p:cNvPicPr>
            <a:picLocks noChangeAspect="1"/>
          </p:cNvPicPr>
          <p:nvPr/>
        </p:nvPicPr>
        <p:blipFill>
          <a:blip r:embed="rId2"/>
          <a:srcRect t="11356" r="5849" b="23327"/>
          <a:stretch>
            <a:fillRect/>
          </a:stretch>
        </p:blipFill>
        <p:spPr>
          <a:xfrm>
            <a:off x="21513800" y="11964669"/>
            <a:ext cx="2146300" cy="9423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8" name="矩形 1"/>
          <p:cNvSpPr/>
          <p:nvPr/>
        </p:nvSpPr>
        <p:spPr>
          <a:xfrm>
            <a:off x="0" y="755650"/>
            <a:ext cx="178435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>
            <a:lvl2pPr indent="4572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/>
          <a:p>
            <a:r>
              <a:t>标题文本</a:t>
            </a:r>
          </a:p>
        </p:txBody>
      </p:sp>
      <p:sp>
        <p:nvSpPr>
          <p:cNvPr id="311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9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0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1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3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1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2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5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3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4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5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4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7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5" name="直角三角形 11"/>
          <p:cNvSpPr/>
          <p:nvPr/>
        </p:nvSpPr>
        <p:spPr>
          <a:xfrm rot="16200000">
            <a:off x="21531262" y="10885488"/>
            <a:ext cx="1057278" cy="46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56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9"/>
            <a:ext cx="2146300" cy="9423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7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标题文本</a:t>
            </a:r>
          </a:p>
        </p:txBody>
      </p:sp>
      <p:sp>
        <p:nvSpPr>
          <p:cNvPr id="360" name="幻灯片编号"/>
          <p:cNvSpPr txBox="1"/>
          <p:nvPr>
            <p:ph type="sldNum" sz="quarter" idx="2"/>
          </p:nvPr>
        </p:nvSpPr>
        <p:spPr>
          <a:xfrm>
            <a:off x="16970654" y="12437111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4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3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2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1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70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image" Target="../media/image3.png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755648"/>
            <a:ext cx="167640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34"/>
          <a:srcRect t="11356" r="5848" b="23327"/>
          <a:stretch>
            <a:fillRect/>
          </a:stretch>
        </p:blipFill>
        <p:spPr>
          <a:xfrm>
            <a:off x="21513800" y="11964667"/>
            <a:ext cx="2146300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755648"/>
            <a:ext cx="178435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784350" y="2463800"/>
            <a:ext cx="21031200" cy="106870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1784350" y="755650"/>
            <a:ext cx="21945600" cy="17081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6970656" y="12437111"/>
            <a:ext cx="504544" cy="551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1828800">
              <a:defRPr sz="24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368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7940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2512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7084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1656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0.jpeg"/><Relationship Id="rId1" Type="http://schemas.openxmlformats.org/officeDocument/2006/relationships/image" Target="../media/image1.tiff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.xml"/><Relationship Id="rId3" Type="http://schemas.openxmlformats.org/officeDocument/2006/relationships/image" Target="../media/image10.jpe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3.xml"/><Relationship Id="rId3" Type="http://schemas.openxmlformats.org/officeDocument/2006/relationships/image" Target="../media/image10.jpe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3.xml"/><Relationship Id="rId3" Type="http://schemas.openxmlformats.org/officeDocument/2006/relationships/image" Target="../media/image10.jpe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.tif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0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1.jpeg"/><Relationship Id="rId1" Type="http://schemas.openxmlformats.org/officeDocument/2006/relationships/image" Target="../media/image1.tif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1.jpeg"/><Relationship Id="rId1" Type="http://schemas.openxmlformats.org/officeDocument/2006/relationships/image" Target="../media/image1.tif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.tif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4.tif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4.tif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.tif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jpeg"/><Relationship Id="rId1" Type="http://schemas.openxmlformats.org/officeDocument/2006/relationships/image" Target="../media/image1.tif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jpeg"/><Relationship Id="rId1" Type="http://schemas.openxmlformats.org/officeDocument/2006/relationships/image" Target="../media/image2.tif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0" name="标题 1"/>
          <p:cNvSpPr txBox="1"/>
          <p:nvPr>
            <p:ph type="title"/>
          </p:nvPr>
        </p:nvSpPr>
        <p:spPr>
          <a:xfrm>
            <a:off x="2676580" y="8129996"/>
            <a:ext cx="14303380" cy="1978026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《古文选（二）》·精讲七</a:t>
            </a:r>
          </a:p>
        </p:txBody>
      </p:sp>
      <p:sp>
        <p:nvSpPr>
          <p:cNvPr id="371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72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3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4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金代最杰出的诗人是（ ）…"/>
          <p:cNvSpPr txBox="1"/>
          <p:nvPr>
            <p:ph type="body" idx="1"/>
          </p:nvPr>
        </p:nvSpPr>
        <p:spPr>
          <a:xfrm>
            <a:off x="1784350" y="2463799"/>
            <a:ext cx="23957428" cy="12157724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000" baseline="24000"/>
            </a:pPr>
            <a:r>
              <a:t>金代最杰出的诗人是（ ）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A:邓牧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B:元好问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C:董解元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D:刘因</a:t>
            </a:r>
          </a:p>
          <a:p>
            <a:pPr defTabSz="914400">
              <a:lnSpc>
                <a:spcPct val="100000"/>
              </a:lnSpc>
              <a:defRPr sz="7000" baseline="24000"/>
            </a:pPr>
          </a:p>
          <a:p>
            <a:pPr defTabSz="914400">
              <a:lnSpc>
                <a:spcPct val="100000"/>
              </a:lnSpc>
              <a:defRPr sz="7000" baseline="24000"/>
            </a:pPr>
            <a:r>
              <a:t> </a:t>
            </a:r>
          </a:p>
        </p:txBody>
      </p:sp>
      <p:sp>
        <p:nvSpPr>
          <p:cNvPr id="122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59" y="490851"/>
            <a:ext cx="23004668" cy="1264359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《南吕一枝花》(不伏老)的体裁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《南吕一枝花》(不伏老)的体裁是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A:杂剧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B:传奇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C:散曲小令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D:散曲套曲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</p:txBody>
      </p:sp>
      <p:sp>
        <p:nvSpPr>
          <p:cNvPr id="182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《南吕一枝花》(不伏老)的体裁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《南吕一枝花》(不伏老)的体裁是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A:杂剧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B:传奇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C:散曲小令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D:散曲套曲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答案：D</a:t>
            </a:r>
          </a:p>
        </p:txBody>
      </p:sp>
      <p:sp>
        <p:nvSpPr>
          <p:cNvPr id="182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《一枝花》（不伏老）中“天赐与我这几般儿歹症候，尚兀自不肯休”，这里“歹症候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《一枝花》（不伏老）中“天赐与我这几般儿歹症候，尚兀自不肯休”，这里“歹症候”指的是（ ）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A:严重疾病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B:爱好技艺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C:恶劣习惯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D:嗜痂之癖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</p:txBody>
      </p:sp>
      <p:sp>
        <p:nvSpPr>
          <p:cNvPr id="183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《一枝花》（不伏老）中“天赐与我这几般儿歹症候，尚兀自不肯休”，这里“歹症候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《一枝花》（不伏老）中“天赐与我这几般儿歹症候，尚兀自不肯休”，这里“歹症候”指的是（ ）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A:严重疾病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B:爱好技艺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C:恶劣习惯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D:嗜痂之癖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答案：B</a:t>
            </a:r>
          </a:p>
        </p:txBody>
      </p:sp>
      <p:sp>
        <p:nvSpPr>
          <p:cNvPr id="183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《[南吕]一枝花》（不伏老）中，作者自称或自喻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《[南吕]一枝花》（不伏老）中，作者自称或自喻为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A:普天下郎君领袖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B:盖世界浪子班头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C:锦阵花营都帅头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D:初生的兔羔儿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E:响当当一粒铜豌豆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</p:txBody>
      </p:sp>
      <p:sp>
        <p:nvSpPr>
          <p:cNvPr id="183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《[南吕]一枝花》（不伏老）中，作者自称或自喻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《[南吕]一枝花》（不伏老）中，作者自称或自喻为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A:普天下郎君领袖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B:盖世界浪子班头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C:锦阵花营都帅头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D:初生的兔羔儿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E:响当当一粒铜豌豆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/>
            </a:pPr>
            <a:r>
              <a:t>答案：ABCE</a:t>
            </a:r>
          </a:p>
        </p:txBody>
      </p:sp>
      <p:sp>
        <p:nvSpPr>
          <p:cNvPr id="184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《[南吕]一枝花·不伏老》自我夸耀的各种技艺中，与戏曲表演直接有关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《[南吕]一枝花·不伏老》自我夸耀的各种技艺中，与戏曲表演直接有关的是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A:蹴踘 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B:打围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C:插科 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D:双陆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</p:txBody>
      </p:sp>
      <p:sp>
        <p:nvSpPr>
          <p:cNvPr id="184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《[南吕]一枝花·不伏老》自我夸耀的各种技艺中，与戏曲表演直接有关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/>
            </a:pPr>
            <a:r>
              <a:t>《[南吕]一枝花·不伏老》自我夸耀的各种技艺中，与戏曲表演直接有关的是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A:蹴踘 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B:打围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</a:defRPr>
            </a:pPr>
            <a:r>
              <a:t>C:插科 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D:双陆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/>
            </a:pPr>
            <a:r>
              <a:t>答案：C</a:t>
            </a:r>
          </a:p>
        </p:txBody>
      </p:sp>
      <p:sp>
        <p:nvSpPr>
          <p:cNvPr id="184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8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/>
          <a:p>
            <a:pPr>
              <a:defRPr sz="9000"/>
            </a:pPr>
            <a:r>
              <a:t>2.5王实甫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3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4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4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37465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金代最杰出的诗人是（ ）…"/>
          <p:cNvSpPr txBox="1"/>
          <p:nvPr>
            <p:ph type="body" idx="1"/>
          </p:nvPr>
        </p:nvSpPr>
        <p:spPr>
          <a:xfrm>
            <a:off x="1784349" y="2220445"/>
            <a:ext cx="24100400" cy="12137667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000" baseline="24000"/>
            </a:pPr>
            <a:r>
              <a:t>金代最杰出的诗人是（ ）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A:邓牧</a:t>
            </a:r>
          </a:p>
          <a:p>
            <a:pPr defTabSz="914400">
              <a:lnSpc>
                <a:spcPct val="100000"/>
              </a:lnSpc>
              <a:defRPr sz="7000" baseline="24000">
                <a:solidFill>
                  <a:srgbClr val="BE0000"/>
                </a:solidFill>
              </a:defRPr>
            </a:pPr>
            <a:r>
              <a:t>B:元好问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C:董解元</a:t>
            </a:r>
          </a:p>
          <a:p>
            <a:pPr defTabSz="914400">
              <a:lnSpc>
                <a:spcPct val="100000"/>
              </a:lnSpc>
              <a:defRPr sz="7000" baseline="24000"/>
            </a:pPr>
            <a:r>
              <a:t>D:刘因</a:t>
            </a:r>
          </a:p>
          <a:p>
            <a:pPr defTabSz="914400">
              <a:lnSpc>
                <a:spcPct val="100000"/>
              </a:lnSpc>
              <a:defRPr sz="7000" baseline="24000"/>
            </a:pPr>
          </a:p>
          <a:p>
            <a:pPr defTabSz="914400">
              <a:lnSpc>
                <a:spcPct val="100000"/>
              </a:lnSpc>
              <a:defRPr sz="7000" baseline="24000"/>
            </a:pPr>
            <a:r>
              <a:t>答案：B</a:t>
            </a:r>
          </a:p>
        </p:txBody>
      </p:sp>
      <p:sp>
        <p:nvSpPr>
          <p:cNvPr id="123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1.王实甫，生卒年不详。…"/>
          <p:cNvSpPr txBox="1"/>
          <p:nvPr/>
        </p:nvSpPr>
        <p:spPr>
          <a:xfrm>
            <a:off x="725668" y="4248353"/>
            <a:ext cx="14255216" cy="43100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3657600">
              <a:lnSpc>
                <a:spcPct val="150000"/>
              </a:lnSpc>
              <a:defRPr sz="6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</a:t>
            </a:r>
            <a:r>
              <a:rPr u="sng">
                <a:solidFill>
                  <a:srgbClr val="A10000"/>
                </a:solidFill>
              </a:rPr>
              <a:t>王实甫</a:t>
            </a:r>
            <a:r>
              <a:t>，生卒年不详。</a:t>
            </a:r>
          </a:p>
          <a:p>
            <a:pPr algn="l" defTabSz="3657600">
              <a:lnSpc>
                <a:spcPct val="150000"/>
              </a:lnSpc>
              <a:defRPr sz="6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</a:t>
            </a:r>
            <a:r>
              <a:rPr u="sng">
                <a:solidFill>
                  <a:srgbClr val="A1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《西厢记》</a:t>
            </a:r>
            <a:r>
              <a:t>是他的代表作，也是</a:t>
            </a:r>
            <a:r>
              <a:rPr u="sng">
                <a:solidFill>
                  <a:srgbClr val="A10000"/>
                </a:solidFill>
              </a:rPr>
              <a:t>元杂剧中成就最高的作品</a:t>
            </a:r>
            <a:r>
              <a:t>之一。</a:t>
            </a:r>
          </a:p>
        </p:txBody>
      </p:sp>
      <p:sp>
        <p:nvSpPr>
          <p:cNvPr id="1145" name="单选"/>
          <p:cNvSpPr txBox="1"/>
          <p:nvPr/>
        </p:nvSpPr>
        <p:spPr>
          <a:xfrm>
            <a:off x="1473071" y="9167277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46" name="星形"/>
          <p:cNvSpPr/>
          <p:nvPr/>
        </p:nvSpPr>
        <p:spPr>
          <a:xfrm>
            <a:off x="2499047" y="9311449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7" name="2.5.0王实甫"/>
          <p:cNvSpPr txBox="1"/>
          <p:nvPr>
            <p:ph type="title"/>
          </p:nvPr>
        </p:nvSpPr>
        <p:spPr>
          <a:xfrm>
            <a:off x="2064651" y="548928"/>
            <a:ext cx="15703990" cy="1978025"/>
          </a:xfrm>
          <a:prstGeom prst="rect">
            <a:avLst/>
          </a:prstGeom>
        </p:spPr>
        <p:txBody>
          <a:bodyPr anchor="b"/>
          <a:lstStyle/>
          <a:p>
            <a:pPr>
              <a:defRPr sz="9000"/>
            </a:pPr>
            <a:r>
              <a:t>2.5.0王实甫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1148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9" y="1183724"/>
            <a:ext cx="6669999" cy="3755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9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786" y="6079630"/>
            <a:ext cx="6215046" cy="51250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2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/>
          <a:p>
            <a:pPr defTabSz="1737360">
              <a:defRPr sz="8550"/>
            </a:pPr>
            <a:r>
              <a:t>2.5.1王实甫《西厢记》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5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5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56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唐朝相国之女崔莺莺随同母亲送亡父灵柩至博陵安葬，途中寄宿在普救寺，与赴京应试的书生张珙相遇，两人一见钟情，却因礼教阻隔无从亲近。…"/>
          <p:cNvSpPr txBox="1"/>
          <p:nvPr>
            <p:ph type="body" idx="1"/>
          </p:nvPr>
        </p:nvSpPr>
        <p:spPr>
          <a:xfrm>
            <a:off x="570853" y="3040017"/>
            <a:ext cx="23242294" cy="100507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indent="254000" algn="just" defTabSz="266700">
              <a:lnSpc>
                <a:spcPct val="110000"/>
              </a:lnSpc>
              <a:defRPr sz="4900" baseline="4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唐朝相国之女崔莺莺随同母亲送亡父灵柩至博陵安葬，途中寄宿在普救寺，与赴京应试的书生张珙相遇，两人一见钟情，却因礼教阻隔无从亲近。</a:t>
            </a:r>
          </a:p>
          <a:p>
            <a:pPr indent="254000" algn="just" defTabSz="266700">
              <a:lnSpc>
                <a:spcPct val="110000"/>
              </a:lnSpc>
              <a:defRPr sz="4900" baseline="4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适值河桥叛将孙飞虎兵围普救寺，欲夺莺莺为妻，危急之中，老夫人提出，若有退兵者，可将莺莺许之为妻。张生修书求援于好友白马将军，击败乱军，解除兵围。</a:t>
            </a:r>
          </a:p>
          <a:p>
            <a:pPr indent="254000" algn="just" defTabSz="266700">
              <a:lnSpc>
                <a:spcPct val="110000"/>
              </a:lnSpc>
              <a:defRPr sz="4900" baseline="4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不料老夫人悔却前言，让张生与莺莺仅以兄妹相称，致使张生相思成疾。在婢女红娘的热情帮助下，张生与莺莺私下结合。老夫人出于无奈，只得允婚，但</a:t>
            </a:r>
            <a:r>
              <a:rPr u="sng">
                <a:solidFill>
                  <a:srgbClr val="A6160E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逼张生上京应试</a:t>
            </a:r>
            <a:r>
              <a:t>。</a:t>
            </a:r>
          </a:p>
          <a:p>
            <a:pPr indent="254000" algn="just" defTabSz="266700">
              <a:lnSpc>
                <a:spcPct val="110000"/>
              </a:lnSpc>
              <a:defRPr sz="4900" baseline="4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张生去后，老夫人听信侄儿郑恒的调唆，说张生在京停妻再娶，又欲将莺莺嫁与郑恒。张生状元及第，得志归来，揭穿郑恒谎言，终于和莺莺结为夫妇。</a:t>
            </a:r>
          </a:p>
        </p:txBody>
      </p:sp>
      <p:sp>
        <p:nvSpPr>
          <p:cNvPr id="1159" name="2.5.1王实甫《西厢记》——背景【了解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2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背景</a:t>
            </a:r>
            <a:r>
              <a:rPr sz="4000">
                <a:solidFill>
                  <a:srgbClr val="BE0000"/>
                </a:solidFill>
              </a:rPr>
              <a:t>【了解】</a:t>
            </a:r>
            <a:endParaRPr sz="4000"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（夫人、长老上、云）今日送张生赴京，十里长亭，安排下筵席。（旦、末、红同上，旦云）……早是离人伤感，况值那暮秋天气，好烦恼人也呵！悲欢聚散一杯酒，南北东西万里程。…"/>
          <p:cNvSpPr txBox="1"/>
          <p:nvPr>
            <p:ph type="body" idx="1"/>
          </p:nvPr>
        </p:nvSpPr>
        <p:spPr>
          <a:xfrm>
            <a:off x="465738" y="4554788"/>
            <a:ext cx="22953662" cy="69672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indent="248920" algn="just" defTabSz="260985">
              <a:lnSpc>
                <a:spcPct val="90000"/>
              </a:lnSpc>
              <a:defRPr sz="4310" baseline="42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（夫人、长老上、云）今日送张生赴京，十里长亭，安排下筵席。（旦、末、红同上，旦云）……早是离人伤感，况值那暮秋天气，好烦恼人也呵！悲欢聚散一杯酒，南北东西万里程。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248920" algn="just" defTabSz="260985">
              <a:lnSpc>
                <a:spcPct val="90000"/>
              </a:lnSpc>
              <a:defRPr sz="4310" baseline="42000">
                <a:uFill>
                  <a:solidFill>
                    <a:srgbClr val="000000"/>
                  </a:solidFill>
                </a:uFill>
              </a:defRPr>
            </a:pPr>
            <a:r>
              <a:t>【正宫】【端正好】</a:t>
            </a:r>
            <a:r>
              <a:rPr u="sng">
                <a:solidFill>
                  <a:srgbClr val="A10000"/>
                </a:solidFill>
                <a:uFillTx/>
              </a:rPr>
              <a:t>碧云天，黄花地，西风紧。北雁南飞。晓来谁染霜林醉？总是离人泪。</a:t>
            </a:r>
            <a:endParaRPr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48920" algn="just" defTabSz="260985">
              <a:lnSpc>
                <a:spcPct val="90000"/>
              </a:lnSpc>
              <a:defRPr sz="4310" baseline="42000">
                <a:uFill>
                  <a:solidFill>
                    <a:srgbClr val="000000"/>
                  </a:solidFill>
                </a:uFill>
              </a:defRPr>
            </a:pPr>
            <a:r>
              <a:t>【滚绣球】</a:t>
            </a:r>
            <a:r>
              <a:rPr u="sng">
                <a:solidFill>
                  <a:srgbClr val="A10000"/>
                </a:solidFill>
                <a:uFillTx/>
              </a:rPr>
              <a:t>恨相见得迟，怨归去得疾。柳丝长玉骢难系，恨不倩qìng疏林挂住斜晖。马儿迍zhūn迍的行，车儿快快的随。</a:t>
            </a:r>
            <a:r>
              <a:t>却告了相思回避，破题儿又早别离。听得道一声去也，松了金钏；遥望见十里长亭，减了玉肌。此恨谁知？</a:t>
            </a:r>
          </a:p>
        </p:txBody>
      </p:sp>
      <p:sp>
        <p:nvSpPr>
          <p:cNvPr id="1164" name="2.5.1王实甫《西厢记》——重点片段"/>
          <p:cNvSpPr txBox="1"/>
          <p:nvPr>
            <p:ph type="title"/>
          </p:nvPr>
        </p:nvSpPr>
        <p:spPr>
          <a:xfrm>
            <a:off x="1782481" y="522605"/>
            <a:ext cx="21945601" cy="170815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重点片段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65" name="选择☆☆"/>
          <p:cNvSpPr txBox="1"/>
          <p:nvPr/>
        </p:nvSpPr>
        <p:spPr>
          <a:xfrm>
            <a:off x="11353262" y="1856017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1166" name="注：旦-女性  末-男子"/>
          <p:cNvSpPr txBox="1"/>
          <p:nvPr/>
        </p:nvSpPr>
        <p:spPr>
          <a:xfrm>
            <a:off x="432218" y="12684125"/>
            <a:ext cx="21945601" cy="170815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>
            <a:lvl1pPr algn="l" defTabSz="1828800"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注：旦-女性  末-男子</a:t>
            </a:r>
          </a:p>
        </p:txBody>
      </p:sp>
      <p:pic>
        <p:nvPicPr>
          <p:cNvPr id="116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1656" y="429597"/>
            <a:ext cx="6173483" cy="36707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（夫人、长老上、云）今日送张生赴京，十里长亭，安排下筵席。（旦、末、红同上，旦云）……早是离人伤感，况值那暮秋天气，好烦恼人也呵！悲欢聚散一杯酒，南北东西万里程。…"/>
          <p:cNvSpPr txBox="1"/>
          <p:nvPr>
            <p:ph type="body" idx="1"/>
          </p:nvPr>
        </p:nvSpPr>
        <p:spPr>
          <a:xfrm>
            <a:off x="465738" y="4554788"/>
            <a:ext cx="22953662" cy="69672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indent="243840" algn="just" defTabSz="255905">
              <a:lnSpc>
                <a:spcPct val="90000"/>
              </a:lnSpc>
              <a:defRPr sz="4225" baseline="43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（夫人、长老上、云）今日送张生赴京，十里长亭，安排下筵席。（旦、末、红同上，旦云）……早是离人伤感，况值那暮秋天气，好烦恼人也呵！悲欢聚散一杯酒，南北东西万里程。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243840" algn="just" defTabSz="255905">
              <a:lnSpc>
                <a:spcPct val="90000"/>
              </a:lnSpc>
              <a:defRPr sz="4225" baseline="43000">
                <a:uFill>
                  <a:solidFill>
                    <a:srgbClr val="000000"/>
                  </a:solidFill>
                </a:uFill>
              </a:defRPr>
            </a:pPr>
            <a:r>
              <a:t>【正宫】【端正好】</a:t>
            </a:r>
            <a:r>
              <a:rPr u="sng">
                <a:solidFill>
                  <a:srgbClr val="A10000"/>
                </a:solidFill>
                <a:uFillTx/>
              </a:rPr>
              <a:t>碧云天，黄花地，西风紧。北雁南飞。晓来谁染霜林醉？总是离人泪。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【秋日离别 情景结合】</a:t>
            </a:r>
            <a:endParaRPr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43840" algn="just" defTabSz="255905">
              <a:lnSpc>
                <a:spcPct val="90000"/>
              </a:lnSpc>
              <a:defRPr sz="4225" baseline="43000">
                <a:uFill>
                  <a:solidFill>
                    <a:srgbClr val="000000"/>
                  </a:solidFill>
                </a:uFill>
              </a:defRPr>
            </a:pPr>
            <a:r>
              <a:t>【滚绣球】</a:t>
            </a:r>
            <a:r>
              <a:rPr u="sng">
                <a:solidFill>
                  <a:srgbClr val="A10000"/>
                </a:solidFill>
                <a:uFillTx/>
              </a:rPr>
              <a:t>恨相见得迟，怨归去得疾。柳丝长玉骢难系，恨不倩qìng疏林挂住斜晖。</a:t>
            </a:r>
            <a:r>
              <a:rPr u="sng"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【时光飞逝】</a:t>
            </a:r>
            <a:r>
              <a:rPr u="sng">
                <a:solidFill>
                  <a:srgbClr val="A10000"/>
                </a:solidFill>
                <a:uFillTx/>
              </a:rPr>
              <a:t>马儿迍zhūn迍的行，车儿快快的随。</a:t>
            </a:r>
            <a:r>
              <a:rPr u="sng"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【张生舍不得故走得慢，莺莺不忍别故跟得快】</a:t>
            </a:r>
            <a:r>
              <a:t>却告了相思回避，破题儿又早别离。听得道一声去也，松了金钏；遥望见十里长亭，减了玉肌。此恨谁知？</a:t>
            </a:r>
          </a:p>
        </p:txBody>
      </p:sp>
      <p:sp>
        <p:nvSpPr>
          <p:cNvPr id="1170" name="2.5.1王实甫《西厢记》——重点片段"/>
          <p:cNvSpPr txBox="1"/>
          <p:nvPr>
            <p:ph type="title"/>
          </p:nvPr>
        </p:nvSpPr>
        <p:spPr>
          <a:xfrm>
            <a:off x="1782481" y="522605"/>
            <a:ext cx="21945601" cy="170815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重点片段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71" name="选择☆☆"/>
          <p:cNvSpPr txBox="1"/>
          <p:nvPr/>
        </p:nvSpPr>
        <p:spPr>
          <a:xfrm>
            <a:off x="11353262" y="1856017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1172" name="注：旦-女性  末-男子"/>
          <p:cNvSpPr txBox="1"/>
          <p:nvPr/>
        </p:nvSpPr>
        <p:spPr>
          <a:xfrm>
            <a:off x="432218" y="12684125"/>
            <a:ext cx="21945601" cy="170815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>
            <a:lvl1pPr algn="l" defTabSz="1828800"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注：旦-女性  末-男子</a:t>
            </a:r>
          </a:p>
        </p:txBody>
      </p:sp>
      <p:pic>
        <p:nvPicPr>
          <p:cNvPr id="1173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1656" y="429597"/>
            <a:ext cx="6173483" cy="36707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【末云】有甚言语嘱咐小生咱？…"/>
          <p:cNvSpPr txBox="1"/>
          <p:nvPr>
            <p:ph type="body" idx="1"/>
          </p:nvPr>
        </p:nvSpPr>
        <p:spPr>
          <a:xfrm>
            <a:off x="613404" y="5577930"/>
            <a:ext cx="21530645" cy="722377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indent="309880" algn="just" defTabSz="325120">
              <a:lnSpc>
                <a:spcPct val="120000"/>
              </a:lnSpc>
              <a:defRPr sz="5610" baseline="36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【末云】有甚言语</a:t>
            </a:r>
            <a:r>
              <a:rPr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嘱咐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小生咱？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309880" algn="just" defTabSz="325120">
              <a:lnSpc>
                <a:spcPct val="120000"/>
              </a:lnSpc>
              <a:defRPr sz="5610" baseline="36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（旦唱）</a:t>
            </a:r>
          </a:p>
          <a:p>
            <a:pPr indent="309880" algn="just" defTabSz="325120">
              <a:lnSpc>
                <a:spcPct val="120000"/>
              </a:lnSpc>
              <a:defRPr sz="5550" baseline="36000">
                <a:uFill>
                  <a:solidFill>
                    <a:srgbClr val="000000"/>
                  </a:solidFill>
                </a:uFill>
              </a:defRPr>
            </a:pPr>
            <a:r>
              <a:t>【二煞】你</a:t>
            </a:r>
            <a:r>
              <a:rPr u="sng">
                <a:solidFill>
                  <a:srgbClr val="A10000"/>
                </a:solidFill>
                <a:uFillTx/>
              </a:rPr>
              <a:t>休忧</a:t>
            </a:r>
            <a:r>
              <a:t>“文齐福不齐”</a:t>
            </a:r>
            <a:r>
              <a:rPr baseline="68000"/>
              <a:t> </a:t>
            </a:r>
            <a:r>
              <a:t>，我则怕你“停妻再娶妻”。</a:t>
            </a:r>
            <a:r>
              <a:rPr u="sng">
                <a:solidFill>
                  <a:srgbClr val="A10000"/>
                </a:solidFill>
                <a:uFillTx/>
              </a:rPr>
              <a:t>休要</a:t>
            </a:r>
            <a:r>
              <a:t>“一春鱼雁无消息！”我这里青鸾有信频须寄，你</a:t>
            </a:r>
            <a:r>
              <a:rPr u="sng">
                <a:solidFill>
                  <a:srgbClr val="A10000"/>
                </a:solidFill>
                <a:uFillTx/>
              </a:rPr>
              <a:t>却休</a:t>
            </a:r>
            <a:r>
              <a:t>“金榜无名誓不归”。</a:t>
            </a:r>
            <a:r>
              <a:rPr u="sng">
                <a:solidFill>
                  <a:srgbClr val="A10000"/>
                </a:solidFill>
                <a:uFillTx/>
              </a:rPr>
              <a:t>此一节君须记，若见了那异乡花草，再休似此处栖迟。</a:t>
            </a:r>
            <a:endParaRPr u="sng">
              <a:solidFill>
                <a:srgbClr val="A10000"/>
              </a:solidFill>
              <a:uFillTx/>
            </a:endParaRPr>
          </a:p>
        </p:txBody>
      </p:sp>
      <p:sp>
        <p:nvSpPr>
          <p:cNvPr id="1176" name="2.5.1王实甫《西厢记》——重点片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重点片段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77" name="选择"/>
          <p:cNvSpPr txBox="1"/>
          <p:nvPr/>
        </p:nvSpPr>
        <p:spPr>
          <a:xfrm>
            <a:off x="11756042" y="199739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178" name="星形"/>
          <p:cNvSpPr/>
          <p:nvPr/>
        </p:nvSpPr>
        <p:spPr>
          <a:xfrm>
            <a:off x="12665012" y="2141562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79" name="星形"/>
          <p:cNvSpPr/>
          <p:nvPr/>
        </p:nvSpPr>
        <p:spPr>
          <a:xfrm>
            <a:off x="13210103" y="2141562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80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5813" y="429597"/>
            <a:ext cx="6649011" cy="39534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2.5.1王实甫《西厢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2.5.1王实甫《西厢记 </a:t>
            </a:r>
          </a:p>
        </p:txBody>
      </p:sp>
      <p:pic>
        <p:nvPicPr>
          <p:cNvPr id="118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4721" y="1981248"/>
            <a:ext cx="20733695" cy="11003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举案齐眉：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举案齐眉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endParaRPr>
              <a:solidFill>
                <a:srgbClr val="BE0000"/>
              </a:solidFill>
            </a:endParaRP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红泪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伯劳句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188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89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0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endParaRPr>
              <a:solidFill>
                <a:srgbClr val="BE0000"/>
              </a:solidFill>
            </a:endParaRP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红泪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伯劳句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192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93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0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空虚的名誉。《</a:t>
            </a:r>
            <a:r>
              <a:rPr u="sng" baseline="40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庄子·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则阳》说蜗牛的左右触角上各有一个国家，为争夺地盘，互相厮杀。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[莺莺鄙弃功名]</a:t>
            </a:r>
            <a:endParaRPr>
              <a:solidFill>
                <a:srgbClr val="BE0000"/>
              </a:solidFill>
            </a:endParaRP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红泪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伯劳句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196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97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2.1元好问"/>
          <p:cNvSpPr txBox="1"/>
          <p:nvPr/>
        </p:nvSpPr>
        <p:spPr>
          <a:xfrm>
            <a:off x="1900582" y="853439"/>
            <a:ext cx="3703954" cy="1122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6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2.1元好问</a:t>
            </a:r>
          </a:p>
        </p:txBody>
      </p:sp>
      <p:sp>
        <p:nvSpPr>
          <p:cNvPr id="1234" name="《岐阳》【精读】"/>
          <p:cNvSpPr txBox="1"/>
          <p:nvPr/>
        </p:nvSpPr>
        <p:spPr>
          <a:xfrm>
            <a:off x="1948622" y="3062521"/>
            <a:ext cx="7104379" cy="1122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6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《岐阳》【精读】</a:t>
            </a:r>
          </a:p>
        </p:txBody>
      </p:sp>
      <p:sp>
        <p:nvSpPr>
          <p:cNvPr id="1235" name="《壬辰十二月车驾东狩后即事》【泛读】"/>
          <p:cNvSpPr txBox="1"/>
          <p:nvPr/>
        </p:nvSpPr>
        <p:spPr>
          <a:xfrm>
            <a:off x="1814711" y="4384023"/>
            <a:ext cx="15740379" cy="1122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6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《壬辰十二月车驾东狩后即事》【泛读】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0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空虚的名誉。《</a:t>
            </a:r>
            <a:r>
              <a:rPr u="sng" baseline="40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庄子·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则阳》说蜗牛的左右触角上各有一个国家，为争夺地盘，互相厮杀。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[莺莺鄙弃功名]</a:t>
            </a:r>
            <a:endParaRPr>
              <a:solidFill>
                <a:srgbClr val="BE0000"/>
              </a:solidFill>
            </a:endParaRP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红泪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《拾遗记》中说，魏文帝（曹丕）所爱的美人薛灵芸离别父母时，用玉唾壶承泪，壶呈红色。及至京师，壶中泪凝如血。后世因而称女子伤心的眼泪为“红泪”。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伯劳句</a:t>
            </a:r>
            <a:r>
              <a:t>： </a:t>
            </a:r>
          </a:p>
          <a:p>
            <a:pPr algn="just" defTabSz="533400">
              <a:lnSpc>
                <a:spcPct val="90000"/>
              </a:lnSpc>
              <a:defRPr sz="5000" baseline="36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0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200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01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4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空虚的名誉。《</a:t>
            </a:r>
            <a:r>
              <a:rPr u="sng" baseline="44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庄子·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则阳》说蜗牛的左右触角上各有一个国家，为争夺地盘，互相厮杀。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[莺莺鄙弃功名]</a:t>
            </a:r>
            <a:endParaRPr>
              <a:solidFill>
                <a:srgbClr val="BE0000"/>
              </a:solidFill>
            </a:endParaRPr>
          </a:p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红泪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《拾遗记》中说，魏文帝（曹丕）所爱的美人薛灵芸离别父母时，用玉唾壶承泪，壶呈红色。及至京师，壶中泪凝如血。后世因而称女子伤心的眼泪为“红泪”。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白居易</a:t>
            </a:r>
            <a:r>
              <a:rPr u="sng" baseline="44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《琵琶行》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：“座中泣下谁最多，江州司马青衫湿。”江州司马，指白居易自己。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伯劳句</a:t>
            </a:r>
            <a:r>
              <a:t>： </a:t>
            </a:r>
          </a:p>
          <a:p>
            <a:pPr algn="just" defTabSz="485140">
              <a:lnSpc>
                <a:spcPct val="90000"/>
              </a:lnSpc>
              <a:defRPr sz="4550" baseline="40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4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204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05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1065411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5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空虚的名誉。《</a:t>
            </a:r>
            <a:r>
              <a:rPr u="sng" baseline="45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庄子·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则阳》说蜗牛的左右触角上各有一个国家，为争夺地盘，互相厮杀。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[莺莺鄙弃功名]</a:t>
            </a:r>
            <a:endParaRPr>
              <a:solidFill>
                <a:srgbClr val="BE0000"/>
              </a:solidFill>
            </a:endParaRPr>
          </a:p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红泪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《拾遗记》中说，魏文帝（曹丕）所爱的美人薛灵芸离别父母时，用玉唾壶承泪，壶呈红色。及至京师，壶中泪凝如血。后世因而称女子伤心的眼泪为“红泪”。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白居易</a:t>
            </a:r>
            <a:r>
              <a:rPr u="sng" baseline="45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《琵琶行》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：“座中泣下谁最多，江州司马青衫湿。”江州司马，指白居易自己。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伯劳句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比喻离别。乐府诗《东飞伯劳歌》：“东飞伯劳西飞燕，黄姑织女时相见。”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69265">
              <a:lnSpc>
                <a:spcPct val="90000"/>
              </a:lnSpc>
              <a:defRPr sz="4400" baseline="41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5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</a:p>
        </p:txBody>
      </p:sp>
      <p:sp>
        <p:nvSpPr>
          <p:cNvPr id="1208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09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举案齐眉：《后汉书·梁鸿传》载，梁鸿的妻子孟光为丈夫端饭时，为表示尊敬，总是把端饭的托盘举到眉处。后比喻夫妻互敬。…"/>
          <p:cNvSpPr txBox="1"/>
          <p:nvPr>
            <p:ph type="body" idx="1"/>
          </p:nvPr>
        </p:nvSpPr>
        <p:spPr>
          <a:xfrm>
            <a:off x="730410" y="2114650"/>
            <a:ext cx="20932652" cy="996040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举案齐眉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</a:t>
            </a:r>
            <a:r>
              <a:rPr u="sng" baseline="47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后汉书·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梁鸿传》载，梁鸿的妻子孟光为丈夫端饭时，为表示尊敬，总是把端饭的托盘举到眉处。后比喻夫妻互敬。</a:t>
            </a:r>
            <a:r>
              <a:t> </a:t>
            </a:r>
          </a:p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蜗角虚名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空虚的名誉。《</a:t>
            </a:r>
            <a:r>
              <a:rPr u="sng" baseline="47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庄子·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则阳》说蜗牛的左右触角上各有一个国家，为争夺地盘，互相厮杀。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[莺莺鄙弃功名]</a:t>
            </a:r>
            <a:endParaRPr>
              <a:solidFill>
                <a:srgbClr val="BE0000"/>
              </a:solidFill>
            </a:endParaRPr>
          </a:p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红泪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《拾遗记》中说，魏文帝（曹丕）所爱的美人薛灵芸离别父母时，用玉唾壶承泪，壶呈红色。及至京师，壶中泪凝如血。后世因而称女子伤心的眼泪为“红泪”。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比司马青衫更湿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白居易</a:t>
            </a:r>
            <a:r>
              <a:rPr u="sng" baseline="47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《琵琶行》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：“座中泣下谁最多，江州司马青衫湿。”江州司马，指白居易自己。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伯劳句</a:t>
            </a:r>
            <a: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比喻离别。乐府诗《东飞伯劳歌》：“东飞伯劳西飞燕，黄姑织女时相见。”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453390">
              <a:lnSpc>
                <a:spcPct val="90000"/>
              </a:lnSpc>
              <a:defRPr sz="4250" baseline="42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 baseline="47000">
                <a:solidFill>
                  <a:srgbClr val="A10000"/>
                </a:solidFill>
                <a:uFillTx/>
              </a:rPr>
              <a:t>青鸾</a:t>
            </a:r>
            <a:r>
              <a:t>：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即青鸟，古代传说中凤凰一类的神鸟。赤色多者为凤，青色多者为鸾，多为神仙坐骑。传说青鸾是为爱情而生的鸟，专门为恋人之间传送爱的信息。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12" name="2.5.1王实甫《西厢记》——重点典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</a:rPr>
              <a:t>重点典故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13" name="选择☆☆"/>
          <p:cNvSpPr txBox="1"/>
          <p:nvPr/>
        </p:nvSpPr>
        <p:spPr>
          <a:xfrm>
            <a:off x="14261965" y="967740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 spc="288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景物描写：碧云天，黄花地，西风紧。北雁南飞。晓来谁染霜林醉？总是离人泪。"/>
          <p:cNvSpPr txBox="1"/>
          <p:nvPr>
            <p:ph type="body" idx="1"/>
          </p:nvPr>
        </p:nvSpPr>
        <p:spPr>
          <a:xfrm>
            <a:off x="195920" y="2581739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景物描写：</a:t>
            </a:r>
            <a:r>
              <a:rPr u="sng">
                <a:solidFill>
                  <a:srgbClr val="BE0000"/>
                </a:solidFill>
              </a:rPr>
              <a:t>碧云天，黄花地，西风紧。北雁南飞。晓来谁染霜林醉？总是离人泪。</a:t>
            </a:r>
            <a:endParaRPr u="sng">
              <a:solidFill>
                <a:srgbClr val="BE0000"/>
              </a:solidFill>
            </a:endParaRPr>
          </a:p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endParaRPr u="sng">
              <a:solidFill>
                <a:srgbClr val="A10000"/>
              </a:solidFill>
            </a:endParaRPr>
          </a:p>
          <a:p>
            <a:pPr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</p:txBody>
      </p:sp>
      <p:sp>
        <p:nvSpPr>
          <p:cNvPr id="1216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1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7791" y="4053823"/>
            <a:ext cx="8128001" cy="298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景物描写：碧云天，黄花地，西风紧。北雁南飞。晓来谁染霜林醉？总是离人泪。…"/>
          <p:cNvSpPr txBox="1"/>
          <p:nvPr>
            <p:ph type="body" idx="1"/>
          </p:nvPr>
        </p:nvSpPr>
        <p:spPr>
          <a:xfrm>
            <a:off x="195920" y="2581739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>
            <a:normAutofit lnSpcReduction="20000"/>
          </a:bodyPr>
          <a:lstStyle/>
          <a:p>
            <a:pPr defTabSz="1737360"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景物描写：</a:t>
            </a:r>
            <a:r>
              <a:rPr u="sng">
                <a:solidFill>
                  <a:srgbClr val="BE0000"/>
                </a:solidFill>
              </a:rPr>
              <a:t>碧云天，黄花地，西风紧。北雁南飞。晓来谁染霜林醉？总是离人泪。</a:t>
            </a:r>
            <a:endParaRPr u="sng">
              <a:solidFill>
                <a:srgbClr val="BE0000"/>
              </a:solidFill>
            </a:endParaRPr>
          </a:p>
          <a:p>
            <a:pPr defTabSz="1737360"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endParaRPr u="sng">
              <a:solidFill>
                <a:srgbClr val="A10000"/>
              </a:solidFill>
            </a:endParaRPr>
          </a:p>
          <a:p>
            <a:pPr defTabSz="1737360">
              <a:defRPr sz="57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【总分总】</a:t>
            </a:r>
          </a:p>
          <a:p>
            <a:pPr defTabSz="1737360">
              <a:defRPr sz="57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defTabSz="1737360">
              <a:defRPr sz="57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  <a:p>
            <a:pPr defTabSz="1737360"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  <a:p>
            <a:pPr defTabSz="1737360"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  <a:p>
            <a:pPr defTabSz="1737360"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套路：景物描写作用-【氛围+人物】</a:t>
            </a:r>
          </a:p>
        </p:txBody>
      </p:sp>
      <p:sp>
        <p:nvSpPr>
          <p:cNvPr id="1220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2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7791" y="4053823"/>
            <a:ext cx="8128001" cy="298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景物描写：碧云天，黄花地，西风紧。北雁南飞。晓来谁染霜林醉？总是离人泪。…"/>
          <p:cNvSpPr txBox="1"/>
          <p:nvPr>
            <p:ph type="body" idx="1"/>
          </p:nvPr>
        </p:nvSpPr>
        <p:spPr>
          <a:xfrm>
            <a:off x="195920" y="2581739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1590675">
              <a:defRPr sz="52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景物描写：</a:t>
            </a:r>
            <a:r>
              <a:rPr u="sng">
                <a:solidFill>
                  <a:srgbClr val="BE0000"/>
                </a:solidFill>
              </a:rPr>
              <a:t>碧云天，黄花地，西风紧。北雁南飞。晓来谁染霜林醉？总是离人泪。</a:t>
            </a:r>
            <a:endParaRPr u="sng">
              <a:solidFill>
                <a:srgbClr val="BE0000"/>
              </a:solidFill>
            </a:endParaRPr>
          </a:p>
          <a:p>
            <a:pPr defTabSz="1590675">
              <a:defRPr sz="52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endParaRPr u="sng">
              <a:solidFill>
                <a:srgbClr val="A10000"/>
              </a:solidFill>
            </a:endParaRPr>
          </a:p>
          <a:p>
            <a:pPr defTabSz="1590675">
              <a:defRPr sz="5220"/>
            </a:pPr>
            <a:r>
              <a:t>特点：【总分总】</a:t>
            </a:r>
          </a:p>
          <a:p>
            <a:pPr defTabSz="1590675">
              <a:defRPr sz="5220"/>
            </a:pPr>
            <a:r>
              <a:t>总：选取</a:t>
            </a:r>
            <a:r>
              <a:rPr>
                <a:solidFill>
                  <a:srgbClr val="BE0000"/>
                </a:solidFill>
              </a:rPr>
              <a:t>富有特征的景色</a:t>
            </a:r>
            <a:r>
              <a:t>，【手法】</a:t>
            </a:r>
          </a:p>
          <a:p>
            <a:pPr defTabSz="1590675">
              <a:defRPr sz="5220"/>
            </a:pPr>
            <a:r>
              <a:t>分</a:t>
            </a:r>
            <a:r>
              <a:rPr>
                <a:solidFill>
                  <a:srgbClr val="BE0000"/>
                </a:solidFill>
              </a:rPr>
              <a:t>：创造了萧瑟悲凉的氛围，又渗透着主人公的离愁别恨</a:t>
            </a:r>
            <a:r>
              <a:t>，【内容】</a:t>
            </a:r>
          </a:p>
          <a:p>
            <a:pPr defTabSz="1590675">
              <a:defRPr sz="5220"/>
            </a:pPr>
            <a:r>
              <a:t>总：读来但觉余香满口，</a:t>
            </a:r>
            <a:r>
              <a:rPr>
                <a:solidFill>
                  <a:srgbClr val="BE0000"/>
                </a:solidFill>
              </a:rPr>
              <a:t>具有动人的艺术魅力。</a:t>
            </a:r>
            <a:r>
              <a:t>【作用】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defTabSz="1590675">
              <a:defRPr sz="522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  <a:p>
            <a:pPr defTabSz="1590675">
              <a:defRPr sz="52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套路：景物描写作用-【氛围+人物】</a:t>
            </a:r>
          </a:p>
        </p:txBody>
      </p:sp>
      <p:sp>
        <p:nvSpPr>
          <p:cNvPr id="1224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7791" y="4053823"/>
            <a:ext cx="8128001" cy="2984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心理描写及对于莺莺形象塑造的作用："/>
          <p:cNvSpPr txBox="1"/>
          <p:nvPr>
            <p:ph type="body" idx="1"/>
          </p:nvPr>
        </p:nvSpPr>
        <p:spPr>
          <a:xfrm>
            <a:off x="1248972" y="2488135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心理描写及</a:t>
            </a:r>
            <a:r>
              <a:rPr u="sng">
                <a:solidFill>
                  <a:srgbClr val="BE0000"/>
                </a:solidFill>
              </a:rPr>
              <a:t>对于莺莺形象塑造的作用：</a:t>
            </a:r>
            <a:endParaRPr u="sng">
              <a:solidFill>
                <a:srgbClr val="BE0000"/>
              </a:solidFill>
            </a:endParaRPr>
          </a:p>
          <a:p>
            <a:pPr>
              <a:defRPr sz="4800"/>
            </a:pPr>
            <a:r>
              <a:t> </a:t>
            </a:r>
          </a:p>
        </p:txBody>
      </p:sp>
      <p:sp>
        <p:nvSpPr>
          <p:cNvPr id="1228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2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195" y="3034873"/>
            <a:ext cx="10419488" cy="39447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心理描写及对于莺莺形象塑造的作用：…"/>
          <p:cNvSpPr txBox="1"/>
          <p:nvPr>
            <p:ph type="body" idx="1"/>
          </p:nvPr>
        </p:nvSpPr>
        <p:spPr>
          <a:xfrm>
            <a:off x="1248972" y="2488135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>
              <a:defRPr sz="5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心理描写及</a:t>
            </a:r>
            <a:r>
              <a:rPr u="sng">
                <a:solidFill>
                  <a:srgbClr val="BE0000"/>
                </a:solidFill>
              </a:rPr>
              <a:t>对于莺莺形象塑造的作用：</a:t>
            </a:r>
            <a:endParaRPr u="sng">
              <a:solidFill>
                <a:srgbClr val="BE0000"/>
              </a:solidFill>
            </a:endParaRPr>
          </a:p>
          <a:p>
            <a:pPr>
              <a:defRPr sz="5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莺莺的心理：</a:t>
            </a:r>
            <a:r>
              <a:rPr>
                <a:solidFill>
                  <a:srgbClr val="BE0000"/>
                </a:solidFill>
              </a:rPr>
              <a:t>复杂</a:t>
            </a:r>
            <a:endParaRPr>
              <a:solidFill>
                <a:srgbClr val="BE0000"/>
              </a:solidFill>
            </a:endParaRPr>
          </a:p>
          <a:p>
            <a:pPr>
              <a:defRPr sz="5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  <a:p>
            <a:pPr>
              <a:defRPr sz="4800"/>
            </a:pPr>
            <a:r>
              <a:t> </a:t>
            </a:r>
          </a:p>
        </p:txBody>
      </p:sp>
      <p:sp>
        <p:nvSpPr>
          <p:cNvPr id="1232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3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195" y="3034873"/>
            <a:ext cx="10419488" cy="39447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心理描写及对于莺莺形象塑造的作用：…"/>
          <p:cNvSpPr txBox="1"/>
          <p:nvPr>
            <p:ph type="body" idx="1"/>
          </p:nvPr>
        </p:nvSpPr>
        <p:spPr>
          <a:xfrm>
            <a:off x="1248972" y="2488135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心理描写及</a:t>
            </a:r>
            <a:r>
              <a:rPr u="sng">
                <a:solidFill>
                  <a:srgbClr val="BE0000"/>
                </a:solidFill>
              </a:rPr>
              <a:t>对于莺莺形象塑造的作用：</a:t>
            </a:r>
            <a:endParaRPr u="sng">
              <a:solidFill>
                <a:srgbClr val="BE0000"/>
              </a:solidFill>
            </a:endParaRPr>
          </a:p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莺莺的心理：</a:t>
            </a:r>
            <a:r>
              <a:rPr>
                <a:solidFill>
                  <a:srgbClr val="BE0000"/>
                </a:solidFill>
              </a:rPr>
              <a:t>复杂</a:t>
            </a:r>
            <a:endParaRPr>
              <a:solidFill>
                <a:srgbClr val="BE0000"/>
              </a:solidFill>
            </a:endParaRPr>
          </a:p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a.对亲人的百般</a:t>
            </a:r>
            <a:r>
              <a:rPr>
                <a:solidFill>
                  <a:srgbClr val="A10000"/>
                </a:solidFill>
              </a:rPr>
              <a:t>依恋</a:t>
            </a:r>
            <a:r>
              <a:t>，</a:t>
            </a:r>
          </a:p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b.对别离的无限</a:t>
            </a:r>
            <a:r>
              <a:rPr>
                <a:solidFill>
                  <a:srgbClr val="A10000"/>
                </a:solidFill>
              </a:rPr>
              <a:t>悲戚</a:t>
            </a:r>
            <a:r>
              <a:t>，</a:t>
            </a:r>
          </a:p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c.对现实的强烈</a:t>
            </a:r>
            <a:r>
              <a:rPr>
                <a:solidFill>
                  <a:srgbClr val="A10000"/>
                </a:solidFill>
              </a:rPr>
              <a:t>不满</a:t>
            </a:r>
            <a:r>
              <a:t>，</a:t>
            </a:r>
          </a:p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d.对金榜题名、停妻再娶的婚姻悲剧的深深</a:t>
            </a:r>
            <a:r>
              <a:rPr>
                <a:solidFill>
                  <a:srgbClr val="A10000"/>
                </a:solidFill>
              </a:rPr>
              <a:t>忧虑</a:t>
            </a:r>
            <a:r>
              <a:t>。</a:t>
            </a:r>
          </a:p>
          <a:p>
            <a:pPr>
              <a:defRPr sz="5400"/>
            </a:pPr>
            <a:r>
              <a:t> </a:t>
            </a:r>
          </a:p>
        </p:txBody>
      </p:sp>
      <p:sp>
        <p:nvSpPr>
          <p:cNvPr id="1236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195" y="3034873"/>
            <a:ext cx="10419488" cy="39447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标题 1"/>
          <p:cNvSpPr txBox="1"/>
          <p:nvPr>
            <p:ph type="title"/>
          </p:nvPr>
        </p:nvSpPr>
        <p:spPr>
          <a:xfrm>
            <a:off x="2968859" y="8138449"/>
            <a:ext cx="13401737" cy="1978027"/>
          </a:xfrm>
          <a:prstGeom prst="rect">
            <a:avLst/>
          </a:prstGeom>
        </p:spPr>
        <p:txBody>
          <a:bodyPr anchor="b"/>
          <a:lstStyle/>
          <a:p>
            <a:pPr>
              <a:defRPr sz="9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2.1.1《岐阳》</a:t>
            </a:r>
            <a:r>
              <a:rPr>
                <a:solidFill>
                  <a:srgbClr val="C40000"/>
                </a:solidFill>
              </a:rPr>
              <a:t>【精读】</a:t>
            </a:r>
            <a:endParaRPr>
              <a:solidFill>
                <a:srgbClr val="C40000"/>
              </a:solidFill>
            </a:endParaRPr>
          </a:p>
        </p:txBody>
      </p:sp>
      <p:sp>
        <p:nvSpPr>
          <p:cNvPr id="123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4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42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3304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心理描写及对于莺莺形象塑造的作用：…"/>
          <p:cNvSpPr txBox="1"/>
          <p:nvPr>
            <p:ph type="body" idx="1"/>
          </p:nvPr>
        </p:nvSpPr>
        <p:spPr>
          <a:xfrm>
            <a:off x="1248972" y="2488135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心理描写及</a:t>
            </a:r>
            <a:r>
              <a:rPr u="sng">
                <a:solidFill>
                  <a:srgbClr val="BE0000"/>
                </a:solidFill>
              </a:rPr>
              <a:t>对于莺莺形象塑造的作用：</a:t>
            </a:r>
            <a:endParaRPr u="sng">
              <a:solidFill>
                <a:srgbClr val="BE0000"/>
              </a:solidFill>
            </a:endParaRP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莺莺的心理：</a:t>
            </a:r>
            <a:r>
              <a:rPr>
                <a:solidFill>
                  <a:srgbClr val="BE0000"/>
                </a:solidFill>
              </a:rPr>
              <a:t>复杂</a:t>
            </a:r>
            <a:endParaRPr>
              <a:solidFill>
                <a:srgbClr val="BE0000"/>
              </a:solidFill>
            </a:endParaRP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a.对亲人的百般</a:t>
            </a:r>
            <a:r>
              <a:rPr>
                <a:solidFill>
                  <a:srgbClr val="A10000"/>
                </a:solidFill>
              </a:rPr>
              <a:t>依恋</a:t>
            </a:r>
            <a:r>
              <a:t>，</a:t>
            </a: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b.对别离的无限</a:t>
            </a:r>
            <a:r>
              <a:rPr>
                <a:solidFill>
                  <a:srgbClr val="A10000"/>
                </a:solidFill>
              </a:rPr>
              <a:t>悲戚</a:t>
            </a:r>
            <a:r>
              <a:t>，</a:t>
            </a: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c.对现实的强烈</a:t>
            </a:r>
            <a:r>
              <a:rPr>
                <a:solidFill>
                  <a:srgbClr val="A10000"/>
                </a:solidFill>
              </a:rPr>
              <a:t>不满</a:t>
            </a:r>
            <a:r>
              <a:t>，</a:t>
            </a: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d.对金榜题名、停妻再娶的婚姻悲剧的深深</a:t>
            </a:r>
            <a:r>
              <a:rPr>
                <a:solidFill>
                  <a:srgbClr val="A10000"/>
                </a:solidFill>
              </a:rPr>
              <a:t>忧虑</a:t>
            </a:r>
            <a:r>
              <a:t>。</a:t>
            </a: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莺莺的形象：</a:t>
            </a:r>
            <a:r>
              <a:rPr>
                <a:solidFill>
                  <a:srgbClr val="BE0000"/>
                </a:solidFill>
              </a:rPr>
              <a:t>灵魂纯净</a:t>
            </a:r>
            <a:endParaRPr>
              <a:solidFill>
                <a:srgbClr val="BE0000"/>
              </a:solidFill>
            </a:endParaRPr>
          </a:p>
          <a:p>
            <a: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</a:t>
            </a:r>
          </a:p>
        </p:txBody>
      </p:sp>
      <p:sp>
        <p:nvSpPr>
          <p:cNvPr id="1240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24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195" y="3034873"/>
            <a:ext cx="10419488" cy="39447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心理描写及对于莺莺形象塑造的作用：…"/>
          <p:cNvSpPr txBox="1"/>
          <p:nvPr>
            <p:ph type="body" idx="1"/>
          </p:nvPr>
        </p:nvSpPr>
        <p:spPr>
          <a:xfrm>
            <a:off x="1248972" y="2488135"/>
            <a:ext cx="21031201" cy="10687051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>
            <a:normAutofit lnSpcReduction="20000"/>
          </a:bodyPr>
          <a:lstStyle/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心理描写及</a:t>
            </a:r>
            <a:r>
              <a:rPr u="sng">
                <a:solidFill>
                  <a:srgbClr val="BE0000"/>
                </a:solidFill>
              </a:rPr>
              <a:t>对于莺莺形象塑造的作用：</a:t>
            </a:r>
            <a:endParaRPr u="sng">
              <a:solidFill>
                <a:srgbClr val="BE0000"/>
              </a:solidFill>
            </a:endParaRP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莺莺的心理：</a:t>
            </a:r>
            <a:r>
              <a:rPr>
                <a:solidFill>
                  <a:srgbClr val="BE0000"/>
                </a:solidFill>
              </a:rPr>
              <a:t>复杂</a:t>
            </a:r>
            <a:endParaRPr>
              <a:solidFill>
                <a:srgbClr val="BE0000"/>
              </a:solidFill>
            </a:endParaRP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a.对亲人的百般</a:t>
            </a:r>
            <a:r>
              <a:rPr>
                <a:solidFill>
                  <a:srgbClr val="A10000"/>
                </a:solidFill>
              </a:rPr>
              <a:t>依恋</a:t>
            </a:r>
            <a:r>
              <a:t>，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b.对别离的无限</a:t>
            </a:r>
            <a:r>
              <a:rPr>
                <a:solidFill>
                  <a:srgbClr val="A10000"/>
                </a:solidFill>
              </a:rPr>
              <a:t>悲戚</a:t>
            </a:r>
            <a:r>
              <a:t>，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c.对现实的强烈</a:t>
            </a:r>
            <a:r>
              <a:rPr>
                <a:solidFill>
                  <a:srgbClr val="A10000"/>
                </a:solidFill>
              </a:rPr>
              <a:t>不满</a:t>
            </a:r>
            <a:r>
              <a:t>，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d.对金榜题名、停妻再娶的婚姻悲剧的深深</a:t>
            </a:r>
            <a:r>
              <a:rPr>
                <a:solidFill>
                  <a:srgbClr val="A10000"/>
                </a:solidFill>
              </a:rPr>
              <a:t>忧虑</a:t>
            </a:r>
            <a:r>
              <a:t>。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莺莺的形象：</a:t>
            </a:r>
            <a:r>
              <a:rPr>
                <a:solidFill>
                  <a:srgbClr val="BE0000"/>
                </a:solidFill>
              </a:rPr>
              <a:t>灵魂纯净</a:t>
            </a:r>
            <a:endParaRPr>
              <a:solidFill>
                <a:srgbClr val="BE0000"/>
              </a:solidFill>
            </a:endParaRP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莺莺在送别张生时的依恋、悲戚、不满、忧虑（所有情绪），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都是与她</a:t>
            </a:r>
            <a:r>
              <a:rPr u="sng">
                <a:solidFill>
                  <a:srgbClr val="A10000"/>
                </a:solidFill>
              </a:rPr>
              <a:t>美好的爱情理想</a:t>
            </a:r>
            <a:r>
              <a:t>紧紧联系在一起的。</a:t>
            </a:r>
          </a:p>
          <a:p>
            <a:pPr defTabSz="1426210">
              <a:defRPr sz="46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莺莺</a:t>
            </a:r>
            <a:r>
              <a:rPr u="sng">
                <a:solidFill>
                  <a:srgbClr val="A10000"/>
                </a:solidFill>
              </a:rPr>
              <a:t>对张生的爱</a:t>
            </a:r>
            <a:r>
              <a:t>，是相互倾慕的产物，丝毫没有掺杂世俗的考虑和利害的打算。 对功名表达了明确的</a:t>
            </a:r>
            <a:r>
              <a:rPr u="sng">
                <a:solidFill>
                  <a:srgbClr val="BE0000"/>
                </a:solidFill>
              </a:rPr>
              <a:t>鄙弃态度</a:t>
            </a:r>
            <a:r>
              <a:t>。</a:t>
            </a:r>
          </a:p>
        </p:txBody>
      </p:sp>
      <p:sp>
        <p:nvSpPr>
          <p:cNvPr id="1244" name="2.5.1王实甫《西厢记》——重点简答【艺术特色-描写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2.5.1王实甫《西厢记》——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重点简答【艺术特色-描写】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45" name="论述"/>
          <p:cNvSpPr txBox="1"/>
          <p:nvPr/>
        </p:nvSpPr>
        <p:spPr>
          <a:xfrm>
            <a:off x="18860639" y="96774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1246" name="星形"/>
          <p:cNvSpPr/>
          <p:nvPr/>
        </p:nvSpPr>
        <p:spPr>
          <a:xfrm>
            <a:off x="20408304" y="111191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47" name="星形"/>
          <p:cNvSpPr/>
          <p:nvPr/>
        </p:nvSpPr>
        <p:spPr>
          <a:xfrm>
            <a:off x="20856987" y="111191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48" name="星形"/>
          <p:cNvSpPr/>
          <p:nvPr/>
        </p:nvSpPr>
        <p:spPr>
          <a:xfrm>
            <a:off x="19869884" y="111191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4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195" y="3034873"/>
            <a:ext cx="10419488" cy="39447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5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2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8325" y="413371"/>
            <a:ext cx="23949030" cy="127097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8100" y="129540"/>
            <a:ext cx="667448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2.5.1西厢记（第四本第三折）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下列《西厢记》（第四本第三折）中的曲词，属于崔莺鸾对张生临别嘱咐的有（ ）…"/>
          <p:cNvSpPr txBox="1"/>
          <p:nvPr>
            <p:ph type="body" idx="1"/>
          </p:nvPr>
        </p:nvSpPr>
        <p:spPr>
          <a:xfrm>
            <a:off x="1394984" y="2390793"/>
            <a:ext cx="21945601" cy="10687051"/>
          </a:xfrm>
          <a:prstGeom prst="rect">
            <a:avLst/>
          </a:prstGeom>
        </p:spPr>
        <p:txBody>
          <a:bodyPr/>
          <a:lstStyle/>
          <a:p>
            <a:pPr algn="just" defTabSz="1791970">
              <a:defRPr sz="4705" baseline="2000"/>
            </a:pPr>
            <a:r>
              <a:t>下列《西厢记》（第四本第三折）中的曲词，属于崔莺鸾对张生临别嘱咐的有（ ） </a:t>
            </a:r>
          </a:p>
          <a:p>
            <a:pPr algn="just" defTabSz="1791970">
              <a:defRPr sz="4705" baseline="2000"/>
            </a:pPr>
            <a:r>
              <a:t>A:若见了那异乡花草，再休似此处栖迟</a:t>
            </a:r>
          </a:p>
          <a:p>
            <a:pPr algn="just" defTabSz="1791970">
              <a:defRPr sz="4705" baseline="2000"/>
            </a:pPr>
            <a:r>
              <a:t>B:准备着被儿、枕儿，则索昏昏沉沉的睡</a:t>
            </a:r>
          </a:p>
          <a:p>
            <a:pPr algn="just" defTabSz="1791970">
              <a:defRPr sz="4705" baseline="2000"/>
            </a:pPr>
            <a:r>
              <a:t>C:你休忧“文齐福不齐”，我则怕你“停妻再娶妻”</a:t>
            </a:r>
          </a:p>
          <a:p>
            <a:pPr algn="just" defTabSz="1791970">
              <a:defRPr sz="4705" baseline="2000"/>
            </a:pPr>
            <a:r>
              <a:t>D:酒席上斜签着坐的，蹙愁眉死临侵地</a:t>
            </a:r>
          </a:p>
          <a:p>
            <a:pPr algn="just" defTabSz="1791970">
              <a:defRPr sz="4705" baseline="2000"/>
            </a:pPr>
            <a:r>
              <a:t>E:我这里青鸾有信频须寄，你却休“金榜无名誓不归”</a:t>
            </a:r>
          </a:p>
          <a:p>
            <a:pPr algn="just" defTabSz="1791970">
              <a:defRPr sz="4705" baseline="2000"/>
            </a:pPr>
          </a:p>
          <a:p>
            <a:pPr algn="just" defTabSz="1791970">
              <a:defRPr sz="4705" baseline="2000"/>
            </a:pPr>
          </a:p>
          <a:p>
            <a:pPr algn="just" defTabSz="1791970">
              <a:defRPr sz="4705" baseline="2000"/>
            </a:pPr>
            <a:r>
              <a:t> </a:t>
            </a:r>
          </a:p>
        </p:txBody>
      </p:sp>
      <p:sp>
        <p:nvSpPr>
          <p:cNvPr id="125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下列《西厢记》（第四本第三折）中的曲词，属于崔莺鸾对张生临别嘱咐的有（ ）…"/>
          <p:cNvSpPr txBox="1"/>
          <p:nvPr>
            <p:ph type="body" idx="1"/>
          </p:nvPr>
        </p:nvSpPr>
        <p:spPr>
          <a:xfrm>
            <a:off x="1784350" y="2463800"/>
            <a:ext cx="21675422" cy="10687050"/>
          </a:xfrm>
          <a:prstGeom prst="rect">
            <a:avLst/>
          </a:prstGeom>
        </p:spPr>
        <p:txBody>
          <a:bodyPr/>
          <a:lstStyle/>
          <a:p>
            <a:pPr algn="just" defTabSz="1791970">
              <a:defRPr sz="4705" baseline="2000"/>
            </a:pPr>
            <a:r>
              <a:t>下列《西厢记》（第四本第三折）中的曲词，属于崔莺鸾对张生临别嘱咐的有（ ）</a:t>
            </a:r>
          </a:p>
          <a:p>
            <a:pPr algn="just" defTabSz="1791970">
              <a:defRPr sz="4705" baseline="2000">
                <a:solidFill>
                  <a:srgbClr val="BE0000"/>
                </a:solidFill>
              </a:defRPr>
            </a:pPr>
            <a:r>
              <a:t>A:若见了那异乡花草，再休似此处栖迟</a:t>
            </a:r>
          </a:p>
          <a:p>
            <a:pPr algn="just" defTabSz="1791970">
              <a:defRPr sz="4705" baseline="2000"/>
            </a:pPr>
            <a:r>
              <a:t>B:准备着被儿、枕儿，则索昏昏沉沉的睡</a:t>
            </a:r>
          </a:p>
          <a:p>
            <a:pPr algn="just" defTabSz="1791970">
              <a:defRPr sz="4705" baseline="2000">
                <a:solidFill>
                  <a:srgbClr val="BE0000"/>
                </a:solidFill>
              </a:defRPr>
            </a:pPr>
            <a:r>
              <a:t>C:你休忧“文齐福不齐”，我则怕你“停妻再娶妻”</a:t>
            </a:r>
          </a:p>
          <a:p>
            <a:pPr algn="just" defTabSz="1791970">
              <a:defRPr sz="4705" baseline="2000"/>
            </a:pPr>
            <a:r>
              <a:t>D:酒席上斜签着坐的，蹙愁眉死临侵地</a:t>
            </a:r>
          </a:p>
          <a:p>
            <a:pPr algn="just" defTabSz="1791970">
              <a:defRPr sz="4705" baseline="2000">
                <a:solidFill>
                  <a:srgbClr val="BE0000"/>
                </a:solidFill>
              </a:defRPr>
            </a:pPr>
            <a:r>
              <a:t>E:我这里青鸾有信频须寄，你却休“金榜无名誓不归”</a:t>
            </a:r>
          </a:p>
          <a:p>
            <a:pPr algn="just" defTabSz="1791970">
              <a:defRPr sz="4705" baseline="2000"/>
            </a:pPr>
            <a:r>
              <a:t> </a:t>
            </a:r>
          </a:p>
          <a:p>
            <a:pPr algn="just" defTabSz="1791970">
              <a:defRPr sz="4705" baseline="2000"/>
            </a:pPr>
            <a:r>
              <a:t>答案：ACE</a:t>
            </a:r>
          </a:p>
        </p:txBody>
      </p:sp>
      <p:sp>
        <p:nvSpPr>
          <p:cNvPr id="125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《西厢记》里“蜗角虚名”一句，典出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2340610">
              <a:defRPr sz="6145" baseline="2000"/>
            </a:pPr>
            <a:r>
              <a:t>《西厢记》里“蜗角虚名”一句，典出（ ）</a:t>
            </a:r>
          </a:p>
          <a:p>
            <a:pPr algn="just" defTabSz="2340610">
              <a:defRPr sz="6145" baseline="2000"/>
            </a:pPr>
            <a:r>
              <a:t>A:《三国志》</a:t>
            </a:r>
          </a:p>
          <a:p>
            <a:pPr algn="just" defTabSz="2340610">
              <a:defRPr sz="6145" baseline="2000"/>
            </a:pPr>
            <a:r>
              <a:t>B:《庄子》</a:t>
            </a:r>
          </a:p>
          <a:p>
            <a:pPr algn="just" defTabSz="2340610">
              <a:defRPr sz="6145" baseline="2000"/>
            </a:pPr>
            <a:r>
              <a:t>C:《孟子》</a:t>
            </a:r>
          </a:p>
          <a:p>
            <a:pPr algn="just" defTabSz="2340610">
              <a:defRPr sz="6145" baseline="2000"/>
            </a:pPr>
            <a:r>
              <a:t>D:《韩非子》</a:t>
            </a:r>
          </a:p>
          <a:p>
            <a:pPr algn="just" defTabSz="2340610">
              <a:defRPr sz="6145" baseline="2000"/>
            </a:pPr>
            <a:r>
              <a:t> </a:t>
            </a:r>
          </a:p>
          <a:p>
            <a:pPr algn="just" defTabSz="2340610">
              <a:defRPr sz="6145" baseline="2000"/>
            </a:pPr>
            <a:r>
              <a:t> </a:t>
            </a:r>
          </a:p>
        </p:txBody>
      </p:sp>
      <p:sp>
        <p:nvSpPr>
          <p:cNvPr id="126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《西厢记》里“蜗角虚名”一句，典出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2340610">
              <a:defRPr sz="6145" baseline="2000"/>
            </a:pPr>
            <a:r>
              <a:t>《西厢记》里“蜗角虚名”一句，典出（ ）</a:t>
            </a:r>
          </a:p>
          <a:p>
            <a:pPr algn="just" defTabSz="2340610">
              <a:defRPr sz="6145" baseline="2000"/>
            </a:pPr>
            <a:r>
              <a:t>A:《三国志》</a:t>
            </a:r>
          </a:p>
          <a:p>
            <a:pPr algn="just" defTabSz="2340610">
              <a:defRPr sz="6145" baseline="2000">
                <a:solidFill>
                  <a:srgbClr val="BE0000"/>
                </a:solidFill>
              </a:defRPr>
            </a:pPr>
            <a:r>
              <a:t>B:《庄子》</a:t>
            </a:r>
          </a:p>
          <a:p>
            <a:pPr algn="just" defTabSz="2340610">
              <a:defRPr sz="6145" baseline="2000"/>
            </a:pPr>
            <a:r>
              <a:t>C:《孟子》</a:t>
            </a:r>
          </a:p>
          <a:p>
            <a:pPr algn="just" defTabSz="2340610">
              <a:defRPr sz="6145" baseline="2000"/>
            </a:pPr>
            <a:r>
              <a:t>D:《韩非子》</a:t>
            </a:r>
          </a:p>
          <a:p>
            <a:pPr algn="just" defTabSz="2340610">
              <a:defRPr sz="6145" baseline="2000"/>
            </a:pPr>
            <a:r>
              <a:t> </a:t>
            </a:r>
          </a:p>
          <a:p>
            <a:pPr algn="just" defTabSz="2340610">
              <a:defRPr sz="6145" baseline="2000"/>
            </a:pPr>
            <a:r>
              <a:t>答案：B</a:t>
            </a:r>
          </a:p>
        </p:txBody>
      </p:sp>
      <p:sp>
        <p:nvSpPr>
          <p:cNvPr id="126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45" name="岐阳…"/>
          <p:cNvSpPr txBox="1"/>
          <p:nvPr/>
        </p:nvSpPr>
        <p:spPr>
          <a:xfrm>
            <a:off x="621052" y="2959892"/>
            <a:ext cx="13213079" cy="54600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defTabSz="3657600">
              <a:lnSpc>
                <a:spcPct val="140000"/>
              </a:lnSpc>
              <a:defRPr sz="62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 </a:t>
            </a:r>
          </a:p>
          <a:p>
            <a:pPr defTabSz="3657600">
              <a:lnSpc>
                <a:spcPct val="140000"/>
              </a:lnSpc>
              <a:defRPr sz="62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百二关河</a:t>
            </a:r>
            <a:r>
              <a:rPr u="sng">
                <a:solidFill>
                  <a:srgbClr val="BE0000"/>
                </a:solidFill>
              </a:rPr>
              <a:t>草不横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十年</a:t>
            </a:r>
            <a:r>
              <a:t>戎马</a:t>
            </a:r>
            <a:r>
              <a:rPr u="sng">
                <a:solidFill>
                  <a:srgbClr val="BE0000"/>
                </a:solidFill>
              </a:rPr>
              <a:t>暗秦京</a:t>
            </a:r>
            <a:r>
              <a:t>。</a:t>
            </a:r>
          </a:p>
          <a:p>
            <a:pPr defTabSz="3657600">
              <a:lnSpc>
                <a:spcPct val="140000"/>
              </a:lnSpc>
              <a:defRPr sz="62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岐阳西望无来信，陇水东流闻哭声。</a:t>
            </a:r>
          </a:p>
          <a:p>
            <a:pPr defTabSz="3657600">
              <a:lnSpc>
                <a:spcPct val="140000"/>
              </a:lnSpc>
              <a:defRPr sz="6200" b="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野蔓有情萦战骨</a:t>
            </a:r>
            <a:r>
              <a:rPr u="none">
                <a:solidFill>
                  <a:srgbClr val="000000"/>
                </a:solidFill>
              </a:rPr>
              <a:t>，残阳何意照空城。</a:t>
            </a:r>
            <a:endParaRPr>
              <a:solidFill>
                <a:srgbClr val="FF0000"/>
              </a:solidFill>
            </a:endParaRPr>
          </a:p>
          <a:p>
            <a:pPr defTabSz="3657600">
              <a:lnSpc>
                <a:spcPct val="140000"/>
              </a:lnSpc>
              <a:defRPr sz="62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从谁细向苍苍问，争遣蚩尤作五兵？</a:t>
            </a:r>
          </a:p>
        </p:txBody>
      </p:sp>
      <p:sp>
        <p:nvSpPr>
          <p:cNvPr id="1246" name="［1］岐阳：金正大八年（1231）正月，蒙古军攻岐阳，四月城破。…"/>
          <p:cNvSpPr txBox="1"/>
          <p:nvPr/>
        </p:nvSpPr>
        <p:spPr>
          <a:xfrm>
            <a:off x="538464" y="9394797"/>
            <a:ext cx="23307072" cy="26263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［1］</a:t>
            </a:r>
            <a:r>
              <a:rPr b="1"/>
              <a:t>岐阳</a:t>
            </a:r>
            <a:r>
              <a:t>：</a:t>
            </a:r>
            <a:r>
              <a:rPr b="1">
                <a:solidFill>
                  <a:srgbClr val="BE0000"/>
                </a:solidFill>
              </a:rPr>
              <a:t>金</a:t>
            </a:r>
            <a:r>
              <a:t>正大八年（1231）正月，</a:t>
            </a:r>
            <a:r>
              <a:rPr b="1">
                <a:solidFill>
                  <a:srgbClr val="BE0000"/>
                </a:solidFill>
              </a:rPr>
              <a:t>蒙古军</a:t>
            </a:r>
            <a:r>
              <a:t>攻岐阳，四月城破。</a:t>
            </a:r>
          </a:p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［2］</a:t>
            </a:r>
            <a:r>
              <a:rPr b="1"/>
              <a:t>百二关河</a:t>
            </a:r>
            <a:r>
              <a:t>：形容秦地险固（岐阳古属秦地）。</a:t>
            </a:r>
          </a:p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     </a:t>
            </a:r>
            <a:r>
              <a:rPr b="1"/>
              <a:t>   草不橫</a:t>
            </a:r>
            <a:r>
              <a:t>：在草中行走，草都不横倒。</a:t>
            </a:r>
            <a:r>
              <a:rPr b="1">
                <a:solidFill>
                  <a:srgbClr val="BE0000"/>
                </a:solidFill>
              </a:rPr>
              <a:t>意为金兵毫无战功</a:t>
            </a:r>
            <a:r>
              <a:t>。</a:t>
            </a:r>
          </a:p>
        </p:txBody>
      </p:sp>
      <p:sp>
        <p:nvSpPr>
          <p:cNvPr id="1247" name="单选☆"/>
          <p:cNvSpPr txBox="1"/>
          <p:nvPr/>
        </p:nvSpPr>
        <p:spPr>
          <a:xfrm>
            <a:off x="15581571" y="9460769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48" name="单选☆"/>
          <p:cNvSpPr txBox="1"/>
          <p:nvPr/>
        </p:nvSpPr>
        <p:spPr>
          <a:xfrm>
            <a:off x="16023248" y="967739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4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0616" y="3422606"/>
            <a:ext cx="6570975" cy="39070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岐阳…"/>
          <p:cNvSpPr txBox="1"/>
          <p:nvPr/>
        </p:nvSpPr>
        <p:spPr>
          <a:xfrm>
            <a:off x="650787" y="4681518"/>
            <a:ext cx="12374879" cy="51211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 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百二关河</a:t>
            </a:r>
            <a:r>
              <a:rPr u="sng">
                <a:solidFill>
                  <a:srgbClr val="BE0000"/>
                </a:solidFill>
              </a:rPr>
              <a:t>草不横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十年</a:t>
            </a:r>
            <a:r>
              <a:t>戎马</a:t>
            </a:r>
            <a:r>
              <a:rPr u="sng">
                <a:solidFill>
                  <a:srgbClr val="BE0000"/>
                </a:solidFill>
              </a:rPr>
              <a:t>暗秦京</a:t>
            </a:r>
            <a:r>
              <a:t>。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岐阳西望无来信，陇水东流闻哭声。</a:t>
            </a:r>
          </a:p>
          <a:p>
            <a:pPr defTabSz="3657600">
              <a:lnSpc>
                <a:spcPct val="140000"/>
              </a:lnSpc>
              <a:defRPr sz="5800" b="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野蔓有情萦战骨</a:t>
            </a:r>
            <a:r>
              <a:rPr u="none">
                <a:solidFill>
                  <a:srgbClr val="000000"/>
                </a:solidFill>
              </a:rPr>
              <a:t>，残阳何意照空城。</a:t>
            </a:r>
            <a:endParaRPr>
              <a:solidFill>
                <a:srgbClr val="FF0000"/>
              </a:solidFill>
            </a:endParaRP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从谁细向苍苍问，争遣蚩尤作五兵？</a:t>
            </a:r>
          </a:p>
        </p:txBody>
      </p:sp>
      <p:sp>
        <p:nvSpPr>
          <p:cNvPr id="1254" name="追溯历史，批判金兵有险不能守。"/>
          <p:cNvSpPr txBox="1"/>
          <p:nvPr/>
        </p:nvSpPr>
        <p:spPr>
          <a:xfrm>
            <a:off x="13608353" y="5661516"/>
            <a:ext cx="9192259" cy="994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defTabSz="1828800">
              <a:defRPr sz="46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追溯历史</a:t>
            </a:r>
            <a:r>
              <a:rPr>
                <a:solidFill>
                  <a:srgbClr val="000000"/>
                </a:solidFill>
              </a:rPr>
              <a:t>，批判金兵有险不能守。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5" name="单选☆"/>
          <p:cNvSpPr txBox="1"/>
          <p:nvPr/>
        </p:nvSpPr>
        <p:spPr>
          <a:xfrm>
            <a:off x="22849247" y="574998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56" name="［1］岐阳：又称岐州，即凤翔（今属陕西）。金正大八年（1231）正月，蒙古军攻岐阳，四月城破。…"/>
          <p:cNvSpPr txBox="1"/>
          <p:nvPr/>
        </p:nvSpPr>
        <p:spPr>
          <a:xfrm>
            <a:off x="640064" y="10020775"/>
            <a:ext cx="23307072" cy="26263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［1］</a:t>
            </a:r>
            <a:r>
              <a:rPr b="1"/>
              <a:t>岐阳</a:t>
            </a:r>
            <a:r>
              <a:t>：又称岐州，即凤翔（今属陕西）。</a:t>
            </a:r>
            <a:r>
              <a:rPr b="1">
                <a:solidFill>
                  <a:srgbClr val="BE0000"/>
                </a:solidFill>
              </a:rPr>
              <a:t>金</a:t>
            </a:r>
            <a:r>
              <a:t>正大八年（1231）正月，</a:t>
            </a:r>
            <a:r>
              <a:rPr b="1">
                <a:solidFill>
                  <a:srgbClr val="BE0000"/>
                </a:solidFill>
              </a:rPr>
              <a:t>蒙古军</a:t>
            </a:r>
            <a:r>
              <a:t>攻岐阳，四月城破。</a:t>
            </a:r>
          </a:p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［2］</a:t>
            </a:r>
            <a:r>
              <a:rPr b="1"/>
              <a:t>百二关河</a:t>
            </a:r>
            <a:r>
              <a:t>：形容秦地险固（凤翔古属秦地）。</a:t>
            </a:r>
          </a:p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1"/>
              <a:t>  草不橫</a:t>
            </a:r>
            <a:r>
              <a:t>：在草中行走，草都不横倒。</a:t>
            </a:r>
            <a:r>
              <a:rPr b="1">
                <a:solidFill>
                  <a:srgbClr val="BE0000"/>
                </a:solidFill>
              </a:rPr>
              <a:t>意为金兵毫无战功</a:t>
            </a:r>
            <a:r>
              <a:t>。</a:t>
            </a:r>
          </a:p>
        </p:txBody>
      </p:sp>
      <p:sp>
        <p:nvSpPr>
          <p:cNvPr id="1257" name="单选☆"/>
          <p:cNvSpPr txBox="1"/>
          <p:nvPr/>
        </p:nvSpPr>
        <p:spPr>
          <a:xfrm>
            <a:off x="582420" y="12803823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58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0149" y="265985"/>
            <a:ext cx="6169657" cy="354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9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岐阳…"/>
          <p:cNvSpPr txBox="1"/>
          <p:nvPr/>
        </p:nvSpPr>
        <p:spPr>
          <a:xfrm>
            <a:off x="650787" y="4681518"/>
            <a:ext cx="12374879" cy="51211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 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百二关河</a:t>
            </a:r>
            <a:r>
              <a:rPr u="sng">
                <a:solidFill>
                  <a:srgbClr val="BE0000"/>
                </a:solidFill>
              </a:rPr>
              <a:t>草不横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十年</a:t>
            </a:r>
            <a:r>
              <a:t>戎马</a:t>
            </a:r>
            <a:r>
              <a:rPr u="sng">
                <a:solidFill>
                  <a:srgbClr val="BE0000"/>
                </a:solidFill>
              </a:rPr>
              <a:t>暗秦京</a:t>
            </a:r>
            <a:r>
              <a:t>。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岐阳西望无来信，陇水东流闻哭声。</a:t>
            </a:r>
          </a:p>
          <a:p>
            <a:pPr defTabSz="3657600">
              <a:lnSpc>
                <a:spcPct val="140000"/>
              </a:lnSpc>
              <a:defRPr sz="5800" b="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野蔓有情萦战骨</a:t>
            </a:r>
            <a:r>
              <a:rPr u="none">
                <a:solidFill>
                  <a:srgbClr val="000000"/>
                </a:solidFill>
              </a:rPr>
              <a:t>，残阳何意照空城。</a:t>
            </a:r>
            <a:endParaRPr>
              <a:solidFill>
                <a:srgbClr val="FF0000"/>
              </a:solidFill>
            </a:endParaRP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从谁细向苍苍问，争遣蚩尤作五兵？</a:t>
            </a:r>
          </a:p>
        </p:txBody>
      </p:sp>
      <p:sp>
        <p:nvSpPr>
          <p:cNvPr id="1264" name="追溯历史，批判金兵有险不能守。"/>
          <p:cNvSpPr txBox="1"/>
          <p:nvPr/>
        </p:nvSpPr>
        <p:spPr>
          <a:xfrm>
            <a:off x="13287810" y="5637181"/>
            <a:ext cx="8811259" cy="97297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defTabSz="1828800">
              <a:defRPr sz="44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追溯历史</a:t>
            </a:r>
            <a:r>
              <a:rPr>
                <a:solidFill>
                  <a:srgbClr val="000000"/>
                </a:solidFill>
              </a:rPr>
              <a:t>，批判金兵有险不能守。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5" name="对岐阳战事的关注"/>
          <p:cNvSpPr txBox="1"/>
          <p:nvPr/>
        </p:nvSpPr>
        <p:spPr>
          <a:xfrm>
            <a:off x="13263171" y="6788370"/>
            <a:ext cx="4290059" cy="89479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对岐阳战事的关注</a:t>
            </a:r>
          </a:p>
        </p:txBody>
      </p:sp>
      <p:sp>
        <p:nvSpPr>
          <p:cNvPr id="1266" name="单选☆"/>
          <p:cNvSpPr txBox="1"/>
          <p:nvPr/>
        </p:nvSpPr>
        <p:spPr>
          <a:xfrm>
            <a:off x="22342163" y="5714729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67" name="单选☆"/>
          <p:cNvSpPr txBox="1"/>
          <p:nvPr/>
        </p:nvSpPr>
        <p:spPr>
          <a:xfrm>
            <a:off x="17771687" y="676297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68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0149" y="265985"/>
            <a:ext cx="6169657" cy="354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69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岐阳…"/>
          <p:cNvSpPr txBox="1"/>
          <p:nvPr/>
        </p:nvSpPr>
        <p:spPr>
          <a:xfrm>
            <a:off x="454823" y="3951458"/>
            <a:ext cx="12374879" cy="51211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 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百二关河</a:t>
            </a:r>
            <a:r>
              <a:rPr u="sng">
                <a:solidFill>
                  <a:srgbClr val="BE0000"/>
                </a:solidFill>
              </a:rPr>
              <a:t>草不横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十年</a:t>
            </a:r>
            <a:r>
              <a:t>戎马</a:t>
            </a:r>
            <a:r>
              <a:rPr u="sng">
                <a:solidFill>
                  <a:srgbClr val="BE0000"/>
                </a:solidFill>
              </a:rPr>
              <a:t>暗秦京</a:t>
            </a:r>
            <a:r>
              <a:t>。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岐阳西望无来信，陇水东流闻哭声。</a:t>
            </a:r>
          </a:p>
          <a:p>
            <a:pPr defTabSz="3657600">
              <a:lnSpc>
                <a:spcPct val="140000"/>
              </a:lnSpc>
              <a:defRPr sz="5800" b="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野蔓有情萦战骨</a:t>
            </a:r>
            <a:r>
              <a:rPr u="none">
                <a:solidFill>
                  <a:srgbClr val="000000"/>
                </a:solidFill>
              </a:rPr>
              <a:t>，残阳何意照空城。</a:t>
            </a:r>
            <a:endParaRPr>
              <a:solidFill>
                <a:srgbClr val="FF0000"/>
              </a:solidFill>
            </a:endParaRP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从谁细向苍苍问，争遣蚩尤作五兵？</a:t>
            </a:r>
          </a:p>
        </p:txBody>
      </p:sp>
      <p:sp>
        <p:nvSpPr>
          <p:cNvPr id="1274" name="追溯历史，批判金兵有险不能守。"/>
          <p:cNvSpPr txBox="1"/>
          <p:nvPr/>
        </p:nvSpPr>
        <p:spPr>
          <a:xfrm>
            <a:off x="13091848" y="4907121"/>
            <a:ext cx="8811259" cy="97297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defTabSz="1828800">
              <a:defRPr sz="44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追溯历史</a:t>
            </a:r>
            <a:r>
              <a:rPr>
                <a:solidFill>
                  <a:srgbClr val="000000"/>
                </a:solidFill>
              </a:rPr>
              <a:t>，批判金兵有险不能守。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5" name="对岐阳战事的关注"/>
          <p:cNvSpPr txBox="1"/>
          <p:nvPr/>
        </p:nvSpPr>
        <p:spPr>
          <a:xfrm>
            <a:off x="13067209" y="6058310"/>
            <a:ext cx="4290059" cy="89479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对岐阳战事的关注</a:t>
            </a:r>
          </a:p>
        </p:txBody>
      </p:sp>
      <p:sp>
        <p:nvSpPr>
          <p:cNvPr id="1276" name="想象岐阳城破之后的惨景"/>
          <p:cNvSpPr txBox="1"/>
          <p:nvPr/>
        </p:nvSpPr>
        <p:spPr>
          <a:xfrm>
            <a:off x="13113249" y="7144018"/>
            <a:ext cx="6157056" cy="92932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182879" tIns="182879" rIns="182879" bIns="182879">
            <a:spAutoFit/>
          </a:bodyPr>
          <a:lstStyle/>
          <a:p>
            <a:pPr algn="l" defTabSz="1828800">
              <a:defRPr sz="40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想象</a:t>
            </a:r>
            <a:r>
              <a:rPr>
                <a:solidFill>
                  <a:srgbClr val="000000"/>
                </a:solidFill>
              </a:rPr>
              <a:t>岐阳城破之后的惨景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7" name="单选☆"/>
          <p:cNvSpPr txBox="1"/>
          <p:nvPr/>
        </p:nvSpPr>
        <p:spPr>
          <a:xfrm>
            <a:off x="19534798" y="7199738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78" name="单选☆"/>
          <p:cNvSpPr txBox="1"/>
          <p:nvPr/>
        </p:nvSpPr>
        <p:spPr>
          <a:xfrm>
            <a:off x="22368344" y="498467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79" name="单选☆"/>
          <p:cNvSpPr txBox="1"/>
          <p:nvPr/>
        </p:nvSpPr>
        <p:spPr>
          <a:xfrm>
            <a:off x="17575725" y="603291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80" name="单选☆"/>
          <p:cNvSpPr txBox="1"/>
          <p:nvPr/>
        </p:nvSpPr>
        <p:spPr>
          <a:xfrm>
            <a:off x="631090" y="14623132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81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0149" y="265985"/>
            <a:ext cx="6169657" cy="354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2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岐阳…"/>
          <p:cNvSpPr txBox="1"/>
          <p:nvPr/>
        </p:nvSpPr>
        <p:spPr>
          <a:xfrm>
            <a:off x="650787" y="4681518"/>
            <a:ext cx="12374879" cy="51211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 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百二关河</a:t>
            </a:r>
            <a:r>
              <a:rPr u="sng">
                <a:solidFill>
                  <a:srgbClr val="BE0000"/>
                </a:solidFill>
              </a:rPr>
              <a:t>草不横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十年</a:t>
            </a:r>
            <a:r>
              <a:t>戎马</a:t>
            </a:r>
            <a:r>
              <a:rPr u="sng">
                <a:solidFill>
                  <a:srgbClr val="BE0000"/>
                </a:solidFill>
              </a:rPr>
              <a:t>暗秦京</a:t>
            </a:r>
            <a:r>
              <a:t>。</a:t>
            </a: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岐阳西望无来信，陇水东流闻哭声。</a:t>
            </a:r>
          </a:p>
          <a:p>
            <a:pPr defTabSz="3657600">
              <a:lnSpc>
                <a:spcPct val="140000"/>
              </a:lnSpc>
              <a:defRPr sz="5800" b="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野蔓有情萦战骨</a:t>
            </a:r>
            <a:r>
              <a:rPr u="none">
                <a:solidFill>
                  <a:srgbClr val="000000"/>
                </a:solidFill>
              </a:rPr>
              <a:t>，残阳何意照空城。</a:t>
            </a:r>
            <a:endParaRPr>
              <a:solidFill>
                <a:srgbClr val="FF0000"/>
              </a:solidFill>
            </a:endParaRPr>
          </a:p>
          <a:p>
            <a:pPr defTabSz="3657600">
              <a:lnSpc>
                <a:spcPct val="140000"/>
              </a:lnSpc>
              <a:defRPr sz="5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从谁细向苍苍问，争遣蚩尤作五兵？</a:t>
            </a:r>
          </a:p>
        </p:txBody>
      </p:sp>
      <p:sp>
        <p:nvSpPr>
          <p:cNvPr id="1287" name="追溯历史，批判金兵有险不能守。"/>
          <p:cNvSpPr txBox="1"/>
          <p:nvPr/>
        </p:nvSpPr>
        <p:spPr>
          <a:xfrm>
            <a:off x="13287810" y="5637181"/>
            <a:ext cx="8811259" cy="97297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defTabSz="1828800">
              <a:defRPr sz="44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追溯历史</a:t>
            </a:r>
            <a:r>
              <a:rPr>
                <a:solidFill>
                  <a:srgbClr val="000000"/>
                </a:solidFill>
              </a:rPr>
              <a:t>，批判金兵有险不能守。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8" name="对岐阳战事的关注"/>
          <p:cNvSpPr txBox="1"/>
          <p:nvPr/>
        </p:nvSpPr>
        <p:spPr>
          <a:xfrm>
            <a:off x="13263171" y="6788370"/>
            <a:ext cx="4290059" cy="89479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对岐阳战事的关注</a:t>
            </a:r>
          </a:p>
        </p:txBody>
      </p:sp>
      <p:sp>
        <p:nvSpPr>
          <p:cNvPr id="1289" name="想象岐阳城破之后的惨景"/>
          <p:cNvSpPr txBox="1"/>
          <p:nvPr/>
        </p:nvSpPr>
        <p:spPr>
          <a:xfrm>
            <a:off x="13309212" y="7874078"/>
            <a:ext cx="5781000" cy="894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182879" tIns="182879" rIns="182879" bIns="182879">
            <a:spAutoFit/>
          </a:bodyPr>
          <a:lstStyle/>
          <a:p>
            <a:pPr algn="l" defTabSz="1828800">
              <a:defRPr sz="38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想象</a:t>
            </a:r>
            <a:r>
              <a:rPr>
                <a:solidFill>
                  <a:srgbClr val="000000"/>
                </a:solidFill>
              </a:rPr>
              <a:t>岐阳城破之后的惨景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0" name="责问上天，揭示主题-厌恶战争"/>
          <p:cNvSpPr txBox="1"/>
          <p:nvPr/>
        </p:nvSpPr>
        <p:spPr>
          <a:xfrm>
            <a:off x="13263172" y="8959784"/>
            <a:ext cx="6944359" cy="894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defTabSz="1828800">
              <a:defRPr sz="3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责问上天，揭示主题-</a:t>
            </a:r>
            <a:r>
              <a:rPr>
                <a:solidFill>
                  <a:srgbClr val="BE0000"/>
                </a:solidFill>
              </a:rPr>
              <a:t>厌恶战争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91" name="单选☆"/>
          <p:cNvSpPr txBox="1"/>
          <p:nvPr/>
        </p:nvSpPr>
        <p:spPr>
          <a:xfrm>
            <a:off x="22342163" y="5714729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92" name="单选☆"/>
          <p:cNvSpPr txBox="1"/>
          <p:nvPr/>
        </p:nvSpPr>
        <p:spPr>
          <a:xfrm>
            <a:off x="19354705" y="7918884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93" name="单选☆"/>
          <p:cNvSpPr txBox="1"/>
          <p:nvPr/>
        </p:nvSpPr>
        <p:spPr>
          <a:xfrm>
            <a:off x="17771687" y="676297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294" name="［1］苍苍：指青天。…"/>
          <p:cNvSpPr txBox="1"/>
          <p:nvPr/>
        </p:nvSpPr>
        <p:spPr>
          <a:xfrm>
            <a:off x="631547" y="10227472"/>
            <a:ext cx="12413362" cy="17729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［1］</a:t>
            </a:r>
            <a:r>
              <a:rPr b="1">
                <a:solidFill>
                  <a:srgbClr val="C00000"/>
                </a:solidFill>
              </a:rPr>
              <a:t>苍苍</a:t>
            </a:r>
            <a:r>
              <a:t>：指青天。</a:t>
            </a:r>
          </a:p>
          <a:p>
            <a:pPr algn="l" defTabSz="533400">
              <a:lnSpc>
                <a:spcPct val="120000"/>
              </a:lnSpc>
              <a:defRPr sz="40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［2］</a:t>
            </a:r>
            <a:r>
              <a:rPr b="1"/>
              <a:t>蚩尤</a:t>
            </a:r>
            <a:r>
              <a:t>：开始制造兵器的人。</a:t>
            </a:r>
            <a:r>
              <a:rPr b="1">
                <a:solidFill>
                  <a:srgbClr val="BE0000"/>
                </a:solidFill>
              </a:rPr>
              <a:t>五兵</a:t>
            </a:r>
            <a:r>
              <a:t>：五种兵器。</a:t>
            </a:r>
          </a:p>
        </p:txBody>
      </p:sp>
      <p:sp>
        <p:nvSpPr>
          <p:cNvPr id="1295" name="单选☆"/>
          <p:cNvSpPr txBox="1"/>
          <p:nvPr/>
        </p:nvSpPr>
        <p:spPr>
          <a:xfrm>
            <a:off x="752766" y="12243173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96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0149" y="265985"/>
            <a:ext cx="6169657" cy="35465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7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此诗用语凝重，表达了诗人悲郁的情感。…"/>
          <p:cNvSpPr txBox="1"/>
          <p:nvPr>
            <p:ph type="body" idx="1"/>
          </p:nvPr>
        </p:nvSpPr>
        <p:spPr>
          <a:xfrm>
            <a:off x="786600" y="5610828"/>
            <a:ext cx="21095920" cy="64365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金兵【       】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战争【        】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战争【      】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白骨遍野的【  】情景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用【   】揭示内心的【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02" name="元好问《岐阳》一诗的下字用语的特点，举例说明。"/>
          <p:cNvSpPr txBox="1"/>
          <p:nvPr/>
        </p:nvSpPr>
        <p:spPr>
          <a:xfrm>
            <a:off x="782273" y="4392834"/>
            <a:ext cx="15994379" cy="11099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元好问《岐阳》一诗的</a:t>
            </a:r>
            <a:r>
              <a:rPr>
                <a:solidFill>
                  <a:srgbClr val="BE0000"/>
                </a:solidFill>
              </a:rPr>
              <a:t>下字用语</a:t>
            </a:r>
            <a:r>
              <a:t>的特点，举例说明。</a:t>
            </a:r>
          </a:p>
        </p:txBody>
      </p:sp>
      <p:sp>
        <p:nvSpPr>
          <p:cNvPr id="1303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04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05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7" y="234352"/>
            <a:ext cx="5040596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6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7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378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2"/>
          <a:stretch>
            <a:fillRect/>
          </a:stretch>
        </p:blipFill>
        <p:spPr>
          <a:xfrm>
            <a:off x="-126648" y="579872"/>
            <a:ext cx="24065110" cy="13448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此诗用语凝重，表达了诗人悲郁的情感。…"/>
          <p:cNvSpPr txBox="1"/>
          <p:nvPr>
            <p:ph type="body" idx="1"/>
          </p:nvPr>
        </p:nvSpPr>
        <p:spPr>
          <a:xfrm>
            <a:off x="835271" y="4239167"/>
            <a:ext cx="21095920" cy="64365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战争【        】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战争【      】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白骨遍野的【  】情景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用【   】揭示内心的【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09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10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11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12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3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此诗用语凝重，表达了诗人悲郁的情感。…"/>
          <p:cNvSpPr txBox="1"/>
          <p:nvPr>
            <p:ph type="body" idx="1"/>
          </p:nvPr>
        </p:nvSpPr>
        <p:spPr>
          <a:xfrm>
            <a:off x="835271" y="4701687"/>
            <a:ext cx="21095920" cy="64365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战争旷日持久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战争【      】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白骨遍野的【  】情景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用【   】揭示内心的【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16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17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18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19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20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此诗用语凝重，表达了诗人悲郁的情感。…"/>
          <p:cNvSpPr txBox="1"/>
          <p:nvPr>
            <p:ph type="body" idx="1"/>
          </p:nvPr>
        </p:nvSpPr>
        <p:spPr>
          <a:xfrm>
            <a:off x="835271" y="4701687"/>
            <a:ext cx="21095920" cy="64365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战争旷日持久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战争危害之烈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白骨遍野的【  】情景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用【   】揭示内心的【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23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24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25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26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27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此诗用语凝重，表达了诗人悲郁的情感。…"/>
          <p:cNvSpPr txBox="1"/>
          <p:nvPr>
            <p:ph type="body" idx="1"/>
          </p:nvPr>
        </p:nvSpPr>
        <p:spPr>
          <a:xfrm>
            <a:off x="835271" y="4701687"/>
            <a:ext cx="21095920" cy="64365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战争旷日持久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战争危害之烈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白骨遍野的残酷情景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用【   】揭示内心的【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30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31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32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33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4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此诗用语凝重，表达了诗人悲郁的情感。…"/>
          <p:cNvSpPr txBox="1"/>
          <p:nvPr>
            <p:ph type="body" idx="1"/>
          </p:nvPr>
        </p:nvSpPr>
        <p:spPr>
          <a:xfrm>
            <a:off x="835271" y="4701687"/>
            <a:ext cx="21095920" cy="64365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战争旷日持久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战争危害之烈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白骨遍野的残酷情景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用反语揭示内心的【    】</a:t>
            </a:r>
            <a:r>
              <a:rPr u="none"/>
              <a:t>。</a:t>
            </a:r>
            <a:endParaRPr u="none"/>
          </a:p>
        </p:txBody>
      </p:sp>
      <p:sp>
        <p:nvSpPr>
          <p:cNvPr id="1337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38" name="简答☆☆☆"/>
          <p:cNvSpPr txBox="1"/>
          <p:nvPr/>
        </p:nvSpPr>
        <p:spPr>
          <a:xfrm>
            <a:off x="16840899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39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40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1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此诗用语凝重，表达了诗人悲郁的情感。…"/>
          <p:cNvSpPr txBox="1"/>
          <p:nvPr>
            <p:ph type="body" idx="1"/>
          </p:nvPr>
        </p:nvSpPr>
        <p:spPr>
          <a:xfrm>
            <a:off x="835271" y="4701687"/>
            <a:ext cx="21095920" cy="64365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2559685">
              <a:lnSpc>
                <a:spcPct val="120000"/>
              </a:lnSpc>
              <a:defRPr sz="6000"/>
            </a:pPr>
            <a:r>
              <a:t>此诗</a:t>
            </a:r>
            <a:r>
              <a:rPr u="sng">
                <a:solidFill>
                  <a:srgbClr val="C00000"/>
                </a:solidFill>
              </a:rPr>
              <a:t>用语凝重</a:t>
            </a:r>
            <a:r>
              <a:t>，表达了诗人</a:t>
            </a:r>
            <a:r>
              <a:rPr u="sng">
                <a:solidFill>
                  <a:srgbClr val="BE0000"/>
                </a:solidFill>
              </a:rPr>
              <a:t>悲郁</a:t>
            </a:r>
            <a:r>
              <a:t>的情感。</a:t>
            </a:r>
          </a:p>
          <a:p>
            <a:pPr defTabSz="2559685">
              <a:lnSpc>
                <a:spcPct val="12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</a:t>
            </a:r>
            <a:r>
              <a:rPr u="sng"/>
              <a:t>草不横”</a:t>
            </a:r>
            <a:r>
              <a:t>说明</a:t>
            </a:r>
            <a:r>
              <a:rPr>
                <a:solidFill>
                  <a:srgbClr val="BE0000"/>
                </a:solidFill>
              </a:rPr>
              <a:t>金兵毫无战功</a:t>
            </a:r>
            <a:r>
              <a:t>，</a:t>
            </a:r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“十年”</a:t>
            </a:r>
            <a:r>
              <a:rPr u="none"/>
              <a:t>说明</a:t>
            </a:r>
            <a:r>
              <a:rPr u="none">
                <a:solidFill>
                  <a:srgbClr val="BE0000"/>
                </a:solidFill>
              </a:rPr>
              <a:t>战争旷日持久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“暗秦京”</a:t>
            </a:r>
            <a:r>
              <a:rPr u="none"/>
              <a:t>形容</a:t>
            </a:r>
            <a:r>
              <a:rPr u="none">
                <a:solidFill>
                  <a:srgbClr val="BE0000"/>
                </a:solidFill>
              </a:rPr>
              <a:t>战争危害之烈</a:t>
            </a:r>
            <a:r>
              <a:rPr u="none"/>
              <a:t>，</a:t>
            </a:r>
            <a:endParaRPr u="none"/>
          </a:p>
          <a:p>
            <a:pPr defTabSz="2559685">
              <a:lnSpc>
                <a:spcPct val="120000"/>
              </a:lnSpc>
              <a:defRPr sz="600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“野蔓有情萦战骨”</a:t>
            </a:r>
            <a:r>
              <a:rPr u="none"/>
              <a:t>，既准确形容了</a:t>
            </a:r>
            <a:r>
              <a:rPr u="none">
                <a:solidFill>
                  <a:srgbClr val="BE0000"/>
                </a:solidFill>
              </a:rPr>
              <a:t>白骨遍野的残酷情景</a:t>
            </a:r>
            <a:r>
              <a:rPr u="none"/>
              <a:t>，又</a:t>
            </a:r>
            <a:r>
              <a:rPr u="none">
                <a:solidFill>
                  <a:srgbClr val="BE0000"/>
                </a:solidFill>
              </a:rPr>
              <a:t>用反语揭示内心的沉痛</a:t>
            </a:r>
            <a:r>
              <a:rPr u="none"/>
              <a:t>。</a:t>
            </a:r>
            <a:endParaRPr u="none"/>
          </a:p>
        </p:txBody>
      </p:sp>
      <p:sp>
        <p:nvSpPr>
          <p:cNvPr id="1344" name="元好问《岐阳》一诗的下字用语的特点，举例说明。"/>
          <p:cNvSpPr txBox="1"/>
          <p:nvPr/>
        </p:nvSpPr>
        <p:spPr>
          <a:xfrm>
            <a:off x="830944" y="2777969"/>
            <a:ext cx="15994379" cy="11099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元好问《岐阳》一诗的下字用语的特点，举例说明。</a:t>
            </a:r>
          </a:p>
        </p:txBody>
      </p:sp>
      <p:sp>
        <p:nvSpPr>
          <p:cNvPr id="1345" name="简答☆☆☆"/>
          <p:cNvSpPr txBox="1"/>
          <p:nvPr/>
        </p:nvSpPr>
        <p:spPr>
          <a:xfrm>
            <a:off x="16865235" y="2896504"/>
            <a:ext cx="24815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346" name="助记：十年草不横，战骨暗秦京。"/>
          <p:cNvSpPr txBox="1"/>
          <p:nvPr/>
        </p:nvSpPr>
        <p:spPr>
          <a:xfrm>
            <a:off x="13163785" y="11976020"/>
            <a:ext cx="8196579" cy="94764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200" b="0" u="sng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助记：十年草不横，战骨暗秦京。</a:t>
            </a:r>
          </a:p>
        </p:txBody>
      </p:sp>
      <p:pic>
        <p:nvPicPr>
          <p:cNvPr id="1347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1159" y="234352"/>
            <a:ext cx="5040595" cy="28200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8" name="2.1.1《岐阳》    纪乱诗"/>
          <p:cNvSpPr txBox="1"/>
          <p:nvPr/>
        </p:nvSpPr>
        <p:spPr>
          <a:xfrm>
            <a:off x="2100709" y="755650"/>
            <a:ext cx="21945602" cy="124206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2.1.1</a:t>
            </a:r>
            <a:r>
              <a:rPr>
                <a:solidFill>
                  <a:srgbClr val="C40000"/>
                </a:solidFill>
              </a:rPr>
              <a:t>《岐阳》</a:t>
            </a:r>
            <a:r>
              <a:t>    </a:t>
            </a:r>
            <a:r>
              <a:rPr>
                <a:solidFill>
                  <a:srgbClr val="BE0000"/>
                </a:solidFill>
              </a:rPr>
              <a:t>纪乱诗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89535"/>
            <a:ext cx="2540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2.1.1岐阳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元好问《岐阳》所写战事的交战双方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元好问《岐阳》所写战事的交战双方是（ ）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A:蒙与金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B:宋与金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C:宋与蒙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D:宋、金与蒙古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35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元好问《岐阳》所写战事的交战双方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  <a:r>
              <a:t>元好问《岐阳》所写战事的交战双方是（ ）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2D3D"/>
                </a:solidFill>
              </a:defRPr>
            </a:pPr>
            <a:r>
              <a:t>A:蒙与金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  <a:r>
              <a:t>B:宋与金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  <a:r>
              <a:t>C:宋与蒙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  <a:r>
              <a:t>D:宋、金与蒙古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</a:p>
          <a:p>
            <a:pPr defTabSz="877570">
              <a:lnSpc>
                <a:spcPct val="100000"/>
              </a:lnSpc>
              <a:defRPr sz="6900">
                <a:solidFill>
                  <a:srgbClr val="1F2D3D"/>
                </a:solidFill>
              </a:defRPr>
            </a:pPr>
            <a:r>
              <a:t>答案：A</a:t>
            </a:r>
          </a:p>
        </p:txBody>
      </p:sp>
      <p:sp>
        <p:nvSpPr>
          <p:cNvPr id="135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元好问《岐阳》中，想象城破之后惨景的诗句是（ ）A:百二关河草不横，十年戎马暗秦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元好问《岐阳》中，想象城破之后惨景的诗句是（ ）A:百二关河草不横，十年戎马暗秦京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B:岐阳西望无来信，陇水东流闻哭声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C:野蔓有情萦战骨，残阳何意照空城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D:从谁细向苍苍问，争遣蚩尤作五兵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 </a:t>
            </a:r>
          </a:p>
        </p:txBody>
      </p:sp>
      <p:sp>
        <p:nvSpPr>
          <p:cNvPr id="135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元好问《岐阳》中，想象城破之后惨景的诗句是（ ）A:百二关河草不横，十年戎马暗秦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元好问《岐阳》中，想象城破之后惨景的诗句是（ ）A:百二关河草不横，十年戎马暗秦京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B:岐阳西望无来信，陇水东流闻哭声</a:t>
            </a:r>
          </a:p>
          <a:p>
            <a:pPr defTabSz="914400">
              <a:lnSpc>
                <a:spcPct val="100000"/>
              </a:lnSpc>
              <a:defRPr sz="7200">
                <a:solidFill>
                  <a:srgbClr val="BE0000"/>
                </a:solidFill>
              </a:defRPr>
            </a:pPr>
            <a:r>
              <a:t>C:野蔓有情萦战骨，残阳何意照空城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D:从谁细向苍苍问，争遣蚩尤作五兵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答案：C</a:t>
            </a:r>
          </a:p>
        </p:txBody>
      </p:sp>
      <p:sp>
        <p:nvSpPr>
          <p:cNvPr id="136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表格"/>
          <p:cNvGraphicFramePr/>
          <p:nvPr/>
        </p:nvGraphicFramePr>
        <p:xfrm>
          <a:off x="1816983" y="2602750"/>
          <a:ext cx="19617265" cy="1016187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904316"/>
                <a:gridCol w="4904316"/>
                <a:gridCol w="4904316"/>
                <a:gridCol w="4904316"/>
              </a:tblGrid>
              <a:tr h="234558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31108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4600"/>
                        <a:t>❤️</a:t>
                      </a:r>
                      <a:endParaRPr sz="4600"/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381" name="单选"/>
          <p:cNvSpPr txBox="1"/>
          <p:nvPr/>
        </p:nvSpPr>
        <p:spPr>
          <a:xfrm>
            <a:off x="17531652" y="4939677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82" name="星形"/>
          <p:cNvSpPr/>
          <p:nvPr/>
        </p:nvSpPr>
        <p:spPr>
          <a:xfrm>
            <a:off x="18563544" y="5143255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3" name="多选"/>
          <p:cNvSpPr txBox="1"/>
          <p:nvPr/>
        </p:nvSpPr>
        <p:spPr>
          <a:xfrm>
            <a:off x="17471198" y="64490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384" name="星形"/>
          <p:cNvSpPr/>
          <p:nvPr/>
        </p:nvSpPr>
        <p:spPr>
          <a:xfrm>
            <a:off x="18503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5" name="星形"/>
          <p:cNvSpPr/>
          <p:nvPr/>
        </p:nvSpPr>
        <p:spPr>
          <a:xfrm>
            <a:off x="19011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6" name="简答"/>
          <p:cNvSpPr txBox="1"/>
          <p:nvPr/>
        </p:nvSpPr>
        <p:spPr>
          <a:xfrm>
            <a:off x="17442507" y="7958441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387" name="星形"/>
          <p:cNvSpPr/>
          <p:nvPr/>
        </p:nvSpPr>
        <p:spPr>
          <a:xfrm>
            <a:off x="18474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8" name="星形"/>
          <p:cNvSpPr/>
          <p:nvPr/>
        </p:nvSpPr>
        <p:spPr>
          <a:xfrm>
            <a:off x="18982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9" name="星形"/>
          <p:cNvSpPr/>
          <p:nvPr/>
        </p:nvSpPr>
        <p:spPr>
          <a:xfrm>
            <a:off x="194649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90" name="论述"/>
          <p:cNvSpPr txBox="1"/>
          <p:nvPr/>
        </p:nvSpPr>
        <p:spPr>
          <a:xfrm>
            <a:off x="17421361" y="94208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391" name="星形"/>
          <p:cNvSpPr/>
          <p:nvPr/>
        </p:nvSpPr>
        <p:spPr>
          <a:xfrm>
            <a:off x="18499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92" name="星形"/>
          <p:cNvSpPr/>
          <p:nvPr/>
        </p:nvSpPr>
        <p:spPr>
          <a:xfrm>
            <a:off x="19007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93" name="星形"/>
          <p:cNvSpPr/>
          <p:nvPr/>
        </p:nvSpPr>
        <p:spPr>
          <a:xfrm>
            <a:off x="194903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94" name="阅读理解"/>
          <p:cNvSpPr txBox="1"/>
          <p:nvPr/>
        </p:nvSpPr>
        <p:spPr>
          <a:xfrm>
            <a:off x="17294860" y="11580238"/>
            <a:ext cx="20243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元好问《岐阳》中，追溯蒙军进攻岐阳历史的诗句是（ ）A:百二关河草不横，十年戎马暗秦京…"/>
          <p:cNvSpPr txBox="1"/>
          <p:nvPr>
            <p:ph type="body" idx="1"/>
          </p:nvPr>
        </p:nvSpPr>
        <p:spPr>
          <a:xfrm>
            <a:off x="1472989" y="2463800"/>
            <a:ext cx="22568322" cy="10687050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元好问《岐阳》中，追溯蒙军进攻岐阳历史的诗句是（ ）A:百二关河草不横，十年戎马暗秦京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B:岐阳西望无来信，陇水东流闻哭声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C:野蔓有情萦战骨，残阳何意照空城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D:从谁细向苍苍问，争遣蚩尤作五兵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 </a:t>
            </a:r>
          </a:p>
        </p:txBody>
      </p:sp>
      <p:sp>
        <p:nvSpPr>
          <p:cNvPr id="136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元好问《岐阳》中，追溯蒙军进攻岐阳历史的诗句是（ ）A:百二关河草不横，十年戎马暗秦京…"/>
          <p:cNvSpPr txBox="1"/>
          <p:nvPr>
            <p:ph type="body" idx="1"/>
          </p:nvPr>
        </p:nvSpPr>
        <p:spPr>
          <a:xfrm>
            <a:off x="1472989" y="2463800"/>
            <a:ext cx="22568322" cy="10687050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元好问《岐阳》中，追溯蒙军进攻岐阳历史的诗句是（ ）</a:t>
            </a:r>
            <a:r>
              <a:rPr>
                <a:solidFill>
                  <a:srgbClr val="BE0000"/>
                </a:solidFill>
              </a:rPr>
              <a:t>A:百二关河草不横，十年戎马暗秦京</a:t>
            </a:r>
            <a:endParaRPr>
              <a:solidFill>
                <a:srgbClr val="BE0000"/>
              </a:solidFill>
            </a:endParaRPr>
          </a:p>
          <a:p>
            <a:pPr defTabSz="914400">
              <a:lnSpc>
                <a:spcPct val="100000"/>
              </a:lnSpc>
              <a:defRPr sz="7200"/>
            </a:pPr>
            <a:r>
              <a:t>B:岐阳西望无来信，陇水东流闻哭声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C:野蔓有情萦战骨，残阳何意照空城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D:从谁细向苍苍问，争遣蚩尤作五兵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答案：A</a:t>
            </a:r>
          </a:p>
        </p:txBody>
      </p:sp>
      <p:sp>
        <p:nvSpPr>
          <p:cNvPr id="136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下列《岐阳》诗句中，表现诗人对岐阳战事关注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下列《岐阳》诗句中，表现诗人对岐阳战事关注的是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A:百二关河草不横，十年戎马暗秦京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B:岐阳西望无来信，陇水东流闻哭声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C:野蔓有情萦战骨，残阳何意照空城 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D:从谁细向苍苍问，争遣蚩尤作五兵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36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下列《岐阳》诗句中，表现诗人对岐阳战事关注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下列《岐阳》诗句中，表现诗人对岐阳战事关注的是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A:百二关河草不横，十年戎马暗秦京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0000"/>
                </a:solidFill>
              </a:defRPr>
            </a:pPr>
            <a:r>
              <a:t>B:岐阳西望无来信，陇水东流闻哭声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C:野蔓有情萦战骨，残阳何意照空城 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D:从谁细向苍苍问，争遣蚩尤作五兵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答案：B</a:t>
            </a:r>
          </a:p>
        </p:txBody>
      </p:sp>
      <p:sp>
        <p:nvSpPr>
          <p:cNvPr id="137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元好问《岐阳》“从谁细向苍苍问”，“苍苍”指（ ）…"/>
          <p:cNvSpPr txBox="1"/>
          <p:nvPr>
            <p:ph type="body" idx="1"/>
          </p:nvPr>
        </p:nvSpPr>
        <p:spPr>
          <a:xfrm>
            <a:off x="1784350" y="2463800"/>
            <a:ext cx="22447402" cy="10687050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元好问《岐阳》“从谁细向苍苍问”，“苍苍”指（ ）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A:碧草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B:青天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C:青山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D:绿水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 </a:t>
            </a:r>
          </a:p>
        </p:txBody>
      </p:sp>
      <p:sp>
        <p:nvSpPr>
          <p:cNvPr id="137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元好问《岐阳》“从谁细向苍苍问”，“苍苍”指（ ）…"/>
          <p:cNvSpPr txBox="1"/>
          <p:nvPr>
            <p:ph type="body" idx="1"/>
          </p:nvPr>
        </p:nvSpPr>
        <p:spPr>
          <a:xfrm>
            <a:off x="1784350" y="2463800"/>
            <a:ext cx="22447402" cy="10687050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7200"/>
            </a:pPr>
            <a:r>
              <a:t>元好问《岐阳》“从谁细向苍苍问”，“苍苍”指（ ）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A:碧草</a:t>
            </a:r>
          </a:p>
          <a:p>
            <a:pPr defTabSz="914400">
              <a:lnSpc>
                <a:spcPct val="100000"/>
              </a:lnSpc>
              <a:defRPr sz="7200">
                <a:solidFill>
                  <a:srgbClr val="BE0000"/>
                </a:solidFill>
              </a:defRPr>
            </a:pPr>
            <a:r>
              <a:t>B:青天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C:青山</a:t>
            </a:r>
          </a:p>
          <a:p>
            <a:pPr defTabSz="914400">
              <a:lnSpc>
                <a:spcPct val="100000"/>
              </a:lnSpc>
              <a:defRPr sz="7200"/>
            </a:pPr>
            <a:r>
              <a:t>D:绿水</a:t>
            </a:r>
          </a:p>
          <a:p>
            <a:pPr defTabSz="914400">
              <a:lnSpc>
                <a:spcPct val="100000"/>
              </a:lnSpc>
              <a:defRPr sz="7200"/>
            </a:pPr>
          </a:p>
          <a:p>
            <a:pPr defTabSz="914400">
              <a:lnSpc>
                <a:spcPct val="100000"/>
              </a:lnSpc>
              <a:defRPr sz="7200"/>
            </a:pPr>
            <a:r>
              <a:t>答案：B</a:t>
            </a:r>
          </a:p>
        </p:txBody>
      </p:sp>
      <p:sp>
        <p:nvSpPr>
          <p:cNvPr id="137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元好问《岐阳》： “从谁细向苍苍问，争遣蚩尤作五兵&quot;， “五兵&quot;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95020">
              <a:lnSpc>
                <a:spcPct val="100000"/>
              </a:lnSpc>
              <a:defRPr sz="6200"/>
            </a:pPr>
            <a:r>
              <a:t>元好问《岐阳》： “从谁细向苍苍问，争遣蚩尤作五兵"， “五兵"指的是（ ）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A:五路人马 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B:五名士卒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C:五种兵法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D:五种兵器</a:t>
            </a:r>
          </a:p>
          <a:p>
            <a:pPr defTabSz="795020">
              <a:lnSpc>
                <a:spcPct val="100000"/>
              </a:lnSpc>
              <a:defRPr sz="6200"/>
            </a:pPr>
          </a:p>
          <a:p>
            <a:pPr defTabSz="795020">
              <a:lnSpc>
                <a:spcPct val="100000"/>
              </a:lnSpc>
              <a:defRPr sz="6200"/>
            </a:pPr>
          </a:p>
          <a:p>
            <a:pPr defTabSz="795020">
              <a:lnSpc>
                <a:spcPct val="100000"/>
              </a:lnSpc>
              <a:defRPr sz="6200"/>
            </a:pPr>
            <a:r>
              <a:t> </a:t>
            </a:r>
          </a:p>
        </p:txBody>
      </p:sp>
      <p:sp>
        <p:nvSpPr>
          <p:cNvPr id="138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元好问《岐阳》： “从谁细向苍苍问，争遣蚩尤作五兵&quot;， “五兵&quot;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95020">
              <a:lnSpc>
                <a:spcPct val="100000"/>
              </a:lnSpc>
              <a:defRPr sz="6200"/>
            </a:pPr>
            <a:r>
              <a:t>元好问《岐阳》： “从谁细向苍苍问，争遣蚩尤作五兵"， “五兵"指的是（ ）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A:五路人马 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B:五名士卒</a:t>
            </a:r>
          </a:p>
          <a:p>
            <a:pPr defTabSz="795020">
              <a:lnSpc>
                <a:spcPct val="100000"/>
              </a:lnSpc>
              <a:defRPr sz="6200"/>
            </a:pPr>
            <a:r>
              <a:t>C:五种兵法</a:t>
            </a:r>
          </a:p>
          <a:p>
            <a:pPr defTabSz="795020">
              <a:lnSpc>
                <a:spcPct val="100000"/>
              </a:lnSpc>
              <a:defRPr sz="6200">
                <a:solidFill>
                  <a:srgbClr val="BE0000"/>
                </a:solidFill>
              </a:defRPr>
            </a:pPr>
            <a:r>
              <a:t>D:五种兵器</a:t>
            </a:r>
          </a:p>
          <a:p>
            <a:pPr defTabSz="795020">
              <a:lnSpc>
                <a:spcPct val="100000"/>
              </a:lnSpc>
              <a:defRPr sz="6200"/>
            </a:pPr>
          </a:p>
          <a:p>
            <a:pPr defTabSz="795020">
              <a:lnSpc>
                <a:spcPct val="100000"/>
              </a:lnSpc>
              <a:defRPr sz="6200"/>
            </a:pPr>
          </a:p>
          <a:p>
            <a:pPr defTabSz="795020">
              <a:lnSpc>
                <a:spcPct val="100000"/>
              </a:lnSpc>
              <a:defRPr sz="6200"/>
            </a:pPr>
            <a:r>
              <a:t>答案：D</a:t>
            </a:r>
          </a:p>
        </p:txBody>
      </p:sp>
      <p:sp>
        <p:nvSpPr>
          <p:cNvPr id="138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7" name="标题 1"/>
          <p:cNvSpPr txBox="1"/>
          <p:nvPr>
            <p:ph type="title"/>
          </p:nvPr>
        </p:nvSpPr>
        <p:spPr>
          <a:xfrm>
            <a:off x="1166970" y="8044846"/>
            <a:ext cx="16492609" cy="1978026"/>
          </a:xfrm>
          <a:prstGeom prst="rect">
            <a:avLst/>
          </a:prstGeom>
        </p:spPr>
        <p:txBody>
          <a:bodyPr anchor="b"/>
          <a:lstStyle/>
          <a:p>
            <a:pPr defTabSz="1316355">
              <a:defRPr sz="6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2.1.2《壬辰十二月车驾东狩后即事》【泛读】</a:t>
            </a:r>
            <a:r>
              <a:rPr>
                <a:solidFill>
                  <a:srgbClr val="C40000"/>
                </a:solidFill>
              </a:rPr>
              <a:t> </a:t>
            </a:r>
            <a:endParaRPr>
              <a:solidFill>
                <a:srgbClr val="C40000"/>
              </a:solidFill>
            </a:endParaRPr>
          </a:p>
        </p:txBody>
      </p:sp>
      <p:sp>
        <p:nvSpPr>
          <p:cNvPr id="1388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38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0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1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壬辰十二月车驾东狩后即事…"/>
          <p:cNvSpPr txBox="1"/>
          <p:nvPr>
            <p:ph type="body" sz="half" idx="1"/>
          </p:nvPr>
        </p:nvSpPr>
        <p:spPr>
          <a:xfrm>
            <a:off x="835271" y="2279725"/>
            <a:ext cx="12348433" cy="5770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 defTabSz="3620770">
              <a:defRPr sz="59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壬辰十二月车驾东狩后即事</a:t>
            </a:r>
          </a:p>
          <a:p>
            <a:pPr algn="ctr" defTabSz="3620770">
              <a:defRPr sz="59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惨淡龙蛇日斗争，干戈直欲尽生灵。</a:t>
            </a:r>
          </a:p>
          <a:p>
            <a:pPr algn="ctr" defTabSz="3620770">
              <a:defRPr sz="59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高原出水山河改，战地风来草木腥。</a:t>
            </a:r>
          </a:p>
          <a:p>
            <a:pPr algn="ctr" defTabSz="3620770">
              <a:defRPr sz="590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精卫</a:t>
            </a:r>
            <a:r>
              <a:rPr u="none">
                <a:solidFill>
                  <a:srgbClr val="000000"/>
                </a:solidFill>
              </a:rPr>
              <a:t>有冤填瀚海，</a:t>
            </a:r>
            <a:r>
              <a:t>包胥</a:t>
            </a:r>
            <a:r>
              <a:rPr u="none">
                <a:solidFill>
                  <a:srgbClr val="000000"/>
                </a:solidFill>
              </a:rPr>
              <a:t>无泪哭秦庭。</a:t>
            </a:r>
            <a:endParaRPr>
              <a:solidFill>
                <a:srgbClr val="FF0000"/>
              </a:solidFill>
            </a:endParaRPr>
          </a:p>
          <a:p>
            <a:pPr algn="ctr" defTabSz="3620770">
              <a:defRPr sz="5900" u="sng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并州豪杰</a:t>
            </a:r>
            <a:r>
              <a:rPr u="none">
                <a:solidFill>
                  <a:srgbClr val="000000"/>
                </a:solidFill>
              </a:rPr>
              <a:t>知谁在，莫拟分军下井陉。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1394" name="2.1.2《壬辰十二月车驾东狩后即事》"/>
          <p:cNvSpPr txBox="1"/>
          <p:nvPr>
            <p:ph type="title"/>
          </p:nvPr>
        </p:nvSpPr>
        <p:spPr>
          <a:xfrm>
            <a:off x="1999026" y="806189"/>
            <a:ext cx="21945602" cy="1708151"/>
          </a:xfrm>
          <a:prstGeom prst="rect">
            <a:avLst/>
          </a:prstGeom>
        </p:spPr>
        <p:txBody>
          <a:bodyPr/>
          <a:lstStyle>
            <a:lvl1pPr>
              <a:defRPr sz="68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2.1.2《壬辰十二月车驾东狩后即事》  </a:t>
            </a:r>
          </a:p>
        </p:txBody>
      </p:sp>
      <p:sp>
        <p:nvSpPr>
          <p:cNvPr id="1395" name="有救国之志，但是无力回天"/>
          <p:cNvSpPr txBox="1"/>
          <p:nvPr/>
        </p:nvSpPr>
        <p:spPr>
          <a:xfrm>
            <a:off x="13576898" y="5742454"/>
            <a:ext cx="7755965" cy="99480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182879" tIns="182879" rIns="182879" bIns="182879">
            <a:spAutoFit/>
          </a:bodyPr>
          <a:lstStyle>
            <a:lvl1pPr algn="l" defTabSz="1828800">
              <a:defRPr sz="4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有救国之志，但是无力回天</a:t>
            </a:r>
          </a:p>
        </p:txBody>
      </p:sp>
      <p:sp>
        <p:nvSpPr>
          <p:cNvPr id="1396" name="七言律诗"/>
          <p:cNvSpPr txBox="1"/>
          <p:nvPr/>
        </p:nvSpPr>
        <p:spPr>
          <a:xfrm>
            <a:off x="13486772" y="2119502"/>
            <a:ext cx="2532379" cy="1025321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600" b="0" u="sng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七言律诗</a:t>
            </a:r>
          </a:p>
        </p:txBody>
      </p:sp>
      <p:sp>
        <p:nvSpPr>
          <p:cNvPr id="1397" name="单选☆"/>
          <p:cNvSpPr txBox="1"/>
          <p:nvPr/>
        </p:nvSpPr>
        <p:spPr>
          <a:xfrm>
            <a:off x="21504986" y="5830918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398" name="单选☆"/>
          <p:cNvSpPr txBox="1"/>
          <p:nvPr/>
        </p:nvSpPr>
        <p:spPr>
          <a:xfrm>
            <a:off x="16137673" y="2216873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399" name="［1］龙蛇句：故有此句，言金元之间战争频繁、激烈。…"/>
          <p:cNvSpPr txBox="1"/>
          <p:nvPr/>
        </p:nvSpPr>
        <p:spPr>
          <a:xfrm>
            <a:off x="804263" y="8344520"/>
            <a:ext cx="23352280" cy="47650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just" defTabSz="533400">
              <a:lnSpc>
                <a:spcPct val="90000"/>
              </a:lnSpc>
              <a:defRPr sz="5600" b="0" baseline="14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［1］龙蛇句：故有此句，言金元之间战争频繁、激烈。</a:t>
            </a:r>
          </a:p>
          <a:p>
            <a:pPr algn="just" defTabSz="533400">
              <a:lnSpc>
                <a:spcPct val="90000"/>
              </a:lnSpc>
              <a:defRPr sz="5600" b="0" baseline="14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［2］</a:t>
            </a:r>
            <a:r>
              <a:rPr b="1"/>
              <a:t>精卫</a:t>
            </a:r>
            <a:r>
              <a:t>：古代神话中的鸟名，传说炎帝的女儿溺死东海后冤魂所化，常衔西山木石以填东海。 </a:t>
            </a:r>
          </a:p>
          <a:p>
            <a:pPr algn="just" defTabSz="533400">
              <a:lnSpc>
                <a:spcPct val="90000"/>
              </a:lnSpc>
              <a:defRPr sz="5600" b="0" baseline="14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［3］</a:t>
            </a:r>
            <a:r>
              <a:rPr b="1"/>
              <a:t>包胥</a:t>
            </a:r>
            <a:r>
              <a:t>：春秋时楚国大夫申包胥。吴伐楚，攻破郢都，申包胥入秦求救，秦不许，申包胥依庭墙哭七昼夜，秦哀公深受感动，终于发兵救楚。 </a:t>
            </a:r>
          </a:p>
          <a:p>
            <a:pPr algn="just" defTabSz="533400">
              <a:lnSpc>
                <a:spcPct val="90000"/>
              </a:lnSpc>
              <a:defRPr sz="5600" b="0" baseline="140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［4］</a:t>
            </a:r>
            <a:r>
              <a:rPr b="1"/>
              <a:t>并州两句</a:t>
            </a:r>
            <a:r>
              <a:t>：用五代刘知远典故。 </a:t>
            </a:r>
          </a:p>
        </p:txBody>
      </p:sp>
      <p:sp>
        <p:nvSpPr>
          <p:cNvPr id="1400" name="抨击将领坐视不救"/>
          <p:cNvSpPr txBox="1"/>
          <p:nvPr/>
        </p:nvSpPr>
        <p:spPr>
          <a:xfrm>
            <a:off x="13576898" y="6933179"/>
            <a:ext cx="5358935" cy="99480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182879" tIns="182879" rIns="182879" bIns="182879">
            <a:spAutoFit/>
          </a:bodyPr>
          <a:lstStyle>
            <a:lvl1pPr algn="l" defTabSz="1828800">
              <a:defRPr sz="4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抨击将领坐视不救</a:t>
            </a:r>
          </a:p>
        </p:txBody>
      </p:sp>
      <p:sp>
        <p:nvSpPr>
          <p:cNvPr id="1401" name="纪乱诗"/>
          <p:cNvSpPr txBox="1"/>
          <p:nvPr/>
        </p:nvSpPr>
        <p:spPr>
          <a:xfrm>
            <a:off x="13778872" y="3122574"/>
            <a:ext cx="1948179" cy="1025321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4600" b="0" u="sng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纪乱诗</a:t>
            </a:r>
          </a:p>
        </p:txBody>
      </p:sp>
      <p:sp>
        <p:nvSpPr>
          <p:cNvPr id="1402" name="单选☆"/>
          <p:cNvSpPr txBox="1"/>
          <p:nvPr/>
        </p:nvSpPr>
        <p:spPr>
          <a:xfrm>
            <a:off x="16137673" y="3226296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403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475" y="324235"/>
            <a:ext cx="6430707" cy="382366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标题 8"/>
          <p:cNvSpPr txBox="1"/>
          <p:nvPr>
            <p:ph type="title"/>
          </p:nvPr>
        </p:nvSpPr>
        <p:spPr>
          <a:xfrm>
            <a:off x="1676399" y="1125393"/>
            <a:ext cx="10425432" cy="1131750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397" name="图表 3"/>
          <p:cNvGraphicFramePr/>
          <p:nvPr/>
        </p:nvGraphicFramePr>
        <p:xfrm>
          <a:off x="1454732" y="2451942"/>
          <a:ext cx="15233258" cy="997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下列《壬辰十二月车驾东狩后即事》诗句中，表明虽有救国之志，却无力回天的是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下列《壬辰十二月车驾东狩后即事》诗句中，表明虽有救国之志，却无力回天的是（　）。 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A:惨淡龙蛇日斗争，干戈直欲尽生灵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B:高原水出山河改，战地风来草木腥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C:精卫有冤填瀚海，包胥无泪哭秦庭 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D:并州豪杰知谁在，莫拟分军下井陉 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40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下列《壬辰十二月车驾东狩后即事》诗句中，表明虽有救国之志，却无力回天的是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下列《壬辰十二月车驾东狩后即事》诗句中，表明虽有救国之志，却无力回天的是（　）。 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A:惨淡龙蛇日斗争，干戈直欲尽生灵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B:高原水出山河改，战地风来草木腥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0000"/>
                </a:solidFill>
              </a:defRPr>
            </a:pPr>
            <a:r>
              <a:t>C:精卫有冤填瀚海，包胥无泪哭秦庭 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D:并州豪杰知谁在，莫拟分军下井陉 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答案：C</a:t>
            </a:r>
          </a:p>
        </p:txBody>
      </p:sp>
      <p:sp>
        <p:nvSpPr>
          <p:cNvPr id="140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元好问《壬辰十二月车驾东狩后即事》写金哀宗逃出汴京，是为了躲避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元好问《壬辰十二月车驾东狩后即事》写金哀宗逃出汴京，是为了躲避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A:宋军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B:辽军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C:西夏军 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D:蒙古军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41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元好问《壬辰十二月车驾东狩后即事》写金哀宗逃出汴京，是为了躲避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元好问《壬辰十二月车驾东狩后即事》写金哀宗逃出汴京，是为了躲避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A:宋军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B:辽军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C:西夏军 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0000"/>
                </a:solidFill>
              </a:defRPr>
            </a:pPr>
            <a:r>
              <a:t>D:蒙古军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答案：D</a:t>
            </a:r>
          </a:p>
        </p:txBody>
      </p:sp>
      <p:sp>
        <p:nvSpPr>
          <p:cNvPr id="141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8" name="标题 1"/>
          <p:cNvSpPr txBox="1"/>
          <p:nvPr>
            <p:ph type="title"/>
          </p:nvPr>
        </p:nvSpPr>
        <p:spPr>
          <a:xfrm>
            <a:off x="2945458" y="8068247"/>
            <a:ext cx="13401737" cy="1978026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2.2邓牧</a:t>
            </a:r>
          </a:p>
        </p:txBody>
      </p:sp>
      <p:sp>
        <p:nvSpPr>
          <p:cNvPr id="141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2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22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1.自号三教外人。九鉴山人。文行先生。…"/>
          <p:cNvSpPr txBox="1"/>
          <p:nvPr/>
        </p:nvSpPr>
        <p:spPr>
          <a:xfrm>
            <a:off x="546524" y="5297484"/>
            <a:ext cx="12189440" cy="26069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3657600">
              <a:lnSpc>
                <a:spcPct val="17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1.自号</a:t>
            </a:r>
            <a:r>
              <a:rPr u="sng">
                <a:solidFill>
                  <a:srgbClr val="BE0000"/>
                </a:solidFill>
              </a:rPr>
              <a:t>三教外人</a:t>
            </a:r>
            <a:r>
              <a:t>。</a:t>
            </a:r>
            <a:r>
              <a:rPr u="sng">
                <a:solidFill>
                  <a:srgbClr val="BE0000"/>
                </a:solidFill>
              </a:rPr>
              <a:t>九鉴山人。文行先生。</a:t>
            </a:r>
            <a:endParaRPr u="sng">
              <a:solidFill>
                <a:srgbClr val="BE0000"/>
              </a:solidFill>
            </a:endParaRPr>
          </a:p>
          <a:p>
            <a:pPr algn="l" defTabSz="3657600">
              <a:lnSpc>
                <a:spcPct val="17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2.作品：《洞霄图志》+《伯牙琴》</a:t>
            </a:r>
          </a:p>
        </p:txBody>
      </p:sp>
      <p:sp>
        <p:nvSpPr>
          <p:cNvPr id="1425" name="2.2邓牧（1247-1306）"/>
          <p:cNvSpPr txBox="1"/>
          <p:nvPr/>
        </p:nvSpPr>
        <p:spPr>
          <a:xfrm>
            <a:off x="1798202" y="904239"/>
            <a:ext cx="7958826" cy="944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70000"/>
              </a:lnSpc>
              <a:defRPr sz="60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2.2邓牧（1247-1306）</a:t>
            </a:r>
          </a:p>
        </p:txBody>
      </p:sp>
      <p:sp>
        <p:nvSpPr>
          <p:cNvPr id="1426" name="单选☆"/>
          <p:cNvSpPr txBox="1"/>
          <p:nvPr/>
        </p:nvSpPr>
        <p:spPr>
          <a:xfrm>
            <a:off x="523266" y="4277345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427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123" y="1047759"/>
            <a:ext cx="7098508" cy="39972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28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062" y="5766830"/>
            <a:ext cx="6388039" cy="526774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3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>
            <a:lvl1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2.2.1邓牧《君道》【泛读】</a:t>
            </a:r>
          </a:p>
        </p:txBody>
      </p:sp>
      <p:sp>
        <p:nvSpPr>
          <p:cNvPr id="143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3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3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494644" y="4971226"/>
            <a:ext cx="1784352" cy="52054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979" y="5154045"/>
            <a:ext cx="1676402" cy="48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1" name="2.2.1邓牧《君道》【泛读】——古君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2.2.1邓牧《君道》【泛读】——</a:t>
            </a:r>
            <a:r>
              <a:rPr>
                <a:solidFill>
                  <a:srgbClr val="BE0000"/>
                </a:solidFill>
              </a:rPr>
              <a:t>古君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442" name="无乐乎为君"/>
          <p:cNvSpPr txBox="1"/>
          <p:nvPr/>
        </p:nvSpPr>
        <p:spPr>
          <a:xfrm>
            <a:off x="1854588" y="6891256"/>
            <a:ext cx="40055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无乐乎为君</a:t>
            </a:r>
          </a:p>
        </p:txBody>
      </p:sp>
      <p:sp>
        <p:nvSpPr>
          <p:cNvPr id="1443" name="饮食未侈也…"/>
          <p:cNvSpPr txBox="1"/>
          <p:nvPr/>
        </p:nvSpPr>
        <p:spPr>
          <a:xfrm>
            <a:off x="7776374" y="5183108"/>
            <a:ext cx="3320276" cy="4602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6600" b="0" baseline="29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饮食未侈也</a:t>
            </a:r>
          </a:p>
          <a:p>
            <a:pPr algn="just" defTabSz="3657600">
              <a:defRPr sz="6600" b="0" baseline="29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衣服未备也</a:t>
            </a:r>
          </a:p>
          <a:p>
            <a:pPr algn="just" defTabSz="3657600">
              <a:defRPr sz="6600" b="0" baseline="29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宫室未美也 </a:t>
            </a:r>
          </a:p>
          <a:p>
            <a:pPr algn="just" defTabSz="3657600">
              <a:defRPr sz="6600" b="0" baseline="29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其分未严也</a:t>
            </a:r>
          </a:p>
        </p:txBody>
      </p:sp>
      <p:sp>
        <p:nvSpPr>
          <p:cNvPr id="1444" name="故天下乐戴而不厌…"/>
          <p:cNvSpPr txBox="1"/>
          <p:nvPr/>
        </p:nvSpPr>
        <p:spPr>
          <a:xfrm>
            <a:off x="13271123" y="6466521"/>
            <a:ext cx="10101579" cy="2189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故天下乐戴而不厌</a:t>
            </a:r>
          </a:p>
          <a:p>
            <a: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惟恐其一日释位而莫之肯继也</a:t>
            </a:r>
          </a:p>
        </p:txBody>
      </p:sp>
      <p:pic>
        <p:nvPicPr>
          <p:cNvPr id="1445" name="image5.jpeg" descr="image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83" y="1169463"/>
            <a:ext cx="6914744" cy="411147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565018" y="2531325"/>
            <a:ext cx="1331604" cy="38846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123" y="2714144"/>
            <a:ext cx="1206270" cy="3519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9" name="无乐乎为君"/>
          <p:cNvSpPr txBox="1"/>
          <p:nvPr/>
        </p:nvSpPr>
        <p:spPr>
          <a:xfrm>
            <a:off x="3677325" y="3954764"/>
            <a:ext cx="32435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无乐乎为君</a:t>
            </a:r>
          </a:p>
        </p:txBody>
      </p:sp>
      <p:sp>
        <p:nvSpPr>
          <p:cNvPr id="1450" name="饮食未侈也…"/>
          <p:cNvSpPr txBox="1"/>
          <p:nvPr/>
        </p:nvSpPr>
        <p:spPr>
          <a:xfrm>
            <a:off x="8738980" y="2722865"/>
            <a:ext cx="2468085" cy="34340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饮食未侈也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衣服未备也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宫室未美也 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其分未严也</a:t>
            </a:r>
          </a:p>
        </p:txBody>
      </p:sp>
      <p:sp>
        <p:nvSpPr>
          <p:cNvPr id="1451" name="故天下乐戴而不厌…"/>
          <p:cNvSpPr txBox="1"/>
          <p:nvPr/>
        </p:nvSpPr>
        <p:spPr>
          <a:xfrm>
            <a:off x="13025138" y="3594822"/>
            <a:ext cx="8120379" cy="180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故天下乐戴而不厌</a:t>
            </a:r>
          </a:p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惟恐其一日释位而莫之肯继也</a:t>
            </a:r>
          </a:p>
        </p:txBody>
      </p:sp>
      <p:sp>
        <p:nvSpPr>
          <p:cNvPr id="1452" name="矩形"/>
          <p:cNvSpPr/>
          <p:nvPr/>
        </p:nvSpPr>
        <p:spPr>
          <a:xfrm>
            <a:off x="2977085" y="2129188"/>
            <a:ext cx="18429832" cy="46214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496" y="6813725"/>
            <a:ext cx="1676402" cy="1992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4" name="秦-君益贵+君益孤"/>
          <p:cNvSpPr txBox="1"/>
          <p:nvPr/>
        </p:nvSpPr>
        <p:spPr>
          <a:xfrm>
            <a:off x="12171474" y="7451779"/>
            <a:ext cx="5178642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b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秦</a:t>
            </a:r>
            <a:r>
              <a:rPr>
                <a:solidFill>
                  <a:srgbClr val="000000"/>
                </a:solidFill>
              </a:rPr>
              <a:t>-君益贵+君益孤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5" name="古"/>
          <p:cNvSpPr txBox="1"/>
          <p:nvPr/>
        </p:nvSpPr>
        <p:spPr>
          <a:xfrm>
            <a:off x="1263120" y="3953476"/>
            <a:ext cx="8051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古</a:t>
            </a:r>
          </a:p>
        </p:txBody>
      </p:sp>
      <p:pic>
        <p:nvPicPr>
          <p:cNvPr id="1456" name="image5.jpeg" descr="image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28" y="1368"/>
            <a:ext cx="6914746" cy="41114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7" name="2.2.1邓牧《君道》【泛读】"/>
          <p:cNvSpPr txBox="1"/>
          <p:nvPr>
            <p:ph type="title"/>
          </p:nvPr>
        </p:nvSpPr>
        <p:spPr>
          <a:xfrm>
            <a:off x="1947756" y="88060"/>
            <a:ext cx="13401737" cy="1978026"/>
          </a:xfrm>
          <a:prstGeom prst="rect">
            <a:avLst/>
          </a:prstGeom>
        </p:spPr>
        <p:txBody>
          <a:bodyPr anchor="b"/>
          <a:lstStyle>
            <a:lvl1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2.2.1邓牧《君道》【泛读】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565018" y="2531325"/>
            <a:ext cx="1331604" cy="38846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123" y="2714144"/>
            <a:ext cx="1206270" cy="3519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1" name="无乐乎为君"/>
          <p:cNvSpPr txBox="1"/>
          <p:nvPr/>
        </p:nvSpPr>
        <p:spPr>
          <a:xfrm>
            <a:off x="3677325" y="3954764"/>
            <a:ext cx="32435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无乐乎为君</a:t>
            </a:r>
          </a:p>
        </p:txBody>
      </p:sp>
      <p:sp>
        <p:nvSpPr>
          <p:cNvPr id="1462" name="饮食未侈也…"/>
          <p:cNvSpPr txBox="1"/>
          <p:nvPr/>
        </p:nvSpPr>
        <p:spPr>
          <a:xfrm>
            <a:off x="8738980" y="2621106"/>
            <a:ext cx="2468085" cy="34340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饮食未侈也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衣服未备也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宫室未美也 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其分未严也</a:t>
            </a:r>
          </a:p>
        </p:txBody>
      </p:sp>
      <p:sp>
        <p:nvSpPr>
          <p:cNvPr id="1463" name="故天下乐戴而不厌…"/>
          <p:cNvSpPr txBox="1"/>
          <p:nvPr/>
        </p:nvSpPr>
        <p:spPr>
          <a:xfrm>
            <a:off x="13025138" y="3594822"/>
            <a:ext cx="8120379" cy="180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故天下乐戴而不厌</a:t>
            </a:r>
          </a:p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惟恐其一日释位而莫之肯继也</a:t>
            </a:r>
          </a:p>
        </p:txBody>
      </p:sp>
      <p:sp>
        <p:nvSpPr>
          <p:cNvPr id="1464" name="矩形"/>
          <p:cNvSpPr/>
          <p:nvPr/>
        </p:nvSpPr>
        <p:spPr>
          <a:xfrm>
            <a:off x="2977085" y="2129188"/>
            <a:ext cx="18429832" cy="46214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6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05" y="6889925"/>
            <a:ext cx="1676402" cy="1992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6" name="秦-君益贵+君益孤"/>
          <p:cNvSpPr txBox="1"/>
          <p:nvPr/>
        </p:nvSpPr>
        <p:spPr>
          <a:xfrm>
            <a:off x="11344072" y="7299379"/>
            <a:ext cx="5178642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b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秦</a:t>
            </a:r>
            <a:r>
              <a:rPr>
                <a:solidFill>
                  <a:srgbClr val="000000"/>
                </a:solidFill>
              </a:rPr>
              <a:t>-君益贵+君益孤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7" name="古·有天下"/>
          <p:cNvSpPr txBox="1"/>
          <p:nvPr/>
        </p:nvSpPr>
        <p:spPr>
          <a:xfrm>
            <a:off x="105061" y="3988522"/>
            <a:ext cx="2780724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古·有天下</a:t>
            </a:r>
          </a:p>
        </p:txBody>
      </p:sp>
      <p:sp>
        <p:nvSpPr>
          <p:cNvPr id="1468" name="矩形"/>
          <p:cNvSpPr/>
          <p:nvPr/>
        </p:nvSpPr>
        <p:spPr>
          <a:xfrm>
            <a:off x="2793049" y="8869218"/>
            <a:ext cx="18429832" cy="462143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6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933941" y="9418859"/>
            <a:ext cx="1331603" cy="38846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7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047" y="9601679"/>
            <a:ext cx="1206269" cy="3519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1" name="惧人夺其位"/>
          <p:cNvSpPr txBox="1"/>
          <p:nvPr/>
        </p:nvSpPr>
        <p:spPr>
          <a:xfrm>
            <a:off x="4046247" y="10842297"/>
            <a:ext cx="32435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惧人夺其位</a:t>
            </a:r>
          </a:p>
        </p:txBody>
      </p:sp>
      <p:sp>
        <p:nvSpPr>
          <p:cNvPr id="1472" name="饮食侈…"/>
          <p:cNvSpPr txBox="1"/>
          <p:nvPr/>
        </p:nvSpPr>
        <p:spPr>
          <a:xfrm>
            <a:off x="9220990" y="9649159"/>
            <a:ext cx="1941432" cy="327151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lnSpc>
                <a:spcPct val="70000"/>
              </a:lnSpc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饮食侈</a:t>
            </a:r>
          </a:p>
          <a:p>
            <a:pPr algn="just" defTabSz="3657600">
              <a:lnSpc>
                <a:spcPct val="70000"/>
              </a:lnSpc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衣服备</a:t>
            </a:r>
          </a:p>
          <a:p>
            <a:pPr algn="just" defTabSz="3657600">
              <a:lnSpc>
                <a:spcPct val="70000"/>
              </a:lnSpc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宫室美者</a:t>
            </a:r>
          </a:p>
          <a:p>
            <a:pPr algn="just" defTabSz="3657600">
              <a:lnSpc>
                <a:spcPct val="70000"/>
              </a:lnSpc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分而严</a:t>
            </a:r>
          </a:p>
          <a:p>
            <a:pPr algn="just" defTabSz="3657600">
              <a:lnSpc>
                <a:spcPct val="70000"/>
              </a:lnSpc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位而尊者</a:t>
            </a:r>
          </a:p>
        </p:txBody>
      </p:sp>
      <p:sp>
        <p:nvSpPr>
          <p:cNvPr id="1473" name="盗贼之争天下"/>
          <p:cNvSpPr txBox="1"/>
          <p:nvPr/>
        </p:nvSpPr>
        <p:spPr>
          <a:xfrm>
            <a:off x="13394061" y="10482357"/>
            <a:ext cx="38531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盗贼之争天下</a:t>
            </a:r>
          </a:p>
        </p:txBody>
      </p:sp>
      <p:sp>
        <p:nvSpPr>
          <p:cNvPr id="1474" name="秦及后"/>
          <p:cNvSpPr txBox="1"/>
          <p:nvPr/>
        </p:nvSpPr>
        <p:spPr>
          <a:xfrm>
            <a:off x="483233" y="10787078"/>
            <a:ext cx="2024379" cy="995678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秦及后</a:t>
            </a:r>
          </a:p>
        </p:txBody>
      </p:sp>
      <p:sp>
        <p:nvSpPr>
          <p:cNvPr id="1475" name="大不得已"/>
          <p:cNvSpPr txBox="1"/>
          <p:nvPr/>
        </p:nvSpPr>
        <p:spPr>
          <a:xfrm>
            <a:off x="178433" y="5052145"/>
            <a:ext cx="2633979" cy="1013390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 u="sng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大不得已</a:t>
            </a:r>
          </a:p>
        </p:txBody>
      </p:sp>
      <p:sp>
        <p:nvSpPr>
          <p:cNvPr id="1476" name="以为乐"/>
          <p:cNvSpPr txBox="1"/>
          <p:nvPr/>
        </p:nvSpPr>
        <p:spPr>
          <a:xfrm>
            <a:off x="483233" y="11698131"/>
            <a:ext cx="2024379" cy="1013390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 u="sng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以为乐</a:t>
            </a:r>
          </a:p>
        </p:txBody>
      </p:sp>
      <p:pic>
        <p:nvPicPr>
          <p:cNvPr id="1477" name="image5.jpeg" descr="image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29" y="1368"/>
            <a:ext cx="6914745" cy="41114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8" name="2.2.1邓牧《君道》【泛读】"/>
          <p:cNvSpPr txBox="1"/>
          <p:nvPr>
            <p:ph type="title"/>
          </p:nvPr>
        </p:nvSpPr>
        <p:spPr>
          <a:xfrm>
            <a:off x="1923421" y="-191660"/>
            <a:ext cx="13401737" cy="1978026"/>
          </a:xfrm>
          <a:prstGeom prst="rect">
            <a:avLst/>
          </a:prstGeom>
        </p:spPr>
        <p:txBody>
          <a:bodyPr anchor="b"/>
          <a:lstStyle>
            <a:lvl1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2.2.1邓牧《君道》【泛读】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标题 8"/>
          <p:cNvSpPr txBox="1"/>
          <p:nvPr>
            <p:ph type="title"/>
          </p:nvPr>
        </p:nvSpPr>
        <p:spPr>
          <a:xfrm>
            <a:off x="1676399" y="1125394"/>
            <a:ext cx="10425432" cy="1131748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全书框架</a:t>
            </a:r>
          </a:p>
        </p:txBody>
      </p:sp>
      <p:pic>
        <p:nvPicPr>
          <p:cNvPr id="1199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2794000"/>
            <a:ext cx="23987761" cy="6902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0" name="矩形"/>
          <p:cNvSpPr/>
          <p:nvPr/>
        </p:nvSpPr>
        <p:spPr>
          <a:xfrm>
            <a:off x="17051058" y="6689559"/>
            <a:ext cx="7181261" cy="3179573"/>
          </a:xfrm>
          <a:prstGeom prst="rect">
            <a:avLst/>
          </a:prstGeom>
          <a:ln w="88900">
            <a:solidFill>
              <a:srgbClr val="EE230C"/>
            </a:solidFill>
            <a:miter lim="400000"/>
          </a:ln>
        </p:spPr>
        <p:txBody>
          <a:bodyPr lIns="71436" tIns="71436" rIns="71436" bIns="71436" anchor="ctr"/>
          <a:lstStyle/>
          <a:p>
            <a:pPr defTabSz="821055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553319" y="4558610"/>
            <a:ext cx="2228991" cy="65026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158618" y="2531325"/>
            <a:ext cx="1331604" cy="38846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8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723" y="2714144"/>
            <a:ext cx="1206270" cy="3519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5" name="无乐乎为君"/>
          <p:cNvSpPr txBox="1"/>
          <p:nvPr/>
        </p:nvSpPr>
        <p:spPr>
          <a:xfrm>
            <a:off x="3270925" y="3954764"/>
            <a:ext cx="32435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无乐乎为君</a:t>
            </a:r>
          </a:p>
        </p:txBody>
      </p:sp>
      <p:sp>
        <p:nvSpPr>
          <p:cNvPr id="1486" name="饮食未侈也…"/>
          <p:cNvSpPr txBox="1"/>
          <p:nvPr/>
        </p:nvSpPr>
        <p:spPr>
          <a:xfrm>
            <a:off x="8332580" y="2621106"/>
            <a:ext cx="2468085" cy="34340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饮食未侈也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衣服未备也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宫室未美也 </a:t>
            </a:r>
          </a:p>
          <a:p>
            <a:pPr algn="just" defTabSz="3657600">
              <a:defRPr sz="4800" b="0" baseline="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其分未严也</a:t>
            </a:r>
          </a:p>
        </p:txBody>
      </p:sp>
      <p:sp>
        <p:nvSpPr>
          <p:cNvPr id="1487" name="故天下乐戴而不厌…"/>
          <p:cNvSpPr txBox="1"/>
          <p:nvPr/>
        </p:nvSpPr>
        <p:spPr>
          <a:xfrm>
            <a:off x="12618738" y="3594822"/>
            <a:ext cx="8120379" cy="180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故天下乐戴而不厌</a:t>
            </a:r>
          </a:p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惟恐其一日释位而莫之肯继也</a:t>
            </a:r>
          </a:p>
        </p:txBody>
      </p:sp>
      <p:sp>
        <p:nvSpPr>
          <p:cNvPr id="1488" name="矩形"/>
          <p:cNvSpPr/>
          <p:nvPr/>
        </p:nvSpPr>
        <p:spPr>
          <a:xfrm>
            <a:off x="2570685" y="2129188"/>
            <a:ext cx="18429832" cy="46214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8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05" y="6889925"/>
            <a:ext cx="1676402" cy="1992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0" name="秦-君益贵+君益孤"/>
          <p:cNvSpPr txBox="1"/>
          <p:nvPr/>
        </p:nvSpPr>
        <p:spPr>
          <a:xfrm>
            <a:off x="10937672" y="7299379"/>
            <a:ext cx="5178642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b">
            <a:spAutoFit/>
          </a:bodyPr>
          <a:lstStyle/>
          <a:p>
            <a: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秦</a:t>
            </a:r>
            <a:r>
              <a:rPr>
                <a:solidFill>
                  <a:srgbClr val="000000"/>
                </a:solidFill>
              </a:rPr>
              <a:t>-君益贵+君益孤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1" name="古"/>
          <p:cNvSpPr txBox="1"/>
          <p:nvPr/>
        </p:nvSpPr>
        <p:spPr>
          <a:xfrm>
            <a:off x="856720" y="3953476"/>
            <a:ext cx="8051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古</a:t>
            </a:r>
          </a:p>
        </p:txBody>
      </p:sp>
      <p:sp>
        <p:nvSpPr>
          <p:cNvPr id="1492" name="矩形"/>
          <p:cNvSpPr/>
          <p:nvPr/>
        </p:nvSpPr>
        <p:spPr>
          <a:xfrm>
            <a:off x="2386649" y="8869218"/>
            <a:ext cx="18429832" cy="462143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9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1527541" y="9418859"/>
            <a:ext cx="1331603" cy="38846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4647" y="9601679"/>
            <a:ext cx="1206269" cy="3519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5" name="惧人夺其位"/>
          <p:cNvSpPr txBox="1"/>
          <p:nvPr/>
        </p:nvSpPr>
        <p:spPr>
          <a:xfrm>
            <a:off x="3639847" y="10842297"/>
            <a:ext cx="32435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惧人夺其位</a:t>
            </a:r>
          </a:p>
        </p:txBody>
      </p:sp>
      <p:sp>
        <p:nvSpPr>
          <p:cNvPr id="1496" name="饮食侈…"/>
          <p:cNvSpPr txBox="1"/>
          <p:nvPr/>
        </p:nvSpPr>
        <p:spPr>
          <a:xfrm>
            <a:off x="8964829" y="9344438"/>
            <a:ext cx="1941432" cy="4219346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lnSpc>
                <a:spcPct val="70000"/>
              </a:lnSpc>
              <a:defRPr sz="4800" b="0" baseline="7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饮食侈</a:t>
            </a:r>
          </a:p>
          <a:p>
            <a:pPr algn="just" defTabSz="3657600">
              <a:lnSpc>
                <a:spcPct val="70000"/>
              </a:lnSpc>
              <a:defRPr sz="4800" b="0" baseline="7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衣服备</a:t>
            </a:r>
          </a:p>
          <a:p>
            <a:pPr algn="just" defTabSz="3657600">
              <a:lnSpc>
                <a:spcPct val="70000"/>
              </a:lnSpc>
              <a:defRPr sz="4800" b="0" baseline="7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宫室美者</a:t>
            </a:r>
          </a:p>
          <a:p>
            <a:pPr algn="just" defTabSz="3657600">
              <a:lnSpc>
                <a:spcPct val="70000"/>
              </a:lnSpc>
              <a:defRPr sz="4800" b="0" baseline="7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分而严</a:t>
            </a:r>
          </a:p>
          <a:p>
            <a:pPr algn="just" defTabSz="3657600">
              <a:lnSpc>
                <a:spcPct val="70000"/>
              </a:lnSpc>
              <a:defRPr sz="4800" b="0" baseline="7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位而尊者</a:t>
            </a:r>
          </a:p>
        </p:txBody>
      </p:sp>
      <p:sp>
        <p:nvSpPr>
          <p:cNvPr id="1497" name="盗贼之争天下"/>
          <p:cNvSpPr txBox="1"/>
          <p:nvPr/>
        </p:nvSpPr>
        <p:spPr>
          <a:xfrm>
            <a:off x="12987660" y="10482357"/>
            <a:ext cx="38531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盗贼之争天下</a:t>
            </a:r>
          </a:p>
        </p:txBody>
      </p:sp>
      <p:sp>
        <p:nvSpPr>
          <p:cNvPr id="1498" name="秦及后"/>
          <p:cNvSpPr txBox="1"/>
          <p:nvPr/>
        </p:nvSpPr>
        <p:spPr>
          <a:xfrm>
            <a:off x="76833" y="10787078"/>
            <a:ext cx="2024379" cy="995678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秦及后</a:t>
            </a:r>
          </a:p>
        </p:txBody>
      </p:sp>
      <p:sp>
        <p:nvSpPr>
          <p:cNvPr id="1499" name="对比"/>
          <p:cNvSpPr txBox="1"/>
          <p:nvPr/>
        </p:nvSpPr>
        <p:spPr>
          <a:xfrm>
            <a:off x="22481308" y="7197779"/>
            <a:ext cx="1414779" cy="995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对比</a:t>
            </a:r>
          </a:p>
        </p:txBody>
      </p:sp>
      <p:pic>
        <p:nvPicPr>
          <p:cNvPr id="1500" name="image5.jpeg" descr="image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29" y="1368"/>
            <a:ext cx="6914745" cy="41114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01" name="2.2.1邓牧《君道》【泛读】"/>
          <p:cNvSpPr txBox="1"/>
          <p:nvPr>
            <p:ph type="title"/>
          </p:nvPr>
        </p:nvSpPr>
        <p:spPr>
          <a:xfrm>
            <a:off x="1801744" y="-191660"/>
            <a:ext cx="13401737" cy="1978026"/>
          </a:xfrm>
          <a:prstGeom prst="rect">
            <a:avLst/>
          </a:prstGeom>
        </p:spPr>
        <p:txBody>
          <a:bodyPr anchor="b"/>
          <a:lstStyle>
            <a:lvl1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2.2.1邓牧《君道》【泛读】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《君道》一文认为，下列属于远古之人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《君道》一文认为，下列属于远古之人的是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A:“为饮食之侈、衣服之备、宫室之美”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B:“为分而严、为位而尊”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C:“无乐乎为君”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D:“惧人夺其位”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50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《君道》一文认为，下列属于远古之人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《君道》一文认为，下列属于远古之人的是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A:“为饮食之侈、衣服之备、宫室之美”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B:“为分而严、为位而尊”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0000"/>
                </a:solidFill>
              </a:defRPr>
            </a:pPr>
            <a:r>
              <a:t>C:“无乐乎为君”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D:“惧人夺其位”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答案：C</a:t>
            </a:r>
          </a:p>
        </p:txBody>
      </p:sp>
      <p:sp>
        <p:nvSpPr>
          <p:cNvPr id="150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《君道》一文认为，君主视天下为一己之私始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《君道》一文认为，君主视天下为一己之私始于（ ）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A:夏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B:商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C:周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D:秦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 </a:t>
            </a:r>
          </a:p>
        </p:txBody>
      </p:sp>
      <p:sp>
        <p:nvSpPr>
          <p:cNvPr id="151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《君道》一文认为，君主视天下为一己之私始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77570">
              <a:lnSpc>
                <a:spcPct val="100000"/>
              </a:lnSpc>
              <a:defRPr sz="6900"/>
            </a:pPr>
            <a:r>
              <a:t>《君道》一文认为，君主视天下为一己之私始于（ ）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A:夏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B:商</a:t>
            </a:r>
          </a:p>
          <a:p>
            <a:pPr defTabSz="877570">
              <a:lnSpc>
                <a:spcPct val="100000"/>
              </a:lnSpc>
              <a:defRPr sz="6900"/>
            </a:pPr>
            <a:r>
              <a:t>C:周</a:t>
            </a:r>
          </a:p>
          <a:p>
            <a:pPr defTabSz="877570">
              <a:lnSpc>
                <a:spcPct val="100000"/>
              </a:lnSpc>
              <a:defRPr sz="6900">
                <a:solidFill>
                  <a:srgbClr val="BE0000"/>
                </a:solidFill>
              </a:defRPr>
            </a:pPr>
            <a:r>
              <a:t>D:秦</a:t>
            </a: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</a:p>
          <a:p>
            <a:pPr defTabSz="877570">
              <a:lnSpc>
                <a:spcPct val="100000"/>
              </a:lnSpc>
              <a:defRPr sz="6900"/>
            </a:pPr>
            <a:r>
              <a:t>答案：D</a:t>
            </a:r>
          </a:p>
        </p:txBody>
      </p:sp>
      <p:sp>
        <p:nvSpPr>
          <p:cNvPr id="151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8" name="标题 1"/>
          <p:cNvSpPr txBox="1"/>
          <p:nvPr>
            <p:ph type="title"/>
          </p:nvPr>
        </p:nvSpPr>
        <p:spPr>
          <a:xfrm>
            <a:off x="2945506" y="7740630"/>
            <a:ext cx="16609340" cy="1978026"/>
          </a:xfrm>
          <a:prstGeom prst="rect">
            <a:avLst/>
          </a:prstGeom>
        </p:spPr>
        <p:txBody>
          <a:bodyPr anchor="b"/>
          <a:lstStyle/>
          <a:p>
            <a:pPr defTabSz="1206500">
              <a:defRPr sz="5900"/>
            </a:pPr>
            <a:r>
              <a:t>2.3董解元《西厢记诸宫调（白马解围）》</a:t>
            </a:r>
            <a:r>
              <a:rPr sz="4700"/>
              <a:t>【泛读】</a:t>
            </a:r>
            <a:endParaRPr sz="4700"/>
          </a:p>
        </p:txBody>
      </p:sp>
      <p:sp>
        <p:nvSpPr>
          <p:cNvPr id="151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52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22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2.3.0董解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2.3.0董解元</a:t>
            </a:r>
          </a:p>
        </p:txBody>
      </p:sp>
      <p:pic>
        <p:nvPicPr>
          <p:cNvPr id="15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9110" y="5308417"/>
            <a:ext cx="6772011" cy="4531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6" name="1.解元是金、元时十对读书人的通称。…"/>
          <p:cNvSpPr txBox="1"/>
          <p:nvPr/>
        </p:nvSpPr>
        <p:spPr>
          <a:xfrm>
            <a:off x="813599" y="3845721"/>
            <a:ext cx="15379969" cy="653713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3657600">
              <a:lnSpc>
                <a:spcPct val="120000"/>
              </a:lnSpc>
              <a:defRPr sz="6300" b="0" baseline="3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</a:t>
            </a:r>
            <a:r>
              <a:rPr>
                <a:solidFill>
                  <a:srgbClr val="BE0000"/>
                </a:solidFill>
              </a:rPr>
              <a:t>解元</a:t>
            </a:r>
            <a:r>
              <a:t>是金、元时十对读书人的通称。</a:t>
            </a:r>
          </a:p>
          <a:p>
            <a:pPr algn="l" defTabSz="3657600">
              <a:lnSpc>
                <a:spcPct val="120000"/>
              </a:lnSpc>
              <a:defRPr sz="6300" b="0" baseline="3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3.《西厢记诸宫调》，创作于</a:t>
            </a:r>
            <a:r>
              <a:rPr>
                <a:solidFill>
                  <a:srgbClr val="BE0000"/>
                </a:solidFill>
              </a:rPr>
              <a:t>金代</a:t>
            </a:r>
            <a:r>
              <a:t>，为有别于后来元王实甫杂剧《西厢记》，又称《董西厢》。</a:t>
            </a:r>
            <a:r>
              <a:rPr u="sng">
                <a:solidFill>
                  <a:srgbClr val="BE0000"/>
                </a:solidFill>
              </a:rPr>
              <a:t>取材于唐代元稹《莺莺传》</a:t>
            </a:r>
            <a:r>
              <a:t>。</a:t>
            </a:r>
          </a:p>
          <a:p>
            <a:pPr algn="l" defTabSz="3657600">
              <a:lnSpc>
                <a:spcPct val="120000"/>
              </a:lnSpc>
              <a:defRPr sz="6300" b="0" baseline="3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4.</a:t>
            </a:r>
            <a:r>
              <a:rPr u="sng">
                <a:solidFill>
                  <a:srgbClr val="BE0000"/>
                </a:solidFill>
              </a:rPr>
              <a:t>诸宫调</a:t>
            </a:r>
            <a:r>
              <a:t>是宋、金讲唱文艺的一种新形式，有说有唱，以唱为主。</a:t>
            </a:r>
          </a:p>
        </p:txBody>
      </p:sp>
      <p:sp>
        <p:nvSpPr>
          <p:cNvPr id="1527" name="单选☆"/>
          <p:cNvSpPr txBox="1"/>
          <p:nvPr/>
        </p:nvSpPr>
        <p:spPr>
          <a:xfrm>
            <a:off x="10111386" y="4082662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528" name="单选☆"/>
          <p:cNvSpPr txBox="1"/>
          <p:nvPr/>
        </p:nvSpPr>
        <p:spPr>
          <a:xfrm>
            <a:off x="1959051" y="11115571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《董西厢》取材于《莺莺传》。《莺莺传》的作者是（ ）…"/>
          <p:cNvSpPr txBox="1"/>
          <p:nvPr>
            <p:ph type="body" sz="half" idx="1"/>
          </p:nvPr>
        </p:nvSpPr>
        <p:spPr>
          <a:xfrm>
            <a:off x="1784350" y="2463800"/>
            <a:ext cx="20815300" cy="6064383"/>
          </a:xfrm>
          <a:prstGeom prst="rect">
            <a:avLst/>
          </a:prstGeom>
        </p:spPr>
        <p:txBody>
          <a:bodyPr/>
          <a:lstStyle/>
          <a:p>
            <a:pPr defTabSz="593725">
              <a:lnSpc>
                <a:spcPct val="120000"/>
              </a:lnSpc>
              <a:defRPr sz="5900"/>
            </a:pPr>
            <a:r>
              <a:t>《董西厢》取材于《莺莺传》。《莺莺传》的作者是（ ）</a:t>
            </a:r>
          </a:p>
          <a:p>
            <a:pPr defTabSz="593725">
              <a:lnSpc>
                <a:spcPct val="120000"/>
              </a:lnSpc>
              <a:defRPr sz="5900"/>
            </a:pPr>
            <a:r>
              <a:t>A:白居易</a:t>
            </a:r>
          </a:p>
          <a:p>
            <a:pPr defTabSz="593725">
              <a:lnSpc>
                <a:spcPct val="120000"/>
              </a:lnSpc>
              <a:defRPr sz="5900"/>
            </a:pPr>
            <a:r>
              <a:t>B:元稹</a:t>
            </a:r>
          </a:p>
          <a:p>
            <a:pPr defTabSz="593725">
              <a:lnSpc>
                <a:spcPct val="120000"/>
              </a:lnSpc>
              <a:defRPr sz="5900"/>
            </a:pPr>
            <a:r>
              <a:t>C:李朝威</a:t>
            </a:r>
          </a:p>
          <a:p>
            <a:pPr defTabSz="593725">
              <a:lnSpc>
                <a:spcPct val="120000"/>
              </a:lnSpc>
              <a:defRPr sz="5900"/>
            </a:pPr>
            <a:r>
              <a:t>D:白行简</a:t>
            </a:r>
          </a:p>
        </p:txBody>
      </p:sp>
      <p:sp>
        <p:nvSpPr>
          <p:cNvPr id="153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《董西厢》取材于《莺莺传》。《莺莺传》的作者是（ ）…"/>
          <p:cNvSpPr txBox="1"/>
          <p:nvPr>
            <p:ph type="body" idx="1"/>
          </p:nvPr>
        </p:nvSpPr>
        <p:spPr>
          <a:xfrm>
            <a:off x="1784349" y="2463800"/>
            <a:ext cx="21970564" cy="9046697"/>
          </a:xfrm>
          <a:prstGeom prst="rect">
            <a:avLst/>
          </a:prstGeom>
        </p:spPr>
        <p:txBody>
          <a:bodyPr/>
          <a:lstStyle/>
          <a:p>
            <a:pPr defTabSz="557530">
              <a:lnSpc>
                <a:spcPct val="120000"/>
              </a:lnSpc>
              <a:defRPr sz="5600"/>
            </a:pPr>
            <a:r>
              <a:t>《董西厢》取材于《莺莺传》。《莺莺传》的作者是（ ）</a:t>
            </a:r>
          </a:p>
          <a:p>
            <a:pPr defTabSz="557530">
              <a:lnSpc>
                <a:spcPct val="120000"/>
              </a:lnSpc>
              <a:defRPr sz="5600"/>
            </a:pPr>
            <a:r>
              <a:t>A:白居易</a:t>
            </a:r>
          </a:p>
          <a:p>
            <a:pPr defTabSz="557530">
              <a:lnSpc>
                <a:spcPct val="120000"/>
              </a:lnSpc>
              <a:defRPr sz="5600">
                <a:solidFill>
                  <a:srgbClr val="BE0000"/>
                </a:solidFill>
              </a:defRPr>
            </a:pPr>
            <a:r>
              <a:t>B:元稹</a:t>
            </a:r>
          </a:p>
          <a:p>
            <a:pPr defTabSz="557530">
              <a:lnSpc>
                <a:spcPct val="120000"/>
              </a:lnSpc>
              <a:defRPr sz="5600"/>
            </a:pPr>
            <a:r>
              <a:t>C:李朝威</a:t>
            </a:r>
          </a:p>
          <a:p>
            <a:pPr defTabSz="557530">
              <a:lnSpc>
                <a:spcPct val="120000"/>
              </a:lnSpc>
              <a:defRPr sz="5600"/>
            </a:pPr>
            <a:r>
              <a:t>D:白行简</a:t>
            </a:r>
          </a:p>
          <a:p>
            <a:pPr defTabSz="557530">
              <a:lnSpc>
                <a:spcPct val="120000"/>
              </a:lnSpc>
              <a:defRPr sz="5600"/>
            </a:pPr>
          </a:p>
          <a:p>
            <a:pPr defTabSz="557530">
              <a:lnSpc>
                <a:spcPct val="120000"/>
              </a:lnSpc>
              <a:defRPr sz="5600"/>
            </a:pPr>
          </a:p>
          <a:p>
            <a:pPr defTabSz="557530">
              <a:lnSpc>
                <a:spcPct val="120000"/>
              </a:lnSpc>
              <a:defRPr sz="5600"/>
            </a:pPr>
            <a:r>
              <a:t>答案：B</a:t>
            </a:r>
          </a:p>
        </p:txBody>
      </p:sp>
      <p:sp>
        <p:nvSpPr>
          <p:cNvPr id="153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从体裁说，《董西厢》属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从体裁说，《董西厢》属于（ ）</a:t>
            </a:r>
          </a:p>
          <a:p>
            <a:pPr>
              <a:lnSpc>
                <a:spcPct val="100000"/>
              </a:lnSpc>
              <a:defRPr sz="4800"/>
            </a:pPr>
            <a:r>
              <a:t>A:散曲</a:t>
            </a:r>
          </a:p>
          <a:p>
            <a:pPr>
              <a:lnSpc>
                <a:spcPct val="100000"/>
              </a:lnSpc>
              <a:defRPr sz="4800"/>
            </a:pPr>
            <a:r>
              <a:t>B:杂剧</a:t>
            </a:r>
          </a:p>
          <a:p>
            <a:pPr>
              <a:lnSpc>
                <a:spcPct val="100000"/>
              </a:lnSpc>
              <a:defRPr sz="4800"/>
            </a:pPr>
            <a:r>
              <a:t>C:传奇</a:t>
            </a:r>
          </a:p>
          <a:p>
            <a:pPr>
              <a:lnSpc>
                <a:spcPct val="100000"/>
              </a:lnSpc>
              <a:defRPr sz="4800"/>
            </a:pPr>
            <a:r>
              <a:t>D:诸宫调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53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3" name="标题 1"/>
          <p:cNvSpPr txBox="1"/>
          <p:nvPr>
            <p:ph type="title"/>
          </p:nvPr>
        </p:nvSpPr>
        <p:spPr>
          <a:xfrm>
            <a:off x="2895599" y="7667625"/>
            <a:ext cx="14303379" cy="1978025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金元部分</a:t>
            </a:r>
          </a:p>
        </p:txBody>
      </p:sp>
      <p:sp>
        <p:nvSpPr>
          <p:cNvPr id="120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0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0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从体裁说，《董西厢》属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从体裁说，《董西厢》属于（ ）</a:t>
            </a:r>
          </a:p>
          <a:p>
            <a:pPr>
              <a:lnSpc>
                <a:spcPct val="100000"/>
              </a:lnSpc>
              <a:defRPr sz="4800"/>
            </a:pPr>
            <a:r>
              <a:t>A:散曲</a:t>
            </a:r>
          </a:p>
          <a:p>
            <a:pPr>
              <a:lnSpc>
                <a:spcPct val="100000"/>
              </a:lnSpc>
              <a:defRPr sz="4800"/>
            </a:pPr>
            <a:r>
              <a:t>B:杂剧</a:t>
            </a:r>
          </a:p>
          <a:p>
            <a:pPr>
              <a:lnSpc>
                <a:spcPct val="100000"/>
              </a:lnSpc>
              <a:defRPr sz="4800"/>
            </a:pPr>
            <a:r>
              <a:t>C:传奇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D:诸宫调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答案：D</a:t>
            </a:r>
          </a:p>
        </p:txBody>
      </p:sp>
      <p:sp>
        <p:nvSpPr>
          <p:cNvPr id="154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2.3.1董解元《西厢记诸宫调（白马解围）》——背景"/>
          <p:cNvSpPr txBox="1"/>
          <p:nvPr>
            <p:ph type="title"/>
          </p:nvPr>
        </p:nvSpPr>
        <p:spPr>
          <a:xfrm>
            <a:off x="1687007" y="905589"/>
            <a:ext cx="20448504" cy="9421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353185"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2.3.1董解元《西厢记诸宫调（白马解围）》——</a:t>
            </a:r>
            <a:r>
              <a:rPr>
                <a:solidFill>
                  <a:srgbClr val="BE0000"/>
                </a:solidFill>
              </a:rPr>
              <a:t>背景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543" name="在此之前，崔母（相国夫人）携女莺莺及幼子寄居普救寺，书生张君瑞游寺时，瞥见莺莺美貌，借读书之名，借居寺中，伺机与之亲近，未得机缘。孙飞虎乱军兵围普救寺，要劫夺莺莺，张生致书友人白马将军杜确，杜统兵解围，寺中僧俗得救。张生有恩于崔氏，为与莺莺结合创造了条件。因而，“白马解围”是整部《西厢》发展中的一个重要环节。据史料，杜确实有其人，白马将军亦见于元稹友人李绅的《莺莺歌》。"/>
          <p:cNvSpPr txBox="1"/>
          <p:nvPr/>
        </p:nvSpPr>
        <p:spPr>
          <a:xfrm>
            <a:off x="655038" y="4410226"/>
            <a:ext cx="23449412" cy="758578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just" defTabSz="3657600">
              <a:lnSpc>
                <a:spcPct val="120000"/>
              </a:lnSpc>
              <a:defRPr sz="7500" b="0" baseline="3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在此之前，崔母（相国夫人）携女莺莺及幼子寄居普救寺，书生张君瑞游寺时，瞥见莺莺美貌，借读书之名，借居寺中，伺机与之亲近，未得机缘。</a:t>
            </a:r>
            <a:r>
              <a:rPr u="sng">
                <a:solidFill>
                  <a:srgbClr val="BE0000"/>
                </a:solidFill>
              </a:rPr>
              <a:t>孙飞虎乱军兵围普救寺</a:t>
            </a:r>
            <a:r>
              <a:t>，要劫夺莺莺，</a:t>
            </a:r>
            <a:r>
              <a:rPr u="sng">
                <a:solidFill>
                  <a:srgbClr val="BE0000"/>
                </a:solidFill>
              </a:rPr>
              <a:t>张生致书友人白马将军杜确</a:t>
            </a:r>
            <a:r>
              <a:t>，杜统兵解围，寺中僧俗得救。张生有恩于崔氏，为与莺莺结合创造了条件。因而，“白马解围”是整部《西厢》发展中的一个重要环节。据史料，杜确实有其人，白马将军亦见于元稹友人李绅的《莺莺歌》。</a:t>
            </a:r>
          </a:p>
        </p:txBody>
      </p:sp>
      <p:sp>
        <p:nvSpPr>
          <p:cNvPr id="1544" name="单选☆"/>
          <p:cNvSpPr txBox="1"/>
          <p:nvPr/>
        </p:nvSpPr>
        <p:spPr>
          <a:xfrm>
            <a:off x="20026881" y="5193860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545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6312" y="-8440"/>
            <a:ext cx="6956609" cy="41363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董解元《西厢记诸宫调》（白马解围）中“白马”指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董解元《西厢记诸宫调》（白马解围）中“白马”指（ ）</a:t>
            </a:r>
          </a:p>
          <a:p>
            <a:pPr>
              <a:lnSpc>
                <a:spcPct val="100000"/>
              </a:lnSpc>
              <a:defRPr sz="4800"/>
            </a:pPr>
            <a:r>
              <a:t>A:白马寺</a:t>
            </a:r>
          </a:p>
          <a:p>
            <a:pPr>
              <a:lnSpc>
                <a:spcPct val="100000"/>
              </a:lnSpc>
              <a:defRPr sz="4800"/>
            </a:pPr>
            <a:r>
              <a:t>B:白马坡</a:t>
            </a:r>
          </a:p>
          <a:p>
            <a:pPr>
              <a:lnSpc>
                <a:spcPct val="100000"/>
              </a:lnSpc>
              <a:defRPr sz="4800"/>
            </a:pPr>
            <a:r>
              <a:t>C:白马使者</a:t>
            </a:r>
          </a:p>
          <a:p>
            <a:pPr>
              <a:lnSpc>
                <a:spcPct val="100000"/>
              </a:lnSpc>
              <a:defRPr sz="4800"/>
            </a:pPr>
            <a:r>
              <a:t>D:白马将军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54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董解元《西厢记诸宫调》（白马解围）中“白马”指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董解元《西厢记诸宫调》（白马解围）中“白马”指（ ）</a:t>
            </a:r>
          </a:p>
          <a:p>
            <a:pPr>
              <a:lnSpc>
                <a:spcPct val="100000"/>
              </a:lnSpc>
              <a:defRPr sz="4800"/>
            </a:pPr>
            <a:r>
              <a:t>A:白马寺</a:t>
            </a:r>
          </a:p>
          <a:p>
            <a:pPr>
              <a:lnSpc>
                <a:spcPct val="100000"/>
              </a:lnSpc>
              <a:defRPr sz="4800"/>
            </a:pPr>
            <a:r>
              <a:t>B:白马坡</a:t>
            </a:r>
          </a:p>
          <a:p>
            <a:pPr>
              <a:lnSpc>
                <a:spcPct val="100000"/>
              </a:lnSpc>
              <a:defRPr sz="4800"/>
            </a:pPr>
            <a:r>
              <a:t>C:白马使者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D:白马将军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答案：D</a:t>
            </a:r>
          </a:p>
        </p:txBody>
      </p:sp>
      <p:sp>
        <p:nvSpPr>
          <p:cNvPr id="155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902" y="6589710"/>
            <a:ext cx="2146302" cy="62613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4" name="董解元《西厢记诸宫调（白马解围）》——重点人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董解元《西厢记诸宫调（白马解围）》——</a:t>
            </a:r>
            <a:r>
              <a:rPr>
                <a:solidFill>
                  <a:srgbClr val="BE0000"/>
                </a:solidFill>
              </a:rPr>
              <a:t>重点人物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555" name="极写士卒勇悍，以显示主将声威…"/>
          <p:cNvSpPr txBox="1"/>
          <p:nvPr/>
        </p:nvSpPr>
        <p:spPr>
          <a:xfrm>
            <a:off x="5199105" y="6374441"/>
            <a:ext cx="13980239" cy="64693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极写士卒勇悍，以显示</a:t>
            </a:r>
            <a:r>
              <a:rPr>
                <a:solidFill>
                  <a:srgbClr val="BE0000"/>
                </a:solidFill>
              </a:rPr>
              <a:t>主将声威</a:t>
            </a:r>
            <a:r>
              <a:t> 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出场之后，对其</a:t>
            </a:r>
            <a:r>
              <a:rPr>
                <a:solidFill>
                  <a:srgbClr val="BE0000"/>
                </a:solidFill>
              </a:rPr>
              <a:t>堂堂相貌和大将风度</a:t>
            </a:r>
            <a:r>
              <a:t>作了正面描绘 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孙飞虎及乱兵的不战自乱，突出</a:t>
            </a:r>
            <a:r>
              <a:rPr>
                <a:solidFill>
                  <a:srgbClr val="BE0000"/>
                </a:solidFill>
              </a:rPr>
              <a:t>将军过人的神勇</a:t>
            </a:r>
            <a:r>
              <a:t>。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以兵不血刃、以一降十，将</a:t>
            </a:r>
            <a:r>
              <a:rPr>
                <a:solidFill>
                  <a:srgbClr val="BE0000"/>
                </a:solidFill>
              </a:rPr>
              <a:t>将军的神威</a:t>
            </a:r>
            <a:r>
              <a:t>突出到极点 </a:t>
            </a:r>
          </a:p>
        </p:txBody>
      </p:sp>
      <p:sp>
        <p:nvSpPr>
          <p:cNvPr id="1556" name="白马将军精兵"/>
          <p:cNvSpPr txBox="1"/>
          <p:nvPr/>
        </p:nvSpPr>
        <p:spPr>
          <a:xfrm>
            <a:off x="149672" y="4187354"/>
            <a:ext cx="47675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白马将军精兵</a:t>
            </a:r>
          </a:p>
        </p:txBody>
      </p:sp>
      <p:sp>
        <p:nvSpPr>
          <p:cNvPr id="1557" name="五百来儿郎，一个个刁厥"/>
          <p:cNvSpPr txBox="1"/>
          <p:nvPr/>
        </p:nvSpPr>
        <p:spPr>
          <a:xfrm>
            <a:off x="5540250" y="4187354"/>
            <a:ext cx="85775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just" defTabSz="3657600">
              <a:defRPr sz="6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五百来儿郎，一个个刁厥</a:t>
            </a:r>
          </a:p>
        </p:txBody>
      </p:sp>
      <p:sp>
        <p:nvSpPr>
          <p:cNvPr id="1558" name="白马将军"/>
          <p:cNvSpPr txBox="1"/>
          <p:nvPr/>
        </p:nvSpPr>
        <p:spPr>
          <a:xfrm>
            <a:off x="491439" y="8877610"/>
            <a:ext cx="3469054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白马将军 </a:t>
            </a:r>
          </a:p>
        </p:txBody>
      </p:sp>
      <p:sp>
        <p:nvSpPr>
          <p:cNvPr id="1559" name="单选☆"/>
          <p:cNvSpPr txBox="1"/>
          <p:nvPr/>
        </p:nvSpPr>
        <p:spPr>
          <a:xfrm>
            <a:off x="14229787" y="4371504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560" name="多选☆"/>
          <p:cNvSpPr txBox="1"/>
          <p:nvPr/>
        </p:nvSpPr>
        <p:spPr>
          <a:xfrm>
            <a:off x="1138452" y="10375818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多选☆</a:t>
            </a:r>
          </a:p>
        </p:txBody>
      </p:sp>
      <p:pic>
        <p:nvPicPr>
          <p:cNvPr id="1561" name="image6.jpeg" descr="image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135" y="2594810"/>
            <a:ext cx="6347189" cy="3648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902" y="6589710"/>
            <a:ext cx="2146302" cy="62613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4" name="董解元《西厢记诸宫调（白马解围）》——重点人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4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董解元《西厢记诸宫调（白马解围）》——</a:t>
            </a:r>
            <a:r>
              <a:rPr>
                <a:solidFill>
                  <a:srgbClr val="BE0000"/>
                </a:solidFill>
              </a:rPr>
              <a:t>重点人物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565" name="极写士卒勇悍，以显示主将声威…"/>
          <p:cNvSpPr txBox="1"/>
          <p:nvPr/>
        </p:nvSpPr>
        <p:spPr>
          <a:xfrm>
            <a:off x="5199105" y="6374441"/>
            <a:ext cx="13980239" cy="64693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just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极写士卒勇悍，以显示</a:t>
            </a:r>
            <a:r>
              <a:rPr>
                <a:solidFill>
                  <a:srgbClr val="BE0000"/>
                </a:solidFill>
              </a:rPr>
              <a:t>主将声威</a:t>
            </a:r>
            <a:r>
              <a:t> 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出场之后，对其</a:t>
            </a:r>
            <a:r>
              <a:rPr>
                <a:solidFill>
                  <a:srgbClr val="BE0000"/>
                </a:solidFill>
              </a:rPr>
              <a:t>堂堂相貌和大将风度</a:t>
            </a:r>
            <a:r>
              <a:t>作了正面描绘 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孙飞虎及乱兵的不战自乱，突出</a:t>
            </a:r>
            <a:r>
              <a:rPr>
                <a:solidFill>
                  <a:srgbClr val="BE0000"/>
                </a:solidFill>
              </a:rPr>
              <a:t>将军过人的神勇</a:t>
            </a:r>
            <a:r>
              <a:t>。</a:t>
            </a:r>
          </a:p>
          <a:p>
            <a:pPr algn="l" defTabSz="3657600">
              <a:lnSpc>
                <a:spcPct val="140000"/>
              </a:lnSpc>
              <a:defRPr sz="7200" b="0" baseline="1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以兵不血刃、以一降十，将</a:t>
            </a:r>
            <a:r>
              <a:rPr>
                <a:solidFill>
                  <a:srgbClr val="BE0000"/>
                </a:solidFill>
              </a:rPr>
              <a:t>将军的神威</a:t>
            </a:r>
            <a:r>
              <a:t>突出到极点 </a:t>
            </a:r>
          </a:p>
        </p:txBody>
      </p:sp>
      <p:sp>
        <p:nvSpPr>
          <p:cNvPr id="1566" name="白马将军精兵"/>
          <p:cNvSpPr txBox="1"/>
          <p:nvPr/>
        </p:nvSpPr>
        <p:spPr>
          <a:xfrm>
            <a:off x="149672" y="4187354"/>
            <a:ext cx="47675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白马将军精兵</a:t>
            </a:r>
          </a:p>
        </p:txBody>
      </p:sp>
      <p:sp>
        <p:nvSpPr>
          <p:cNvPr id="1567" name="五百来儿郎，一个个刁厥"/>
          <p:cNvSpPr txBox="1"/>
          <p:nvPr/>
        </p:nvSpPr>
        <p:spPr>
          <a:xfrm>
            <a:off x="5540250" y="4187354"/>
            <a:ext cx="85775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just" defTabSz="3657600">
              <a:defRPr sz="6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五百来儿郎，一个个刁厥</a:t>
            </a:r>
          </a:p>
        </p:txBody>
      </p:sp>
      <p:sp>
        <p:nvSpPr>
          <p:cNvPr id="1568" name="白马将军"/>
          <p:cNvSpPr txBox="1"/>
          <p:nvPr/>
        </p:nvSpPr>
        <p:spPr>
          <a:xfrm>
            <a:off x="491439" y="8877610"/>
            <a:ext cx="3469054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just" defTabSz="3657600"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白马将军 </a:t>
            </a:r>
          </a:p>
        </p:txBody>
      </p:sp>
      <p:sp>
        <p:nvSpPr>
          <p:cNvPr id="1569" name="单选☆"/>
          <p:cNvSpPr txBox="1"/>
          <p:nvPr/>
        </p:nvSpPr>
        <p:spPr>
          <a:xfrm>
            <a:off x="14229787" y="4371504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sp>
        <p:nvSpPr>
          <p:cNvPr id="1570" name="多选☆"/>
          <p:cNvSpPr txBox="1"/>
          <p:nvPr/>
        </p:nvSpPr>
        <p:spPr>
          <a:xfrm>
            <a:off x="1138452" y="10375818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多选☆</a:t>
            </a:r>
          </a:p>
        </p:txBody>
      </p:sp>
      <p:pic>
        <p:nvPicPr>
          <p:cNvPr id="1571" name="image6.jpeg" descr="image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135" y="2594810"/>
            <a:ext cx="6347189" cy="3648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《西厢记诸宫调》（白马解围）中，塑造白马将军形象的角度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《西厢记诸宫调》（白马解围）中，塑造白马将军形象的角度有（ ）</a:t>
            </a:r>
          </a:p>
          <a:p>
            <a:pPr>
              <a:lnSpc>
                <a:spcPct val="100000"/>
              </a:lnSpc>
              <a:defRPr sz="4800"/>
            </a:pPr>
            <a:r>
              <a:t>A:极写士卒勇悍以显示白马将军声威</a:t>
            </a:r>
          </a:p>
          <a:p>
            <a:pPr>
              <a:lnSpc>
                <a:spcPct val="100000"/>
              </a:lnSpc>
              <a:defRPr sz="4800"/>
            </a:pPr>
            <a:r>
              <a:t>B:描绘白马将军堂堂相貌和大将风度</a:t>
            </a:r>
          </a:p>
          <a:p>
            <a:pPr>
              <a:lnSpc>
                <a:spcPct val="100000"/>
              </a:lnSpc>
              <a:defRPr sz="4800"/>
            </a:pPr>
            <a:r>
              <a:t>C:以乱兵闻风丧胆衬托白马将军神勇</a:t>
            </a:r>
          </a:p>
          <a:p>
            <a:pPr>
              <a:lnSpc>
                <a:spcPct val="100000"/>
              </a:lnSpc>
              <a:defRPr sz="4800"/>
            </a:pPr>
            <a:r>
              <a:t>D:描绘白马将军与孙飞虎的阵前厮杀</a:t>
            </a:r>
          </a:p>
          <a:p>
            <a:pPr>
              <a:lnSpc>
                <a:spcPct val="100000"/>
              </a:lnSpc>
              <a:defRPr sz="4800"/>
            </a:pPr>
            <a:r>
              <a:t>E:以官军兵不血刃平定骚乱渲染神威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57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《西厢记诸宫调》（白马解围）中，塑造白马将军形象的角度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《西厢记诸宫调》（白马解围）中，塑造白马将军形象的角度有（ ）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A:极写士卒勇悍以显示白马将军声威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B:描绘白马将军堂堂相貌和大将风度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C:以乱兵闻风丧胆衬托白马将军神勇</a:t>
            </a:r>
          </a:p>
          <a:p>
            <a:pPr>
              <a:lnSpc>
                <a:spcPct val="100000"/>
              </a:lnSpc>
              <a:defRPr sz="4800"/>
            </a:pPr>
            <a:r>
              <a:t>D:描绘白马将军与孙飞虎的阵前厮杀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E:以官军兵不血刃平定骚乱渲染神威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答案：ABCE</a:t>
            </a:r>
          </a:p>
        </p:txBody>
      </p:sp>
      <p:sp>
        <p:nvSpPr>
          <p:cNvPr id="157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《西厢记诸宫调》（白马解围）中，“五百来儿郎，一个个刁厥”写的是（ ）A:孙飞虎乱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《西厢记诸宫调》（白马解围）中，“五百来儿郎，一个个刁厥”写的是（ ）A:孙飞虎乱军</a:t>
            </a:r>
          </a:p>
          <a:p>
            <a:pPr>
              <a:lnSpc>
                <a:spcPct val="100000"/>
              </a:lnSpc>
              <a:defRPr sz="4800"/>
            </a:pPr>
            <a:r>
              <a:t>B:白马将军精兵</a:t>
            </a:r>
          </a:p>
          <a:p>
            <a:pPr>
              <a:lnSpc>
                <a:spcPct val="100000"/>
              </a:lnSpc>
              <a:defRPr sz="4800"/>
            </a:pPr>
            <a:r>
              <a:t>C:普救寺僧人</a:t>
            </a:r>
          </a:p>
          <a:p>
            <a:pPr>
              <a:lnSpc>
                <a:spcPct val="100000"/>
              </a:lnSpc>
              <a:defRPr sz="4800"/>
            </a:pPr>
            <a:r>
              <a:t>D:交战的双方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58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《西厢记诸宫调》（白马解围）中，“五百来儿郎，一个个刁厥”写的是（ ）A:孙飞虎乱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《西厢记诸宫调》（白马解围）中，“五百来儿郎，一个个刁厥”写的是（ ）A:孙飞虎乱军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B:白马将军精兵</a:t>
            </a:r>
          </a:p>
          <a:p>
            <a:pPr>
              <a:lnSpc>
                <a:spcPct val="100000"/>
              </a:lnSpc>
              <a:defRPr sz="4800"/>
            </a:pPr>
            <a:r>
              <a:t>C:普救寺僧人</a:t>
            </a:r>
          </a:p>
          <a:p>
            <a:pPr>
              <a:lnSpc>
                <a:spcPct val="100000"/>
              </a:lnSpc>
              <a:defRPr sz="4800"/>
            </a:pPr>
            <a:r>
              <a:t>D:交战的双方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答案：B</a:t>
            </a:r>
          </a:p>
        </p:txBody>
      </p:sp>
      <p:sp>
        <p:nvSpPr>
          <p:cNvPr id="158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35255"/>
            <a:ext cx="80619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2.3.1西厢记诸宫调（白马解围）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1.元好问    《岐阳》…"/>
          <p:cNvSpPr txBox="1"/>
          <p:nvPr>
            <p:ph type="body" idx="1"/>
          </p:nvPr>
        </p:nvSpPr>
        <p:spPr>
          <a:xfrm>
            <a:off x="1102142" y="3012806"/>
            <a:ext cx="22179716" cy="769038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anchor="ctr"/>
          <a:lstStyle/>
          <a:p>
            <a:pPr defTabSz="539115">
              <a:lnSpc>
                <a:spcPct val="100000"/>
              </a:lnSpc>
              <a:defRPr sz="8600" baseline="9000">
                <a:solidFill>
                  <a:srgbClr val="BE2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1.元好问    《岐阳》</a:t>
            </a:r>
          </a:p>
          <a:p>
            <a:pPr defTabSz="539115">
              <a:lnSpc>
                <a:spcPct val="100000"/>
              </a:lnSpc>
              <a:defRPr sz="8600" baseline="9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2.元好问    《壬辰十二月车驾东狩后即事》</a:t>
            </a:r>
          </a:p>
          <a:p>
            <a:pPr defTabSz="539115">
              <a:lnSpc>
                <a:spcPct val="100000"/>
              </a:lnSpc>
              <a:defRPr sz="8600" baseline="9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3.邓牧      《君道》</a:t>
            </a:r>
          </a:p>
          <a:p>
            <a:pPr defTabSz="539115">
              <a:lnSpc>
                <a:spcPct val="100000"/>
              </a:lnSpc>
              <a:defRPr sz="8600" baseline="9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4.董解元    《西厢记诸宫调（白马解围）》</a:t>
            </a:r>
          </a:p>
          <a:p>
            <a:pPr defTabSz="539115">
              <a:lnSpc>
                <a:spcPct val="100000"/>
              </a:lnSpc>
              <a:defRPr sz="8600" baseline="9000">
                <a:solidFill>
                  <a:srgbClr val="BE2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5.关汉卿    《窦娥冤（第三折）》</a:t>
            </a:r>
          </a:p>
        </p:txBody>
      </p:sp>
      <p:sp>
        <p:nvSpPr>
          <p:cNvPr id="1210" name="《金元部分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《金元部分》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6" name="标题 1"/>
          <p:cNvSpPr txBox="1"/>
          <p:nvPr>
            <p:ph type="title"/>
          </p:nvPr>
        </p:nvSpPr>
        <p:spPr>
          <a:xfrm>
            <a:off x="2945506" y="8350250"/>
            <a:ext cx="16609340" cy="1978026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2.4关汉卿</a:t>
            </a:r>
          </a:p>
        </p:txBody>
      </p:sp>
      <p:sp>
        <p:nvSpPr>
          <p:cNvPr id="158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58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9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90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1.关汉卿，元朝人。与白朴、马致远、郑光祖四位元代杂剧作家并称元曲四大家。…"/>
          <p:cNvSpPr txBox="1"/>
          <p:nvPr/>
        </p:nvSpPr>
        <p:spPr>
          <a:xfrm>
            <a:off x="270813" y="4274184"/>
            <a:ext cx="14609227" cy="47802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3657600">
              <a:lnSpc>
                <a:spcPct val="150000"/>
              </a:lnSpc>
              <a:defRPr sz="6800" b="0" baseline="1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1.关汉卿，元朝人。与</a:t>
            </a:r>
            <a:r>
              <a:rPr>
                <a:solidFill>
                  <a:srgbClr val="BE0000"/>
                </a:solidFill>
              </a:rPr>
              <a:t>白朴、马致远、郑光祖</a:t>
            </a:r>
            <a:r>
              <a:t>四位元代杂剧作家并称</a:t>
            </a:r>
            <a:r>
              <a:rPr u="sng">
                <a:solidFill>
                  <a:srgbClr val="BE0000"/>
                </a:solidFill>
              </a:rPr>
              <a:t>元曲四大家。</a:t>
            </a:r>
            <a:endParaRPr u="sng">
              <a:solidFill>
                <a:srgbClr val="BE0000"/>
              </a:solidFill>
            </a:endParaRPr>
          </a:p>
          <a:p>
            <a:pPr algn="l" defTabSz="3657600">
              <a:lnSpc>
                <a:spcPct val="150000"/>
              </a:lnSpc>
              <a:defRPr sz="6800" b="0" baseline="1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2.其作品以</a:t>
            </a:r>
            <a:r>
              <a:rPr u="sng">
                <a:solidFill>
                  <a:srgbClr val="BE0000"/>
                </a:solidFill>
              </a:rPr>
              <a:t>《窦娥冤》、《单刀会》</a:t>
            </a:r>
            <a:r>
              <a:t>最为著名。</a:t>
            </a:r>
          </a:p>
        </p:txBody>
      </p:sp>
      <p:sp>
        <p:nvSpPr>
          <p:cNvPr id="1593" name="元曲四大家：“汉光白马”"/>
          <p:cNvSpPr txBox="1"/>
          <p:nvPr/>
        </p:nvSpPr>
        <p:spPr>
          <a:xfrm>
            <a:off x="1232907" y="12182347"/>
            <a:ext cx="7882615" cy="107187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5000" b="0">
                <a:solidFill>
                  <a:srgbClr val="B0351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元曲四大家：“汉光白马”</a:t>
            </a:r>
          </a:p>
        </p:txBody>
      </p:sp>
      <p:sp>
        <p:nvSpPr>
          <p:cNvPr id="1594" name="选择☆☆"/>
          <p:cNvSpPr txBox="1"/>
          <p:nvPr/>
        </p:nvSpPr>
        <p:spPr>
          <a:xfrm>
            <a:off x="358649" y="9640809"/>
            <a:ext cx="20243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1595" name="2.4.0关汉卿"/>
          <p:cNvSpPr txBox="1"/>
          <p:nvPr>
            <p:ph type="title"/>
          </p:nvPr>
        </p:nvSpPr>
        <p:spPr>
          <a:xfrm>
            <a:off x="1947756" y="222250"/>
            <a:ext cx="16609343" cy="1978025"/>
          </a:xfrm>
          <a:prstGeom prst="rect">
            <a:avLst/>
          </a:prstGeom>
        </p:spPr>
        <p:txBody>
          <a:bodyPr anchor="b"/>
          <a:lstStyle>
            <a:lvl1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2.4.0关汉卿</a:t>
            </a:r>
          </a:p>
        </p:txBody>
      </p:sp>
      <p:pic>
        <p:nvPicPr>
          <p:cNvPr id="1596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8833" y="876727"/>
            <a:ext cx="7608180" cy="4284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97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116" y="5469099"/>
            <a:ext cx="6695044" cy="55209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5585" y="3987296"/>
            <a:ext cx="2146302" cy="62613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0" name="关汉卿"/>
          <p:cNvSpPr txBox="1"/>
          <p:nvPr/>
        </p:nvSpPr>
        <p:spPr>
          <a:xfrm>
            <a:off x="1466628" y="6004559"/>
            <a:ext cx="3624579" cy="1694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9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关汉卿</a:t>
            </a:r>
          </a:p>
        </p:txBody>
      </p:sp>
      <p:sp>
        <p:nvSpPr>
          <p:cNvPr id="1601" name="窦娥冤（第三折）【精读】☆"/>
          <p:cNvSpPr txBox="1"/>
          <p:nvPr/>
        </p:nvSpPr>
        <p:spPr>
          <a:xfrm>
            <a:off x="6123270" y="3803960"/>
            <a:ext cx="12743179" cy="11480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7600" b="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窦娥冤（第三折）【精读】☆</a:t>
            </a:r>
          </a:p>
        </p:txBody>
      </p:sp>
      <p:sp>
        <p:nvSpPr>
          <p:cNvPr id="1602" name="一枝花（不伏老）【精读】"/>
          <p:cNvSpPr txBox="1"/>
          <p:nvPr/>
        </p:nvSpPr>
        <p:spPr>
          <a:xfrm>
            <a:off x="6299239" y="9251881"/>
            <a:ext cx="11777979" cy="11480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7600" b="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一枝花（不伏老）【精读】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秀才窦天章为了抵债和筹措进京应举的路费，忍痛将七岁的女儿端云卖给蔡婆做童养媳，蔡婆给端云取名叫窦娥。…"/>
          <p:cNvSpPr txBox="1"/>
          <p:nvPr>
            <p:ph type="body" idx="1"/>
          </p:nvPr>
        </p:nvSpPr>
        <p:spPr>
          <a:xfrm>
            <a:off x="884170" y="2561141"/>
            <a:ext cx="22615660" cy="1068705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indent="363220" algn="just" defTabSz="2011045">
              <a:lnSpc>
                <a:spcPct val="130000"/>
              </a:lnSpc>
              <a:defRPr sz="4900"/>
            </a:pPr>
            <a:r>
              <a:t>秀才窦天章为了抵债和筹措进京应举的路费，忍痛将七岁的女儿端云卖给蔡婆做童养媳，蔡婆给端云取名叫窦娥。</a:t>
            </a:r>
          </a:p>
          <a:p>
            <a:pPr indent="363220" algn="just" defTabSz="2011045">
              <a:lnSpc>
                <a:spcPct val="130000"/>
              </a:lnSpc>
              <a:defRPr sz="4900"/>
            </a:pPr>
            <a:r>
              <a:t>十年后窦娥成了婚，没上两年丈夫死去。地痞张老、张驴儿父子企图霸占蔡婆、窦娥婆媳俩，窦娥严词拒绝。</a:t>
            </a:r>
          </a:p>
          <a:p>
            <a:pPr indent="363220" algn="just" defTabSz="2011045">
              <a:lnSpc>
                <a:spcPct val="130000"/>
              </a:lnSpc>
              <a:defRPr sz="4900"/>
            </a:pPr>
            <a:r>
              <a:t>张驴儿想毒死蔡婆，逼窦娥成亲，不料反而毒死了张老。张驴儿要挟窦娥不成，遂诬告窦娥药死“公公”。 </a:t>
            </a:r>
          </a:p>
          <a:p>
            <a:pPr indent="363220" algn="just" defTabSz="2011045">
              <a:lnSpc>
                <a:spcPct val="130000"/>
              </a:lnSpc>
              <a:defRPr sz="4900"/>
            </a:pPr>
            <a:r>
              <a:t>公堂上，窦娥受尽贪官拷打，为保护婆婆免遭酷刑，只得屈招。临刑前，窦娥叱天责地，并发下了</a:t>
            </a:r>
            <a:r>
              <a:rPr>
                <a:solidFill>
                  <a:srgbClr val="BE0000"/>
                </a:solidFill>
              </a:rPr>
              <a:t>六月飞雪、血溅白练、亢旱三年</a:t>
            </a:r>
            <a:r>
              <a:t>的三桩誓愿，对黑暗社会提出了愤怒的控诉。三年后，窦天章出任两淮提刑肃政廉访使来到楚州，窦娥的鬼魂向父亲诉冤，冤案得到昭雪。</a:t>
            </a:r>
          </a:p>
        </p:txBody>
      </p:sp>
      <p:sp>
        <p:nvSpPr>
          <p:cNvPr id="1605" name="2.4.1窦娥冤（第三折）【精读】——背景【了解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2.4.1窦娥冤（第三折）【精读】——</a:t>
            </a:r>
            <a:r>
              <a:rPr>
                <a:solidFill>
                  <a:srgbClr val="BE0000"/>
                </a:solidFill>
              </a:rPr>
              <a:t>背景</a:t>
            </a:r>
            <a:r>
              <a:rPr sz="4000">
                <a:solidFill>
                  <a:srgbClr val="BE0000"/>
                </a:solidFill>
              </a:rPr>
              <a:t>【了解】</a:t>
            </a:r>
            <a:endParaRPr sz="4000">
              <a:solidFill>
                <a:srgbClr val="BE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2.4.1窦娥冤（第三折）【精读】——三桩誓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08" name="选择☆☆"/>
          <p:cNvSpPr txBox="1"/>
          <p:nvPr/>
        </p:nvSpPr>
        <p:spPr>
          <a:xfrm>
            <a:off x="20240615" y="2087165"/>
            <a:ext cx="20243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选择☆☆</a:t>
            </a:r>
          </a:p>
        </p:txBody>
      </p:sp>
      <p:sp>
        <p:nvSpPr>
          <p:cNvPr id="1609" name="六月飞雪…"/>
          <p:cNvSpPr txBox="1"/>
          <p:nvPr/>
        </p:nvSpPr>
        <p:spPr>
          <a:xfrm>
            <a:off x="2223533" y="4544439"/>
            <a:ext cx="3292899" cy="6711677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indent="660400" algn="just" defTabSz="3657600">
              <a:lnSpc>
                <a:spcPct val="130000"/>
              </a:lnSpc>
              <a:defRPr sz="6700" b="0" baseline="11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六月飞雪</a:t>
            </a:r>
          </a:p>
          <a:p>
            <a:pPr indent="660400" algn="just" defTabSz="3657600">
              <a:lnSpc>
                <a:spcPct val="130000"/>
              </a:lnSpc>
              <a:defRPr sz="6700" b="0" baseline="11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血溅白练</a:t>
            </a:r>
          </a:p>
          <a:p>
            <a:pPr indent="660400" algn="just" defTabSz="3657600">
              <a:lnSpc>
                <a:spcPct val="130000"/>
              </a:lnSpc>
              <a:defRPr sz="6700" b="0" baseline="11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亢旱三年</a:t>
            </a:r>
          </a:p>
        </p:txBody>
      </p:sp>
      <p:sp>
        <p:nvSpPr>
          <p:cNvPr id="1610" name="苌弘化碧，望帝啼鹃"/>
          <p:cNvSpPr txBox="1"/>
          <p:nvPr/>
        </p:nvSpPr>
        <p:spPr>
          <a:xfrm>
            <a:off x="6871544" y="6959014"/>
            <a:ext cx="8103308" cy="11861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indent="660400" algn="l" defTabSz="3657600">
              <a:lnSpc>
                <a:spcPct val="130000"/>
              </a:lnSpc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苌弘化碧，望帝啼鹃</a:t>
            </a:r>
          </a:p>
        </p:txBody>
      </p:sp>
      <p:sp>
        <p:nvSpPr>
          <p:cNvPr id="1611" name="飞霜六月因邹衍"/>
          <p:cNvSpPr txBox="1"/>
          <p:nvPr/>
        </p:nvSpPr>
        <p:spPr>
          <a:xfrm>
            <a:off x="6843292" y="4452049"/>
            <a:ext cx="61899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indent="660400" algn="l" defTabSz="3657600">
              <a:lnSpc>
                <a:spcPct val="130000"/>
              </a:lnSpc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飞霜六月因邹衍</a:t>
            </a:r>
          </a:p>
        </p:txBody>
      </p:sp>
      <p:sp>
        <p:nvSpPr>
          <p:cNvPr id="1612" name="（汉代）东海曾经孝妇冤。"/>
          <p:cNvSpPr txBox="1"/>
          <p:nvPr/>
        </p:nvSpPr>
        <p:spPr>
          <a:xfrm>
            <a:off x="6824127" y="9465980"/>
            <a:ext cx="9999979" cy="1186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indent="660400" algn="l" defTabSz="3657600">
              <a:lnSpc>
                <a:spcPct val="130000"/>
              </a:lnSpc>
              <a:defRPr sz="60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（汉代）东海曾经孝妇冤。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关汉卿《窦娥冤》中，窦娥的三桩誓愿除六月飞雪、大旱三年之外，还有一桩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关汉卿《窦娥冤》中，窦娥的三桩誓愿除六月飞雪、大旱三年之外，还有一桩是（ ）</a:t>
            </a:r>
          </a:p>
          <a:p>
            <a:pPr>
              <a:lnSpc>
                <a:spcPct val="100000"/>
              </a:lnSpc>
              <a:defRPr sz="4800"/>
            </a:pPr>
            <a:r>
              <a:t>A:一腔热血飞上白练</a:t>
            </a:r>
          </a:p>
          <a:p>
            <a:pPr>
              <a:lnSpc>
                <a:spcPct val="100000"/>
              </a:lnSpc>
              <a:defRPr sz="4800"/>
            </a:pPr>
            <a:r>
              <a:t>B:贪官污吏受到追究</a:t>
            </a:r>
          </a:p>
          <a:p>
            <a:pPr>
              <a:lnSpc>
                <a:spcPct val="100000"/>
              </a:lnSpc>
              <a:defRPr sz="4800"/>
            </a:pPr>
            <a:r>
              <a:t>C:流氓恶棍得到惩罚</a:t>
            </a:r>
          </a:p>
          <a:p>
            <a:pPr>
              <a:lnSpc>
                <a:spcPct val="100000"/>
              </a:lnSpc>
              <a:defRPr sz="4800"/>
            </a:pPr>
            <a:r>
              <a:t>D:自己冤案得到平反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61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关汉卿《窦娥冤》中，窦娥的三桩誓愿除六月飞雪、大旱三年之外，还有一桩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关汉卿《窦娥冤》中，窦娥的三桩誓愿除六月飞雪、大旱三年之外，还有一桩是（ ）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A:一腔热血飞上白练</a:t>
            </a:r>
          </a:p>
          <a:p>
            <a:pPr>
              <a:lnSpc>
                <a:spcPct val="100000"/>
              </a:lnSpc>
              <a:defRPr sz="4800"/>
            </a:pPr>
            <a:r>
              <a:t>B:贪官污吏受到追究</a:t>
            </a:r>
          </a:p>
          <a:p>
            <a:pPr>
              <a:lnSpc>
                <a:spcPct val="100000"/>
              </a:lnSpc>
              <a:defRPr sz="4800"/>
            </a:pPr>
            <a:r>
              <a:t>C:流氓恶棍得到惩罚</a:t>
            </a:r>
          </a:p>
          <a:p>
            <a:pPr>
              <a:lnSpc>
                <a:spcPct val="100000"/>
              </a:lnSpc>
              <a:defRPr sz="4800"/>
            </a:pPr>
            <a:r>
              <a:t>D:自己冤案得到平反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答案：A</a:t>
            </a:r>
          </a:p>
        </p:txBody>
      </p:sp>
      <p:sp>
        <p:nvSpPr>
          <p:cNvPr id="162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《窦娥冤》中窦娥发誓“三伏天飞雪”所用典故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《窦娥冤》中窦娥发誓“三伏天飞雪”所用典故是（ ）</a:t>
            </a:r>
          </a:p>
          <a:p>
            <a:pPr>
              <a:lnSpc>
                <a:spcPct val="100000"/>
              </a:lnSpc>
              <a:defRPr sz="4800"/>
            </a:pPr>
            <a:r>
              <a:t>A:东海曾经孝妇冤  </a:t>
            </a:r>
          </a:p>
          <a:p>
            <a:pPr>
              <a:lnSpc>
                <a:spcPct val="100000"/>
              </a:lnSpc>
              <a:defRPr sz="4800"/>
            </a:pPr>
            <a:r>
              <a:t>B:这就是咱苌弘化碧，望帝啼鹃</a:t>
            </a:r>
          </a:p>
          <a:p>
            <a:pPr>
              <a:lnSpc>
                <a:spcPct val="100000"/>
              </a:lnSpc>
              <a:defRPr sz="4800"/>
            </a:pPr>
            <a:r>
              <a:t>C:定要感的六出冰花滚似绵</a:t>
            </a:r>
          </a:p>
          <a:p>
            <a:pPr>
              <a:lnSpc>
                <a:spcPct val="100000"/>
              </a:lnSpc>
              <a:defRPr sz="4800"/>
            </a:pPr>
            <a:r>
              <a:t>D:岂不闻飞霜六月因邹衍 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62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《窦娥冤》中窦娥发誓“三伏天飞雪”所用典故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《窦娥冤》中窦娥发誓“三伏天飞雪”所用典故是（ ）</a:t>
            </a:r>
          </a:p>
          <a:p>
            <a:pPr>
              <a:lnSpc>
                <a:spcPct val="100000"/>
              </a:lnSpc>
              <a:defRPr sz="4800"/>
            </a:pPr>
            <a:r>
              <a:t>A:东海曾经孝妇冤  </a:t>
            </a:r>
          </a:p>
          <a:p>
            <a:pPr>
              <a:lnSpc>
                <a:spcPct val="100000"/>
              </a:lnSpc>
              <a:defRPr sz="4800"/>
            </a:pPr>
            <a:r>
              <a:t>B:这就是咱苌弘化碧，望帝啼鹃</a:t>
            </a:r>
          </a:p>
          <a:p>
            <a:pPr>
              <a:lnSpc>
                <a:spcPct val="100000"/>
              </a:lnSpc>
              <a:defRPr sz="4800"/>
            </a:pPr>
            <a:r>
              <a:t>C:定要感的六出冰花滚似绵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D:岂不闻飞霜六月因邹衍 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答案：D</a:t>
            </a:r>
          </a:p>
        </p:txBody>
      </p:sp>
      <p:sp>
        <p:nvSpPr>
          <p:cNvPr id="162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《窦娥冤》中，“东海孝妇”的典故出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《窦娥冤》中，“东海孝妇”的典故出于（ ）</a:t>
            </a:r>
          </a:p>
          <a:p>
            <a:pPr>
              <a:lnSpc>
                <a:spcPct val="100000"/>
              </a:lnSpc>
              <a:defRPr sz="4800"/>
            </a:pPr>
            <a:r>
              <a:t>A:先秦</a:t>
            </a:r>
          </a:p>
          <a:p>
            <a:pPr>
              <a:lnSpc>
                <a:spcPct val="100000"/>
              </a:lnSpc>
              <a:defRPr sz="4800"/>
            </a:pPr>
            <a:r>
              <a:t>B:汉代</a:t>
            </a:r>
          </a:p>
          <a:p>
            <a:pPr>
              <a:lnSpc>
                <a:spcPct val="100000"/>
              </a:lnSpc>
              <a:defRPr sz="4800"/>
            </a:pPr>
            <a:r>
              <a:t>C:唐代</a:t>
            </a:r>
          </a:p>
          <a:p>
            <a:pPr>
              <a:lnSpc>
                <a:spcPct val="100000"/>
              </a:lnSpc>
              <a:defRPr sz="4800"/>
            </a:pPr>
            <a:r>
              <a:t>D:宋代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62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3" name="标题 1"/>
          <p:cNvSpPr txBox="1"/>
          <p:nvPr>
            <p:ph type="title"/>
          </p:nvPr>
        </p:nvSpPr>
        <p:spPr>
          <a:xfrm>
            <a:off x="3042846" y="8350250"/>
            <a:ext cx="13401737" cy="1978026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2.1元好问</a:t>
            </a:r>
          </a:p>
        </p:txBody>
      </p:sp>
      <p:sp>
        <p:nvSpPr>
          <p:cNvPr id="121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1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1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《窦娥冤》中，“东海孝妇”的典故出于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《窦娥冤》中，“东海孝妇”的典故出于（ ）</a:t>
            </a:r>
          </a:p>
          <a:p>
            <a:pPr>
              <a:lnSpc>
                <a:spcPct val="100000"/>
              </a:lnSpc>
              <a:defRPr sz="4800"/>
            </a:pPr>
            <a:r>
              <a:t>A:先秦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B:汉代</a:t>
            </a:r>
          </a:p>
          <a:p>
            <a:pPr>
              <a:lnSpc>
                <a:spcPct val="100000"/>
              </a:lnSpc>
              <a:defRPr sz="4800"/>
            </a:pPr>
            <a:r>
              <a:t>C:唐代</a:t>
            </a:r>
          </a:p>
          <a:p>
            <a:pPr>
              <a:lnSpc>
                <a:spcPct val="100000"/>
              </a:lnSpc>
              <a:defRPr sz="4800"/>
            </a:pPr>
            <a:r>
              <a:t>D:宋代</a:t>
            </a: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  <a:p>
            <a:pPr>
              <a:lnSpc>
                <a:spcPct val="100000"/>
              </a:lnSpc>
              <a:defRPr sz="4800"/>
            </a:pPr>
            <a:r>
              <a:t>答案：B</a:t>
            </a:r>
          </a:p>
        </p:txBody>
      </p:sp>
      <p:sp>
        <p:nvSpPr>
          <p:cNvPr id="163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35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36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37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38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43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44" name="a.渲染“浮云为我阴，悲风为我旋”阴惨气氛;…"/>
          <p:cNvSpPr txBox="1"/>
          <p:nvPr/>
        </p:nvSpPr>
        <p:spPr>
          <a:xfrm>
            <a:off x="369790" y="4634100"/>
            <a:ext cx="14359372" cy="3448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</a:t>
            </a:r>
            <a:r>
              <a:rPr>
                <a:solidFill>
                  <a:srgbClr val="C00000"/>
                </a:solidFill>
              </a:rPr>
              <a:t>渲染</a:t>
            </a:r>
            <a:r>
              <a:rPr>
                <a:solidFill>
                  <a:srgbClr val="080000"/>
                </a:solidFill>
              </a:rPr>
              <a:t>“浮云为我阴，悲风为我旋”</a:t>
            </a:r>
            <a:r>
              <a:rPr>
                <a:solidFill>
                  <a:srgbClr val="C00000"/>
                </a:solidFill>
              </a:rPr>
              <a:t>阴惨气氛;</a:t>
            </a:r>
            <a:endParaRPr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645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46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47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52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53" name="a.渲染“浮云为我阴，悲风为我旋”阴惨气氛;…"/>
          <p:cNvSpPr txBox="1"/>
          <p:nvPr/>
        </p:nvSpPr>
        <p:spPr>
          <a:xfrm>
            <a:off x="369790" y="4634100"/>
            <a:ext cx="14359372" cy="59320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</a:t>
            </a:r>
            <a:r>
              <a:rPr>
                <a:solidFill>
                  <a:srgbClr val="C00000"/>
                </a:solidFill>
              </a:rPr>
              <a:t>渲染</a:t>
            </a:r>
            <a:r>
              <a:rPr>
                <a:solidFill>
                  <a:srgbClr val="080000"/>
                </a:solidFill>
              </a:rPr>
              <a:t>“浮云为我阴，悲风为我旋”</a:t>
            </a:r>
            <a:r>
              <a:rPr>
                <a:solidFill>
                  <a:srgbClr val="C00000"/>
                </a:solidFill>
              </a:rPr>
              <a:t>阴惨气氛;</a:t>
            </a:r>
            <a:endParaRPr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b.以一一实现的方式，表现了窦娥</a:t>
            </a:r>
            <a:r>
              <a:rPr>
                <a:solidFill>
                  <a:srgbClr val="BE0000"/>
                </a:solidFill>
              </a:rPr>
              <a:t>至死不屈的斗争精神</a:t>
            </a:r>
            <a:r>
              <a:t>所产生的的力量；</a:t>
            </a: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654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55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56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61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62" name="a.渲染“浮云为我阴，悲风为我旋”阴惨气氛;…"/>
          <p:cNvSpPr txBox="1"/>
          <p:nvPr/>
        </p:nvSpPr>
        <p:spPr>
          <a:xfrm>
            <a:off x="369790" y="4634100"/>
            <a:ext cx="14359372" cy="71738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</a:t>
            </a:r>
            <a:r>
              <a:rPr>
                <a:solidFill>
                  <a:srgbClr val="C00000"/>
                </a:solidFill>
              </a:rPr>
              <a:t>渲染</a:t>
            </a:r>
            <a:r>
              <a:rPr>
                <a:solidFill>
                  <a:srgbClr val="080000"/>
                </a:solidFill>
              </a:rPr>
              <a:t>“浮云为我阴，悲风为我旋”</a:t>
            </a:r>
            <a:r>
              <a:rPr>
                <a:solidFill>
                  <a:srgbClr val="C00000"/>
                </a:solidFill>
              </a:rPr>
              <a:t>阴惨气氛;</a:t>
            </a:r>
            <a:endParaRPr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b.以一一实现的方式，表现了窦娥</a:t>
            </a:r>
            <a:r>
              <a:rPr>
                <a:solidFill>
                  <a:srgbClr val="BE0000"/>
                </a:solidFill>
              </a:rPr>
              <a:t>至死不屈的斗争精神</a:t>
            </a:r>
            <a:r>
              <a:t>所产生的的力量；</a:t>
            </a: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c.在一定程度上反映了</a:t>
            </a:r>
            <a:r>
              <a:rPr>
                <a:solidFill>
                  <a:srgbClr val="BE0000"/>
                </a:solidFill>
              </a:rPr>
              <a:t>人民群众伸张正义</a:t>
            </a:r>
            <a:r>
              <a:t>的迫切要求。</a:t>
            </a:r>
          </a:p>
        </p:txBody>
      </p:sp>
      <p:sp>
        <p:nvSpPr>
          <p:cNvPr id="1663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64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65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70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71" name="a.渲染“浮云为我阴，悲风为我旋”阴惨气氛;…"/>
          <p:cNvSpPr txBox="1"/>
          <p:nvPr/>
        </p:nvSpPr>
        <p:spPr>
          <a:xfrm>
            <a:off x="369790" y="4634100"/>
            <a:ext cx="14359372" cy="71738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</a:t>
            </a:r>
            <a:r>
              <a:rPr>
                <a:solidFill>
                  <a:srgbClr val="C00000"/>
                </a:solidFill>
              </a:rPr>
              <a:t>渲染</a:t>
            </a:r>
            <a:r>
              <a:rPr>
                <a:solidFill>
                  <a:srgbClr val="080000"/>
                </a:solidFill>
              </a:rPr>
              <a:t>“浮云为我阴，悲风为我旋”</a:t>
            </a:r>
            <a:r>
              <a:rPr>
                <a:solidFill>
                  <a:srgbClr val="C00000"/>
                </a:solidFill>
              </a:rPr>
              <a:t>阴惨气氛;</a:t>
            </a:r>
            <a:endParaRPr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b.以一一实现的方式，表现了窦娥</a:t>
            </a:r>
            <a:r>
              <a:rPr>
                <a:solidFill>
                  <a:srgbClr val="BE0000"/>
                </a:solidFill>
              </a:rPr>
              <a:t>至死不屈的斗争精神</a:t>
            </a:r>
            <a:r>
              <a:t>所产生的的力量；</a:t>
            </a: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c.在一定程度上反映了</a:t>
            </a:r>
            <a:r>
              <a:rPr>
                <a:solidFill>
                  <a:srgbClr val="BE0000"/>
                </a:solidFill>
              </a:rPr>
              <a:t>人民群众伸张正义</a:t>
            </a:r>
            <a:r>
              <a:t>的迫切要求。</a:t>
            </a:r>
          </a:p>
        </p:txBody>
      </p:sp>
      <p:sp>
        <p:nvSpPr>
          <p:cNvPr id="1672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73" name="a.充满积极浪漫主义精神…"/>
          <p:cNvSpPr txBox="1"/>
          <p:nvPr/>
        </p:nvSpPr>
        <p:spPr>
          <a:xfrm>
            <a:off x="16868534" y="5094868"/>
            <a:ext cx="6820724" cy="34483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a.充满积极</a:t>
            </a:r>
            <a:r>
              <a:rPr>
                <a:solidFill>
                  <a:srgbClr val="BE0000"/>
                </a:solidFill>
              </a:rPr>
              <a:t>浪漫主义精神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pic>
        <p:nvPicPr>
          <p:cNvPr id="16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0210" y="7532236"/>
            <a:ext cx="1057278" cy="1057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75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76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2.4.1窦娥冤（第三折）【精读】——三桩誓愿之思想意义与浪漫主义"/>
          <p:cNvSpPr txBox="1"/>
          <p:nvPr>
            <p:ph type="title"/>
          </p:nvPr>
        </p:nvSpPr>
        <p:spPr>
          <a:xfrm>
            <a:off x="1884162" y="897193"/>
            <a:ext cx="21971460" cy="1371925"/>
          </a:xfrm>
          <a:prstGeom prst="rect">
            <a:avLst/>
          </a:prstGeom>
        </p:spPr>
        <p:txBody>
          <a:bodyPr/>
          <a:lstStyle/>
          <a:p>
            <a:pPr defTabSz="1663700">
              <a:defRPr sz="57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2.4.1窦娥冤（第三折）【精读】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三桩誓愿之思想意义与浪漫主义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681" name="简答论述☆☆☆"/>
          <p:cNvSpPr txBox="1"/>
          <p:nvPr/>
        </p:nvSpPr>
        <p:spPr>
          <a:xfrm>
            <a:off x="17985176" y="2619743"/>
            <a:ext cx="3686938" cy="8178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682" name="a.渲染“浮云为我阴，悲风为我旋”阴惨气氛;…"/>
          <p:cNvSpPr txBox="1"/>
          <p:nvPr/>
        </p:nvSpPr>
        <p:spPr>
          <a:xfrm>
            <a:off x="369790" y="4634100"/>
            <a:ext cx="14359372" cy="71738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</a:t>
            </a:r>
            <a:r>
              <a:rPr>
                <a:solidFill>
                  <a:srgbClr val="C00000"/>
                </a:solidFill>
              </a:rPr>
              <a:t>渲染</a:t>
            </a:r>
            <a:r>
              <a:rPr>
                <a:solidFill>
                  <a:srgbClr val="080000"/>
                </a:solidFill>
              </a:rPr>
              <a:t>“浮云为我阴，悲风为我旋”</a:t>
            </a:r>
            <a:r>
              <a:rPr>
                <a:solidFill>
                  <a:srgbClr val="C00000"/>
                </a:solidFill>
              </a:rPr>
              <a:t>阴惨气氛;</a:t>
            </a:r>
            <a:endParaRPr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b.以一一实现的方式，表现了窦娥</a:t>
            </a:r>
            <a:r>
              <a:rPr>
                <a:solidFill>
                  <a:srgbClr val="BE0000"/>
                </a:solidFill>
              </a:rPr>
              <a:t>至死不屈的斗争精神</a:t>
            </a:r>
            <a:r>
              <a:t>所产生的的力量；</a:t>
            </a: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c.在一定程度上反映了</a:t>
            </a:r>
            <a:r>
              <a:rPr>
                <a:solidFill>
                  <a:srgbClr val="BE0000"/>
                </a:solidFill>
              </a:rPr>
              <a:t>人民群众伸张正义</a:t>
            </a:r>
            <a:r>
              <a:t>的迫切要求。</a:t>
            </a:r>
          </a:p>
        </p:txBody>
      </p:sp>
      <p:sp>
        <p:nvSpPr>
          <p:cNvPr id="1683" name="窦娥发下的三桩誓愿：六月飞雪、血溅白练、亢旱三年"/>
          <p:cNvSpPr txBox="1"/>
          <p:nvPr/>
        </p:nvSpPr>
        <p:spPr>
          <a:xfrm>
            <a:off x="430289" y="2454643"/>
            <a:ext cx="17289779" cy="114807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窦娥发下的三桩誓愿：</a:t>
            </a:r>
            <a:r>
              <a:rPr>
                <a:solidFill>
                  <a:srgbClr val="C00000"/>
                </a:solidFill>
              </a:rPr>
              <a:t>六月飞雪、血溅白练、亢旱三年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84" name="a.充满积极浪漫主义精神…"/>
          <p:cNvSpPr txBox="1"/>
          <p:nvPr/>
        </p:nvSpPr>
        <p:spPr>
          <a:xfrm>
            <a:off x="16868534" y="5094868"/>
            <a:ext cx="6820724" cy="59320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a.充满积极</a:t>
            </a:r>
            <a:r>
              <a:rPr>
                <a:solidFill>
                  <a:srgbClr val="BE0000"/>
                </a:solidFill>
              </a:rPr>
              <a:t>浪漫主义精神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50000"/>
              </a:lnSpc>
              <a:defRPr sz="6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b.体现了剧作家对</a:t>
            </a:r>
            <a:r>
              <a:rPr>
                <a:solidFill>
                  <a:srgbClr val="BE0000"/>
                </a:solidFill>
              </a:rPr>
              <a:t>被压迫人民的深切同情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168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0210" y="7532236"/>
            <a:ext cx="1057278" cy="1057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6" name="渲染阴惨气氛+窦娥斗争精神+人民伸张正义+浪漫主义精神+同情压迫人民"/>
          <p:cNvSpPr txBox="1"/>
          <p:nvPr/>
        </p:nvSpPr>
        <p:spPr>
          <a:xfrm>
            <a:off x="1715077" y="12521803"/>
            <a:ext cx="16339035" cy="10515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>
            <a:lvl1pPr defTabSz="1828800">
              <a:defRPr sz="3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渲染阴惨气氛+窦娥斗争精神+人民伸张正义+浪漫主义精神+同情压迫人民</a:t>
            </a:r>
          </a:p>
        </p:txBody>
      </p:sp>
      <p:sp>
        <p:nvSpPr>
          <p:cNvPr id="1687" name="助记："/>
          <p:cNvSpPr txBox="1"/>
          <p:nvPr/>
        </p:nvSpPr>
        <p:spPr>
          <a:xfrm>
            <a:off x="-27941" y="12587843"/>
            <a:ext cx="1871979" cy="932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4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助记：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6471" y="10348508"/>
            <a:ext cx="921617" cy="1095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3" name="一个平凡善良、安分守己的女子的觉醒揭示了封建社会“官吏无心正法，百姓有口难言”的严酷现实，指出了产生窦娥这悲剧的根本原因在于封建统治的腐败。"/>
          <p:cNvSpPr txBox="1"/>
          <p:nvPr>
            <p:ph type="body" sz="quarter" idx="1"/>
          </p:nvPr>
        </p:nvSpPr>
        <p:spPr>
          <a:xfrm>
            <a:off x="402382" y="11489511"/>
            <a:ext cx="21031202" cy="218936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defTabSz="3657600">
              <a:lnSpc>
                <a:spcPct val="120000"/>
              </a:lnSpc>
              <a:defRPr sz="4600"/>
            </a:pPr>
            <a:r>
              <a:t>一个平凡善良、安分守己的女子的觉醒揭示了封建社会“</a:t>
            </a:r>
            <a:r>
              <a:rPr u="sng">
                <a:solidFill>
                  <a:srgbClr val="BE0000"/>
                </a:solidFill>
              </a:rPr>
              <a:t>官吏无心正法，百姓有口难言</a:t>
            </a:r>
            <a:r>
              <a:t>”的严酷现实，指出了产生窦娥这悲剧的根本原因</a:t>
            </a:r>
            <a:r>
              <a:rPr u="sng">
                <a:solidFill>
                  <a:srgbClr val="BE0000"/>
                </a:solidFill>
              </a:rPr>
              <a:t>在于封建统治的腐败。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734" name="2.4.1窦娥冤（第三折）——窦娥的思想变化与主题"/>
          <p:cNvSpPr txBox="1"/>
          <p:nvPr>
            <p:ph type="title"/>
          </p:nvPr>
        </p:nvSpPr>
        <p:spPr>
          <a:xfrm>
            <a:off x="1833020" y="837311"/>
            <a:ext cx="21945602" cy="1708151"/>
          </a:xfrm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窦娥的思想变化与主题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1735" name="卖作童养媳，成为年轻寡妇"/>
          <p:cNvSpPr txBox="1"/>
          <p:nvPr/>
        </p:nvSpPr>
        <p:spPr>
          <a:xfrm>
            <a:off x="1013293" y="3008943"/>
            <a:ext cx="7205979" cy="9575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卖作童养媳，成为年轻寡妇</a:t>
            </a:r>
          </a:p>
        </p:txBody>
      </p:sp>
      <p:sp>
        <p:nvSpPr>
          <p:cNvPr id="1736" name="她把自己的不幸归之于命运"/>
          <p:cNvSpPr txBox="1"/>
          <p:nvPr/>
        </p:nvSpPr>
        <p:spPr>
          <a:xfrm>
            <a:off x="8963445" y="3000456"/>
            <a:ext cx="7205979" cy="974551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 u="sng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她把自己的不幸归之于命运</a:t>
            </a:r>
          </a:p>
        </p:txBody>
      </p:sp>
      <p:sp>
        <p:nvSpPr>
          <p:cNvPr id="1737" name="张驴儿加害时"/>
          <p:cNvSpPr txBox="1"/>
          <p:nvPr/>
        </p:nvSpPr>
        <p:spPr>
          <a:xfrm>
            <a:off x="2345259" y="4383623"/>
            <a:ext cx="3700779" cy="9575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张驴儿加害时</a:t>
            </a:r>
          </a:p>
        </p:txBody>
      </p:sp>
      <p:sp>
        <p:nvSpPr>
          <p:cNvPr id="1738" name="希图官府保护她的清白"/>
          <p:cNvSpPr txBox="1"/>
          <p:nvPr/>
        </p:nvSpPr>
        <p:spPr>
          <a:xfrm>
            <a:off x="9949164" y="4415868"/>
            <a:ext cx="6037579" cy="974551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 u="sng">
                <a:solidFill>
                  <a:srgbClr val="BE04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希图官府保护她的清白</a:t>
            </a:r>
          </a:p>
        </p:txBody>
      </p:sp>
      <p:sp>
        <p:nvSpPr>
          <p:cNvPr id="1739" name="负屈含冤，叱天责地"/>
          <p:cNvSpPr txBox="1"/>
          <p:nvPr/>
        </p:nvSpPr>
        <p:spPr>
          <a:xfrm>
            <a:off x="1468960" y="5817115"/>
            <a:ext cx="5453379" cy="9575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负屈含冤，叱天责地</a:t>
            </a:r>
          </a:p>
        </p:txBody>
      </p:sp>
      <p:sp>
        <p:nvSpPr>
          <p:cNvPr id="1740" name="对黑暗社会提出了愤怒的控诉"/>
          <p:cNvSpPr txBox="1"/>
          <p:nvPr/>
        </p:nvSpPr>
        <p:spPr>
          <a:xfrm>
            <a:off x="9072864" y="5841201"/>
            <a:ext cx="7790179" cy="974552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3657600">
              <a:lnSpc>
                <a:spcPct val="120000"/>
              </a:lnSpc>
              <a:defRPr sz="4600" b="0" u="sng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对黑暗社会提出了愤怒的控诉</a:t>
            </a:r>
          </a:p>
        </p:txBody>
      </p:sp>
      <p:sp>
        <p:nvSpPr>
          <p:cNvPr id="1741" name="矩形"/>
          <p:cNvSpPr/>
          <p:nvPr/>
        </p:nvSpPr>
        <p:spPr>
          <a:xfrm>
            <a:off x="728449" y="2849842"/>
            <a:ext cx="19117020" cy="12630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2" name="矩形"/>
          <p:cNvSpPr/>
          <p:nvPr/>
        </p:nvSpPr>
        <p:spPr>
          <a:xfrm>
            <a:off x="724190" y="4288023"/>
            <a:ext cx="19125536" cy="121754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3" name="矩形"/>
          <p:cNvSpPr/>
          <p:nvPr/>
        </p:nvSpPr>
        <p:spPr>
          <a:xfrm>
            <a:off x="724190" y="5682103"/>
            <a:ext cx="19125536" cy="121490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4" name="塑造了…"/>
          <p:cNvSpPr txBox="1"/>
          <p:nvPr/>
        </p:nvSpPr>
        <p:spPr>
          <a:xfrm>
            <a:off x="8125417" y="8299584"/>
            <a:ext cx="4310379" cy="192959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3657600">
              <a:lnSpc>
                <a:spcPct val="120000"/>
              </a:lnSpc>
              <a:defRPr sz="4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塑造了</a:t>
            </a:r>
          </a:p>
          <a:p>
            <a:pPr algn="l" defTabSz="3657600">
              <a:lnSpc>
                <a:spcPct val="120000"/>
              </a:lnSpc>
              <a:defRPr sz="4600" b="0" u="sng">
                <a:solidFill>
                  <a:srgbClr val="BE0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窦娥的悲惨命运</a:t>
            </a:r>
          </a:p>
        </p:txBody>
      </p:sp>
      <p:pic>
        <p:nvPicPr>
          <p:cNvPr id="174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6471" y="7067126"/>
            <a:ext cx="921617" cy="1095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46" name="简答论述☆☆☆"/>
          <p:cNvSpPr txBox="1"/>
          <p:nvPr/>
        </p:nvSpPr>
        <p:spPr>
          <a:xfrm>
            <a:off x="20216432" y="2135834"/>
            <a:ext cx="3686938" cy="8178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具有不甘屈辱、不畏强暴的刚毅性格——表现在叱天骂地发下三桩誓愿.又善良质朴，对亲人充满细致入微的关怀体贴之情——后者表现在赴刑场之际仍然设身处地为婆婆着想。"/>
          <p:cNvSpPr txBox="1"/>
          <p:nvPr>
            <p:ph type="body" idx="1"/>
          </p:nvPr>
        </p:nvSpPr>
        <p:spPr>
          <a:xfrm>
            <a:off x="959837" y="2853165"/>
            <a:ext cx="22464326" cy="69538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 sz="5600"/>
            </a:pPr>
            <a:r>
              <a:t>具有</a:t>
            </a:r>
            <a:r>
              <a:rPr>
                <a:solidFill>
                  <a:srgbClr val="BE0000"/>
                </a:solidFill>
              </a:rPr>
              <a:t>不甘屈辱、不畏强暴</a:t>
            </a:r>
            <a:r>
              <a:t>的刚毅性格——表现在叱天骂地发下三桩誓愿.</a:t>
            </a:r>
          </a:p>
          <a:p>
            <a:pPr>
              <a:lnSpc>
                <a:spcPct val="100000"/>
              </a:lnSpc>
              <a:defRPr sz="5600"/>
            </a:pPr>
            <a:r>
              <a:t>又</a:t>
            </a:r>
            <a:r>
              <a:rPr>
                <a:solidFill>
                  <a:srgbClr val="BE0000"/>
                </a:solidFill>
              </a:rPr>
              <a:t>善良质朴，对亲人充满细致入微的关怀体贴</a:t>
            </a:r>
            <a:r>
              <a:t>之情——表现在赴刑场之际仍然设身处地为婆婆着想。</a:t>
            </a:r>
          </a:p>
          <a:p>
            <a:pPr>
              <a:lnSpc>
                <a:spcPct val="100000"/>
              </a:lnSpc>
              <a:defRPr sz="5600"/>
            </a:pPr>
          </a:p>
          <a:p>
            <a:pPr>
              <a:lnSpc>
                <a:spcPct val="100000"/>
              </a:lnSpc>
              <a:defRPr sz="5600"/>
            </a:pPr>
          </a:p>
          <a:p>
            <a:pPr>
              <a:lnSpc>
                <a:spcPct val="100000"/>
              </a:lnSpc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助记：刚柔并济</a:t>
            </a:r>
          </a:p>
        </p:txBody>
      </p:sp>
      <p:sp>
        <p:nvSpPr>
          <p:cNvPr id="1749" name="简答论述☆☆☆"/>
          <p:cNvSpPr txBox="1"/>
          <p:nvPr/>
        </p:nvSpPr>
        <p:spPr>
          <a:xfrm>
            <a:off x="18231566" y="773056"/>
            <a:ext cx="3686936" cy="8178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简答论述☆☆☆</a:t>
            </a:r>
          </a:p>
        </p:txBody>
      </p:sp>
      <p:sp>
        <p:nvSpPr>
          <p:cNvPr id="1750" name="2.4.1窦娥冤（第三折）——窦娥的性格"/>
          <p:cNvSpPr txBox="1"/>
          <p:nvPr/>
        </p:nvSpPr>
        <p:spPr>
          <a:xfrm>
            <a:off x="1892323" y="715633"/>
            <a:ext cx="21945602" cy="170815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pPr algn="l" defTabSz="1828800">
              <a:defRPr sz="7600" b="0">
                <a:solidFill>
                  <a:srgbClr val="04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2.4.1窦娥冤（第三折）</a:t>
            </a:r>
            <a:r>
              <a:rPr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——</a:t>
            </a:r>
            <a:r>
              <a:rPr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窦娥的性格</a:t>
            </a:r>
            <a:endParaRPr>
              <a:solidFill>
                <a:srgbClr val="BE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255" y="84455"/>
            <a:ext cx="489394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2.4.1窦娥冤（第三折）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2" name="屏幕快照 2019-02-25 13.47.03.png" descr="屏幕快照 2019-02-25 13.47.03.png"/>
          <p:cNvPicPr>
            <a:picLocks noChangeAspect="1"/>
          </p:cNvPicPr>
          <p:nvPr/>
        </p:nvPicPr>
        <p:blipFill>
          <a:blip r:embed="rId1"/>
          <a:srcRect l="3360" t="21492" r="24153" b="13542"/>
          <a:stretch>
            <a:fillRect/>
          </a:stretch>
        </p:blipFill>
        <p:spPr>
          <a:xfrm>
            <a:off x="-12073" y="630721"/>
            <a:ext cx="22853577" cy="128012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2.1.0元好问"/>
          <p:cNvSpPr txBox="1"/>
          <p:nvPr/>
        </p:nvSpPr>
        <p:spPr>
          <a:xfrm>
            <a:off x="1987413" y="853439"/>
            <a:ext cx="4945379" cy="1046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6800" b="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lvl1pPr>
          </a:lstStyle>
          <a:p>
            <a:r>
              <a:t>2.1.0元好问</a:t>
            </a:r>
          </a:p>
        </p:txBody>
      </p:sp>
      <p:sp>
        <p:nvSpPr>
          <p:cNvPr id="1220" name="1.自号遗山山人，世称元遗山。…"/>
          <p:cNvSpPr txBox="1"/>
          <p:nvPr/>
        </p:nvSpPr>
        <p:spPr>
          <a:xfrm>
            <a:off x="875566" y="4765183"/>
            <a:ext cx="9372446" cy="50906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/>
          <a:p>
            <a:pPr algn="l" defTabSz="3657600">
              <a:lnSpc>
                <a:spcPct val="150000"/>
              </a:lnSpc>
              <a:defRPr sz="7300" b="0" baseline="3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</a:t>
            </a:r>
            <a:r>
              <a:rPr>
                <a:solidFill>
                  <a:srgbClr val="181717"/>
                </a:solidFill>
              </a:rPr>
              <a:t>自号</a:t>
            </a:r>
            <a:r>
              <a:rPr>
                <a:solidFill>
                  <a:srgbClr val="C00000"/>
                </a:solidFill>
              </a:rPr>
              <a:t>遗山山人</a:t>
            </a:r>
            <a:r>
              <a:t>，世称</a:t>
            </a:r>
            <a:r>
              <a:rPr>
                <a:solidFill>
                  <a:srgbClr val="C00000"/>
                </a:solidFill>
              </a:rPr>
              <a:t>元遗山</a:t>
            </a:r>
            <a:r>
              <a:t>。</a:t>
            </a:r>
          </a:p>
          <a:p>
            <a:pPr algn="l" defTabSz="3657600">
              <a:lnSpc>
                <a:spcPct val="150000"/>
              </a:lnSpc>
              <a:defRPr sz="7300" b="0" baseline="3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2.有</a:t>
            </a:r>
            <a:r>
              <a:rPr>
                <a:solidFill>
                  <a:srgbClr val="C00000"/>
                </a:solidFill>
              </a:rPr>
              <a:t>《遗山先生集》</a:t>
            </a:r>
            <a:r>
              <a:t>。</a:t>
            </a:r>
          </a:p>
          <a:p>
            <a:pPr algn="l" defTabSz="3657600">
              <a:lnSpc>
                <a:spcPct val="150000"/>
              </a:lnSpc>
              <a:defRPr sz="7300" b="0" baseline="3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</a:t>
            </a:r>
            <a:r>
              <a:rPr>
                <a:solidFill>
                  <a:srgbClr val="C00000"/>
                </a:solidFill>
              </a:rPr>
              <a:t>金代</a:t>
            </a:r>
            <a:r>
              <a:t>最杰出的诗人。</a:t>
            </a:r>
            <a:r>
              <a:rPr>
                <a:solidFill>
                  <a:srgbClr val="BE0000"/>
                </a:solidFill>
              </a:rPr>
              <a:t>杜甫嗣响。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21" name="单选☆"/>
          <p:cNvSpPr txBox="1"/>
          <p:nvPr/>
        </p:nvSpPr>
        <p:spPr>
          <a:xfrm>
            <a:off x="923762" y="10320073"/>
            <a:ext cx="15671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222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6105" y="341282"/>
            <a:ext cx="6916119" cy="38945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23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57" y="4911395"/>
            <a:ext cx="6651614" cy="54850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从《窦娥冤》剧本来看，窦娥悲剧的根本原因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从《窦娥冤》剧本来看，窦娥悲剧的根本原因是（ ）</a:t>
            </a:r>
          </a:p>
          <a:p>
            <a:pPr>
              <a:lnSpc>
                <a:spcPct val="100000"/>
              </a:lnSpc>
              <a:defRPr sz="4800"/>
            </a:pPr>
            <a:r>
              <a:t>A:流氓地痞的残害</a:t>
            </a:r>
          </a:p>
          <a:p>
            <a:pPr>
              <a:lnSpc>
                <a:spcPct val="100000"/>
              </a:lnSpc>
              <a:defRPr sz="4800"/>
            </a:pPr>
            <a:r>
              <a:t>B:封建统治的腐败</a:t>
            </a:r>
          </a:p>
          <a:p>
            <a:pPr>
              <a:lnSpc>
                <a:spcPct val="100000"/>
              </a:lnSpc>
              <a:defRPr sz="4800"/>
            </a:pPr>
            <a:r>
              <a:t>C:婆婆的软弱忍让</a:t>
            </a:r>
          </a:p>
          <a:p>
            <a:pPr>
              <a:lnSpc>
                <a:spcPct val="100000"/>
              </a:lnSpc>
              <a:defRPr sz="4800"/>
            </a:pPr>
            <a:r>
              <a:t>D:父亲的长久不归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 </a:t>
            </a:r>
          </a:p>
        </p:txBody>
      </p:sp>
      <p:sp>
        <p:nvSpPr>
          <p:cNvPr id="175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从《窦娥冤》剧本来看，窦娥悲剧的根本原因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/>
            </a:pPr>
            <a:r>
              <a:t>从《窦娥冤》剧本来看，窦娥悲剧的根本原因是（ ）</a:t>
            </a:r>
          </a:p>
          <a:p>
            <a:pPr>
              <a:lnSpc>
                <a:spcPct val="100000"/>
              </a:lnSpc>
              <a:defRPr sz="4800"/>
            </a:pPr>
            <a:r>
              <a:t>A:流氓地痞的残害</a:t>
            </a:r>
          </a:p>
          <a:p>
            <a:pPr>
              <a:lnSpc>
                <a:spcPct val="100000"/>
              </a:lnSpc>
              <a:defRPr sz="4800">
                <a:solidFill>
                  <a:srgbClr val="BE0000"/>
                </a:solidFill>
              </a:defRPr>
            </a:pPr>
            <a:r>
              <a:t>B:封建统治的腐败</a:t>
            </a:r>
          </a:p>
          <a:p>
            <a:pPr>
              <a:lnSpc>
                <a:spcPct val="100000"/>
              </a:lnSpc>
              <a:defRPr sz="4800"/>
            </a:pPr>
            <a:r>
              <a:t>C:婆婆的软弱忍让</a:t>
            </a:r>
          </a:p>
          <a:p>
            <a:pPr>
              <a:lnSpc>
                <a:spcPct val="100000"/>
              </a:lnSpc>
              <a:defRPr sz="4800"/>
            </a:pPr>
            <a:r>
              <a:t>D:父亲的长久不归</a:t>
            </a: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</a:p>
          <a:p>
            <a:pPr>
              <a:lnSpc>
                <a:spcPct val="100000"/>
              </a:lnSpc>
              <a:defRPr sz="4800"/>
            </a:pPr>
            <a:r>
              <a:t>答案：B</a:t>
            </a:r>
          </a:p>
        </p:txBody>
      </p:sp>
      <p:sp>
        <p:nvSpPr>
          <p:cNvPr id="175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1" name="标题 1"/>
          <p:cNvSpPr txBox="1"/>
          <p:nvPr>
            <p:ph type="title"/>
          </p:nvPr>
        </p:nvSpPr>
        <p:spPr>
          <a:xfrm>
            <a:off x="2895599" y="7667625"/>
            <a:ext cx="14303378" cy="1978025"/>
          </a:xfrm>
          <a:prstGeom prst="rect">
            <a:avLst/>
          </a:prstGeom>
        </p:spPr>
        <p:txBody>
          <a:bodyPr anchor="b"/>
          <a:lstStyle/>
          <a:p>
            <a:pPr defTabSz="1224915">
              <a:defRPr sz="6430"/>
            </a:pPr>
            <a:r>
              <a:t>2.4.2[南吕]一枝花（不伏老） 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76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76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4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65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【不伏老】攀出墙朵朵花，折临路枝枝柳。花攀红蕊嫩，柳折翠条柔，浪子风流。凭着我折柳攀花手，直煞得花残柳败休。半生来折柳攀花，一世里眠花卧柳。…"/>
          <p:cNvSpPr txBox="1"/>
          <p:nvPr>
            <p:ph type="body" idx="1"/>
          </p:nvPr>
        </p:nvSpPr>
        <p:spPr>
          <a:xfrm>
            <a:off x="457099" y="1788640"/>
            <a:ext cx="23125371" cy="979215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1864995">
              <a:defRPr sz="4895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</a:rPr>
              <a:t>【不伏老】</a:t>
            </a:r>
            <a:r>
              <a:t>攀出墙朵朵花，折临路枝枝柳。花攀红蕊嫩，柳折翠条柔，浪子风流。凭着我折柳攀花手，直煞得花残柳败休。半生来折柳攀花，一世里眠花卧柳。</a:t>
            </a:r>
          </a:p>
          <a:p>
            <a:pPr defTabSz="1864995">
              <a:defRPr sz="5815" baseline="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【写自己</a:t>
            </a:r>
            <a:r>
              <a:rPr u="sng"/>
              <a:t>少年风流</a:t>
            </a:r>
            <a:r>
              <a:t>，至老不变。】</a:t>
            </a:r>
          </a:p>
          <a:p>
            <a:pPr algn="just" defTabSz="1864995">
              <a:defRPr sz="4895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</a:rPr>
              <a:t>【梁州】</a:t>
            </a:r>
            <a:r>
              <a:t>我是个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普天下郎君领袖</a:t>
            </a:r>
            <a:r>
              <a:t>，盖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世界浪子班头</a:t>
            </a:r>
            <a:r>
              <a:t>。愿朱颜不改常依旧，花中消遣，酒内忘忧。分茶攧竹，打马藏阄。通五音六律滑熟，甚闲愁到我心头？伴的是银筝女，银台前、理银筝、笑倚银屏；伴的是玉天仙，携玉手、并玉肩、同登玉楼；伴的是金钗客，歌金缕、捧金樽、满泛金瓯。你道我老也，暂休。占排场风月功名首，更玲珑又剔透，我是个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锦阵花营都帅头</a:t>
            </a:r>
            <a:r>
              <a:t>，曾玩府游州。</a:t>
            </a:r>
          </a:p>
          <a:p>
            <a:pPr defTabSz="1864995">
              <a:defRPr sz="5610" baseline="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写自己无忧无虑，“你道我老也，暂休”。</a:t>
            </a:r>
          </a:p>
        </p:txBody>
      </p:sp>
      <p:sp>
        <p:nvSpPr>
          <p:cNvPr id="1768" name="2.4.2一枝花（不伏老）散曲套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散曲套曲</a:t>
            </a:r>
            <a:endParaRPr sz="5400" u="sng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69" name="单选☆"/>
          <p:cNvSpPr txBox="1"/>
          <p:nvPr/>
        </p:nvSpPr>
        <p:spPr>
          <a:xfrm>
            <a:off x="14972453" y="96774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单选☆</a:t>
            </a:r>
          </a:p>
        </p:txBody>
      </p:sp>
      <p:pic>
        <p:nvPicPr>
          <p:cNvPr id="1770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6016" y="9577110"/>
            <a:ext cx="6453491" cy="3837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【隔尾】子弟每是个茅草冈、沙土窝、初生的兔羔儿，乍向围场上走；我是个经笼罩、受索网、苍翎毛老野鸡，蹅chǎ踏的阵马儿熟。经了些窝弓冷箭鑞枪头，不曾落人后。恰不道人到中年万事休，我怎肯虚度了春秋。…"/>
          <p:cNvSpPr txBox="1"/>
          <p:nvPr>
            <p:ph type="body" idx="1"/>
          </p:nvPr>
        </p:nvSpPr>
        <p:spPr>
          <a:xfrm>
            <a:off x="426600" y="2269117"/>
            <a:ext cx="23530800" cy="814926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just" defTabSz="2120900">
              <a:lnSpc>
                <a:spcPct val="100000"/>
              </a:lnSpc>
              <a:defRPr sz="4640" baseline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</a:rPr>
              <a:t>【隔尾】</a:t>
            </a:r>
            <a:r>
              <a:t>子弟每是个茅草冈、沙土窝、初生的兔羔儿，乍向围场上走；我是个经笼罩、受索网、苍翎毛老野鸡，蹅chǎ踏的阵马儿熟。经了些窝弓冷箭鑞枪头，不曾落人后。恰不道人到中年万事休，我怎肯虚度了春秋。</a:t>
            </a:r>
          </a:p>
          <a:p>
            <a:pPr defTabSz="2120900">
              <a:lnSpc>
                <a:spcPct val="100000"/>
              </a:lnSpc>
              <a:defRPr sz="4640" baseline="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以子弟们对比，显示自己的老当益壮。</a:t>
            </a:r>
          </a:p>
          <a:p>
            <a:pPr algn="just" defTabSz="2120900">
              <a:lnSpc>
                <a:spcPct val="100000"/>
              </a:lnSpc>
              <a:defRPr sz="4640" baseline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</a:rPr>
              <a:t>【尾】</a:t>
            </a:r>
            <a:r>
              <a:t>我是个蒸不烂、煮不熟、捶不匾、炒不爆、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响当当一粒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铜豌豆</a:t>
            </a:r>
            <a:r>
              <a:t>，恁子弟每谁教你钻入他锄不断、斫不下、解不开、顿不脱慢腾腾千层锦套头。我玩的是梁园月，饮的是东京酒，赏的是洛阳花，攀的是章台柳。我也会围棋、会蹴踘、会打围、会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插科</a:t>
            </a:r>
            <a:r>
              <a:t>、会歌舞、会吹弹、会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咽作</a:t>
            </a:r>
            <a:r>
              <a:t>、会吟诗、会双陆。你便是落了我牙、歪了我嘴、瘸了我腿、折了我手，天赐与我这几般儿</a:t>
            </a:r>
            <a:r>
              <a:rPr u="sng">
                <a:solidFill>
                  <a:srgbClr val="BE0000"/>
                </a:solidFill>
              </a:rPr>
              <a:t>歹症候</a:t>
            </a:r>
            <a:r>
              <a:t>，尚兀自不肯休。则除是阎王亲自唤，神鬼自来勾，三魂归地府，七魄丧冥幽，天那，那其间才不向烟花路儿上走！</a:t>
            </a:r>
          </a:p>
          <a:p>
            <a:pPr defTabSz="2120900">
              <a:lnSpc>
                <a:spcPct val="100000"/>
              </a:lnSpc>
              <a:defRPr sz="4640" baseline="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［尾］全面展示自己的才华，表示坚持初衷，至死不渝。</a:t>
            </a:r>
          </a:p>
        </p:txBody>
      </p:sp>
      <p:sp>
        <p:nvSpPr>
          <p:cNvPr id="1775" name="2.4.2一枝花（不伏老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endParaRPr sz="5400" u="sng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77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6016" y="9577110"/>
            <a:ext cx="6453491" cy="3837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补充选择题考点：…"/>
          <p:cNvSpPr txBox="1"/>
          <p:nvPr>
            <p:ph type="body" sz="half" idx="1"/>
          </p:nvPr>
        </p:nvSpPr>
        <p:spPr>
          <a:xfrm>
            <a:off x="928136" y="2634147"/>
            <a:ext cx="22169257" cy="4754649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>
            <a:normAutofit lnSpcReduction="20000"/>
          </a:bodyPr>
          <a:lstStyle/>
          <a:p>
            <a:pPr defTabSz="914400">
              <a:lnSpc>
                <a:spcPct val="100000"/>
              </a:lnSpc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补充选择题考点：</a:t>
            </a:r>
          </a:p>
          <a:p>
            <a:pPr algn="just" defTabSz="3657600">
              <a:lnSpc>
                <a:spcPct val="120000"/>
              </a:lnSpc>
              <a:defRPr sz="7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1.插科：</a:t>
            </a:r>
            <a:r>
              <a:rPr>
                <a:solidFill>
                  <a:srgbClr val="BE0000"/>
                </a:solidFill>
              </a:rPr>
              <a:t>戏剧</a:t>
            </a:r>
            <a:r>
              <a:t>中演员穿插的令人发笑的动作表情。</a:t>
            </a:r>
          </a:p>
          <a:p>
            <a:pPr algn="just" defTabSz="3657600">
              <a:lnSpc>
                <a:spcPct val="120000"/>
              </a:lnSpc>
              <a:defRPr sz="7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2.咽作：歌唱。</a:t>
            </a:r>
          </a:p>
          <a:p>
            <a:pPr algn="just" defTabSz="3657600">
              <a:lnSpc>
                <a:spcPct val="120000"/>
              </a:lnSpc>
              <a:defRPr sz="7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3.歹症候：指各种爱好和技艺。</a:t>
            </a:r>
          </a:p>
        </p:txBody>
      </p:sp>
      <p:sp>
        <p:nvSpPr>
          <p:cNvPr id="1779" name="2.4.2一枝花（不伏老）散曲套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散曲套曲</a:t>
            </a:r>
            <a:endParaRPr sz="5400" u="sng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80" name="单选"/>
          <p:cNvSpPr txBox="1"/>
          <p:nvPr/>
        </p:nvSpPr>
        <p:spPr>
          <a:xfrm>
            <a:off x="828768" y="7392513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781" name="星形"/>
          <p:cNvSpPr/>
          <p:nvPr/>
        </p:nvSpPr>
        <p:spPr>
          <a:xfrm>
            <a:off x="1844098" y="7536685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《[南吕]一枝花》（不伏老）中，作者自称或自喻为：…"/>
          <p:cNvSpPr txBox="1"/>
          <p:nvPr>
            <p:ph type="body" sz="half" idx="1"/>
          </p:nvPr>
        </p:nvSpPr>
        <p:spPr>
          <a:xfrm>
            <a:off x="1784350" y="2463800"/>
            <a:ext cx="18278742" cy="7013937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《[南吕]一枝花》（不伏老）中，作者自称或自喻为：</a:t>
            </a:r>
          </a:p>
          <a:p>
            <a:pPr defTabSz="914400">
              <a:lnSpc>
                <a:spcPct val="10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A:普天下郎君领袖</a:t>
            </a:r>
          </a:p>
          <a:p>
            <a:pPr defTabSz="914400">
              <a:lnSpc>
                <a:spcPct val="10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B:盖世界浪子班头</a:t>
            </a:r>
          </a:p>
          <a:p>
            <a:pPr defTabSz="914400">
              <a:lnSpc>
                <a:spcPct val="10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C:锦阵花营都帅头</a:t>
            </a:r>
          </a:p>
          <a:p>
            <a:pPr defTabSz="914400">
              <a:lnSpc>
                <a:spcPct val="10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D:响当当一粒铜豌豆</a:t>
            </a:r>
          </a:p>
          <a:p>
            <a:pPr defTabSz="914400">
              <a:lnSpc>
                <a:spcPct val="100000"/>
              </a:lnSpc>
              <a:defRPr sz="6000"/>
            </a:pPr>
          </a:p>
          <a:p>
            <a:pPr defTabSz="914400">
              <a:lnSpc>
                <a:spcPct val="100000"/>
              </a:lnSpc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助记：</a:t>
            </a:r>
            <a:r>
              <a:rPr>
                <a:solidFill>
                  <a:srgbClr val="BE0000"/>
                </a:solidFill>
              </a:rPr>
              <a:t>领袖 班头 帅 豌豆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784" name="2.4.2一枝花（不伏老）散曲套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散曲套曲</a:t>
            </a:r>
            <a:endParaRPr sz="5400" u="sng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85" name="多选"/>
          <p:cNvSpPr txBox="1"/>
          <p:nvPr/>
        </p:nvSpPr>
        <p:spPr>
          <a:xfrm>
            <a:off x="1753511" y="9700473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1786" name="星形"/>
          <p:cNvSpPr/>
          <p:nvPr/>
        </p:nvSpPr>
        <p:spPr>
          <a:xfrm>
            <a:off x="2782529" y="984464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87" name="星形"/>
          <p:cNvSpPr/>
          <p:nvPr/>
        </p:nvSpPr>
        <p:spPr>
          <a:xfrm>
            <a:off x="3255547" y="984464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788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5354" y="5424668"/>
            <a:ext cx="6439309" cy="37015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0" name="image14.tif" descr="image1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958" y="4611499"/>
            <a:ext cx="1784351" cy="52054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1" name="2.4.2一枝花（不伏老） ——内容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——内容结构</a:t>
            </a:r>
            <a:endParaRPr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92" name="“不伏老”"/>
          <p:cNvSpPr txBox="1"/>
          <p:nvPr/>
        </p:nvSpPr>
        <p:spPr>
          <a:xfrm>
            <a:off x="126779" y="6351164"/>
            <a:ext cx="5444104" cy="172614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3657600">
              <a:lnSpc>
                <a:spcPct val="150000"/>
              </a:lnSpc>
              <a:defRPr sz="98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</a:t>
            </a:r>
            <a:r>
              <a:rPr sz="11600" u="sng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不伏老</a:t>
            </a:r>
            <a:r>
              <a:t>”</a:t>
            </a:r>
          </a:p>
        </p:txBody>
      </p:sp>
      <p:sp>
        <p:nvSpPr>
          <p:cNvPr id="1793" name="［一枝花］写自己少年风流，至老不变。…"/>
          <p:cNvSpPr txBox="1"/>
          <p:nvPr/>
        </p:nvSpPr>
        <p:spPr>
          <a:xfrm>
            <a:off x="7161172" y="4502031"/>
            <a:ext cx="16779690" cy="47259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3657600">
              <a:lnSpc>
                <a:spcPct val="150000"/>
              </a:lnSpc>
              <a:defRPr sz="5200" b="0" baseline="17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/>
              <a:t>［一枝花］</a:t>
            </a:r>
            <a:r>
              <a:t>写自己</a:t>
            </a:r>
            <a:r>
              <a:rPr u="sng">
                <a:solidFill>
                  <a:srgbClr val="A10000"/>
                </a:solidFill>
              </a:rPr>
              <a:t>少年风流</a:t>
            </a:r>
            <a:r>
              <a:t>，至老不变。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/>
              <a:t>［梁州］</a:t>
            </a:r>
            <a:r>
              <a:t>写自己</a:t>
            </a:r>
            <a:r>
              <a:rPr u="sng">
                <a:solidFill>
                  <a:srgbClr val="A10000"/>
                </a:solidFill>
              </a:rPr>
              <a:t>无忧无虑</a:t>
            </a:r>
            <a:r>
              <a:t>，“你道我老也，暂休”。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/>
              <a:t>［隔尾］</a:t>
            </a:r>
            <a:r>
              <a:t>以子弟们对比，显示自己的</a:t>
            </a:r>
            <a:r>
              <a:rPr u="sng">
                <a:solidFill>
                  <a:srgbClr val="A10000"/>
                </a:solidFill>
              </a:rPr>
              <a:t>老当益壮</a:t>
            </a:r>
            <a:r>
              <a:t>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/>
              <a:t>［尾］</a:t>
            </a:r>
            <a:r>
              <a:t>全面展示自己的</a:t>
            </a:r>
            <a:r>
              <a:rPr u="sng">
                <a:solidFill>
                  <a:srgbClr val="A10000"/>
                </a:solidFill>
              </a:rPr>
              <a:t>才华</a:t>
            </a:r>
            <a:r>
              <a:t>，表示坚持</a:t>
            </a:r>
            <a:r>
              <a:rPr u="sng">
                <a:solidFill>
                  <a:srgbClr val="A10000"/>
                </a:solidFill>
              </a:rPr>
              <a:t>初衷</a:t>
            </a:r>
            <a:r>
              <a:t>，</a:t>
            </a:r>
            <a:r>
              <a:rPr u="sng">
                <a:solidFill>
                  <a:srgbClr val="BE0000"/>
                </a:solidFill>
              </a:rPr>
              <a:t>至死不渝</a:t>
            </a:r>
            <a:r>
              <a:t>。</a:t>
            </a:r>
          </a:p>
        </p:txBody>
      </p:sp>
      <p:sp>
        <p:nvSpPr>
          <p:cNvPr id="1794" name="助记：少年风流、无忧无虑、老当益壮、至死不渝"/>
          <p:cNvSpPr txBox="1"/>
          <p:nvPr/>
        </p:nvSpPr>
        <p:spPr>
          <a:xfrm>
            <a:off x="10973130" y="11085983"/>
            <a:ext cx="12489181" cy="80557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3657600">
              <a:lnSpc>
                <a:spcPct val="150000"/>
              </a:lnSpc>
              <a:defRPr sz="4400" b="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助记：少年风流、无忧无虑、老当益壮、至死不渝</a:t>
            </a:r>
          </a:p>
        </p:txBody>
      </p:sp>
      <p:sp>
        <p:nvSpPr>
          <p:cNvPr id="1795" name="简答"/>
          <p:cNvSpPr txBox="1"/>
          <p:nvPr/>
        </p:nvSpPr>
        <p:spPr>
          <a:xfrm>
            <a:off x="7253296" y="9992497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96" name="星形"/>
          <p:cNvSpPr/>
          <p:nvPr/>
        </p:nvSpPr>
        <p:spPr>
          <a:xfrm>
            <a:off x="8282313" y="1013666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97" name="星形"/>
          <p:cNvSpPr/>
          <p:nvPr/>
        </p:nvSpPr>
        <p:spPr>
          <a:xfrm>
            <a:off x="8755331" y="1013666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98" name="星形"/>
          <p:cNvSpPr/>
          <p:nvPr/>
        </p:nvSpPr>
        <p:spPr>
          <a:xfrm>
            <a:off x="9228349" y="1013666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799" name="image6.jpeg" descr="image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963" y="35896"/>
            <a:ext cx="6439308" cy="3701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2.4.2一枝花（不伏老） ——内容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——内容结构</a:t>
            </a:r>
            <a:endParaRPr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02" name="［一枝花］写自己少年风流，至老不变。…"/>
          <p:cNvSpPr txBox="1"/>
          <p:nvPr/>
        </p:nvSpPr>
        <p:spPr>
          <a:xfrm>
            <a:off x="2020067" y="2398850"/>
            <a:ext cx="16779690" cy="5656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3657600">
              <a:lnSpc>
                <a:spcPct val="150000"/>
              </a:lnSpc>
              <a:defRPr sz="52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u="sng"/>
              <a:t>［一枝花］</a:t>
            </a:r>
            <a:r>
              <a:t>写自己</a:t>
            </a:r>
            <a:r>
              <a:rPr u="sng">
                <a:solidFill>
                  <a:srgbClr val="A10000"/>
                </a:solidFill>
              </a:rPr>
              <a:t>少年风流</a:t>
            </a:r>
            <a:r>
              <a:t>，至老不变。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u="sng"/>
              <a:t>［梁州］</a:t>
            </a:r>
            <a:r>
              <a:t>写自己</a:t>
            </a:r>
            <a:r>
              <a:rPr u="sng">
                <a:solidFill>
                  <a:srgbClr val="A10000"/>
                </a:solidFill>
              </a:rPr>
              <a:t>无忧无虑</a:t>
            </a:r>
            <a:r>
              <a:t>，“你道我老也，暂休”。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u="sng"/>
              <a:t>［隔尾］</a:t>
            </a:r>
            <a:r>
              <a:t>以子弟们对比，显示自己的</a:t>
            </a:r>
            <a:r>
              <a:rPr u="sng">
                <a:solidFill>
                  <a:srgbClr val="A10000"/>
                </a:solidFill>
              </a:rPr>
              <a:t>老当益壮</a:t>
            </a:r>
            <a:r>
              <a:t>。</a:t>
            </a:r>
          </a:p>
          <a:p>
            <a:pPr algn="l" defTabSz="3657600">
              <a:lnSpc>
                <a:spcPct val="150000"/>
              </a:lnSpc>
              <a:defRPr sz="52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u="sng"/>
              <a:t>［尾］</a:t>
            </a:r>
            <a:r>
              <a:t>全面展示自己的</a:t>
            </a:r>
            <a:r>
              <a:rPr u="sng">
                <a:solidFill>
                  <a:srgbClr val="A10000"/>
                </a:solidFill>
              </a:rPr>
              <a:t>才华</a:t>
            </a:r>
            <a:r>
              <a:t>，表示坚持</a:t>
            </a:r>
            <a:r>
              <a:rPr u="sng">
                <a:solidFill>
                  <a:srgbClr val="A10000"/>
                </a:solidFill>
              </a:rPr>
              <a:t>初衷</a:t>
            </a:r>
            <a:r>
              <a:t>，至死不渝。</a:t>
            </a:r>
          </a:p>
        </p:txBody>
      </p:sp>
      <p:sp>
        <p:nvSpPr>
          <p:cNvPr id="1803" name="展现了作者的…"/>
          <p:cNvSpPr txBox="1"/>
          <p:nvPr/>
        </p:nvSpPr>
        <p:spPr>
          <a:xfrm>
            <a:off x="1889929" y="10145207"/>
            <a:ext cx="19372581" cy="201803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展现了作者的</a:t>
            </a:r>
          </a:p>
          <a:p>
            <a:pPr algn="l" defTabSz="1828800">
              <a:lnSpc>
                <a:spcPct val="150000"/>
              </a:lnSpc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rPr u="sng">
                <a:solidFill>
                  <a:srgbClr val="A10000"/>
                </a:solidFill>
              </a:rPr>
              <a:t>丰富阅历</a:t>
            </a:r>
            <a:r>
              <a:t>、不可一世的</a:t>
            </a:r>
            <a:r>
              <a:rPr u="sng">
                <a:solidFill>
                  <a:srgbClr val="A10000"/>
                </a:solidFill>
              </a:rPr>
              <a:t>才情</a:t>
            </a:r>
            <a:r>
              <a:t>，以及</a:t>
            </a:r>
            <a:r>
              <a:rPr u="sng">
                <a:solidFill>
                  <a:srgbClr val="A10000"/>
                </a:solidFill>
              </a:rPr>
              <a:t>倔强的性格和九死不悔的决心</a:t>
            </a:r>
            <a:r>
              <a:t>。</a:t>
            </a:r>
          </a:p>
        </p:txBody>
      </p:sp>
      <p:pic>
        <p:nvPicPr>
          <p:cNvPr id="1804" name="image15.tif" descr="image1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130" y="8987139"/>
            <a:ext cx="921616" cy="10953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5" name="多选☆☆"/>
          <p:cNvSpPr txBox="1"/>
          <p:nvPr/>
        </p:nvSpPr>
        <p:spPr>
          <a:xfrm>
            <a:off x="6231212" y="10580195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多选☆☆</a:t>
            </a:r>
          </a:p>
        </p:txBody>
      </p:sp>
      <p:sp>
        <p:nvSpPr>
          <p:cNvPr id="1806" name="简答☆☆☆"/>
          <p:cNvSpPr txBox="1"/>
          <p:nvPr/>
        </p:nvSpPr>
        <p:spPr>
          <a:xfrm>
            <a:off x="8115679" y="10580195"/>
            <a:ext cx="21463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简答☆☆☆</a:t>
            </a:r>
          </a:p>
        </p:txBody>
      </p:sp>
      <p:sp>
        <p:nvSpPr>
          <p:cNvPr id="1807" name="助记：阅才决强。【才越倔强】"/>
          <p:cNvSpPr txBox="1"/>
          <p:nvPr/>
        </p:nvSpPr>
        <p:spPr>
          <a:xfrm>
            <a:off x="159111" y="12765723"/>
            <a:ext cx="9441181" cy="9067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150000"/>
              </a:lnSpc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助记：阅才决强。【才越倔强】</a:t>
            </a:r>
          </a:p>
        </p:txBody>
      </p:sp>
      <p:sp>
        <p:nvSpPr>
          <p:cNvPr id="1808" name="主题思想："/>
          <p:cNvSpPr txBox="1"/>
          <p:nvPr/>
        </p:nvSpPr>
        <p:spPr>
          <a:xfrm>
            <a:off x="1809529" y="9183932"/>
            <a:ext cx="36245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sz="76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主题思想：</a:t>
            </a:r>
            <a:endParaRPr sz="5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809" name="image6.jpeg" descr="image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002" y="19002"/>
            <a:ext cx="6439309" cy="37015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1.运用“赋”极力铺排，洋洋洒洒，令人目不暇接。…"/>
          <p:cNvSpPr txBox="1"/>
          <p:nvPr>
            <p:ph type="body" sz="half" idx="1"/>
          </p:nvPr>
        </p:nvSpPr>
        <p:spPr>
          <a:xfrm>
            <a:off x="1676400" y="4656508"/>
            <a:ext cx="21031200" cy="5115454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 defTabSz="3108960">
              <a:lnSpc>
                <a:spcPct val="170000"/>
              </a:lnSpc>
              <a:defRPr sz="5780"/>
            </a:pPr>
            <a:r>
              <a:t>1.运用“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赋</a:t>
            </a:r>
            <a:r>
              <a:t>”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极力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铺排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，洋洋洒洒，令人目不暇接。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defTabSz="3108960">
              <a:lnSpc>
                <a:spcPct val="170000"/>
              </a:lnSpc>
              <a:defRPr sz="5780"/>
            </a:pPr>
            <a:r>
              <a:t>2.多用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排比</a:t>
            </a:r>
            <a:r>
              <a:t>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势如排山倒海，一气呵成，读罢使人感到淋漓痛快</a:t>
            </a:r>
            <a:r>
              <a:t>。</a:t>
            </a:r>
          </a:p>
          <a:p>
            <a:pPr defTabSz="3108960">
              <a:lnSpc>
                <a:spcPct val="170000"/>
              </a:lnSpc>
              <a:defRPr sz="5780"/>
            </a:pPr>
            <a:r>
              <a:t>3.语言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老辣</a:t>
            </a:r>
            <a:r>
              <a:t>，毫无忌惮，嬉笑怒骂，皆成妙趣。</a:t>
            </a:r>
          </a:p>
        </p:txBody>
      </p:sp>
      <p:sp>
        <p:nvSpPr>
          <p:cNvPr id="1812" name="2.4.2一枝花（不伏老） ——艺术特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t>2.4.2一枝花（不伏老）</a:t>
            </a:r>
            <a:r>
              <a: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——</a:t>
            </a:r>
            <a:r>
              <a: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艺术特色</a:t>
            </a:r>
            <a:endParaRPr sz="5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813" name="助记：赋煎(兼)排比多放辣子"/>
          <p:cNvSpPr txBox="1"/>
          <p:nvPr/>
        </p:nvSpPr>
        <p:spPr>
          <a:xfrm>
            <a:off x="86694" y="12196562"/>
            <a:ext cx="10719436" cy="13055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182879" tIns="182879" rIns="182879" bIns="182879">
            <a:spAutoFit/>
          </a:bodyPr>
          <a:lstStyle/>
          <a:p>
            <a:pPr algn="l" defTabSz="1828800">
              <a:lnSpc>
                <a:spcPct val="150000"/>
              </a:lnSpc>
              <a:defRPr sz="64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助记：赋煎(兼)排比多放辣子</a:t>
            </a:r>
          </a:p>
        </p:txBody>
      </p:sp>
      <p:sp>
        <p:nvSpPr>
          <p:cNvPr id="1814" name="简答"/>
          <p:cNvSpPr txBox="1"/>
          <p:nvPr/>
        </p:nvSpPr>
        <p:spPr>
          <a:xfrm>
            <a:off x="10927930" y="1244040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815" name="星形"/>
          <p:cNvSpPr/>
          <p:nvPr/>
        </p:nvSpPr>
        <p:spPr>
          <a:xfrm>
            <a:off x="11956948" y="1258457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16" name="星形"/>
          <p:cNvSpPr/>
          <p:nvPr/>
        </p:nvSpPr>
        <p:spPr>
          <a:xfrm>
            <a:off x="12429966" y="12584574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17" name="星形"/>
          <p:cNvSpPr/>
          <p:nvPr/>
        </p:nvSpPr>
        <p:spPr>
          <a:xfrm>
            <a:off x="12975990" y="12584574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18" name="艺术特色："/>
          <p:cNvSpPr txBox="1"/>
          <p:nvPr/>
        </p:nvSpPr>
        <p:spPr>
          <a:xfrm>
            <a:off x="1614846" y="3551026"/>
            <a:ext cx="36245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sz="7600"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defRPr>
            </a:pPr>
            <a:r>
              <a: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艺术特色：</a:t>
            </a:r>
            <a:endParaRPr sz="5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819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3008" y="249105"/>
            <a:ext cx="6542846" cy="36604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265" y="166370"/>
            <a:ext cx="62522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2.4.2[南吕]一枝花（不伏老）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15137</Words>
  <Application>WPS 演示</Application>
  <PresentationFormat/>
  <Paragraphs>1622</Paragraphs>
  <Slides>136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65" baseType="lpstr">
      <vt:lpstr>Arial</vt:lpstr>
      <vt:lpstr>方正书宋_GBK</vt:lpstr>
      <vt:lpstr>Wingdings</vt:lpstr>
      <vt:lpstr>Helvetica Neue</vt:lpstr>
      <vt:lpstr>Helvetica Neue Medium</vt:lpstr>
      <vt:lpstr>Calibri</vt:lpstr>
      <vt:lpstr>微软雅黑</vt:lpstr>
      <vt:lpstr>Helvetica Neue Thin</vt:lpstr>
      <vt:lpstr>Helvetica Neue Light</vt:lpstr>
      <vt:lpstr>Helvetica Light</vt:lpstr>
      <vt:lpstr>经典等线简</vt:lpstr>
      <vt:lpstr>方正清刻本悦宋简体</vt:lpstr>
      <vt:lpstr>华文楷体</vt:lpstr>
      <vt:lpstr>楷体</vt:lpstr>
      <vt:lpstr>Lantinghei SC Demibold</vt:lpstr>
      <vt:lpstr>Lantinghei SC Extralight</vt:lpstr>
      <vt:lpstr>Helvetica</vt:lpstr>
      <vt:lpstr>Arial</vt:lpstr>
      <vt:lpstr>汉仪南宫体简</vt:lpstr>
      <vt:lpstr>宋体</vt:lpstr>
      <vt:lpstr>Arial Unicode MS</vt:lpstr>
      <vt:lpstr>汉仪书宋二KW</vt:lpstr>
      <vt:lpstr>Thonburi</vt:lpstr>
      <vt:lpstr>Apple Color Emoji</vt:lpstr>
      <vt:lpstr>Wingdings</vt:lpstr>
      <vt:lpstr>宋体-简</vt:lpstr>
      <vt:lpstr>苹方-简</vt:lpstr>
      <vt:lpstr>Times New Roman</vt:lpstr>
      <vt:lpstr>White</vt:lpstr>
      <vt:lpstr>《古文选（二）》·精讲七</vt:lpstr>
      <vt:lpstr>PowerPoint 演示文稿</vt:lpstr>
      <vt:lpstr>PowerPoint 演示文稿</vt:lpstr>
      <vt:lpstr>全书朝代分数占比</vt:lpstr>
      <vt:lpstr>全书框架</vt:lpstr>
      <vt:lpstr>金元部分</vt:lpstr>
      <vt:lpstr>《金元部分》</vt:lpstr>
      <vt:lpstr>2.1元好问</vt:lpstr>
      <vt:lpstr>PowerPoint 演示文稿</vt:lpstr>
      <vt:lpstr>真题练习</vt:lpstr>
      <vt:lpstr>真题练习</vt:lpstr>
      <vt:lpstr>PowerPoint 演示文稿</vt:lpstr>
      <vt:lpstr>2.1.1《岐阳》【精读】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2.1.2《壬辰十二月车驾东狩后即事》【泛读】 </vt:lpstr>
      <vt:lpstr>2.1.2《壬辰十二月车驾东狩后即事》  </vt:lpstr>
      <vt:lpstr>真题练习</vt:lpstr>
      <vt:lpstr>真题练习</vt:lpstr>
      <vt:lpstr>真题练习</vt:lpstr>
      <vt:lpstr>真题练习</vt:lpstr>
      <vt:lpstr>2.2邓牧</vt:lpstr>
      <vt:lpstr>PowerPoint 演示文稿</vt:lpstr>
      <vt:lpstr>2.2.1邓牧《君道》【泛读】</vt:lpstr>
      <vt:lpstr>2.2.1邓牧《君道》【泛读】——古君</vt:lpstr>
      <vt:lpstr>2.2.1邓牧《君道》【泛读】</vt:lpstr>
      <vt:lpstr>2.2.1邓牧《君道》【泛读】</vt:lpstr>
      <vt:lpstr>2.2.1邓牧《君道》【泛读】</vt:lpstr>
      <vt:lpstr>真题练习</vt:lpstr>
      <vt:lpstr>真题练习</vt:lpstr>
      <vt:lpstr>真题练习</vt:lpstr>
      <vt:lpstr>真题练习</vt:lpstr>
      <vt:lpstr>2.3董解元《西厢记诸宫调（白马解围）》【泛读】</vt:lpstr>
      <vt:lpstr>2.3.0董解元</vt:lpstr>
      <vt:lpstr>真题练习</vt:lpstr>
      <vt:lpstr>真题练习</vt:lpstr>
      <vt:lpstr>真题练习</vt:lpstr>
      <vt:lpstr>真题练习</vt:lpstr>
      <vt:lpstr>2.3.1董解元《西厢记诸宫调（白马解围）》——背景</vt:lpstr>
      <vt:lpstr>真题练习</vt:lpstr>
      <vt:lpstr>真题练习</vt:lpstr>
      <vt:lpstr>董解元《西厢记诸宫调（白马解围）》——重点人物</vt:lpstr>
      <vt:lpstr>董解元《西厢记诸宫调（白马解围）》——重点人物</vt:lpstr>
      <vt:lpstr>真题练习</vt:lpstr>
      <vt:lpstr>真题练习</vt:lpstr>
      <vt:lpstr>真题练习</vt:lpstr>
      <vt:lpstr>真题练习</vt:lpstr>
      <vt:lpstr>2.4关汉卿</vt:lpstr>
      <vt:lpstr>2.4.0关汉卿</vt:lpstr>
      <vt:lpstr>PowerPoint 演示文稿</vt:lpstr>
      <vt:lpstr>2.4.1窦娥冤（第三折）【精读】——背景【了解】</vt:lpstr>
      <vt:lpstr>2.4.1窦娥冤（第三折）【精读】——三桩誓愿</vt:lpstr>
      <vt:lpstr>真题练习</vt:lpstr>
      <vt:lpstr>真题练习</vt:lpstr>
      <vt:lpstr>真题练习</vt:lpstr>
      <vt:lpstr>真题练习</vt:lpstr>
      <vt:lpstr>真题练习</vt:lpstr>
      <vt:lpstr>真题练习</vt:lpstr>
      <vt:lpstr>2.4.1窦娥冤（第三折）【精读】——三桩誓愿之思想意义与浪漫主义</vt:lpstr>
      <vt:lpstr>2.4.1窦娥冤（第三折）【精读】——三桩誓愿之思想意义与浪漫主义</vt:lpstr>
      <vt:lpstr>2.4.1窦娥冤（第三折）【精读】——三桩誓愿之思想意义与浪漫主义</vt:lpstr>
      <vt:lpstr>2.4.1窦娥冤（第三折）【精读】——三桩誓愿之思想意义与浪漫主义</vt:lpstr>
      <vt:lpstr>2.4.1窦娥冤（第三折）【精读】——三桩誓愿之思想意义与浪漫主义</vt:lpstr>
      <vt:lpstr>2.4.1窦娥冤（第三折）【精读】——三桩誓愿之思想意义与浪漫主义</vt:lpstr>
      <vt:lpstr>2.4.1窦娥冤（第三折）——窦娥的思想变化与主题</vt:lpstr>
      <vt:lpstr>PowerPoint 演示文稿</vt:lpstr>
      <vt:lpstr>PowerPoint 演示文稿</vt:lpstr>
      <vt:lpstr>真题练习</vt:lpstr>
      <vt:lpstr>真题练习</vt:lpstr>
      <vt:lpstr>2.4.2[南吕]一枝花（不伏老） 【精读】</vt:lpstr>
      <vt:lpstr>2.4.2一枝花（不伏老）散曲套曲</vt:lpstr>
      <vt:lpstr>2.4.2一枝花（不伏老） </vt:lpstr>
      <vt:lpstr>2.4.2一枝花（不伏老）散曲套曲</vt:lpstr>
      <vt:lpstr>2.4.2一枝花（不伏老）散曲套曲</vt:lpstr>
      <vt:lpstr>2.4.2一枝花（不伏老） ——内容结构</vt:lpstr>
      <vt:lpstr>2.4.2一枝花（不伏老） ——内容结构</vt:lpstr>
      <vt:lpstr>2.4.2一枝花（不伏老） ——艺术特色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2.5王实甫 </vt:lpstr>
      <vt:lpstr>2.5.0王实甫 </vt:lpstr>
      <vt:lpstr>2.5.1王实甫《西厢记》【精读】</vt:lpstr>
      <vt:lpstr>2.5.1王实甫《西厢记》——背景【了解】</vt:lpstr>
      <vt:lpstr>2.5.1王实甫《西厢记》——重点片段</vt:lpstr>
      <vt:lpstr>2.5.1王实甫《西厢记》——重点片段</vt:lpstr>
      <vt:lpstr>2.5.1王实甫《西厢记》——重点片段</vt:lpstr>
      <vt:lpstr>2.5.1王实甫《西厢记 </vt:lpstr>
      <vt:lpstr>2.5.1王实甫《西厢记》——重点典故</vt:lpstr>
      <vt:lpstr>2.5.1王实甫《西厢记》——重点典故</vt:lpstr>
      <vt:lpstr>2.5.1王实甫《西厢记》——重点典故</vt:lpstr>
      <vt:lpstr>2.5.1王实甫《西厢记》——重点典故</vt:lpstr>
      <vt:lpstr>2.5.1王实甫《西厢记》——重点典故</vt:lpstr>
      <vt:lpstr>2.5.1王实甫《西厢记》——重点典故</vt:lpstr>
      <vt:lpstr>2.5.1王实甫《西厢记》——重点典故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2.5.1王实甫《西厢记》——重点简答【艺术特色-描写】</vt:lpstr>
      <vt:lpstr>PowerPoint 演示文稿</vt:lpstr>
      <vt:lpstr>真题练习</vt:lpstr>
      <vt:lpstr>真题练习</vt:lpstr>
      <vt:lpstr>真题练习</vt:lpstr>
      <vt:lpstr>真题练习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《古文选（二）》·精讲七</dc:title>
  <dc:creator/>
  <cp:lastModifiedBy>aruo</cp:lastModifiedBy>
  <cp:revision>1</cp:revision>
  <dcterms:created xsi:type="dcterms:W3CDTF">2019-12-18T16:30:32Z</dcterms:created>
  <dcterms:modified xsi:type="dcterms:W3CDTF">2019-12-18T16:30:32Z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