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6" r:id="rId7"/>
    <p:sldId id="267" r:id="rId8"/>
    <p:sldId id="268" r:id="rId9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371" r:id="rId113"/>
    <p:sldId id="372" r:id="rId114"/>
    <p:sldId id="373" r:id="rId115"/>
    <p:sldId id="374" r:id="rId116"/>
    <p:sldId id="375" r:id="rId117"/>
    <p:sldId id="376" r:id="rId118"/>
    <p:sldId id="377" r:id="rId119"/>
    <p:sldId id="378" r:id="rId120"/>
    <p:sldId id="379" r:id="rId121"/>
    <p:sldId id="380" r:id="rId122"/>
    <p:sldId id="381" r:id="rId123"/>
    <p:sldId id="382" r:id="rId124"/>
    <p:sldId id="383" r:id="rId125"/>
    <p:sldId id="384" r:id="rId126"/>
    <p:sldId id="385" r:id="rId127"/>
    <p:sldId id="386" r:id="rId128"/>
    <p:sldId id="387" r:id="rId1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2" Type="http://schemas.openxmlformats.org/officeDocument/2006/relationships/tableStyles" Target="tableStyles.xml"/><Relationship Id="rId131" Type="http://schemas.openxmlformats.org/officeDocument/2006/relationships/viewProps" Target="viewProps.xml"/><Relationship Id="rId130" Type="http://schemas.openxmlformats.org/officeDocument/2006/relationships/presProps" Target="presProps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5600" b="0" i="0" u="none" strike="noStrike" kern="1200" baseline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</a:defRPr>
            </a:pPr>
            <a:r>
              <a:rPr sz="5600" b="0" i="0" u="none" strike="noStrike">
                <a:solidFill>
                  <a:srgbClr val="595959"/>
                </a:solidFill>
                <a:latin typeface="微软雅黑" panose="020B0503020204020204" charset="-122"/>
              </a:rPr>
              <a:t>考试分值占比</a:t>
            </a:r>
            <a:endParaRPr sz="5600" b="0" i="0" u="none" strike="noStrike">
              <a:solidFill>
                <a:srgbClr val="595959"/>
              </a:solidFill>
              <a:latin typeface="微软雅黑" panose="020B0503020204020204" charset="-122"/>
            </a:endParaRPr>
          </a:p>
        </c:rich>
      </c:tx>
      <c:layout>
        <c:manualLayout>
          <c:xMode val="edge"/>
          <c:yMode val="edge"/>
          <c:x val="0.360638"/>
          <c:y val="0"/>
          <c:w val="0.278723"/>
          <c:h val="0.165961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0.082584"/>
          <c:y val="0.165961"/>
          <c:w val="0.912416"/>
          <c:h val="0.7090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考试分值占比</c:v>
                </c:pt>
              </c:strCache>
            </c:strRef>
          </c:tx>
          <c:spPr>
            <a:solidFill>
              <a:srgbClr val="5B9BD5"/>
            </a:solidFill>
            <a:ln w="12700" cap="flat">
              <a:noFill/>
              <a:miter lim="400000"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000" b="0" i="0" u="none" strike="noStrike" kern="1200" baseline="0">
                    <a:solidFill>
                      <a:srgbClr val="000000"/>
                    </a:solidFill>
                    <a:latin typeface="Calibri" panose="020F0702030404030204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Sheet1!$B$1:$E$1</c:f>
              <c:strCache>
                <c:ptCount val="4"/>
                <c:pt idx="0">
                  <c:v>宋代</c:v>
                </c:pt>
                <c:pt idx="1">
                  <c:v>金元</c:v>
                </c:pt>
                <c:pt idx="2">
                  <c:v>明代</c:v>
                </c:pt>
                <c:pt idx="3">
                  <c:v>清代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0.35</c:v>
                </c:pt>
                <c:pt idx="1">
                  <c:v>0.2</c:v>
                </c:pt>
                <c:pt idx="2">
                  <c:v>0.2</c:v>
                </c:pt>
                <c:pt idx="3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 cmpd="sng" algn="ctr">
            <a:solidFill>
              <a:srgbClr val="D9D9D9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4800" b="0" i="0" u="none" strike="noStrike" kern="1200" baseline="0">
                <a:solidFill>
                  <a:srgbClr val="595959"/>
                </a:solidFill>
                <a:latin typeface="方正清刻本悦宋简体" panose="02000000000000000000" charset="-122"/>
                <a:ea typeface="+mn-ea"/>
                <a:cs typeface="+mn-cs"/>
              </a:defRPr>
            </a:pPr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D9D9D9"/>
              </a:solidFill>
              <a:prstDash val="solid"/>
              <a:round/>
            </a:ln>
          </c:spPr>
        </c:majorGridlines>
        <c:numFmt formatCode="0%" sourceLinked="0"/>
        <c:majorTickMark val="none"/>
        <c:minorTickMark val="none"/>
        <c:tickLblPos val="nextTo"/>
        <c:spPr>
          <a:ln w="12700" cap="flat" cmpd="sng" algn="ctr">
            <a:noFill/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4000" b="0" i="0" u="none" strike="noStrike" kern="1200" baseline="0">
                <a:solidFill>
                  <a:srgbClr val="595959"/>
                </a:solidFill>
                <a:latin typeface="Calibri" panose="020F0702030404030204"/>
                <a:ea typeface="+mn-ea"/>
                <a:cs typeface="+mn-cs"/>
              </a:defRPr>
            </a:pPr>
          </a:p>
        </c:txPr>
        <c:crossAx val="2094734552"/>
        <c:crosses val="autoZero"/>
        <c:crossBetween val="between"/>
        <c:majorUnit val="0.09"/>
        <c:minorUnit val="0.04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0"/>
  </c:chart>
  <c:spPr>
    <a:solidFill>
      <a:srgbClr val="FFFFFF"/>
    </a:solidFill>
    <a:ln w="12700" cap="flat">
      <a:solidFill>
        <a:srgbClr val="D9D9D9"/>
      </a:solidFill>
      <a:prstDash val="solid"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00" name="Shape 3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360" name="Shape 3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5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难以追陪新进   被提审  那时候都想自杀  而且家里烧了一大堆</a:t>
            </a:r>
          </a:p>
          <a:p>
            <a:pPr defTabSz="914400">
              <a:lnSpc>
                <a:spcPct val="100000"/>
              </a:lnSpc>
              <a:defRPr sz="25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指幽居之士。</a:t>
            </a:r>
          </a:p>
          <a:p>
            <a:pPr defTabSz="914400">
              <a:lnSpc>
                <a:spcPct val="100000"/>
              </a:lnSpc>
              <a:defRPr sz="25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【又有人研究了他的诗】</a:t>
            </a:r>
          </a:p>
          <a:p>
            <a:pPr defTabSz="914400">
              <a:lnSpc>
                <a:spcPct val="100000"/>
              </a:lnSpc>
              <a:defRPr sz="25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幽居 独居之士</a:t>
            </a:r>
          </a:p>
          <a:p>
            <a:pPr defTabSz="914400">
              <a:lnSpc>
                <a:spcPct val="100000"/>
              </a:lnSpc>
              <a:defRPr sz="25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：弯弯月亮挂在梧桐树梢，漏尽夜深人声已静。有时见到幽居人独自往来，仿佛那缥缈的孤雁身影。</a:t>
            </a:r>
            <a:endParaRPr sz="5000"/>
          </a:p>
          <a:p>
            <a:pPr defTabSz="914400">
              <a:lnSpc>
                <a:spcPct val="100000"/>
              </a:lnSpc>
              <a:defRPr sz="25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突然惊起又回过头来，心有怨恨却无人知情。挑遍了寒枝也不肯栖息，甘愿在沙洲忍受寂寞凄冷。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85" name="Shape 4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清朗开阔　</a:t>
            </a:r>
          </a:p>
          <a:p>
            <a:pPr defTabSz="9144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这首词虽然用了许多篇幅去写赤壁的景色和周瑜的气概，但主旨并不在于追述赤壁之战的历史，而是借古人古事抒发自己的感情,采用了“借宾定主”的艺术手法。正如清代黄苏《蓼园词选》所说：“题是赤壁，心实为己而发。周郎是宾，自己是主，借宾定主，寓主于宾，是主是宾，离奇变幻，细思方得其主意处。”换言之，作者写周瑜的英雄业绩，其实是为了说明雄姿英发的周瑜也不过是过眼云烟，终被大浪淘尽，传达了自然永恒、功业易逝的历史意识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502" name="Shape 5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清朗开阔：清旷，汉语词汇，意思是清朗开阔，出自《后汉书·仲长统传》。拼音：qīng kuàng</a:t>
            </a:r>
          </a:p>
          <a:p>
            <a:pPr defTabSz="9144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这首词虽然用了许多篇幅去写赤壁的景色和周瑜的气概，但主旨并不在于追述赤壁之战的历史，而是借古人古事抒发自己的感情,采用了“借宾定主”的艺术手法。正如清代黄苏《蓼园词选》所说：“题是赤壁，心实为己而发。周郎是宾，自己是主，借宾定主，寓主于宾，是主是宾，离奇变幻，细思方得其主意处。”换言之，作者写周瑜的英雄业绩，其实是为了说明雄姿英发的周瑜也不过是过眼云烟，终被大浪淘尽，传达了自然永恒、功业易逝的历史意识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539" name="Shape 5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3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壬戌年秋天，七月十六日，我与友人在赤壁下泛舟游玩。清风阵阵拂来，水面波澜不起。举起酒杯向同伴劝酒，吟诵《明月》中“窈窕”这一章。不一会儿，明月从东山后升起，在斗宿与牛宿之间来回移动。白茫茫的雾气横贯江面，水光连着天际。放纵一片苇叶似的小船随意漂浮，越过茫茫的江面。浩浩淼淼好像乘风凌空而行，并不知道到哪里才会停栖，飘飘摇摇好像要离开尘世飘飞而起，羽化成仙进入仙境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546" name="Shape 5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3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在这时喝酒喝得非常高兴，敲着船边唱起歌来。歌中唱到：“桂木船棹啊香兰船桨，击打着月光下的清波，在泛着月光的水面逆流而上。我的情思啊悠远茫茫，眺望美人啊，却在天的另一方。”有会吹洞箫的客人，配着节奏为歌声伴和，洞箫的声音呜呜咽咽：有如哀怨有如思慕，既像啜泣也像倾诉，余音在江上回荡，像细丝一样连续不断。能使深谷中的蛟龙为之起舞，能使孤舟上的寡妇为之饮泣。</a:t>
            </a:r>
            <a:endParaRPr sz="6000"/>
          </a:p>
          <a:p>
            <a:pPr defTabSz="914400">
              <a:lnSpc>
                <a:spcPct val="100000"/>
              </a:lnSpc>
              <a:defRPr sz="3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我的神色也愁惨起来，整好衣襟坐端正，向客人问道：“箫声为什么这样哀怨呢？”客人回答：“‘月明星稀，乌鹊南飞’，这不是曹公孟德的诗么？这里向西可以望到夏口，向东可以望到武昌，山河接壤连绵不绝，目力所及，一片郁郁苍苍。这不正是曹孟德被周瑜所围困的地方么？当初他攻陷荆州，夺得江陵，沿长江顺流东下，麾下的战船首尾相连延绵千里，旗子将天空全都蔽住，面对大江斟酒，横执长矛吟诗，本来是当世的一位英雄人物，然而现在又在哪里呢？何况我与你在江中的小洲打渔砍柴，以鱼虾为侣，以麋鹿为友，在江上驾着这一叶小舟，举起杯盏相互敬酒，如同蜉蝣置身于广阔的天地中，像沧海中的一粒粟米那样渺小。唉，哀叹我们的一生只是短暂的片刻，不由羡慕长江的没有穷尽。想要携同仙人携手遨游各地，与明月相拥而永存世间。知道这些终究不能实现，只得将憾恨化为箫音，托寄在悲凉的秋风中罢了。”</a:t>
            </a:r>
            <a:endParaRPr sz="6000"/>
          </a:p>
          <a:p>
            <a:pPr defTabSz="914400">
              <a:lnSpc>
                <a:spcPct val="100000"/>
              </a:lnSpc>
              <a:defRPr sz="3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我问道：“你可也知道这水与月？时间流逝就像这水，其实并没有真正逝去；时圆时缺的就像这月，终究没有增减。可见，从事物易变的一面看来，那么天地间万事万物时刻在变动，连一眨眼的工夫都不停止；而从事物不变的一面看来，万物同我们来说都是永恒的，又有什么可羡慕的呢？何况天地之间，万物各有主宰者，若不是自己应该拥有的，即使一分一毫也不能求取。只有江上的清风，以及山间的明月，听到便成了声音，进入眼帘便绘出形色，取得这些不会有人禁止，感受这些也不会有竭尽的忧虑。这是大自然恩赐的没有穷尽的宝藏，我和你可以共同享受。”</a:t>
            </a:r>
            <a:endParaRPr sz="6000"/>
          </a:p>
          <a:p>
            <a:pPr defTabSz="914400">
              <a:lnSpc>
                <a:spcPct val="100000"/>
              </a:lnSpc>
              <a:defRPr sz="3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客人高兴地笑了，洗净酒杯重新斟酒。菜肴果品都已吃完，杯子盘子杂乱一片。大家互相枕着垫着睡在船上，不知不觉东方已经露出白色的曙光。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580" name="Shape 5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贬抑客人的主张,伸张主人的见解。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591" name="Shape 5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贬抑客人的主张,伸张主人的见解。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602" name="Shape 6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贬抑客人的主张,伸张主人的见解。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613" name="Shape 6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贬抑客人的主张,伸张主人的见解。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623" name="Shape 6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40665" indent="-240665" defTabSz="914400">
              <a:lnSpc>
                <a:spcPct val="100000"/>
              </a:lnSpc>
              <a:buSzPct val="100000"/>
              <a:buChar char="-"/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模山范水是一个汉语成语,拼音是mó shān fàn shuǐ,意思是用文字或图画描绘山水景物</a:t>
            </a:r>
            <a:endParaRPr sz="4800"/>
          </a:p>
          <a:p>
            <a:pPr marL="240665" indent="-240665" defTabSz="914400">
              <a:lnSpc>
                <a:spcPct val="100000"/>
              </a:lnSpc>
              <a:buSzPct val="100000"/>
              <a:buChar char="-"/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 文赋是一种介于韵文与散文之间的文体。作者在行文时大量运用了排比和对偶，但句式时骈时散，用韵时疏时密，在参差散落之中，见出行文的舒卷自如，声调的和谐优美。故本篇虽是赋体，终归于散文那种行云流水般的自然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634" name="Shape 6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40665" indent="-240665" defTabSz="914400">
              <a:lnSpc>
                <a:spcPct val="100000"/>
              </a:lnSpc>
              <a:buSzPct val="100000"/>
              <a:buChar char="-"/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模山范水是一个汉语成语,拼音是mó shān fàn shuǐ,意思是用文字或图画描绘山水景物</a:t>
            </a:r>
            <a:endParaRPr sz="4800"/>
          </a:p>
          <a:p>
            <a:pPr marL="240665" indent="-240665" defTabSz="914400">
              <a:lnSpc>
                <a:spcPct val="100000"/>
              </a:lnSpc>
              <a:buSzPct val="100000"/>
              <a:buChar char="-"/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 文赋是一种介于韵文与散文之间的文体。作者在行文时大量运用了排比和对偶，但句式时骈时散，用韵时疏时密，在参差散落之中，见出行文的舒卷自如，声调的和谐优美。故本篇虽是赋体，终归于散文那种行云流水般的自然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367" name="Shape 3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5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、耿介不群：与别人截然不同,与众不同的意思。</a:t>
            </a:r>
          </a:p>
          <a:p>
            <a:pPr defTabSz="914400">
              <a:lnSpc>
                <a:spcPct val="100000"/>
              </a:lnSpc>
              <a:defRPr sz="25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译文：弯弯月亮挂在梧桐树梢，漏尽夜深人声已静。有时见到幽居人独自往来，仿佛那缥缈的孤雁身影。</a:t>
            </a:r>
            <a:endParaRPr sz="5000"/>
          </a:p>
          <a:p>
            <a:pPr defTabSz="914400">
              <a:lnSpc>
                <a:spcPct val="100000"/>
              </a:lnSpc>
              <a:defRPr sz="25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突然惊起又回过头来，心有怨恨却无人知情。挑遍了寒枝也不肯栖息，甘愿在沙洲忍受寂寞凄冷。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645" name="Shape 6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40665" indent="-240665" defTabSz="914400">
              <a:lnSpc>
                <a:spcPct val="100000"/>
              </a:lnSpc>
              <a:buSzPct val="100000"/>
              <a:buChar char="-"/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模山范水是一个汉语成语,拼音是mó shān fàn shuǐ,意思是用文字或图画描绘山水景物</a:t>
            </a:r>
            <a:endParaRPr sz="4800"/>
          </a:p>
          <a:p>
            <a:pPr marL="240665" indent="-240665" defTabSz="914400">
              <a:lnSpc>
                <a:spcPct val="100000"/>
              </a:lnSpc>
              <a:buSzPct val="100000"/>
              <a:buChar char="-"/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 文赋是一种介于韵文与散文之间的文体。作者在行文时大量运用了排比和对偶，但句式时骈时散，用韵时疏时密，在参差散落之中，见出行文的舒卷自如，声调的和谐优美。故本篇虽是赋体，终归于散文那种行云流水般的自然。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656" name="Shape 6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40665" indent="-240665" defTabSz="914400">
              <a:lnSpc>
                <a:spcPct val="100000"/>
              </a:lnSpc>
              <a:buSzPct val="100000"/>
              <a:buChar char="-"/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模山范水是一个汉语成语,拼音是mó shān fàn shuǐ,意思是用文字或图画描绘山水景物</a:t>
            </a:r>
            <a:endParaRPr sz="4800"/>
          </a:p>
          <a:p>
            <a:pPr marL="240665" indent="-240665" defTabSz="914400">
              <a:lnSpc>
                <a:spcPct val="100000"/>
              </a:lnSpc>
              <a:buSzPct val="100000"/>
              <a:buChar char="-"/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 文赋是一种介于韵文与散文之间的文体。作者在行文时大量运用了排比和对偶，但句式时骈时散，用韵时疏时密，在参差散落之中，见出行文的舒卷自如，声调的和谐优美。故本篇虽是赋体，终归于散文那种行云流水般的自然。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667" name="Shape 6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40665" indent="-240665" defTabSz="914400">
              <a:lnSpc>
                <a:spcPct val="100000"/>
              </a:lnSpc>
              <a:buSzPct val="100000"/>
              <a:buChar char="-"/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模山范水是一个汉语成语,拼音是mó shān fàn shuǐ,意思是用文字或图画描绘山水景物</a:t>
            </a:r>
            <a:endParaRPr sz="4800"/>
          </a:p>
          <a:p>
            <a:pPr marL="240665" indent="-240665" defTabSz="914400">
              <a:lnSpc>
                <a:spcPct val="100000"/>
              </a:lnSpc>
              <a:buSzPct val="100000"/>
              <a:buChar char="-"/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 文赋是一种介于韵文与散文之间的文体。作者在行文时大量运用了排比和对偶，但句式时骈时散，用韵时疏时密，在参差散落之中，见出行文的舒卷自如，声调的和谐优美。故本篇虽是赋体，终归于散文那种行云流水般的自然。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678" name="Shape 6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40665" indent="-240665" defTabSz="914400">
              <a:lnSpc>
                <a:spcPct val="100000"/>
              </a:lnSpc>
              <a:buSzPct val="100000"/>
              <a:buChar char="-"/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模山范水是一个汉语成语,拼音是mó shān fàn shuǐ,意思是用文字或图画描绘山水景物</a:t>
            </a:r>
            <a:endParaRPr sz="4800"/>
          </a:p>
          <a:p>
            <a:pPr marL="240665" indent="-240665" defTabSz="914400">
              <a:lnSpc>
                <a:spcPct val="100000"/>
              </a:lnSpc>
              <a:buSzPct val="100000"/>
              <a:buChar char="-"/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 文赋是一种介于韵文与散文之间的文体。作者在行文时大量运用了排比和对偶，但句式时骈时散，用韵时疏时密，在参差散落之中，见出行文的舒卷自如，声调的和谐优美。故本篇虽是赋体，终归于散文那种行云流水般的自然。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716" name="Shape 7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圣人可谓百世之师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匹夫是平民百姓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参——与什么相提并论</a:t>
            </a:r>
          </a:p>
          <a:p>
            <a:pPr defTabSz="914400">
              <a:lnSpc>
                <a:spcPct val="100000"/>
              </a:lnSpc>
              <a:defRPr sz="12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可以与天地化育万物之功相提并论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726" name="Shape 7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指唐穆宗时镇州发生兵变,韩愈奉命前往宣抚,终使叛军归顺</a:t>
            </a:r>
            <a:endParaRPr sz="5400"/>
          </a:p>
          <a:p>
            <a:pPr>
              <a:defRPr sz="2700"/>
            </a:pPr>
            <a:r>
              <a:t>自东汉以来，道德丧失，文风败坏，异端邪说一起兴起，经历了唐代贞观、开元的兴盛时期，房玄龄、杜如晦、姚崇、宋璟这些宰相辅佐，都不能挽救。惟独韩文公崛起于平民，谈笑着指挥古文运动，天下人没有不跟从他，道德和文风又回到正道，大概到现在有三百年了。古文运动兴起八个朝代之久的文风的衰败，他的道德挽救了天下人的沉迷不悟，他的忠心冒犯了皇帝的恼怒，以勇气夺取了三军的统帅。这难道不是顶天立地，关系到兴盛衰亡的命运，浩然正气独自存在的人吗？ [2] </a:t>
            </a:r>
          </a:p>
          <a:p>
            <a:pPr>
              <a:defRPr sz="2700"/>
            </a:pPr>
            <a:r>
              <a:t>韩愈-针对佛老提倡儒道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759" name="Shape 7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在他过世的前一年63岁 从海南遇赦北归 经过广州  谢敏师拿着书信和就做进件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768" name="Shape 7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“白首如新，倾盖如故”意思是有人相识到老还是不怎么了解，有人初次见面却一见如故。</a:t>
            </a:r>
          </a:p>
          <a:p>
            <a:r>
              <a:t>言之不文 行而不远  说话如果没有文采 流传就不会广远 </a:t>
            </a:r>
          </a:p>
          <a:p>
            <a:r>
              <a:t>文辞只要答意就行  不必追求文采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777" name="Shape 7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100"/>
            </a:pPr>
            <a:r>
              <a:t>思想内容：</a:t>
            </a:r>
          </a:p>
          <a:p>
            <a:pPr>
              <a:defRPr sz="4100"/>
            </a:pPr>
            <a:r>
              <a:t>1、【书信/文论】本文虽是书信体，但可以看成是苏轼的一篇文论。</a:t>
            </a:r>
          </a:p>
          <a:p>
            <a:pPr>
              <a:defRPr sz="4100"/>
            </a:pPr>
            <a:r>
              <a:t>2、文章的重点是阐述自己关于文学问题的见解。</a:t>
            </a:r>
          </a:p>
          <a:p>
            <a:pPr>
              <a:defRPr sz="4100"/>
            </a:pPr>
            <a:r>
              <a:t>             讨论了创作中物、言、意三者的关系，</a:t>
            </a:r>
          </a:p>
          <a:p>
            <a:pPr>
              <a:defRPr sz="4100"/>
            </a:pPr>
            <a:r>
              <a:t>             提倡“文理自然，姿态横生”的自然文风，反对故为艰深，</a:t>
            </a:r>
          </a:p>
          <a:p>
            <a:pPr>
              <a:defRPr sz="4100"/>
            </a:pPr>
            <a:r>
              <a:t>              符合合文学创作内容与形式相统一的基本规律。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783" name="Shape 7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100"/>
            </a:pPr>
            <a:r>
              <a:t>思想内容：</a:t>
            </a:r>
          </a:p>
          <a:p>
            <a:pPr>
              <a:defRPr sz="4100"/>
            </a:pPr>
            <a:r>
              <a:t>1、【书信/文论】本文虽是书信体，但可以看成是苏轼的一篇文论。</a:t>
            </a:r>
          </a:p>
          <a:p>
            <a:pPr>
              <a:defRPr sz="4100"/>
            </a:pPr>
            <a:r>
              <a:t>2、文章的重点是阐述自己关于文学问题的见解。</a:t>
            </a:r>
          </a:p>
          <a:p>
            <a:pPr>
              <a:defRPr sz="4100"/>
            </a:pPr>
            <a:r>
              <a:t>             讨论了创作中物、言、意三者的关系，</a:t>
            </a:r>
          </a:p>
          <a:p>
            <a:pPr>
              <a:defRPr sz="4100"/>
            </a:pPr>
            <a:r>
              <a:t>             提倡“文理自然，姿态横生”的自然文风，反对故为艰深，</a:t>
            </a:r>
          </a:p>
          <a:p>
            <a:pPr>
              <a:defRPr sz="4100"/>
            </a:pPr>
            <a:r>
              <a:t>              符合合文学创作内容与形式相统一的基本规律。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378" name="Shape 3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5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译文：弯弯月亮挂在梧桐树梢，漏尽夜深人声已静。有时见到幽居人独自往来，仿佛那缥缈的孤雁身影。</a:t>
            </a:r>
            <a:endParaRPr sz="5000"/>
          </a:p>
          <a:p>
            <a:pPr defTabSz="914400">
              <a:lnSpc>
                <a:spcPct val="100000"/>
              </a:lnSpc>
              <a:defRPr sz="25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突然惊起又回过头来，心有怨恨却无人知情。挑遍了寒枝也不肯栖息，甘愿在沙洲忍受寂寞凄冷。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818" name="Shape 8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太尉执事：我生性喜好写文章，对此想得很深。我认为文章是气的外在体现，然而文章不是单靠学习就能写好的，气却可以通过培养而得到。孟子说：“我善于培养我的浩然之气。”现在看他的文章，宽大厚重宏伟博大，充塞于天地之间，同他气的大小相称。司马迁走遍天下，广览四海名山大川，与燕、赵之间的英豪俊杰交友，所以他的文章疏放不羁，颇有奇伟之气。这两个人，难道曾经执笔学写这种文章吗？这是因为他们的气充满在内心而溢露到外貌，发于言语而表现为文章，自己却并没有觉察到。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826" name="Shape 8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我出生已经十九年了。我住在家里时，所交往的，不过是邻居同乡这一类人。所看到的，不过是几百里之内的景物，没有高山旷野可以登临观览以开阔自己的心胸。诸子百家的书，虽然无所不读，但是都是古人过去的东西，不能激发自己的志气。我担心就此而被埋没，所以断然离开家乡，去寻求天下的奇闻壮观，以便了解天地的广大。我经过秦朝、汉朝的故都，尽情观览终南山、嵩山、华山的高峻，向北眺望黄河奔腾的急流，深有感慨地想起了古代的英雄豪杰。到了京城，抬头看到天子宫殿的壮丽，以及粮仓、府库、城池、苑囿的富庶而且巨大，这才知道天下的广阔富丽。见到翰林学士欧阳公，聆听了他宏大雄辩的议论，看到了他秀美奇伟的容貌，同他的学生贤士大夫交游，这才知道天下的文章都汇聚在这里。太尉以雄才大略称冠天下，全国人依靠您而无忧无虑，四方异族国家惧怕您而不敢侵犯，在朝廷之内像周公、召公一样辅君有方，领兵出征像方叔、召虎一样御敌立功。可是我至今还未见到您呢。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836" name="Shape 8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再说一个人的学习，如果不是有志于大的方面，即使学了很多又有什么用呢？我这次来，对于山，看到了终南山、嵩山、华山的高峻；对于水，看到了黄河的深广；对于人，看到了欧阳公；可是仍以没有谒见您而为一件憾事。所以希望能够一睹贤人的风采，就是听到您的一句话也足以激发自己雄心壮志，这样就算看遍了天下的壮观而不会再有什么遗憾了。</a:t>
            </a:r>
          </a:p>
          <a:p>
            <a:r>
              <a:t>我年纪还很轻，还没能够通晓做官的事情。先前来京应试，并不是为了谋取微薄的俸禄，偶然得到了它，也不是自己所喜欢的。然而有幸得到恩赐还乡，等待吏部的选用，使我能够有几年空闲的时间，将用来更好地研习文章，并且学习从政之道。太尉假如认为我还可以教诲而屈尊教导我的话，那我就更感到幸运了。 [3] 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53" name="Shape 9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黄庭坚 江西人</a:t>
            </a:r>
          </a:p>
          <a:p>
            <a:r>
              <a:t>最开始起源于江西  但是后来并不全是江西人</a:t>
            </a:r>
          </a:p>
          <a:p>
            <a:r>
              <a:t>黄山谷是个孝子，二十四孝里有一则家喻户晓的故事──涤亲溺器，说的就是他。他秉性至孝，自小侍奉父母极真诚而且无微不至。因为母亲有洁癖，受不了马桶的异味，所以他从小就每天亲自倾倒并清洗母亲所使用的马桶，数十年如一日。即使日后身为朝中显贵，也丝毫未尝忽略照顾侍奉母亲，尽管当时仆从甚多，大可不用亲自为母亲清涤马桶，但是他认为孝事父母是为人子女亲自该做的事，不可以委托他人之手，尽心侍亲和当不当官时是没有什么不同的。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61" name="Shape 9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一祖三宗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81" name="Shape 9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译文：  </a:t>
            </a:r>
          </a:p>
          <a:p>
            <a:pPr>
              <a:defRPr sz="2700"/>
            </a:pPr>
            <a:r>
              <a:t>[专业]答案:[今译]老天爷同情那幽僻处的小草,人世间也珍惜着傍晚时的晴天。 [赏析]这两句诗写久雨后傍晚转晴的景象与感受。幽草因天气转晴而恢复了生机,所以说是...</a:t>
            </a:r>
          </a:p>
          <a:p>
            <a:pPr>
              <a:defRPr sz="2700"/>
            </a:pPr>
            <a:r>
              <a:t>喜欢海鸥 每天一起玩  然后爸爸也想玩 说你捉几只吧 第二天 海鸥一只只盘旋 不飞下来</a:t>
            </a:r>
          </a:p>
          <a:p>
            <a:pPr>
              <a:defRPr sz="2700"/>
            </a:pPr>
            <a:r>
              <a:t>想做坏事 会表现出来 背信弃义失去朋友</a:t>
            </a:r>
          </a:p>
          <a:p>
            <a:pPr>
              <a:defRPr sz="2700"/>
            </a:pPr>
          </a:p>
          <a:p>
            <a:pPr>
              <a:defRPr sz="2700"/>
            </a:pPr>
            <a:r>
              <a:t>我并非大器，只会敷衍官事，忙碌了一天了，趁着傍晚雨后初晴，登上快阁来放松一下心情。举目远望，时至初冬，万木萧条，天地更显得阔大。而在朗朗明月下澄江如练分明地向远处流去。友人远离，早已没有弄弦吹箫的兴致了，只有见到美酒，眼中才流露出喜色。想想人生羁绊、为官蹭蹬，还真不如找只船坐上去吹着笛子，漂流到家乡去，在那里与白鸥做伴逍遥自在难道不是更好的归宿。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95" name="Shape 9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思想内容：</a:t>
            </a:r>
          </a:p>
          <a:p>
            <a:pPr>
              <a:defRPr sz="2700"/>
            </a:pPr>
            <a:r>
              <a:t>          这是一首七言律诗，作者趁闲登临快阁，心胸顿觉开阔，</a:t>
            </a:r>
          </a:p>
          <a:p>
            <a:pPr>
              <a:defRPr sz="2700"/>
            </a:pPr>
            <a:r>
              <a:t>           于是倾诉了自己失意苦闷与适意忘机互相交杂的心情。</a:t>
            </a:r>
          </a:p>
          <a:p>
            <a:pPr>
              <a:defRPr sz="2700"/>
            </a:pPr>
            <a:r>
              <a:t>           作者向往精神洒脱、没有猜忌的生活，也透露出对现实景况的不满情绪。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10" name="Shape 10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思想内容：</a:t>
            </a:r>
          </a:p>
          <a:p>
            <a:pPr>
              <a:defRPr sz="2700"/>
            </a:pPr>
            <a:r>
              <a:t>          这是一首七言律诗，作者趁闲登临快阁，心胸顿觉开阔，</a:t>
            </a:r>
          </a:p>
          <a:p>
            <a:pPr>
              <a:defRPr sz="2700"/>
            </a:pPr>
            <a:r>
              <a:t>           于是倾诉了自己失意苦闷与适意忘机互相交杂的心情。</a:t>
            </a:r>
          </a:p>
          <a:p>
            <a:pPr>
              <a:defRPr sz="2700"/>
            </a:pPr>
            <a:r>
              <a:t>           作者向往精神洒脱、没有猜忌的生活，也透露出对现实景况的不满情绪。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25" name="Shape 10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思想内容：</a:t>
            </a:r>
          </a:p>
          <a:p>
            <a:pPr>
              <a:defRPr sz="2700"/>
            </a:pPr>
            <a:r>
              <a:t>          这是一首七言律诗，作者趁闲登临快阁，心胸顿觉开阔，</a:t>
            </a:r>
          </a:p>
          <a:p>
            <a:pPr>
              <a:defRPr sz="2700"/>
            </a:pPr>
            <a:r>
              <a:t>           于是倾诉了自己失意苦闷与适意忘机互相交杂的心情。</a:t>
            </a:r>
          </a:p>
          <a:p>
            <a:pPr>
              <a:defRPr sz="2700"/>
            </a:pPr>
            <a:r>
              <a:t>           作者向往精神洒脱、没有猜忌的生活，也透露出对现实景况的不满情绪。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40" name="Shape 10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思想内容：</a:t>
            </a:r>
          </a:p>
          <a:p>
            <a:pPr>
              <a:defRPr sz="2700"/>
            </a:pPr>
            <a:r>
              <a:t>          这是一首七言律诗，作者趁闲登临快阁，心胸顿觉开阔，</a:t>
            </a:r>
          </a:p>
          <a:p>
            <a:pPr>
              <a:defRPr sz="2700"/>
            </a:pPr>
            <a:r>
              <a:t>           于是倾诉了自己失意苦闷与适意忘机互相交杂的心情。</a:t>
            </a:r>
          </a:p>
          <a:p>
            <a:pPr>
              <a:defRPr sz="2700"/>
            </a:pPr>
            <a:r>
              <a:t>           作者向往精神洒脱、没有猜忌的生活，也透露出对现实景况的不满情绪。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06" name="Shape 4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大江之水滚滚不断向东流去，淘尽了那些千古风流的人物。在那久远古战场的西边地方，说是三国周瑜破曹军的赤壁。四面石乱山高两岸悬崖如云，惊涛骇浪猛烈地拍打着对岸，卷起浪花仿佛冬日的千堆雪。江山如此的美丽如图又如画，一时间涌出了多少英雄豪杰。</a:t>
            </a:r>
            <a:endParaRPr sz="4800"/>
          </a:p>
          <a:p>
            <a:pPr defTabSz="9144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遥想当年的周郎名瑜字公瑾，小乔刚刚嫁给了他作为妻子，英姿雄健风度翩翩神采照人。手中执着羽扇头上著着纶巾，从容潇洒地在说笑闲谈之间，八十万曹军如灰飞烟灭一样。如今我身临古战场神游往昔，可笑我有如此多的怀古柔情，竟如同未老先衰般鬓发斑白。人生如同一场朦胧的梦似的，举起酒杯奠祭这万古的明月。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55" name="Shape 10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思想内容：</a:t>
            </a:r>
          </a:p>
          <a:p>
            <a:pPr>
              <a:defRPr sz="2700"/>
            </a:pPr>
            <a:r>
              <a:t>          这是一首七言律诗，作者趁闲登临快阁，心胸顿觉开阔，</a:t>
            </a:r>
          </a:p>
          <a:p>
            <a:pPr>
              <a:defRPr sz="2700"/>
            </a:pPr>
            <a:r>
              <a:t>           于是倾诉了自己失意苦闷与适意忘机互相交杂的心情。</a:t>
            </a:r>
          </a:p>
          <a:p>
            <a:pPr>
              <a:defRPr sz="2700"/>
            </a:pPr>
            <a:r>
              <a:t>           作者向往精神洒脱、没有猜忌的生活，也透露出对现实景况的不满情绪。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70" name="Shape 10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思想内容：</a:t>
            </a:r>
          </a:p>
          <a:p>
            <a:pPr>
              <a:defRPr sz="2700"/>
            </a:pPr>
            <a:r>
              <a:t>          这是一首七言律诗，作者趁闲登临快阁，心胸顿觉开阔，</a:t>
            </a:r>
          </a:p>
          <a:p>
            <a:pPr>
              <a:defRPr sz="2700"/>
            </a:pPr>
            <a:r>
              <a:t>           于是倾诉了自己失意苦闷与适意忘机互相交杂的心情。</a:t>
            </a:r>
          </a:p>
          <a:p>
            <a:pPr>
              <a:defRPr sz="2700"/>
            </a:pPr>
            <a:r>
              <a:t>           作者向往精神洒脱、没有猜忌的生活，也透露出对现实景况的不满情绪。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Shape 10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84" name="Shape 10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思想内容：</a:t>
            </a:r>
          </a:p>
          <a:p>
            <a:pPr>
              <a:defRPr sz="2700"/>
            </a:pPr>
            <a:r>
              <a:t>          这是一首七言律诗，作者趁闲登临快阁，心胸顿觉开阔，</a:t>
            </a:r>
          </a:p>
          <a:p>
            <a:pPr>
              <a:defRPr sz="2700"/>
            </a:pPr>
            <a:r>
              <a:t>           于是倾诉了自己失意苦闷与适意忘机互相交杂的心情。</a:t>
            </a:r>
          </a:p>
          <a:p>
            <a:pPr>
              <a:defRPr sz="2700"/>
            </a:pPr>
            <a:r>
              <a:t>           作者向往精神洒脱、没有猜忌的生活，也透露出对现实景况的不满情绪。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Shape 10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99" name="Shape 10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思想内容：</a:t>
            </a:r>
          </a:p>
          <a:p>
            <a:pPr>
              <a:defRPr sz="2700"/>
            </a:pPr>
            <a:r>
              <a:t>          这是一首七言律诗，作者趁闲登临快阁，心胸顿觉开阔，</a:t>
            </a:r>
          </a:p>
          <a:p>
            <a:pPr>
              <a:defRPr sz="2700"/>
            </a:pPr>
            <a:r>
              <a:t>           于是倾诉了自己失意苦闷与适意忘机互相交杂的心情。</a:t>
            </a:r>
          </a:p>
          <a:p>
            <a:pPr>
              <a:defRPr sz="2700"/>
            </a:pPr>
            <a:r>
              <a:t>           作者向往精神洒脱、没有猜忌的生活，也透露出对现实景况的不满情绪。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141" name="Shape 1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t>。黄庭坚在《送范德孺知庆州》诗里也说范仲淹“平生端有活国计，百不一试埋九京”。作者称黄几复善“治病”、但并不需要“三折肱”，言外之意是：他已经有政绩，显露了治国救民的才干，为什么还不重用，老要他在下面跌撞呢？</a:t>
            </a:r>
          </a:p>
          <a:p>
            <a:pPr>
              <a:defRPr sz="3400"/>
            </a:pPr>
          </a:p>
          <a:p>
            <a:pPr>
              <a:defRPr sz="3400"/>
            </a:pPr>
          </a:p>
          <a:p>
            <a:pPr>
              <a:defRPr sz="3400"/>
            </a:pPr>
            <a:r>
              <a:t>我住在北方海滨，【山东+广州】 而你住在南方海滨，欲托鸿雁传书，【辞谢】它却飞不过衡阳。当年春风下观赏桃李共饮美酒，江湖落魄，一别已是十年，常对着孤灯听着秋雨思念着你。你支撑生计也只有四堵空墙，艰难至此。古人三折肱后便成良医，我却但愿你不要如此。想你清贫自守发奋读书，如今头发已白了罢，隔着充满瘴气的山溪，猿猴哀鸣攀援深林里的青藤。 [2] </a:t>
            </a:r>
          </a:p>
          <a:p>
            <a:pPr>
              <a:defRPr sz="3400"/>
            </a:pPr>
          </a:p>
          <a:p>
            <a:pPr>
              <a:defRPr sz="3400"/>
            </a:pPr>
            <a:r>
              <a:t>、黄庭坚与黄幾复是少年知交，此时都漂泊天涯，音讯难通，</a:t>
            </a:r>
          </a:p>
          <a:p>
            <a:pPr>
              <a:defRPr sz="3400"/>
            </a:pPr>
            <a:r>
              <a:t>   故使诗人产生同病相怜的感慨。</a:t>
            </a:r>
          </a:p>
          <a:p>
            <a:pPr>
              <a:defRPr sz="3400"/>
            </a:pPr>
            <a:r>
              <a:t>2、诗中回忆两人十年的交往，称赞了好友的才华和政绩，</a:t>
            </a:r>
          </a:p>
          <a:p>
            <a:pPr>
              <a:defRPr sz="3400"/>
            </a:pPr>
            <a:r>
              <a:t>      其实也可看成是诗人的夫子自道。</a:t>
            </a:r>
          </a:p>
          <a:p>
            <a:pPr>
              <a:defRPr sz="3400"/>
            </a:pPr>
            <a:r>
              <a:t>译文：我住在北方海滨，而你住在南方海滨，欲托鸿雁传书，它却飞不过衡阳。当年春风下观赏桃李共饮美酒，江湖落魄，一别已是十年，常对着孤灯听着秋雨思念着你。你支撑生计也只有四堵空墙，艰难至此。古人三折肱后便成良医，我却但愿你不要如此。想你清贫自守发奋读书，如今头发已白了罢，隔着充满瘴气的山溪，猿猴哀鸣攀援深林里的青藤。</a:t>
            </a:r>
          </a:p>
          <a:p>
            <a:pPr>
              <a:defRPr sz="3400"/>
            </a:pPr>
            <a:r>
              <a:t>     这是一首七言律诗。</a:t>
            </a:r>
          </a:p>
          <a:p>
            <a:pPr>
              <a:defRPr sz="3400"/>
            </a:pPr>
            <a:r>
              <a:t>1、首联言相距远而书信难寄；</a:t>
            </a:r>
          </a:p>
          <a:p>
            <a:pPr>
              <a:defRPr sz="3400"/>
            </a:pPr>
            <a:r>
              <a:t>2、颔联以当日欢聚与今日漂泊对举，概括了十年间两人的交往和遭遇；</a:t>
            </a:r>
          </a:p>
          <a:p>
            <a:pPr>
              <a:defRPr sz="3400"/>
            </a:pPr>
            <a:r>
              <a:t>3、颈联写黄幾复的为人处世，赞颂他自甘清贫而有政绩；</a:t>
            </a:r>
          </a:p>
          <a:p>
            <a:pPr>
              <a:defRPr sz="3400"/>
            </a:pPr>
            <a:r>
              <a:t>4、尾联出以想象，对其年老好学却远宦穷荒表示同情。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Shape 1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156" name="Shape 1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400"/>
            </a:pPr>
          </a:p>
          <a:p>
            <a:pPr>
              <a:defRPr sz="3400"/>
            </a:pPr>
            <a:r>
              <a:t>译文：我住在北方海滨，而你住在南方海滨，欲托鸿雁传书，它却飞不过衡阳。当年春风下观赏桃李共饮美酒，江湖落魄，一别已是十年，常对着孤灯听着秋雨思念着你。你支撑生计也只有四堵空墙，艰难至此。古人三折肱后便成良医，我却但愿你不要如此。想你清贫自守发奋读书，如今头发已白了罢，隔着充满瘴气的山溪，猿猴哀鸣攀援深林里的青藤。</a:t>
            </a:r>
          </a:p>
          <a:p>
            <a:pPr>
              <a:defRPr sz="3400"/>
            </a:pPr>
            <a:r>
              <a:t>     这是一首七言律诗。</a:t>
            </a:r>
          </a:p>
          <a:p>
            <a:pPr>
              <a:defRPr sz="3400"/>
            </a:pPr>
            <a:r>
              <a:t>1、首联言相距远而书信难寄；</a:t>
            </a:r>
          </a:p>
          <a:p>
            <a:pPr>
              <a:defRPr sz="3400"/>
            </a:pPr>
            <a:r>
              <a:t>2、颔联以当日欢聚与今日漂泊对举，概括了十年间两人的交往和遭遇；</a:t>
            </a:r>
          </a:p>
          <a:p>
            <a:pPr>
              <a:defRPr sz="3400"/>
            </a:pPr>
            <a:r>
              <a:t>3、颈联写黄幾复的为人处世，赞颂他自甘清贫而有政绩；</a:t>
            </a:r>
          </a:p>
          <a:p>
            <a:pPr>
              <a:defRPr sz="3400"/>
            </a:pPr>
            <a:r>
              <a:t>4、尾联出以想象，对其年老好学却远宦穷荒表示同情。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Shape 1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174" name="Shape 1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秦七黄九:指宋秦观、黄庭坚。秦观排行第七,黄庭坚排行第九,故称。</a:t>
            </a:r>
          </a:p>
          <a:p>
            <a:r>
              <a:t>由于两个人都受到苏东坡的赏识，是苏门四学士之一，在写词方面很有名气，因此并称。七、九是两人家中的排行。有点类似于武松又成为武二郎。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hape 1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196" name="Shape 1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</a:t>
            </a:r>
          </a:p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单选雾迷蒙，楼台依稀难辨，月色朦胧，渡口也隐匿不见。望尽天涯，理想中的桃花源，无处觅寻。怎能忍受得了独居在孤寂的客馆，春寒料峭，斜阳西下，杜鹃声声哀鸣！</a:t>
            </a:r>
          </a:p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远方的友人的音信，寄来了温暖的关心和嘱咐，却平添了我深深的别恨离愁。郴江啊，你就绕着你的郴山流得了，为什么偏偏要流到潇湘去呢？</a:t>
            </a:r>
          </a:p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思想内容</a:t>
            </a:r>
          </a:p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 这首词题为“郴州旅舍”，集中抒发了作者栖身贬所驿馆，孤寂思乡又无法排遣的内心痛苦和绝望。</a:t>
            </a:r>
          </a:p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尤其是写思乡之情的两句“郴江幸自绕郴山，为谁流下潇湘去”，得到苏轼的赞许。</a:t>
            </a:r>
          </a:p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内容结构</a:t>
            </a:r>
          </a:p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1、上片“雾失楼台”三句，表面写旅舍所见朦胧凄迷之景，</a:t>
            </a:r>
          </a:p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其实已暗寓前路茫茫的身世之感。“可堪”两句实写贬谪生活和羁旅之愁。</a:t>
            </a:r>
          </a:p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2、下片“驿寄梅花”三句转入抒发思乡怀归之情，显得沉重；</a:t>
            </a:r>
          </a:p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“郴江”两句借景言情，意为思乡而竟不得归，更是哀怨。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Shape 1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11" name="Shape 1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</a:t>
            </a:r>
          </a:p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单选雾迷蒙，楼台依稀难辨，月色朦胧，渡口也隐匿不见。望尽天涯，理想中的桃花源，无处觅寻。怎能忍受得了独居在孤寂的客馆，春寒料峭，斜阳西下，杜鹃声声哀鸣！</a:t>
            </a:r>
          </a:p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远方的友人的音信，寄来了温暖的关心和嘱咐，却平添了我深深的别恨离愁。郴江啊，你就绕着你的郴山流得了，为什么偏偏要流到潇湘去呢？</a:t>
            </a:r>
          </a:p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思想内容</a:t>
            </a:r>
          </a:p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 这首词题为“郴州旅舍”，集中抒发了作者栖身贬所驿馆，孤寂思乡又无法排遣的内心痛苦和绝望。</a:t>
            </a:r>
          </a:p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尤其是写思乡之情的两句“郴江幸自绕郴山，为谁流下潇湘去”，得到苏轼的赞许。</a:t>
            </a:r>
          </a:p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内容结构</a:t>
            </a:r>
          </a:p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1、上片“雾失楼台”三句，表面写旅舍所见朦胧凄迷之景，</a:t>
            </a:r>
          </a:p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其实已暗寓前路茫茫的身世之感。“可堪”两句实写贬谪生活和羁旅之愁。</a:t>
            </a:r>
          </a:p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2、下片“驿寄梅花”三句转入抒发思乡怀归之情，显得沉重；</a:t>
            </a:r>
          </a:p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“郴江”两句借景言情，意为思乡而竟不得归，更是哀怨。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16" name="Shape 4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大江之水滚滚不断向东流去，淘尽了那些千古风流的人物。在那久远古战场的西边地方，说是三国周瑜破曹军的赤壁。四面石乱山高两岸悬崖如云，惊涛骇浪猛烈地拍打着对岸，卷起浪花仿佛冬日的千堆雪。江山如此的美丽如图又如画，一时间涌出了多少英雄豪杰。</a:t>
            </a:r>
            <a:endParaRPr sz="4800"/>
          </a:p>
          <a:p>
            <a:pPr defTabSz="9144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遥想当年的周郎名瑜字公瑾，小乔刚刚嫁给了他作为妻子，英姿雄健风度翩翩神采照人。手中执着羽扇头上著着纶巾，从容潇洒地在说笑闲谈之间，八十万曹军如灰飞烟灭一样。如今我身临古战场神游往昔，可笑我有如此多的怀古柔情，竟如同未老先衰般鬓发斑白。人生如同一场朦胧的梦似的，举起酒杯奠祭这万古的明月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30" name="Shape 4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大江之水滚滚不断向东流去，淘尽了那些千古风流的人物。在那久远古战场的西边地方，说是三国周瑜破曹军的赤壁。四面石乱山高两岸悬崖如云，惊涛骇浪猛烈地拍打着对岸，卷起浪花仿佛冬日的千堆雪。江山如此的美丽如图又如画，一时间涌出了多少英雄豪杰。</a:t>
            </a:r>
            <a:endParaRPr sz="4800"/>
          </a:p>
          <a:p>
            <a:pPr defTabSz="9144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遥想当年的周郎名瑜字公瑾，小乔刚刚嫁给了他作为妻子，英姿雄健风度翩翩神采照人。手中执着羽扇头上著着纶巾，从容潇洒地在说笑闲谈之间，八十万曹军如灰飞烟灭一样。如今我身临古战场神游往昔，可笑我有如此多的怀古柔情，竟如同未老先衰般鬓发斑白。人生如同一场朦胧的梦似的，举起酒杯奠祭这万古的明月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44" name="Shape 4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大江之水滚滚不断向东流去，淘尽了那些千古风流的人物。在那久远古战场的西边地方，说是三国周瑜破曹军的赤壁。四面石乱山高两岸悬崖如云，惊涛骇浪猛烈地拍打着对岸，卷起浪花仿佛冬日的千堆雪。江山如此的美丽如图又如画，一时间涌出了多少英雄豪杰。</a:t>
            </a:r>
            <a:endParaRPr sz="4800"/>
          </a:p>
          <a:p>
            <a:pPr defTabSz="9144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遥想当年的周郎名瑜字公瑾，小乔刚刚嫁给了他作为妻子，英姿雄健风度翩翩神采照人。手中执着羽扇头上著着纶巾，从容潇洒地在说笑闲谈之间，八十万曹军如灰飞烟灭一样。如今我身临古战场神游往昔，可笑我有如此多的怀古柔情，竟如同未老先衰般鬓发斑白。人生如同一场朦胧的梦似的，举起酒杯奠祭这万古的明月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58" name="Shape 4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大江之水滚滚不断向东流去，淘尽了那些千古风流的人物。在那久远古战场的西边地方，说是三国周瑜破曹军的赤壁。四面石乱山高两岸悬崖如云，惊涛骇浪猛烈地拍打着对岸，卷起浪花仿佛冬日的千堆雪。江山如此的美丽如图又如画，一时间涌出了多少英雄豪杰。</a:t>
            </a:r>
            <a:endParaRPr sz="4800"/>
          </a:p>
          <a:p>
            <a:pPr defTabSz="9144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遥想当年的周郎名瑜字公瑾，小乔刚刚嫁给了他作为妻子，英姿雄健风度翩翩神采照人。手中执着羽扇头上著着纶巾，从容潇洒地在说笑闲谈之间，八十万曹军如灰飞烟灭一样。如今我身临古战场神游往昔，可笑我有如此多的怀古柔情，竟如同未老先衰般鬓发斑白。人生如同一场朦胧的梦似的，举起酒杯奠祭这万古的明月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71" name="Shape 4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清朗开阔　</a:t>
            </a:r>
          </a:p>
          <a:p>
            <a:pPr defTabSz="9144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这首词虽然用了许多篇幅去写赤壁的景色和周瑜的气概，但主旨并不在于追述赤壁之战的历史，而是借古人古事抒发自己的感情,采用了“借宾定主”的艺术手法。正如清代黄苏《蓼园词选》所说：“题是赤壁，心实为己而发。周郎是宾，自己是主，借宾定主，寓主于宾，是主是宾，离奇变幻，细思方得其主意处。”换言之，作者写周瑜的英雄业绩，其实是为了说明雄姿英发的周瑜也不过是过眼云烟，终被大浪淘尽，传达了自然永恒、功业易逝的历史意识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文本"/>
          <p:cNvSpPr txBox="1"/>
          <p:nvPr>
            <p:ph type="title" hasCustomPrompt="1"/>
          </p:nvPr>
        </p:nvSpPr>
        <p:spPr>
          <a:xfrm>
            <a:off x="4833937" y="2303858"/>
            <a:ext cx="14716127" cy="4643439"/>
          </a:xfrm>
          <a:prstGeom prst="rect">
            <a:avLst/>
          </a:prstGeom>
        </p:spPr>
        <p:txBody>
          <a:bodyPr lIns="71436" tIns="71436" rIns="71436" bIns="71436" anchor="b"/>
          <a:lstStyle>
            <a:lvl1pPr algn="ctr" defTabSz="821055">
              <a:defRPr sz="11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6" name="正文级别 1…"/>
          <p:cNvSpPr txBox="1"/>
          <p:nvPr>
            <p:ph type="body" sz="quarter" idx="1" hasCustomPrompt="1"/>
          </p:nvPr>
        </p:nvSpPr>
        <p:spPr>
          <a:xfrm>
            <a:off x="4833937" y="7090171"/>
            <a:ext cx="14716127" cy="1589487"/>
          </a:xfrm>
          <a:prstGeom prst="rect">
            <a:avLst/>
          </a:prstGeom>
        </p:spPr>
        <p:txBody>
          <a:bodyPr lIns="71436" tIns="71436" rIns="71436" bIns="71436"/>
          <a:lstStyle>
            <a:lvl1pPr algn="ctr" defTabSz="821055">
              <a:lnSpc>
                <a:spcPct val="100000"/>
              </a:lnSpc>
              <a:defRPr sz="5200">
                <a:latin typeface="+mn-lt"/>
                <a:ea typeface="+mn-ea"/>
                <a:cs typeface="+mn-cs"/>
                <a:sym typeface="Helvetica Neue"/>
              </a:defRPr>
            </a:lvl1pPr>
            <a:lvl2pPr algn="ctr" defTabSz="821055">
              <a:lnSpc>
                <a:spcPct val="100000"/>
              </a:lnSpc>
              <a:defRPr sz="5200">
                <a:latin typeface="+mn-lt"/>
                <a:ea typeface="+mn-ea"/>
                <a:cs typeface="+mn-cs"/>
                <a:sym typeface="Helvetica Neue"/>
              </a:defRPr>
            </a:lvl2pPr>
            <a:lvl3pPr marL="0" algn="ctr" defTabSz="821055">
              <a:lnSpc>
                <a:spcPct val="100000"/>
              </a:lnSpc>
              <a:buSz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3pPr>
            <a:lvl4pPr marL="0" algn="ctr" defTabSz="821055">
              <a:lnSpc>
                <a:spcPct val="100000"/>
              </a:lnSpc>
              <a:buSz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 defTabSz="821055">
              <a:lnSpc>
                <a:spcPct val="100000"/>
              </a:lnSpc>
              <a:buSz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" name="幻灯片编号"/>
          <p:cNvSpPr txBox="1"/>
          <p:nvPr>
            <p:ph type="sldNum" sz="quarter" idx="2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055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文级别 1…"/>
          <p:cNvSpPr txBox="1"/>
          <p:nvPr>
            <p:ph type="body" sz="quarter" idx="1" hasCustomPrompt="1"/>
          </p:nvPr>
        </p:nvSpPr>
        <p:spPr>
          <a:xfrm>
            <a:off x="4833937" y="8947546"/>
            <a:ext cx="14716127" cy="647702"/>
          </a:xfrm>
          <a:prstGeom prst="rect">
            <a:avLst/>
          </a:prstGeom>
        </p:spPr>
        <p:txBody>
          <a:bodyPr lIns="71436" tIns="71436" rIns="71436" bIns="71436"/>
          <a:lstStyle>
            <a:lvl1pPr algn="ctr" defTabSz="821055">
              <a:lnSpc>
                <a:spcPct val="100000"/>
              </a:lnSpc>
              <a:defRPr sz="3200" i="1">
                <a:latin typeface="+mn-lt"/>
                <a:ea typeface="+mn-ea"/>
                <a:cs typeface="+mn-cs"/>
                <a:sym typeface="Helvetica Neue"/>
              </a:defRPr>
            </a:lvl1pPr>
            <a:lvl2pPr algn="ctr" defTabSz="821055">
              <a:lnSpc>
                <a:spcPct val="100000"/>
              </a:lnSpc>
              <a:defRPr sz="3200" i="1">
                <a:latin typeface="+mn-lt"/>
                <a:ea typeface="+mn-ea"/>
                <a:cs typeface="+mn-cs"/>
                <a:sym typeface="Helvetica Neue"/>
              </a:defRPr>
            </a:lvl2pPr>
            <a:lvl3pPr algn="ctr" defTabSz="821055">
              <a:lnSpc>
                <a:spcPct val="100000"/>
              </a:lnSpc>
              <a:defRPr sz="3200" i="1">
                <a:latin typeface="+mn-lt"/>
                <a:ea typeface="+mn-ea"/>
                <a:cs typeface="+mn-cs"/>
                <a:sym typeface="Helvetica Neue"/>
              </a:defRPr>
            </a:lvl3pPr>
            <a:lvl4pPr algn="ctr" defTabSz="821055">
              <a:lnSpc>
                <a:spcPct val="100000"/>
              </a:lnSpc>
              <a:defRPr sz="3200" i="1">
                <a:latin typeface="+mn-lt"/>
                <a:ea typeface="+mn-ea"/>
                <a:cs typeface="+mn-cs"/>
                <a:sym typeface="Helvetica Neue"/>
              </a:defRPr>
            </a:lvl4pPr>
            <a:lvl5pPr marL="2235200" indent="-406400" algn="ctr" defTabSz="821055">
              <a:lnSpc>
                <a:spcPct val="100000"/>
              </a:lnSpc>
              <a:defRPr sz="3200" i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8" name="“在此键入引文。”"/>
          <p:cNvSpPr txBox="1"/>
          <p:nvPr>
            <p:ph type="body" sz="quarter" idx="13"/>
          </p:nvPr>
        </p:nvSpPr>
        <p:spPr>
          <a:xfrm>
            <a:off x="4833937" y="5945187"/>
            <a:ext cx="14716128" cy="968377"/>
          </a:xfrm>
          <a:prstGeom prst="rect">
            <a:avLst/>
          </a:prstGeom>
        </p:spPr>
        <p:txBody>
          <a:bodyPr lIns="71436" tIns="71436" rIns="71436" bIns="71436" anchor="ctr"/>
          <a:lstStyle/>
          <a:p>
            <a:pPr algn="ctr" defTabSz="821055">
              <a:lnSpc>
                <a:spcPct val="100000"/>
              </a:lnSpc>
              <a:defRPr sz="4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图像"/>
          <p:cNvSpPr/>
          <p:nvPr>
            <p:ph type="pic" idx="13"/>
          </p:nvPr>
        </p:nvSpPr>
        <p:spPr>
          <a:xfrm>
            <a:off x="3047999" y="0"/>
            <a:ext cx="1828800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07" name="幻灯片编号"/>
          <p:cNvSpPr txBox="1"/>
          <p:nvPr>
            <p:ph type="sldNum" sz="quarter" idx="2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幻灯片编号"/>
          <p:cNvSpPr txBox="1"/>
          <p:nvPr>
            <p:ph type="sldNum" sz="quarter" idx="2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标题文本"/>
          <p:cNvSpPr txBox="1"/>
          <p:nvPr>
            <p:ph type="title" hasCustomPrompt="1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8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31" name="正文级别 1…"/>
          <p:cNvSpPr txBox="1"/>
          <p:nvPr>
            <p:ph type="body" idx="1" hasCustomPrompt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90000"/>
              </a:lnSpc>
              <a:spcBef>
                <a:spcPts val="2000"/>
              </a:spcBef>
              <a:buSzPct val="100000"/>
              <a:buFont typeface="Arial" panose="020B0604020202090204"/>
              <a:buChar char="•"/>
              <a:defRPr sz="4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1005840" indent="-548640">
              <a:lnSpc>
                <a:spcPct val="90000"/>
              </a:lnSpc>
              <a:spcBef>
                <a:spcPts val="2000"/>
              </a:spcBef>
              <a:buSzPct val="100000"/>
              <a:buFont typeface="Arial" panose="020B0604020202090204"/>
              <a:buChar char="•"/>
              <a:defRPr sz="4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524000" indent="-609600">
              <a:lnSpc>
                <a:spcPct val="90000"/>
              </a:lnSpc>
              <a:spcBef>
                <a:spcPts val="2000"/>
              </a:spcBef>
              <a:buFont typeface="Arial" panose="020B0604020202090204"/>
              <a:defRPr sz="4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981200" indent="-609600">
              <a:lnSpc>
                <a:spcPct val="90000"/>
              </a:lnSpc>
              <a:spcBef>
                <a:spcPts val="2000"/>
              </a:spcBef>
              <a:buFont typeface="Arial" panose="020B0604020202090204"/>
              <a:defRPr sz="4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2438400" indent="-609600">
              <a:lnSpc>
                <a:spcPct val="90000"/>
              </a:lnSpc>
              <a:spcBef>
                <a:spcPts val="2000"/>
              </a:spcBef>
              <a:buFont typeface="Arial" panose="020B0604020202090204"/>
              <a:defRPr sz="48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2" name="幻灯片编号"/>
          <p:cNvSpPr txBox="1"/>
          <p:nvPr>
            <p:ph type="sldNum" sz="quarter" idx="2"/>
          </p:nvPr>
        </p:nvSpPr>
        <p:spPr>
          <a:xfrm>
            <a:off x="19714211" y="12836367"/>
            <a:ext cx="500379" cy="48291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标题文本"/>
          <p:cNvSpPr txBox="1"/>
          <p:nvPr>
            <p:ph type="title" hasCustomPrompt="1"/>
          </p:nvPr>
        </p:nvSpPr>
        <p:spPr>
          <a:xfrm>
            <a:off x="3048000" y="3708398"/>
            <a:ext cx="18288000" cy="3311527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0000"/>
              </a:lnSpc>
              <a:defRPr sz="144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40" name="正文级别 1…"/>
          <p:cNvSpPr txBox="1"/>
          <p:nvPr>
            <p:ph type="body" sz="quarter" idx="1" hasCustomPrompt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spcBef>
                <a:spcPts val="2000"/>
              </a:spcBef>
              <a:defRPr sz="36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algn="ctr">
              <a:lnSpc>
                <a:spcPct val="90000"/>
              </a:lnSpc>
              <a:spcBef>
                <a:spcPts val="2000"/>
              </a:spcBef>
              <a:defRPr sz="36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algn="ctr">
              <a:lnSpc>
                <a:spcPct val="90000"/>
              </a:lnSpc>
              <a:spcBef>
                <a:spcPts val="2000"/>
              </a:spcBef>
              <a:buSzTx/>
              <a:buNone/>
              <a:defRPr sz="36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algn="ctr">
              <a:lnSpc>
                <a:spcPct val="90000"/>
              </a:lnSpc>
              <a:spcBef>
                <a:spcPts val="2000"/>
              </a:spcBef>
              <a:buSzTx/>
              <a:buNone/>
              <a:defRPr sz="36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indent="0" algn="ctr">
              <a:lnSpc>
                <a:spcPct val="90000"/>
              </a:lnSpc>
              <a:spcBef>
                <a:spcPts val="2000"/>
              </a:spcBef>
              <a:buSzTx/>
              <a:buNone/>
              <a:defRPr sz="360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1" name="幻灯片编号"/>
          <p:cNvSpPr txBox="1"/>
          <p:nvPr>
            <p:ph type="sldNum" sz="quarter" idx="2"/>
          </p:nvPr>
        </p:nvSpPr>
        <p:spPr>
          <a:xfrm>
            <a:off x="19714211" y="12836367"/>
            <a:ext cx="500379" cy="48291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9" name="矩形 6"/>
          <p:cNvSpPr/>
          <p:nvPr/>
        </p:nvSpPr>
        <p:spPr>
          <a:xfrm>
            <a:off x="1317625" y="1206687"/>
            <a:ext cx="146052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50" name="矩形 12"/>
          <p:cNvSpPr/>
          <p:nvPr/>
        </p:nvSpPr>
        <p:spPr>
          <a:xfrm>
            <a:off x="12463146" y="1206687"/>
            <a:ext cx="146052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51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2" cy="113174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152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480" y="168910"/>
            <a:ext cx="2513332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3" name="幻灯片编号"/>
          <p:cNvSpPr txBox="1"/>
          <p:nvPr>
            <p:ph type="sldNum" sz="quarter" idx="2"/>
          </p:nvPr>
        </p:nvSpPr>
        <p:spPr>
          <a:xfrm>
            <a:off x="22203054" y="12804260"/>
            <a:ext cx="504546" cy="5511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正文级别 1…"/>
          <p:cNvSpPr txBox="1"/>
          <p:nvPr>
            <p:ph type="body" idx="1" hasCustomPrompt="1"/>
          </p:nvPr>
        </p:nvSpPr>
        <p:spPr>
          <a:xfrm>
            <a:off x="1318260" y="2778760"/>
            <a:ext cx="21376640" cy="940054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1" name="矩形 6"/>
          <p:cNvSpPr/>
          <p:nvPr/>
        </p:nvSpPr>
        <p:spPr>
          <a:xfrm>
            <a:off x="1317625" y="782319"/>
            <a:ext cx="146052" cy="96837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62" name="矩形 12"/>
          <p:cNvSpPr/>
          <p:nvPr/>
        </p:nvSpPr>
        <p:spPr>
          <a:xfrm>
            <a:off x="12536806" y="701040"/>
            <a:ext cx="146052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63" name="文本框 15"/>
          <p:cNvSpPr txBox="1"/>
          <p:nvPr/>
        </p:nvSpPr>
        <p:spPr>
          <a:xfrm>
            <a:off x="9855200" y="12976225"/>
            <a:ext cx="4567330" cy="741678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WWW.SUNLANDS.COM</a:t>
            </a:r>
          </a:p>
        </p:txBody>
      </p:sp>
      <p:sp>
        <p:nvSpPr>
          <p:cNvPr id="164" name="标题文本"/>
          <p:cNvSpPr txBox="1"/>
          <p:nvPr>
            <p:ph type="title" hasCustomPrompt="1"/>
          </p:nvPr>
        </p:nvSpPr>
        <p:spPr>
          <a:xfrm>
            <a:off x="1676400" y="701040"/>
            <a:ext cx="10425432" cy="113157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165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210" y="369570"/>
            <a:ext cx="2513332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6" name="幻灯片编号"/>
          <p:cNvSpPr txBox="1"/>
          <p:nvPr>
            <p:ph type="sldNum" sz="quarter" idx="2"/>
          </p:nvPr>
        </p:nvSpPr>
        <p:spPr>
          <a:xfrm>
            <a:off x="22203054" y="12802235"/>
            <a:ext cx="504546" cy="5511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4" name="矩形 6"/>
          <p:cNvSpPr/>
          <p:nvPr/>
        </p:nvSpPr>
        <p:spPr>
          <a:xfrm>
            <a:off x="1317625" y="1206687"/>
            <a:ext cx="146052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5" name="矩形 12"/>
          <p:cNvSpPr/>
          <p:nvPr/>
        </p:nvSpPr>
        <p:spPr>
          <a:xfrm>
            <a:off x="12463146" y="1206687"/>
            <a:ext cx="146052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6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2" cy="113174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177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610" y="170179"/>
            <a:ext cx="2513332" cy="6083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8" name="幻灯片编号"/>
          <p:cNvSpPr txBox="1"/>
          <p:nvPr>
            <p:ph type="sldNum" sz="quarter" idx="2"/>
          </p:nvPr>
        </p:nvSpPr>
        <p:spPr>
          <a:xfrm>
            <a:off x="22203054" y="12804260"/>
            <a:ext cx="504546" cy="5511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6" name="矩形 6"/>
          <p:cNvSpPr/>
          <p:nvPr/>
        </p:nvSpPr>
        <p:spPr>
          <a:xfrm>
            <a:off x="1317625" y="1206687"/>
            <a:ext cx="146052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87" name="矩形 12"/>
          <p:cNvSpPr/>
          <p:nvPr/>
        </p:nvSpPr>
        <p:spPr>
          <a:xfrm>
            <a:off x="12463146" y="1206687"/>
            <a:ext cx="146052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88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2" cy="113174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189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1280" y="193039"/>
            <a:ext cx="2513332" cy="6083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0" name="幻灯片编号"/>
          <p:cNvSpPr txBox="1"/>
          <p:nvPr>
            <p:ph type="sldNum" sz="quarter" idx="2"/>
          </p:nvPr>
        </p:nvSpPr>
        <p:spPr>
          <a:xfrm>
            <a:off x="22203054" y="12804260"/>
            <a:ext cx="504546" cy="5511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图像"/>
          <p:cNvSpPr/>
          <p:nvPr>
            <p:ph type="pic" sz="half" idx="13"/>
          </p:nvPr>
        </p:nvSpPr>
        <p:spPr>
          <a:xfrm>
            <a:off x="5334000" y="946546"/>
            <a:ext cx="13716002" cy="83046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5" name="标题文本"/>
          <p:cNvSpPr txBox="1"/>
          <p:nvPr>
            <p:ph type="title" hasCustomPrompt="1"/>
          </p:nvPr>
        </p:nvSpPr>
        <p:spPr>
          <a:xfrm>
            <a:off x="4833937" y="9447609"/>
            <a:ext cx="14716127" cy="2000252"/>
          </a:xfrm>
          <a:prstGeom prst="rect">
            <a:avLst/>
          </a:prstGeom>
        </p:spPr>
        <p:txBody>
          <a:bodyPr lIns="71436" tIns="71436" rIns="71436" bIns="71436" anchor="b"/>
          <a:lstStyle>
            <a:lvl1pPr algn="ctr" defTabSz="821055">
              <a:defRPr sz="11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6" name="正文级别 1…"/>
          <p:cNvSpPr txBox="1"/>
          <p:nvPr>
            <p:ph type="body" sz="quarter" idx="1" hasCustomPrompt="1"/>
          </p:nvPr>
        </p:nvSpPr>
        <p:spPr>
          <a:xfrm>
            <a:off x="4833937" y="11465717"/>
            <a:ext cx="14716127" cy="1589487"/>
          </a:xfrm>
          <a:prstGeom prst="rect">
            <a:avLst/>
          </a:prstGeom>
        </p:spPr>
        <p:txBody>
          <a:bodyPr lIns="71436" tIns="71436" rIns="71436" bIns="71436"/>
          <a:lstStyle>
            <a:lvl1pPr algn="ctr" defTabSz="821055">
              <a:lnSpc>
                <a:spcPct val="100000"/>
              </a:lnSpc>
              <a:defRPr sz="5200">
                <a:latin typeface="+mn-lt"/>
                <a:ea typeface="+mn-ea"/>
                <a:cs typeface="+mn-cs"/>
                <a:sym typeface="Helvetica Neue"/>
              </a:defRPr>
            </a:lvl1pPr>
            <a:lvl2pPr algn="ctr" defTabSz="821055">
              <a:lnSpc>
                <a:spcPct val="100000"/>
              </a:lnSpc>
              <a:defRPr sz="5200">
                <a:latin typeface="+mn-lt"/>
                <a:ea typeface="+mn-ea"/>
                <a:cs typeface="+mn-cs"/>
                <a:sym typeface="Helvetica Neue"/>
              </a:defRPr>
            </a:lvl2pPr>
            <a:lvl3pPr marL="0" algn="ctr" defTabSz="821055">
              <a:lnSpc>
                <a:spcPct val="100000"/>
              </a:lnSpc>
              <a:buSz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3pPr>
            <a:lvl4pPr marL="0" algn="ctr" defTabSz="821055">
              <a:lnSpc>
                <a:spcPct val="100000"/>
              </a:lnSpc>
              <a:buSz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 defTabSz="821055">
              <a:lnSpc>
                <a:spcPct val="100000"/>
              </a:lnSpc>
              <a:buSz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" name="幻灯片编号"/>
          <p:cNvSpPr txBox="1"/>
          <p:nvPr>
            <p:ph type="sldNum" sz="quarter" idx="2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矩形 6"/>
          <p:cNvSpPr/>
          <p:nvPr/>
        </p:nvSpPr>
        <p:spPr>
          <a:xfrm>
            <a:off x="1317625" y="1206687"/>
            <a:ext cx="146052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99" name="矩形 12"/>
          <p:cNvSpPr/>
          <p:nvPr/>
        </p:nvSpPr>
        <p:spPr>
          <a:xfrm>
            <a:off x="12463146" y="1206687"/>
            <a:ext cx="146052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00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2" cy="113174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01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1280" y="218440"/>
            <a:ext cx="2513332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2" name="幻灯片编号"/>
          <p:cNvSpPr txBox="1"/>
          <p:nvPr>
            <p:ph type="sldNum" sz="quarter" idx="2"/>
          </p:nvPr>
        </p:nvSpPr>
        <p:spPr>
          <a:xfrm>
            <a:off x="22203054" y="12804260"/>
            <a:ext cx="504546" cy="5511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0" name="矩形 6"/>
          <p:cNvSpPr/>
          <p:nvPr/>
        </p:nvSpPr>
        <p:spPr>
          <a:xfrm>
            <a:off x="1317625" y="1206687"/>
            <a:ext cx="146052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11" name="矩形 12"/>
          <p:cNvSpPr/>
          <p:nvPr/>
        </p:nvSpPr>
        <p:spPr>
          <a:xfrm>
            <a:off x="12463146" y="1206687"/>
            <a:ext cx="146052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12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2" cy="113174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13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210" y="369570"/>
            <a:ext cx="2513332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4" name="幻灯片编号"/>
          <p:cNvSpPr txBox="1"/>
          <p:nvPr>
            <p:ph type="sldNum" sz="quarter" idx="2"/>
          </p:nvPr>
        </p:nvSpPr>
        <p:spPr>
          <a:xfrm>
            <a:off x="22203054" y="12804260"/>
            <a:ext cx="504546" cy="5511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2" name="矩形 6"/>
          <p:cNvSpPr/>
          <p:nvPr/>
        </p:nvSpPr>
        <p:spPr>
          <a:xfrm>
            <a:off x="1317625" y="1206687"/>
            <a:ext cx="146052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23" name="矩形 12"/>
          <p:cNvSpPr/>
          <p:nvPr/>
        </p:nvSpPr>
        <p:spPr>
          <a:xfrm>
            <a:off x="12463146" y="1206687"/>
            <a:ext cx="146052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24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2" cy="113174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25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5400" y="179070"/>
            <a:ext cx="2513330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6" name="幻灯片编号"/>
          <p:cNvSpPr txBox="1"/>
          <p:nvPr>
            <p:ph type="sldNum" sz="quarter" idx="2"/>
          </p:nvPr>
        </p:nvSpPr>
        <p:spPr>
          <a:xfrm>
            <a:off x="22203054" y="12804260"/>
            <a:ext cx="504546" cy="5511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4" name="矩形 6"/>
          <p:cNvSpPr/>
          <p:nvPr/>
        </p:nvSpPr>
        <p:spPr>
          <a:xfrm>
            <a:off x="1317625" y="1206687"/>
            <a:ext cx="146052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35" name="矩形 12"/>
          <p:cNvSpPr/>
          <p:nvPr/>
        </p:nvSpPr>
        <p:spPr>
          <a:xfrm>
            <a:off x="12463146" y="1206687"/>
            <a:ext cx="146052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36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2" cy="113174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37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160" y="237490"/>
            <a:ext cx="2513332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8" name="幻灯片编号"/>
          <p:cNvSpPr txBox="1"/>
          <p:nvPr>
            <p:ph type="sldNum" sz="quarter" idx="2"/>
          </p:nvPr>
        </p:nvSpPr>
        <p:spPr>
          <a:xfrm>
            <a:off x="22203054" y="12804260"/>
            <a:ext cx="504546" cy="5511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矩形 3"/>
          <p:cNvSpPr/>
          <p:nvPr/>
        </p:nvSpPr>
        <p:spPr>
          <a:xfrm>
            <a:off x="0" y="755650"/>
            <a:ext cx="167640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46" name="直角三角形 11"/>
          <p:cNvSpPr/>
          <p:nvPr/>
        </p:nvSpPr>
        <p:spPr>
          <a:xfrm rot="16200000">
            <a:off x="21531262" y="10885488"/>
            <a:ext cx="1057279" cy="4654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247" name="图片 9" descr="图片 9"/>
          <p:cNvPicPr>
            <a:picLocks noChangeAspect="1"/>
          </p:cNvPicPr>
          <p:nvPr/>
        </p:nvPicPr>
        <p:blipFill>
          <a:blip r:embed="rId2"/>
          <a:srcRect t="11356" r="5848" b="23327"/>
          <a:stretch>
            <a:fillRect/>
          </a:stretch>
        </p:blipFill>
        <p:spPr>
          <a:xfrm>
            <a:off x="21513800" y="11964667"/>
            <a:ext cx="2146300" cy="9423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8" name="矩形 1"/>
          <p:cNvSpPr/>
          <p:nvPr/>
        </p:nvSpPr>
        <p:spPr>
          <a:xfrm>
            <a:off x="0" y="755650"/>
            <a:ext cx="178435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49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91437" tIns="91437" rIns="91437" bIns="91437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91437" tIns="91437" rIns="91437" bIns="91437"/>
          <a:lstStyle/>
          <a:p>
            <a:r>
              <a:t>标题文本</a:t>
            </a:r>
          </a:p>
        </p:txBody>
      </p:sp>
      <p:sp>
        <p:nvSpPr>
          <p:cNvPr id="251" name="幻灯片编号"/>
          <p:cNvSpPr txBox="1"/>
          <p:nvPr>
            <p:ph type="sldNum" sz="quarter" idx="2"/>
          </p:nvPr>
        </p:nvSpPr>
        <p:spPr>
          <a:xfrm>
            <a:off x="16970656" y="12437112"/>
            <a:ext cx="504544" cy="551177"/>
          </a:xfrm>
          <a:prstGeom prst="rect">
            <a:avLst/>
          </a:prstGeom>
        </p:spPr>
        <p:txBody>
          <a:bodyPr lIns="91437" tIns="91437" rIns="91437" bIns="91437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矩形 3"/>
          <p:cNvSpPr/>
          <p:nvPr/>
        </p:nvSpPr>
        <p:spPr>
          <a:xfrm>
            <a:off x="0" y="755650"/>
            <a:ext cx="167640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91436" tIns="91436" rIns="91436" bIns="9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59" name="直角三角形 11"/>
          <p:cNvSpPr/>
          <p:nvPr/>
        </p:nvSpPr>
        <p:spPr>
          <a:xfrm rot="16200000">
            <a:off x="21531262" y="10885488"/>
            <a:ext cx="1057281" cy="4654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lIns="91436" tIns="91436" rIns="91436" bIns="9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260" name="图片 9" descr="图片 9"/>
          <p:cNvPicPr>
            <a:picLocks noChangeAspect="1"/>
          </p:cNvPicPr>
          <p:nvPr/>
        </p:nvPicPr>
        <p:blipFill>
          <a:blip r:embed="rId2"/>
          <a:srcRect t="11356" r="5848" b="23327"/>
          <a:stretch>
            <a:fillRect/>
          </a:stretch>
        </p:blipFill>
        <p:spPr>
          <a:xfrm>
            <a:off x="21513800" y="11964668"/>
            <a:ext cx="2146300" cy="9423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1" name="矩形 1"/>
          <p:cNvSpPr/>
          <p:nvPr/>
        </p:nvSpPr>
        <p:spPr>
          <a:xfrm>
            <a:off x="0" y="755650"/>
            <a:ext cx="178435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91436" tIns="91436" rIns="91436" bIns="9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6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91436" tIns="91436" rIns="91436" bIns="91436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3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91436" tIns="91436" rIns="91436" bIns="91436"/>
          <a:lstStyle/>
          <a:p>
            <a:r>
              <a:t>标题文本</a:t>
            </a:r>
          </a:p>
        </p:txBody>
      </p:sp>
      <p:sp>
        <p:nvSpPr>
          <p:cNvPr id="264" name="幻灯片编号"/>
          <p:cNvSpPr txBox="1"/>
          <p:nvPr>
            <p:ph type="sldNum" sz="quarter" idx="2"/>
          </p:nvPr>
        </p:nvSpPr>
        <p:spPr>
          <a:xfrm>
            <a:off x="16970662" y="12437115"/>
            <a:ext cx="504540" cy="551173"/>
          </a:xfrm>
          <a:prstGeom prst="rect">
            <a:avLst/>
          </a:prstGeom>
        </p:spPr>
        <p:txBody>
          <a:bodyPr lIns="91436" tIns="91436" rIns="91436" bIns="91436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矩形"/>
          <p:cNvSpPr/>
          <p:nvPr/>
        </p:nvSpPr>
        <p:spPr>
          <a:xfrm>
            <a:off x="-25401" y="800595"/>
            <a:ext cx="1706662" cy="1053605"/>
          </a:xfrm>
          <a:prstGeom prst="rect">
            <a:avLst/>
          </a:prstGeom>
          <a:solidFill>
            <a:srgbClr val="B51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72" name="横版-黑logo.png" descr="横版-黑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449" y="11343733"/>
            <a:ext cx="6299166" cy="3935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矩形"/>
          <p:cNvSpPr/>
          <p:nvPr/>
        </p:nvSpPr>
        <p:spPr>
          <a:xfrm>
            <a:off x="-25401" y="800595"/>
            <a:ext cx="1706662" cy="1053605"/>
          </a:xfrm>
          <a:prstGeom prst="rect">
            <a:avLst/>
          </a:prstGeom>
          <a:solidFill>
            <a:srgbClr val="B51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81" name="横版-黑logo.png" descr="横版-黑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449" y="11343733"/>
            <a:ext cx="6299166" cy="3935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2" name="标题文本"/>
          <p:cNvSpPr txBox="1"/>
          <p:nvPr>
            <p:ph type="title" hasCustomPrompt="1"/>
          </p:nvPr>
        </p:nvSpPr>
        <p:spPr>
          <a:xfrm>
            <a:off x="1689099" y="355599"/>
            <a:ext cx="21005801" cy="2286001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ctr" defTabSz="825500">
              <a:defRPr sz="11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83" name="正文级别 1…"/>
          <p:cNvSpPr txBox="1"/>
          <p:nvPr>
            <p:ph type="body" idx="1" hasCustomPrompt="1"/>
          </p:nvPr>
        </p:nvSpPr>
        <p:spPr>
          <a:xfrm>
            <a:off x="1689099" y="3149599"/>
            <a:ext cx="21005801" cy="9296401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635000" indent="-635000" defTabSz="825500">
              <a:lnSpc>
                <a:spcPct val="100000"/>
              </a:lnSpc>
              <a:spcBef>
                <a:spcPts val="5900"/>
              </a:spcBef>
              <a:buSzPct val="125000"/>
              <a:buChar char="•"/>
              <a:defRPr sz="4800">
                <a:latin typeface="+mn-lt"/>
                <a:ea typeface="+mn-ea"/>
                <a:cs typeface="+mn-cs"/>
                <a:sym typeface="Helvetica Neue"/>
              </a:defRPr>
            </a:lvl1pPr>
            <a:lvl2pPr marL="1270000" indent="-635000" defTabSz="825500">
              <a:lnSpc>
                <a:spcPct val="100000"/>
              </a:lnSpc>
              <a:spcBef>
                <a:spcPts val="5900"/>
              </a:spcBef>
              <a:buSzPct val="125000"/>
              <a:buChar char="•"/>
              <a:defRPr sz="4800">
                <a:latin typeface="+mn-lt"/>
                <a:ea typeface="+mn-ea"/>
                <a:cs typeface="+mn-cs"/>
                <a:sym typeface="Helvetica Neue"/>
              </a:defRPr>
            </a:lvl2pPr>
            <a:lvl3pPr marL="1905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+mn-lt"/>
                <a:ea typeface="+mn-ea"/>
                <a:cs typeface="+mn-cs"/>
                <a:sym typeface="Helvetica Neue"/>
              </a:defRPr>
            </a:lvl3pPr>
            <a:lvl4pPr marL="2540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+mn-lt"/>
                <a:ea typeface="+mn-ea"/>
                <a:cs typeface="+mn-cs"/>
                <a:sym typeface="Helvetica Neue"/>
              </a:defRPr>
            </a:lvl4pPr>
            <a:lvl5pPr marL="3175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标题文本"/>
          <p:cNvSpPr txBox="1"/>
          <p:nvPr>
            <p:ph type="title" hasCustomPrompt="1"/>
          </p:nvPr>
        </p:nvSpPr>
        <p:spPr>
          <a:xfrm>
            <a:off x="1777999" y="2298699"/>
            <a:ext cx="20828001" cy="464820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defRPr sz="11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92" name="正文级别 1…"/>
          <p:cNvSpPr txBox="1"/>
          <p:nvPr>
            <p:ph type="body" sz="quarter" idx="1" hasCustomPrompt="1"/>
          </p:nvPr>
        </p:nvSpPr>
        <p:spPr>
          <a:xfrm>
            <a:off x="1777999" y="7073900"/>
            <a:ext cx="20828001" cy="1587500"/>
          </a:xfrm>
          <a:prstGeom prst="rect">
            <a:avLst/>
          </a:prstGeom>
        </p:spPr>
        <p:txBody>
          <a:bodyPr lIns="50800" tIns="50800" rIns="50800" bIns="50800"/>
          <a:lstStyle>
            <a:lvl1pPr algn="ctr" defTabSz="825500">
              <a:lnSpc>
                <a:spcPct val="100000"/>
              </a:lnSpc>
              <a:defRPr sz="5200">
                <a:latin typeface="+mn-lt"/>
                <a:ea typeface="+mn-ea"/>
                <a:cs typeface="+mn-cs"/>
                <a:sym typeface="Helvetica Neue"/>
              </a:defRPr>
            </a:lvl1pPr>
            <a:lvl2pPr algn="ctr" defTabSz="825500">
              <a:lnSpc>
                <a:spcPct val="100000"/>
              </a:lnSpc>
              <a:defRPr sz="5200">
                <a:latin typeface="+mn-lt"/>
                <a:ea typeface="+mn-ea"/>
                <a:cs typeface="+mn-cs"/>
                <a:sym typeface="Helvetica Neue"/>
              </a:defRPr>
            </a:lvl2pPr>
            <a:lvl3pPr marL="0" algn="ctr" defTabSz="825500">
              <a:lnSpc>
                <a:spcPct val="100000"/>
              </a:lnSpc>
              <a:buSz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3pPr>
            <a:lvl4pPr marL="0" algn="ctr" defTabSz="825500">
              <a:lnSpc>
                <a:spcPct val="100000"/>
              </a:lnSpc>
              <a:buSz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 defTabSz="825500">
              <a:lnSpc>
                <a:spcPct val="100000"/>
              </a:lnSpc>
              <a:buSz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文本"/>
          <p:cNvSpPr txBox="1"/>
          <p:nvPr>
            <p:ph type="title" hasCustomPrompt="1"/>
          </p:nvPr>
        </p:nvSpPr>
        <p:spPr>
          <a:xfrm>
            <a:off x="4833937" y="4536280"/>
            <a:ext cx="14716127" cy="4643439"/>
          </a:xfrm>
          <a:prstGeom prst="rect">
            <a:avLst/>
          </a:prstGeom>
        </p:spPr>
        <p:txBody>
          <a:bodyPr lIns="71436" tIns="71436" rIns="71436" bIns="71436" anchor="ctr"/>
          <a:lstStyle>
            <a:lvl1pPr algn="ctr" defTabSz="821055">
              <a:defRPr sz="11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图像"/>
          <p:cNvSpPr/>
          <p:nvPr>
            <p:ph type="pic" sz="half" idx="13"/>
          </p:nvPr>
        </p:nvSpPr>
        <p:spPr>
          <a:xfrm>
            <a:off x="12495609" y="892967"/>
            <a:ext cx="7500939" cy="1155501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43" name="标题文本"/>
          <p:cNvSpPr txBox="1"/>
          <p:nvPr>
            <p:ph type="title" hasCustomPrompt="1"/>
          </p:nvPr>
        </p:nvSpPr>
        <p:spPr>
          <a:xfrm>
            <a:off x="4387453" y="892967"/>
            <a:ext cx="7500939" cy="5607846"/>
          </a:xfrm>
          <a:prstGeom prst="rect">
            <a:avLst/>
          </a:prstGeom>
        </p:spPr>
        <p:txBody>
          <a:bodyPr lIns="71436" tIns="71436" rIns="71436" bIns="71436" anchor="b"/>
          <a:lstStyle>
            <a:lvl1pPr algn="ctr" defTabSz="821055">
              <a:defRPr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4" name="正文级别 1…"/>
          <p:cNvSpPr txBox="1"/>
          <p:nvPr>
            <p:ph type="body" sz="quarter" idx="1" hasCustomPrompt="1"/>
          </p:nvPr>
        </p:nvSpPr>
        <p:spPr>
          <a:xfrm>
            <a:off x="4387453" y="6643686"/>
            <a:ext cx="7500939" cy="5786439"/>
          </a:xfrm>
          <a:prstGeom prst="rect">
            <a:avLst/>
          </a:prstGeom>
        </p:spPr>
        <p:txBody>
          <a:bodyPr lIns="71436" tIns="71436" rIns="71436" bIns="71436"/>
          <a:lstStyle>
            <a:lvl1pPr algn="ctr" defTabSz="821055">
              <a:lnSpc>
                <a:spcPct val="100000"/>
              </a:lnSpc>
              <a:defRPr sz="5200">
                <a:latin typeface="+mn-lt"/>
                <a:ea typeface="+mn-ea"/>
                <a:cs typeface="+mn-cs"/>
                <a:sym typeface="Helvetica Neue"/>
              </a:defRPr>
            </a:lvl1pPr>
            <a:lvl2pPr algn="ctr" defTabSz="821055">
              <a:lnSpc>
                <a:spcPct val="100000"/>
              </a:lnSpc>
              <a:defRPr sz="5200">
                <a:latin typeface="+mn-lt"/>
                <a:ea typeface="+mn-ea"/>
                <a:cs typeface="+mn-cs"/>
                <a:sym typeface="Helvetica Neue"/>
              </a:defRPr>
            </a:lvl2pPr>
            <a:lvl3pPr marL="0" algn="ctr" defTabSz="821055">
              <a:lnSpc>
                <a:spcPct val="100000"/>
              </a:lnSpc>
              <a:buSz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3pPr>
            <a:lvl4pPr marL="0" algn="ctr" defTabSz="821055">
              <a:lnSpc>
                <a:spcPct val="100000"/>
              </a:lnSpc>
              <a:buSz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 defTabSz="821055">
              <a:lnSpc>
                <a:spcPct val="100000"/>
              </a:lnSpc>
              <a:buSz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xfrm>
            <a:off x="4387453" y="357186"/>
            <a:ext cx="15609094" cy="3036096"/>
          </a:xfrm>
          <a:prstGeom prst="rect">
            <a:avLst/>
          </a:prstGeom>
        </p:spPr>
        <p:txBody>
          <a:bodyPr lIns="71436" tIns="71436" rIns="71436" bIns="71436" anchor="ctr"/>
          <a:lstStyle>
            <a:lvl1pPr algn="ctr" defTabSz="821055">
              <a:defRPr sz="11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/>
          <p:nvPr>
            <p:ph type="title" hasCustomPrompt="1"/>
          </p:nvPr>
        </p:nvSpPr>
        <p:spPr>
          <a:xfrm>
            <a:off x="4387453" y="357186"/>
            <a:ext cx="15609094" cy="3036096"/>
          </a:xfrm>
          <a:prstGeom prst="rect">
            <a:avLst/>
          </a:prstGeom>
        </p:spPr>
        <p:txBody>
          <a:bodyPr lIns="71436" tIns="71436" rIns="71436" bIns="71436" anchor="ctr"/>
          <a:lstStyle>
            <a:lvl1pPr algn="ctr" defTabSz="821055">
              <a:defRPr sz="11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1" name="正文级别 1…"/>
          <p:cNvSpPr txBox="1"/>
          <p:nvPr>
            <p:ph type="body" idx="1" hasCustomPrompt="1"/>
          </p:nvPr>
        </p:nvSpPr>
        <p:spPr>
          <a:xfrm>
            <a:off x="4387453" y="3643312"/>
            <a:ext cx="15609094" cy="8840393"/>
          </a:xfrm>
          <a:prstGeom prst="rect">
            <a:avLst/>
          </a:prstGeom>
        </p:spPr>
        <p:txBody>
          <a:bodyPr lIns="71436" tIns="71436" rIns="71436" bIns="71436" anchor="ctr"/>
          <a:lstStyle>
            <a:lvl1pPr marL="610870" indent="-610870" defTabSz="821055">
              <a:lnSpc>
                <a:spcPct val="100000"/>
              </a:lnSpc>
              <a:spcBef>
                <a:spcPts val="5900"/>
              </a:spcBef>
              <a:buSzPct val="145000"/>
              <a:buChar char="•"/>
              <a:defRPr sz="4400">
                <a:latin typeface="+mn-lt"/>
                <a:ea typeface="+mn-ea"/>
                <a:cs typeface="+mn-cs"/>
                <a:sym typeface="Helvetica Neue"/>
              </a:defRPr>
            </a:lvl1pPr>
            <a:lvl2pPr marL="1055370" indent="-610870" defTabSz="821055">
              <a:lnSpc>
                <a:spcPct val="100000"/>
              </a:lnSpc>
              <a:spcBef>
                <a:spcPts val="5900"/>
              </a:spcBef>
              <a:buSzPct val="145000"/>
              <a:buChar char="•"/>
              <a:defRPr sz="4400">
                <a:latin typeface="+mn-lt"/>
                <a:ea typeface="+mn-ea"/>
                <a:cs typeface="+mn-cs"/>
                <a:sym typeface="Helvetica Neue"/>
              </a:defRPr>
            </a:lvl2pPr>
            <a:lvl3pPr marL="14998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+mn-lt"/>
                <a:ea typeface="+mn-ea"/>
                <a:cs typeface="+mn-cs"/>
                <a:sym typeface="Helvetica Neue"/>
              </a:defRPr>
            </a:lvl3pPr>
            <a:lvl4pPr marL="19443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+mn-lt"/>
                <a:ea typeface="+mn-ea"/>
                <a:cs typeface="+mn-cs"/>
                <a:sym typeface="Helvetica Neue"/>
              </a:defRPr>
            </a:lvl4pPr>
            <a:lvl5pPr marL="23888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/>
          <p:nvPr>
            <p:ph type="sldNum" sz="quarter" idx="2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图像"/>
          <p:cNvSpPr/>
          <p:nvPr>
            <p:ph type="pic" sz="quarter" idx="13"/>
          </p:nvPr>
        </p:nvSpPr>
        <p:spPr>
          <a:xfrm>
            <a:off x="12495609" y="3643312"/>
            <a:ext cx="7500939" cy="88403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70" name="标题文本"/>
          <p:cNvSpPr txBox="1"/>
          <p:nvPr>
            <p:ph type="title" hasCustomPrompt="1"/>
          </p:nvPr>
        </p:nvSpPr>
        <p:spPr>
          <a:xfrm>
            <a:off x="4387453" y="357186"/>
            <a:ext cx="15609094" cy="3036096"/>
          </a:xfrm>
          <a:prstGeom prst="rect">
            <a:avLst/>
          </a:prstGeom>
        </p:spPr>
        <p:txBody>
          <a:bodyPr lIns="71436" tIns="71436" rIns="71436" bIns="71436" anchor="ctr"/>
          <a:lstStyle>
            <a:lvl1pPr algn="ctr" defTabSz="821055">
              <a:defRPr sz="11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71" name="正文级别 1…"/>
          <p:cNvSpPr txBox="1"/>
          <p:nvPr>
            <p:ph type="body" sz="quarter" idx="1" hasCustomPrompt="1"/>
          </p:nvPr>
        </p:nvSpPr>
        <p:spPr>
          <a:xfrm>
            <a:off x="4387453" y="3643312"/>
            <a:ext cx="7500939" cy="8840393"/>
          </a:xfrm>
          <a:prstGeom prst="rect">
            <a:avLst/>
          </a:prstGeom>
        </p:spPr>
        <p:txBody>
          <a:bodyPr lIns="71436" tIns="71436" rIns="71436" bIns="71436" anchor="ctr"/>
          <a:lstStyle>
            <a:lvl1pPr marL="465455" indent="-465455" defTabSz="821055">
              <a:lnSpc>
                <a:spcPct val="100000"/>
              </a:lnSpc>
              <a:spcBef>
                <a:spcPts val="4500"/>
              </a:spcBef>
              <a:buSzPct val="145000"/>
              <a:buChar char="•"/>
              <a:defRPr sz="3800">
                <a:latin typeface="+mn-lt"/>
                <a:ea typeface="+mn-ea"/>
                <a:cs typeface="+mn-cs"/>
                <a:sym typeface="Helvetica Neue"/>
              </a:defRPr>
            </a:lvl1pPr>
            <a:lvl2pPr marL="808355" indent="-465455" defTabSz="821055">
              <a:lnSpc>
                <a:spcPct val="100000"/>
              </a:lnSpc>
              <a:spcBef>
                <a:spcPts val="4500"/>
              </a:spcBef>
              <a:buSzPct val="145000"/>
              <a:buChar char="•"/>
              <a:defRPr sz="3800">
                <a:latin typeface="+mn-lt"/>
                <a:ea typeface="+mn-ea"/>
                <a:cs typeface="+mn-cs"/>
                <a:sym typeface="Helvetica Neue"/>
              </a:defRPr>
            </a:lvl2pPr>
            <a:lvl3pPr marL="1151255" indent="-465455" defTabSz="821055">
              <a:lnSpc>
                <a:spcPct val="100000"/>
              </a:lnSpc>
              <a:spcBef>
                <a:spcPts val="4500"/>
              </a:spcBef>
              <a:buSzPct val="145000"/>
              <a:defRPr sz="3800">
                <a:latin typeface="+mn-lt"/>
                <a:ea typeface="+mn-ea"/>
                <a:cs typeface="+mn-cs"/>
                <a:sym typeface="Helvetica Neue"/>
              </a:defRPr>
            </a:lvl3pPr>
            <a:lvl4pPr marL="1494155" indent="-465455" defTabSz="821055">
              <a:lnSpc>
                <a:spcPct val="100000"/>
              </a:lnSpc>
              <a:spcBef>
                <a:spcPts val="4500"/>
              </a:spcBef>
              <a:buSzPct val="145000"/>
              <a:defRPr sz="3800">
                <a:latin typeface="+mn-lt"/>
                <a:ea typeface="+mn-ea"/>
                <a:cs typeface="+mn-cs"/>
                <a:sym typeface="Helvetica Neue"/>
              </a:defRPr>
            </a:lvl4pPr>
            <a:lvl5pPr marL="1837055" indent="-465455" defTabSz="821055">
              <a:lnSpc>
                <a:spcPct val="100000"/>
              </a:lnSpc>
              <a:spcBef>
                <a:spcPts val="4500"/>
              </a:spcBef>
              <a:buSzPct val="145000"/>
              <a:defRPr sz="3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1954104" y="13073062"/>
            <a:ext cx="466267" cy="4730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055"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正文级别 1…"/>
          <p:cNvSpPr txBox="1"/>
          <p:nvPr>
            <p:ph type="body" idx="1" hasCustomPrompt="1"/>
          </p:nvPr>
        </p:nvSpPr>
        <p:spPr>
          <a:xfrm>
            <a:off x="4387453" y="1785936"/>
            <a:ext cx="15609094" cy="10144127"/>
          </a:xfrm>
          <a:prstGeom prst="rect">
            <a:avLst/>
          </a:prstGeom>
        </p:spPr>
        <p:txBody>
          <a:bodyPr lIns="71436" tIns="71436" rIns="71436" bIns="71436" anchor="ctr"/>
          <a:lstStyle>
            <a:lvl1pPr marL="610870" indent="-610870" defTabSz="821055">
              <a:lnSpc>
                <a:spcPct val="100000"/>
              </a:lnSpc>
              <a:spcBef>
                <a:spcPts val="5900"/>
              </a:spcBef>
              <a:buSzPct val="145000"/>
              <a:buChar char="•"/>
              <a:defRPr sz="4400">
                <a:latin typeface="+mn-lt"/>
                <a:ea typeface="+mn-ea"/>
                <a:cs typeface="+mn-cs"/>
                <a:sym typeface="Helvetica Neue"/>
              </a:defRPr>
            </a:lvl1pPr>
            <a:lvl2pPr marL="1055370" indent="-610870" defTabSz="821055">
              <a:lnSpc>
                <a:spcPct val="100000"/>
              </a:lnSpc>
              <a:spcBef>
                <a:spcPts val="5900"/>
              </a:spcBef>
              <a:buSzPct val="145000"/>
              <a:buChar char="•"/>
              <a:defRPr sz="4400">
                <a:latin typeface="+mn-lt"/>
                <a:ea typeface="+mn-ea"/>
                <a:cs typeface="+mn-cs"/>
                <a:sym typeface="Helvetica Neue"/>
              </a:defRPr>
            </a:lvl2pPr>
            <a:lvl3pPr marL="14998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+mn-lt"/>
                <a:ea typeface="+mn-ea"/>
                <a:cs typeface="+mn-cs"/>
                <a:sym typeface="Helvetica Neue"/>
              </a:defRPr>
            </a:lvl3pPr>
            <a:lvl4pPr marL="19443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+mn-lt"/>
                <a:ea typeface="+mn-ea"/>
                <a:cs typeface="+mn-cs"/>
                <a:sym typeface="Helvetica Neue"/>
              </a:defRPr>
            </a:lvl4pPr>
            <a:lvl5pPr marL="23888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/>
          <p:nvPr>
            <p:ph type="sldNum" sz="quarter" idx="2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图像"/>
          <p:cNvSpPr/>
          <p:nvPr>
            <p:ph type="pic" sz="quarter" idx="13"/>
          </p:nvPr>
        </p:nvSpPr>
        <p:spPr>
          <a:xfrm>
            <a:off x="12495609" y="7161609"/>
            <a:ext cx="7500939" cy="53042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8" name="图像"/>
          <p:cNvSpPr/>
          <p:nvPr>
            <p:ph type="pic" sz="quarter" idx="14"/>
          </p:nvPr>
        </p:nvSpPr>
        <p:spPr>
          <a:xfrm>
            <a:off x="12495609" y="1250155"/>
            <a:ext cx="7500939" cy="530423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9" name="图像"/>
          <p:cNvSpPr/>
          <p:nvPr>
            <p:ph type="pic" sz="half" idx="15"/>
          </p:nvPr>
        </p:nvSpPr>
        <p:spPr>
          <a:xfrm>
            <a:off x="4387453" y="1250155"/>
            <a:ext cx="7500939" cy="112156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90" name="幻灯片编号"/>
          <p:cNvSpPr txBox="1"/>
          <p:nvPr>
            <p:ph type="sldNum" sz="quarter" idx="2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2.png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755650"/>
            <a:ext cx="167640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" name="直角三角形 11"/>
          <p:cNvSpPr/>
          <p:nvPr/>
        </p:nvSpPr>
        <p:spPr>
          <a:xfrm rot="16200000">
            <a:off x="21531262" y="10885488"/>
            <a:ext cx="1057278" cy="4654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4" name="图片 9" descr="图片 9"/>
          <p:cNvPicPr>
            <a:picLocks noChangeAspect="1"/>
          </p:cNvPicPr>
          <p:nvPr/>
        </p:nvPicPr>
        <p:blipFill>
          <a:blip r:embed="rId29"/>
          <a:srcRect t="11356" r="5848" b="23327"/>
          <a:stretch>
            <a:fillRect/>
          </a:stretch>
        </p:blipFill>
        <p:spPr>
          <a:xfrm>
            <a:off x="21513800" y="11964669"/>
            <a:ext cx="2146300" cy="94234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矩形 1"/>
          <p:cNvSpPr/>
          <p:nvPr/>
        </p:nvSpPr>
        <p:spPr>
          <a:xfrm>
            <a:off x="0" y="755650"/>
            <a:ext cx="178435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6" name="正文级别 1…"/>
          <p:cNvSpPr txBox="1"/>
          <p:nvPr>
            <p:ph type="body" idx="1"/>
          </p:nvPr>
        </p:nvSpPr>
        <p:spPr>
          <a:xfrm>
            <a:off x="1784350" y="2463800"/>
            <a:ext cx="21031200" cy="10687050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标题文本"/>
          <p:cNvSpPr txBox="1"/>
          <p:nvPr>
            <p:ph type="title"/>
          </p:nvPr>
        </p:nvSpPr>
        <p:spPr>
          <a:xfrm>
            <a:off x="1784350" y="755650"/>
            <a:ext cx="21945600" cy="1708150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normAutofit/>
          </a:bodyPr>
          <a:lstStyle/>
          <a:p>
            <a:r>
              <a:t>标题文本</a:t>
            </a:r>
          </a:p>
        </p:txBody>
      </p:sp>
      <p:sp>
        <p:nvSpPr>
          <p:cNvPr id="8" name="幻灯片编号"/>
          <p:cNvSpPr txBox="1"/>
          <p:nvPr>
            <p:ph type="sldNum" sz="quarter" idx="2"/>
          </p:nvPr>
        </p:nvSpPr>
        <p:spPr>
          <a:xfrm>
            <a:off x="16970654" y="12437111"/>
            <a:ext cx="504546" cy="5511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 anchor="ctr">
            <a:spAutoFit/>
          </a:bodyPr>
          <a:lstStyle>
            <a:lvl1pPr algn="r" defTabSz="1828800"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ransition spd="med"/>
  <p:txStyles>
    <p:titleStyle>
      <a:lvl1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0" marR="0" indent="0" algn="l" defTabSz="18288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18288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143000" marR="0" indent="0" algn="l" defTabSz="18288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00200" marR="0" indent="0" algn="l" defTabSz="18288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336800" marR="0" indent="-508000" algn="l" defTabSz="18288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794000" marR="0" indent="-508000" algn="l" defTabSz="18288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251200" marR="0" indent="-508000" algn="l" defTabSz="18288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708400" marR="0" indent="-508000" algn="l" defTabSz="18288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4165600" marR="0" indent="-508000" algn="l" defTabSz="18288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1pPr>
      <a:lvl2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2pPr>
      <a:lvl3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3pPr>
      <a:lvl4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4pPr>
      <a:lvl5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5pPr>
      <a:lvl6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6pPr>
      <a:lvl7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7pPr>
      <a:lvl8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8pPr>
      <a:lvl9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jpe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image" Target="../media/image10.jpe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jpe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jpe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jpe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jpe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jpe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jpe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3" name="标题 1"/>
          <p:cNvSpPr txBox="1"/>
          <p:nvPr>
            <p:ph type="title"/>
          </p:nvPr>
        </p:nvSpPr>
        <p:spPr>
          <a:xfrm>
            <a:off x="2666999" y="8350250"/>
            <a:ext cx="14303379" cy="1978026"/>
          </a:xfrm>
          <a:prstGeom prst="rect">
            <a:avLst/>
          </a:prstGeom>
        </p:spPr>
        <p:txBody>
          <a:bodyPr anchor="b"/>
          <a:lstStyle>
            <a:lvl1pPr defTabSz="1627505">
              <a:defRPr sz="9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《古文选（二）》·精讲三</a:t>
            </a:r>
          </a:p>
        </p:txBody>
      </p:sp>
      <p:sp>
        <p:nvSpPr>
          <p:cNvPr id="304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305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6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07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《卜算子（缺月挂疏桐）》中“孤鸿”指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《卜算子（缺月挂疏桐）》中“孤鸿”指的是（ ）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A:苏洵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B:苏轼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C:苏辙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D:柳宗元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381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登快阁…"/>
          <p:cNvSpPr txBox="1"/>
          <p:nvPr/>
        </p:nvSpPr>
        <p:spPr>
          <a:xfrm>
            <a:off x="632292" y="2512730"/>
            <a:ext cx="23511064" cy="40181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defTabSz="1828800">
              <a:lnSpc>
                <a:spcPct val="150000"/>
              </a:lnSpc>
              <a:defRPr sz="5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登</a:t>
            </a:r>
            <a:r>
              <a:rPr u="sng">
                <a:solidFill>
                  <a:srgbClr val="C00000"/>
                </a:solidFill>
              </a:rPr>
              <a:t>快阁</a:t>
            </a:r>
            <a:endParaRPr>
              <a:solidFill>
                <a:srgbClr val="FF0000"/>
              </a:solidFill>
            </a:endParaRPr>
          </a:p>
          <a:p>
            <a:pPr defTabSz="1828800">
              <a:lnSpc>
                <a:spcPct val="150000"/>
              </a:lnSpc>
              <a:defRPr sz="57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痴儿</a:t>
            </a:r>
            <a:r>
              <a:rPr>
                <a:solidFill>
                  <a:srgbClr val="000000"/>
                </a:solidFill>
              </a:rPr>
              <a:t>了却公家事，快阁东西倚</a:t>
            </a:r>
            <a:r>
              <a:t>晚晴</a:t>
            </a:r>
            <a:r>
              <a:rPr>
                <a:solidFill>
                  <a:srgbClr val="000000"/>
                </a:solidFill>
              </a:rPr>
              <a:t>。落木千山天远大，澄江一道月分明。</a:t>
            </a:r>
            <a:endParaRPr>
              <a:solidFill>
                <a:srgbClr val="000000"/>
              </a:solidFill>
            </a:endParaRPr>
          </a:p>
          <a:p>
            <a:pPr defTabSz="1828800">
              <a:lnSpc>
                <a:spcPct val="150000"/>
              </a:lnSpc>
              <a:defRPr sz="57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朱弦</a:t>
            </a:r>
            <a:r>
              <a:rPr>
                <a:solidFill>
                  <a:srgbClr val="000000"/>
                </a:solidFill>
              </a:rPr>
              <a:t>已为佳人绝，</a:t>
            </a:r>
            <a:r>
              <a:t>青眼</a:t>
            </a:r>
            <a:r>
              <a:rPr>
                <a:solidFill>
                  <a:srgbClr val="000000"/>
                </a:solidFill>
              </a:rPr>
              <a:t>聊因美酒横。万里归船</a:t>
            </a:r>
            <a:r>
              <a:rPr u="sng">
                <a:solidFill>
                  <a:srgbClr val="000000"/>
                </a:solidFill>
              </a:rPr>
              <a:t>弄</a:t>
            </a:r>
            <a:r>
              <a:rPr>
                <a:solidFill>
                  <a:srgbClr val="000000"/>
                </a:solidFill>
              </a:rPr>
              <a:t>长笛，此心吾与</a:t>
            </a:r>
            <a:r>
              <a:t>白鸥盟</a:t>
            </a:r>
            <a:r>
              <a:rPr>
                <a:solidFill>
                  <a:srgbClr val="000000"/>
                </a:solidFill>
              </a:rPr>
              <a:t>。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73" name="用典与炼字的功力："/>
          <p:cNvSpPr txBox="1"/>
          <p:nvPr/>
        </p:nvSpPr>
        <p:spPr>
          <a:xfrm>
            <a:off x="659355" y="7033865"/>
            <a:ext cx="5641975" cy="817563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/>
          <a:p>
            <a:pPr algn="l" defTabSz="1828800">
              <a:lnSpc>
                <a:spcPct val="125000"/>
              </a:lnSpc>
              <a:defRPr sz="48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用典与炼字</a:t>
            </a:r>
            <a:r>
              <a:rPr u="none">
                <a:solidFill>
                  <a:srgbClr val="000000"/>
                </a:solidFill>
              </a:rPr>
              <a:t>的功力：</a:t>
            </a:r>
            <a:endParaRPr u="none">
              <a:solidFill>
                <a:srgbClr val="000000"/>
              </a:solidFill>
            </a:endParaRPr>
          </a:p>
        </p:txBody>
      </p:sp>
      <p:sp>
        <p:nvSpPr>
          <p:cNvPr id="1074" name="简答"/>
          <p:cNvSpPr txBox="1"/>
          <p:nvPr/>
        </p:nvSpPr>
        <p:spPr>
          <a:xfrm>
            <a:off x="5935848" y="7033707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1075" name="星形"/>
          <p:cNvSpPr/>
          <p:nvPr/>
        </p:nvSpPr>
        <p:spPr>
          <a:xfrm>
            <a:off x="6967741" y="7186485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76" name="星形"/>
          <p:cNvSpPr/>
          <p:nvPr/>
        </p:nvSpPr>
        <p:spPr>
          <a:xfrm>
            <a:off x="7342027" y="7186485"/>
            <a:ext cx="518901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77" name="星形"/>
          <p:cNvSpPr/>
          <p:nvPr/>
        </p:nvSpPr>
        <p:spPr>
          <a:xfrm>
            <a:off x="7738753" y="7202186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78" name="1.14.1黄庭坚《登快阁》"/>
          <p:cNvSpPr txBox="1"/>
          <p:nvPr/>
        </p:nvSpPr>
        <p:spPr>
          <a:xfrm>
            <a:off x="1772409" y="759141"/>
            <a:ext cx="10200332" cy="12350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defTabSz="533400">
              <a:defRPr sz="79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1.14.1黄庭坚《登快阁》</a:t>
            </a:r>
          </a:p>
        </p:txBody>
      </p:sp>
      <p:sp>
        <p:nvSpPr>
          <p:cNvPr id="1079" name="七言律诗"/>
          <p:cNvSpPr txBox="1"/>
          <p:nvPr/>
        </p:nvSpPr>
        <p:spPr>
          <a:xfrm>
            <a:off x="11703022" y="967898"/>
            <a:ext cx="2593975" cy="817562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200000"/>
              </a:lnSpc>
              <a:defRPr sz="48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七言律诗</a:t>
            </a:r>
          </a:p>
        </p:txBody>
      </p:sp>
      <p:sp>
        <p:nvSpPr>
          <p:cNvPr id="1080" name="单选"/>
          <p:cNvSpPr txBox="1"/>
          <p:nvPr/>
        </p:nvSpPr>
        <p:spPr>
          <a:xfrm>
            <a:off x="14366820" y="967739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081" name="星形"/>
          <p:cNvSpPr/>
          <p:nvPr/>
        </p:nvSpPr>
        <p:spPr>
          <a:xfrm>
            <a:off x="15398711" y="1120516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08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77195" y="225257"/>
            <a:ext cx="6651954" cy="37215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0050" y="133985"/>
            <a:ext cx="555752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1.14.1登快阁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登快阁…"/>
          <p:cNvSpPr txBox="1"/>
          <p:nvPr/>
        </p:nvSpPr>
        <p:spPr>
          <a:xfrm>
            <a:off x="632292" y="2512730"/>
            <a:ext cx="23511064" cy="40181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defTabSz="1828800">
              <a:lnSpc>
                <a:spcPct val="150000"/>
              </a:lnSpc>
              <a:defRPr sz="5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登</a:t>
            </a:r>
            <a:r>
              <a:rPr u="sng">
                <a:solidFill>
                  <a:srgbClr val="C00000"/>
                </a:solidFill>
              </a:rPr>
              <a:t>快阁</a:t>
            </a:r>
            <a:endParaRPr>
              <a:solidFill>
                <a:srgbClr val="FF0000"/>
              </a:solidFill>
            </a:endParaRPr>
          </a:p>
          <a:p>
            <a:pPr defTabSz="1828800">
              <a:lnSpc>
                <a:spcPct val="150000"/>
              </a:lnSpc>
              <a:defRPr sz="57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痴儿</a:t>
            </a:r>
            <a:r>
              <a:rPr>
                <a:solidFill>
                  <a:srgbClr val="000000"/>
                </a:solidFill>
              </a:rPr>
              <a:t>了却公家事，快阁东西倚</a:t>
            </a:r>
            <a:r>
              <a:t>晚晴</a:t>
            </a:r>
            <a:r>
              <a:rPr>
                <a:solidFill>
                  <a:srgbClr val="000000"/>
                </a:solidFill>
              </a:rPr>
              <a:t>。落木千山天远大，澄江一道月分明。</a:t>
            </a:r>
            <a:endParaRPr>
              <a:solidFill>
                <a:srgbClr val="000000"/>
              </a:solidFill>
            </a:endParaRPr>
          </a:p>
          <a:p>
            <a:pPr defTabSz="1828800">
              <a:lnSpc>
                <a:spcPct val="150000"/>
              </a:lnSpc>
              <a:defRPr sz="57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u="sng"/>
              <a:t>朱弦</a:t>
            </a:r>
            <a:r>
              <a:rPr u="sng">
                <a:solidFill>
                  <a:srgbClr val="000000"/>
                </a:solidFill>
              </a:rPr>
              <a:t>已为佳人绝，</a:t>
            </a:r>
            <a:r>
              <a:rPr u="sng"/>
              <a:t>青眼</a:t>
            </a:r>
            <a:r>
              <a:rPr u="sng">
                <a:solidFill>
                  <a:srgbClr val="000000"/>
                </a:solidFill>
              </a:rPr>
              <a:t>聊因美酒横。</a:t>
            </a:r>
            <a:r>
              <a:rPr>
                <a:solidFill>
                  <a:srgbClr val="000000"/>
                </a:solidFill>
              </a:rPr>
              <a:t>万里归船</a:t>
            </a:r>
            <a:r>
              <a:rPr u="sng">
                <a:solidFill>
                  <a:srgbClr val="000000"/>
                </a:solidFill>
              </a:rPr>
              <a:t>弄</a:t>
            </a:r>
            <a:r>
              <a:rPr>
                <a:solidFill>
                  <a:srgbClr val="000000"/>
                </a:solidFill>
              </a:rPr>
              <a:t>长笛，此心吾与</a:t>
            </a:r>
            <a:r>
              <a:t>白鸥盟</a:t>
            </a:r>
            <a:r>
              <a:rPr>
                <a:solidFill>
                  <a:srgbClr val="000000"/>
                </a:solidFill>
              </a:rPr>
              <a:t>。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87" name="①“天远大”、“月分明”，意境逼真，对仗精粹，点活了眼前之景，也传达出作者的胸襟怀抱；…"/>
          <p:cNvSpPr txBox="1"/>
          <p:nvPr/>
        </p:nvSpPr>
        <p:spPr>
          <a:xfrm>
            <a:off x="632292" y="8354408"/>
            <a:ext cx="23511063" cy="34642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algn="l" defTabSz="1828800">
              <a:lnSpc>
                <a:spcPct val="150000"/>
              </a:lnSpc>
              <a:defRPr sz="49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①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“天远大”、“月分明”，意境真，对仗精，</a:t>
            </a:r>
            <a:r>
              <a:t>点活了眼前景，也</a:t>
            </a:r>
            <a:r>
              <a:rPr u="sng"/>
              <a:t>传达出作者的胸襟怀抱</a:t>
            </a:r>
            <a:r>
              <a:t>；</a:t>
            </a:r>
          </a:p>
          <a:p>
            <a:pPr algn="l" defTabSz="1828800">
              <a:lnSpc>
                <a:spcPct val="125000"/>
              </a:lnSpc>
              <a:defRPr sz="49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②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“朱弦”、“青眼”，不仅用事</a:t>
            </a:r>
            <a:r>
              <a:rPr u="sng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贴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，而且描色彩。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9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③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五、六两句属对严整，</a:t>
            </a:r>
            <a:r>
              <a:t>“已为”与“聊因”相呼应，使气势流转。</a:t>
            </a:r>
          </a:p>
        </p:txBody>
      </p:sp>
      <p:sp>
        <p:nvSpPr>
          <p:cNvPr id="1088" name="用典与炼字的功力："/>
          <p:cNvSpPr txBox="1"/>
          <p:nvPr/>
        </p:nvSpPr>
        <p:spPr>
          <a:xfrm>
            <a:off x="659355" y="7033865"/>
            <a:ext cx="5641975" cy="817563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/>
          <a:p>
            <a:pPr algn="l" defTabSz="1828800">
              <a:lnSpc>
                <a:spcPct val="125000"/>
              </a:lnSpc>
              <a:defRPr sz="48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用典与炼字</a:t>
            </a:r>
            <a:r>
              <a:rPr u="none">
                <a:solidFill>
                  <a:srgbClr val="000000"/>
                </a:solidFill>
              </a:rPr>
              <a:t>的功力：</a:t>
            </a:r>
            <a:endParaRPr u="none">
              <a:solidFill>
                <a:srgbClr val="000000"/>
              </a:solidFill>
            </a:endParaRPr>
          </a:p>
        </p:txBody>
      </p:sp>
      <p:sp>
        <p:nvSpPr>
          <p:cNvPr id="1089" name="简答"/>
          <p:cNvSpPr txBox="1"/>
          <p:nvPr/>
        </p:nvSpPr>
        <p:spPr>
          <a:xfrm>
            <a:off x="5935848" y="7033707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1090" name="星形"/>
          <p:cNvSpPr/>
          <p:nvPr/>
        </p:nvSpPr>
        <p:spPr>
          <a:xfrm>
            <a:off x="6967741" y="7186485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91" name="星形"/>
          <p:cNvSpPr/>
          <p:nvPr/>
        </p:nvSpPr>
        <p:spPr>
          <a:xfrm>
            <a:off x="7342027" y="7186485"/>
            <a:ext cx="518901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92" name="星形"/>
          <p:cNvSpPr/>
          <p:nvPr/>
        </p:nvSpPr>
        <p:spPr>
          <a:xfrm>
            <a:off x="7738753" y="7202186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93" name="1.14.1黄庭坚《登快阁》"/>
          <p:cNvSpPr txBox="1"/>
          <p:nvPr/>
        </p:nvSpPr>
        <p:spPr>
          <a:xfrm>
            <a:off x="1772409" y="759141"/>
            <a:ext cx="10200332" cy="12350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defTabSz="533400">
              <a:defRPr sz="79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1.14.1黄庭坚《登快阁》</a:t>
            </a:r>
          </a:p>
        </p:txBody>
      </p:sp>
      <p:sp>
        <p:nvSpPr>
          <p:cNvPr id="1094" name="七言律诗"/>
          <p:cNvSpPr txBox="1"/>
          <p:nvPr/>
        </p:nvSpPr>
        <p:spPr>
          <a:xfrm>
            <a:off x="11703022" y="967898"/>
            <a:ext cx="2593975" cy="817562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200000"/>
              </a:lnSpc>
              <a:defRPr sz="48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七言律诗</a:t>
            </a:r>
          </a:p>
        </p:txBody>
      </p:sp>
      <p:sp>
        <p:nvSpPr>
          <p:cNvPr id="1095" name="单选"/>
          <p:cNvSpPr txBox="1"/>
          <p:nvPr/>
        </p:nvSpPr>
        <p:spPr>
          <a:xfrm>
            <a:off x="14366820" y="967739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096" name="星形"/>
          <p:cNvSpPr/>
          <p:nvPr/>
        </p:nvSpPr>
        <p:spPr>
          <a:xfrm>
            <a:off x="15398711" y="1120516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09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77195" y="225257"/>
            <a:ext cx="6651954" cy="37215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0050" y="133985"/>
            <a:ext cx="555752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1.14.1登快阁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6471" y="168077"/>
            <a:ext cx="14670885" cy="1337984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下列诗句所用典故与阮籍有关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下列诗句所用典故与阮籍有关的是（ ）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A:落木千山天远大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B:澄江一道月分明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C:朱弦已为佳人绝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D:青眼聊因美酒横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1104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下列诗句所用典故与阮籍有关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下列诗句所用典故与阮籍有关的是（ ）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A:落木千山天远大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B:澄江一道月分明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C:朱弦已为佳人绝</a:t>
            </a:r>
          </a:p>
          <a:p>
            <a:pPr defTabSz="914400">
              <a:lnSpc>
                <a:spcPct val="100000"/>
              </a:lnSpc>
              <a:defRPr sz="6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D:青眼聊因美酒横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答案：D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1107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黄庭坚《登快阁》的“快阁”，面临的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黄庭坚《登快阁》的“快阁”，面临的是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A:长江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B:赣江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C:黄河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D:鄱阳湖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1110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黄庭坚《登快阁》的“快阁”，面临的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黄庭坚《登快阁》的“快阁”，面临的是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A:长江</a:t>
            </a:r>
          </a:p>
          <a:p>
            <a:pPr defTabSz="914400">
              <a:lnSpc>
                <a:spcPct val="100000"/>
              </a:lnSpc>
              <a:defRPr sz="6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B:赣江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C:黄河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D:鄱阳湖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答案：B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1113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黄庭坚《登快阁》“万里归船弄长笛”，其中“弄”字的意思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黄庭坚《登快阁》“万里归船弄长笛”，其中“弄”字的意思是（ ）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A:把玩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B:吹奏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C:舞动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D:凝视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1116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黄庭坚《登快阁》“万里归船弄长笛”，其中“弄”字的意思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黄庭坚《登快阁》“万里归船弄长笛”，其中“弄”字的意思是（ ）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A:把玩</a:t>
            </a:r>
          </a:p>
          <a:p>
            <a:pPr defTabSz="914400">
              <a:lnSpc>
                <a:spcPct val="100000"/>
              </a:lnSpc>
              <a:defRPr sz="6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B:吹奏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C:舞动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D:凝视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答案：B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1119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黄庭坚《登快阁》诗句中使用典故的有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黄庭坚《登快阁》诗句中使用典故的有（ ）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A:快阁东西倚晚晴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B:落木千山天远大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C:朱弦已为佳人绝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D:青眼聊因美酒横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E:万里归船弄长笛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1122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《卜算子（缺月挂疏桐）》中“孤鸿”指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《卜算子（缺月挂疏桐）》中“孤鸿”指的是（ ）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A:苏洵</a:t>
            </a:r>
          </a:p>
          <a:p>
            <a:pPr defTabSz="914400">
              <a:lnSpc>
                <a:spcPct val="100000"/>
              </a:lnSpc>
              <a:defRPr sz="6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B:苏轼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C:苏辙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D:柳宗元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答案：B</a:t>
            </a:r>
          </a:p>
        </p:txBody>
      </p:sp>
      <p:sp>
        <p:nvSpPr>
          <p:cNvPr id="384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黄庭坚《登快阁》诗句中使用典故的有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95985">
              <a:lnSpc>
                <a:spcPct val="100000"/>
              </a:lnSpc>
              <a:defRPr sz="588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黄庭坚《登快阁》诗句中使用典故的有（ ）</a:t>
            </a:r>
          </a:p>
          <a:p>
            <a:pPr defTabSz="895985">
              <a:lnSpc>
                <a:spcPct val="100000"/>
              </a:lnSpc>
              <a:defRPr sz="588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A:快阁东西倚晚晴</a:t>
            </a:r>
          </a:p>
          <a:p>
            <a:pPr defTabSz="895985">
              <a:lnSpc>
                <a:spcPct val="100000"/>
              </a:lnSpc>
              <a:defRPr sz="588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B:落木千山天远大</a:t>
            </a:r>
          </a:p>
          <a:p>
            <a:pPr defTabSz="895985">
              <a:lnSpc>
                <a:spcPct val="100000"/>
              </a:lnSpc>
              <a:defRPr sz="588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C:朱弦已为佳人绝</a:t>
            </a:r>
          </a:p>
          <a:p>
            <a:pPr defTabSz="895985">
              <a:lnSpc>
                <a:spcPct val="100000"/>
              </a:lnSpc>
              <a:defRPr sz="588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D:青眼聊因美酒横</a:t>
            </a:r>
          </a:p>
          <a:p>
            <a:pPr defTabSz="895985">
              <a:lnSpc>
                <a:spcPct val="100000"/>
              </a:lnSpc>
              <a:defRPr sz="588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E:万里归船弄长笛</a:t>
            </a:r>
          </a:p>
          <a:p>
            <a:pPr defTabSz="895985">
              <a:lnSpc>
                <a:spcPct val="100000"/>
              </a:lnSpc>
              <a:defRPr sz="588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895985">
              <a:lnSpc>
                <a:spcPct val="100000"/>
              </a:lnSpc>
              <a:defRPr sz="588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答案：</a:t>
            </a:r>
          </a:p>
          <a:p>
            <a:pPr defTabSz="895985">
              <a:lnSpc>
                <a:spcPct val="100000"/>
              </a:lnSpc>
              <a:defRPr sz="588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ACD</a:t>
            </a:r>
          </a:p>
        </p:txBody>
      </p:sp>
      <p:sp>
        <p:nvSpPr>
          <p:cNvPr id="1125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28" name="标题 1"/>
          <p:cNvSpPr txBox="1"/>
          <p:nvPr>
            <p:ph type="title"/>
          </p:nvPr>
        </p:nvSpPr>
        <p:spPr>
          <a:xfrm>
            <a:off x="2895599" y="8124825"/>
            <a:ext cx="15534286" cy="1978025"/>
          </a:xfrm>
          <a:prstGeom prst="rect">
            <a:avLst/>
          </a:prstGeom>
        </p:spPr>
        <p:txBody>
          <a:bodyPr anchor="b"/>
          <a:lstStyle>
            <a:lvl1pPr defTabSz="1399540">
              <a:defRPr sz="791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1.14.2黄庭坚《寄黄幾复》【泛读】</a:t>
            </a:r>
          </a:p>
        </p:txBody>
      </p:sp>
      <p:sp>
        <p:nvSpPr>
          <p:cNvPr id="1129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130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1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32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1.14.2黄庭坚《寄黄幾复》"/>
          <p:cNvSpPr txBox="1"/>
          <p:nvPr/>
        </p:nvSpPr>
        <p:spPr>
          <a:xfrm>
            <a:off x="1986402" y="554990"/>
            <a:ext cx="11458961" cy="1440179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533400">
              <a:defRPr sz="71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1.14.2黄庭坚《寄黄幾复》</a:t>
            </a:r>
          </a:p>
        </p:txBody>
      </p:sp>
      <p:sp>
        <p:nvSpPr>
          <p:cNvPr id="1135" name="寄黄幾复…"/>
          <p:cNvSpPr txBox="1"/>
          <p:nvPr/>
        </p:nvSpPr>
        <p:spPr>
          <a:xfrm>
            <a:off x="1396644" y="2614481"/>
            <a:ext cx="15250306" cy="58045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defTabSz="1828800">
              <a:lnSpc>
                <a:spcPct val="150000"/>
              </a:lnSpc>
              <a:defRPr sz="59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寄黄幾复</a:t>
            </a:r>
          </a:p>
          <a:p>
            <a:pPr algn="l" defTabSz="1828800">
              <a:lnSpc>
                <a:spcPct val="150000"/>
              </a:lnSpc>
              <a:defRPr sz="59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我居北海君南海，寄雁传书谢不能。</a:t>
            </a:r>
          </a:p>
          <a:p>
            <a:pPr algn="l" defTabSz="1828800">
              <a:lnSpc>
                <a:spcPct val="150000"/>
              </a:lnSpc>
              <a:defRPr sz="5900" u="sng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桃李春风一杯酒，江湖夜雨十年灯</a:t>
            </a:r>
            <a:r>
              <a:rPr u="none">
                <a:solidFill>
                  <a:srgbClr val="000000"/>
                </a:solidFill>
              </a:rPr>
              <a:t>。</a:t>
            </a:r>
            <a:endParaRPr u="none">
              <a:solidFill>
                <a:srgbClr val="000000"/>
              </a:solidFill>
            </a:endParaRPr>
          </a:p>
          <a:p>
            <a:pPr algn="l" defTabSz="1828800">
              <a:lnSpc>
                <a:spcPct val="150000"/>
              </a:lnSpc>
              <a:defRPr sz="59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持家但有四立壁，治病不蕲qí三折肱gōng。</a:t>
            </a:r>
          </a:p>
          <a:p>
            <a:pPr algn="l" defTabSz="1828800">
              <a:lnSpc>
                <a:spcPct val="150000"/>
              </a:lnSpc>
              <a:defRPr sz="59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想得读书头已白，隔溪猿哭瘴溪藤。</a:t>
            </a:r>
          </a:p>
        </p:txBody>
      </p:sp>
      <p:sp>
        <p:nvSpPr>
          <p:cNvPr id="1136" name="1.我居句：《左传》：“君处北海，寡人处南海，唯是风马牛不相及也。…"/>
          <p:cNvSpPr txBox="1"/>
          <p:nvPr/>
        </p:nvSpPr>
        <p:spPr>
          <a:xfrm>
            <a:off x="1336369" y="8483638"/>
            <a:ext cx="19337040" cy="483552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71436" tIns="71436" rIns="71436" bIns="71436" anchor="ctr">
            <a:spAutoFit/>
          </a:bodyPr>
          <a:lstStyle/>
          <a:p>
            <a:pPr algn="l" defTabSz="1828800">
              <a:lnSpc>
                <a:spcPct val="15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</a:t>
            </a:r>
            <a:r>
              <a:rPr b="1"/>
              <a:t>我居句</a:t>
            </a:r>
            <a:r>
              <a:t>：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《左传》</a:t>
            </a:r>
            <a:r>
              <a:t>：“君处北海，寡人处南海，唯是风马牛不相及也。</a:t>
            </a:r>
          </a:p>
          <a:p>
            <a:pPr algn="l" defTabSz="1828800">
              <a:lnSpc>
                <a:spcPct val="15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</a:t>
            </a:r>
            <a:r>
              <a:rPr b="1"/>
              <a:t>寄雁传书</a:t>
            </a:r>
            <a:r>
              <a:t>：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《汉书·苏武传》</a:t>
            </a:r>
            <a:r>
              <a:t>雁足传书的典故。</a:t>
            </a:r>
          </a:p>
          <a:p>
            <a:pPr algn="l" defTabSz="1828800">
              <a:lnSpc>
                <a:spcPct val="15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3.</a:t>
            </a:r>
            <a:r>
              <a:rPr b="1"/>
              <a:t>四立壁</a:t>
            </a:r>
            <a:r>
              <a:t>：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《史记·司马相如传》</a:t>
            </a:r>
            <a:r>
              <a:t>：“家居徒四壁立。”</a:t>
            </a:r>
          </a:p>
          <a:p>
            <a:pPr algn="l" defTabSz="1828800">
              <a:lnSpc>
                <a:spcPct val="15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</a:t>
            </a:r>
            <a:r>
              <a:rPr b="1"/>
              <a:t>治病句</a:t>
            </a:r>
            <a:r>
              <a:t>：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《左传·定公十三年》</a:t>
            </a:r>
            <a:r>
              <a:t>：“三折肱骨为良医。”</a:t>
            </a:r>
          </a:p>
        </p:txBody>
      </p:sp>
      <p:sp>
        <p:nvSpPr>
          <p:cNvPr id="1137" name="单选"/>
          <p:cNvSpPr txBox="1"/>
          <p:nvPr/>
        </p:nvSpPr>
        <p:spPr>
          <a:xfrm>
            <a:off x="-83611" y="7663614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138" name="星形"/>
          <p:cNvSpPr/>
          <p:nvPr/>
        </p:nvSpPr>
        <p:spPr>
          <a:xfrm>
            <a:off x="-22919" y="8518427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13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17223" y="621020"/>
            <a:ext cx="7518402" cy="447040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寄黄幾复…"/>
          <p:cNvSpPr txBox="1"/>
          <p:nvPr/>
        </p:nvSpPr>
        <p:spPr>
          <a:xfrm>
            <a:off x="184719" y="3955726"/>
            <a:ext cx="15250307" cy="58045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defTabSz="1828800">
              <a:lnSpc>
                <a:spcPct val="150000"/>
              </a:lnSpc>
              <a:defRPr sz="59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寄黄幾复</a:t>
            </a:r>
          </a:p>
          <a:p>
            <a:pPr algn="l" defTabSz="1828800">
              <a:lnSpc>
                <a:spcPct val="150000"/>
              </a:lnSpc>
              <a:defRPr sz="59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我居北海君南海，寄雁传书谢不能。</a:t>
            </a:r>
          </a:p>
          <a:p>
            <a:pPr algn="l" defTabSz="1828800">
              <a:lnSpc>
                <a:spcPct val="150000"/>
              </a:lnSpc>
              <a:defRPr sz="5900" u="sng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桃李春风一杯酒，江湖夜雨十年灯</a:t>
            </a:r>
            <a:r>
              <a:rPr u="none">
                <a:solidFill>
                  <a:srgbClr val="000000"/>
                </a:solidFill>
              </a:rPr>
              <a:t>。</a:t>
            </a:r>
            <a:endParaRPr u="none">
              <a:solidFill>
                <a:srgbClr val="000000"/>
              </a:solidFill>
            </a:endParaRPr>
          </a:p>
          <a:p>
            <a:pPr algn="l" defTabSz="1828800">
              <a:lnSpc>
                <a:spcPct val="150000"/>
              </a:lnSpc>
              <a:defRPr sz="59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持家但有四立壁，治病不蕲qí三折肱gōng。</a:t>
            </a:r>
          </a:p>
          <a:p>
            <a:pPr algn="l" defTabSz="1828800">
              <a:lnSpc>
                <a:spcPct val="150000"/>
              </a:lnSpc>
              <a:defRPr sz="59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想得读书头已白，隔溪猿哭瘴溪藤。</a:t>
            </a:r>
          </a:p>
        </p:txBody>
      </p:sp>
      <p:sp>
        <p:nvSpPr>
          <p:cNvPr id="1144" name="奇语"/>
          <p:cNvSpPr txBox="1"/>
          <p:nvPr/>
        </p:nvSpPr>
        <p:spPr>
          <a:xfrm>
            <a:off x="15643428" y="6361112"/>
            <a:ext cx="1374775" cy="9937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135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奇语</a:t>
            </a:r>
          </a:p>
        </p:txBody>
      </p:sp>
      <p:sp>
        <p:nvSpPr>
          <p:cNvPr id="1145" name="赞颂对方自甘清贫而有政绩"/>
          <p:cNvSpPr txBox="1"/>
          <p:nvPr/>
        </p:nvSpPr>
        <p:spPr>
          <a:xfrm>
            <a:off x="15639840" y="7529208"/>
            <a:ext cx="7470775" cy="9937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135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赞颂对方自甘清贫而有政绩</a:t>
            </a:r>
          </a:p>
        </p:txBody>
      </p:sp>
      <p:sp>
        <p:nvSpPr>
          <p:cNvPr id="1146" name="同情对方好学却远宦穷荒"/>
          <p:cNvSpPr txBox="1"/>
          <p:nvPr/>
        </p:nvSpPr>
        <p:spPr>
          <a:xfrm>
            <a:off x="15639840" y="8697304"/>
            <a:ext cx="7030542" cy="9937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135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同情对方好学却远宦穷荒 </a:t>
            </a:r>
          </a:p>
        </p:txBody>
      </p:sp>
      <p:sp>
        <p:nvSpPr>
          <p:cNvPr id="1147" name="单选"/>
          <p:cNvSpPr txBox="1"/>
          <p:nvPr/>
        </p:nvSpPr>
        <p:spPr>
          <a:xfrm>
            <a:off x="17216666" y="6449059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148" name="星形"/>
          <p:cNvSpPr/>
          <p:nvPr/>
        </p:nvSpPr>
        <p:spPr>
          <a:xfrm>
            <a:off x="18248558" y="6601836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49" name="单选"/>
          <p:cNvSpPr txBox="1"/>
          <p:nvPr/>
        </p:nvSpPr>
        <p:spPr>
          <a:xfrm>
            <a:off x="23095649" y="7617155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150" name="星形"/>
          <p:cNvSpPr/>
          <p:nvPr/>
        </p:nvSpPr>
        <p:spPr>
          <a:xfrm>
            <a:off x="23391187" y="7338131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51" name="单选"/>
          <p:cNvSpPr txBox="1"/>
          <p:nvPr/>
        </p:nvSpPr>
        <p:spPr>
          <a:xfrm>
            <a:off x="22613049" y="8785250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152" name="星形"/>
          <p:cNvSpPr/>
          <p:nvPr/>
        </p:nvSpPr>
        <p:spPr>
          <a:xfrm>
            <a:off x="23644941" y="8938028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53" name="1.14.2黄庭坚《寄黄幾复》"/>
          <p:cNvSpPr txBox="1"/>
          <p:nvPr/>
        </p:nvSpPr>
        <p:spPr>
          <a:xfrm>
            <a:off x="1986402" y="554990"/>
            <a:ext cx="11458961" cy="1440179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533400">
              <a:defRPr sz="71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1.14.2黄庭坚《寄黄幾复》</a:t>
            </a:r>
          </a:p>
        </p:txBody>
      </p:sp>
      <p:pic>
        <p:nvPicPr>
          <p:cNvPr id="115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57553" y="-204012"/>
            <a:ext cx="7975602" cy="458470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“ 桃李春风一杯酒，江湖夜雨十年灯”，是历来传诵的名联，被赞为“奇语”的诗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71436" tIns="71436" rIns="71436" bIns="71436" anchor="ctr"/>
          <a:lstStyle/>
          <a:p>
            <a:pPr>
              <a:lnSpc>
                <a:spcPct val="135000"/>
              </a:lnSpc>
              <a:defRPr sz="4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“ 桃李春风一杯酒，江湖夜雨十年灯”，是历来传诵的名联，被赞为“奇语”的诗是（ ）</a:t>
            </a:r>
          </a:p>
          <a:p>
            <a:pPr>
              <a:lnSpc>
                <a:spcPct val="135000"/>
              </a:lnSpc>
              <a:defRPr sz="4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A:《登快阁》</a:t>
            </a:r>
          </a:p>
          <a:p>
            <a:pPr>
              <a:lnSpc>
                <a:spcPct val="135000"/>
              </a:lnSpc>
              <a:defRPr sz="4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B:《踏莎行》</a:t>
            </a:r>
          </a:p>
          <a:p>
            <a:pPr>
              <a:lnSpc>
                <a:spcPct val="135000"/>
              </a:lnSpc>
              <a:defRPr sz="4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C:《寄黄幾复》</a:t>
            </a:r>
          </a:p>
          <a:p>
            <a:pPr>
              <a:lnSpc>
                <a:spcPct val="135000"/>
              </a:lnSpc>
              <a:defRPr sz="4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D:《前赤壁赋》</a:t>
            </a:r>
          </a:p>
          <a:p>
            <a:pPr>
              <a:lnSpc>
                <a:spcPct val="135000"/>
              </a:lnSpc>
              <a:defRPr sz="4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>
              <a:lnSpc>
                <a:spcPct val="135000"/>
              </a:lnSpc>
              <a:defRPr sz="4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1159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“ 桃李春风一杯酒，江湖夜雨十年灯”，是历来传诵的名联，被赞为“奇语”的诗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71436" tIns="71436" rIns="71436" bIns="71436" anchor="ctr"/>
          <a:lstStyle/>
          <a:p>
            <a:pPr>
              <a:lnSpc>
                <a:spcPct val="135000"/>
              </a:lnSpc>
              <a:defRPr sz="4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“ 桃李春风一杯酒，江湖夜雨十年灯”，是历来传诵的名联，被赞为“奇语”的诗是（ ）</a:t>
            </a:r>
          </a:p>
          <a:p>
            <a:pPr>
              <a:lnSpc>
                <a:spcPct val="135000"/>
              </a:lnSpc>
              <a:defRPr sz="4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A:《登快阁》</a:t>
            </a:r>
          </a:p>
          <a:p>
            <a:pPr>
              <a:lnSpc>
                <a:spcPct val="135000"/>
              </a:lnSpc>
              <a:defRPr sz="4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B:《踏莎行》</a:t>
            </a:r>
          </a:p>
          <a:p>
            <a:pPr>
              <a:lnSpc>
                <a:spcPct val="135000"/>
              </a:lnSpc>
              <a:defRPr sz="48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C:《寄黄幾复》</a:t>
            </a:r>
          </a:p>
          <a:p>
            <a:pPr>
              <a:lnSpc>
                <a:spcPct val="135000"/>
              </a:lnSpc>
              <a:defRPr sz="4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D:《前赤壁赋》</a:t>
            </a:r>
          </a:p>
          <a:p>
            <a:pPr>
              <a:lnSpc>
                <a:spcPct val="135000"/>
              </a:lnSpc>
              <a:defRPr sz="4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>
              <a:lnSpc>
                <a:spcPct val="135000"/>
              </a:lnSpc>
              <a:defRPr sz="48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答案：C</a:t>
            </a:r>
          </a:p>
        </p:txBody>
      </p:sp>
      <p:sp>
        <p:nvSpPr>
          <p:cNvPr id="1162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1.15.1.《踏莎行（雾失楼台）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1.15.1.《踏莎行（雾失楼台）》</a:t>
            </a:r>
          </a:p>
          <a:p>
            <a:pPr>
              <a:defRPr sz="5600">
                <a:solidFill>
                  <a:srgbClr val="BE0000"/>
                </a:solidFill>
              </a:defRPr>
            </a:pPr>
            <a:r>
              <a:t>1.15.2.《鹊桥仙（纤云弄巧）》  必背☆☆☆</a:t>
            </a:r>
          </a:p>
        </p:txBody>
      </p:sp>
      <p:sp>
        <p:nvSpPr>
          <p:cNvPr id="1165" name="1.15秦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1.15秦观</a:t>
            </a:r>
          </a:p>
        </p:txBody>
      </p:sp>
    </p:spTree>
  </p:cSld>
  <p:clrMapOvr>
    <a:masterClrMapping/>
  </p:clrMapOvr>
  <p:transition spd="med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1.15.0秦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1.15.0秦观</a:t>
            </a:r>
          </a:p>
        </p:txBody>
      </p:sp>
      <p:sp>
        <p:nvSpPr>
          <p:cNvPr id="1168" name="秦观，字少游，号淮海居士。“苏门四学士”之一，  为婉约派代表词人。…"/>
          <p:cNvSpPr txBox="1"/>
          <p:nvPr/>
        </p:nvSpPr>
        <p:spPr>
          <a:xfrm>
            <a:off x="594556" y="4864527"/>
            <a:ext cx="15723129" cy="476567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algn="just" defTabSz="1828800">
              <a:lnSpc>
                <a:spcPct val="150000"/>
              </a:lnSpc>
              <a:defRPr sz="4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秦观，字少游，号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淮海居士</a:t>
            </a:r>
            <a:r>
              <a:t>。“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苏门四学士</a:t>
            </a:r>
            <a:r>
              <a:t>”之一，  为婉约派代表词人。</a:t>
            </a:r>
          </a:p>
          <a:p>
            <a:pPr algn="just" defTabSz="1828800">
              <a:lnSpc>
                <a:spcPct val="150000"/>
              </a:lnSpc>
              <a:defRPr sz="4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著有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《淮海词》</a:t>
            </a:r>
            <a:r>
              <a:t>。</a:t>
            </a:r>
          </a:p>
          <a:p>
            <a:pPr algn="just" defTabSz="1828800">
              <a:lnSpc>
                <a:spcPct val="150000"/>
              </a:lnSpc>
              <a:defRPr sz="4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与黄庭坚并称“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秦七黄九</a:t>
            </a:r>
            <a:r>
              <a:t>”。</a:t>
            </a:r>
          </a:p>
        </p:txBody>
      </p:sp>
      <p:sp>
        <p:nvSpPr>
          <p:cNvPr id="1169" name="单选"/>
          <p:cNvSpPr txBox="1"/>
          <p:nvPr/>
        </p:nvSpPr>
        <p:spPr>
          <a:xfrm>
            <a:off x="1719447" y="9840018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170" name="星形"/>
          <p:cNvSpPr/>
          <p:nvPr/>
        </p:nvSpPr>
        <p:spPr>
          <a:xfrm>
            <a:off x="2751340" y="9992797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17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25700" y="82333"/>
            <a:ext cx="7848601" cy="44196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72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392" y="4858177"/>
            <a:ext cx="6155984" cy="507639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秦观的号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71436" tIns="71436" rIns="71436" bIns="71436" anchor="ctr"/>
          <a:lstStyle/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秦观的号是（ ）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A:清真居士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B:石湖居士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C:淮海居士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D:于湖居士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1177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秦观的号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71436" tIns="71436" rIns="71436" bIns="71436" anchor="ctr"/>
          <a:lstStyle/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秦观的号是（ ）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A:清真居士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B:石湖居士</a:t>
            </a:r>
          </a:p>
          <a:p>
            <a:pPr defTabSz="1791970">
              <a:lnSpc>
                <a:spcPct val="135000"/>
              </a:lnSpc>
              <a:defRPr sz="56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C:淮海居士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D:于湖居士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1791970">
              <a:lnSpc>
                <a:spcPct val="135000"/>
              </a:lnSpc>
              <a:defRPr sz="56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答案：C</a:t>
            </a:r>
          </a:p>
        </p:txBody>
      </p:sp>
      <p:sp>
        <p:nvSpPr>
          <p:cNvPr id="1180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被誉为具有“寓意高远，用笔空灵”的艺术特点的作品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被誉为具有“寓意高远，用笔空灵”的艺术特点的作品是（ ）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A:《念奴娇·赤壁怀古》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B:《卜算子（缺月挂疏桐）》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C:《村行》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D:《荔枝叹》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387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2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83" name="标题 1"/>
          <p:cNvSpPr txBox="1"/>
          <p:nvPr>
            <p:ph type="title"/>
          </p:nvPr>
        </p:nvSpPr>
        <p:spPr>
          <a:xfrm>
            <a:off x="2895599" y="8124825"/>
            <a:ext cx="15534286" cy="1978025"/>
          </a:xfrm>
          <a:prstGeom prst="rect">
            <a:avLst/>
          </a:prstGeom>
        </p:spPr>
        <p:txBody>
          <a:bodyPr anchor="b"/>
          <a:lstStyle>
            <a:lvl1pPr defTabSz="1627505">
              <a:defRPr sz="9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1.15.1秦观《踏莎行》 【泛读】</a:t>
            </a:r>
          </a:p>
        </p:txBody>
      </p:sp>
      <p:sp>
        <p:nvSpPr>
          <p:cNvPr id="1184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185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86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87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1.15.1秦观《踏莎行》"/>
          <p:cNvSpPr txBox="1"/>
          <p:nvPr/>
        </p:nvSpPr>
        <p:spPr>
          <a:xfrm>
            <a:off x="1866583" y="686553"/>
            <a:ext cx="11147425" cy="14763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defTabSz="533400">
              <a:defRPr sz="96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1.15.1秦观《踏莎行》</a:t>
            </a:r>
          </a:p>
        </p:txBody>
      </p:sp>
      <p:sp>
        <p:nvSpPr>
          <p:cNvPr id="1190" name="踏莎行·郴 chēn 州旅舍…"/>
          <p:cNvSpPr txBox="1"/>
          <p:nvPr/>
        </p:nvSpPr>
        <p:spPr>
          <a:xfrm>
            <a:off x="275863" y="2686964"/>
            <a:ext cx="13376924" cy="51298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defTabSz="1828800">
              <a:lnSpc>
                <a:spcPct val="150000"/>
              </a:lnSpc>
              <a:defRPr sz="5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踏莎行·郴 chēn 州旅舍</a:t>
            </a:r>
          </a:p>
          <a:p>
            <a:pPr defTabSz="1828800">
              <a:lnSpc>
                <a:spcPct val="150000"/>
              </a:lnSpc>
              <a:defRPr sz="5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雾失楼台，月迷津渡，桃源望断无寻处。</a:t>
            </a:r>
          </a:p>
          <a:p>
            <a:pPr defTabSz="1828800">
              <a:lnSpc>
                <a:spcPct val="150000"/>
              </a:lnSpc>
              <a:defRPr sz="5200" u="sng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可堪孤馆闭春寒，杜鹃声里斜阳暮</a:t>
            </a:r>
            <a:r>
              <a:rPr u="none"/>
              <a:t>。</a:t>
            </a:r>
            <a:endParaRPr u="none"/>
          </a:p>
          <a:p>
            <a:pPr defTabSz="1828800">
              <a:lnSpc>
                <a:spcPct val="150000"/>
              </a:lnSpc>
              <a:defRPr sz="5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驿寄梅花，鱼传尺素，砌成此恨无重数。</a:t>
            </a:r>
          </a:p>
          <a:p>
            <a:pPr defTabSz="1828800">
              <a:lnSpc>
                <a:spcPct val="150000"/>
              </a:lnSpc>
              <a:defRPr sz="5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郴江幸自绕郴山，为谁流下潇湘去？</a:t>
            </a:r>
          </a:p>
        </p:txBody>
      </p:sp>
      <p:sp>
        <p:nvSpPr>
          <p:cNvPr id="1191" name="1.桃源：古属武陵郡，陶渊明有《桃花源记》。…"/>
          <p:cNvSpPr txBox="1"/>
          <p:nvPr/>
        </p:nvSpPr>
        <p:spPr>
          <a:xfrm>
            <a:off x="275863" y="8836108"/>
            <a:ext cx="15188573" cy="310564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algn="l" defTabSz="1828800">
              <a:defRPr sz="55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1.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桃源</a:t>
            </a:r>
            <a:r>
              <a:t>：古属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武陵郡</a:t>
            </a:r>
            <a:r>
              <a:t>，陶渊明有《桃花源记》。</a:t>
            </a:r>
          </a:p>
          <a:p>
            <a:pPr algn="l" defTabSz="1828800">
              <a:defRPr sz="55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2.驿寄梅花：以远离家乡的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范晔</a:t>
            </a:r>
            <a:r>
              <a:rPr u="sng">
                <a:solidFill>
                  <a:srgbClr val="C00000"/>
                </a:solidFill>
              </a:rPr>
              <a:t>自比</a:t>
            </a:r>
            <a:r>
              <a:t>，</a:t>
            </a:r>
          </a:p>
          <a:p>
            <a:pPr algn="l" defTabSz="1828800">
              <a:defRPr sz="55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3.鱼传尺素：用作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书信</a:t>
            </a:r>
            <a:r>
              <a:t>的代称。</a:t>
            </a:r>
          </a:p>
        </p:txBody>
      </p:sp>
      <p:sp>
        <p:nvSpPr>
          <p:cNvPr id="1192" name="单选"/>
          <p:cNvSpPr txBox="1"/>
          <p:nvPr/>
        </p:nvSpPr>
        <p:spPr>
          <a:xfrm>
            <a:off x="798660" y="12026819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193" name="星形"/>
          <p:cNvSpPr/>
          <p:nvPr/>
        </p:nvSpPr>
        <p:spPr>
          <a:xfrm>
            <a:off x="1976565" y="12230397"/>
            <a:ext cx="518901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194" name="image3.jpeg" descr="image3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5902" y="2369556"/>
            <a:ext cx="8442277" cy="501973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1.15.1秦观《踏莎行》"/>
          <p:cNvSpPr txBox="1"/>
          <p:nvPr/>
        </p:nvSpPr>
        <p:spPr>
          <a:xfrm>
            <a:off x="1866583" y="686553"/>
            <a:ext cx="11147425" cy="14763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defTabSz="533400">
              <a:defRPr sz="96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1.15.1秦观《踏莎行》</a:t>
            </a:r>
          </a:p>
        </p:txBody>
      </p:sp>
      <p:sp>
        <p:nvSpPr>
          <p:cNvPr id="1199" name="踏莎行·郴 chēn 州旅舍…"/>
          <p:cNvSpPr txBox="1"/>
          <p:nvPr/>
        </p:nvSpPr>
        <p:spPr>
          <a:xfrm>
            <a:off x="275863" y="2686964"/>
            <a:ext cx="13376924" cy="51298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defTabSz="1828800">
              <a:lnSpc>
                <a:spcPct val="150000"/>
              </a:lnSpc>
              <a:defRPr sz="5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踏莎行·郴 chēn 州旅舍</a:t>
            </a:r>
          </a:p>
          <a:p>
            <a:pPr defTabSz="1828800">
              <a:lnSpc>
                <a:spcPct val="150000"/>
              </a:lnSpc>
              <a:defRPr sz="5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雾失楼台，月迷津渡，桃源望断无寻处。</a:t>
            </a:r>
          </a:p>
          <a:p>
            <a:pPr defTabSz="1828800">
              <a:lnSpc>
                <a:spcPct val="150000"/>
              </a:lnSpc>
              <a:defRPr sz="5200" u="sng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可堪孤馆闭春寒，杜鹃声里斜阳暮</a:t>
            </a:r>
            <a:r>
              <a:rPr u="none"/>
              <a:t>。</a:t>
            </a:r>
            <a:endParaRPr u="none"/>
          </a:p>
          <a:p>
            <a:pPr defTabSz="1828800">
              <a:lnSpc>
                <a:spcPct val="150000"/>
              </a:lnSpc>
              <a:defRPr sz="5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驿寄梅花，鱼传尺素，砌成此恨无重数。</a:t>
            </a:r>
          </a:p>
          <a:p>
            <a:pPr defTabSz="1828800">
              <a:lnSpc>
                <a:spcPct val="150000"/>
              </a:lnSpc>
              <a:defRPr sz="5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郴江幸自绕郴山，为谁流下潇湘去？</a:t>
            </a:r>
          </a:p>
        </p:txBody>
      </p:sp>
      <p:sp>
        <p:nvSpPr>
          <p:cNvPr id="1200" name="王国维：物皆着我之色彩。"/>
          <p:cNvSpPr txBox="1"/>
          <p:nvPr/>
        </p:nvSpPr>
        <p:spPr>
          <a:xfrm>
            <a:off x="14102407" y="5176895"/>
            <a:ext cx="7470775" cy="8032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王国维：物皆着我之色彩。</a:t>
            </a:r>
          </a:p>
        </p:txBody>
      </p:sp>
      <p:sp>
        <p:nvSpPr>
          <p:cNvPr id="1201" name="象征前途茫茫。"/>
          <p:cNvSpPr txBox="1"/>
          <p:nvPr/>
        </p:nvSpPr>
        <p:spPr>
          <a:xfrm>
            <a:off x="14093281" y="3687457"/>
            <a:ext cx="4422775" cy="8032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象征前途茫茫。</a:t>
            </a:r>
          </a:p>
        </p:txBody>
      </p:sp>
      <p:sp>
        <p:nvSpPr>
          <p:cNvPr id="1202" name="象征贬谪远离家乡的命运。"/>
          <p:cNvSpPr txBox="1"/>
          <p:nvPr/>
        </p:nvSpPr>
        <p:spPr>
          <a:xfrm>
            <a:off x="14102407" y="6913410"/>
            <a:ext cx="7470775" cy="8032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象征贬谪远离家乡的命运。</a:t>
            </a:r>
          </a:p>
        </p:txBody>
      </p:sp>
      <p:sp>
        <p:nvSpPr>
          <p:cNvPr id="1203" name="单选"/>
          <p:cNvSpPr txBox="1"/>
          <p:nvPr/>
        </p:nvSpPr>
        <p:spPr>
          <a:xfrm>
            <a:off x="18407248" y="3680154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204" name="星形"/>
          <p:cNvSpPr/>
          <p:nvPr/>
        </p:nvSpPr>
        <p:spPr>
          <a:xfrm>
            <a:off x="19439140" y="3832933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205" name="单选"/>
          <p:cNvSpPr txBox="1"/>
          <p:nvPr/>
        </p:nvSpPr>
        <p:spPr>
          <a:xfrm>
            <a:off x="21480648" y="4842928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206" name="星形"/>
          <p:cNvSpPr/>
          <p:nvPr/>
        </p:nvSpPr>
        <p:spPr>
          <a:xfrm>
            <a:off x="22512540" y="4995705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207" name="单选"/>
          <p:cNvSpPr txBox="1"/>
          <p:nvPr/>
        </p:nvSpPr>
        <p:spPr>
          <a:xfrm>
            <a:off x="21556848" y="6906107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208" name="星形"/>
          <p:cNvSpPr/>
          <p:nvPr/>
        </p:nvSpPr>
        <p:spPr>
          <a:xfrm>
            <a:off x="22588740" y="7058884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20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22" y="8506026"/>
            <a:ext cx="7975601" cy="458470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秦观的《踏莎行（雾失楼台）》中后用作书信的代称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71436" tIns="71436" rIns="71436" bIns="71436" anchor="ctr"/>
          <a:lstStyle/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秦观的《踏莎行（雾失楼台）》中后用作书信的代称的是（ ）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A:杜鹃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B:梅花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C:尺素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D:郴江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1214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秦观的《踏莎行（雾失楼台）》中后用作书信的代称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71436" tIns="71436" rIns="71436" bIns="71436" anchor="ctr"/>
          <a:lstStyle/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秦观的《踏莎行（雾失楼台）》中后用作书信的代称的是（ ）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A:杜鹃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B:梅花</a:t>
            </a:r>
          </a:p>
          <a:p>
            <a:pPr defTabSz="1791970">
              <a:lnSpc>
                <a:spcPct val="135000"/>
              </a:lnSpc>
              <a:defRPr sz="56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C:尺素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D:郴江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1791970">
              <a:lnSpc>
                <a:spcPct val="135000"/>
              </a:lnSpc>
              <a:defRPr sz="56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答案：C</a:t>
            </a:r>
          </a:p>
        </p:txBody>
      </p:sp>
      <p:sp>
        <p:nvSpPr>
          <p:cNvPr id="1217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秦观《踏莎行》中被王国维评为“物皆著我之色彩”的凄厉之句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71436" tIns="71436" rIns="71436" bIns="71436" anchor="ctr"/>
          <a:lstStyle/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秦观《踏莎行》中被王国维评为“物皆著我之色彩”的凄厉之句是（ ）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A:雾失楼台，月迷津渡，桃源望断无寻处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B:可堪孤馆闭春寒，杜鹃声里斜阳暮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C:驿寄梅花，鱼传尺素，砌成此恨无重数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D:郴江幸自绕郴山，为谁流下潇湘去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1220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秦观《踏莎行》中被王国维评为“物皆著我之色彩”的凄厉之句是（ ）…"/>
          <p:cNvSpPr txBox="1"/>
          <p:nvPr>
            <p:ph type="body" idx="1"/>
          </p:nvPr>
        </p:nvSpPr>
        <p:spPr>
          <a:xfrm>
            <a:off x="1676400" y="2196111"/>
            <a:ext cx="21031200" cy="10687051"/>
          </a:xfrm>
          <a:prstGeom prst="rect">
            <a:avLst/>
          </a:prstGeom>
        </p:spPr>
        <p:txBody>
          <a:bodyPr lIns="71436" tIns="71436" rIns="71436" bIns="71436" anchor="ctr"/>
          <a:lstStyle/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秦观《踏莎行》中被王国维评为“物皆著我之色彩”的凄厉之句是（ ）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A:雾失楼台，月迷津渡，桃源望断无寻处</a:t>
            </a:r>
          </a:p>
          <a:p>
            <a:pPr defTabSz="1791970">
              <a:lnSpc>
                <a:spcPct val="135000"/>
              </a:lnSpc>
              <a:defRPr sz="56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B:可堪孤馆闭春寒，杜鹃声里斜阳暮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C:驿寄梅花，鱼传尺素，砌成此恨无重数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D:郴江幸自绕郴山，为谁流下潇湘去</a:t>
            </a:r>
          </a:p>
          <a:p>
            <a:pPr defTabSz="1791970">
              <a:lnSpc>
                <a:spcPct val="135000"/>
              </a:lnSpc>
              <a:defRPr sz="56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1791970">
              <a:lnSpc>
                <a:spcPct val="135000"/>
              </a:lnSpc>
              <a:defRPr sz="56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答案：B</a:t>
            </a:r>
          </a:p>
        </p:txBody>
      </p:sp>
      <p:sp>
        <p:nvSpPr>
          <p:cNvPr id="1223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被誉为具有“寓意高远，用笔空灵”的艺术特点的作品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被誉为具有“寓意高远，用笔空灵”的艺术特点的作品是（ ）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A:《念奴娇·赤壁怀古》</a:t>
            </a:r>
          </a:p>
          <a:p>
            <a:pPr defTabSz="914400">
              <a:lnSpc>
                <a:spcPct val="100000"/>
              </a:lnSpc>
              <a:defRPr sz="6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B:《卜算子（缺月挂疏桐）》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C:《村行》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D:《荔枝叹》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答案：B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4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《卜算子（缺月挂疏桐）》这首词具有“寓意高远，用笔空灵”的艺术特点。</a:t>
            </a:r>
          </a:p>
        </p:txBody>
      </p:sp>
      <p:sp>
        <p:nvSpPr>
          <p:cNvPr id="390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93" name="标题 1"/>
          <p:cNvSpPr txBox="1"/>
          <p:nvPr>
            <p:ph type="title"/>
          </p:nvPr>
        </p:nvSpPr>
        <p:spPr>
          <a:xfrm>
            <a:off x="2755191" y="8135647"/>
            <a:ext cx="15716446" cy="1978027"/>
          </a:xfrm>
          <a:prstGeom prst="rect">
            <a:avLst/>
          </a:prstGeom>
        </p:spPr>
        <p:txBody>
          <a:bodyPr anchor="b"/>
          <a:lstStyle>
            <a:lvl1pPr algn="ctr" defTabSz="405130">
              <a:defRPr sz="8360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1.12.4苏轼《念奴娇》【精读+必背】</a:t>
            </a:r>
          </a:p>
        </p:txBody>
      </p:sp>
      <p:sp>
        <p:nvSpPr>
          <p:cNvPr id="394" name="矩形 6"/>
          <p:cNvSpPr/>
          <p:nvPr/>
        </p:nvSpPr>
        <p:spPr>
          <a:xfrm>
            <a:off x="2784474" y="6858000"/>
            <a:ext cx="2749553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395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4"/>
            <a:ext cx="2413000" cy="59055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96" name="矩形 8"/>
          <p:cNvSpPr/>
          <p:nvPr/>
        </p:nvSpPr>
        <p:spPr>
          <a:xfrm>
            <a:off x="2784474" y="8318500"/>
            <a:ext cx="111129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97" name="副标题 2"/>
          <p:cNvSpPr txBox="1"/>
          <p:nvPr/>
        </p:nvSpPr>
        <p:spPr>
          <a:xfrm>
            <a:off x="2930526" y="12258674"/>
            <a:ext cx="9782176" cy="716277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5600" y="241300"/>
            <a:ext cx="9299575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1.12.4 念奴娇（大江东去）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念奴娇 · 赤壁怀古…"/>
          <p:cNvSpPr txBox="1"/>
          <p:nvPr>
            <p:ph type="body" sz="half" idx="1"/>
          </p:nvPr>
        </p:nvSpPr>
        <p:spPr>
          <a:xfrm>
            <a:off x="761560" y="3430951"/>
            <a:ext cx="21031202" cy="5882683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pPr algn="ctr" defTabSz="1791970">
              <a:defRPr sz="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念奴娇 · 赤壁</a:t>
            </a:r>
            <a:r>
              <a:rPr u="sng">
                <a:solidFill>
                  <a:srgbClr val="C00000"/>
                </a:solidFill>
              </a:rPr>
              <a:t>怀古</a:t>
            </a:r>
            <a:endParaRPr u="sng">
              <a:solidFill>
                <a:srgbClr val="C00000"/>
              </a:solidFill>
            </a:endParaRPr>
          </a:p>
          <a:p>
            <a:pPr defTabSz="1791970">
              <a:defRPr sz="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大江东去，浪淘尽，千古风流人物。故垒西边，人道是、三国周郎赤壁。乱石崩云，惊涛裂岸，卷起千堆雪。江山如画，一时多少豪杰。</a:t>
            </a:r>
          </a:p>
          <a:p>
            <a:pPr defTabSz="1791970">
              <a:defRPr sz="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遥想公瑾当年，小乔初嫁了，雄姿英发。羽扇纶巾，谈笑间、</a:t>
            </a:r>
            <a:r>
              <a:rPr u="sng">
                <a:solidFill>
                  <a:srgbClr val="C00000"/>
                </a:solidFill>
              </a:rPr>
              <a:t>强虏</a:t>
            </a:r>
            <a:r>
              <a:t>灰飞烟灭。故国神游，多情应笑我，早生华发。人间如梦，一尊还酹江月。</a:t>
            </a:r>
          </a:p>
        </p:txBody>
      </p:sp>
      <p:sp>
        <p:nvSpPr>
          <p:cNvPr id="400" name="1.12.4苏轼《念奴娇》 ·怀古词"/>
          <p:cNvSpPr txBox="1"/>
          <p:nvPr/>
        </p:nvSpPr>
        <p:spPr>
          <a:xfrm>
            <a:off x="1866095" y="866138"/>
            <a:ext cx="10598768" cy="1021077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533400">
              <a:defRPr sz="6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1.12.4苏轼《念奴娇》 ·</a:t>
            </a:r>
            <a:r>
              <a:rPr>
                <a:solidFill>
                  <a:srgbClr val="BE0000"/>
                </a:solidFill>
              </a:rPr>
              <a:t>怀古词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401" name="1.羽扇纶(guān)巾: 手执羽扇,头戴便巾,形容周瑜风度潇洒的儒将打扮。…"/>
          <p:cNvSpPr txBox="1"/>
          <p:nvPr/>
        </p:nvSpPr>
        <p:spPr>
          <a:xfrm>
            <a:off x="777771" y="9695861"/>
            <a:ext cx="19216208" cy="363626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4800" b="1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</a:t>
            </a:r>
            <a:r>
              <a:rPr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羽扇纶(guān)巾:</a:t>
            </a:r>
            <a:r>
              <a:rPr b="0"/>
              <a:t> 手执羽扇,头戴便巾,形容</a:t>
            </a:r>
            <a:r>
              <a:rPr b="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周瑜</a:t>
            </a:r>
            <a:r>
              <a:rPr b="0"/>
              <a:t>风度潇洒的儒将打扮。</a:t>
            </a:r>
            <a:endParaRPr b="0"/>
          </a:p>
          <a:p>
            <a:pPr algn="l" defTabSz="1828800">
              <a:lnSpc>
                <a:spcPct val="150000"/>
              </a:lnSpc>
              <a:defRPr sz="4800" b="1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</a:t>
            </a:r>
            <a:r>
              <a:rPr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强虏: </a:t>
            </a:r>
            <a:r>
              <a:rPr b="0"/>
              <a:t>强大的敌军,指</a:t>
            </a:r>
            <a:r>
              <a:rPr b="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曹操的军队</a:t>
            </a:r>
            <a:r>
              <a:rPr b="0"/>
              <a:t>。</a:t>
            </a:r>
            <a:endParaRPr b="0"/>
          </a:p>
          <a:p>
            <a:pPr algn="l" defTabSz="1828800">
              <a:lnSpc>
                <a:spcPct val="150000"/>
              </a:lnSpc>
              <a:defRPr sz="4800" b="1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3.</a:t>
            </a:r>
            <a:r>
              <a:rPr b="0"/>
              <a:t>作于苏轼因“乌台诗案”贬谪</a:t>
            </a:r>
            <a:r>
              <a:rPr u="sng">
                <a:solidFill>
                  <a:srgbClr val="C00000"/>
                </a:solidFill>
              </a:rPr>
              <a:t>黄州</a:t>
            </a:r>
            <a:r>
              <a:rPr b="0"/>
              <a:t>之后。</a:t>
            </a:r>
            <a:endParaRPr b="0"/>
          </a:p>
        </p:txBody>
      </p:sp>
      <p:sp>
        <p:nvSpPr>
          <p:cNvPr id="402" name="单选"/>
          <p:cNvSpPr txBox="1"/>
          <p:nvPr/>
        </p:nvSpPr>
        <p:spPr>
          <a:xfrm>
            <a:off x="12957857" y="916939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403" name="星形"/>
          <p:cNvSpPr/>
          <p:nvPr/>
        </p:nvSpPr>
        <p:spPr>
          <a:xfrm>
            <a:off x="14095260" y="1120518"/>
            <a:ext cx="518903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40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53222" y="145559"/>
            <a:ext cx="5505387" cy="32734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55600" y="241300"/>
            <a:ext cx="9299575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1.12.4 念奴娇（大江东去）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念奴娇 · 赤壁怀古…"/>
          <p:cNvSpPr txBox="1"/>
          <p:nvPr>
            <p:ph type="body" sz="half" idx="1"/>
          </p:nvPr>
        </p:nvSpPr>
        <p:spPr>
          <a:xfrm>
            <a:off x="359400" y="2266209"/>
            <a:ext cx="21993017" cy="5053712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algn="ctr" defTabSz="1060450">
              <a:lnSpc>
                <a:spcPct val="120000"/>
              </a:lnSpc>
              <a:defRPr sz="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念奴娇 · 赤壁</a:t>
            </a:r>
            <a:r>
              <a:rPr u="sng">
                <a:solidFill>
                  <a:srgbClr val="C00000"/>
                </a:solidFill>
              </a:rPr>
              <a:t>怀古</a:t>
            </a:r>
            <a:endParaRPr u="sng">
              <a:solidFill>
                <a:srgbClr val="C00000"/>
              </a:solidFill>
            </a:endParaRPr>
          </a:p>
          <a:p>
            <a:pPr defTabSz="1060450">
              <a:lnSpc>
                <a:spcPct val="120000"/>
              </a:lnSpc>
              <a:defRPr sz="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大江东去，浪淘尽，千古风流人物。故垒西边，人道是、三国周郎赤壁。乱石崩云，惊涛裂岸，卷起千堆雪。江山如画，一时多少豪杰。</a:t>
            </a:r>
          </a:p>
          <a:p>
            <a:pPr defTabSz="1060450">
              <a:lnSpc>
                <a:spcPct val="120000"/>
              </a:lnSpc>
              <a:defRPr sz="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遥想公瑾当年，小乔初嫁了，雄姿英发。羽扇纶巾，谈笑间、</a:t>
            </a:r>
            <a:r>
              <a:rPr u="sng">
                <a:solidFill>
                  <a:srgbClr val="C00000"/>
                </a:solidFill>
              </a:rPr>
              <a:t>强虏</a:t>
            </a:r>
            <a:r>
              <a:t>灰飞烟灭。故国神游，多情应笑我，早生华发。人间如梦，一尊还酹江月。</a:t>
            </a:r>
          </a:p>
        </p:txBody>
      </p:sp>
      <p:sp>
        <p:nvSpPr>
          <p:cNvPr id="409" name="1.上片写赤壁之景，并非实写江山的雄奇和壮美，而着重表现了作者超越具体地点和景物的空间意识。…"/>
          <p:cNvSpPr txBox="1"/>
          <p:nvPr/>
        </p:nvSpPr>
        <p:spPr>
          <a:xfrm>
            <a:off x="120300" y="8877996"/>
            <a:ext cx="13612155" cy="196415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just" defTabSz="1828800">
              <a:lnSpc>
                <a:spcPct val="70000"/>
              </a:lnSpc>
              <a:defRPr sz="5000" baseline="34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1.上片写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赤壁之景。</a:t>
            </a:r>
            <a:endParaRPr u="sng">
              <a:solidFill>
                <a:srgbClr val="C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 defTabSz="1828800">
              <a:lnSpc>
                <a:spcPct val="70000"/>
              </a:lnSpc>
              <a:defRPr sz="5000" baseline="34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2.下片扣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“怀古”之题</a:t>
            </a:r>
            <a:r>
              <a:t>。</a:t>
            </a:r>
          </a:p>
        </p:txBody>
      </p:sp>
      <p:sp>
        <p:nvSpPr>
          <p:cNvPr id="410" name="内容层次："/>
          <p:cNvSpPr txBox="1"/>
          <p:nvPr/>
        </p:nvSpPr>
        <p:spPr>
          <a:xfrm>
            <a:off x="93956" y="7693753"/>
            <a:ext cx="10598768" cy="1021077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>
            <a:lvl1pPr algn="l" defTabSz="533400">
              <a:defRPr sz="6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内容层次：</a:t>
            </a:r>
          </a:p>
        </p:txBody>
      </p:sp>
      <p:pic>
        <p:nvPicPr>
          <p:cNvPr id="41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1408" y="8054888"/>
            <a:ext cx="8660353" cy="49783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2" name="1.12.4苏轼《念奴娇》 ·怀古词"/>
          <p:cNvSpPr txBox="1"/>
          <p:nvPr/>
        </p:nvSpPr>
        <p:spPr>
          <a:xfrm>
            <a:off x="1866095" y="866138"/>
            <a:ext cx="10598768" cy="1021077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533400">
              <a:defRPr sz="6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1.12.4苏轼《念奴娇》 ·</a:t>
            </a:r>
            <a:r>
              <a:rPr>
                <a:solidFill>
                  <a:srgbClr val="BE0000"/>
                </a:solidFill>
              </a:rPr>
              <a:t>怀古词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413" name="单选"/>
          <p:cNvSpPr txBox="1"/>
          <p:nvPr/>
        </p:nvSpPr>
        <p:spPr>
          <a:xfrm>
            <a:off x="12957857" y="916939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414" name="星形"/>
          <p:cNvSpPr/>
          <p:nvPr/>
        </p:nvSpPr>
        <p:spPr>
          <a:xfrm>
            <a:off x="14095257" y="1120518"/>
            <a:ext cx="518904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355600" y="241300"/>
            <a:ext cx="9299575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1.12.4 念奴娇（大江东去）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念奴娇 · 赤壁怀古…"/>
          <p:cNvSpPr txBox="1"/>
          <p:nvPr>
            <p:ph type="body" sz="half" idx="1"/>
          </p:nvPr>
        </p:nvSpPr>
        <p:spPr>
          <a:xfrm>
            <a:off x="287221" y="2133787"/>
            <a:ext cx="21522037" cy="5053708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algn="ctr">
              <a:lnSpc>
                <a:spcPct val="12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念奴娇 · 赤壁</a:t>
            </a:r>
            <a:r>
              <a:rPr u="sng">
                <a:solidFill>
                  <a:srgbClr val="C00000"/>
                </a:solidFill>
              </a:rPr>
              <a:t>怀古</a:t>
            </a:r>
            <a:endParaRPr u="sng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大江东去，浪淘尽，千古风流人物。故垒西边，人道是、三国周郎赤壁。乱石崩云，惊涛裂岸，卷起千堆雪。江山如画，一时多少豪杰。</a:t>
            </a:r>
          </a:p>
          <a:p>
            <a:pPr>
              <a:lnSpc>
                <a:spcPct val="12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遥想公瑾当年，小乔初嫁了，雄姿英发。羽扇纶巾，谈笑间、</a:t>
            </a:r>
            <a:r>
              <a:rPr u="sng">
                <a:solidFill>
                  <a:srgbClr val="C00000"/>
                </a:solidFill>
              </a:rPr>
              <a:t>强虏</a:t>
            </a:r>
            <a:r>
              <a:t>灰飞烟灭。故国神游，多情应笑我，早生华发。人间如梦，一尊还酹江月。</a:t>
            </a:r>
          </a:p>
        </p:txBody>
      </p:sp>
      <p:sp>
        <p:nvSpPr>
          <p:cNvPr id="419" name="·他俯视江山胜景，缅怀古代英雄，…"/>
          <p:cNvSpPr txBox="1"/>
          <p:nvPr/>
        </p:nvSpPr>
        <p:spPr>
          <a:xfrm>
            <a:off x="239342" y="8514828"/>
            <a:ext cx="15905365" cy="270144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just" defTabSz="1828800"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·他俯视江山胜景，缅怀古代英雄，</a:t>
            </a:r>
          </a:p>
          <a:p>
            <a:pPr algn="just" defTabSz="1828800">
              <a:defRPr sz="56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反</a:t>
            </a:r>
            <a:r>
              <a:rPr u="sng"/>
              <a:t>思人生，追求对现实处境的超越</a:t>
            </a:r>
            <a:endParaRPr u="sng"/>
          </a:p>
          <a:p>
            <a:pPr algn="just" defTabSz="1828800"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消极+积极</a:t>
            </a:r>
          </a:p>
        </p:txBody>
      </p:sp>
      <p:sp>
        <p:nvSpPr>
          <p:cNvPr id="420" name="思想情感："/>
          <p:cNvSpPr txBox="1"/>
          <p:nvPr/>
        </p:nvSpPr>
        <p:spPr>
          <a:xfrm>
            <a:off x="-113308" y="7434064"/>
            <a:ext cx="10598769" cy="1021077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>
            <a:lvl1pPr algn="l" defTabSz="533400">
              <a:defRPr sz="6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思想情感：</a:t>
            </a:r>
          </a:p>
        </p:txBody>
      </p:sp>
      <p:sp>
        <p:nvSpPr>
          <p:cNvPr id="421" name="简答"/>
          <p:cNvSpPr txBox="1"/>
          <p:nvPr/>
        </p:nvSpPr>
        <p:spPr>
          <a:xfrm>
            <a:off x="3505367" y="7442221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422" name="星形"/>
          <p:cNvSpPr/>
          <p:nvPr/>
        </p:nvSpPr>
        <p:spPr>
          <a:xfrm>
            <a:off x="4537259" y="7594999"/>
            <a:ext cx="518905" cy="41072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423" name="星形"/>
          <p:cNvSpPr/>
          <p:nvPr/>
        </p:nvSpPr>
        <p:spPr>
          <a:xfrm>
            <a:off x="5599175" y="7594999"/>
            <a:ext cx="518903" cy="41072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424" name="星形"/>
          <p:cNvSpPr/>
          <p:nvPr/>
        </p:nvSpPr>
        <p:spPr>
          <a:xfrm>
            <a:off x="5057361" y="7594999"/>
            <a:ext cx="518903" cy="41072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42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8813" y="8071041"/>
            <a:ext cx="8660355" cy="497832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26" name="1.12.4苏轼《念奴娇》 ·怀古词"/>
          <p:cNvSpPr txBox="1"/>
          <p:nvPr/>
        </p:nvSpPr>
        <p:spPr>
          <a:xfrm>
            <a:off x="1866095" y="866138"/>
            <a:ext cx="10598768" cy="1021077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533400">
              <a:defRPr sz="6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1.12.4苏轼《念奴娇》 ·</a:t>
            </a:r>
            <a:r>
              <a:rPr>
                <a:solidFill>
                  <a:srgbClr val="BE0000"/>
                </a:solidFill>
              </a:rPr>
              <a:t>怀古词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427" name="单选"/>
          <p:cNvSpPr txBox="1"/>
          <p:nvPr/>
        </p:nvSpPr>
        <p:spPr>
          <a:xfrm>
            <a:off x="12957857" y="916939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428" name="星形"/>
          <p:cNvSpPr/>
          <p:nvPr/>
        </p:nvSpPr>
        <p:spPr>
          <a:xfrm>
            <a:off x="14095257" y="1120518"/>
            <a:ext cx="518904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355600" y="241300"/>
            <a:ext cx="9299575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1.12.4 念奴娇（大江东去）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念奴娇 · 赤壁怀古…"/>
          <p:cNvSpPr txBox="1"/>
          <p:nvPr>
            <p:ph type="body" sz="half" idx="1"/>
          </p:nvPr>
        </p:nvSpPr>
        <p:spPr>
          <a:xfrm>
            <a:off x="287221" y="2133787"/>
            <a:ext cx="21522037" cy="5053708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algn="ctr">
              <a:lnSpc>
                <a:spcPct val="12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念奴娇 · 赤壁</a:t>
            </a:r>
            <a:r>
              <a:rPr u="sng">
                <a:solidFill>
                  <a:srgbClr val="C00000"/>
                </a:solidFill>
              </a:rPr>
              <a:t>怀古</a:t>
            </a:r>
            <a:endParaRPr u="sng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大江东去，浪淘尽，千古风流人物。故垒西边，人道是、三国周郎赤壁。乱石崩云，惊涛裂岸，卷起千堆雪。江山如画，一时多少豪杰。</a:t>
            </a:r>
          </a:p>
          <a:p>
            <a:pPr>
              <a:lnSpc>
                <a:spcPct val="12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遥想公瑾当年，小乔初嫁了，雄姿英发。羽扇纶巾，谈笑间、</a:t>
            </a:r>
            <a:r>
              <a:rPr u="sng">
                <a:solidFill>
                  <a:srgbClr val="C00000"/>
                </a:solidFill>
              </a:rPr>
              <a:t>强虏</a:t>
            </a:r>
            <a:r>
              <a:t>灰飞烟灭。故国神游，多情应笑我，早生华发。人间如梦，一尊还酹江月。</a:t>
            </a:r>
          </a:p>
        </p:txBody>
      </p:sp>
      <p:sp>
        <p:nvSpPr>
          <p:cNvPr id="433" name="·他俯视江山胜景，缅怀古代英雄，…"/>
          <p:cNvSpPr txBox="1"/>
          <p:nvPr/>
        </p:nvSpPr>
        <p:spPr>
          <a:xfrm>
            <a:off x="239342" y="8514828"/>
            <a:ext cx="15905365" cy="391109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just" defTabSz="1828800">
              <a:defRPr sz="4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·他俯视江山胜景，缅怀古代英雄，</a:t>
            </a:r>
          </a:p>
          <a:p>
            <a:pPr algn="just" defTabSz="1828800">
              <a:defRPr sz="48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反</a:t>
            </a:r>
            <a:r>
              <a:rPr u="sng"/>
              <a:t>思人生，追求对现实处境的超越</a:t>
            </a:r>
            <a:endParaRPr u="sng"/>
          </a:p>
          <a:p>
            <a:pPr algn="just" defTabSz="1828800">
              <a:defRPr sz="4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对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残酷党争的鄙弃，对宦游生涯的厌倦，有摆脱名缰利锁的强烈愿望【消极】</a:t>
            </a:r>
            <a:r>
              <a:rPr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（弃党争、厌宦游、脱缰锁）</a:t>
            </a:r>
            <a:endParaRPr u="sng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algn="just" defTabSz="1828800">
              <a:defRPr sz="4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</a:t>
            </a:r>
            <a:r>
              <a:rPr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 </a:t>
            </a:r>
            <a:endParaRPr u="sng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</p:txBody>
      </p:sp>
      <p:sp>
        <p:nvSpPr>
          <p:cNvPr id="434" name="思想情感："/>
          <p:cNvSpPr txBox="1"/>
          <p:nvPr/>
        </p:nvSpPr>
        <p:spPr>
          <a:xfrm>
            <a:off x="-113308" y="7434064"/>
            <a:ext cx="10598769" cy="1021077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>
            <a:lvl1pPr algn="l" defTabSz="533400">
              <a:defRPr sz="6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思想情感：</a:t>
            </a:r>
          </a:p>
        </p:txBody>
      </p:sp>
      <p:sp>
        <p:nvSpPr>
          <p:cNvPr id="435" name="简答"/>
          <p:cNvSpPr txBox="1"/>
          <p:nvPr/>
        </p:nvSpPr>
        <p:spPr>
          <a:xfrm>
            <a:off x="3505367" y="7442221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436" name="星形"/>
          <p:cNvSpPr/>
          <p:nvPr/>
        </p:nvSpPr>
        <p:spPr>
          <a:xfrm>
            <a:off x="4537259" y="7594999"/>
            <a:ext cx="518905" cy="41072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437" name="星形"/>
          <p:cNvSpPr/>
          <p:nvPr/>
        </p:nvSpPr>
        <p:spPr>
          <a:xfrm>
            <a:off x="5599175" y="7594999"/>
            <a:ext cx="518903" cy="41072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438" name="星形"/>
          <p:cNvSpPr/>
          <p:nvPr/>
        </p:nvSpPr>
        <p:spPr>
          <a:xfrm>
            <a:off x="5057361" y="7594999"/>
            <a:ext cx="518903" cy="41072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43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8813" y="8071041"/>
            <a:ext cx="8660355" cy="497832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40" name="1.12.4苏轼《念奴娇》 ·怀古词"/>
          <p:cNvSpPr txBox="1"/>
          <p:nvPr/>
        </p:nvSpPr>
        <p:spPr>
          <a:xfrm>
            <a:off x="1866095" y="866138"/>
            <a:ext cx="10598768" cy="1021077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533400">
              <a:defRPr sz="6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1.12.4苏轼《念奴娇》 ·</a:t>
            </a:r>
            <a:r>
              <a:rPr>
                <a:solidFill>
                  <a:srgbClr val="BE0000"/>
                </a:solidFill>
              </a:rPr>
              <a:t>怀古词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441" name="单选"/>
          <p:cNvSpPr txBox="1"/>
          <p:nvPr/>
        </p:nvSpPr>
        <p:spPr>
          <a:xfrm>
            <a:off x="12957857" y="916939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442" name="星形"/>
          <p:cNvSpPr/>
          <p:nvPr/>
        </p:nvSpPr>
        <p:spPr>
          <a:xfrm>
            <a:off x="14095257" y="1120518"/>
            <a:ext cx="518904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355600" y="241300"/>
            <a:ext cx="9299575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1.12.4 念奴娇（大江东去）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念奴娇 · 赤壁怀古…"/>
          <p:cNvSpPr txBox="1"/>
          <p:nvPr>
            <p:ph type="body" sz="half" idx="1"/>
          </p:nvPr>
        </p:nvSpPr>
        <p:spPr>
          <a:xfrm>
            <a:off x="287221" y="2133787"/>
            <a:ext cx="21522037" cy="5053708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algn="ctr">
              <a:lnSpc>
                <a:spcPct val="12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念奴娇 · 赤壁</a:t>
            </a:r>
            <a:r>
              <a:rPr u="sng">
                <a:solidFill>
                  <a:srgbClr val="C00000"/>
                </a:solidFill>
              </a:rPr>
              <a:t>怀古</a:t>
            </a:r>
            <a:endParaRPr u="sng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大江东去，浪淘尽，千古风流人物。故垒西边，人道是、三国周郎赤壁。乱石崩云，惊涛裂岸，卷起千堆雪。江山如画，一时多少豪杰。</a:t>
            </a:r>
          </a:p>
          <a:p>
            <a:pPr>
              <a:lnSpc>
                <a:spcPct val="12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遥想公瑾当年，小乔初嫁了，雄姿英发。羽扇纶巾，谈笑间、</a:t>
            </a:r>
            <a:r>
              <a:rPr u="sng">
                <a:solidFill>
                  <a:srgbClr val="C00000"/>
                </a:solidFill>
              </a:rPr>
              <a:t>强虏</a:t>
            </a:r>
            <a:r>
              <a:t>灰飞烟灭。故国神游，多情应笑我，早生华发。人间如梦，一尊还酹江月。</a:t>
            </a:r>
          </a:p>
        </p:txBody>
      </p:sp>
      <p:sp>
        <p:nvSpPr>
          <p:cNvPr id="447" name="·他俯视江山胜景，缅怀古代英雄，…"/>
          <p:cNvSpPr txBox="1"/>
          <p:nvPr/>
        </p:nvSpPr>
        <p:spPr>
          <a:xfrm>
            <a:off x="239342" y="8514828"/>
            <a:ext cx="15905365" cy="465721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just" defTabSz="1828800">
              <a:defRPr sz="4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·他俯视江山胜景，缅怀古代英雄，</a:t>
            </a:r>
          </a:p>
          <a:p>
            <a:pPr algn="just" defTabSz="1828800">
              <a:defRPr sz="48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反</a:t>
            </a:r>
            <a:r>
              <a:rPr u="sng"/>
              <a:t>思人生，追求对现实处境的超越</a:t>
            </a:r>
            <a:endParaRPr u="sng"/>
          </a:p>
          <a:p>
            <a:pPr algn="just" defTabSz="1828800">
              <a:defRPr sz="4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对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残酷党争的鄙弃，对宦游生涯的厌倦，有摆脱名缰利锁的强烈愿望【消极】</a:t>
            </a:r>
            <a:r>
              <a:rPr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（弃党争、厌宦游、脱缰锁）</a:t>
            </a:r>
            <a:endParaRPr u="sng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algn="just" defTabSz="1828800">
              <a:defRPr sz="4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有对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忧患心情的自我消解</a:t>
            </a:r>
            <a:r>
              <a:t>、对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心灵创伤的抚慰</a:t>
            </a:r>
            <a:r>
              <a:t>、对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精神解脱的向往【积极】</a:t>
            </a:r>
            <a:r>
              <a:rPr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（解忧患、抚创伤、向解脱）</a:t>
            </a:r>
            <a:endParaRPr u="sng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</p:txBody>
      </p:sp>
      <p:sp>
        <p:nvSpPr>
          <p:cNvPr id="448" name="思想情感："/>
          <p:cNvSpPr txBox="1"/>
          <p:nvPr/>
        </p:nvSpPr>
        <p:spPr>
          <a:xfrm>
            <a:off x="-113308" y="7434064"/>
            <a:ext cx="10598769" cy="1021077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>
            <a:lvl1pPr algn="l" defTabSz="533400">
              <a:defRPr sz="6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思想情感：</a:t>
            </a:r>
          </a:p>
        </p:txBody>
      </p:sp>
      <p:sp>
        <p:nvSpPr>
          <p:cNvPr id="449" name="简答"/>
          <p:cNvSpPr txBox="1"/>
          <p:nvPr/>
        </p:nvSpPr>
        <p:spPr>
          <a:xfrm>
            <a:off x="3505367" y="7442221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450" name="星形"/>
          <p:cNvSpPr/>
          <p:nvPr/>
        </p:nvSpPr>
        <p:spPr>
          <a:xfrm>
            <a:off x="4537259" y="7594999"/>
            <a:ext cx="518905" cy="41072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451" name="星形"/>
          <p:cNvSpPr/>
          <p:nvPr/>
        </p:nvSpPr>
        <p:spPr>
          <a:xfrm>
            <a:off x="5599175" y="7594999"/>
            <a:ext cx="518903" cy="41072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452" name="星形"/>
          <p:cNvSpPr/>
          <p:nvPr/>
        </p:nvSpPr>
        <p:spPr>
          <a:xfrm>
            <a:off x="5057361" y="7594999"/>
            <a:ext cx="518903" cy="41072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45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8813" y="8071041"/>
            <a:ext cx="8660355" cy="497832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54" name="1.12.4苏轼《念奴娇》 ·怀古词"/>
          <p:cNvSpPr txBox="1"/>
          <p:nvPr/>
        </p:nvSpPr>
        <p:spPr>
          <a:xfrm>
            <a:off x="1866095" y="866138"/>
            <a:ext cx="10598768" cy="1021077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533400">
              <a:defRPr sz="6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1.12.4苏轼《念奴娇》 ·</a:t>
            </a:r>
            <a:r>
              <a:rPr>
                <a:solidFill>
                  <a:srgbClr val="BE0000"/>
                </a:solidFill>
              </a:rPr>
              <a:t>怀古词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455" name="单选"/>
          <p:cNvSpPr txBox="1"/>
          <p:nvPr/>
        </p:nvSpPr>
        <p:spPr>
          <a:xfrm>
            <a:off x="12957857" y="916939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456" name="星形"/>
          <p:cNvSpPr/>
          <p:nvPr/>
        </p:nvSpPr>
        <p:spPr>
          <a:xfrm>
            <a:off x="14095257" y="1120518"/>
            <a:ext cx="518904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355600" y="241300"/>
            <a:ext cx="9299575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1.12.4 念奴娇（大江东去）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310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pic>
        <p:nvPicPr>
          <p:cNvPr id="311" name="屏幕快照 2018-08-21 13.56.57.png" descr="屏幕快照 2018-08-21 13.56.57.png"/>
          <p:cNvPicPr>
            <a:picLocks noChangeAspect="1"/>
          </p:cNvPicPr>
          <p:nvPr/>
        </p:nvPicPr>
        <p:blipFill>
          <a:blip r:embed="rId1"/>
          <a:srcRect t="5293" b="5292"/>
          <a:stretch>
            <a:fillRect/>
          </a:stretch>
        </p:blipFill>
        <p:spPr>
          <a:xfrm>
            <a:off x="-126648" y="579872"/>
            <a:ext cx="24065110" cy="1344831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念奴娇 · 赤壁怀古…"/>
          <p:cNvSpPr txBox="1"/>
          <p:nvPr>
            <p:ph type="body" sz="half" idx="1"/>
          </p:nvPr>
        </p:nvSpPr>
        <p:spPr>
          <a:xfrm>
            <a:off x="1430981" y="2006600"/>
            <a:ext cx="21522038" cy="5053708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algn="ctr">
              <a:lnSpc>
                <a:spcPct val="12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念奴娇 · 赤壁</a:t>
            </a:r>
            <a:r>
              <a:rPr u="sng">
                <a:solidFill>
                  <a:srgbClr val="C00000"/>
                </a:solidFill>
              </a:rPr>
              <a:t>怀古</a:t>
            </a:r>
            <a:endParaRPr u="sng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大江东去，浪淘尽，千古风流人物。故垒西边，人道是、三国周郎赤壁。乱石崩云，惊涛裂岸，卷起千堆雪。江山如画，一时多少豪杰。</a:t>
            </a:r>
          </a:p>
          <a:p>
            <a:pPr>
              <a:lnSpc>
                <a:spcPct val="12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遥想公瑾当年，小乔初嫁了，雄姿英发。羽扇纶巾，谈笑间、</a:t>
            </a:r>
            <a:r>
              <a:rPr u="sng">
                <a:solidFill>
                  <a:srgbClr val="C00000"/>
                </a:solidFill>
              </a:rPr>
              <a:t>强虏</a:t>
            </a:r>
            <a:r>
              <a:t>灰飞烟灭。故国神游，多情应笑我，早生华发。人间如梦，一尊还酹江月。</a:t>
            </a:r>
          </a:p>
        </p:txBody>
      </p:sp>
      <p:sp>
        <p:nvSpPr>
          <p:cNvPr id="461" name="“借宾定主”的艺术手法："/>
          <p:cNvSpPr txBox="1"/>
          <p:nvPr/>
        </p:nvSpPr>
        <p:spPr>
          <a:xfrm>
            <a:off x="1358095" y="7179685"/>
            <a:ext cx="10598768" cy="1038937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533400">
              <a:defRPr sz="6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“</a:t>
            </a:r>
            <a:r>
              <a:rPr u="sng">
                <a:solidFill>
                  <a:srgbClr val="C00000"/>
                </a:solidFill>
              </a:rPr>
              <a:t>借宾定主</a:t>
            </a:r>
            <a:r>
              <a:t>”的艺术手法：</a:t>
            </a:r>
          </a:p>
        </p:txBody>
      </p:sp>
      <p:sp>
        <p:nvSpPr>
          <p:cNvPr id="462" name="简答"/>
          <p:cNvSpPr txBox="1"/>
          <p:nvPr/>
        </p:nvSpPr>
        <p:spPr>
          <a:xfrm>
            <a:off x="10330046" y="7179685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463" name="星形"/>
          <p:cNvSpPr/>
          <p:nvPr/>
        </p:nvSpPr>
        <p:spPr>
          <a:xfrm>
            <a:off x="11361939" y="7332464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464" name="星形"/>
          <p:cNvSpPr/>
          <p:nvPr/>
        </p:nvSpPr>
        <p:spPr>
          <a:xfrm>
            <a:off x="12423854" y="7332464"/>
            <a:ext cx="518902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465" name="星形"/>
          <p:cNvSpPr/>
          <p:nvPr/>
        </p:nvSpPr>
        <p:spPr>
          <a:xfrm>
            <a:off x="11882039" y="7332464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46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20516" y="7622609"/>
            <a:ext cx="8064701" cy="45119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67" name="1.12.4苏轼《念奴娇》 ·怀古词"/>
          <p:cNvSpPr txBox="1"/>
          <p:nvPr/>
        </p:nvSpPr>
        <p:spPr>
          <a:xfrm>
            <a:off x="1866095" y="866138"/>
            <a:ext cx="10598768" cy="1021077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533400">
              <a:defRPr sz="6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1.12.4苏轼《念奴娇》 ·</a:t>
            </a:r>
            <a:r>
              <a:rPr>
                <a:solidFill>
                  <a:srgbClr val="BE0000"/>
                </a:solidFill>
              </a:rPr>
              <a:t>怀古词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468" name="单选"/>
          <p:cNvSpPr txBox="1"/>
          <p:nvPr/>
        </p:nvSpPr>
        <p:spPr>
          <a:xfrm>
            <a:off x="12957857" y="916939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469" name="星形"/>
          <p:cNvSpPr/>
          <p:nvPr/>
        </p:nvSpPr>
        <p:spPr>
          <a:xfrm>
            <a:off x="14095257" y="1120518"/>
            <a:ext cx="518904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355600" y="241300"/>
            <a:ext cx="9299575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1.12.4 念奴娇（大江东去）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念奴娇 · 赤壁怀古…"/>
          <p:cNvSpPr txBox="1"/>
          <p:nvPr>
            <p:ph type="body" sz="half" idx="1"/>
          </p:nvPr>
        </p:nvSpPr>
        <p:spPr>
          <a:xfrm>
            <a:off x="1430981" y="2006600"/>
            <a:ext cx="21522038" cy="5053708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algn="ctr">
              <a:lnSpc>
                <a:spcPct val="12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念奴娇 · 赤壁</a:t>
            </a:r>
            <a:r>
              <a:rPr u="sng">
                <a:solidFill>
                  <a:srgbClr val="C00000"/>
                </a:solidFill>
              </a:rPr>
              <a:t>怀古</a:t>
            </a:r>
            <a:endParaRPr u="sng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大江东去，浪淘尽，千古风流人物。故垒西边，人道是、三国周郎赤壁。乱石崩云，惊涛裂岸，卷起千堆雪。江山如画，一时多少豪杰。</a:t>
            </a:r>
          </a:p>
          <a:p>
            <a:pPr>
              <a:lnSpc>
                <a:spcPct val="12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遥想公瑾当年，小乔初嫁了，雄姿英发。羽扇纶巾，谈笑间、</a:t>
            </a:r>
            <a:r>
              <a:rPr u="sng">
                <a:solidFill>
                  <a:srgbClr val="C00000"/>
                </a:solidFill>
              </a:rPr>
              <a:t>强虏</a:t>
            </a:r>
            <a:r>
              <a:t>灰飞烟灭。故国神游，多情应笑我，早生华发。人间如梦，一尊还酹江月。</a:t>
            </a:r>
          </a:p>
        </p:txBody>
      </p:sp>
      <p:sp>
        <p:nvSpPr>
          <p:cNvPr id="474" name="写周瑜的英雄业绩是为了说明雄姿英发的周瑜，也不过是过眼烟云，终被大浪淘尽——传达了自然永恒、功业易逝的历史意识。"/>
          <p:cNvSpPr txBox="1"/>
          <p:nvPr/>
        </p:nvSpPr>
        <p:spPr>
          <a:xfrm>
            <a:off x="1334431" y="8320145"/>
            <a:ext cx="12482166" cy="385010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lnSpc>
                <a:spcPct val="90000"/>
              </a:lnSpc>
              <a:defRPr sz="6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写周瑜的英雄业绩是为了说明【雄姿英发的周瑜，也不过是过眼烟云，终被大浪淘尽】——传达了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自然永恒</a:t>
            </a:r>
            <a:r>
              <a:rPr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、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功业易逝</a:t>
            </a:r>
            <a:r>
              <a:t>的历史意识。</a:t>
            </a:r>
          </a:p>
        </p:txBody>
      </p:sp>
      <p:sp>
        <p:nvSpPr>
          <p:cNvPr id="475" name="“借宾定主”的艺术手法："/>
          <p:cNvSpPr txBox="1"/>
          <p:nvPr/>
        </p:nvSpPr>
        <p:spPr>
          <a:xfrm>
            <a:off x="1358095" y="7179685"/>
            <a:ext cx="10598768" cy="1038937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533400">
              <a:defRPr sz="6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“</a:t>
            </a:r>
            <a:r>
              <a:rPr u="sng">
                <a:solidFill>
                  <a:srgbClr val="C00000"/>
                </a:solidFill>
              </a:rPr>
              <a:t>借宾定主</a:t>
            </a:r>
            <a:r>
              <a:t>”的艺术手法：</a:t>
            </a:r>
          </a:p>
        </p:txBody>
      </p:sp>
      <p:sp>
        <p:nvSpPr>
          <p:cNvPr id="476" name="简答"/>
          <p:cNvSpPr txBox="1"/>
          <p:nvPr/>
        </p:nvSpPr>
        <p:spPr>
          <a:xfrm>
            <a:off x="10330046" y="7179685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477" name="星形"/>
          <p:cNvSpPr/>
          <p:nvPr/>
        </p:nvSpPr>
        <p:spPr>
          <a:xfrm>
            <a:off x="11361939" y="7332464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478" name="星形"/>
          <p:cNvSpPr/>
          <p:nvPr/>
        </p:nvSpPr>
        <p:spPr>
          <a:xfrm>
            <a:off x="12423854" y="7332464"/>
            <a:ext cx="518902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479" name="星形"/>
          <p:cNvSpPr/>
          <p:nvPr/>
        </p:nvSpPr>
        <p:spPr>
          <a:xfrm>
            <a:off x="11882039" y="7332464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48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20516" y="7622609"/>
            <a:ext cx="8064701" cy="45119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81" name="1.12.4苏轼《念奴娇》 ·怀古词"/>
          <p:cNvSpPr txBox="1"/>
          <p:nvPr/>
        </p:nvSpPr>
        <p:spPr>
          <a:xfrm>
            <a:off x="1866095" y="866138"/>
            <a:ext cx="10598768" cy="1021077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533400">
              <a:defRPr sz="6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1.12.4苏轼《念奴娇》 ·</a:t>
            </a:r>
            <a:r>
              <a:rPr>
                <a:solidFill>
                  <a:srgbClr val="BE0000"/>
                </a:solidFill>
              </a:rPr>
              <a:t>怀古词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482" name="单选"/>
          <p:cNvSpPr txBox="1"/>
          <p:nvPr/>
        </p:nvSpPr>
        <p:spPr>
          <a:xfrm>
            <a:off x="12957857" y="916939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483" name="星形"/>
          <p:cNvSpPr/>
          <p:nvPr/>
        </p:nvSpPr>
        <p:spPr>
          <a:xfrm>
            <a:off x="14095257" y="1120518"/>
            <a:ext cx="518904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355600" y="241300"/>
            <a:ext cx="9299575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1.12.4 念奴娇（大江东去）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念奴娇 · 赤壁怀古…"/>
          <p:cNvSpPr txBox="1"/>
          <p:nvPr>
            <p:ph type="body" sz="half" idx="1"/>
          </p:nvPr>
        </p:nvSpPr>
        <p:spPr>
          <a:xfrm>
            <a:off x="1430981" y="2006600"/>
            <a:ext cx="21522038" cy="5053708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algn="ctr">
              <a:lnSpc>
                <a:spcPct val="12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念奴娇 · 赤壁</a:t>
            </a:r>
            <a:r>
              <a:rPr u="sng">
                <a:solidFill>
                  <a:srgbClr val="C00000"/>
                </a:solidFill>
              </a:rPr>
              <a:t>怀古</a:t>
            </a:r>
            <a:endParaRPr u="sng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大江东去，浪淘尽，千古风流人物。故垒西边，人道是、三国周郎赤壁。乱石崩云，惊涛裂岸，卷起千堆雪。江山如画，一时多少豪杰。</a:t>
            </a:r>
          </a:p>
          <a:p>
            <a:pPr>
              <a:lnSpc>
                <a:spcPct val="12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遥想公瑾当年，小乔初嫁了，雄姿英发。羽扇纶巾，谈笑间、</a:t>
            </a:r>
            <a:r>
              <a:rPr u="sng">
                <a:solidFill>
                  <a:srgbClr val="C00000"/>
                </a:solidFill>
              </a:rPr>
              <a:t>强虏</a:t>
            </a:r>
            <a:r>
              <a:t>灰飞烟灭。故国神游，多情应笑我，早生华发。人间如梦，一尊还酹江月。</a:t>
            </a:r>
          </a:p>
        </p:txBody>
      </p:sp>
      <p:sp>
        <p:nvSpPr>
          <p:cNvPr id="488" name="写周瑜的英雄业绩是为了说明雄姿英发的周瑜，也不过是过眼烟云，终被大浪淘尽——传达了自然永恒、功业易逝的历史意识。"/>
          <p:cNvSpPr txBox="1"/>
          <p:nvPr/>
        </p:nvSpPr>
        <p:spPr>
          <a:xfrm>
            <a:off x="1334431" y="8320145"/>
            <a:ext cx="12482166" cy="385010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lnSpc>
                <a:spcPct val="90000"/>
              </a:lnSpc>
              <a:defRPr sz="6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写周瑜的英雄业绩是为了说明【雄姿英发的周瑜，也不过是过眼烟云，终被大浪淘尽】——传达了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自然永恒</a:t>
            </a:r>
            <a:r>
              <a:rPr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、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功业易逝</a:t>
            </a:r>
            <a:r>
              <a:t>的历史意识。</a:t>
            </a:r>
          </a:p>
        </p:txBody>
      </p:sp>
      <p:sp>
        <p:nvSpPr>
          <p:cNvPr id="489" name="“借宾定主”的艺术手法："/>
          <p:cNvSpPr txBox="1"/>
          <p:nvPr/>
        </p:nvSpPr>
        <p:spPr>
          <a:xfrm>
            <a:off x="1358095" y="7179685"/>
            <a:ext cx="10598768" cy="1038937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533400">
              <a:defRPr sz="6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“</a:t>
            </a:r>
            <a:r>
              <a:rPr u="sng">
                <a:solidFill>
                  <a:srgbClr val="C00000"/>
                </a:solidFill>
              </a:rPr>
              <a:t>借宾定主</a:t>
            </a:r>
            <a:r>
              <a:t>”的艺术手法：</a:t>
            </a:r>
          </a:p>
        </p:txBody>
      </p:sp>
      <p:sp>
        <p:nvSpPr>
          <p:cNvPr id="490" name="注：本诗艺术风格——豪放与清旷兼而有之。"/>
          <p:cNvSpPr txBox="1"/>
          <p:nvPr/>
        </p:nvSpPr>
        <p:spPr>
          <a:xfrm>
            <a:off x="224863" y="12712148"/>
            <a:ext cx="15330314" cy="932177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533400">
              <a:defRPr sz="54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注：本诗艺术风格——</a:t>
            </a:r>
            <a:r>
              <a:rPr>
                <a:solidFill>
                  <a:srgbClr val="BE0000"/>
                </a:solidFill>
              </a:rPr>
              <a:t>豪放与清旷</a:t>
            </a:r>
            <a:r>
              <a:t>兼而有之。</a:t>
            </a:r>
          </a:p>
        </p:txBody>
      </p:sp>
      <p:sp>
        <p:nvSpPr>
          <p:cNvPr id="491" name="简答"/>
          <p:cNvSpPr txBox="1"/>
          <p:nvPr/>
        </p:nvSpPr>
        <p:spPr>
          <a:xfrm>
            <a:off x="10330046" y="7179685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492" name="星形"/>
          <p:cNvSpPr/>
          <p:nvPr/>
        </p:nvSpPr>
        <p:spPr>
          <a:xfrm>
            <a:off x="11361939" y="7332464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493" name="星形"/>
          <p:cNvSpPr/>
          <p:nvPr/>
        </p:nvSpPr>
        <p:spPr>
          <a:xfrm>
            <a:off x="12423854" y="7332464"/>
            <a:ext cx="518902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494" name="星形"/>
          <p:cNvSpPr/>
          <p:nvPr/>
        </p:nvSpPr>
        <p:spPr>
          <a:xfrm>
            <a:off x="11882039" y="7332464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495" name="单选"/>
          <p:cNvSpPr txBox="1"/>
          <p:nvPr/>
        </p:nvSpPr>
        <p:spPr>
          <a:xfrm>
            <a:off x="13495275" y="12762948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496" name="星形"/>
          <p:cNvSpPr/>
          <p:nvPr/>
        </p:nvSpPr>
        <p:spPr>
          <a:xfrm>
            <a:off x="14527170" y="12915726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49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20516" y="7622609"/>
            <a:ext cx="8064701" cy="45119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8" name="1.12.4苏轼《念奴娇》 ·怀古词"/>
          <p:cNvSpPr txBox="1"/>
          <p:nvPr/>
        </p:nvSpPr>
        <p:spPr>
          <a:xfrm>
            <a:off x="1866095" y="866138"/>
            <a:ext cx="10598768" cy="1021077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533400">
              <a:defRPr sz="6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1.12.4苏轼《念奴娇》 ·</a:t>
            </a:r>
            <a:r>
              <a:rPr>
                <a:solidFill>
                  <a:srgbClr val="BE0000"/>
                </a:solidFill>
              </a:rPr>
              <a:t>怀古词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499" name="单选"/>
          <p:cNvSpPr txBox="1"/>
          <p:nvPr/>
        </p:nvSpPr>
        <p:spPr>
          <a:xfrm>
            <a:off x="12957857" y="916939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500" name="星形"/>
          <p:cNvSpPr/>
          <p:nvPr/>
        </p:nvSpPr>
        <p:spPr>
          <a:xfrm>
            <a:off x="14095257" y="1120518"/>
            <a:ext cx="518904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355600" y="241300"/>
            <a:ext cx="9299575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1.12.4 念奴娇（大江东去）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0502" y="1613546"/>
            <a:ext cx="16662402" cy="1101541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05" name="简答"/>
          <p:cNvSpPr txBox="1"/>
          <p:nvPr/>
        </p:nvSpPr>
        <p:spPr>
          <a:xfrm>
            <a:off x="15371619" y="10732644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506" name="星形"/>
          <p:cNvSpPr/>
          <p:nvPr/>
        </p:nvSpPr>
        <p:spPr>
          <a:xfrm>
            <a:off x="16403515" y="10885422"/>
            <a:ext cx="518901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507" name="星形"/>
          <p:cNvSpPr/>
          <p:nvPr/>
        </p:nvSpPr>
        <p:spPr>
          <a:xfrm>
            <a:off x="17465428" y="10885422"/>
            <a:ext cx="518901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508" name="星形"/>
          <p:cNvSpPr/>
          <p:nvPr/>
        </p:nvSpPr>
        <p:spPr>
          <a:xfrm>
            <a:off x="16923615" y="10885422"/>
            <a:ext cx="518901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509" name="简答"/>
          <p:cNvSpPr txBox="1"/>
          <p:nvPr/>
        </p:nvSpPr>
        <p:spPr>
          <a:xfrm>
            <a:off x="9380968" y="9272523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510" name="星形"/>
          <p:cNvSpPr/>
          <p:nvPr/>
        </p:nvSpPr>
        <p:spPr>
          <a:xfrm>
            <a:off x="10412862" y="9425302"/>
            <a:ext cx="518902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511" name="星形"/>
          <p:cNvSpPr/>
          <p:nvPr/>
        </p:nvSpPr>
        <p:spPr>
          <a:xfrm>
            <a:off x="11474776" y="9425302"/>
            <a:ext cx="518902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512" name="星形"/>
          <p:cNvSpPr/>
          <p:nvPr/>
        </p:nvSpPr>
        <p:spPr>
          <a:xfrm>
            <a:off x="10932962" y="9425302"/>
            <a:ext cx="518902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355600" y="241300"/>
            <a:ext cx="9299575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1.12.4 念奴娇（大江东去）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《念奴娇（大江东去）》中“羽扇纶巾”指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《念奴娇（大江东去）》中“羽扇纶巾”指的是（ ）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A:诸葛亮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B:周瑜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C:刘备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D:关羽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515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《念奴娇（大江东去）》中“羽扇纶巾”指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《念奴娇（大江东去）》中“羽扇纶巾”指的是（ ）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A:诸葛亮</a:t>
            </a:r>
          </a:p>
          <a:p>
            <a:pPr defTabSz="914400">
              <a:lnSpc>
                <a:spcPct val="100000"/>
              </a:lnSpc>
              <a:defRPr sz="6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B:周瑜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C:刘备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D:关羽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答案：B</a:t>
            </a:r>
          </a:p>
        </p:txBody>
      </p:sp>
      <p:sp>
        <p:nvSpPr>
          <p:cNvPr id="518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《念奴娇（大江东去）》运用的艺术手法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《念奴娇（大江东去）》运用的艺术手法是（ ）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A:借宾定主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B:借景抒情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C:借物喻人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D:托物言志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521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《念奴娇（大江东去）》运用的艺术手法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《念奴娇（大江东去）》运用的艺术手法是（ ）</a:t>
            </a:r>
          </a:p>
          <a:p>
            <a:pPr defTabSz="914400">
              <a:lnSpc>
                <a:spcPct val="100000"/>
              </a:lnSpc>
              <a:defRPr sz="6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A:借宾定主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B:借景抒情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C:借物喻人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D:托物言志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答案：A</a:t>
            </a:r>
          </a:p>
        </p:txBody>
      </p:sp>
      <p:sp>
        <p:nvSpPr>
          <p:cNvPr id="524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27" name="标题 1"/>
          <p:cNvSpPr txBox="1"/>
          <p:nvPr>
            <p:ph type="title"/>
          </p:nvPr>
        </p:nvSpPr>
        <p:spPr>
          <a:xfrm>
            <a:off x="2755191" y="8135647"/>
            <a:ext cx="15716446" cy="1978027"/>
          </a:xfrm>
          <a:prstGeom prst="rect">
            <a:avLst/>
          </a:prstGeom>
        </p:spPr>
        <p:txBody>
          <a:bodyPr anchor="b"/>
          <a:lstStyle/>
          <a:p>
            <a:pPr algn="ctr" defTabSz="415925">
              <a:defRPr sz="8580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rPr>
                <a:solidFill>
                  <a:srgbClr val="000000"/>
                </a:solidFill>
              </a:rPr>
              <a:t>1.12.5苏轼《前赤壁赋》</a:t>
            </a:r>
            <a:r>
              <a:t>【精读】</a:t>
            </a:r>
          </a:p>
        </p:txBody>
      </p:sp>
      <p:sp>
        <p:nvSpPr>
          <p:cNvPr id="528" name="矩形 6"/>
          <p:cNvSpPr/>
          <p:nvPr/>
        </p:nvSpPr>
        <p:spPr>
          <a:xfrm>
            <a:off x="2784474" y="6858000"/>
            <a:ext cx="2749553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529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4"/>
            <a:ext cx="2413000" cy="59055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30" name="矩形 8"/>
          <p:cNvSpPr/>
          <p:nvPr/>
        </p:nvSpPr>
        <p:spPr>
          <a:xfrm>
            <a:off x="2784474" y="8318500"/>
            <a:ext cx="111129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531" name="副标题 2"/>
          <p:cNvSpPr txBox="1"/>
          <p:nvPr/>
        </p:nvSpPr>
        <p:spPr>
          <a:xfrm>
            <a:off x="2930526" y="12258674"/>
            <a:ext cx="9782176" cy="716277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5265" y="228600"/>
            <a:ext cx="5859780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1.12.5前赤壁赋 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1.12.5《前赤壁赋》 ·苏轼"/>
          <p:cNvSpPr txBox="1"/>
          <p:nvPr>
            <p:ph type="title"/>
          </p:nvPr>
        </p:nvSpPr>
        <p:spPr>
          <a:xfrm>
            <a:off x="1733550" y="522604"/>
            <a:ext cx="21945600" cy="1708152"/>
          </a:xfrm>
          <a:prstGeom prst="rect">
            <a:avLst/>
          </a:prstGeom>
        </p:spPr>
        <p:txBody>
          <a:bodyPr anchor="ctr"/>
          <a:lstStyle>
            <a:lvl1pPr defTabSz="533400">
              <a:defRPr sz="7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1.12.5《前赤壁赋》 ·苏轼</a:t>
            </a:r>
          </a:p>
        </p:txBody>
      </p:sp>
      <p:sp>
        <p:nvSpPr>
          <p:cNvPr id="534" name="壬戌之秋，七月既望，苏子与客泛舟，游于赤壁之下。清风徐来，水波不兴。举酒属zhǔ客，诵明月之诗，歌窈窕之章。少焉，月出于东山之上，徘徊于斗牛之间。白露横江，水光接天。纵一苇之所如，凌万顷之茫然。浩浩乎如冯虚御风，而不知其所止；飘飘乎如遗世独立,羽化而登仙。"/>
          <p:cNvSpPr txBox="1"/>
          <p:nvPr/>
        </p:nvSpPr>
        <p:spPr>
          <a:xfrm>
            <a:off x="515725" y="4010266"/>
            <a:ext cx="23352550" cy="289737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just" defTabSz="1828800">
              <a:defRPr sz="5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壬戌之秋，七月</a:t>
            </a:r>
            <a:r>
              <a:rPr u="sng"/>
              <a:t>既望</a:t>
            </a:r>
            <a:r>
              <a:t>，苏子与客泛舟，游于赤壁之下。清风徐来，水波不兴。举酒属zhǔ客，诵</a:t>
            </a:r>
            <a:r>
              <a:rPr u="sng">
                <a:solidFill>
                  <a:srgbClr val="C00000"/>
                </a:solidFill>
              </a:rPr>
              <a:t>明月</a:t>
            </a:r>
            <a:r>
              <a:t>之诗，歌</a:t>
            </a:r>
            <a:r>
              <a:rPr u="sng">
                <a:solidFill>
                  <a:srgbClr val="C00000"/>
                </a:solidFill>
              </a:rPr>
              <a:t>窈窕</a:t>
            </a:r>
            <a:r>
              <a:t>之章。……飘飘乎如遗世独立,</a:t>
            </a:r>
            <a:r>
              <a:rPr u="sng">
                <a:solidFill>
                  <a:srgbClr val="C00000"/>
                </a:solidFill>
              </a:rPr>
              <a:t>羽化</a:t>
            </a:r>
            <a:r>
              <a:t>而登仙。</a:t>
            </a:r>
          </a:p>
        </p:txBody>
      </p:sp>
      <p:sp>
        <p:nvSpPr>
          <p:cNvPr id="535" name="第一段描写月夜游赤壁的情景，表达了自己的游兴。"/>
          <p:cNvSpPr txBox="1"/>
          <p:nvPr/>
        </p:nvSpPr>
        <p:spPr>
          <a:xfrm>
            <a:off x="443642" y="7212587"/>
            <a:ext cx="16140427" cy="9321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lnSpc>
                <a:spcPct val="150000"/>
              </a:lnSpc>
              <a:defRPr sz="54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 第一段描写月夜游赤壁的情景，表达了自己的游兴。</a:t>
            </a:r>
          </a:p>
        </p:txBody>
      </p:sp>
      <p:sp>
        <p:nvSpPr>
          <p:cNvPr id="536" name="1.诵明月：互文，出自《诗经》。…"/>
          <p:cNvSpPr txBox="1"/>
          <p:nvPr/>
        </p:nvSpPr>
        <p:spPr>
          <a:xfrm>
            <a:off x="675939" y="9408903"/>
            <a:ext cx="9676524" cy="217995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7" tIns="91437" rIns="91437" bIns="91437">
            <a:spAutoFit/>
          </a:bodyPr>
          <a:lstStyle/>
          <a:p>
            <a:pPr algn="l" defTabSz="1828800">
              <a:lnSpc>
                <a:spcPct val="125000"/>
              </a:lnSpc>
              <a:defRPr sz="5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1.诵明月：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互文，</a:t>
            </a:r>
            <a:r>
              <a:rPr>
                <a:solidFill>
                  <a:srgbClr val="C00000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出自</a:t>
            </a:r>
            <a:r>
              <a:rPr>
                <a:solidFill>
                  <a:srgbClr val="BE0000"/>
                </a:solidFill>
              </a:rPr>
              <a:t>《诗经》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。</a:t>
            </a:r>
            <a:endParaRPr>
              <a:latin typeface="Lantinghei SC Demibold"/>
              <a:ea typeface="Lantinghei SC Demibold"/>
              <a:cs typeface="Lantinghei SC Demibold"/>
              <a:sym typeface="Lantinghei SC Demibold"/>
            </a:endParaRPr>
          </a:p>
          <a:p>
            <a:pPr algn="l" defTabSz="1828800">
              <a:lnSpc>
                <a:spcPct val="125000"/>
              </a:lnSpc>
              <a:defRPr sz="5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2.一苇</a:t>
            </a:r>
            <a:r>
              <a:rPr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：</a:t>
            </a:r>
            <a:r>
              <a:rPr>
                <a:solidFill>
                  <a:srgbClr val="BE0000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出自</a:t>
            </a:r>
            <a:r>
              <a:rPr>
                <a:solidFill>
                  <a:srgbClr val="BE0000"/>
                </a:solidFill>
              </a:rPr>
              <a:t>《诗经》</a:t>
            </a:r>
            <a:r>
              <a:t>。</a:t>
            </a:r>
          </a:p>
        </p:txBody>
      </p:sp>
      <p:pic>
        <p:nvPicPr>
          <p:cNvPr id="53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73938" y="8088659"/>
            <a:ext cx="8169249" cy="48573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15265" y="228600"/>
            <a:ext cx="5859780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1.12.5前赤壁赋 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表格"/>
          <p:cNvGraphicFramePr/>
          <p:nvPr/>
        </p:nvGraphicFramePr>
        <p:xfrm>
          <a:off x="1816983" y="2602750"/>
          <a:ext cx="19617265" cy="10161878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4904316"/>
                <a:gridCol w="4904316"/>
                <a:gridCol w="4904316"/>
                <a:gridCol w="4904316"/>
              </a:tblGrid>
              <a:tr h="234558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题型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762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数量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762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分值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762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标记形式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762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13763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单选题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762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30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762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30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762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762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13763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多选题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5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10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3763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简答题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5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30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13763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论述题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2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20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31108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阅读分析题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1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10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  <a:r>
                        <a:t>      </a:t>
                      </a:r>
                      <a:r>
                        <a:rPr sz="4600"/>
                        <a:t>❤️</a:t>
                      </a:r>
                      <a:endParaRPr sz="4600"/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</a:tbl>
          </a:graphicData>
        </a:graphic>
      </p:graphicFrame>
      <p:sp>
        <p:nvSpPr>
          <p:cNvPr id="314" name="单选"/>
          <p:cNvSpPr txBox="1"/>
          <p:nvPr/>
        </p:nvSpPr>
        <p:spPr>
          <a:xfrm>
            <a:off x="17531652" y="4939677"/>
            <a:ext cx="11099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315" name="星形"/>
          <p:cNvSpPr/>
          <p:nvPr/>
        </p:nvSpPr>
        <p:spPr>
          <a:xfrm>
            <a:off x="18563544" y="5143255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16" name="多选"/>
          <p:cNvSpPr txBox="1"/>
          <p:nvPr/>
        </p:nvSpPr>
        <p:spPr>
          <a:xfrm>
            <a:off x="17471198" y="6449059"/>
            <a:ext cx="11099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多选</a:t>
            </a:r>
          </a:p>
        </p:txBody>
      </p:sp>
      <p:sp>
        <p:nvSpPr>
          <p:cNvPr id="317" name="星形"/>
          <p:cNvSpPr/>
          <p:nvPr/>
        </p:nvSpPr>
        <p:spPr>
          <a:xfrm>
            <a:off x="18503089" y="6652638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18" name="星形"/>
          <p:cNvSpPr/>
          <p:nvPr/>
        </p:nvSpPr>
        <p:spPr>
          <a:xfrm>
            <a:off x="19011089" y="6652638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19" name="简答"/>
          <p:cNvSpPr txBox="1"/>
          <p:nvPr/>
        </p:nvSpPr>
        <p:spPr>
          <a:xfrm>
            <a:off x="17442507" y="7958441"/>
            <a:ext cx="11099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320" name="星形"/>
          <p:cNvSpPr/>
          <p:nvPr/>
        </p:nvSpPr>
        <p:spPr>
          <a:xfrm>
            <a:off x="18474396" y="8162018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21" name="星形"/>
          <p:cNvSpPr/>
          <p:nvPr/>
        </p:nvSpPr>
        <p:spPr>
          <a:xfrm>
            <a:off x="18982396" y="8162018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22" name="星形"/>
          <p:cNvSpPr/>
          <p:nvPr/>
        </p:nvSpPr>
        <p:spPr>
          <a:xfrm>
            <a:off x="19464996" y="8162018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23" name="论述"/>
          <p:cNvSpPr txBox="1"/>
          <p:nvPr/>
        </p:nvSpPr>
        <p:spPr>
          <a:xfrm>
            <a:off x="17421361" y="9420859"/>
            <a:ext cx="11099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论述</a:t>
            </a:r>
          </a:p>
        </p:txBody>
      </p:sp>
      <p:sp>
        <p:nvSpPr>
          <p:cNvPr id="324" name="星形"/>
          <p:cNvSpPr/>
          <p:nvPr/>
        </p:nvSpPr>
        <p:spPr>
          <a:xfrm>
            <a:off x="18499796" y="9624438"/>
            <a:ext cx="518903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25" name="星形"/>
          <p:cNvSpPr/>
          <p:nvPr/>
        </p:nvSpPr>
        <p:spPr>
          <a:xfrm>
            <a:off x="19007796" y="9624438"/>
            <a:ext cx="518903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26" name="星形"/>
          <p:cNvSpPr/>
          <p:nvPr/>
        </p:nvSpPr>
        <p:spPr>
          <a:xfrm>
            <a:off x="19490396" y="9624438"/>
            <a:ext cx="518903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27" name="阅读理解"/>
          <p:cNvSpPr txBox="1"/>
          <p:nvPr/>
        </p:nvSpPr>
        <p:spPr>
          <a:xfrm>
            <a:off x="17294860" y="11580238"/>
            <a:ext cx="2024379" cy="8178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阅读理解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于是饮酒乐甚，扣舷而歌之。歌曰：“桂棹兮兰桨，击空明兮溯流光。渺渺兮予怀，望美人兮天一方。”客有吹洞箫者，倚歌而和之。其声呜呜然，如怨如慕，如泣如诉；余音袅袅，不绝如缕。舞幽壑之潜蛟，泣孤舟之嫠妇。"/>
          <p:cNvSpPr txBox="1"/>
          <p:nvPr>
            <p:ph type="body" sz="half" idx="1"/>
          </p:nvPr>
        </p:nvSpPr>
        <p:spPr>
          <a:xfrm>
            <a:off x="439125" y="2971798"/>
            <a:ext cx="15654804" cy="5265147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pPr defTabSz="1554480">
              <a:defRPr sz="5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于是饮酒乐甚，扣舷而歌之。歌曰：“</a:t>
            </a:r>
            <a:r>
              <a:rPr u="sng">
                <a:solidFill>
                  <a:srgbClr val="C00000"/>
                </a:solidFill>
              </a:rPr>
              <a:t>桂棹</a:t>
            </a:r>
            <a:r>
              <a:t>兮兰桨……。”客有吹洞箫者，倚歌而和之。其声呜呜然，如怨如慕，如泣如诉；余音袅袅，不绝如缕。</a:t>
            </a:r>
            <a:r>
              <a:rPr u="sng">
                <a:solidFill>
                  <a:srgbClr val="C00000"/>
                </a:solidFill>
              </a:rPr>
              <a:t>舞幽壑之潜蛟，泣孤舟之嫠妇</a:t>
            </a:r>
            <a:r>
              <a:rPr>
                <a:solidFill>
                  <a:srgbClr val="C00000"/>
                </a:solidFill>
              </a:rPr>
              <a:t>。</a:t>
            </a:r>
            <a:r>
              <a:rPr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     </a:t>
            </a:r>
            <a:endParaRPr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42" name="1.12.5《前赤壁赋》 ·苏轼"/>
          <p:cNvSpPr txBox="1"/>
          <p:nvPr>
            <p:ph type="title"/>
          </p:nvPr>
        </p:nvSpPr>
        <p:spPr>
          <a:xfrm>
            <a:off x="1733550" y="522604"/>
            <a:ext cx="21945600" cy="1708152"/>
          </a:xfrm>
          <a:prstGeom prst="rect">
            <a:avLst/>
          </a:prstGeom>
        </p:spPr>
        <p:txBody>
          <a:bodyPr anchor="ctr"/>
          <a:lstStyle>
            <a:lvl1pPr defTabSz="533400">
              <a:defRPr sz="7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1.12.5《前赤壁赋》 ·苏轼</a:t>
            </a:r>
          </a:p>
        </p:txBody>
      </p:sp>
      <p:sp>
        <p:nvSpPr>
          <p:cNvPr id="543" name="TextBox 6"/>
          <p:cNvSpPr txBox="1"/>
          <p:nvPr/>
        </p:nvSpPr>
        <p:spPr>
          <a:xfrm>
            <a:off x="433595" y="8553394"/>
            <a:ext cx="14922501" cy="221487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5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1.桂棹zhào、兰桨: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桨的美称。</a:t>
            </a:r>
            <a:r>
              <a:rPr b="1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出自</a:t>
            </a:r>
            <a:r>
              <a:rPr>
                <a:solidFill>
                  <a:srgbClr val="C00000"/>
                </a:solidFill>
              </a:rPr>
              <a:t>屈原</a:t>
            </a:r>
            <a:r>
              <a:t>《</a:t>
            </a:r>
            <a:r>
              <a:rPr u="sng">
                <a:solidFill>
                  <a:srgbClr val="C00000"/>
                </a:solidFill>
              </a:rPr>
              <a:t>九歌</a:t>
            </a:r>
            <a:r>
              <a:t>》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。</a:t>
            </a:r>
            <a:endParaRPr b="1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5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2.舞幽壑：</a:t>
            </a:r>
            <a:r>
              <a:rPr>
                <a:solidFill>
                  <a:srgbClr val="C00000"/>
                </a:solidFill>
              </a:rPr>
              <a:t>《列子·汤问》</a:t>
            </a:r>
            <a:endParaRPr>
              <a:solidFill>
                <a:srgbClr val="C00000"/>
              </a:solidFill>
            </a:endParaRPr>
          </a:p>
        </p:txBody>
      </p:sp>
      <p:pic>
        <p:nvPicPr>
          <p:cNvPr id="54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1183" y="1679068"/>
            <a:ext cx="8169249" cy="485739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15265" y="228600"/>
            <a:ext cx="5859780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1.12.5前赤壁赋 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1.12.5《前赤壁赋》 ·苏轼"/>
          <p:cNvSpPr txBox="1"/>
          <p:nvPr>
            <p:ph type="title"/>
          </p:nvPr>
        </p:nvSpPr>
        <p:spPr>
          <a:xfrm>
            <a:off x="1733550" y="522604"/>
            <a:ext cx="21945600" cy="1708152"/>
          </a:xfrm>
          <a:prstGeom prst="rect">
            <a:avLst/>
          </a:prstGeom>
        </p:spPr>
        <p:txBody>
          <a:bodyPr anchor="ctr"/>
          <a:lstStyle>
            <a:lvl1pPr defTabSz="533400">
              <a:defRPr sz="7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1.12.5《前赤壁赋》 ·苏轼</a:t>
            </a:r>
          </a:p>
        </p:txBody>
      </p:sp>
      <p:sp>
        <p:nvSpPr>
          <p:cNvPr id="549" name="苏子愀qiǎo然，正襟危坐，而问客曰：“何为其然也？”客曰：“‘月明星稀，乌鹊南飞。’此非曹孟德之诗乎？西望夏口（今武汉），东望武昌，山川相缪liáo，郁乎苍苍，此非孟德之困于周郎者乎？方其破荆州，下江陵，顺流而东也，舳zhú舻千里，旌旗蔽空，酾shī酒临江，横槊shuò赋诗，固一世之雄也，而今安在哉？况吾与子渔樵于江渚之上，侣鱼虾而友麋鹿，驾一叶之扁舟，举匏páo樽以相属。寄蜉fú蝣yóu于天地，渺沧海之一粟。哀吾生之须臾，羡长江之无穷。挟飞仙以遨游，抱明月而长终。知不可乎骤得，托遗响于悲风。”"/>
          <p:cNvSpPr txBox="1"/>
          <p:nvPr/>
        </p:nvSpPr>
        <p:spPr>
          <a:xfrm>
            <a:off x="784860" y="2934893"/>
            <a:ext cx="23182582" cy="589831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just" defTabSz="1828800">
              <a:lnSpc>
                <a:spcPct val="120000"/>
              </a:lnSpc>
              <a:defRPr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苏子愀qiǎo然，正襟危坐，而问客曰：“何为其然也？”客曰：“‘</a:t>
            </a:r>
            <a:r>
              <a:rPr u="sng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月明星稀，乌鹊南飞。’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此非曹孟德之诗乎</a:t>
            </a:r>
            <a:r>
              <a:rPr u="sng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？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……其破荆州，下江陵，顺流而东也，舳zhú舻千里，旌旗蔽空，酾shī酒临江，横槊shuò赋诗，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固一世之雄也，而今安在哉？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 defTabSz="1828800">
              <a:lnSpc>
                <a:spcPct val="120000"/>
              </a:lnSpc>
              <a:defRPr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  况吾与子……寄蜉fú蝣yóu于天地，渺沧海之一粟。</a:t>
            </a:r>
            <a:r>
              <a:rPr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哀吾生之须臾，羡长江之无穷……</a:t>
            </a:r>
            <a:endParaRPr>
              <a:solidFill>
                <a:srgbClr val="BE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</p:txBody>
      </p:sp>
      <p:sp>
        <p:nvSpPr>
          <p:cNvPr id="550" name="第二段写闻箫声而引起的人生悲感。"/>
          <p:cNvSpPr txBox="1"/>
          <p:nvPr/>
        </p:nvSpPr>
        <p:spPr>
          <a:xfrm>
            <a:off x="756482" y="9770388"/>
            <a:ext cx="12793977" cy="10464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lnSpc>
                <a:spcPct val="150000"/>
              </a:lnSpc>
              <a:defRPr sz="6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第二段写闻箫声而引起的人生悲感。</a:t>
            </a:r>
          </a:p>
        </p:txBody>
      </p:sp>
      <p:sp>
        <p:nvSpPr>
          <p:cNvPr id="551" name="文本框 1"/>
          <p:cNvSpPr txBox="1"/>
          <p:nvPr/>
        </p:nvSpPr>
        <p:spPr>
          <a:xfrm>
            <a:off x="807717" y="10875167"/>
            <a:ext cx="20792446" cy="104647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4800" b="1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</a:t>
            </a:r>
            <a:r>
              <a:rPr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此非孟德之困于周郎者乎句</a:t>
            </a:r>
            <a:r>
              <a:rPr b="0"/>
              <a:t>：指曹操在</a:t>
            </a:r>
            <a:r>
              <a:rPr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赤壁之战</a:t>
            </a:r>
            <a:r>
              <a:rPr b="0"/>
              <a:t>中被周瑜击败的事。</a:t>
            </a:r>
            <a:endParaRPr b="0"/>
          </a:p>
        </p:txBody>
      </p:sp>
      <p:sp>
        <p:nvSpPr>
          <p:cNvPr id="2" name="文本框 1"/>
          <p:cNvSpPr txBox="1"/>
          <p:nvPr/>
        </p:nvSpPr>
        <p:spPr>
          <a:xfrm>
            <a:off x="215265" y="228600"/>
            <a:ext cx="5859780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1.12.5前赤壁赋 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1.12.5《前赤壁赋》 ·苏轼"/>
          <p:cNvSpPr txBox="1"/>
          <p:nvPr>
            <p:ph type="title"/>
          </p:nvPr>
        </p:nvSpPr>
        <p:spPr>
          <a:xfrm>
            <a:off x="1733550" y="522604"/>
            <a:ext cx="21945600" cy="1708152"/>
          </a:xfrm>
          <a:prstGeom prst="rect">
            <a:avLst/>
          </a:prstGeom>
        </p:spPr>
        <p:txBody>
          <a:bodyPr anchor="ctr"/>
          <a:lstStyle>
            <a:lvl1pPr defTabSz="533400">
              <a:defRPr sz="7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1.12.5《前赤壁赋》 ·苏轼</a:t>
            </a:r>
          </a:p>
        </p:txBody>
      </p:sp>
      <p:sp>
        <p:nvSpPr>
          <p:cNvPr id="554" name="苏子曰：“客亦知夫水与月乎？逝者如斯，而未尝往也；盈虚者如彼，而卒莫消长也。盖将自其变者而观之，则天地曾不能以一瞬；自其不变者而观之，则物与我皆无尽也，而又何羡乎！且夫天地之间，物各有主，苟非吾之所有，虽一毫而莫取。惟江上之清风，与山间之明月，耳得之而为声，目遇之而成色，取之无禁，用之不竭。是造物者之无尽藏也，而吾与子之所共适。”"/>
          <p:cNvSpPr txBox="1"/>
          <p:nvPr/>
        </p:nvSpPr>
        <p:spPr>
          <a:xfrm>
            <a:off x="1088600" y="3724663"/>
            <a:ext cx="22846013" cy="478633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just" defTabSz="1828800">
              <a:lnSpc>
                <a:spcPct val="135000"/>
              </a:lnSpc>
              <a:defRPr sz="5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苏子曰：“客亦知夫水与月乎？</a:t>
            </a:r>
            <a:r>
              <a:rPr u="sng">
                <a:solidFill>
                  <a:srgbClr val="C00000"/>
                </a:solidFill>
              </a:rPr>
              <a:t>逝者如斯</a:t>
            </a:r>
            <a:r>
              <a:t>，而未尝往也；盈虚者如彼，而卒莫消长也。</a:t>
            </a:r>
            <a:r>
              <a:rPr>
                <a:solidFill>
                  <a:srgbClr val="C00000"/>
                </a:solidFill>
              </a:rPr>
              <a:t>盖将自其变者而观之，则天地曾不能以一瞬</a:t>
            </a:r>
            <a:r>
              <a:t>；</a:t>
            </a:r>
            <a:r>
              <a:rPr>
                <a:solidFill>
                  <a:srgbClr val="002060"/>
                </a:solidFill>
              </a:rPr>
              <a:t>自其不变者而观之，则物与我皆无尽也，</a:t>
            </a:r>
            <a:r>
              <a:t>而又何羡乎！……。</a:t>
            </a:r>
            <a:r>
              <a:rPr>
                <a:solidFill>
                  <a:srgbClr val="BE0000"/>
                </a:solidFill>
              </a:rPr>
              <a:t>惟江上之清风，与山间之明月，耳得之而为声，目遇之而成色，取之无禁，用之不竭。是造物者之无尽藏也，而吾与子之所共适。</a:t>
            </a:r>
            <a:r>
              <a:t>”</a:t>
            </a:r>
          </a:p>
        </p:txBody>
      </p:sp>
      <p:sp>
        <p:nvSpPr>
          <p:cNvPr id="555" name="第三段写感悟变与不变的宇宙人生之理。"/>
          <p:cNvSpPr txBox="1"/>
          <p:nvPr/>
        </p:nvSpPr>
        <p:spPr>
          <a:xfrm>
            <a:off x="912924" y="8777157"/>
            <a:ext cx="12711427" cy="948250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/>
          <a:p>
            <a:pPr algn="l" defTabSz="1828800">
              <a:lnSpc>
                <a:spcPct val="135000"/>
              </a:lnSpc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第三段写感悟</a:t>
            </a:r>
            <a:r>
              <a:rPr u="sng"/>
              <a:t>变与不变</a:t>
            </a:r>
            <a:r>
              <a:t>的</a:t>
            </a:r>
            <a:r>
              <a:rPr u="sng"/>
              <a:t>宇宙人生之理</a:t>
            </a:r>
            <a:r>
              <a:t>。</a:t>
            </a:r>
          </a:p>
        </p:txBody>
      </p:sp>
      <p:sp>
        <p:nvSpPr>
          <p:cNvPr id="556" name="1.逝者如斯：《论语》：“子在川上曰：’逝者如斯夫，不舍昼夜。”…"/>
          <p:cNvSpPr txBox="1"/>
          <p:nvPr/>
        </p:nvSpPr>
        <p:spPr>
          <a:xfrm>
            <a:off x="1150006" y="9991572"/>
            <a:ext cx="16302848" cy="217677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4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1.逝者如斯</a:t>
            </a:r>
            <a:r>
              <a:rPr b="1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：</a:t>
            </a:r>
            <a:r>
              <a:rPr u="sng">
                <a:solidFill>
                  <a:srgbClr val="C00000"/>
                </a:solidFill>
              </a:rPr>
              <a:t>《论语》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：“子在川上曰：’逝者如斯夫，不舍昼夜。”</a:t>
            </a:r>
            <a:endParaRPr b="1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4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2.惟江上四句</a:t>
            </a:r>
            <a:r>
              <a:rPr b="1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：</a:t>
            </a:r>
            <a:r>
              <a:rPr u="sng">
                <a:solidFill>
                  <a:srgbClr val="C00000"/>
                </a:solidFill>
              </a:rPr>
              <a:t>李白《襄阳歌》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265" y="228600"/>
            <a:ext cx="5859780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1.12.5前赤壁赋 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1.12.5《前赤壁赋》 ·苏轼"/>
          <p:cNvSpPr txBox="1"/>
          <p:nvPr>
            <p:ph type="title"/>
          </p:nvPr>
        </p:nvSpPr>
        <p:spPr>
          <a:xfrm>
            <a:off x="1733550" y="522604"/>
            <a:ext cx="21945600" cy="1708152"/>
          </a:xfrm>
          <a:prstGeom prst="rect">
            <a:avLst/>
          </a:prstGeom>
        </p:spPr>
        <p:txBody>
          <a:bodyPr anchor="ctr"/>
          <a:lstStyle>
            <a:lvl1pPr defTabSz="533400">
              <a:defRPr sz="7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1.12.5《前赤壁赋》 ·苏轼</a:t>
            </a:r>
          </a:p>
        </p:txBody>
      </p:sp>
      <p:sp>
        <p:nvSpPr>
          <p:cNvPr id="559" name="客喜而笑，洗盏更酌。肴核既尽，杯盘狼籍。相与枕藉乎舟中，不知东方之既白。"/>
          <p:cNvSpPr txBox="1"/>
          <p:nvPr/>
        </p:nvSpPr>
        <p:spPr>
          <a:xfrm>
            <a:off x="1080139" y="3666581"/>
            <a:ext cx="22871413" cy="203820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just" defTabSz="1828800">
              <a:lnSpc>
                <a:spcPct val="135000"/>
              </a:lnSpc>
              <a:defRPr sz="5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</a:t>
            </a:r>
            <a:r>
              <a:rPr>
                <a:solidFill>
                  <a:srgbClr val="C00000"/>
                </a:solidFill>
              </a:rPr>
              <a:t>客喜而笑</a:t>
            </a:r>
            <a:r>
              <a:t>，洗盏更酌。肴核既尽，杯盘狼籍。相与枕藉乎舟中，不知东方之既白。</a:t>
            </a:r>
          </a:p>
        </p:txBody>
      </p:sp>
      <p:sp>
        <p:nvSpPr>
          <p:cNvPr id="560" name="第四段写转悲为喜，最终得到旷达超脱之乐。"/>
          <p:cNvSpPr txBox="1"/>
          <p:nvPr/>
        </p:nvSpPr>
        <p:spPr>
          <a:xfrm>
            <a:off x="917045" y="6052271"/>
            <a:ext cx="15111727" cy="1000241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/>
          <a:p>
            <a:pPr algn="l" defTabSz="1828800">
              <a:lnSpc>
                <a:spcPct val="135000"/>
              </a:lnSpc>
              <a:defRPr sz="5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第四段写</a:t>
            </a:r>
            <a:r>
              <a:rPr u="sng">
                <a:solidFill>
                  <a:srgbClr val="C00000"/>
                </a:solidFill>
              </a:rPr>
              <a:t>转悲为喜</a:t>
            </a:r>
            <a:r>
              <a:t>，最终得到</a:t>
            </a:r>
            <a:r>
              <a:rPr u="sng">
                <a:solidFill>
                  <a:srgbClr val="C00000"/>
                </a:solidFill>
              </a:rPr>
              <a:t>旷达超脱</a:t>
            </a:r>
            <a:r>
              <a:t>之乐。</a:t>
            </a:r>
          </a:p>
        </p:txBody>
      </p:sp>
      <p:sp>
        <p:nvSpPr>
          <p:cNvPr id="561" name="注：身处逆境，却能忘却一时得失、力求随遇而安"/>
          <p:cNvSpPr txBox="1"/>
          <p:nvPr/>
        </p:nvSpPr>
        <p:spPr>
          <a:xfrm>
            <a:off x="1100380" y="7153313"/>
            <a:ext cx="13632177" cy="86867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lnSpc>
                <a:spcPct val="150000"/>
              </a:lnSpc>
              <a:defRPr sz="48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注：身处逆境，却能忘却一时得失、力求随遇而安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5265" y="228600"/>
            <a:ext cx="5859780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1.12.5前赤壁赋 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1.12.5《前赤壁赋》 ·苏轼"/>
          <p:cNvSpPr txBox="1"/>
          <p:nvPr>
            <p:ph type="title"/>
          </p:nvPr>
        </p:nvSpPr>
        <p:spPr>
          <a:xfrm>
            <a:off x="1733550" y="522604"/>
            <a:ext cx="21945600" cy="1708152"/>
          </a:xfrm>
          <a:prstGeom prst="rect">
            <a:avLst/>
          </a:prstGeom>
        </p:spPr>
        <p:txBody>
          <a:bodyPr anchor="ctr"/>
          <a:lstStyle>
            <a:lvl1pPr defTabSz="533400">
              <a:defRPr sz="7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1.12.5《前赤壁赋》 ·苏轼</a:t>
            </a:r>
          </a:p>
        </p:txBody>
      </p:sp>
      <p:sp>
        <p:nvSpPr>
          <p:cNvPr id="564" name="艺术特色："/>
          <p:cNvSpPr txBox="1"/>
          <p:nvPr/>
        </p:nvSpPr>
        <p:spPr>
          <a:xfrm>
            <a:off x="1445356" y="4389899"/>
            <a:ext cx="3753844" cy="1057279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 anchor="ctr">
            <a:normAutofit fontScale="80000"/>
          </a:bodyPr>
          <a:lstStyle>
            <a:lvl1pPr algn="l" defTabSz="431800">
              <a:defRPr sz="6200" spc="6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艺术特色：</a:t>
            </a:r>
          </a:p>
        </p:txBody>
      </p:sp>
      <p:sp>
        <p:nvSpPr>
          <p:cNvPr id="565" name="主客问答+形象性、情感性、哲理性"/>
          <p:cNvSpPr txBox="1"/>
          <p:nvPr/>
        </p:nvSpPr>
        <p:spPr>
          <a:xfrm>
            <a:off x="1692245" y="5667519"/>
            <a:ext cx="18924242" cy="164337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lnSpc>
                <a:spcPct val="150000"/>
              </a:lnSpc>
              <a:defRPr sz="9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lvl1pPr>
          </a:lstStyle>
          <a:p>
            <a:r>
              <a:t>主客问答+形象性、情感性、哲理性</a:t>
            </a:r>
          </a:p>
        </p:txBody>
      </p:sp>
      <p:sp>
        <p:nvSpPr>
          <p:cNvPr id="566" name="简答"/>
          <p:cNvSpPr txBox="1"/>
          <p:nvPr/>
        </p:nvSpPr>
        <p:spPr>
          <a:xfrm>
            <a:off x="4817269" y="4509597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567" name="星形"/>
          <p:cNvSpPr/>
          <p:nvPr/>
        </p:nvSpPr>
        <p:spPr>
          <a:xfrm>
            <a:off x="5849161" y="4662375"/>
            <a:ext cx="518905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568" name="星形"/>
          <p:cNvSpPr/>
          <p:nvPr/>
        </p:nvSpPr>
        <p:spPr>
          <a:xfrm>
            <a:off x="6911078" y="4662375"/>
            <a:ext cx="518902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569" name="星形"/>
          <p:cNvSpPr/>
          <p:nvPr/>
        </p:nvSpPr>
        <p:spPr>
          <a:xfrm>
            <a:off x="6369262" y="4662375"/>
            <a:ext cx="518905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57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99421" y="189521"/>
            <a:ext cx="7923137" cy="443271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15265" y="228600"/>
            <a:ext cx="5859780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1.12.5前赤壁赋 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1.12.5《前赤壁赋》 ·苏轼"/>
          <p:cNvSpPr txBox="1"/>
          <p:nvPr>
            <p:ph type="title"/>
          </p:nvPr>
        </p:nvSpPr>
        <p:spPr>
          <a:xfrm>
            <a:off x="1733550" y="522604"/>
            <a:ext cx="21945600" cy="1708152"/>
          </a:xfrm>
          <a:prstGeom prst="rect">
            <a:avLst/>
          </a:prstGeom>
        </p:spPr>
        <p:txBody>
          <a:bodyPr anchor="ctr"/>
          <a:lstStyle>
            <a:lvl1pPr defTabSz="533400">
              <a:defRPr sz="7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1.12.5《前赤壁赋》 ·苏轼</a:t>
            </a:r>
          </a:p>
        </p:txBody>
      </p:sp>
      <p:sp>
        <p:nvSpPr>
          <p:cNvPr id="573" name="艺术特色：【主客问答手法表现内心矛盾斗争的构思】"/>
          <p:cNvSpPr txBox="1"/>
          <p:nvPr/>
        </p:nvSpPr>
        <p:spPr>
          <a:xfrm>
            <a:off x="845738" y="3816032"/>
            <a:ext cx="14825977" cy="857564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艺术特色：【</a:t>
            </a:r>
            <a:r>
              <a:rPr u="sng"/>
              <a:t>主客问答手法</a:t>
            </a:r>
            <a:r>
              <a:t>表现内心矛盾斗争的</a:t>
            </a:r>
            <a:r>
              <a:rPr u="sng"/>
              <a:t>构思</a:t>
            </a:r>
            <a:r>
              <a:t>】</a:t>
            </a:r>
          </a:p>
        </p:txBody>
      </p:sp>
      <p:sp>
        <p:nvSpPr>
          <p:cNvPr id="574" name="简答"/>
          <p:cNvSpPr txBox="1"/>
          <p:nvPr/>
        </p:nvSpPr>
        <p:spPr>
          <a:xfrm>
            <a:off x="15605431" y="3835875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575" name="星形"/>
          <p:cNvSpPr/>
          <p:nvPr/>
        </p:nvSpPr>
        <p:spPr>
          <a:xfrm>
            <a:off x="16637324" y="3988651"/>
            <a:ext cx="518902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576" name="星形"/>
          <p:cNvSpPr/>
          <p:nvPr/>
        </p:nvSpPr>
        <p:spPr>
          <a:xfrm>
            <a:off x="17699240" y="3988651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577" name="星形"/>
          <p:cNvSpPr/>
          <p:nvPr/>
        </p:nvSpPr>
        <p:spPr>
          <a:xfrm>
            <a:off x="17157424" y="3988651"/>
            <a:ext cx="518902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57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6744" y="382587"/>
            <a:ext cx="9923507" cy="24066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15265" y="228600"/>
            <a:ext cx="5859780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1.12.5前赤壁赋 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1.12.5《前赤壁赋》 ·苏轼"/>
          <p:cNvSpPr txBox="1"/>
          <p:nvPr>
            <p:ph type="title"/>
          </p:nvPr>
        </p:nvSpPr>
        <p:spPr>
          <a:xfrm>
            <a:off x="1733550" y="522604"/>
            <a:ext cx="21945600" cy="1708152"/>
          </a:xfrm>
          <a:prstGeom prst="rect">
            <a:avLst/>
          </a:prstGeom>
        </p:spPr>
        <p:txBody>
          <a:bodyPr anchor="ctr"/>
          <a:lstStyle>
            <a:lvl1pPr defTabSz="533400">
              <a:defRPr sz="7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1.12.5《前赤壁赋》 ·苏轼</a:t>
            </a:r>
          </a:p>
        </p:txBody>
      </p:sp>
      <p:sp>
        <p:nvSpPr>
          <p:cNvPr id="583" name="在展开情绪和心理变化时，使用“主客问答、抑客伸主”表现手法。…"/>
          <p:cNvSpPr txBox="1"/>
          <p:nvPr/>
        </p:nvSpPr>
        <p:spPr>
          <a:xfrm>
            <a:off x="854517" y="5283198"/>
            <a:ext cx="23703666" cy="578562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just" defTabSz="1828800">
              <a:lnSpc>
                <a:spcPct val="110000"/>
              </a:lnSpc>
              <a:defRPr sz="5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总：</a:t>
            </a:r>
            <a:r>
              <a:t>在展开情绪和心理变化时，使用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“主客问答、抑客伸主”</a:t>
            </a:r>
            <a:r>
              <a:t>表现手法。</a:t>
            </a:r>
          </a:p>
          <a:p>
            <a:pPr algn="just" defTabSz="1828800">
              <a:lnSpc>
                <a:spcPct val="110000"/>
              </a:lnSpc>
              <a:defRPr sz="5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 defTabSz="1828800">
              <a:lnSpc>
                <a:spcPct val="110000"/>
              </a:lnSpc>
              <a:defRPr sz="5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 defTabSz="1828800">
              <a:lnSpc>
                <a:spcPct val="110000"/>
              </a:lnSpc>
              <a:defRPr sz="5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 defTabSz="1828800">
              <a:lnSpc>
                <a:spcPct val="110000"/>
              </a:lnSpc>
              <a:defRPr sz="5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</a:p>
          <a:p>
            <a:pPr algn="just" defTabSz="1828800">
              <a:lnSpc>
                <a:spcPct val="110000"/>
              </a:lnSpc>
              <a:defRPr sz="5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总：</a:t>
            </a:r>
            <a:r>
              <a:t>  这一艺术构思，是作者</a:t>
            </a:r>
            <a:r>
              <a:rPr u="sng"/>
              <a:t>别具匠心</a:t>
            </a:r>
            <a:r>
              <a:t>的创造。</a:t>
            </a:r>
          </a:p>
        </p:txBody>
      </p:sp>
      <p:sp>
        <p:nvSpPr>
          <p:cNvPr id="584" name="艺术特色：【主客问答手法表现内心矛盾斗争的构思】"/>
          <p:cNvSpPr txBox="1"/>
          <p:nvPr/>
        </p:nvSpPr>
        <p:spPr>
          <a:xfrm>
            <a:off x="845738" y="3816032"/>
            <a:ext cx="14825977" cy="857564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艺术特色：【</a:t>
            </a:r>
            <a:r>
              <a:rPr u="sng"/>
              <a:t>主客问答手法</a:t>
            </a:r>
            <a:r>
              <a:t>表现内心矛盾斗争的</a:t>
            </a:r>
            <a:r>
              <a:rPr u="sng"/>
              <a:t>构思</a:t>
            </a:r>
            <a:r>
              <a:t>】</a:t>
            </a:r>
          </a:p>
        </p:txBody>
      </p:sp>
      <p:sp>
        <p:nvSpPr>
          <p:cNvPr id="585" name="简答"/>
          <p:cNvSpPr txBox="1"/>
          <p:nvPr/>
        </p:nvSpPr>
        <p:spPr>
          <a:xfrm>
            <a:off x="15605431" y="3835875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586" name="星形"/>
          <p:cNvSpPr/>
          <p:nvPr/>
        </p:nvSpPr>
        <p:spPr>
          <a:xfrm>
            <a:off x="16637324" y="3988651"/>
            <a:ext cx="518902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587" name="星形"/>
          <p:cNvSpPr/>
          <p:nvPr/>
        </p:nvSpPr>
        <p:spPr>
          <a:xfrm>
            <a:off x="17699240" y="3988651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588" name="星形"/>
          <p:cNvSpPr/>
          <p:nvPr/>
        </p:nvSpPr>
        <p:spPr>
          <a:xfrm>
            <a:off x="17157424" y="3988651"/>
            <a:ext cx="518902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58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6744" y="382587"/>
            <a:ext cx="9923507" cy="24066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15265" y="228600"/>
            <a:ext cx="5859780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1.12.5前赤壁赋 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1.12.5《前赤壁赋》 ·苏轼"/>
          <p:cNvSpPr txBox="1"/>
          <p:nvPr>
            <p:ph type="title"/>
          </p:nvPr>
        </p:nvSpPr>
        <p:spPr>
          <a:xfrm>
            <a:off x="1733550" y="522604"/>
            <a:ext cx="21945600" cy="1708152"/>
          </a:xfrm>
          <a:prstGeom prst="rect">
            <a:avLst/>
          </a:prstGeom>
        </p:spPr>
        <p:txBody>
          <a:bodyPr anchor="ctr"/>
          <a:lstStyle>
            <a:lvl1pPr defTabSz="533400">
              <a:defRPr sz="7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1.12.5《前赤壁赋》 ·苏轼</a:t>
            </a:r>
          </a:p>
        </p:txBody>
      </p:sp>
      <p:sp>
        <p:nvSpPr>
          <p:cNvPr id="594" name="在展开情绪和心理变化时，使用“主客问答、抑客伸主”表现手法。…"/>
          <p:cNvSpPr txBox="1"/>
          <p:nvPr/>
        </p:nvSpPr>
        <p:spPr>
          <a:xfrm>
            <a:off x="854517" y="5283198"/>
            <a:ext cx="23703666" cy="613047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just" defTabSz="1828800">
              <a:lnSpc>
                <a:spcPct val="110000"/>
              </a:lnSpc>
              <a:defRPr sz="5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总：</a:t>
            </a:r>
            <a:r>
              <a:t>在展开情绪和心理变化时，使用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“主客问答、抑客伸主”</a:t>
            </a:r>
            <a:r>
              <a:t>表现手法。</a:t>
            </a:r>
          </a:p>
          <a:p>
            <a:pPr algn="just" defTabSz="1828800">
              <a:lnSpc>
                <a:spcPct val="110000"/>
              </a:lnSpc>
              <a:defRPr sz="5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分：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主与客之间</a:t>
            </a:r>
            <a:r>
              <a:t>的一难一解、相互辩驳，实则代表了作者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内心矛盾斗争</a:t>
            </a:r>
            <a:r>
              <a:t>的两方面：</a:t>
            </a:r>
          </a:p>
          <a:p>
            <a:pPr algn="just" defTabSz="1828800">
              <a:lnSpc>
                <a:spcPct val="110000"/>
              </a:lnSpc>
              <a:defRPr sz="5700" u="sng">
                <a:solidFill>
                  <a:srgbClr val="BE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借客</a:t>
            </a:r>
            <a:r>
              <a:rPr u="none">
                <a:solidFill>
                  <a:srgbClr val="000000"/>
                </a:solidFill>
              </a:rPr>
              <a:t>之口宣泄</a:t>
            </a:r>
            <a:r>
              <a:rPr u="none"/>
              <a:t>【         】</a:t>
            </a:r>
            <a:r>
              <a:rPr u="none">
                <a:solidFill>
                  <a:srgbClr val="000000"/>
                </a:solidFill>
              </a:rPr>
              <a:t>的苦闷；</a:t>
            </a:r>
            <a:endParaRPr u="none">
              <a:solidFill>
                <a:srgbClr val="000000"/>
              </a:solidFill>
            </a:endParaRPr>
          </a:p>
          <a:p>
            <a:pPr algn="just" defTabSz="1828800">
              <a:lnSpc>
                <a:spcPct val="110000"/>
              </a:lnSpc>
              <a:defRPr sz="5700" u="sng">
                <a:solidFill>
                  <a:srgbClr val="BE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借主</a:t>
            </a:r>
            <a:r>
              <a:rPr u="none">
                <a:solidFill>
                  <a:srgbClr val="000000"/>
                </a:solidFill>
              </a:rPr>
              <a:t>之口表达</a:t>
            </a:r>
            <a:r>
              <a:rPr u="none"/>
              <a:t>【         】</a:t>
            </a:r>
            <a:r>
              <a:rPr u="none">
                <a:solidFill>
                  <a:srgbClr val="000000"/>
                </a:solidFill>
              </a:rPr>
              <a:t>的情怀。</a:t>
            </a:r>
            <a:endParaRPr u="none">
              <a:solidFill>
                <a:srgbClr val="000000"/>
              </a:solidFill>
            </a:endParaRPr>
          </a:p>
          <a:p>
            <a:pPr algn="just" defTabSz="1828800">
              <a:lnSpc>
                <a:spcPct val="110000"/>
              </a:lnSpc>
              <a:defRPr sz="5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总：</a:t>
            </a:r>
            <a:r>
              <a:t>  这一艺术构思，是作者</a:t>
            </a:r>
            <a:r>
              <a:rPr u="sng"/>
              <a:t>别具匠心</a:t>
            </a:r>
            <a:r>
              <a:t>的创造。</a:t>
            </a:r>
          </a:p>
        </p:txBody>
      </p:sp>
      <p:sp>
        <p:nvSpPr>
          <p:cNvPr id="595" name="艺术特色：【主客问答手法表现内心矛盾斗争的构思】"/>
          <p:cNvSpPr txBox="1"/>
          <p:nvPr/>
        </p:nvSpPr>
        <p:spPr>
          <a:xfrm>
            <a:off x="845738" y="3816032"/>
            <a:ext cx="14825977" cy="857564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艺术特色：【</a:t>
            </a:r>
            <a:r>
              <a:rPr u="sng"/>
              <a:t>主客问答手法</a:t>
            </a:r>
            <a:r>
              <a:t>表现内心矛盾斗争的</a:t>
            </a:r>
            <a:r>
              <a:rPr u="sng"/>
              <a:t>构思</a:t>
            </a:r>
            <a:r>
              <a:t>】</a:t>
            </a:r>
          </a:p>
        </p:txBody>
      </p:sp>
      <p:sp>
        <p:nvSpPr>
          <p:cNvPr id="596" name="简答"/>
          <p:cNvSpPr txBox="1"/>
          <p:nvPr/>
        </p:nvSpPr>
        <p:spPr>
          <a:xfrm>
            <a:off x="15605431" y="3835875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597" name="星形"/>
          <p:cNvSpPr/>
          <p:nvPr/>
        </p:nvSpPr>
        <p:spPr>
          <a:xfrm>
            <a:off x="16637324" y="3988651"/>
            <a:ext cx="518902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598" name="星形"/>
          <p:cNvSpPr/>
          <p:nvPr/>
        </p:nvSpPr>
        <p:spPr>
          <a:xfrm>
            <a:off x="17699240" y="3988651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599" name="星形"/>
          <p:cNvSpPr/>
          <p:nvPr/>
        </p:nvSpPr>
        <p:spPr>
          <a:xfrm>
            <a:off x="17157424" y="3988651"/>
            <a:ext cx="518902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60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6744" y="382587"/>
            <a:ext cx="9923507" cy="24066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15265" y="228600"/>
            <a:ext cx="5859780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1.12.5前赤壁赋 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1.12.5《前赤壁赋》 ·苏轼"/>
          <p:cNvSpPr txBox="1"/>
          <p:nvPr>
            <p:ph type="title"/>
          </p:nvPr>
        </p:nvSpPr>
        <p:spPr>
          <a:xfrm>
            <a:off x="1733550" y="522604"/>
            <a:ext cx="21945600" cy="1708152"/>
          </a:xfrm>
          <a:prstGeom prst="rect">
            <a:avLst/>
          </a:prstGeom>
        </p:spPr>
        <p:txBody>
          <a:bodyPr anchor="ctr"/>
          <a:lstStyle>
            <a:lvl1pPr defTabSz="533400">
              <a:defRPr sz="7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1.12.5《前赤壁赋》 ·苏轼</a:t>
            </a:r>
          </a:p>
        </p:txBody>
      </p:sp>
      <p:sp>
        <p:nvSpPr>
          <p:cNvPr id="605" name="在展开情绪和心理变化时，使用“主客问答、抑客伸主”表现手法。…"/>
          <p:cNvSpPr txBox="1"/>
          <p:nvPr/>
        </p:nvSpPr>
        <p:spPr>
          <a:xfrm>
            <a:off x="854517" y="5283198"/>
            <a:ext cx="23703666" cy="614161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just" defTabSz="1828800">
              <a:lnSpc>
                <a:spcPct val="110000"/>
              </a:lnSpc>
              <a:defRPr sz="5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总：</a:t>
            </a:r>
            <a:r>
              <a:t>在展开情绪和心理变化时，使用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“主客问答、抑客伸主”</a:t>
            </a:r>
            <a:r>
              <a:t>表现手法。</a:t>
            </a:r>
          </a:p>
          <a:p>
            <a:pPr algn="just" defTabSz="1828800">
              <a:lnSpc>
                <a:spcPct val="110000"/>
              </a:lnSpc>
              <a:defRPr sz="5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分：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主与客之间</a:t>
            </a:r>
            <a:r>
              <a:t>的一难一解、相互辩驳，实则代表了作者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内心矛盾斗争</a:t>
            </a:r>
            <a:r>
              <a:t>的两方面：</a:t>
            </a:r>
          </a:p>
          <a:p>
            <a:pPr algn="just" defTabSz="1828800">
              <a:lnSpc>
                <a:spcPct val="110000"/>
              </a:lnSpc>
              <a:defRPr sz="5700" u="sng">
                <a:solidFill>
                  <a:srgbClr val="BE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借客</a:t>
            </a:r>
            <a:r>
              <a:rPr u="none">
                <a:solidFill>
                  <a:srgbClr val="000000"/>
                </a:solidFill>
              </a:rPr>
              <a:t>之口宣泄</a:t>
            </a:r>
            <a:r>
              <a:rPr u="none"/>
              <a:t>政治失意、人生无常</a:t>
            </a:r>
            <a:r>
              <a:rPr u="none">
                <a:solidFill>
                  <a:srgbClr val="000000"/>
                </a:solidFill>
              </a:rPr>
              <a:t>的苦闷；</a:t>
            </a:r>
            <a:endParaRPr u="none">
              <a:solidFill>
                <a:srgbClr val="000000"/>
              </a:solidFill>
            </a:endParaRPr>
          </a:p>
          <a:p>
            <a:pPr algn="just" defTabSz="1828800">
              <a:lnSpc>
                <a:spcPct val="110000"/>
              </a:lnSpc>
              <a:defRPr sz="5700" u="sng">
                <a:solidFill>
                  <a:srgbClr val="BE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借主</a:t>
            </a:r>
            <a:r>
              <a:rPr u="none">
                <a:solidFill>
                  <a:srgbClr val="000000"/>
                </a:solidFill>
              </a:rPr>
              <a:t>之口表达</a:t>
            </a:r>
            <a:r>
              <a:rPr u="none"/>
              <a:t>潇洒超脱、返归自然</a:t>
            </a:r>
            <a:r>
              <a:rPr u="none">
                <a:solidFill>
                  <a:srgbClr val="000000"/>
                </a:solidFill>
              </a:rPr>
              <a:t>的情怀。</a:t>
            </a:r>
            <a:endParaRPr u="none">
              <a:solidFill>
                <a:srgbClr val="000000"/>
              </a:solidFill>
            </a:endParaRPr>
          </a:p>
          <a:p>
            <a:pPr algn="just" defTabSz="1828800">
              <a:lnSpc>
                <a:spcPct val="110000"/>
              </a:lnSpc>
              <a:defRPr sz="5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总：</a:t>
            </a:r>
            <a:r>
              <a:t>  这一艺术构思，是作者</a:t>
            </a:r>
            <a:r>
              <a:rPr u="sng"/>
              <a:t>别具匠心</a:t>
            </a:r>
            <a:r>
              <a:t>的创造。</a:t>
            </a:r>
          </a:p>
        </p:txBody>
      </p:sp>
      <p:sp>
        <p:nvSpPr>
          <p:cNvPr id="606" name="艺术特色：【主客问答手法表现内心矛盾斗争的构思】"/>
          <p:cNvSpPr txBox="1"/>
          <p:nvPr/>
        </p:nvSpPr>
        <p:spPr>
          <a:xfrm>
            <a:off x="845738" y="3816032"/>
            <a:ext cx="14825977" cy="857564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艺术特色：【</a:t>
            </a:r>
            <a:r>
              <a:rPr u="sng"/>
              <a:t>主客问答手法</a:t>
            </a:r>
            <a:r>
              <a:t>表现内心矛盾斗争的</a:t>
            </a:r>
            <a:r>
              <a:rPr u="sng"/>
              <a:t>构思</a:t>
            </a:r>
            <a:r>
              <a:t>】</a:t>
            </a:r>
          </a:p>
        </p:txBody>
      </p:sp>
      <p:sp>
        <p:nvSpPr>
          <p:cNvPr id="607" name="简答"/>
          <p:cNvSpPr txBox="1"/>
          <p:nvPr/>
        </p:nvSpPr>
        <p:spPr>
          <a:xfrm>
            <a:off x="15605431" y="3835875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608" name="星形"/>
          <p:cNvSpPr/>
          <p:nvPr/>
        </p:nvSpPr>
        <p:spPr>
          <a:xfrm>
            <a:off x="16637324" y="3988651"/>
            <a:ext cx="518902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609" name="星形"/>
          <p:cNvSpPr/>
          <p:nvPr/>
        </p:nvSpPr>
        <p:spPr>
          <a:xfrm>
            <a:off x="17699240" y="3988651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610" name="星形"/>
          <p:cNvSpPr/>
          <p:nvPr/>
        </p:nvSpPr>
        <p:spPr>
          <a:xfrm>
            <a:off x="17157424" y="3988651"/>
            <a:ext cx="518902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61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6744" y="382587"/>
            <a:ext cx="9923507" cy="24066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15265" y="228600"/>
            <a:ext cx="5859780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1.12.5前赤壁赋 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1.12.5《前赤壁赋》 ·苏轼"/>
          <p:cNvSpPr txBox="1"/>
          <p:nvPr>
            <p:ph type="title"/>
          </p:nvPr>
        </p:nvSpPr>
        <p:spPr>
          <a:xfrm>
            <a:off x="1733550" y="522604"/>
            <a:ext cx="21945600" cy="1708152"/>
          </a:xfrm>
          <a:prstGeom prst="rect">
            <a:avLst/>
          </a:prstGeom>
        </p:spPr>
        <p:txBody>
          <a:bodyPr anchor="ctr"/>
          <a:lstStyle>
            <a:lvl1pPr defTabSz="533400">
              <a:defRPr sz="7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1.12.5《前赤壁赋》 ·苏轼</a:t>
            </a:r>
          </a:p>
        </p:txBody>
      </p:sp>
      <p:sp>
        <p:nvSpPr>
          <p:cNvPr id="616" name="艺术特色：形象性、情感性和哲理性相统一的特点"/>
          <p:cNvSpPr txBox="1"/>
          <p:nvPr/>
        </p:nvSpPr>
        <p:spPr>
          <a:xfrm>
            <a:off x="1031440" y="2854058"/>
            <a:ext cx="13606777" cy="857564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艺术特色：</a:t>
            </a:r>
            <a:r>
              <a:rPr u="sng">
                <a:solidFill>
                  <a:srgbClr val="BE0000"/>
                </a:solidFill>
              </a:rPr>
              <a:t>形象性</a:t>
            </a:r>
            <a:r>
              <a:t>、</a:t>
            </a:r>
            <a:r>
              <a:rPr u="sng">
                <a:solidFill>
                  <a:srgbClr val="BE0000"/>
                </a:solidFill>
              </a:rPr>
              <a:t>情感性</a:t>
            </a:r>
            <a:r>
              <a:t>和</a:t>
            </a:r>
            <a:r>
              <a:rPr u="sng">
                <a:solidFill>
                  <a:srgbClr val="BE0000"/>
                </a:solidFill>
              </a:rPr>
              <a:t>哲理性</a:t>
            </a:r>
            <a:r>
              <a:t>相统一的特点</a:t>
            </a:r>
          </a:p>
        </p:txBody>
      </p:sp>
      <p:pic>
        <p:nvPicPr>
          <p:cNvPr id="61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1463" y="145731"/>
            <a:ext cx="9981577" cy="24619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8" name="简答"/>
          <p:cNvSpPr txBox="1"/>
          <p:nvPr/>
        </p:nvSpPr>
        <p:spPr>
          <a:xfrm>
            <a:off x="14875372" y="2873902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619" name="星形"/>
          <p:cNvSpPr/>
          <p:nvPr/>
        </p:nvSpPr>
        <p:spPr>
          <a:xfrm>
            <a:off x="15907264" y="3026678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620" name="星形"/>
          <p:cNvSpPr/>
          <p:nvPr/>
        </p:nvSpPr>
        <p:spPr>
          <a:xfrm>
            <a:off x="16969181" y="3026678"/>
            <a:ext cx="518902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621" name="星形"/>
          <p:cNvSpPr/>
          <p:nvPr/>
        </p:nvSpPr>
        <p:spPr>
          <a:xfrm>
            <a:off x="16427364" y="3026678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215265" y="228600"/>
            <a:ext cx="5859780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1.12.5前赤壁赋 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标题 8"/>
          <p:cNvSpPr txBox="1"/>
          <p:nvPr>
            <p:ph type="title"/>
          </p:nvPr>
        </p:nvSpPr>
        <p:spPr>
          <a:xfrm>
            <a:off x="1676399" y="1125394"/>
            <a:ext cx="10425432" cy="1131748"/>
          </a:xfrm>
          <a:prstGeom prst="rect">
            <a:avLst/>
          </a:prstGeom>
        </p:spPr>
        <p:txBody>
          <a:bodyPr/>
          <a:lstStyle>
            <a:lvl1pPr>
              <a:defRPr sz="5200" b="1"/>
            </a:lvl1pPr>
          </a:lstStyle>
          <a:p>
            <a:r>
              <a:t>全书朝代分数占比</a:t>
            </a:r>
          </a:p>
        </p:txBody>
      </p:sp>
      <p:graphicFrame>
        <p:nvGraphicFramePr>
          <p:cNvPr id="330" name="图表 3"/>
          <p:cNvGraphicFramePr/>
          <p:nvPr/>
        </p:nvGraphicFramePr>
        <p:xfrm>
          <a:off x="1454732" y="2451946"/>
          <a:ext cx="15309807" cy="10101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1.12.5《前赤壁赋》 ·苏轼"/>
          <p:cNvSpPr txBox="1"/>
          <p:nvPr>
            <p:ph type="title"/>
          </p:nvPr>
        </p:nvSpPr>
        <p:spPr>
          <a:xfrm>
            <a:off x="1733550" y="522604"/>
            <a:ext cx="21945600" cy="1708152"/>
          </a:xfrm>
          <a:prstGeom prst="rect">
            <a:avLst/>
          </a:prstGeom>
        </p:spPr>
        <p:txBody>
          <a:bodyPr anchor="ctr"/>
          <a:lstStyle>
            <a:lvl1pPr defTabSz="533400">
              <a:defRPr sz="7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1.12.5《前赤壁赋》 ·苏轼</a:t>
            </a:r>
          </a:p>
        </p:txBody>
      </p:sp>
      <p:sp>
        <p:nvSpPr>
          <p:cNvPr id="626" name="首段的景物描写，空灵澄澈,但其意义决不限于模山范水，而是因景生情，借景寓理。…"/>
          <p:cNvSpPr txBox="1"/>
          <p:nvPr/>
        </p:nvSpPr>
        <p:spPr>
          <a:xfrm>
            <a:off x="1039156" y="4580668"/>
            <a:ext cx="22928858" cy="576849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总：</a:t>
            </a:r>
            <a:r>
              <a:t>文章景物描写，不限于描摹山水，而是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因景生情，借景寓理。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</a:p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总：</a:t>
            </a:r>
            <a:r>
              <a:t>形象性、情感性和哲理性的</a:t>
            </a:r>
            <a:r>
              <a:rPr u="sng">
                <a:solidFill>
                  <a:srgbClr val="C00000"/>
                </a:solidFill>
              </a:rPr>
              <a:t>统一</a:t>
            </a:r>
            <a:r>
              <a:t>，使本文充盈着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诗情画意和理趣之美</a:t>
            </a:r>
            <a:r>
              <a:t>。</a:t>
            </a:r>
          </a:p>
        </p:txBody>
      </p:sp>
      <p:sp>
        <p:nvSpPr>
          <p:cNvPr id="627" name="艺术特色：形象性、情感性和哲理性相统一的特点"/>
          <p:cNvSpPr txBox="1"/>
          <p:nvPr/>
        </p:nvSpPr>
        <p:spPr>
          <a:xfrm>
            <a:off x="1031440" y="2854058"/>
            <a:ext cx="13606777" cy="857564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艺术特色：</a:t>
            </a:r>
            <a:r>
              <a:rPr u="sng">
                <a:solidFill>
                  <a:srgbClr val="BE0000"/>
                </a:solidFill>
              </a:rPr>
              <a:t>形象性</a:t>
            </a:r>
            <a:r>
              <a:t>、</a:t>
            </a:r>
            <a:r>
              <a:rPr u="sng">
                <a:solidFill>
                  <a:srgbClr val="BE0000"/>
                </a:solidFill>
              </a:rPr>
              <a:t>情感性</a:t>
            </a:r>
            <a:r>
              <a:t>和</a:t>
            </a:r>
            <a:r>
              <a:rPr u="sng">
                <a:solidFill>
                  <a:srgbClr val="BE0000"/>
                </a:solidFill>
              </a:rPr>
              <a:t>哲理性</a:t>
            </a:r>
            <a:r>
              <a:t>相统一的特点</a:t>
            </a:r>
          </a:p>
        </p:txBody>
      </p:sp>
      <p:pic>
        <p:nvPicPr>
          <p:cNvPr id="62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1463" y="145731"/>
            <a:ext cx="9981577" cy="24619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29" name="简答"/>
          <p:cNvSpPr txBox="1"/>
          <p:nvPr/>
        </p:nvSpPr>
        <p:spPr>
          <a:xfrm>
            <a:off x="14875372" y="2873902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630" name="星形"/>
          <p:cNvSpPr/>
          <p:nvPr/>
        </p:nvSpPr>
        <p:spPr>
          <a:xfrm>
            <a:off x="15907264" y="3026678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631" name="星形"/>
          <p:cNvSpPr/>
          <p:nvPr/>
        </p:nvSpPr>
        <p:spPr>
          <a:xfrm>
            <a:off x="16969181" y="3026678"/>
            <a:ext cx="518902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632" name="星形"/>
          <p:cNvSpPr/>
          <p:nvPr/>
        </p:nvSpPr>
        <p:spPr>
          <a:xfrm>
            <a:off x="16427364" y="3026678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215265" y="228600"/>
            <a:ext cx="5859780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1.12.5前赤壁赋 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1.12.5《前赤壁赋》 ·苏轼"/>
          <p:cNvSpPr txBox="1"/>
          <p:nvPr>
            <p:ph type="title"/>
          </p:nvPr>
        </p:nvSpPr>
        <p:spPr>
          <a:xfrm>
            <a:off x="1733550" y="522604"/>
            <a:ext cx="21945600" cy="1708152"/>
          </a:xfrm>
          <a:prstGeom prst="rect">
            <a:avLst/>
          </a:prstGeom>
        </p:spPr>
        <p:txBody>
          <a:bodyPr anchor="ctr"/>
          <a:lstStyle>
            <a:lvl1pPr defTabSz="533400">
              <a:defRPr sz="7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1.12.5《前赤壁赋》 ·苏轼</a:t>
            </a:r>
          </a:p>
        </p:txBody>
      </p:sp>
      <p:sp>
        <p:nvSpPr>
          <p:cNvPr id="637" name="首段的景物描写，空灵澄澈,但其意义决不限于模山范水，而是因景生情，借景寓理。…"/>
          <p:cNvSpPr txBox="1"/>
          <p:nvPr/>
        </p:nvSpPr>
        <p:spPr>
          <a:xfrm>
            <a:off x="1039156" y="4580668"/>
            <a:ext cx="22928858" cy="693984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总：</a:t>
            </a:r>
            <a:r>
              <a:t>文章景物描写，不限于描摹山水，而是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因景生情，借景寓理。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分</a:t>
            </a:r>
            <a:r>
              <a:t>：</a:t>
            </a:r>
          </a:p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【形象性】</a:t>
            </a:r>
          </a:p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【情感性】</a:t>
            </a:r>
          </a:p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【哲理性】</a:t>
            </a:r>
          </a:p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总：</a:t>
            </a:r>
            <a:r>
              <a:t>形象性、情感性和哲理性的</a:t>
            </a:r>
            <a:r>
              <a:rPr u="sng">
                <a:solidFill>
                  <a:srgbClr val="C00000"/>
                </a:solidFill>
              </a:rPr>
              <a:t>统一</a:t>
            </a:r>
            <a:r>
              <a:t>，使本文充盈着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诗情画意和理趣之美</a:t>
            </a:r>
            <a:r>
              <a:t>。</a:t>
            </a:r>
          </a:p>
        </p:txBody>
      </p:sp>
      <p:sp>
        <p:nvSpPr>
          <p:cNvPr id="638" name="艺术特色：形象性、情感性和哲理性相统一的特点"/>
          <p:cNvSpPr txBox="1"/>
          <p:nvPr/>
        </p:nvSpPr>
        <p:spPr>
          <a:xfrm>
            <a:off x="1031440" y="2854058"/>
            <a:ext cx="13606777" cy="857564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艺术特色：</a:t>
            </a:r>
            <a:r>
              <a:rPr u="sng">
                <a:solidFill>
                  <a:srgbClr val="BE0000"/>
                </a:solidFill>
              </a:rPr>
              <a:t>形象性</a:t>
            </a:r>
            <a:r>
              <a:t>、</a:t>
            </a:r>
            <a:r>
              <a:rPr u="sng">
                <a:solidFill>
                  <a:srgbClr val="BE0000"/>
                </a:solidFill>
              </a:rPr>
              <a:t>情感性</a:t>
            </a:r>
            <a:r>
              <a:t>和</a:t>
            </a:r>
            <a:r>
              <a:rPr u="sng">
                <a:solidFill>
                  <a:srgbClr val="BE0000"/>
                </a:solidFill>
              </a:rPr>
              <a:t>哲理性</a:t>
            </a:r>
            <a:r>
              <a:t>相统一的特点</a:t>
            </a:r>
          </a:p>
        </p:txBody>
      </p:sp>
      <p:pic>
        <p:nvPicPr>
          <p:cNvPr id="63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1463" y="145731"/>
            <a:ext cx="9981577" cy="24619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40" name="简答"/>
          <p:cNvSpPr txBox="1"/>
          <p:nvPr/>
        </p:nvSpPr>
        <p:spPr>
          <a:xfrm>
            <a:off x="14875372" y="2873902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641" name="星形"/>
          <p:cNvSpPr/>
          <p:nvPr/>
        </p:nvSpPr>
        <p:spPr>
          <a:xfrm>
            <a:off x="15907264" y="3026678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642" name="星形"/>
          <p:cNvSpPr/>
          <p:nvPr/>
        </p:nvSpPr>
        <p:spPr>
          <a:xfrm>
            <a:off x="16969181" y="3026678"/>
            <a:ext cx="518902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643" name="星形"/>
          <p:cNvSpPr/>
          <p:nvPr/>
        </p:nvSpPr>
        <p:spPr>
          <a:xfrm>
            <a:off x="16427364" y="3026678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215265" y="228600"/>
            <a:ext cx="5859780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1.12.5前赤壁赋 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1.12.5《前赤壁赋》 ·苏轼"/>
          <p:cNvSpPr txBox="1"/>
          <p:nvPr>
            <p:ph type="title"/>
          </p:nvPr>
        </p:nvSpPr>
        <p:spPr>
          <a:xfrm>
            <a:off x="1733550" y="522604"/>
            <a:ext cx="21945600" cy="1708152"/>
          </a:xfrm>
          <a:prstGeom prst="rect">
            <a:avLst/>
          </a:prstGeom>
        </p:spPr>
        <p:txBody>
          <a:bodyPr anchor="ctr"/>
          <a:lstStyle>
            <a:lvl1pPr defTabSz="533400">
              <a:defRPr sz="7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1.12.5《前赤壁赋》 ·苏轼</a:t>
            </a:r>
          </a:p>
        </p:txBody>
      </p:sp>
      <p:sp>
        <p:nvSpPr>
          <p:cNvPr id="648" name="首段的景物描写，空灵澄澈,但其意义决不限于模山范水，而是因景生情，借景寓理。…"/>
          <p:cNvSpPr txBox="1"/>
          <p:nvPr/>
        </p:nvSpPr>
        <p:spPr>
          <a:xfrm>
            <a:off x="1039156" y="4580668"/>
            <a:ext cx="22928858" cy="702589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总：</a:t>
            </a:r>
            <a:r>
              <a:t>文章景物描写，不限于描摹山水，而是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因景生情，借景寓理。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分</a:t>
            </a:r>
            <a:r>
              <a:t>：</a:t>
            </a:r>
          </a:p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【形象性】江水、清风、明月，这三个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自然意象</a:t>
            </a:r>
            <a:r>
              <a:t>，在文中贯串映现，</a:t>
            </a:r>
          </a:p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【情感性】</a:t>
            </a:r>
          </a:p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【哲理性】</a:t>
            </a:r>
          </a:p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总：</a:t>
            </a:r>
            <a:r>
              <a:t>形象性、情感性和哲理性的</a:t>
            </a:r>
            <a:r>
              <a:rPr u="sng">
                <a:solidFill>
                  <a:srgbClr val="C00000"/>
                </a:solidFill>
              </a:rPr>
              <a:t>统一</a:t>
            </a:r>
            <a:r>
              <a:t>，使本文充盈着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诗情画意和理趣之美</a:t>
            </a:r>
            <a:r>
              <a:t>。</a:t>
            </a:r>
          </a:p>
        </p:txBody>
      </p:sp>
      <p:sp>
        <p:nvSpPr>
          <p:cNvPr id="649" name="艺术特色：形象性、情感性和哲理性相统一的特点"/>
          <p:cNvSpPr txBox="1"/>
          <p:nvPr/>
        </p:nvSpPr>
        <p:spPr>
          <a:xfrm>
            <a:off x="1031440" y="2854058"/>
            <a:ext cx="13606777" cy="857564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艺术特色：</a:t>
            </a:r>
            <a:r>
              <a:rPr u="sng">
                <a:solidFill>
                  <a:srgbClr val="BE0000"/>
                </a:solidFill>
              </a:rPr>
              <a:t>形象性</a:t>
            </a:r>
            <a:r>
              <a:t>、</a:t>
            </a:r>
            <a:r>
              <a:rPr u="sng">
                <a:solidFill>
                  <a:srgbClr val="BE0000"/>
                </a:solidFill>
              </a:rPr>
              <a:t>情感性</a:t>
            </a:r>
            <a:r>
              <a:t>和</a:t>
            </a:r>
            <a:r>
              <a:rPr u="sng">
                <a:solidFill>
                  <a:srgbClr val="BE0000"/>
                </a:solidFill>
              </a:rPr>
              <a:t>哲理性</a:t>
            </a:r>
            <a:r>
              <a:t>相统一的特点</a:t>
            </a:r>
          </a:p>
        </p:txBody>
      </p:sp>
      <p:pic>
        <p:nvPicPr>
          <p:cNvPr id="65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1463" y="145731"/>
            <a:ext cx="9981577" cy="24619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51" name="简答"/>
          <p:cNvSpPr txBox="1"/>
          <p:nvPr/>
        </p:nvSpPr>
        <p:spPr>
          <a:xfrm>
            <a:off x="14875372" y="2873902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652" name="星形"/>
          <p:cNvSpPr/>
          <p:nvPr/>
        </p:nvSpPr>
        <p:spPr>
          <a:xfrm>
            <a:off x="15907264" y="3026678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653" name="星形"/>
          <p:cNvSpPr/>
          <p:nvPr/>
        </p:nvSpPr>
        <p:spPr>
          <a:xfrm>
            <a:off x="16969181" y="3026678"/>
            <a:ext cx="518902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654" name="星形"/>
          <p:cNvSpPr/>
          <p:nvPr/>
        </p:nvSpPr>
        <p:spPr>
          <a:xfrm>
            <a:off x="16427364" y="3026678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215265" y="228600"/>
            <a:ext cx="5859780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1.12.5前赤壁赋 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1.12.5《前赤壁赋》 ·苏轼"/>
          <p:cNvSpPr txBox="1"/>
          <p:nvPr>
            <p:ph type="title"/>
          </p:nvPr>
        </p:nvSpPr>
        <p:spPr>
          <a:xfrm>
            <a:off x="1733550" y="522604"/>
            <a:ext cx="21945600" cy="1708152"/>
          </a:xfrm>
          <a:prstGeom prst="rect">
            <a:avLst/>
          </a:prstGeom>
        </p:spPr>
        <p:txBody>
          <a:bodyPr anchor="ctr"/>
          <a:lstStyle>
            <a:lvl1pPr defTabSz="533400">
              <a:defRPr sz="7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1.12.5《前赤壁赋》 ·苏轼</a:t>
            </a:r>
          </a:p>
        </p:txBody>
      </p:sp>
      <p:sp>
        <p:nvSpPr>
          <p:cNvPr id="659" name="首段的景物描写，空灵澄澈,但其意义决不限于模山范水，而是因景生情，借景寓理。…"/>
          <p:cNvSpPr txBox="1"/>
          <p:nvPr/>
        </p:nvSpPr>
        <p:spPr>
          <a:xfrm>
            <a:off x="1039156" y="4580668"/>
            <a:ext cx="22928858" cy="711195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总：</a:t>
            </a:r>
            <a:r>
              <a:t>文章景物描写，不限于描摹山水，而是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因景生情，借景寓理。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分</a:t>
            </a:r>
            <a:r>
              <a:t>：</a:t>
            </a:r>
          </a:p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【形象性】江水、清风、明月，这三个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自然意象</a:t>
            </a:r>
            <a:r>
              <a:t>，在文中贯串映现，</a:t>
            </a:r>
          </a:p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【情感性】或引起遗世独立遐想，或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触发惆怅哀怨悲情；</a:t>
            </a:r>
            <a:endParaRPr u="sng"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【哲理性】</a:t>
            </a:r>
          </a:p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总：</a:t>
            </a:r>
            <a:r>
              <a:t>形象性、情感性和哲理性的</a:t>
            </a:r>
            <a:r>
              <a:rPr u="sng">
                <a:solidFill>
                  <a:srgbClr val="C00000"/>
                </a:solidFill>
              </a:rPr>
              <a:t>统一</a:t>
            </a:r>
            <a:r>
              <a:t>，使本文充盈着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诗情画意和理趣之美</a:t>
            </a:r>
            <a:r>
              <a:t>。</a:t>
            </a:r>
          </a:p>
        </p:txBody>
      </p:sp>
      <p:sp>
        <p:nvSpPr>
          <p:cNvPr id="660" name="艺术特色：形象性、情感性和哲理性相统一的特点"/>
          <p:cNvSpPr txBox="1"/>
          <p:nvPr/>
        </p:nvSpPr>
        <p:spPr>
          <a:xfrm>
            <a:off x="1031440" y="2854058"/>
            <a:ext cx="13606777" cy="857564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艺术特色：</a:t>
            </a:r>
            <a:r>
              <a:rPr u="sng">
                <a:solidFill>
                  <a:srgbClr val="BE0000"/>
                </a:solidFill>
              </a:rPr>
              <a:t>形象性</a:t>
            </a:r>
            <a:r>
              <a:t>、</a:t>
            </a:r>
            <a:r>
              <a:rPr u="sng">
                <a:solidFill>
                  <a:srgbClr val="BE0000"/>
                </a:solidFill>
              </a:rPr>
              <a:t>情感性</a:t>
            </a:r>
            <a:r>
              <a:t>和</a:t>
            </a:r>
            <a:r>
              <a:rPr u="sng">
                <a:solidFill>
                  <a:srgbClr val="BE0000"/>
                </a:solidFill>
              </a:rPr>
              <a:t>哲理性</a:t>
            </a:r>
            <a:r>
              <a:t>相统一的特点</a:t>
            </a:r>
          </a:p>
        </p:txBody>
      </p:sp>
      <p:pic>
        <p:nvPicPr>
          <p:cNvPr id="66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1463" y="145731"/>
            <a:ext cx="9981577" cy="24619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62" name="简答"/>
          <p:cNvSpPr txBox="1"/>
          <p:nvPr/>
        </p:nvSpPr>
        <p:spPr>
          <a:xfrm>
            <a:off x="14875372" y="2873902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663" name="星形"/>
          <p:cNvSpPr/>
          <p:nvPr/>
        </p:nvSpPr>
        <p:spPr>
          <a:xfrm>
            <a:off x="15907264" y="3026678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664" name="星形"/>
          <p:cNvSpPr/>
          <p:nvPr/>
        </p:nvSpPr>
        <p:spPr>
          <a:xfrm>
            <a:off x="16969181" y="3026678"/>
            <a:ext cx="518902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665" name="星形"/>
          <p:cNvSpPr/>
          <p:nvPr/>
        </p:nvSpPr>
        <p:spPr>
          <a:xfrm>
            <a:off x="16427364" y="3026678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215265" y="228600"/>
            <a:ext cx="5859780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1.12.5前赤壁赋 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1.12.5《前赤壁赋》 ·苏轼"/>
          <p:cNvSpPr txBox="1"/>
          <p:nvPr>
            <p:ph type="title"/>
          </p:nvPr>
        </p:nvSpPr>
        <p:spPr>
          <a:xfrm>
            <a:off x="1733550" y="522604"/>
            <a:ext cx="21945600" cy="1708152"/>
          </a:xfrm>
          <a:prstGeom prst="rect">
            <a:avLst/>
          </a:prstGeom>
        </p:spPr>
        <p:txBody>
          <a:bodyPr anchor="ctr"/>
          <a:lstStyle>
            <a:lvl1pPr defTabSz="533400">
              <a:defRPr sz="78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1.12.5《前赤壁赋》 ·苏轼</a:t>
            </a:r>
          </a:p>
        </p:txBody>
      </p:sp>
      <p:sp>
        <p:nvSpPr>
          <p:cNvPr id="670" name="首段的景物描写，空灵澄澈,但其意义决不限于模山范水，而是因景生情，借景寓理。…"/>
          <p:cNvSpPr txBox="1"/>
          <p:nvPr/>
        </p:nvSpPr>
        <p:spPr>
          <a:xfrm>
            <a:off x="1039156" y="4580668"/>
            <a:ext cx="22928858" cy="820171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总：</a:t>
            </a:r>
            <a:r>
              <a:t>文章景物描写，不限于描摹山水，而是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因景生情，借景寓理。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分</a:t>
            </a:r>
            <a:r>
              <a:t>：</a:t>
            </a:r>
          </a:p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【形象性】江水、清风、明月，这三个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自然意象</a:t>
            </a:r>
            <a:r>
              <a:t>，在文中贯串映现，</a:t>
            </a:r>
          </a:p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【情感性】或引起遗世独立遐想，或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触发惆怅哀怨悲情；</a:t>
            </a:r>
            <a:endParaRPr u="sng"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【哲理性】或喻指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万物皆具“变”与“不变”两重性</a:t>
            </a:r>
            <a:r>
              <a:t>，生发出即使在坎坷之中，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生命仍有其永恒价值</a:t>
            </a:r>
            <a:r>
              <a:t>的</a:t>
            </a:r>
            <a:r>
              <a:rPr u="sng">
                <a:solidFill>
                  <a:srgbClr val="C00000"/>
                </a:solidFill>
              </a:rPr>
              <a:t>人生哲理</a:t>
            </a:r>
            <a:r>
              <a:t>。</a:t>
            </a:r>
          </a:p>
          <a:p>
            <a:pPr algn="just" defTabSz="1828800">
              <a:lnSpc>
                <a:spcPct val="110000"/>
              </a:lnSpc>
              <a:defRPr sz="5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总：</a:t>
            </a:r>
            <a:r>
              <a:t>形象性、情感性和哲理性的</a:t>
            </a:r>
            <a:r>
              <a:rPr u="sng">
                <a:solidFill>
                  <a:srgbClr val="C00000"/>
                </a:solidFill>
              </a:rPr>
              <a:t>统一</a:t>
            </a:r>
            <a:r>
              <a:t>，使本文充盈着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诗情画意和理趣之美</a:t>
            </a:r>
            <a:r>
              <a:t>。</a:t>
            </a:r>
          </a:p>
        </p:txBody>
      </p:sp>
      <p:sp>
        <p:nvSpPr>
          <p:cNvPr id="671" name="艺术特色：形象性、情感性和哲理性相统一的特点"/>
          <p:cNvSpPr txBox="1"/>
          <p:nvPr/>
        </p:nvSpPr>
        <p:spPr>
          <a:xfrm>
            <a:off x="1031440" y="2854058"/>
            <a:ext cx="13606777" cy="857564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艺术特色：</a:t>
            </a:r>
            <a:r>
              <a:rPr u="sng">
                <a:solidFill>
                  <a:srgbClr val="BE0000"/>
                </a:solidFill>
              </a:rPr>
              <a:t>形象性</a:t>
            </a:r>
            <a:r>
              <a:t>、</a:t>
            </a:r>
            <a:r>
              <a:rPr u="sng">
                <a:solidFill>
                  <a:srgbClr val="BE0000"/>
                </a:solidFill>
              </a:rPr>
              <a:t>情感性</a:t>
            </a:r>
            <a:r>
              <a:t>和</a:t>
            </a:r>
            <a:r>
              <a:rPr u="sng">
                <a:solidFill>
                  <a:srgbClr val="BE0000"/>
                </a:solidFill>
              </a:rPr>
              <a:t>哲理性</a:t>
            </a:r>
            <a:r>
              <a:t>相统一的特点</a:t>
            </a:r>
          </a:p>
        </p:txBody>
      </p:sp>
      <p:pic>
        <p:nvPicPr>
          <p:cNvPr id="67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1463" y="145731"/>
            <a:ext cx="9981577" cy="24619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73" name="简答"/>
          <p:cNvSpPr txBox="1"/>
          <p:nvPr/>
        </p:nvSpPr>
        <p:spPr>
          <a:xfrm>
            <a:off x="14875372" y="2873902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674" name="星形"/>
          <p:cNvSpPr/>
          <p:nvPr/>
        </p:nvSpPr>
        <p:spPr>
          <a:xfrm>
            <a:off x="15907264" y="3026678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675" name="星形"/>
          <p:cNvSpPr/>
          <p:nvPr/>
        </p:nvSpPr>
        <p:spPr>
          <a:xfrm>
            <a:off x="16969181" y="3026678"/>
            <a:ext cx="518902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676" name="星形"/>
          <p:cNvSpPr/>
          <p:nvPr/>
        </p:nvSpPr>
        <p:spPr>
          <a:xfrm>
            <a:off x="16427364" y="3026678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215265" y="228600"/>
            <a:ext cx="5859780" cy="357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1.12.5前赤壁赋 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984" y="757002"/>
            <a:ext cx="15294568" cy="118339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81" name="简答"/>
          <p:cNvSpPr txBox="1"/>
          <p:nvPr/>
        </p:nvSpPr>
        <p:spPr>
          <a:xfrm>
            <a:off x="8865913" y="12316010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682" name="星形"/>
          <p:cNvSpPr/>
          <p:nvPr/>
        </p:nvSpPr>
        <p:spPr>
          <a:xfrm>
            <a:off x="9897804" y="12468786"/>
            <a:ext cx="518904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683" name="星形"/>
          <p:cNvSpPr/>
          <p:nvPr/>
        </p:nvSpPr>
        <p:spPr>
          <a:xfrm>
            <a:off x="10959720" y="12468786"/>
            <a:ext cx="518905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684" name="星形"/>
          <p:cNvSpPr/>
          <p:nvPr/>
        </p:nvSpPr>
        <p:spPr>
          <a:xfrm>
            <a:off x="10417904" y="12468786"/>
            <a:ext cx="518904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苏轼《前赤壁赋》诵明月之诗，歌窈窕之章。”与“明月”“窈窕”相关的诗歌篇目出于（ ）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苏轼《前赤壁赋》诵明月之诗，歌窈窕之章。”与“明月”“窈窕”相关的诗歌篇目出于（　）。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A:《诗经》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B:《楚辞》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C:《汉乐府》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D:《古诗十九首》 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687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苏轼《前赤壁赋》诵明月之诗，歌窈窕之章。”与“明月”“窈窕”相关的诗歌篇目出于（ ）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苏轼《前赤壁赋》诵明月之诗，歌窈窕之章。”与“明月”“窈窕”相关的诗歌篇目出于（　）。 </a:t>
            </a:r>
          </a:p>
          <a:p>
            <a:pPr defTabSz="914400">
              <a:lnSpc>
                <a:spcPct val="100000"/>
              </a:lnSpc>
              <a:defRPr sz="6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A:《诗经》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B:《楚辞》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C:《汉乐府》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D:《古诗十九首》 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答案：A</a:t>
            </a:r>
          </a:p>
        </p:txBody>
      </p:sp>
      <p:sp>
        <p:nvSpPr>
          <p:cNvPr id="690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苏轼《前赤壁赋》：“七月既望”。“既望”是指农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苏轼《前赤壁赋》：“七月既望”。“既望”是指农历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A:初一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B:十五  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C:十六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D:月底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693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苏轼《前赤壁赋》：“七月既望”。“既望”是指农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苏轼《前赤壁赋》：“七月既望”。“既望”是指农历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A:初一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B:十五  </a:t>
            </a:r>
          </a:p>
          <a:p>
            <a:pPr defTabSz="914400">
              <a:lnSpc>
                <a:spcPct val="100000"/>
              </a:lnSpc>
              <a:defRPr sz="6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C:十六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D:月底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答案：C</a:t>
            </a:r>
          </a:p>
        </p:txBody>
      </p:sp>
      <p:sp>
        <p:nvSpPr>
          <p:cNvPr id="696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5538" y="954882"/>
            <a:ext cx="20032923" cy="1180623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下列作品中，采用“主客问答、抑客伸主”表现手法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下列作品中，采用“主客问答、抑客伸主”表现手法的是（ ）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A:《前赤壁赋》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B:《潮州韩文公庙碑》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C:《答谢民师书》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D:《上枢密韩太尉书》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699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下列作品中，采用“主客问答、抑客伸主”表现手法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下列作品中，采用“主客问答、抑客伸主”表现手法的是（ ）</a:t>
            </a:r>
          </a:p>
          <a:p>
            <a:pPr defTabSz="914400">
              <a:lnSpc>
                <a:spcPct val="100000"/>
              </a:lnSpc>
              <a:defRPr sz="6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A:《前赤壁赋》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B:《潮州韩文公庙碑》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C:《答谢民师书》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D:《上枢密韩太尉书》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答案：A</a:t>
            </a:r>
          </a:p>
        </p:txBody>
      </p:sp>
      <p:sp>
        <p:nvSpPr>
          <p:cNvPr id="702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05" name="标题 1"/>
          <p:cNvSpPr txBox="1"/>
          <p:nvPr>
            <p:ph type="title"/>
          </p:nvPr>
        </p:nvSpPr>
        <p:spPr>
          <a:xfrm>
            <a:off x="2755191" y="8135647"/>
            <a:ext cx="15716446" cy="1978027"/>
          </a:xfrm>
          <a:prstGeom prst="rect">
            <a:avLst/>
          </a:prstGeom>
        </p:spPr>
        <p:txBody>
          <a:bodyPr anchor="b"/>
          <a:lstStyle>
            <a:lvl1pPr algn="ctr" defTabSz="362585">
              <a:defRPr sz="748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pPr>
              <a:defRPr>
                <a:solidFill>
                  <a:srgbClr val="BE0000"/>
                </a:solidFill>
              </a:defRPr>
            </a:pPr>
            <a:r>
              <a:rPr>
                <a:solidFill>
                  <a:srgbClr val="000000"/>
                </a:solidFill>
              </a:rPr>
              <a:t>1.12.6苏轼《潮州韩文公庙碑》【泛读】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6" name="矩形 6"/>
          <p:cNvSpPr/>
          <p:nvPr/>
        </p:nvSpPr>
        <p:spPr>
          <a:xfrm>
            <a:off x="2784474" y="6858000"/>
            <a:ext cx="2749553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707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4"/>
            <a:ext cx="2413000" cy="59055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08" name="矩形 8"/>
          <p:cNvSpPr/>
          <p:nvPr/>
        </p:nvSpPr>
        <p:spPr>
          <a:xfrm>
            <a:off x="2784474" y="8318500"/>
            <a:ext cx="111129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709" name="副标题 2"/>
          <p:cNvSpPr txBox="1"/>
          <p:nvPr/>
        </p:nvSpPr>
        <p:spPr>
          <a:xfrm>
            <a:off x="2930526" y="12258674"/>
            <a:ext cx="9782176" cy="716277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5265" y="288925"/>
            <a:ext cx="7519670" cy="4191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1.12.6 潮州韩文公庙碑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1.12.6苏轼《潮州韩文公庙碑》·【节选】"/>
          <p:cNvSpPr txBox="1"/>
          <p:nvPr>
            <p:ph type="title"/>
          </p:nvPr>
        </p:nvSpPr>
        <p:spPr>
          <a:xfrm>
            <a:off x="1784350" y="755650"/>
            <a:ext cx="17568680" cy="9421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33705">
              <a:defRPr sz="549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1.12.6苏轼《潮州韩文公庙碑》·</a:t>
            </a:r>
            <a:r>
              <a:rPr>
                <a:solidFill>
                  <a:srgbClr val="BE0000"/>
                </a:solidFill>
              </a:rPr>
              <a:t>【节选】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712" name="【第一段概论历史上杰出人物的巨大作用。】"/>
          <p:cNvSpPr txBox="1"/>
          <p:nvPr/>
        </p:nvSpPr>
        <p:spPr>
          <a:xfrm>
            <a:off x="337146" y="6789644"/>
            <a:ext cx="15533722" cy="866773"/>
          </a:xfrm>
          <a:prstGeom prst="rect">
            <a:avLst/>
          </a:prstGeom>
          <a:ln w="12700">
            <a:miter lim="400000"/>
          </a:ln>
        </p:spPr>
        <p:txBody>
          <a:bodyPr lIns="71435" tIns="71435" rIns="71435" bIns="71435" anchor="ctr">
            <a:spAutoFit/>
          </a:bodyPr>
          <a:lstStyle>
            <a:lvl1pPr algn="l" defTabSz="1828800">
              <a:defRPr sz="52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      【第一段概论历史上杰出人物的巨大作用。】</a:t>
            </a:r>
          </a:p>
        </p:txBody>
      </p:sp>
      <p:sp>
        <p:nvSpPr>
          <p:cNvPr id="713" name="匹夫而为百世师，一言而为天下法。是皆有以参天地之化，关盛衰之运，其生也有自来，其逝也有所为。 ……"/>
          <p:cNvSpPr txBox="1"/>
          <p:nvPr/>
        </p:nvSpPr>
        <p:spPr>
          <a:xfrm>
            <a:off x="1500001" y="4156494"/>
            <a:ext cx="21383998" cy="219074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5" tIns="71435" rIns="71435" bIns="71435" anchor="ctr">
            <a:spAutoFit/>
          </a:bodyPr>
          <a:lstStyle/>
          <a:p>
            <a:pPr algn="l" defTabSz="1828800">
              <a:lnSpc>
                <a:spcPct val="125000"/>
              </a:lnSpc>
              <a:defRPr sz="6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 匹夫而为百世师，一言而为天下法。是皆有以参天地之化，关盛衰之运，其生也有自来，其逝也有所为。 ……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</p:txBody>
      </p:sp>
      <p:pic>
        <p:nvPicPr>
          <p:cNvPr id="71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09353" y="-12702"/>
            <a:ext cx="6640588" cy="3948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15265" y="288925"/>
            <a:ext cx="7519670" cy="4191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1.12.6 潮州韩文公庙碑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自东汉以来，道丧文弊，异端并起，历唐贞观、开元之盛，辅以房、杜、姚、宋而不能救。独韩文公起布衣，谈笑而麾【指挥】之，天下靡然从公，复归于正，盖三百年于此矣。文起八代之衰，而道济【拯救】天下之溺【困境】，忠犯人主之怒，而勇夺三军之帅。…"/>
          <p:cNvSpPr txBox="1"/>
          <p:nvPr/>
        </p:nvSpPr>
        <p:spPr>
          <a:xfrm>
            <a:off x="1081680" y="4040149"/>
            <a:ext cx="22219947" cy="545385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5" tIns="71435" rIns="71435" bIns="71435" anchor="ctr">
            <a:spAutoFit/>
          </a:bodyPr>
          <a:lstStyle/>
          <a:p>
            <a:pPr algn="just" defTabSz="1828800">
              <a:lnSpc>
                <a:spcPct val="150000"/>
              </a:lnSpc>
              <a:defRPr sz="5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自东汉以来，道丧文弊，异端并起，历唐贞观、开元之盛，辅以房、杜、姚、宋而不能救。独韩文公起布衣，谈笑而麾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【指挥】</a:t>
            </a:r>
            <a:r>
              <a:t>之，天下靡然从公，复归于正，盖三百年于此矣。</a:t>
            </a:r>
            <a:r>
              <a:rPr u="sng"/>
              <a:t>文起八代之衰，而道济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【拯救】</a:t>
            </a:r>
            <a:r>
              <a:rPr u="sng"/>
              <a:t>天下之溺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【困境】</a:t>
            </a:r>
            <a:r>
              <a:rPr u="sng"/>
              <a:t>，忠犯人主之怒，而勇夺三军之帅</a:t>
            </a:r>
            <a:r>
              <a:t>。</a:t>
            </a:r>
          </a:p>
          <a:p>
            <a:pPr algn="just" defTabSz="1828800">
              <a:lnSpc>
                <a:spcPct val="150000"/>
              </a:lnSpc>
              <a:defRPr sz="5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此岂非参天地，关盛衰，浩然而独存者乎！</a:t>
            </a:r>
          </a:p>
        </p:txBody>
      </p:sp>
      <p:sp>
        <p:nvSpPr>
          <p:cNvPr id="719" name="文本框 1"/>
          <p:cNvSpPr txBox="1"/>
          <p:nvPr/>
        </p:nvSpPr>
        <p:spPr>
          <a:xfrm>
            <a:off x="1098906" y="11056001"/>
            <a:ext cx="20847052" cy="1061336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4800" b="1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勇夺三军之帅</a:t>
            </a:r>
            <a:r>
              <a:rPr b="0"/>
              <a:t>:</a:t>
            </a:r>
            <a:r>
              <a:t>《</a:t>
            </a:r>
            <a:r>
              <a:rPr u="sng">
                <a:solidFill>
                  <a:srgbClr val="C00000"/>
                </a:solidFill>
              </a:rPr>
              <a:t>论语</a:t>
            </a:r>
            <a:r>
              <a:t>·子罕》:“三军可夺帅也,匹夫不可夺志也。”</a:t>
            </a:r>
          </a:p>
        </p:txBody>
      </p:sp>
      <p:sp>
        <p:nvSpPr>
          <p:cNvPr id="720" name="第二段赞颂韩愈在儒学和文学上的历史功绩。对仗+排比"/>
          <p:cNvSpPr txBox="1"/>
          <p:nvPr/>
        </p:nvSpPr>
        <p:spPr>
          <a:xfrm>
            <a:off x="374278" y="10006582"/>
            <a:ext cx="17119598" cy="8667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defRPr sz="52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    第二段赞颂韩愈在儒学和文学上的历史功绩。对仗+排比 </a:t>
            </a:r>
          </a:p>
        </p:txBody>
      </p:sp>
      <p:sp>
        <p:nvSpPr>
          <p:cNvPr id="721" name="单选"/>
          <p:cNvSpPr txBox="1"/>
          <p:nvPr/>
        </p:nvSpPr>
        <p:spPr>
          <a:xfrm>
            <a:off x="1170660" y="12309512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722" name="星形"/>
          <p:cNvSpPr/>
          <p:nvPr/>
        </p:nvSpPr>
        <p:spPr>
          <a:xfrm>
            <a:off x="2202553" y="12462289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723" name="1.12.6苏轼《潮州韩文公庙碑》·【节选】"/>
          <p:cNvSpPr txBox="1"/>
          <p:nvPr>
            <p:ph type="title"/>
          </p:nvPr>
        </p:nvSpPr>
        <p:spPr>
          <a:xfrm>
            <a:off x="1784350" y="755650"/>
            <a:ext cx="17568680" cy="9421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33705">
              <a:defRPr sz="549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1.12.6苏轼《潮州韩文公庙碑》·</a:t>
            </a:r>
            <a:r>
              <a:rPr>
                <a:solidFill>
                  <a:srgbClr val="BE0000"/>
                </a:solidFill>
              </a:rPr>
              <a:t>【节选】</a:t>
            </a:r>
            <a:endParaRPr>
              <a:solidFill>
                <a:srgbClr val="BE0000"/>
              </a:solidFill>
            </a:endParaRPr>
          </a:p>
        </p:txBody>
      </p:sp>
      <p:pic>
        <p:nvPicPr>
          <p:cNvPr id="72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49303" y="76923"/>
            <a:ext cx="6507261" cy="38691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15265" y="288925"/>
            <a:ext cx="7519670" cy="4191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1.12.6 潮州韩文公庙碑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文本框 2"/>
          <p:cNvSpPr txBox="1"/>
          <p:nvPr/>
        </p:nvSpPr>
        <p:spPr>
          <a:xfrm>
            <a:off x="835072" y="6027908"/>
            <a:ext cx="22630132" cy="220654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>
            <a:lvl1pPr algn="just" defTabSz="1828800">
              <a:lnSpc>
                <a:spcPct val="150000"/>
              </a:lnSpc>
              <a:defRPr sz="6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lvl1pPr>
          </a:lstStyle>
          <a:p>
            <a:r>
              <a:t>    ……公之精诚，能信于南海之民，庙食百世，而不能使其身一日安于朝廷之上。盖公之所能者天也，其所不能者人也。</a:t>
            </a:r>
          </a:p>
        </p:txBody>
      </p:sp>
      <p:sp>
        <p:nvSpPr>
          <p:cNvPr id="729" name="【第三段进一步赞颂韩愈的立身处世大节。】"/>
          <p:cNvSpPr txBox="1"/>
          <p:nvPr/>
        </p:nvSpPr>
        <p:spPr>
          <a:xfrm>
            <a:off x="-152671" y="9009552"/>
            <a:ext cx="14189073" cy="8667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defRPr sz="52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     【第三段进一步赞颂韩愈的立身处世大节。】</a:t>
            </a:r>
          </a:p>
        </p:txBody>
      </p:sp>
      <p:sp>
        <p:nvSpPr>
          <p:cNvPr id="730" name="1.12.6苏轼《潮州韩文公庙碑》·【节选】"/>
          <p:cNvSpPr txBox="1"/>
          <p:nvPr>
            <p:ph type="title"/>
          </p:nvPr>
        </p:nvSpPr>
        <p:spPr>
          <a:xfrm>
            <a:off x="1784350" y="755650"/>
            <a:ext cx="17568680" cy="9421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33705">
              <a:defRPr sz="549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1.12.6苏轼《潮州韩文公庙碑》·</a:t>
            </a:r>
            <a:r>
              <a:rPr>
                <a:solidFill>
                  <a:srgbClr val="BE0000"/>
                </a:solidFill>
              </a:rPr>
              <a:t>【节选】</a:t>
            </a:r>
            <a:endParaRPr>
              <a:solidFill>
                <a:srgbClr val="BE0000"/>
              </a:solidFill>
            </a:endParaRPr>
          </a:p>
        </p:txBody>
      </p:sp>
      <p:pic>
        <p:nvPicPr>
          <p:cNvPr id="73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06488" y="76923"/>
            <a:ext cx="7592895" cy="451469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15265" y="288925"/>
            <a:ext cx="7519670" cy="4191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1.12.6 潮州韩文公庙碑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始潮人未知学，公命进士赵德为之师。自是潮之士，皆笃于文行，延及齐民，至于今，号称易治。……潮人之事公也，饮食必祭，水旱疾疫，凡有求必祷焉。………"/>
          <p:cNvSpPr txBox="1"/>
          <p:nvPr/>
        </p:nvSpPr>
        <p:spPr>
          <a:xfrm>
            <a:off x="1192821" y="4982029"/>
            <a:ext cx="22401276" cy="363239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5" tIns="71435" rIns="71435" bIns="71435" anchor="ctr">
            <a:spAutoFit/>
          </a:bodyPr>
          <a:lstStyle/>
          <a:p>
            <a:pPr algn="l" defTabSz="1828800">
              <a:lnSpc>
                <a:spcPct val="125000"/>
              </a:lnSpc>
              <a:defRPr sz="5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始潮人未知学，公命进士赵德为之师。自是潮之士，皆笃于文行，延及齐民，至于今，号称易治。……潮人之事公也，饮食必祭，水旱疾疫，凡有求必祷焉。……</a:t>
            </a:r>
          </a:p>
          <a:p>
            <a:pPr algn="l" defTabSz="1828800">
              <a:lnSpc>
                <a:spcPct val="125000"/>
              </a:lnSpc>
              <a:defRPr sz="5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……潮人独信之深，思之至，</a:t>
            </a:r>
            <a:r>
              <a:rPr u="sng">
                <a:solidFill>
                  <a:srgbClr val="BE0000"/>
                </a:solidFill>
              </a:rPr>
              <a:t>焄</a:t>
            </a:r>
            <a:r>
              <a:rPr>
                <a:solidFill>
                  <a:srgbClr val="BE0000"/>
                </a:solidFill>
              </a:rPr>
              <a:t>xūn</a:t>
            </a:r>
            <a:r>
              <a:rPr u="sng">
                <a:solidFill>
                  <a:srgbClr val="BE0000"/>
                </a:solidFill>
              </a:rPr>
              <a:t>蒿hāo凄怆</a:t>
            </a:r>
            <a:r>
              <a:t>（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《礼记·祭义》</a:t>
            </a:r>
            <a:r>
              <a:t>）……</a:t>
            </a:r>
          </a:p>
        </p:txBody>
      </p:sp>
      <p:sp>
        <p:nvSpPr>
          <p:cNvPr id="734" name="第四段具体论述韩愈对潮州文教事业的贡献，以及当地百姓对他的敬爱。"/>
          <p:cNvSpPr txBox="1"/>
          <p:nvPr/>
        </p:nvSpPr>
        <p:spPr>
          <a:xfrm>
            <a:off x="1225199" y="8903804"/>
            <a:ext cx="21618573" cy="8667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defRPr sz="52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 第四段具体论述韩愈对潮州文教事业的贡献，以及当地百姓对他的敬爱。 </a:t>
            </a:r>
          </a:p>
        </p:txBody>
      </p:sp>
      <p:sp>
        <p:nvSpPr>
          <p:cNvPr id="735" name="元丰七年，榜曰：“昌黎伯韩文公之庙。”潮人请书其事于石，因作诗以遗之，使歌以祀公。"/>
          <p:cNvSpPr txBox="1"/>
          <p:nvPr/>
        </p:nvSpPr>
        <p:spPr>
          <a:xfrm>
            <a:off x="1192821" y="10059955"/>
            <a:ext cx="21945606" cy="178593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5" tIns="71435" rIns="71435" bIns="71435" anchor="ctr">
            <a:spAutoFit/>
          </a:bodyPr>
          <a:lstStyle>
            <a:lvl1pPr algn="just" defTabSz="1828800">
              <a:lnSpc>
                <a:spcPct val="150000"/>
              </a:lnSpc>
              <a:defRPr sz="4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lvl1pPr>
          </a:lstStyle>
          <a:p>
            <a:r>
              <a:t> 元丰七年，榜曰：“昌黎伯韩文公之庙。”潮人请书其事于石，因作诗以遗之，使歌以祀公。</a:t>
            </a:r>
          </a:p>
        </p:txBody>
      </p:sp>
      <p:sp>
        <p:nvSpPr>
          <p:cNvPr id="736" name="第五段交代庙名由来，以歌词礼赞庙主韩愈。"/>
          <p:cNvSpPr txBox="1"/>
          <p:nvPr/>
        </p:nvSpPr>
        <p:spPr>
          <a:xfrm>
            <a:off x="1326776" y="12135270"/>
            <a:ext cx="13693773" cy="8667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defRPr sz="52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第五段交代庙名由来，以歌词礼赞庙主韩愈。  </a:t>
            </a:r>
          </a:p>
        </p:txBody>
      </p:sp>
      <p:sp>
        <p:nvSpPr>
          <p:cNvPr id="737" name="1.12.6苏轼《潮州韩文公庙碑》·【节选】"/>
          <p:cNvSpPr txBox="1"/>
          <p:nvPr>
            <p:ph type="title"/>
          </p:nvPr>
        </p:nvSpPr>
        <p:spPr>
          <a:xfrm>
            <a:off x="1810725" y="905588"/>
            <a:ext cx="17568684" cy="9421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33705">
              <a:defRPr sz="549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1.12.6苏轼《潮州韩文公庙碑》·</a:t>
            </a:r>
            <a:r>
              <a:rPr>
                <a:solidFill>
                  <a:srgbClr val="BE0000"/>
                </a:solidFill>
              </a:rPr>
              <a:t>【节选】</a:t>
            </a:r>
            <a:endParaRPr>
              <a:solidFill>
                <a:srgbClr val="BE0000"/>
              </a:solidFill>
            </a:endParaRPr>
          </a:p>
        </p:txBody>
      </p:sp>
      <p:pic>
        <p:nvPicPr>
          <p:cNvPr id="73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06488" y="76923"/>
            <a:ext cx="7592895" cy="451469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15265" y="288925"/>
            <a:ext cx="7519670" cy="4191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1.12.6 潮州韩文公庙碑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苏轼《潮州韩文公庙碑》称赞韩愈“文起八代之衰，而道济天下之溺，忠犯人主之怒，而勇夺三军之帅”，“勇夺三军之帅&quot;语出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苏轼《潮州韩文公庙碑》称赞韩愈“文起八代之衰，而道济天下之溺，忠犯人主之怒，而勇夺三军之帅”，“勇夺三军之帅"语出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A:《国语》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B:《尚书》  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C:《礼记》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D:《论语》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741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苏轼《潮州韩文公庙碑》称赞韩愈“文起八代之衰，而道济天下之溺，忠犯人主之怒，而勇夺三军之帅”，“勇夺三军之帅&quot;语出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苏轼《潮州韩文公庙碑》称赞韩愈“文起八代之衰，而道济天下之溺，忠犯人主之怒，而勇夺三军之帅”，“勇夺三军之帅"语出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A:《国语》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B:《尚书》  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C:《礼记》</a:t>
            </a:r>
          </a:p>
          <a:p>
            <a:pPr defTabSz="914400">
              <a:lnSpc>
                <a:spcPct val="100000"/>
              </a:lnSpc>
              <a:defRPr sz="6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D:《论语》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答案：D</a:t>
            </a:r>
          </a:p>
        </p:txBody>
      </p:sp>
      <p:sp>
        <p:nvSpPr>
          <p:cNvPr id="744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苏轼《潮州韩文公庙碑》：“而潮人独信之深，思之至，焄蒿凄怆，若或见之”，“焄蒿凄怆”语出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苏轼《潮州韩文公庙碑》：“而潮人独信之深，思之至，焄蒿凄怆，若或见之”，“焄蒿凄怆”语出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A:《国语》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B:《尚书》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C:《礼记》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D:《论语》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4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4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747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47" name="标题 1"/>
          <p:cNvSpPr txBox="1"/>
          <p:nvPr>
            <p:ph type="title"/>
          </p:nvPr>
        </p:nvSpPr>
        <p:spPr>
          <a:xfrm>
            <a:off x="2755191" y="8135647"/>
            <a:ext cx="15716446" cy="1978027"/>
          </a:xfrm>
          <a:prstGeom prst="rect">
            <a:avLst/>
          </a:prstGeom>
        </p:spPr>
        <p:txBody>
          <a:bodyPr anchor="b"/>
          <a:lstStyle>
            <a:lvl1pPr algn="ctr" defTabSz="485140">
              <a:defRPr sz="1001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1.12.3苏轼《卜算子》【泛读】</a:t>
            </a:r>
          </a:p>
        </p:txBody>
      </p:sp>
      <p:sp>
        <p:nvSpPr>
          <p:cNvPr id="348" name="矩形 6"/>
          <p:cNvSpPr/>
          <p:nvPr/>
        </p:nvSpPr>
        <p:spPr>
          <a:xfrm>
            <a:off x="2784474" y="6858000"/>
            <a:ext cx="2749553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349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4"/>
            <a:ext cx="2413000" cy="59055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0" name="矩形 8"/>
          <p:cNvSpPr/>
          <p:nvPr/>
        </p:nvSpPr>
        <p:spPr>
          <a:xfrm>
            <a:off x="2784474" y="8318500"/>
            <a:ext cx="111129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51" name="副标题 2"/>
          <p:cNvSpPr txBox="1"/>
          <p:nvPr/>
        </p:nvSpPr>
        <p:spPr>
          <a:xfrm>
            <a:off x="2930526" y="12258674"/>
            <a:ext cx="9782176" cy="716277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苏轼《潮州韩文公庙碑》：“而潮人独信之深，思之至，焄蒿凄怆，若或见之”，“焄蒿凄怆”语出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苏轼《潮州韩文公庙碑》：“而潮人独信之深，思之至，焄蒿凄怆，若或见之”，“焄蒿凄怆”语出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A:《国语》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B:《尚书》</a:t>
            </a:r>
          </a:p>
          <a:p>
            <a:pPr defTabSz="914400">
              <a:lnSpc>
                <a:spcPct val="100000"/>
              </a:lnSpc>
              <a:defRPr sz="6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C:《礼记》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D:《论语》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答案：C</a:t>
            </a:r>
          </a:p>
          <a:p>
            <a:pPr defTabSz="914400">
              <a:lnSpc>
                <a:spcPct val="100000"/>
              </a:lnSpc>
              <a:defRPr sz="4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解析：</a:t>
            </a:r>
          </a:p>
          <a:p>
            <a:pPr defTabSz="914400">
              <a:lnSpc>
                <a:spcPct val="100000"/>
              </a:lnSpc>
              <a:defRPr sz="4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焄蒿凄怆：语出《礼记·祭义》，形容人们悲伤地祭悼韩愈。</a:t>
            </a:r>
          </a:p>
        </p:txBody>
      </p:sp>
      <p:sp>
        <p:nvSpPr>
          <p:cNvPr id="750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53" name="标题 1"/>
          <p:cNvSpPr txBox="1"/>
          <p:nvPr>
            <p:ph type="title"/>
          </p:nvPr>
        </p:nvSpPr>
        <p:spPr>
          <a:xfrm>
            <a:off x="2895599" y="8124825"/>
            <a:ext cx="15534286" cy="1978025"/>
          </a:xfrm>
          <a:prstGeom prst="rect">
            <a:avLst/>
          </a:prstGeom>
        </p:spPr>
        <p:txBody>
          <a:bodyPr anchor="b"/>
          <a:lstStyle>
            <a:lvl1pPr defTabSz="1513205">
              <a:defRPr sz="8555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1.12.7苏轼《答谢民师书》【泛读】</a:t>
            </a:r>
          </a:p>
        </p:txBody>
      </p:sp>
      <p:sp>
        <p:nvSpPr>
          <p:cNvPr id="754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755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56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757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……轼受性刚简，学迂材下……数赐见临，倾盖如故，幸甚过望，不可言也。"/>
          <p:cNvSpPr txBox="1"/>
          <p:nvPr/>
        </p:nvSpPr>
        <p:spPr>
          <a:xfrm>
            <a:off x="609586" y="5003640"/>
            <a:ext cx="22565906" cy="193129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>
            <a:lvl1pPr algn="l" defTabSz="1828800">
              <a:lnSpc>
                <a:spcPct val="150000"/>
              </a:lnSpc>
              <a:defRPr sz="53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lvl1pPr>
          </a:lstStyle>
          <a:p>
            <a:r>
              <a:t>    ……轼受性刚简，学迂材下……数赐见临，倾盖如故，幸甚过望，不可言也。</a:t>
            </a:r>
          </a:p>
        </p:txBody>
      </p:sp>
      <p:sp>
        <p:nvSpPr>
          <p:cNvPr id="762" name="1.12.7苏轼《答谢民师书》【节选】"/>
          <p:cNvSpPr txBox="1"/>
          <p:nvPr/>
        </p:nvSpPr>
        <p:spPr>
          <a:xfrm>
            <a:off x="1932562" y="802640"/>
            <a:ext cx="14101403" cy="1148079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/>
          <a:p>
            <a:pPr algn="l" defTabSz="533400">
              <a:defRPr sz="7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1.12.7苏轼《答谢民师书》</a:t>
            </a:r>
            <a:r>
              <a:rPr>
                <a:solidFill>
                  <a:srgbClr val="BE0000"/>
                </a:solidFill>
              </a:rPr>
              <a:t>【节选】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763" name="第一段陈述与谢民师的交谊。"/>
          <p:cNvSpPr txBox="1"/>
          <p:nvPr/>
        </p:nvSpPr>
        <p:spPr>
          <a:xfrm>
            <a:off x="633847" y="7182883"/>
            <a:ext cx="8740775" cy="8667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defRPr sz="52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第一段陈述与谢民师的交谊。</a:t>
            </a:r>
          </a:p>
        </p:txBody>
      </p:sp>
      <p:sp>
        <p:nvSpPr>
          <p:cNvPr id="764" name="文本框 1"/>
          <p:cNvSpPr txBox="1"/>
          <p:nvPr/>
        </p:nvSpPr>
        <p:spPr>
          <a:xfrm>
            <a:off x="677335" y="8303956"/>
            <a:ext cx="21925282" cy="399287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8" tIns="91438" rIns="91438" bIns="91438">
            <a:spAutoFit/>
          </a:bodyPr>
          <a:lstStyle/>
          <a:p>
            <a:pPr algn="just" defTabSz="1828800">
              <a:lnSpc>
                <a:spcPct val="150000"/>
              </a:lnSpc>
              <a:defRPr sz="4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所示书教及诗赋杂文，观之熟矣。大略如行云流水……文理自然，姿态横生。孔子曰：“</a:t>
            </a:r>
            <a:r>
              <a:rPr u="sng"/>
              <a:t>言之不文，行而不远</a:t>
            </a:r>
            <a:r>
              <a:t>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（出自《左传》）</a:t>
            </a:r>
            <a:r>
              <a:t>”又曰：“</a:t>
            </a:r>
            <a:r>
              <a:rPr u="sng"/>
              <a:t>辞达而已矣</a:t>
            </a:r>
            <a:r>
              <a:t>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（出自《论语》）</a:t>
            </a:r>
            <a:r>
              <a:t>”夫言止于达意，即疑若不文，是大不然。能使了然于口与手者乎？是之谓辞达。辞至于能达，则文不可胜用矣。</a:t>
            </a:r>
          </a:p>
        </p:txBody>
      </p:sp>
      <p:sp>
        <p:nvSpPr>
          <p:cNvPr id="765" name="第二段借赞扬谢民师诗文，提出了崇尚自然文风的文学主张。"/>
          <p:cNvSpPr txBox="1"/>
          <p:nvPr/>
        </p:nvSpPr>
        <p:spPr>
          <a:xfrm>
            <a:off x="560763" y="12434028"/>
            <a:ext cx="18316575" cy="8667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defRPr sz="52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 第二段借赞扬谢民师诗文，提出了崇尚自然文风的文学主张。 </a:t>
            </a:r>
          </a:p>
        </p:txBody>
      </p:sp>
      <p:pic>
        <p:nvPicPr>
          <p:cNvPr id="76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5504" y="285292"/>
            <a:ext cx="7518402" cy="447040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文本框 2"/>
          <p:cNvSpPr txBox="1"/>
          <p:nvPr/>
        </p:nvSpPr>
        <p:spPr>
          <a:xfrm>
            <a:off x="248082" y="4542399"/>
            <a:ext cx="22536154" cy="1820385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91438" tIns="91438" rIns="91438" bIns="91438">
            <a:spAutoFit/>
          </a:bodyPr>
          <a:lstStyle/>
          <a:p>
            <a:pPr algn="l" defTabSz="1828800">
              <a:lnSpc>
                <a:spcPct val="150000"/>
              </a:lnSpc>
              <a:defRPr sz="4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</a:t>
            </a:r>
            <a:r>
              <a:rPr u="sng"/>
              <a:t>扬雄</a:t>
            </a:r>
            <a:r>
              <a:t>（西汉学者）好为艰深之辞，……雄之陋，如此比者甚众，可与知者道，难与俗人言也……</a:t>
            </a:r>
          </a:p>
        </p:txBody>
      </p:sp>
      <p:sp>
        <p:nvSpPr>
          <p:cNvPr id="771" name="第三段借批评扬雄的艰深文风"/>
          <p:cNvSpPr txBox="1"/>
          <p:nvPr/>
        </p:nvSpPr>
        <p:spPr>
          <a:xfrm>
            <a:off x="162610" y="6668062"/>
            <a:ext cx="9070975" cy="8667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defRPr sz="52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 第三段借批评扬雄的艰深文风 </a:t>
            </a:r>
          </a:p>
        </p:txBody>
      </p:sp>
      <p:sp>
        <p:nvSpPr>
          <p:cNvPr id="772" name="文本框 2"/>
          <p:cNvSpPr txBox="1"/>
          <p:nvPr/>
        </p:nvSpPr>
        <p:spPr>
          <a:xfrm>
            <a:off x="269204" y="8194030"/>
            <a:ext cx="22536154" cy="182594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150000"/>
              </a:lnSpc>
              <a:defRPr sz="4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lvl1pPr>
          </a:lstStyle>
          <a:p>
            <a:r>
              <a:t>    所须惠力法雨堂字，轼本不善作大字，强作终不佳；又舟中局迫难写，未能如教……愈远，惟万万以时自爱。</a:t>
            </a:r>
          </a:p>
        </p:txBody>
      </p:sp>
      <p:sp>
        <p:nvSpPr>
          <p:cNvPr id="773" name="第四段答复谢民师的请托。"/>
          <p:cNvSpPr txBox="1"/>
          <p:nvPr/>
        </p:nvSpPr>
        <p:spPr>
          <a:xfrm>
            <a:off x="141488" y="10412630"/>
            <a:ext cx="8245475" cy="8667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defRPr sz="52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 第四段答复谢民师的请托。</a:t>
            </a:r>
          </a:p>
        </p:txBody>
      </p:sp>
      <p:sp>
        <p:nvSpPr>
          <p:cNvPr id="774" name="1.12.7苏轼《答谢民师书》【节选】"/>
          <p:cNvSpPr txBox="1"/>
          <p:nvPr/>
        </p:nvSpPr>
        <p:spPr>
          <a:xfrm>
            <a:off x="1932562" y="802640"/>
            <a:ext cx="14101403" cy="1148079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/>
          <a:p>
            <a:pPr algn="l" defTabSz="533400">
              <a:defRPr sz="7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1.12.7苏轼《答谢民师书》</a:t>
            </a:r>
            <a:r>
              <a:rPr>
                <a:solidFill>
                  <a:srgbClr val="BE0000"/>
                </a:solidFill>
              </a:rPr>
              <a:t>【节选】</a:t>
            </a:r>
            <a:endParaRPr>
              <a:solidFill>
                <a:srgbClr val="BE0000"/>
              </a:solidFill>
            </a:endParaRPr>
          </a:p>
        </p:txBody>
      </p:sp>
      <p:pic>
        <p:nvPicPr>
          <p:cNvPr id="77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0285" y="-96804"/>
            <a:ext cx="7975602" cy="458470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注：【书信/文论】本文虽是书信体，但可以看成是苏轼的一篇文论。 提倡“文理自然，姿态横生”的自然文风，反对故为艰深。"/>
          <p:cNvSpPr txBox="1"/>
          <p:nvPr/>
        </p:nvSpPr>
        <p:spPr>
          <a:xfrm>
            <a:off x="563746" y="5967235"/>
            <a:ext cx="21953020" cy="1781530"/>
          </a:xfrm>
          <a:prstGeom prst="rect">
            <a:avLst/>
          </a:prstGeom>
          <a:ln w="12700"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algn="l" defTabSz="1828800">
              <a:lnSpc>
                <a:spcPct val="90000"/>
              </a:lnSpc>
              <a:defRPr sz="48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注</a:t>
            </a:r>
            <a:r>
              <a:rPr b="1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：</a:t>
            </a:r>
            <a:r>
              <a:t>【书信/文论】</a:t>
            </a:r>
            <a:r>
              <a:rPr>
                <a:solidFill>
                  <a:srgbClr val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本文虽是</a:t>
            </a:r>
            <a:r>
              <a:rPr b="1" u="sng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书信体</a:t>
            </a:r>
            <a:r>
              <a:rPr>
                <a:solidFill>
                  <a:srgbClr val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，但可以看成是苏轼的一篇</a:t>
            </a:r>
            <a:r>
              <a:rPr b="1" u="sng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文论</a:t>
            </a:r>
            <a:r>
              <a:rPr>
                <a:solidFill>
                  <a:srgbClr val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 提倡“文理自然，姿态横生”的自然文风，反对故为艰深。</a:t>
            </a:r>
            <a:endParaRPr>
              <a:solidFill>
                <a:srgbClr val="0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780" name="1.12.7苏轼《答谢民师书》【节选】"/>
          <p:cNvSpPr txBox="1"/>
          <p:nvPr/>
        </p:nvSpPr>
        <p:spPr>
          <a:xfrm>
            <a:off x="1932562" y="802640"/>
            <a:ext cx="14101403" cy="1148079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/>
          <a:p>
            <a:pPr algn="l" defTabSz="533400">
              <a:defRPr sz="70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1.12.7苏轼《答谢民师书》</a:t>
            </a:r>
            <a:r>
              <a:rPr>
                <a:solidFill>
                  <a:srgbClr val="BE0000"/>
                </a:solidFill>
              </a:rPr>
              <a:t>【节选】</a:t>
            </a:r>
            <a:endParaRPr>
              <a:solidFill>
                <a:srgbClr val="BE0000"/>
              </a:solidFill>
            </a:endParaRPr>
          </a:p>
        </p:txBody>
      </p:sp>
      <p:pic>
        <p:nvPicPr>
          <p:cNvPr id="78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0285" y="-96804"/>
            <a:ext cx="7975602" cy="458470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86" name="标题 1"/>
          <p:cNvSpPr txBox="1"/>
          <p:nvPr>
            <p:ph type="title"/>
          </p:nvPr>
        </p:nvSpPr>
        <p:spPr>
          <a:xfrm>
            <a:off x="2895599" y="8124825"/>
            <a:ext cx="15534286" cy="1978025"/>
          </a:xfrm>
          <a:prstGeom prst="rect">
            <a:avLst/>
          </a:prstGeom>
        </p:spPr>
        <p:txBody>
          <a:bodyPr anchor="b"/>
          <a:lstStyle>
            <a:lvl1pPr defTabSz="1627505">
              <a:defRPr sz="9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1.13苏辙 《上枢密韩太尉书》</a:t>
            </a:r>
          </a:p>
        </p:txBody>
      </p:sp>
      <p:sp>
        <p:nvSpPr>
          <p:cNvPr id="787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788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89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790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1.13.0苏辙"/>
          <p:cNvSpPr txBox="1"/>
          <p:nvPr>
            <p:ph type="title"/>
          </p:nvPr>
        </p:nvSpPr>
        <p:spPr>
          <a:xfrm>
            <a:off x="1784350" y="755650"/>
            <a:ext cx="21945600" cy="1242062"/>
          </a:xfrm>
          <a:prstGeom prst="rect">
            <a:avLst/>
          </a:prstGeom>
        </p:spPr>
        <p:txBody>
          <a:bodyPr/>
          <a:lstStyle>
            <a:lvl1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1.13.0苏辙</a:t>
            </a:r>
          </a:p>
        </p:txBody>
      </p:sp>
      <p:sp>
        <p:nvSpPr>
          <p:cNvPr id="793" name="1.苏辙，字子由，号颍滨遗老，苏洵次子。…"/>
          <p:cNvSpPr txBox="1"/>
          <p:nvPr/>
        </p:nvSpPr>
        <p:spPr>
          <a:xfrm>
            <a:off x="911887" y="5090097"/>
            <a:ext cx="13769484" cy="426199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algn="l" defTabSz="1828800">
              <a:lnSpc>
                <a:spcPct val="150000"/>
              </a:lnSpc>
              <a:defRPr sz="57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1.</a:t>
            </a:r>
            <a:r>
              <a:rPr u="sng"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苏辙</a:t>
            </a:r>
            <a:r>
              <a:t>，字</a:t>
            </a:r>
            <a:r>
              <a:rPr u="sng"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子由</a:t>
            </a:r>
            <a:r>
              <a:t>，号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颍滨遗老</a:t>
            </a:r>
            <a:r>
              <a:t>，苏洵次子。</a:t>
            </a:r>
          </a:p>
          <a:p>
            <a:pPr algn="l" defTabSz="1828800">
              <a:lnSpc>
                <a:spcPct val="150000"/>
              </a:lnSpc>
              <a:defRPr sz="57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2.</a:t>
            </a:r>
            <a:r>
              <a:rPr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成就</a:t>
            </a:r>
            <a:r>
              <a:t>： 著有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《栾luán城集》</a:t>
            </a:r>
            <a:r>
              <a:rPr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。</a:t>
            </a:r>
            <a:endParaRPr>
              <a:latin typeface="Lantinghei SC Demibold"/>
              <a:ea typeface="Lantinghei SC Demibold"/>
              <a:cs typeface="Lantinghei SC Demibold"/>
              <a:sym typeface="Lantinghei SC Demibold"/>
            </a:endParaRPr>
          </a:p>
          <a:p>
            <a:pPr algn="l" defTabSz="1828800">
              <a:lnSpc>
                <a:spcPct val="150000"/>
              </a:lnSpc>
              <a:defRPr sz="57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3.</a:t>
            </a:r>
            <a:r>
              <a:rPr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风格</a:t>
            </a:r>
            <a:r>
              <a:t>：以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策论</a:t>
            </a:r>
            <a:r>
              <a:rPr u="sng"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见长</a:t>
            </a:r>
            <a:r>
              <a:rPr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。</a:t>
            </a:r>
            <a:endParaRPr>
              <a:latin typeface="Lantinghei SC Demibold"/>
              <a:ea typeface="Lantinghei SC Demibold"/>
              <a:cs typeface="Lantinghei SC Demibold"/>
              <a:sym typeface="Lantinghei SC Demibold"/>
            </a:endParaRPr>
          </a:p>
        </p:txBody>
      </p:sp>
      <p:sp>
        <p:nvSpPr>
          <p:cNvPr id="794" name="单选"/>
          <p:cNvSpPr txBox="1"/>
          <p:nvPr/>
        </p:nvSpPr>
        <p:spPr>
          <a:xfrm>
            <a:off x="1187509" y="9962545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795" name="星形"/>
          <p:cNvSpPr/>
          <p:nvPr/>
        </p:nvSpPr>
        <p:spPr>
          <a:xfrm>
            <a:off x="2219403" y="10115322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79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5771" y="133760"/>
            <a:ext cx="7848601" cy="441960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97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4134" y="4965053"/>
            <a:ext cx="6336965" cy="522563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下列号为“颍滨遗老”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下列号为“颍滨遗老”的是（ ）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A:晏幾道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B:苏辙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C:黄庭坚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D:贺铸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800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下列号为“颍滨遗老”的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下列号为“颍滨遗老”的是（ ）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A:晏幾道</a:t>
            </a:r>
          </a:p>
          <a:p>
            <a:pPr defTabSz="914400">
              <a:lnSpc>
                <a:spcPct val="100000"/>
              </a:lnSpc>
              <a:defRPr sz="6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B:苏辙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C:黄庭坚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D:贺铸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答案：B</a:t>
            </a:r>
          </a:p>
        </p:txBody>
      </p:sp>
      <p:sp>
        <p:nvSpPr>
          <p:cNvPr id="803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5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06" name="标题 1"/>
          <p:cNvSpPr txBox="1"/>
          <p:nvPr>
            <p:ph type="title"/>
          </p:nvPr>
        </p:nvSpPr>
        <p:spPr>
          <a:xfrm>
            <a:off x="2895599" y="8124825"/>
            <a:ext cx="15534286" cy="1978025"/>
          </a:xfrm>
          <a:prstGeom prst="rect">
            <a:avLst/>
          </a:prstGeom>
        </p:spPr>
        <p:txBody>
          <a:bodyPr anchor="b"/>
          <a:lstStyle/>
          <a:p>
            <a:pPr defTabSz="1252855">
              <a:defRPr sz="7085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1.13.1苏辙《上</a:t>
            </a:r>
            <a:r>
              <a:rPr u="sng"/>
              <a:t>枢密韩太尉</a:t>
            </a:r>
            <a:r>
              <a:t>书》</a:t>
            </a:r>
            <a:r>
              <a:rPr>
                <a:solidFill>
                  <a:srgbClr val="BE0000"/>
                </a:solidFill>
              </a:rPr>
              <a:t>【精读】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807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808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09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810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4320" y="241935"/>
            <a:ext cx="58597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1.13.1上枢密韩太尉书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1.12.3《卜算子（黄州【今湖北黄冈】定惠院寓居作）》·苏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1.12.3《卜算子（黄州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【今湖北黄冈】</a:t>
            </a:r>
            <a:r>
              <a:t>定惠院寓居作）》·苏轼</a:t>
            </a:r>
          </a:p>
        </p:txBody>
      </p:sp>
      <p:sp>
        <p:nvSpPr>
          <p:cNvPr id="354" name="卜算子…"/>
          <p:cNvSpPr txBox="1"/>
          <p:nvPr/>
        </p:nvSpPr>
        <p:spPr>
          <a:xfrm>
            <a:off x="191384" y="3195801"/>
            <a:ext cx="17556477" cy="475843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7" tIns="91437" rIns="91437" bIns="91437">
            <a:spAutoFit/>
          </a:bodyPr>
          <a:lstStyle/>
          <a:p>
            <a:pPr defTabSz="1828800">
              <a:lnSpc>
                <a:spcPct val="15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卜算子</a:t>
            </a:r>
          </a:p>
          <a:p>
            <a:pPr defTabSz="1828800">
              <a:lnSpc>
                <a:spcPct val="15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黄州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【今湖北黄冈】</a:t>
            </a:r>
            <a:r>
              <a:t>定惠院寓居作</a:t>
            </a:r>
          </a:p>
          <a:p>
            <a:pPr defTabSz="1828800">
              <a:lnSpc>
                <a:spcPct val="15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缺月挂</a:t>
            </a:r>
            <a:r>
              <a:rPr u="sng">
                <a:solidFill>
                  <a:srgbClr val="C00000"/>
                </a:solidFill>
              </a:rPr>
              <a:t>疏桐</a:t>
            </a:r>
            <a:r>
              <a:t>，漏断人初静。谁见</a:t>
            </a:r>
            <a:r>
              <a:rPr u="sng">
                <a:solidFill>
                  <a:srgbClr val="C00000"/>
                </a:solidFill>
              </a:rPr>
              <a:t>幽人</a:t>
            </a:r>
            <a:r>
              <a:t>独往来，缥缈</a:t>
            </a:r>
            <a:r>
              <a:rPr u="sng">
                <a:solidFill>
                  <a:srgbClr val="C00000"/>
                </a:solidFill>
              </a:rPr>
              <a:t>孤鸿</a:t>
            </a:r>
            <a:r>
              <a:t>影。</a:t>
            </a:r>
          </a:p>
          <a:p>
            <a:pPr defTabSz="1828800">
              <a:lnSpc>
                <a:spcPct val="15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惊起却回头，有恨无人省。拣尽寒枝不肯栖，寂寞沙洲冷。</a:t>
            </a:r>
          </a:p>
        </p:txBody>
      </p:sp>
      <p:sp>
        <p:nvSpPr>
          <p:cNvPr id="355" name="矩形 5"/>
          <p:cNvSpPr/>
          <p:nvPr/>
        </p:nvSpPr>
        <p:spPr>
          <a:xfrm>
            <a:off x="205126" y="8392576"/>
            <a:ext cx="13179236" cy="192175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none" lIns="91434" tIns="91434" rIns="91434" bIns="91434">
            <a:spAutoFit/>
          </a:bodyPr>
          <a:lstStyle/>
          <a:p>
            <a:pPr algn="l" defTabSz="1828800"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幽人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：指</a:t>
            </a:r>
            <a:r>
              <a:rPr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隐居之人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</a:t>
            </a:r>
            <a:r>
              <a:rPr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苏轼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自指，出自</a:t>
            </a:r>
            <a:r>
              <a:rPr u="sng"/>
              <a:t>《周易》</a:t>
            </a:r>
            <a:r>
              <a:rPr u="sng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</a:t>
            </a:r>
            <a:endParaRPr u="sng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    暗示了被贬黄州、形同罪人的身份处境。</a:t>
            </a:r>
          </a:p>
        </p:txBody>
      </p:sp>
      <p:pic>
        <p:nvPicPr>
          <p:cNvPr id="35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90025" y="2323137"/>
            <a:ext cx="6061009" cy="36038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7" name="单选"/>
          <p:cNvSpPr txBox="1"/>
          <p:nvPr/>
        </p:nvSpPr>
        <p:spPr>
          <a:xfrm>
            <a:off x="1020890" y="10701871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358" name="星形"/>
          <p:cNvSpPr/>
          <p:nvPr/>
        </p:nvSpPr>
        <p:spPr>
          <a:xfrm>
            <a:off x="2052782" y="10854649"/>
            <a:ext cx="518905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1.13.1苏辙《上枢密韩太尉书》·韩琦"/>
          <p:cNvSpPr txBox="1"/>
          <p:nvPr/>
        </p:nvSpPr>
        <p:spPr>
          <a:xfrm>
            <a:off x="1960143" y="835342"/>
            <a:ext cx="13986669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/>
          <a:p>
            <a:pPr algn="l" defTabSz="1828800">
              <a:lnSpc>
                <a:spcPct val="90000"/>
              </a:lnSpc>
              <a:defRPr sz="6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1.13.1苏辙《上枢密</a:t>
            </a:r>
            <a:r>
              <a:rPr>
                <a:solidFill>
                  <a:srgbClr val="BE0000"/>
                </a:solidFill>
              </a:rPr>
              <a:t>韩太尉</a:t>
            </a:r>
            <a:r>
              <a:t>书》·</a:t>
            </a:r>
            <a:r>
              <a:rPr>
                <a:solidFill>
                  <a:srgbClr val="BE0000"/>
                </a:solidFill>
              </a:rPr>
              <a:t>韩琦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813" name="太尉执事：辙生好为文，思之至深。以为文者气之所形，然文不可以学而能，气可以养而致。孟子曰：“吾善养吾浩然之气。”今观其文章，宽厚宏博，充乎天地之间，称其气之小大。……"/>
          <p:cNvSpPr txBox="1"/>
          <p:nvPr/>
        </p:nvSpPr>
        <p:spPr>
          <a:xfrm>
            <a:off x="977396" y="2773879"/>
            <a:ext cx="22429208" cy="576910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algn="just" defTabSz="1828800">
              <a:lnSpc>
                <a:spcPct val="150000"/>
              </a:lnSpc>
              <a:defRPr sz="67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太尉</a:t>
            </a:r>
            <a:r>
              <a:rPr>
                <a:solidFill>
                  <a:srgbClr val="BE0000"/>
                </a:solidFill>
              </a:rPr>
              <a:t>执事</a:t>
            </a:r>
            <a:r>
              <a:t>：辙生好为文，思之至深。</a:t>
            </a:r>
            <a:r>
              <a:rPr u="sng">
                <a:solidFill>
                  <a:srgbClr val="C00000"/>
                </a:solidFill>
              </a:rPr>
              <a:t>以为文者气之所形，然文不可以学而能，气可以养而致。</a:t>
            </a:r>
            <a:r>
              <a:t>孟子曰：“吾善养吾浩然之气。”今观其文章，宽厚宏博，充乎天地之间，称其气之小大。……</a:t>
            </a:r>
          </a:p>
        </p:txBody>
      </p:sp>
      <p:sp>
        <p:nvSpPr>
          <p:cNvPr id="814" name="【节选】"/>
          <p:cNvSpPr txBox="1"/>
          <p:nvPr/>
        </p:nvSpPr>
        <p:spPr>
          <a:xfrm>
            <a:off x="16122606" y="835342"/>
            <a:ext cx="3609975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90000"/>
              </a:lnSpc>
              <a:defRPr sz="68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【节选】</a:t>
            </a:r>
          </a:p>
        </p:txBody>
      </p:sp>
      <p:sp>
        <p:nvSpPr>
          <p:cNvPr id="815" name="第一段阐述养气与作文的关系。"/>
          <p:cNvSpPr txBox="1"/>
          <p:nvPr/>
        </p:nvSpPr>
        <p:spPr>
          <a:xfrm>
            <a:off x="1041181" y="9319153"/>
            <a:ext cx="9731375" cy="8667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defRPr sz="52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 第一段阐述养气与作文的关系。 </a:t>
            </a:r>
          </a:p>
        </p:txBody>
      </p:sp>
      <p:pic>
        <p:nvPicPr>
          <p:cNvPr id="81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8395" y="9063231"/>
            <a:ext cx="7518402" cy="44704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74320" y="98425"/>
            <a:ext cx="58597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1.13.1上枢密韩太尉书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矩形 4"/>
          <p:cNvSpPr/>
          <p:nvPr/>
        </p:nvSpPr>
        <p:spPr>
          <a:xfrm>
            <a:off x="320039" y="1992629"/>
            <a:ext cx="23082254" cy="885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91434" tIns="91434" rIns="91434" bIns="91434">
            <a:spAutoFit/>
          </a:bodyPr>
          <a:lstStyle/>
          <a:p>
            <a:pPr algn="l" defTabSz="1828800">
              <a:lnSpc>
                <a:spcPct val="125000"/>
              </a:lnSpc>
              <a:defRPr sz="5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辙生十有九年矣。其居家所与游者，不过其邻里乡党之人；所见不过数百里之间，无高山大野可登览以自广；百氏之书，虽无所不读，然皆古人之陈迹，不足以</a:t>
            </a:r>
            <a:r>
              <a:rPr>
                <a:solidFill>
                  <a:srgbClr val="BE0000"/>
                </a:solidFill>
              </a:rPr>
              <a:t>激发其志气</a:t>
            </a:r>
            <a:r>
              <a:t>。</a:t>
            </a:r>
          </a:p>
          <a:p>
            <a:pPr algn="l" defTabSz="1828800">
              <a:lnSpc>
                <a:spcPct val="125000"/>
              </a:lnSpc>
              <a:defRPr sz="5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恐遂汩没gǔ mò，</a:t>
            </a:r>
            <a:r>
              <a:rPr u="sng">
                <a:solidFill>
                  <a:srgbClr val="C00000"/>
                </a:solidFill>
              </a:rPr>
              <a:t>故决然舍去，求天下奇闻壮观</a:t>
            </a:r>
            <a:r>
              <a:t>，以知天地之广大。</a:t>
            </a:r>
          </a:p>
          <a:p>
            <a:pPr algn="l" defTabSz="1828800">
              <a:lnSpc>
                <a:spcPct val="125000"/>
              </a:lnSpc>
              <a:defRPr sz="5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过秦、汉之故都，恣zì观</a:t>
            </a:r>
            <a:r>
              <a:rPr u="sng"/>
              <a:t>终南、嵩、华之高</a:t>
            </a:r>
            <a:r>
              <a:t>，</a:t>
            </a:r>
            <a:r>
              <a:rPr u="sng"/>
              <a:t>北顾黄河之奔流</a:t>
            </a:r>
            <a:r>
              <a:t>，慨然想见古之豪杰。至京师，仰观天子宫阙之壮……而后知天下之巨丽</a:t>
            </a:r>
            <a:r>
              <a:rPr sz="4400">
                <a:solidFill>
                  <a:srgbClr val="BE0000"/>
                </a:solidFill>
              </a:rPr>
              <a:t>【景】</a:t>
            </a:r>
            <a:r>
              <a:rPr>
                <a:solidFill>
                  <a:srgbClr val="BE0000"/>
                </a:solidFill>
              </a:rPr>
              <a:t> </a:t>
            </a:r>
            <a:endParaRPr>
              <a:solidFill>
                <a:srgbClr val="BE0000"/>
              </a:solidFill>
            </a:endParaRPr>
          </a:p>
          <a:p>
            <a:pPr algn="l" defTabSz="1828800">
              <a:lnSpc>
                <a:spcPct val="125000"/>
              </a:lnSpc>
              <a:defRPr sz="5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</a:t>
            </a:r>
            <a:r>
              <a:rPr u="sng"/>
              <a:t>见翰林欧阳公，听其议论之宏辩，观其容貌之秀伟，与其门人贤士大夫游，而后知天下之文章聚乎此也。</a:t>
            </a:r>
            <a:r>
              <a:rPr sz="4400">
                <a:solidFill>
                  <a:srgbClr val="BE0000"/>
                </a:solidFill>
              </a:rPr>
              <a:t>【人】</a:t>
            </a:r>
            <a:r>
              <a:rPr>
                <a:solidFill>
                  <a:srgbClr val="BE0000"/>
                </a:solidFill>
              </a:rPr>
              <a:t> </a:t>
            </a:r>
            <a:endParaRPr>
              <a:solidFill>
                <a:srgbClr val="BE0000"/>
              </a:solidFill>
            </a:endParaRPr>
          </a:p>
          <a:p>
            <a:pPr algn="l" defTabSz="1828800">
              <a:lnSpc>
                <a:spcPct val="125000"/>
              </a:lnSpc>
              <a:defRPr sz="5600"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太尉以才略冠天下……而辙也未之见焉。</a:t>
            </a:r>
          </a:p>
        </p:txBody>
      </p:sp>
      <p:sp>
        <p:nvSpPr>
          <p:cNvPr id="821" name="第二段畅叙自己借增广阅历以养其气。"/>
          <p:cNvSpPr txBox="1"/>
          <p:nvPr/>
        </p:nvSpPr>
        <p:spPr>
          <a:xfrm>
            <a:off x="61987" y="11419732"/>
            <a:ext cx="12204700" cy="8921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defRPr sz="55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 第二段畅叙自己借增广阅历以养其气。</a:t>
            </a:r>
          </a:p>
        </p:txBody>
      </p:sp>
      <p:sp>
        <p:nvSpPr>
          <p:cNvPr id="822" name="1.13.1苏辙《上枢密韩太尉书》·韩琦"/>
          <p:cNvSpPr txBox="1"/>
          <p:nvPr/>
        </p:nvSpPr>
        <p:spPr>
          <a:xfrm>
            <a:off x="1960143" y="835342"/>
            <a:ext cx="13986669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/>
          <a:p>
            <a:pPr algn="l" defTabSz="1828800">
              <a:lnSpc>
                <a:spcPct val="90000"/>
              </a:lnSpc>
              <a:defRPr sz="6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1.13.1苏辙《上枢密</a:t>
            </a:r>
            <a:r>
              <a:rPr>
                <a:solidFill>
                  <a:srgbClr val="BE0000"/>
                </a:solidFill>
              </a:rPr>
              <a:t>韩太尉</a:t>
            </a:r>
            <a:r>
              <a:t>书》·</a:t>
            </a:r>
            <a:r>
              <a:rPr>
                <a:solidFill>
                  <a:srgbClr val="BE0000"/>
                </a:solidFill>
              </a:rPr>
              <a:t>韩琦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823" name="【节选】"/>
          <p:cNvSpPr txBox="1"/>
          <p:nvPr/>
        </p:nvSpPr>
        <p:spPr>
          <a:xfrm>
            <a:off x="16122608" y="835342"/>
            <a:ext cx="3609975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90000"/>
              </a:lnSpc>
              <a:defRPr sz="68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【节选】</a:t>
            </a:r>
          </a:p>
        </p:txBody>
      </p:sp>
      <p:pic>
        <p:nvPicPr>
          <p:cNvPr id="82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6989" y="9021019"/>
            <a:ext cx="7518402" cy="447040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74320" y="98425"/>
            <a:ext cx="58597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1.13.1上枢密韩太尉书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……辙之来也，于山见终南、嵩、华之高，于水见黄河之大且深，于人见欧阳公，而犹以为未见太尉也。故愿得观贤人之光耀，闻一言以自壮，然后可以尽天下之大观而无憾者矣。"/>
          <p:cNvSpPr txBox="1"/>
          <p:nvPr/>
        </p:nvSpPr>
        <p:spPr>
          <a:xfrm>
            <a:off x="676778" y="2832616"/>
            <a:ext cx="23443384" cy="332710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algn="just" defTabSz="1828800">
              <a:lnSpc>
                <a:spcPct val="150000"/>
              </a:lnSpc>
              <a:defRPr sz="5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……辙之来也，于山见终南、嵩、华之高，于水见黄河之大且深，于人见欧阳公，而犹以为未见太尉也。</a:t>
            </a:r>
            <a:r>
              <a:rPr u="sng">
                <a:solidFill>
                  <a:srgbClr val="C00000"/>
                </a:solidFill>
              </a:rPr>
              <a:t>故愿得观贤人之光耀</a:t>
            </a:r>
            <a:r>
              <a:rPr>
                <a:solidFill>
                  <a:srgbClr val="C00000"/>
                </a:solidFill>
              </a:rPr>
              <a:t>，</a:t>
            </a:r>
            <a:r>
              <a:rPr u="sng">
                <a:solidFill>
                  <a:srgbClr val="C00000"/>
                </a:solidFill>
              </a:rPr>
              <a:t>闻一言以自壮，然后可以尽天下之大观而无憾者矣</a:t>
            </a:r>
            <a:r>
              <a:rPr>
                <a:solidFill>
                  <a:srgbClr val="C00000"/>
                </a:solidFill>
              </a:rPr>
              <a:t>。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829" name="第三段正面表达求见太尉之意。"/>
          <p:cNvSpPr txBox="1"/>
          <p:nvPr/>
        </p:nvSpPr>
        <p:spPr>
          <a:xfrm>
            <a:off x="640713" y="6529402"/>
            <a:ext cx="9401175" cy="8667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defRPr sz="52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第三段正面表达求见太尉之意。</a:t>
            </a:r>
          </a:p>
        </p:txBody>
      </p:sp>
      <p:sp>
        <p:nvSpPr>
          <p:cNvPr id="830" name="辙年少，未能通习吏事。向之来，非有取于斗升之禄，偶然得之，非其所乐。然幸得赐归待选，便得优游数年之间，将归益治其文，且学为政。太尉苟以为可教而辱教之，又幸矣！"/>
          <p:cNvSpPr txBox="1"/>
          <p:nvPr/>
        </p:nvSpPr>
        <p:spPr>
          <a:xfrm>
            <a:off x="607156" y="7765860"/>
            <a:ext cx="23582630" cy="331847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algn="just" defTabSz="1828800">
              <a:lnSpc>
                <a:spcPct val="150000"/>
              </a:lnSpc>
              <a:defRPr sz="5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辙年少，未能通习吏事。向之来，非有取于斗升之禄，偶然得之，非其所乐。然幸得赐归待选，便得优游数年之间，将归益治其文，且学为政。</a:t>
            </a:r>
            <a:r>
              <a:rPr u="sng">
                <a:solidFill>
                  <a:srgbClr val="C00000"/>
                </a:solidFill>
              </a:rPr>
              <a:t>太尉苟以为可教而辱教之，又幸矣</a:t>
            </a:r>
            <a:r>
              <a:rPr>
                <a:solidFill>
                  <a:srgbClr val="C00000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宋体" panose="02010600030101010101" charset="-122"/>
              </a:rPr>
              <a:t>！</a:t>
            </a:r>
            <a:endParaRPr>
              <a:solidFill>
                <a:srgbClr val="C00000"/>
              </a:solidFill>
              <a:latin typeface="宋体" panose="02010600030101010101" charset="-122"/>
              <a:ea typeface="宋体" panose="02010600030101010101" charset="-122"/>
              <a:cs typeface="宋体" panose="02010600030101010101" charset="-122"/>
              <a:sym typeface="宋体" panose="02010600030101010101" charset="-122"/>
            </a:endParaRPr>
          </a:p>
        </p:txBody>
      </p:sp>
      <p:sp>
        <p:nvSpPr>
          <p:cNvPr id="831" name="第四段表明自己求见的目的在于向太尉求教。"/>
          <p:cNvSpPr txBox="1"/>
          <p:nvPr/>
        </p:nvSpPr>
        <p:spPr>
          <a:xfrm>
            <a:off x="552968" y="11454016"/>
            <a:ext cx="13528675" cy="8667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defRPr sz="52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 第四段表明自己求见的目的在于向太尉求教。</a:t>
            </a:r>
          </a:p>
        </p:txBody>
      </p:sp>
      <p:sp>
        <p:nvSpPr>
          <p:cNvPr id="832" name="1.13.1苏辙《上枢密韩太尉书》·韩琦"/>
          <p:cNvSpPr txBox="1"/>
          <p:nvPr/>
        </p:nvSpPr>
        <p:spPr>
          <a:xfrm>
            <a:off x="1960143" y="835342"/>
            <a:ext cx="13986669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/>
          <a:p>
            <a:pPr algn="l" defTabSz="1828800">
              <a:lnSpc>
                <a:spcPct val="90000"/>
              </a:lnSpc>
              <a:defRPr sz="6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1.13.1苏辙《上枢密</a:t>
            </a:r>
            <a:r>
              <a:rPr>
                <a:solidFill>
                  <a:srgbClr val="BE0000"/>
                </a:solidFill>
              </a:rPr>
              <a:t>韩太尉</a:t>
            </a:r>
            <a:r>
              <a:t>书》·</a:t>
            </a:r>
            <a:r>
              <a:rPr>
                <a:solidFill>
                  <a:srgbClr val="BE0000"/>
                </a:solidFill>
              </a:rPr>
              <a:t>韩琦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833" name="【节选】"/>
          <p:cNvSpPr txBox="1"/>
          <p:nvPr/>
        </p:nvSpPr>
        <p:spPr>
          <a:xfrm>
            <a:off x="16122608" y="835342"/>
            <a:ext cx="3609975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90000"/>
              </a:lnSpc>
              <a:defRPr sz="68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【节选】</a:t>
            </a:r>
          </a:p>
        </p:txBody>
      </p:sp>
      <p:pic>
        <p:nvPicPr>
          <p:cNvPr id="83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3424" y="9704530"/>
            <a:ext cx="6609058" cy="392971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74320" y="98425"/>
            <a:ext cx="58597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1.13.1上枢密韩太尉书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这是一封 【         】…"/>
          <p:cNvSpPr txBox="1"/>
          <p:nvPr/>
        </p:nvSpPr>
        <p:spPr>
          <a:xfrm>
            <a:off x="791284" y="6882391"/>
            <a:ext cx="22916750" cy="54877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algn="just" defTabSz="1828800">
              <a:lnSpc>
                <a:spcPct val="150000"/>
              </a:lnSpc>
              <a:defRPr sz="63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这是一封 </a:t>
            </a:r>
            <a:r>
              <a:rPr u="sng">
                <a:solidFill>
                  <a:srgbClr val="C00000"/>
                </a:solidFill>
              </a:rPr>
              <a:t>【         】</a:t>
            </a:r>
            <a:r>
              <a:t> </a:t>
            </a:r>
          </a:p>
          <a:p>
            <a:pPr algn="just" defTabSz="1828800">
              <a:lnSpc>
                <a:spcPct val="150000"/>
              </a:lnSpc>
              <a:defRPr sz="63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为求见当朝大臣</a:t>
            </a:r>
            <a:r>
              <a:rPr u="sng">
                <a:solidFill>
                  <a:srgbClr val="C00000"/>
                </a:solidFill>
              </a:rPr>
              <a:t>【     】</a:t>
            </a:r>
            <a:r>
              <a:t>，以期获得识拔，但却以</a:t>
            </a:r>
            <a:r>
              <a:rPr u="sng">
                <a:solidFill>
                  <a:srgbClr val="C00000"/>
                </a:solidFill>
              </a:rPr>
              <a:t>“【养气】”</a:t>
            </a:r>
            <a:r>
              <a:t>作为求见理由，也即全文论说的核心。</a:t>
            </a:r>
          </a:p>
          <a:p>
            <a:pPr algn="just" defTabSz="1828800">
              <a:lnSpc>
                <a:spcPct val="150000"/>
              </a:lnSpc>
              <a:defRPr sz="63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 阐明了作家的</a:t>
            </a:r>
            <a:r>
              <a:rPr u="sng">
                <a:solidFill>
                  <a:srgbClr val="C00000"/>
                </a:solidFill>
              </a:rPr>
              <a:t>生活【阅历】、胸襟修养</a:t>
            </a:r>
            <a:r>
              <a:t>对于写作的重要性。</a:t>
            </a:r>
          </a:p>
        </p:txBody>
      </p:sp>
      <p:sp>
        <p:nvSpPr>
          <p:cNvPr id="839" name="思想内容："/>
          <p:cNvSpPr txBox="1"/>
          <p:nvPr/>
        </p:nvSpPr>
        <p:spPr>
          <a:xfrm>
            <a:off x="669615" y="5336754"/>
            <a:ext cx="4473575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90000"/>
              </a:lnSpc>
              <a:defRPr sz="6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思想内容：</a:t>
            </a:r>
          </a:p>
        </p:txBody>
      </p:sp>
      <p:sp>
        <p:nvSpPr>
          <p:cNvPr id="840" name="1.13.1苏辙《上枢密韩太尉书》·韩琦"/>
          <p:cNvSpPr txBox="1"/>
          <p:nvPr/>
        </p:nvSpPr>
        <p:spPr>
          <a:xfrm>
            <a:off x="1960143" y="835342"/>
            <a:ext cx="13986669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/>
          <a:p>
            <a:pPr algn="l" defTabSz="1828800">
              <a:lnSpc>
                <a:spcPct val="90000"/>
              </a:lnSpc>
              <a:defRPr sz="6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1.13.1苏辙《上枢密</a:t>
            </a:r>
            <a:r>
              <a:rPr>
                <a:solidFill>
                  <a:srgbClr val="BE0000"/>
                </a:solidFill>
              </a:rPr>
              <a:t>韩太尉</a:t>
            </a:r>
            <a:r>
              <a:t>书》·</a:t>
            </a:r>
            <a:r>
              <a:rPr>
                <a:solidFill>
                  <a:srgbClr val="BE0000"/>
                </a:solidFill>
              </a:rPr>
              <a:t>韩琦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841" name="【节选】"/>
          <p:cNvSpPr txBox="1"/>
          <p:nvPr/>
        </p:nvSpPr>
        <p:spPr>
          <a:xfrm>
            <a:off x="16122608" y="835342"/>
            <a:ext cx="3609975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90000"/>
              </a:lnSpc>
              <a:defRPr sz="68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【节选】</a:t>
            </a:r>
          </a:p>
        </p:txBody>
      </p:sp>
      <p:pic>
        <p:nvPicPr>
          <p:cNvPr id="84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2245" y="2064799"/>
            <a:ext cx="7975601" cy="458470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74320" y="98425"/>
            <a:ext cx="58597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1.13.1上枢密韩太尉书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这是一封 书信——“求职信”，…"/>
          <p:cNvSpPr txBox="1"/>
          <p:nvPr/>
        </p:nvSpPr>
        <p:spPr>
          <a:xfrm>
            <a:off x="791284" y="7269120"/>
            <a:ext cx="22916750" cy="54877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algn="just" defTabSz="1828800">
              <a:lnSpc>
                <a:spcPct val="150000"/>
              </a:lnSpc>
              <a:defRPr sz="63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这是一封 </a:t>
            </a:r>
            <a:r>
              <a:rPr u="sng">
                <a:solidFill>
                  <a:srgbClr val="C00000"/>
                </a:solidFill>
              </a:rPr>
              <a:t>书信</a:t>
            </a:r>
            <a:r>
              <a:t>——“求职信”，</a:t>
            </a:r>
          </a:p>
          <a:p>
            <a:pPr algn="just" defTabSz="1828800">
              <a:lnSpc>
                <a:spcPct val="150000"/>
              </a:lnSpc>
              <a:defRPr sz="63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为求见当朝大臣</a:t>
            </a:r>
            <a:r>
              <a:rPr u="sng">
                <a:solidFill>
                  <a:srgbClr val="C00000"/>
                </a:solidFill>
              </a:rPr>
              <a:t>韩琦</a:t>
            </a:r>
            <a:r>
              <a:t>，以期获得识拔，但却以</a:t>
            </a:r>
            <a:r>
              <a:rPr u="sng">
                <a:solidFill>
                  <a:srgbClr val="C00000"/>
                </a:solidFill>
              </a:rPr>
              <a:t>“养气”</a:t>
            </a:r>
            <a:r>
              <a:t>作为求见理由，也即全文论说的核心。</a:t>
            </a:r>
          </a:p>
          <a:p>
            <a:pPr algn="just" defTabSz="1828800">
              <a:lnSpc>
                <a:spcPct val="150000"/>
              </a:lnSpc>
              <a:defRPr sz="63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       阐明了作家的</a:t>
            </a:r>
            <a:r>
              <a:rPr u="sng">
                <a:solidFill>
                  <a:srgbClr val="C00000"/>
                </a:solidFill>
              </a:rPr>
              <a:t>生活阅历、胸襟修养</a:t>
            </a:r>
            <a:r>
              <a:t>对于写作的重要性。</a:t>
            </a:r>
          </a:p>
        </p:txBody>
      </p:sp>
      <p:sp>
        <p:nvSpPr>
          <p:cNvPr id="845" name="思想内容："/>
          <p:cNvSpPr txBox="1"/>
          <p:nvPr/>
        </p:nvSpPr>
        <p:spPr>
          <a:xfrm>
            <a:off x="669615" y="5723483"/>
            <a:ext cx="4473575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90000"/>
              </a:lnSpc>
              <a:defRPr sz="6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思想内容：</a:t>
            </a:r>
          </a:p>
        </p:txBody>
      </p:sp>
      <p:sp>
        <p:nvSpPr>
          <p:cNvPr id="846" name="单选"/>
          <p:cNvSpPr txBox="1"/>
          <p:nvPr/>
        </p:nvSpPr>
        <p:spPr>
          <a:xfrm>
            <a:off x="12713447" y="7527538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847" name="星形"/>
          <p:cNvSpPr/>
          <p:nvPr/>
        </p:nvSpPr>
        <p:spPr>
          <a:xfrm>
            <a:off x="13745339" y="7680315"/>
            <a:ext cx="518901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848" name="1.13.1苏辙《上枢密韩太尉书》·韩琦"/>
          <p:cNvSpPr txBox="1"/>
          <p:nvPr/>
        </p:nvSpPr>
        <p:spPr>
          <a:xfrm>
            <a:off x="1960143" y="835342"/>
            <a:ext cx="13986669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/>
          <a:p>
            <a:pPr algn="l" defTabSz="1828800">
              <a:lnSpc>
                <a:spcPct val="90000"/>
              </a:lnSpc>
              <a:defRPr sz="6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1.13.1苏辙《上枢密</a:t>
            </a:r>
            <a:r>
              <a:rPr>
                <a:solidFill>
                  <a:srgbClr val="BE0000"/>
                </a:solidFill>
              </a:rPr>
              <a:t>韩太尉</a:t>
            </a:r>
            <a:r>
              <a:t>书》·</a:t>
            </a:r>
            <a:r>
              <a:rPr>
                <a:solidFill>
                  <a:srgbClr val="BE0000"/>
                </a:solidFill>
              </a:rPr>
              <a:t>韩琦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849" name="【节选】"/>
          <p:cNvSpPr txBox="1"/>
          <p:nvPr/>
        </p:nvSpPr>
        <p:spPr>
          <a:xfrm>
            <a:off x="16122608" y="835342"/>
            <a:ext cx="3609975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90000"/>
              </a:lnSpc>
              <a:defRPr sz="68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【节选】</a:t>
            </a:r>
          </a:p>
        </p:txBody>
      </p:sp>
      <p:pic>
        <p:nvPicPr>
          <p:cNvPr id="85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19259" y="2064799"/>
            <a:ext cx="7975602" cy="458470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74320" y="98425"/>
            <a:ext cx="58597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1.13.1上枢密韩太尉书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000" y="3470285"/>
            <a:ext cx="10919922" cy="61093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53" name="屏幕快照 2018-08-27 12.04.37.png" descr="屏幕快照 2018-08-27 12.04.37.png"/>
          <p:cNvPicPr>
            <a:picLocks noChangeAspect="1"/>
          </p:cNvPicPr>
          <p:nvPr/>
        </p:nvPicPr>
        <p:blipFill>
          <a:blip r:embed="rId2"/>
          <a:srcRect l="9337" t="33692" r="7001" b="49740"/>
          <a:stretch>
            <a:fillRect/>
          </a:stretch>
        </p:blipFill>
        <p:spPr>
          <a:xfrm>
            <a:off x="3404779" y="9563310"/>
            <a:ext cx="13590661" cy="1681957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74320" y="98425"/>
            <a:ext cx="58597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1.13.1上枢密韩太尉书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全文以“养气”一意贯串首尾：…"/>
          <p:cNvSpPr txBox="1"/>
          <p:nvPr/>
        </p:nvSpPr>
        <p:spPr>
          <a:xfrm>
            <a:off x="502913" y="4602208"/>
            <a:ext cx="20227837" cy="205293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algn="l" defTabSz="1828800">
              <a:lnSpc>
                <a:spcPct val="150000"/>
              </a:lnSpc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全文以“</a:t>
            </a:r>
            <a:r>
              <a:rPr u="sng"/>
              <a:t>养气</a:t>
            </a:r>
            <a:r>
              <a:t>”一意贯串首尾：</a:t>
            </a:r>
          </a:p>
        </p:txBody>
      </p:sp>
      <p:sp>
        <p:nvSpPr>
          <p:cNvPr id="856" name="助记：应该养气——咋养气——万事俱备只缺见您。"/>
          <p:cNvSpPr txBox="1"/>
          <p:nvPr/>
        </p:nvSpPr>
        <p:spPr>
          <a:xfrm>
            <a:off x="524283" y="10850981"/>
            <a:ext cx="15928975" cy="8921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助记：应该养气——咋养气——万事俱备只缺见您。</a:t>
            </a:r>
          </a:p>
        </p:txBody>
      </p:sp>
      <p:sp>
        <p:nvSpPr>
          <p:cNvPr id="857" name="简答"/>
          <p:cNvSpPr txBox="1"/>
          <p:nvPr/>
        </p:nvSpPr>
        <p:spPr>
          <a:xfrm>
            <a:off x="10736447" y="4722653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858" name="星形"/>
          <p:cNvSpPr/>
          <p:nvPr/>
        </p:nvSpPr>
        <p:spPr>
          <a:xfrm>
            <a:off x="11768341" y="4875431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859" name="星形"/>
          <p:cNvSpPr/>
          <p:nvPr/>
        </p:nvSpPr>
        <p:spPr>
          <a:xfrm>
            <a:off x="12276341" y="4875431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860" name="星形"/>
          <p:cNvSpPr/>
          <p:nvPr/>
        </p:nvSpPr>
        <p:spPr>
          <a:xfrm>
            <a:off x="12784341" y="4875431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861" name="1.13.1苏辙《上枢密韩太尉书》·韩琦"/>
          <p:cNvSpPr txBox="1"/>
          <p:nvPr/>
        </p:nvSpPr>
        <p:spPr>
          <a:xfrm>
            <a:off x="1960143" y="835342"/>
            <a:ext cx="13986669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/>
          <a:p>
            <a:pPr algn="l" defTabSz="1828800">
              <a:lnSpc>
                <a:spcPct val="90000"/>
              </a:lnSpc>
              <a:defRPr sz="6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1.13.1苏辙《上枢密</a:t>
            </a:r>
            <a:r>
              <a:rPr>
                <a:solidFill>
                  <a:srgbClr val="BE0000"/>
                </a:solidFill>
              </a:rPr>
              <a:t>韩太尉</a:t>
            </a:r>
            <a:r>
              <a:t>书》·</a:t>
            </a:r>
            <a:r>
              <a:rPr>
                <a:solidFill>
                  <a:srgbClr val="BE0000"/>
                </a:solidFill>
              </a:rPr>
              <a:t>韩琦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862" name="【节选】"/>
          <p:cNvSpPr txBox="1"/>
          <p:nvPr/>
        </p:nvSpPr>
        <p:spPr>
          <a:xfrm>
            <a:off x="16122608" y="835342"/>
            <a:ext cx="3609975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90000"/>
              </a:lnSpc>
              <a:defRPr sz="68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【节选】</a:t>
            </a:r>
          </a:p>
        </p:txBody>
      </p:sp>
      <p:pic>
        <p:nvPicPr>
          <p:cNvPr id="86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0051" y="2329838"/>
            <a:ext cx="9118601" cy="1854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74320" y="98425"/>
            <a:ext cx="58597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1.13.1上枢密韩太尉书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全文以“养气”一意贯串首尾：…"/>
          <p:cNvSpPr txBox="1"/>
          <p:nvPr/>
        </p:nvSpPr>
        <p:spPr>
          <a:xfrm>
            <a:off x="624589" y="5221333"/>
            <a:ext cx="20227838" cy="475353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algn="l" defTabSz="1828800">
              <a:lnSpc>
                <a:spcPct val="150000"/>
              </a:lnSpc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全文以“</a:t>
            </a:r>
            <a:r>
              <a:rPr u="sng"/>
              <a:t>养气</a:t>
            </a:r>
            <a:r>
              <a:t>”一意贯串首尾：</a:t>
            </a:r>
          </a:p>
          <a:p>
            <a:pPr algn="l" defTabSz="1828800">
              <a:lnSpc>
                <a:spcPct val="130000"/>
              </a:lnSpc>
              <a:defRPr sz="5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1.开头直截了当</a:t>
            </a:r>
            <a:r>
              <a:rPr u="sng">
                <a:solidFill>
                  <a:srgbClr val="BE0000"/>
                </a:solidFill>
              </a:rPr>
              <a:t>提出</a:t>
            </a:r>
            <a:r>
              <a:rPr>
                <a:solidFill>
                  <a:srgbClr val="BE0000"/>
                </a:solidFill>
              </a:rPr>
              <a:t>“文不可以学而能，气可以养而致”的</a:t>
            </a:r>
            <a:r>
              <a:rPr u="sng">
                <a:solidFill>
                  <a:srgbClr val="BE0000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观点</a:t>
            </a:r>
            <a:r>
              <a:t>，并以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孟子与司马迁</a:t>
            </a:r>
            <a:r>
              <a:t>的事例进行论证。</a:t>
            </a:r>
          </a:p>
          <a:p>
            <a:pPr algn="l" defTabSz="1828800">
              <a:lnSpc>
                <a:spcPct val="130000"/>
              </a:lnSpc>
              <a:defRPr sz="5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866" name="助记：应该养气——咋养气——万事俱备只缺见您。"/>
          <p:cNvSpPr txBox="1"/>
          <p:nvPr/>
        </p:nvSpPr>
        <p:spPr>
          <a:xfrm>
            <a:off x="524283" y="10850981"/>
            <a:ext cx="15928975" cy="8921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助记：应该养气——咋养气——万事俱备只缺见您。</a:t>
            </a:r>
          </a:p>
        </p:txBody>
      </p:sp>
      <p:sp>
        <p:nvSpPr>
          <p:cNvPr id="867" name="简答"/>
          <p:cNvSpPr txBox="1"/>
          <p:nvPr/>
        </p:nvSpPr>
        <p:spPr>
          <a:xfrm>
            <a:off x="10736447" y="4722653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868" name="星形"/>
          <p:cNvSpPr/>
          <p:nvPr/>
        </p:nvSpPr>
        <p:spPr>
          <a:xfrm>
            <a:off x="11768341" y="4875431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869" name="星形"/>
          <p:cNvSpPr/>
          <p:nvPr/>
        </p:nvSpPr>
        <p:spPr>
          <a:xfrm>
            <a:off x="12276341" y="4875431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870" name="星形"/>
          <p:cNvSpPr/>
          <p:nvPr/>
        </p:nvSpPr>
        <p:spPr>
          <a:xfrm>
            <a:off x="12784341" y="4875431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871" name="1.13.1苏辙《上枢密韩太尉书》·韩琦"/>
          <p:cNvSpPr txBox="1"/>
          <p:nvPr/>
        </p:nvSpPr>
        <p:spPr>
          <a:xfrm>
            <a:off x="1960143" y="835342"/>
            <a:ext cx="13986669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/>
          <a:p>
            <a:pPr algn="l" defTabSz="1828800">
              <a:lnSpc>
                <a:spcPct val="90000"/>
              </a:lnSpc>
              <a:defRPr sz="6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1.13.1苏辙《上枢密</a:t>
            </a:r>
            <a:r>
              <a:rPr>
                <a:solidFill>
                  <a:srgbClr val="BE0000"/>
                </a:solidFill>
              </a:rPr>
              <a:t>韩太尉</a:t>
            </a:r>
            <a:r>
              <a:t>书》·</a:t>
            </a:r>
            <a:r>
              <a:rPr>
                <a:solidFill>
                  <a:srgbClr val="BE0000"/>
                </a:solidFill>
              </a:rPr>
              <a:t>韩琦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872" name="【节选】"/>
          <p:cNvSpPr txBox="1"/>
          <p:nvPr/>
        </p:nvSpPr>
        <p:spPr>
          <a:xfrm>
            <a:off x="16122608" y="835342"/>
            <a:ext cx="3609975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90000"/>
              </a:lnSpc>
              <a:defRPr sz="68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【节选】</a:t>
            </a:r>
          </a:p>
        </p:txBody>
      </p:sp>
      <p:pic>
        <p:nvPicPr>
          <p:cNvPr id="87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0051" y="2329838"/>
            <a:ext cx="9118601" cy="1854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74320" y="98425"/>
            <a:ext cx="58597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1.13.1上枢密韩太尉书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全文以“养气”一意贯串首尾：…"/>
          <p:cNvSpPr txBox="1"/>
          <p:nvPr/>
        </p:nvSpPr>
        <p:spPr>
          <a:xfrm>
            <a:off x="624589" y="4602208"/>
            <a:ext cx="20227838" cy="599178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algn="l" defTabSz="1828800">
              <a:lnSpc>
                <a:spcPct val="150000"/>
              </a:lnSpc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全文以“</a:t>
            </a:r>
            <a:r>
              <a:rPr u="sng"/>
              <a:t>养气</a:t>
            </a:r>
            <a:r>
              <a:t>”一意贯串首尾：</a:t>
            </a:r>
          </a:p>
          <a:p>
            <a:pPr algn="l" defTabSz="1828800">
              <a:lnSpc>
                <a:spcPct val="130000"/>
              </a:lnSpc>
              <a:defRPr sz="5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1.开头直截了当</a:t>
            </a:r>
            <a:r>
              <a:rPr u="sng">
                <a:solidFill>
                  <a:srgbClr val="BE0000"/>
                </a:solidFill>
              </a:rPr>
              <a:t>提出</a:t>
            </a:r>
            <a:r>
              <a:rPr>
                <a:solidFill>
                  <a:srgbClr val="BE0000"/>
                </a:solidFill>
              </a:rPr>
              <a:t>“文不可以学而能，气可以养而致”的</a:t>
            </a:r>
            <a:r>
              <a:rPr u="sng">
                <a:solidFill>
                  <a:srgbClr val="BE0000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观点</a:t>
            </a:r>
            <a:r>
              <a:t>，并以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孟子与司马迁</a:t>
            </a:r>
            <a:r>
              <a:t>的事例进行论证。</a:t>
            </a:r>
          </a:p>
          <a:p>
            <a:pPr algn="l" defTabSz="1828800">
              <a:lnSpc>
                <a:spcPct val="130000"/>
              </a:lnSpc>
              <a:defRPr sz="5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2.接着着重讲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增广见闻、交游豪杰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对养气的重要性</a:t>
            </a:r>
            <a:r>
              <a:t>，</a:t>
            </a:r>
          </a:p>
        </p:txBody>
      </p:sp>
      <p:sp>
        <p:nvSpPr>
          <p:cNvPr id="876" name="助记：应该养气——咋养气——万事俱备只缺见您。"/>
          <p:cNvSpPr txBox="1"/>
          <p:nvPr/>
        </p:nvSpPr>
        <p:spPr>
          <a:xfrm>
            <a:off x="524283" y="10850981"/>
            <a:ext cx="15928975" cy="8921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助记：应该养气——咋养气——万事俱备只缺见您。</a:t>
            </a:r>
          </a:p>
        </p:txBody>
      </p:sp>
      <p:sp>
        <p:nvSpPr>
          <p:cNvPr id="877" name="简答"/>
          <p:cNvSpPr txBox="1"/>
          <p:nvPr/>
        </p:nvSpPr>
        <p:spPr>
          <a:xfrm>
            <a:off x="10736447" y="4722653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878" name="星形"/>
          <p:cNvSpPr/>
          <p:nvPr/>
        </p:nvSpPr>
        <p:spPr>
          <a:xfrm>
            <a:off x="11768341" y="4875431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879" name="星形"/>
          <p:cNvSpPr/>
          <p:nvPr/>
        </p:nvSpPr>
        <p:spPr>
          <a:xfrm>
            <a:off x="12276341" y="4875431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880" name="星形"/>
          <p:cNvSpPr/>
          <p:nvPr/>
        </p:nvSpPr>
        <p:spPr>
          <a:xfrm>
            <a:off x="12784341" y="4875431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881" name="1.13.1苏辙《上枢密韩太尉书》·韩琦"/>
          <p:cNvSpPr txBox="1"/>
          <p:nvPr/>
        </p:nvSpPr>
        <p:spPr>
          <a:xfrm>
            <a:off x="1960143" y="835342"/>
            <a:ext cx="13986669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/>
          <a:p>
            <a:pPr algn="l" defTabSz="1828800">
              <a:lnSpc>
                <a:spcPct val="90000"/>
              </a:lnSpc>
              <a:defRPr sz="6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1.13.1苏辙《上枢密</a:t>
            </a:r>
            <a:r>
              <a:rPr>
                <a:solidFill>
                  <a:srgbClr val="BE0000"/>
                </a:solidFill>
              </a:rPr>
              <a:t>韩太尉</a:t>
            </a:r>
            <a:r>
              <a:t>书》·</a:t>
            </a:r>
            <a:r>
              <a:rPr>
                <a:solidFill>
                  <a:srgbClr val="BE0000"/>
                </a:solidFill>
              </a:rPr>
              <a:t>韩琦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882" name="【节选】"/>
          <p:cNvSpPr txBox="1"/>
          <p:nvPr/>
        </p:nvSpPr>
        <p:spPr>
          <a:xfrm>
            <a:off x="16122608" y="835342"/>
            <a:ext cx="3609975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90000"/>
              </a:lnSpc>
              <a:defRPr sz="68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【节选】</a:t>
            </a:r>
          </a:p>
        </p:txBody>
      </p:sp>
      <p:pic>
        <p:nvPicPr>
          <p:cNvPr id="88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0051" y="2329838"/>
            <a:ext cx="9118601" cy="1854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74320" y="98425"/>
            <a:ext cx="58597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1.13.1上枢密韩太尉书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全文以“养气”一意贯串首尾：…"/>
          <p:cNvSpPr txBox="1"/>
          <p:nvPr/>
        </p:nvSpPr>
        <p:spPr>
          <a:xfrm>
            <a:off x="624589" y="4602208"/>
            <a:ext cx="20227838" cy="599178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algn="l" defTabSz="1828800">
              <a:lnSpc>
                <a:spcPct val="150000"/>
              </a:lnSpc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全文以“</a:t>
            </a:r>
            <a:r>
              <a:rPr u="sng"/>
              <a:t>养气</a:t>
            </a:r>
            <a:r>
              <a:t>”一意贯串首尾：</a:t>
            </a:r>
          </a:p>
          <a:p>
            <a:pPr algn="l" defTabSz="1828800">
              <a:lnSpc>
                <a:spcPct val="130000"/>
              </a:lnSpc>
              <a:defRPr sz="5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1.开头直截了当</a:t>
            </a:r>
            <a:r>
              <a:rPr u="sng">
                <a:solidFill>
                  <a:srgbClr val="BE0000"/>
                </a:solidFill>
              </a:rPr>
              <a:t>提出</a:t>
            </a:r>
            <a:r>
              <a:rPr>
                <a:solidFill>
                  <a:srgbClr val="BE0000"/>
                </a:solidFill>
              </a:rPr>
              <a:t>“文不可以学而能，气可以养而致”的</a:t>
            </a:r>
            <a:r>
              <a:rPr u="sng">
                <a:solidFill>
                  <a:srgbClr val="BE0000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观点</a:t>
            </a:r>
            <a:r>
              <a:t>，并以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孟子与司马迁</a:t>
            </a:r>
            <a:r>
              <a:t>的事例进行论证。</a:t>
            </a:r>
          </a:p>
          <a:p>
            <a:pPr algn="l" defTabSz="1828800">
              <a:lnSpc>
                <a:spcPct val="130000"/>
              </a:lnSpc>
              <a:defRPr sz="5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2.接着着重讲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增广见闻、交游豪杰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对养气的重要性</a:t>
            </a:r>
            <a:r>
              <a:t>，</a:t>
            </a:r>
          </a:p>
          <a:p>
            <a:pPr algn="l" defTabSz="1828800">
              <a:lnSpc>
                <a:spcPct val="130000"/>
              </a:lnSpc>
              <a:defRPr sz="54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3.再落实到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自己以未能一见韩琦为憾，自然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道出求见之意</a:t>
            </a:r>
            <a:r>
              <a:t>。</a:t>
            </a:r>
          </a:p>
        </p:txBody>
      </p:sp>
      <p:sp>
        <p:nvSpPr>
          <p:cNvPr id="886" name="助记：应该养气——咋养气——万事俱备只缺见您。"/>
          <p:cNvSpPr txBox="1"/>
          <p:nvPr/>
        </p:nvSpPr>
        <p:spPr>
          <a:xfrm>
            <a:off x="524283" y="10850981"/>
            <a:ext cx="15928975" cy="8921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助记：应该养气——咋养气——万事俱备只缺见您。</a:t>
            </a:r>
          </a:p>
        </p:txBody>
      </p:sp>
      <p:sp>
        <p:nvSpPr>
          <p:cNvPr id="887" name="简答"/>
          <p:cNvSpPr txBox="1"/>
          <p:nvPr/>
        </p:nvSpPr>
        <p:spPr>
          <a:xfrm>
            <a:off x="10736447" y="4722653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888" name="星形"/>
          <p:cNvSpPr/>
          <p:nvPr/>
        </p:nvSpPr>
        <p:spPr>
          <a:xfrm>
            <a:off x="11768341" y="4875431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889" name="星形"/>
          <p:cNvSpPr/>
          <p:nvPr/>
        </p:nvSpPr>
        <p:spPr>
          <a:xfrm>
            <a:off x="12276341" y="4875431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890" name="星形"/>
          <p:cNvSpPr/>
          <p:nvPr/>
        </p:nvSpPr>
        <p:spPr>
          <a:xfrm>
            <a:off x="12784341" y="4875431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891" name="1.13.1苏辙《上枢密韩太尉书》·韩琦"/>
          <p:cNvSpPr txBox="1"/>
          <p:nvPr/>
        </p:nvSpPr>
        <p:spPr>
          <a:xfrm>
            <a:off x="1960143" y="835342"/>
            <a:ext cx="13986669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/>
          <a:p>
            <a:pPr algn="l" defTabSz="1828800">
              <a:lnSpc>
                <a:spcPct val="90000"/>
              </a:lnSpc>
              <a:defRPr sz="6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1.13.1苏辙《上枢密</a:t>
            </a:r>
            <a:r>
              <a:rPr>
                <a:solidFill>
                  <a:srgbClr val="BE0000"/>
                </a:solidFill>
              </a:rPr>
              <a:t>韩太尉</a:t>
            </a:r>
            <a:r>
              <a:t>书》·</a:t>
            </a:r>
            <a:r>
              <a:rPr>
                <a:solidFill>
                  <a:srgbClr val="BE0000"/>
                </a:solidFill>
              </a:rPr>
              <a:t>韩琦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892" name="【节选】"/>
          <p:cNvSpPr txBox="1"/>
          <p:nvPr/>
        </p:nvSpPr>
        <p:spPr>
          <a:xfrm>
            <a:off x="16122608" y="835342"/>
            <a:ext cx="3609975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90000"/>
              </a:lnSpc>
              <a:defRPr sz="68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【节选】</a:t>
            </a:r>
          </a:p>
        </p:txBody>
      </p:sp>
      <p:pic>
        <p:nvPicPr>
          <p:cNvPr id="89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0051" y="2329838"/>
            <a:ext cx="9118601" cy="1854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74320" y="98425"/>
            <a:ext cx="58597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1.13.1上枢密韩太尉书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1.12.3《卜算子（黄州【今湖北黄冈】定惠院寓居作）》·苏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1.12.3《卜算子（黄州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【今湖北黄冈】</a:t>
            </a:r>
            <a:r>
              <a:t>定惠院寓居作）》·苏轼</a:t>
            </a:r>
          </a:p>
        </p:txBody>
      </p:sp>
      <p:sp>
        <p:nvSpPr>
          <p:cNvPr id="363" name="卜算子…"/>
          <p:cNvSpPr txBox="1"/>
          <p:nvPr/>
        </p:nvSpPr>
        <p:spPr>
          <a:xfrm>
            <a:off x="1140462" y="2297164"/>
            <a:ext cx="17556477" cy="475843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7" tIns="91437" rIns="91437" bIns="91437">
            <a:spAutoFit/>
          </a:bodyPr>
          <a:lstStyle/>
          <a:p>
            <a:pPr defTabSz="1828800">
              <a:lnSpc>
                <a:spcPct val="15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卜算子</a:t>
            </a:r>
          </a:p>
          <a:p>
            <a:pPr defTabSz="1828800">
              <a:lnSpc>
                <a:spcPct val="15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黄州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【今湖北黄冈】</a:t>
            </a:r>
            <a:r>
              <a:t>定惠院寓居作</a:t>
            </a:r>
          </a:p>
          <a:p>
            <a:pPr defTabSz="1828800">
              <a:lnSpc>
                <a:spcPct val="15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缺月挂</a:t>
            </a:r>
            <a:r>
              <a:rPr u="sng">
                <a:solidFill>
                  <a:srgbClr val="C00000"/>
                </a:solidFill>
              </a:rPr>
              <a:t>疏桐</a:t>
            </a:r>
            <a:r>
              <a:t>，漏断人初静。谁见</a:t>
            </a:r>
            <a:r>
              <a:rPr u="sng">
                <a:solidFill>
                  <a:srgbClr val="C00000"/>
                </a:solidFill>
              </a:rPr>
              <a:t>幽人</a:t>
            </a:r>
            <a:r>
              <a:t>独往来，缥缈</a:t>
            </a:r>
            <a:r>
              <a:rPr u="sng">
                <a:solidFill>
                  <a:srgbClr val="C00000"/>
                </a:solidFill>
              </a:rPr>
              <a:t>孤鸿</a:t>
            </a:r>
            <a:r>
              <a:t>影。</a:t>
            </a:r>
          </a:p>
          <a:p>
            <a:pPr defTabSz="1828800">
              <a:lnSpc>
                <a:spcPct val="15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惊起却回头，有恨无人省。拣尽寒枝不肯栖，寂寞沙洲冷。</a:t>
            </a:r>
          </a:p>
        </p:txBody>
      </p:sp>
      <p:sp>
        <p:nvSpPr>
          <p:cNvPr id="364" name="作者以孤鸿自喻，表现了在经历“乌台诗案”的政治挫折后内心的孤独彷徨，以及不随流俗、耿介不群的高洁品格。"/>
          <p:cNvSpPr txBox="1"/>
          <p:nvPr/>
        </p:nvSpPr>
        <p:spPr>
          <a:xfrm>
            <a:off x="1095913" y="7386797"/>
            <a:ext cx="14000672" cy="322573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4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 作者以</a:t>
            </a:r>
            <a:r>
              <a:rPr u="sng">
                <a:solidFill>
                  <a:srgbClr val="C00000"/>
                </a:solidFill>
              </a:rPr>
              <a:t>孤鸿</a:t>
            </a:r>
            <a:r>
              <a:t>自喻，表现了在经历“乌台诗案”的政治挫折后</a:t>
            </a:r>
            <a:r>
              <a:rPr u="sng">
                <a:solidFill>
                  <a:srgbClr val="C00000"/>
                </a:solidFill>
              </a:rPr>
              <a:t>内心的孤独彷徨</a:t>
            </a:r>
            <a:r>
              <a:t>，以及</a:t>
            </a:r>
            <a:r>
              <a:rPr u="sng">
                <a:solidFill>
                  <a:srgbClr val="C00000"/>
                </a:solidFill>
              </a:rPr>
              <a:t>不随流俗、耿介不群</a:t>
            </a:r>
            <a:r>
              <a:t>的</a:t>
            </a:r>
            <a:r>
              <a:rPr u="sng">
                <a:solidFill>
                  <a:srgbClr val="C00000"/>
                </a:solidFill>
              </a:rPr>
              <a:t>高洁品格</a:t>
            </a:r>
            <a:r>
              <a:t>。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【了解】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pic>
        <p:nvPicPr>
          <p:cNvPr id="365" name="image4.jpeg" descr="image4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2548" y="7374097"/>
            <a:ext cx="7728706" cy="444277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构思上有言在彼而意在此的特点：…"/>
          <p:cNvSpPr txBox="1"/>
          <p:nvPr/>
        </p:nvSpPr>
        <p:spPr>
          <a:xfrm>
            <a:off x="600255" y="5322832"/>
            <a:ext cx="22112304" cy="214183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algn="l" defTabSz="1828800">
              <a:lnSpc>
                <a:spcPct val="150000"/>
              </a:lnSpc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构思上有</a:t>
            </a:r>
            <a:r>
              <a:rPr u="sng">
                <a:solidFill>
                  <a:srgbClr val="C00000"/>
                </a:solidFill>
              </a:rPr>
              <a:t>言在彼而意在此</a:t>
            </a:r>
            <a:r>
              <a:t>的特点：</a:t>
            </a:r>
            <a:endParaRPr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 defTabSz="1828800">
              <a:lnSpc>
                <a:spcPct val="110000"/>
              </a:lnSpc>
              <a:defRPr sz="4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896" name="助记：我想让您提拔，但是我先谈养气+增长阅历。"/>
          <p:cNvSpPr txBox="1"/>
          <p:nvPr/>
        </p:nvSpPr>
        <p:spPr>
          <a:xfrm>
            <a:off x="546817" y="9575962"/>
            <a:ext cx="15543212" cy="8921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助记：我想让您提拔，但是我先谈养气+增长阅历。</a:t>
            </a:r>
          </a:p>
        </p:txBody>
      </p:sp>
      <p:sp>
        <p:nvSpPr>
          <p:cNvPr id="897" name="简答"/>
          <p:cNvSpPr txBox="1"/>
          <p:nvPr/>
        </p:nvSpPr>
        <p:spPr>
          <a:xfrm>
            <a:off x="10908603" y="5338049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898" name="星形"/>
          <p:cNvSpPr/>
          <p:nvPr/>
        </p:nvSpPr>
        <p:spPr>
          <a:xfrm>
            <a:off x="11940495" y="5490826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899" name="星形"/>
          <p:cNvSpPr/>
          <p:nvPr/>
        </p:nvSpPr>
        <p:spPr>
          <a:xfrm>
            <a:off x="12448495" y="5490826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00" name="星形"/>
          <p:cNvSpPr/>
          <p:nvPr/>
        </p:nvSpPr>
        <p:spPr>
          <a:xfrm>
            <a:off x="12956495" y="5490826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01" name="1.13.1苏辙《上枢密韩太尉书》·韩琦"/>
          <p:cNvSpPr txBox="1"/>
          <p:nvPr/>
        </p:nvSpPr>
        <p:spPr>
          <a:xfrm>
            <a:off x="1960143" y="835342"/>
            <a:ext cx="13986669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/>
          <a:p>
            <a:pPr algn="l" defTabSz="1828800">
              <a:lnSpc>
                <a:spcPct val="90000"/>
              </a:lnSpc>
              <a:defRPr sz="6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1.13.1苏辙《上枢密</a:t>
            </a:r>
            <a:r>
              <a:rPr>
                <a:solidFill>
                  <a:srgbClr val="BE0000"/>
                </a:solidFill>
              </a:rPr>
              <a:t>韩太尉</a:t>
            </a:r>
            <a:r>
              <a:t>书》·</a:t>
            </a:r>
            <a:r>
              <a:rPr>
                <a:solidFill>
                  <a:srgbClr val="BE0000"/>
                </a:solidFill>
              </a:rPr>
              <a:t>韩琦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902" name="【节选】"/>
          <p:cNvSpPr txBox="1"/>
          <p:nvPr/>
        </p:nvSpPr>
        <p:spPr>
          <a:xfrm>
            <a:off x="16122608" y="835342"/>
            <a:ext cx="3609975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90000"/>
              </a:lnSpc>
              <a:defRPr sz="68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【节选】</a:t>
            </a:r>
          </a:p>
        </p:txBody>
      </p:sp>
      <p:pic>
        <p:nvPicPr>
          <p:cNvPr id="90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1150" y="2620696"/>
            <a:ext cx="9883065" cy="19931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74320" y="98425"/>
            <a:ext cx="58597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1.13.1上枢密韩太尉书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构思上有言在彼而意在此的特点：…"/>
          <p:cNvSpPr txBox="1"/>
          <p:nvPr/>
        </p:nvSpPr>
        <p:spPr>
          <a:xfrm>
            <a:off x="624590" y="5305676"/>
            <a:ext cx="22112304" cy="310464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algn="l" defTabSz="1828800">
              <a:lnSpc>
                <a:spcPct val="150000"/>
              </a:lnSpc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构思上有</a:t>
            </a:r>
            <a:r>
              <a:rPr u="sng">
                <a:solidFill>
                  <a:srgbClr val="C00000"/>
                </a:solidFill>
              </a:rPr>
              <a:t>言在彼而意在此</a:t>
            </a:r>
            <a:r>
              <a:t>的特点：</a:t>
            </a:r>
            <a:endParaRPr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 defTabSz="1828800">
              <a:lnSpc>
                <a:spcPct val="110000"/>
              </a:lnSpc>
              <a:defRPr sz="4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①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为求见而写信，却宕开一笔，从养气找到突破口，这就是“</a:t>
            </a:r>
            <a:r>
              <a:rPr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立言在彼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”；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10000"/>
              </a:lnSpc>
              <a:defRPr sz="4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906" name="助记：我想让您提拔，但是我先谈养气+增长阅历。"/>
          <p:cNvSpPr txBox="1"/>
          <p:nvPr/>
        </p:nvSpPr>
        <p:spPr>
          <a:xfrm>
            <a:off x="546817" y="9575962"/>
            <a:ext cx="15543212" cy="8921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助记：我想让您提拔，但是我先谈养气+增长阅历。</a:t>
            </a:r>
          </a:p>
        </p:txBody>
      </p:sp>
      <p:sp>
        <p:nvSpPr>
          <p:cNvPr id="907" name="简答"/>
          <p:cNvSpPr txBox="1"/>
          <p:nvPr/>
        </p:nvSpPr>
        <p:spPr>
          <a:xfrm>
            <a:off x="10908603" y="5338049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908" name="星形"/>
          <p:cNvSpPr/>
          <p:nvPr/>
        </p:nvSpPr>
        <p:spPr>
          <a:xfrm>
            <a:off x="11940495" y="5490826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09" name="星形"/>
          <p:cNvSpPr/>
          <p:nvPr/>
        </p:nvSpPr>
        <p:spPr>
          <a:xfrm>
            <a:off x="12448495" y="5490826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10" name="星形"/>
          <p:cNvSpPr/>
          <p:nvPr/>
        </p:nvSpPr>
        <p:spPr>
          <a:xfrm>
            <a:off x="12956495" y="5490826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11" name="1.13.1苏辙《上枢密韩太尉书》·韩琦"/>
          <p:cNvSpPr txBox="1"/>
          <p:nvPr/>
        </p:nvSpPr>
        <p:spPr>
          <a:xfrm>
            <a:off x="1960143" y="835342"/>
            <a:ext cx="13986669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/>
          <a:p>
            <a:pPr algn="l" defTabSz="1828800">
              <a:lnSpc>
                <a:spcPct val="90000"/>
              </a:lnSpc>
              <a:defRPr sz="6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1.13.1苏辙《上枢密</a:t>
            </a:r>
            <a:r>
              <a:rPr>
                <a:solidFill>
                  <a:srgbClr val="BE0000"/>
                </a:solidFill>
              </a:rPr>
              <a:t>韩太尉</a:t>
            </a:r>
            <a:r>
              <a:t>书》·</a:t>
            </a:r>
            <a:r>
              <a:rPr>
                <a:solidFill>
                  <a:srgbClr val="BE0000"/>
                </a:solidFill>
              </a:rPr>
              <a:t>韩琦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912" name="【节选】"/>
          <p:cNvSpPr txBox="1"/>
          <p:nvPr/>
        </p:nvSpPr>
        <p:spPr>
          <a:xfrm>
            <a:off x="16122608" y="835342"/>
            <a:ext cx="3609975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90000"/>
              </a:lnSpc>
              <a:defRPr sz="68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【节选】</a:t>
            </a:r>
          </a:p>
        </p:txBody>
      </p:sp>
      <p:pic>
        <p:nvPicPr>
          <p:cNvPr id="91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1150" y="2620696"/>
            <a:ext cx="9883065" cy="19931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74320" y="98425"/>
            <a:ext cx="58597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1.13.1上枢密韩太尉书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构思上有言在彼而意在此的特点：…"/>
          <p:cNvSpPr txBox="1"/>
          <p:nvPr/>
        </p:nvSpPr>
        <p:spPr>
          <a:xfrm>
            <a:off x="624590" y="5322832"/>
            <a:ext cx="22112304" cy="409333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algn="l" defTabSz="1828800">
              <a:lnSpc>
                <a:spcPct val="150000"/>
              </a:lnSpc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构思上有</a:t>
            </a:r>
            <a:r>
              <a:rPr u="sng">
                <a:solidFill>
                  <a:srgbClr val="C00000"/>
                </a:solidFill>
              </a:rPr>
              <a:t>言在彼而意在此</a:t>
            </a:r>
            <a:r>
              <a:t>的特点：</a:t>
            </a:r>
            <a:endParaRPr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 defTabSz="1828800">
              <a:lnSpc>
                <a:spcPct val="110000"/>
              </a:lnSpc>
              <a:defRPr sz="4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①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为求见而写信，却宕开一笔，从养气找到突破口，这就是“</a:t>
            </a:r>
            <a:r>
              <a:rPr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立言在彼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”；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10000"/>
              </a:lnSpc>
              <a:defRPr sz="4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②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再从养气谈到增广阅历，从增广阅历谈到求见太尉，层层推进，落到实处，</a:t>
            </a:r>
            <a:r>
              <a:t> 这就是“</a:t>
            </a:r>
            <a:r>
              <a:rPr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注意在此</a:t>
            </a:r>
            <a:r>
              <a:t>”。</a:t>
            </a:r>
          </a:p>
        </p:txBody>
      </p:sp>
      <p:sp>
        <p:nvSpPr>
          <p:cNvPr id="916" name="助记：我想让您提拔，但是我先谈养气+增长阅历。"/>
          <p:cNvSpPr txBox="1"/>
          <p:nvPr/>
        </p:nvSpPr>
        <p:spPr>
          <a:xfrm>
            <a:off x="546817" y="9575962"/>
            <a:ext cx="15543212" cy="8921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助记：我想让您提拔，但是我先谈养气+增长阅历。</a:t>
            </a:r>
          </a:p>
        </p:txBody>
      </p:sp>
      <p:sp>
        <p:nvSpPr>
          <p:cNvPr id="917" name="简答"/>
          <p:cNvSpPr txBox="1"/>
          <p:nvPr/>
        </p:nvSpPr>
        <p:spPr>
          <a:xfrm>
            <a:off x="10908603" y="5338049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918" name="星形"/>
          <p:cNvSpPr/>
          <p:nvPr/>
        </p:nvSpPr>
        <p:spPr>
          <a:xfrm>
            <a:off x="11940495" y="5490826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19" name="星形"/>
          <p:cNvSpPr/>
          <p:nvPr/>
        </p:nvSpPr>
        <p:spPr>
          <a:xfrm>
            <a:off x="12448495" y="5490826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20" name="星形"/>
          <p:cNvSpPr/>
          <p:nvPr/>
        </p:nvSpPr>
        <p:spPr>
          <a:xfrm>
            <a:off x="12956495" y="5490826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21" name="1.13.1苏辙《上枢密韩太尉书》·韩琦"/>
          <p:cNvSpPr txBox="1"/>
          <p:nvPr/>
        </p:nvSpPr>
        <p:spPr>
          <a:xfrm>
            <a:off x="1960143" y="835342"/>
            <a:ext cx="13986669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/>
          <a:p>
            <a:pPr algn="l" defTabSz="1828800">
              <a:lnSpc>
                <a:spcPct val="90000"/>
              </a:lnSpc>
              <a:defRPr sz="6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1.13.1苏辙《上枢密</a:t>
            </a:r>
            <a:r>
              <a:rPr>
                <a:solidFill>
                  <a:srgbClr val="BE0000"/>
                </a:solidFill>
              </a:rPr>
              <a:t>韩太尉</a:t>
            </a:r>
            <a:r>
              <a:t>书》·</a:t>
            </a:r>
            <a:r>
              <a:rPr>
                <a:solidFill>
                  <a:srgbClr val="BE0000"/>
                </a:solidFill>
              </a:rPr>
              <a:t>韩琦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922" name="【节选】"/>
          <p:cNvSpPr txBox="1"/>
          <p:nvPr/>
        </p:nvSpPr>
        <p:spPr>
          <a:xfrm>
            <a:off x="16122608" y="835342"/>
            <a:ext cx="3609975" cy="10826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90000"/>
              </a:lnSpc>
              <a:defRPr sz="68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【节选】</a:t>
            </a:r>
          </a:p>
        </p:txBody>
      </p:sp>
      <p:pic>
        <p:nvPicPr>
          <p:cNvPr id="92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1150" y="2620696"/>
            <a:ext cx="9883065" cy="19931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74320" y="98425"/>
            <a:ext cx="58597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1.13.1上枢密韩太尉书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600" y="80860"/>
            <a:ext cx="22480264" cy="135542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26" name="简答"/>
          <p:cNvSpPr txBox="1"/>
          <p:nvPr/>
        </p:nvSpPr>
        <p:spPr>
          <a:xfrm>
            <a:off x="9161950" y="10902991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927" name="星形"/>
          <p:cNvSpPr/>
          <p:nvPr/>
        </p:nvSpPr>
        <p:spPr>
          <a:xfrm>
            <a:off x="10193843" y="11055769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28" name="星形"/>
          <p:cNvSpPr/>
          <p:nvPr/>
        </p:nvSpPr>
        <p:spPr>
          <a:xfrm>
            <a:off x="11255757" y="11055769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29" name="星形"/>
          <p:cNvSpPr/>
          <p:nvPr/>
        </p:nvSpPr>
        <p:spPr>
          <a:xfrm>
            <a:off x="10713943" y="11055769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苏辙《上枢密韩太尉书》中引用的“我善养吾浩然之气”出于（ ）…"/>
          <p:cNvSpPr txBox="1"/>
          <p:nvPr>
            <p:ph type="body" idx="1"/>
          </p:nvPr>
        </p:nvSpPr>
        <p:spPr>
          <a:xfrm>
            <a:off x="1168420" y="2512470"/>
            <a:ext cx="23177460" cy="10687052"/>
          </a:xfrm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苏辙《上枢密韩太尉书》中引用的“我善养吾浩然之气”出于（ ）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A:《典论·论文》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B:《孟子》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C:《答李翊书》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D:《史记》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932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苏辙《上枢密韩太尉书》中引用的“我善养吾浩然之气”出于（ ）…"/>
          <p:cNvSpPr txBox="1"/>
          <p:nvPr>
            <p:ph type="body" idx="1"/>
          </p:nvPr>
        </p:nvSpPr>
        <p:spPr>
          <a:xfrm>
            <a:off x="1168420" y="2512470"/>
            <a:ext cx="23177460" cy="10687052"/>
          </a:xfrm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苏辙《上枢密韩太尉书》中引用的“我善养吾浩然之气”出于（ ）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A:《典论·论文》</a:t>
            </a:r>
          </a:p>
          <a:p>
            <a:pPr defTabSz="914400">
              <a:lnSpc>
                <a:spcPct val="100000"/>
              </a:lnSpc>
              <a:defRPr sz="6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B:《孟子》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C:《答李翊书》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D:《史记》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答案：B</a:t>
            </a:r>
          </a:p>
        </p:txBody>
      </p:sp>
      <p:sp>
        <p:nvSpPr>
          <p:cNvPr id="935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苏辙《上枢密韩太尉书》在论述“养气”观点时，援引两位古人的言与行作为例证，他们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苏辙《上枢密韩太尉书》在论述“养气”观点时，援引两位古人的言与行作为例证，他们是（ ）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A:孔子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B:孟子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C:屈原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D:司马迁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E:陶渊明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938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苏辙《上枢密韩太尉书》在论述“养气”观点时，援引两位古人的言与行作为例证，他们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苏辙《上枢密韩太尉书》在论述“养气”观点时，援引两位古人的言与行作为例证，他们是（ ）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A:孔子</a:t>
            </a:r>
          </a:p>
          <a:p>
            <a:pPr defTabSz="914400">
              <a:lnSpc>
                <a:spcPct val="100000"/>
              </a:lnSpc>
              <a:defRPr sz="6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B:孟子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C:屈原</a:t>
            </a:r>
          </a:p>
          <a:p>
            <a:pPr defTabSz="914400">
              <a:lnSpc>
                <a:spcPct val="100000"/>
              </a:lnSpc>
              <a:defRPr sz="6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D:司马迁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E:陶渊明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答案：BD</a:t>
            </a:r>
          </a:p>
        </p:txBody>
      </p:sp>
      <p:sp>
        <p:nvSpPr>
          <p:cNvPr id="941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1.14.1.《登快阁》必背☆☆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600">
                <a:solidFill>
                  <a:srgbClr val="BE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1.14.1.《登快阁》必背☆☆☆</a:t>
            </a:r>
          </a:p>
          <a:p>
            <a:pPr>
              <a:defRPr sz="7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1.14.2.《寄黄幾复》</a:t>
            </a:r>
          </a:p>
        </p:txBody>
      </p:sp>
      <p:sp>
        <p:nvSpPr>
          <p:cNvPr id="944" name="1.14黄庭坚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1.14黄庭坚</a:t>
            </a:r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1.14.0黄庭坚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1.14.0黄庭坚</a:t>
            </a:r>
          </a:p>
        </p:txBody>
      </p:sp>
      <p:sp>
        <p:nvSpPr>
          <p:cNvPr id="947" name="1.黄庭坚，字鲁直，号山谷道人，是“苏门四学士”【黄庭坚、秦观、晁补之、张耒 lěi】之一。…"/>
          <p:cNvSpPr txBox="1"/>
          <p:nvPr/>
        </p:nvSpPr>
        <p:spPr>
          <a:xfrm>
            <a:off x="886195" y="3354380"/>
            <a:ext cx="14698413" cy="903381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algn="just" defTabSz="1828800">
              <a:lnSpc>
                <a:spcPct val="150000"/>
              </a:lnSpc>
              <a:defRPr sz="59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1.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黄庭坚</a:t>
            </a:r>
            <a:r>
              <a:t>，字</a:t>
            </a:r>
            <a:r>
              <a:rPr u="sng"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鲁直，</a:t>
            </a:r>
            <a:r>
              <a:t>号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山谷道人</a:t>
            </a:r>
            <a:r>
              <a:t>，是“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苏门四学士</a:t>
            </a:r>
            <a:r>
              <a:t>”【黄庭坚、秦观、晁cháo补之、张耒 lěi】之一。</a:t>
            </a:r>
          </a:p>
          <a:p>
            <a:pPr algn="just" defTabSz="1828800">
              <a:lnSpc>
                <a:spcPct val="150000"/>
              </a:lnSpc>
              <a:defRPr sz="59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2.著有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山谷集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》</a:t>
            </a:r>
            <a:r>
              <a:t>。</a:t>
            </a:r>
          </a:p>
          <a:p>
            <a:pPr algn="just" defTabSz="1828800">
              <a:lnSpc>
                <a:spcPct val="150000"/>
              </a:lnSpc>
              <a:defRPr sz="59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3.强调“</a:t>
            </a:r>
            <a:r>
              <a:rPr>
                <a:solidFill>
                  <a:srgbClr val="BE0000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无一字无来处</a:t>
            </a:r>
            <a:r>
              <a:t>”，风格奇崛，为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江西诗派开创者</a:t>
            </a:r>
            <a:r>
              <a:t>。</a:t>
            </a:r>
          </a:p>
        </p:txBody>
      </p:sp>
      <p:sp>
        <p:nvSpPr>
          <p:cNvPr id="948" name="单选"/>
          <p:cNvSpPr txBox="1"/>
          <p:nvPr/>
        </p:nvSpPr>
        <p:spPr>
          <a:xfrm>
            <a:off x="1109847" y="12545852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949" name="星形"/>
          <p:cNvSpPr/>
          <p:nvPr/>
        </p:nvSpPr>
        <p:spPr>
          <a:xfrm>
            <a:off x="2141740" y="12698631"/>
            <a:ext cx="518903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95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20977" y="274600"/>
            <a:ext cx="7848601" cy="441960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5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153" y="6049927"/>
            <a:ext cx="6401044" cy="52784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20650" y="-13335"/>
            <a:ext cx="49834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1.14.0黄庭坚 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1.12.3《卜算子（黄州【今湖北黄冈】定惠院寓居作）》·苏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1.12.3《卜算子（黄州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【今湖北黄冈】</a:t>
            </a:r>
            <a:r>
              <a:t>定惠院寓居作）》·苏轼</a:t>
            </a:r>
          </a:p>
        </p:txBody>
      </p:sp>
      <p:sp>
        <p:nvSpPr>
          <p:cNvPr id="370" name="卜算子…"/>
          <p:cNvSpPr txBox="1"/>
          <p:nvPr/>
        </p:nvSpPr>
        <p:spPr>
          <a:xfrm>
            <a:off x="1140462" y="2297164"/>
            <a:ext cx="17556477" cy="475843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7" tIns="91437" rIns="91437" bIns="91437">
            <a:spAutoFit/>
          </a:bodyPr>
          <a:lstStyle/>
          <a:p>
            <a:pPr defTabSz="1828800">
              <a:lnSpc>
                <a:spcPct val="15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卜算子</a:t>
            </a:r>
          </a:p>
          <a:p>
            <a:pPr defTabSz="1828800">
              <a:lnSpc>
                <a:spcPct val="15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黄州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【今湖北黄冈】</a:t>
            </a:r>
            <a:r>
              <a:t>定惠院寓居作</a:t>
            </a:r>
          </a:p>
          <a:p>
            <a:pPr defTabSz="1828800">
              <a:lnSpc>
                <a:spcPct val="15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缺月挂</a:t>
            </a:r>
            <a:r>
              <a:rPr u="sng">
                <a:solidFill>
                  <a:srgbClr val="C00000"/>
                </a:solidFill>
              </a:rPr>
              <a:t>疏桐</a:t>
            </a:r>
            <a:r>
              <a:t>，漏断人初静。谁见</a:t>
            </a:r>
            <a:r>
              <a:rPr u="sng">
                <a:solidFill>
                  <a:srgbClr val="C00000"/>
                </a:solidFill>
              </a:rPr>
              <a:t>幽人</a:t>
            </a:r>
            <a:r>
              <a:t>独往来，缥缈</a:t>
            </a:r>
            <a:r>
              <a:rPr u="sng">
                <a:solidFill>
                  <a:srgbClr val="C00000"/>
                </a:solidFill>
              </a:rPr>
              <a:t>孤鸿</a:t>
            </a:r>
            <a:r>
              <a:t>影。</a:t>
            </a:r>
          </a:p>
          <a:p>
            <a:pPr defTabSz="1828800">
              <a:lnSpc>
                <a:spcPct val="150000"/>
              </a:lnSpc>
              <a:defRPr sz="5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defRPr>
            </a:pPr>
            <a:r>
              <a:t>惊起却回头，有恨无人省。拣尽寒枝不肯栖，寂寞沙洲冷。</a:t>
            </a:r>
          </a:p>
        </p:txBody>
      </p:sp>
      <p:sp>
        <p:nvSpPr>
          <p:cNvPr id="371" name="咏物词"/>
          <p:cNvSpPr txBox="1"/>
          <p:nvPr/>
        </p:nvSpPr>
        <p:spPr>
          <a:xfrm>
            <a:off x="1064539" y="7574885"/>
            <a:ext cx="4462777" cy="857565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lnSpc>
                <a:spcPct val="150000"/>
              </a:lnSpc>
              <a:defRPr sz="48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咏物词·咏孤雁</a:t>
            </a:r>
          </a:p>
        </p:txBody>
      </p:sp>
      <p:sp>
        <p:nvSpPr>
          <p:cNvPr id="372" name="善用比兴"/>
          <p:cNvSpPr txBox="1"/>
          <p:nvPr/>
        </p:nvSpPr>
        <p:spPr>
          <a:xfrm>
            <a:off x="1064539" y="8589759"/>
            <a:ext cx="12997177" cy="857564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lnSpc>
                <a:spcPct val="150000"/>
              </a:lnSpc>
              <a:defRPr sz="48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善用比兴·用雁比作自己，想说自己，却说孤雁</a:t>
            </a:r>
          </a:p>
        </p:txBody>
      </p:sp>
      <p:sp>
        <p:nvSpPr>
          <p:cNvPr id="373" name="寓意高远，用笔空灵"/>
          <p:cNvSpPr txBox="1"/>
          <p:nvPr/>
        </p:nvSpPr>
        <p:spPr>
          <a:xfrm>
            <a:off x="1029019" y="9618919"/>
            <a:ext cx="8996677" cy="857564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lnSpc>
                <a:spcPct val="150000"/>
              </a:lnSpc>
              <a:defRPr sz="48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寓意高远，用笔空灵：深沉+灵活</a:t>
            </a:r>
          </a:p>
        </p:txBody>
      </p:sp>
      <p:pic>
        <p:nvPicPr>
          <p:cNvPr id="374" name="image6.jpeg" descr="image6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4640" y="8724367"/>
            <a:ext cx="6251001" cy="34972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75" name="单选"/>
          <p:cNvSpPr txBox="1"/>
          <p:nvPr/>
        </p:nvSpPr>
        <p:spPr>
          <a:xfrm>
            <a:off x="1020890" y="10701871"/>
            <a:ext cx="1109977" cy="8178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376" name="星形"/>
          <p:cNvSpPr/>
          <p:nvPr/>
        </p:nvSpPr>
        <p:spPr>
          <a:xfrm>
            <a:off x="2052782" y="10854649"/>
            <a:ext cx="518905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91437" tIns="91437" rIns="91437" bIns="91437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北宋“江西诗派”的领袖人物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北宋“江西诗派”的领袖人物是（ ）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A:欧阳修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B:黄庭坚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C:陈师道     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D:陈与义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956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北宋“江西诗派”的领袖人物是（ 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北宋“江西诗派”的领袖人物是（ ）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A:欧阳修</a:t>
            </a:r>
          </a:p>
          <a:p>
            <a:pPr defTabSz="914400">
              <a:lnSpc>
                <a:spcPct val="100000"/>
              </a:lnSpc>
              <a:defRPr sz="60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B:黄庭坚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C:陈师道     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D:陈与义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914400">
              <a:lnSpc>
                <a:spcPct val="100000"/>
              </a:lnSpc>
              <a:defRPr sz="60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</a:p>
          <a:p>
            <a:pPr defTabSz="914400">
              <a:lnSpc>
                <a:spcPct val="100000"/>
              </a:lnSpc>
              <a:defRPr sz="60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答案：B</a:t>
            </a:r>
          </a:p>
        </p:txBody>
      </p:sp>
      <p:sp>
        <p:nvSpPr>
          <p:cNvPr id="959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3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64" name="标题 1"/>
          <p:cNvSpPr txBox="1"/>
          <p:nvPr>
            <p:ph type="title"/>
          </p:nvPr>
        </p:nvSpPr>
        <p:spPr>
          <a:xfrm>
            <a:off x="2895599" y="8124825"/>
            <a:ext cx="15534286" cy="1978025"/>
          </a:xfrm>
          <a:prstGeom prst="rect">
            <a:avLst/>
          </a:prstGeom>
        </p:spPr>
        <p:txBody>
          <a:bodyPr anchor="b"/>
          <a:lstStyle/>
          <a:p>
            <a:pPr defTabSz="1285240">
              <a:defRPr sz="727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1.13.1黄庭坚《登快阁》</a:t>
            </a:r>
            <a:r>
              <a:rPr>
                <a:solidFill>
                  <a:srgbClr val="BE0000"/>
                </a:solidFill>
              </a:rPr>
              <a:t>【精读+必背】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965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966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67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68" name="副标题 2"/>
          <p:cNvSpPr txBox="1"/>
          <p:nvPr/>
        </p:nvSpPr>
        <p:spPr>
          <a:xfrm>
            <a:off x="2930526" y="12258675"/>
            <a:ext cx="9782176" cy="716278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00050" y="349250"/>
            <a:ext cx="555752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1.14.1登快阁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1.14.1黄庭坚《登快阁》"/>
          <p:cNvSpPr txBox="1"/>
          <p:nvPr/>
        </p:nvSpPr>
        <p:spPr>
          <a:xfrm>
            <a:off x="1772408" y="759141"/>
            <a:ext cx="10200332" cy="12350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defTabSz="533400">
              <a:defRPr sz="79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1.14.1黄庭坚《登快阁》</a:t>
            </a:r>
          </a:p>
        </p:txBody>
      </p:sp>
      <p:sp>
        <p:nvSpPr>
          <p:cNvPr id="971" name="登快阁…"/>
          <p:cNvSpPr txBox="1"/>
          <p:nvPr/>
        </p:nvSpPr>
        <p:spPr>
          <a:xfrm>
            <a:off x="436468" y="3452652"/>
            <a:ext cx="23511064" cy="401815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defTabSz="1828800">
              <a:lnSpc>
                <a:spcPct val="150000"/>
              </a:lnSpc>
              <a:defRPr sz="5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登</a:t>
            </a:r>
            <a:r>
              <a:rPr u="sng">
                <a:solidFill>
                  <a:srgbClr val="C00000"/>
                </a:solidFill>
              </a:rPr>
              <a:t>快阁</a:t>
            </a:r>
            <a:endParaRPr>
              <a:solidFill>
                <a:srgbClr val="FF0000"/>
              </a:solidFill>
            </a:endParaRPr>
          </a:p>
          <a:p>
            <a:pPr defTabSz="1828800">
              <a:lnSpc>
                <a:spcPct val="150000"/>
              </a:lnSpc>
              <a:defRPr sz="57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痴儿</a:t>
            </a:r>
            <a:r>
              <a:rPr>
                <a:solidFill>
                  <a:srgbClr val="000000"/>
                </a:solidFill>
              </a:rPr>
              <a:t>了却公家事，快阁东西倚</a:t>
            </a:r>
            <a:r>
              <a:t>晚晴</a:t>
            </a:r>
            <a:r>
              <a:rPr>
                <a:solidFill>
                  <a:srgbClr val="000000"/>
                </a:solidFill>
              </a:rPr>
              <a:t>。落木千山天远大，澄江一道月分明。</a:t>
            </a:r>
            <a:endParaRPr>
              <a:solidFill>
                <a:srgbClr val="000000"/>
              </a:solidFill>
            </a:endParaRPr>
          </a:p>
          <a:p>
            <a:pPr defTabSz="1828800">
              <a:lnSpc>
                <a:spcPct val="150000"/>
              </a:lnSpc>
              <a:defRPr sz="57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朱弦</a:t>
            </a:r>
            <a:r>
              <a:rPr>
                <a:solidFill>
                  <a:srgbClr val="000000"/>
                </a:solidFill>
              </a:rPr>
              <a:t>已为佳人绝，</a:t>
            </a:r>
            <a:r>
              <a:t>青眼</a:t>
            </a:r>
            <a:r>
              <a:rPr>
                <a:solidFill>
                  <a:srgbClr val="000000"/>
                </a:solidFill>
              </a:rPr>
              <a:t>聊因美酒横。万里归船</a:t>
            </a:r>
            <a:r>
              <a:rPr u="sng">
                <a:solidFill>
                  <a:srgbClr val="000000"/>
                </a:solidFill>
              </a:rPr>
              <a:t>弄</a:t>
            </a:r>
            <a:r>
              <a:rPr>
                <a:solidFill>
                  <a:srgbClr val="000000"/>
                </a:solidFill>
              </a:rPr>
              <a:t>长笛，此心吾与</a:t>
            </a:r>
            <a:r>
              <a:t>白鸥盟</a:t>
            </a:r>
            <a:r>
              <a:rPr>
                <a:solidFill>
                  <a:srgbClr val="000000"/>
                </a:solidFill>
              </a:rPr>
              <a:t>。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2" name="1.痴儿句：作者的自嘲，不是大才，带有牢骚意味。出自《晋书》…"/>
          <p:cNvSpPr txBox="1"/>
          <p:nvPr/>
        </p:nvSpPr>
        <p:spPr>
          <a:xfrm>
            <a:off x="573051" y="7503942"/>
            <a:ext cx="21301571" cy="52786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wrap="none" lIns="71436" tIns="71436" rIns="71436" bIns="71436" anchor="ctr">
            <a:spAutoFit/>
          </a:bodyPr>
          <a:lstStyle/>
          <a:p>
            <a:pPr algn="l" defTabSz="1828800"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</a:t>
            </a:r>
            <a:r>
              <a:rPr b="1"/>
              <a:t>痴儿</a:t>
            </a:r>
            <a:r>
              <a:t>句：作者的自嘲，不是大才，带有牢骚意味。出自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晋书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》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</a:t>
            </a:r>
            <a:r>
              <a:rPr b="1"/>
              <a:t>晚晴</a:t>
            </a:r>
            <a:r>
              <a:t>: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李商隐</a:t>
            </a:r>
            <a:r>
              <a:t>《晚晴》诗:“天意怜幽草,人间重晚晴。”</a:t>
            </a:r>
          </a:p>
          <a:p>
            <a:pPr algn="l" defTabSz="1828800"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3.</a:t>
            </a:r>
            <a:r>
              <a:rPr b="1"/>
              <a:t>澄江</a:t>
            </a:r>
            <a:r>
              <a:t>:指</a:t>
            </a:r>
            <a:r>
              <a:rPr u="sng">
                <a:solidFill>
                  <a:srgbClr val="C00000"/>
                </a:solidFill>
              </a:rPr>
              <a:t>赣江</a:t>
            </a:r>
            <a:r>
              <a:t>。</a:t>
            </a:r>
          </a:p>
          <a:p>
            <a:pPr algn="l" defTabSz="1828800"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</a:t>
            </a:r>
            <a:r>
              <a:rPr b="1"/>
              <a:t>朱弦</a:t>
            </a:r>
            <a:r>
              <a:t>句:意为世上没有自己的知音。《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吕氏春秋</a:t>
            </a:r>
            <a:r>
              <a:t>》载，俞伯牙与钟子期。</a:t>
            </a:r>
          </a:p>
          <a:p>
            <a:pPr algn="l" defTabSz="1828800"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5.</a:t>
            </a:r>
            <a:r>
              <a:rPr b="1"/>
              <a:t>青眼</a:t>
            </a:r>
            <a:r>
              <a:t>句:出自《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晋书·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阮籍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传</a:t>
            </a:r>
            <a:r>
              <a:t>》。</a:t>
            </a:r>
          </a:p>
          <a:p>
            <a:pPr algn="l" defTabSz="1828800"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6.</a:t>
            </a:r>
            <a:r>
              <a:rPr b="1"/>
              <a:t>弄</a:t>
            </a:r>
            <a:r>
              <a:t>:吹奏。</a:t>
            </a:r>
            <a:r>
              <a:rPr b="1"/>
              <a:t>白鸥盟</a:t>
            </a:r>
            <a:r>
              <a:t>: 相约退隐江湖，引用了《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列子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·黄帝</a:t>
            </a:r>
            <a:r>
              <a:t>》中海上鸥鸟的寓言。</a:t>
            </a:r>
          </a:p>
        </p:txBody>
      </p:sp>
      <p:sp>
        <p:nvSpPr>
          <p:cNvPr id="973" name="七言律诗"/>
          <p:cNvSpPr txBox="1"/>
          <p:nvPr/>
        </p:nvSpPr>
        <p:spPr>
          <a:xfrm>
            <a:off x="11703022" y="967898"/>
            <a:ext cx="2593975" cy="817562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200000"/>
              </a:lnSpc>
              <a:defRPr sz="48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七言律诗</a:t>
            </a:r>
          </a:p>
        </p:txBody>
      </p:sp>
      <p:sp>
        <p:nvSpPr>
          <p:cNvPr id="974" name="选择"/>
          <p:cNvSpPr txBox="1"/>
          <p:nvPr/>
        </p:nvSpPr>
        <p:spPr>
          <a:xfrm>
            <a:off x="576448" y="12803823"/>
            <a:ext cx="1109978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选择</a:t>
            </a:r>
          </a:p>
        </p:txBody>
      </p:sp>
      <p:sp>
        <p:nvSpPr>
          <p:cNvPr id="975" name="星形"/>
          <p:cNvSpPr/>
          <p:nvPr/>
        </p:nvSpPr>
        <p:spPr>
          <a:xfrm>
            <a:off x="1608340" y="12956599"/>
            <a:ext cx="518903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76" name="星形"/>
          <p:cNvSpPr/>
          <p:nvPr/>
        </p:nvSpPr>
        <p:spPr>
          <a:xfrm>
            <a:off x="2065540" y="12956599"/>
            <a:ext cx="518903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77" name="单选"/>
          <p:cNvSpPr txBox="1"/>
          <p:nvPr/>
        </p:nvSpPr>
        <p:spPr>
          <a:xfrm>
            <a:off x="14366820" y="967739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978" name="星形"/>
          <p:cNvSpPr/>
          <p:nvPr/>
        </p:nvSpPr>
        <p:spPr>
          <a:xfrm>
            <a:off x="15398714" y="1120516"/>
            <a:ext cx="518901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97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86153" y="188303"/>
            <a:ext cx="7518402" cy="44704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0050" y="133985"/>
            <a:ext cx="555752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1.14.1登快阁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登快阁…"/>
          <p:cNvSpPr txBox="1"/>
          <p:nvPr/>
        </p:nvSpPr>
        <p:spPr>
          <a:xfrm>
            <a:off x="632292" y="2512730"/>
            <a:ext cx="23511064" cy="40181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defTabSz="1828800">
              <a:lnSpc>
                <a:spcPct val="150000"/>
              </a:lnSpc>
              <a:defRPr sz="5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登</a:t>
            </a:r>
            <a:r>
              <a:rPr u="sng">
                <a:solidFill>
                  <a:srgbClr val="C00000"/>
                </a:solidFill>
              </a:rPr>
              <a:t>快阁</a:t>
            </a:r>
            <a:endParaRPr>
              <a:solidFill>
                <a:srgbClr val="FF0000"/>
              </a:solidFill>
            </a:endParaRPr>
          </a:p>
          <a:p>
            <a:pPr defTabSz="1828800">
              <a:lnSpc>
                <a:spcPct val="150000"/>
              </a:lnSpc>
              <a:defRPr sz="57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痴儿</a:t>
            </a:r>
            <a:r>
              <a:rPr>
                <a:solidFill>
                  <a:srgbClr val="000000"/>
                </a:solidFill>
              </a:rPr>
              <a:t>了却公家事，快阁东西倚</a:t>
            </a:r>
            <a:r>
              <a:t>晚晴</a:t>
            </a:r>
            <a:r>
              <a:rPr>
                <a:solidFill>
                  <a:srgbClr val="000000"/>
                </a:solidFill>
              </a:rPr>
              <a:t>。落木千山天远大，澄江一道月分明。</a:t>
            </a:r>
            <a:endParaRPr>
              <a:solidFill>
                <a:srgbClr val="000000"/>
              </a:solidFill>
            </a:endParaRPr>
          </a:p>
          <a:p>
            <a:pPr defTabSz="1828800">
              <a:lnSpc>
                <a:spcPct val="150000"/>
              </a:lnSpc>
              <a:defRPr sz="57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朱弦</a:t>
            </a:r>
            <a:r>
              <a:rPr>
                <a:solidFill>
                  <a:srgbClr val="000000"/>
                </a:solidFill>
              </a:rPr>
              <a:t>已为佳人绝，</a:t>
            </a:r>
            <a:r>
              <a:t>青眼</a:t>
            </a:r>
            <a:r>
              <a:rPr>
                <a:solidFill>
                  <a:srgbClr val="000000"/>
                </a:solidFill>
              </a:rPr>
              <a:t>聊因美酒横。万里归船</a:t>
            </a:r>
            <a:r>
              <a:rPr u="sng">
                <a:solidFill>
                  <a:srgbClr val="000000"/>
                </a:solidFill>
              </a:rPr>
              <a:t>弄</a:t>
            </a:r>
            <a:r>
              <a:rPr>
                <a:solidFill>
                  <a:srgbClr val="000000"/>
                </a:solidFill>
              </a:rPr>
              <a:t>长笛，此心吾与</a:t>
            </a:r>
            <a:r>
              <a:t>白鸥盟</a:t>
            </a:r>
            <a:r>
              <a:rPr>
                <a:solidFill>
                  <a:srgbClr val="000000"/>
                </a:solidFill>
              </a:rPr>
              <a:t>。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4" name="写景抒情围绕“快”字生发"/>
          <p:cNvSpPr txBox="1"/>
          <p:nvPr/>
        </p:nvSpPr>
        <p:spPr>
          <a:xfrm>
            <a:off x="505674" y="6856472"/>
            <a:ext cx="8994775" cy="9429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457200">
              <a:defRPr sz="5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写景抒情围绕“快”字生发</a:t>
            </a:r>
          </a:p>
        </p:txBody>
      </p:sp>
      <p:sp>
        <p:nvSpPr>
          <p:cNvPr id="985" name="简答"/>
          <p:cNvSpPr txBox="1"/>
          <p:nvPr/>
        </p:nvSpPr>
        <p:spPr>
          <a:xfrm>
            <a:off x="9796647" y="6919018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986" name="星形"/>
          <p:cNvSpPr/>
          <p:nvPr/>
        </p:nvSpPr>
        <p:spPr>
          <a:xfrm>
            <a:off x="10828541" y="7071797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87" name="星形"/>
          <p:cNvSpPr/>
          <p:nvPr/>
        </p:nvSpPr>
        <p:spPr>
          <a:xfrm>
            <a:off x="11202827" y="7071797"/>
            <a:ext cx="518901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88" name="星形"/>
          <p:cNvSpPr/>
          <p:nvPr/>
        </p:nvSpPr>
        <p:spPr>
          <a:xfrm>
            <a:off x="11599553" y="7087499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89" name="1.14.1黄庭坚《登快阁》"/>
          <p:cNvSpPr txBox="1"/>
          <p:nvPr/>
        </p:nvSpPr>
        <p:spPr>
          <a:xfrm>
            <a:off x="1772409" y="759141"/>
            <a:ext cx="10200332" cy="12350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defTabSz="533400">
              <a:defRPr sz="79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1.14.1黄庭坚《登快阁》</a:t>
            </a:r>
          </a:p>
        </p:txBody>
      </p:sp>
      <p:sp>
        <p:nvSpPr>
          <p:cNvPr id="990" name="七言律诗"/>
          <p:cNvSpPr txBox="1"/>
          <p:nvPr/>
        </p:nvSpPr>
        <p:spPr>
          <a:xfrm>
            <a:off x="11703022" y="967898"/>
            <a:ext cx="2593975" cy="817562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200000"/>
              </a:lnSpc>
              <a:defRPr sz="48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七言律诗</a:t>
            </a:r>
          </a:p>
        </p:txBody>
      </p:sp>
      <p:sp>
        <p:nvSpPr>
          <p:cNvPr id="991" name="单选"/>
          <p:cNvSpPr txBox="1"/>
          <p:nvPr/>
        </p:nvSpPr>
        <p:spPr>
          <a:xfrm>
            <a:off x="14366820" y="967739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992" name="星形"/>
          <p:cNvSpPr/>
          <p:nvPr/>
        </p:nvSpPr>
        <p:spPr>
          <a:xfrm>
            <a:off x="15398711" y="1120516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99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90580" y="53806"/>
            <a:ext cx="6779878" cy="38973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0050" y="133985"/>
            <a:ext cx="555752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1.14.1登快阁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登快阁…"/>
          <p:cNvSpPr txBox="1"/>
          <p:nvPr/>
        </p:nvSpPr>
        <p:spPr>
          <a:xfrm>
            <a:off x="632292" y="2512730"/>
            <a:ext cx="23511064" cy="40181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defTabSz="1828800">
              <a:lnSpc>
                <a:spcPct val="150000"/>
              </a:lnSpc>
              <a:defRPr sz="5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登</a:t>
            </a:r>
            <a:r>
              <a:rPr u="sng">
                <a:solidFill>
                  <a:srgbClr val="C00000"/>
                </a:solidFill>
              </a:rPr>
              <a:t>快阁</a:t>
            </a:r>
            <a:endParaRPr>
              <a:solidFill>
                <a:srgbClr val="FF0000"/>
              </a:solidFill>
            </a:endParaRPr>
          </a:p>
          <a:p>
            <a:pPr defTabSz="1828800">
              <a:lnSpc>
                <a:spcPct val="150000"/>
              </a:lnSpc>
              <a:defRPr sz="57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痴儿</a:t>
            </a:r>
            <a:r>
              <a:rPr>
                <a:solidFill>
                  <a:srgbClr val="000000"/>
                </a:solidFill>
              </a:rPr>
              <a:t>了却公家事，快阁东西倚</a:t>
            </a:r>
            <a:r>
              <a:t>晚晴</a:t>
            </a:r>
            <a:r>
              <a:rPr>
                <a:solidFill>
                  <a:srgbClr val="000000"/>
                </a:solidFill>
              </a:rPr>
              <a:t>。落木千山天远大，澄江一道月分明。</a:t>
            </a:r>
            <a:endParaRPr>
              <a:solidFill>
                <a:srgbClr val="000000"/>
              </a:solidFill>
            </a:endParaRPr>
          </a:p>
          <a:p>
            <a:pPr defTabSz="1828800">
              <a:lnSpc>
                <a:spcPct val="150000"/>
              </a:lnSpc>
              <a:defRPr sz="57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朱弦</a:t>
            </a:r>
            <a:r>
              <a:rPr>
                <a:solidFill>
                  <a:srgbClr val="000000"/>
                </a:solidFill>
              </a:rPr>
              <a:t>已为佳人绝，</a:t>
            </a:r>
            <a:r>
              <a:t>青眼</a:t>
            </a:r>
            <a:r>
              <a:rPr>
                <a:solidFill>
                  <a:srgbClr val="000000"/>
                </a:solidFill>
              </a:rPr>
              <a:t>聊因美酒横。万里归船</a:t>
            </a:r>
            <a:r>
              <a:rPr u="sng">
                <a:solidFill>
                  <a:srgbClr val="000000"/>
                </a:solidFill>
              </a:rPr>
              <a:t>弄</a:t>
            </a:r>
            <a:r>
              <a:rPr>
                <a:solidFill>
                  <a:srgbClr val="000000"/>
                </a:solidFill>
              </a:rPr>
              <a:t>长笛，此心吾与</a:t>
            </a:r>
            <a:r>
              <a:t>白鸥盟</a:t>
            </a:r>
            <a:r>
              <a:rPr>
                <a:solidFill>
                  <a:srgbClr val="000000"/>
                </a:solidFill>
              </a:rPr>
              <a:t>。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8" name="①首联入题，从登阁的时间、心境写起，为求快意，故寻快事，隐含厌倦官务的情绪。…"/>
          <p:cNvSpPr txBox="1"/>
          <p:nvPr/>
        </p:nvSpPr>
        <p:spPr>
          <a:xfrm>
            <a:off x="697710" y="8125032"/>
            <a:ext cx="22988580" cy="292774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algn="l" defTabSz="1828800">
              <a:lnSpc>
                <a:spcPct val="125000"/>
              </a:lnSpc>
              <a:defRPr sz="5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①首联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入题</a:t>
            </a:r>
            <a:r>
              <a:t>，从登阁的时间、心境写起，</a:t>
            </a:r>
            <a:r>
              <a:rPr u="sng"/>
              <a:t>为求快意，故寻快事，</a:t>
            </a:r>
            <a:r>
              <a:t>隐含厌倦官务的情绪。</a:t>
            </a:r>
          </a:p>
          <a:p>
            <a:pPr algn="l" defTabSz="1828800">
              <a:lnSpc>
                <a:spcPct val="125000"/>
              </a:lnSpc>
              <a:defRPr sz="5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</a:t>
            </a:r>
          </a:p>
        </p:txBody>
      </p:sp>
      <p:sp>
        <p:nvSpPr>
          <p:cNvPr id="999" name="写景抒情围绕“快”字生发"/>
          <p:cNvSpPr txBox="1"/>
          <p:nvPr/>
        </p:nvSpPr>
        <p:spPr>
          <a:xfrm>
            <a:off x="505674" y="6856472"/>
            <a:ext cx="8994775" cy="9429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457200">
              <a:defRPr sz="5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写景抒情围绕“快”字生发</a:t>
            </a:r>
          </a:p>
        </p:txBody>
      </p:sp>
      <p:sp>
        <p:nvSpPr>
          <p:cNvPr id="1000" name="简答"/>
          <p:cNvSpPr txBox="1"/>
          <p:nvPr/>
        </p:nvSpPr>
        <p:spPr>
          <a:xfrm>
            <a:off x="9796647" y="6919018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1001" name="星形"/>
          <p:cNvSpPr/>
          <p:nvPr/>
        </p:nvSpPr>
        <p:spPr>
          <a:xfrm>
            <a:off x="10828541" y="7071797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02" name="星形"/>
          <p:cNvSpPr/>
          <p:nvPr/>
        </p:nvSpPr>
        <p:spPr>
          <a:xfrm>
            <a:off x="11202827" y="7071797"/>
            <a:ext cx="518901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03" name="星形"/>
          <p:cNvSpPr/>
          <p:nvPr/>
        </p:nvSpPr>
        <p:spPr>
          <a:xfrm>
            <a:off x="11599553" y="7087499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04" name="1.14.1黄庭坚《登快阁》"/>
          <p:cNvSpPr txBox="1"/>
          <p:nvPr/>
        </p:nvSpPr>
        <p:spPr>
          <a:xfrm>
            <a:off x="1772409" y="759141"/>
            <a:ext cx="10200332" cy="12350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defTabSz="533400">
              <a:defRPr sz="79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1.14.1黄庭坚《登快阁》</a:t>
            </a:r>
          </a:p>
        </p:txBody>
      </p:sp>
      <p:sp>
        <p:nvSpPr>
          <p:cNvPr id="1005" name="七言律诗"/>
          <p:cNvSpPr txBox="1"/>
          <p:nvPr/>
        </p:nvSpPr>
        <p:spPr>
          <a:xfrm>
            <a:off x="11703022" y="967898"/>
            <a:ext cx="2593975" cy="817562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200000"/>
              </a:lnSpc>
              <a:defRPr sz="48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七言律诗</a:t>
            </a:r>
          </a:p>
        </p:txBody>
      </p:sp>
      <p:sp>
        <p:nvSpPr>
          <p:cNvPr id="1006" name="单选"/>
          <p:cNvSpPr txBox="1"/>
          <p:nvPr/>
        </p:nvSpPr>
        <p:spPr>
          <a:xfrm>
            <a:off x="14366820" y="967739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007" name="星形"/>
          <p:cNvSpPr/>
          <p:nvPr/>
        </p:nvSpPr>
        <p:spPr>
          <a:xfrm>
            <a:off x="15398711" y="1120516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00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90580" y="53806"/>
            <a:ext cx="6779878" cy="38973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0050" y="133985"/>
            <a:ext cx="555752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1.14.1登快阁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登快阁…"/>
          <p:cNvSpPr txBox="1"/>
          <p:nvPr/>
        </p:nvSpPr>
        <p:spPr>
          <a:xfrm>
            <a:off x="632292" y="2512730"/>
            <a:ext cx="23511064" cy="40181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defTabSz="1828800">
              <a:lnSpc>
                <a:spcPct val="150000"/>
              </a:lnSpc>
              <a:defRPr sz="5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登</a:t>
            </a:r>
            <a:r>
              <a:rPr u="sng">
                <a:solidFill>
                  <a:srgbClr val="C00000"/>
                </a:solidFill>
              </a:rPr>
              <a:t>快阁</a:t>
            </a:r>
            <a:endParaRPr>
              <a:solidFill>
                <a:srgbClr val="FF0000"/>
              </a:solidFill>
            </a:endParaRPr>
          </a:p>
          <a:p>
            <a:pPr defTabSz="1828800">
              <a:lnSpc>
                <a:spcPct val="150000"/>
              </a:lnSpc>
              <a:defRPr sz="57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痴儿</a:t>
            </a:r>
            <a:r>
              <a:rPr>
                <a:solidFill>
                  <a:srgbClr val="000000"/>
                </a:solidFill>
              </a:rPr>
              <a:t>了却公家事，快阁东西倚</a:t>
            </a:r>
            <a:r>
              <a:t>晚晴</a:t>
            </a:r>
            <a:r>
              <a:rPr>
                <a:solidFill>
                  <a:srgbClr val="000000"/>
                </a:solidFill>
              </a:rPr>
              <a:t>。落木千山天远大，澄江一道月分明。</a:t>
            </a:r>
            <a:endParaRPr>
              <a:solidFill>
                <a:srgbClr val="000000"/>
              </a:solidFill>
            </a:endParaRPr>
          </a:p>
          <a:p>
            <a:pPr defTabSz="1828800">
              <a:lnSpc>
                <a:spcPct val="150000"/>
              </a:lnSpc>
              <a:defRPr sz="57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朱弦</a:t>
            </a:r>
            <a:r>
              <a:rPr>
                <a:solidFill>
                  <a:srgbClr val="000000"/>
                </a:solidFill>
              </a:rPr>
              <a:t>已为佳人绝，</a:t>
            </a:r>
            <a:r>
              <a:t>青眼</a:t>
            </a:r>
            <a:r>
              <a:rPr>
                <a:solidFill>
                  <a:srgbClr val="000000"/>
                </a:solidFill>
              </a:rPr>
              <a:t>聊因美酒横。万里归船</a:t>
            </a:r>
            <a:r>
              <a:rPr u="sng">
                <a:solidFill>
                  <a:srgbClr val="000000"/>
                </a:solidFill>
              </a:rPr>
              <a:t>弄</a:t>
            </a:r>
            <a:r>
              <a:rPr>
                <a:solidFill>
                  <a:srgbClr val="000000"/>
                </a:solidFill>
              </a:rPr>
              <a:t>长笛，此心吾与</a:t>
            </a:r>
            <a:r>
              <a:t>白鸥盟</a:t>
            </a:r>
            <a:r>
              <a:rPr>
                <a:solidFill>
                  <a:srgbClr val="000000"/>
                </a:solidFill>
              </a:rPr>
              <a:t>。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13" name="①首联入题，从登阁的时间、心境写起，为求快意，故寻快事，隐含厌倦官务的情绪。…"/>
          <p:cNvSpPr txBox="1"/>
          <p:nvPr/>
        </p:nvSpPr>
        <p:spPr>
          <a:xfrm>
            <a:off x="697711" y="8547309"/>
            <a:ext cx="22988580" cy="399613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algn="l" defTabSz="1828800">
              <a:lnSpc>
                <a:spcPct val="125000"/>
              </a:lnSpc>
              <a:defRPr sz="5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①首联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入题</a:t>
            </a:r>
            <a:r>
              <a:t>，从登阁的时间、心境写起，</a:t>
            </a:r>
            <a:r>
              <a:rPr u="sng"/>
              <a:t>为求快意，故寻快事，</a:t>
            </a:r>
            <a:r>
              <a:t>隐含厌倦官务的情绪。</a:t>
            </a:r>
          </a:p>
          <a:p>
            <a:pPr algn="l" defTabSz="1828800">
              <a:lnSpc>
                <a:spcPct val="125000"/>
              </a:lnSpc>
              <a:defRPr sz="5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②颔联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写景</a:t>
            </a:r>
            <a:r>
              <a:t>，承上“晚晴”二字写登快阁所见，</a:t>
            </a:r>
            <a:r>
              <a:rPr u="sng"/>
              <a:t>从景物中求得快意。</a:t>
            </a:r>
            <a:endParaRPr u="sng"/>
          </a:p>
          <a:p>
            <a:pPr algn="l" defTabSz="1828800">
              <a:lnSpc>
                <a:spcPct val="125000"/>
              </a:lnSpc>
              <a:defRPr sz="5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</a:t>
            </a:r>
          </a:p>
        </p:txBody>
      </p:sp>
      <p:sp>
        <p:nvSpPr>
          <p:cNvPr id="1014" name="写景抒情围绕“快”字生发"/>
          <p:cNvSpPr txBox="1"/>
          <p:nvPr/>
        </p:nvSpPr>
        <p:spPr>
          <a:xfrm>
            <a:off x="505674" y="6856472"/>
            <a:ext cx="8994775" cy="9429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457200">
              <a:defRPr sz="5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写景抒情围绕“快”字生发</a:t>
            </a:r>
          </a:p>
        </p:txBody>
      </p:sp>
      <p:sp>
        <p:nvSpPr>
          <p:cNvPr id="1015" name="简答"/>
          <p:cNvSpPr txBox="1"/>
          <p:nvPr/>
        </p:nvSpPr>
        <p:spPr>
          <a:xfrm>
            <a:off x="9796647" y="6919018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1016" name="星形"/>
          <p:cNvSpPr/>
          <p:nvPr/>
        </p:nvSpPr>
        <p:spPr>
          <a:xfrm>
            <a:off x="10828541" y="7071797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17" name="星形"/>
          <p:cNvSpPr/>
          <p:nvPr/>
        </p:nvSpPr>
        <p:spPr>
          <a:xfrm>
            <a:off x="11202827" y="7071797"/>
            <a:ext cx="518901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18" name="星形"/>
          <p:cNvSpPr/>
          <p:nvPr/>
        </p:nvSpPr>
        <p:spPr>
          <a:xfrm>
            <a:off x="11599553" y="7087499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19" name="1.14.1黄庭坚《登快阁》"/>
          <p:cNvSpPr txBox="1"/>
          <p:nvPr/>
        </p:nvSpPr>
        <p:spPr>
          <a:xfrm>
            <a:off x="1772409" y="759141"/>
            <a:ext cx="10200332" cy="12350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defTabSz="533400">
              <a:defRPr sz="79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1.14.1黄庭坚《登快阁》</a:t>
            </a:r>
          </a:p>
        </p:txBody>
      </p:sp>
      <p:sp>
        <p:nvSpPr>
          <p:cNvPr id="1020" name="七言律诗"/>
          <p:cNvSpPr txBox="1"/>
          <p:nvPr/>
        </p:nvSpPr>
        <p:spPr>
          <a:xfrm>
            <a:off x="11703022" y="967898"/>
            <a:ext cx="2593975" cy="817562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200000"/>
              </a:lnSpc>
              <a:defRPr sz="48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七言律诗</a:t>
            </a:r>
          </a:p>
        </p:txBody>
      </p:sp>
      <p:sp>
        <p:nvSpPr>
          <p:cNvPr id="1021" name="单选"/>
          <p:cNvSpPr txBox="1"/>
          <p:nvPr/>
        </p:nvSpPr>
        <p:spPr>
          <a:xfrm>
            <a:off x="14366820" y="967739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022" name="星形"/>
          <p:cNvSpPr/>
          <p:nvPr/>
        </p:nvSpPr>
        <p:spPr>
          <a:xfrm>
            <a:off x="15398711" y="1120516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02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90580" y="53806"/>
            <a:ext cx="6779878" cy="38973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0050" y="133985"/>
            <a:ext cx="555752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1.14.1登快阁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登快阁…"/>
          <p:cNvSpPr txBox="1"/>
          <p:nvPr/>
        </p:nvSpPr>
        <p:spPr>
          <a:xfrm>
            <a:off x="632292" y="2512730"/>
            <a:ext cx="23511064" cy="40181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defTabSz="1828800">
              <a:lnSpc>
                <a:spcPct val="150000"/>
              </a:lnSpc>
              <a:defRPr sz="5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登</a:t>
            </a:r>
            <a:r>
              <a:rPr u="sng">
                <a:solidFill>
                  <a:srgbClr val="C00000"/>
                </a:solidFill>
              </a:rPr>
              <a:t>快阁</a:t>
            </a:r>
            <a:endParaRPr>
              <a:solidFill>
                <a:srgbClr val="FF0000"/>
              </a:solidFill>
            </a:endParaRPr>
          </a:p>
          <a:p>
            <a:pPr defTabSz="1828800">
              <a:lnSpc>
                <a:spcPct val="150000"/>
              </a:lnSpc>
              <a:defRPr sz="57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痴儿</a:t>
            </a:r>
            <a:r>
              <a:rPr>
                <a:solidFill>
                  <a:srgbClr val="000000"/>
                </a:solidFill>
              </a:rPr>
              <a:t>了却公家事，快阁东西倚</a:t>
            </a:r>
            <a:r>
              <a:t>晚晴</a:t>
            </a:r>
            <a:r>
              <a:rPr>
                <a:solidFill>
                  <a:srgbClr val="000000"/>
                </a:solidFill>
              </a:rPr>
              <a:t>。落木千山天远大，澄江一道月分明。</a:t>
            </a:r>
            <a:endParaRPr>
              <a:solidFill>
                <a:srgbClr val="000000"/>
              </a:solidFill>
            </a:endParaRPr>
          </a:p>
          <a:p>
            <a:pPr defTabSz="1828800">
              <a:lnSpc>
                <a:spcPct val="150000"/>
              </a:lnSpc>
              <a:defRPr sz="57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朱弦</a:t>
            </a:r>
            <a:r>
              <a:rPr>
                <a:solidFill>
                  <a:srgbClr val="000000"/>
                </a:solidFill>
              </a:rPr>
              <a:t>已为佳人绝，</a:t>
            </a:r>
            <a:r>
              <a:t>青眼</a:t>
            </a:r>
            <a:r>
              <a:rPr>
                <a:solidFill>
                  <a:srgbClr val="000000"/>
                </a:solidFill>
              </a:rPr>
              <a:t>聊因美酒横。万里归船</a:t>
            </a:r>
            <a:r>
              <a:rPr u="sng">
                <a:solidFill>
                  <a:srgbClr val="000000"/>
                </a:solidFill>
              </a:rPr>
              <a:t>弄</a:t>
            </a:r>
            <a:r>
              <a:rPr>
                <a:solidFill>
                  <a:srgbClr val="000000"/>
                </a:solidFill>
              </a:rPr>
              <a:t>长笛，此心吾与</a:t>
            </a:r>
            <a:r>
              <a:t>白鸥盟</a:t>
            </a:r>
            <a:r>
              <a:rPr>
                <a:solidFill>
                  <a:srgbClr val="000000"/>
                </a:solidFill>
              </a:rPr>
              <a:t>。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28" name="①首联入题，从登阁的时间、心境写起，为求快意，故寻快事，隐含厌倦官务的情绪。…"/>
          <p:cNvSpPr txBox="1"/>
          <p:nvPr/>
        </p:nvSpPr>
        <p:spPr>
          <a:xfrm>
            <a:off x="697711" y="8013116"/>
            <a:ext cx="22988580" cy="506452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algn="l" defTabSz="1828800">
              <a:lnSpc>
                <a:spcPct val="125000"/>
              </a:lnSpc>
              <a:defRPr sz="5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①首联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入题</a:t>
            </a:r>
            <a:r>
              <a:t>，从登阁的时间、心境写起，</a:t>
            </a:r>
            <a:r>
              <a:rPr u="sng"/>
              <a:t>为求快意，故寻快事，</a:t>
            </a:r>
            <a:r>
              <a:t>隐含厌倦官务的情绪。</a:t>
            </a:r>
          </a:p>
          <a:p>
            <a:pPr algn="l" defTabSz="1828800">
              <a:lnSpc>
                <a:spcPct val="125000"/>
              </a:lnSpc>
              <a:defRPr sz="5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②颔联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写景</a:t>
            </a:r>
            <a:r>
              <a:t>，承上“晚晴”二字写登快阁所见，</a:t>
            </a:r>
            <a:r>
              <a:rPr u="sng"/>
              <a:t>从景物中求得快意。</a:t>
            </a:r>
            <a:endParaRPr u="sng"/>
          </a:p>
          <a:p>
            <a:pPr algn="l" defTabSz="1828800">
              <a:lnSpc>
                <a:spcPct val="125000"/>
              </a:lnSpc>
              <a:defRPr sz="5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③颈联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抒情</a:t>
            </a:r>
            <a:r>
              <a:t>，士无知音，</a:t>
            </a:r>
            <a:r>
              <a:rPr u="sng"/>
              <a:t>借酒浇愁，寻求快意</a:t>
            </a:r>
            <a:r>
              <a:t>，透射出兀傲不群的性格。</a:t>
            </a:r>
          </a:p>
          <a:p>
            <a:pPr algn="l" defTabSz="1828800">
              <a:lnSpc>
                <a:spcPct val="125000"/>
              </a:lnSpc>
              <a:defRPr sz="5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</a:t>
            </a:r>
          </a:p>
        </p:txBody>
      </p:sp>
      <p:sp>
        <p:nvSpPr>
          <p:cNvPr id="1029" name="写景抒情围绕“快”字生发"/>
          <p:cNvSpPr txBox="1"/>
          <p:nvPr/>
        </p:nvSpPr>
        <p:spPr>
          <a:xfrm>
            <a:off x="505674" y="6856472"/>
            <a:ext cx="8994775" cy="9429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457200">
              <a:defRPr sz="5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写景抒情围绕“快”字生发</a:t>
            </a:r>
          </a:p>
        </p:txBody>
      </p:sp>
      <p:sp>
        <p:nvSpPr>
          <p:cNvPr id="1030" name="简答"/>
          <p:cNvSpPr txBox="1"/>
          <p:nvPr/>
        </p:nvSpPr>
        <p:spPr>
          <a:xfrm>
            <a:off x="9796647" y="6919018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1031" name="星形"/>
          <p:cNvSpPr/>
          <p:nvPr/>
        </p:nvSpPr>
        <p:spPr>
          <a:xfrm>
            <a:off x="10828541" y="7071797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32" name="星形"/>
          <p:cNvSpPr/>
          <p:nvPr/>
        </p:nvSpPr>
        <p:spPr>
          <a:xfrm>
            <a:off x="11202827" y="7071797"/>
            <a:ext cx="518901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33" name="星形"/>
          <p:cNvSpPr/>
          <p:nvPr/>
        </p:nvSpPr>
        <p:spPr>
          <a:xfrm>
            <a:off x="11599553" y="7087499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34" name="1.14.1黄庭坚《登快阁》"/>
          <p:cNvSpPr txBox="1"/>
          <p:nvPr/>
        </p:nvSpPr>
        <p:spPr>
          <a:xfrm>
            <a:off x="1772409" y="759141"/>
            <a:ext cx="10200332" cy="12350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defTabSz="533400">
              <a:defRPr sz="79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1.14.1黄庭坚《登快阁》</a:t>
            </a:r>
          </a:p>
        </p:txBody>
      </p:sp>
      <p:sp>
        <p:nvSpPr>
          <p:cNvPr id="1035" name="七言律诗"/>
          <p:cNvSpPr txBox="1"/>
          <p:nvPr/>
        </p:nvSpPr>
        <p:spPr>
          <a:xfrm>
            <a:off x="11703022" y="967898"/>
            <a:ext cx="2593975" cy="817562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200000"/>
              </a:lnSpc>
              <a:defRPr sz="48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七言律诗</a:t>
            </a:r>
          </a:p>
        </p:txBody>
      </p:sp>
      <p:sp>
        <p:nvSpPr>
          <p:cNvPr id="1036" name="单选"/>
          <p:cNvSpPr txBox="1"/>
          <p:nvPr/>
        </p:nvSpPr>
        <p:spPr>
          <a:xfrm>
            <a:off x="14366820" y="967739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037" name="星形"/>
          <p:cNvSpPr/>
          <p:nvPr/>
        </p:nvSpPr>
        <p:spPr>
          <a:xfrm>
            <a:off x="15398711" y="1120516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03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90580" y="53806"/>
            <a:ext cx="6779878" cy="38973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0050" y="133985"/>
            <a:ext cx="555752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1.14.1登快阁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登快阁…"/>
          <p:cNvSpPr txBox="1"/>
          <p:nvPr/>
        </p:nvSpPr>
        <p:spPr>
          <a:xfrm>
            <a:off x="632292" y="2512730"/>
            <a:ext cx="23511064" cy="40181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defTabSz="1828800">
              <a:lnSpc>
                <a:spcPct val="150000"/>
              </a:lnSpc>
              <a:defRPr sz="5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登</a:t>
            </a:r>
            <a:r>
              <a:rPr u="sng">
                <a:solidFill>
                  <a:srgbClr val="C00000"/>
                </a:solidFill>
              </a:rPr>
              <a:t>快阁</a:t>
            </a:r>
            <a:endParaRPr>
              <a:solidFill>
                <a:srgbClr val="FF0000"/>
              </a:solidFill>
            </a:endParaRPr>
          </a:p>
          <a:p>
            <a:pPr defTabSz="1828800">
              <a:lnSpc>
                <a:spcPct val="150000"/>
              </a:lnSpc>
              <a:defRPr sz="57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痴儿</a:t>
            </a:r>
            <a:r>
              <a:rPr>
                <a:solidFill>
                  <a:srgbClr val="000000"/>
                </a:solidFill>
              </a:rPr>
              <a:t>了却公家事，快阁东西倚</a:t>
            </a:r>
            <a:r>
              <a:t>晚晴</a:t>
            </a:r>
            <a:r>
              <a:rPr>
                <a:solidFill>
                  <a:srgbClr val="000000"/>
                </a:solidFill>
              </a:rPr>
              <a:t>。落木千山天远大，澄江一道月分明。</a:t>
            </a:r>
            <a:endParaRPr>
              <a:solidFill>
                <a:srgbClr val="000000"/>
              </a:solidFill>
            </a:endParaRPr>
          </a:p>
          <a:p>
            <a:pPr defTabSz="1828800">
              <a:lnSpc>
                <a:spcPct val="150000"/>
              </a:lnSpc>
              <a:defRPr sz="57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朱弦</a:t>
            </a:r>
            <a:r>
              <a:rPr>
                <a:solidFill>
                  <a:srgbClr val="000000"/>
                </a:solidFill>
              </a:rPr>
              <a:t>已为佳人绝，</a:t>
            </a:r>
            <a:r>
              <a:t>青眼</a:t>
            </a:r>
            <a:r>
              <a:rPr>
                <a:solidFill>
                  <a:srgbClr val="000000"/>
                </a:solidFill>
              </a:rPr>
              <a:t>聊因美酒横。万里归船</a:t>
            </a:r>
            <a:r>
              <a:rPr u="sng">
                <a:solidFill>
                  <a:srgbClr val="000000"/>
                </a:solidFill>
              </a:rPr>
              <a:t>弄</a:t>
            </a:r>
            <a:r>
              <a:rPr>
                <a:solidFill>
                  <a:srgbClr val="000000"/>
                </a:solidFill>
              </a:rPr>
              <a:t>长笛，此心吾与</a:t>
            </a:r>
            <a:r>
              <a:t>白鸥盟</a:t>
            </a:r>
            <a:r>
              <a:rPr>
                <a:solidFill>
                  <a:srgbClr val="000000"/>
                </a:solidFill>
              </a:rPr>
              <a:t>。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3" name="①首联入题，从登阁的时间、心境写起，为求快意，故寻快事，隐含厌倦官务的情绪。…"/>
          <p:cNvSpPr txBox="1"/>
          <p:nvPr/>
        </p:nvSpPr>
        <p:spPr>
          <a:xfrm>
            <a:off x="697711" y="7982158"/>
            <a:ext cx="22988580" cy="512643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algn="l" defTabSz="1828800">
              <a:lnSpc>
                <a:spcPct val="125000"/>
              </a:lnSpc>
              <a:defRPr sz="5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①首联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入题</a:t>
            </a:r>
            <a:r>
              <a:t>，从登阁的时间、心境写起，</a:t>
            </a:r>
            <a:r>
              <a:rPr u="sng"/>
              <a:t>为求快意，故寻快事，</a:t>
            </a:r>
            <a:r>
              <a:t>隐含厌倦官务的情绪。</a:t>
            </a:r>
          </a:p>
          <a:p>
            <a:pPr algn="l" defTabSz="1828800">
              <a:lnSpc>
                <a:spcPct val="125000"/>
              </a:lnSpc>
              <a:defRPr sz="5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②颔联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写景</a:t>
            </a:r>
            <a:r>
              <a:t>，承上“晚晴”二字写登快阁所见，</a:t>
            </a:r>
            <a:r>
              <a:rPr u="sng"/>
              <a:t>从景物中求得快意。</a:t>
            </a:r>
            <a:endParaRPr u="sng"/>
          </a:p>
          <a:p>
            <a:pPr algn="l" defTabSz="1828800">
              <a:lnSpc>
                <a:spcPct val="125000"/>
              </a:lnSpc>
              <a:defRPr sz="5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③颈联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抒情</a:t>
            </a:r>
            <a:r>
              <a:t>，士无知音，</a:t>
            </a:r>
            <a:r>
              <a:rPr u="sng"/>
              <a:t>借酒浇愁，寻求快意</a:t>
            </a:r>
            <a:r>
              <a:t>，透射出兀傲不群的性格。</a:t>
            </a:r>
          </a:p>
          <a:p>
            <a:pPr algn="l" defTabSz="1828800">
              <a:lnSpc>
                <a:spcPct val="125000"/>
              </a:lnSpc>
              <a:defRPr sz="5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④尾联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述志</a:t>
            </a:r>
            <a:r>
              <a:t>，面对无限美景，</a:t>
            </a:r>
            <a:r>
              <a:rPr u="sng"/>
              <a:t>弃官归隐寻求快乐</a:t>
            </a:r>
            <a:r>
              <a:t>之心油然而生。</a:t>
            </a:r>
          </a:p>
        </p:txBody>
      </p:sp>
      <p:sp>
        <p:nvSpPr>
          <p:cNvPr id="1044" name="写景抒情围绕“快”字生发"/>
          <p:cNvSpPr txBox="1"/>
          <p:nvPr/>
        </p:nvSpPr>
        <p:spPr>
          <a:xfrm>
            <a:off x="505674" y="6856472"/>
            <a:ext cx="8994775" cy="9429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457200">
              <a:defRPr sz="5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写景抒情围绕“快”字生发</a:t>
            </a:r>
          </a:p>
        </p:txBody>
      </p:sp>
      <p:sp>
        <p:nvSpPr>
          <p:cNvPr id="1045" name="简答"/>
          <p:cNvSpPr txBox="1"/>
          <p:nvPr/>
        </p:nvSpPr>
        <p:spPr>
          <a:xfrm>
            <a:off x="9796647" y="6919018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1046" name="星形"/>
          <p:cNvSpPr/>
          <p:nvPr/>
        </p:nvSpPr>
        <p:spPr>
          <a:xfrm>
            <a:off x="10828541" y="7071797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47" name="星形"/>
          <p:cNvSpPr/>
          <p:nvPr/>
        </p:nvSpPr>
        <p:spPr>
          <a:xfrm>
            <a:off x="11202827" y="7071797"/>
            <a:ext cx="518901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48" name="星形"/>
          <p:cNvSpPr/>
          <p:nvPr/>
        </p:nvSpPr>
        <p:spPr>
          <a:xfrm>
            <a:off x="11599553" y="7087499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49" name="1.14.1黄庭坚《登快阁》"/>
          <p:cNvSpPr txBox="1"/>
          <p:nvPr/>
        </p:nvSpPr>
        <p:spPr>
          <a:xfrm>
            <a:off x="1772409" y="759141"/>
            <a:ext cx="10200332" cy="12350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defTabSz="533400">
              <a:defRPr sz="79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1.14.1黄庭坚《登快阁》</a:t>
            </a:r>
          </a:p>
        </p:txBody>
      </p:sp>
      <p:sp>
        <p:nvSpPr>
          <p:cNvPr id="1050" name="七言律诗"/>
          <p:cNvSpPr txBox="1"/>
          <p:nvPr/>
        </p:nvSpPr>
        <p:spPr>
          <a:xfrm>
            <a:off x="11703022" y="967898"/>
            <a:ext cx="2593975" cy="817562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200000"/>
              </a:lnSpc>
              <a:defRPr sz="48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七言律诗</a:t>
            </a:r>
          </a:p>
        </p:txBody>
      </p:sp>
      <p:sp>
        <p:nvSpPr>
          <p:cNvPr id="1051" name="单选"/>
          <p:cNvSpPr txBox="1"/>
          <p:nvPr/>
        </p:nvSpPr>
        <p:spPr>
          <a:xfrm>
            <a:off x="14366820" y="967739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052" name="星形"/>
          <p:cNvSpPr/>
          <p:nvPr/>
        </p:nvSpPr>
        <p:spPr>
          <a:xfrm>
            <a:off x="15398711" y="1120516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05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90580" y="53806"/>
            <a:ext cx="6779878" cy="38973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0050" y="133985"/>
            <a:ext cx="555752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1.14.1登快阁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登快阁…"/>
          <p:cNvSpPr txBox="1"/>
          <p:nvPr/>
        </p:nvSpPr>
        <p:spPr>
          <a:xfrm>
            <a:off x="632292" y="2512730"/>
            <a:ext cx="23511064" cy="40181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defTabSz="1828800">
              <a:lnSpc>
                <a:spcPct val="150000"/>
              </a:lnSpc>
              <a:defRPr sz="5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登</a:t>
            </a:r>
            <a:r>
              <a:rPr u="sng">
                <a:solidFill>
                  <a:srgbClr val="C00000"/>
                </a:solidFill>
              </a:rPr>
              <a:t>快阁</a:t>
            </a:r>
            <a:endParaRPr>
              <a:solidFill>
                <a:srgbClr val="FF0000"/>
              </a:solidFill>
            </a:endParaRPr>
          </a:p>
          <a:p>
            <a:pPr defTabSz="1828800">
              <a:lnSpc>
                <a:spcPct val="150000"/>
              </a:lnSpc>
              <a:defRPr sz="57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痴儿</a:t>
            </a:r>
            <a:r>
              <a:rPr>
                <a:solidFill>
                  <a:srgbClr val="000000"/>
                </a:solidFill>
              </a:rPr>
              <a:t>了却公家事，快阁东西倚</a:t>
            </a:r>
            <a:r>
              <a:t>晚晴</a:t>
            </a:r>
            <a:r>
              <a:rPr>
                <a:solidFill>
                  <a:srgbClr val="000000"/>
                </a:solidFill>
              </a:rPr>
              <a:t>。落木千山天远大，澄江一道月分明。</a:t>
            </a:r>
            <a:endParaRPr>
              <a:solidFill>
                <a:srgbClr val="000000"/>
              </a:solidFill>
            </a:endParaRPr>
          </a:p>
          <a:p>
            <a:pPr defTabSz="1828800">
              <a:lnSpc>
                <a:spcPct val="150000"/>
              </a:lnSpc>
              <a:defRPr sz="57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朱弦</a:t>
            </a:r>
            <a:r>
              <a:rPr>
                <a:solidFill>
                  <a:srgbClr val="000000"/>
                </a:solidFill>
              </a:rPr>
              <a:t>已为佳人绝，</a:t>
            </a:r>
            <a:r>
              <a:t>青眼</a:t>
            </a:r>
            <a:r>
              <a:rPr>
                <a:solidFill>
                  <a:srgbClr val="000000"/>
                </a:solidFill>
              </a:rPr>
              <a:t>聊因美酒横。万里归船</a:t>
            </a:r>
            <a:r>
              <a:rPr u="sng">
                <a:solidFill>
                  <a:srgbClr val="000000"/>
                </a:solidFill>
              </a:rPr>
              <a:t>弄</a:t>
            </a:r>
            <a:r>
              <a:rPr>
                <a:solidFill>
                  <a:srgbClr val="000000"/>
                </a:solidFill>
              </a:rPr>
              <a:t>长笛，此心吾与</a:t>
            </a:r>
            <a:r>
              <a:t>白鸥盟</a:t>
            </a:r>
            <a:r>
              <a:rPr>
                <a:solidFill>
                  <a:srgbClr val="000000"/>
                </a:solidFill>
              </a:rPr>
              <a:t>。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58" name="①首联入题，从登阁的时间、心境写起，为求快意，故寻快事，隐含厌倦官务的情绪。…"/>
          <p:cNvSpPr txBox="1"/>
          <p:nvPr/>
        </p:nvSpPr>
        <p:spPr>
          <a:xfrm>
            <a:off x="697711" y="7982158"/>
            <a:ext cx="22988580" cy="512643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6" tIns="71436" rIns="71436" bIns="71436" anchor="ctr">
            <a:spAutoFit/>
          </a:bodyPr>
          <a:lstStyle/>
          <a:p>
            <a:pPr algn="l" defTabSz="1828800">
              <a:lnSpc>
                <a:spcPct val="125000"/>
              </a:lnSpc>
              <a:defRPr sz="5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①首联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入题</a:t>
            </a:r>
            <a:r>
              <a:t>，从登阁的时间、心境写起，</a:t>
            </a:r>
            <a:r>
              <a:rPr u="sng"/>
              <a:t>为求快意，故寻快事，</a:t>
            </a:r>
            <a:r>
              <a:t>隐含厌倦官务的情绪。</a:t>
            </a:r>
          </a:p>
          <a:p>
            <a:pPr algn="l" defTabSz="1828800">
              <a:lnSpc>
                <a:spcPct val="125000"/>
              </a:lnSpc>
              <a:defRPr sz="5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②颔联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写景</a:t>
            </a:r>
            <a:r>
              <a:t>，承上“晚晴”二字写登快阁所见，</a:t>
            </a:r>
            <a:r>
              <a:rPr u="sng"/>
              <a:t>从景物中求得快意。</a:t>
            </a:r>
            <a:endParaRPr u="sng"/>
          </a:p>
          <a:p>
            <a:pPr algn="l" defTabSz="1828800">
              <a:lnSpc>
                <a:spcPct val="125000"/>
              </a:lnSpc>
              <a:defRPr sz="5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③颈联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抒情</a:t>
            </a:r>
            <a:r>
              <a:t>，士无知音，</a:t>
            </a:r>
            <a:r>
              <a:rPr u="sng"/>
              <a:t>借酒浇愁，寻求快意</a:t>
            </a:r>
            <a:r>
              <a:t>，透射出兀傲不群的性格。</a:t>
            </a:r>
          </a:p>
          <a:p>
            <a:pPr algn="l" defTabSz="1828800">
              <a:lnSpc>
                <a:spcPct val="125000"/>
              </a:lnSpc>
              <a:defRPr sz="5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④尾联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述志</a:t>
            </a:r>
            <a:r>
              <a:t>，面对无限美景，</a:t>
            </a:r>
            <a:r>
              <a:rPr u="sng"/>
              <a:t>弃官归隐寻求快乐</a:t>
            </a:r>
            <a:r>
              <a:t>之心油然而生。</a:t>
            </a:r>
          </a:p>
        </p:txBody>
      </p:sp>
      <p:sp>
        <p:nvSpPr>
          <p:cNvPr id="1059" name="写景抒情围绕“快”字生发"/>
          <p:cNvSpPr txBox="1"/>
          <p:nvPr/>
        </p:nvSpPr>
        <p:spPr>
          <a:xfrm>
            <a:off x="505674" y="6856472"/>
            <a:ext cx="8994775" cy="9429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457200">
              <a:defRPr sz="5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写景抒情围绕“快”字生发</a:t>
            </a:r>
          </a:p>
        </p:txBody>
      </p:sp>
      <p:sp>
        <p:nvSpPr>
          <p:cNvPr id="1060" name="简答"/>
          <p:cNvSpPr txBox="1"/>
          <p:nvPr/>
        </p:nvSpPr>
        <p:spPr>
          <a:xfrm>
            <a:off x="9796647" y="6919018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1061" name="星形"/>
          <p:cNvSpPr/>
          <p:nvPr/>
        </p:nvSpPr>
        <p:spPr>
          <a:xfrm>
            <a:off x="10828541" y="7071797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62" name="星形"/>
          <p:cNvSpPr/>
          <p:nvPr/>
        </p:nvSpPr>
        <p:spPr>
          <a:xfrm>
            <a:off x="11202827" y="7071797"/>
            <a:ext cx="518901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63" name="星形"/>
          <p:cNvSpPr/>
          <p:nvPr/>
        </p:nvSpPr>
        <p:spPr>
          <a:xfrm>
            <a:off x="11599553" y="7087499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64" name="1.14.1黄庭坚《登快阁》"/>
          <p:cNvSpPr txBox="1"/>
          <p:nvPr/>
        </p:nvSpPr>
        <p:spPr>
          <a:xfrm>
            <a:off x="1772409" y="759141"/>
            <a:ext cx="10200332" cy="12350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defTabSz="533400">
              <a:defRPr sz="79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1.14.1黄庭坚《登快阁》</a:t>
            </a:r>
          </a:p>
        </p:txBody>
      </p:sp>
      <p:sp>
        <p:nvSpPr>
          <p:cNvPr id="1065" name="七言律诗"/>
          <p:cNvSpPr txBox="1"/>
          <p:nvPr/>
        </p:nvSpPr>
        <p:spPr>
          <a:xfrm>
            <a:off x="11703022" y="967898"/>
            <a:ext cx="2593975" cy="817562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200000"/>
              </a:lnSpc>
              <a:defRPr sz="48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七言律诗</a:t>
            </a:r>
          </a:p>
        </p:txBody>
      </p:sp>
      <p:sp>
        <p:nvSpPr>
          <p:cNvPr id="1066" name="单选"/>
          <p:cNvSpPr txBox="1"/>
          <p:nvPr/>
        </p:nvSpPr>
        <p:spPr>
          <a:xfrm>
            <a:off x="14366820" y="967739"/>
            <a:ext cx="1109979" cy="817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1067" name="星形"/>
          <p:cNvSpPr/>
          <p:nvPr/>
        </p:nvSpPr>
        <p:spPr>
          <a:xfrm>
            <a:off x="15398711" y="1120516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06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90580" y="53806"/>
            <a:ext cx="6779878" cy="38973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00050" y="133985"/>
            <a:ext cx="555752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6" tIns="71436" rIns="71436" bIns="71436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 Medium"/>
                <a:sym typeface="Helvetica Neue Medium"/>
              </a:rPr>
              <a:t>1.14.1登快阁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13830</Words>
  <Application>WPS 演示</Application>
  <PresentationFormat/>
  <Paragraphs>1435</Paragraphs>
  <Slides>126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126</vt:i4>
      </vt:variant>
    </vt:vector>
  </HeadingPairs>
  <TitlesOfParts>
    <vt:vector size="152" baseType="lpstr">
      <vt:lpstr>Arial</vt:lpstr>
      <vt:lpstr>方正书宋_GBK</vt:lpstr>
      <vt:lpstr>Wingdings</vt:lpstr>
      <vt:lpstr>Helvetica Neue Medium</vt:lpstr>
      <vt:lpstr>Calibri</vt:lpstr>
      <vt:lpstr>微软雅黑</vt:lpstr>
      <vt:lpstr>Helvetica Neue</vt:lpstr>
      <vt:lpstr>Helvetica Neue Thin</vt:lpstr>
      <vt:lpstr>Helvetica Neue Light</vt:lpstr>
      <vt:lpstr>Helvetica Light</vt:lpstr>
      <vt:lpstr>Arial</vt:lpstr>
      <vt:lpstr>黑体</vt:lpstr>
      <vt:lpstr>经典等线简</vt:lpstr>
      <vt:lpstr>方正清刻本悦宋简体</vt:lpstr>
      <vt:lpstr>华文楷体</vt:lpstr>
      <vt:lpstr>Lantinghei SC Extralight</vt:lpstr>
      <vt:lpstr>Lantinghei SC Demibold</vt:lpstr>
      <vt:lpstr>楷体</vt:lpstr>
      <vt:lpstr>宋体</vt:lpstr>
      <vt:lpstr>Helvetica</vt:lpstr>
      <vt:lpstr>Arial Unicode MS</vt:lpstr>
      <vt:lpstr>汉仪书宋二KW</vt:lpstr>
      <vt:lpstr>Thonburi</vt:lpstr>
      <vt:lpstr>Apple Color Emoji</vt:lpstr>
      <vt:lpstr>宋体-简</vt:lpstr>
      <vt:lpstr>White</vt:lpstr>
      <vt:lpstr>《古文选（二）》·精讲三</vt:lpstr>
      <vt:lpstr>PowerPoint 演示文稿</vt:lpstr>
      <vt:lpstr>PowerPoint 演示文稿</vt:lpstr>
      <vt:lpstr>全书朝代分数占比</vt:lpstr>
      <vt:lpstr>PowerPoint 演示文稿</vt:lpstr>
      <vt:lpstr>1.12.3苏轼《卜算子》【泛读】</vt:lpstr>
      <vt:lpstr>1.12.3《卜算子（黄州【今湖北黄冈】定惠院寓居作）》·苏轼</vt:lpstr>
      <vt:lpstr>1.12.3《卜算子（黄州【今湖北黄冈】定惠院寓居作）》·苏轼</vt:lpstr>
      <vt:lpstr>1.12.3《卜算子（黄州【今湖北黄冈】定惠院寓居作）》·苏轼</vt:lpstr>
      <vt:lpstr>真题练习</vt:lpstr>
      <vt:lpstr>真题练习</vt:lpstr>
      <vt:lpstr>真题练习</vt:lpstr>
      <vt:lpstr>真题练习</vt:lpstr>
      <vt:lpstr>1.12.4苏轼《念奴娇》【精读+必背】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真题练习</vt:lpstr>
      <vt:lpstr>真题练习</vt:lpstr>
      <vt:lpstr>真题练习</vt:lpstr>
      <vt:lpstr>真题练习</vt:lpstr>
      <vt:lpstr>1.12.5苏轼《前赤壁赋》【精读】</vt:lpstr>
      <vt:lpstr>1.12.5《前赤壁赋》 ·苏轼</vt:lpstr>
      <vt:lpstr>1.12.5《前赤壁赋》 ·苏轼</vt:lpstr>
      <vt:lpstr>1.12.5《前赤壁赋》 ·苏轼</vt:lpstr>
      <vt:lpstr>1.12.5《前赤壁赋》 ·苏轼</vt:lpstr>
      <vt:lpstr>1.12.5《前赤壁赋》 ·苏轼</vt:lpstr>
      <vt:lpstr>1.12.5《前赤壁赋》 ·苏轼</vt:lpstr>
      <vt:lpstr>1.12.5《前赤壁赋》 ·苏轼</vt:lpstr>
      <vt:lpstr>1.12.5《前赤壁赋》 ·苏轼</vt:lpstr>
      <vt:lpstr>1.12.5《前赤壁赋》 ·苏轼</vt:lpstr>
      <vt:lpstr>1.12.5《前赤壁赋》 ·苏轼</vt:lpstr>
      <vt:lpstr>1.12.5《前赤壁赋》 ·苏轼</vt:lpstr>
      <vt:lpstr>1.12.5《前赤壁赋》 ·苏轼</vt:lpstr>
      <vt:lpstr>1.12.5《前赤壁赋》 ·苏轼</vt:lpstr>
      <vt:lpstr>1.12.5《前赤壁赋》 ·苏轼</vt:lpstr>
      <vt:lpstr>1.12.5《前赤壁赋》 ·苏轼</vt:lpstr>
      <vt:lpstr>1.12.5《前赤壁赋》 ·苏轼</vt:lpstr>
      <vt:lpstr>PowerPoint 演示文稿</vt:lpstr>
      <vt:lpstr>真题练习</vt:lpstr>
      <vt:lpstr>真题练习</vt:lpstr>
      <vt:lpstr>真题练习</vt:lpstr>
      <vt:lpstr>真题练习</vt:lpstr>
      <vt:lpstr>真题练习</vt:lpstr>
      <vt:lpstr>真题练习</vt:lpstr>
      <vt:lpstr>1.12.6苏轼《潮州韩文公庙碑》【泛读】</vt:lpstr>
      <vt:lpstr>1.12.6苏轼《潮州韩文公庙碑》·【节选】</vt:lpstr>
      <vt:lpstr>1.12.6苏轼《潮州韩文公庙碑》·【节选】</vt:lpstr>
      <vt:lpstr>1.12.6苏轼《潮州韩文公庙碑》·【节选】</vt:lpstr>
      <vt:lpstr>1.12.6苏轼《潮州韩文公庙碑》·【节选】</vt:lpstr>
      <vt:lpstr>真题练习</vt:lpstr>
      <vt:lpstr>真题练习</vt:lpstr>
      <vt:lpstr>真题练习</vt:lpstr>
      <vt:lpstr>真题练习</vt:lpstr>
      <vt:lpstr>1.12.7苏轼《答谢民师书》【泛读】</vt:lpstr>
      <vt:lpstr>PowerPoint 演示文稿</vt:lpstr>
      <vt:lpstr>PowerPoint 演示文稿</vt:lpstr>
      <vt:lpstr>PowerPoint 演示文稿</vt:lpstr>
      <vt:lpstr>1.13苏辙 《上枢密韩太尉书》</vt:lpstr>
      <vt:lpstr>1.13.0苏辙</vt:lpstr>
      <vt:lpstr>真题练习</vt:lpstr>
      <vt:lpstr>真题练习</vt:lpstr>
      <vt:lpstr>1.13.1苏辙《上枢密韩太尉书》【精读】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真题练习</vt:lpstr>
      <vt:lpstr>真题练习</vt:lpstr>
      <vt:lpstr>真题练习</vt:lpstr>
      <vt:lpstr>真题练习</vt:lpstr>
      <vt:lpstr>1.14黄庭坚</vt:lpstr>
      <vt:lpstr>1.14.0黄庭坚</vt:lpstr>
      <vt:lpstr>真题练习</vt:lpstr>
      <vt:lpstr>真题练习</vt:lpstr>
      <vt:lpstr>1.13.1黄庭坚《登快阁》【精读+必背】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真题练习</vt:lpstr>
      <vt:lpstr>真题练习</vt:lpstr>
      <vt:lpstr>真题练习</vt:lpstr>
      <vt:lpstr>真题练习</vt:lpstr>
      <vt:lpstr>真题练习</vt:lpstr>
      <vt:lpstr>真题练习</vt:lpstr>
      <vt:lpstr>真题练习</vt:lpstr>
      <vt:lpstr>真题练习</vt:lpstr>
      <vt:lpstr>1.14.2黄庭坚《寄黄幾复》【泛读】</vt:lpstr>
      <vt:lpstr>PowerPoint 演示文稿</vt:lpstr>
      <vt:lpstr>PowerPoint 演示文稿</vt:lpstr>
      <vt:lpstr>真题练习</vt:lpstr>
      <vt:lpstr>真题练习</vt:lpstr>
      <vt:lpstr>1.15秦观</vt:lpstr>
      <vt:lpstr>1.15.0秦观</vt:lpstr>
      <vt:lpstr>真题练习</vt:lpstr>
      <vt:lpstr>真题练习</vt:lpstr>
      <vt:lpstr>1.15.1秦观《踏莎行》 【泛读】</vt:lpstr>
      <vt:lpstr>PowerPoint 演示文稿</vt:lpstr>
      <vt:lpstr>PowerPoint 演示文稿</vt:lpstr>
      <vt:lpstr>真题练习</vt:lpstr>
      <vt:lpstr>真题练习</vt:lpstr>
      <vt:lpstr>真题练习</vt:lpstr>
      <vt:lpstr>真题练习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《古文选（二）》·精讲三</dc:title>
  <dc:creator/>
  <cp:lastModifiedBy>aruo</cp:lastModifiedBy>
  <cp:revision>1</cp:revision>
  <dcterms:created xsi:type="dcterms:W3CDTF">2019-12-18T14:40:07Z</dcterms:created>
  <dcterms:modified xsi:type="dcterms:W3CDTF">2019-12-18T14:40:07Z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