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2" r:id="rId8"/>
    <p:sldId id="389" r:id="rId9"/>
    <p:sldId id="390" r:id="rId10"/>
    <p:sldId id="391" r:id="rId11"/>
    <p:sldId id="392" r:id="rId12"/>
    <p:sldId id="393" r:id="rId13"/>
    <p:sldId id="273" r:id="rId14"/>
    <p:sldId id="274" r:id="rId15"/>
    <p:sldId id="275" r:id="rId16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2" Type="http://schemas.openxmlformats.org/officeDocument/2006/relationships/tableStyles" Target="tableStyles.xml"/><Relationship Id="rId131" Type="http://schemas.openxmlformats.org/officeDocument/2006/relationships/viewProps" Target="viewProps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800" b="0" i="0" u="none" strike="noStrike" kern="1200" baseline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</a:defRPr>
            </a:pPr>
            <a:r>
              <a:rPr sz="2800" b="0" i="0" u="none" strike="noStrike">
                <a:solidFill>
                  <a:srgbClr val="595959"/>
                </a:solidFill>
                <a:latin typeface="微软雅黑" panose="020B0503020204020204" charset="-122"/>
              </a:rPr>
              <a:t>考试分值占比</a:t>
            </a:r>
            <a:endParaRPr sz="2800" b="0" i="0" u="none" strike="noStrike">
              <a:solidFill>
                <a:srgbClr val="595959"/>
              </a:solidFill>
              <a:latin typeface="微软雅黑" panose="020B0503020204020204" charset="-122"/>
            </a:endParaRPr>
          </a:p>
        </c:rich>
      </c:tx>
      <c:layout>
        <c:manualLayout>
          <c:xMode val="edge"/>
          <c:yMode val="edge"/>
          <c:x val="0.362018"/>
          <c:y val="0"/>
          <c:w val="0.275963"/>
          <c:h val="0.164397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86694"/>
          <c:y val="0.164397"/>
          <c:w val="0.908306"/>
          <c:h val="0.714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考试分值占比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rgbClr val="000000"/>
                    </a:solidFill>
                    <a:latin typeface="Calibri" panose="020F070203040403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宋代</c:v>
                </c:pt>
                <c:pt idx="1">
                  <c:v>金元</c:v>
                </c:pt>
                <c:pt idx="2">
                  <c:v>明代</c:v>
                </c:pt>
                <c:pt idx="3">
                  <c:v>清代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rgbClr val="D9D9D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rgbClr val="595959"/>
                </a:solidFill>
                <a:latin typeface="方正清刻本悦宋简体" panose="02000000000000000000" charset="-122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595959"/>
                </a:solidFill>
                <a:latin typeface="Calibri" panose="020F0702030404030204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0.09"/>
        <c:minorUnit val="0.04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800" b="0" i="0" u="none" strike="noStrike" kern="1200" baseline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</a:defRPr>
            </a:pPr>
            <a:r>
              <a:rPr sz="2800" b="0" i="0" u="none" strike="noStrike">
                <a:solidFill>
                  <a:srgbClr val="595959"/>
                </a:solidFill>
                <a:latin typeface="微软雅黑" panose="020B0503020204020204" charset="-122"/>
              </a:rPr>
              <a:t>考试分值占比</a:t>
            </a:r>
            <a:endParaRPr sz="2800" b="0" i="0" u="none" strike="noStrike">
              <a:solidFill>
                <a:srgbClr val="595959"/>
              </a:solidFill>
              <a:latin typeface="微软雅黑" panose="020B0503020204020204" charset="-122"/>
            </a:endParaRPr>
          </a:p>
        </c:rich>
      </c:tx>
      <c:layout>
        <c:manualLayout>
          <c:xMode val="edge"/>
          <c:yMode val="edge"/>
          <c:x val="0.362018"/>
          <c:y val="0"/>
          <c:w val="0.275963"/>
          <c:h val="0.164397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86694"/>
          <c:y val="0.164397"/>
          <c:w val="0.908306"/>
          <c:h val="0.714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考试分值占比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rgbClr val="000000"/>
                    </a:solidFill>
                    <a:latin typeface="Calibri" panose="020F070203040403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宋代</c:v>
                </c:pt>
                <c:pt idx="1">
                  <c:v>金元</c:v>
                </c:pt>
                <c:pt idx="2">
                  <c:v>明代</c:v>
                </c:pt>
                <c:pt idx="3">
                  <c:v>清代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rgbClr val="D9D9D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rgbClr val="595959"/>
                </a:solidFill>
                <a:latin typeface="方正清刻本悦宋简体" panose="02000000000000000000" charset="-122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595959"/>
                </a:solidFill>
                <a:latin typeface="Calibri" panose="020F0702030404030204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0.09"/>
        <c:minorUnit val="0.04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702030404030204"/>
      </a:defRPr>
    </a:lvl1pPr>
    <a:lvl2pPr indent="228600" latinLnBrk="0">
      <a:defRPr sz="1200">
        <a:latin typeface="+mj-lt"/>
        <a:ea typeface="+mj-ea"/>
        <a:cs typeface="+mj-cs"/>
        <a:sym typeface="Calibri" panose="020F0702030404030204"/>
      </a:defRPr>
    </a:lvl2pPr>
    <a:lvl3pPr indent="457200" latinLnBrk="0">
      <a:defRPr sz="1200">
        <a:latin typeface="+mj-lt"/>
        <a:ea typeface="+mj-ea"/>
        <a:cs typeface="+mj-cs"/>
        <a:sym typeface="Calibri" panose="020F0702030404030204"/>
      </a:defRPr>
    </a:lvl3pPr>
    <a:lvl4pPr indent="685800" latinLnBrk="0">
      <a:defRPr sz="1200">
        <a:latin typeface="+mj-lt"/>
        <a:ea typeface="+mj-ea"/>
        <a:cs typeface="+mj-cs"/>
        <a:sym typeface="Calibri" panose="020F0702030404030204"/>
      </a:defRPr>
    </a:lvl4pPr>
    <a:lvl5pPr indent="914400" latinLnBrk="0">
      <a:defRPr sz="1200">
        <a:latin typeface="+mj-lt"/>
        <a:ea typeface="+mj-ea"/>
        <a:cs typeface="+mj-cs"/>
        <a:sym typeface="Calibri" panose="020F0702030404030204"/>
      </a:defRPr>
    </a:lvl5pPr>
    <a:lvl6pPr indent="1143000" latinLnBrk="0">
      <a:defRPr sz="1200">
        <a:latin typeface="+mj-lt"/>
        <a:ea typeface="+mj-ea"/>
        <a:cs typeface="+mj-cs"/>
        <a:sym typeface="Calibri" panose="020F0702030404030204"/>
      </a:defRPr>
    </a:lvl6pPr>
    <a:lvl7pPr indent="1371600" latinLnBrk="0">
      <a:defRPr sz="1200">
        <a:latin typeface="+mj-lt"/>
        <a:ea typeface="+mj-ea"/>
        <a:cs typeface="+mj-cs"/>
        <a:sym typeface="Calibri" panose="020F0702030404030204"/>
      </a:defRPr>
    </a:lvl7pPr>
    <a:lvl8pPr indent="1600200" latinLnBrk="0">
      <a:defRPr sz="1200">
        <a:latin typeface="+mj-lt"/>
        <a:ea typeface="+mj-ea"/>
        <a:cs typeface="+mj-cs"/>
        <a:sym typeface="Calibri" panose="020F0702030404030204"/>
      </a:defRPr>
    </a:lvl8pPr>
    <a:lvl9pPr indent="1828800" latinLnBrk="0">
      <a:defRPr sz="1200">
        <a:latin typeface="+mj-lt"/>
        <a:ea typeface="+mj-ea"/>
        <a:cs typeface="+mj-cs"/>
        <a:sym typeface="Calibri" panose="020F07020304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三、这是一篇文赋。文赋在赋体上善于铺陈、以四言和六言句式为主、基本押韵的基础上，更加散文化，句式多参差，押韵也较自由，具有散文的气势。较早的文赋有唐代杜牧的《阿房宫赋》。《秋声赋》采用传统赋体常用的主客对话的结构方式，主是“欧阳子”，客是“童子”。在语言上，以散句为主，杂以骈偶、韵语，是宋代文赋的代表作之一。</a:t>
            </a:r>
          </a:p>
          <a:p>
            <a:pPr>
              <a:defRPr sz="2200"/>
            </a:pPr>
            <a:r>
              <a:t>如何知道是在树间？肯定是树在动啊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55" name="Shape 5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人话：天下才子那么多，我觉得我不行，所以先修身养性。天下贤人君子有：范仲淹、富弼、余靖、蔡襄、尹洙和您。但是各人都遭受变故，于是更加坚定了等待的心。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61" name="Shape 5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人话：这六人中，过世的过世，位置高的高，远的远，只有您，是依旧健康，不是高不可攀，且非遥不可及。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67" name="Shape 5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t>人话：孟子的文章——好！韩愈的文章——好！您的文章——好！而且您的文章自成一家，不能更棒！别人说我夸您只不过为了让您喜欢，但是我干不出这样的事儿，我夸您是因为出自真心，因为懂您，同时也想让您懂我~~~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76" name="Shape 5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t>大意：我读书的过程也是很曲折了，慢慢有进步，某一次我还把过去的文章都烧了，重新开始。我觉得我现在写得挺好了，最近写了《洪范论》《史论》等一共七篇，执事您看看，究竟写得怎样？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09" name="Shape 6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2、曾整理《战国策》《说苑》《新序》《李太白集》等古籍图书。  3、古文风格近欧阳修，雍容平易，为“唐宋八大家”之一。</a:t>
            </a:r>
          </a:p>
          <a:p>
            <a:pPr>
              <a:defRPr sz="2600"/>
            </a:pPr>
          </a:p>
          <a:p>
            <a:pPr>
              <a:defRPr sz="2600"/>
            </a:pPr>
            <a:r>
              <a:t>曾巩是欧阳修的学生</a:t>
            </a:r>
          </a:p>
          <a:p>
            <a:pPr>
              <a:defRPr sz="2600"/>
            </a:pPr>
            <a:r>
              <a:t>《墨池记》是北宋文学家曾巩创作的一篇散文。此文从传说中王羲之墨池遗迹入笔，巧妙机智地借题发挥，撇下“墨池”之真假不着一言，而是重点论及王羲之本人，说明王羲之的成功取决于其后天的不懈努力，顺理成章的强调了学习的重要性。全文通过记叙、议论的交替出现，显示出不断起伏的层层波澜，突出主题， 实为一篇文情并茂而又议论风生、结构谨严而又笔法活脱的优秀作品。</a:t>
            </a:r>
          </a:p>
          <a:p>
            <a:pPr>
              <a:defRPr sz="2600" u="sng"/>
            </a:pPr>
            <a:r>
              <a:t>元丰是年号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22" name="Shape 6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t>人话：刘向整理的《战国策》有缺，我该补的补，该改的改，已经棒棒的啦~~~~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62" name="Shape 6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王安石变法 以图富国强兵 遭受旧党反对  而后退居</a:t>
            </a:r>
          </a:p>
          <a:p>
            <a:pPr>
              <a:defRPr sz="3100"/>
            </a:pPr>
            <a:r>
              <a:t>“经天纬地曰文”意思是有经天纬地之才 德高望重者谥为文。像周文王 汉文帝 隋文帝 晋文帝 明文帝（朱棣） 等都是以治理天下而著称所以被谥或追为“文”。</a:t>
            </a:r>
          </a:p>
          <a:p>
            <a:pPr>
              <a:defRPr sz="3100"/>
            </a:pPr>
            <a:r>
              <a:t>临川人 而且是江西人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84" name="Shape 6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《后汉书》是一部记载东汉历史的纪传体史书，由中国南朝宋时期的历史学家范晔编撰。【范晔真的非常欣赏昭君 当时文学故事  《西京杂记》作者葛洪等人都借昭君这个酒杯,浇个人块垒,范晔对此岂能无动于衷? 】《西京杂记》、《琴操》、《明君辞》王昭君西汉人</a:t>
            </a:r>
          </a:p>
          <a:p>
            <a:pPr>
              <a:defRPr sz="2300"/>
            </a:pPr>
            <a:r>
              <a:t>明妃当时初起程出行离别汉宫时，泪湿桃花春风面鬓脚微微亦低垂。</a:t>
            </a:r>
          </a:p>
          <a:p>
            <a:pPr>
              <a:defRPr sz="2300"/>
            </a:pPr>
            <a:r>
              <a:t>难过的花容失色，还让我君王的感情都难以控制。</a:t>
            </a:r>
          </a:p>
          <a:p>
            <a:pPr>
              <a:defRPr sz="2300"/>
            </a:pPr>
            <a:r>
              <a:t>离别归来却怪罪丹青画图手，美貌如此在眼中平生实未曾见有。</a:t>
            </a:r>
          </a:p>
          <a:p>
            <a:pPr>
              <a:defRPr sz="2300"/>
            </a:pPr>
            <a:r>
              <a:t>天仙意态由自生画笔难以描摹成，当时冤枉杀死画工毛延寿。</a:t>
            </a:r>
          </a:p>
          <a:p>
            <a:pPr>
              <a:defRPr sz="2300"/>
            </a:pPr>
            <a:r>
              <a:t>从此一离去心知再不能回归，可怜还不能穿尽汉朝皇城之宫衣。</a:t>
            </a:r>
          </a:p>
          <a:p>
            <a:pPr>
              <a:defRPr sz="2300"/>
            </a:pPr>
            <a:r>
              <a:t>万里寄语欲相问塞南遥远家乡事，只有年年日日里眼望鸿雁往南飞。</a:t>
            </a:r>
          </a:p>
          <a:p>
            <a:pPr>
              <a:defRPr sz="2300"/>
            </a:pPr>
            <a:r>
              <a:t>家人虽然在万里传来亲人之消息，好好安心在毡城不要常将家相忆【匈奴人住的帐篷】。</a:t>
            </a:r>
          </a:p>
          <a:p>
            <a:pPr>
              <a:defRPr sz="2300"/>
            </a:pPr>
            <a:r>
              <a:t>您还不曾见近在咫尺长门里幽幽阿娇被锁闭，人生如果要失意无分天南和地北。</a:t>
            </a:r>
          </a:p>
          <a:p>
            <a:pPr>
              <a:defRPr sz="2300"/>
            </a:pPr>
            <a:r>
              <a:t>内容结构：</a:t>
            </a:r>
          </a:p>
          <a:p>
            <a:pPr>
              <a:defRPr sz="2300"/>
            </a:pPr>
            <a:r>
              <a:t>三个层次</a:t>
            </a:r>
          </a:p>
          <a:p>
            <a:pPr>
              <a:defRPr sz="2300"/>
            </a:pPr>
            <a:r>
              <a:t>1、第一层是首八句，写昭君出宫的外在形象。</a:t>
            </a:r>
          </a:p>
          <a:p>
            <a:pPr>
              <a:defRPr sz="2300"/>
            </a:pPr>
            <a:r>
              <a:t>2、第二层是接下来六句，表现出塞后的心理活动，重点描写昭君的思念故国之情。</a:t>
            </a:r>
          </a:p>
          <a:p>
            <a:pPr>
              <a:defRPr sz="2300"/>
            </a:pPr>
            <a:r>
              <a:t>3、第三层是最后两句，揭示悲剧主题，</a:t>
            </a:r>
          </a:p>
          <a:p>
            <a:pPr>
              <a:defRPr sz="2300"/>
            </a:pPr>
            <a:r>
              <a:t>      抒发作者的悲悯之情。</a:t>
            </a:r>
          </a:p>
          <a:p>
            <a:pPr>
              <a:defRPr sz="2300"/>
            </a:pPr>
            <a:r>
              <a:t>后人称为明妃。汉元帝时，匈奴单于呼韩邪单于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25" name="Shape 7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东吴、东晋、南朝宋、齐、梁、陈、南唐、明朝、太平天国以及中华民国先后定都南京  十朝古都</a:t>
            </a:r>
          </a:p>
          <a:p>
            <a:pPr>
              <a:defRPr sz="3000"/>
            </a:pPr>
            <a:r>
              <a:t>译文：我登上城楼放眼远望，故都金陵正是深秋，天气已变得飒爽清凉。千里澄江宛如一条白练，青翠山峰像箭簇耸立前方。帆船在夕阳往来穿梭，西风起处，斜插的酒旗在小街飘扬。画船如在淡云中浮游，白鹭好像在银河里飞舞，丹青妙笔也难描画这壮美风光。</a:t>
            </a:r>
          </a:p>
          <a:p>
            <a:pPr>
              <a:defRPr sz="3000"/>
            </a:pPr>
            <a:r>
              <a:t>    遥想当年，故都金陵何等繁盛堂皇。可叹在朱雀门外结绮阁楼，六朝君主一个个地相继败亡。自古多少人在此登高怀古，无不对历代荣辱喟叹感伤。六朝旧事已随流水消逝，剩下的只有寒烟惨淡、绿草衰黄。时至今日，商女们时时地还把《后庭花》遗曲吟唱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37" name="Shape 7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     【总】上片写景、下片怀古。</a:t>
            </a:r>
          </a:p>
          <a:p>
            <a:pPr>
              <a:defRPr sz="2700"/>
            </a:pPr>
            <a:r>
              <a:t>1.上片写登临远眺所见之景。</a:t>
            </a:r>
          </a:p>
          <a:p>
            <a:pPr>
              <a:defRPr sz="2700"/>
            </a:pPr>
            <a:r>
              <a:t>        以“登临送目”领起，视野高远，“故国”点登临地点，“晚秋”点登临时节。</a:t>
            </a:r>
          </a:p>
          <a:p>
            <a:pPr>
              <a:defRPr sz="2700"/>
            </a:pPr>
            <a:r>
              <a:t>下面将秋日暮景层层写来，澄江、翠峰、征帆、残阳、彩舟、白鹭等景物具有鲜明的形象和色彩。</a:t>
            </a:r>
          </a:p>
          <a:p>
            <a:pPr>
              <a:defRPr sz="2700"/>
            </a:pPr>
            <a:r>
              <a:t>2.下片“念往昔”转入怀古。</a:t>
            </a:r>
          </a:p>
          <a:p>
            <a:pPr>
              <a:defRPr sz="2700"/>
            </a:pPr>
            <a:r>
              <a:t>      感叹“六朝旧事”，抒写“悲恨”、“荣辱”之叹。</a:t>
            </a:r>
          </a:p>
          <a:p>
            <a:pPr>
              <a:defRPr sz="2700"/>
            </a:pPr>
            <a:r>
              <a:t>      又以“寒烟衰草凝绿”的秋日景物写出凭吊之情，化景物为情思。</a:t>
            </a:r>
          </a:p>
          <a:p>
            <a:pPr>
              <a:defRPr sz="2700"/>
            </a:pPr>
            <a:r>
              <a:t>3.结末以杜牧名句收束，暗寓警醒当世之意。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92" name="Shape 3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三、这是一篇文赋。文赋在赋体上善于铺陈、以四言和六言句式为主、基本押韵的基础上，更加散文化，句式多参差，押韵也较自由，具有散文的气势。较早的文赋有唐代杜牧的《阿房宫赋》。《秋声赋》采用传统赋体常用的主客对话的结构方式，主是“欧阳子”，客是“童子”。在语言上，以散句为主，杂以骈偶、韵语，是宋代文赋的代表作之一。</a:t>
            </a:r>
          </a:p>
          <a:p>
            <a:pPr>
              <a:defRPr sz="2200"/>
            </a:pPr>
            <a:r>
              <a:t>如何知道是在树间？肯定是树在动啊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82" name="Shape 7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渺茫：难以预料</a:t>
            </a:r>
          </a:p>
          <a:p>
            <a:pPr>
              <a:defRPr sz="2700"/>
            </a:pPr>
            <a:r>
              <a:t>人的力量能够做到的事情，还不一定成功，何况天理渺茫不可捉摸，又怎么能把它推测知晓呢！先生生时，闻名于当代；先生死后，有著述流传后世。有这样的成就已经可以了，我们还有什么可悲切的呢！</a:t>
            </a:r>
          </a:p>
          <a:p>
            <a:pPr>
              <a:defRPr sz="2700"/>
            </a:pPr>
            <a:r>
              <a:t>先生具有深厚的气质，高远的见识，加以精微的学术功力，因此作为文章，发为议论，豪放、强劲，英俊、奇伟，神奇、巧妙、灿烂、美好。在心胸中的才力，浩大有如江水的积储；发为文章，明亮有如日月的光辉。那清亮幽雅的韵调，凄凄切切如急雨飘风的突然来到；雄伟宏广的文辞，明快敏捷如轻车骏马的奔驰。世上的学者，不问他是否熟识先生，只要读到他的著作，就能知道他的为人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92" name="Shape 7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唉！先生做官四十年来，升升降降，调出调进，使人感到这世上道路的崎岖不平。虽然处境艰难困苦，到边远州郡流放，但到底不会埋没无闻，因为是是非非，自有公论。既经压抑，再又起用，就名闻全国。先生果敢刚正的气节，到老年还是保持不衰。</a:t>
            </a:r>
          </a:p>
          <a:p>
            <a:pPr>
              <a:defRPr sz="2700"/>
            </a:pPr>
            <a:r>
              <a:t>当仁宗皇帝在朝的最后几年，考虑到他身后的事情，曾经说过，象先生这样的人才，可以把国家的前途委托。后来确定方针，从容行动，当机立断，辅助今上即位，真可说是千载难逢的大事一朝决定。功成名就，不自居有功而请求退职，从出任官职，到居家隐处，这样的精神，想决不会随着躯体消灭，而长留在箕山之旁与颍水之滨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01" name="Shape 8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现今全国上下的人士，都在为先生的逝去而哭泣哽咽，何况我是同朝的士大夫，长期交游往来，失去的并且又是我向来仰慕而亲近的人呢！</a:t>
            </a:r>
          </a:p>
          <a:p>
            <a:pPr>
              <a:defRPr sz="3100"/>
            </a:pPr>
            <a:r>
              <a:t>啊！事物兴盛衰废的规律，自古以来就是如此，而伫立风中怀念，情感上不能忘却，就是因为想到从此不能再见到先生，今后将宗仰谁呢 [2]  ？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25" name="Shape 8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花间词继承了温庭筠词作中偏重闺中之情、柔弱之伤、过分雕琢的“柔</a:t>
            </a:r>
          </a:p>
          <a:p>
            <a:pPr>
              <a:defRPr sz="2400"/>
            </a:pPr>
            <a:r>
              <a:t>晏殊第七子，后期退职家居，生活困顿，但不肯依傍权贵。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48" name="Shape 8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1、词的上片写春恨。首两向写眼前居处环境的冷落寂寥，暗示自己今日日的孤独难耐。“去年春恨却来时”转入追忆往事。</a:t>
            </a:r>
          </a:p>
          <a:p>
            <a:pPr>
              <a:defRPr sz="4000"/>
            </a:pPr>
            <a:r>
              <a:t>2、词的下片写相思。“记得小蘋初见”是明写小蘋的关键句，</a:t>
            </a:r>
          </a:p>
          <a:p>
            <a:pPr>
              <a:defRPr sz="4000"/>
            </a:pPr>
            <a:r>
              <a:t>作者写初见时的强烈印象，一是穿着，二是技艺，这贴合歌女身份，</a:t>
            </a:r>
          </a:p>
          <a:p>
            <a:pPr>
              <a:defRPr sz="4000"/>
            </a:pPr>
            <a:r>
              <a:t>“两重心字”和“说相思”则暗示两人是一见钟情，倾心相爱。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57" name="Shape 8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译文： 深夜梦回楼台朱门紧锁，宿酒醒后帘幕重重低垂。去年的春恨涌上心头时，人在落花纷扬中幽幽独立，燕子在微风细雨中双双翱飞。</a:t>
            </a:r>
          </a:p>
          <a:p>
            <a:pPr>
              <a:defRPr sz="4000"/>
            </a:pPr>
            <a:r>
              <a:t>    记得与小蘋初次相见，她穿着绣着心字的罗衣。琵琶轻弹委委倾诉相思。当时明月如今犹在，曾照着她彩云般的身影回归。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90" name="Shape 8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 五里路、十里路设一驿站，运送荔枝的马匹，扬起满天灰尘，急如星火；路旁坑谷中摔死的人交杂重叠，百姓都知道，这是荔枝龙眼经过。飞快的车儿越过了重重高山，似隼鸟疾飞过海；到长安时，青枝绿叶，仿佛刚从树上摘采。宫中美人高兴地咧嘴一笑，那扬起的尘土，那飞溅的鲜血，千载后仍令人难以忘怀。永元年的荔枝来自交州，天宝年的荔枝来自涪州，人们到今天还恨不得生吃李林甫的肉，有谁把酒去祭奠唐伯游？我只希望天公可怜可怜小百姓，不要生这样的尤物，成为人民的祸害。只愿风调雨顺百谷丰收，人民免受饥寒就是最好的祥瑞。</a:t>
            </a:r>
          </a:p>
          <a:p>
            <a:pPr>
              <a:defRPr sz="3500"/>
            </a:pPr>
            <a:r>
              <a:t>译文：你没见到武夷溪边名茶粟粒芽，前有丁谓，后有蔡襄，装笼加封进贡给官家？争新买宠各出巧意，弄得今年斗品也成了贡茶。我们的君主难道缺少这些东西？只知满足皇上口体欲望，是多么卑鄙恶劣！可惜洛阳留守钱惟演是忠孝世家，也为邀宠进贡牡丹花！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98" name="Shape 8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 五里路、十里路设一驿站，运送荔枝的马匹，扬起满天灰尘，急如星火；路旁坑谷中摔死的人交杂重叠，百姓都知道，这是荔枝龙眼经过。飞快的车儿越过了重重高山，似隼鸟疾飞过海；到长安时，青枝绿叶，仿佛刚从树上摘采。宫中美人高兴地咧嘴一笑，那扬起的尘土，那飞溅的鲜血，千载后仍令人难以忘怀。永元年的荔枝来自交州，天宝年的荔枝来自涪州，人们到今天还恨不得生吃李林甫的肉，有谁把酒去祭奠唐伯游？我只希望天公可怜可怜小百姓，不要生这样的尤物，成为人民的祸害。只愿风调雨顺百谷丰收，人民免受饥寒就是最好的祥瑞。</a:t>
            </a:r>
          </a:p>
          <a:p>
            <a:pPr>
              <a:defRPr sz="3500"/>
            </a:pPr>
            <a:r>
              <a:t>译文：你没见到武夷溪边名茶粟粒芽，前有丁谓，后有蔡襄，装笼加封进贡给官家？争新买宠各出巧意，弄得今年斗品也成了贡茶。我们的君主难道缺少这些东西？只知满足皇上口体欲望，是多么卑鄙恶劣！可惜洛阳留守钱惟演是忠孝世家，也为邀宠进贡牡丹花！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09" name="Shape 9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 五里路、十里路设一驿站，运送荔枝的马匹，扬起满天灰尘，急如星火；路旁坑谷中摔死的人交杂重叠，百姓都知道，这是荔枝龙眼经过。飞快的车儿越过了重重高山，似隼鸟疾飞过海；到长安时，青枝绿叶，仿佛刚从树上摘采。宫中美人高兴地咧嘴一笑，那扬起的尘土，那飞溅的鲜血，千载后仍令人难以忘怀。永元年的荔枝来自交州，天宝年的荔枝来自涪州，人们到今天还恨不得生吃李林甫的肉，有谁把酒去祭奠唐伯游？我只希望天公可怜可怜小百姓，不要生这样的尤物，成为人民的祸害。只愿风调雨顺百谷丰收，人民免受饥寒就是最好的祥瑞。</a:t>
            </a:r>
          </a:p>
          <a:p>
            <a:pPr>
              <a:defRPr sz="3500"/>
            </a:pPr>
            <a:r>
              <a:t>译文：你没见到武夷溪边名茶粟粒芽，前有丁谓，后有蔡襄，装笼加封进贡给官家？争新买宠各出巧意，弄得今年斗品也成了贡茶。我们的君主难道缺少这些东西？只知满足皇上口体欲望，是多么卑鄙恶劣！可惜洛阳留守钱惟演是忠孝世家，也为邀宠进贡牡丹花！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26" name="Shape 9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  取堂妹——会对自己的孩子好。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11" name="Shape 4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，它的色调暗淡、烟飞云收；它的形貌清新明净、天空高远、日色明亮；它的气候寒冷、刺人肌骨；它的意境寂寞冷落，没有生气、川流寂静、山林空旷。</a:t>
            </a:r>
          </a:p>
          <a:p>
            <a:pPr>
              <a:defRPr sz="3200"/>
            </a:pPr>
            <a:r>
              <a:t>【四季 春 夏 季夏 秋 冬 五声 角 徵 宫 商 羽 】【季夏，是夏季的最末一个月,即农历六月。与中医术语之长夏同。</a:t>
            </a:r>
          </a:p>
          <a:p>
            <a:pPr>
              <a:defRPr sz="3200"/>
            </a:pPr>
            <a:r>
              <a:t>“季夏”这一概念是战国时期的邹衍正式提出来的。邹衍以五行相生理论为基础，于一年四季（时）之中又增加了季夏而成为五时（季），完全是出于理论需要，为了与自然界五行之土相配类比推演而来，如此则进一步完善了“四（五）时教令”学说，为统治者一年之中每一个季节的行政指令作了具体安排。】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木：春天。木，始于寅（立春），旺于卯（春分至极），接地气于辰（清明）。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火：夏天。火，始于巳（立夏），旺于午（夏至至极），接地气于未（小暑）。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金：秋天。金，始于申（立秋），旺于酉（秋分至极），接地气于戌（寒露）。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水：冬天。水，始于亥（立冬），旺于子（冬至至极），接地气于丑（小寒）。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土：代表四季。土，旺于四季，四季之末月：辰、未、戌、丑，皆为土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春夏秋冬 东西南北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35" name="Shape 9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  取堂妹——会对自己的孩子好。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49" name="Shape 9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64" name="Shape 9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6" name="Shape 9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89" name="Shape 9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03" name="Shape 10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18" name="Shape 10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31" name="Shape 10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40" name="Shape 10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49" name="Shape 10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30" name="Shape 4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，它的色调暗淡、烟飞云收；它的形貌清新明净、天空高远、日色明亮；它的气候寒冷、刺人肌骨；它的意境寂寞冷落，没有生气、川流寂静、山林空旷。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58" name="Shape 10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2.苏轼与王弗伉俪情深，但十年前王弗不幸谢世。之后，作者又卷入朝廷党争；自请外放，抑郁寡欢。</a:t>
            </a:r>
          </a:p>
          <a:p>
            <a:pPr>
              <a:defRPr sz="2400"/>
            </a:pPr>
            <a:r>
              <a:t>译文： 十年生死相隔，音讯渺茫。纵然不去刻意想念，亦是难以相忘。你的坟墓孤单地立在千里之外，又有谁能同你聊起那凄凉的日子。即使再相见，你大概也认不出我了，我已然尘土满面，鬓如寒霜。</a:t>
            </a:r>
          </a:p>
          <a:p>
            <a:pPr>
              <a:defRPr sz="2400"/>
            </a:pPr>
            <a:r>
              <a:t>    昨夜清冷的梦境中我突然回到了故乡，而你还坐在小窗前梳妆打扮。你我（纵有千言万语），相对时却只是默默无言，唯有涕泪千行。想来那年年让我肝肠寸断的地方，也就是你那明月映照，松树相陪的坟墓所在的小山岗吧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0" name="Shape 4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，它的色调暗淡、烟飞云收；它的形貌清新明净、天空高远、日色明亮；它的气候寒冷、刺人肌骨；它的意境寂寞冷落，没有生气、川流寂静、山林空旷。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63" name="Shape 4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朋友</a:t>
            </a:r>
          </a:p>
          <a:p>
            <a:r>
              <a:t>成党</a:t>
            </a:r>
          </a:p>
          <a:p>
            <a:r>
              <a:t>皇帝喜欢吗？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74" name="Shape 4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咱们是朋  但是咱们是君子之朋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86" name="Shape 4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汉灵帝不是汉献帝  作者写错了</a:t>
            </a:r>
          </a:p>
          <a:p>
            <a:r>
              <a:t>黄巾军起义</a:t>
            </a:r>
          </a:p>
          <a:p>
            <a:r>
              <a:t>昭宗  昭宣帝错误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42" name="Shape 5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见长 常见</a:t>
            </a:r>
          </a:p>
          <a:p>
            <a:pPr>
              <a:defRPr sz="2800"/>
            </a:pPr>
            <a:r>
              <a:t>，为欧阳修所赞赏，荐之朝廷。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　　北宋大散文家苏洵的两个孩子苏轼和苏辙自小十分顽皮，在多次说服教育不见成效的情况下，苏洵决定改变教育方法。从此，每当孩子玩耍时，他就有意躲在角落里读书，孩子一来，便故意将书“藏”起来。苏轼和苏辙好生奇怪，以为父亲一定瞒着他们看什么好书。两人出于强烈的好奇心，趁父亲不在家时，把书“偷”出并认真地读起来，从此逐渐养成读书的习惯，切切实实感受到了读书的无穷乐趣，终成一代名家。</a:t>
            </a:r>
          </a:p>
          <a:p>
            <a:pPr>
              <a:defRPr sz="2800"/>
            </a:pPr>
            <a:r>
              <a:t>　　苏洵的故事—焚稿奋发有为</a:t>
            </a:r>
          </a:p>
          <a:p>
            <a:pPr>
              <a:defRPr sz="2800"/>
            </a:pPr>
            <a:r>
              <a:t>　　苏洵是北宋著名的散文家，他和他的两个儿（苏拭、苏辙）都以文采著名，被后人合称为宋代“三苏”。</a:t>
            </a:r>
          </a:p>
          <a:p>
            <a:pPr>
              <a:defRPr sz="2800"/>
            </a:pPr>
            <a:r>
              <a:t>　　苏洵在27岁那年的一天，正像往常一样随手翻书阅览，无意中发现一篇关于古人爱惜时间、刻苦攻读的故事。他认真地读了一遍，感到这故事很生动，又读了一遍，更加感到有意义，于是他反复读了好几遍，每读一遍，就有一次收获。他觉得这故事好像是专为自己写的，不由得心中发出感叹：“时光无情地飞逝，自己已经快到而立之年了，虽然写过一些文章，却都是些平庸之作，没有什么大的建树。”他想：现在不努力，还要等到什么时候啊!从这时起，苏询又开始发愤苦读。经过一年多的时间，他觉得自己在学习上有了长进，就急急忙忙地参加录取秀才和进士的两场考试，但两次考试都落了榜。这件事对他的打击很大，不过，他没有灰心丧气，决心重新振作起来。但他没有理出头绪，不知从哪儿做起。</a:t>
            </a:r>
          </a:p>
          <a:p>
            <a:pPr>
              <a:defRPr sz="2800"/>
            </a:pPr>
            <a:r>
              <a:t>　　有一天，苏洵在书房里整理他以前写的书稿时，发现了自己的不足，因为连自己也感到不满意，又怎能让它们在世上流传呢?于是他将这数百篇书稿统统抱出屋去，放在一个空地上，点上一把火，化为灰烬。他之所以这样做，正是为了坚定从头做起的决心。焚稿后，他如同放下一个沉重的包袱，更加轻松愉快地刻苦学习了。苏询有时在家闭门苦读，有时奔走四方，求师访友，一年到头忙个不停，以致后来他两个儿子的学习要靠他妻子教导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文级别 1…"/>
          <p:cNvSpPr txBox="1"/>
          <p:nvPr>
            <p:ph type="body" idx="1" hasCustomPrompt="1"/>
          </p:nvPr>
        </p:nvSpPr>
        <p:spPr>
          <a:xfrm>
            <a:off x="659130" y="1389380"/>
            <a:ext cx="10688320" cy="470027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矩形 6"/>
          <p:cNvSpPr/>
          <p:nvPr/>
        </p:nvSpPr>
        <p:spPr>
          <a:xfrm>
            <a:off x="585787" y="338454"/>
            <a:ext cx="73028" cy="48419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7" name="矩形 12"/>
          <p:cNvSpPr/>
          <p:nvPr/>
        </p:nvSpPr>
        <p:spPr>
          <a:xfrm>
            <a:off x="6218873" y="338454"/>
            <a:ext cx="73028" cy="48419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8" name="标题文本"/>
          <p:cNvSpPr txBox="1"/>
          <p:nvPr>
            <p:ph type="title" hasCustomPrompt="1"/>
          </p:nvPr>
        </p:nvSpPr>
        <p:spPr>
          <a:xfrm>
            <a:off x="838200" y="338454"/>
            <a:ext cx="5212716" cy="5657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0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80" y="208915"/>
            <a:ext cx="1256668" cy="3041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04294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/>
          <p:nvPr>
            <p:ph type="body" idx="1" hasCustomPrompt="1"/>
          </p:nvPr>
        </p:nvSpPr>
        <p:spPr>
          <a:xfrm>
            <a:off x="659130" y="1389380"/>
            <a:ext cx="10688320" cy="470027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矩形 6"/>
          <p:cNvSpPr/>
          <p:nvPr/>
        </p:nvSpPr>
        <p:spPr>
          <a:xfrm>
            <a:off x="658812" y="391158"/>
            <a:ext cx="73028" cy="48419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19" name="矩形 12"/>
          <p:cNvSpPr/>
          <p:nvPr/>
        </p:nvSpPr>
        <p:spPr>
          <a:xfrm>
            <a:off x="6268403" y="350520"/>
            <a:ext cx="73028" cy="48418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20" name="文本框 15"/>
          <p:cNvSpPr txBox="1"/>
          <p:nvPr/>
        </p:nvSpPr>
        <p:spPr>
          <a:xfrm>
            <a:off x="4927598" y="6488112"/>
            <a:ext cx="2290013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WWW.SUNLANDS.COM</a:t>
            </a:r>
          </a:p>
        </p:txBody>
      </p:sp>
      <p:sp>
        <p:nvSpPr>
          <p:cNvPr id="121" name="标题文本"/>
          <p:cNvSpPr txBox="1"/>
          <p:nvPr>
            <p:ph type="title" hasCustomPrompt="1"/>
          </p:nvPr>
        </p:nvSpPr>
        <p:spPr>
          <a:xfrm>
            <a:off x="838200" y="350520"/>
            <a:ext cx="5212716" cy="565785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105" y="184785"/>
            <a:ext cx="1256668" cy="3041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幻灯片编号"/>
          <p:cNvSpPr txBox="1"/>
          <p:nvPr>
            <p:ph type="sldNum" sz="quarter" idx="2"/>
          </p:nvPr>
        </p:nvSpPr>
        <p:spPr>
          <a:xfrm>
            <a:off x="11095181" y="6404294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正文级别 1…"/>
          <p:cNvSpPr txBox="1"/>
          <p:nvPr>
            <p:ph type="body" idx="1" hasCustomPrompt="1"/>
          </p:nvPr>
        </p:nvSpPr>
        <p:spPr>
          <a:xfrm>
            <a:off x="659130" y="1389595"/>
            <a:ext cx="10688323" cy="470099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矩形 6"/>
          <p:cNvSpPr/>
          <p:nvPr/>
        </p:nvSpPr>
        <p:spPr>
          <a:xfrm>
            <a:off x="658812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32" name="矩形 12"/>
          <p:cNvSpPr/>
          <p:nvPr/>
        </p:nvSpPr>
        <p:spPr>
          <a:xfrm>
            <a:off x="6231573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33" name="标题文本"/>
          <p:cNvSpPr txBox="1"/>
          <p:nvPr>
            <p:ph type="title" hasCustomPrompt="1"/>
          </p:nvPr>
        </p:nvSpPr>
        <p:spPr>
          <a:xfrm>
            <a:off x="838200" y="562697"/>
            <a:ext cx="5212716" cy="565874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868" y="109854"/>
            <a:ext cx="1256668" cy="3041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095181" y="6405306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文级别 1…"/>
          <p:cNvSpPr txBox="1"/>
          <p:nvPr>
            <p:ph type="body" idx="1" hasCustomPrompt="1"/>
          </p:nvPr>
        </p:nvSpPr>
        <p:spPr>
          <a:xfrm>
            <a:off x="659130" y="1389595"/>
            <a:ext cx="10688323" cy="470099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3" name="矩形 6"/>
          <p:cNvSpPr/>
          <p:nvPr/>
        </p:nvSpPr>
        <p:spPr>
          <a:xfrm>
            <a:off x="658812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44" name="矩形 12"/>
          <p:cNvSpPr/>
          <p:nvPr/>
        </p:nvSpPr>
        <p:spPr>
          <a:xfrm>
            <a:off x="6231573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45" name="标题文本"/>
          <p:cNvSpPr txBox="1"/>
          <p:nvPr>
            <p:ph type="title" hasCustomPrompt="1"/>
          </p:nvPr>
        </p:nvSpPr>
        <p:spPr>
          <a:xfrm>
            <a:off x="838200" y="562697"/>
            <a:ext cx="5212716" cy="565874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4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05" y="85087"/>
            <a:ext cx="1256668" cy="3041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幻灯片编号"/>
          <p:cNvSpPr txBox="1"/>
          <p:nvPr>
            <p:ph type="sldNum" sz="quarter" idx="2"/>
          </p:nvPr>
        </p:nvSpPr>
        <p:spPr>
          <a:xfrm>
            <a:off x="11095181" y="6405306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正文级别 1…"/>
          <p:cNvSpPr txBox="1"/>
          <p:nvPr>
            <p:ph type="body" idx="1" hasCustomPrompt="1"/>
          </p:nvPr>
        </p:nvSpPr>
        <p:spPr>
          <a:xfrm>
            <a:off x="659130" y="1389595"/>
            <a:ext cx="10688323" cy="470099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矩形 6"/>
          <p:cNvSpPr/>
          <p:nvPr/>
        </p:nvSpPr>
        <p:spPr>
          <a:xfrm>
            <a:off x="658812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56" name="矩形 12"/>
          <p:cNvSpPr/>
          <p:nvPr/>
        </p:nvSpPr>
        <p:spPr>
          <a:xfrm>
            <a:off x="6231573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57" name="标题文本"/>
          <p:cNvSpPr txBox="1"/>
          <p:nvPr>
            <p:ph type="title" hasCustomPrompt="1"/>
          </p:nvPr>
        </p:nvSpPr>
        <p:spPr>
          <a:xfrm>
            <a:off x="838200" y="562697"/>
            <a:ext cx="5212716" cy="565874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0" y="96518"/>
            <a:ext cx="1256668" cy="3041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幻灯片编号"/>
          <p:cNvSpPr txBox="1"/>
          <p:nvPr>
            <p:ph type="sldNum" sz="quarter" idx="2"/>
          </p:nvPr>
        </p:nvSpPr>
        <p:spPr>
          <a:xfrm>
            <a:off x="11095181" y="6405306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文级别 1…"/>
          <p:cNvSpPr txBox="1"/>
          <p:nvPr>
            <p:ph type="body" idx="1" hasCustomPrompt="1"/>
          </p:nvPr>
        </p:nvSpPr>
        <p:spPr>
          <a:xfrm>
            <a:off x="659130" y="1389380"/>
            <a:ext cx="10688320" cy="470027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7" name="矩形 6"/>
          <p:cNvSpPr/>
          <p:nvPr/>
        </p:nvSpPr>
        <p:spPr>
          <a:xfrm>
            <a:off x="585787" y="338454"/>
            <a:ext cx="73028" cy="48419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68" name="矩形 12"/>
          <p:cNvSpPr/>
          <p:nvPr/>
        </p:nvSpPr>
        <p:spPr>
          <a:xfrm>
            <a:off x="6218873" y="338454"/>
            <a:ext cx="73028" cy="48419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69" name="标题文本"/>
          <p:cNvSpPr txBox="1"/>
          <p:nvPr>
            <p:ph type="title" hasCustomPrompt="1"/>
          </p:nvPr>
        </p:nvSpPr>
        <p:spPr>
          <a:xfrm>
            <a:off x="838200" y="338454"/>
            <a:ext cx="5212716" cy="5657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7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225" y="231140"/>
            <a:ext cx="1256665" cy="3041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幻灯片编号"/>
          <p:cNvSpPr txBox="1"/>
          <p:nvPr>
            <p:ph type="sldNum" sz="quarter" idx="2"/>
          </p:nvPr>
        </p:nvSpPr>
        <p:spPr>
          <a:xfrm>
            <a:off x="11095181" y="6404294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 3"/>
          <p:cNvSpPr/>
          <p:nvPr/>
        </p:nvSpPr>
        <p:spPr>
          <a:xfrm>
            <a:off x="0" y="377825"/>
            <a:ext cx="838200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79" name="直角三角形 11"/>
          <p:cNvSpPr/>
          <p:nvPr/>
        </p:nvSpPr>
        <p:spPr>
          <a:xfrm rot="16200000">
            <a:off x="10765631" y="5442744"/>
            <a:ext cx="528639" cy="232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2"/>
          <a:srcRect t="11356" r="5849" b="23327"/>
          <a:stretch>
            <a:fillRect/>
          </a:stretch>
        </p:blipFill>
        <p:spPr>
          <a:xfrm>
            <a:off x="10756900" y="5982334"/>
            <a:ext cx="1073150" cy="471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" name="矩形 1"/>
          <p:cNvSpPr/>
          <p:nvPr/>
        </p:nvSpPr>
        <p:spPr>
          <a:xfrm>
            <a:off x="0" y="377825"/>
            <a:ext cx="892175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8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2pPr indent="4572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标题文本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 3"/>
          <p:cNvSpPr/>
          <p:nvPr/>
        </p:nvSpPr>
        <p:spPr>
          <a:xfrm>
            <a:off x="0" y="377825"/>
            <a:ext cx="838200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92" name="直角三角形 11"/>
          <p:cNvSpPr/>
          <p:nvPr/>
        </p:nvSpPr>
        <p:spPr>
          <a:xfrm rot="16200000">
            <a:off x="10765631" y="5442744"/>
            <a:ext cx="528640" cy="2327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193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10756900" y="5982333"/>
            <a:ext cx="1073150" cy="4711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矩形 1"/>
          <p:cNvSpPr/>
          <p:nvPr/>
        </p:nvSpPr>
        <p:spPr>
          <a:xfrm>
            <a:off x="0" y="377825"/>
            <a:ext cx="892175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9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r>
              <a:t>标题文本</a:t>
            </a:r>
          </a:p>
        </p:txBody>
      </p:sp>
      <p:sp>
        <p:nvSpPr>
          <p:cNvPr id="197" name="幻灯片编号"/>
          <p:cNvSpPr txBox="1"/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文级别 1…"/>
          <p:cNvSpPr txBox="1"/>
          <p:nvPr>
            <p:ph type="body" idx="1" hasCustomPrompt="1"/>
          </p:nvPr>
        </p:nvSpPr>
        <p:spPr>
          <a:xfrm>
            <a:off x="659130" y="1389595"/>
            <a:ext cx="10688321" cy="4700998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5" name="矩形 6"/>
          <p:cNvSpPr/>
          <p:nvPr/>
        </p:nvSpPr>
        <p:spPr>
          <a:xfrm>
            <a:off x="658812" y="603343"/>
            <a:ext cx="73026" cy="4842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06" name="矩形 12"/>
          <p:cNvSpPr/>
          <p:nvPr/>
        </p:nvSpPr>
        <p:spPr>
          <a:xfrm>
            <a:off x="6231573" y="603343"/>
            <a:ext cx="73026" cy="4842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07" name="标题文本"/>
          <p:cNvSpPr txBox="1"/>
          <p:nvPr>
            <p:ph type="title" hasCustomPrompt="1"/>
          </p:nvPr>
        </p:nvSpPr>
        <p:spPr>
          <a:xfrm>
            <a:off x="838200" y="562697"/>
            <a:ext cx="5212716" cy="565874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0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240" y="84455"/>
            <a:ext cx="1256666" cy="3041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9" name="幻灯片编号"/>
          <p:cNvSpPr txBox="1"/>
          <p:nvPr>
            <p:ph type="sldNum" sz="quarter" idx="2"/>
          </p:nvPr>
        </p:nvSpPr>
        <p:spPr>
          <a:xfrm>
            <a:off x="11095176" y="6405304"/>
            <a:ext cx="258624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正文级别 1…"/>
          <p:cNvSpPr txBox="1"/>
          <p:nvPr>
            <p:ph type="body" idx="1" hasCustomPrompt="1"/>
          </p:nvPr>
        </p:nvSpPr>
        <p:spPr>
          <a:xfrm>
            <a:off x="659130" y="1389595"/>
            <a:ext cx="10688321" cy="4700998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" name="矩形 6"/>
          <p:cNvSpPr/>
          <p:nvPr/>
        </p:nvSpPr>
        <p:spPr>
          <a:xfrm>
            <a:off x="658812" y="603343"/>
            <a:ext cx="73026" cy="4842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18" name="矩形 12"/>
          <p:cNvSpPr/>
          <p:nvPr/>
        </p:nvSpPr>
        <p:spPr>
          <a:xfrm>
            <a:off x="6231573" y="603343"/>
            <a:ext cx="73026" cy="4842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19" name="标题文本"/>
          <p:cNvSpPr txBox="1"/>
          <p:nvPr>
            <p:ph type="title" hasCustomPrompt="1"/>
          </p:nvPr>
        </p:nvSpPr>
        <p:spPr>
          <a:xfrm>
            <a:off x="838200" y="562697"/>
            <a:ext cx="5212716" cy="565874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2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240" y="84455"/>
            <a:ext cx="1256666" cy="3041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1" name="幻灯片编号"/>
          <p:cNvSpPr txBox="1"/>
          <p:nvPr>
            <p:ph type="sldNum" sz="quarter" idx="2"/>
          </p:nvPr>
        </p:nvSpPr>
        <p:spPr>
          <a:xfrm>
            <a:off x="11095176" y="6405304"/>
            <a:ext cx="258624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/>
          <p:cNvSpPr/>
          <p:nvPr/>
        </p:nvSpPr>
        <p:spPr>
          <a:xfrm>
            <a:off x="0" y="377825"/>
            <a:ext cx="838200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" name="直角三角形 11"/>
          <p:cNvSpPr/>
          <p:nvPr/>
        </p:nvSpPr>
        <p:spPr>
          <a:xfrm rot="16200000">
            <a:off x="10765631" y="5442744"/>
            <a:ext cx="528641" cy="2327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26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10756900" y="5982334"/>
            <a:ext cx="1073150" cy="4711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" name="标题文本"/>
          <p:cNvSpPr txBox="1"/>
          <p:nvPr>
            <p:ph type="title" hasCustomPrompt="1"/>
          </p:nvPr>
        </p:nvSpPr>
        <p:spPr>
          <a:xfrm>
            <a:off x="838200" y="354965"/>
            <a:ext cx="10972800" cy="8540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377825"/>
            <a:ext cx="838200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36" name="直角三角形 11"/>
          <p:cNvSpPr/>
          <p:nvPr/>
        </p:nvSpPr>
        <p:spPr>
          <a:xfrm rot="16200000">
            <a:off x="10765631" y="5442744"/>
            <a:ext cx="528641" cy="2327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37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10756900" y="5982334"/>
            <a:ext cx="1073150" cy="4711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标题文本"/>
          <p:cNvSpPr txBox="1"/>
          <p:nvPr>
            <p:ph type="title" hasCustomPrompt="1"/>
          </p:nvPr>
        </p:nvSpPr>
        <p:spPr>
          <a:xfrm>
            <a:off x="838200" y="354965"/>
            <a:ext cx="10972800" cy="8540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idx="1" hasCustomPrompt="1"/>
          </p:nvPr>
        </p:nvSpPr>
        <p:spPr>
          <a:xfrm>
            <a:off x="838200" y="1209038"/>
            <a:ext cx="10515600" cy="534352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</a:lvl1pPr>
            <a:lvl2pPr>
              <a:lnSpc>
                <a:spcPct val="90000"/>
              </a:lnSpc>
              <a:spcBef>
                <a:spcPts val="1000"/>
              </a:spcBef>
            </a:lvl2pPr>
            <a:lvl3pPr indent="-228600">
              <a:lnSpc>
                <a:spcPct val="90000"/>
              </a:lnSpc>
              <a:spcBef>
                <a:spcPts val="1000"/>
              </a:spcBef>
            </a:lvl3pPr>
            <a:lvl4pPr indent="-228600">
              <a:lnSpc>
                <a:spcPct val="90000"/>
              </a:lnSpc>
              <a:spcBef>
                <a:spcPts val="1000"/>
              </a:spcBef>
            </a:lvl4pPr>
            <a:lvl5pPr>
              <a:lnSpc>
                <a:spcPct val="90000"/>
              </a:lnSpc>
              <a:spcBef>
                <a:spcPts val="100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"/>
          <p:cNvSpPr/>
          <p:nvPr/>
        </p:nvSpPr>
        <p:spPr>
          <a:xfrm>
            <a:off x="0" y="377825"/>
            <a:ext cx="838200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48" name="直角三角形 11"/>
          <p:cNvSpPr/>
          <p:nvPr/>
        </p:nvSpPr>
        <p:spPr>
          <a:xfrm rot="16200000">
            <a:off x="10765631" y="5442744"/>
            <a:ext cx="528641" cy="2327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49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10756900" y="5982334"/>
            <a:ext cx="1073150" cy="4711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标题文本"/>
          <p:cNvSpPr txBox="1"/>
          <p:nvPr>
            <p:ph type="title" hasCustomPrompt="1"/>
          </p:nvPr>
        </p:nvSpPr>
        <p:spPr>
          <a:xfrm>
            <a:off x="838200" y="354965"/>
            <a:ext cx="10972800" cy="8540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正文级别 1…"/>
          <p:cNvSpPr txBox="1"/>
          <p:nvPr>
            <p:ph type="body" idx="1" hasCustomPrompt="1"/>
          </p:nvPr>
        </p:nvSpPr>
        <p:spPr>
          <a:xfrm>
            <a:off x="838200" y="1209038"/>
            <a:ext cx="10515600" cy="534352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600"/>
            </a:lvl2pPr>
            <a:lvl3pPr indent="-228600">
              <a:defRPr sz="2600"/>
            </a:lvl3pPr>
            <a:lvl4pPr indent="-228600">
              <a:defRPr sz="2600"/>
            </a:lvl4pPr>
            <a:lvl5pPr marL="2057400" indent="0"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3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xfrm>
            <a:off x="11095181" y="6404294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68" name="正文级别 1…"/>
          <p:cNvSpPr txBox="1"/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731520" indent="-27432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90204"/>
              <a:buChar char="•"/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219200" indent="-304800">
              <a:lnSpc>
                <a:spcPct val="90000"/>
              </a:lnSpc>
              <a:spcBef>
                <a:spcPts val="1000"/>
              </a:spcBef>
              <a:buFont typeface="Arial" panose="020B0604020202090204"/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676400" indent="-304800">
              <a:lnSpc>
                <a:spcPct val="90000"/>
              </a:lnSpc>
              <a:spcBef>
                <a:spcPts val="1000"/>
              </a:spcBef>
              <a:buFont typeface="Arial" panose="020B0604020202090204"/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133600" indent="-304800">
              <a:lnSpc>
                <a:spcPct val="90000"/>
              </a:lnSpc>
              <a:spcBef>
                <a:spcPts val="1000"/>
              </a:spcBef>
              <a:buFont typeface="Arial" panose="020B0604020202090204"/>
              <a:defRPr sz="2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/>
          <p:nvPr>
            <p:ph type="sldNum" sz="quarter" idx="2"/>
          </p:nvPr>
        </p:nvSpPr>
        <p:spPr>
          <a:xfrm>
            <a:off x="9853932" y="6415010"/>
            <a:ext cx="256537" cy="24780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/>
          <p:nvPr>
            <p:ph type="title" hasCustomPrompt="1"/>
          </p:nvPr>
        </p:nvSpPr>
        <p:spPr>
          <a:xfrm>
            <a:off x="1524000" y="1854199"/>
            <a:ext cx="9144000" cy="165576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72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1000"/>
              </a:spcBef>
              <a:defRPr sz="1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ctr">
              <a:lnSpc>
                <a:spcPct val="90000"/>
              </a:lnSpc>
              <a:spcBef>
                <a:spcPts val="1000"/>
              </a:spcBef>
              <a:defRPr sz="1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algn="ctr">
              <a:lnSpc>
                <a:spcPct val="90000"/>
              </a:lnSpc>
              <a:spcBef>
                <a:spcPts val="1000"/>
              </a:spcBef>
              <a:buSzTx/>
              <a:buNone/>
              <a:defRPr sz="1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algn="ctr">
              <a:lnSpc>
                <a:spcPct val="90000"/>
              </a:lnSpc>
              <a:spcBef>
                <a:spcPts val="1000"/>
              </a:spcBef>
              <a:buSzTx/>
              <a:buNone/>
              <a:defRPr sz="1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 sz="1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 txBox="1"/>
          <p:nvPr>
            <p:ph type="sldNum" sz="quarter" idx="2"/>
          </p:nvPr>
        </p:nvSpPr>
        <p:spPr>
          <a:xfrm>
            <a:off x="9853932" y="6415010"/>
            <a:ext cx="256537" cy="24780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灯片编号"/>
          <p:cNvSpPr txBox="1"/>
          <p:nvPr>
            <p:ph type="sldNum" sz="quarter" idx="2"/>
          </p:nvPr>
        </p:nvSpPr>
        <p:spPr>
          <a:xfrm>
            <a:off x="11095181" y="6404294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idx="1" hasCustomPrompt="1"/>
          </p:nvPr>
        </p:nvSpPr>
        <p:spPr>
          <a:xfrm>
            <a:off x="659130" y="1389595"/>
            <a:ext cx="10688323" cy="470099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矩形 6"/>
          <p:cNvSpPr/>
          <p:nvPr/>
        </p:nvSpPr>
        <p:spPr>
          <a:xfrm>
            <a:off x="658812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4" name="矩形 12"/>
          <p:cNvSpPr/>
          <p:nvPr/>
        </p:nvSpPr>
        <p:spPr>
          <a:xfrm>
            <a:off x="6231573" y="603343"/>
            <a:ext cx="73028" cy="48426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5" name="标题文本"/>
          <p:cNvSpPr txBox="1"/>
          <p:nvPr>
            <p:ph type="title" hasCustomPrompt="1"/>
          </p:nvPr>
        </p:nvSpPr>
        <p:spPr>
          <a:xfrm>
            <a:off x="838200" y="562697"/>
            <a:ext cx="5212716" cy="565874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240" y="84455"/>
            <a:ext cx="1256668" cy="3041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文本框 8"/>
          <p:cNvSpPr txBox="1"/>
          <p:nvPr/>
        </p:nvSpPr>
        <p:spPr>
          <a:xfrm>
            <a:off x="4975859" y="6349"/>
            <a:ext cx="1759588" cy="5105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E7E6E6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尚德蒋丽媛</a:t>
            </a: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xfrm>
            <a:off x="11095181" y="6405306"/>
            <a:ext cx="258620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377825"/>
            <a:ext cx="838200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3" name="直角三角形 11"/>
          <p:cNvSpPr/>
          <p:nvPr/>
        </p:nvSpPr>
        <p:spPr>
          <a:xfrm rot="16200000">
            <a:off x="10765631" y="5442744"/>
            <a:ext cx="528641" cy="2327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4" name="图片 9" descr="图片 9"/>
          <p:cNvPicPr>
            <a:picLocks noChangeAspect="1"/>
          </p:cNvPicPr>
          <p:nvPr/>
        </p:nvPicPr>
        <p:blipFill>
          <a:blip r:embed="rId20"/>
          <a:srcRect t="11356" r="5848" b="23327"/>
          <a:stretch>
            <a:fillRect/>
          </a:stretch>
        </p:blipFill>
        <p:spPr>
          <a:xfrm>
            <a:off x="10756900" y="5982334"/>
            <a:ext cx="1073150" cy="4711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1"/>
          <p:cNvSpPr/>
          <p:nvPr/>
        </p:nvSpPr>
        <p:spPr>
          <a:xfrm>
            <a:off x="0" y="377825"/>
            <a:ext cx="892175" cy="62103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892175" y="1231900"/>
            <a:ext cx="10515600" cy="53435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892175" y="377825"/>
            <a:ext cx="10972800" cy="8540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8478981" y="6221732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4300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0020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1" name="标题 1"/>
          <p:cNvSpPr txBox="1"/>
          <p:nvPr>
            <p:ph type="title"/>
          </p:nvPr>
        </p:nvSpPr>
        <p:spPr>
          <a:xfrm>
            <a:off x="1377594" y="4067823"/>
            <a:ext cx="7151693" cy="989014"/>
          </a:xfrm>
          <a:prstGeom prst="rect">
            <a:avLst/>
          </a:prstGeom>
        </p:spPr>
        <p:txBody>
          <a:bodyPr anchor="b"/>
          <a:lstStyle>
            <a:lvl1pPr defTabSz="813435">
              <a:defRPr sz="4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《古文选（二）》·精讲二</a:t>
            </a:r>
          </a:p>
        </p:txBody>
      </p:sp>
      <p:sp>
        <p:nvSpPr>
          <p:cNvPr id="232" name="矩形 6"/>
          <p:cNvSpPr/>
          <p:nvPr/>
        </p:nvSpPr>
        <p:spPr>
          <a:xfrm>
            <a:off x="1392236" y="3429000"/>
            <a:ext cx="1374779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23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4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35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下列文章中，提出“穷而后工”诗学观的是（  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下列文章中，提出“穷而后工”诗学观的是（   ）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A:欧阳修《梅圣俞诗集序》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B:王安石《祭欧阳文忠公文》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C:苏洵《上欧阳内翰第一书》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D:苏轼《潮州韩文公庙碑》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07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79" name="标题 1"/>
          <p:cNvSpPr txBox="1"/>
          <p:nvPr>
            <p:ph type="title"/>
          </p:nvPr>
        </p:nvSpPr>
        <p:spPr>
          <a:xfrm>
            <a:off x="1377594" y="4067823"/>
            <a:ext cx="7858226" cy="989014"/>
          </a:xfrm>
          <a:prstGeom prst="rect">
            <a:avLst/>
          </a:prstGeom>
        </p:spPr>
        <p:txBody>
          <a:bodyPr anchor="b"/>
          <a:lstStyle/>
          <a:p>
            <a:pPr algn="ctr" defTabSz="226695">
              <a:defRPr sz="46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1.12.1苏轼《荔枝叹》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80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88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82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883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荔枝叹…"/>
          <p:cNvSpPr txBox="1"/>
          <p:nvPr/>
        </p:nvSpPr>
        <p:spPr>
          <a:xfrm>
            <a:off x="186753" y="1369721"/>
            <a:ext cx="10858921" cy="31978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荔枝叹</a:t>
            </a: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【十里一置飞尘灰，五里一堠hòu兵火催。颠坑仆谷相枕藉，知是荔枝龙眼来。</a:t>
            </a:r>
          </a:p>
          <a:p>
            <a:pPr algn="ctr">
              <a:lnSpc>
                <a:spcPct val="80000"/>
              </a:lnSpc>
              <a:defRPr sz="3500" u="sng" baseline="170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飞车跨山鹘</a:t>
            </a:r>
            <a:r>
              <a:rPr>
                <a:solidFill>
                  <a:srgbClr val="000000"/>
                </a:solidFill>
              </a:rPr>
              <a:t>hú</a:t>
            </a:r>
            <a:r>
              <a:t>横海，风枝露叶如新采</a:t>
            </a:r>
            <a:r>
              <a:rPr u="none">
                <a:solidFill>
                  <a:srgbClr val="000000"/>
                </a:solidFill>
              </a:rPr>
              <a:t>。</a:t>
            </a:r>
            <a:r>
              <a:t>宫中美人一破颜</a:t>
            </a:r>
            <a:r>
              <a:rPr u="none"/>
              <a:t>，</a:t>
            </a:r>
            <a:r>
              <a:rPr u="none">
                <a:solidFill>
                  <a:srgbClr val="000000"/>
                </a:solidFill>
              </a:rPr>
              <a:t>惊尘溅血流千载。】</a:t>
            </a:r>
            <a:endParaRPr u="none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【永元荔枝来交州，天宝岁贡取之涪。至今欲食林甫肉，无人举觞酹伯游。</a:t>
            </a: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我愿天公怜赤子，莫生尤物为疮痏 。</a:t>
            </a:r>
            <a:r>
              <a:rPr u="sng">
                <a:solidFill>
                  <a:srgbClr val="C00000"/>
                </a:solidFill>
              </a:rPr>
              <a:t>雨顺风调百谷登，民不饥寒为上瑞</a:t>
            </a:r>
            <a:r>
              <a:t>。】</a:t>
            </a: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【君不见武夷溪边</a:t>
            </a:r>
            <a:r>
              <a:rPr u="sng">
                <a:solidFill>
                  <a:srgbClr val="C00000"/>
                </a:solidFill>
              </a:rPr>
              <a:t>粟粒芽</a:t>
            </a:r>
            <a:r>
              <a:t>，前丁后蔡相笼加。争新买宠各出意，今年斗品充官茶。</a:t>
            </a:r>
          </a:p>
          <a:p>
            <a:pPr algn="ctr">
              <a:lnSpc>
                <a:spcPct val="80000"/>
              </a:lnSpc>
              <a:defRPr sz="3500" u="sng" baseline="170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吾君所乏岂此物，致养口体何陋耶</a:t>
            </a:r>
            <a:r>
              <a:rPr u="none"/>
              <a:t>？</a:t>
            </a:r>
            <a:r>
              <a:rPr u="none">
                <a:solidFill>
                  <a:srgbClr val="000000"/>
                </a:solidFill>
              </a:rPr>
              <a:t>洛阳相君忠孝家，可怜亦进</a:t>
            </a:r>
            <a:r>
              <a:t>姚黄花</a:t>
            </a:r>
            <a:r>
              <a:rPr u="none">
                <a:solidFill>
                  <a:srgbClr val="000000"/>
                </a:solidFill>
              </a:rPr>
              <a:t>。】</a:t>
            </a:r>
            <a:endParaRPr u="none">
              <a:solidFill>
                <a:srgbClr val="000000"/>
              </a:solidFill>
            </a:endParaRPr>
          </a:p>
        </p:txBody>
      </p:sp>
      <p:sp>
        <p:nvSpPr>
          <p:cNvPr id="886" name="这是一首七言古诗，诗意共分三层：…"/>
          <p:cNvSpPr txBox="1"/>
          <p:nvPr/>
        </p:nvSpPr>
        <p:spPr>
          <a:xfrm>
            <a:off x="198157" y="4653915"/>
            <a:ext cx="8956037" cy="20948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这是一首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七言古诗</a:t>
            </a:r>
            <a:r>
              <a:t>，诗意共分三层：</a:t>
            </a:r>
          </a:p>
          <a:p>
            <a:pPr>
              <a:lnSpc>
                <a:spcPct val="12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首“十里一置”八句为第一层，写汉唐时期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传送荔枝的紧急情景</a:t>
            </a:r>
            <a:r>
              <a:t>；</a:t>
            </a:r>
          </a:p>
          <a:p>
            <a:pPr>
              <a:lnSpc>
                <a:spcPct val="12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次“永元荔枝”八句为第二层，写送荔枝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给人民造成的巨大灾难</a:t>
            </a:r>
            <a:r>
              <a:t>；</a:t>
            </a:r>
          </a:p>
          <a:p>
            <a:pPr>
              <a:lnSpc>
                <a:spcPct val="12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最后八句为第三层，由进贡荔枝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联想</a:t>
            </a:r>
            <a:r>
              <a:t>到当世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进贡各种名产的弊政</a:t>
            </a:r>
            <a:r>
              <a:t>。</a:t>
            </a:r>
          </a:p>
        </p:txBody>
      </p:sp>
      <p:pic>
        <p:nvPicPr>
          <p:cNvPr id="88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2395" y="4770013"/>
            <a:ext cx="3132671" cy="18626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88" name="1.12.1《荔枝叹》·苏轼"/>
          <p:cNvSpPr txBox="1"/>
          <p:nvPr/>
        </p:nvSpPr>
        <p:spPr>
          <a:xfrm>
            <a:off x="928980" y="363220"/>
            <a:ext cx="5738201" cy="650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266700">
              <a:defRPr sz="41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1.12.1《荔枝叹》·苏轼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揭露了权贵的穷奢极欲和弊政，表现了对百姓的深切同情和期盼良政的愿望。"/>
          <p:cNvSpPr txBox="1"/>
          <p:nvPr/>
        </p:nvSpPr>
        <p:spPr>
          <a:xfrm>
            <a:off x="640864" y="4947815"/>
            <a:ext cx="4668004" cy="175148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80000"/>
              </a:lnSpc>
              <a:defRPr sz="3200"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揭露</a:t>
            </a:r>
            <a:r>
              <a:rPr u="none">
                <a:solidFill>
                  <a:srgbClr val="000000"/>
                </a:solidFill>
              </a:rPr>
              <a:t>了</a:t>
            </a:r>
            <a:r>
              <a:t>权贵的穷奢极欲</a:t>
            </a:r>
            <a:r>
              <a:rPr u="none">
                <a:solidFill>
                  <a:srgbClr val="000000"/>
                </a:solidFill>
              </a:rPr>
              <a:t>和弊政，表现了对百姓的深切</a:t>
            </a:r>
            <a:r>
              <a:t>同情</a:t>
            </a:r>
            <a:r>
              <a:rPr u="none">
                <a:solidFill>
                  <a:srgbClr val="000000"/>
                </a:solidFill>
              </a:rPr>
              <a:t>和期盼</a:t>
            </a:r>
            <a:r>
              <a:t>良政</a:t>
            </a:r>
            <a:r>
              <a:rPr u="none">
                <a:solidFill>
                  <a:srgbClr val="000000"/>
                </a:solidFill>
              </a:rPr>
              <a:t>的愿望。</a:t>
            </a:r>
            <a:endParaRPr u="none">
              <a:solidFill>
                <a:srgbClr val="000000"/>
              </a:solidFill>
            </a:endParaRPr>
          </a:p>
        </p:txBody>
      </p:sp>
      <p:sp>
        <p:nvSpPr>
          <p:cNvPr id="893" name="思想内容："/>
          <p:cNvSpPr txBox="1"/>
          <p:nvPr/>
        </p:nvSpPr>
        <p:spPr>
          <a:xfrm>
            <a:off x="578272" y="4513719"/>
            <a:ext cx="1818637" cy="459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25000"/>
              </a:lnSpc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pic>
        <p:nvPicPr>
          <p:cNvPr id="8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8647" y="4525888"/>
            <a:ext cx="3725816" cy="21417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5" name="1.12.1《荔枝叹》·苏轼"/>
          <p:cNvSpPr txBox="1"/>
          <p:nvPr/>
        </p:nvSpPr>
        <p:spPr>
          <a:xfrm>
            <a:off x="928980" y="363220"/>
            <a:ext cx="5738201" cy="650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266700">
              <a:defRPr sz="41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1.12.1《荔枝叹》·苏轼</a:t>
            </a:r>
          </a:p>
        </p:txBody>
      </p:sp>
      <p:sp>
        <p:nvSpPr>
          <p:cNvPr id="896" name="荔枝叹…"/>
          <p:cNvSpPr txBox="1"/>
          <p:nvPr/>
        </p:nvSpPr>
        <p:spPr>
          <a:xfrm>
            <a:off x="831639" y="1065529"/>
            <a:ext cx="10858921" cy="31978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荔枝叹</a:t>
            </a: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【十里一置飞尘灰，五里一堠hòu兵火催。颠坑仆谷相枕藉，知是荔枝龙眼来。</a:t>
            </a:r>
          </a:p>
          <a:p>
            <a:pPr algn="ctr">
              <a:lnSpc>
                <a:spcPct val="80000"/>
              </a:lnSpc>
              <a:defRPr sz="3500" u="sng" baseline="170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飞车跨山鹘</a:t>
            </a:r>
            <a:r>
              <a:rPr>
                <a:solidFill>
                  <a:srgbClr val="000000"/>
                </a:solidFill>
              </a:rPr>
              <a:t>hú</a:t>
            </a:r>
            <a:r>
              <a:t>横海，风枝露叶如新采</a:t>
            </a:r>
            <a:r>
              <a:rPr u="none">
                <a:solidFill>
                  <a:srgbClr val="000000"/>
                </a:solidFill>
              </a:rPr>
              <a:t>。</a:t>
            </a:r>
            <a:r>
              <a:t>宫中美人一破颜</a:t>
            </a:r>
            <a:r>
              <a:rPr u="none"/>
              <a:t>，</a:t>
            </a:r>
            <a:r>
              <a:rPr u="none">
                <a:solidFill>
                  <a:srgbClr val="000000"/>
                </a:solidFill>
              </a:rPr>
              <a:t>惊尘溅血流千载。】</a:t>
            </a:r>
            <a:endParaRPr u="none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【永元荔枝来交州，天宝岁贡取之涪。至今欲食林甫肉，无人举觞酹伯游。</a:t>
            </a: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我愿天公怜赤子，莫生尤物为疮痏 。</a:t>
            </a:r>
            <a:r>
              <a:rPr u="sng">
                <a:solidFill>
                  <a:srgbClr val="C00000"/>
                </a:solidFill>
              </a:rPr>
              <a:t>雨顺风调百谷登，民不饥寒为上瑞</a:t>
            </a:r>
            <a:r>
              <a:t>。】</a:t>
            </a:r>
          </a:p>
          <a:p>
            <a:pPr algn="ctr">
              <a:lnSpc>
                <a:spcPct val="80000"/>
              </a:lnSpc>
              <a:defRPr sz="3500" baseline="17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【君不见武夷溪边</a:t>
            </a:r>
            <a:r>
              <a:rPr u="sng">
                <a:solidFill>
                  <a:srgbClr val="C00000"/>
                </a:solidFill>
              </a:rPr>
              <a:t>粟粒芽</a:t>
            </a:r>
            <a:r>
              <a:t>，前丁后蔡相笼加。争新买宠各出意，今年斗品充官茶。</a:t>
            </a:r>
          </a:p>
          <a:p>
            <a:pPr algn="ctr">
              <a:lnSpc>
                <a:spcPct val="80000"/>
              </a:lnSpc>
              <a:defRPr sz="3500" u="sng" baseline="1700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吾君所乏岂此物，致养口体何陋耶</a:t>
            </a:r>
            <a:r>
              <a:rPr u="none"/>
              <a:t>？</a:t>
            </a:r>
            <a:r>
              <a:rPr u="none">
                <a:solidFill>
                  <a:srgbClr val="000000"/>
                </a:solidFill>
              </a:rPr>
              <a:t>洛阳相君忠孝家，可怜亦进</a:t>
            </a:r>
            <a:r>
              <a:t>姚黄花</a:t>
            </a:r>
            <a:r>
              <a:rPr u="none">
                <a:solidFill>
                  <a:srgbClr val="000000"/>
                </a:solidFill>
              </a:rPr>
              <a:t>。】</a:t>
            </a:r>
            <a:endParaRPr u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此诗好在虚实结合。诗中有一系列生动的场景描写,如【写传送荔枝急如星火,送荔枝的灾难性后果,唐代马嵬坡事变,都给读者以具体的印象。】但作者不就事论事,又用尖锐深刻的议论批评来显示题旨,矛头直指上层,语带讽刺,使人警醒。"/>
          <p:cNvSpPr txBox="1"/>
          <p:nvPr/>
        </p:nvSpPr>
        <p:spPr>
          <a:xfrm>
            <a:off x="240550" y="3186428"/>
            <a:ext cx="11710900" cy="14757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266700">
              <a:defRPr sz="26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此诗好在虚实结合。诗中有一系列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生动的场景描写</a:t>
            </a:r>
            <a:r>
              <a:t>,如【写传送荔枝急如星火,送荔枝的灾难性后果,唐代马嵬坡事变,都给读者以具体的印象。】但作者不就事论事,又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用尖锐深刻的议论批评来显示题旨</a:t>
            </a:r>
            <a:r>
              <a:t>,矛头直指上层,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语带讽刺,使人警醒</a:t>
            </a:r>
            <a:r>
              <a:t>。</a:t>
            </a:r>
          </a:p>
        </p:txBody>
      </p:sp>
      <p:sp>
        <p:nvSpPr>
          <p:cNvPr id="901" name="艺术特色：虚实结合。"/>
          <p:cNvSpPr txBox="1"/>
          <p:nvPr/>
        </p:nvSpPr>
        <p:spPr>
          <a:xfrm>
            <a:off x="242436" y="2761613"/>
            <a:ext cx="3533137" cy="459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5000"/>
              </a:lnSpc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BE0000"/>
                </a:solidFill>
              </a:rPr>
              <a:t>虚实结合。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02" name="简答"/>
          <p:cNvSpPr txBox="1"/>
          <p:nvPr/>
        </p:nvSpPr>
        <p:spPr>
          <a:xfrm>
            <a:off x="3723787" y="2736213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03" name="星形"/>
          <p:cNvSpPr/>
          <p:nvPr/>
        </p:nvSpPr>
        <p:spPr>
          <a:xfrm>
            <a:off x="4252435" y="2825302"/>
            <a:ext cx="259451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04" name="星形"/>
          <p:cNvSpPr/>
          <p:nvPr/>
        </p:nvSpPr>
        <p:spPr>
          <a:xfrm>
            <a:off x="4484942" y="2825302"/>
            <a:ext cx="259453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05" name="星形"/>
          <p:cNvSpPr/>
          <p:nvPr/>
        </p:nvSpPr>
        <p:spPr>
          <a:xfrm>
            <a:off x="4742853" y="2825302"/>
            <a:ext cx="259453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90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0660" y="253023"/>
            <a:ext cx="4294127" cy="2402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7" name="1.12.1《荔枝叹》·苏轼"/>
          <p:cNvSpPr txBox="1"/>
          <p:nvPr/>
        </p:nvSpPr>
        <p:spPr>
          <a:xfrm>
            <a:off x="928980" y="363220"/>
            <a:ext cx="5738201" cy="650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266700">
              <a:defRPr sz="41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1.12.1《荔枝叹》·苏轼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052" y="355600"/>
            <a:ext cx="9093201" cy="61468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14" name="标题 1"/>
          <p:cNvSpPr txBox="1"/>
          <p:nvPr>
            <p:ph type="title"/>
          </p:nvPr>
        </p:nvSpPr>
        <p:spPr>
          <a:xfrm>
            <a:off x="1377594" y="4067823"/>
            <a:ext cx="7858226" cy="989014"/>
          </a:xfrm>
          <a:prstGeom prst="rect">
            <a:avLst/>
          </a:prstGeom>
        </p:spPr>
        <p:txBody>
          <a:bodyPr anchor="b"/>
          <a:lstStyle>
            <a:lvl1pPr algn="ctr" defTabSz="202565">
              <a:defRPr sz="41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1.12.2苏轼《江城子》【精读+必背】</a:t>
            </a:r>
          </a:p>
        </p:txBody>
      </p:sp>
      <p:sp>
        <p:nvSpPr>
          <p:cNvPr id="915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91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17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18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695" y="20002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1.12.2《江城子》·苏轼    悼亡词"/>
          <p:cNvSpPr txBox="1"/>
          <p:nvPr>
            <p:ph type="title"/>
          </p:nvPr>
        </p:nvSpPr>
        <p:spPr>
          <a:xfrm>
            <a:off x="938949" y="377825"/>
            <a:ext cx="10972801" cy="854076"/>
          </a:xfrm>
          <a:prstGeom prst="rect">
            <a:avLst/>
          </a:prstGeom>
        </p:spPr>
        <p:txBody>
          <a:bodyPr/>
          <a:lstStyle/>
          <a:p>
            <a:pPr defTabSz="266700">
              <a:defRPr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21" name="江城子·乙卯正月二十日夜记梦…"/>
          <p:cNvSpPr txBox="1"/>
          <p:nvPr/>
        </p:nvSpPr>
        <p:spPr>
          <a:xfrm>
            <a:off x="920675" y="1548448"/>
            <a:ext cx="6388156" cy="40562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 u="sng">
                <a:solidFill>
                  <a:srgbClr val="C00000"/>
                </a:solidFill>
              </a:rPr>
              <a:t>记梦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 u="sng"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 u="sng"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 u="sng"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 u="sng"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922" name="单选"/>
          <p:cNvSpPr txBox="1"/>
          <p:nvPr/>
        </p:nvSpPr>
        <p:spPr>
          <a:xfrm>
            <a:off x="8091813" y="600391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23" name="星形"/>
          <p:cNvSpPr/>
          <p:nvPr/>
        </p:nvSpPr>
        <p:spPr>
          <a:xfrm>
            <a:off x="8607759" y="676780"/>
            <a:ext cx="259452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924" name="image2.jpeg" descr="image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3146" y="1534494"/>
            <a:ext cx="3185642" cy="18941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1.12.2《江城子》·苏轼    悼亡词"/>
          <p:cNvSpPr txBox="1"/>
          <p:nvPr>
            <p:ph type="title"/>
          </p:nvPr>
        </p:nvSpPr>
        <p:spPr>
          <a:xfrm>
            <a:off x="938949" y="377825"/>
            <a:ext cx="10972801" cy="854076"/>
          </a:xfrm>
          <a:prstGeom prst="rect">
            <a:avLst/>
          </a:prstGeom>
        </p:spPr>
        <p:txBody>
          <a:bodyPr/>
          <a:lstStyle/>
          <a:p>
            <a:pPr defTabSz="266700">
              <a:defRPr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29" name="江城子·乙卯正月二十日夜记梦…"/>
          <p:cNvSpPr txBox="1"/>
          <p:nvPr/>
        </p:nvSpPr>
        <p:spPr>
          <a:xfrm>
            <a:off x="117609" y="1438939"/>
            <a:ext cx="6388157" cy="40562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 u="sng">
                <a:solidFill>
                  <a:srgbClr val="C00000"/>
                </a:solidFill>
              </a:rPr>
              <a:t>记梦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 u="sng"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 u="sng"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 u="sng"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 u="sng"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930" name="单选"/>
          <p:cNvSpPr txBox="1"/>
          <p:nvPr/>
        </p:nvSpPr>
        <p:spPr>
          <a:xfrm>
            <a:off x="8091813" y="600391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31" name="星形"/>
          <p:cNvSpPr/>
          <p:nvPr/>
        </p:nvSpPr>
        <p:spPr>
          <a:xfrm>
            <a:off x="8607759" y="676780"/>
            <a:ext cx="259452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32" name="1.为悼念作者原配妻子王弗所作。…"/>
          <p:cNvSpPr txBox="1"/>
          <p:nvPr/>
        </p:nvSpPr>
        <p:spPr>
          <a:xfrm>
            <a:off x="79071" y="5734010"/>
            <a:ext cx="9837099" cy="9677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1.为悼念作者原配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妻子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王弗</a:t>
            </a:r>
            <a:r>
              <a:t>所作。</a:t>
            </a:r>
          </a:p>
          <a:p>
            <a:pPr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2.这首词作表现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对爱妻深情思念</a:t>
            </a:r>
            <a:r>
              <a:t>的同时，也流露出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仕途多艰的感伤</a:t>
            </a:r>
            <a:r>
              <a:t>情绪。</a:t>
            </a:r>
          </a:p>
        </p:txBody>
      </p:sp>
      <p:pic>
        <p:nvPicPr>
          <p:cNvPr id="93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5305" y="1733868"/>
            <a:ext cx="4567055" cy="26253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江城子·乙卯正月二十日夜记梦…"/>
          <p:cNvSpPr txBox="1"/>
          <p:nvPr/>
        </p:nvSpPr>
        <p:spPr>
          <a:xfrm>
            <a:off x="211926" y="1057084"/>
            <a:ext cx="6111741" cy="247527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9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 u="sng">
                <a:solidFill>
                  <a:srgbClr val="C00000"/>
                </a:solidFill>
              </a:rPr>
              <a:t>记梦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 u="sng"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 u="sng"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9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 u="sng"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 u="sng"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938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39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40" name="1.上片写梦前对亡妻的思念。…"/>
          <p:cNvSpPr txBox="1"/>
          <p:nvPr/>
        </p:nvSpPr>
        <p:spPr>
          <a:xfrm>
            <a:off x="236656" y="4176343"/>
            <a:ext cx="7286991" cy="125602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上片 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>
              <a:lnSpc>
                <a:spcPct val="9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lnSpc>
                <a:spcPct val="9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下片 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941" name="结构特点：以“梦”贯串全篇"/>
          <p:cNvSpPr txBox="1"/>
          <p:nvPr/>
        </p:nvSpPr>
        <p:spPr>
          <a:xfrm>
            <a:off x="176529" y="3698013"/>
            <a:ext cx="4066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结构特点：</a:t>
            </a:r>
            <a:r>
              <a:rPr>
                <a:solidFill>
                  <a:srgbClr val="000000"/>
                </a:solidFill>
              </a:rPr>
              <a:t>以“</a:t>
            </a:r>
            <a:r>
              <a:t>梦</a:t>
            </a:r>
            <a:r>
              <a:rPr>
                <a:solidFill>
                  <a:srgbClr val="000000"/>
                </a:solidFill>
              </a:rPr>
              <a:t>”贯串全篇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2" name="简答"/>
          <p:cNvSpPr txBox="1"/>
          <p:nvPr/>
        </p:nvSpPr>
        <p:spPr>
          <a:xfrm>
            <a:off x="4384878" y="3709172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43" name="星形"/>
          <p:cNvSpPr/>
          <p:nvPr/>
        </p:nvSpPr>
        <p:spPr>
          <a:xfrm>
            <a:off x="4900824" y="378556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44" name="星形"/>
          <p:cNvSpPr/>
          <p:nvPr/>
        </p:nvSpPr>
        <p:spPr>
          <a:xfrm>
            <a:off x="5198786" y="379826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45" name="星形"/>
          <p:cNvSpPr/>
          <p:nvPr/>
        </p:nvSpPr>
        <p:spPr>
          <a:xfrm>
            <a:off x="5496747" y="3790460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46" name="1.12.2《江城子》·苏轼    悼亡词"/>
          <p:cNvSpPr txBox="1"/>
          <p:nvPr>
            <p:ph type="title"/>
          </p:nvPr>
        </p:nvSpPr>
        <p:spPr>
          <a:xfrm>
            <a:off x="938948" y="377824"/>
            <a:ext cx="8779128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94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1623" y="1205957"/>
            <a:ext cx="4496032" cy="19638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江城子·乙卯正月二十日夜记梦…"/>
          <p:cNvSpPr txBox="1"/>
          <p:nvPr/>
        </p:nvSpPr>
        <p:spPr>
          <a:xfrm>
            <a:off x="211926" y="1057084"/>
            <a:ext cx="6111741" cy="247527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9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 u="sng">
                <a:solidFill>
                  <a:srgbClr val="C00000"/>
                </a:solidFill>
              </a:rPr>
              <a:t>记梦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 u="sng"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 u="sng"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9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 u="sng"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 u="sng"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952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53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54" name="1.上片写梦前对亡妻的思念。…"/>
          <p:cNvSpPr txBox="1"/>
          <p:nvPr/>
        </p:nvSpPr>
        <p:spPr>
          <a:xfrm>
            <a:off x="236656" y="4176343"/>
            <a:ext cx="7286991" cy="198336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上片写梦前</a:t>
            </a:r>
            <a:r>
              <a:rPr u="sng"/>
              <a:t>对亡妻的思念</a:t>
            </a:r>
            <a:r>
              <a:t>。</a:t>
            </a:r>
          </a:p>
          <a:p>
            <a:pPr>
              <a:lnSpc>
                <a:spcPct val="9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“十年”写死别之</a:t>
            </a:r>
            <a:r>
              <a:rPr u="sng"/>
              <a:t>久</a:t>
            </a:r>
            <a:r>
              <a:t>，“千里”写相距之</a:t>
            </a:r>
            <a:r>
              <a:rPr u="sng"/>
              <a:t>远</a:t>
            </a:r>
            <a:r>
              <a:t>，但仍盼相逢，引起入梦。</a:t>
            </a:r>
          </a:p>
          <a:p>
            <a:pPr>
              <a:lnSpc>
                <a:spcPct val="9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下片写梦中与妻子相逢</a:t>
            </a:r>
            <a:r>
              <a:t>，情真意切，恍若生聚。 “料得”以下三句，写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梦醒后</a:t>
            </a:r>
            <a:r>
              <a:t>的哀思。</a:t>
            </a:r>
          </a:p>
        </p:txBody>
      </p:sp>
      <p:sp>
        <p:nvSpPr>
          <p:cNvPr id="955" name="结构特点：以“梦”贯串全篇"/>
          <p:cNvSpPr txBox="1"/>
          <p:nvPr/>
        </p:nvSpPr>
        <p:spPr>
          <a:xfrm>
            <a:off x="176529" y="3698013"/>
            <a:ext cx="4066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结构特点：</a:t>
            </a:r>
            <a:r>
              <a:rPr>
                <a:solidFill>
                  <a:srgbClr val="000000"/>
                </a:solidFill>
              </a:rPr>
              <a:t>以“</a:t>
            </a:r>
            <a:r>
              <a:t>梦</a:t>
            </a:r>
            <a:r>
              <a:rPr>
                <a:solidFill>
                  <a:srgbClr val="000000"/>
                </a:solidFill>
              </a:rPr>
              <a:t>”贯串全篇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6" name="简答"/>
          <p:cNvSpPr txBox="1"/>
          <p:nvPr/>
        </p:nvSpPr>
        <p:spPr>
          <a:xfrm>
            <a:off x="4384878" y="3709172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57" name="星形"/>
          <p:cNvSpPr/>
          <p:nvPr/>
        </p:nvSpPr>
        <p:spPr>
          <a:xfrm>
            <a:off x="4900824" y="378556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58" name="星形"/>
          <p:cNvSpPr/>
          <p:nvPr/>
        </p:nvSpPr>
        <p:spPr>
          <a:xfrm>
            <a:off x="5198786" y="379826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59" name="星形"/>
          <p:cNvSpPr/>
          <p:nvPr/>
        </p:nvSpPr>
        <p:spPr>
          <a:xfrm>
            <a:off x="5496747" y="3790460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60" name="助记：梦前思念——梦中重逢——梦后哀思"/>
          <p:cNvSpPr txBox="1"/>
          <p:nvPr/>
        </p:nvSpPr>
        <p:spPr>
          <a:xfrm>
            <a:off x="170667" y="6370161"/>
            <a:ext cx="6860537" cy="472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助记：梦前思念——梦中重逢——梦后哀思</a:t>
            </a:r>
          </a:p>
        </p:txBody>
      </p:sp>
      <p:sp>
        <p:nvSpPr>
          <p:cNvPr id="961" name="1.12.2《江城子》·苏轼    悼亡词"/>
          <p:cNvSpPr txBox="1"/>
          <p:nvPr>
            <p:ph type="title"/>
          </p:nvPr>
        </p:nvSpPr>
        <p:spPr>
          <a:xfrm>
            <a:off x="938948" y="377824"/>
            <a:ext cx="8779128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96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1623" y="1205957"/>
            <a:ext cx="4496032" cy="19638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下列文章中，提出“穷而后工”诗学观的是（  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下列文章中，提出“穷而后工”诗学观的是（   ）</a:t>
            </a:r>
          </a:p>
          <a:p>
            <a:pPr algn="just" defTabSz="266700">
              <a:lnSpc>
                <a:spcPct val="100000"/>
              </a:lnSpc>
              <a:defRPr sz="3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A:欧阳修《梅圣俞诗集序》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B:王安石《祭欧阳文忠公文》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C:苏洵《上欧阳内翰第一书》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D:苏轼《潮州韩文公庙碑》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algn="just" defTabSz="266700">
              <a:lnSpc>
                <a:spcPct val="100000"/>
              </a:lnSpc>
              <a:defRPr sz="3000">
                <a:uFill>
                  <a:solidFill>
                    <a:srgbClr val="000000"/>
                  </a:solidFill>
                </a:u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108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江城子·乙卯正月二十日夜记梦…"/>
          <p:cNvSpPr txBox="1"/>
          <p:nvPr/>
        </p:nvSpPr>
        <p:spPr>
          <a:xfrm>
            <a:off x="211925" y="1057083"/>
            <a:ext cx="11768150" cy="24766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 u="sng">
                <a:solidFill>
                  <a:srgbClr val="C00000"/>
                </a:solidFill>
              </a:rPr>
              <a:t>记梦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 u="sng"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 u="sng"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 u="sng"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 u="sng"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967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68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69" name="艺术特色：白描取胜+时而分写时而合写"/>
          <p:cNvSpPr txBox="1"/>
          <p:nvPr/>
        </p:nvSpPr>
        <p:spPr>
          <a:xfrm>
            <a:off x="176529" y="3698013"/>
            <a:ext cx="541908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白描取胜+时而分写时而合写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0" name="简答"/>
          <p:cNvSpPr txBox="1"/>
          <p:nvPr/>
        </p:nvSpPr>
        <p:spPr>
          <a:xfrm>
            <a:off x="5578614" y="3698013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71" name="星形"/>
          <p:cNvSpPr/>
          <p:nvPr/>
        </p:nvSpPr>
        <p:spPr>
          <a:xfrm>
            <a:off x="6094560" y="377440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72" name="星形"/>
          <p:cNvSpPr/>
          <p:nvPr/>
        </p:nvSpPr>
        <p:spPr>
          <a:xfrm>
            <a:off x="6392521" y="378710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73" name="星形"/>
          <p:cNvSpPr/>
          <p:nvPr/>
        </p:nvSpPr>
        <p:spPr>
          <a:xfrm>
            <a:off x="6690483" y="3779296"/>
            <a:ext cx="259452" cy="20536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74" name="1.12.2《江城子》·苏轼    悼亡词"/>
          <p:cNvSpPr txBox="1"/>
          <p:nvPr>
            <p:ph type="title"/>
          </p:nvPr>
        </p:nvSpPr>
        <p:spPr>
          <a:xfrm>
            <a:off x="938948" y="377824"/>
            <a:ext cx="8699801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江城子·乙卯正月二十日夜记梦…"/>
          <p:cNvSpPr txBox="1"/>
          <p:nvPr/>
        </p:nvSpPr>
        <p:spPr>
          <a:xfrm>
            <a:off x="211925" y="1057084"/>
            <a:ext cx="11768150" cy="24612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>
                <a:solidFill>
                  <a:srgbClr val="C00000"/>
                </a:solidFill>
              </a:rPr>
              <a:t>记梦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979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80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81" name="艺术特色：白描取胜"/>
          <p:cNvSpPr txBox="1"/>
          <p:nvPr/>
        </p:nvSpPr>
        <p:spPr>
          <a:xfrm>
            <a:off x="176527" y="3597907"/>
            <a:ext cx="2923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白描取胜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2" name="简答"/>
          <p:cNvSpPr txBox="1"/>
          <p:nvPr/>
        </p:nvSpPr>
        <p:spPr>
          <a:xfrm>
            <a:off x="3184729" y="3582513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83" name="星形"/>
          <p:cNvSpPr/>
          <p:nvPr/>
        </p:nvSpPr>
        <p:spPr>
          <a:xfrm>
            <a:off x="3700674" y="365890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84" name="星形"/>
          <p:cNvSpPr/>
          <p:nvPr/>
        </p:nvSpPr>
        <p:spPr>
          <a:xfrm>
            <a:off x="3998636" y="367160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85" name="星形"/>
          <p:cNvSpPr/>
          <p:nvPr/>
        </p:nvSpPr>
        <p:spPr>
          <a:xfrm>
            <a:off x="4296597" y="3663800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86" name="1.12.2《江城子》·苏轼    悼亡词"/>
          <p:cNvSpPr txBox="1"/>
          <p:nvPr>
            <p:ph type="title"/>
          </p:nvPr>
        </p:nvSpPr>
        <p:spPr>
          <a:xfrm>
            <a:off x="914612" y="452794"/>
            <a:ext cx="8744675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98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5614" y="3808726"/>
            <a:ext cx="3202541" cy="1401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江城子·乙卯正月二十日夜记梦…"/>
          <p:cNvSpPr txBox="1"/>
          <p:nvPr/>
        </p:nvSpPr>
        <p:spPr>
          <a:xfrm>
            <a:off x="211925" y="1057084"/>
            <a:ext cx="11768150" cy="24612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>
                <a:solidFill>
                  <a:srgbClr val="C00000"/>
                </a:solidFill>
              </a:rPr>
              <a:t>记梦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992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93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94" name="艺术特色：白描取胜"/>
          <p:cNvSpPr txBox="1"/>
          <p:nvPr/>
        </p:nvSpPr>
        <p:spPr>
          <a:xfrm>
            <a:off x="176527" y="3597907"/>
            <a:ext cx="2923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白描取胜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5" name="1.或描绘自己饱经沧桑的容貌，见出仕途坎坷之苦；…"/>
          <p:cNvSpPr txBox="1"/>
          <p:nvPr/>
        </p:nvSpPr>
        <p:spPr>
          <a:xfrm>
            <a:off x="81240" y="4120281"/>
            <a:ext cx="8409225" cy="201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>
            <a:spAutoFit/>
          </a:bodyPr>
          <a:lstStyle/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1.或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描绘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自己饱经沧桑的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容貌</a:t>
            </a:r>
            <a:r>
              <a:t>，见出仕途坎坷之</a:t>
            </a:r>
            <a:r>
              <a:rPr u="sng" baseline="28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苦</a:t>
            </a:r>
            <a:r>
              <a:t>；</a:t>
            </a:r>
          </a:p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2.或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选取日常生活场景</a:t>
            </a:r>
            <a:r>
              <a:t>，再现夫妻恩爱。【“相顾无言，惟有泪干行”属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细节特写</a:t>
            </a:r>
            <a:r>
              <a:t>。】</a:t>
            </a:r>
          </a:p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3.末两句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化景物为情思</a:t>
            </a:r>
            <a:r>
              <a:t>，表达了作者对亡妻的</a:t>
            </a:r>
            <a:r>
              <a:rPr u="sng">
                <a:solidFill>
                  <a:srgbClr val="BE0000"/>
                </a:solidFill>
              </a:rPr>
              <a:t>无尽思念</a:t>
            </a:r>
            <a:r>
              <a:t>。</a:t>
            </a:r>
          </a:p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总：白描手法使词作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情感真挚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，思致绵长</a:t>
            </a:r>
            <a:r>
              <a:t>。</a:t>
            </a:r>
          </a:p>
        </p:txBody>
      </p:sp>
      <p:sp>
        <p:nvSpPr>
          <p:cNvPr id="996" name="简答"/>
          <p:cNvSpPr txBox="1"/>
          <p:nvPr/>
        </p:nvSpPr>
        <p:spPr>
          <a:xfrm>
            <a:off x="3184729" y="3582513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97" name="星形"/>
          <p:cNvSpPr/>
          <p:nvPr/>
        </p:nvSpPr>
        <p:spPr>
          <a:xfrm>
            <a:off x="3700674" y="365890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98" name="星形"/>
          <p:cNvSpPr/>
          <p:nvPr/>
        </p:nvSpPr>
        <p:spPr>
          <a:xfrm>
            <a:off x="3998636" y="367160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999" name="星形"/>
          <p:cNvSpPr/>
          <p:nvPr/>
        </p:nvSpPr>
        <p:spPr>
          <a:xfrm>
            <a:off x="4296597" y="3663800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00" name="1.12.2《江城子》·苏轼    悼亡词"/>
          <p:cNvSpPr txBox="1"/>
          <p:nvPr>
            <p:ph type="title"/>
          </p:nvPr>
        </p:nvSpPr>
        <p:spPr>
          <a:xfrm>
            <a:off x="914612" y="452794"/>
            <a:ext cx="8744675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100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5614" y="3808726"/>
            <a:ext cx="3202541" cy="1401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江城子·乙卯正月二十日夜记梦…"/>
          <p:cNvSpPr txBox="1"/>
          <p:nvPr/>
        </p:nvSpPr>
        <p:spPr>
          <a:xfrm>
            <a:off x="211925" y="1057084"/>
            <a:ext cx="11768150" cy="24612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>
                <a:solidFill>
                  <a:srgbClr val="C00000"/>
                </a:solidFill>
              </a:rPr>
              <a:t>记梦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1006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07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08" name="艺术特色：白描取胜"/>
          <p:cNvSpPr txBox="1"/>
          <p:nvPr/>
        </p:nvSpPr>
        <p:spPr>
          <a:xfrm>
            <a:off x="176527" y="3597907"/>
            <a:ext cx="2923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白描取胜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9" name="1.或描绘自己饱经沧桑的容貌，见出仕途坎坷之苦；…"/>
          <p:cNvSpPr txBox="1"/>
          <p:nvPr/>
        </p:nvSpPr>
        <p:spPr>
          <a:xfrm>
            <a:off x="81240" y="4120281"/>
            <a:ext cx="8409225" cy="201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>
            <a:spAutoFit/>
          </a:bodyPr>
          <a:lstStyle/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1.或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描绘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自己饱经沧桑的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容貌</a:t>
            </a:r>
            <a:r>
              <a:t>，见出仕途坎坷之</a:t>
            </a:r>
            <a:r>
              <a:rPr u="sng" baseline="28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苦</a:t>
            </a:r>
            <a:r>
              <a:t>；</a:t>
            </a:r>
          </a:p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2.或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选取日常生活场景</a:t>
            </a:r>
            <a:r>
              <a:t>，再现夫妻恩爱。【“相顾无言，惟有泪干行”属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细节特写</a:t>
            </a:r>
            <a:r>
              <a:t>。】</a:t>
            </a:r>
          </a:p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3.末两句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化景物为情思</a:t>
            </a:r>
            <a:r>
              <a:t>，表达了作者对亡妻的</a:t>
            </a:r>
            <a:r>
              <a:rPr u="sng">
                <a:solidFill>
                  <a:srgbClr val="BE0000"/>
                </a:solidFill>
              </a:rPr>
              <a:t>无尽思念</a:t>
            </a:r>
            <a:r>
              <a:t>。</a:t>
            </a:r>
          </a:p>
          <a:p>
            <a:pPr algn="just">
              <a:lnSpc>
                <a:spcPct val="70000"/>
              </a:lnSpc>
              <a:defRPr sz="31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总：白描手法使词作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情感真挚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，思致绵长</a:t>
            </a:r>
            <a:r>
              <a:t>。</a:t>
            </a:r>
          </a:p>
        </p:txBody>
      </p:sp>
      <p:sp>
        <p:nvSpPr>
          <p:cNvPr id="1010" name="简答"/>
          <p:cNvSpPr txBox="1"/>
          <p:nvPr/>
        </p:nvSpPr>
        <p:spPr>
          <a:xfrm>
            <a:off x="3184729" y="3582513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11" name="星形"/>
          <p:cNvSpPr/>
          <p:nvPr/>
        </p:nvSpPr>
        <p:spPr>
          <a:xfrm>
            <a:off x="3700674" y="365890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12" name="星形"/>
          <p:cNvSpPr/>
          <p:nvPr/>
        </p:nvSpPr>
        <p:spPr>
          <a:xfrm>
            <a:off x="3998636" y="3671603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13" name="星形"/>
          <p:cNvSpPr/>
          <p:nvPr/>
        </p:nvSpPr>
        <p:spPr>
          <a:xfrm>
            <a:off x="4296597" y="3663800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14" name="助记：沧桑容貌+日常生活+景物情思——使得思念之情真挚绵长"/>
          <p:cNvSpPr txBox="1"/>
          <p:nvPr/>
        </p:nvSpPr>
        <p:spPr>
          <a:xfrm>
            <a:off x="126102" y="6367469"/>
            <a:ext cx="86004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助记：</a:t>
            </a:r>
            <a:r>
              <a:rPr>
                <a:solidFill>
                  <a:srgbClr val="000000"/>
                </a:solidFill>
              </a:rPr>
              <a:t>沧桑容貌+日常生活+景物情思——使得思念之情真挚绵长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5" name="1.12.2《江城子》·苏轼    悼亡词"/>
          <p:cNvSpPr txBox="1"/>
          <p:nvPr>
            <p:ph type="title"/>
          </p:nvPr>
        </p:nvSpPr>
        <p:spPr>
          <a:xfrm>
            <a:off x="914612" y="452794"/>
            <a:ext cx="8744675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101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5614" y="3808726"/>
            <a:ext cx="3202541" cy="1401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江城子·乙卯正月二十日夜记梦…"/>
          <p:cNvSpPr txBox="1"/>
          <p:nvPr/>
        </p:nvSpPr>
        <p:spPr>
          <a:xfrm>
            <a:off x="211925" y="1057084"/>
            <a:ext cx="11768150" cy="24612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>
                <a:solidFill>
                  <a:srgbClr val="C00000"/>
                </a:solidFill>
              </a:rPr>
              <a:t>记梦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1021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22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23" name="艺术特色：时而合写、时而分写"/>
          <p:cNvSpPr txBox="1"/>
          <p:nvPr/>
        </p:nvSpPr>
        <p:spPr>
          <a:xfrm>
            <a:off x="176529" y="3698013"/>
            <a:ext cx="4447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时而合写、时而分写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4" name="简答"/>
          <p:cNvSpPr txBox="1"/>
          <p:nvPr/>
        </p:nvSpPr>
        <p:spPr>
          <a:xfrm>
            <a:off x="4516763" y="3682620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25" name="星形"/>
          <p:cNvSpPr/>
          <p:nvPr/>
        </p:nvSpPr>
        <p:spPr>
          <a:xfrm>
            <a:off x="5032709" y="3759008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26" name="星形"/>
          <p:cNvSpPr/>
          <p:nvPr/>
        </p:nvSpPr>
        <p:spPr>
          <a:xfrm>
            <a:off x="5330671" y="3771708"/>
            <a:ext cx="259451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27" name="星形"/>
          <p:cNvSpPr/>
          <p:nvPr/>
        </p:nvSpPr>
        <p:spPr>
          <a:xfrm>
            <a:off x="5628633" y="3763905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28" name="1.12.2《江城子》·苏轼    悼亡词"/>
          <p:cNvSpPr txBox="1"/>
          <p:nvPr>
            <p:ph type="title"/>
          </p:nvPr>
        </p:nvSpPr>
        <p:spPr>
          <a:xfrm>
            <a:off x="925760" y="469042"/>
            <a:ext cx="7938321" cy="43859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80975">
              <a:defRPr sz="25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102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1398" y="3667792"/>
            <a:ext cx="4419832" cy="20105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江城子·乙卯正月二十日夜记梦…"/>
          <p:cNvSpPr txBox="1"/>
          <p:nvPr/>
        </p:nvSpPr>
        <p:spPr>
          <a:xfrm>
            <a:off x="135825" y="946330"/>
            <a:ext cx="11920350" cy="24612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>
                <a:solidFill>
                  <a:srgbClr val="C00000"/>
                </a:solidFill>
              </a:rPr>
              <a:t>记梦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1034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35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36" name="艺术特色：时而合写、时而分写"/>
          <p:cNvSpPr txBox="1"/>
          <p:nvPr/>
        </p:nvSpPr>
        <p:spPr>
          <a:xfrm>
            <a:off x="176529" y="3505008"/>
            <a:ext cx="4447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时而合写、时而分写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7" name="上片               “十年生死两茫茫”合写自己与亡妻两方，此为合；…"/>
          <p:cNvSpPr txBox="1"/>
          <p:nvPr/>
        </p:nvSpPr>
        <p:spPr>
          <a:xfrm>
            <a:off x="227328" y="3892358"/>
            <a:ext cx="9652200" cy="2092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上片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              “十年生死两茫茫”合写自己与亡妻两方，此为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合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；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“不思量，自难忘”，落笔到自己一方，此为</a:t>
            </a:r>
            <a:r>
              <a:rPr u="sng">
                <a:solidFill>
                  <a:srgbClr val="C00000"/>
                </a:solidFill>
              </a:rPr>
              <a:t>分</a:t>
            </a:r>
            <a:r>
              <a:t>。</a:t>
            </a: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“千里孤坟”两句，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写双方都孤独而少慰藉。</a:t>
            </a: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“纵使相逢”句是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，“尘满面”两句又是</a:t>
            </a:r>
            <a:r>
              <a:rPr u="sng">
                <a:solidFill>
                  <a:srgbClr val="C00000"/>
                </a:solidFill>
              </a:rPr>
              <a:t>分</a:t>
            </a:r>
            <a:r>
              <a:t>。</a:t>
            </a:r>
          </a:p>
          <a:p>
            <a:pPr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</a:p>
        </p:txBody>
      </p:sp>
      <p:sp>
        <p:nvSpPr>
          <p:cNvPr id="1038" name="1.12.2《江城子》·苏轼    悼亡词"/>
          <p:cNvSpPr txBox="1"/>
          <p:nvPr>
            <p:ph type="title"/>
          </p:nvPr>
        </p:nvSpPr>
        <p:spPr>
          <a:xfrm>
            <a:off x="938948" y="377824"/>
            <a:ext cx="8973154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江城子·乙卯正月二十日夜记梦…"/>
          <p:cNvSpPr txBox="1"/>
          <p:nvPr/>
        </p:nvSpPr>
        <p:spPr>
          <a:xfrm>
            <a:off x="135825" y="946330"/>
            <a:ext cx="11920350" cy="24612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>
                <a:solidFill>
                  <a:srgbClr val="C00000"/>
                </a:solidFill>
              </a:rPr>
              <a:t>记梦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1043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44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45" name="艺术特色：时而合写、时而分写"/>
          <p:cNvSpPr txBox="1"/>
          <p:nvPr/>
        </p:nvSpPr>
        <p:spPr>
          <a:xfrm>
            <a:off x="176529" y="3505008"/>
            <a:ext cx="4447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时而合写、时而分写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6" name="上片               “十年生死两茫茫”合写自己与亡妻两方，此为合；…"/>
          <p:cNvSpPr txBox="1"/>
          <p:nvPr/>
        </p:nvSpPr>
        <p:spPr>
          <a:xfrm>
            <a:off x="227328" y="3892358"/>
            <a:ext cx="10615063" cy="29362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上片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              “十年生死两茫茫”合写自己与亡妻两方，此为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合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；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“不思量，自难忘”，落笔到自己一方，此为</a:t>
            </a:r>
            <a:r>
              <a:rPr u="sng">
                <a:solidFill>
                  <a:srgbClr val="C00000"/>
                </a:solidFill>
              </a:rPr>
              <a:t>分</a:t>
            </a:r>
            <a:r>
              <a:t>。</a:t>
            </a: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“千里孤坟”两句，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写双方都孤独而少慰藉。</a:t>
            </a: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“纵使相逢”句是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，“尘满面”两句又是</a:t>
            </a:r>
            <a:r>
              <a:rPr u="sng">
                <a:solidFill>
                  <a:srgbClr val="C00000"/>
                </a:solidFill>
              </a:rPr>
              <a:t>分</a:t>
            </a:r>
            <a:r>
              <a:t>。</a:t>
            </a:r>
          </a:p>
          <a:p>
            <a:pPr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下片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              “夜来幽梦忽还乡”写自己，“小轩窗”二句写亡妻，是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分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；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“相顾无言”两句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写夫妻梦中相见的情景。</a:t>
            </a:r>
          </a:p>
          <a:p>
            <a:pPr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</a:p>
        </p:txBody>
      </p:sp>
      <p:sp>
        <p:nvSpPr>
          <p:cNvPr id="1047" name="1.12.2《江城子》·苏轼    悼亡词"/>
          <p:cNvSpPr txBox="1"/>
          <p:nvPr>
            <p:ph type="title"/>
          </p:nvPr>
        </p:nvSpPr>
        <p:spPr>
          <a:xfrm>
            <a:off x="938948" y="377824"/>
            <a:ext cx="8973154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江城子·乙卯正月二十日夜记梦…"/>
          <p:cNvSpPr txBox="1"/>
          <p:nvPr/>
        </p:nvSpPr>
        <p:spPr>
          <a:xfrm>
            <a:off x="135825" y="946330"/>
            <a:ext cx="11920350" cy="24612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江城子·乙卯正月二十日夜</a:t>
            </a:r>
            <a:r>
              <a:rPr>
                <a:solidFill>
                  <a:srgbClr val="C00000"/>
                </a:solidFill>
              </a:rPr>
              <a:t>记梦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十年生死</a:t>
            </a:r>
            <a:r>
              <a:t>两茫茫，不思量，自难忘。</a:t>
            </a:r>
            <a:r>
              <a:rPr>
                <a:solidFill>
                  <a:srgbClr val="C00000"/>
                </a:solidFill>
              </a:rPr>
              <a:t>千里孤坟</a:t>
            </a:r>
            <a:r>
              <a:t>，无处话凄凉。纵使相逢应不识，尘满面，鬓如霜。</a:t>
            </a:r>
          </a:p>
          <a:p>
            <a:pPr>
              <a:lnSpc>
                <a:spcPct val="135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夜来幽梦忽还乡，小轩窗，正梳妆。相顾无言，惟有泪千行。</a:t>
            </a:r>
            <a:r>
              <a:rPr>
                <a:solidFill>
                  <a:srgbClr val="C00000"/>
                </a:solidFill>
              </a:rPr>
              <a:t>料得年年肠断处</a:t>
            </a:r>
            <a:r>
              <a:t>，</a:t>
            </a:r>
            <a:r>
              <a:rPr>
                <a:solidFill>
                  <a:srgbClr val="C00000"/>
                </a:solidFill>
              </a:rPr>
              <a:t>明月夜，短松冈</a:t>
            </a:r>
            <a:r>
              <a:t>。</a:t>
            </a:r>
          </a:p>
        </p:txBody>
      </p:sp>
      <p:sp>
        <p:nvSpPr>
          <p:cNvPr id="1052" name="单选"/>
          <p:cNvSpPr txBox="1"/>
          <p:nvPr/>
        </p:nvSpPr>
        <p:spPr>
          <a:xfrm>
            <a:off x="66186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53" name="星形"/>
          <p:cNvSpPr/>
          <p:nvPr/>
        </p:nvSpPr>
        <p:spPr>
          <a:xfrm>
            <a:off x="7134559" y="5602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54" name="艺术特色：时而合写、时而分写"/>
          <p:cNvSpPr txBox="1"/>
          <p:nvPr/>
        </p:nvSpPr>
        <p:spPr>
          <a:xfrm>
            <a:off x="176529" y="3505008"/>
            <a:ext cx="4447537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>
                <a:solidFill>
                  <a:srgbClr val="000000"/>
                </a:solidFill>
              </a:rPr>
              <a:t>时而合写、时而分写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5" name="上片               “十年生死两茫茫”合写自己与亡妻两方，此为合；…"/>
          <p:cNvSpPr txBox="1"/>
          <p:nvPr/>
        </p:nvSpPr>
        <p:spPr>
          <a:xfrm>
            <a:off x="227328" y="3892358"/>
            <a:ext cx="10615063" cy="29433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上片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              “十年生死两茫茫”合写自己与亡妻两方，此为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合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；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“不思量，自难忘”，落笔到自己一方，此为</a:t>
            </a:r>
            <a:r>
              <a:rPr u="sng">
                <a:solidFill>
                  <a:srgbClr val="C00000"/>
                </a:solidFill>
              </a:rPr>
              <a:t>分</a:t>
            </a:r>
            <a:r>
              <a:t>。</a:t>
            </a: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“千里孤坟”两句，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写双方都孤独而少慰藉。</a:t>
            </a: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“纵使相逢”句是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，“尘满面”两句又是</a:t>
            </a:r>
            <a:r>
              <a:rPr u="sng">
                <a:solidFill>
                  <a:srgbClr val="C00000"/>
                </a:solidFill>
              </a:rPr>
              <a:t>分</a:t>
            </a:r>
            <a:r>
              <a:t>。</a:t>
            </a:r>
          </a:p>
          <a:p>
            <a:pPr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下片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              “夜来幽梦忽还乡”写自己，“小轩窗”二句写亡妻，是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分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；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defRPr sz="2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              “相顾无言”两句</a:t>
            </a:r>
            <a:r>
              <a:rPr u="sng">
                <a:solidFill>
                  <a:srgbClr val="C00000"/>
                </a:solidFill>
              </a:rPr>
              <a:t>合</a:t>
            </a:r>
            <a:r>
              <a:t>写夫妻梦中相见的情景。</a:t>
            </a:r>
          </a:p>
          <a:p>
            <a:pPr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表达了对亡妻的</a:t>
            </a:r>
            <a:r>
              <a:rPr u="sng">
                <a:solidFill>
                  <a:srgbClr val="C00000"/>
                </a:solidFill>
              </a:rPr>
              <a:t>刻骨铭心的思念</a:t>
            </a:r>
            <a:r>
              <a:rPr>
                <a:solidFill>
                  <a:srgbClr val="C00000"/>
                </a:solidFill>
              </a:rPr>
              <a:t>。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56" name="1.12.2《江城子》·苏轼    悼亡词"/>
          <p:cNvSpPr txBox="1"/>
          <p:nvPr>
            <p:ph type="title"/>
          </p:nvPr>
        </p:nvSpPr>
        <p:spPr>
          <a:xfrm>
            <a:off x="938948" y="377824"/>
            <a:ext cx="8973154" cy="4710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685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1.12.2《江城子》·苏轼    </a:t>
            </a:r>
            <a:r>
              <a:rPr>
                <a:solidFill>
                  <a:srgbClr val="BE0000"/>
                </a:solidFill>
              </a:rPr>
              <a:t>悼亡词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0" y="463550"/>
            <a:ext cx="9055100" cy="593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56515"/>
            <a:ext cx="599376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1.12.2 江城子（十年生死两茫茫）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苏轼《江城子》（十年生死两茫茫）中“尘满面，鬓如霜”写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苏轼《江城子》（十年生死两茫茫）中“尘满面，鬓如霜”写的是（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A:父亲苏洵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B:自己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C:亡妻王弗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D:自己与王弗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06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2" name="标题 1"/>
          <p:cNvSpPr txBox="1"/>
          <p:nvPr>
            <p:ph type="title"/>
          </p:nvPr>
        </p:nvSpPr>
        <p:spPr>
          <a:xfrm>
            <a:off x="1447799" y="4175125"/>
            <a:ext cx="10155154" cy="989013"/>
          </a:xfrm>
          <a:prstGeom prst="rect">
            <a:avLst/>
          </a:prstGeom>
        </p:spPr>
        <p:txBody>
          <a:bodyPr anchor="b"/>
          <a:lstStyle>
            <a:lvl1pPr>
              <a:defRPr sz="4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1.6.4欧阳修《秋声赋》【精读】 </a:t>
            </a:r>
          </a:p>
        </p:txBody>
      </p:sp>
      <p:sp>
        <p:nvSpPr>
          <p:cNvPr id="353" name="矩形 6"/>
          <p:cNvSpPr/>
          <p:nvPr/>
        </p:nvSpPr>
        <p:spPr>
          <a:xfrm>
            <a:off x="1392237" y="3429000"/>
            <a:ext cx="1374776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35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5" name="矩形 8"/>
          <p:cNvSpPr/>
          <p:nvPr/>
        </p:nvSpPr>
        <p:spPr>
          <a:xfrm>
            <a:off x="1392237" y="4159250"/>
            <a:ext cx="55564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356" name="副标题 2"/>
          <p:cNvSpPr txBox="1"/>
          <p:nvPr/>
        </p:nvSpPr>
        <p:spPr>
          <a:xfrm>
            <a:off x="1465263" y="6129337"/>
            <a:ext cx="4891088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苏轼《江城子》（十年生死两茫茫）中“尘满面，鬓如霜”写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苏轼《江城子》（十年生死两茫茫）中“尘满面，鬓如霜”写的是（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A:父亲苏洵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B:自己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C:亡妻王弗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D:自己与王弗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106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“相顾无言，惟有泪干行”属（ ）描写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“相顾无言，惟有泪干行”属（ ）描写。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A:语言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B:细节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C:动作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D:神态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06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“相顾无言，惟有泪干行”属（ ）描写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“相顾无言，惟有泪干行”属（ ）描写。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A:语言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B:细节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C:动作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D:神态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107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苏轼的《江城子》这首词无论写景、记事还是抒情，均胜在运用（ ）的手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苏轼的《江城子》这首词无论写景、记事还是抒情，均胜在运用（ ）的手法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A:比兴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B:对偶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C:白描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D:比喻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07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苏轼的《江城子》这首词无论写景、记事还是抒情，均胜在运用（ ）的手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苏轼的《江城子》这首词无论写景、记事还是抒情，均胜在运用（ ）的手法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A:比兴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B:对偶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C:白描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D:比喻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107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《江城子（十年生死两茫茫）》结构上贯穿全篇的字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《江城子（十年生死两茫茫）》结构上贯穿全篇的字是（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A:哀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B:笑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C:梦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D:思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08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《江城子（十年生死两茫茫）》结构上贯穿全篇的字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《江城子（十年生死两茫茫）》结构上贯穿全篇的字是（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A:哀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B:笑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C:梦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D:思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108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《秋声赋》从哪些方面来描摹秋声?"/>
          <p:cNvSpPr txBox="1"/>
          <p:nvPr>
            <p:ph type="title"/>
          </p:nvPr>
        </p:nvSpPr>
        <p:spPr>
          <a:xfrm>
            <a:off x="282305" y="1337739"/>
            <a:ext cx="10972801" cy="854076"/>
          </a:xfrm>
          <a:prstGeom prst="rect">
            <a:avLst/>
          </a:prstGeom>
        </p:spPr>
        <p:txBody>
          <a:bodyPr anchor="ctr"/>
          <a:lstStyle>
            <a:lvl1pPr defTabSz="457200">
              <a:defRPr sz="2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《秋声赋》从哪些方面来描摹秋声?</a:t>
            </a:r>
          </a:p>
        </p:txBody>
      </p:sp>
      <p:sp>
        <p:nvSpPr>
          <p:cNvPr id="359" name="简答"/>
          <p:cNvSpPr txBox="1"/>
          <p:nvPr/>
        </p:nvSpPr>
        <p:spPr>
          <a:xfrm>
            <a:off x="4789376" y="1560306"/>
            <a:ext cx="561339" cy="408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360" name="星形"/>
          <p:cNvSpPr/>
          <p:nvPr/>
        </p:nvSpPr>
        <p:spPr>
          <a:xfrm>
            <a:off x="5411301" y="1655745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361" name="星形"/>
          <p:cNvSpPr/>
          <p:nvPr/>
        </p:nvSpPr>
        <p:spPr>
          <a:xfrm>
            <a:off x="5639901" y="1655745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362" name="星形"/>
          <p:cNvSpPr/>
          <p:nvPr/>
        </p:nvSpPr>
        <p:spPr>
          <a:xfrm>
            <a:off x="5866657" y="1668445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3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001" y="39555"/>
            <a:ext cx="2917463" cy="16322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4" name="《秋声赋》·欧阳修    文赋"/>
          <p:cNvSpPr txBox="1"/>
          <p:nvPr/>
        </p:nvSpPr>
        <p:spPr>
          <a:xfrm>
            <a:off x="802501" y="377825"/>
            <a:ext cx="9932409" cy="62103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欧阳子方夜读书，闻有声自西南来者，悚然而听之，曰：“异哉！”初淅沥以萧飒，忽奔腾而砰湃，如波涛夜惊，风雨骤至。其触于物也，鏦鏦铮铮，金铁皆鸣；又如赴敌之兵，衔枚疾走，不闻号令，但闻人马之行声。予谓童子：“此何声也？汝出视之。”童子曰：“星月皎洁，明河在天，四无人声，声在树间。”"/>
          <p:cNvSpPr txBox="1"/>
          <p:nvPr>
            <p:ph type="body" idx="1"/>
          </p:nvPr>
        </p:nvSpPr>
        <p:spPr>
          <a:xfrm>
            <a:off x="351767" y="1431298"/>
            <a:ext cx="7234685" cy="48817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24511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t>      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欧阳子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方夜读书，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闻有声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自西南来者，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悚然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而听之，曰：“异哉！”</a:t>
            </a:r>
            <a:r>
              <a:rPr u="sng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初淅沥以萧飒，忽奔腾而砰湃，如波涛夜惊，风雨骤至。其触于物也，鏦鏦铮铮，金铁皆鸣；又如赴敌之兵，衔枚疾走，不闻号令，但闻人马之行声。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予谓童子：“此何声也？汝出视之。”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童子曰：</a:t>
            </a:r>
            <a:r>
              <a:rPr u="sng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“星月皎洁，明河在天，四无人声，声在树间。”</a:t>
            </a:r>
            <a:endParaRPr u="sng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367" name="《秋声赋》·欧阳修    文赋"/>
          <p:cNvSpPr txBox="1"/>
          <p:nvPr>
            <p:ph type="title"/>
          </p:nvPr>
        </p:nvSpPr>
        <p:spPr>
          <a:xfrm>
            <a:off x="877646" y="377825"/>
            <a:ext cx="9932409" cy="621031"/>
          </a:xfrm>
          <a:prstGeom prst="rect">
            <a:avLst/>
          </a:prstGeom>
        </p:spPr>
        <p:txBody>
          <a:bodyPr anchor="ctr"/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368" name="单选"/>
          <p:cNvSpPr txBox="1"/>
          <p:nvPr/>
        </p:nvSpPr>
        <p:spPr>
          <a:xfrm>
            <a:off x="7054823" y="651191"/>
            <a:ext cx="561339" cy="408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69" name="星形"/>
          <p:cNvSpPr/>
          <p:nvPr/>
        </p:nvSpPr>
        <p:spPr>
          <a:xfrm>
            <a:off x="7583469" y="740280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370" name="听觉"/>
          <p:cNvSpPr txBox="1"/>
          <p:nvPr/>
        </p:nvSpPr>
        <p:spPr>
          <a:xfrm>
            <a:off x="7804949" y="3179847"/>
            <a:ext cx="1348739" cy="764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266700">
              <a:defRPr sz="4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听觉</a:t>
            </a:r>
          </a:p>
        </p:txBody>
      </p:sp>
      <p:sp>
        <p:nvSpPr>
          <p:cNvPr id="371" name="视觉"/>
          <p:cNvSpPr txBox="1"/>
          <p:nvPr/>
        </p:nvSpPr>
        <p:spPr>
          <a:xfrm>
            <a:off x="7804949" y="5181016"/>
            <a:ext cx="1348739" cy="764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266700">
              <a:defRPr sz="4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视觉</a:t>
            </a:r>
          </a:p>
        </p:txBody>
      </p:sp>
      <p:pic>
        <p:nvPicPr>
          <p:cNvPr id="3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877" y="98709"/>
            <a:ext cx="3634191" cy="21608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《秋声赋》从哪些方面来描摹秋声?"/>
          <p:cNvSpPr txBox="1"/>
          <p:nvPr>
            <p:ph type="title"/>
          </p:nvPr>
        </p:nvSpPr>
        <p:spPr>
          <a:xfrm>
            <a:off x="282305" y="1131276"/>
            <a:ext cx="10972801" cy="854076"/>
          </a:xfrm>
          <a:prstGeom prst="rect">
            <a:avLst/>
          </a:prstGeom>
        </p:spPr>
        <p:txBody>
          <a:bodyPr anchor="ctr"/>
          <a:lstStyle>
            <a:lvl1pPr defTabSz="457200">
              <a:defRPr sz="2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《秋声赋》从哪些方面来描摹秋声?</a:t>
            </a:r>
          </a:p>
        </p:txBody>
      </p:sp>
      <p:sp>
        <p:nvSpPr>
          <p:cNvPr id="377" name="作者为突出秋威，从多方面描写秋声：…"/>
          <p:cNvSpPr txBox="1"/>
          <p:nvPr/>
        </p:nvSpPr>
        <p:spPr>
          <a:xfrm>
            <a:off x="229098" y="1857832"/>
            <a:ext cx="11469689" cy="37134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 defTabSz="266700">
              <a:defRPr sz="3800" baseline="35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作者为突出秋威，从多方面描写秋声：</a:t>
            </a:r>
          </a:p>
          <a:p>
            <a:pPr algn="just" defTabSz="266700">
              <a:defRPr sz="38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听觉</a:t>
            </a:r>
            <a:r>
              <a:rPr>
                <a:solidFill>
                  <a:srgbClr val="000000"/>
                </a:solidFill>
              </a:rPr>
              <a:t>：第一段中的风雨声、金属撞击声、人马行走声等，都能引起读者的听觉联想；</a:t>
            </a:r>
            <a:endParaRPr>
              <a:solidFill>
                <a:srgbClr val="000000"/>
              </a:solidFill>
            </a:endParaRPr>
          </a:p>
          <a:p>
            <a:pPr algn="just" defTabSz="266700">
              <a:defRPr sz="38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视觉</a:t>
            </a:r>
            <a:r>
              <a:rPr>
                <a:solidFill>
                  <a:srgbClr val="000000"/>
                </a:solidFill>
              </a:rPr>
              <a:t>：如童子外出探看一段，用树影晃动的视觉衬托“声在树间”的秋声，十分巧妙；</a:t>
            </a:r>
            <a:endParaRPr>
              <a:solidFill>
                <a:srgbClr val="000000"/>
              </a:solidFill>
            </a:endParaRPr>
          </a:p>
          <a:p>
            <a:pPr algn="just" defTabSz="266700">
              <a:defRPr sz="38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</a:t>
            </a:r>
          </a:p>
        </p:txBody>
      </p:sp>
      <p:sp>
        <p:nvSpPr>
          <p:cNvPr id="378" name="简答"/>
          <p:cNvSpPr txBox="1"/>
          <p:nvPr/>
        </p:nvSpPr>
        <p:spPr>
          <a:xfrm>
            <a:off x="4850214" y="1353843"/>
            <a:ext cx="561339" cy="3454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简答</a:t>
            </a:r>
          </a:p>
        </p:txBody>
      </p:sp>
      <p:sp>
        <p:nvSpPr>
          <p:cNvPr id="379" name="星形"/>
          <p:cNvSpPr/>
          <p:nvPr/>
        </p:nvSpPr>
        <p:spPr>
          <a:xfrm>
            <a:off x="5378860" y="14556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sp>
        <p:nvSpPr>
          <p:cNvPr id="380" name="星形"/>
          <p:cNvSpPr/>
          <p:nvPr/>
        </p:nvSpPr>
        <p:spPr>
          <a:xfrm>
            <a:off x="5607460" y="14556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sp>
        <p:nvSpPr>
          <p:cNvPr id="381" name="星形"/>
          <p:cNvSpPr/>
          <p:nvPr/>
        </p:nvSpPr>
        <p:spPr>
          <a:xfrm>
            <a:off x="5834216" y="14683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pic>
        <p:nvPicPr>
          <p:cNvPr id="38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001" y="39555"/>
            <a:ext cx="2917463" cy="16322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3" name="《秋声赋》·欧阳修    文赋"/>
          <p:cNvSpPr txBox="1"/>
          <p:nvPr/>
        </p:nvSpPr>
        <p:spPr>
          <a:xfrm>
            <a:off x="802501" y="377825"/>
            <a:ext cx="9932409" cy="62103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欧阳子方夜读书，闻有声自西南来者，悚然而听之，曰：“异哉！”初淅沥以萧飒，忽奔腾而砰湃，如波涛夜惊，风雨骤至。其触于物也，鏦鏦铮铮，金铁皆鸣；又如赴敌之兵，衔枚疾走，不闻号令，但闻人马之行声。予谓童子：“此何声也？汝出视之。”童子曰：“星月皎洁，明河在天，四无人声，声在树间。”"/>
          <p:cNvSpPr txBox="1"/>
          <p:nvPr>
            <p:ph type="body" idx="1"/>
          </p:nvPr>
        </p:nvSpPr>
        <p:spPr>
          <a:xfrm>
            <a:off x="351767" y="1431298"/>
            <a:ext cx="7234685" cy="48817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24511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t>      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欧阳子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方夜读书，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闻有声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自西南来者，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悚然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而听之，曰：“异哉！”</a:t>
            </a:r>
            <a:r>
              <a:rPr u="sng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初淅沥以萧飒，忽奔腾而砰湃，如波涛夜惊，风雨骤至。其触于物也，鏦鏦铮铮，金铁皆鸣；又如赴敌之兵，衔枚疾走，不闻号令，但闻人马之行声。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予谓童子：“此何声也？汝出视之。”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童子曰：</a:t>
            </a:r>
            <a:r>
              <a:rPr u="sng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“星月皎洁，明河在天，四无人声，声在树间。”</a:t>
            </a:r>
            <a:endParaRPr u="sng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386" name="《秋声赋》·欧阳修    文赋"/>
          <p:cNvSpPr txBox="1"/>
          <p:nvPr>
            <p:ph type="title"/>
          </p:nvPr>
        </p:nvSpPr>
        <p:spPr>
          <a:xfrm>
            <a:off x="877646" y="377825"/>
            <a:ext cx="9932409" cy="621031"/>
          </a:xfrm>
          <a:prstGeom prst="rect">
            <a:avLst/>
          </a:prstGeom>
        </p:spPr>
        <p:txBody>
          <a:bodyPr anchor="ctr"/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387" name="单选"/>
          <p:cNvSpPr txBox="1"/>
          <p:nvPr/>
        </p:nvSpPr>
        <p:spPr>
          <a:xfrm>
            <a:off x="7054823" y="651191"/>
            <a:ext cx="561339" cy="408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88" name="星形"/>
          <p:cNvSpPr/>
          <p:nvPr/>
        </p:nvSpPr>
        <p:spPr>
          <a:xfrm>
            <a:off x="7583469" y="740280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389" name="听觉"/>
          <p:cNvSpPr txBox="1"/>
          <p:nvPr/>
        </p:nvSpPr>
        <p:spPr>
          <a:xfrm>
            <a:off x="7804949" y="3179847"/>
            <a:ext cx="3837939" cy="764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266700">
              <a:defRPr sz="4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多种比喻手法</a:t>
            </a:r>
          </a:p>
        </p:txBody>
      </p:sp>
      <p:pic>
        <p:nvPicPr>
          <p:cNvPr id="3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877" y="98709"/>
            <a:ext cx="3634191" cy="21608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《秋声赋》从哪些方面来描摹秋声?"/>
          <p:cNvSpPr txBox="1"/>
          <p:nvPr>
            <p:ph type="title"/>
          </p:nvPr>
        </p:nvSpPr>
        <p:spPr>
          <a:xfrm>
            <a:off x="282305" y="1131276"/>
            <a:ext cx="10972801" cy="854076"/>
          </a:xfrm>
          <a:prstGeom prst="rect">
            <a:avLst/>
          </a:prstGeom>
        </p:spPr>
        <p:txBody>
          <a:bodyPr anchor="ctr"/>
          <a:lstStyle>
            <a:lvl1pPr defTabSz="457200">
              <a:defRPr sz="2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《秋声赋》从哪些方面来描摹秋声?</a:t>
            </a:r>
          </a:p>
        </p:txBody>
      </p:sp>
      <p:sp>
        <p:nvSpPr>
          <p:cNvPr id="395" name="作者为突出秋威，从多方面描写秋声：…"/>
          <p:cNvSpPr txBox="1"/>
          <p:nvPr/>
        </p:nvSpPr>
        <p:spPr>
          <a:xfrm>
            <a:off x="229098" y="1857832"/>
            <a:ext cx="11469689" cy="37134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 defTabSz="266700">
              <a:defRPr sz="3800" baseline="35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作者为突出秋威，从多方面描写秋声：</a:t>
            </a:r>
          </a:p>
          <a:p>
            <a:pPr algn="just" defTabSz="266700">
              <a:defRPr sz="38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听觉</a:t>
            </a:r>
            <a:r>
              <a:rPr>
                <a:solidFill>
                  <a:srgbClr val="000000"/>
                </a:solidFill>
              </a:rPr>
              <a:t>：第一段中的风雨声、金属撞击声、人马行走声等，都能引起读者的听觉联想；</a:t>
            </a:r>
            <a:endParaRPr>
              <a:solidFill>
                <a:srgbClr val="000000"/>
              </a:solidFill>
            </a:endParaRPr>
          </a:p>
          <a:p>
            <a:pPr algn="just" defTabSz="266700">
              <a:defRPr sz="38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视觉</a:t>
            </a:r>
            <a:r>
              <a:rPr>
                <a:solidFill>
                  <a:srgbClr val="000000"/>
                </a:solidFill>
              </a:rPr>
              <a:t>：如童子外出探看一段，用树影晃动的视觉衬托“声在树间”的秋声，十分巧妙；</a:t>
            </a:r>
            <a:endParaRPr>
              <a:solidFill>
                <a:srgbClr val="000000"/>
              </a:solidFill>
            </a:endParaRPr>
          </a:p>
          <a:p>
            <a:pPr algn="just" defTabSz="266700">
              <a:defRPr sz="38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多种比喻手法：</a:t>
            </a:r>
            <a:r>
              <a:rPr>
                <a:solidFill>
                  <a:srgbClr val="000000"/>
                </a:solidFill>
              </a:rPr>
              <a:t>用明喻等手法反复形容秋声，生动形象；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6" name="简答"/>
          <p:cNvSpPr txBox="1"/>
          <p:nvPr/>
        </p:nvSpPr>
        <p:spPr>
          <a:xfrm>
            <a:off x="4850214" y="1353843"/>
            <a:ext cx="561339" cy="3454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简答</a:t>
            </a:r>
          </a:p>
        </p:txBody>
      </p:sp>
      <p:sp>
        <p:nvSpPr>
          <p:cNvPr id="397" name="星形"/>
          <p:cNvSpPr/>
          <p:nvPr/>
        </p:nvSpPr>
        <p:spPr>
          <a:xfrm>
            <a:off x="5378860" y="14556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sp>
        <p:nvSpPr>
          <p:cNvPr id="398" name="星形"/>
          <p:cNvSpPr/>
          <p:nvPr/>
        </p:nvSpPr>
        <p:spPr>
          <a:xfrm>
            <a:off x="5607460" y="14556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sp>
        <p:nvSpPr>
          <p:cNvPr id="399" name="星形"/>
          <p:cNvSpPr/>
          <p:nvPr/>
        </p:nvSpPr>
        <p:spPr>
          <a:xfrm>
            <a:off x="5834216" y="14683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pic>
        <p:nvPicPr>
          <p:cNvPr id="40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001" y="39555"/>
            <a:ext cx="2917463" cy="16322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1" name="《秋声赋》·欧阳修    文赋"/>
          <p:cNvSpPr txBox="1"/>
          <p:nvPr/>
        </p:nvSpPr>
        <p:spPr>
          <a:xfrm>
            <a:off x="802501" y="377825"/>
            <a:ext cx="9932409" cy="62103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予曰：“噫嘻悲哉！此秋声也，胡为而来哉？…"/>
          <p:cNvSpPr txBox="1"/>
          <p:nvPr>
            <p:ph type="body" idx="1"/>
          </p:nvPr>
        </p:nvSpPr>
        <p:spPr>
          <a:xfrm>
            <a:off x="271536" y="1276573"/>
            <a:ext cx="7554467" cy="531217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indent="227965" algn="just" defTabSz="207645">
              <a:lnSpc>
                <a:spcPct val="130000"/>
              </a:lnSpc>
              <a:defRPr sz="25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予曰：“噫嘻悲哉！此秋声也，胡为而来哉？</a:t>
            </a:r>
          </a:p>
          <a:p>
            <a:pPr indent="227965" algn="just" defTabSz="207645">
              <a:lnSpc>
                <a:spcPct val="130000"/>
              </a:lnSpc>
              <a:defRPr sz="25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盖夫秋之为</a:t>
            </a:r>
            <a:r>
              <a:rPr u="sng"/>
              <a:t>状</a:t>
            </a:r>
            <a:r>
              <a:t>也：</a:t>
            </a:r>
            <a:r>
              <a:rPr>
                <a:solidFill>
                  <a:srgbClr val="BE0000"/>
                </a:solidFill>
              </a:rPr>
              <a:t>其色惨淡，烟霏云敛；其容清明，天高日晶；其气栗冽，砭人肌骨；其意萧条，山川寂寥。</a:t>
            </a:r>
            <a:endParaRPr>
              <a:solidFill>
                <a:srgbClr val="BE0000"/>
              </a:solidFill>
            </a:endParaRPr>
          </a:p>
          <a:p>
            <a:pPr indent="227965" algn="just" defTabSz="207645">
              <a:lnSpc>
                <a:spcPct val="130000"/>
              </a:lnSpc>
              <a:defRPr sz="25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……</a:t>
            </a:r>
          </a:p>
          <a:p>
            <a:pPr indent="227965" algn="just" defTabSz="207645">
              <a:lnSpc>
                <a:spcPct val="130000"/>
              </a:lnSpc>
              <a:defRPr sz="25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夫秋，刑官也，于时为阴；又兵象也，于行用</a:t>
            </a:r>
            <a:r>
              <a:rPr>
                <a:solidFill>
                  <a:srgbClr val="BE0000"/>
                </a:solidFill>
              </a:rPr>
              <a:t>金</a:t>
            </a:r>
            <a:r>
              <a:t>，是谓天地之义气，常以肃杀而为心。天之于物，春生秋实，故其在乐也，</a:t>
            </a:r>
            <a:r>
              <a:rPr>
                <a:solidFill>
                  <a:srgbClr val="BE0000"/>
                </a:solidFill>
              </a:rPr>
              <a:t>商</a:t>
            </a:r>
            <a:r>
              <a:t>声主西方之音……</a:t>
            </a:r>
          </a:p>
          <a:p>
            <a:pPr indent="227965" algn="just" defTabSz="207645">
              <a:lnSpc>
                <a:spcPct val="130000"/>
              </a:lnSpc>
              <a:defRPr sz="25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……（后面略）</a:t>
            </a:r>
          </a:p>
        </p:txBody>
      </p:sp>
      <p:sp>
        <p:nvSpPr>
          <p:cNvPr id="404" name="描摹秋状，烘托秋声"/>
          <p:cNvSpPr txBox="1"/>
          <p:nvPr/>
        </p:nvSpPr>
        <p:spPr>
          <a:xfrm>
            <a:off x="7961706" y="2879374"/>
            <a:ext cx="2847339" cy="58724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 defTabSz="266700">
              <a:defRPr sz="3600" baseline="32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描摹秋状，烘托秋声</a:t>
            </a:r>
          </a:p>
        </p:txBody>
      </p:sp>
      <p:sp>
        <p:nvSpPr>
          <p:cNvPr id="405" name="选择"/>
          <p:cNvSpPr txBox="1"/>
          <p:nvPr/>
        </p:nvSpPr>
        <p:spPr>
          <a:xfrm>
            <a:off x="7931123" y="2365006"/>
            <a:ext cx="561339" cy="408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406" name="星形"/>
          <p:cNvSpPr/>
          <p:nvPr/>
        </p:nvSpPr>
        <p:spPr>
          <a:xfrm>
            <a:off x="8459769" y="2454096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407" name="星形"/>
          <p:cNvSpPr/>
          <p:nvPr/>
        </p:nvSpPr>
        <p:spPr>
          <a:xfrm>
            <a:off x="8739169" y="2454096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40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877" y="98709"/>
            <a:ext cx="3634191" cy="21608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9" name="《秋声赋》·欧阳修"/>
          <p:cNvSpPr txBox="1"/>
          <p:nvPr>
            <p:ph type="title"/>
          </p:nvPr>
        </p:nvSpPr>
        <p:spPr>
          <a:xfrm>
            <a:off x="926317" y="377825"/>
            <a:ext cx="9932409" cy="621031"/>
          </a:xfrm>
          <a:prstGeom prst="rect">
            <a:avLst/>
          </a:prstGeom>
        </p:spPr>
        <p:txBody>
          <a:bodyPr anchor="ctr"/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《秋声赋》从哪些方面来描摹秋声?"/>
          <p:cNvSpPr txBox="1"/>
          <p:nvPr>
            <p:ph type="title"/>
          </p:nvPr>
        </p:nvSpPr>
        <p:spPr>
          <a:xfrm>
            <a:off x="282305" y="1131276"/>
            <a:ext cx="10972801" cy="854076"/>
          </a:xfrm>
          <a:prstGeom prst="rect">
            <a:avLst/>
          </a:prstGeom>
        </p:spPr>
        <p:txBody>
          <a:bodyPr anchor="ctr"/>
          <a:lstStyle>
            <a:lvl1pPr defTabSz="457200">
              <a:defRPr sz="2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《秋声赋》从哪些方面来描摹秋声?</a:t>
            </a:r>
          </a:p>
        </p:txBody>
      </p:sp>
      <p:sp>
        <p:nvSpPr>
          <p:cNvPr id="414" name="作者为突出秋威，从多方面描写秋声：…"/>
          <p:cNvSpPr txBox="1"/>
          <p:nvPr/>
        </p:nvSpPr>
        <p:spPr>
          <a:xfrm>
            <a:off x="229098" y="1857832"/>
            <a:ext cx="11469689" cy="44488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 defTabSz="266700">
              <a:lnSpc>
                <a:spcPct val="90000"/>
              </a:lnSpc>
              <a:defRPr sz="3800" baseline="24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作者为突出秋威，从多方面描写秋声：</a:t>
            </a:r>
          </a:p>
          <a:p>
            <a:pPr algn="just" defTabSz="266700">
              <a:lnSpc>
                <a:spcPct val="90000"/>
              </a:lnSpc>
              <a:defRPr sz="3800" baseline="24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听觉</a:t>
            </a:r>
            <a:r>
              <a:rPr>
                <a:solidFill>
                  <a:srgbClr val="000000"/>
                </a:solidFill>
              </a:rPr>
              <a:t>：第一段中的风雨声、金属撞击声、人马行走声等，都能引起读者的听觉联想；</a:t>
            </a:r>
            <a:endParaRPr>
              <a:solidFill>
                <a:srgbClr val="000000"/>
              </a:solidFill>
            </a:endParaRPr>
          </a:p>
          <a:p>
            <a:pPr algn="just" defTabSz="266700">
              <a:lnSpc>
                <a:spcPct val="90000"/>
              </a:lnSpc>
              <a:defRPr sz="3800" baseline="24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视觉</a:t>
            </a:r>
            <a:r>
              <a:rPr>
                <a:solidFill>
                  <a:srgbClr val="000000"/>
                </a:solidFill>
              </a:rPr>
              <a:t>：如童子外出探看一段，用树影晃动的视觉衬托“声在树间”的秋声，十分巧妙；</a:t>
            </a:r>
            <a:endParaRPr>
              <a:solidFill>
                <a:srgbClr val="000000"/>
              </a:solidFill>
            </a:endParaRPr>
          </a:p>
          <a:p>
            <a:pPr algn="just" defTabSz="266700">
              <a:lnSpc>
                <a:spcPct val="90000"/>
              </a:lnSpc>
              <a:defRPr sz="3800" baseline="24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多种比喻手法：</a:t>
            </a:r>
            <a:r>
              <a:rPr>
                <a:solidFill>
                  <a:srgbClr val="000000"/>
                </a:solidFill>
              </a:rPr>
              <a:t>用明喻等手法反复形容秋声，生动形象；</a:t>
            </a:r>
            <a:endParaRPr>
              <a:solidFill>
                <a:srgbClr val="000000"/>
              </a:solidFill>
            </a:endParaRPr>
          </a:p>
          <a:p>
            <a:pPr algn="just" defTabSz="266700">
              <a:lnSpc>
                <a:spcPct val="90000"/>
              </a:lnSpc>
              <a:defRPr sz="3800" baseline="24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描摹秋天形状</a:t>
            </a:r>
            <a:r>
              <a:rPr>
                <a:solidFill>
                  <a:srgbClr val="000000"/>
                </a:solidFill>
              </a:rPr>
              <a:t>：烘托秋声，如第二段选择烟云、天日、寒气、山川等景物，从色、容、气、意四个方面加以摹写，极力渲染秋气的肃杀寂寥，由此烘托秋声。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5" name="简答"/>
          <p:cNvSpPr txBox="1"/>
          <p:nvPr/>
        </p:nvSpPr>
        <p:spPr>
          <a:xfrm>
            <a:off x="4850214" y="1353843"/>
            <a:ext cx="561339" cy="3454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简答</a:t>
            </a:r>
          </a:p>
        </p:txBody>
      </p:sp>
      <p:sp>
        <p:nvSpPr>
          <p:cNvPr id="416" name="星形"/>
          <p:cNvSpPr/>
          <p:nvPr/>
        </p:nvSpPr>
        <p:spPr>
          <a:xfrm>
            <a:off x="5378860" y="14556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sp>
        <p:nvSpPr>
          <p:cNvPr id="417" name="星形"/>
          <p:cNvSpPr/>
          <p:nvPr/>
        </p:nvSpPr>
        <p:spPr>
          <a:xfrm>
            <a:off x="5607460" y="14556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sp>
        <p:nvSpPr>
          <p:cNvPr id="418" name="星形"/>
          <p:cNvSpPr/>
          <p:nvPr/>
        </p:nvSpPr>
        <p:spPr>
          <a:xfrm>
            <a:off x="5834216" y="1468332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</p:txBody>
      </p:sp>
      <p:pic>
        <p:nvPicPr>
          <p:cNvPr id="41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001" y="39555"/>
            <a:ext cx="2917463" cy="16322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0" name="《秋声赋》·欧阳修    文赋"/>
          <p:cNvSpPr txBox="1"/>
          <p:nvPr/>
        </p:nvSpPr>
        <p:spPr>
          <a:xfrm>
            <a:off x="802501" y="377825"/>
            <a:ext cx="9932409" cy="62103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2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243" name="屏幕快照 2018-08-21 13.56.57.png" descr="屏幕快照 2018-08-21 13.56.57.png"/>
          <p:cNvPicPr>
            <a:picLocks noChangeAspect="1"/>
          </p:cNvPicPr>
          <p:nvPr/>
        </p:nvPicPr>
        <p:blipFill>
          <a:blip r:embed="rId1"/>
          <a:srcRect t="5293" b="5293"/>
          <a:stretch>
            <a:fillRect/>
          </a:stretch>
        </p:blipFill>
        <p:spPr>
          <a:xfrm>
            <a:off x="-63324" y="289936"/>
            <a:ext cx="12032555" cy="672415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予曰：“噫嘻悲哉！此秋声也，胡为而来哉？…"/>
          <p:cNvSpPr txBox="1"/>
          <p:nvPr>
            <p:ph type="body" sz="half" idx="1"/>
          </p:nvPr>
        </p:nvSpPr>
        <p:spPr>
          <a:xfrm>
            <a:off x="222865" y="2274321"/>
            <a:ext cx="7554468" cy="258580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0" tIns="0" rIns="0" bIns="0">
            <a:normAutofit lnSpcReduction="10000"/>
          </a:bodyPr>
          <a:lstStyle/>
          <a:p>
            <a:pPr indent="220980" algn="just" defTabSz="201295">
              <a:lnSpc>
                <a:spcPct val="130000"/>
              </a:lnSpc>
              <a:defRPr sz="2715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予曰：“噫嘻悲哉！此秋声也，胡为而来哉？</a:t>
            </a:r>
          </a:p>
          <a:p>
            <a:pPr indent="220980" algn="just" defTabSz="201295">
              <a:lnSpc>
                <a:spcPct val="130000"/>
              </a:lnSpc>
              <a:defRPr sz="2715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盖夫秋之为</a:t>
            </a:r>
            <a:r>
              <a:rPr u="sng"/>
              <a:t>状</a:t>
            </a:r>
            <a:r>
              <a:t>也：其</a:t>
            </a:r>
            <a:r>
              <a:rPr>
                <a:solidFill>
                  <a:srgbClr val="BE0000"/>
                </a:solidFill>
              </a:rPr>
              <a:t>色</a:t>
            </a:r>
            <a:r>
              <a:t>惨淡，烟霏云敛；其</a:t>
            </a:r>
            <a:r>
              <a:rPr>
                <a:solidFill>
                  <a:srgbClr val="BE0000"/>
                </a:solidFill>
              </a:rPr>
              <a:t>容</a:t>
            </a:r>
            <a:r>
              <a:t>清明，天高日晶；其</a:t>
            </a:r>
            <a:r>
              <a:rPr>
                <a:solidFill>
                  <a:srgbClr val="BE0000"/>
                </a:solidFill>
              </a:rPr>
              <a:t>气</a:t>
            </a:r>
            <a:r>
              <a:t>栗冽，砭人肌骨；其</a:t>
            </a:r>
            <a:r>
              <a:rPr>
                <a:solidFill>
                  <a:srgbClr val="BE0000"/>
                </a:solidFill>
              </a:rPr>
              <a:t>意</a:t>
            </a:r>
            <a:r>
              <a:t>萧条，山川寂寥。</a:t>
            </a:r>
          </a:p>
          <a:p>
            <a:pPr indent="220980" algn="just" defTabSz="201295">
              <a:lnSpc>
                <a:spcPct val="130000"/>
              </a:lnSpc>
              <a:defRPr sz="2715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……</a:t>
            </a:r>
          </a:p>
        </p:txBody>
      </p:sp>
      <p:sp>
        <p:nvSpPr>
          <p:cNvPr id="423" name="描摹秋状，烘托秋声"/>
          <p:cNvSpPr txBox="1"/>
          <p:nvPr/>
        </p:nvSpPr>
        <p:spPr>
          <a:xfrm>
            <a:off x="7961706" y="2879374"/>
            <a:ext cx="2923539" cy="108304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just" defTabSz="266700">
              <a:defRPr sz="3600" baseline="32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描摹秋状，烘托秋声</a:t>
            </a:r>
          </a:p>
          <a:p>
            <a:pPr algn="just" defTabSz="266700">
              <a:defRPr sz="36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气色容意</a:t>
            </a:r>
          </a:p>
        </p:txBody>
      </p:sp>
      <p:sp>
        <p:nvSpPr>
          <p:cNvPr id="424" name="选择"/>
          <p:cNvSpPr txBox="1"/>
          <p:nvPr/>
        </p:nvSpPr>
        <p:spPr>
          <a:xfrm>
            <a:off x="7931123" y="2365006"/>
            <a:ext cx="561339" cy="408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425" name="星形"/>
          <p:cNvSpPr/>
          <p:nvPr/>
        </p:nvSpPr>
        <p:spPr>
          <a:xfrm>
            <a:off x="8459769" y="2454096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426" name="星形"/>
          <p:cNvSpPr/>
          <p:nvPr/>
        </p:nvSpPr>
        <p:spPr>
          <a:xfrm>
            <a:off x="8739169" y="2454096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42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877" y="98709"/>
            <a:ext cx="3634191" cy="21608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8" name="《秋声赋》·欧阳修"/>
          <p:cNvSpPr txBox="1"/>
          <p:nvPr>
            <p:ph type="title"/>
          </p:nvPr>
        </p:nvSpPr>
        <p:spPr>
          <a:xfrm>
            <a:off x="926317" y="377825"/>
            <a:ext cx="9932409" cy="621031"/>
          </a:xfrm>
          <a:prstGeom prst="rect">
            <a:avLst/>
          </a:prstGeom>
        </p:spPr>
        <p:txBody>
          <a:bodyPr anchor="ctr"/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予曰：“噫嘻悲哉！此秋声也，胡为而来哉？…"/>
          <p:cNvSpPr txBox="1"/>
          <p:nvPr>
            <p:ph type="body" sz="half" idx="1"/>
          </p:nvPr>
        </p:nvSpPr>
        <p:spPr>
          <a:xfrm>
            <a:off x="222865" y="2274321"/>
            <a:ext cx="7554468" cy="258580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0" tIns="0" rIns="0" bIns="0">
            <a:normAutofit lnSpcReduction="10000"/>
          </a:bodyPr>
          <a:lstStyle/>
          <a:p>
            <a:pPr indent="220980" algn="just" defTabSz="201295">
              <a:lnSpc>
                <a:spcPct val="130000"/>
              </a:lnSpc>
              <a:defRPr sz="2715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予曰：“噫嘻悲哉！此秋声也，胡为而来哉？</a:t>
            </a:r>
          </a:p>
          <a:p>
            <a:pPr indent="220980" algn="just" defTabSz="201295">
              <a:lnSpc>
                <a:spcPct val="130000"/>
              </a:lnSpc>
              <a:defRPr sz="2715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盖夫秋之为</a:t>
            </a:r>
            <a:r>
              <a:rPr u="sng"/>
              <a:t>状</a:t>
            </a:r>
            <a:r>
              <a:t>也：其</a:t>
            </a:r>
            <a:r>
              <a:rPr>
                <a:solidFill>
                  <a:srgbClr val="BE0000"/>
                </a:solidFill>
              </a:rPr>
              <a:t>色</a:t>
            </a:r>
            <a:r>
              <a:t>惨淡，烟霏云敛；其</a:t>
            </a:r>
            <a:r>
              <a:rPr>
                <a:solidFill>
                  <a:srgbClr val="BE0000"/>
                </a:solidFill>
              </a:rPr>
              <a:t>容</a:t>
            </a:r>
            <a:r>
              <a:t>清明，天高日晶；其</a:t>
            </a:r>
            <a:r>
              <a:rPr>
                <a:solidFill>
                  <a:srgbClr val="BE0000"/>
                </a:solidFill>
              </a:rPr>
              <a:t>气</a:t>
            </a:r>
            <a:r>
              <a:t>栗冽，砭人肌骨；其</a:t>
            </a:r>
            <a:r>
              <a:rPr>
                <a:solidFill>
                  <a:srgbClr val="BE0000"/>
                </a:solidFill>
              </a:rPr>
              <a:t>意</a:t>
            </a:r>
            <a:r>
              <a:t>萧条，山川寂寥。</a:t>
            </a:r>
          </a:p>
          <a:p>
            <a:pPr indent="220980" algn="just" defTabSz="201295">
              <a:lnSpc>
                <a:spcPct val="130000"/>
              </a:lnSpc>
              <a:defRPr sz="2715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……</a:t>
            </a:r>
          </a:p>
        </p:txBody>
      </p:sp>
      <p:sp>
        <p:nvSpPr>
          <p:cNvPr id="433" name="描摹秋状，烘托秋声"/>
          <p:cNvSpPr txBox="1"/>
          <p:nvPr/>
        </p:nvSpPr>
        <p:spPr>
          <a:xfrm>
            <a:off x="7961706" y="2879374"/>
            <a:ext cx="2923539" cy="108304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just" defTabSz="266700">
              <a:defRPr sz="3600" baseline="32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描摹秋状，烘托秋声</a:t>
            </a:r>
          </a:p>
          <a:p>
            <a:pPr algn="just" defTabSz="266700">
              <a:defRPr sz="3600" baseline="3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气色容意</a:t>
            </a:r>
          </a:p>
        </p:txBody>
      </p:sp>
      <p:sp>
        <p:nvSpPr>
          <p:cNvPr id="434" name="选择"/>
          <p:cNvSpPr txBox="1"/>
          <p:nvPr/>
        </p:nvSpPr>
        <p:spPr>
          <a:xfrm>
            <a:off x="7931123" y="2365006"/>
            <a:ext cx="561339" cy="408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435" name="星形"/>
          <p:cNvSpPr/>
          <p:nvPr/>
        </p:nvSpPr>
        <p:spPr>
          <a:xfrm>
            <a:off x="8459769" y="2454096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436" name="星形"/>
          <p:cNvSpPr/>
          <p:nvPr/>
        </p:nvSpPr>
        <p:spPr>
          <a:xfrm>
            <a:off x="8739169" y="2454096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4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877" y="98709"/>
            <a:ext cx="3634191" cy="21608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8" name="《秋声赋》·欧阳修"/>
          <p:cNvSpPr txBox="1"/>
          <p:nvPr>
            <p:ph type="title"/>
          </p:nvPr>
        </p:nvSpPr>
        <p:spPr>
          <a:xfrm>
            <a:off x="926317" y="377825"/>
            <a:ext cx="9932409" cy="621031"/>
          </a:xfrm>
          <a:prstGeom prst="rect">
            <a:avLst/>
          </a:prstGeom>
        </p:spPr>
        <p:txBody>
          <a:bodyPr anchor="ctr"/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6846" y="14583"/>
            <a:ext cx="3449318" cy="19828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3" name="“嗟乎！草木无情，有时飘零。人为动物，惟物之灵；百忧感其心，万事劳其形；有动于中，必摇其精。而况思其力之所不及，忧其智之所不能；宜其渥然丹者为槁木，黟然黑者为星星。奈何以非金石之质，欲与草木而争荣？念谁为之戕贼，亦何恨乎秋声！”"/>
          <p:cNvSpPr txBox="1"/>
          <p:nvPr>
            <p:ph type="body" sz="half" idx="1"/>
          </p:nvPr>
        </p:nvSpPr>
        <p:spPr>
          <a:xfrm>
            <a:off x="409575" y="1821557"/>
            <a:ext cx="8480326" cy="393084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algn="just" defTabSz="237490">
              <a:lnSpc>
                <a:spcPct val="100000"/>
              </a:lnSpc>
              <a:defRPr sz="353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t> 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“嗟乎！草木无情，有时飘零。人为动物，惟物之灵；百忧感其心，万事劳其形；有动于中，必摇其精。而况思其力之所不及，忧其智之所不能；宜其渥然丹者为槁木，黟然黑者为星星。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奈何以非金石之质，欲与草木而争荣？念谁为之戕贼，亦何恨乎秋声！”</a:t>
            </a:r>
            <a:endParaRPr>
              <a:solidFill>
                <a:srgbClr val="BE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444" name="尽管仕途进入顺境，但多年的政治斗争使他看透宦海的险恶，产生了厌倦之情；加之开始步入老年，人生迟暮之感渐渐滋长，本文是是作者反思的结果。既追求超脱，也不免带有消极保守成分。"/>
          <p:cNvSpPr txBox="1"/>
          <p:nvPr/>
        </p:nvSpPr>
        <p:spPr>
          <a:xfrm>
            <a:off x="9043137" y="2104449"/>
            <a:ext cx="2966980" cy="33650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 defTabSz="266700">
              <a:defRPr sz="23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尽管仕途进入顺境，但多年的政治斗争使他看透宦海的险恶，产生了厌倦之情；加之开始步入老年，人生迟暮之感渐渐滋长，</a:t>
            </a:r>
            <a:r>
              <a:rPr>
                <a:solidFill>
                  <a:srgbClr val="BE0000"/>
                </a:solidFill>
              </a:rPr>
              <a:t>本文是是作者反思的结果。既追求超脱，也不免带有消极保守成分。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45" name="《秋声赋》·欧阳修"/>
          <p:cNvSpPr txBox="1"/>
          <p:nvPr>
            <p:ph type="title"/>
          </p:nvPr>
        </p:nvSpPr>
        <p:spPr>
          <a:xfrm>
            <a:off x="926317" y="377825"/>
            <a:ext cx="9932409" cy="621031"/>
          </a:xfrm>
          <a:prstGeom prst="rect">
            <a:avLst/>
          </a:prstGeom>
        </p:spPr>
        <p:txBody>
          <a:bodyPr anchor="ctr"/>
          <a:lstStyle/>
          <a:p>
            <a:pPr defTabSz="124460">
              <a:defRPr sz="3065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1.6.4《秋声赋》·欧阳修</a:t>
            </a:r>
            <a:r>
              <a:rPr sz="2410"/>
              <a:t>   </a:t>
            </a:r>
            <a:r>
              <a:rPr sz="2045">
                <a:solidFill>
                  <a:srgbClr val="BE0000"/>
                </a:solidFill>
              </a:rPr>
              <a:t> </a:t>
            </a:r>
            <a:r>
              <a:rPr sz="2045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文赋</a:t>
            </a:r>
            <a:endParaRPr sz="2045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《秋声赋》从哪些方面来描摹秋声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defTabSz="457200">
              <a:defRPr sz="2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《秋声赋》从哪些方面来描摹秋声?</a:t>
            </a:r>
          </a:p>
        </p:txBody>
      </p:sp>
      <p:sp>
        <p:nvSpPr>
          <p:cNvPr id="448" name="作者为突出秋威，从多方面描写秋声：…"/>
          <p:cNvSpPr txBox="1"/>
          <p:nvPr/>
        </p:nvSpPr>
        <p:spPr>
          <a:xfrm>
            <a:off x="361156" y="1765608"/>
            <a:ext cx="11469688" cy="30632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algn="just" defTabSz="266700">
              <a:defRPr sz="2400" baseline="380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作者为突出秋威，从多方面描写秋声：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just" defTabSz="266700">
              <a:defRPr sz="2400" baseline="380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听觉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：第一段中的风雨声、金属撞击声、人马行走声等，都能引起读者的听觉联想；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algn="just" defTabSz="266700">
              <a:defRPr sz="2400" baseline="380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视觉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：如童子外出探看一段，用树影晃动的视觉衬托“声在树间”的秋声，十分巧妙；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algn="just" defTabSz="266700">
              <a:defRPr sz="2400" baseline="380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描摹秋天形状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：烘托秋声，如第二段选择烟云、天日、寒气、山川等景物，从色、容、气、意四个方面加以摹写，极力渲染秋气的肃杀寂寥，由此烘托秋声。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algn="just" defTabSz="266700">
              <a:defRPr sz="2400" baseline="380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solidFill>
                  <a:srgbClr val="BE0000"/>
                </a:solidFill>
              </a:rPr>
              <a:t>比喻</a:t>
            </a:r>
            <a:r>
              <a:t>：运用比喻的手法，反复形容秋声，十分生动形象。</a:t>
            </a:r>
          </a:p>
        </p:txBody>
      </p:sp>
      <p:sp>
        <p:nvSpPr>
          <p:cNvPr id="449" name="简答"/>
          <p:cNvSpPr txBox="1"/>
          <p:nvPr/>
        </p:nvSpPr>
        <p:spPr>
          <a:xfrm>
            <a:off x="5701951" y="587692"/>
            <a:ext cx="561341" cy="408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50" name="星形"/>
          <p:cNvSpPr/>
          <p:nvPr/>
        </p:nvSpPr>
        <p:spPr>
          <a:xfrm>
            <a:off x="6230597" y="689481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451" name="星形"/>
          <p:cNvSpPr/>
          <p:nvPr/>
        </p:nvSpPr>
        <p:spPr>
          <a:xfrm>
            <a:off x="6459197" y="689481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452" name="星形"/>
          <p:cNvSpPr/>
          <p:nvPr/>
        </p:nvSpPr>
        <p:spPr>
          <a:xfrm>
            <a:off x="6685953" y="702181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453" name="image4.jpeg" descr="image4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002" y="39555"/>
            <a:ext cx="2917462" cy="16322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4" name="助记：视比听状"/>
          <p:cNvSpPr txBox="1"/>
          <p:nvPr/>
        </p:nvSpPr>
        <p:spPr>
          <a:xfrm>
            <a:off x="320276" y="5010439"/>
            <a:ext cx="2313939" cy="980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 defTabSz="266700">
              <a:defRPr sz="2400" baseline="38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助记：视比听状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695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1.7.4 秋声赋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7" name="标题 1"/>
          <p:cNvSpPr txBox="1"/>
          <p:nvPr>
            <p:ph type="title"/>
          </p:nvPr>
        </p:nvSpPr>
        <p:spPr>
          <a:xfrm>
            <a:off x="1377594" y="4067823"/>
            <a:ext cx="7151693" cy="989014"/>
          </a:xfrm>
          <a:prstGeom prst="rect">
            <a:avLst/>
          </a:prstGeom>
        </p:spPr>
        <p:txBody>
          <a:bodyPr anchor="b"/>
          <a:lstStyle/>
          <a:p>
            <a:pPr defTabSz="707390">
              <a:defRPr sz="4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1.7.5欧阳修《朋党论》</a:t>
            </a:r>
            <a:r>
              <a:rPr>
                <a:solidFill>
                  <a:srgbClr val="BE0000"/>
                </a:solidFill>
              </a:rPr>
              <a:t>【精读】 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58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45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0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461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1.7.5《朋党论》·欧阳修"/>
          <p:cNvSpPr txBox="1"/>
          <p:nvPr>
            <p:ph type="title"/>
          </p:nvPr>
        </p:nvSpPr>
        <p:spPr>
          <a:xfrm>
            <a:off x="892175" y="377825"/>
            <a:ext cx="9240096" cy="621031"/>
          </a:xfrm>
          <a:prstGeom prst="rect">
            <a:avLst/>
          </a:prstGeom>
        </p:spPr>
        <p:txBody>
          <a:bodyPr/>
          <a:lstStyle>
            <a:lvl1pPr defTabSz="196850">
              <a:defRPr sz="3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1.7.5《朋党论》·欧阳修</a:t>
            </a:r>
          </a:p>
        </p:txBody>
      </p:sp>
      <p:pic>
        <p:nvPicPr>
          <p:cNvPr id="466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2106" y="71165"/>
            <a:ext cx="4709500" cy="27072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7" name="宋仁宗时，范仲淹以“荐引朋党”罪名被贬，欧阳修等被牵连，朋党之争由是而起。庆据史书记载，庆历四年（1044），夏竦将杜衍、范仲淹、欧阳修等视为党人，进行攻击，于是欧阳修作《朋党论》上呈仁宗皇帝，进行辩护反击。"/>
          <p:cNvSpPr txBox="1"/>
          <p:nvPr/>
        </p:nvSpPr>
        <p:spPr>
          <a:xfrm>
            <a:off x="159941" y="2681416"/>
            <a:ext cx="11701362" cy="239613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indent="254000" algn="just" defTabSz="266700">
              <a:lnSpc>
                <a:spcPct val="140000"/>
              </a:lnSpc>
              <a:defRPr sz="31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宋仁宗时，范仲淹以“荐引朋党”罪名被贬，欧阳修等被牵连，朋党之争由是而起。庆据史书记载，庆历四年（1044），夏竦将杜衍、</a:t>
            </a:r>
            <a:r>
              <a:rPr>
                <a:solidFill>
                  <a:srgbClr val="BE0000"/>
                </a:solidFill>
              </a:rPr>
              <a:t>范仲淹、欧阳修</a:t>
            </a:r>
            <a:r>
              <a:t>等视为党人，进行攻击，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于是欧阳修作《朋党论》上呈仁宗皇帝，进行辩护反击。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臣闻朋党之说，自古有之，惟幸人君辨其君子小人而已。大凡君子与君子以同道为朋，小人与小人以同利为朋，此自然之理也。"/>
          <p:cNvSpPr txBox="1"/>
          <p:nvPr>
            <p:ph type="body" sz="half" idx="1"/>
          </p:nvPr>
        </p:nvSpPr>
        <p:spPr>
          <a:xfrm>
            <a:off x="102960" y="2524629"/>
            <a:ext cx="11986080" cy="20204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defTabSz="263525">
              <a:lnSpc>
                <a:spcPct val="100000"/>
              </a:lnSpc>
              <a:defRPr sz="52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t>……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君子与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君子以同道为朋，小人与小人以同利为朋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，此自然之理也。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470" name="1.7.5《朋党论》·欧阳修"/>
          <p:cNvSpPr txBox="1"/>
          <p:nvPr>
            <p:ph type="title"/>
          </p:nvPr>
        </p:nvSpPr>
        <p:spPr>
          <a:xfrm>
            <a:off x="892175" y="377825"/>
            <a:ext cx="9240096" cy="621031"/>
          </a:xfrm>
          <a:prstGeom prst="rect">
            <a:avLst/>
          </a:prstGeom>
        </p:spPr>
        <p:txBody>
          <a:bodyPr/>
          <a:lstStyle>
            <a:lvl1pPr defTabSz="180975">
              <a:defRPr sz="3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1.7.5《朋党论》·欧阳修</a:t>
            </a:r>
          </a:p>
        </p:txBody>
      </p:sp>
      <p:sp>
        <p:nvSpPr>
          <p:cNvPr id="471" name="开宗明义，提出“君子以同道为朋，小人与小人以同利为朋”观点。"/>
          <p:cNvSpPr txBox="1"/>
          <p:nvPr/>
        </p:nvSpPr>
        <p:spPr>
          <a:xfrm>
            <a:off x="123820" y="4696517"/>
            <a:ext cx="11195523" cy="5105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266700">
              <a:defRPr sz="2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开宗明义，提出“</a:t>
            </a:r>
            <a:r>
              <a:rPr>
                <a:solidFill>
                  <a:srgbClr val="BE0000"/>
                </a:solidFill>
              </a:rPr>
              <a:t>君子以同道为朋，小人与小人以同利为朋</a:t>
            </a:r>
            <a:r>
              <a:t>”观点。</a:t>
            </a:r>
          </a:p>
        </p:txBody>
      </p:sp>
      <p:pic>
        <p:nvPicPr>
          <p:cNvPr id="4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2508" y="6838"/>
            <a:ext cx="4151077" cy="246820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然臣谓小人无朋，惟君子则有之。其故何哉？…"/>
          <p:cNvSpPr txBox="1"/>
          <p:nvPr>
            <p:ph type="body" sz="half" idx="1"/>
          </p:nvPr>
        </p:nvSpPr>
        <p:spPr>
          <a:xfrm>
            <a:off x="192609" y="1032957"/>
            <a:ext cx="8089249" cy="392021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defTabSz="192405">
              <a:lnSpc>
                <a:spcPct val="100000"/>
              </a:lnSpc>
              <a:defRPr sz="31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</a:t>
            </a:r>
            <a:r>
              <a:rPr>
                <a:solidFill>
                  <a:srgbClr val="BE0000"/>
                </a:solidFill>
              </a:rPr>
              <a:t>然臣谓小人无朋，惟君子则有之。</a:t>
            </a:r>
            <a:r>
              <a:t>其故何哉？</a:t>
            </a:r>
          </a:p>
          <a:p>
            <a:pPr defTabSz="192405">
              <a:lnSpc>
                <a:spcPct val="100000"/>
              </a:lnSpc>
              <a:defRPr sz="31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</a:t>
            </a:r>
            <a:r>
              <a:rPr>
                <a:solidFill>
                  <a:srgbClr val="BE0000"/>
                </a:solidFill>
              </a:rPr>
              <a:t>小人所好者禄利也，所贪者财货也。</a:t>
            </a:r>
            <a:r>
              <a:t>……</a:t>
            </a:r>
            <a:r>
              <a:rPr>
                <a:solidFill>
                  <a:srgbClr val="BE0000"/>
                </a:solidFill>
              </a:rPr>
              <a:t>伪也</a:t>
            </a:r>
            <a:r>
              <a:t>。</a:t>
            </a:r>
          </a:p>
          <a:p>
            <a:pPr defTabSz="192405">
              <a:lnSpc>
                <a:spcPct val="100000"/>
              </a:lnSpc>
              <a:defRPr sz="31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</a:t>
            </a:r>
            <a:r>
              <a:rPr>
                <a:solidFill>
                  <a:srgbClr val="BE0000"/>
                </a:solidFill>
              </a:rPr>
              <a:t>君子则不然。所守者道义，所行者忠信，所惜者名节。</a:t>
            </a:r>
            <a:r>
              <a:t>……此君子之朋也。</a:t>
            </a:r>
          </a:p>
          <a:p>
            <a:pPr defTabSz="192405">
              <a:lnSpc>
                <a:spcPct val="100000"/>
              </a:lnSpc>
              <a:defRPr sz="31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</a:t>
            </a:r>
            <a:r>
              <a:rPr>
                <a:solidFill>
                  <a:srgbClr val="BE0000"/>
                </a:solidFill>
              </a:rPr>
              <a:t>故为人君者</a:t>
            </a:r>
            <a:r>
              <a:t>，但当</a:t>
            </a:r>
            <a:r>
              <a:rPr>
                <a:solidFill>
                  <a:srgbClr val="BE0000"/>
                </a:solidFill>
              </a:rPr>
              <a:t>退小人之伪朋</a:t>
            </a:r>
            <a:r>
              <a:t>，</a:t>
            </a:r>
            <a:r>
              <a:rPr>
                <a:solidFill>
                  <a:srgbClr val="BE0000"/>
                </a:solidFill>
              </a:rPr>
              <a:t>用君子之真朋</a:t>
            </a:r>
            <a:r>
              <a:t>，则天下治矣。</a:t>
            </a:r>
          </a:p>
        </p:txBody>
      </p:sp>
      <p:sp>
        <p:nvSpPr>
          <p:cNvPr id="477" name="对比手法——“君子之朋”与“小人之朋”的本质区别，希望君王用君子之“真朋”，退小人之“伪朋”。"/>
          <p:cNvSpPr txBox="1"/>
          <p:nvPr/>
        </p:nvSpPr>
        <p:spPr>
          <a:xfrm>
            <a:off x="172420" y="5118444"/>
            <a:ext cx="8129628" cy="7645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266700">
              <a:defRPr sz="24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对比</a:t>
            </a:r>
            <a:r>
              <a:rPr>
                <a:solidFill>
                  <a:srgbClr val="000000"/>
                </a:solidFill>
              </a:rPr>
              <a:t>手法——“君子之朋”与“小人之朋”的本质区别，希望君王用君子之“真朋”，退小人之“伪朋”。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7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7215" y="776100"/>
            <a:ext cx="3729425" cy="22174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9" name="1.7.5《朋党论》·欧阳修"/>
          <p:cNvSpPr txBox="1"/>
          <p:nvPr>
            <p:ph type="title"/>
          </p:nvPr>
        </p:nvSpPr>
        <p:spPr>
          <a:xfrm>
            <a:off x="892175" y="377825"/>
            <a:ext cx="9240096" cy="621031"/>
          </a:xfrm>
          <a:prstGeom prst="rect">
            <a:avLst/>
          </a:prstGeom>
        </p:spPr>
        <p:txBody>
          <a:bodyPr/>
          <a:lstStyle>
            <a:lvl1pPr defTabSz="180975">
              <a:defRPr sz="3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1.7.5《朋党论》·欧阳修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尧之时，小人共工、驩兜等四人为一朋，君子八元、八恺十六人为一朋。舜佐尧，退四凶小人之朋，而进元、恺君子之朋，尧之天下大治。及舜自为天子，而皋、夔kuí、稷、契等二十二人并列于朝，更相称美，更相推让，凡二十二人为一朋，而舜皆用之，天下亦大治。《书》曰：“纣有臣亿万，惟亿万心；周有臣三千，惟一心。”纣之时，亿万人各异心，可谓不为朋矣，然纣以亡国。周武王之臣，三千人为一大朋，而周用以兴。后汉献帝时，尽取天下名士囚禁之，目为党人。及黄巾贼起，汉室大乱，（《后汉书》）后方悔悟，尽解党人而释之，然已无救矣。唐之晚年，渐起朋党之论。及昭宗时，尽杀朝之名士，或投之黄河，曰：“此辈清流，可投浊流。”而唐遂亡矣。"/>
          <p:cNvSpPr txBox="1"/>
          <p:nvPr>
            <p:ph type="body" idx="1"/>
          </p:nvPr>
        </p:nvSpPr>
        <p:spPr>
          <a:xfrm>
            <a:off x="189496" y="1014504"/>
            <a:ext cx="7117791" cy="56309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118745">
              <a:lnSpc>
                <a:spcPct val="100000"/>
              </a:lnSpc>
              <a:defRPr sz="2600" baseline="23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</a:t>
            </a:r>
            <a:r>
              <a:rPr>
                <a:solidFill>
                  <a:srgbClr val="BE0000"/>
                </a:solidFill>
              </a:rPr>
              <a:t>尧</a:t>
            </a:r>
            <a:r>
              <a:t>之时，小人共工……等四人为一朋，君子八元、八恺十六人为一朋。</a:t>
            </a:r>
            <a:r>
              <a:rPr>
                <a:solidFill>
                  <a:srgbClr val="BE0000"/>
                </a:solidFill>
              </a:rPr>
              <a:t>舜佐尧</a:t>
            </a:r>
            <a:r>
              <a:t>，退四凶小人之朋，而进元、恺君子之朋，尧之天下</a:t>
            </a:r>
            <a:r>
              <a:rPr>
                <a:solidFill>
                  <a:srgbClr val="BE0000"/>
                </a:solidFill>
              </a:rPr>
              <a:t>大治</a:t>
            </a:r>
            <a:r>
              <a:t>。 </a:t>
            </a:r>
          </a:p>
          <a:p>
            <a:pPr algn="just" defTabSz="118745">
              <a:lnSpc>
                <a:spcPct val="100000"/>
              </a:lnSpc>
              <a:defRPr sz="2600" baseline="23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及</a:t>
            </a:r>
            <a:r>
              <a:rPr>
                <a:solidFill>
                  <a:srgbClr val="BE0000"/>
                </a:solidFill>
              </a:rPr>
              <a:t>舜自为天子</a:t>
            </a:r>
            <a:r>
              <a:t>，而皋、夔kuí、稷、契等</a:t>
            </a:r>
            <a:r>
              <a:rPr>
                <a:solidFill>
                  <a:srgbClr val="BE0000"/>
                </a:solidFill>
              </a:rPr>
              <a:t>二十二人并列于朝，更相称美，更相推让……而舜皆用之</a:t>
            </a:r>
            <a:r>
              <a:t>，天下亦</a:t>
            </a:r>
            <a:r>
              <a:rPr>
                <a:solidFill>
                  <a:srgbClr val="BE0000"/>
                </a:solidFill>
              </a:rPr>
              <a:t>大治</a:t>
            </a:r>
            <a:r>
              <a:t>。</a:t>
            </a:r>
          </a:p>
          <a:p>
            <a:pPr algn="just" defTabSz="118745">
              <a:lnSpc>
                <a:spcPct val="100000"/>
              </a:lnSpc>
              <a:defRPr sz="2600" baseline="23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《书》曰：“纣有臣亿万，惟亿万心；</a:t>
            </a:r>
            <a:r>
              <a:rPr u="sng">
                <a:solidFill>
                  <a:srgbClr val="BE0000"/>
                </a:solidFill>
              </a:rPr>
              <a:t>周有臣三千，惟一心</a:t>
            </a:r>
            <a:r>
              <a:t>。”</a:t>
            </a:r>
            <a:r>
              <a:rPr>
                <a:solidFill>
                  <a:srgbClr val="BE0000"/>
                </a:solidFill>
              </a:rPr>
              <a:t>……</a:t>
            </a:r>
            <a:r>
              <a:t>纣以亡国……周用以兴。</a:t>
            </a:r>
          </a:p>
          <a:p>
            <a:pPr algn="just" defTabSz="118745">
              <a:lnSpc>
                <a:spcPct val="100000"/>
              </a:lnSpc>
              <a:defRPr sz="2600" baseline="23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后汉献帝时，尽取天下名士囚禁之，目为党人。</a:t>
            </a:r>
            <a:r>
              <a:rPr u="sng">
                <a:solidFill>
                  <a:srgbClr val="BE0000"/>
                </a:solidFill>
              </a:rPr>
              <a:t>及黄巾贼起，汉室大乱，</a:t>
            </a:r>
            <a:r>
              <a:t>……已无救矣。</a:t>
            </a:r>
            <a:r>
              <a:rPr>
                <a:solidFill>
                  <a:srgbClr val="BE0000"/>
                </a:solidFill>
              </a:rPr>
              <a:t>唐之晚年</a:t>
            </a:r>
            <a:r>
              <a:t>，……及</a:t>
            </a:r>
            <a:r>
              <a:rPr>
                <a:solidFill>
                  <a:srgbClr val="BE0000"/>
                </a:solidFill>
              </a:rPr>
              <a:t>昭宗时</a:t>
            </a:r>
            <a:r>
              <a:t>，尽杀朝之名士……而</a:t>
            </a:r>
            <a:r>
              <a:rPr>
                <a:solidFill>
                  <a:srgbClr val="BE0000"/>
                </a:solidFill>
              </a:rPr>
              <a:t>唐遂亡</a:t>
            </a:r>
            <a:r>
              <a:t>矣。</a:t>
            </a:r>
          </a:p>
        </p:txBody>
      </p:sp>
      <p:sp>
        <p:nvSpPr>
          <p:cNvPr id="482" name="正反两方面的史实证明，用君子之朋则天下兴，杀君子之朋则天下亡。"/>
          <p:cNvSpPr txBox="1"/>
          <p:nvPr/>
        </p:nvSpPr>
        <p:spPr>
          <a:xfrm>
            <a:off x="7404062" y="3754987"/>
            <a:ext cx="4614258" cy="12090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266700">
              <a:defRPr sz="27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正反两方面的史实</a:t>
            </a:r>
            <a:r>
              <a:rPr>
                <a:solidFill>
                  <a:srgbClr val="000000"/>
                </a:solidFill>
              </a:rPr>
              <a:t>证明，用君子之朋则天下兴，杀君子之朋则天下亡。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12" y="244230"/>
            <a:ext cx="4626958" cy="27511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4" name="1.7.5《朋党论》·欧阳修"/>
          <p:cNvSpPr txBox="1"/>
          <p:nvPr>
            <p:ph type="title"/>
          </p:nvPr>
        </p:nvSpPr>
        <p:spPr>
          <a:xfrm>
            <a:off x="892175" y="377825"/>
            <a:ext cx="9240096" cy="621031"/>
          </a:xfrm>
          <a:prstGeom prst="rect">
            <a:avLst/>
          </a:prstGeom>
        </p:spPr>
        <p:txBody>
          <a:bodyPr/>
          <a:lstStyle>
            <a:lvl1pPr defTabSz="180975">
              <a:defRPr sz="3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1.7.5《朋党论》·欧阳修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前世之主，能使人人异心不为朋，莫如纣；能禁绝善人为朋，莫如汉献帝；能诛戮清流之朋，莫如唐昭宗之世；然皆乱亡其国。…"/>
          <p:cNvSpPr txBox="1"/>
          <p:nvPr>
            <p:ph type="body" sz="quarter" idx="1"/>
          </p:nvPr>
        </p:nvSpPr>
        <p:spPr>
          <a:xfrm>
            <a:off x="179376" y="1087578"/>
            <a:ext cx="6892467" cy="24221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130175">
              <a:lnSpc>
                <a:spcPct val="100000"/>
              </a:lnSpc>
              <a:defRPr sz="37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……</a:t>
            </a:r>
            <a:r>
              <a:rPr>
                <a:solidFill>
                  <a:srgbClr val="BE0000"/>
                </a:solidFill>
              </a:rPr>
              <a:t>舜为聪明之圣者，以能辨君子与小人也</a:t>
            </a:r>
            <a:r>
              <a:t>。</a:t>
            </a:r>
            <a:r>
              <a:rPr>
                <a:solidFill>
                  <a:srgbClr val="BE0000"/>
                </a:solidFill>
              </a:rPr>
              <a:t>周武</a:t>
            </a:r>
            <a:r>
              <a:t>之世，……</a:t>
            </a:r>
            <a:r>
              <a:rPr>
                <a:solidFill>
                  <a:srgbClr val="BE0000"/>
                </a:solidFill>
              </a:rPr>
              <a:t>周用此以兴者，善人虽多而不厌也</a:t>
            </a:r>
            <a:r>
              <a:t>。</a:t>
            </a:r>
          </a:p>
        </p:txBody>
      </p:sp>
      <p:sp>
        <p:nvSpPr>
          <p:cNvPr id="489" name="嗟呼！兴亡治乱之迹，为人君者，可以鉴矣。"/>
          <p:cNvSpPr txBox="1"/>
          <p:nvPr/>
        </p:nvSpPr>
        <p:spPr>
          <a:xfrm>
            <a:off x="139620" y="4764125"/>
            <a:ext cx="7907815" cy="5613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266700">
              <a:defRPr sz="30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嗟呼！</a:t>
            </a:r>
            <a:r>
              <a:rPr>
                <a:solidFill>
                  <a:srgbClr val="BE0000"/>
                </a:solidFill>
              </a:rPr>
              <a:t>兴亡治乱之迹，为人君者，可以鉴矣</a:t>
            </a:r>
            <a:r>
              <a:t>。</a:t>
            </a:r>
          </a:p>
        </p:txBody>
      </p:sp>
      <p:sp>
        <p:nvSpPr>
          <p:cNvPr id="490" name="进一步证明，君王能否辨别君子小人，能否用君子之朋，关系国家命运。"/>
          <p:cNvSpPr txBox="1"/>
          <p:nvPr/>
        </p:nvSpPr>
        <p:spPr>
          <a:xfrm>
            <a:off x="151129" y="3736935"/>
            <a:ext cx="6948962" cy="9169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>
            <a:lvl1pPr defTabSz="266700">
              <a:defRPr sz="2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进一步证明，君王能否辨别君子小人，能否用君子之朋，关系国家命运。</a:t>
            </a:r>
          </a:p>
        </p:txBody>
      </p:sp>
      <p:sp>
        <p:nvSpPr>
          <p:cNvPr id="491" name="由古回今，表明作者写作意图。"/>
          <p:cNvSpPr txBox="1"/>
          <p:nvPr/>
        </p:nvSpPr>
        <p:spPr>
          <a:xfrm>
            <a:off x="145780" y="5564790"/>
            <a:ext cx="5553597" cy="5105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>
            <a:lvl1pPr defTabSz="266700">
              <a:defRPr sz="2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由古回今，表明作者写作意图。</a:t>
            </a:r>
          </a:p>
        </p:txBody>
      </p:sp>
      <p:pic>
        <p:nvPicPr>
          <p:cNvPr id="49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12" y="244230"/>
            <a:ext cx="4626958" cy="27511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3" name="1.7.5《朋党论》·欧阳修"/>
          <p:cNvSpPr txBox="1"/>
          <p:nvPr>
            <p:ph type="title"/>
          </p:nvPr>
        </p:nvSpPr>
        <p:spPr>
          <a:xfrm>
            <a:off x="892175" y="377825"/>
            <a:ext cx="9240096" cy="621031"/>
          </a:xfrm>
          <a:prstGeom prst="rect">
            <a:avLst/>
          </a:prstGeom>
        </p:spPr>
        <p:txBody>
          <a:bodyPr/>
          <a:lstStyle>
            <a:lvl1pPr defTabSz="196850">
              <a:defRPr sz="3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1.7.5《朋党论》·欧阳修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表格"/>
          <p:cNvGraphicFramePr/>
          <p:nvPr/>
        </p:nvGraphicFramePr>
        <p:xfrm>
          <a:off x="994832" y="388620"/>
          <a:ext cx="9808634" cy="608076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52158"/>
                <a:gridCol w="2452158"/>
                <a:gridCol w="2452158"/>
                <a:gridCol w="2452158"/>
              </a:tblGrid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题型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数量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分值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标记形式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单选题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多选题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简答题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论述题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20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阅读分析题</a:t>
                      </a:r>
                      <a:endParaRPr sz="3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3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  <a:r>
                        <a:t>      </a:t>
                      </a:r>
                      <a:r>
                        <a:rPr sz="2300"/>
                        <a:t>❤️</a:t>
                      </a:r>
                      <a:endParaRPr sz="2300"/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46" name="单选"/>
          <p:cNvSpPr txBox="1"/>
          <p:nvPr/>
        </p:nvSpPr>
        <p:spPr>
          <a:xfrm>
            <a:off x="8769001" y="1776728"/>
            <a:ext cx="561339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247" name="星形"/>
          <p:cNvSpPr/>
          <p:nvPr/>
        </p:nvSpPr>
        <p:spPr>
          <a:xfrm>
            <a:off x="9284947" y="1878519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48" name="多选"/>
          <p:cNvSpPr txBox="1"/>
          <p:nvPr/>
        </p:nvSpPr>
        <p:spPr>
          <a:xfrm>
            <a:off x="8710930" y="2754628"/>
            <a:ext cx="561339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多选</a:t>
            </a:r>
          </a:p>
        </p:txBody>
      </p:sp>
      <p:sp>
        <p:nvSpPr>
          <p:cNvPr id="249" name="星形"/>
          <p:cNvSpPr/>
          <p:nvPr/>
        </p:nvSpPr>
        <p:spPr>
          <a:xfrm>
            <a:off x="9226874" y="2856419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0" name="星形"/>
          <p:cNvSpPr/>
          <p:nvPr/>
        </p:nvSpPr>
        <p:spPr>
          <a:xfrm>
            <a:off x="9480874" y="2856419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1" name="简答"/>
          <p:cNvSpPr txBox="1"/>
          <p:nvPr/>
        </p:nvSpPr>
        <p:spPr>
          <a:xfrm>
            <a:off x="8744276" y="3732529"/>
            <a:ext cx="561339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252" name="星形"/>
          <p:cNvSpPr/>
          <p:nvPr/>
        </p:nvSpPr>
        <p:spPr>
          <a:xfrm>
            <a:off x="9260220" y="3834319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3" name="星形"/>
          <p:cNvSpPr/>
          <p:nvPr/>
        </p:nvSpPr>
        <p:spPr>
          <a:xfrm>
            <a:off x="9514220" y="3834319"/>
            <a:ext cx="259453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4" name="星形"/>
          <p:cNvSpPr/>
          <p:nvPr/>
        </p:nvSpPr>
        <p:spPr>
          <a:xfrm>
            <a:off x="9755520" y="3834319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5" name="论述"/>
          <p:cNvSpPr txBox="1"/>
          <p:nvPr/>
        </p:nvSpPr>
        <p:spPr>
          <a:xfrm>
            <a:off x="8710680" y="4710429"/>
            <a:ext cx="561339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论述</a:t>
            </a:r>
          </a:p>
        </p:txBody>
      </p:sp>
      <p:sp>
        <p:nvSpPr>
          <p:cNvPr id="256" name="星形"/>
          <p:cNvSpPr/>
          <p:nvPr/>
        </p:nvSpPr>
        <p:spPr>
          <a:xfrm>
            <a:off x="9249898" y="4812219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7" name="星形"/>
          <p:cNvSpPr/>
          <p:nvPr/>
        </p:nvSpPr>
        <p:spPr>
          <a:xfrm>
            <a:off x="9503898" y="4812219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8" name="星形"/>
          <p:cNvSpPr/>
          <p:nvPr/>
        </p:nvSpPr>
        <p:spPr>
          <a:xfrm>
            <a:off x="9745198" y="4812219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259" name="阅读理解"/>
          <p:cNvSpPr txBox="1"/>
          <p:nvPr/>
        </p:nvSpPr>
        <p:spPr>
          <a:xfrm>
            <a:off x="8647430" y="5790119"/>
            <a:ext cx="1018539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阅读理解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重点考察点：艺术手法…"/>
          <p:cNvSpPr txBox="1"/>
          <p:nvPr>
            <p:ph type="body" sz="quarter" idx="1"/>
          </p:nvPr>
        </p:nvSpPr>
        <p:spPr>
          <a:xfrm>
            <a:off x="786868" y="1267000"/>
            <a:ext cx="5647847" cy="250850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 sz="3800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重点考察点：艺术手法</a:t>
            </a:r>
          </a:p>
          <a:p>
            <a:pPr>
              <a:defRPr sz="3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1.对比论证</a:t>
            </a:r>
          </a:p>
          <a:p>
            <a:pPr>
              <a:defRPr sz="3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2.举例论证</a:t>
            </a:r>
          </a:p>
        </p:txBody>
      </p:sp>
      <p:pic>
        <p:nvPicPr>
          <p:cNvPr id="49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7500" y="1046090"/>
            <a:ext cx="4771740" cy="26696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7" name="1.7.5《朋党论》·欧阳修"/>
          <p:cNvSpPr txBox="1"/>
          <p:nvPr>
            <p:ph type="title"/>
          </p:nvPr>
        </p:nvSpPr>
        <p:spPr>
          <a:xfrm>
            <a:off x="892175" y="377825"/>
            <a:ext cx="9240096" cy="621031"/>
          </a:xfrm>
          <a:prstGeom prst="rect">
            <a:avLst/>
          </a:prstGeom>
        </p:spPr>
        <p:txBody>
          <a:bodyPr/>
          <a:lstStyle>
            <a:lvl1pPr defTabSz="180975">
              <a:defRPr sz="3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1.7.5《朋党论》·欧阳修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1.7.5《朋党论》欧阳修·对比手法"/>
          <p:cNvSpPr txBox="1"/>
          <p:nvPr>
            <p:ph type="title"/>
          </p:nvPr>
        </p:nvSpPr>
        <p:spPr>
          <a:xfrm>
            <a:off x="950676" y="452794"/>
            <a:ext cx="6635092" cy="471094"/>
          </a:xfrm>
          <a:prstGeom prst="rect">
            <a:avLst/>
          </a:prstGeom>
        </p:spPr>
        <p:txBody>
          <a:bodyPr/>
          <a:lstStyle/>
          <a:p>
            <a:pPr defTabSz="16256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1.7.5《朋党论》欧阳修·</a:t>
            </a:r>
            <a:r>
              <a:rPr>
                <a:solidFill>
                  <a:srgbClr val="BE0000"/>
                </a:solidFill>
              </a:rPr>
              <a:t>对比手法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500" name="文章成功地运用了对比的论证方法。…"/>
          <p:cNvSpPr txBox="1"/>
          <p:nvPr/>
        </p:nvSpPr>
        <p:spPr>
          <a:xfrm>
            <a:off x="217781" y="1604525"/>
            <a:ext cx="11301416" cy="18821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 defTabSz="266700">
              <a:defRPr sz="4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文章成功地运用了对比的论证方法。</a:t>
            </a:r>
          </a:p>
          <a:p>
            <a:pPr algn="just" defTabSz="266700">
              <a:defRPr sz="40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</a:t>
            </a:r>
          </a:p>
        </p:txBody>
      </p:sp>
      <p:sp>
        <p:nvSpPr>
          <p:cNvPr id="501" name="简答"/>
          <p:cNvSpPr txBox="1"/>
          <p:nvPr/>
        </p:nvSpPr>
        <p:spPr>
          <a:xfrm>
            <a:off x="6531465" y="29665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02" name="星形"/>
          <p:cNvSpPr/>
          <p:nvPr/>
        </p:nvSpPr>
        <p:spPr>
          <a:xfrm>
            <a:off x="7014065" y="398449"/>
            <a:ext cx="259454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03" name="星形"/>
          <p:cNvSpPr/>
          <p:nvPr/>
        </p:nvSpPr>
        <p:spPr>
          <a:xfrm>
            <a:off x="7255365" y="398449"/>
            <a:ext cx="259454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04" name="星形"/>
          <p:cNvSpPr/>
          <p:nvPr/>
        </p:nvSpPr>
        <p:spPr>
          <a:xfrm>
            <a:off x="7496665" y="398449"/>
            <a:ext cx="259454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05" name="助记：朋党对比道理透彻=君子小人+君王态度"/>
          <p:cNvSpPr txBox="1"/>
          <p:nvPr/>
        </p:nvSpPr>
        <p:spPr>
          <a:xfrm>
            <a:off x="165771" y="5437213"/>
            <a:ext cx="8007357" cy="53246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 defTabSz="266700">
              <a:defRPr sz="3100" u="sng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助记：朋党对比道理透彻=君子小人+君王态度 </a:t>
            </a:r>
          </a:p>
        </p:txBody>
      </p:sp>
      <p:pic>
        <p:nvPicPr>
          <p:cNvPr id="50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1432" y="283409"/>
            <a:ext cx="3736819" cy="11993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1.7.5《朋党论》欧阳修·对比手法"/>
          <p:cNvSpPr txBox="1"/>
          <p:nvPr>
            <p:ph type="title"/>
          </p:nvPr>
        </p:nvSpPr>
        <p:spPr>
          <a:xfrm>
            <a:off x="950676" y="452794"/>
            <a:ext cx="6635092" cy="471094"/>
          </a:xfrm>
          <a:prstGeom prst="rect">
            <a:avLst/>
          </a:prstGeom>
        </p:spPr>
        <p:txBody>
          <a:bodyPr/>
          <a:lstStyle/>
          <a:p>
            <a:pPr defTabSz="16256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1.7.5《朋党论》欧阳修·</a:t>
            </a:r>
            <a:r>
              <a:rPr>
                <a:solidFill>
                  <a:srgbClr val="BE0000"/>
                </a:solidFill>
              </a:rPr>
              <a:t>对比手法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509" name="文章成功地运用了对比的论证方法。…"/>
          <p:cNvSpPr txBox="1"/>
          <p:nvPr/>
        </p:nvSpPr>
        <p:spPr>
          <a:xfrm>
            <a:off x="217781" y="1604525"/>
            <a:ext cx="11301416" cy="37109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 defTabSz="266700">
              <a:defRPr sz="4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文章成功地运用了对比的论证方法。</a:t>
            </a:r>
          </a:p>
          <a:p>
            <a:pPr algn="just" defTabSz="266700">
              <a:defRPr sz="40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作者在阐述</a:t>
            </a:r>
            <a:r>
              <a:rPr>
                <a:solidFill>
                  <a:srgbClr val="BE0000"/>
                </a:solidFill>
              </a:rPr>
              <a:t>君子之朋与小人之朋的本质区别</a:t>
            </a:r>
            <a:r>
              <a:t>时，扣住</a:t>
            </a:r>
            <a:r>
              <a:rPr>
                <a:solidFill>
                  <a:srgbClr val="BE0000"/>
                </a:solidFill>
              </a:rPr>
              <a:t>道和利、真和伪</a:t>
            </a:r>
            <a:r>
              <a:t>进行</a:t>
            </a:r>
            <a:r>
              <a:rPr>
                <a:solidFill>
                  <a:srgbClr val="BE0000"/>
                </a:solidFill>
              </a:rPr>
              <a:t>对比论证</a:t>
            </a:r>
            <a:r>
              <a:t>；</a:t>
            </a:r>
          </a:p>
          <a:p>
            <a:pPr algn="just" defTabSz="266700">
              <a:defRPr sz="40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在</a:t>
            </a:r>
            <a:r>
              <a:rPr>
                <a:solidFill>
                  <a:srgbClr val="BE0000"/>
                </a:solidFill>
              </a:rPr>
              <a:t>论及君王的态度</a:t>
            </a:r>
            <a:r>
              <a:t>时，从</a:t>
            </a:r>
            <a:r>
              <a:rPr>
                <a:solidFill>
                  <a:srgbClr val="BE0000"/>
                </a:solidFill>
              </a:rPr>
              <a:t>辨和不辨、用和退</a:t>
            </a:r>
            <a:r>
              <a:t>、</a:t>
            </a:r>
            <a:r>
              <a:rPr>
                <a:solidFill>
                  <a:srgbClr val="BE0000"/>
                </a:solidFill>
              </a:rPr>
              <a:t>国家兴和亡</a:t>
            </a:r>
            <a:r>
              <a:t>等方面分析利弊得失，将道理说得十分透彻。</a:t>
            </a:r>
          </a:p>
        </p:txBody>
      </p:sp>
      <p:sp>
        <p:nvSpPr>
          <p:cNvPr id="510" name="简答"/>
          <p:cNvSpPr txBox="1"/>
          <p:nvPr/>
        </p:nvSpPr>
        <p:spPr>
          <a:xfrm>
            <a:off x="6531465" y="29665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11" name="星形"/>
          <p:cNvSpPr/>
          <p:nvPr/>
        </p:nvSpPr>
        <p:spPr>
          <a:xfrm>
            <a:off x="7014065" y="398449"/>
            <a:ext cx="259454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12" name="星形"/>
          <p:cNvSpPr/>
          <p:nvPr/>
        </p:nvSpPr>
        <p:spPr>
          <a:xfrm>
            <a:off x="7255365" y="398449"/>
            <a:ext cx="259454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13" name="星形"/>
          <p:cNvSpPr/>
          <p:nvPr/>
        </p:nvSpPr>
        <p:spPr>
          <a:xfrm>
            <a:off x="7496665" y="398449"/>
            <a:ext cx="259454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14" name="助记：朋党对比道理透彻=君子小人+君王态度"/>
          <p:cNvSpPr txBox="1"/>
          <p:nvPr/>
        </p:nvSpPr>
        <p:spPr>
          <a:xfrm>
            <a:off x="165771" y="5437213"/>
            <a:ext cx="8007357" cy="53246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 defTabSz="266700">
              <a:defRPr sz="3100" u="sng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助记：朋党对比道理透彻=君子小人+君王态度 </a:t>
            </a:r>
          </a:p>
        </p:txBody>
      </p:sp>
      <p:pic>
        <p:nvPicPr>
          <p:cNvPr id="51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1432" y="283409"/>
            <a:ext cx="3736819" cy="11993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文章列举大量史实来证明观点，…"/>
          <p:cNvSpPr txBox="1"/>
          <p:nvPr>
            <p:ph type="body" sz="half" idx="1"/>
          </p:nvPr>
        </p:nvSpPr>
        <p:spPr>
          <a:xfrm>
            <a:off x="674391" y="1715068"/>
            <a:ext cx="10515601" cy="281015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266700">
              <a:lnSpc>
                <a:spcPct val="100000"/>
              </a:lnSpc>
              <a:defRPr sz="35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文章列举大量史实来证明观点，</a:t>
            </a:r>
          </a:p>
          <a:p>
            <a:pPr algn="just" defTabSz="266700">
              <a:lnSpc>
                <a:spcPct val="100000"/>
              </a:lnSpc>
              <a:defRPr sz="35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无论是尧时四凶和八元八恺，还是商纣王、周武王的故事，以至东汉、晚唐昭宣帝的故事，</a:t>
            </a:r>
          </a:p>
          <a:p>
            <a:pPr algn="just" defTabSz="266700">
              <a:lnSpc>
                <a:spcPct val="100000"/>
              </a:lnSpc>
              <a:defRPr sz="35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都从</a:t>
            </a:r>
            <a:r>
              <a:rPr>
                <a:solidFill>
                  <a:srgbClr val="BE0000"/>
                </a:solidFill>
              </a:rPr>
              <a:t>正反两面阐明用君子之朋使国兴、杀君子之朋使国亡的道理。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518" name="简答"/>
          <p:cNvSpPr txBox="1"/>
          <p:nvPr/>
        </p:nvSpPr>
        <p:spPr>
          <a:xfrm>
            <a:off x="6556105" y="310246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19" name="星形"/>
          <p:cNvSpPr/>
          <p:nvPr/>
        </p:nvSpPr>
        <p:spPr>
          <a:xfrm>
            <a:off x="7084751" y="399335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20" name="星形"/>
          <p:cNvSpPr/>
          <p:nvPr/>
        </p:nvSpPr>
        <p:spPr>
          <a:xfrm>
            <a:off x="7326051" y="399335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21" name="星形"/>
          <p:cNvSpPr/>
          <p:nvPr/>
        </p:nvSpPr>
        <p:spPr>
          <a:xfrm>
            <a:off x="7567351" y="399335"/>
            <a:ext cx="259452" cy="20536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22" name="1.7.5《朋党论》欧阳修·举例论证"/>
          <p:cNvSpPr txBox="1"/>
          <p:nvPr>
            <p:ph type="title"/>
          </p:nvPr>
        </p:nvSpPr>
        <p:spPr>
          <a:xfrm>
            <a:off x="892175" y="377824"/>
            <a:ext cx="6635089" cy="471094"/>
          </a:xfrm>
          <a:prstGeom prst="rect">
            <a:avLst/>
          </a:prstGeom>
        </p:spPr>
        <p:txBody>
          <a:bodyPr/>
          <a:lstStyle/>
          <a:p>
            <a:pPr defTabSz="220980">
              <a:defRPr sz="2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1.7.5《朋党论》欧阳修·</a:t>
            </a:r>
            <a:r>
              <a:rPr>
                <a:solidFill>
                  <a:srgbClr val="BE0000"/>
                </a:solidFill>
              </a:rPr>
              <a:t>举例论证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52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949" y="164121"/>
            <a:ext cx="4080551" cy="131098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9110" y="184150"/>
            <a:ext cx="6731001" cy="64897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欧阳修《朋党论》及黄巾贼起，汉室大乱，后方悔悟，尽解党人而释之，然已无救矣。”这一史实见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欧阳修《朋党论》及黄巾贼起，汉室大乱，后方悔悟，尽解党人而释之，然已无救矣。”这一史实见于（ ）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A:《汉书》 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B:《后汉书》 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C:《新五代史》 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D:《新唐书》 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52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欧阳修《朋党论》及黄巾贼起，汉室大乱，后方悔悟，尽解党人而释之，然已无救矣。”这一史实见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欧阳修《朋党论》及黄巾贼起，汉室大乱，后方悔悟，尽解党人而释之，然已无救矣。”这一史实见于（ ）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A:《汉书》 </a:t>
            </a:r>
          </a:p>
          <a:p>
            <a:pPr defTabSz="266700">
              <a:lnSpc>
                <a:spcPct val="100000"/>
              </a:lnSpc>
              <a:defRPr sz="34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B:《后汉书》 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C:《新五代史》 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D:《新唐书》 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266700">
              <a:lnSpc>
                <a:spcPct val="100000"/>
              </a:lnSpc>
              <a:defRPr sz="3400">
                <a:uFill>
                  <a:solidFill>
                    <a:srgbClr val="000000"/>
                  </a:solidFill>
                </a:u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53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《上欧阳内翰第一书》"/>
          <p:cNvSpPr txBox="1"/>
          <p:nvPr/>
        </p:nvSpPr>
        <p:spPr>
          <a:xfrm>
            <a:off x="2742441" y="2736869"/>
            <a:ext cx="8291739" cy="840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9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1.8苏洵《上欧阳内翰第一书》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1.苏洵  ，字明允，号老泉，为欧阳修所赞赏，荐之朝廷。…"/>
          <p:cNvSpPr txBox="1"/>
          <p:nvPr>
            <p:ph type="body" sz="half" idx="1"/>
          </p:nvPr>
        </p:nvSpPr>
        <p:spPr>
          <a:xfrm>
            <a:off x="232762" y="1844681"/>
            <a:ext cx="6049735" cy="31686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904875"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苏洵  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，字明允，号老泉。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just" defTabSz="904875"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著有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《嘉佑集》。</a:t>
            </a:r>
            <a:endParaRPr u="sng">
              <a:solidFill>
                <a:srgbClr val="C00000"/>
              </a:solidFill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just" defTabSz="904875"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其文简劲老辣，雄奇俊伟，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以策论见长，有战国纵横家风采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。</a:t>
            </a:r>
            <a:endParaRPr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</p:txBody>
      </p:sp>
      <p:sp>
        <p:nvSpPr>
          <p:cNvPr id="536" name="1.8.0苏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1.8.0苏洵</a:t>
            </a:r>
          </a:p>
        </p:txBody>
      </p:sp>
      <p:sp>
        <p:nvSpPr>
          <p:cNvPr id="537" name="单选"/>
          <p:cNvSpPr txBox="1"/>
          <p:nvPr/>
        </p:nvSpPr>
        <p:spPr>
          <a:xfrm>
            <a:off x="259030" y="5058138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538" name="星形"/>
          <p:cNvSpPr/>
          <p:nvPr/>
        </p:nvSpPr>
        <p:spPr>
          <a:xfrm>
            <a:off x="787677" y="5147228"/>
            <a:ext cx="259453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5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6524" y="190498"/>
            <a:ext cx="3190005" cy="17963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83" y="2203767"/>
            <a:ext cx="3403602" cy="2806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5" name="标题 1"/>
          <p:cNvSpPr txBox="1"/>
          <p:nvPr>
            <p:ph type="title"/>
          </p:nvPr>
        </p:nvSpPr>
        <p:spPr>
          <a:xfrm>
            <a:off x="1377594" y="4067823"/>
            <a:ext cx="7151693" cy="989014"/>
          </a:xfrm>
          <a:prstGeom prst="rect">
            <a:avLst/>
          </a:prstGeom>
        </p:spPr>
        <p:txBody>
          <a:bodyPr anchor="b"/>
          <a:lstStyle>
            <a:lvl1pPr defTabSz="585470">
              <a:defRPr sz="3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1.8.1苏洵《上欧阳内翰第一书》【泛读】</a:t>
            </a:r>
          </a:p>
        </p:txBody>
      </p:sp>
      <p:sp>
        <p:nvSpPr>
          <p:cNvPr id="546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54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8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49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 8"/>
          <p:cNvSpPr txBox="1"/>
          <p:nvPr>
            <p:ph type="title"/>
          </p:nvPr>
        </p:nvSpPr>
        <p:spPr>
          <a:xfrm>
            <a:off x="838199" y="562697"/>
            <a:ext cx="5212717" cy="565874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</a:lstStyle>
          <a:p>
            <a:r>
              <a:t>全书朝代分数占比</a:t>
            </a:r>
          </a:p>
        </p:txBody>
      </p:sp>
      <p:graphicFrame>
        <p:nvGraphicFramePr>
          <p:cNvPr id="262" name="图表 3"/>
          <p:cNvGraphicFramePr/>
          <p:nvPr/>
        </p:nvGraphicFramePr>
        <p:xfrm>
          <a:off x="689266" y="1225973"/>
          <a:ext cx="7731469" cy="509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【太长不看版】内翰【欧阳修】执事【敬称】：洵布衣穷居，尝窃有叹。以为天下之人，不能皆贤，不能皆不肖。故贤人君子之处于世，合必离，离必合。往者天子方有意于治，而范公在相府，富公为枢密副使，执事与余公、蔡公为谏官，尹公驰骋上下，用力于兵革之地。方是之时，天下之人，毛发丝粟之才，纷纷然而起，合而为一。而洵也，自度其愚鲁无用之身，不足以自奋于其间，退而养其心，幸其道之将成，而可以复见于当世之贤人君子。不幸道未成，而范公西，富公北，执事与余公、蔡公分散四出，而尹公亦失势，奔走于小官。洵时在京师，亲见其事，忽忽仰天叹息，以为斯人之去，而道虽成，不复足以为荣也。既复自思，念往者众君子之进于朝，其始也，必有善人焉搂之；今也，亦必有小人焉推之。今之世无复有善人也，则已矣!如其不然也，吾何忧焉?姑养其心，使其道大有成而待之，何伤?"/>
          <p:cNvSpPr txBox="1"/>
          <p:nvPr>
            <p:ph type="body" sz="half" idx="1"/>
          </p:nvPr>
        </p:nvSpPr>
        <p:spPr>
          <a:xfrm>
            <a:off x="139454" y="2279339"/>
            <a:ext cx="7611489" cy="27892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defTabSz="721995">
              <a:lnSpc>
                <a:spcPct val="125000"/>
              </a:lnSpc>
              <a:defRPr sz="370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【太长不看版】</a:t>
            </a:r>
            <a:r>
              <a:rPr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内翰【欧阳修】执事【敬称】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：洵布衣穷居，尝窃有叹。以为天下之人，不能皆贤，不能皆不肖。……【此处省去N多字】</a:t>
            </a:r>
            <a:endParaRPr u="none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552" name="1.8.1苏洵《上欧阳内翰第一书》"/>
          <p:cNvSpPr txBox="1"/>
          <p:nvPr>
            <p:ph type="title"/>
          </p:nvPr>
        </p:nvSpPr>
        <p:spPr>
          <a:xfrm>
            <a:off x="904342" y="424021"/>
            <a:ext cx="10972801" cy="528641"/>
          </a:xfrm>
          <a:prstGeom prst="rect">
            <a:avLst/>
          </a:prstGeom>
        </p:spPr>
        <p:txBody>
          <a:bodyPr/>
          <a:lstStyle>
            <a:lvl1pPr defTabSz="266700">
              <a:defRPr sz="32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1.8.1苏洵《上欧阳内翰第一书》</a:t>
            </a:r>
          </a:p>
        </p:txBody>
      </p:sp>
      <p:pic>
        <p:nvPicPr>
          <p:cNvPr id="55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258" y="125534"/>
            <a:ext cx="3719968" cy="221187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6668" y="72778"/>
            <a:ext cx="3234828" cy="19234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8" name="【太长不看版】 退而处十年，虽未敢自谓其道有成矣，然浩浩乎，其胸中若与曩者异。而余公适亦有成功于南方，执事与蔡公复相继登于朝，富公复自外入为宰相，其势将复合为一。喜且自贺，以为道既已粗成，而果将有以发之也。既又反而思其向之所慕望爱悦之而不得见之者，盖有六人焉，今将往见之矣。而六人者，已有范公、尹公二人亡焉，则又为之潸然出涕以悲。呜呼!二人者不可复见矣！而所恃以慰此心者，犹有四人也，则又以自解。思其止于四人也，则又汲汲欲一识其面，以发其心之所欲言。而富公又为天子之宰相，远方寒士未可遽以言通于其前；余公、蔡公远者又在万里外。独执事在朝廷间，而其位差不甚贵，可以叫呼扳援而闻之以言。而饥寒衰老之病，又痼而留之，使不克自至于执事之庭。夫以慕望爱悦其人之心，十年而不得见，而其人已死，如范公、尹公二人者，则四人者之中，非其势不可遽以言通者，何可以不能自往而遽已也？"/>
          <p:cNvSpPr txBox="1"/>
          <p:nvPr>
            <p:ph type="body" sz="half" idx="1"/>
          </p:nvPr>
        </p:nvSpPr>
        <p:spPr>
          <a:xfrm>
            <a:off x="162113" y="2060251"/>
            <a:ext cx="8436287" cy="36159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804545">
              <a:lnSpc>
                <a:spcPct val="100000"/>
              </a:lnSpc>
              <a:defRPr sz="480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【太长不看版】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……【此处省去N多字】</a:t>
            </a:r>
            <a:r>
              <a:rPr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独执事在朝廷间，而其位差不甚贵，可以叫呼扳援而闻之以言。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……【此处省去N多字】</a:t>
            </a:r>
            <a:endParaRPr u="none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559" name="1.8.1苏洵《上欧阳内翰第一书》"/>
          <p:cNvSpPr txBox="1"/>
          <p:nvPr>
            <p:ph type="title"/>
          </p:nvPr>
        </p:nvSpPr>
        <p:spPr>
          <a:xfrm>
            <a:off x="904342" y="424021"/>
            <a:ext cx="10972801" cy="528641"/>
          </a:xfrm>
          <a:prstGeom prst="rect">
            <a:avLst/>
          </a:prstGeom>
        </p:spPr>
        <p:txBody>
          <a:bodyPr/>
          <a:lstStyle>
            <a:lvl1pPr defTabSz="266700">
              <a:defRPr sz="32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1.8.1苏洵《上欧阳内翰第一书》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3334" y="72778"/>
            <a:ext cx="3630379" cy="21586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64" name="【太长不看版】 执事之文章，天下之人莫不知之；然窃自以为洵之知之特深愈于天下之人。何者?孟子之文，语约而意尽，不为巉刻斩绝之言，而其锋不可犯。韩子之文，如长江大河，浑浩流转，鱼鼋蛟龙，万怪惶惑，而抑遏蔽掩，不使自露，而人望见其渊然之光，苍然之色，亦自畏避，不敢迫视。执事之文，纡yū余委备，往复百折，而条达疏畅，无所间断。气尽语极，急言竭论，而容与闲易，无艰难劳苦之态。此三者，皆断然自为一家之文也。惟李翱之文，其味黯然而长，其光油然而幽，俯仰揖让，有执事之态。陆贽之文，遣言措意，切近的当，有执事之实。而执事之才，又自有过人者。盖执事之文，非孟子、韩子之文，而欧阳子之文也。夫乐道人之善而不为谄者，以其人诚足以当之也。彼不知者，则以为誉人以求其悦己也。夫誉人以求其悦己，洵亦不为也；而其所以道执事光明盛大之德，而不自知止者，亦欲执事之知其知我也。"/>
          <p:cNvSpPr txBox="1"/>
          <p:nvPr>
            <p:ph type="body" sz="half" idx="1"/>
          </p:nvPr>
        </p:nvSpPr>
        <p:spPr>
          <a:xfrm>
            <a:off x="450893" y="2025390"/>
            <a:ext cx="8495505" cy="323062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725805">
              <a:lnSpc>
                <a:spcPct val="90000"/>
              </a:lnSpc>
              <a:defRPr sz="4600" u="sng" spc="200" baseline="29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【太长不看版】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……</a:t>
            </a:r>
            <a:r>
              <a:rPr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孟子之文，语约而意尽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，……。</a:t>
            </a:r>
            <a:r>
              <a:rPr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韩子之文，如长江大河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，……。</a:t>
            </a:r>
            <a:r>
              <a:rPr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执事之文，纡yū余委备，往复百折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，……</a:t>
            </a:r>
            <a:r>
              <a:rPr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此三者，皆断然自为一家之文也</a:t>
            </a:r>
            <a:r>
              <a: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…………【此处省去N多字】</a:t>
            </a:r>
            <a:endParaRPr u="none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565" name="1.8.1苏洵《上欧阳内翰第一书》"/>
          <p:cNvSpPr txBox="1"/>
          <p:nvPr>
            <p:ph type="title"/>
          </p:nvPr>
        </p:nvSpPr>
        <p:spPr>
          <a:xfrm>
            <a:off x="904342" y="424021"/>
            <a:ext cx="10972801" cy="528641"/>
          </a:xfrm>
          <a:prstGeom prst="rect">
            <a:avLst/>
          </a:prstGeom>
        </p:spPr>
        <p:txBody>
          <a:bodyPr/>
          <a:lstStyle>
            <a:lvl1pPr defTabSz="266700">
              <a:defRPr sz="32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1.8.1苏洵《上欧阳内翰第一书》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【太长不看版】虽然，执事之名满于天下，虽不见其文，而固已知有欧阳子矣。而洵也，不幸堕在草野泥途之中，而其知道之心，又近而粗成。而欲徒手奉咫尺之书，自托于执事，将使执事何从而知之，何从而信之哉。洵少年不学，生二十五岁，始知读书，从士君子游。年既已晚，而又不遂刻意厉行，以古人自期，而视与己同列者，皆不胜己，则遂以为可矣。其后困益甚，然后取古人之文而读之，始觉其出言用意，与己大异。时复内顾，自思其才，则又似夫不遂止于是而已者。由是尽烧曩nǎng时所为文数百篇，取《论语》、《孟子》、韩子及其他圣人、贤人之文，而兀然端坐，终日以读之者七八年矣。方其始也，入其中而惶然，博观于其外而骇然以惊。及其久也，读之益精，而其胸中豁然以明，若人之言固当然者，然犹未敢自出其言也。时既久，胸中之言日益多，不能自制，试出而书之。已而再三读之，浑浑乎觉其来之易矣，然犹未敢以为是也。近所为《洪范论》、《史论》凡七篇，执事观其如何?嘻!区区而自言，不知者又将以为自誉以求人之知己也。惟执事思其十年之心如是之不偶然也而察之。"/>
          <p:cNvSpPr txBox="1"/>
          <p:nvPr>
            <p:ph type="body" sz="half" idx="1"/>
          </p:nvPr>
        </p:nvSpPr>
        <p:spPr>
          <a:xfrm>
            <a:off x="212094" y="2493618"/>
            <a:ext cx="9286122" cy="18707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algn="just" defTabSz="767715">
              <a:lnSpc>
                <a:spcPct val="110000"/>
              </a:lnSpc>
              <a:def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【太长不看版】</a:t>
            </a:r>
            <a:r>
              <a:t>……。年既已晚，而又不遂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刻意厉行</a:t>
            </a:r>
            <a:r>
              <a:t>，……【此处省去N多字】</a:t>
            </a:r>
          </a:p>
        </p:txBody>
      </p:sp>
      <p:sp>
        <p:nvSpPr>
          <p:cNvPr id="570" name="注：“刻意厉行”出自《庄子》-努力"/>
          <p:cNvSpPr txBox="1"/>
          <p:nvPr/>
        </p:nvSpPr>
        <p:spPr>
          <a:xfrm>
            <a:off x="182517" y="4699699"/>
            <a:ext cx="5116669" cy="421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>
              <a:lnSpc>
                <a:spcPct val="110000"/>
              </a:lnSpc>
              <a:defRPr sz="240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注：“刻意厉行”出自《庄子》-努力</a:t>
            </a:r>
          </a:p>
        </p:txBody>
      </p:sp>
      <p:pic>
        <p:nvPicPr>
          <p:cNvPr id="57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5071" y="1130199"/>
            <a:ext cx="2359614" cy="14030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2" name="1.8.1苏洵《上欧阳内翰第一书》"/>
          <p:cNvSpPr txBox="1"/>
          <p:nvPr>
            <p:ph type="title"/>
          </p:nvPr>
        </p:nvSpPr>
        <p:spPr>
          <a:xfrm>
            <a:off x="916508" y="424020"/>
            <a:ext cx="10972804" cy="5286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1.8.1苏洵《上欧阳内翰第一书》</a:t>
            </a:r>
          </a:p>
        </p:txBody>
      </p:sp>
      <p:sp>
        <p:nvSpPr>
          <p:cNvPr id="573" name="单选"/>
          <p:cNvSpPr txBox="1"/>
          <p:nvPr/>
        </p:nvSpPr>
        <p:spPr>
          <a:xfrm>
            <a:off x="259030" y="5058140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574" name="星形"/>
          <p:cNvSpPr/>
          <p:nvPr/>
        </p:nvSpPr>
        <p:spPr>
          <a:xfrm>
            <a:off x="787677" y="5147228"/>
            <a:ext cx="259453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《上欧阳内翰第一书》——文艺评论。…"/>
          <p:cNvSpPr txBox="1"/>
          <p:nvPr>
            <p:ph type="body" sz="half" idx="1"/>
          </p:nvPr>
        </p:nvSpPr>
        <p:spPr>
          <a:xfrm>
            <a:off x="119912" y="2712996"/>
            <a:ext cx="10827161" cy="226572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defTabSz="868680">
              <a:lnSpc>
                <a:spcPct val="200000"/>
              </a:lnSpc>
              <a:defRPr sz="2375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    《上欧阳内翰第一书》——</a:t>
            </a:r>
            <a:r>
              <a:rPr u="sng">
                <a:solidFill>
                  <a:srgbClr val="C00000"/>
                </a:solidFill>
              </a:rPr>
              <a:t>文艺评论</a:t>
            </a:r>
            <a:r>
              <a:t>。</a:t>
            </a:r>
          </a:p>
          <a:p>
            <a:pPr defTabSz="868680">
              <a:lnSpc>
                <a:spcPct val="200000"/>
              </a:lnSpc>
              <a:defRPr sz="2375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注：本文是作者闭门苦读十载，再游</a:t>
            </a:r>
            <a:r>
              <a:rPr u="sng">
                <a:solidFill>
                  <a:srgbClr val="C00000"/>
                </a:solidFill>
              </a:rPr>
              <a:t>汴京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时</a:t>
            </a:r>
            <a:r>
              <a:rPr b="1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写给欧阳修的求见信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r>
              <a:t> 信中赞美欧阳修的文章，表达对他的</a:t>
            </a:r>
            <a:r>
              <a:rPr u="sng"/>
              <a:t>仰慕之情</a:t>
            </a:r>
            <a:r>
              <a:t>，希望得到欧阳修的</a:t>
            </a:r>
            <a:r>
              <a:rPr u="sng"/>
              <a:t>举荐。</a:t>
            </a:r>
            <a:endParaRPr u="sng"/>
          </a:p>
        </p:txBody>
      </p:sp>
      <p:sp>
        <p:nvSpPr>
          <p:cNvPr id="579" name="单选"/>
          <p:cNvSpPr txBox="1"/>
          <p:nvPr/>
        </p:nvSpPr>
        <p:spPr>
          <a:xfrm>
            <a:off x="6042745" y="2765455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580" name="星形"/>
          <p:cNvSpPr/>
          <p:nvPr/>
        </p:nvSpPr>
        <p:spPr>
          <a:xfrm>
            <a:off x="6571391" y="2854543"/>
            <a:ext cx="259454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81" name="单选"/>
          <p:cNvSpPr txBox="1"/>
          <p:nvPr/>
        </p:nvSpPr>
        <p:spPr>
          <a:xfrm>
            <a:off x="5815330" y="405508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582" name="星形"/>
          <p:cNvSpPr/>
          <p:nvPr/>
        </p:nvSpPr>
        <p:spPr>
          <a:xfrm>
            <a:off x="6311815" y="4131477"/>
            <a:ext cx="259454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583" name="1.8.1苏洵《上欧阳内翰第一书》"/>
          <p:cNvSpPr txBox="1"/>
          <p:nvPr>
            <p:ph type="title"/>
          </p:nvPr>
        </p:nvSpPr>
        <p:spPr>
          <a:xfrm>
            <a:off x="904342" y="424021"/>
            <a:ext cx="10972801" cy="5286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1.8.1苏洵《上欧阳内翰第一书》</a:t>
            </a:r>
          </a:p>
        </p:txBody>
      </p:sp>
      <p:pic>
        <p:nvPicPr>
          <p:cNvPr id="584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0845" y="-67950"/>
            <a:ext cx="4048562" cy="232727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引出欧阳修——评论孟子、韩愈的文章，赞美欧文——进行自我介绍"/>
          <p:cNvSpPr txBox="1"/>
          <p:nvPr/>
        </p:nvSpPr>
        <p:spPr>
          <a:xfrm>
            <a:off x="376918" y="1978049"/>
            <a:ext cx="10827162" cy="7086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normAutofit/>
          </a:bodyPr>
          <a:lstStyle>
            <a:lvl1pPr>
              <a:lnSpc>
                <a:spcPct val="200000"/>
              </a:lnSpc>
              <a:defRPr sz="2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引出欧阳修——评论孟子、韩愈的文章，赞美欧文——进行自我介绍</a:t>
            </a:r>
          </a:p>
        </p:txBody>
      </p:sp>
      <p:sp>
        <p:nvSpPr>
          <p:cNvPr id="587" name="文章结构：【了解】"/>
          <p:cNvSpPr txBox="1"/>
          <p:nvPr/>
        </p:nvSpPr>
        <p:spPr>
          <a:xfrm>
            <a:off x="367598" y="1492702"/>
            <a:ext cx="2773317" cy="62103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defTabSz="648970">
              <a:lnSpc>
                <a:spcPct val="90000"/>
              </a:lnSpc>
              <a:defRPr sz="23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文章结构：【了解】</a:t>
            </a:r>
          </a:p>
        </p:txBody>
      </p:sp>
      <p:sp>
        <p:nvSpPr>
          <p:cNvPr id="588" name="生动形象，具有高度概括力。"/>
          <p:cNvSpPr txBox="1"/>
          <p:nvPr/>
        </p:nvSpPr>
        <p:spPr>
          <a:xfrm>
            <a:off x="376918" y="3305209"/>
            <a:ext cx="4396694" cy="708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normAutofit/>
          </a:bodyPr>
          <a:lstStyle>
            <a:lvl1pPr>
              <a:lnSpc>
                <a:spcPct val="200000"/>
              </a:lnSpc>
              <a:defRPr sz="2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生动形象，具有高度概括力。</a:t>
            </a:r>
          </a:p>
        </p:txBody>
      </p:sp>
      <p:sp>
        <p:nvSpPr>
          <p:cNvPr id="589" name="语言风格：【了解】"/>
          <p:cNvSpPr txBox="1"/>
          <p:nvPr/>
        </p:nvSpPr>
        <p:spPr>
          <a:xfrm>
            <a:off x="367598" y="2819862"/>
            <a:ext cx="2773317" cy="62103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defTabSz="648970">
              <a:lnSpc>
                <a:spcPct val="90000"/>
              </a:lnSpc>
              <a:defRPr sz="23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语言风格：【了解】</a:t>
            </a:r>
          </a:p>
        </p:txBody>
      </p:sp>
      <p:pic>
        <p:nvPicPr>
          <p:cNvPr id="5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7926" y="28817"/>
            <a:ext cx="2643774" cy="14790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1" name="1.8.1苏洵《上欧阳内翰第一书》"/>
          <p:cNvSpPr txBox="1"/>
          <p:nvPr>
            <p:ph type="title"/>
          </p:nvPr>
        </p:nvSpPr>
        <p:spPr>
          <a:xfrm>
            <a:off x="904342" y="424021"/>
            <a:ext cx="10972801" cy="5286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1.8.1苏洵《上欧阳内翰第一书》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下列作品属于文艺评论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下列作品属于文艺评论的是（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A:《朋党论》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B:《上欧阳内翰第一书》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C:《战国策目录》序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D:《祭欧阳文忠公文》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59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下列作品属于文艺评论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下列作品属于文艺评论的是（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A:《朋党论》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B:《上欧阳内翰第一书》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C:《战国策目录》序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D:《祭欧阳文忠公文》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59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曾巩"/>
          <p:cNvSpPr txBox="1"/>
          <p:nvPr>
            <p:ph type="title"/>
          </p:nvPr>
        </p:nvSpPr>
        <p:spPr>
          <a:xfrm>
            <a:off x="2642821" y="3054985"/>
            <a:ext cx="10972802" cy="8540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1000"/>
              </a:spcBef>
              <a:defRPr sz="4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曾巩</a:t>
            </a:r>
          </a:p>
        </p:txBody>
      </p:sp>
      <p:sp>
        <p:nvSpPr>
          <p:cNvPr id="600" name="《&lt;战国策目录&gt;序》"/>
          <p:cNvSpPr txBox="1"/>
          <p:nvPr/>
        </p:nvSpPr>
        <p:spPr>
          <a:xfrm>
            <a:off x="3782371" y="2948938"/>
            <a:ext cx="5675601" cy="802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《&lt;战国策目录&gt;序》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1、曾巩，学者称南丰先生，…"/>
          <p:cNvSpPr txBox="1"/>
          <p:nvPr>
            <p:ph type="body" sz="half" idx="1"/>
          </p:nvPr>
        </p:nvSpPr>
        <p:spPr>
          <a:xfrm>
            <a:off x="575814" y="2448665"/>
            <a:ext cx="6610878" cy="33897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1.曾巩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，学者称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南丰先生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 著有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《元丰类稿》、《墨池记》</a:t>
            </a:r>
            <a:r>
              <a:rPr u="sng">
                <a:solidFill>
                  <a:srgbClr val="BE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。</a:t>
            </a:r>
            <a:endParaRPr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3.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是欧阳修领导的北宋诗文革新运动</a:t>
            </a:r>
            <a:r>
              <a:t>积极支持者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</p:txBody>
      </p:sp>
      <p:sp>
        <p:nvSpPr>
          <p:cNvPr id="603" name="1.9.0曾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1.9.0曾巩</a:t>
            </a:r>
          </a:p>
        </p:txBody>
      </p:sp>
      <p:sp>
        <p:nvSpPr>
          <p:cNvPr id="604" name="单选"/>
          <p:cNvSpPr txBox="1"/>
          <p:nvPr/>
        </p:nvSpPr>
        <p:spPr>
          <a:xfrm>
            <a:off x="713645" y="1942912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605" name="星形"/>
          <p:cNvSpPr/>
          <p:nvPr/>
        </p:nvSpPr>
        <p:spPr>
          <a:xfrm>
            <a:off x="1242292" y="2032001"/>
            <a:ext cx="259452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60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988" y="5859"/>
            <a:ext cx="3427051" cy="19297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34" y="2475852"/>
            <a:ext cx="3403602" cy="2806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标题 8"/>
          <p:cNvSpPr txBox="1"/>
          <p:nvPr>
            <p:ph type="title"/>
          </p:nvPr>
        </p:nvSpPr>
        <p:spPr>
          <a:xfrm>
            <a:off x="838199" y="562697"/>
            <a:ext cx="5212717" cy="565874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全书朝代分数占比</a:t>
            </a:r>
          </a:p>
        </p:txBody>
      </p:sp>
      <p:graphicFrame>
        <p:nvGraphicFramePr>
          <p:cNvPr id="265" name="图表 3"/>
          <p:cNvGraphicFramePr/>
          <p:nvPr/>
        </p:nvGraphicFramePr>
        <p:xfrm>
          <a:off x="689266" y="1225973"/>
          <a:ext cx="7731469" cy="509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6" name="❤️"/>
          <p:cNvSpPr txBox="1"/>
          <p:nvPr/>
        </p:nvSpPr>
        <p:spPr>
          <a:xfrm>
            <a:off x="2006850" y="6388122"/>
            <a:ext cx="383541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❤️</a:t>
            </a:r>
          </a:p>
        </p:txBody>
      </p:sp>
      <p:sp>
        <p:nvSpPr>
          <p:cNvPr id="267" name="标题 8"/>
          <p:cNvSpPr txBox="1"/>
          <p:nvPr/>
        </p:nvSpPr>
        <p:spPr>
          <a:xfrm>
            <a:off x="-704527" y="1553601"/>
            <a:ext cx="3390323" cy="56587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 algn="r">
              <a:lnSpc>
                <a:spcPct val="90000"/>
              </a:lnSpc>
              <a:defRPr sz="2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69/130</a:t>
            </a:r>
          </a:p>
        </p:txBody>
      </p:sp>
      <p:sp>
        <p:nvSpPr>
          <p:cNvPr id="268" name="1"/>
          <p:cNvSpPr txBox="1"/>
          <p:nvPr/>
        </p:nvSpPr>
        <p:spPr>
          <a:xfrm>
            <a:off x="2088619" y="3869416"/>
            <a:ext cx="220004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1</a:t>
            </a:r>
          </a:p>
        </p:txBody>
      </p:sp>
      <p:sp>
        <p:nvSpPr>
          <p:cNvPr id="269" name="2"/>
          <p:cNvSpPr txBox="1"/>
          <p:nvPr/>
        </p:nvSpPr>
        <p:spPr>
          <a:xfrm>
            <a:off x="3919092" y="3869416"/>
            <a:ext cx="220004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2</a:t>
            </a:r>
          </a:p>
        </p:txBody>
      </p:sp>
      <p:sp>
        <p:nvSpPr>
          <p:cNvPr id="270" name="3"/>
          <p:cNvSpPr txBox="1"/>
          <p:nvPr/>
        </p:nvSpPr>
        <p:spPr>
          <a:xfrm>
            <a:off x="5640056" y="3869416"/>
            <a:ext cx="220004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3</a:t>
            </a:r>
          </a:p>
        </p:txBody>
      </p:sp>
      <p:sp>
        <p:nvSpPr>
          <p:cNvPr id="271" name="4"/>
          <p:cNvSpPr txBox="1"/>
          <p:nvPr/>
        </p:nvSpPr>
        <p:spPr>
          <a:xfrm>
            <a:off x="7361020" y="3869416"/>
            <a:ext cx="220004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2" name="标题 1"/>
          <p:cNvSpPr txBox="1"/>
          <p:nvPr>
            <p:ph type="title"/>
          </p:nvPr>
        </p:nvSpPr>
        <p:spPr>
          <a:xfrm>
            <a:off x="1377594" y="4067823"/>
            <a:ext cx="7151693" cy="989014"/>
          </a:xfrm>
          <a:prstGeom prst="rect">
            <a:avLst/>
          </a:prstGeom>
        </p:spPr>
        <p:txBody>
          <a:bodyPr anchor="b"/>
          <a:lstStyle>
            <a:lvl1pPr defTabSz="634365">
              <a:defRPr sz="3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1.9.1曾巩《&lt;战国策目录&gt;序》【泛读】</a:t>
            </a:r>
          </a:p>
        </p:txBody>
      </p:sp>
      <p:sp>
        <p:nvSpPr>
          <p:cNvPr id="613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61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5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616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刘向所定《战国策》三十三篇，《崇文总目》称十一篇者，阙，臣访之士大夫家，始尽得其书，正其误谬而疑其不可考者，然后《战国策》三十三篇复完。"/>
          <p:cNvSpPr txBox="1"/>
          <p:nvPr>
            <p:ph type="body" sz="half" idx="1"/>
          </p:nvPr>
        </p:nvSpPr>
        <p:spPr>
          <a:xfrm>
            <a:off x="404199" y="2550746"/>
            <a:ext cx="10240549" cy="22800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defTabSz="904875">
              <a:lnSpc>
                <a:spcPct val="220000"/>
              </a:lnSpc>
              <a:defRPr sz="3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u="sng"/>
              <a:t>刘向</a:t>
            </a:r>
            <a:r>
              <a:t>所定《战国策》三十三篇，《崇文总目》称十一篇者，阙，臣访之士大夫家，始尽得其书，正其误谬而疑其不可考者，然后《战国策》三十三篇复完。</a:t>
            </a:r>
          </a:p>
        </p:txBody>
      </p:sp>
      <p:sp>
        <p:nvSpPr>
          <p:cNvPr id="619" name="1.9.1曾巩 《战国策目录》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1.9.1曾巩 《战国策目录》序</a:t>
            </a:r>
          </a:p>
        </p:txBody>
      </p:sp>
      <p:pic>
        <p:nvPicPr>
          <p:cNvPr id="62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7630" y="2319"/>
            <a:ext cx="4075270" cy="24231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叙曰：向叙此书，言周之先，明教化，修法度，所以大治。及其后，谋诈用，而仁义之路塞，所以大乱。其说既美矣。卒以谓此书战国之谋士度时君之所能行，不得不然。则可谓惑于流俗，而不笃于自信者也。…"/>
          <p:cNvSpPr txBox="1"/>
          <p:nvPr>
            <p:ph type="body" idx="1"/>
          </p:nvPr>
        </p:nvSpPr>
        <p:spPr>
          <a:xfrm>
            <a:off x="930275" y="1016000"/>
            <a:ext cx="10515600" cy="420427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703580">
              <a:lnSpc>
                <a:spcPct val="125000"/>
              </a:lnSpc>
              <a:defRPr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叙曰：向叙此书，言周之先，明教化，修法度，所以大治。及其后，谋诈用，而仁义之路塞，所以大乱。其说既美矣。卒以谓此书战国之谋士度时君之所能行，不得不然。则可谓惑于流俗，而不笃于自信者也。</a:t>
            </a:r>
          </a:p>
          <a:p>
            <a:pPr algn="just" defTabSz="703580">
              <a:lnSpc>
                <a:spcPct val="125000"/>
              </a:lnSpc>
              <a:defRPr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夫孔孟之时，去周之初已数百岁，其旧法已亡，旧俗已熄久矣。二子乃独明先王之道，以谓不可改者，岂将强天下之主后世之所不可为哉？亦将因其所遇之时，所遭之变，而为当世之法，使不失乎先王之意而已。二帝、三王之治，其变固殊，其法固异，而其为国家天下之意，本末先后，未尝不同也。二子之道，如是而已。盖法者，所以适变也，不必尽同﹔道者所以立本也，不可不一，此理之不易者也。故二子者守此，岂好为异论哉？能勿苟而已矣，可谓不惑于流俗，而笃于自信者也。</a:t>
            </a:r>
          </a:p>
        </p:txBody>
      </p:sp>
      <p:sp>
        <p:nvSpPr>
          <p:cNvPr id="625" name="1.9.1曾巩 《战国策目录》序"/>
          <p:cNvSpPr txBox="1"/>
          <p:nvPr/>
        </p:nvSpPr>
        <p:spPr>
          <a:xfrm>
            <a:off x="1004386" y="420369"/>
            <a:ext cx="4947600" cy="535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1.9.1曾巩 《战国策目录》序</a:t>
            </a:r>
          </a:p>
        </p:txBody>
      </p:sp>
      <p:sp>
        <p:nvSpPr>
          <p:cNvPr id="626" name="人话：刘向原本说谋士们研究欺诈之术使得天下大乱，本来挺对的。但是后来又说这是当时君王们的要求，谋士们不得不为，这就有点不ok了。你看人家你看看人家孔子孟子，那会儿天下也不咋的，但是他们就能坚持仁义不变更呢！"/>
          <p:cNvSpPr txBox="1"/>
          <p:nvPr/>
        </p:nvSpPr>
        <p:spPr>
          <a:xfrm>
            <a:off x="904548" y="5286309"/>
            <a:ext cx="9573184" cy="15265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5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人话：</a:t>
            </a:r>
            <a:r>
              <a:rPr>
                <a:solidFill>
                  <a:srgbClr val="000000"/>
                </a:solidFill>
              </a:rPr>
              <a:t>刘向原本说谋士们研究欺诈之术使得天下大乱，本来挺对的。但是后来又说这是当时君王们的要求，谋士们不得不为，这就有点不ok了。你看人家你看看人家孔子孟子，那会儿天下也不咋的，但是他们就能坚持仁义不变更呢！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战国之游士则不然，不知道之可信，而乐于说之易合。其设心注意，偷为一切之计而已。故论诈之便而讳其败，言战之善而蔽其患，其相率而为之者，莫不有利焉，而不胜其害也；有得焉，而不胜其失也。卒至苏秦、商鞅、孙膑、吴起、李斯之徒以亡其身，而诸侯及秦用之者亦灭其国，其为世之大祸明矣，而俗犹莫之寤也。惟先王之道，因时适变，为法不同，而考之无疵，用之无弊，故古之圣贤，未有以此而易彼也。"/>
          <p:cNvSpPr txBox="1"/>
          <p:nvPr>
            <p:ph type="body" sz="half" idx="1"/>
          </p:nvPr>
        </p:nvSpPr>
        <p:spPr>
          <a:xfrm>
            <a:off x="892175" y="1231900"/>
            <a:ext cx="10515600" cy="311841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defTabSz="667385">
              <a:lnSpc>
                <a:spcPct val="110000"/>
              </a:lnSpc>
              <a:defRPr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战国之游士则不然，不知道之可信，而乐于说之易合。其设心注意，偷为一切之计而已。</a:t>
            </a:r>
            <a:r>
              <a:rPr u="sng">
                <a:solidFill>
                  <a:srgbClr val="C00000"/>
                </a:solidFill>
              </a:rPr>
              <a:t>故论诈之便而讳其败，言战之善而蔽其患</a:t>
            </a:r>
            <a:r>
              <a:rPr>
                <a:solidFill>
                  <a:srgbClr val="C00000"/>
                </a:solidFill>
              </a:rPr>
              <a:t>，</a:t>
            </a:r>
            <a:r>
              <a:t>其相率而为之者，莫不有利焉，而不胜其害也；有得焉，而不胜其失也。卒至苏秦、商鞅、孙膑、吴起、李斯之徒以亡其身，而诸侯及秦用之者亦灭其国，其为世之大祸明矣，而俗犹莫之寤也。惟先王之道，因时适变，为法不同，而考之无疵，用之无弊，故古之圣贤，未有以此而易彼也。</a:t>
            </a:r>
          </a:p>
        </p:txBody>
      </p:sp>
      <p:sp>
        <p:nvSpPr>
          <p:cNvPr id="629" name="人话：那些个谋士们反正报喜不报忧，完全不提欺诈和战争的坏处，导致国家灭亡，天下大乱。但是世上的人居然不知道，简直了。所以还是要简直正确的王道，适当适应时代才可以呀~"/>
          <p:cNvSpPr txBox="1"/>
          <p:nvPr/>
        </p:nvSpPr>
        <p:spPr>
          <a:xfrm>
            <a:off x="879785" y="4485173"/>
            <a:ext cx="10245442" cy="19837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3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人话：</a:t>
            </a:r>
            <a:r>
              <a:rPr>
                <a:solidFill>
                  <a:srgbClr val="000000"/>
                </a:solidFill>
              </a:rPr>
              <a:t>那些个谋士们反正报喜不报忧，完全不提欺诈和战争的坏处，导致国家灭亡，天下大乱。但是世上的人居然不知道，简直了。所以还是要简直正确的王道，适当适应时代才可以呀~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0" name="1.9.1曾巩 《战国策目录》序"/>
          <p:cNvSpPr txBox="1"/>
          <p:nvPr/>
        </p:nvSpPr>
        <p:spPr>
          <a:xfrm>
            <a:off x="1004386" y="420369"/>
            <a:ext cx="4947600" cy="535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1.9.1曾巩 《战国策目录》序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或曰：“邪说之害正也，宜放而绝之，则此书之不泯其可乎？”对曰：“君子之禁邪说也，固将明其说于天下，使当世之人皆知其说之不可从，然后以禁，则齐﹔使后世之人皆知其说之不可为，然后以戒，则明，岂必灭其籍哉？放而绝之，莫善于是。是以孟子之书，有为神农之言者，有为墨子之言者，皆著而非之。至于此书之作，则上继春秋，下至楚汉之起，二百四十五年之间，载其行事，固不可得而废也。”"/>
          <p:cNvSpPr txBox="1"/>
          <p:nvPr>
            <p:ph type="body" idx="1"/>
          </p:nvPr>
        </p:nvSpPr>
        <p:spPr>
          <a:xfrm>
            <a:off x="831336" y="1012881"/>
            <a:ext cx="10935528" cy="30959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859155">
              <a:lnSpc>
                <a:spcPct val="135000"/>
              </a:lnSpc>
              <a:defRPr sz="27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</a:t>
            </a:r>
            <a:r>
              <a:rPr u="sng">
                <a:solidFill>
                  <a:srgbClr val="C00000"/>
                </a:solidFill>
              </a:rPr>
              <a:t>或曰</a:t>
            </a:r>
            <a:r>
              <a:t>：“邪说之害正也，宜放而绝之，则此书之不泯其可乎？”</a:t>
            </a:r>
            <a:r>
              <a:rPr u="sng">
                <a:solidFill>
                  <a:srgbClr val="C00000"/>
                </a:solidFill>
              </a:rPr>
              <a:t>对曰</a:t>
            </a:r>
            <a:r>
              <a:t>：“君子之禁邪说也，固将明其说于天下，使当世之人皆知其说之不可从，然后以禁，则齐﹔使后世之人皆知其说之不可为，然后以戒，则明，</a:t>
            </a:r>
            <a:r>
              <a:rPr u="sng"/>
              <a:t>岂必灭其籍哉？</a:t>
            </a:r>
            <a:r>
              <a:t>放而绝之，莫善于是。是以孟子之书，有为神农之言者，有为墨子之言者，皆著而非之。至于此书之作，则上继春秋，下至楚汉之起，二百四十五年之间，载其行事，固不可得而废也。”</a:t>
            </a:r>
          </a:p>
        </p:txBody>
      </p:sp>
      <p:sp>
        <p:nvSpPr>
          <p:cNvPr id="633" name="人话：有人说，你说它不对，禁了不就完了？这不对，应该出版并告诉大家这是不对的。"/>
          <p:cNvSpPr txBox="1"/>
          <p:nvPr/>
        </p:nvSpPr>
        <p:spPr>
          <a:xfrm>
            <a:off x="839440" y="4262027"/>
            <a:ext cx="11013437" cy="4089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人话：</a:t>
            </a:r>
            <a:r>
              <a:rPr>
                <a:solidFill>
                  <a:srgbClr val="000000"/>
                </a:solidFill>
              </a:rPr>
              <a:t>有人说，你说它不对，禁了不就完了？这不对，应该出版并告诉大家这是不对的。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4" name="此书有高诱（东汉人）注者二十一篇，或曰三十二篇，《崇文总目》存者八篇，今存者十篇云。"/>
          <p:cNvSpPr txBox="1"/>
          <p:nvPr/>
        </p:nvSpPr>
        <p:spPr>
          <a:xfrm>
            <a:off x="829382" y="4868590"/>
            <a:ext cx="10939437" cy="91197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35000"/>
              </a:lnSpc>
              <a:defRPr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sz="2500"/>
              <a:t> 此书有</a:t>
            </a:r>
            <a:r>
              <a:rPr sz="2500" u="sng">
                <a:solidFill>
                  <a:srgbClr val="BE0000"/>
                </a:solidFill>
              </a:rPr>
              <a:t>高诱</a:t>
            </a:r>
            <a:r>
              <a:rPr sz="2500">
                <a:solidFill>
                  <a:srgbClr val="BE0000"/>
                </a:solidFill>
              </a:rPr>
              <a:t>（东汉人）</a:t>
            </a:r>
            <a:r>
              <a:rPr sz="2500"/>
              <a:t>注者二十一篇，或曰三十二篇，《崇文总目》存者八篇，今存者十篇云。</a:t>
            </a:r>
            <a:endParaRPr sz="2500"/>
          </a:p>
        </p:txBody>
      </p:sp>
      <p:sp>
        <p:nvSpPr>
          <p:cNvPr id="635" name="人话：这书还有注本呢~~东汉高诱做的，可棒了，这里考单选喔~~"/>
          <p:cNvSpPr txBox="1"/>
          <p:nvPr/>
        </p:nvSpPr>
        <p:spPr>
          <a:xfrm>
            <a:off x="821597" y="5988010"/>
            <a:ext cx="9140782" cy="4597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5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人话：</a:t>
            </a:r>
            <a:r>
              <a:rPr>
                <a:solidFill>
                  <a:srgbClr val="000000"/>
                </a:solidFill>
              </a:rPr>
              <a:t>这书还有注本呢~~东汉高诱做的，可棒了，这里考单选喔~~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6" name="单选"/>
          <p:cNvSpPr txBox="1"/>
          <p:nvPr/>
        </p:nvSpPr>
        <p:spPr>
          <a:xfrm>
            <a:off x="4327442" y="5325524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637" name="星形"/>
          <p:cNvSpPr/>
          <p:nvPr/>
        </p:nvSpPr>
        <p:spPr>
          <a:xfrm>
            <a:off x="4856088" y="5414612"/>
            <a:ext cx="259451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638" name="1.9.1曾巩 《战国策目录》序"/>
          <p:cNvSpPr txBox="1"/>
          <p:nvPr/>
        </p:nvSpPr>
        <p:spPr>
          <a:xfrm>
            <a:off x="1004386" y="420369"/>
            <a:ext cx="4947600" cy="535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1.9.1曾巩 《战国策目录》序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4293" y="186059"/>
            <a:ext cx="3559833" cy="20463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1" name="本文属于呈给皇帝的目录序，实际是一篇议论文。从正统的儒家思想出发，批判了刘向为战国游士好用谋诈做辩护的观点。"/>
          <p:cNvSpPr txBox="1"/>
          <p:nvPr/>
        </p:nvSpPr>
        <p:spPr>
          <a:xfrm>
            <a:off x="441591" y="3087734"/>
            <a:ext cx="9937054" cy="11576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4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本文属于呈给皇帝的</a:t>
            </a:r>
            <a:r>
              <a:rPr u="sng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目录序</a:t>
            </a:r>
            <a:r>
              <a:t>，实际是一篇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议论文</a:t>
            </a:r>
            <a:r>
              <a:t>。从正统的儒家思想出发，</a:t>
            </a:r>
            <a:r>
              <a:rPr u="sng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批判了</a:t>
            </a:r>
            <a:r>
              <a:t>刘向为战国游士好用谋诈做辩护的观点。</a:t>
            </a:r>
          </a:p>
        </p:txBody>
      </p:sp>
      <p:sp>
        <p:nvSpPr>
          <p:cNvPr id="642" name="思想内容："/>
          <p:cNvSpPr txBox="1"/>
          <p:nvPr/>
        </p:nvSpPr>
        <p:spPr>
          <a:xfrm>
            <a:off x="427789" y="2566005"/>
            <a:ext cx="1691637" cy="4470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sp>
        <p:nvSpPr>
          <p:cNvPr id="643" name="单选"/>
          <p:cNvSpPr txBox="1"/>
          <p:nvPr/>
        </p:nvSpPr>
        <p:spPr>
          <a:xfrm>
            <a:off x="5948476" y="2585055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644" name="星形"/>
          <p:cNvSpPr/>
          <p:nvPr/>
        </p:nvSpPr>
        <p:spPr>
          <a:xfrm>
            <a:off x="6463934" y="2674147"/>
            <a:ext cx="259451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645" name="1.9.1曾巩 《战国策目录》序"/>
          <p:cNvSpPr txBox="1"/>
          <p:nvPr/>
        </p:nvSpPr>
        <p:spPr>
          <a:xfrm>
            <a:off x="1004386" y="420369"/>
            <a:ext cx="4947600" cy="535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1.9.1曾巩 《战国策目录》序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艺术特点：[了解]"/>
          <p:cNvSpPr txBox="1"/>
          <p:nvPr/>
        </p:nvSpPr>
        <p:spPr>
          <a:xfrm>
            <a:off x="877992" y="1898357"/>
            <a:ext cx="2492828" cy="4470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艺术特点：[了解]</a:t>
            </a:r>
          </a:p>
        </p:txBody>
      </p:sp>
      <p:sp>
        <p:nvSpPr>
          <p:cNvPr id="648" name="手法上：多用设问和反诘。"/>
          <p:cNvSpPr txBox="1"/>
          <p:nvPr/>
        </p:nvSpPr>
        <p:spPr>
          <a:xfrm>
            <a:off x="931631" y="2463305"/>
            <a:ext cx="3547127" cy="4978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40000"/>
              </a:lnSpc>
              <a:defRPr sz="2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手法上：多用设问和反诘。 </a:t>
            </a:r>
          </a:p>
        </p:txBody>
      </p:sp>
      <p:pic>
        <p:nvPicPr>
          <p:cNvPr id="64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9940" y="238266"/>
            <a:ext cx="3427546" cy="1917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0" name="1.9.1曾巩 《战国策目录》序"/>
          <p:cNvSpPr txBox="1"/>
          <p:nvPr/>
        </p:nvSpPr>
        <p:spPr>
          <a:xfrm>
            <a:off x="1004386" y="420369"/>
            <a:ext cx="4947600" cy="535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1.9.1曾巩 《战国策目录》序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1.10王安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1000"/>
              </a:spcBef>
              <a:defRPr sz="4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1.10王安石</a:t>
            </a:r>
          </a:p>
        </p:txBody>
      </p:sp>
      <p:sp>
        <p:nvSpPr>
          <p:cNvPr id="653" name="1.《明妃曲》…"/>
          <p:cNvSpPr txBox="1"/>
          <p:nvPr/>
        </p:nvSpPr>
        <p:spPr>
          <a:xfrm>
            <a:off x="972223" y="1739504"/>
            <a:ext cx="10156356" cy="32029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 sz="4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1.《明妃曲》</a:t>
            </a:r>
          </a:p>
          <a:p>
            <a:pPr>
              <a:lnSpc>
                <a:spcPct val="150000"/>
              </a:lnSpc>
              <a:spcBef>
                <a:spcPts val="1000"/>
              </a:spcBef>
              <a:defRPr sz="4700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2.《桂枝香（登临送目）》必背☆☆☆</a:t>
            </a:r>
          </a:p>
          <a:p>
            <a:pPr>
              <a:lnSpc>
                <a:spcPct val="150000"/>
              </a:lnSpc>
              <a:spcBef>
                <a:spcPts val="1000"/>
              </a:spcBef>
              <a:defRPr sz="4700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3.《祭欧阳文忠公文》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1.10.0王安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1000"/>
              </a:spcBef>
              <a:defRPr sz="4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1.10.0王安石</a:t>
            </a:r>
          </a:p>
        </p:txBody>
      </p:sp>
      <p:sp>
        <p:nvSpPr>
          <p:cNvPr id="656" name="1.王安石，号半山，人称王荆公，又称王文公，今江西人， 任宰相后，大力推行新法。…"/>
          <p:cNvSpPr txBox="1"/>
          <p:nvPr/>
        </p:nvSpPr>
        <p:spPr>
          <a:xfrm>
            <a:off x="706330" y="2800436"/>
            <a:ext cx="6174687" cy="184919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4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1.王安石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，号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半山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人称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王荆公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，又称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王文公</a:t>
            </a:r>
            <a:endParaRPr u="sng">
              <a:solidFill>
                <a:srgbClr val="BE0000"/>
              </a:solidFill>
            </a:endParaRPr>
          </a:p>
          <a:p>
            <a:pPr>
              <a:lnSpc>
                <a:spcPct val="150000"/>
              </a:lnSpc>
              <a:defRPr sz="24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2. 著有</a:t>
            </a:r>
            <a:r>
              <a:rPr>
                <a:solidFill>
                  <a:srgbClr val="C00000"/>
                </a:solidFill>
              </a:rPr>
              <a:t>《</a:t>
            </a:r>
            <a:r>
              <a:rPr u="sng">
                <a:solidFill>
                  <a:srgbClr val="C00000"/>
                </a:solidFill>
              </a:rPr>
              <a:t>临川先生文集</a:t>
            </a:r>
            <a:r>
              <a:rPr>
                <a:solidFill>
                  <a:srgbClr val="C00000"/>
                </a:solidFill>
              </a:rPr>
              <a:t>》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 sz="24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3.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今江西人，</a:t>
            </a:r>
            <a:r>
              <a:t> 任宰相后，大力推行</a:t>
            </a:r>
            <a:r>
              <a:rPr u="sng"/>
              <a:t>新法</a:t>
            </a:r>
            <a:r>
              <a:t>。</a:t>
            </a:r>
          </a:p>
        </p:txBody>
      </p:sp>
      <p:sp>
        <p:nvSpPr>
          <p:cNvPr id="657" name="单选"/>
          <p:cNvSpPr txBox="1"/>
          <p:nvPr/>
        </p:nvSpPr>
        <p:spPr>
          <a:xfrm>
            <a:off x="713645" y="2277541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658" name="星形"/>
          <p:cNvSpPr/>
          <p:nvPr/>
        </p:nvSpPr>
        <p:spPr>
          <a:xfrm>
            <a:off x="1242292" y="2379332"/>
            <a:ext cx="259452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65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5615" y="185981"/>
            <a:ext cx="3624362" cy="20409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34" y="2475852"/>
            <a:ext cx="3403602" cy="2806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人称王荆公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人称王荆公的是（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A:王维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B:王安石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C:王昌龄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D:王粲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66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标题 8"/>
          <p:cNvSpPr txBox="1"/>
          <p:nvPr>
            <p:ph type="title"/>
          </p:nvPr>
        </p:nvSpPr>
        <p:spPr>
          <a:xfrm>
            <a:off x="838199" y="562697"/>
            <a:ext cx="5212717" cy="565874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学习思路</a:t>
            </a:r>
          </a:p>
        </p:txBody>
      </p:sp>
      <p:sp>
        <p:nvSpPr>
          <p:cNvPr id="274" name="文本框 2"/>
          <p:cNvSpPr txBox="1"/>
          <p:nvPr/>
        </p:nvSpPr>
        <p:spPr>
          <a:xfrm>
            <a:off x="201332" y="5284945"/>
            <a:ext cx="3494082" cy="13923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作品选学习分为两大部分</a:t>
            </a:r>
          </a:p>
          <a:p>
            <a:pPr marL="320675" indent="-320675">
              <a:lnSpc>
                <a:spcPct val="150000"/>
              </a:lnSpc>
              <a:buSzPct val="100000"/>
              <a:buAutoNum type="arabicPeriod"/>
              <a:defRPr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文学常识    </a:t>
            </a:r>
          </a:p>
          <a:p>
            <a:pPr marL="320675" indent="-320675">
              <a:lnSpc>
                <a:spcPct val="150000"/>
              </a:lnSpc>
              <a:buSzPct val="100000"/>
              <a:buAutoNum type="arabicPeriod"/>
              <a:defRPr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鉴赏作品</a:t>
            </a:r>
          </a:p>
        </p:txBody>
      </p:sp>
      <p:pic>
        <p:nvPicPr>
          <p:cNvPr id="275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4" y="1353666"/>
            <a:ext cx="11632567" cy="365887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人称王荆公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人称王荆公的是（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A:王维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B:王安石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C:王昌龄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D:王粲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66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1" name="标题 1"/>
          <p:cNvSpPr txBox="1"/>
          <p:nvPr>
            <p:ph type="title"/>
          </p:nvPr>
        </p:nvSpPr>
        <p:spPr>
          <a:xfrm>
            <a:off x="1377594" y="4067823"/>
            <a:ext cx="7151693" cy="989014"/>
          </a:xfrm>
          <a:prstGeom prst="rect">
            <a:avLst/>
          </a:prstGeom>
        </p:spPr>
        <p:txBody>
          <a:bodyPr anchor="b"/>
          <a:lstStyle>
            <a:lvl1pPr defTabSz="748665">
              <a:defRPr sz="4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1.10.1王安石《明妃曲》【泛读】</a:t>
            </a:r>
          </a:p>
        </p:txBody>
      </p:sp>
      <p:sp>
        <p:nvSpPr>
          <p:cNvPr id="672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67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4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675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1.10.1王安石《明妃曲》"/>
          <p:cNvSpPr txBox="1"/>
          <p:nvPr/>
        </p:nvSpPr>
        <p:spPr>
          <a:xfrm>
            <a:off x="984774" y="350520"/>
            <a:ext cx="5452722" cy="675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42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1.10.1王安石《明妃曲》</a:t>
            </a:r>
          </a:p>
        </p:txBody>
      </p:sp>
      <p:sp>
        <p:nvSpPr>
          <p:cNvPr id="678" name="明妃曲…"/>
          <p:cNvSpPr txBox="1"/>
          <p:nvPr/>
        </p:nvSpPr>
        <p:spPr>
          <a:xfrm>
            <a:off x="515817" y="1164279"/>
            <a:ext cx="6390637" cy="51407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明妃曲</a:t>
            </a:r>
          </a:p>
          <a:p>
            <a:pPr algn="ctr">
              <a:lnSpc>
                <a:spcPct val="125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明妃初出汉宫时，泪湿春风鬓脚垂。</a:t>
            </a:r>
          </a:p>
          <a:p>
            <a:pPr algn="ctr">
              <a:lnSpc>
                <a:spcPct val="125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低徊顾影无颜色，尚得</a:t>
            </a:r>
            <a:r>
              <a:rPr u="sng"/>
              <a:t>君王</a:t>
            </a:r>
            <a:r>
              <a:t>不自持。</a:t>
            </a:r>
          </a:p>
          <a:p>
            <a:pPr algn="ctr">
              <a:lnSpc>
                <a:spcPct val="125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归来却怪丹青手，入眼平生几曾有。</a:t>
            </a:r>
          </a:p>
          <a:p>
            <a:pPr algn="ctr">
              <a:lnSpc>
                <a:spcPct val="125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意态由来画不成，当时枉杀</a:t>
            </a:r>
            <a:r>
              <a:rPr u="sng">
                <a:solidFill>
                  <a:srgbClr val="C00000"/>
                </a:solidFill>
              </a:rPr>
              <a:t>毛延寿</a:t>
            </a:r>
            <a:r>
              <a:t>。</a:t>
            </a:r>
          </a:p>
          <a:p>
            <a:pPr algn="ctr">
              <a:lnSpc>
                <a:spcPct val="125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一去心知更不归，可怜着尽汉宫衣。</a:t>
            </a:r>
          </a:p>
          <a:p>
            <a:pPr algn="ctr">
              <a:lnSpc>
                <a:spcPct val="125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寄声欲问塞南事，只有年年</a:t>
            </a:r>
            <a:r>
              <a:rPr u="sng">
                <a:solidFill>
                  <a:srgbClr val="C00000"/>
                </a:solidFill>
              </a:rPr>
              <a:t>鸿雁飞</a:t>
            </a:r>
            <a:r>
              <a:t>。</a:t>
            </a:r>
          </a:p>
          <a:p>
            <a:pPr algn="ctr">
              <a:lnSpc>
                <a:spcPct val="125000"/>
              </a:lnSpc>
              <a:defRPr sz="2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家人万里传消息，好在毡城莫相忆。</a:t>
            </a:r>
          </a:p>
          <a:p>
            <a:pPr algn="ctr">
              <a:lnSpc>
                <a:spcPct val="125000"/>
              </a:lnSpc>
              <a:defRPr sz="2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君不见咫尺长门闭阿娇，人生失意无南北。</a:t>
            </a:r>
          </a:p>
        </p:txBody>
      </p:sp>
      <p:sp>
        <p:nvSpPr>
          <p:cNvPr id="679" name="1. 明妃：即王昭君。…"/>
          <p:cNvSpPr txBox="1"/>
          <p:nvPr/>
        </p:nvSpPr>
        <p:spPr>
          <a:xfrm>
            <a:off x="7064354" y="2077322"/>
            <a:ext cx="4825349" cy="352576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1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 明妃：即</a:t>
            </a:r>
            <a:r>
              <a:rPr u="sng">
                <a:solidFill>
                  <a:srgbClr val="C00000"/>
                </a:solidFill>
              </a:rPr>
              <a:t>王昭君</a:t>
            </a:r>
            <a:r>
              <a:t>。</a:t>
            </a:r>
          </a:p>
          <a:p>
            <a:pPr>
              <a:lnSpc>
                <a:spcPct val="115000"/>
              </a:lnSpc>
              <a:defRPr sz="21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这段史事可参见</a:t>
            </a:r>
            <a:r>
              <a:rPr>
                <a:solidFill>
                  <a:srgbClr val="C00000"/>
                </a:solidFill>
              </a:rPr>
              <a:t>《</a:t>
            </a:r>
            <a:r>
              <a:rPr u="sng">
                <a:solidFill>
                  <a:srgbClr val="C00000"/>
                </a:solidFill>
              </a:rPr>
              <a:t>后汉书·南匈奴传</a:t>
            </a:r>
            <a:r>
              <a:rPr>
                <a:solidFill>
                  <a:srgbClr val="C00000"/>
                </a:solidFill>
              </a:rPr>
              <a:t>》。</a:t>
            </a:r>
            <a:endParaRPr u="sng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 君王：指</a:t>
            </a:r>
            <a:r>
              <a:rPr u="sng">
                <a:solidFill>
                  <a:srgbClr val="C00000"/>
                </a:solidFill>
              </a:rPr>
              <a:t>汉元帝</a:t>
            </a:r>
            <a:r>
              <a:t>刘奭shì 。</a:t>
            </a:r>
          </a:p>
          <a:p>
            <a:pPr>
              <a:lnSpc>
                <a:spcPct val="11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 鸿雁飞：用</a:t>
            </a:r>
            <a:r>
              <a:rPr u="sng">
                <a:solidFill>
                  <a:srgbClr val="C00000"/>
                </a:solidFill>
              </a:rPr>
              <a:t>《汉书·苏武传》</a:t>
            </a:r>
            <a:r>
              <a:t>典故，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希望鸿雁替自己传送书信。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>
              <a:lnSpc>
                <a:spcPct val="11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 长门闭阿娇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陈阿娇是汉武帝姑母之女，后来成为</a:t>
            </a:r>
            <a:r>
              <a:rPr u="sng">
                <a:solidFill>
                  <a:srgbClr val="C00000"/>
                </a:solidFill>
              </a:rPr>
              <a:t>汉武帝皇后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。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失宠被封锁在长门宮。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680" name="单选"/>
          <p:cNvSpPr txBox="1"/>
          <p:nvPr/>
        </p:nvSpPr>
        <p:spPr>
          <a:xfrm>
            <a:off x="7126005" y="1540105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681" name="星形"/>
          <p:cNvSpPr/>
          <p:nvPr/>
        </p:nvSpPr>
        <p:spPr>
          <a:xfrm>
            <a:off x="7654651" y="1629194"/>
            <a:ext cx="259452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68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3117" y="91669"/>
            <a:ext cx="3123770" cy="18573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6591" y="69404"/>
            <a:ext cx="3853010" cy="22148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87" name="这是一首咏史诗，由王昭君推想到历朝宫中女子寂寞凄凉的共同命运，…"/>
          <p:cNvSpPr txBox="1"/>
          <p:nvPr>
            <p:ph type="body" sz="half" idx="1"/>
          </p:nvPr>
        </p:nvSpPr>
        <p:spPr>
          <a:xfrm>
            <a:off x="561135" y="2561451"/>
            <a:ext cx="10633665" cy="19404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    这是一首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咏史诗</a:t>
            </a:r>
            <a:r>
              <a:rPr>
                <a:solidFill>
                  <a:srgbClr val="C00000"/>
                </a:solidFill>
              </a:rPr>
              <a:t>，</a:t>
            </a:r>
            <a:r>
              <a:t>由王昭君推想到历朝宫中女子寂寞凄凉的共同命运，</a:t>
            </a:r>
          </a:p>
          <a:p>
            <a:pPr algn="just"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    通过一个特定的历史人物和事件，揭示了更为深刻隽永的人生悲剧主题。</a:t>
            </a:r>
          </a:p>
          <a:p>
            <a:pPr algn="just"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    抒发作者的悲悯之情。</a:t>
            </a:r>
          </a:p>
        </p:txBody>
      </p:sp>
      <p:sp>
        <p:nvSpPr>
          <p:cNvPr id="688" name="1.10.1王安石《明妃曲》"/>
          <p:cNvSpPr txBox="1"/>
          <p:nvPr/>
        </p:nvSpPr>
        <p:spPr>
          <a:xfrm>
            <a:off x="919448" y="350520"/>
            <a:ext cx="4561291" cy="5740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5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1.10.1王安石《明妃曲》</a:t>
            </a:r>
          </a:p>
        </p:txBody>
      </p:sp>
      <p:sp>
        <p:nvSpPr>
          <p:cNvPr id="689" name="单选"/>
          <p:cNvSpPr txBox="1"/>
          <p:nvPr/>
        </p:nvSpPr>
        <p:spPr>
          <a:xfrm>
            <a:off x="2459664" y="2061068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690" name="星形"/>
          <p:cNvSpPr/>
          <p:nvPr/>
        </p:nvSpPr>
        <p:spPr>
          <a:xfrm>
            <a:off x="2988311" y="2150159"/>
            <a:ext cx="259451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691" name="思想内容："/>
          <p:cNvSpPr txBox="1"/>
          <p:nvPr/>
        </p:nvSpPr>
        <p:spPr>
          <a:xfrm>
            <a:off x="604171" y="2010268"/>
            <a:ext cx="2009137" cy="510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4062" y="164901"/>
            <a:ext cx="3661017" cy="20482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94" name="1.10.1王安石《明妃曲》"/>
          <p:cNvSpPr txBox="1"/>
          <p:nvPr/>
        </p:nvSpPr>
        <p:spPr>
          <a:xfrm>
            <a:off x="919448" y="350520"/>
            <a:ext cx="4561291" cy="5740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5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1.10.1王安石《明妃曲》</a:t>
            </a:r>
          </a:p>
        </p:txBody>
      </p:sp>
      <p:sp>
        <p:nvSpPr>
          <p:cNvPr id="695" name="艺术特色：【了解】"/>
          <p:cNvSpPr txBox="1"/>
          <p:nvPr/>
        </p:nvSpPr>
        <p:spPr>
          <a:xfrm>
            <a:off x="565387" y="1948532"/>
            <a:ext cx="3533137" cy="510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艺术特色：【了解】</a:t>
            </a:r>
          </a:p>
        </p:txBody>
      </p:sp>
      <p:sp>
        <p:nvSpPr>
          <p:cNvPr id="696" name="王昭君的美貌+内心活动（身世之悲+爱国思乡）…"/>
          <p:cNvSpPr txBox="1"/>
          <p:nvPr/>
        </p:nvSpPr>
        <p:spPr>
          <a:xfrm>
            <a:off x="621973" y="2747803"/>
            <a:ext cx="10633666" cy="116947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normAutofit/>
          </a:bodyPr>
          <a:lstStyle/>
          <a:p>
            <a:pPr defTabSz="904875">
              <a:lnSpc>
                <a:spcPct val="150000"/>
              </a:lnSpc>
              <a:defRPr sz="2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王昭君的美貌+内心活动（身世之悲+爱国思乡）</a:t>
            </a:r>
          </a:p>
          <a:p>
            <a:pPr defTabSz="904875">
              <a:lnSpc>
                <a:spcPct val="150000"/>
              </a:lnSpc>
              <a:defRPr sz="2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——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可悲可怜+可贵可敬</a:t>
            </a:r>
            <a:r>
              <a:t>。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《明妃曲》的史事，主要见之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《明妃曲》的史事，主要见之于（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A:《后汉书》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B:《汉书》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C:《新五代史》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D:《新唐书》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69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《明妃曲》的史事，主要见之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《明妃曲》的史事，主要见之于（ ）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A:《后汉书》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B:《汉书》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C:《新五代史》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D:《新唐书》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70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王安石《明妃曲》：“低徊顾影无颜色，尚得君王不自持”，此处“君王”是指（  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王安石《明妃曲》：“低徊顾影无颜色，尚得君王不自持”，此处“君王”是指（   ）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A:汉武帝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B:汉文帝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C:汉献帝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D:汉元帝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70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王安石《明妃曲》：“低徊顾影无颜色，尚得君王不自持”，此处“君王”是指（  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王安石《明妃曲》：“低徊顾影无颜色，尚得君王不自持”，此处“君王”是指（   ）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A:汉武帝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B:汉文帝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C:汉献帝</a:t>
            </a:r>
          </a:p>
          <a:p>
            <a:pPr defTabSz="447675">
              <a:lnSpc>
                <a:spcPct val="100000"/>
              </a:lnSpc>
              <a:defRPr sz="29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D:汉元帝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47675">
              <a:lnSpc>
                <a:spcPct val="100000"/>
              </a:lnSpc>
              <a:defRPr sz="2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  <a:p>
            <a:pPr defTabSz="447675">
              <a:lnSpc>
                <a:spcPct val="100000"/>
              </a:lnSpc>
              <a:defRPr sz="29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答案：D</a:t>
            </a:r>
          </a:p>
        </p:txBody>
      </p:sp>
      <p:sp>
        <p:nvSpPr>
          <p:cNvPr id="70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1" name="标题 1"/>
          <p:cNvSpPr txBox="1"/>
          <p:nvPr>
            <p:ph type="title"/>
          </p:nvPr>
        </p:nvSpPr>
        <p:spPr>
          <a:xfrm>
            <a:off x="1377594" y="4067823"/>
            <a:ext cx="7151693" cy="989014"/>
          </a:xfrm>
          <a:prstGeom prst="rect">
            <a:avLst/>
          </a:prstGeom>
        </p:spPr>
        <p:txBody>
          <a:bodyPr anchor="b"/>
          <a:lstStyle/>
          <a:p>
            <a:pPr algn="ctr" defTabSz="160020">
              <a:defRPr sz="33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1.10.2王安石《桂枝香（金陵怀古）》</a:t>
            </a:r>
          </a:p>
          <a:p>
            <a:pPr algn="ctr" defTabSz="160020">
              <a:defRPr sz="33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【精读+必背】</a:t>
            </a:r>
          </a:p>
        </p:txBody>
      </p:sp>
      <p:sp>
        <p:nvSpPr>
          <p:cNvPr id="712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71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4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715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395" y="251460"/>
            <a:ext cx="486473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1.10.2 桂枝香（登临送目）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9" name="标题 1"/>
          <p:cNvSpPr txBox="1"/>
          <p:nvPr>
            <p:ph type="title"/>
          </p:nvPr>
        </p:nvSpPr>
        <p:spPr>
          <a:xfrm>
            <a:off x="1447799" y="4175125"/>
            <a:ext cx="10155154" cy="989013"/>
          </a:xfrm>
          <a:prstGeom prst="rect">
            <a:avLst/>
          </a:prstGeom>
        </p:spPr>
        <p:txBody>
          <a:bodyPr anchor="b"/>
          <a:lstStyle>
            <a:lvl1pPr>
              <a:defRPr sz="4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1.6.3欧阳修《梅圣俞诗集序）》【泛读】 </a:t>
            </a:r>
          </a:p>
        </p:txBody>
      </p:sp>
      <p:sp>
        <p:nvSpPr>
          <p:cNvPr id="1060" name="矩形 6"/>
          <p:cNvSpPr/>
          <p:nvPr/>
        </p:nvSpPr>
        <p:spPr>
          <a:xfrm>
            <a:off x="1392237" y="3429000"/>
            <a:ext cx="1374777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106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2" name="矩形 8"/>
          <p:cNvSpPr/>
          <p:nvPr/>
        </p:nvSpPr>
        <p:spPr>
          <a:xfrm>
            <a:off x="1392237" y="4159250"/>
            <a:ext cx="55565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1063" name="副标题 2"/>
          <p:cNvSpPr txBox="1"/>
          <p:nvPr/>
        </p:nvSpPr>
        <p:spPr>
          <a:xfrm>
            <a:off x="1465263" y="6129337"/>
            <a:ext cx="4891088" cy="3581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" y="18478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1.7.3 梅圣俞诗集序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桂枝香        金陵怀古…"/>
          <p:cNvSpPr txBox="1"/>
          <p:nvPr>
            <p:ph type="body" sz="half" idx="1"/>
          </p:nvPr>
        </p:nvSpPr>
        <p:spPr>
          <a:xfrm>
            <a:off x="68078" y="1836445"/>
            <a:ext cx="11317290" cy="2676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ctr" defTabSz="584835">
              <a:lnSpc>
                <a:spcPct val="10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桂枝香        </a:t>
            </a:r>
            <a:r>
              <a:rPr>
                <a:solidFill>
                  <a:srgbClr val="BE0000"/>
                </a:solidFill>
              </a:rPr>
              <a:t>金陵</a:t>
            </a:r>
            <a:r>
              <a:t>怀古</a:t>
            </a:r>
          </a:p>
          <a:p>
            <a:pPr defTabSz="584835"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登临送目，正</a:t>
            </a:r>
            <a:r>
              <a:rPr u="sng">
                <a:solidFill>
                  <a:srgbClr val="BE0000"/>
                </a:solidFill>
              </a:rPr>
              <a:t>故国</a:t>
            </a:r>
            <a:r>
              <a:t>晚秋，天气初肃。</a:t>
            </a:r>
            <a:r>
              <a:rPr u="sng">
                <a:solidFill>
                  <a:srgbClr val="BE0000"/>
                </a:solidFill>
              </a:rPr>
              <a:t>千里澄江似练</a:t>
            </a:r>
            <a:r>
              <a:t>，翠峰如簇。征帆去棹zhào残阳里，背西风，酒旗斜矗。彩舟云淡，星河鹭起，画图难足。</a:t>
            </a:r>
          </a:p>
          <a:p>
            <a:pPr defTabSz="584835"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念往昔、繁华竞逐，</a:t>
            </a:r>
            <a:r>
              <a:rPr u="sng">
                <a:solidFill>
                  <a:srgbClr val="BE0000"/>
                </a:solidFill>
              </a:rPr>
              <a:t>叹门外楼头，悲恨相续</a:t>
            </a:r>
            <a:r>
              <a:t>。千古凭高，对此漫嗟荣辱。六朝旧事随流水，但寒烟衰草凝绿。</a:t>
            </a:r>
            <a:r>
              <a:rPr u="sng">
                <a:solidFill>
                  <a:srgbClr val="BE0000"/>
                </a:solidFill>
              </a:rPr>
              <a:t>至今商女，时时犹唱，《后庭》遗曲</a:t>
            </a:r>
            <a:r>
              <a:t>。</a:t>
            </a:r>
          </a:p>
        </p:txBody>
      </p:sp>
      <p:sp>
        <p:nvSpPr>
          <p:cNvPr id="718" name="11.10.2王安石《桂枝香（金陵怀古）》"/>
          <p:cNvSpPr txBox="1"/>
          <p:nvPr/>
        </p:nvSpPr>
        <p:spPr>
          <a:xfrm>
            <a:off x="1067050" y="407669"/>
            <a:ext cx="7218717" cy="561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4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11.10.2王安石《桂枝香（金陵怀古）》</a:t>
            </a:r>
          </a:p>
        </p:txBody>
      </p:sp>
      <p:sp>
        <p:nvSpPr>
          <p:cNvPr id="719" name="千里句：南朝齐 谢朓《晚登三山还望京邑》诗：“澄江静如练。”澄江：长江。…"/>
          <p:cNvSpPr txBox="1"/>
          <p:nvPr/>
        </p:nvSpPr>
        <p:spPr>
          <a:xfrm>
            <a:off x="46296" y="4964750"/>
            <a:ext cx="11021694" cy="181649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20675" indent="-320675" algn="just">
              <a:lnSpc>
                <a:spcPct val="80000"/>
              </a:lnSpc>
              <a:buSzPct val="100000"/>
              <a:buAutoNum type="arabicPeriod"/>
              <a:defRPr sz="23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千里句</a:t>
            </a:r>
            <a:r>
              <a:rPr u="none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：南朝齐</a:t>
            </a:r>
            <a:r>
              <a:rPr u="none">
                <a:solidFill>
                  <a:srgbClr val="000000"/>
                </a:solidFill>
              </a:rPr>
              <a:t> </a:t>
            </a:r>
            <a:r>
              <a:t>谢朓</a:t>
            </a:r>
            <a:r>
              <a:rPr u="none">
                <a:solidFill>
                  <a:srgbClr val="000000"/>
                </a:solidFill>
              </a:rPr>
              <a:t>《晚登三山还望京邑》</a:t>
            </a:r>
            <a:r>
              <a:rPr u="none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诗：“澄江静如练。”澄江：长江。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just">
              <a:lnSpc>
                <a:spcPct val="80000"/>
              </a:lnSpc>
              <a:defRPr sz="23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2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.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门外楼头</a:t>
            </a:r>
            <a:r>
              <a:t>：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指六朝陈被隋灭亡的历史悲剧。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杜牧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《台城曲》诗：“门外韩擒虎，楼头张丽华。”</a:t>
            </a:r>
            <a:endParaRPr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defRPr sz="23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3.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至今三句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：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杜牧《泊秦淮》</a:t>
            </a:r>
            <a:r>
              <a:rPr>
                <a:solidFill>
                  <a:srgbClr val="C00000"/>
                </a:solidFill>
              </a:rPr>
              <a:t>：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商女不知亡国恨，隔江犹唱《后庭花》。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【警醒当世】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《后庭》：即《玉树后庭花》，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陈后主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所作，后人认为是亡国之音。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</p:txBody>
      </p:sp>
      <p:sp>
        <p:nvSpPr>
          <p:cNvPr id="720" name="选择"/>
          <p:cNvSpPr txBox="1"/>
          <p:nvPr/>
        </p:nvSpPr>
        <p:spPr>
          <a:xfrm>
            <a:off x="125306" y="4534403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721" name="星形"/>
          <p:cNvSpPr/>
          <p:nvPr/>
        </p:nvSpPr>
        <p:spPr>
          <a:xfrm>
            <a:off x="627575" y="4636191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722" name="星形"/>
          <p:cNvSpPr/>
          <p:nvPr/>
        </p:nvSpPr>
        <p:spPr>
          <a:xfrm>
            <a:off x="844453" y="4636191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72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4622" y="33214"/>
            <a:ext cx="2996705" cy="17818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25095" y="33020"/>
            <a:ext cx="486473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1.10.2 桂枝香（登临送目）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这是一首金陵怀古绝唱【怀古词】。…"/>
          <p:cNvSpPr txBox="1"/>
          <p:nvPr/>
        </p:nvSpPr>
        <p:spPr>
          <a:xfrm>
            <a:off x="589262" y="3029473"/>
            <a:ext cx="11050855" cy="16802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      这是一首金陵</a:t>
            </a:r>
            <a:r>
              <a:rPr u="sng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怀古</a:t>
            </a:r>
            <a:r>
              <a:t>绝唱【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怀古词</a:t>
            </a:r>
            <a:r>
              <a:t>】。</a:t>
            </a:r>
          </a:p>
          <a:p>
            <a:pPr>
              <a:lnSpc>
                <a:spcPct val="15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 以</a:t>
            </a:r>
            <a:r>
              <a:rPr u="sng"/>
              <a:t>六朝盛衰</a:t>
            </a:r>
            <a:r>
              <a:t>为抒情</a:t>
            </a:r>
            <a:r>
              <a:rPr u="sng"/>
              <a:t>背景</a:t>
            </a:r>
            <a:r>
              <a:t>，通过对六朝君主追逐繁华、相继上演一出出荒淫误国悲剧的</a:t>
            </a:r>
            <a:r>
              <a:rPr u="sng"/>
              <a:t>历史沉思</a:t>
            </a:r>
            <a:r>
              <a:t>，针砭时事，警诫当朝</a:t>
            </a:r>
            <a:r>
              <a:rPr u="sng"/>
              <a:t>吸取历史教训。</a:t>
            </a:r>
            <a:endParaRPr u="sng"/>
          </a:p>
        </p:txBody>
      </p:sp>
      <p:pic>
        <p:nvPicPr>
          <p:cNvPr id="72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2422" y="107948"/>
            <a:ext cx="4238198" cy="24362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9" name="11.10.2王安石《桂枝香（金陵怀古）》"/>
          <p:cNvSpPr txBox="1"/>
          <p:nvPr/>
        </p:nvSpPr>
        <p:spPr>
          <a:xfrm>
            <a:off x="1067050" y="407669"/>
            <a:ext cx="7218717" cy="561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4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11.10.2王安石《桂枝香（金陵怀古）》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2250" y="107950"/>
            <a:ext cx="486473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1.10.2 桂枝香（登临送目）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【总】上片写景、下片怀古。…"/>
          <p:cNvSpPr txBox="1"/>
          <p:nvPr/>
        </p:nvSpPr>
        <p:spPr>
          <a:xfrm>
            <a:off x="175939" y="3997133"/>
            <a:ext cx="11050856" cy="2786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2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【总】</a:t>
            </a:r>
            <a:r>
              <a:t>上片</a:t>
            </a:r>
            <a:r>
              <a:rPr u="sng">
                <a:solidFill>
                  <a:srgbClr val="C00000"/>
                </a:solidFill>
              </a:rPr>
              <a:t>写景</a:t>
            </a:r>
            <a:r>
              <a:t>、下片</a:t>
            </a:r>
            <a:r>
              <a:rPr u="sng">
                <a:solidFill>
                  <a:srgbClr val="C00000"/>
                </a:solidFill>
              </a:rPr>
              <a:t>怀古</a:t>
            </a:r>
            <a:r>
              <a:t>。</a:t>
            </a:r>
          </a:p>
          <a:p>
            <a:pPr algn="just">
              <a:lnSpc>
                <a:spcPct val="12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1.上片写</a:t>
            </a:r>
            <a:r>
              <a:rPr u="sng">
                <a:solidFill>
                  <a:srgbClr val="C00000"/>
                </a:solidFill>
              </a:rPr>
              <a:t>登临远眺所见之景</a:t>
            </a:r>
            <a:r>
              <a:t>。</a:t>
            </a:r>
            <a:endParaRPr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>
              <a:lnSpc>
                <a:spcPct val="12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   </a:t>
            </a:r>
            <a:r>
              <a:rPr b="1" u="sng">
                <a:solidFill>
                  <a:srgbClr val="C00000"/>
                </a:solidFill>
              </a:rPr>
              <a:t>景物具有鲜明的形象和色彩</a:t>
            </a:r>
            <a:r>
              <a:t>。</a:t>
            </a:r>
          </a:p>
          <a:p>
            <a:pPr algn="just">
              <a:lnSpc>
                <a:spcPct val="12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2.下片“念往昔”转入</a:t>
            </a:r>
            <a:r>
              <a:rPr u="sng">
                <a:solidFill>
                  <a:srgbClr val="C00000"/>
                </a:solidFill>
              </a:rPr>
              <a:t>怀古</a:t>
            </a:r>
            <a: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>
              <a:lnSpc>
                <a:spcPct val="12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写出</a:t>
            </a:r>
            <a:r>
              <a:rPr b="1" u="sng">
                <a:solidFill>
                  <a:srgbClr val="C00000"/>
                </a:solidFill>
              </a:rPr>
              <a:t>凭吊之情</a:t>
            </a:r>
            <a:r>
              <a:t>，</a:t>
            </a:r>
            <a:r>
              <a:rPr b="1" u="sng">
                <a:solidFill>
                  <a:srgbClr val="C00000"/>
                </a:solidFill>
              </a:rPr>
              <a:t>化景物为情思</a:t>
            </a:r>
            <a:r>
              <a:t>。</a:t>
            </a:r>
          </a:p>
          <a:p>
            <a:pPr algn="just">
              <a:lnSpc>
                <a:spcPct val="12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3.结末以杜牧名句收束，暗寓</a:t>
            </a:r>
            <a:r>
              <a:rPr u="sng">
                <a:solidFill>
                  <a:srgbClr val="C00000"/>
                </a:solidFill>
              </a:rPr>
              <a:t>警醒当世</a:t>
            </a:r>
            <a:r>
              <a:t>之意。</a:t>
            </a:r>
          </a:p>
        </p:txBody>
      </p:sp>
      <p:sp>
        <p:nvSpPr>
          <p:cNvPr id="732" name="内容层次："/>
          <p:cNvSpPr txBox="1"/>
          <p:nvPr/>
        </p:nvSpPr>
        <p:spPr>
          <a:xfrm>
            <a:off x="210024" y="3570968"/>
            <a:ext cx="1755137" cy="4470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 sz="2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内容层次：</a:t>
            </a:r>
          </a:p>
        </p:txBody>
      </p:sp>
      <p:sp>
        <p:nvSpPr>
          <p:cNvPr id="733" name="桂枝香        金陵怀古…"/>
          <p:cNvSpPr txBox="1"/>
          <p:nvPr>
            <p:ph type="body" sz="half" idx="1"/>
          </p:nvPr>
        </p:nvSpPr>
        <p:spPr>
          <a:xfrm>
            <a:off x="239528" y="939628"/>
            <a:ext cx="11317290" cy="267655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ctr" defTabSz="584835">
              <a:lnSpc>
                <a:spcPct val="100000"/>
              </a:lnSpc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桂枝香        </a:t>
            </a:r>
            <a:r>
              <a:rPr>
                <a:solidFill>
                  <a:srgbClr val="BE0000"/>
                </a:solidFill>
              </a:rPr>
              <a:t>金陵</a:t>
            </a:r>
            <a:r>
              <a:t>怀古</a:t>
            </a:r>
          </a:p>
          <a:p>
            <a:pPr defTabSz="584835"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登临送目，正</a:t>
            </a:r>
            <a:r>
              <a:rPr u="sng">
                <a:solidFill>
                  <a:srgbClr val="BE0000"/>
                </a:solidFill>
              </a:rPr>
              <a:t>故国</a:t>
            </a:r>
            <a:r>
              <a:t>晚秋，天气初肃。</a:t>
            </a:r>
            <a:r>
              <a:rPr u="sng">
                <a:solidFill>
                  <a:srgbClr val="BE0000"/>
                </a:solidFill>
              </a:rPr>
              <a:t>千里澄江似练</a:t>
            </a:r>
            <a:r>
              <a:t>，翠峰如簇。征帆去棹zhào残阳里，背西风，酒旗斜矗。彩舟云淡，星河鹭起，画图难足。</a:t>
            </a:r>
          </a:p>
          <a:p>
            <a:pPr defTabSz="584835"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念往昔、繁华竞逐，</a:t>
            </a:r>
            <a:r>
              <a:rPr u="sng">
                <a:solidFill>
                  <a:srgbClr val="BE0000"/>
                </a:solidFill>
              </a:rPr>
              <a:t>叹门外楼头，悲恨相续</a:t>
            </a:r>
            <a:r>
              <a:t>。千古凭高，对此漫嗟荣辱。六朝旧事随流水，但寒烟衰草凝绿。</a:t>
            </a:r>
            <a:r>
              <a:rPr u="sng">
                <a:solidFill>
                  <a:srgbClr val="BE0000"/>
                </a:solidFill>
              </a:rPr>
              <a:t>至今商女，时时犹唱，《后庭》遗曲</a:t>
            </a:r>
            <a:r>
              <a:t>。</a:t>
            </a:r>
          </a:p>
        </p:txBody>
      </p:sp>
      <p:pic>
        <p:nvPicPr>
          <p:cNvPr id="73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157" y="4081948"/>
            <a:ext cx="4238198" cy="24362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35" name="11.10.2王安石《桂枝香（金陵怀古）》"/>
          <p:cNvSpPr txBox="1"/>
          <p:nvPr/>
        </p:nvSpPr>
        <p:spPr>
          <a:xfrm>
            <a:off x="1067050" y="407669"/>
            <a:ext cx="7218717" cy="561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4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11.10.2王安石《桂枝香（金陵怀古）》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0185" y="46990"/>
            <a:ext cx="486473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1.10.2 桂枝香（登临送目）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1.意境：阔大，内涵丰富。…"/>
          <p:cNvSpPr txBox="1"/>
          <p:nvPr/>
        </p:nvSpPr>
        <p:spPr>
          <a:xfrm>
            <a:off x="736339" y="2795110"/>
            <a:ext cx="8735932" cy="20853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意境</a:t>
            </a:r>
            <a:r>
              <a:t>：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阔大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，内涵丰富。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lnSpc>
                <a:spcPct val="150000"/>
              </a:lnSpc>
              <a:defRPr sz="2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句法</a:t>
            </a:r>
            <a:r>
              <a:t>：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多处借用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前人诗句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，自然融入本篇意境。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>
              <a:lnSpc>
                <a:spcPct val="150000"/>
              </a:lnSpc>
              <a:defRPr sz="2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角度</a:t>
            </a:r>
            <a:r>
              <a:t>: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写景上注意</a:t>
            </a:r>
            <a:r>
              <a:rPr u="sng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视角和层次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的转换变化,灵活多变。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740" name="艺术特色：【了解】"/>
          <p:cNvSpPr txBox="1"/>
          <p:nvPr/>
        </p:nvSpPr>
        <p:spPr>
          <a:xfrm>
            <a:off x="608121" y="2158730"/>
            <a:ext cx="3418837" cy="497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 sz="2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艺术特色：【了解】</a:t>
            </a:r>
          </a:p>
        </p:txBody>
      </p:sp>
      <p:pic>
        <p:nvPicPr>
          <p:cNvPr id="74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9710" y="187080"/>
            <a:ext cx="3930730" cy="21991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2" name="11.10.2王安石《桂枝香（金陵怀古）》"/>
          <p:cNvSpPr txBox="1"/>
          <p:nvPr/>
        </p:nvSpPr>
        <p:spPr>
          <a:xfrm>
            <a:off x="1067050" y="407669"/>
            <a:ext cx="7218717" cy="561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4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11.10.2王安石《桂枝香（金陵怀古）》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960" y="45720"/>
            <a:ext cx="486473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1.10.2 桂枝香（登临送目）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55600"/>
            <a:ext cx="11430000" cy="6146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5105" y="111760"/>
            <a:ext cx="4864735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1.10.2 桂枝香（登临送目）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王安石的《桂枝香•金陵怀古》最后一句“至今商女，时时犹唱，后庭遗曲”，用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王安石的《桂枝香•金陵怀古》最后一句“至今商女，时时犹唱，后庭遗曲”，用的是（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A:杜牧的《泊秦淮》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B:柳永的《雨霖铃》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C:苏轼的《赤壁赋》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D:晏几道的《临江仙》【梦后楼台高锁】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74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王安石的《桂枝香•金陵怀古》最后一句“至今商女，时时犹唱，后庭遗曲”，用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王安石的《桂枝香•金陵怀古》最后一句“至今商女，时时犹唱，后庭遗曲”，用的是（ ）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A:杜牧的《泊秦淮》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B:柳永的《雨霖铃》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C:苏轼的《赤壁赋》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D:晏几道的《临江仙》【梦后楼台高锁】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75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下列王安石《桂枝香》词句中寓有警世伤时之意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下列王安石《桂枝香》词句中寓有警世伤时之意的是（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A:叹门外楼头，悲恨相续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B:千古凭高，对此漫嗟荣辱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C:六朝旧事随流水，但寒烟衰草凝绿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D:至今商女，时时犹唱，《后庭》遗曲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75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下列王安石《桂枝香》词句中寓有警世伤时之意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下列王安石《桂枝香》词句中寓有警世伤时之意的是（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A:叹门外楼头，悲恨相续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B:千古凭高，对此漫嗟荣辱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C:六朝旧事随流水，但寒烟衰草凝绿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D:至今商女，时时犹唱，《后庭》遗曲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答案：D</a:t>
            </a:r>
          </a:p>
        </p:txBody>
      </p:sp>
      <p:sp>
        <p:nvSpPr>
          <p:cNvPr id="75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下列王安石《桂枝香》词句中点化前人诗句入词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下列王安石《桂枝香》词句中点化前人诗句入词的有（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A:千里澄江似练，翠峰如簇  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B:叹门外楼头，悲恨相续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C:千古凭高，对此漫嗟荣辱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D:六朝旧事随流水，但寒烟衰草凝绿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E:至今商女，时时犹唱，《后庭》遗曲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75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予闻世谓诗人少达而多穷，夫岂然哉？盖世所传诗者，多出于古穷人之辞也。凡士之蕴其所有，而不得施于世者，多喜自放于山巅水涯之外，见虫鱼草木风云鸟兽之状类，往往探其奇怪，内有忧思感愤之郁积，其兴于怨刺，以道羁臣寡妇之所叹，而写人情之难言。盖愈穷则愈工。然则非诗之能穷人，殆穷者而后工也。【阅读理解❤️】"/>
          <p:cNvSpPr txBox="1"/>
          <p:nvPr>
            <p:ph type="body" idx="1"/>
          </p:nvPr>
        </p:nvSpPr>
        <p:spPr>
          <a:xfrm>
            <a:off x="730274" y="1418897"/>
            <a:ext cx="10515601" cy="405100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260985">
              <a:lnSpc>
                <a:spcPct val="100000"/>
              </a:lnSpc>
              <a:defRPr sz="353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t>   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予闻世谓诗人少达而多穷，夫岂然哉？盖世所传诗者，多出于古穷人之辞也。凡士之蕴其所有，而不得施于世者，多喜自放于山巅水涯之外，见虫鱼草木风云鸟兽之状类，往往探其奇怪，内有忧思感愤之郁积，其兴于怨刺，以道羁臣寡妇之所叹，而写人情之难言。盖愈穷则愈工。</a:t>
            </a:r>
            <a:r>
              <a:rPr u="sng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然则非诗之能穷人，殆穷者而后工也。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【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阅读理解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❤️】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1066" name="1.6.3《梅圣俞诗集序》·欧阳修          阅读理解❤️"/>
          <p:cNvSpPr txBox="1"/>
          <p:nvPr>
            <p:ph type="title"/>
          </p:nvPr>
        </p:nvSpPr>
        <p:spPr>
          <a:xfrm>
            <a:off x="1000099" y="377825"/>
            <a:ext cx="10191802" cy="528640"/>
          </a:xfrm>
          <a:prstGeom prst="rect">
            <a:avLst/>
          </a:prstGeom>
        </p:spPr>
        <p:txBody>
          <a:bodyPr/>
          <a:lstStyle/>
          <a:p>
            <a:pPr defTabSz="143510">
              <a:defRPr sz="25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1.6.3《梅圣俞诗集序》·欧阳修          </a:t>
            </a:r>
            <a:r>
              <a:rPr>
                <a:solidFill>
                  <a:srgbClr val="BE0000"/>
                </a:solidFill>
              </a:rPr>
              <a:t>阅读理解</a:t>
            </a:r>
            <a:r>
              <a:t>❤️</a:t>
            </a:r>
          </a:p>
        </p:txBody>
      </p:sp>
      <p:sp>
        <p:nvSpPr>
          <p:cNvPr id="1067" name="补充：…"/>
          <p:cNvSpPr txBox="1"/>
          <p:nvPr/>
        </p:nvSpPr>
        <p:spPr>
          <a:xfrm>
            <a:off x="735330" y="5499753"/>
            <a:ext cx="2838062" cy="11441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just" defTabSz="266700">
              <a:defRPr sz="1900" u="sng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补充：</a:t>
            </a:r>
          </a:p>
          <a:p>
            <a:pPr algn="just" defTabSz="266700">
              <a:defRPr sz="1900" u="sng">
                <a:uFill>
                  <a:solidFill>
                    <a:srgbClr val="000000"/>
                  </a:solidFill>
                </a:u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①韩愈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：“不平则鸣”</a:t>
            </a:r>
            <a:r>
              <a:rPr u="none"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。</a:t>
            </a:r>
            <a:endParaRPr u="none"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just" defTabSz="266700">
              <a:defRPr sz="19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②穷：困厄</a:t>
            </a:r>
          </a:p>
        </p:txBody>
      </p:sp>
      <p:sp>
        <p:nvSpPr>
          <p:cNvPr id="1068" name="单选"/>
          <p:cNvSpPr txBox="1"/>
          <p:nvPr/>
        </p:nvSpPr>
        <p:spPr>
          <a:xfrm>
            <a:off x="3638524" y="5474970"/>
            <a:ext cx="561339" cy="408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69" name="星形"/>
          <p:cNvSpPr/>
          <p:nvPr/>
        </p:nvSpPr>
        <p:spPr>
          <a:xfrm>
            <a:off x="4167170" y="5564058"/>
            <a:ext cx="259451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107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70" y="25915"/>
            <a:ext cx="2327277" cy="13837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49860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1.7.3 梅圣俞诗集序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下列王安石《桂枝香》词句中点化前人诗句入词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下列王安石《桂枝香》词句中点化前人诗句入词的有（ ）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A:千里澄江似练，翠峰如簇  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B:叹门外楼头，悲恨相续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C:千古凭高，对此漫嗟荣辱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D:六朝旧事随流水，但寒烟衰草凝绿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E:至今商女，时时犹唱，《后庭》遗曲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答案：ABE</a:t>
            </a:r>
          </a:p>
        </p:txBody>
      </p:sp>
      <p:sp>
        <p:nvSpPr>
          <p:cNvPr id="76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5" name="标题 1"/>
          <p:cNvSpPr txBox="1"/>
          <p:nvPr>
            <p:ph type="title"/>
          </p:nvPr>
        </p:nvSpPr>
        <p:spPr>
          <a:xfrm>
            <a:off x="1377594" y="4067823"/>
            <a:ext cx="7858226" cy="989014"/>
          </a:xfrm>
          <a:prstGeom prst="rect">
            <a:avLst/>
          </a:prstGeom>
        </p:spPr>
        <p:txBody>
          <a:bodyPr anchor="b"/>
          <a:lstStyle/>
          <a:p>
            <a:pPr algn="ctr" defTabSz="162560">
              <a:defRPr sz="33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1.10.3王安石《祭欧阳文忠公文》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766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76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8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769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单选"/>
          <p:cNvSpPr txBox="1"/>
          <p:nvPr/>
        </p:nvSpPr>
        <p:spPr>
          <a:xfrm>
            <a:off x="2597107" y="240699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772" name="星形"/>
          <p:cNvSpPr/>
          <p:nvPr/>
        </p:nvSpPr>
        <p:spPr>
          <a:xfrm>
            <a:off x="3125754" y="2496090"/>
            <a:ext cx="259453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773" name="1.10.3王安石《祭欧阳文忠公文》·祭文"/>
          <p:cNvSpPr txBox="1"/>
          <p:nvPr>
            <p:ph type="title"/>
          </p:nvPr>
        </p:nvSpPr>
        <p:spPr>
          <a:xfrm>
            <a:off x="892175" y="261302"/>
            <a:ext cx="10972800" cy="854076"/>
          </a:xfrm>
          <a:prstGeom prst="rect">
            <a:avLst/>
          </a:prstGeom>
        </p:spPr>
        <p:txBody>
          <a:bodyPr anchor="ctr"/>
          <a:lstStyle/>
          <a:p>
            <a:pPr defTabSz="266700">
              <a:defRPr sz="3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1.10.3王安石《祭欧阳文忠公文》·</a:t>
            </a:r>
            <a:r>
              <a:rPr>
                <a:solidFill>
                  <a:srgbClr val="BE0000"/>
                </a:solidFill>
              </a:rPr>
              <a:t>祭文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774" name="第二段称颂欧阳修的文学成就。"/>
          <p:cNvSpPr txBox="1"/>
          <p:nvPr/>
        </p:nvSpPr>
        <p:spPr>
          <a:xfrm>
            <a:off x="249916" y="6391988"/>
            <a:ext cx="4420655" cy="4287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第二段</a:t>
            </a:r>
            <a:r>
              <a:rPr u="sng"/>
              <a:t>称颂</a:t>
            </a:r>
            <a:r>
              <a:t>欧阳修的</a:t>
            </a:r>
            <a:r>
              <a:rPr u="sng"/>
              <a:t>文学</a:t>
            </a:r>
            <a:r>
              <a:t>成就。</a:t>
            </a:r>
          </a:p>
        </p:txBody>
      </p:sp>
      <p:sp>
        <p:nvSpPr>
          <p:cNvPr id="775" name="单选"/>
          <p:cNvSpPr txBox="1"/>
          <p:nvPr/>
        </p:nvSpPr>
        <p:spPr>
          <a:xfrm>
            <a:off x="92094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776" name="星形"/>
          <p:cNvSpPr/>
          <p:nvPr/>
        </p:nvSpPr>
        <p:spPr>
          <a:xfrm>
            <a:off x="9738059" y="5729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777" name="夫事有人力之可致，犹不可期，况乎天理之溟漠【渺茫】，又安可得而推！惟公生有闻于当时，死有传于后世，苟能如此足矣，而亦又何悲！"/>
          <p:cNvSpPr txBox="1"/>
          <p:nvPr/>
        </p:nvSpPr>
        <p:spPr>
          <a:xfrm>
            <a:off x="419324" y="1201771"/>
            <a:ext cx="7066637" cy="16078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夫事有人力之可致，犹不可期，况乎天理之溟漠【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渺茫</a:t>
            </a:r>
            <a:r>
              <a:t>】，又安可得而推！</a:t>
            </a:r>
            <a:r>
              <a:rPr u="sng">
                <a:solidFill>
                  <a:srgbClr val="C00000"/>
                </a:solidFill>
              </a:rPr>
              <a:t>惟公生有闻于当时，死有传于后世，苟能如此足矣，而亦又何悲！</a:t>
            </a:r>
            <a:endParaRPr u="sng">
              <a:solidFill>
                <a:srgbClr val="C00000"/>
              </a:solidFill>
            </a:endParaRPr>
          </a:p>
        </p:txBody>
      </p:sp>
      <p:sp>
        <p:nvSpPr>
          <p:cNvPr id="778" name="第一段对欧阳修去世表达悼念之情。"/>
          <p:cNvSpPr txBox="1"/>
          <p:nvPr/>
        </p:nvSpPr>
        <p:spPr>
          <a:xfrm>
            <a:off x="380645" y="2895985"/>
            <a:ext cx="5878081" cy="4287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第一段对欧阳修去世表达</a:t>
            </a:r>
            <a:r>
              <a:rPr u="sng"/>
              <a:t>悼念</a:t>
            </a:r>
            <a:r>
              <a:t>之情。</a:t>
            </a:r>
          </a:p>
        </p:txBody>
      </p:sp>
      <p:sp>
        <p:nvSpPr>
          <p:cNvPr id="779" name="如公器质之深厚，知识之高远，而辅学术之精微，故充于文章，见于议论，豪健俊伟，怪巧瑰琦。其积于中者，浩如江河之停蓄；其发于外者，烂如日月之光辉。其清音幽韵，凄如飘风急雨之骤至；其雄辞闳辩，快如轻车骏马之奔驰。世之学者，无问识与不识，而读其文，则其人可知。"/>
          <p:cNvSpPr txBox="1"/>
          <p:nvPr/>
        </p:nvSpPr>
        <p:spPr>
          <a:xfrm>
            <a:off x="277426" y="3455034"/>
            <a:ext cx="7060287" cy="290726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如公</a:t>
            </a:r>
            <a:r>
              <a:rPr u="sng"/>
              <a:t>器质之深厚，知识之高远</a:t>
            </a:r>
            <a:r>
              <a:t>，而辅</a:t>
            </a:r>
            <a:r>
              <a:rPr u="sng"/>
              <a:t>学术之精微</a:t>
            </a:r>
            <a:r>
              <a:t>，故充于文章，见于议论，豪健俊伟，怪巧瑰琦。其积于中者，浩如江河之停蓄；其发于外者，烂如日月之光辉。其清音幽韵，凄如飘风急雨之骤至；其雄辞闳辩，快如轻车骏马之奔驰。</a:t>
            </a:r>
            <a:r>
              <a:rPr u="sng">
                <a:solidFill>
                  <a:srgbClr val="C00000"/>
                </a:solidFill>
              </a:rPr>
              <a:t>世之学者，无问识与不识，而读其文，则其人可知。</a:t>
            </a:r>
            <a:endParaRPr u="sng">
              <a:solidFill>
                <a:srgbClr val="C00000"/>
              </a:solidFill>
            </a:endParaRPr>
          </a:p>
        </p:txBody>
      </p:sp>
      <p:pic>
        <p:nvPicPr>
          <p:cNvPr id="7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1816" y="1060858"/>
            <a:ext cx="4106147" cy="2441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单选"/>
          <p:cNvSpPr txBox="1"/>
          <p:nvPr/>
        </p:nvSpPr>
        <p:spPr>
          <a:xfrm>
            <a:off x="92094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785" name="星形"/>
          <p:cNvSpPr/>
          <p:nvPr/>
        </p:nvSpPr>
        <p:spPr>
          <a:xfrm>
            <a:off x="9738059" y="5729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786" name="呜呼！自公仕宦四十年，上下往复，感世路之崎岖；虽屯邅zhūn zhān困踬zhì，窜斥流离，而终不可掩者，以其公议之是非。既压复起，遂显于世；果敢之气，刚正之节，至晚而不衰。方仁宗皇帝临朝之末年，顾念后事，谓如公者，可寄以社稷之安危；及夫发谋决策，从容指顾，立定大计，谓千载而一时。功名成就，不居而去，其出处进退，又庶乎英魄灵气，不随异物腐散，而长在乎箕山之侧与颖水之湄。"/>
          <p:cNvSpPr txBox="1"/>
          <p:nvPr/>
        </p:nvSpPr>
        <p:spPr>
          <a:xfrm>
            <a:off x="53223" y="1134003"/>
            <a:ext cx="8010370" cy="32279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80000"/>
              </a:lnSpc>
              <a:defRPr sz="2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呜呼！自公仕宦四十年，上下往复，感世路之崎岖；虽</a:t>
            </a:r>
            <a:r>
              <a:rPr u="sng"/>
              <a:t>屯邅zhūn zhān困踬zhì</a:t>
            </a:r>
            <a:r>
              <a:t>，窜斥流离，而终不可掩者，以其公议之是非。既压复起，遂显于世；</a:t>
            </a:r>
            <a:r>
              <a:rPr u="sng">
                <a:solidFill>
                  <a:srgbClr val="C00000"/>
                </a:solidFill>
              </a:rPr>
              <a:t>果敢之气，刚正之节，至晚而不衰</a:t>
            </a:r>
            <a:r>
              <a:t>。方仁宗皇帝临朝之末年，顾念后事，</a:t>
            </a:r>
            <a:r>
              <a:rPr u="sng"/>
              <a:t>谓如公者，可寄以社稷之安危</a:t>
            </a:r>
            <a:r>
              <a:t>；及夫</a:t>
            </a:r>
            <a:r>
              <a:rPr u="sng">
                <a:solidFill>
                  <a:srgbClr val="C00000"/>
                </a:solidFill>
              </a:rPr>
              <a:t>发谋决策，从容指顾，立定大计，谓千载而一时</a:t>
            </a:r>
            <a:r>
              <a:t>。功名成就，不居而去，其出处进退，又庶乎英魄灵气，不随异物腐散，而长在乎箕山之侧与颖水之湄。</a:t>
            </a:r>
          </a:p>
        </p:txBody>
      </p:sp>
      <p:sp>
        <p:nvSpPr>
          <p:cNvPr id="787" name="第三段称颂欧阳修的政治成就。"/>
          <p:cNvSpPr txBox="1"/>
          <p:nvPr/>
        </p:nvSpPr>
        <p:spPr>
          <a:xfrm>
            <a:off x="455185" y="4452001"/>
            <a:ext cx="5260337" cy="50646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第三段称颂欧阳修的</a:t>
            </a:r>
            <a:r>
              <a:rPr u="sng"/>
              <a:t>政治</a:t>
            </a:r>
            <a:r>
              <a:t>成就。</a:t>
            </a:r>
          </a:p>
        </p:txBody>
      </p:sp>
      <p:sp>
        <p:nvSpPr>
          <p:cNvPr id="788" name="屯zhūn邅zhān：处境困难。《周易》：“屯如邅如。”屯：困难。邅：徘徊不进。困踬zhì：受到挫折。…"/>
          <p:cNvSpPr txBox="1"/>
          <p:nvPr/>
        </p:nvSpPr>
        <p:spPr>
          <a:xfrm>
            <a:off x="125851" y="5048546"/>
            <a:ext cx="11088107" cy="15311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20675" indent="-320675">
              <a:lnSpc>
                <a:spcPct val="90000"/>
              </a:lnSpc>
              <a:buSzPct val="100000"/>
              <a:buAutoNum type="arabicPeriod"/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屯zhūn邅zhān：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处境困难。《周易》：“屯如邅如。”屯：困难。邅：徘徊不进。</a:t>
            </a:r>
            <a:r>
              <a:t>困踬zhì：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受到挫折。 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20675" indent="-320675">
              <a:lnSpc>
                <a:spcPct val="90000"/>
              </a:lnSpc>
              <a:buSzPct val="100000"/>
              <a:buAutoNum type="arabicPeriod"/>
              <a:def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据说唐尧时许由曾隐居在箕山（河南）和颖水（安徽阜阳），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欧阳修晚年退居到颖州。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78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414" y="1100423"/>
            <a:ext cx="4106146" cy="24414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90" name="1.10.3王安石《祭欧阳文忠公文》·祭文"/>
          <p:cNvSpPr txBox="1"/>
          <p:nvPr>
            <p:ph type="title"/>
          </p:nvPr>
        </p:nvSpPr>
        <p:spPr>
          <a:xfrm>
            <a:off x="892175" y="261302"/>
            <a:ext cx="8118941" cy="865255"/>
          </a:xfrm>
          <a:prstGeom prst="rect">
            <a:avLst/>
          </a:prstGeom>
        </p:spPr>
        <p:txBody>
          <a:bodyPr anchor="ctr"/>
          <a:lstStyle/>
          <a:p>
            <a:pPr defTabSz="226695">
              <a:defRPr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1.10.3王安石《祭欧阳文忠公文》·</a:t>
            </a:r>
            <a:r>
              <a:rPr>
                <a:solidFill>
                  <a:srgbClr val="BE0000"/>
                </a:solidFill>
              </a:rPr>
              <a:t>祭文</a:t>
            </a:r>
            <a:endParaRPr>
              <a:solidFill>
                <a:srgbClr val="BE0000"/>
              </a:solidFill>
            </a:endParaR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然天下之无贤不肖，且犹为涕泣而歔欷。而况朝士大夫，平昔游从，又予心之所向慕而瞻依！…"/>
          <p:cNvSpPr txBox="1"/>
          <p:nvPr>
            <p:ph type="body" sz="half" idx="1"/>
          </p:nvPr>
        </p:nvSpPr>
        <p:spPr>
          <a:xfrm>
            <a:off x="350226" y="3137386"/>
            <a:ext cx="10515601" cy="20059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defTabSz="520700">
              <a:defRPr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然</a:t>
            </a:r>
            <a:r>
              <a:rPr u="sng">
                <a:solidFill>
                  <a:srgbClr val="C00000"/>
                </a:solidFill>
              </a:rPr>
              <a:t>天下之无贤不肖，且犹为涕泣而歔欷</a:t>
            </a:r>
            <a:r>
              <a:t>。而况朝士大夫，平昔游从，又予心之所向慕而瞻依！</a:t>
            </a:r>
          </a:p>
          <a:p>
            <a:pPr defTabSz="520700">
              <a:defRPr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呜呼！盛衰兴废之理，自古如此，而临风想望，不能忘情者，</a:t>
            </a:r>
            <a:r>
              <a:rPr u="sng">
                <a:solidFill>
                  <a:srgbClr val="C00000"/>
                </a:solidFill>
              </a:rPr>
              <a:t>念公之不可复见</a:t>
            </a:r>
            <a:r>
              <a:rPr>
                <a:solidFill>
                  <a:srgbClr val="C00000"/>
                </a:solidFill>
              </a:rPr>
              <a:t>，</a:t>
            </a:r>
            <a:r>
              <a:rPr u="sng">
                <a:solidFill>
                  <a:srgbClr val="C00000"/>
                </a:solidFill>
              </a:rPr>
              <a:t>而其谁与归</a:t>
            </a:r>
            <a:r>
              <a:t>  ！</a:t>
            </a:r>
          </a:p>
        </p:txBody>
      </p:sp>
      <p:sp>
        <p:nvSpPr>
          <p:cNvPr id="795" name="单选"/>
          <p:cNvSpPr txBox="1"/>
          <p:nvPr/>
        </p:nvSpPr>
        <p:spPr>
          <a:xfrm>
            <a:off x="92094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796" name="星形"/>
          <p:cNvSpPr/>
          <p:nvPr/>
        </p:nvSpPr>
        <p:spPr>
          <a:xfrm>
            <a:off x="9738059" y="5729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797" name="第四段抒发天下人和作者本人对欧阳修的仰慕之情。"/>
          <p:cNvSpPr txBox="1"/>
          <p:nvPr/>
        </p:nvSpPr>
        <p:spPr>
          <a:xfrm>
            <a:off x="345086" y="5247163"/>
            <a:ext cx="8575037" cy="497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defRPr sz="2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第四段抒发天下人和作者本人对欧阳修的仰慕之情。</a:t>
            </a:r>
          </a:p>
        </p:txBody>
      </p:sp>
      <p:pic>
        <p:nvPicPr>
          <p:cNvPr id="79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0412" y="915784"/>
            <a:ext cx="3494464" cy="20777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99" name="1.10.3王安石《祭欧阳文忠公文》·祭文"/>
          <p:cNvSpPr txBox="1"/>
          <p:nvPr>
            <p:ph type="title"/>
          </p:nvPr>
        </p:nvSpPr>
        <p:spPr>
          <a:xfrm>
            <a:off x="892175" y="261302"/>
            <a:ext cx="8118941" cy="865255"/>
          </a:xfrm>
          <a:prstGeom prst="rect">
            <a:avLst/>
          </a:prstGeom>
        </p:spPr>
        <p:txBody>
          <a:bodyPr anchor="ctr"/>
          <a:lstStyle/>
          <a:p>
            <a:pPr defTabSz="226695">
              <a:defRPr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1.10.3王安石《祭欧阳文忠公文》·</a:t>
            </a:r>
            <a:r>
              <a:rPr>
                <a:solidFill>
                  <a:srgbClr val="BE0000"/>
                </a:solidFill>
              </a:rPr>
              <a:t>祭文</a:t>
            </a:r>
            <a:endParaRPr>
              <a:solidFill>
                <a:srgbClr val="BE0000"/>
              </a:solidFill>
            </a:endParaRP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单选"/>
          <p:cNvSpPr txBox="1"/>
          <p:nvPr/>
        </p:nvSpPr>
        <p:spPr>
          <a:xfrm>
            <a:off x="9209413" y="483869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804" name="星形"/>
          <p:cNvSpPr/>
          <p:nvPr/>
        </p:nvSpPr>
        <p:spPr>
          <a:xfrm>
            <a:off x="9738059" y="572959"/>
            <a:ext cx="259452" cy="20536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805" name="这篇祭文 赞颂了欧阳修的政治和文学成就，对其一生作了崇高的评价，表达了深切真挚的悼念之情。【其中对欧阳修面对挫折时表现的气节，也有自我期许。】"/>
          <p:cNvSpPr txBox="1"/>
          <p:nvPr/>
        </p:nvSpPr>
        <p:spPr>
          <a:xfrm>
            <a:off x="341201" y="3712414"/>
            <a:ext cx="11272205" cy="17904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10000"/>
              </a:lnSpc>
              <a:defRPr sz="31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这篇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祭文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赞颂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了欧阳修的政治和文学成就，对其一生作了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崇高的评价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r>
              <a:t>表达了深切真挚的</a:t>
            </a:r>
            <a:r>
              <a:rPr u="sng"/>
              <a:t>悼念之情</a:t>
            </a:r>
            <a:r>
              <a:t>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【其中对欧阳修面对挫折时表现的气节，也有自我期许。】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806" name="思想内容："/>
          <p:cNvSpPr txBox="1"/>
          <p:nvPr/>
        </p:nvSpPr>
        <p:spPr>
          <a:xfrm>
            <a:off x="267043" y="3165824"/>
            <a:ext cx="2024671" cy="523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10000"/>
              </a:lnSpc>
              <a:defRPr sz="3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pic>
        <p:nvPicPr>
          <p:cNvPr id="80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365" y="1008343"/>
            <a:ext cx="4292838" cy="2467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8" name="1.10.3王安石《祭欧阳文忠公文》·祭文"/>
          <p:cNvSpPr txBox="1"/>
          <p:nvPr>
            <p:ph type="title"/>
          </p:nvPr>
        </p:nvSpPr>
        <p:spPr>
          <a:xfrm>
            <a:off x="892175" y="261302"/>
            <a:ext cx="8118941" cy="865255"/>
          </a:xfrm>
          <a:prstGeom prst="rect">
            <a:avLst/>
          </a:prstGeom>
        </p:spPr>
        <p:txBody>
          <a:bodyPr anchor="ctr"/>
          <a:lstStyle/>
          <a:p>
            <a:pPr defTabSz="226695">
              <a:defRPr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1.10.3王安石《祭欧阳文忠公文》·</a:t>
            </a:r>
            <a:r>
              <a:rPr>
                <a:solidFill>
                  <a:srgbClr val="BE0000"/>
                </a:solidFill>
              </a:rPr>
              <a:t>祭文</a:t>
            </a:r>
            <a:endParaRPr>
              <a:solidFill>
                <a:srgbClr val="BE0000"/>
              </a:solidFill>
            </a:endParaRP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王安石《祭欧阳文忠公文》：“况乎天理之溟漠”，“溟漠”的意思是（  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王安石《祭欧阳文忠公文》：“况乎天理之溟漠”，“溟漠”的意思是（  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A:冷漠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B:渺茫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C:黑暗 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D:深奥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81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王安石《祭欧阳文忠公文》：“况乎天理之溟漠”，“溟漠”的意思是（  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王安石《祭欧阳文忠公文》：“况乎天理之溟漠”，“溟漠”的意思是（  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A:冷漠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B:渺茫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C:黑暗 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D:深奥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81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晏幾道《临江仙》"/>
          <p:cNvSpPr txBox="1"/>
          <p:nvPr/>
        </p:nvSpPr>
        <p:spPr>
          <a:xfrm>
            <a:off x="2929499" y="2894327"/>
            <a:ext cx="5692137" cy="1069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55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t>晏幾道《临江仙》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1.11.0晏幾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1000"/>
              </a:spcBef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1.11.0晏幾道</a:t>
            </a:r>
          </a:p>
        </p:txBody>
      </p:sp>
      <p:sp>
        <p:nvSpPr>
          <p:cNvPr id="819" name="1.晏幾道，字叔原，号小山。晏殊第七子，后期退职家居，生活困顿，但不肯依傍权贵。…"/>
          <p:cNvSpPr txBox="1"/>
          <p:nvPr/>
        </p:nvSpPr>
        <p:spPr>
          <a:xfrm>
            <a:off x="345814" y="2415943"/>
            <a:ext cx="6118190" cy="30433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40000"/>
              </a:lnSpc>
              <a:defRPr sz="3600" baseline="38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1.晏幾道，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字</a:t>
            </a:r>
            <a:r>
              <a:rPr u="sng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叔原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，号</a:t>
            </a:r>
            <a:r>
              <a:rPr u="sng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小山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just">
              <a:lnSpc>
                <a:spcPct val="140000"/>
              </a:lnSpc>
              <a:defRPr sz="3600" baseline="38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 著有《</a:t>
            </a:r>
            <a:r>
              <a:rPr u="sng">
                <a:solidFill>
                  <a:srgbClr val="C00000"/>
                </a:solidFill>
              </a:rPr>
              <a:t>小山词</a:t>
            </a:r>
            <a:r>
              <a:t>》。</a:t>
            </a:r>
          </a:p>
          <a:p>
            <a:pPr algn="just">
              <a:lnSpc>
                <a:spcPct val="140000"/>
              </a:lnSpc>
              <a:defRPr sz="3600" baseline="38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3.词多感伤之作，工于言情，风格</a:t>
            </a:r>
            <a:r>
              <a:rPr u="sng">
                <a:solidFill>
                  <a:srgbClr val="C00000"/>
                </a:solidFill>
              </a:rPr>
              <a:t>接近花间词</a:t>
            </a:r>
            <a:r>
              <a:t>。</a:t>
            </a:r>
          </a:p>
        </p:txBody>
      </p:sp>
      <p:sp>
        <p:nvSpPr>
          <p:cNvPr id="820" name="单选"/>
          <p:cNvSpPr txBox="1"/>
          <p:nvPr/>
        </p:nvSpPr>
        <p:spPr>
          <a:xfrm>
            <a:off x="432961" y="1967377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821" name="星形"/>
          <p:cNvSpPr/>
          <p:nvPr/>
        </p:nvSpPr>
        <p:spPr>
          <a:xfrm>
            <a:off x="985943" y="2069165"/>
            <a:ext cx="259453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82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9249" y="75451"/>
            <a:ext cx="5112870" cy="28790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22" y="3113758"/>
            <a:ext cx="3403602" cy="2806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予友梅圣俞，少以荫补为吏，累举进士，辄抑于有司，困于州县，凡十余年。年今五十，犹从辟书，为人之佐，郁其所蓄，不得奋见于事业。【穷】…"/>
          <p:cNvSpPr txBox="1"/>
          <p:nvPr>
            <p:ph type="body" idx="1"/>
          </p:nvPr>
        </p:nvSpPr>
        <p:spPr>
          <a:xfrm>
            <a:off x="288404" y="1003299"/>
            <a:ext cx="10370592" cy="57262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algn="just" defTabSz="106045">
              <a:lnSpc>
                <a:spcPct val="100000"/>
              </a:lnSpc>
              <a:defRPr sz="2400">
                <a:uFill>
                  <a:solidFill>
                    <a:srgbClr val="000000"/>
                  </a:solidFill>
                </a:uFill>
                <a:latin typeface="等线"/>
                <a:ea typeface="等线"/>
                <a:cs typeface="等线"/>
                <a:sym typeface="等线"/>
              </a:defRPr>
            </a:pPr>
            <a:r>
              <a:t>     </a:t>
            </a:r>
            <a:r>
              <a:rPr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予友梅圣俞……年今五十，犹从辟书，为人之佐，郁其所蓄，不得奋见于事业。</a:t>
            </a:r>
            <a:r>
              <a:rPr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【穷】</a:t>
            </a:r>
            <a:endParaRPr>
              <a:solidFill>
                <a:srgbClr val="BE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algn="just" defTabSz="106045">
              <a:lnSpc>
                <a:spcPct val="100000"/>
              </a:lnSpc>
              <a:defRPr sz="24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其家宛陵，</a:t>
            </a:r>
            <a:r>
              <a:rPr>
                <a:solidFill>
                  <a:srgbClr val="BE0000"/>
                </a:solidFill>
              </a:rPr>
              <a:t>幼习于诗，自为童子，出语已惊其长老</a:t>
            </a:r>
            <a:r>
              <a:t>。既长，学乎六经仁义之说，其为文章，简古纯粹，不求苟说于世。世之人徒知其诗而已。然时无贤愚，语诗者必求之圣俞；圣俞亦自以其不得志者，乐于诗而发之，故其平生所作，于诗尤多。世既知之矣，而未有荐于上者。昔王文康公尝见而叹曰：“</a:t>
            </a:r>
            <a:r>
              <a:rPr>
                <a:solidFill>
                  <a:srgbClr val="BE0000"/>
                </a:solidFill>
              </a:rPr>
              <a:t>二百年无此作矣</a:t>
            </a:r>
            <a:r>
              <a:t>！”</a:t>
            </a:r>
            <a:r>
              <a:rPr>
                <a:solidFill>
                  <a:srgbClr val="BE0000"/>
                </a:solidFill>
              </a:rPr>
              <a:t>【工】</a:t>
            </a:r>
            <a:endParaRPr>
              <a:solidFill>
                <a:srgbClr val="BE0000"/>
              </a:solidFill>
            </a:endParaRPr>
          </a:p>
          <a:p>
            <a:pPr algn="just" defTabSz="106045">
              <a:lnSpc>
                <a:spcPct val="100000"/>
              </a:lnSpc>
              <a:defRPr sz="24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虽知之深，亦不果荐也。若使其幸得用于朝廷，作为雅、颂，以歌咏大宋之功德，荐之清庙，而追商、周、鲁颂之作者，岂不伟欤！奈何使其老不得志，而为穷者之诗，乃徒发于虫鱼物类，羁愁感叹之言。世徒喜其工，不知其穷之久而将老也！可不惜哉！</a:t>
            </a:r>
            <a:r>
              <a:rPr>
                <a:solidFill>
                  <a:srgbClr val="BE0000"/>
                </a:solidFill>
              </a:rPr>
              <a:t>【穷+工】</a:t>
            </a:r>
            <a:endParaRPr>
              <a:solidFill>
                <a:srgbClr val="BE0000"/>
              </a:solidFill>
            </a:endParaRPr>
          </a:p>
          <a:p>
            <a:pPr algn="just" defTabSz="106045">
              <a:lnSpc>
                <a:spcPct val="100000"/>
              </a:lnSpc>
              <a:defRPr sz="24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……</a:t>
            </a:r>
          </a:p>
          <a:p>
            <a:pPr algn="just" defTabSz="106045">
              <a:lnSpc>
                <a:spcPct val="100000"/>
              </a:lnSpc>
              <a:defRPr sz="24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【删去两段】</a:t>
            </a:r>
          </a:p>
          <a:p>
            <a:pPr algn="just" defTabSz="106045">
              <a:lnSpc>
                <a:spcPct val="100000"/>
              </a:lnSpc>
              <a:defRPr sz="24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……</a:t>
            </a:r>
          </a:p>
          <a:p>
            <a:pPr algn="just" defTabSz="106045">
              <a:lnSpc>
                <a:spcPct val="100000"/>
              </a:lnSpc>
              <a:defRPr sz="2400"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庐陵欧阳修序。</a:t>
            </a:r>
          </a:p>
        </p:txBody>
      </p:sp>
      <p:sp>
        <p:nvSpPr>
          <p:cNvPr id="1073" name="1.6.3《梅圣俞诗集序》·欧阳修          阅读理解❤️"/>
          <p:cNvSpPr txBox="1"/>
          <p:nvPr>
            <p:ph type="title"/>
          </p:nvPr>
        </p:nvSpPr>
        <p:spPr>
          <a:xfrm>
            <a:off x="1000099" y="424021"/>
            <a:ext cx="10191802" cy="528640"/>
          </a:xfrm>
          <a:prstGeom prst="rect">
            <a:avLst/>
          </a:prstGeom>
        </p:spPr>
        <p:txBody>
          <a:bodyPr/>
          <a:lstStyle/>
          <a:p>
            <a:pPr defTabSz="143510">
              <a:defRPr sz="25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1.6.3《梅圣俞诗集序》·欧阳修          </a:t>
            </a:r>
            <a:r>
              <a:rPr>
                <a:solidFill>
                  <a:srgbClr val="BE0000"/>
                </a:solidFill>
              </a:rPr>
              <a:t>阅读理解</a:t>
            </a:r>
            <a:r>
              <a:t>❤️</a:t>
            </a:r>
          </a:p>
        </p:txBody>
      </p:sp>
      <p:pic>
        <p:nvPicPr>
          <p:cNvPr id="10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6678" y="4850362"/>
            <a:ext cx="3115188" cy="18522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49860" y="41275"/>
            <a:ext cx="254000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+mn-cs"/>
                <a:sym typeface="Helvetica"/>
              </a:rPr>
              <a:t>1.7.3 梅圣俞诗集序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下列词人中，词作风格接近于《花间集》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下列词人中，词作风格接近于《花间集》的是（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A:张先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B:晏幾道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C:姜夔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D:贺铸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82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下列词人中，词作风格接近于《花间集》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下列词人中，词作风格接近于《花间集》的是（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A:张先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B:晏幾道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C:姜夔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D:贺铸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83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4" name="标题 1"/>
          <p:cNvSpPr txBox="1"/>
          <p:nvPr>
            <p:ph type="title"/>
          </p:nvPr>
        </p:nvSpPr>
        <p:spPr>
          <a:xfrm>
            <a:off x="1377594" y="4067823"/>
            <a:ext cx="7858226" cy="989014"/>
          </a:xfrm>
          <a:prstGeom prst="rect">
            <a:avLst/>
          </a:prstGeom>
        </p:spPr>
        <p:txBody>
          <a:bodyPr anchor="b"/>
          <a:lstStyle>
            <a:lvl1pPr algn="ctr" defTabSz="210185">
              <a:defRPr sz="43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1.11.1晏幾道《临江仙》【泛读】</a:t>
            </a:r>
          </a:p>
        </p:txBody>
      </p:sp>
      <p:sp>
        <p:nvSpPr>
          <p:cNvPr id="835" name="矩形 6"/>
          <p:cNvSpPr/>
          <p:nvPr/>
        </p:nvSpPr>
        <p:spPr>
          <a:xfrm>
            <a:off x="1392237" y="3429000"/>
            <a:ext cx="1374778" cy="5461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83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3554412"/>
            <a:ext cx="1206500" cy="295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7" name="矩形 8"/>
          <p:cNvSpPr/>
          <p:nvPr/>
        </p:nvSpPr>
        <p:spPr>
          <a:xfrm>
            <a:off x="1392237" y="4159250"/>
            <a:ext cx="55566" cy="10207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sp>
        <p:nvSpPr>
          <p:cNvPr id="838" name="副标题 2"/>
          <p:cNvSpPr txBox="1"/>
          <p:nvPr/>
        </p:nvSpPr>
        <p:spPr>
          <a:xfrm>
            <a:off x="1465263" y="6129337"/>
            <a:ext cx="4891088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临江仙…"/>
          <p:cNvSpPr txBox="1"/>
          <p:nvPr/>
        </p:nvSpPr>
        <p:spPr>
          <a:xfrm>
            <a:off x="286011" y="2164001"/>
            <a:ext cx="10775907" cy="19266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临江仙</a:t>
            </a:r>
          </a:p>
          <a:p>
            <a:pPr>
              <a:lnSpc>
                <a:spcPct val="150000"/>
              </a:lnSpc>
              <a:defRPr sz="2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</a:t>
            </a:r>
            <a:r>
              <a:rPr sz="2400"/>
              <a:t>梦后楼台高锁，酒醒帘幕低垂。去年春恨却来时，</a:t>
            </a:r>
            <a:r>
              <a:rPr sz="24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落花人独立，微雨燕双飞</a:t>
            </a:r>
            <a:r>
              <a:rPr sz="2400"/>
              <a:t>。</a:t>
            </a:r>
            <a:endParaRPr sz="2400" u="sng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记得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小蘋</a:t>
            </a:r>
            <a:r>
              <a:t>初见，两重心字罗衣。琵琶弦上说相思，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当时明月在，曾照彩云归</a:t>
            </a:r>
            <a:r>
              <a:t>。</a:t>
            </a:r>
          </a:p>
        </p:txBody>
      </p:sp>
      <p:sp>
        <p:nvSpPr>
          <p:cNvPr id="841" name="1.词的上片写春恨。          2.词的下片写相思。"/>
          <p:cNvSpPr txBox="1"/>
          <p:nvPr/>
        </p:nvSpPr>
        <p:spPr>
          <a:xfrm>
            <a:off x="308759" y="4402585"/>
            <a:ext cx="6962290" cy="4724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1.词的</a:t>
            </a:r>
            <a:r>
              <a:rPr u="sng">
                <a:solidFill>
                  <a:srgbClr val="C00000"/>
                </a:solidFill>
              </a:rPr>
              <a:t>上片写春恨</a:t>
            </a:r>
            <a:r>
              <a:t>。          2.词的</a:t>
            </a:r>
            <a:r>
              <a:rPr u="sng">
                <a:solidFill>
                  <a:srgbClr val="C00000"/>
                </a:solidFill>
              </a:rPr>
              <a:t>下片写相思</a:t>
            </a:r>
            <a:r>
              <a:t>。 </a:t>
            </a:r>
          </a:p>
        </p:txBody>
      </p:sp>
      <p:sp>
        <p:nvSpPr>
          <p:cNvPr id="842" name="这首词据说是为追忆年轻歌女小蘋而作。作者通过追忆与钟情女子的欢娱生活，传达出自己苦恋不忘的凄凉之感，同时也蕴含着对人世间美好事物一去不返的怅惘。"/>
          <p:cNvSpPr txBox="1"/>
          <p:nvPr/>
        </p:nvSpPr>
        <p:spPr>
          <a:xfrm>
            <a:off x="270461" y="5028222"/>
            <a:ext cx="11097678" cy="148716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30000"/>
              </a:lnSpc>
              <a:defRPr sz="25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这首词据说是为追忆年轻歌女</a:t>
            </a:r>
            <a:r>
              <a:rPr u="sng"/>
              <a:t>小蘋</a:t>
            </a:r>
            <a:r>
              <a:t>而作。作者通过</a:t>
            </a:r>
            <a:r>
              <a:rPr u="sng">
                <a:solidFill>
                  <a:srgbClr val="C00000"/>
                </a:solidFill>
              </a:rPr>
              <a:t>追忆</a:t>
            </a:r>
            <a:r>
              <a:t>与钟情女子的欢娱生活，传达出自己苦恋不忘的</a:t>
            </a:r>
            <a:r>
              <a:rPr u="sng">
                <a:solidFill>
                  <a:srgbClr val="C00000"/>
                </a:solidFill>
              </a:rPr>
              <a:t>凄凉之感</a:t>
            </a:r>
            <a:r>
              <a:t>，同时也蕴含着对人世间</a:t>
            </a:r>
            <a:r>
              <a:rPr u="sng">
                <a:solidFill>
                  <a:srgbClr val="C00000"/>
                </a:solidFill>
              </a:rPr>
              <a:t>美好事物</a:t>
            </a:r>
            <a:r>
              <a:t>一去不返的</a:t>
            </a:r>
            <a:r>
              <a:rPr u="sng">
                <a:solidFill>
                  <a:srgbClr val="C00000"/>
                </a:solidFill>
              </a:rPr>
              <a:t>怅惘</a:t>
            </a:r>
            <a:r>
              <a:t>。</a:t>
            </a:r>
          </a:p>
        </p:txBody>
      </p:sp>
      <p:sp>
        <p:nvSpPr>
          <p:cNvPr id="843" name="单选"/>
          <p:cNvSpPr txBox="1"/>
          <p:nvPr/>
        </p:nvSpPr>
        <p:spPr>
          <a:xfrm>
            <a:off x="1955760" y="6013410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844" name="星形"/>
          <p:cNvSpPr/>
          <p:nvPr/>
        </p:nvSpPr>
        <p:spPr>
          <a:xfrm>
            <a:off x="2484404" y="6102498"/>
            <a:ext cx="259453" cy="205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84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310" y="-63500"/>
            <a:ext cx="3756874" cy="21596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46" name="1.11.1晏幾道《临江仙》"/>
          <p:cNvSpPr txBox="1"/>
          <p:nvPr/>
        </p:nvSpPr>
        <p:spPr>
          <a:xfrm>
            <a:off x="1128216" y="363220"/>
            <a:ext cx="4013455" cy="650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1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1.11.1晏幾道《临江仙》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6916" y="33214"/>
            <a:ext cx="3468082" cy="2062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1" name="临江仙…"/>
          <p:cNvSpPr txBox="1"/>
          <p:nvPr/>
        </p:nvSpPr>
        <p:spPr>
          <a:xfrm>
            <a:off x="708044" y="2465681"/>
            <a:ext cx="10775908" cy="19266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临江仙</a:t>
            </a:r>
          </a:p>
          <a:p>
            <a:pPr>
              <a:lnSpc>
                <a:spcPct val="150000"/>
              </a:lnSpc>
              <a:defRPr sz="2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</a:t>
            </a:r>
            <a:r>
              <a:rPr sz="2400"/>
              <a:t>梦后楼台高锁，酒醒帘幕低垂。去年春恨却来时，</a:t>
            </a:r>
            <a:r>
              <a:rPr sz="24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落花人独立，微雨燕双飞</a:t>
            </a:r>
            <a:r>
              <a:rPr sz="2400"/>
              <a:t>。</a:t>
            </a:r>
            <a:endParaRPr sz="2400" u="sng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记得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小蘋</a:t>
            </a:r>
            <a:r>
              <a:t>初见，两重心字罗衣。琵琶弦上说相思，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当时明月在，曾照彩云归</a:t>
            </a:r>
            <a:r>
              <a:t>。</a:t>
            </a:r>
          </a:p>
        </p:txBody>
      </p:sp>
      <p:sp>
        <p:nvSpPr>
          <p:cNvPr id="852" name="1.11.1晏幾道《临江仙》"/>
          <p:cNvSpPr txBox="1"/>
          <p:nvPr/>
        </p:nvSpPr>
        <p:spPr>
          <a:xfrm>
            <a:off x="1128216" y="363219"/>
            <a:ext cx="4013455" cy="650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266700">
              <a:defRPr sz="31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1.11.1晏幾道《临江仙》</a:t>
            </a:r>
          </a:p>
        </p:txBody>
      </p:sp>
      <p:sp>
        <p:nvSpPr>
          <p:cNvPr id="853" name="1.. 落花两句：袭用五代翁宏《春残》诗。…"/>
          <p:cNvSpPr txBox="1"/>
          <p:nvPr/>
        </p:nvSpPr>
        <p:spPr>
          <a:xfrm>
            <a:off x="718089" y="4598885"/>
            <a:ext cx="10755822" cy="158622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1.. 落花两句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：袭用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五代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翁宏《春残》诗。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>
              <a:lnSpc>
                <a:spcPct val="12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 曾照句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：李白《宫中行乐词》：“只愁歌舞散，化作彩云飞。”这里化用其意。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>
              <a:lnSpc>
                <a:spcPct val="125000"/>
              </a:lnSpc>
              <a:def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彩云：比人喻小蘋。</a:t>
            </a:r>
          </a:p>
        </p:txBody>
      </p:sp>
      <p:sp>
        <p:nvSpPr>
          <p:cNvPr id="854" name="单选"/>
          <p:cNvSpPr txBox="1"/>
          <p:nvPr/>
        </p:nvSpPr>
        <p:spPr>
          <a:xfrm>
            <a:off x="6255198" y="4678934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855" name="星形"/>
          <p:cNvSpPr/>
          <p:nvPr/>
        </p:nvSpPr>
        <p:spPr>
          <a:xfrm>
            <a:off x="6783844" y="4768022"/>
            <a:ext cx="259452" cy="20536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下列词句中，用了五代翁宏《春残》诗的句子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下列词句中，用了五代翁宏《春残》诗的句子是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A:酒醒帘幕低垂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B:两重心字罗衣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C:微雨燕双飞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D:曾照彩云归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86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下列词句中，用了五代翁宏《春残》诗的句子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下列词句中，用了五代翁宏《春残》诗的句子是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A:酒醒帘幕低垂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B:两重心字罗衣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C:微雨燕双飞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D:曾照彩云归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86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晏幾道《临江仙》“落花人独立，微雨燕双飞”两句袭用翁宏的诗句，翁宏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晏幾道《临江仙》“落花人独立，微雨燕双飞”两句袭用翁宏的诗句，翁宏是（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A:唐代诗人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B:汉代诗人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C:五代诗人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D:魏晋诗人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86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晏幾道《临江仙》“落花人独立，微雨燕双飞”两句袭用翁宏的诗句，翁宏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晏幾道《临江仙》“落花人独立，微雨燕双飞”两句袭用翁宏的诗句，翁宏是（ ）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A:唐代诗人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B:汉代诗人</a:t>
            </a:r>
          </a:p>
          <a:p>
            <a:pPr defTabSz="457200">
              <a:lnSpc>
                <a:spcPct val="100000"/>
              </a:lnSpc>
              <a:defRPr sz="3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C:五代诗人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D:魏晋诗人</a:t>
            </a:r>
          </a:p>
          <a:p>
            <a:pPr defTabSz="457200">
              <a:lnSpc>
                <a:spcPct val="100000"/>
              </a:lnSpc>
              <a:defRPr sz="3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defRPr sz="3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86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1.12.0苏轼"/>
          <p:cNvSpPr txBox="1"/>
          <p:nvPr>
            <p:ph type="title"/>
          </p:nvPr>
        </p:nvSpPr>
        <p:spPr>
          <a:xfrm>
            <a:off x="879475" y="377825"/>
            <a:ext cx="10972800" cy="85407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spcBef>
                <a:spcPts val="1000"/>
              </a:spcBef>
              <a:defRPr sz="4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1.12.0苏轼</a:t>
            </a:r>
          </a:p>
        </p:txBody>
      </p:sp>
      <p:sp>
        <p:nvSpPr>
          <p:cNvPr id="872" name="苏轼，字子瞻，号东坡居士，苏洵长子。…"/>
          <p:cNvSpPr txBox="1"/>
          <p:nvPr/>
        </p:nvSpPr>
        <p:spPr>
          <a:xfrm>
            <a:off x="834816" y="1812046"/>
            <a:ext cx="5663371" cy="34094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3300" baseline="3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1.苏轼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，字</a:t>
            </a:r>
            <a:r>
              <a:rPr u="sng">
                <a:solidFill>
                  <a:srgbClr val="C00000"/>
                </a:solidFill>
              </a:rPr>
              <a:t>子瞻</a:t>
            </a:r>
            <a:r>
              <a:rPr>
                <a:solidFill>
                  <a:srgbClr val="C00000"/>
                </a:solidFill>
              </a:rPr>
              <a:t>，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号</a:t>
            </a:r>
            <a:r>
              <a:rPr u="sng">
                <a:solidFill>
                  <a:srgbClr val="C00000"/>
                </a:solidFill>
              </a:rPr>
              <a:t>东坡居士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，苏洵长子。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>
              <a:lnSpc>
                <a:spcPct val="150000"/>
              </a:lnSpc>
              <a:defRPr sz="3300" baseline="3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开后世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豪放派</a:t>
            </a:r>
            <a:r>
              <a:t>先路。</a:t>
            </a:r>
          </a:p>
          <a:p>
            <a:pPr>
              <a:lnSpc>
                <a:spcPct val="150000"/>
              </a:lnSpc>
              <a:defRPr sz="3300" baseline="3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2.著有</a:t>
            </a:r>
            <a:r>
              <a:rPr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《</a:t>
            </a:r>
            <a:r>
              <a:rPr u="sng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东坡七集</a:t>
            </a:r>
            <a:r>
              <a:rPr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》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、</a:t>
            </a:r>
            <a:r>
              <a:rPr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《</a:t>
            </a:r>
            <a:r>
              <a:rPr u="sng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东坡乐府</a:t>
            </a:r>
            <a:r>
              <a:rPr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》。</a:t>
            </a:r>
            <a:endParaRPr>
              <a:solidFill>
                <a:srgbClr val="C00000"/>
              </a:solidFill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>
              <a:lnSpc>
                <a:spcPct val="150000"/>
              </a:lnSpc>
              <a:defRPr sz="3300" baseline="36000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3.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“乌台诗案”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873" name="单选"/>
          <p:cNvSpPr txBox="1"/>
          <p:nvPr/>
        </p:nvSpPr>
        <p:spPr>
          <a:xfrm>
            <a:off x="874306" y="5357752"/>
            <a:ext cx="561337" cy="408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BE0000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874" name="星形"/>
          <p:cNvSpPr/>
          <p:nvPr/>
        </p:nvSpPr>
        <p:spPr>
          <a:xfrm>
            <a:off x="1402950" y="5446841"/>
            <a:ext cx="259453" cy="20536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 panose="020F0702030404030204"/>
              </a:defRPr>
            </a:pPr>
          </a:p>
        </p:txBody>
      </p:sp>
      <p:pic>
        <p:nvPicPr>
          <p:cNvPr id="87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5718" y="111369"/>
            <a:ext cx="3506783" cy="19746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7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34" y="2475852"/>
            <a:ext cx="3403602" cy="2806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15072</Words>
  <Application>WPS 演示</Application>
  <PresentationFormat/>
  <Paragraphs>1230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50" baseType="lpstr">
      <vt:lpstr>Arial</vt:lpstr>
      <vt:lpstr>方正书宋_GBK</vt:lpstr>
      <vt:lpstr>Wingdings</vt:lpstr>
      <vt:lpstr>Helvetica</vt:lpstr>
      <vt:lpstr>Calibri</vt:lpstr>
      <vt:lpstr>微软雅黑</vt:lpstr>
      <vt:lpstr>Arial</vt:lpstr>
      <vt:lpstr>黑体</vt:lpstr>
      <vt:lpstr>经典等线简</vt:lpstr>
      <vt:lpstr>方正清刻本悦宋简体</vt:lpstr>
      <vt:lpstr>华文楷体</vt:lpstr>
      <vt:lpstr>楷体</vt:lpstr>
      <vt:lpstr>等线</vt:lpstr>
      <vt:lpstr>Lantinghei SC Extralight</vt:lpstr>
      <vt:lpstr>Lantinghei SC Demibold</vt:lpstr>
      <vt:lpstr>宋体</vt:lpstr>
      <vt:lpstr>Arial Unicode MS</vt:lpstr>
      <vt:lpstr>汉仪书宋二KW</vt:lpstr>
      <vt:lpstr>Thonburi</vt:lpstr>
      <vt:lpstr>汉仪中等线KW</vt:lpstr>
      <vt:lpstr>Apple Color Emoji</vt:lpstr>
      <vt:lpstr>Helvetica</vt:lpstr>
      <vt:lpstr>苹方-简</vt:lpstr>
      <vt:lpstr>Office 主题</vt:lpstr>
      <vt:lpstr>《古文选（二）》·精讲二</vt:lpstr>
      <vt:lpstr>PowerPoint 演示文稿</vt:lpstr>
      <vt:lpstr>PowerPoint 演示文稿</vt:lpstr>
      <vt:lpstr>全书朝代分数占比</vt:lpstr>
      <vt:lpstr>全书朝代分数占比</vt:lpstr>
      <vt:lpstr>学习思路</vt:lpstr>
      <vt:lpstr>1.6.3欧阳修《梅圣俞诗集序）》【泛读】 </vt:lpstr>
      <vt:lpstr>1.6.3《梅圣俞诗集序》·欧阳修          阅读理解❤️</vt:lpstr>
      <vt:lpstr>1.6.3《梅圣俞诗集序》·欧阳修          阅读理解❤️</vt:lpstr>
      <vt:lpstr>真题练习</vt:lpstr>
      <vt:lpstr>真题练习</vt:lpstr>
      <vt:lpstr>1.6.4欧阳修《秋声赋》【精读】 </vt:lpstr>
      <vt:lpstr>《秋声赋》从哪些方面来描摹秋声?</vt:lpstr>
      <vt:lpstr>1.6.4《秋声赋》·欧阳修    文赋</vt:lpstr>
      <vt:lpstr>《秋声赋》从哪些方面来描摹秋声?</vt:lpstr>
      <vt:lpstr>1.6.4《秋声赋》·欧阳修    文赋</vt:lpstr>
      <vt:lpstr>《秋声赋》从哪些方面来描摹秋声?</vt:lpstr>
      <vt:lpstr>1.6.4《秋声赋》·欧阳修    文赋</vt:lpstr>
      <vt:lpstr>《秋声赋》从哪些方面来描摹秋声?</vt:lpstr>
      <vt:lpstr>1.6.4《秋声赋》·欧阳修    文赋</vt:lpstr>
      <vt:lpstr>1.6.4《秋声赋》·欧阳修    文赋</vt:lpstr>
      <vt:lpstr>1.6.4《秋声赋》·欧阳修    文赋</vt:lpstr>
      <vt:lpstr>《秋声赋》从哪些方面来描摹秋声?</vt:lpstr>
      <vt:lpstr>1.7.5欧阳修《朋党论》【精读】 </vt:lpstr>
      <vt:lpstr>1.7.5《朋党论》·欧阳修</vt:lpstr>
      <vt:lpstr>1.7.5《朋党论》·欧阳修</vt:lpstr>
      <vt:lpstr>1.7.5《朋党论》·欧阳修</vt:lpstr>
      <vt:lpstr>1.7.5《朋党论》·欧阳修</vt:lpstr>
      <vt:lpstr>1.7.5《朋党论》·欧阳修</vt:lpstr>
      <vt:lpstr>1.7.5《朋党论》·欧阳修</vt:lpstr>
      <vt:lpstr>1.7.5《朋党论》欧阳修·对比手法</vt:lpstr>
      <vt:lpstr>1.7.5《朋党论》欧阳修·对比手法</vt:lpstr>
      <vt:lpstr>1.7.5《朋党论》欧阳修·举例论证</vt:lpstr>
      <vt:lpstr>PowerPoint 演示文稿</vt:lpstr>
      <vt:lpstr>真题练习</vt:lpstr>
      <vt:lpstr>真题练习</vt:lpstr>
      <vt:lpstr>PowerPoint 演示文稿</vt:lpstr>
      <vt:lpstr>1.8.0苏洵</vt:lpstr>
      <vt:lpstr>1.8.1苏洵《上欧阳内翰第一书》【泛读】</vt:lpstr>
      <vt:lpstr>1.8.1苏洵《上欧阳内翰第一书》</vt:lpstr>
      <vt:lpstr>1.8.1苏洵《上欧阳内翰第一书》</vt:lpstr>
      <vt:lpstr>1.8.1苏洵《上欧阳内翰第一书》</vt:lpstr>
      <vt:lpstr>1.8.1苏洵《上欧阳内翰第一书》</vt:lpstr>
      <vt:lpstr>1.8.1苏洵《上欧阳内翰第一书》</vt:lpstr>
      <vt:lpstr>1.8.1苏洵《上欧阳内翰第一书》</vt:lpstr>
      <vt:lpstr>真题练习</vt:lpstr>
      <vt:lpstr>真题练习</vt:lpstr>
      <vt:lpstr>曾巩</vt:lpstr>
      <vt:lpstr>1.9.0曾巩</vt:lpstr>
      <vt:lpstr>1.9.1曾巩《&lt;战国策目录&gt;序》【泛读】</vt:lpstr>
      <vt:lpstr>1.9.1曾巩 《战国策目录》序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1.10王安石</vt:lpstr>
      <vt:lpstr>1.10.0王安石</vt:lpstr>
      <vt:lpstr>真题练习</vt:lpstr>
      <vt:lpstr>真题练习</vt:lpstr>
      <vt:lpstr>1.10.1王安石《明妃曲》【泛读】</vt:lpstr>
      <vt:lpstr>PowerPoint 演示文稿</vt:lpstr>
      <vt:lpstr>PowerPoint 演示文稿</vt:lpstr>
      <vt:lpstr>PowerPoint 演示文稿</vt:lpstr>
      <vt:lpstr>真题练习</vt:lpstr>
      <vt:lpstr>真题练习</vt:lpstr>
      <vt:lpstr>真题练习</vt:lpstr>
      <vt:lpstr>真题练习</vt:lpstr>
      <vt:lpstr>【精读+必背】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真题练习</vt:lpstr>
      <vt:lpstr>真题练习</vt:lpstr>
      <vt:lpstr>真题练习</vt:lpstr>
      <vt:lpstr>真题练习</vt:lpstr>
      <vt:lpstr>真题练习</vt:lpstr>
      <vt:lpstr>真题练习</vt:lpstr>
      <vt:lpstr>1.10.3王安石《祭欧阳文忠公文》【精读】</vt:lpstr>
      <vt:lpstr>1.10.3王安石《祭欧阳文忠公文》·祭文</vt:lpstr>
      <vt:lpstr>1.10.3王安石《祭欧阳文忠公文》·祭文</vt:lpstr>
      <vt:lpstr>1.10.3王安石《祭欧阳文忠公文》·祭文</vt:lpstr>
      <vt:lpstr>1.10.3王安石《祭欧阳文忠公文》·祭文</vt:lpstr>
      <vt:lpstr>真题练习</vt:lpstr>
      <vt:lpstr>真题练习</vt:lpstr>
      <vt:lpstr>PowerPoint 演示文稿</vt:lpstr>
      <vt:lpstr>1.11.0晏幾道</vt:lpstr>
      <vt:lpstr>真题练习</vt:lpstr>
      <vt:lpstr>真题练习</vt:lpstr>
      <vt:lpstr>1.11.1晏幾道《临江仙》【泛读】</vt:lpstr>
      <vt:lpstr>PowerPoint 演示文稿</vt:lpstr>
      <vt:lpstr>PowerPoint 演示文稿</vt:lpstr>
      <vt:lpstr>真题练习</vt:lpstr>
      <vt:lpstr>真题练习</vt:lpstr>
      <vt:lpstr>真题练习</vt:lpstr>
      <vt:lpstr>真题练习</vt:lpstr>
      <vt:lpstr>1.12.0苏轼</vt:lpstr>
      <vt:lpstr>1.12.1苏轼《荔枝叹》【精读】</vt:lpstr>
      <vt:lpstr>PowerPoint 演示文稿</vt:lpstr>
      <vt:lpstr>PowerPoint 演示文稿</vt:lpstr>
      <vt:lpstr>PowerPoint 演示文稿</vt:lpstr>
      <vt:lpstr>PowerPoint 演示文稿</vt:lpstr>
      <vt:lpstr>1.12.2苏轼《江城子》【精读+必背】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1.12.2《江城子》·苏轼    悼亡词</vt:lpstr>
      <vt:lpstr>PowerPoint 演示文稿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《古文选（二）》·精讲二</dc:title>
  <dc:creator/>
  <cp:lastModifiedBy>aruo</cp:lastModifiedBy>
  <cp:revision>2</cp:revision>
  <dcterms:created xsi:type="dcterms:W3CDTF">2019-12-18T11:40:37Z</dcterms:created>
  <dcterms:modified xsi:type="dcterms:W3CDTF">2019-12-18T11:40:37Z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