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tiff" ContentType="image/tif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396" r:id="rId8"/>
    <p:sldId id="397" r:id="rId9"/>
    <p:sldId id="398" r:id="rId10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13" r:id="rId26"/>
    <p:sldId id="414" r:id="rId27"/>
    <p:sldId id="415" r:id="rId28"/>
    <p:sldId id="416" r:id="rId29"/>
    <p:sldId id="417" r:id="rId30"/>
    <p:sldId id="418" r:id="rId31"/>
    <p:sldId id="419" r:id="rId32"/>
    <p:sldId id="420" r:id="rId33"/>
    <p:sldId id="421" r:id="rId34"/>
    <p:sldId id="422" r:id="rId35"/>
    <p:sldId id="423" r:id="rId36"/>
    <p:sldId id="424" r:id="rId37"/>
    <p:sldId id="425" r:id="rId38"/>
    <p:sldId id="426" r:id="rId39"/>
    <p:sldId id="427" r:id="rId40"/>
    <p:sldId id="428" r:id="rId41"/>
    <p:sldId id="429" r:id="rId42"/>
    <p:sldId id="430" r:id="rId43"/>
    <p:sldId id="431" r:id="rId44"/>
    <p:sldId id="432" r:id="rId45"/>
    <p:sldId id="433" r:id="rId46"/>
    <p:sldId id="434" r:id="rId47"/>
    <p:sldId id="435" r:id="rId48"/>
    <p:sldId id="436" r:id="rId49"/>
    <p:sldId id="437" r:id="rId50"/>
    <p:sldId id="438" r:id="rId51"/>
    <p:sldId id="439" r:id="rId52"/>
    <p:sldId id="440" r:id="rId53"/>
    <p:sldId id="441" r:id="rId54"/>
    <p:sldId id="442" r:id="rId55"/>
    <p:sldId id="443" r:id="rId56"/>
    <p:sldId id="444" r:id="rId57"/>
    <p:sldId id="445" r:id="rId58"/>
    <p:sldId id="446" r:id="rId59"/>
    <p:sldId id="447" r:id="rId60"/>
    <p:sldId id="448" r:id="rId61"/>
    <p:sldId id="449" r:id="rId62"/>
    <p:sldId id="450" r:id="rId63"/>
    <p:sldId id="451" r:id="rId64"/>
    <p:sldId id="452" r:id="rId65"/>
    <p:sldId id="453" r:id="rId66"/>
    <p:sldId id="454" r:id="rId67"/>
    <p:sldId id="455" r:id="rId68"/>
    <p:sldId id="456" r:id="rId69"/>
    <p:sldId id="457" r:id="rId70"/>
    <p:sldId id="458" r:id="rId71"/>
    <p:sldId id="459" r:id="rId72"/>
    <p:sldId id="460" r:id="rId73"/>
    <p:sldId id="461" r:id="rId74"/>
    <p:sldId id="462" r:id="rId75"/>
    <p:sldId id="463" r:id="rId76"/>
    <p:sldId id="464" r:id="rId77"/>
    <p:sldId id="465" r:id="rId78"/>
    <p:sldId id="466" r:id="rId79"/>
    <p:sldId id="467" r:id="rId80"/>
    <p:sldId id="468" r:id="rId81"/>
    <p:sldId id="469" r:id="rId82"/>
    <p:sldId id="470" r:id="rId83"/>
    <p:sldId id="471" r:id="rId84"/>
    <p:sldId id="472" r:id="rId85"/>
    <p:sldId id="473" r:id="rId86"/>
    <p:sldId id="474" r:id="rId87"/>
    <p:sldId id="475" r:id="rId88"/>
    <p:sldId id="476" r:id="rId89"/>
    <p:sldId id="477" r:id="rId90"/>
    <p:sldId id="478" r:id="rId91"/>
    <p:sldId id="479" r:id="rId92"/>
    <p:sldId id="480" r:id="rId93"/>
    <p:sldId id="481" r:id="rId94"/>
    <p:sldId id="482" r:id="rId95"/>
    <p:sldId id="483" r:id="rId96"/>
    <p:sldId id="484" r:id="rId97"/>
    <p:sldId id="485" r:id="rId98"/>
    <p:sldId id="486" r:id="rId99"/>
    <p:sldId id="487" r:id="rId100"/>
    <p:sldId id="488" r:id="rId101"/>
    <p:sldId id="489" r:id="rId102"/>
    <p:sldId id="490" r:id="rId103"/>
    <p:sldId id="491" r:id="rId104"/>
    <p:sldId id="492" r:id="rId105"/>
    <p:sldId id="493" r:id="rId106"/>
    <p:sldId id="494" r:id="rId107"/>
    <p:sldId id="495" r:id="rId108"/>
    <p:sldId id="496" r:id="rId109"/>
    <p:sldId id="497" r:id="rId110"/>
    <p:sldId id="498" r:id="rId111"/>
    <p:sldId id="499" r:id="rId112"/>
    <p:sldId id="500" r:id="rId113"/>
    <p:sldId id="501" r:id="rId114"/>
    <p:sldId id="502" r:id="rId115"/>
    <p:sldId id="503" r:id="rId116"/>
    <p:sldId id="504" r:id="rId117"/>
    <p:sldId id="505" r:id="rId118"/>
    <p:sldId id="506" r:id="rId119"/>
    <p:sldId id="507" r:id="rId120"/>
    <p:sldId id="508" r:id="rId121"/>
    <p:sldId id="509" r:id="rId122"/>
    <p:sldId id="510" r:id="rId123"/>
    <p:sldId id="511" r:id="rId124"/>
    <p:sldId id="512" r:id="rId125"/>
    <p:sldId id="513" r:id="rId126"/>
    <p:sldId id="514" r:id="rId127"/>
    <p:sldId id="515" r:id="rId128"/>
    <p:sldId id="516" r:id="rId129"/>
    <p:sldId id="517" r:id="rId130"/>
    <p:sldId id="518" r:id="rId131"/>
    <p:sldId id="519" r:id="rId132"/>
    <p:sldId id="520" r:id="rId133"/>
    <p:sldId id="521" r:id="rId134"/>
    <p:sldId id="522" r:id="rId135"/>
    <p:sldId id="523" r:id="rId136"/>
    <p:sldId id="524" r:id="rId137"/>
    <p:sldId id="525" r:id="rId138"/>
    <p:sldId id="526" r:id="rId139"/>
    <p:sldId id="527" r:id="rId140"/>
    <p:sldId id="528" r:id="rId141"/>
    <p:sldId id="529" r:id="rId142"/>
    <p:sldId id="530" r:id="rId14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C3C2611-4C71-4FC5-86AE-919BDF0F9419}" styleName="">
    <a:wholeTbl>
      <a:tcTxStyle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6" Type="http://schemas.openxmlformats.org/officeDocument/2006/relationships/tableStyles" Target="tableStyles.xml"/><Relationship Id="rId145" Type="http://schemas.openxmlformats.org/officeDocument/2006/relationships/viewProps" Target="viewProps.xml"/><Relationship Id="rId144" Type="http://schemas.openxmlformats.org/officeDocument/2006/relationships/presProps" Target="presProps.xml"/><Relationship Id="rId143" Type="http://schemas.openxmlformats.org/officeDocument/2006/relationships/slide" Target="slides/slide140.xml"/><Relationship Id="rId142" Type="http://schemas.openxmlformats.org/officeDocument/2006/relationships/slide" Target="slides/slide139.xml"/><Relationship Id="rId141" Type="http://schemas.openxmlformats.org/officeDocument/2006/relationships/slide" Target="slides/slide138.xml"/><Relationship Id="rId140" Type="http://schemas.openxmlformats.org/officeDocument/2006/relationships/slide" Target="slides/slide137.xml"/><Relationship Id="rId14" Type="http://schemas.openxmlformats.org/officeDocument/2006/relationships/slide" Target="slides/slide11.xml"/><Relationship Id="rId139" Type="http://schemas.openxmlformats.org/officeDocument/2006/relationships/slide" Target="slides/slide136.xml"/><Relationship Id="rId138" Type="http://schemas.openxmlformats.org/officeDocument/2006/relationships/slide" Target="slides/slide135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0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notesMaster" Target="notesMasters/notesMaster1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5600" b="0" i="0" u="none" strike="noStrike" kern="1200" baseline="0">
                <a:solidFill>
                  <a:srgbClr val="595959"/>
                </a:solidFill>
                <a:latin typeface="微软雅黑" panose="020B0503020204020204" charset="-122"/>
                <a:ea typeface="+mn-ea"/>
                <a:cs typeface="+mn-cs"/>
              </a:defRPr>
            </a:pPr>
            <a:r>
              <a:rPr sz="5600" b="0" i="0" u="none" strike="noStrike">
                <a:solidFill>
                  <a:srgbClr val="595959"/>
                </a:solidFill>
                <a:latin typeface="微软雅黑" panose="020B0503020204020204" charset="-122"/>
              </a:rPr>
              <a:t>考试分值占比</a:t>
            </a:r>
            <a:endParaRPr sz="5600" b="0" i="0" u="none" strike="noStrike">
              <a:solidFill>
                <a:srgbClr val="595959"/>
              </a:solidFill>
              <a:latin typeface="微软雅黑" panose="020B0503020204020204" charset="-122"/>
            </a:endParaRPr>
          </a:p>
        </c:rich>
      </c:tx>
      <c:layout>
        <c:manualLayout>
          <c:xMode val="edge"/>
          <c:yMode val="edge"/>
          <c:x val="0.359938"/>
          <c:y val="0"/>
          <c:w val="0.280124"/>
          <c:h val="0.168062"/>
        </c:manualLayout>
      </c:layout>
      <c:overlay val="1"/>
      <c:spPr>
        <a:noFill/>
        <a:effectLst/>
      </c:spPr>
    </c:title>
    <c:autoTitleDeleted val="0"/>
    <c:plotArea>
      <c:layout>
        <c:manualLayout>
          <c:layoutTarget val="inner"/>
          <c:xMode val="edge"/>
          <c:yMode val="edge"/>
          <c:x val="0.082999"/>
          <c:y val="0.168062"/>
          <c:w val="0.912001"/>
          <c:h val="0.7054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考试分值占比</c:v>
                </c:pt>
              </c:strCache>
            </c:strRef>
          </c:tx>
          <c:spPr>
            <a:solidFill>
              <a:srgbClr val="5B9BD5"/>
            </a:solidFill>
            <a:ln w="12700" cap="flat">
              <a:noFill/>
              <a:miter lim="400000"/>
            </a:ln>
            <a:effectLst/>
          </c:spPr>
          <c:invertIfNegative val="0"/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2000" b="0" i="0" u="none" strike="noStrike" kern="1200" baseline="0">
                    <a:solidFill>
                      <a:srgbClr val="000000"/>
                    </a:solidFill>
                    <a:latin typeface="Calibri" panose="020F0702030404030204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Sheet1!$B$1:$E$1</c:f>
              <c:strCache>
                <c:ptCount val="4"/>
                <c:pt idx="0">
                  <c:v>宋代</c:v>
                </c:pt>
                <c:pt idx="1">
                  <c:v>金元</c:v>
                </c:pt>
                <c:pt idx="2">
                  <c:v>明代</c:v>
                </c:pt>
                <c:pt idx="3">
                  <c:v>清代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0.35</c:v>
                </c:pt>
                <c:pt idx="1">
                  <c:v>0.2</c:v>
                </c:pt>
                <c:pt idx="2">
                  <c:v>0.2</c:v>
                </c:pt>
                <c:pt idx="3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 cmpd="sng" algn="ctr">
            <a:solidFill>
              <a:srgbClr val="D9D9D9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4800" b="0" i="0" u="none" strike="noStrike" kern="1200" baseline="0">
                <a:solidFill>
                  <a:srgbClr val="595959"/>
                </a:solidFill>
                <a:latin typeface="方正清刻本悦宋简体" panose="02000000000000000000" charset="-122"/>
                <a:ea typeface="+mn-ea"/>
                <a:cs typeface="+mn-cs"/>
              </a:defRPr>
            </a:pPr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D9D9D9"/>
              </a:solidFill>
              <a:prstDash val="solid"/>
              <a:round/>
            </a:ln>
          </c:spPr>
        </c:majorGridlines>
        <c:numFmt formatCode="0%" sourceLinked="0"/>
        <c:majorTickMark val="none"/>
        <c:minorTickMark val="none"/>
        <c:tickLblPos val="nextTo"/>
        <c:spPr>
          <a:ln w="12700" cap="flat" cmpd="sng" algn="ctr">
            <a:noFill/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4000" b="0" i="0" u="none" strike="noStrike" kern="1200" baseline="0">
                <a:solidFill>
                  <a:srgbClr val="595959"/>
                </a:solidFill>
                <a:latin typeface="Calibri" panose="020F0702030404030204"/>
                <a:ea typeface="+mn-ea"/>
                <a:cs typeface="+mn-cs"/>
              </a:defRPr>
            </a:pPr>
          </a:p>
        </c:txPr>
        <c:crossAx val="2094734552"/>
        <c:crosses val="autoZero"/>
        <c:crossBetween val="between"/>
        <c:majorUnit val="0.09"/>
        <c:minorUnit val="0.04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0"/>
  </c:chart>
  <c:spPr>
    <a:solidFill>
      <a:srgbClr val="FFFFFF"/>
    </a:solidFill>
    <a:ln w="12700" cap="flat">
      <a:solidFill>
        <a:srgbClr val="D9D9D9"/>
      </a:solidFill>
      <a:prstDash val="solid"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43" name="Shape 34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Shape 12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285" name="Shape 12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28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 辑本,汉语词语,释义指辑录散佚文稿编成的本子。.....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Shape 15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505" name="Shape 15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38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元代一群扬州散曲家从此简略的事实记载创作套曲，</a:t>
            </a:r>
          </a:p>
          <a:p>
            <a:pPr defTabSz="914400">
              <a:lnSpc>
                <a:spcPct val="100000"/>
              </a:lnSpc>
              <a:defRPr sz="38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以睢景臣之作最为出色。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Shape 15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519" name="Shape 15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2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刘邦本为泗上亭长，与他一同起义的萧何、樊哙、曹参等人也出身低贱，这本无可笑之处。但刘邦在得天下后，大摆其皇帝架子，衣锦还乡之际更加踌躇满志。</a:t>
            </a:r>
          </a:p>
          <a:p>
            <a:pPr defTabSz="914400">
              <a:lnSpc>
                <a:spcPct val="100000"/>
              </a:lnSpc>
              <a:defRPr sz="12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这一套曲反其道而行之，故意抹去皇帝头上的神圣光环，揭起“麒麟皮”而专写“马脚”，显示了刘邦流氓无赖的本来面目。作者笔下的乡民并不因沾上了天子“乡亲”而受宠若惊，相反却对迎驾的劳师动众和刘邦的装腔作势极度反感。这表明刘邦还乡实际上是生事扰民，对故乡百姓并无任何好处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Shape 16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602" name="Shape 16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（1）伤春是因为落红满地，春意阑珊。（2）伤别是因为心上人一去不归，音讯杳然。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Shape 16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651" name="Shape 16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28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    楚怀王不辨忠良，把忠心耿耿的屈原逼得投了汨罗江。读罢《离骚》我空自惆怅。屈子的精神品格可与日月争光。伤心之余只有苦笑一场。笑你这个三闾大夫太过倔强，为什么不旷达超脱心胸开放？与其说是江水玷污了你，不如说是你玷污了汨罗江。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Shape 16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662" name="Shape 16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28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    楚怀王不辨忠良，把忠心耿耿的屈原逼得投了汨罗江。读罢《离骚》我空自惆怅。屈子的精神品格可与日月争光。伤心之余只有苦笑一场。笑你这个三闾大夫太过倔强，为什么不旷达超脱心胸开放？与其说是江水玷污了你，不如说是你玷污了汨罗江。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Shape 16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683" name="Shape 16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吕雉曾经做了一件事情  发明了人彘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Shape 17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721" name="Shape 17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5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亦作“ 也波哥 ”。亦作“ 也末哥 ”。 元 明 戏曲中常用的句末语气词。无义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Shape 17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750" name="Shape 17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27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图在诗中反映民生疾苦和社会现实弊端。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Shape 17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764" name="Shape 17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27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图在诗中反映民生疾苦和社会现实弊端。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Shape 17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778" name="Shape 17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27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图在诗中反映民生疾苦和社会现实弊端。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Shape 13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350" name="Shape 13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23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龙蛇：碑文上的字迹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Shape 18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858" name="Shape 18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2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撼山易 撼岳家军难</a:t>
            </a:r>
          </a:p>
          <a:p>
            <a:pPr defTabSz="914400">
              <a:lnSpc>
                <a:spcPct val="100000"/>
              </a:lnSpc>
              <a:defRPr sz="2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12道金牌  赵构 秦桧 莫须有的罪名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Shape 18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869" name="Shape 18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18288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</a:t>
            </a:r>
          </a:p>
          <a:p>
            <a:pPr defTabSz="18288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岳飞墓上荒草离离，一片荒凉，只有秋草、石兽而已。</a:t>
            </a:r>
          </a:p>
          <a:p>
            <a:pPr defTabSz="18288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南渡君臣轻视社稷，可中原父老还在盼望着王师的旌旗。</a:t>
            </a:r>
          </a:p>
          <a:p>
            <a:pPr defTabSz="18288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英雄被害，后悔晚矣，天下灭亡已成定局。</a:t>
            </a:r>
          </a:p>
          <a:p>
            <a:pPr defTabSz="18288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不要向西湖吟唱此诗，面对这样的景致无从吟起。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Shape 18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881" name="Shape 18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18288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</a:t>
            </a:r>
          </a:p>
          <a:p>
            <a:pPr defTabSz="18288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岳飞墓上荒草离离，一片荒凉，只有秋草、石兽而已。</a:t>
            </a:r>
          </a:p>
          <a:p>
            <a:pPr defTabSz="18288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南渡君臣轻视社稷，可中原父老还在盼望着王师的旌旗。</a:t>
            </a:r>
          </a:p>
          <a:p>
            <a:pPr defTabSz="18288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英雄被害，后悔晚矣，天下灭亡已成定局。</a:t>
            </a:r>
          </a:p>
          <a:p>
            <a:pPr defTabSz="18288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不要向西湖吟唱此诗，面对这样的景致无从吟起。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Shape 18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894" name="Shape 18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18288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</a:t>
            </a:r>
          </a:p>
          <a:p>
            <a:pPr defTabSz="18288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岳飞墓上荒草离离，一片荒凉，只有秋草、石兽而已。</a:t>
            </a:r>
          </a:p>
          <a:p>
            <a:pPr defTabSz="18288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南渡君臣轻视社稷，可中原父老还在盼望着王师的旌旗。</a:t>
            </a:r>
          </a:p>
          <a:p>
            <a:pPr defTabSz="18288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英雄被害，后悔晚矣，天下灭亡已成定局。</a:t>
            </a:r>
          </a:p>
          <a:p>
            <a:pPr defTabSz="18288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不要向西湖吟唱此诗，面对这样的景致无从吟起。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Shape 19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908" name="Shape 19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18288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</a:t>
            </a:r>
          </a:p>
          <a:p>
            <a:pPr defTabSz="18288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岳飞墓上荒草离离，一片荒凉，只有秋草、石兽而已。</a:t>
            </a:r>
          </a:p>
          <a:p>
            <a:pPr defTabSz="18288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南渡君臣轻视社稷，可中原父老还在盼望着王师的旌旗。</a:t>
            </a:r>
          </a:p>
          <a:p>
            <a:pPr defTabSz="18288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英雄被害，后悔晚矣，天下灭亡已成定局。</a:t>
            </a:r>
          </a:p>
          <a:p>
            <a:pPr defTabSz="18288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不要向西湖吟唱此诗，面对这样的景致无从吟起。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Shape 19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999" name="Shape 19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18288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主知识点： 2.14.1、大龙湫记</a:t>
            </a:r>
          </a:p>
          <a:p>
            <a:pPr defTabSz="18288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答案：</a:t>
            </a:r>
          </a:p>
          <a:p>
            <a:pPr defTabSz="18288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B</a:t>
            </a:r>
          </a:p>
          <a:p>
            <a:pPr defTabSz="18288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解析：</a:t>
            </a:r>
          </a:p>
          <a:p>
            <a:pPr defTabSz="18288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《大龙湫记》：“今年冬又大旱，客入，到庵外石矼上，渐闻有水声。乃缘石矼下，出乱石间，始见瀑布垂，勃勃如苍烟，乍大乍小，鸣渐壮急。”由此可知，旱季瀑布的景象是“勃勃如苍烟，乍大乍小，鸣渐壮急”，故本题应选B。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Shape 20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004" name="Shape 20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18288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主知识点： 2.14.1、大龙湫记</a:t>
            </a:r>
          </a:p>
          <a:p>
            <a:pPr defTabSz="18288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答案：</a:t>
            </a:r>
          </a:p>
          <a:p>
            <a:pPr defTabSz="18288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B</a:t>
            </a:r>
          </a:p>
          <a:p>
            <a:pPr defTabSz="18288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解析：</a:t>
            </a:r>
          </a:p>
          <a:p>
            <a:pPr defTabSz="18288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《大龙湫记》：“今年冬又大旱，客入，到庵外石矼上，渐闻有水声。乃缘石矼下，出乱石间，始见瀑布垂，勃勃如苍烟，乍大乍小，鸣渐壮急。”由此可知，旱季瀑布的景象是“勃勃如苍烟，乍大乍小，鸣渐壮急”，故本题应选B。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Shape 20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049" name="Shape 20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18288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</a:t>
            </a:r>
          </a:p>
          <a:p>
            <a:pPr defTabSz="18288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苏武在返归汉朝前，时刻都怀念祖国长安。</a:t>
            </a:r>
          </a:p>
          <a:p>
            <a:pPr defTabSz="18288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北归的大雁带来了苏武的消息，苏武吃着雪、放着羊。</a:t>
            </a:r>
          </a:p>
          <a:p>
            <a:pPr defTabSz="18288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竹节上的节旄都磨光了 ，苏武节高洁的节操可以和日月相比。</a:t>
            </a:r>
          </a:p>
          <a:p>
            <a:pPr defTabSz="18288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投降匈奴李陵怎么和苏武告别啊，泪水撒满了河梁。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Shape 13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357" name="Shape 13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23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龙蛇：碑文上的字迹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Shape 13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368" name="Shape 13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2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［1］裴公绿野堂：唐宪宗宰相裴度，晚年因宦官专权而退隐洛阳，筑别墅名绿野堂，与诸名士在此饮酒赋诗，不问世事。</a:t>
            </a:r>
          </a:p>
          <a:p>
            <a:pPr defTabSz="914400">
              <a:lnSpc>
                <a:spcPct val="100000"/>
              </a:lnSpc>
              <a:defRPr sz="2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［2］陶令白莲社：东晋诗人陶渊明，曾任彭泽县令，后弃官隐居。僧人慧远等在庐山东林寺发起组织白莲社，研修佛理，曾邀陶渊明参加，陶未去。【相传又去了】</a:t>
            </a:r>
          </a:p>
          <a:p>
            <a:pPr defTabSz="914400">
              <a:lnSpc>
                <a:spcPct val="100000"/>
              </a:lnSpc>
              <a:defRPr sz="2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［3］北海：指“建安七子”之一孔融，曾为北海太守，世称孔北海。他生性好客，曾说“座上客常满，尊中酒不空，吾无忧矣。”（《后汉书·孔融传》）</a:t>
            </a:r>
          </a:p>
          <a:p>
            <a:pPr defTabSz="914400">
              <a:lnSpc>
                <a:spcPct val="100000"/>
              </a:lnSpc>
              <a:defRPr sz="2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  <a:p>
            <a:pPr defTabSz="914400">
              <a:lnSpc>
                <a:spcPct val="100000"/>
              </a:lnSpc>
              <a:defRPr sz="2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因为他曾经做过彭泽令,所以被称为陶令</a:t>
            </a:r>
          </a:p>
          <a:p>
            <a:pPr defTabSz="914400">
              <a:lnSpc>
                <a:spcPct val="100000"/>
              </a:lnSpc>
              <a:defRPr sz="2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东篱=马致远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Shape 13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383" name="Shape 13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2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［1］裴公绿野堂：唐宪宗宰相裴度，晚年因宦官专权而退隐洛阳，筑别墅名绿野堂，与诸名士在此饮酒赋诗，不问世事。</a:t>
            </a:r>
          </a:p>
          <a:p>
            <a:pPr defTabSz="914400">
              <a:lnSpc>
                <a:spcPct val="100000"/>
              </a:lnSpc>
              <a:defRPr sz="2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［2］陶令白莲社：东晋诗人陶渊明，曾任彭泽县令，后弃官隐居。僧人慧远等在庐山东林寺发起组织白莲社，研修佛理，曾邀陶渊明参加，陶未去。【相传又去了】</a:t>
            </a:r>
          </a:p>
          <a:p>
            <a:pPr defTabSz="914400">
              <a:lnSpc>
                <a:spcPct val="100000"/>
              </a:lnSpc>
              <a:defRPr sz="2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［3］北海：指“建安七子”之一孔融，曾为北海太守，世称孔北海。他生性好客，曾说“座上客常满，尊中酒不空，吾无忧矣。”（《后汉书·孔融传》）</a:t>
            </a:r>
          </a:p>
          <a:p>
            <a:pPr defTabSz="914400">
              <a:lnSpc>
                <a:spcPct val="100000"/>
              </a:lnSpc>
              <a:defRPr sz="2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  <a:p>
            <a:pPr defTabSz="914400">
              <a:lnSpc>
                <a:spcPct val="100000"/>
              </a:lnSpc>
              <a:defRPr sz="2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因为他曾经做过彭泽令,所以被称为陶令</a:t>
            </a:r>
          </a:p>
          <a:p>
            <a:pPr defTabSz="914400">
              <a:lnSpc>
                <a:spcPct val="100000"/>
              </a:lnSpc>
              <a:defRPr sz="2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东篱=马致远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Shape 14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429" name="Shape 14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兴百姓苦亡百姓苦3.多为寄傲林泉、参破世事之作，亦抒发关心民生疾苦的情怀，格调较高。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Shape 14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448" name="Shape 14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2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散曲=小令与套曲</a:t>
            </a:r>
          </a:p>
          <a:p>
            <a:pPr defTabSz="914400">
              <a:lnSpc>
                <a:spcPct val="100000"/>
              </a:lnSpc>
              <a:defRPr sz="2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正在官场里如胶似漆的时候应当想到急流勇退，到了参星商星出现时才想到归期，只恐怕范蠡和张良笑话人愚痴，挺起胸登上要路，睁着眼去度危机，直到那地步有谁能救起。1、胶漆:比喻情投意合，亲密无间。《史记·鲁仲连邹阳列传》 </a:t>
            </a:r>
          </a:p>
          <a:p>
            <a:pPr defTabSz="914400">
              <a:lnSpc>
                <a:spcPct val="100000"/>
              </a:lnSpc>
              <a:defRPr sz="2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2、参shēn商:参星和商星，古人用以比喻彼此对立，关系不睦。 </a:t>
            </a:r>
          </a:p>
          <a:p>
            <a:pPr defTabSz="914400">
              <a:lnSpc>
                <a:spcPct val="100000"/>
              </a:lnSpc>
              <a:defRPr sz="2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3、范蠡lì:越国大夫，曾辅佐越王勾践发愤图强，灭亡吴国。 功成后，因深知勾践为人可与共患难，而不可与共安乐，遂与西施泛舟游于五湖。张良:汉初大臣，曾帮助刘邦出谋划策，消灭项羽。 </a:t>
            </a:r>
          </a:p>
          <a:p>
            <a:pPr defTabSz="914400">
              <a:lnSpc>
                <a:spcPct val="100000"/>
              </a:lnSpc>
              <a:defRPr sz="2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4、碜chēn:挺。</a:t>
            </a:r>
          </a:p>
          <a:p>
            <a:pPr defTabSz="914400">
              <a:lnSpc>
                <a:spcPct val="100000"/>
              </a:lnSpc>
              <a:defRPr sz="2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5、要路:重要的道路，主要的通道。比喻显要的地位。 </a:t>
            </a:r>
          </a:p>
          <a:p>
            <a:pPr defTabSz="914400">
              <a:lnSpc>
                <a:spcPct val="100000"/>
              </a:lnSpc>
              <a:defRPr sz="2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《新唐书·崔湜传》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457" name="Shape 14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2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  <a:p>
            <a:pPr defTabSz="914400">
              <a:lnSpc>
                <a:spcPct val="100000"/>
              </a:lnSpc>
              <a:defRPr sz="2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正在官场里如胶似漆的时候应当想到急流勇退，到了参星商星出现时才想到归期，只恐怕范蠡和张良笑话人愚痴，挺起胸登上要路，睁着眼去度危机，直到那地步有谁能救起。1、胶漆:比喻情投意合，亲密无间。《史记·鲁仲连邹阳列传》 </a:t>
            </a:r>
          </a:p>
          <a:p>
            <a:pPr defTabSz="914400">
              <a:lnSpc>
                <a:spcPct val="100000"/>
              </a:lnSpc>
              <a:defRPr sz="2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2、参shēn商:参星和商星，古人用以比喻彼此对立，关系不睦。 </a:t>
            </a:r>
          </a:p>
          <a:p>
            <a:pPr defTabSz="914400">
              <a:lnSpc>
                <a:spcPct val="100000"/>
              </a:lnSpc>
              <a:defRPr sz="2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3、范蠡lì:越国大夫，曾辅佐越王勾践发愤图强，灭亡吴国。 功成后，因深知勾践为人可与共患难，而不可与共安乐，遂与西施泛舟游于五湖。张良:汉初大臣，曾帮助刘邦出谋划策，消灭项羽。 </a:t>
            </a:r>
          </a:p>
          <a:p>
            <a:pPr defTabSz="914400">
              <a:lnSpc>
                <a:spcPct val="100000"/>
              </a:lnSpc>
              <a:defRPr sz="2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4、碜chēn:挺。</a:t>
            </a:r>
          </a:p>
          <a:p>
            <a:pPr defTabSz="914400">
              <a:lnSpc>
                <a:spcPct val="100000"/>
              </a:lnSpc>
              <a:defRPr sz="2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5、要路:重要的道路，主要的通道。比喻显要的地位。 </a:t>
            </a:r>
          </a:p>
          <a:p>
            <a:pPr defTabSz="914400">
              <a:lnSpc>
                <a:spcPct val="100000"/>
              </a:lnSpc>
              <a:defRPr sz="2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《新唐书·崔湜传》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Shape 14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490" name="Shape 14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幼时刻苦读书，酷嗜音律。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文本"/>
          <p:cNvSpPr txBox="1"/>
          <p:nvPr>
            <p:ph type="title" hasCustomPrompt="1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ctr" defTabSz="821055">
              <a:defRPr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6" name="正文级别 1…"/>
          <p:cNvSpPr txBox="1"/>
          <p:nvPr>
            <p:ph type="body" sz="quarter" idx="1" hasCustomPrompt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055">
              <a:lnSpc>
                <a:spcPct val="100000"/>
              </a:lnSpc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defTabSz="821055">
              <a:lnSpc>
                <a:spcPct val="100000"/>
              </a:lnSpc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algn="ctr" defTabSz="821055">
              <a:lnSpc>
                <a:spcPct val="100000"/>
              </a:lnSpc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algn="ctr" defTabSz="821055">
              <a:lnSpc>
                <a:spcPct val="100000"/>
              </a:lnSpc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 defTabSz="821055">
              <a:lnSpc>
                <a:spcPct val="100000"/>
              </a:lnSpc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055">
              <a:defRPr sz="22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–Johnny Appleseed"/>
          <p:cNvSpPr txBox="1"/>
          <p:nvPr>
            <p:ph type="body" sz="quarter" idx="13" hasCustomPrompt="1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algn="ctr" defTabSz="821055">
              <a:lnSpc>
                <a:spcPct val="100000"/>
              </a:lnSpc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8" name="“在此键入引文。”"/>
          <p:cNvSpPr txBox="1"/>
          <p:nvPr>
            <p:ph type="body" sz="quarter" idx="14" hasCustomPrompt="1"/>
          </p:nvPr>
        </p:nvSpPr>
        <p:spPr>
          <a:xfrm>
            <a:off x="4833937" y="5945187"/>
            <a:ext cx="14716126" cy="968376"/>
          </a:xfrm>
          <a:prstGeom prst="rect">
            <a:avLst/>
          </a:prstGeom>
        </p:spPr>
        <p:txBody>
          <a:bodyPr lIns="71437" tIns="71437" rIns="71437" bIns="71437" anchor="ctr">
            <a:spAutoFit/>
          </a:bodyPr>
          <a:lstStyle>
            <a:lvl1pPr algn="ctr" defTabSz="821055">
              <a:lnSpc>
                <a:spcPct val="100000"/>
              </a:lnSpc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055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图像"/>
          <p:cNvSpPr/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07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055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055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2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正文级别 1…"/>
          <p:cNvSpPr txBox="1"/>
          <p:nvPr>
            <p:ph type="body" idx="1" hasCustomPrompt="1"/>
          </p:nvPr>
        </p:nvSpPr>
        <p:spPr>
          <a:xfrm>
            <a:off x="1318261" y="2779190"/>
            <a:ext cx="21376641" cy="940199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1" name="矩形 6"/>
          <p:cNvSpPr/>
          <p:nvPr/>
        </p:nvSpPr>
        <p:spPr>
          <a:xfrm>
            <a:off x="1317624" y="1206687"/>
            <a:ext cx="146054" cy="96852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32" name="矩形 12"/>
          <p:cNvSpPr/>
          <p:nvPr/>
        </p:nvSpPr>
        <p:spPr>
          <a:xfrm>
            <a:off x="12463146" y="1206687"/>
            <a:ext cx="146053" cy="96852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33" name="标题文本"/>
          <p:cNvSpPr txBox="1"/>
          <p:nvPr>
            <p:ph type="title" hasCustomPrompt="1"/>
          </p:nvPr>
        </p:nvSpPr>
        <p:spPr>
          <a:xfrm>
            <a:off x="1676400" y="1125394"/>
            <a:ext cx="10425432" cy="1131748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134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0480" y="168910"/>
            <a:ext cx="2513333" cy="6083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5" name="幻灯片编号"/>
          <p:cNvSpPr txBox="1"/>
          <p:nvPr>
            <p:ph type="sldNum" sz="quarter" idx="2"/>
          </p:nvPr>
        </p:nvSpPr>
        <p:spPr>
          <a:xfrm>
            <a:off x="22203058" y="12804261"/>
            <a:ext cx="504544" cy="5511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/>
          <p:nvPr/>
        </p:nvSpPr>
        <p:spPr>
          <a:xfrm>
            <a:off x="-25401" y="800595"/>
            <a:ext cx="1706662" cy="1053605"/>
          </a:xfrm>
          <a:prstGeom prst="rect">
            <a:avLst/>
          </a:prstGeom>
          <a:solidFill>
            <a:srgbClr val="B51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43" name="横版-黑logo.png" descr="横版-黑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449" y="11343733"/>
            <a:ext cx="6299166" cy="39355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4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矩形"/>
          <p:cNvSpPr/>
          <p:nvPr/>
        </p:nvSpPr>
        <p:spPr>
          <a:xfrm>
            <a:off x="-25401" y="800595"/>
            <a:ext cx="1706662" cy="1053605"/>
          </a:xfrm>
          <a:prstGeom prst="rect">
            <a:avLst/>
          </a:prstGeom>
          <a:solidFill>
            <a:srgbClr val="B51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52" name="横版-黑logo.png" descr="横版-黑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449" y="11343733"/>
            <a:ext cx="6299166" cy="39355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3" name="标题文本"/>
          <p:cNvSpPr txBox="1"/>
          <p:nvPr>
            <p:ph type="title" hasCustomPrompt="1"/>
          </p:nvPr>
        </p:nvSpPr>
        <p:spPr>
          <a:xfrm>
            <a:off x="1689099" y="355599"/>
            <a:ext cx="21005801" cy="2286001"/>
          </a:xfrm>
          <a:prstGeom prst="rect">
            <a:avLst/>
          </a:prstGeom>
        </p:spPr>
        <p:txBody>
          <a:bodyPr lIns="50800" tIns="50800" rIns="50800" bIns="50800" anchor="ctr"/>
          <a:lstStyle>
            <a:lvl1pPr algn="ctr" defTabSz="825500">
              <a:defRPr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54" name="正文级别 1…"/>
          <p:cNvSpPr txBox="1"/>
          <p:nvPr>
            <p:ph type="body" idx="1" hasCustomPrompt="1"/>
          </p:nvPr>
        </p:nvSpPr>
        <p:spPr>
          <a:xfrm>
            <a:off x="1689099" y="3149599"/>
            <a:ext cx="21005801" cy="9296401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635000" indent="-635000" defTabSz="825500">
              <a:lnSpc>
                <a:spcPct val="100000"/>
              </a:lnSpc>
              <a:spcBef>
                <a:spcPts val="5900"/>
              </a:spcBef>
              <a:buSzPct val="125000"/>
              <a:buChar char="•"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indent="-635000" defTabSz="825500">
              <a:lnSpc>
                <a:spcPct val="100000"/>
              </a:lnSpc>
              <a:spcBef>
                <a:spcPts val="5900"/>
              </a:spcBef>
              <a:buSzPct val="125000"/>
              <a:buChar char="•"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indent="-635000" defTabSz="825500">
              <a:lnSpc>
                <a:spcPct val="100000"/>
              </a:lnSpc>
              <a:spcBef>
                <a:spcPts val="5900"/>
              </a:spcBef>
              <a:buSzPct val="125000"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indent="-635000" defTabSz="825500">
              <a:lnSpc>
                <a:spcPct val="100000"/>
              </a:lnSpc>
              <a:spcBef>
                <a:spcPts val="5900"/>
              </a:spcBef>
              <a:buSzPct val="125000"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indent="-635000" defTabSz="825500">
              <a:lnSpc>
                <a:spcPct val="100000"/>
              </a:lnSpc>
              <a:spcBef>
                <a:spcPts val="5900"/>
              </a:spcBef>
              <a:buSzPct val="125000"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5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标题文本"/>
          <p:cNvSpPr txBox="1"/>
          <p:nvPr>
            <p:ph type="title" hasCustomPrompt="1"/>
          </p:nvPr>
        </p:nvSpPr>
        <p:spPr>
          <a:xfrm>
            <a:off x="1777999" y="2298699"/>
            <a:ext cx="20828001" cy="4648201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825500">
              <a:defRPr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63" name="正文级别 1…"/>
          <p:cNvSpPr txBox="1"/>
          <p:nvPr>
            <p:ph type="body" sz="quarter" idx="1" hasCustomPrompt="1"/>
          </p:nvPr>
        </p:nvSpPr>
        <p:spPr>
          <a:xfrm>
            <a:off x="1777999" y="7073900"/>
            <a:ext cx="20828001" cy="1587500"/>
          </a:xfrm>
          <a:prstGeom prst="rect">
            <a:avLst/>
          </a:prstGeom>
        </p:spPr>
        <p:txBody>
          <a:bodyPr lIns="50800" tIns="50800" rIns="50800" bIns="50800"/>
          <a:lstStyle>
            <a:lvl1pPr algn="ctr" defTabSz="825500">
              <a:lnSpc>
                <a:spcPct val="100000"/>
              </a:lnSpc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defTabSz="825500">
              <a:lnSpc>
                <a:spcPct val="100000"/>
              </a:lnSpc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algn="ctr" defTabSz="825500">
              <a:lnSpc>
                <a:spcPct val="100000"/>
              </a:lnSpc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algn="ctr" defTabSz="825500">
              <a:lnSpc>
                <a:spcPct val="100000"/>
              </a:lnSpc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 defTabSz="825500">
              <a:lnSpc>
                <a:spcPct val="100000"/>
              </a:lnSpc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4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正文级别 1…"/>
          <p:cNvSpPr txBox="1"/>
          <p:nvPr>
            <p:ph type="body" idx="1" hasCustomPrompt="1"/>
          </p:nvPr>
        </p:nvSpPr>
        <p:spPr>
          <a:xfrm>
            <a:off x="1318261" y="2779190"/>
            <a:ext cx="21376641" cy="940199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2" name="矩形 6"/>
          <p:cNvSpPr/>
          <p:nvPr/>
        </p:nvSpPr>
        <p:spPr>
          <a:xfrm>
            <a:off x="1317624" y="1206687"/>
            <a:ext cx="146054" cy="96852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73" name="矩形 12"/>
          <p:cNvSpPr/>
          <p:nvPr/>
        </p:nvSpPr>
        <p:spPr>
          <a:xfrm>
            <a:off x="12463146" y="1206687"/>
            <a:ext cx="146053" cy="96852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74" name="标题文本"/>
          <p:cNvSpPr txBox="1"/>
          <p:nvPr>
            <p:ph type="title" hasCustomPrompt="1"/>
          </p:nvPr>
        </p:nvSpPr>
        <p:spPr>
          <a:xfrm>
            <a:off x="1676400" y="1125394"/>
            <a:ext cx="10425432" cy="1131748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175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160" y="168910"/>
            <a:ext cx="2513333" cy="6083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6" name="幻灯片编号"/>
          <p:cNvSpPr txBox="1"/>
          <p:nvPr>
            <p:ph type="sldNum" sz="quarter" idx="2"/>
          </p:nvPr>
        </p:nvSpPr>
        <p:spPr>
          <a:xfrm>
            <a:off x="22203058" y="12804261"/>
            <a:ext cx="504544" cy="5511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正文级别 1…"/>
          <p:cNvSpPr txBox="1"/>
          <p:nvPr>
            <p:ph type="body" idx="1" hasCustomPrompt="1"/>
          </p:nvPr>
        </p:nvSpPr>
        <p:spPr>
          <a:xfrm>
            <a:off x="1318260" y="2778760"/>
            <a:ext cx="21376640" cy="940054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4" name="矩形 6"/>
          <p:cNvSpPr/>
          <p:nvPr/>
        </p:nvSpPr>
        <p:spPr>
          <a:xfrm>
            <a:off x="1317624" y="1206500"/>
            <a:ext cx="146054" cy="96837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85" name="矩形 12"/>
          <p:cNvSpPr/>
          <p:nvPr/>
        </p:nvSpPr>
        <p:spPr>
          <a:xfrm>
            <a:off x="12463146" y="1206500"/>
            <a:ext cx="146053" cy="96837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86" name="标题文本"/>
          <p:cNvSpPr txBox="1"/>
          <p:nvPr>
            <p:ph type="title" hasCustomPrompt="1"/>
          </p:nvPr>
        </p:nvSpPr>
        <p:spPr>
          <a:xfrm>
            <a:off x="1676400" y="1125219"/>
            <a:ext cx="10425432" cy="113157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187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760" y="238758"/>
            <a:ext cx="2513333" cy="60833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8" name="幻灯片编号"/>
          <p:cNvSpPr txBox="1"/>
          <p:nvPr>
            <p:ph type="sldNum" sz="quarter" idx="2"/>
          </p:nvPr>
        </p:nvSpPr>
        <p:spPr>
          <a:xfrm>
            <a:off x="22203058" y="12802236"/>
            <a:ext cx="504544" cy="5511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图像"/>
          <p:cNvSpPr/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25" name="标题文本"/>
          <p:cNvSpPr txBox="1"/>
          <p:nvPr>
            <p:ph type="title" hasCustomPrompt="1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ctr" defTabSz="821055">
              <a:defRPr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6" name="正文级别 1…"/>
          <p:cNvSpPr txBox="1"/>
          <p:nvPr>
            <p:ph type="body" sz="quarter" idx="1" hasCustomPrompt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055">
              <a:lnSpc>
                <a:spcPct val="100000"/>
              </a:lnSpc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defTabSz="821055">
              <a:lnSpc>
                <a:spcPct val="100000"/>
              </a:lnSpc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algn="ctr" defTabSz="821055">
              <a:lnSpc>
                <a:spcPct val="100000"/>
              </a:lnSpc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algn="ctr" defTabSz="821055">
              <a:lnSpc>
                <a:spcPct val="100000"/>
              </a:lnSpc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 defTabSz="821055">
              <a:lnSpc>
                <a:spcPct val="100000"/>
              </a:lnSpc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7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055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正文级别 1…"/>
          <p:cNvSpPr txBox="1"/>
          <p:nvPr>
            <p:ph type="body" idx="1" hasCustomPrompt="1"/>
          </p:nvPr>
        </p:nvSpPr>
        <p:spPr>
          <a:xfrm>
            <a:off x="1318260" y="2778760"/>
            <a:ext cx="21376640" cy="9400541"/>
          </a:xfrm>
          <a:prstGeom prst="rect">
            <a:avLst/>
          </a:prstGeom>
        </p:spPr>
        <p:txBody>
          <a:bodyPr lIns="91438" tIns="91438" rIns="91438" bIns="91438"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6" name="矩形 6"/>
          <p:cNvSpPr/>
          <p:nvPr/>
        </p:nvSpPr>
        <p:spPr>
          <a:xfrm>
            <a:off x="1317625" y="1206500"/>
            <a:ext cx="146052" cy="96837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97" name="矩形 12"/>
          <p:cNvSpPr/>
          <p:nvPr/>
        </p:nvSpPr>
        <p:spPr>
          <a:xfrm>
            <a:off x="12463146" y="1206500"/>
            <a:ext cx="146052" cy="96837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98" name="标题文本"/>
          <p:cNvSpPr txBox="1"/>
          <p:nvPr>
            <p:ph type="title" hasCustomPrompt="1"/>
          </p:nvPr>
        </p:nvSpPr>
        <p:spPr>
          <a:xfrm>
            <a:off x="1676400" y="1125219"/>
            <a:ext cx="10425432" cy="1131572"/>
          </a:xfrm>
          <a:prstGeom prst="rect">
            <a:avLst/>
          </a:prstGeom>
        </p:spPr>
        <p:txBody>
          <a:bodyPr lIns="91438" tIns="91438" rIns="91438" bIns="91438"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199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760" y="238758"/>
            <a:ext cx="2513332" cy="60833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0" name="幻灯片编号"/>
          <p:cNvSpPr txBox="1"/>
          <p:nvPr>
            <p:ph type="sldNum" sz="quarter" idx="2"/>
          </p:nvPr>
        </p:nvSpPr>
        <p:spPr>
          <a:xfrm>
            <a:off x="22203054" y="12802235"/>
            <a:ext cx="504546" cy="551179"/>
          </a:xfrm>
          <a:prstGeom prst="rect">
            <a:avLst/>
          </a:prstGeom>
        </p:spPr>
        <p:txBody>
          <a:bodyPr lIns="91438" tIns="91438" rIns="91438" bIns="91438"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正文级别 1…"/>
          <p:cNvSpPr txBox="1"/>
          <p:nvPr>
            <p:ph type="body" idx="1" hasCustomPrompt="1"/>
          </p:nvPr>
        </p:nvSpPr>
        <p:spPr>
          <a:xfrm>
            <a:off x="1318260" y="2778760"/>
            <a:ext cx="21376640" cy="9400541"/>
          </a:xfrm>
          <a:prstGeom prst="rect">
            <a:avLst/>
          </a:prstGeom>
        </p:spPr>
        <p:txBody>
          <a:bodyPr lIns="91438" tIns="91438" rIns="91438" bIns="91438"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8" name="矩形 6"/>
          <p:cNvSpPr/>
          <p:nvPr/>
        </p:nvSpPr>
        <p:spPr>
          <a:xfrm>
            <a:off x="1317625" y="1206500"/>
            <a:ext cx="146052" cy="96837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09" name="矩形 12"/>
          <p:cNvSpPr/>
          <p:nvPr/>
        </p:nvSpPr>
        <p:spPr>
          <a:xfrm>
            <a:off x="12463146" y="1206500"/>
            <a:ext cx="146052" cy="96837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10" name="标题文本"/>
          <p:cNvSpPr txBox="1"/>
          <p:nvPr>
            <p:ph type="title" hasCustomPrompt="1"/>
          </p:nvPr>
        </p:nvSpPr>
        <p:spPr>
          <a:xfrm>
            <a:off x="1676400" y="1125219"/>
            <a:ext cx="10425432" cy="1131572"/>
          </a:xfrm>
          <a:prstGeom prst="rect">
            <a:avLst/>
          </a:prstGeom>
        </p:spPr>
        <p:txBody>
          <a:bodyPr lIns="91438" tIns="91438" rIns="91438" bIns="91438"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211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0300" y="262890"/>
            <a:ext cx="2513330" cy="6083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2" name="幻灯片编号"/>
          <p:cNvSpPr txBox="1"/>
          <p:nvPr>
            <p:ph type="sldNum" sz="quarter" idx="2"/>
          </p:nvPr>
        </p:nvSpPr>
        <p:spPr>
          <a:xfrm>
            <a:off x="22203054" y="12802235"/>
            <a:ext cx="504546" cy="551179"/>
          </a:xfrm>
          <a:prstGeom prst="rect">
            <a:avLst/>
          </a:prstGeom>
        </p:spPr>
        <p:txBody>
          <a:bodyPr lIns="91438" tIns="91438" rIns="91438" bIns="91438"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矩形 3"/>
          <p:cNvSpPr/>
          <p:nvPr/>
        </p:nvSpPr>
        <p:spPr>
          <a:xfrm>
            <a:off x="0" y="755650"/>
            <a:ext cx="1676400" cy="1242062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20" name="直角三角形 11"/>
          <p:cNvSpPr/>
          <p:nvPr/>
        </p:nvSpPr>
        <p:spPr>
          <a:xfrm rot="16200000">
            <a:off x="21531262" y="10885488"/>
            <a:ext cx="1057280" cy="4654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89000"/>
            </a:srgbClr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221" name="图片 9" descr="图片 9"/>
          <p:cNvPicPr>
            <a:picLocks noChangeAspect="1"/>
          </p:cNvPicPr>
          <p:nvPr/>
        </p:nvPicPr>
        <p:blipFill>
          <a:blip r:embed="rId2"/>
          <a:srcRect t="11356" r="5847" b="23327"/>
          <a:stretch>
            <a:fillRect/>
          </a:stretch>
        </p:blipFill>
        <p:spPr>
          <a:xfrm>
            <a:off x="21513800" y="11964667"/>
            <a:ext cx="2146301" cy="9423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2" name="矩形 1"/>
          <p:cNvSpPr/>
          <p:nvPr/>
        </p:nvSpPr>
        <p:spPr>
          <a:xfrm>
            <a:off x="0" y="755650"/>
            <a:ext cx="1784350" cy="1242062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23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lIns="91436" tIns="91436" rIns="91436" bIns="91436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4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 lIns="91436" tIns="91436" rIns="91436" bIns="91436"/>
          <a:lstStyle/>
          <a:p>
            <a:r>
              <a:t>标题文本</a:t>
            </a:r>
          </a:p>
        </p:txBody>
      </p:sp>
      <p:sp>
        <p:nvSpPr>
          <p:cNvPr id="225" name="幻灯片编号"/>
          <p:cNvSpPr txBox="1"/>
          <p:nvPr>
            <p:ph type="sldNum" sz="quarter" idx="2"/>
          </p:nvPr>
        </p:nvSpPr>
        <p:spPr>
          <a:xfrm>
            <a:off x="16970658" y="12437113"/>
            <a:ext cx="504543" cy="551175"/>
          </a:xfrm>
          <a:prstGeom prst="rect">
            <a:avLst/>
          </a:prstGeom>
        </p:spPr>
        <p:txBody>
          <a:bodyPr lIns="91436" tIns="91436" rIns="91436" bIns="91436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正文级别 1…"/>
          <p:cNvSpPr txBox="1"/>
          <p:nvPr>
            <p:ph type="body" idx="1" hasCustomPrompt="1"/>
          </p:nvPr>
        </p:nvSpPr>
        <p:spPr>
          <a:xfrm>
            <a:off x="1318260" y="2778760"/>
            <a:ext cx="21376640" cy="940054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3" name="矩形 6"/>
          <p:cNvSpPr/>
          <p:nvPr/>
        </p:nvSpPr>
        <p:spPr>
          <a:xfrm>
            <a:off x="1317625" y="1206500"/>
            <a:ext cx="146052" cy="96837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34" name="矩形 12"/>
          <p:cNvSpPr/>
          <p:nvPr/>
        </p:nvSpPr>
        <p:spPr>
          <a:xfrm>
            <a:off x="12463146" y="1206500"/>
            <a:ext cx="146053" cy="96837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35" name="标题文本"/>
          <p:cNvSpPr txBox="1"/>
          <p:nvPr>
            <p:ph type="title" hasCustomPrompt="1"/>
          </p:nvPr>
        </p:nvSpPr>
        <p:spPr>
          <a:xfrm>
            <a:off x="1676400" y="1125219"/>
            <a:ext cx="10425432" cy="113157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236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0339" y="172720"/>
            <a:ext cx="2513333" cy="6083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7" name="幻灯片编号"/>
          <p:cNvSpPr txBox="1"/>
          <p:nvPr>
            <p:ph type="sldNum" sz="quarter" idx="2"/>
          </p:nvPr>
        </p:nvSpPr>
        <p:spPr>
          <a:xfrm>
            <a:off x="22203056" y="12802236"/>
            <a:ext cx="504544" cy="5511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矩形 3"/>
          <p:cNvSpPr/>
          <p:nvPr/>
        </p:nvSpPr>
        <p:spPr>
          <a:xfrm>
            <a:off x="0" y="755650"/>
            <a:ext cx="1676400" cy="1242062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45" name="直角三角形 11"/>
          <p:cNvSpPr/>
          <p:nvPr/>
        </p:nvSpPr>
        <p:spPr>
          <a:xfrm rot="16200000">
            <a:off x="21531262" y="10885488"/>
            <a:ext cx="1057279" cy="4654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89000"/>
            </a:srgbClr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246" name="图片 9" descr="图片 9"/>
          <p:cNvPicPr>
            <a:picLocks noChangeAspect="1"/>
          </p:cNvPicPr>
          <p:nvPr/>
        </p:nvPicPr>
        <p:blipFill>
          <a:blip r:embed="rId2"/>
          <a:srcRect t="11356" r="5847" b="23327"/>
          <a:stretch>
            <a:fillRect/>
          </a:stretch>
        </p:blipFill>
        <p:spPr>
          <a:xfrm>
            <a:off x="21513800" y="11964668"/>
            <a:ext cx="2146301" cy="9423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47" name="矩形 1"/>
          <p:cNvSpPr/>
          <p:nvPr/>
        </p:nvSpPr>
        <p:spPr>
          <a:xfrm>
            <a:off x="0" y="755650"/>
            <a:ext cx="1784350" cy="1242062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48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9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正文级别 1…"/>
          <p:cNvSpPr txBox="1"/>
          <p:nvPr>
            <p:ph type="body" idx="1" hasCustomPrompt="1"/>
          </p:nvPr>
        </p:nvSpPr>
        <p:spPr>
          <a:xfrm>
            <a:off x="1318261" y="2779190"/>
            <a:ext cx="21376641" cy="9401996"/>
          </a:xfrm>
          <a:prstGeom prst="rect">
            <a:avLst/>
          </a:prstGeom>
        </p:spPr>
        <p:txBody>
          <a:bodyPr lIns="91438" tIns="91438" rIns="91438" bIns="91438"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58" name="矩形 6"/>
          <p:cNvSpPr/>
          <p:nvPr/>
        </p:nvSpPr>
        <p:spPr>
          <a:xfrm>
            <a:off x="1317625" y="1206687"/>
            <a:ext cx="146052" cy="96852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59" name="矩形 12"/>
          <p:cNvSpPr/>
          <p:nvPr/>
        </p:nvSpPr>
        <p:spPr>
          <a:xfrm>
            <a:off x="12463146" y="1206687"/>
            <a:ext cx="146052" cy="96852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60" name="标题文本"/>
          <p:cNvSpPr txBox="1"/>
          <p:nvPr>
            <p:ph type="title" hasCustomPrompt="1"/>
          </p:nvPr>
        </p:nvSpPr>
        <p:spPr>
          <a:xfrm>
            <a:off x="1676400" y="1125394"/>
            <a:ext cx="10425432" cy="1131748"/>
          </a:xfrm>
          <a:prstGeom prst="rect">
            <a:avLst/>
          </a:prstGeom>
        </p:spPr>
        <p:txBody>
          <a:bodyPr lIns="91438" tIns="91438" rIns="91438" bIns="91438"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261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0480" y="168910"/>
            <a:ext cx="2513332" cy="6083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62" name="幻灯片编号"/>
          <p:cNvSpPr txBox="1"/>
          <p:nvPr>
            <p:ph type="sldNum" sz="quarter" idx="2"/>
          </p:nvPr>
        </p:nvSpPr>
        <p:spPr>
          <a:xfrm>
            <a:off x="22203054" y="12804260"/>
            <a:ext cx="504546" cy="551179"/>
          </a:xfrm>
          <a:prstGeom prst="rect">
            <a:avLst/>
          </a:prstGeom>
        </p:spPr>
        <p:txBody>
          <a:bodyPr lIns="91438" tIns="91438" rIns="91438" bIns="91438"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矩形 3"/>
          <p:cNvSpPr/>
          <p:nvPr/>
        </p:nvSpPr>
        <p:spPr>
          <a:xfrm>
            <a:off x="0" y="755650"/>
            <a:ext cx="1676400" cy="1242062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70" name="直角三角形 11"/>
          <p:cNvSpPr/>
          <p:nvPr/>
        </p:nvSpPr>
        <p:spPr>
          <a:xfrm rot="16200000">
            <a:off x="21531262" y="10885488"/>
            <a:ext cx="1057278" cy="46545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89000"/>
            </a:srgbClr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271" name="图片 9" descr="图片 9"/>
          <p:cNvPicPr>
            <a:picLocks noChangeAspect="1"/>
          </p:cNvPicPr>
          <p:nvPr/>
        </p:nvPicPr>
        <p:blipFill>
          <a:blip r:embed="rId2"/>
          <a:srcRect t="11356" r="5848" b="23327"/>
          <a:stretch>
            <a:fillRect/>
          </a:stretch>
        </p:blipFill>
        <p:spPr>
          <a:xfrm>
            <a:off x="21513800" y="11964669"/>
            <a:ext cx="2146300" cy="94234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72" name="矩形 1"/>
          <p:cNvSpPr/>
          <p:nvPr/>
        </p:nvSpPr>
        <p:spPr>
          <a:xfrm>
            <a:off x="0" y="755650"/>
            <a:ext cx="1784350" cy="1242062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73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lIns="91438" tIns="91438" rIns="91438" bIns="91438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74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 lIns="91438" tIns="91438" rIns="91438" bIns="91438"/>
          <a:lstStyle/>
          <a:p>
            <a:r>
              <a:t>标题文本</a:t>
            </a:r>
          </a:p>
        </p:txBody>
      </p:sp>
      <p:sp>
        <p:nvSpPr>
          <p:cNvPr id="275" name="幻灯片编号"/>
          <p:cNvSpPr txBox="1"/>
          <p:nvPr>
            <p:ph type="sldNum" sz="quarter" idx="2"/>
          </p:nvPr>
        </p:nvSpPr>
        <p:spPr>
          <a:xfrm>
            <a:off x="16970654" y="12437111"/>
            <a:ext cx="504546" cy="551179"/>
          </a:xfrm>
          <a:prstGeom prst="rect">
            <a:avLst/>
          </a:prstGeom>
        </p:spPr>
        <p:txBody>
          <a:bodyPr lIns="91438" tIns="91438" rIns="91438" bIns="91438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矩形 3"/>
          <p:cNvSpPr/>
          <p:nvPr/>
        </p:nvSpPr>
        <p:spPr>
          <a:xfrm>
            <a:off x="0" y="755650"/>
            <a:ext cx="1676400" cy="124206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83" name="直角三角形 11"/>
          <p:cNvSpPr/>
          <p:nvPr/>
        </p:nvSpPr>
        <p:spPr>
          <a:xfrm rot="16200000">
            <a:off x="21531262" y="10885488"/>
            <a:ext cx="1057277" cy="4654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89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284" name="图片 9" descr="图片 9"/>
          <p:cNvPicPr>
            <a:picLocks noChangeAspect="1"/>
          </p:cNvPicPr>
          <p:nvPr/>
        </p:nvPicPr>
        <p:blipFill>
          <a:blip r:embed="rId2"/>
          <a:srcRect t="11356" r="5849" b="23327"/>
          <a:stretch>
            <a:fillRect/>
          </a:stretch>
        </p:blipFill>
        <p:spPr>
          <a:xfrm>
            <a:off x="21513800" y="11964669"/>
            <a:ext cx="2146300" cy="94234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85" name="矩形 1"/>
          <p:cNvSpPr/>
          <p:nvPr/>
        </p:nvSpPr>
        <p:spPr>
          <a:xfrm>
            <a:off x="0" y="755650"/>
            <a:ext cx="1784350" cy="124206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86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lIns="91439" tIns="91439" rIns="91439" bIns="91439"/>
          <a:lstStyle>
            <a:lvl2pPr indent="4572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7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 lIns="91439" tIns="91439" rIns="91439" bIns="91439"/>
          <a:lstStyle/>
          <a:p>
            <a:r>
              <a:t>标题文本</a:t>
            </a:r>
          </a:p>
        </p:txBody>
      </p:sp>
      <p:sp>
        <p:nvSpPr>
          <p:cNvPr id="288" name="幻灯片编号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正文级别 1…"/>
          <p:cNvSpPr txBox="1"/>
          <p:nvPr>
            <p:ph type="body" idx="1" hasCustomPrompt="1"/>
          </p:nvPr>
        </p:nvSpPr>
        <p:spPr>
          <a:xfrm>
            <a:off x="1318261" y="2779190"/>
            <a:ext cx="21376641" cy="9401996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 indent="457200"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 indent="9144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 indent="13716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18288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6" name="矩形 6"/>
          <p:cNvSpPr/>
          <p:nvPr/>
        </p:nvSpPr>
        <p:spPr>
          <a:xfrm>
            <a:off x="1317625" y="1206687"/>
            <a:ext cx="146051" cy="96852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97" name="矩形 12"/>
          <p:cNvSpPr/>
          <p:nvPr/>
        </p:nvSpPr>
        <p:spPr>
          <a:xfrm>
            <a:off x="12463146" y="1206687"/>
            <a:ext cx="146051" cy="96852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98" name="标题文本"/>
          <p:cNvSpPr txBox="1"/>
          <p:nvPr>
            <p:ph type="title" hasCustomPrompt="1"/>
          </p:nvPr>
        </p:nvSpPr>
        <p:spPr>
          <a:xfrm>
            <a:off x="1676400" y="1125394"/>
            <a:ext cx="10425431" cy="1131747"/>
          </a:xfrm>
          <a:prstGeom prst="rect">
            <a:avLst/>
          </a:prstGeom>
        </p:spPr>
        <p:txBody>
          <a:bodyPr lIns="91439" tIns="91439" rIns="91439" bIns="91439"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299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6210" y="369570"/>
            <a:ext cx="2513331" cy="6083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0" name="幻灯片编号"/>
          <p:cNvSpPr txBox="1"/>
          <p:nvPr>
            <p:ph type="sldNum" sz="quarter" idx="2"/>
          </p:nvPr>
        </p:nvSpPr>
        <p:spPr>
          <a:xfrm>
            <a:off x="22203052" y="12804259"/>
            <a:ext cx="504548" cy="551181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正文级别 1…"/>
          <p:cNvSpPr txBox="1"/>
          <p:nvPr>
            <p:ph type="body" idx="1" hasCustomPrompt="1"/>
          </p:nvPr>
        </p:nvSpPr>
        <p:spPr>
          <a:xfrm>
            <a:off x="1318261" y="2779190"/>
            <a:ext cx="21376641" cy="9401996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 indent="457200"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 indent="9144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 indent="13716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18288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08" name="矩形 6"/>
          <p:cNvSpPr/>
          <p:nvPr/>
        </p:nvSpPr>
        <p:spPr>
          <a:xfrm>
            <a:off x="1317625" y="1206687"/>
            <a:ext cx="146051" cy="96852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09" name="矩形 12"/>
          <p:cNvSpPr/>
          <p:nvPr/>
        </p:nvSpPr>
        <p:spPr>
          <a:xfrm>
            <a:off x="12463146" y="1206687"/>
            <a:ext cx="146051" cy="96852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10" name="标题文本"/>
          <p:cNvSpPr txBox="1"/>
          <p:nvPr>
            <p:ph type="title" hasCustomPrompt="1"/>
          </p:nvPr>
        </p:nvSpPr>
        <p:spPr>
          <a:xfrm>
            <a:off x="1676400" y="1125394"/>
            <a:ext cx="10425431" cy="1131747"/>
          </a:xfrm>
          <a:prstGeom prst="rect">
            <a:avLst/>
          </a:prstGeom>
        </p:spPr>
        <p:txBody>
          <a:bodyPr lIns="91439" tIns="91439" rIns="91439" bIns="91439"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311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1280" y="218440"/>
            <a:ext cx="2513331" cy="6083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12" name="幻灯片编号"/>
          <p:cNvSpPr txBox="1"/>
          <p:nvPr>
            <p:ph type="sldNum" sz="quarter" idx="2"/>
          </p:nvPr>
        </p:nvSpPr>
        <p:spPr>
          <a:xfrm>
            <a:off x="22203052" y="12804259"/>
            <a:ext cx="504548" cy="551181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文本"/>
          <p:cNvSpPr txBox="1"/>
          <p:nvPr>
            <p:ph type="title" hasCustomPrompt="1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ctr" defTabSz="821055">
              <a:defRPr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055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正文级别 1…"/>
          <p:cNvSpPr txBox="1"/>
          <p:nvPr>
            <p:ph type="body" idx="1" hasCustomPrompt="1"/>
          </p:nvPr>
        </p:nvSpPr>
        <p:spPr>
          <a:xfrm>
            <a:off x="1318260" y="2778760"/>
            <a:ext cx="21376640" cy="9400541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 indent="457200"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 indent="9144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 indent="13716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18288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0" name="矩形 6"/>
          <p:cNvSpPr/>
          <p:nvPr/>
        </p:nvSpPr>
        <p:spPr>
          <a:xfrm>
            <a:off x="1317625" y="1206500"/>
            <a:ext cx="146051" cy="96837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21" name="矩形 12"/>
          <p:cNvSpPr/>
          <p:nvPr/>
        </p:nvSpPr>
        <p:spPr>
          <a:xfrm>
            <a:off x="12463146" y="1206500"/>
            <a:ext cx="146051" cy="96837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22" name="标题文本"/>
          <p:cNvSpPr txBox="1"/>
          <p:nvPr>
            <p:ph type="title" hasCustomPrompt="1"/>
          </p:nvPr>
        </p:nvSpPr>
        <p:spPr>
          <a:xfrm>
            <a:off x="1676400" y="1125219"/>
            <a:ext cx="10425431" cy="1131571"/>
          </a:xfrm>
          <a:prstGeom prst="rect">
            <a:avLst/>
          </a:prstGeom>
        </p:spPr>
        <p:txBody>
          <a:bodyPr lIns="91439" tIns="91439" rIns="91439" bIns="91439"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323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6210" y="144779"/>
            <a:ext cx="2513331" cy="60833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24" name="幻灯片编号"/>
          <p:cNvSpPr txBox="1"/>
          <p:nvPr>
            <p:ph type="sldNum" sz="quarter" idx="2"/>
          </p:nvPr>
        </p:nvSpPr>
        <p:spPr>
          <a:xfrm>
            <a:off x="22203052" y="12802235"/>
            <a:ext cx="504548" cy="551181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正文级别 1…"/>
          <p:cNvSpPr txBox="1"/>
          <p:nvPr>
            <p:ph type="body" idx="1" hasCustomPrompt="1"/>
          </p:nvPr>
        </p:nvSpPr>
        <p:spPr>
          <a:xfrm>
            <a:off x="1318260" y="2778760"/>
            <a:ext cx="21376640" cy="9400541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 indent="457200"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 indent="9144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 indent="13716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18288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2" name="矩形 6"/>
          <p:cNvSpPr/>
          <p:nvPr/>
        </p:nvSpPr>
        <p:spPr>
          <a:xfrm>
            <a:off x="1317625" y="1206500"/>
            <a:ext cx="146051" cy="96837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33" name="矩形 12"/>
          <p:cNvSpPr/>
          <p:nvPr/>
        </p:nvSpPr>
        <p:spPr>
          <a:xfrm>
            <a:off x="12463146" y="1206500"/>
            <a:ext cx="146051" cy="96837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34" name="标题文本"/>
          <p:cNvSpPr txBox="1"/>
          <p:nvPr>
            <p:ph type="title" hasCustomPrompt="1"/>
          </p:nvPr>
        </p:nvSpPr>
        <p:spPr>
          <a:xfrm>
            <a:off x="1676400" y="1125219"/>
            <a:ext cx="10425431" cy="1131571"/>
          </a:xfrm>
          <a:prstGeom prst="rect">
            <a:avLst/>
          </a:prstGeom>
        </p:spPr>
        <p:txBody>
          <a:bodyPr lIns="91439" tIns="91439" rIns="91439" bIns="91439"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335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5230" y="262890"/>
            <a:ext cx="2513331" cy="6083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36" name="幻灯片编号"/>
          <p:cNvSpPr txBox="1"/>
          <p:nvPr>
            <p:ph type="sldNum" sz="quarter" idx="2"/>
          </p:nvPr>
        </p:nvSpPr>
        <p:spPr>
          <a:xfrm>
            <a:off x="22203052" y="12802235"/>
            <a:ext cx="504548" cy="551181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图像"/>
          <p:cNvSpPr/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43" name="标题文本"/>
          <p:cNvSpPr txBox="1"/>
          <p:nvPr>
            <p:ph type="title" hasCustomPrompt="1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ctr" defTabSz="821055">
              <a:defRPr sz="8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4" name="正文级别 1…"/>
          <p:cNvSpPr txBox="1"/>
          <p:nvPr>
            <p:ph type="body" sz="quarter" idx="1" hasCustomPrompt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055">
              <a:lnSpc>
                <a:spcPct val="100000"/>
              </a:lnSpc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defTabSz="821055">
              <a:lnSpc>
                <a:spcPct val="100000"/>
              </a:lnSpc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algn="ctr" defTabSz="821055">
              <a:lnSpc>
                <a:spcPct val="100000"/>
              </a:lnSpc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algn="ctr" defTabSz="821055">
              <a:lnSpc>
                <a:spcPct val="100000"/>
              </a:lnSpc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 defTabSz="821055">
              <a:lnSpc>
                <a:spcPct val="100000"/>
              </a:lnSpc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055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/>
          <p:nvPr>
            <p:ph type="title" hasCustomPrompt="1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ctr" defTabSz="821055">
              <a:defRPr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055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文本"/>
          <p:cNvSpPr txBox="1"/>
          <p:nvPr>
            <p:ph type="title" hasCustomPrompt="1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ctr" defTabSz="821055">
              <a:defRPr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61" name="正文级别 1…"/>
          <p:cNvSpPr txBox="1"/>
          <p:nvPr>
            <p:ph type="body" idx="1" hasCustomPrompt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610870" indent="-610870" defTabSz="821055">
              <a:lnSpc>
                <a:spcPct val="100000"/>
              </a:lnSpc>
              <a:spcBef>
                <a:spcPts val="5900"/>
              </a:spcBef>
              <a:buSzPct val="145000"/>
              <a:buChar char="•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370" indent="-610870" defTabSz="821055">
              <a:lnSpc>
                <a:spcPct val="100000"/>
              </a:lnSpc>
              <a:spcBef>
                <a:spcPts val="5900"/>
              </a:spcBef>
              <a:buSzPct val="145000"/>
              <a:buChar char="•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499870" indent="-610870" defTabSz="821055">
              <a:lnSpc>
                <a:spcPct val="100000"/>
              </a:lnSpc>
              <a:spcBef>
                <a:spcPts val="5900"/>
              </a:spcBef>
              <a:buSzPct val="145000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370" indent="-610870" defTabSz="821055">
              <a:lnSpc>
                <a:spcPct val="100000"/>
              </a:lnSpc>
              <a:spcBef>
                <a:spcPts val="5900"/>
              </a:spcBef>
              <a:buSzPct val="145000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8870" indent="-610870" defTabSz="821055">
              <a:lnSpc>
                <a:spcPct val="100000"/>
              </a:lnSpc>
              <a:spcBef>
                <a:spcPts val="5900"/>
              </a:spcBef>
              <a:buSzPct val="145000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055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图像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70" name="标题文本"/>
          <p:cNvSpPr txBox="1"/>
          <p:nvPr>
            <p:ph type="title" hasCustomPrompt="1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ctr" defTabSz="821055">
              <a:defRPr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71" name="正文级别 1…"/>
          <p:cNvSpPr txBox="1"/>
          <p:nvPr>
            <p:ph type="body" sz="quarter" idx="1" hasCustomPrompt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465455" indent="-465455" defTabSz="821055">
              <a:lnSpc>
                <a:spcPct val="100000"/>
              </a:lnSpc>
              <a:spcBef>
                <a:spcPts val="4500"/>
              </a:spcBef>
              <a:buSzPct val="145000"/>
              <a:buChar char="•"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08355" indent="-465455" defTabSz="821055">
              <a:lnSpc>
                <a:spcPct val="100000"/>
              </a:lnSpc>
              <a:spcBef>
                <a:spcPts val="4500"/>
              </a:spcBef>
              <a:buSzPct val="145000"/>
              <a:buChar char="•"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51255" indent="-465455" defTabSz="821055">
              <a:lnSpc>
                <a:spcPct val="100000"/>
              </a:lnSpc>
              <a:spcBef>
                <a:spcPts val="4500"/>
              </a:spcBef>
              <a:buSzPct val="145000"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494155" indent="-465455" defTabSz="821055">
              <a:lnSpc>
                <a:spcPct val="100000"/>
              </a:lnSpc>
              <a:spcBef>
                <a:spcPts val="4500"/>
              </a:spcBef>
              <a:buSzPct val="145000"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37055" indent="-465455" defTabSz="821055">
              <a:lnSpc>
                <a:spcPct val="100000"/>
              </a:lnSpc>
              <a:spcBef>
                <a:spcPts val="4500"/>
              </a:spcBef>
              <a:buSzPct val="145000"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055"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正文级别 1…"/>
          <p:cNvSpPr txBox="1"/>
          <p:nvPr>
            <p:ph type="body" idx="1" hasCustomPrompt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610870" indent="-610870" defTabSz="821055">
              <a:lnSpc>
                <a:spcPct val="100000"/>
              </a:lnSpc>
              <a:spcBef>
                <a:spcPts val="5900"/>
              </a:spcBef>
              <a:buSzPct val="145000"/>
              <a:buChar char="•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370" indent="-610870" defTabSz="821055">
              <a:lnSpc>
                <a:spcPct val="100000"/>
              </a:lnSpc>
              <a:spcBef>
                <a:spcPts val="5900"/>
              </a:spcBef>
              <a:buSzPct val="145000"/>
              <a:buChar char="•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499870" indent="-610870" defTabSz="821055">
              <a:lnSpc>
                <a:spcPct val="100000"/>
              </a:lnSpc>
              <a:spcBef>
                <a:spcPts val="5900"/>
              </a:spcBef>
              <a:buSzPct val="145000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370" indent="-610870" defTabSz="821055">
              <a:lnSpc>
                <a:spcPct val="100000"/>
              </a:lnSpc>
              <a:spcBef>
                <a:spcPts val="5900"/>
              </a:spcBef>
              <a:buSzPct val="145000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8870" indent="-610870" defTabSz="821055">
              <a:lnSpc>
                <a:spcPct val="100000"/>
              </a:lnSpc>
              <a:spcBef>
                <a:spcPts val="5900"/>
              </a:spcBef>
              <a:buSzPct val="145000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055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图像"/>
          <p:cNvSpPr/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88" name="图像"/>
          <p:cNvSpPr/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89" name="图像"/>
          <p:cNvSpPr/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90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055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3" Type="http://schemas.openxmlformats.org/officeDocument/2006/relationships/theme" Target="../theme/theme1.xml"/><Relationship Id="rId32" Type="http://schemas.openxmlformats.org/officeDocument/2006/relationships/image" Target="../media/image3.png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755648"/>
            <a:ext cx="1676400" cy="1242065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" name="直角三角形 11"/>
          <p:cNvSpPr/>
          <p:nvPr/>
        </p:nvSpPr>
        <p:spPr>
          <a:xfrm rot="16200000">
            <a:off x="21531262" y="10885488"/>
            <a:ext cx="1057279" cy="4654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89000"/>
            </a:srgbClr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4" name="图片 9" descr="图片 9"/>
          <p:cNvPicPr>
            <a:picLocks noChangeAspect="1"/>
          </p:cNvPicPr>
          <p:nvPr/>
        </p:nvPicPr>
        <p:blipFill>
          <a:blip r:embed="rId32"/>
          <a:srcRect t="11356" r="5848" b="23327"/>
          <a:stretch>
            <a:fillRect/>
          </a:stretch>
        </p:blipFill>
        <p:spPr>
          <a:xfrm>
            <a:off x="21513800" y="11964667"/>
            <a:ext cx="2146300" cy="9423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矩形 1"/>
          <p:cNvSpPr/>
          <p:nvPr/>
        </p:nvSpPr>
        <p:spPr>
          <a:xfrm>
            <a:off x="0" y="755648"/>
            <a:ext cx="1784350" cy="1242065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6" name="正文级别 1…"/>
          <p:cNvSpPr txBox="1"/>
          <p:nvPr>
            <p:ph type="body" idx="1"/>
          </p:nvPr>
        </p:nvSpPr>
        <p:spPr>
          <a:xfrm>
            <a:off x="1784350" y="2463800"/>
            <a:ext cx="21031200" cy="10687050"/>
          </a:xfrm>
          <a:prstGeom prst="rect">
            <a:avLst/>
          </a:prstGeom>
          <a:ln w="12700">
            <a:miter lim="400000"/>
          </a:ln>
        </p:spPr>
        <p:txBody>
          <a:bodyPr lIns="91437" tIns="91437" rIns="91437" bIns="91437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" name="标题文本"/>
          <p:cNvSpPr txBox="1"/>
          <p:nvPr>
            <p:ph type="title"/>
          </p:nvPr>
        </p:nvSpPr>
        <p:spPr>
          <a:xfrm>
            <a:off x="1784350" y="755650"/>
            <a:ext cx="21945600" cy="1708150"/>
          </a:xfrm>
          <a:prstGeom prst="rect">
            <a:avLst/>
          </a:prstGeom>
          <a:ln w="12700">
            <a:miter lim="400000"/>
          </a:ln>
        </p:spPr>
        <p:txBody>
          <a:bodyPr lIns="91437" tIns="91437" rIns="91437" bIns="91437">
            <a:normAutofit/>
          </a:bodyPr>
          <a:lstStyle/>
          <a:p>
            <a:r>
              <a:t>标题文本</a:t>
            </a:r>
          </a:p>
        </p:txBody>
      </p:sp>
      <p:sp>
        <p:nvSpPr>
          <p:cNvPr id="8" name="幻灯片编号"/>
          <p:cNvSpPr txBox="1"/>
          <p:nvPr>
            <p:ph type="sldNum" sz="quarter" idx="2"/>
          </p:nvPr>
        </p:nvSpPr>
        <p:spPr>
          <a:xfrm>
            <a:off x="16970656" y="12437111"/>
            <a:ext cx="504544" cy="551177"/>
          </a:xfrm>
          <a:prstGeom prst="rect">
            <a:avLst/>
          </a:prstGeom>
          <a:ln w="12700">
            <a:miter lim="400000"/>
          </a:ln>
        </p:spPr>
        <p:txBody>
          <a:bodyPr wrap="none" lIns="91437" tIns="91437" rIns="91437" bIns="91437" anchor="ctr">
            <a:spAutoFit/>
          </a:bodyPr>
          <a:lstStyle>
            <a:lvl1pPr algn="r" defTabSz="1828800">
              <a:defRPr sz="24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transition spd="med"/>
  <p:txStyles>
    <p:titleStyle>
      <a:lvl1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0" marR="0" indent="0" algn="l" defTabSz="18288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l" defTabSz="18288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1143000" marR="0" indent="0" algn="l" defTabSz="182880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1600200" marR="0" indent="0" algn="l" defTabSz="182880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2336800" marR="0" indent="-508000" algn="l" defTabSz="182880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2794000" marR="0" indent="-508000" algn="l" defTabSz="182880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3251200" marR="0" indent="-508000" algn="l" defTabSz="182880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3708400" marR="0" indent="-508000" algn="l" defTabSz="182880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4165600" marR="0" indent="-508000" algn="l" defTabSz="182880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1pPr>
      <a:lvl2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2pPr>
      <a:lvl3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3pPr>
      <a:lvl4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4pPr>
      <a:lvl5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5pPr>
      <a:lvl6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6pPr>
      <a:lvl7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7pPr>
      <a:lvl8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8pPr>
      <a:lvl9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9.jpe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9.jpe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9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9.jpe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0.jpeg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7.jpe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0.jpe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9.jpeg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9.jpeg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0.jpeg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8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3.tiff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0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1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9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0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.tif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9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9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chart" Target="../charts/char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2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0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2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3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2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4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2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9.jpe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0.jpe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8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.tif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9.jpe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9.jpe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9.jpe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9.jpe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9.jpe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5.jpe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5.jpe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0.jpe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0.jpe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0.jpe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5.jpe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6.jpe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6.jpe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5.jpe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文本框 1"/>
          <p:cNvSpPr txBox="1"/>
          <p:nvPr/>
        </p:nvSpPr>
        <p:spPr>
          <a:xfrm>
            <a:off x="2803563" y="5716021"/>
            <a:ext cx="19947946" cy="1930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13200" b="0" spc="1056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你的预估分过45分了吗？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标题 8"/>
          <p:cNvSpPr txBox="1"/>
          <p:nvPr>
            <p:ph type="title"/>
          </p:nvPr>
        </p:nvSpPr>
        <p:spPr>
          <a:xfrm>
            <a:off x="1676399" y="1125394"/>
            <a:ext cx="10425432" cy="1131747"/>
          </a:xfrm>
          <a:prstGeom prst="rect">
            <a:avLst/>
          </a:prstGeom>
        </p:spPr>
        <p:txBody>
          <a:bodyPr/>
          <a:lstStyle/>
          <a:p>
            <a:pPr defTabSz="1261745">
              <a:defRPr sz="4415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2.6.1马致远 《汉宫秋》第三折·</a:t>
            </a:r>
            <a:r>
              <a:rPr>
                <a:solidFill>
                  <a:srgbClr val="BE0000"/>
                </a:solidFill>
              </a:rPr>
              <a:t>灞桥送行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1295" name="矩形 4"/>
          <p:cNvSpPr txBox="1"/>
          <p:nvPr/>
        </p:nvSpPr>
        <p:spPr>
          <a:xfrm>
            <a:off x="494005" y="3168157"/>
            <a:ext cx="23395990" cy="9094015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91429" tIns="91429" rIns="91429" bIns="91429">
            <a:spAutoFit/>
          </a:bodyPr>
          <a:lstStyle/>
          <a:p>
            <a:pPr indent="254000" algn="just" defTabSz="266700">
              <a:lnSpc>
                <a:spcPct val="120000"/>
              </a:lnSpc>
              <a:defRPr sz="5600" b="0" baseline="500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</a:t>
            </a:r>
            <a:r>
              <a:rPr u="sng">
                <a:solidFill>
                  <a:srgbClr val="A10000"/>
                </a:solidFill>
                <a:uFillTx/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rPr>
              <a:t>汉元帝</a:t>
            </a:r>
            <a:r>
              <a:t>派中大夫毛延寿挑选宫妃，王昭君因不肯向毛延寿行贿，被他点破图像，以致被打入冷宫。王昭君弹奏琵琶，以诉心中哀怨，被元帝听见；元帝惊叹她的美貌，封她为妃。</a:t>
            </a:r>
          </a:p>
          <a:p>
            <a:pPr indent="254000" algn="just" defTabSz="266700">
              <a:lnSpc>
                <a:spcPct val="120000"/>
              </a:lnSpc>
              <a:defRPr sz="5600" b="0" baseline="500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</a:t>
            </a:r>
            <a:r>
              <a:rPr u="sng">
                <a:solidFill>
                  <a:srgbClr val="A10000"/>
                </a:solidFill>
                <a:uFillTx/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rPr>
              <a:t>毛延寿</a:t>
            </a:r>
            <a:r>
              <a:t>畏罪逃入匈奴，唆使匈奴单于派使者入汉，强索昭君，并以出兵南侵相威胁。由于满朝文武不敢抵敌，元帝只得忍痛同意昭君和番，亲到灞桥送行，洒泪面别。昭君到了边境，</a:t>
            </a:r>
            <a:r>
              <a:rPr>
                <a:solidFill>
                  <a:srgbClr val="BE0000"/>
                </a:solidFill>
              </a:rPr>
              <a:t>投河自杀</a:t>
            </a:r>
            <a:r>
              <a:t>。元帝回到宫中，梦见昭君，却被长空雁叫惊醒。</a:t>
            </a:r>
          </a:p>
          <a:p>
            <a:pPr indent="254000" algn="just" defTabSz="266700">
              <a:lnSpc>
                <a:spcPct val="120000"/>
              </a:lnSpc>
              <a:defRPr sz="5600" b="0" baseline="500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匈奴愿与汉朝和好，将叛逃的毛延寿押回。元帝便将毛延寿斩首，祭献昭君。</a:t>
            </a:r>
          </a:p>
        </p:txBody>
      </p:sp>
      <p:sp>
        <p:nvSpPr>
          <p:cNvPr id="1296" name="星形"/>
          <p:cNvSpPr/>
          <p:nvPr/>
        </p:nvSpPr>
        <p:spPr>
          <a:xfrm>
            <a:off x="12262094" y="11649109"/>
            <a:ext cx="548155" cy="52953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297" name="单选"/>
          <p:cNvSpPr txBox="1"/>
          <p:nvPr/>
        </p:nvSpPr>
        <p:spPr>
          <a:xfrm>
            <a:off x="11066374" y="11504937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298" name="星形"/>
          <p:cNvSpPr/>
          <p:nvPr/>
        </p:nvSpPr>
        <p:spPr>
          <a:xfrm>
            <a:off x="13775407" y="1426183"/>
            <a:ext cx="548155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299" name="单选"/>
          <p:cNvSpPr txBox="1"/>
          <p:nvPr/>
        </p:nvSpPr>
        <p:spPr>
          <a:xfrm>
            <a:off x="12729363" y="1282011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94030" y="336550"/>
            <a:ext cx="552704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2.6.1汉宫秋（第三折）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0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11" name="标题 1"/>
          <p:cNvSpPr txBox="1"/>
          <p:nvPr>
            <p:ph type="title"/>
          </p:nvPr>
        </p:nvSpPr>
        <p:spPr>
          <a:xfrm>
            <a:off x="2945506" y="7740631"/>
            <a:ext cx="15703989" cy="1978025"/>
          </a:xfrm>
          <a:prstGeom prst="rect">
            <a:avLst/>
          </a:prstGeom>
        </p:spPr>
        <p:txBody>
          <a:bodyPr anchor="b"/>
          <a:lstStyle>
            <a:lvl1pPr>
              <a:defRPr sz="9000"/>
            </a:lvl1pPr>
          </a:lstStyle>
          <a:p>
            <a:r>
              <a:t>2.12刘因</a:t>
            </a:r>
          </a:p>
        </p:txBody>
      </p:sp>
      <p:sp>
        <p:nvSpPr>
          <p:cNvPr id="1812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813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14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815" name="副标题 2"/>
          <p:cNvSpPr txBox="1"/>
          <p:nvPr/>
        </p:nvSpPr>
        <p:spPr>
          <a:xfrm>
            <a:off x="2930526" y="12258675"/>
            <a:ext cx="9782176" cy="7162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1.刘因，字梦吉，号静修。…"/>
          <p:cNvSpPr txBox="1"/>
          <p:nvPr>
            <p:ph type="body" sz="quarter" idx="1"/>
          </p:nvPr>
        </p:nvSpPr>
        <p:spPr>
          <a:xfrm>
            <a:off x="563866" y="5071009"/>
            <a:ext cx="14513500" cy="4043239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/>
          <a:lstStyle/>
          <a:p>
            <a:pPr defTabSz="767715">
              <a:lnSpc>
                <a:spcPct val="150000"/>
              </a:lnSpc>
              <a:spcBef>
                <a:spcPts val="0"/>
              </a:spcBef>
              <a:defRPr sz="537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1.刘因，字梦吉，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号静修。</a:t>
            </a:r>
            <a:endParaRPr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defTabSz="767715">
              <a:lnSpc>
                <a:spcPct val="150000"/>
              </a:lnSpc>
              <a:spcBef>
                <a:spcPts val="0"/>
              </a:spcBef>
              <a:defRPr sz="537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2.有</a:t>
            </a:r>
            <a:r>
              <a:rPr u="sng" baseline="-20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《静修集》</a:t>
            </a:r>
            <a:r>
              <a:t>。</a:t>
            </a:r>
            <a:r>
              <a:rPr baseline="-2000"/>
              <a:t>元世祖称之为</a:t>
            </a:r>
            <a:r>
              <a:rPr u="sng" baseline="-20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“不召之臣”。</a:t>
            </a:r>
            <a:endParaRPr u="sng" baseline="-2000"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defTabSz="767715">
              <a:lnSpc>
                <a:spcPct val="150000"/>
              </a:lnSpc>
              <a:spcBef>
                <a:spcPts val="0"/>
              </a:spcBef>
              <a:defRPr sz="537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baseline="-2000"/>
              <a:t>3.</a:t>
            </a:r>
            <a:r>
              <a:rPr u="sng" baseline="-20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习程朱理学，诗宗黄庭坚、苏轼、欧阳修等。</a:t>
            </a:r>
            <a:endParaRPr u="sng" baseline="-2000"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1818" name="2.12.0刘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1444625">
              <a:lnSpc>
                <a:spcPct val="150000"/>
              </a:lnSpc>
              <a:spcBef>
                <a:spcPts val="1500"/>
              </a:spcBef>
              <a:defRPr sz="6795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2.12.0刘因 </a:t>
            </a:r>
          </a:p>
        </p:txBody>
      </p:sp>
      <p:sp>
        <p:nvSpPr>
          <p:cNvPr id="1819" name="单选"/>
          <p:cNvSpPr txBox="1"/>
          <p:nvPr/>
        </p:nvSpPr>
        <p:spPr>
          <a:xfrm>
            <a:off x="552450" y="9163612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820" name="星形"/>
          <p:cNvSpPr/>
          <p:nvPr/>
        </p:nvSpPr>
        <p:spPr>
          <a:xfrm>
            <a:off x="1613408" y="9307784"/>
            <a:ext cx="548155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821" name="image3.jpeg" descr="image3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57593" y="1563444"/>
            <a:ext cx="7607644" cy="428391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22" name="image4.jpeg" descr="image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4171" y="6635336"/>
            <a:ext cx="6408678" cy="528476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4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25" name="标题 1"/>
          <p:cNvSpPr txBox="1"/>
          <p:nvPr>
            <p:ph type="title"/>
          </p:nvPr>
        </p:nvSpPr>
        <p:spPr>
          <a:xfrm>
            <a:off x="2945506" y="7740631"/>
            <a:ext cx="15703989" cy="1978025"/>
          </a:xfrm>
          <a:prstGeom prst="rect">
            <a:avLst/>
          </a:prstGeom>
        </p:spPr>
        <p:txBody>
          <a:bodyPr anchor="b"/>
          <a:lstStyle>
            <a:lvl1pPr defTabSz="1791970">
              <a:defRPr sz="8820"/>
            </a:lvl1pPr>
          </a:lstStyle>
          <a:p>
            <a:r>
              <a:t>2.12.1刘因《观梅有感》【泛读】</a:t>
            </a:r>
          </a:p>
        </p:txBody>
      </p:sp>
      <p:sp>
        <p:nvSpPr>
          <p:cNvPr id="1826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827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28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829" name="副标题 2"/>
          <p:cNvSpPr txBox="1"/>
          <p:nvPr/>
        </p:nvSpPr>
        <p:spPr>
          <a:xfrm>
            <a:off x="2930526" y="12258675"/>
            <a:ext cx="9782176" cy="7162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标题 8"/>
          <p:cNvSpPr txBox="1"/>
          <p:nvPr>
            <p:ph type="title"/>
          </p:nvPr>
        </p:nvSpPr>
        <p:spPr>
          <a:xfrm>
            <a:off x="1676399" y="1125394"/>
            <a:ext cx="10425432" cy="1131747"/>
          </a:xfrm>
          <a:prstGeom prst="rect">
            <a:avLst/>
          </a:prstGeom>
        </p:spPr>
        <p:txBody>
          <a:bodyPr/>
          <a:lstStyle/>
          <a:p>
            <a:pPr>
              <a:defRPr sz="52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2.12.1刘因《观梅有感》</a:t>
            </a:r>
          </a:p>
        </p:txBody>
      </p:sp>
      <p:sp>
        <p:nvSpPr>
          <p:cNvPr id="1832" name="观梅有感…"/>
          <p:cNvSpPr/>
          <p:nvPr/>
        </p:nvSpPr>
        <p:spPr>
          <a:xfrm>
            <a:off x="1304402" y="3599282"/>
            <a:ext cx="17130152" cy="3328988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9" rIns="45719">
            <a:spAutoFit/>
          </a:bodyPr>
          <a:lstStyle/>
          <a:p>
            <a:pPr defTabSz="914400">
              <a:lnSpc>
                <a:spcPct val="170000"/>
              </a:lnSpc>
              <a:defRPr sz="4800">
                <a:latin typeface="Helvetica"/>
                <a:ea typeface="Helvetica"/>
                <a:cs typeface="Helvetica"/>
                <a:sym typeface="Helvetica"/>
              </a:defRPr>
            </a:pPr>
            <a:r>
              <a:t>观梅有感</a:t>
            </a:r>
          </a:p>
          <a:p>
            <a:pPr defTabSz="914400">
              <a:lnSpc>
                <a:spcPct val="17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东风吹落战尘沙，梦想西湖处士家；</a:t>
            </a:r>
            <a:r>
              <a:rPr>
                <a:solidFill>
                  <a:srgbClr val="BE0000"/>
                </a:solidFill>
              </a:rPr>
              <a:t>【向往西湖】</a:t>
            </a:r>
            <a:endParaRPr>
              <a:solidFill>
                <a:srgbClr val="BE0000"/>
              </a:solidFill>
            </a:endParaRPr>
          </a:p>
          <a:p>
            <a:pPr defTabSz="914400">
              <a:lnSpc>
                <a:spcPct val="17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只恐江南春意减，此心元不为梅花。</a:t>
            </a:r>
            <a:r>
              <a:rPr>
                <a:solidFill>
                  <a:srgbClr val="BE0000"/>
                </a:solidFill>
              </a:rPr>
              <a:t>【故国之思】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1833" name="七言绝句"/>
          <p:cNvSpPr txBox="1"/>
          <p:nvPr/>
        </p:nvSpPr>
        <p:spPr>
          <a:xfrm>
            <a:off x="8756650" y="1167711"/>
            <a:ext cx="3345180" cy="10464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1828800">
              <a:defRPr sz="6200" b="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七言绝句</a:t>
            </a:r>
          </a:p>
        </p:txBody>
      </p:sp>
      <p:sp>
        <p:nvSpPr>
          <p:cNvPr id="1834" name="西湖处士：北宋诗人林逋"/>
          <p:cNvSpPr txBox="1"/>
          <p:nvPr/>
        </p:nvSpPr>
        <p:spPr>
          <a:xfrm>
            <a:off x="1272238" y="7189210"/>
            <a:ext cx="6367781" cy="95758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wrap="none" tIns="91439" bIns="91439">
            <a:spAutoFit/>
          </a:bodyPr>
          <a:lstStyle>
            <a:lvl1pPr algn="l" defTabSz="914400">
              <a:lnSpc>
                <a:spcPct val="200000"/>
              </a:lnSpc>
              <a:defRPr sz="4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西湖处士：北宋诗人林逋</a:t>
            </a:r>
          </a:p>
        </p:txBody>
      </p:sp>
      <p:sp>
        <p:nvSpPr>
          <p:cNvPr id="1835" name="文本框 99"/>
          <p:cNvSpPr txBox="1"/>
          <p:nvPr/>
        </p:nvSpPr>
        <p:spPr>
          <a:xfrm>
            <a:off x="1270171" y="8365035"/>
            <a:ext cx="21843659" cy="373586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indent="254000" algn="just" defTabSz="266700">
              <a:lnSpc>
                <a:spcPct val="120000"/>
              </a:lnSpc>
              <a:defRPr sz="5200" b="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这首绝句大约作于作者三十岁，其时元军消灭南宋政权不久。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诗篇因观赏梅花有感而发，表达了对南宋灭亡的哀悼。</a:t>
            </a:r>
            <a:r>
              <a:t>诗人虽然从未做过宋朝的臣民，但他学崇程朱，诗学欧苏，认同宋文化，从这个意义上说，他是将宋视为故国的。·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故国之思</a:t>
            </a:r>
            <a:endParaRPr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1836" name="单选"/>
          <p:cNvSpPr txBox="1"/>
          <p:nvPr/>
        </p:nvSpPr>
        <p:spPr>
          <a:xfrm>
            <a:off x="12970512" y="1282011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837" name="星形"/>
          <p:cNvSpPr/>
          <p:nvPr/>
        </p:nvSpPr>
        <p:spPr>
          <a:xfrm>
            <a:off x="14031469" y="1426183"/>
            <a:ext cx="548155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</p:spTree>
  </p:cSld>
  <p:clrMapOvr>
    <a:masterClrMapping/>
  </p:clrMapOvr>
  <p:transition spd="med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《观梅有感》中的“西湖处士”是指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20000"/>
              </a:lnSpc>
              <a:spcBef>
                <a:spcPts val="0"/>
              </a:spcBef>
              <a:defRPr sz="6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《观梅有感》中的“西湖处士”是指（ ）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6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A:刘因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6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B:林逋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6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C:苏轼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6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D:姜夔</a:t>
            </a:r>
          </a:p>
        </p:txBody>
      </p:sp>
      <p:sp>
        <p:nvSpPr>
          <p:cNvPr id="1840" name="随堂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63700">
              <a:defRPr sz="5280"/>
            </a:lvl1pPr>
          </a:lstStyle>
          <a:p>
            <a:r>
              <a:t>随堂练习</a:t>
            </a:r>
          </a:p>
        </p:txBody>
      </p:sp>
    </p:spTree>
  </p:cSld>
  <p:clrMapOvr>
    <a:masterClrMapping/>
  </p:clrMapOvr>
  <p:transition spd="med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《观梅有感》中的“西湖处士”是指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20000"/>
              </a:lnSpc>
              <a:spcBef>
                <a:spcPts val="0"/>
              </a:spcBef>
              <a:defRPr sz="6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《观梅有感》中的“西湖处士”是指（ ）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6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A:刘因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60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B:林逋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6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C:苏轼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6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D:姜夔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6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 defTabSz="457200">
              <a:lnSpc>
                <a:spcPct val="120000"/>
              </a:lnSpc>
              <a:spcBef>
                <a:spcPts val="0"/>
              </a:spcBef>
              <a:defRPr sz="6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答案：B</a:t>
            </a:r>
          </a:p>
        </p:txBody>
      </p:sp>
      <p:sp>
        <p:nvSpPr>
          <p:cNvPr id="1843" name="随堂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63700">
              <a:defRPr sz="5280"/>
            </a:lvl1pPr>
          </a:lstStyle>
          <a:p>
            <a:r>
              <a:t>随堂练习</a:t>
            </a:r>
          </a:p>
        </p:txBody>
      </p:sp>
    </p:spTree>
  </p:cSld>
  <p:clrMapOvr>
    <a:masterClrMapping/>
  </p:clrMapOvr>
  <p:transition spd="med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刘因《观梅有感》:“东风吹落战尘沙，梦想西湖处士家。只恐江南春意减，此心元不为梅花。”主旨是( ) A:向往西湖       B:闲赏梅花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刘因《观梅有感》:“东风吹落战尘沙，梦想西湖处士家。只恐江南春意减，此心元不为梅花。”主旨是( )</a:t>
            </a:r>
            <a:br/>
            <a:r>
              <a:t>A:向往西湖       B:闲赏梅花 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C:隐居不仕       D:故国之思 </a:t>
            </a:r>
          </a:p>
        </p:txBody>
      </p:sp>
      <p:sp>
        <p:nvSpPr>
          <p:cNvPr id="1846" name="随堂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63700">
              <a:defRPr sz="5280"/>
            </a:lvl1pPr>
          </a:lstStyle>
          <a:p>
            <a:r>
              <a:t>随堂练习</a:t>
            </a:r>
          </a:p>
        </p:txBody>
      </p:sp>
    </p:spTree>
  </p:cSld>
  <p:clrMapOvr>
    <a:masterClrMapping/>
  </p:clrMapOvr>
  <p:transition spd="med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刘因《观梅有感》:“东风吹落战尘沙，梦想西湖处士家。只恐江南春意减，此心元不为梅花。”主旨是( ) A:向往西湖       B:闲赏梅花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刘因《观梅有感》:“东风吹落战尘沙，梦想西湖处士家。只恐江南春意减，此心元不为梅花。”主旨是( )</a:t>
            </a:r>
            <a:br/>
            <a:r>
              <a:t>A:向往西湖       B:闲赏梅花 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C:隐居不仕       </a:t>
            </a:r>
            <a:r>
              <a:rPr>
                <a:solidFill>
                  <a:srgbClr val="BE0000"/>
                </a:solidFill>
              </a:rPr>
              <a:t>D:故国之思 </a:t>
            </a:r>
            <a:endParaRPr>
              <a:solidFill>
                <a:srgbClr val="BE0000"/>
              </a:solidFill>
            </a:endParaRP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6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答案：D</a:t>
            </a:r>
          </a:p>
        </p:txBody>
      </p:sp>
      <p:sp>
        <p:nvSpPr>
          <p:cNvPr id="1849" name="随堂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63700">
              <a:defRPr sz="5280"/>
            </a:lvl1pPr>
          </a:lstStyle>
          <a:p>
            <a:r>
              <a:t>随堂练习</a:t>
            </a:r>
          </a:p>
        </p:txBody>
      </p:sp>
    </p:spTree>
  </p:cSld>
  <p:clrMapOvr>
    <a:masterClrMapping/>
  </p:clrMapOvr>
  <p:transition spd="med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1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52" name="标题 1"/>
          <p:cNvSpPr txBox="1"/>
          <p:nvPr>
            <p:ph type="title"/>
          </p:nvPr>
        </p:nvSpPr>
        <p:spPr>
          <a:xfrm>
            <a:off x="2945506" y="7740631"/>
            <a:ext cx="15703989" cy="1978025"/>
          </a:xfrm>
          <a:prstGeom prst="rect">
            <a:avLst/>
          </a:prstGeom>
        </p:spPr>
        <p:txBody>
          <a:bodyPr anchor="b"/>
          <a:lstStyle>
            <a:lvl1pPr defTabSz="1663700">
              <a:defRPr sz="8190"/>
            </a:lvl1pPr>
          </a:lstStyle>
          <a:p>
            <a:r>
              <a:t>2.13.1赵孟頫《岳鄂王墓》【精读】</a:t>
            </a:r>
          </a:p>
        </p:txBody>
      </p:sp>
      <p:sp>
        <p:nvSpPr>
          <p:cNvPr id="1853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854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55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856" name="副标题 2"/>
          <p:cNvSpPr txBox="1"/>
          <p:nvPr/>
        </p:nvSpPr>
        <p:spPr>
          <a:xfrm>
            <a:off x="2930526" y="12258675"/>
            <a:ext cx="9782176" cy="7162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学习是一种信仰！ IN LEARING WE TRUST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05765" y="318770"/>
            <a:ext cx="465201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2.13.1岳鄂王墓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2.13.1赵孟頫《岳鄂王墓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1243330">
              <a:lnSpc>
                <a:spcPct val="150000"/>
              </a:lnSpc>
              <a:spcBef>
                <a:spcPts val="1300"/>
              </a:spcBef>
              <a:defRPr sz="5305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2.13.1赵孟頫《岳鄂王墓》</a:t>
            </a:r>
          </a:p>
        </p:txBody>
      </p:sp>
      <p:sp>
        <p:nvSpPr>
          <p:cNvPr id="1861" name="岳鄂王墓…"/>
          <p:cNvSpPr/>
          <p:nvPr/>
        </p:nvSpPr>
        <p:spPr>
          <a:xfrm>
            <a:off x="453951" y="2853538"/>
            <a:ext cx="11077809" cy="5108734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9" rIns="45719">
            <a:spAutoFit/>
          </a:bodyPr>
          <a:lstStyle/>
          <a:p>
            <a:pPr defTabSz="914400">
              <a:lnSpc>
                <a:spcPct val="150000"/>
              </a:lnSpc>
              <a:defRPr sz="52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岳鄂王墓</a:t>
            </a:r>
          </a:p>
          <a:p>
            <a:pPr defTabSz="914400">
              <a:lnSpc>
                <a:spcPct val="150000"/>
              </a:lnSpc>
              <a:defRPr sz="52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鄂王坟上草离离，秋日荒凉石兽危。</a:t>
            </a:r>
          </a:p>
          <a:p>
            <a:pPr defTabSz="914400">
              <a:lnSpc>
                <a:spcPct val="150000"/>
              </a:lnSpc>
              <a:defRPr sz="52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南渡君臣轻社稷，中原父老望旌旗。</a:t>
            </a:r>
          </a:p>
          <a:p>
            <a:pPr defTabSz="914400">
              <a:lnSpc>
                <a:spcPct val="150000"/>
              </a:lnSpc>
              <a:defRPr sz="52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英雄已死嗟何及，天下中分遂不支。</a:t>
            </a:r>
          </a:p>
          <a:p>
            <a:pPr defTabSz="914400">
              <a:lnSpc>
                <a:spcPct val="150000"/>
              </a:lnSpc>
              <a:defRPr sz="52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莫向西湖歌此曲，水光山色不胜悲。</a:t>
            </a:r>
          </a:p>
        </p:txBody>
      </p:sp>
      <p:sp>
        <p:nvSpPr>
          <p:cNvPr id="1862" name="注:岳飞墓在杭州西子湖畔。"/>
          <p:cNvSpPr txBox="1"/>
          <p:nvPr/>
        </p:nvSpPr>
        <p:spPr>
          <a:xfrm>
            <a:off x="501581" y="8729494"/>
            <a:ext cx="9580881" cy="1102440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wrap="none" tIns="91439" bIns="91439">
            <a:spAutoFit/>
          </a:bodyPr>
          <a:lstStyle/>
          <a:p>
            <a:pPr algn="l" defTabSz="457200">
              <a:lnSpc>
                <a:spcPts val="10900"/>
              </a:lnSpc>
              <a:spcBef>
                <a:spcPts val="1200"/>
              </a:spcBef>
              <a:defRPr sz="60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注:岳飞墓在</a:t>
            </a:r>
            <a:r>
              <a:rPr u="sng" baseline="-2000">
                <a:solidFill>
                  <a:srgbClr val="A10000"/>
                </a:solidFill>
              </a:rPr>
              <a:t>杭州</a:t>
            </a:r>
            <a:r>
              <a:t>西子湖畔。</a:t>
            </a:r>
          </a:p>
        </p:txBody>
      </p:sp>
      <p:sp>
        <p:nvSpPr>
          <p:cNvPr id="1863" name="旌旗：特指岳家军的旗帜。南宋方岳《次韵徐宰题岳王祠庙》“杀气犹缠岳字旗，秋风铁马已南归。”"/>
          <p:cNvSpPr txBox="1"/>
          <p:nvPr/>
        </p:nvSpPr>
        <p:spPr>
          <a:xfrm>
            <a:off x="471865" y="10168956"/>
            <a:ext cx="22403926" cy="1503681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>
            <a:lvl1pPr algn="l" defTabSz="457200">
              <a:lnSpc>
                <a:spcPts val="9200"/>
              </a:lnSpc>
              <a:spcBef>
                <a:spcPts val="1200"/>
              </a:spcBef>
              <a:defRPr sz="46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旌旗：特指岳家军的旗帜。南宋方岳《次韵徐宰题岳王祠庙》“杀气犹缠岳字旗，秋风铁马已南归。”</a:t>
            </a:r>
          </a:p>
        </p:txBody>
      </p:sp>
      <p:sp>
        <p:nvSpPr>
          <p:cNvPr id="1864" name="七言律诗"/>
          <p:cNvSpPr txBox="1"/>
          <p:nvPr/>
        </p:nvSpPr>
        <p:spPr>
          <a:xfrm>
            <a:off x="9234263" y="1288361"/>
            <a:ext cx="2938781" cy="9321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914400">
              <a:defRPr sz="5400" b="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七言律诗</a:t>
            </a:r>
          </a:p>
        </p:txBody>
      </p:sp>
      <p:sp>
        <p:nvSpPr>
          <p:cNvPr id="1865" name="单选"/>
          <p:cNvSpPr txBox="1"/>
          <p:nvPr/>
        </p:nvSpPr>
        <p:spPr>
          <a:xfrm>
            <a:off x="552450" y="11971560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866" name="星形"/>
          <p:cNvSpPr/>
          <p:nvPr/>
        </p:nvSpPr>
        <p:spPr>
          <a:xfrm>
            <a:off x="1613408" y="12115732"/>
            <a:ext cx="548155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867" name="image5.jpeg" descr="image5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93053" y="490732"/>
            <a:ext cx="6702826" cy="398546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405765" y="318770"/>
            <a:ext cx="465201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2.13.1岳鄂王墓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标题 8"/>
          <p:cNvSpPr txBox="1"/>
          <p:nvPr>
            <p:ph type="title"/>
          </p:nvPr>
        </p:nvSpPr>
        <p:spPr>
          <a:xfrm>
            <a:off x="1676399" y="1125394"/>
            <a:ext cx="10425432" cy="1131747"/>
          </a:xfrm>
          <a:prstGeom prst="rect">
            <a:avLst/>
          </a:prstGeom>
        </p:spPr>
        <p:txBody>
          <a:bodyPr anchor="ctr"/>
          <a:lstStyle/>
          <a:p>
            <a:pPr defTabSz="1316355">
              <a:defRPr sz="403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2.6.1马致远 《汉宫秋》第三折</a:t>
            </a:r>
            <a:r>
              <a:rPr>
                <a:solidFill>
                  <a:srgbClr val="BE0000"/>
                </a:solidFill>
              </a:rPr>
              <a:t>【送别后节选】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1302" name="矩形 4"/>
          <p:cNvSpPr/>
          <p:nvPr/>
        </p:nvSpPr>
        <p:spPr>
          <a:xfrm>
            <a:off x="408168" y="2485636"/>
            <a:ext cx="23567664" cy="10142201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91429" tIns="91429" rIns="91429" bIns="91429">
            <a:spAutoFit/>
          </a:bodyPr>
          <a:lstStyle/>
          <a:p>
            <a:pPr indent="254000" algn="just" defTabSz="266700">
              <a:lnSpc>
                <a:spcPct val="120000"/>
              </a:lnSpc>
              <a:defRPr sz="5200" b="0" baseline="1200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（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驾</a:t>
            </a:r>
            <a:r>
              <a:t>唱）</a:t>
            </a:r>
          </a:p>
          <a:p>
            <a:pPr indent="254000" algn="just" defTabSz="266700">
              <a:lnSpc>
                <a:spcPct val="120000"/>
              </a:lnSpc>
              <a:defRPr sz="5200" b="0" baseline="12000">
                <a:uFill>
                  <a:solidFill>
                    <a:srgbClr val="000000"/>
                  </a:solidFill>
                </a:uFill>
                <a:latin typeface="Times New Roman" panose="02020703060505090304"/>
                <a:ea typeface="Times New Roman" panose="02020703060505090304"/>
                <a:cs typeface="Times New Roman" panose="02020703060505090304"/>
                <a:sym typeface="Times New Roman" panose="02020703060505090304"/>
              </a:defRPr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【梅花酒】呀！俺向着这回野悲凉。草已添黄，兔早迎霜。犬褪得毛苍，人搠起缨枪，马负着行装，车运着糇粮，打猎起围场。他他他，伤心辞汉主；我我我携手上河梁。他部从入穷荒，我銮舆返咸阳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。返咸阳，过宫墙；过宫墙，绕回廊；绕回廊，近椒房；近椒房，月昏黄；月昏黄，夜生凉；夜生凉，泣寒螀（jiāng）；泣寒螀，绿纱窗；绿纱窗，不思量。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【顶针】</a:t>
            </a:r>
            <a:endParaRPr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indent="254000" algn="just" defTabSz="266700">
              <a:lnSpc>
                <a:spcPct val="120000"/>
              </a:lnSpc>
              <a:defRPr sz="5200" b="0" baseline="12000">
                <a:uFill>
                  <a:solidFill>
                    <a:srgbClr val="000000"/>
                  </a:solidFill>
                </a:uFill>
                <a:latin typeface="Times New Roman" panose="02020703060505090304"/>
                <a:ea typeface="Times New Roman" panose="02020703060505090304"/>
                <a:cs typeface="Times New Roman" panose="02020703060505090304"/>
                <a:sym typeface="Times New Roman" panose="02020703060505090304"/>
              </a:defRPr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【收江南】呀！不思量，除是铁心肠；铁心肠，也愁泪滴千行。美人图今夜挂昭阳，我那里供养，便是我高烧银烛照红妆。</a:t>
            </a:r>
            <a:endParaRPr>
              <a:latin typeface="宋体" panose="02010600030101010101" charset="-122"/>
              <a:ea typeface="宋体" panose="02010600030101010101" charset="-122"/>
              <a:cs typeface="宋体" panose="02010600030101010101" charset="-122"/>
              <a:sym typeface="宋体" panose="02010600030101010101" charset="-122"/>
            </a:endParaRPr>
          </a:p>
          <a:p>
            <a:pPr indent="254000" algn="just" defTabSz="266700">
              <a:lnSpc>
                <a:spcPct val="120000"/>
              </a:lnSpc>
              <a:defRPr sz="5200" b="0" baseline="12000">
                <a:uFill>
                  <a:solidFill>
                    <a:srgbClr val="000000"/>
                  </a:solidFill>
                </a:uFill>
                <a:latin typeface="Times New Roman" panose="02020703060505090304"/>
                <a:ea typeface="Times New Roman" panose="02020703060505090304"/>
                <a:cs typeface="Times New Roman" panose="02020703060505090304"/>
                <a:sym typeface="Times New Roman" panose="02020703060505090304"/>
              </a:defRPr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（尚书云）陛下回銮罢，娘娘去远了也。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楷体" panose="02010609060101010101" charset="-122"/>
            </a:endParaRPr>
          </a:p>
        </p:txBody>
      </p:sp>
      <p:sp>
        <p:nvSpPr>
          <p:cNvPr id="1303" name="单选"/>
          <p:cNvSpPr txBox="1"/>
          <p:nvPr/>
        </p:nvSpPr>
        <p:spPr>
          <a:xfrm>
            <a:off x="3286637" y="2573871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304" name="星形"/>
          <p:cNvSpPr/>
          <p:nvPr/>
        </p:nvSpPr>
        <p:spPr>
          <a:xfrm>
            <a:off x="4298925" y="2718043"/>
            <a:ext cx="548155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305" name="单选"/>
          <p:cNvSpPr txBox="1"/>
          <p:nvPr/>
        </p:nvSpPr>
        <p:spPr>
          <a:xfrm>
            <a:off x="17255115" y="8949728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306" name="星形"/>
          <p:cNvSpPr/>
          <p:nvPr/>
        </p:nvSpPr>
        <p:spPr>
          <a:xfrm>
            <a:off x="18243069" y="9093899"/>
            <a:ext cx="548155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307" name="image5.jpeg" descr="image5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90582" y="17582"/>
            <a:ext cx="5628606" cy="334674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494030" y="336550"/>
            <a:ext cx="552704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2.6.1汉宫秋（第三折）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2.13.1赵孟頫《岳鄂王墓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1243330">
              <a:lnSpc>
                <a:spcPct val="150000"/>
              </a:lnSpc>
              <a:spcBef>
                <a:spcPts val="1300"/>
              </a:spcBef>
              <a:defRPr sz="5305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2.13.1赵孟頫《岳鄂王墓》</a:t>
            </a:r>
          </a:p>
        </p:txBody>
      </p:sp>
      <p:sp>
        <p:nvSpPr>
          <p:cNvPr id="1872" name="岳鄂王墓…"/>
          <p:cNvSpPr/>
          <p:nvPr/>
        </p:nvSpPr>
        <p:spPr>
          <a:xfrm>
            <a:off x="453951" y="2853538"/>
            <a:ext cx="11077809" cy="5108734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9" rIns="45719">
            <a:spAutoFit/>
          </a:bodyPr>
          <a:lstStyle/>
          <a:p>
            <a:pPr defTabSz="914400">
              <a:lnSpc>
                <a:spcPct val="150000"/>
              </a:lnSpc>
              <a:defRPr sz="52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岳鄂王墓</a:t>
            </a:r>
          </a:p>
          <a:p>
            <a:pPr defTabSz="914400">
              <a:lnSpc>
                <a:spcPct val="150000"/>
              </a:lnSpc>
              <a:defRPr sz="52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鄂王坟上草离离，秋日荒凉石兽危。</a:t>
            </a:r>
          </a:p>
          <a:p>
            <a:pPr defTabSz="914400">
              <a:lnSpc>
                <a:spcPct val="150000"/>
              </a:lnSpc>
              <a:defRPr sz="52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南渡君臣轻社稷，中原父老望旌旗。</a:t>
            </a:r>
          </a:p>
          <a:p>
            <a:pPr defTabSz="914400">
              <a:lnSpc>
                <a:spcPct val="150000"/>
              </a:lnSpc>
              <a:defRPr sz="52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英雄已死嗟何及，天下中分遂不支。</a:t>
            </a:r>
          </a:p>
          <a:p>
            <a:pPr defTabSz="914400">
              <a:lnSpc>
                <a:spcPct val="150000"/>
              </a:lnSpc>
              <a:defRPr sz="52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莫向西湖歌此曲，水光山色不胜悲。</a:t>
            </a:r>
          </a:p>
        </p:txBody>
      </p:sp>
      <p:sp>
        <p:nvSpPr>
          <p:cNvPr id="1873" name="注:岳飞墓在杭州西子湖畔。"/>
          <p:cNvSpPr txBox="1"/>
          <p:nvPr/>
        </p:nvSpPr>
        <p:spPr>
          <a:xfrm>
            <a:off x="501581" y="8729494"/>
            <a:ext cx="9580881" cy="1102440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wrap="none" tIns="91439" bIns="91439">
            <a:spAutoFit/>
          </a:bodyPr>
          <a:lstStyle/>
          <a:p>
            <a:pPr algn="l" defTabSz="457200">
              <a:lnSpc>
                <a:spcPts val="10900"/>
              </a:lnSpc>
              <a:spcBef>
                <a:spcPts val="1200"/>
              </a:spcBef>
              <a:defRPr sz="60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注:岳飞墓在</a:t>
            </a:r>
            <a:r>
              <a:rPr u="sng" baseline="-2000">
                <a:solidFill>
                  <a:srgbClr val="A10000"/>
                </a:solidFill>
              </a:rPr>
              <a:t>杭州</a:t>
            </a:r>
            <a:r>
              <a:t>西子湖畔。</a:t>
            </a:r>
          </a:p>
        </p:txBody>
      </p:sp>
      <p:sp>
        <p:nvSpPr>
          <p:cNvPr id="1874" name="旌旗：特指岳家军的旗帜。南宋方岳《次韵徐宰题岳王祠庙》“杀气犹缠岳字旗，秋风铁马已南归。”"/>
          <p:cNvSpPr txBox="1"/>
          <p:nvPr/>
        </p:nvSpPr>
        <p:spPr>
          <a:xfrm>
            <a:off x="471865" y="10168956"/>
            <a:ext cx="22403926" cy="1503681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>
            <a:lvl1pPr algn="l" defTabSz="457200">
              <a:lnSpc>
                <a:spcPts val="9200"/>
              </a:lnSpc>
              <a:spcBef>
                <a:spcPts val="1200"/>
              </a:spcBef>
              <a:defRPr sz="46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旌旗：特指岳家军的旗帜。南宋方岳《次韵徐宰题岳王祠庙》“杀气犹缠岳字旗，秋风铁马已南归。”</a:t>
            </a:r>
          </a:p>
        </p:txBody>
      </p:sp>
      <p:sp>
        <p:nvSpPr>
          <p:cNvPr id="1875" name="【对比】"/>
          <p:cNvSpPr txBox="1"/>
          <p:nvPr/>
        </p:nvSpPr>
        <p:spPr>
          <a:xfrm>
            <a:off x="11730814" y="4961063"/>
            <a:ext cx="3243581" cy="10210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457200">
              <a:lnSpc>
                <a:spcPts val="10900"/>
              </a:lnSpc>
              <a:spcBef>
                <a:spcPts val="1200"/>
              </a:spcBef>
              <a:defRPr sz="6000" b="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【对比】</a:t>
            </a:r>
          </a:p>
        </p:txBody>
      </p:sp>
      <p:sp>
        <p:nvSpPr>
          <p:cNvPr id="1876" name="七言律诗"/>
          <p:cNvSpPr txBox="1"/>
          <p:nvPr/>
        </p:nvSpPr>
        <p:spPr>
          <a:xfrm>
            <a:off x="9234263" y="1288361"/>
            <a:ext cx="2938781" cy="9321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914400">
              <a:defRPr sz="5400" b="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七言律诗</a:t>
            </a:r>
          </a:p>
        </p:txBody>
      </p:sp>
      <p:sp>
        <p:nvSpPr>
          <p:cNvPr id="1877" name="单选"/>
          <p:cNvSpPr txBox="1"/>
          <p:nvPr/>
        </p:nvSpPr>
        <p:spPr>
          <a:xfrm>
            <a:off x="552450" y="11971560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878" name="星形"/>
          <p:cNvSpPr/>
          <p:nvPr/>
        </p:nvSpPr>
        <p:spPr>
          <a:xfrm>
            <a:off x="1613408" y="12115732"/>
            <a:ext cx="548155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879" name="image5.jpeg" descr="image5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93053" y="490732"/>
            <a:ext cx="6702826" cy="398546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405765" y="318770"/>
            <a:ext cx="465201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2.13.1岳鄂王墓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2.13.1赵孟頫《岳鄂王墓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1243330">
              <a:lnSpc>
                <a:spcPct val="150000"/>
              </a:lnSpc>
              <a:spcBef>
                <a:spcPts val="1300"/>
              </a:spcBef>
              <a:defRPr sz="5305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2.13.1赵孟頫《岳鄂王墓》</a:t>
            </a:r>
          </a:p>
        </p:txBody>
      </p:sp>
      <p:sp>
        <p:nvSpPr>
          <p:cNvPr id="1884" name="岳鄂王墓…"/>
          <p:cNvSpPr/>
          <p:nvPr/>
        </p:nvSpPr>
        <p:spPr>
          <a:xfrm>
            <a:off x="453951" y="2853538"/>
            <a:ext cx="11077809" cy="5108734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9" rIns="45719">
            <a:spAutoFit/>
          </a:bodyPr>
          <a:lstStyle/>
          <a:p>
            <a:pPr defTabSz="914400">
              <a:lnSpc>
                <a:spcPct val="150000"/>
              </a:lnSpc>
              <a:defRPr sz="52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岳鄂王墓</a:t>
            </a:r>
          </a:p>
          <a:p>
            <a:pPr defTabSz="914400">
              <a:lnSpc>
                <a:spcPct val="150000"/>
              </a:lnSpc>
              <a:defRPr sz="52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鄂王坟上草离离，秋日荒凉石兽危。</a:t>
            </a:r>
          </a:p>
          <a:p>
            <a:pPr defTabSz="914400">
              <a:lnSpc>
                <a:spcPct val="150000"/>
              </a:lnSpc>
              <a:defRPr sz="52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南渡君臣轻社稷，中原父老望旌旗。</a:t>
            </a:r>
          </a:p>
          <a:p>
            <a:pPr defTabSz="914400">
              <a:lnSpc>
                <a:spcPct val="150000"/>
              </a:lnSpc>
              <a:defRPr sz="52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英雄已死嗟何及，天下中分遂不支。</a:t>
            </a:r>
          </a:p>
          <a:p>
            <a:pPr defTabSz="914400">
              <a:lnSpc>
                <a:spcPct val="150000"/>
              </a:lnSpc>
              <a:defRPr sz="52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莫向西湖歌此曲，水光山色不胜悲。</a:t>
            </a:r>
          </a:p>
        </p:txBody>
      </p:sp>
      <p:sp>
        <p:nvSpPr>
          <p:cNvPr id="1885" name="注:岳飞墓在杭州西子湖畔。"/>
          <p:cNvSpPr txBox="1"/>
          <p:nvPr/>
        </p:nvSpPr>
        <p:spPr>
          <a:xfrm>
            <a:off x="501581" y="8729494"/>
            <a:ext cx="9580881" cy="1102440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wrap="none" tIns="91439" bIns="91439">
            <a:spAutoFit/>
          </a:bodyPr>
          <a:lstStyle/>
          <a:p>
            <a:pPr algn="l" defTabSz="457200">
              <a:lnSpc>
                <a:spcPts val="10900"/>
              </a:lnSpc>
              <a:spcBef>
                <a:spcPts val="1200"/>
              </a:spcBef>
              <a:defRPr sz="60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注:岳飞墓在</a:t>
            </a:r>
            <a:r>
              <a:rPr u="sng" baseline="-2000">
                <a:solidFill>
                  <a:srgbClr val="A10000"/>
                </a:solidFill>
              </a:rPr>
              <a:t>杭州</a:t>
            </a:r>
            <a:r>
              <a:t>西子湖畔。</a:t>
            </a:r>
          </a:p>
        </p:txBody>
      </p:sp>
      <p:sp>
        <p:nvSpPr>
          <p:cNvPr id="1886" name="旌旗：特指岳家军的旗帜。南宋方岳《次韵徐宰题岳王祠庙》“杀气犹缠岳字旗，秋风铁马已南归。”"/>
          <p:cNvSpPr txBox="1"/>
          <p:nvPr/>
        </p:nvSpPr>
        <p:spPr>
          <a:xfrm>
            <a:off x="471865" y="10168956"/>
            <a:ext cx="22403926" cy="1503681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>
            <a:lvl1pPr algn="l" defTabSz="457200">
              <a:lnSpc>
                <a:spcPts val="9200"/>
              </a:lnSpc>
              <a:spcBef>
                <a:spcPts val="1200"/>
              </a:spcBef>
              <a:defRPr sz="46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旌旗：特指岳家军的旗帜。南宋方岳《次韵徐宰题岳王祠庙》“杀气犹缠岳字旗，秋风铁马已南归。”</a:t>
            </a:r>
          </a:p>
        </p:txBody>
      </p:sp>
      <p:sp>
        <p:nvSpPr>
          <p:cNvPr id="1887" name="【对比】"/>
          <p:cNvSpPr txBox="1"/>
          <p:nvPr/>
        </p:nvSpPr>
        <p:spPr>
          <a:xfrm>
            <a:off x="11730814" y="4961063"/>
            <a:ext cx="3243581" cy="10210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457200">
              <a:lnSpc>
                <a:spcPts val="10900"/>
              </a:lnSpc>
              <a:spcBef>
                <a:spcPts val="1200"/>
              </a:spcBef>
              <a:defRPr sz="6000" b="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【对比】</a:t>
            </a:r>
          </a:p>
        </p:txBody>
      </p:sp>
      <p:sp>
        <p:nvSpPr>
          <p:cNvPr id="1888" name="【岳飞被害，导致恶果】"/>
          <p:cNvSpPr txBox="1"/>
          <p:nvPr/>
        </p:nvSpPr>
        <p:spPr>
          <a:xfrm>
            <a:off x="11730814" y="6139805"/>
            <a:ext cx="8577581" cy="10210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457200">
              <a:lnSpc>
                <a:spcPts val="10900"/>
              </a:lnSpc>
              <a:spcBef>
                <a:spcPts val="1200"/>
              </a:spcBef>
              <a:defRPr sz="6000" b="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【岳飞被害，导致恶果】</a:t>
            </a:r>
          </a:p>
        </p:txBody>
      </p:sp>
      <p:sp>
        <p:nvSpPr>
          <p:cNvPr id="1889" name="七言律诗"/>
          <p:cNvSpPr txBox="1"/>
          <p:nvPr/>
        </p:nvSpPr>
        <p:spPr>
          <a:xfrm>
            <a:off x="9234263" y="1288361"/>
            <a:ext cx="2938781" cy="9321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914400">
              <a:defRPr sz="5400" b="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七言律诗</a:t>
            </a:r>
          </a:p>
        </p:txBody>
      </p:sp>
      <p:sp>
        <p:nvSpPr>
          <p:cNvPr id="1890" name="单选"/>
          <p:cNvSpPr txBox="1"/>
          <p:nvPr/>
        </p:nvSpPr>
        <p:spPr>
          <a:xfrm>
            <a:off x="552450" y="11971560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891" name="星形"/>
          <p:cNvSpPr/>
          <p:nvPr/>
        </p:nvSpPr>
        <p:spPr>
          <a:xfrm>
            <a:off x="1613408" y="12115732"/>
            <a:ext cx="548155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892" name="image5.jpeg" descr="image5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93053" y="490732"/>
            <a:ext cx="6702826" cy="398546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405765" y="318770"/>
            <a:ext cx="465201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2.13.1岳鄂王墓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2.13.1赵孟頫《岳鄂王墓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1243330">
              <a:lnSpc>
                <a:spcPct val="150000"/>
              </a:lnSpc>
              <a:spcBef>
                <a:spcPts val="1300"/>
              </a:spcBef>
              <a:defRPr sz="5305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2.13.1赵孟頫《岳鄂王墓》</a:t>
            </a:r>
          </a:p>
        </p:txBody>
      </p:sp>
      <p:sp>
        <p:nvSpPr>
          <p:cNvPr id="1897" name="岳鄂王墓…"/>
          <p:cNvSpPr/>
          <p:nvPr/>
        </p:nvSpPr>
        <p:spPr>
          <a:xfrm>
            <a:off x="453951" y="2853538"/>
            <a:ext cx="11077809" cy="5108734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9" rIns="45719">
            <a:spAutoFit/>
          </a:bodyPr>
          <a:lstStyle/>
          <a:p>
            <a:pPr defTabSz="914400">
              <a:lnSpc>
                <a:spcPct val="150000"/>
              </a:lnSpc>
              <a:defRPr sz="52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岳鄂王墓</a:t>
            </a:r>
          </a:p>
          <a:p>
            <a:pPr defTabSz="914400">
              <a:lnSpc>
                <a:spcPct val="150000"/>
              </a:lnSpc>
              <a:defRPr sz="52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鄂王坟上草离离，秋日荒凉石兽危。</a:t>
            </a:r>
          </a:p>
          <a:p>
            <a:pPr defTabSz="914400">
              <a:lnSpc>
                <a:spcPct val="150000"/>
              </a:lnSpc>
              <a:defRPr sz="52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南渡君臣轻社稷，中原父老望旌旗。</a:t>
            </a:r>
          </a:p>
          <a:p>
            <a:pPr defTabSz="914400">
              <a:lnSpc>
                <a:spcPct val="150000"/>
              </a:lnSpc>
              <a:defRPr sz="52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英雄已死嗟何及，天下中分遂不支。</a:t>
            </a:r>
          </a:p>
          <a:p>
            <a:pPr defTabSz="914400">
              <a:lnSpc>
                <a:spcPct val="150000"/>
              </a:lnSpc>
              <a:defRPr sz="52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莫向西湖歌此曲，水光山色不胜悲。</a:t>
            </a:r>
          </a:p>
        </p:txBody>
      </p:sp>
      <p:sp>
        <p:nvSpPr>
          <p:cNvPr id="1898" name="注:岳飞墓在杭州西子湖畔。"/>
          <p:cNvSpPr txBox="1"/>
          <p:nvPr/>
        </p:nvSpPr>
        <p:spPr>
          <a:xfrm>
            <a:off x="501581" y="8729494"/>
            <a:ext cx="9580881" cy="1102440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wrap="none" tIns="91439" bIns="91439">
            <a:spAutoFit/>
          </a:bodyPr>
          <a:lstStyle/>
          <a:p>
            <a:pPr algn="l" defTabSz="457200">
              <a:lnSpc>
                <a:spcPts val="10900"/>
              </a:lnSpc>
              <a:spcBef>
                <a:spcPts val="1200"/>
              </a:spcBef>
              <a:defRPr sz="60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注:岳飞墓在</a:t>
            </a:r>
            <a:r>
              <a:rPr u="sng" baseline="-2000">
                <a:solidFill>
                  <a:srgbClr val="A10000"/>
                </a:solidFill>
              </a:rPr>
              <a:t>杭州</a:t>
            </a:r>
            <a:r>
              <a:t>西子湖畔。</a:t>
            </a:r>
          </a:p>
        </p:txBody>
      </p:sp>
      <p:sp>
        <p:nvSpPr>
          <p:cNvPr id="1899" name="旌旗：特指岳家军的旗帜。南宋方岳《次韵徐宰题岳王祠庙》“杀气犹缠岳字旗，秋风铁马已南归。”"/>
          <p:cNvSpPr txBox="1"/>
          <p:nvPr/>
        </p:nvSpPr>
        <p:spPr>
          <a:xfrm>
            <a:off x="471865" y="10168956"/>
            <a:ext cx="22403926" cy="1503681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>
            <a:lvl1pPr algn="l" defTabSz="457200">
              <a:lnSpc>
                <a:spcPts val="9200"/>
              </a:lnSpc>
              <a:spcBef>
                <a:spcPts val="1200"/>
              </a:spcBef>
              <a:defRPr sz="46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旌旗：特指岳家军的旗帜。南宋方岳《次韵徐宰题岳王祠庙》“杀气犹缠岳字旗，秋风铁马已南归。”</a:t>
            </a:r>
          </a:p>
        </p:txBody>
      </p:sp>
      <p:sp>
        <p:nvSpPr>
          <p:cNvPr id="1900" name="【对比】"/>
          <p:cNvSpPr txBox="1"/>
          <p:nvPr/>
        </p:nvSpPr>
        <p:spPr>
          <a:xfrm>
            <a:off x="11730814" y="4961063"/>
            <a:ext cx="3243581" cy="10210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457200">
              <a:lnSpc>
                <a:spcPts val="10900"/>
              </a:lnSpc>
              <a:spcBef>
                <a:spcPts val="1200"/>
              </a:spcBef>
              <a:defRPr sz="6000" b="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【对比】</a:t>
            </a:r>
          </a:p>
        </p:txBody>
      </p:sp>
      <p:sp>
        <p:nvSpPr>
          <p:cNvPr id="1901" name="【岳飞被害，导致恶果】"/>
          <p:cNvSpPr txBox="1"/>
          <p:nvPr/>
        </p:nvSpPr>
        <p:spPr>
          <a:xfrm>
            <a:off x="11730814" y="6139805"/>
            <a:ext cx="8577581" cy="10210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457200">
              <a:lnSpc>
                <a:spcPts val="10900"/>
              </a:lnSpc>
              <a:spcBef>
                <a:spcPts val="1200"/>
              </a:spcBef>
              <a:defRPr sz="6000" b="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【岳飞被害，导致恶果】</a:t>
            </a:r>
          </a:p>
        </p:txBody>
      </p:sp>
      <p:sp>
        <p:nvSpPr>
          <p:cNvPr id="1902" name="七言律诗"/>
          <p:cNvSpPr txBox="1"/>
          <p:nvPr/>
        </p:nvSpPr>
        <p:spPr>
          <a:xfrm>
            <a:off x="9234263" y="1288361"/>
            <a:ext cx="2938781" cy="9321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914400">
              <a:defRPr sz="5400" b="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七言律诗</a:t>
            </a:r>
          </a:p>
        </p:txBody>
      </p:sp>
      <p:sp>
        <p:nvSpPr>
          <p:cNvPr id="1903" name="【往事不堪回首】"/>
          <p:cNvSpPr txBox="1"/>
          <p:nvPr/>
        </p:nvSpPr>
        <p:spPr>
          <a:xfrm>
            <a:off x="11730814" y="7099530"/>
            <a:ext cx="6291581" cy="10210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457200">
              <a:lnSpc>
                <a:spcPts val="10900"/>
              </a:lnSpc>
              <a:spcBef>
                <a:spcPts val="1200"/>
              </a:spcBef>
              <a:defRPr sz="6000" b="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【往事不堪回首】</a:t>
            </a:r>
          </a:p>
        </p:txBody>
      </p:sp>
      <p:sp>
        <p:nvSpPr>
          <p:cNvPr id="1904" name="单选"/>
          <p:cNvSpPr txBox="1"/>
          <p:nvPr/>
        </p:nvSpPr>
        <p:spPr>
          <a:xfrm>
            <a:off x="552450" y="11971560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905" name="星形"/>
          <p:cNvSpPr/>
          <p:nvPr/>
        </p:nvSpPr>
        <p:spPr>
          <a:xfrm>
            <a:off x="1613408" y="12115732"/>
            <a:ext cx="548155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906" name="image5.jpeg" descr="image5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93053" y="490732"/>
            <a:ext cx="6702826" cy="398546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405765" y="318770"/>
            <a:ext cx="465201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2.13.1岳鄂王墓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标题 8"/>
          <p:cNvSpPr txBox="1"/>
          <p:nvPr>
            <p:ph type="title"/>
          </p:nvPr>
        </p:nvSpPr>
        <p:spPr>
          <a:xfrm>
            <a:off x="1676399" y="1125394"/>
            <a:ext cx="10425432" cy="1131747"/>
          </a:xfrm>
          <a:prstGeom prst="rect">
            <a:avLst/>
          </a:prstGeom>
        </p:spPr>
        <p:txBody>
          <a:bodyPr/>
          <a:lstStyle>
            <a:lvl1pPr defTabSz="1609090">
              <a:defRPr sz="528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2.13.1赵孟頫《岳鄂王墓》</a:t>
            </a:r>
          </a:p>
        </p:txBody>
      </p:sp>
      <p:sp>
        <p:nvSpPr>
          <p:cNvPr id="1911" name="文本框 99"/>
          <p:cNvSpPr txBox="1"/>
          <p:nvPr/>
        </p:nvSpPr>
        <p:spPr>
          <a:xfrm>
            <a:off x="755850" y="7190450"/>
            <a:ext cx="22872300" cy="3464640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algn="l" defTabSz="914400">
              <a:lnSpc>
                <a:spcPct val="150000"/>
              </a:lnSpc>
              <a:defRPr sz="5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（1）对</a:t>
            </a:r>
            <a:r>
              <a:rPr u="sng" baseline="-2000">
                <a:solidFill>
                  <a:srgbClr val="A10000"/>
                </a:solidFill>
              </a:rPr>
              <a:t>宋金对峙</a:t>
            </a:r>
            <a:r>
              <a:t>的历史进行反思，</a:t>
            </a:r>
          </a:p>
          <a:p>
            <a:pPr algn="l" defTabSz="914400">
              <a:lnSpc>
                <a:spcPct val="150000"/>
              </a:lnSpc>
              <a:defRPr sz="5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（2）对</a:t>
            </a:r>
            <a:r>
              <a:rPr u="sng" baseline="-2000">
                <a:solidFill>
                  <a:srgbClr val="A10000"/>
                </a:solidFill>
              </a:rPr>
              <a:t>岳飞蒙冤屈死</a:t>
            </a:r>
            <a:r>
              <a:t>沉痛哀悼，</a:t>
            </a:r>
          </a:p>
          <a:p>
            <a:pPr algn="l" defTabSz="914400">
              <a:lnSpc>
                <a:spcPct val="150000"/>
              </a:lnSpc>
              <a:defRPr sz="5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（3）对</a:t>
            </a:r>
            <a:r>
              <a:rPr u="sng" baseline="-2000">
                <a:solidFill>
                  <a:srgbClr val="A10000"/>
                </a:solidFill>
              </a:rPr>
              <a:t>南宋君主苟且偷安</a:t>
            </a:r>
            <a:r>
              <a:t>及其造成的恶果表示</a:t>
            </a:r>
            <a:r>
              <a:rPr u="sng" baseline="-2000">
                <a:solidFill>
                  <a:srgbClr val="A10000"/>
                </a:solidFill>
              </a:rPr>
              <a:t>强烈愤恨和深深遗憾</a:t>
            </a:r>
            <a:r>
              <a:t>。</a:t>
            </a:r>
          </a:p>
        </p:txBody>
      </p:sp>
      <p:sp>
        <p:nvSpPr>
          <p:cNvPr id="1912" name="思想内容："/>
          <p:cNvSpPr txBox="1"/>
          <p:nvPr/>
        </p:nvSpPr>
        <p:spPr>
          <a:xfrm>
            <a:off x="47187" y="5913309"/>
            <a:ext cx="4437381" cy="9575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1828800">
              <a:lnSpc>
                <a:spcPct val="200000"/>
              </a:lnSpc>
              <a:buFont typeface="Wingdings" panose="05000000000000000000"/>
              <a:defRPr sz="56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思想内容：</a:t>
            </a:r>
          </a:p>
        </p:txBody>
      </p:sp>
      <p:sp>
        <p:nvSpPr>
          <p:cNvPr id="1913" name="简答"/>
          <p:cNvSpPr txBox="1"/>
          <p:nvPr/>
        </p:nvSpPr>
        <p:spPr>
          <a:xfrm>
            <a:off x="4163925" y="5976809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1914" name="星形"/>
          <p:cNvSpPr/>
          <p:nvPr/>
        </p:nvSpPr>
        <p:spPr>
          <a:xfrm>
            <a:off x="5224882" y="6120981"/>
            <a:ext cx="548155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915" name="星形"/>
          <p:cNvSpPr/>
          <p:nvPr/>
        </p:nvSpPr>
        <p:spPr>
          <a:xfrm>
            <a:off x="5770906" y="6120981"/>
            <a:ext cx="548155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916" name="星形"/>
          <p:cNvSpPr/>
          <p:nvPr/>
        </p:nvSpPr>
        <p:spPr>
          <a:xfrm>
            <a:off x="6316930" y="6107292"/>
            <a:ext cx="548155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917" name="标题 8"/>
          <p:cNvSpPr txBox="1"/>
          <p:nvPr/>
        </p:nvSpPr>
        <p:spPr>
          <a:xfrm>
            <a:off x="832268" y="10974650"/>
            <a:ext cx="10425431" cy="1131747"/>
          </a:xfrm>
          <a:prstGeom prst="rect">
            <a:avLst/>
          </a:prstGeom>
          <a:ln w="12700">
            <a:miter lim="400000"/>
          </a:ln>
        </p:spPr>
        <p:txBody>
          <a:bodyPr tIns="91439" bIns="91439" anchor="b">
            <a:normAutofit/>
          </a:bodyPr>
          <a:lstStyle>
            <a:lvl1pPr algn="l" defTabSz="1828800">
              <a:lnSpc>
                <a:spcPct val="90000"/>
              </a:lnSpc>
              <a:defRPr sz="60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助记：反思哀悼愤恨遗憾</a:t>
            </a:r>
          </a:p>
        </p:txBody>
      </p:sp>
      <p:pic>
        <p:nvPicPr>
          <p:cNvPr id="1918" name="image6.jpeg" descr="image6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78958" y="580258"/>
            <a:ext cx="7805032" cy="44866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405765" y="318770"/>
            <a:ext cx="465201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2.13.1岳鄂王墓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标题 8"/>
          <p:cNvSpPr txBox="1"/>
          <p:nvPr>
            <p:ph type="title"/>
          </p:nvPr>
        </p:nvSpPr>
        <p:spPr>
          <a:xfrm>
            <a:off x="1676399" y="1125394"/>
            <a:ext cx="10425432" cy="1131747"/>
          </a:xfrm>
          <a:prstGeom prst="rect">
            <a:avLst/>
          </a:prstGeom>
        </p:spPr>
        <p:txBody>
          <a:bodyPr/>
          <a:lstStyle>
            <a:lvl1pPr defTabSz="1609090">
              <a:defRPr sz="528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2.13.1赵孟頫《岳鄂王墓》</a:t>
            </a:r>
          </a:p>
        </p:txBody>
      </p:sp>
      <p:sp>
        <p:nvSpPr>
          <p:cNvPr id="1921" name="语言上，平易浅显，不用典故而含蕴丰满。真实地表达了作者的思想感情。"/>
          <p:cNvSpPr txBox="1"/>
          <p:nvPr/>
        </p:nvSpPr>
        <p:spPr>
          <a:xfrm>
            <a:off x="691967" y="5159059"/>
            <a:ext cx="23000067" cy="2231450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algn="l" defTabSz="914400">
              <a:lnSpc>
                <a:spcPct val="150000"/>
              </a:lnSpc>
              <a:defRPr sz="5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rPr u="sng" baseline="-2000">
                <a:solidFill>
                  <a:srgbClr val="A10000"/>
                </a:solidFill>
              </a:rPr>
              <a:t>语言上</a:t>
            </a:r>
            <a:r>
              <a:t>，平易浅显，</a:t>
            </a:r>
            <a:r>
              <a:rPr u="sng" baseline="-2000">
                <a:solidFill>
                  <a:srgbClr val="A10000"/>
                </a:solidFill>
              </a:rPr>
              <a:t>不用典故</a:t>
            </a:r>
            <a:r>
              <a:t>而含蕴丰满。</a:t>
            </a:r>
            <a:r>
              <a:rPr u="sng" baseline="-2000">
                <a:solidFill>
                  <a:srgbClr val="A10000"/>
                </a:solidFill>
              </a:rPr>
              <a:t>真实</a:t>
            </a:r>
            <a:r>
              <a:t>地表达了作者的思想</a:t>
            </a:r>
            <a:r>
              <a:rPr u="sng" baseline="-2000">
                <a:solidFill>
                  <a:srgbClr val="A10000"/>
                </a:solidFill>
              </a:rPr>
              <a:t>感情</a:t>
            </a:r>
            <a:r>
              <a:t>。</a:t>
            </a:r>
          </a:p>
        </p:txBody>
      </p:sp>
      <p:sp>
        <p:nvSpPr>
          <p:cNvPr id="1922" name="语言："/>
          <p:cNvSpPr txBox="1"/>
          <p:nvPr/>
        </p:nvSpPr>
        <p:spPr>
          <a:xfrm>
            <a:off x="68719" y="3701151"/>
            <a:ext cx="3167381" cy="10210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1828800">
              <a:lnSpc>
                <a:spcPct val="200000"/>
              </a:lnSpc>
              <a:buFont typeface="Wingdings" panose="05000000000000000000"/>
              <a:defRPr sz="60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语言：</a:t>
            </a:r>
          </a:p>
        </p:txBody>
      </p:sp>
      <p:sp>
        <p:nvSpPr>
          <p:cNvPr id="1923" name="简答"/>
          <p:cNvSpPr txBox="1"/>
          <p:nvPr/>
        </p:nvSpPr>
        <p:spPr>
          <a:xfrm>
            <a:off x="2955002" y="3701151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1924" name="星形"/>
          <p:cNvSpPr/>
          <p:nvPr/>
        </p:nvSpPr>
        <p:spPr>
          <a:xfrm>
            <a:off x="4015959" y="3845323"/>
            <a:ext cx="548156" cy="52953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925" name="星形"/>
          <p:cNvSpPr/>
          <p:nvPr/>
        </p:nvSpPr>
        <p:spPr>
          <a:xfrm>
            <a:off x="4561983" y="3845323"/>
            <a:ext cx="548156" cy="52953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926" name="星形"/>
          <p:cNvSpPr/>
          <p:nvPr/>
        </p:nvSpPr>
        <p:spPr>
          <a:xfrm>
            <a:off x="5108007" y="3831634"/>
            <a:ext cx="548156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927" name="image7.jpeg" descr="image7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29492" y="816649"/>
            <a:ext cx="6518242" cy="36467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405765" y="318770"/>
            <a:ext cx="465201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2.13.1岳鄂王墓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赵孟頫的作品集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赵孟頫的作品集是（ ）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A:《松雪斋文集》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B:《雁门集》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C:《遗山先生集》 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D:《静修集》</a:t>
            </a:r>
          </a:p>
        </p:txBody>
      </p:sp>
      <p:sp>
        <p:nvSpPr>
          <p:cNvPr id="1930" name="随堂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517650">
              <a:defRPr sz="5310"/>
            </a:lvl1pPr>
          </a:lstStyle>
          <a:p>
            <a:r>
              <a:t>随堂练习</a:t>
            </a:r>
          </a:p>
        </p:txBody>
      </p:sp>
    </p:spTree>
  </p:cSld>
  <p:clrMapOvr>
    <a:masterClrMapping/>
  </p:clrMapOvr>
  <p:transition spd="med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赵孟頫的作品集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赵孟頫的作品集是（ ）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A:《松雪斋文集》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B:《雁门集》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C:《遗山先生集》 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D:《静修集》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答案：A</a:t>
            </a:r>
          </a:p>
        </p:txBody>
      </p:sp>
      <p:sp>
        <p:nvSpPr>
          <p:cNvPr id="1933" name="随堂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517650">
              <a:defRPr sz="5310"/>
            </a:lvl1pPr>
          </a:lstStyle>
          <a:p>
            <a:r>
              <a:t>随堂练习</a:t>
            </a:r>
          </a:p>
        </p:txBody>
      </p:sp>
    </p:spTree>
  </p:cSld>
  <p:clrMapOvr>
    <a:masterClrMapping/>
  </p:clrMapOvr>
  <p:transition spd="med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既是大书画家，又是诗人的元代作家是( 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40000"/>
              </a:lnSpc>
              <a:spcBef>
                <a:spcPts val="1200"/>
              </a:spcBef>
              <a:defRPr sz="5600">
                <a:latin typeface="Helvetica"/>
                <a:ea typeface="Helvetica"/>
                <a:cs typeface="Helvetica"/>
                <a:sym typeface="Helvetica"/>
              </a:defRPr>
            </a:pPr>
            <a:r>
              <a:t>既是大书画家，又是诗人的元代作家是( ) </a:t>
            </a:r>
          </a:p>
          <a:p>
            <a:pPr defTabSz="457200">
              <a:lnSpc>
                <a:spcPct val="140000"/>
              </a:lnSpc>
              <a:spcBef>
                <a:spcPts val="1200"/>
              </a:spcBef>
              <a:defRPr sz="5600">
                <a:latin typeface="Helvetica"/>
                <a:ea typeface="Helvetica"/>
                <a:cs typeface="Helvetica"/>
                <a:sym typeface="Helvetica"/>
              </a:defRPr>
            </a:pPr>
            <a:r>
              <a:t>A:邓牧                   B:刘因</a:t>
            </a:r>
            <a:br/>
            <a:r>
              <a:t>C:赵孟頫              D:萨都剌 </a:t>
            </a:r>
          </a:p>
        </p:txBody>
      </p:sp>
      <p:sp>
        <p:nvSpPr>
          <p:cNvPr id="1936" name="随堂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09090">
              <a:defRPr sz="5280"/>
            </a:lvl1pPr>
          </a:lstStyle>
          <a:p>
            <a:r>
              <a:t>随堂练习</a:t>
            </a:r>
          </a:p>
        </p:txBody>
      </p:sp>
    </p:spTree>
  </p:cSld>
  <p:clrMapOvr>
    <a:masterClrMapping/>
  </p:clrMapOvr>
  <p:transition spd="med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既是大书画家，又是诗人的元代作家是( 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40000"/>
              </a:lnSpc>
              <a:spcBef>
                <a:spcPts val="1200"/>
              </a:spcBef>
              <a:defRPr sz="5600">
                <a:latin typeface="Helvetica"/>
                <a:ea typeface="Helvetica"/>
                <a:cs typeface="Helvetica"/>
                <a:sym typeface="Helvetica"/>
              </a:defRPr>
            </a:pPr>
            <a:r>
              <a:t>既是大书画家，又是诗人的元代作家是( ) </a:t>
            </a:r>
          </a:p>
          <a:p>
            <a:pPr defTabSz="457200">
              <a:lnSpc>
                <a:spcPct val="140000"/>
              </a:lnSpc>
              <a:spcBef>
                <a:spcPts val="1200"/>
              </a:spcBef>
              <a:defRPr sz="5600">
                <a:latin typeface="Helvetica"/>
                <a:ea typeface="Helvetica"/>
                <a:cs typeface="Helvetica"/>
                <a:sym typeface="Helvetica"/>
              </a:defRPr>
            </a:pPr>
            <a:r>
              <a:t>A:邓牧                   B:刘因</a:t>
            </a:r>
            <a:br/>
            <a:r>
              <a:t>C:赵孟頫              D:萨都剌 </a:t>
            </a:r>
          </a:p>
          <a:p>
            <a:pPr defTabSz="457200">
              <a:lnSpc>
                <a:spcPct val="140000"/>
              </a:lnSpc>
              <a:spcBef>
                <a:spcPts val="1200"/>
              </a:spcBef>
              <a:defRPr sz="5600">
                <a:latin typeface="Helvetica"/>
                <a:ea typeface="Helvetica"/>
                <a:cs typeface="Helvetica"/>
                <a:sym typeface="Helvetica"/>
              </a:defRPr>
            </a:pPr>
            <a:r>
              <a:t>答案：C</a:t>
            </a:r>
          </a:p>
        </p:txBody>
      </p:sp>
      <p:sp>
        <p:nvSpPr>
          <p:cNvPr id="1939" name="随堂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09090">
              <a:defRPr sz="5280"/>
            </a:lvl1pPr>
          </a:lstStyle>
          <a:p>
            <a:r>
              <a:t>随堂练习</a:t>
            </a:r>
          </a:p>
        </p:txBody>
      </p:sp>
    </p:spTree>
  </p:cSld>
  <p:clrMapOvr>
    <a:masterClrMapping/>
  </p:clrMapOvr>
  <p:transition spd="med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赵孟頫《岳鄂王墓》中，与“南渡君臣轻社稷”构成对比的是（ ）…"/>
          <p:cNvSpPr txBox="1"/>
          <p:nvPr>
            <p:ph type="body" idx="1"/>
          </p:nvPr>
        </p:nvSpPr>
        <p:spPr>
          <a:xfrm>
            <a:off x="1318261" y="2779190"/>
            <a:ext cx="22249195" cy="9401996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赵孟頫《岳鄂王墓》中，与“南渡君臣轻社稷”构成对比的是（ ）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A:天下中分遂不支    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B:中原父老望旌旗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C:水光山色不胜悲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D:英雄已死嗟何及</a:t>
            </a:r>
          </a:p>
        </p:txBody>
      </p:sp>
      <p:sp>
        <p:nvSpPr>
          <p:cNvPr id="1942" name="随堂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随堂练习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标题 8"/>
          <p:cNvSpPr txBox="1"/>
          <p:nvPr>
            <p:ph type="title"/>
          </p:nvPr>
        </p:nvSpPr>
        <p:spPr>
          <a:xfrm>
            <a:off x="1676399" y="1125394"/>
            <a:ext cx="10425432" cy="1131747"/>
          </a:xfrm>
          <a:prstGeom prst="rect">
            <a:avLst/>
          </a:prstGeom>
        </p:spPr>
        <p:txBody>
          <a:bodyPr/>
          <a:lstStyle>
            <a:lvl1pPr>
              <a:defRPr sz="56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2.6.1马致远 《汉宫秋》第三折</a:t>
            </a:r>
          </a:p>
        </p:txBody>
      </p:sp>
      <p:sp>
        <p:nvSpPr>
          <p:cNvPr id="1310" name="矩形 4"/>
          <p:cNvSpPr txBox="1"/>
          <p:nvPr/>
        </p:nvSpPr>
        <p:spPr>
          <a:xfrm>
            <a:off x="198754" y="4709169"/>
            <a:ext cx="23986492" cy="4301630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91429" tIns="91429" rIns="91429" bIns="91429">
            <a:spAutoFit/>
          </a:bodyPr>
          <a:lstStyle/>
          <a:p>
            <a:pPr algn="just" defTabSz="914400">
              <a:lnSpc>
                <a:spcPct val="150000"/>
              </a:lnSpc>
              <a:defRPr sz="6400" b="0" baseline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主角</a:t>
            </a:r>
            <a:r>
              <a:rPr sz="6000" u="sng" baseline="20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王昭君</a:t>
            </a:r>
            <a:r>
              <a:t>，借</a:t>
            </a:r>
            <a:r>
              <a:rPr sz="6000" u="sng" baseline="2000">
                <a:solidFill>
                  <a:srgbClr val="BE0000"/>
                </a:solidFill>
              </a:rPr>
              <a:t>汉元帝与王昭君</a:t>
            </a:r>
            <a:r>
              <a:t>的生离死别，歌颂了真挚的爱情，表现了昭君的民族气节和对故乡的深切依恋。把悲剧的原因归结为</a:t>
            </a:r>
            <a:r>
              <a:rPr sz="5600" u="sng" baseline="20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统治集团的无能和国力的衰微。</a:t>
            </a:r>
            <a:endParaRPr sz="5600" u="sng" baseline="2000"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1311" name="标题 8"/>
          <p:cNvSpPr txBox="1"/>
          <p:nvPr/>
        </p:nvSpPr>
        <p:spPr>
          <a:xfrm>
            <a:off x="202591" y="3397386"/>
            <a:ext cx="10425431" cy="1131747"/>
          </a:xfrm>
          <a:prstGeom prst="rect">
            <a:avLst/>
          </a:prstGeom>
          <a:ln w="12700">
            <a:miter lim="400000"/>
          </a:ln>
        </p:spPr>
        <p:txBody>
          <a:bodyPr tIns="91439" bIns="91439" anchor="b">
            <a:normAutofit/>
          </a:bodyPr>
          <a:lstStyle>
            <a:lvl1pPr algn="l" defTabSz="1828800">
              <a:lnSpc>
                <a:spcPct val="90000"/>
              </a:lnSpc>
              <a:defRPr sz="56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思想内容：</a:t>
            </a:r>
          </a:p>
        </p:txBody>
      </p:sp>
      <p:pic>
        <p:nvPicPr>
          <p:cNvPr id="1312" name="image6.jpeg" descr="image6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91603" y="229612"/>
            <a:ext cx="6980449" cy="40126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494030" y="336550"/>
            <a:ext cx="552704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2.6.1汉宫秋（第三折）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赵孟頫《岳鄂王墓》中，与“南渡君臣轻社稷”构成对比的是（ ）…"/>
          <p:cNvSpPr txBox="1"/>
          <p:nvPr>
            <p:ph type="body" idx="1"/>
          </p:nvPr>
        </p:nvSpPr>
        <p:spPr>
          <a:xfrm>
            <a:off x="1318261" y="2779190"/>
            <a:ext cx="22249195" cy="9401996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赵孟頫《岳鄂王墓》中，与“南渡君臣轻社稷”构成对比的是（ ）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A:天下中分遂不支    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B:中原父老望旌旗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C:水光山色不胜悲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D:英雄已死嗟何及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答案：B</a:t>
            </a:r>
          </a:p>
        </p:txBody>
      </p:sp>
      <p:sp>
        <p:nvSpPr>
          <p:cNvPr id="1945" name="随堂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随堂练习</a:t>
            </a:r>
          </a:p>
        </p:txBody>
      </p:sp>
    </p:spTree>
  </p:cSld>
  <p:clrMapOvr>
    <a:masterClrMapping/>
  </p:clrMapOvr>
  <p:transition spd="med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赵孟頫《岳鄂王墓》诗中，有往事不堪回首之慨的两句是( 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ts val="10900"/>
              </a:lnSpc>
              <a:spcBef>
                <a:spcPts val="1200"/>
              </a:spcBef>
              <a:defRPr sz="5600">
                <a:latin typeface="Helvetica"/>
                <a:ea typeface="Helvetica"/>
                <a:cs typeface="Helvetica"/>
                <a:sym typeface="Helvetica"/>
              </a:defRPr>
            </a:pPr>
            <a:r>
              <a:t>赵孟頫《岳鄂王墓》诗中，有往事不堪回首之慨的两句是( ) </a:t>
            </a:r>
          </a:p>
          <a:p>
            <a:pPr defTabSz="457200">
              <a:lnSpc>
                <a:spcPts val="10900"/>
              </a:lnSpc>
              <a:spcBef>
                <a:spcPts val="1200"/>
              </a:spcBef>
              <a:defRPr sz="5600">
                <a:latin typeface="Helvetica"/>
                <a:ea typeface="Helvetica"/>
                <a:cs typeface="Helvetica"/>
                <a:sym typeface="Helvetica"/>
              </a:defRPr>
            </a:pPr>
            <a:r>
              <a:t>A:鄂王墓上草离离，秋日荒凉石兽危 </a:t>
            </a:r>
          </a:p>
          <a:p>
            <a:pPr defTabSz="457200">
              <a:lnSpc>
                <a:spcPts val="10900"/>
              </a:lnSpc>
              <a:spcBef>
                <a:spcPts val="1200"/>
              </a:spcBef>
              <a:defRPr sz="5600">
                <a:latin typeface="Helvetica"/>
                <a:ea typeface="Helvetica"/>
                <a:cs typeface="Helvetica"/>
                <a:sym typeface="Helvetica"/>
              </a:defRPr>
            </a:pPr>
            <a:r>
              <a:t>B:南渡君臣轻社稷，中原父老望旌旗 </a:t>
            </a:r>
          </a:p>
          <a:p>
            <a:pPr defTabSz="457200">
              <a:lnSpc>
                <a:spcPts val="10900"/>
              </a:lnSpc>
              <a:spcBef>
                <a:spcPts val="1200"/>
              </a:spcBef>
              <a:defRPr sz="5600">
                <a:latin typeface="Helvetica"/>
                <a:ea typeface="Helvetica"/>
                <a:cs typeface="Helvetica"/>
                <a:sym typeface="Helvetica"/>
              </a:defRPr>
            </a:pPr>
            <a:r>
              <a:t>C:英雄已死嗟何及，天下中分遂不支 </a:t>
            </a:r>
          </a:p>
          <a:p>
            <a:pPr defTabSz="457200">
              <a:lnSpc>
                <a:spcPts val="10900"/>
              </a:lnSpc>
              <a:spcBef>
                <a:spcPts val="1200"/>
              </a:spcBef>
              <a:defRPr sz="5600">
                <a:latin typeface="Helvetica"/>
                <a:ea typeface="Helvetica"/>
                <a:cs typeface="Helvetica"/>
                <a:sym typeface="Helvetica"/>
              </a:defRPr>
            </a:pPr>
            <a:r>
              <a:t>D:莫向西湖歌此曲，水光山色不胜悲 </a:t>
            </a:r>
          </a:p>
        </p:txBody>
      </p:sp>
      <p:sp>
        <p:nvSpPr>
          <p:cNvPr id="1948" name="随堂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554480">
              <a:defRPr sz="5270"/>
            </a:lvl1pPr>
          </a:lstStyle>
          <a:p>
            <a:r>
              <a:t>随堂练习</a:t>
            </a:r>
          </a:p>
        </p:txBody>
      </p:sp>
    </p:spTree>
  </p:cSld>
  <p:clrMapOvr>
    <a:masterClrMapping/>
  </p:clrMapOvr>
  <p:transition spd="med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赵孟頫《岳鄂王墓》诗中，有往事不堪回首之慨的两句是( 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ts val="10900"/>
              </a:lnSpc>
              <a:spcBef>
                <a:spcPts val="1200"/>
              </a:spcBef>
              <a:defRPr sz="5600">
                <a:latin typeface="Helvetica"/>
                <a:ea typeface="Helvetica"/>
                <a:cs typeface="Helvetica"/>
                <a:sym typeface="Helvetica"/>
              </a:defRPr>
            </a:pPr>
            <a:r>
              <a:t>赵孟頫《岳鄂王墓》诗中，有往事不堪回首之慨的两句是( ) </a:t>
            </a:r>
          </a:p>
          <a:p>
            <a:pPr defTabSz="457200">
              <a:lnSpc>
                <a:spcPts val="10900"/>
              </a:lnSpc>
              <a:spcBef>
                <a:spcPts val="1200"/>
              </a:spcBef>
              <a:defRPr sz="5600">
                <a:latin typeface="Helvetica"/>
                <a:ea typeface="Helvetica"/>
                <a:cs typeface="Helvetica"/>
                <a:sym typeface="Helvetica"/>
              </a:defRPr>
            </a:pPr>
            <a:r>
              <a:t>A:鄂王墓上草离离，秋日荒凉石兽危 </a:t>
            </a:r>
          </a:p>
          <a:p>
            <a:pPr defTabSz="457200">
              <a:lnSpc>
                <a:spcPts val="10900"/>
              </a:lnSpc>
              <a:spcBef>
                <a:spcPts val="1200"/>
              </a:spcBef>
              <a:defRPr sz="5600">
                <a:latin typeface="Helvetica"/>
                <a:ea typeface="Helvetica"/>
                <a:cs typeface="Helvetica"/>
                <a:sym typeface="Helvetica"/>
              </a:defRPr>
            </a:pPr>
            <a:r>
              <a:t>B:南渡君臣轻社稷，中原父老望旌旗 </a:t>
            </a:r>
          </a:p>
          <a:p>
            <a:pPr defTabSz="457200">
              <a:lnSpc>
                <a:spcPts val="10900"/>
              </a:lnSpc>
              <a:spcBef>
                <a:spcPts val="1200"/>
              </a:spcBef>
              <a:defRPr sz="5600">
                <a:latin typeface="Helvetica"/>
                <a:ea typeface="Helvetica"/>
                <a:cs typeface="Helvetica"/>
                <a:sym typeface="Helvetica"/>
              </a:defRPr>
            </a:pPr>
            <a:r>
              <a:t>C:英雄已死嗟何及，天下中分遂不支 </a:t>
            </a:r>
          </a:p>
          <a:p>
            <a:pPr defTabSz="457200">
              <a:lnSpc>
                <a:spcPts val="10900"/>
              </a:lnSpc>
              <a:spcBef>
                <a:spcPts val="1200"/>
              </a:spcBef>
              <a:defRPr sz="5600">
                <a:solidFill>
                  <a:srgbClr val="BE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D:莫向西湖歌此曲，水光山色不胜悲 </a:t>
            </a:r>
          </a:p>
          <a:p>
            <a:pPr defTabSz="457200">
              <a:lnSpc>
                <a:spcPts val="10900"/>
              </a:lnSpc>
              <a:spcBef>
                <a:spcPts val="1200"/>
              </a:spcBef>
              <a:defRPr sz="5600">
                <a:solidFill>
                  <a:srgbClr val="BE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457200">
              <a:lnSpc>
                <a:spcPts val="10900"/>
              </a:lnSpc>
              <a:spcBef>
                <a:spcPts val="1200"/>
              </a:spcBef>
              <a:defRPr sz="5600">
                <a:latin typeface="Helvetica"/>
                <a:ea typeface="Helvetica"/>
                <a:cs typeface="Helvetica"/>
                <a:sym typeface="Helvetica"/>
              </a:defRPr>
            </a:pPr>
            <a:r>
              <a:t>答案：D</a:t>
            </a:r>
          </a:p>
        </p:txBody>
      </p:sp>
      <p:sp>
        <p:nvSpPr>
          <p:cNvPr id="1951" name="随堂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554480">
              <a:defRPr sz="5270"/>
            </a:lvl1pPr>
          </a:lstStyle>
          <a:p>
            <a:r>
              <a:t>随堂练习</a:t>
            </a:r>
          </a:p>
        </p:txBody>
      </p:sp>
    </p:spTree>
  </p:cSld>
  <p:clrMapOvr>
    <a:masterClrMapping/>
  </p:clrMapOvr>
  <p:transition spd="med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3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54" name="标题 1"/>
          <p:cNvSpPr txBox="1"/>
          <p:nvPr>
            <p:ph type="title"/>
          </p:nvPr>
        </p:nvSpPr>
        <p:spPr>
          <a:xfrm>
            <a:off x="2945506" y="8512869"/>
            <a:ext cx="15703989" cy="1978025"/>
          </a:xfrm>
          <a:prstGeom prst="rect">
            <a:avLst/>
          </a:prstGeom>
        </p:spPr>
        <p:txBody>
          <a:bodyPr anchor="b"/>
          <a:lstStyle>
            <a:lvl1pPr>
              <a:defRPr sz="9000"/>
            </a:lvl1pPr>
          </a:lstStyle>
          <a:p>
            <a:r>
              <a:t>2.14李孝光</a:t>
            </a:r>
          </a:p>
        </p:txBody>
      </p:sp>
      <p:sp>
        <p:nvSpPr>
          <p:cNvPr id="1955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956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57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958" name="副标题 2"/>
          <p:cNvSpPr txBox="1"/>
          <p:nvPr/>
        </p:nvSpPr>
        <p:spPr>
          <a:xfrm>
            <a:off x="2930526" y="12258675"/>
            <a:ext cx="9782176" cy="7162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1.李孝光，号五峰。…"/>
          <p:cNvSpPr txBox="1"/>
          <p:nvPr>
            <p:ph type="body" sz="quarter" idx="1"/>
          </p:nvPr>
        </p:nvSpPr>
        <p:spPr>
          <a:xfrm>
            <a:off x="2413351" y="4976478"/>
            <a:ext cx="6661630" cy="2740960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/>
          <a:lstStyle/>
          <a:p>
            <a:pPr indent="254000" defTabSz="266700">
              <a:lnSpc>
                <a:spcPct val="120000"/>
              </a:lnSpc>
              <a:spcBef>
                <a:spcPts val="0"/>
              </a:spcBef>
              <a:defRPr sz="5200" baseline="15000">
                <a:uFill>
                  <a:solidFill>
                    <a:srgbClr val="000000"/>
                  </a:solidFill>
                </a:u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1.李孝光，号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五峰</a:t>
            </a:r>
            <a:r>
              <a:t>。</a:t>
            </a:r>
          </a:p>
          <a:p>
            <a:pPr indent="254000" defTabSz="266700">
              <a:lnSpc>
                <a:spcPct val="120000"/>
              </a:lnSpc>
              <a:spcBef>
                <a:spcPts val="0"/>
              </a:spcBef>
              <a:defRPr sz="5200" baseline="15000">
                <a:uFill>
                  <a:solidFill>
                    <a:srgbClr val="000000"/>
                  </a:solidFill>
                </a:u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2.著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《五峰集》。</a:t>
            </a:r>
            <a:endParaRPr u="sng"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1961" name="2.14.0李孝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80820">
              <a:lnSpc>
                <a:spcPct val="150000"/>
              </a:lnSpc>
              <a:spcBef>
                <a:spcPts val="1600"/>
              </a:spcBef>
              <a:defRPr sz="6805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2.14.0李孝光  </a:t>
            </a:r>
          </a:p>
        </p:txBody>
      </p:sp>
      <p:sp>
        <p:nvSpPr>
          <p:cNvPr id="1962" name="单选"/>
          <p:cNvSpPr txBox="1"/>
          <p:nvPr/>
        </p:nvSpPr>
        <p:spPr>
          <a:xfrm>
            <a:off x="2523612" y="7980566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963" name="星形"/>
          <p:cNvSpPr/>
          <p:nvPr/>
        </p:nvSpPr>
        <p:spPr>
          <a:xfrm>
            <a:off x="3584569" y="8124738"/>
            <a:ext cx="548155" cy="52953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964" name="image3.jpeg" descr="image3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69578" y="1885759"/>
            <a:ext cx="7131797" cy="40159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65" name="image4.jpeg" descr="image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3851" y="6524252"/>
            <a:ext cx="7451142" cy="614441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7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68" name="标题 1"/>
          <p:cNvSpPr txBox="1"/>
          <p:nvPr>
            <p:ph type="title"/>
          </p:nvPr>
        </p:nvSpPr>
        <p:spPr>
          <a:xfrm>
            <a:off x="2945506" y="7740631"/>
            <a:ext cx="15703989" cy="1978025"/>
          </a:xfrm>
          <a:prstGeom prst="rect">
            <a:avLst/>
          </a:prstGeom>
        </p:spPr>
        <p:txBody>
          <a:bodyPr anchor="b"/>
          <a:lstStyle>
            <a:lvl1pPr defTabSz="1663700">
              <a:defRPr sz="8190"/>
            </a:lvl1pPr>
          </a:lstStyle>
          <a:p>
            <a:r>
              <a:t>2.14.1李孝光《大龙湫记》【泛读】</a:t>
            </a:r>
          </a:p>
        </p:txBody>
      </p:sp>
      <p:sp>
        <p:nvSpPr>
          <p:cNvPr id="1969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970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71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972" name="副标题 2"/>
          <p:cNvSpPr txBox="1"/>
          <p:nvPr/>
        </p:nvSpPr>
        <p:spPr>
          <a:xfrm>
            <a:off x="2930526" y="12258675"/>
            <a:ext cx="9782176" cy="7162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2.14.1李孝光 《大龙湫记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2000"/>
              </a:spcBef>
              <a:defRPr sz="5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2.14.1李孝光 《大龙湫记》</a:t>
            </a:r>
          </a:p>
        </p:txBody>
      </p:sp>
      <p:sp>
        <p:nvSpPr>
          <p:cNvPr id="1975" name="大德七年秋八月，予尝从老先生来观大龙湫qiū。苦雨积日夜。是日大风起西北，始见日出。湫水方大，入谷，未到五里余，闻大声转出谷中。……人相持语，但见口张，不闻作声，则相顾大笑。先生曰：“壮哉！吾行天下，未见如此瀑布也。”是后，予一岁或一至，至，常以九月、十月，则皆水缩，不能如向所见。"/>
          <p:cNvSpPr/>
          <p:nvPr/>
        </p:nvSpPr>
        <p:spPr>
          <a:xfrm>
            <a:off x="755554" y="3830042"/>
            <a:ext cx="22498474" cy="466887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9" rIns="45719">
            <a:spAutoFit/>
          </a:bodyPr>
          <a:lstStyle/>
          <a:p>
            <a:pPr indent="254000" algn="just" defTabSz="266700">
              <a:defRPr sz="6000" b="0" baseline="-200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大德七年秋八月，予尝从老先生来观大龙湫qiū。</a:t>
            </a:r>
            <a:r>
              <a:rPr u="sng">
                <a:solidFill>
                  <a:srgbClr val="BE0000"/>
                </a:solidFill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苦雨积日夜</a:t>
            </a:r>
            <a:r>
              <a:t>。是日大风起西北，始见日出。湫水方大，入谷，未到五里余，闻大声转出谷中。……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人相持语，但见口张，不闻作声，则相顾大笑。</a:t>
            </a:r>
            <a:r>
              <a:t>先生曰：“壮哉！吾行天下，未见如此瀑布也。”是后，予一岁或一至，至，常以九月、十月，则皆水缩，不能如向所见。</a:t>
            </a:r>
          </a:p>
        </p:txBody>
      </p:sp>
      <p:sp>
        <p:nvSpPr>
          <p:cNvPr id="1976" name="大龙湫（qiū）：瀑布名，在浙江雁荡山。"/>
          <p:cNvSpPr txBox="1"/>
          <p:nvPr/>
        </p:nvSpPr>
        <p:spPr>
          <a:xfrm>
            <a:off x="548172" y="10399604"/>
            <a:ext cx="22523872" cy="107188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indent="254000" algn="just" defTabSz="266700">
              <a:lnSpc>
                <a:spcPct val="120000"/>
              </a:lnSpc>
              <a:defRPr sz="4800" b="0" baseline="-800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大龙湫（qiū）：</a:t>
            </a:r>
            <a:r>
              <a:rPr>
                <a:solidFill>
                  <a:srgbClr val="040000"/>
                </a:solidFill>
              </a:rPr>
              <a:t>瀑布名，在</a:t>
            </a:r>
            <a:r>
              <a:rPr u="sng">
                <a:solidFill>
                  <a:srgbClr val="A10000"/>
                </a:solidFill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浙江雁荡山</a:t>
            </a:r>
            <a:r>
              <a:rPr>
                <a:solidFill>
                  <a:srgbClr val="040000"/>
                </a:solidFill>
              </a:rPr>
              <a:t>。</a:t>
            </a:r>
            <a:endParaRPr>
              <a:solidFill>
                <a:srgbClr val="040000"/>
              </a:solidFill>
            </a:endParaRPr>
          </a:p>
        </p:txBody>
      </p:sp>
      <p:sp>
        <p:nvSpPr>
          <p:cNvPr id="1977" name="【雨季的大龙湫:震耳欲聋，具有非凡的气势。】"/>
          <p:cNvSpPr txBox="1"/>
          <p:nvPr/>
        </p:nvSpPr>
        <p:spPr>
          <a:xfrm>
            <a:off x="603365" y="8957769"/>
            <a:ext cx="14483081" cy="973059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/>
          <a:p>
            <a:pPr indent="254000" algn="just" defTabSz="266700">
              <a:lnSpc>
                <a:spcPct val="120000"/>
              </a:lnSpc>
              <a:defRPr sz="5200" b="0" baseline="-8000">
                <a:solidFill>
                  <a:srgbClr val="BE0000"/>
                </a:solidFill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【</a:t>
            </a:r>
            <a:r>
              <a:rPr u="sng">
                <a:uFillTx/>
              </a:rPr>
              <a:t>雨季的大龙湫</a:t>
            </a:r>
            <a:r>
              <a:t>:震耳欲聋，具有非凡的气势。】</a:t>
            </a:r>
          </a:p>
        </p:txBody>
      </p:sp>
      <p:sp>
        <p:nvSpPr>
          <p:cNvPr id="1978" name="单选"/>
          <p:cNvSpPr txBox="1"/>
          <p:nvPr/>
        </p:nvSpPr>
        <p:spPr>
          <a:xfrm>
            <a:off x="895013" y="11351056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979" name="星形"/>
          <p:cNvSpPr/>
          <p:nvPr/>
        </p:nvSpPr>
        <p:spPr>
          <a:xfrm>
            <a:off x="1979372" y="11662796"/>
            <a:ext cx="548155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980" name="image5.jpeg" descr="image5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07733" y="216650"/>
            <a:ext cx="5611520" cy="333658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2.14.1李孝光 《大龙湫记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2000"/>
              </a:spcBef>
              <a:defRPr sz="66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2.14.1李孝光 《大龙湫记》</a:t>
            </a:r>
          </a:p>
        </p:txBody>
      </p:sp>
      <p:sp>
        <p:nvSpPr>
          <p:cNvPr id="1983" name="今年冬又大旱，客入，……出乱石间，始见瀑布垂，勃勃如苍烟。乍小乍大，鸣渐壮急。……。潭中有斑鱼廿niàn余头……洋洋远去……如避世士然……西南石壁上，黄猿数十，闻声皆自惊扰……窥人而啼。……日已入，苍林积叶，前行，人迷不得路，独见明月宛宛如故人。  ……"/>
          <p:cNvSpPr/>
          <p:nvPr/>
        </p:nvSpPr>
        <p:spPr>
          <a:xfrm>
            <a:off x="694232" y="5256494"/>
            <a:ext cx="23416757" cy="353996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9" rIns="45719">
            <a:spAutoFit/>
          </a:bodyPr>
          <a:lstStyle/>
          <a:p>
            <a:pPr indent="254000" algn="just" defTabSz="266700">
              <a:lnSpc>
                <a:spcPct val="80000"/>
              </a:lnSpc>
              <a:defRPr sz="5200" b="0" baseline="2500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今年冬又大旱，客入，……出乱石间，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始见瀑布垂，勃勃如苍烟。乍小乍大，鸣渐壮急。</a:t>
            </a:r>
            <a:r>
              <a:t>……。潭中有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斑鱼</a:t>
            </a:r>
            <a:r>
              <a:t>廿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niàn</a:t>
            </a:r>
            <a:r>
              <a:t>余头……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洋洋远去……如避世士然</a:t>
            </a:r>
            <a:r>
              <a:t>……西南石壁上，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黄猿</a:t>
            </a:r>
            <a:r>
              <a:t>数十，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闻声皆自惊扰……</a:t>
            </a:r>
            <a:r>
              <a:rPr u="sng"/>
              <a:t>窥人而啼</a:t>
            </a:r>
            <a:r>
              <a:t>。……日已入，苍林积叶，前行，人迷不得路，独见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明月</a:t>
            </a:r>
            <a:r>
              <a:rPr u="sng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宛宛如故人</a:t>
            </a:r>
            <a:r>
              <a:rPr u="sng"/>
              <a:t>。</a:t>
            </a:r>
            <a:r>
              <a:t>  ……</a:t>
            </a:r>
          </a:p>
        </p:txBody>
      </p:sp>
      <p:sp>
        <p:nvSpPr>
          <p:cNvPr id="1984" name="【旱季的大龙湫:“乍小乍大”“勃勃如苍烟”，一派秀丽。】"/>
          <p:cNvSpPr txBox="1"/>
          <p:nvPr/>
        </p:nvSpPr>
        <p:spPr>
          <a:xfrm>
            <a:off x="636110" y="8969595"/>
            <a:ext cx="19829781" cy="986950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/>
          <a:p>
            <a:pPr indent="254000" algn="just" defTabSz="266700">
              <a:lnSpc>
                <a:spcPct val="120000"/>
              </a:lnSpc>
              <a:defRPr sz="5600" b="0" baseline="-2000">
                <a:solidFill>
                  <a:srgbClr val="BE0000"/>
                </a:solidFill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【</a:t>
            </a:r>
            <a:r>
              <a:rPr u="sng">
                <a:uFillTx/>
              </a:rPr>
              <a:t>旱季的大龙湫</a:t>
            </a:r>
            <a:r>
              <a:t>:“乍小乍大”“勃勃如苍烟”，一派秀丽。】</a:t>
            </a:r>
          </a:p>
        </p:txBody>
      </p:sp>
      <p:sp>
        <p:nvSpPr>
          <p:cNvPr id="1985" name="单选"/>
          <p:cNvSpPr txBox="1"/>
          <p:nvPr/>
        </p:nvSpPr>
        <p:spPr>
          <a:xfrm>
            <a:off x="20353001" y="9054130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986" name="星形"/>
          <p:cNvSpPr/>
          <p:nvPr/>
        </p:nvSpPr>
        <p:spPr>
          <a:xfrm>
            <a:off x="21413958" y="9198302"/>
            <a:ext cx="548155" cy="52953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987" name="image5.jpeg" descr="image5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07733" y="714054"/>
            <a:ext cx="6963737" cy="41406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2.14.1李孝光 《大龙湫记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2000"/>
              </a:spcBef>
              <a:defRPr sz="66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2.14.1李孝光 《大龙湫记》</a:t>
            </a:r>
          </a:p>
        </p:txBody>
      </p:sp>
      <p:sp>
        <p:nvSpPr>
          <p:cNvPr id="1990" name="体裁：游记…"/>
          <p:cNvSpPr txBox="1"/>
          <p:nvPr/>
        </p:nvSpPr>
        <p:spPr>
          <a:xfrm>
            <a:off x="629114" y="6002255"/>
            <a:ext cx="23166056" cy="3003670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algn="l" defTabSz="914400">
              <a:lnSpc>
                <a:spcPct val="150000"/>
              </a:lnSpc>
              <a:defRPr sz="5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体裁：</a:t>
            </a:r>
            <a:r>
              <a:rPr u="sng" baseline="-2000">
                <a:solidFill>
                  <a:srgbClr val="A10000"/>
                </a:solidFill>
              </a:rPr>
              <a:t>游记</a:t>
            </a:r>
            <a:endParaRPr>
              <a:solidFill>
                <a:srgbClr val="C00000"/>
              </a:solidFill>
              <a:effectLst>
                <a:outerShdw blurRad="12700" dist="25400" dir="2700000" rotWithShape="0">
                  <a:srgbClr val="DDDDDD"/>
                </a:outerShdw>
              </a:effectLst>
            </a:endParaRPr>
          </a:p>
          <a:p>
            <a:pPr algn="l" defTabSz="914400">
              <a:lnSpc>
                <a:spcPct val="150000"/>
              </a:lnSpc>
              <a:defRPr sz="5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记述了</a:t>
            </a:r>
            <a:r>
              <a:rPr u="sng" baseline="-2000">
                <a:solidFill>
                  <a:srgbClr val="A10000"/>
                </a:solidFill>
              </a:rPr>
              <a:t>两次游览大龙湫瀑布</a:t>
            </a:r>
            <a:r>
              <a:t>的情景，描绘了大龙湫</a:t>
            </a:r>
            <a:r>
              <a:rPr u="sng" baseline="-2000">
                <a:solidFill>
                  <a:srgbClr val="A10000"/>
                </a:solidFill>
              </a:rPr>
              <a:t>雨季和旱季</a:t>
            </a:r>
            <a:r>
              <a:t>的不同景象。雨季气势非凡，旱季一派秀丽。 </a:t>
            </a:r>
          </a:p>
        </p:txBody>
      </p:sp>
      <p:sp>
        <p:nvSpPr>
          <p:cNvPr id="1991" name="思想内容："/>
          <p:cNvSpPr txBox="1"/>
          <p:nvPr/>
        </p:nvSpPr>
        <p:spPr>
          <a:xfrm>
            <a:off x="563428" y="4684674"/>
            <a:ext cx="10425432" cy="1131747"/>
          </a:xfrm>
          <a:prstGeom prst="rect">
            <a:avLst/>
          </a:prstGeom>
          <a:ln w="12700">
            <a:miter lim="400000"/>
          </a:ln>
        </p:spPr>
        <p:txBody>
          <a:bodyPr tIns="91439" bIns="91439" anchor="b">
            <a:normAutofit/>
          </a:bodyPr>
          <a:lstStyle>
            <a:lvl1pPr algn="l" defTabSz="1828800">
              <a:lnSpc>
                <a:spcPct val="150000"/>
              </a:lnSpc>
              <a:spcBef>
                <a:spcPts val="2000"/>
              </a:spcBef>
              <a:defRPr sz="66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思想内容：</a:t>
            </a:r>
          </a:p>
        </p:txBody>
      </p:sp>
      <p:sp>
        <p:nvSpPr>
          <p:cNvPr id="1992" name="单选"/>
          <p:cNvSpPr txBox="1"/>
          <p:nvPr/>
        </p:nvSpPr>
        <p:spPr>
          <a:xfrm>
            <a:off x="4709599" y="4841607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993" name="星形"/>
          <p:cNvSpPr/>
          <p:nvPr/>
        </p:nvSpPr>
        <p:spPr>
          <a:xfrm>
            <a:off x="5770556" y="4985779"/>
            <a:ext cx="548155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994" name="image6.jpeg" descr="image6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46982" y="229241"/>
            <a:ext cx="7033549" cy="404317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李孝光《大龙湫记》写旱季瀑布的景象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20000"/>
              </a:lnSpc>
              <a:spcBef>
                <a:spcPts val="0"/>
              </a:spcBef>
              <a:defRPr sz="5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李孝光《大龙湫记》写旱季瀑布的景象是（ ）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A:闻大声转出谷中，从者心掉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B:勃勃如苍烟，乍大乍小，鸣渐壮急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C:余沫迸入屋，犹如暴雨至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D:或盘桓久不下，忽迸落如震霆</a:t>
            </a:r>
          </a:p>
        </p:txBody>
      </p:sp>
      <p:sp>
        <p:nvSpPr>
          <p:cNvPr id="1997" name="随堂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随堂练习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散曲集《东篱乐府》的作者是( 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散曲集《东篱乐府》的作者是( ) </a:t>
            </a:r>
          </a:p>
          <a:p>
            <a: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A:马致远       B:张可久</a:t>
            </a:r>
            <a:br/>
            <a:r>
              <a:t>C:王实甫      D:睢景臣 </a:t>
            </a:r>
          </a:p>
        </p:txBody>
      </p:sp>
      <p:sp>
        <p:nvSpPr>
          <p:cNvPr id="1315" name="随堂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55140">
              <a:defRPr sz="557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随堂练习</a:t>
            </a:r>
          </a:p>
        </p:txBody>
      </p:sp>
    </p:spTree>
  </p:cSld>
  <p:clrMapOvr>
    <a:masterClrMapping/>
  </p:clrMapOvr>
  <p:transition spd="med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李孝光《大龙湫记》写旱季瀑布的景象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20000"/>
              </a:lnSpc>
              <a:spcBef>
                <a:spcPts val="0"/>
              </a:spcBef>
              <a:defRPr sz="5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李孝光《大龙湫记》写旱季瀑布的景象是（ ）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A:闻大声转出谷中，从者心掉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2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B:勃勃如苍烟，乍大乍小，鸣渐壮急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C:余沫迸入屋，犹如暴雨至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D:或盘桓久不下，忽迸落如震霆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答案：B</a:t>
            </a:r>
          </a:p>
        </p:txBody>
      </p:sp>
      <p:sp>
        <p:nvSpPr>
          <p:cNvPr id="2002" name="随堂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随堂练习</a:t>
            </a:r>
          </a:p>
        </p:txBody>
      </p:sp>
    </p:spTree>
  </p:cSld>
  <p:clrMapOvr>
    <a:masterClrMapping/>
  </p:clrMapOvr>
  <p:transition spd="med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李孝光《大龙湫记》所写的大龙湫所在的位置是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4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李孝光《大龙湫记》所写的大龙湫所在的位置是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defRPr sz="4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A:雁荡山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defRPr sz="4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B:武夷山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defRPr sz="4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C:泰山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defRPr sz="4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D:华山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defRPr sz="4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 defTabSz="914400">
              <a:lnSpc>
                <a:spcPct val="100000"/>
              </a:lnSpc>
              <a:spcBef>
                <a:spcPts val="0"/>
              </a:spcBef>
              <a:defRPr sz="4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 defTabSz="914400">
              <a:lnSpc>
                <a:spcPct val="100000"/>
              </a:lnSpc>
              <a:spcBef>
                <a:spcPts val="0"/>
              </a:spcBef>
              <a:defRPr sz="4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</p:txBody>
      </p:sp>
      <p:sp>
        <p:nvSpPr>
          <p:cNvPr id="2007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李孝光《大龙湫记》所写的大龙湫所在的位置是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4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李孝光《大龙湫记》所写的大龙湫所在的位置是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defRPr sz="46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A:雁荡山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defRPr sz="4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B:武夷山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defRPr sz="4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C:泰山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defRPr sz="4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D:华山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defRPr sz="4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 defTabSz="914400">
              <a:lnSpc>
                <a:spcPct val="100000"/>
              </a:lnSpc>
              <a:spcBef>
                <a:spcPts val="0"/>
              </a:spcBef>
              <a:defRPr sz="4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 defTabSz="914400">
              <a:lnSpc>
                <a:spcPct val="100000"/>
              </a:lnSpc>
              <a:spcBef>
                <a:spcPts val="0"/>
              </a:spcBef>
              <a:defRPr sz="4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答案：A</a:t>
            </a:r>
          </a:p>
        </p:txBody>
      </p:sp>
      <p:sp>
        <p:nvSpPr>
          <p:cNvPr id="2010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13" name="标题 1"/>
          <p:cNvSpPr txBox="1"/>
          <p:nvPr>
            <p:ph type="title"/>
          </p:nvPr>
        </p:nvSpPr>
        <p:spPr>
          <a:xfrm>
            <a:off x="2945506" y="7740631"/>
            <a:ext cx="15703989" cy="1978025"/>
          </a:xfrm>
          <a:prstGeom prst="rect">
            <a:avLst/>
          </a:prstGeom>
        </p:spPr>
        <p:txBody>
          <a:bodyPr anchor="b"/>
          <a:lstStyle>
            <a:lvl1pPr>
              <a:defRPr sz="9000"/>
            </a:lvl1pPr>
          </a:lstStyle>
          <a:p>
            <a:r>
              <a:t>2.15杨维桢</a:t>
            </a:r>
          </a:p>
        </p:txBody>
      </p:sp>
      <p:sp>
        <p:nvSpPr>
          <p:cNvPr id="2014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2015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16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017" name="副标题 2"/>
          <p:cNvSpPr txBox="1"/>
          <p:nvPr/>
        </p:nvSpPr>
        <p:spPr>
          <a:xfrm>
            <a:off x="2930526" y="12258675"/>
            <a:ext cx="9782176" cy="7162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1.杨维桢，号铁崖，别号东维子、铁笛道人。…"/>
          <p:cNvSpPr txBox="1"/>
          <p:nvPr>
            <p:ph type="body" sz="half" idx="1"/>
          </p:nvPr>
        </p:nvSpPr>
        <p:spPr>
          <a:xfrm>
            <a:off x="1291797" y="4210715"/>
            <a:ext cx="13569087" cy="7178356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/>
          <a:lstStyle/>
          <a:p>
            <a:pPr indent="238760" defTabSz="250190">
              <a:lnSpc>
                <a:spcPct val="120000"/>
              </a:lnSpc>
              <a:spcBef>
                <a:spcPts val="0"/>
              </a:spcBef>
              <a:defRPr sz="4890">
                <a:uFill>
                  <a:solidFill>
                    <a:srgbClr val="000000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1.杨维桢，</a:t>
            </a:r>
            <a:r>
              <a:rPr sz="6015" u="sng" baseline="-2000">
                <a:solidFill>
                  <a:srgbClr val="BE0000"/>
                </a:solidFill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号铁崖</a:t>
            </a:r>
            <a:r>
              <a:t>，别号东维子、铁笛道人。</a:t>
            </a:r>
          </a:p>
          <a:p>
            <a:pPr indent="238760" defTabSz="250190">
              <a:lnSpc>
                <a:spcPct val="120000"/>
              </a:lnSpc>
              <a:spcBef>
                <a:spcPts val="0"/>
              </a:spcBef>
              <a:defRPr sz="4890">
                <a:uFill>
                  <a:solidFill>
                    <a:srgbClr val="000000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 indent="238760" defTabSz="250190">
              <a:lnSpc>
                <a:spcPct val="120000"/>
              </a:lnSpc>
              <a:spcBef>
                <a:spcPts val="0"/>
              </a:spcBef>
              <a:defRPr sz="4890">
                <a:uFill>
                  <a:solidFill>
                    <a:srgbClr val="000000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2.有《东维子文集》、</a:t>
            </a:r>
            <a:r>
              <a:rPr sz="6015" u="sng" baseline="-2000">
                <a:solidFill>
                  <a:srgbClr val="BE0000"/>
                </a:solidFill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《铁崖先生古乐府》</a:t>
            </a:r>
            <a:r>
              <a:t>等。</a:t>
            </a:r>
          </a:p>
          <a:p>
            <a:pPr indent="238760" defTabSz="250190">
              <a:lnSpc>
                <a:spcPct val="120000"/>
              </a:lnSpc>
              <a:spcBef>
                <a:spcPts val="0"/>
              </a:spcBef>
              <a:defRPr sz="4890">
                <a:uFill>
                  <a:solidFill>
                    <a:srgbClr val="000000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 indent="238760" defTabSz="250190">
              <a:lnSpc>
                <a:spcPct val="120000"/>
              </a:lnSpc>
              <a:spcBef>
                <a:spcPts val="0"/>
              </a:spcBef>
              <a:defRPr sz="4890">
                <a:uFill>
                  <a:solidFill>
                    <a:srgbClr val="000000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3.其诗时称</a:t>
            </a:r>
            <a:r>
              <a:rPr sz="6015" u="sng" baseline="-2000">
                <a:solidFill>
                  <a:srgbClr val="BE0000"/>
                </a:solidFill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“铁崖体”</a:t>
            </a:r>
            <a:r>
              <a:t>，影响颇大，竹枝词饶有民歌风味。</a:t>
            </a:r>
          </a:p>
        </p:txBody>
      </p:sp>
      <p:sp>
        <p:nvSpPr>
          <p:cNvPr id="2020" name="2.15.0杨维桢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37360">
              <a:lnSpc>
                <a:spcPct val="150000"/>
              </a:lnSpc>
              <a:spcBef>
                <a:spcPts val="1900"/>
              </a:spcBef>
              <a:defRPr sz="684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2.15.0杨维桢  </a:t>
            </a:r>
          </a:p>
        </p:txBody>
      </p:sp>
      <p:sp>
        <p:nvSpPr>
          <p:cNvPr id="2021" name="单选"/>
          <p:cNvSpPr txBox="1"/>
          <p:nvPr/>
        </p:nvSpPr>
        <p:spPr>
          <a:xfrm>
            <a:off x="1404187" y="11533524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2022" name="星形"/>
          <p:cNvSpPr/>
          <p:nvPr/>
        </p:nvSpPr>
        <p:spPr>
          <a:xfrm>
            <a:off x="2465144" y="11677696"/>
            <a:ext cx="548155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2023" name="image3.jpeg" descr="image3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22484" y="2845206"/>
            <a:ext cx="6753916" cy="38031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24" name="image4.jpeg" descr="image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8385" y="7530502"/>
            <a:ext cx="6130389" cy="505528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杨维桢的诗在当时很有影响，被称为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杨维桢的诗在当时很有影响，被称为（ ）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A:西昆体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B:诚斋体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C:铁崖体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D:台阁体</a:t>
            </a:r>
          </a:p>
        </p:txBody>
      </p:sp>
      <p:sp>
        <p:nvSpPr>
          <p:cNvPr id="2027" name="随堂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91970">
              <a:defRPr sz="5290"/>
            </a:lvl1pPr>
          </a:lstStyle>
          <a:p>
            <a:r>
              <a:t>随堂练习</a:t>
            </a:r>
          </a:p>
        </p:txBody>
      </p:sp>
    </p:spTree>
  </p:cSld>
  <p:clrMapOvr>
    <a:masterClrMapping/>
  </p:clrMapOvr>
  <p:transition spd="med"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杨维桢的诗在当时很有影响，被称为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杨维桢的诗在当时很有影响，被称为（ ）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A:西昆体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B:诚斋体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C:铁崖体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D:台阁体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答案：C</a:t>
            </a:r>
          </a:p>
        </p:txBody>
      </p:sp>
      <p:sp>
        <p:nvSpPr>
          <p:cNvPr id="2030" name="随堂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91970">
              <a:defRPr sz="5290"/>
            </a:lvl1pPr>
          </a:lstStyle>
          <a:p>
            <a:r>
              <a:t>随堂练习</a:t>
            </a:r>
          </a:p>
        </p:txBody>
      </p:sp>
    </p:spTree>
  </p:cSld>
  <p:clrMapOvr>
    <a:masterClrMapping/>
  </p:clrMapOvr>
  <p:transition spd="med"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2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33" name="标题 1"/>
          <p:cNvSpPr txBox="1"/>
          <p:nvPr>
            <p:ph type="title"/>
          </p:nvPr>
        </p:nvSpPr>
        <p:spPr>
          <a:xfrm>
            <a:off x="2945506" y="7740631"/>
            <a:ext cx="15703989" cy="1978025"/>
          </a:xfrm>
          <a:prstGeom prst="rect">
            <a:avLst/>
          </a:prstGeom>
        </p:spPr>
        <p:txBody>
          <a:bodyPr anchor="b"/>
          <a:lstStyle>
            <a:lvl1pPr defTabSz="1463040"/>
          </a:lstStyle>
          <a:p>
            <a:r>
              <a:t>2.15.1杨维桢《题苏武牧羊图》【泛读】</a:t>
            </a:r>
          </a:p>
        </p:txBody>
      </p:sp>
      <p:sp>
        <p:nvSpPr>
          <p:cNvPr id="2034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2035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36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037" name="副标题 2"/>
          <p:cNvSpPr txBox="1"/>
          <p:nvPr/>
        </p:nvSpPr>
        <p:spPr>
          <a:xfrm>
            <a:off x="2930526" y="12258675"/>
            <a:ext cx="9782176" cy="7162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2.15.1杨维桢 《题苏武牧羊图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517650">
              <a:lnSpc>
                <a:spcPct val="150000"/>
              </a:lnSpc>
              <a:spcBef>
                <a:spcPts val="1600"/>
              </a:spcBef>
              <a:defRPr sz="5975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2.15.1杨维桢 《题苏武牧羊图》</a:t>
            </a:r>
          </a:p>
        </p:txBody>
      </p:sp>
      <p:sp>
        <p:nvSpPr>
          <p:cNvPr id="2040" name="题苏武牧羊图…"/>
          <p:cNvSpPr/>
          <p:nvPr/>
        </p:nvSpPr>
        <p:spPr>
          <a:xfrm>
            <a:off x="356065" y="3850838"/>
            <a:ext cx="11278167" cy="5992734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9" rIns="45719">
            <a:spAutoFit/>
          </a:bodyPr>
          <a:lstStyle/>
          <a:p>
            <a:pPr defTabSz="914400">
              <a:lnSpc>
                <a:spcPct val="150000"/>
              </a:lnSpc>
              <a:defRPr sz="56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题苏武牧羊图</a:t>
            </a:r>
          </a:p>
          <a:p>
            <a:pPr defTabSz="914400">
              <a:lnSpc>
                <a:spcPct val="170000"/>
              </a:lnSpc>
              <a:defRPr sz="56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未入麒麟阁，时时</a:t>
            </a:r>
            <a:r>
              <a:rPr u="sng" baseline="-2000">
                <a:solidFill>
                  <a:srgbClr val="A10000"/>
                </a:solidFill>
              </a:rPr>
              <a:t>望帝乡</a:t>
            </a:r>
            <a:r>
              <a:t>。</a:t>
            </a:r>
          </a:p>
          <a:p>
            <a:pPr defTabSz="914400">
              <a:lnSpc>
                <a:spcPct val="170000"/>
              </a:lnSpc>
              <a:defRPr sz="56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寄书元有雁，食雪不离羊。</a:t>
            </a:r>
          </a:p>
          <a:p>
            <a:pPr defTabSz="914400">
              <a:lnSpc>
                <a:spcPct val="170000"/>
              </a:lnSpc>
              <a:defRPr sz="56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旄máo 尽风霜节，心悬日月光。</a:t>
            </a:r>
          </a:p>
          <a:p>
            <a:pPr defTabSz="914400">
              <a:lnSpc>
                <a:spcPct val="170000"/>
              </a:lnSpc>
              <a:defRPr sz="56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李陵何以别，涕泪满河梁。</a:t>
            </a:r>
          </a:p>
        </p:txBody>
      </p:sp>
      <p:sp>
        <p:nvSpPr>
          <p:cNvPr id="2041" name="点明苏武不降匈奴，是出于忠于朝廷的本心。"/>
          <p:cNvSpPr txBox="1"/>
          <p:nvPr/>
        </p:nvSpPr>
        <p:spPr>
          <a:xfrm>
            <a:off x="11869491" y="4934364"/>
            <a:ext cx="12539980" cy="870268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/>
          <a:p>
            <a:pPr algn="l" defTabSz="457200">
              <a:lnSpc>
                <a:spcPts val="9900"/>
              </a:lnSpc>
              <a:spcBef>
                <a:spcPts val="1200"/>
              </a:spcBef>
              <a:defRPr sz="4800" b="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点明苏武不降匈奴，是</a:t>
            </a:r>
            <a:r>
              <a:rPr u="sng" baseline="-2000"/>
              <a:t>出于忠于朝廷的本心</a:t>
            </a:r>
            <a:r>
              <a:t>。 </a:t>
            </a:r>
          </a:p>
        </p:txBody>
      </p:sp>
      <p:sp>
        <p:nvSpPr>
          <p:cNvPr id="2042" name="概括苏武在匈奴期间的事迹。"/>
          <p:cNvSpPr txBox="1"/>
          <p:nvPr/>
        </p:nvSpPr>
        <p:spPr>
          <a:xfrm>
            <a:off x="13233296" y="6954702"/>
            <a:ext cx="8272781" cy="8432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457200">
              <a:lnSpc>
                <a:spcPts val="9900"/>
              </a:lnSpc>
              <a:spcBef>
                <a:spcPts val="1200"/>
              </a:spcBef>
              <a:defRPr sz="4800" b="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 概括苏武在匈奴期间的事迹。</a:t>
            </a:r>
          </a:p>
        </p:txBody>
      </p:sp>
      <p:sp>
        <p:nvSpPr>
          <p:cNvPr id="2043" name="五言律诗"/>
          <p:cNvSpPr txBox="1"/>
          <p:nvPr/>
        </p:nvSpPr>
        <p:spPr>
          <a:xfrm>
            <a:off x="13273599" y="1248389"/>
            <a:ext cx="3040381" cy="986949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457200">
              <a:lnSpc>
                <a:spcPts val="10900"/>
              </a:lnSpc>
              <a:spcBef>
                <a:spcPts val="1200"/>
              </a:spcBef>
              <a:defRPr sz="5600" b="0" u="sng" baseline="-2000">
                <a:solidFill>
                  <a:srgbClr val="A1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pPr>
              <a:defRPr u="none" baseline="0">
                <a:solidFill>
                  <a:srgbClr val="000000"/>
                </a:solidFill>
              </a:defRPr>
            </a:pPr>
            <a:r>
              <a:rPr u="sng" baseline="-2000">
                <a:solidFill>
                  <a:srgbClr val="A10000"/>
                </a:solidFill>
              </a:rPr>
              <a:t>五言律诗</a:t>
            </a:r>
            <a:endParaRPr u="sng" baseline="-2000">
              <a:solidFill>
                <a:srgbClr val="A10000"/>
              </a:solidFill>
            </a:endParaRPr>
          </a:p>
        </p:txBody>
      </p:sp>
      <p:pic>
        <p:nvPicPr>
          <p:cNvPr id="2044" name="image14.tif" descr="image14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12093641" y="6085353"/>
            <a:ext cx="885061" cy="258197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45" name="·题画诗"/>
          <p:cNvSpPr txBox="1"/>
          <p:nvPr/>
        </p:nvSpPr>
        <p:spPr>
          <a:xfrm>
            <a:off x="16816061" y="1248389"/>
            <a:ext cx="2332034" cy="888500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/>
          <a:p>
            <a:pPr algn="l" defTabSz="457200">
              <a:lnSpc>
                <a:spcPct val="160000"/>
              </a:lnSpc>
              <a:spcBef>
                <a:spcPts val="1200"/>
              </a:spcBef>
              <a:defRPr sz="4400" b="0">
                <a:solidFill>
                  <a:srgbClr val="007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·</a:t>
            </a:r>
            <a:r>
              <a:rPr sz="5200" u="sng" baseline="-2000">
                <a:solidFill>
                  <a:srgbClr val="A10000"/>
                </a:solidFill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rPr>
              <a:t>题画诗</a:t>
            </a:r>
            <a:endParaRPr sz="5200" u="sng" baseline="-2000">
              <a:solidFill>
                <a:srgbClr val="A10000"/>
              </a:solidFill>
              <a:latin typeface="汉仪南宫体简" panose="02010600000101010101" charset="-122"/>
              <a:ea typeface="汉仪南宫体简" panose="02010600000101010101" charset="-122"/>
              <a:cs typeface="汉仪南宫体简" panose="02010600000101010101" charset="-122"/>
              <a:sym typeface="汉仪南宫体简" panose="02010600000101010101" charset="-122"/>
            </a:endParaRPr>
          </a:p>
        </p:txBody>
      </p:sp>
      <p:sp>
        <p:nvSpPr>
          <p:cNvPr id="2046" name="单选"/>
          <p:cNvSpPr txBox="1"/>
          <p:nvPr/>
        </p:nvSpPr>
        <p:spPr>
          <a:xfrm>
            <a:off x="552450" y="10122075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2047" name="星形"/>
          <p:cNvSpPr/>
          <p:nvPr/>
        </p:nvSpPr>
        <p:spPr>
          <a:xfrm>
            <a:off x="1613408" y="10266247"/>
            <a:ext cx="548155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</p:spTree>
  </p:cSld>
  <p:clrMapOvr>
    <a:masterClrMapping/>
  </p:clrMapOvr>
  <p:transition spd="med"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杨维桢《题苏武牧羊图》诗句中，点明苏武之所以不降匈奴，完全出于忠于朝廷本心的诗句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20000"/>
              </a:lnSpc>
              <a:spcBef>
                <a:spcPts val="0"/>
              </a:spcBef>
              <a:defRPr sz="5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杨维桢《题苏武牧羊图》诗句中，点明苏武之所以不降匈奴，完全出于忠于朝廷本心的诗句是（ ）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A:未入麒麟阁，时时望帝乡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B:寄书元有雁，食雪不离羊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C:旄尽风霜节，心悬日月光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D:李陵何以别，涕泪满河梁</a:t>
            </a:r>
          </a:p>
        </p:txBody>
      </p:sp>
      <p:sp>
        <p:nvSpPr>
          <p:cNvPr id="2052" name="随堂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随堂练习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散曲集《东篱乐府》的作者是( 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1737360">
              <a:lnSpc>
                <a:spcPct val="150000"/>
              </a:lnSpc>
              <a:spcBef>
                <a:spcPts val="1900"/>
              </a:spcBef>
              <a:defRPr sz="5700">
                <a:latin typeface="Helvetica"/>
                <a:ea typeface="Helvetica"/>
                <a:cs typeface="Helvetica"/>
                <a:sym typeface="Helvetica"/>
              </a:defRPr>
            </a:pPr>
            <a:r>
              <a:t>散曲集《东篱乐府》的作者是( ) </a:t>
            </a:r>
          </a:p>
          <a:p>
            <a:pPr defTabSz="1737360">
              <a:lnSpc>
                <a:spcPct val="150000"/>
              </a:lnSpc>
              <a:spcBef>
                <a:spcPts val="1900"/>
              </a:spcBef>
              <a:defRPr sz="57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BE0000"/>
                </a:solidFill>
              </a:rPr>
              <a:t>A:马致远   </a:t>
            </a:r>
            <a:r>
              <a:t>    B:张可久</a:t>
            </a:r>
            <a:br/>
            <a:r>
              <a:t>C:王实甫      D:睢景臣 </a:t>
            </a:r>
          </a:p>
          <a:p>
            <a:pPr defTabSz="1737360">
              <a:lnSpc>
                <a:spcPct val="150000"/>
              </a:lnSpc>
              <a:spcBef>
                <a:spcPts val="1900"/>
              </a:spcBef>
              <a:defRPr sz="57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1737360">
              <a:lnSpc>
                <a:spcPct val="150000"/>
              </a:lnSpc>
              <a:spcBef>
                <a:spcPts val="1900"/>
              </a:spcBef>
              <a:defRPr sz="5700">
                <a:latin typeface="Helvetica"/>
                <a:ea typeface="Helvetica"/>
                <a:cs typeface="Helvetica"/>
                <a:sym typeface="Helvetica"/>
              </a:defRPr>
            </a:pPr>
            <a:r>
              <a:t>答案：A</a:t>
            </a:r>
          </a:p>
        </p:txBody>
      </p:sp>
      <p:sp>
        <p:nvSpPr>
          <p:cNvPr id="1318" name="随堂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随堂练习</a:t>
            </a:r>
          </a:p>
        </p:txBody>
      </p:sp>
    </p:spTree>
  </p:cSld>
  <p:clrMapOvr>
    <a:masterClrMapping/>
  </p:clrMapOvr>
  <p:transition spd="med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杨维桢《题苏武牧羊图》诗句中，点明苏武之所以不降匈奴，完全出于忠于朝廷本心的诗句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20000"/>
              </a:lnSpc>
              <a:spcBef>
                <a:spcPts val="0"/>
              </a:spcBef>
              <a:defRPr sz="5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杨维桢《题苏武牧羊图》诗句中，点明苏武之所以不降匈奴，完全出于忠于朝廷本心的诗句是（ ）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2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A:未入麒麟阁，时时望帝乡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B:寄书元有雁，食雪不离羊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C:旄尽风霜节，心悬日月光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D:李陵何以别，涕泪满河梁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答案：A</a:t>
            </a:r>
          </a:p>
        </p:txBody>
      </p:sp>
      <p:sp>
        <p:nvSpPr>
          <p:cNvPr id="2055" name="随堂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随堂练习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元杂剧中表现王昭君故事的剧作是( 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ts val="11400"/>
              </a:lnSpc>
              <a:spcBef>
                <a:spcPts val="1200"/>
              </a:spcBef>
              <a:defRPr sz="6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元杂剧中表现王昭君故事的剧作是( ) </a:t>
            </a:r>
          </a:p>
          <a:p>
            <a:pPr defTabSz="457200">
              <a:lnSpc>
                <a:spcPts val="11400"/>
              </a:lnSpc>
              <a:spcBef>
                <a:spcPts val="1200"/>
              </a:spcBef>
              <a:defRPr sz="6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A:《西厢记》     B:《汉宫秋》</a:t>
            </a:r>
            <a:br/>
            <a:r>
              <a:t>C:《黄粱梦》 </a:t>
            </a:r>
            <a:r>
              <a:rPr>
                <a:latin typeface="Times"/>
                <a:ea typeface="Times"/>
                <a:cs typeface="Times"/>
                <a:sym typeface="Times"/>
              </a:rPr>
              <a:t>     </a:t>
            </a:r>
            <a:r>
              <a:t>D:《琵琶记》 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21" name="随堂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00530">
              <a:defRPr sz="558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随堂练习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元杂剧中表现王昭君故事的剧作是( 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ts val="11400"/>
              </a:lnSpc>
              <a:spcBef>
                <a:spcPts val="1200"/>
              </a:spcBef>
              <a:defRPr sz="6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元杂剧中表现王昭君故事的剧作是( ) </a:t>
            </a:r>
          </a:p>
          <a:p>
            <a:pPr defTabSz="457200">
              <a:lnSpc>
                <a:spcPts val="11400"/>
              </a:lnSpc>
              <a:spcBef>
                <a:spcPts val="1200"/>
              </a:spcBef>
              <a:defRPr sz="6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A:《西厢记》   </a:t>
            </a:r>
            <a:r>
              <a:rPr>
                <a:solidFill>
                  <a:srgbClr val="BE0000"/>
                </a:solidFill>
              </a:rPr>
              <a:t>  B:《汉宫秋》</a:t>
            </a:r>
            <a:br>
              <a:rPr>
                <a:solidFill>
                  <a:srgbClr val="BE0000"/>
                </a:solidFill>
              </a:rPr>
            </a:br>
            <a:r>
              <a:t>C:《黄粱梦》 </a:t>
            </a:r>
            <a:r>
              <a:rPr>
                <a:latin typeface="Times"/>
                <a:ea typeface="Times"/>
                <a:cs typeface="Times"/>
                <a:sym typeface="Times"/>
              </a:rPr>
              <a:t>     </a:t>
            </a:r>
            <a:r>
              <a:t>D:《琵琶记》 </a:t>
            </a:r>
          </a:p>
          <a:p>
            <a:pPr defTabSz="457200">
              <a:lnSpc>
                <a:spcPts val="11400"/>
              </a:lnSpc>
              <a:spcBef>
                <a:spcPts val="1200"/>
              </a:spcBef>
              <a:defRPr sz="6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 defTabSz="457200">
              <a:lnSpc>
                <a:spcPts val="11400"/>
              </a:lnSpc>
              <a:spcBef>
                <a:spcPts val="1200"/>
              </a:spcBef>
              <a:defRPr sz="6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答案：B</a:t>
            </a:r>
          </a:p>
        </p:txBody>
      </p:sp>
      <p:sp>
        <p:nvSpPr>
          <p:cNvPr id="1324" name="随堂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55140">
              <a:defRPr sz="557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随堂练习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马致远《汉宫秋》中，“返咸阳，过宫墙；过宫墙，绕回廊；绕回廊，近椒房；近椒房， 月昏黄；月昏黄，夜生凉……”这几句的修辞方式是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370205">
              <a:lnSpc>
                <a:spcPts val="9200"/>
              </a:lnSpc>
              <a:spcBef>
                <a:spcPts val="900"/>
              </a:spcBef>
              <a:defRPr sz="48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马致远《汉宫秋》中，“返咸阳，过宫墙；过宫墙，绕回廊；绕回廊，近椒房；近椒房， 月昏黄；月昏黄，夜生凉……”这几句的修辞方式是</a:t>
            </a:r>
          </a:p>
          <a:p>
            <a:pPr defTabSz="370205">
              <a:lnSpc>
                <a:spcPts val="9200"/>
              </a:lnSpc>
              <a:spcBef>
                <a:spcPts val="900"/>
              </a:spcBef>
              <a:defRPr sz="48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A:夸张</a:t>
            </a:r>
          </a:p>
          <a:p>
            <a:pPr defTabSz="370205">
              <a:lnSpc>
                <a:spcPts val="9200"/>
              </a:lnSpc>
              <a:spcBef>
                <a:spcPts val="900"/>
              </a:spcBef>
              <a:defRPr sz="48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B:比喻</a:t>
            </a:r>
          </a:p>
          <a:p>
            <a:pPr defTabSz="370205">
              <a:lnSpc>
                <a:spcPts val="9200"/>
              </a:lnSpc>
              <a:spcBef>
                <a:spcPts val="900"/>
              </a:spcBef>
              <a:defRPr sz="48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C:对偶</a:t>
            </a:r>
          </a:p>
          <a:p>
            <a:pPr defTabSz="370205">
              <a:lnSpc>
                <a:spcPts val="9200"/>
              </a:lnSpc>
              <a:spcBef>
                <a:spcPts val="900"/>
              </a:spcBef>
              <a:defRPr sz="48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D:顶真</a:t>
            </a:r>
          </a:p>
          <a:p>
            <a:pPr defTabSz="370205">
              <a:lnSpc>
                <a:spcPts val="9200"/>
              </a:lnSpc>
              <a:spcBef>
                <a:spcPts val="900"/>
              </a:spcBef>
              <a:defRPr sz="48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 defTabSz="370205">
              <a:lnSpc>
                <a:spcPts val="9200"/>
              </a:lnSpc>
              <a:spcBef>
                <a:spcPts val="900"/>
              </a:spcBef>
              <a:defRPr sz="48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 defTabSz="370205">
              <a:lnSpc>
                <a:spcPts val="9200"/>
              </a:lnSpc>
              <a:spcBef>
                <a:spcPts val="900"/>
              </a:spcBef>
              <a:defRPr sz="48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sp>
        <p:nvSpPr>
          <p:cNvPr id="1327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马致远《汉宫秋》中，“返咸阳，过宫墙；过宫墙，绕回廊；绕回廊，近椒房；近椒房， 月昏黄；月昏黄，夜生凉……”这几句的修辞方式是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370205">
              <a:lnSpc>
                <a:spcPts val="9200"/>
              </a:lnSpc>
              <a:spcBef>
                <a:spcPts val="900"/>
              </a:spcBef>
              <a:defRPr sz="48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马致远《汉宫秋》中，“返咸阳，过宫墙；过宫墙，绕回廊；绕回廊，近椒房；近椒房， 月昏黄；月昏黄，夜生凉……”这几句的修辞方式是</a:t>
            </a:r>
          </a:p>
          <a:p>
            <a:pPr defTabSz="370205">
              <a:lnSpc>
                <a:spcPts val="9200"/>
              </a:lnSpc>
              <a:spcBef>
                <a:spcPts val="900"/>
              </a:spcBef>
              <a:defRPr sz="48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A:夸张</a:t>
            </a:r>
          </a:p>
          <a:p>
            <a:pPr defTabSz="370205">
              <a:lnSpc>
                <a:spcPts val="9200"/>
              </a:lnSpc>
              <a:spcBef>
                <a:spcPts val="900"/>
              </a:spcBef>
              <a:defRPr sz="48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B:比喻</a:t>
            </a:r>
          </a:p>
          <a:p>
            <a:pPr defTabSz="370205">
              <a:lnSpc>
                <a:spcPts val="9200"/>
              </a:lnSpc>
              <a:spcBef>
                <a:spcPts val="900"/>
              </a:spcBef>
              <a:defRPr sz="48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C:对偶</a:t>
            </a:r>
          </a:p>
          <a:p>
            <a:pPr defTabSz="370205">
              <a:lnSpc>
                <a:spcPts val="9200"/>
              </a:lnSpc>
              <a:spcBef>
                <a:spcPts val="900"/>
              </a:spcBef>
              <a:defRPr sz="486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D:顶真</a:t>
            </a:r>
          </a:p>
          <a:p>
            <a:pPr defTabSz="370205">
              <a:lnSpc>
                <a:spcPts val="9200"/>
              </a:lnSpc>
              <a:spcBef>
                <a:spcPts val="900"/>
              </a:spcBef>
              <a:defRPr sz="48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 defTabSz="370205">
              <a:lnSpc>
                <a:spcPts val="9200"/>
              </a:lnSpc>
              <a:spcBef>
                <a:spcPts val="900"/>
              </a:spcBef>
              <a:defRPr sz="48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答案：D</a:t>
            </a:r>
          </a:p>
          <a:p>
            <a:pPr defTabSz="370205">
              <a:lnSpc>
                <a:spcPts val="9200"/>
              </a:lnSpc>
              <a:spcBef>
                <a:spcPts val="900"/>
              </a:spcBef>
              <a:defRPr sz="48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sp>
        <p:nvSpPr>
          <p:cNvPr id="1330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09090">
              <a:defRPr sz="5280"/>
            </a:lvl1pPr>
          </a:lstStyle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马致远《汉宫秋》中，唆使匈奴单于向汉朝强索王昭君的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47675">
              <a:lnSpc>
                <a:spcPts val="11100"/>
              </a:lnSpc>
              <a:spcBef>
                <a:spcPts val="1100"/>
              </a:spcBef>
              <a:defRPr sz="588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马致远《汉宫秋》中，唆使匈奴单于向汉朝强索王昭君的是（ ）</a:t>
            </a:r>
          </a:p>
          <a:p>
            <a:pPr defTabSz="447675">
              <a:lnSpc>
                <a:spcPts val="11100"/>
              </a:lnSpc>
              <a:spcBef>
                <a:spcPts val="1100"/>
              </a:spcBef>
              <a:defRPr sz="588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A:毛延寿</a:t>
            </a:r>
          </a:p>
          <a:p>
            <a:pPr defTabSz="447675">
              <a:lnSpc>
                <a:spcPts val="11100"/>
              </a:lnSpc>
              <a:spcBef>
                <a:spcPts val="1100"/>
              </a:spcBef>
              <a:defRPr sz="588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B:尚书</a:t>
            </a:r>
          </a:p>
          <a:p>
            <a:pPr defTabSz="447675">
              <a:lnSpc>
                <a:spcPts val="11100"/>
              </a:lnSpc>
              <a:spcBef>
                <a:spcPts val="1100"/>
              </a:spcBef>
              <a:defRPr sz="588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C:编修</a:t>
            </a:r>
          </a:p>
          <a:p>
            <a:pPr defTabSz="447675">
              <a:lnSpc>
                <a:spcPts val="11100"/>
              </a:lnSpc>
              <a:spcBef>
                <a:spcPts val="1100"/>
              </a:spcBef>
              <a:defRPr sz="588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D:番使</a:t>
            </a:r>
          </a:p>
          <a:p>
            <a:pPr defTabSz="447675">
              <a:lnSpc>
                <a:spcPts val="11100"/>
              </a:lnSpc>
              <a:spcBef>
                <a:spcPts val="1100"/>
              </a:spcBef>
              <a:defRPr sz="588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 defTabSz="447675">
              <a:lnSpc>
                <a:spcPts val="11100"/>
              </a:lnSpc>
              <a:spcBef>
                <a:spcPts val="1100"/>
              </a:spcBef>
              <a:defRPr sz="588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</p:txBody>
      </p:sp>
      <p:sp>
        <p:nvSpPr>
          <p:cNvPr id="1333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48" name="标题 1"/>
          <p:cNvSpPr txBox="1"/>
          <p:nvPr>
            <p:ph type="title"/>
          </p:nvPr>
        </p:nvSpPr>
        <p:spPr>
          <a:xfrm>
            <a:off x="2676580" y="8129996"/>
            <a:ext cx="14303380" cy="1978026"/>
          </a:xfrm>
          <a:prstGeom prst="rect">
            <a:avLst/>
          </a:prstGeom>
        </p:spPr>
        <p:txBody>
          <a:bodyPr anchor="b"/>
          <a:lstStyle>
            <a:lvl1pPr defTabSz="1627505">
              <a:defRPr sz="92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《古文选（二）》·精讲八</a:t>
            </a:r>
          </a:p>
        </p:txBody>
      </p:sp>
      <p:sp>
        <p:nvSpPr>
          <p:cNvPr id="349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350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51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52" name="副标题 2"/>
          <p:cNvSpPr txBox="1"/>
          <p:nvPr/>
        </p:nvSpPr>
        <p:spPr>
          <a:xfrm>
            <a:off x="2930526" y="12258675"/>
            <a:ext cx="9782176" cy="716276"/>
          </a:xfrm>
          <a:prstGeom prst="rect">
            <a:avLst/>
          </a:prstGeom>
          <a:ln w="12700">
            <a:miter lim="400000"/>
          </a:ln>
        </p:spPr>
        <p:txBody>
          <a:bodyPr lIns="91437" tIns="91437" rIns="91437" bIns="91437">
            <a:spAutoFit/>
          </a:bodyPr>
          <a:lstStyle>
            <a:lvl1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马致远《汉宫秋》中，唆使匈奴单于向汉朝强索王昭君的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47675">
              <a:lnSpc>
                <a:spcPts val="11100"/>
              </a:lnSpc>
              <a:spcBef>
                <a:spcPts val="1100"/>
              </a:spcBef>
              <a:defRPr sz="588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马致远《汉宫秋》中，唆使匈奴单于向汉朝强索王昭君的是（ ）</a:t>
            </a:r>
          </a:p>
          <a:p>
            <a:pPr defTabSz="447675">
              <a:lnSpc>
                <a:spcPts val="11100"/>
              </a:lnSpc>
              <a:spcBef>
                <a:spcPts val="1100"/>
              </a:spcBef>
              <a:defRPr sz="588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A:毛延寿</a:t>
            </a:r>
          </a:p>
          <a:p>
            <a:pPr defTabSz="447675">
              <a:lnSpc>
                <a:spcPts val="11100"/>
              </a:lnSpc>
              <a:spcBef>
                <a:spcPts val="1100"/>
              </a:spcBef>
              <a:defRPr sz="588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B:尚书</a:t>
            </a:r>
          </a:p>
          <a:p>
            <a:pPr defTabSz="447675">
              <a:lnSpc>
                <a:spcPts val="11100"/>
              </a:lnSpc>
              <a:spcBef>
                <a:spcPts val="1100"/>
              </a:spcBef>
              <a:defRPr sz="588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C:编修</a:t>
            </a:r>
          </a:p>
          <a:p>
            <a:pPr defTabSz="447675">
              <a:lnSpc>
                <a:spcPts val="11100"/>
              </a:lnSpc>
              <a:spcBef>
                <a:spcPts val="1100"/>
              </a:spcBef>
              <a:defRPr sz="588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D:番使</a:t>
            </a:r>
          </a:p>
          <a:p>
            <a:pPr defTabSz="447675">
              <a:lnSpc>
                <a:spcPts val="11100"/>
              </a:lnSpc>
              <a:spcBef>
                <a:spcPts val="1100"/>
              </a:spcBef>
              <a:defRPr sz="588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 defTabSz="447675">
              <a:lnSpc>
                <a:spcPts val="11100"/>
              </a:lnSpc>
              <a:spcBef>
                <a:spcPts val="1100"/>
              </a:spcBef>
              <a:defRPr sz="588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答案：A</a:t>
            </a:r>
          </a:p>
        </p:txBody>
      </p:sp>
      <p:sp>
        <p:nvSpPr>
          <p:cNvPr id="1336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8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39" name="标题 1"/>
          <p:cNvSpPr txBox="1"/>
          <p:nvPr>
            <p:ph type="title"/>
          </p:nvPr>
        </p:nvSpPr>
        <p:spPr>
          <a:xfrm>
            <a:off x="1143617" y="7670427"/>
            <a:ext cx="20517313" cy="1978025"/>
          </a:xfrm>
          <a:prstGeom prst="rect">
            <a:avLst/>
          </a:prstGeom>
        </p:spPr>
        <p:txBody>
          <a:bodyPr anchor="b"/>
          <a:lstStyle/>
          <a:p>
            <a:pPr defTabSz="1334770">
              <a:defRPr sz="657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2.6.2马致远《【双调】夜行船》（秋思）</a:t>
            </a:r>
            <a:r>
              <a:rPr>
                <a:solidFill>
                  <a:srgbClr val="BE0000"/>
                </a:solidFill>
              </a:rPr>
              <a:t>【精读+必背】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1340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341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42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343" name="副标题 2"/>
          <p:cNvSpPr txBox="1"/>
          <p:nvPr/>
        </p:nvSpPr>
        <p:spPr>
          <a:xfrm>
            <a:off x="2930526" y="12258675"/>
            <a:ext cx="9782176" cy="7162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学习是一种信仰！ IN LEARING WE TRUST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44475" y="143510"/>
            <a:ext cx="631190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2.6.2[双调]夜行船（秋思）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标题 8"/>
          <p:cNvSpPr txBox="1"/>
          <p:nvPr>
            <p:ph type="title"/>
          </p:nvPr>
        </p:nvSpPr>
        <p:spPr>
          <a:xfrm>
            <a:off x="1676399" y="1125394"/>
            <a:ext cx="10425432" cy="1131747"/>
          </a:xfrm>
          <a:prstGeom prst="rect">
            <a:avLst/>
          </a:prstGeom>
        </p:spPr>
        <p:txBody>
          <a:bodyPr/>
          <a:lstStyle>
            <a:lvl1pPr defTabSz="1444625">
              <a:defRPr sz="458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2.6.2马致远 《【双调】夜行船》（秋思）</a:t>
            </a:r>
          </a:p>
        </p:txBody>
      </p:sp>
      <p:sp>
        <p:nvSpPr>
          <p:cNvPr id="1346" name="矩形 4"/>
          <p:cNvSpPr/>
          <p:nvPr/>
        </p:nvSpPr>
        <p:spPr>
          <a:xfrm>
            <a:off x="407359" y="4407332"/>
            <a:ext cx="23569282" cy="8147031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91429" tIns="91429" rIns="91429" bIns="91429">
            <a:spAutoFit/>
          </a:bodyPr>
          <a:lstStyle/>
          <a:p>
            <a:pPr indent="228600" algn="just" defTabSz="266700">
              <a:lnSpc>
                <a:spcPct val="90000"/>
              </a:lnSpc>
              <a:defRPr sz="5200" b="0" baseline="3100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【夜行船】百岁光阴一</a:t>
            </a:r>
            <a:r>
              <a:rPr u="sng">
                <a:solidFill>
                  <a:srgbClr val="BE0000"/>
                </a:solidFill>
              </a:rPr>
              <a:t>梦蝶</a:t>
            </a:r>
            <a:r>
              <a:t>，重回首往事堪嗟。今日春来，明朝花谢，急罚盏夜阑灯灭。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 </a:t>
            </a:r>
            <a:endParaRPr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indent="228600" algn="just" defTabSz="266700">
              <a:lnSpc>
                <a:spcPct val="90000"/>
              </a:lnSpc>
              <a:defRPr sz="5200" b="0" baseline="3100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【乔木查】想秦宫汉阙，都做了衰草牛羊野。不恁么渔樵无话说。纵荒坟横断碑，不辨龙蛇。 </a:t>
            </a:r>
          </a:p>
          <a:p>
            <a:pPr indent="228600" algn="just" defTabSz="266700">
              <a:lnSpc>
                <a:spcPct val="90000"/>
              </a:lnSpc>
              <a:defRPr sz="5200" b="0" baseline="3100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【庆宣和】投至狐踪与兔穴，多少豪杰。鼎足三分半腰折，魏耶？晋耶？</a:t>
            </a:r>
          </a:p>
          <a:p>
            <a:pPr indent="228600" algn="just" defTabSz="266700">
              <a:lnSpc>
                <a:spcPct val="90000"/>
              </a:lnSpc>
              <a:defRPr sz="5200" b="0" baseline="3100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【落梅风】天教你富，莫太奢，没多时好天良夜。富家儿更做道你心似铁，争辜负了锦堂风月。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 </a:t>
            </a:r>
            <a:endParaRPr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indent="228600" algn="just" defTabSz="266700">
              <a:lnSpc>
                <a:spcPct val="90000"/>
              </a:lnSpc>
              <a:defRPr sz="5200" b="0" baseline="3100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【风入松】眼前红日又西斜，疾似下坡车。不争镜里添白雪，上床与鞋履相别。休笑巢鸠计拙，葫芦提一向装呆。</a:t>
            </a:r>
          </a:p>
        </p:txBody>
      </p:sp>
      <p:sp>
        <p:nvSpPr>
          <p:cNvPr id="1347" name="散曲套曲"/>
          <p:cNvSpPr txBox="1"/>
          <p:nvPr/>
        </p:nvSpPr>
        <p:spPr>
          <a:xfrm>
            <a:off x="12629817" y="1155011"/>
            <a:ext cx="3446781" cy="10718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457200">
              <a:lnSpc>
                <a:spcPts val="11800"/>
              </a:lnSpc>
              <a:spcBef>
                <a:spcPts val="1200"/>
              </a:spcBef>
              <a:defRPr sz="6400" b="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散曲套曲</a:t>
            </a:r>
          </a:p>
        </p:txBody>
      </p:sp>
      <p:pic>
        <p:nvPicPr>
          <p:cNvPr id="1348" name="image5.jpeg" descr="image5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16016" y="474062"/>
            <a:ext cx="5313017" cy="31590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44475" y="143510"/>
            <a:ext cx="631190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2.6.2[双调]夜行船（秋思）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标题 8"/>
          <p:cNvSpPr txBox="1"/>
          <p:nvPr>
            <p:ph type="title"/>
          </p:nvPr>
        </p:nvSpPr>
        <p:spPr>
          <a:xfrm>
            <a:off x="1676399" y="1125394"/>
            <a:ext cx="10425432" cy="1131747"/>
          </a:xfrm>
          <a:prstGeom prst="rect">
            <a:avLst/>
          </a:prstGeom>
        </p:spPr>
        <p:txBody>
          <a:bodyPr/>
          <a:lstStyle>
            <a:lvl1pPr defTabSz="1444625">
              <a:defRPr sz="458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2.6.2马致远 《【双调】夜行船》（秋思）</a:t>
            </a:r>
          </a:p>
        </p:txBody>
      </p:sp>
      <p:sp>
        <p:nvSpPr>
          <p:cNvPr id="1353" name="矩形 4"/>
          <p:cNvSpPr/>
          <p:nvPr/>
        </p:nvSpPr>
        <p:spPr>
          <a:xfrm>
            <a:off x="407359" y="4407332"/>
            <a:ext cx="23569282" cy="8981421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91429" tIns="91429" rIns="91429" bIns="91429">
            <a:spAutoFit/>
          </a:bodyPr>
          <a:lstStyle/>
          <a:p>
            <a:pPr indent="228600" algn="just" defTabSz="266700">
              <a:lnSpc>
                <a:spcPct val="90000"/>
              </a:lnSpc>
              <a:defRPr sz="5200" b="0" baseline="3100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【夜行船】百岁光阴一</a:t>
            </a:r>
            <a:r>
              <a:rPr u="sng">
                <a:solidFill>
                  <a:srgbClr val="BE0000"/>
                </a:solidFill>
              </a:rPr>
              <a:t>梦蝶</a:t>
            </a:r>
            <a:r>
              <a:t>，重回首往事堪嗟。今日春来，明朝花谢，急罚盏夜阑灯灭。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【花开花谢-人生短暂】</a:t>
            </a:r>
            <a:endParaRPr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indent="228600" algn="just" defTabSz="266700">
              <a:lnSpc>
                <a:spcPct val="90000"/>
              </a:lnSpc>
              <a:defRPr sz="5200" b="0" baseline="3100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【乔木查】想秦宫汉阙，都做了衰草牛羊野。不恁么渔樵无话说。纵荒坟横断碑，不辨龙蛇。 </a:t>
            </a:r>
          </a:p>
          <a:p>
            <a:pPr indent="228600" algn="just" defTabSz="266700">
              <a:lnSpc>
                <a:spcPct val="90000"/>
              </a:lnSpc>
              <a:defRPr sz="5200" b="0" baseline="3100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【庆宣和】投至狐踪与兔穴，多少豪杰。鼎足三分半腰折，魏耶？晋耶？</a:t>
            </a:r>
          </a:p>
          <a:p>
            <a:pPr indent="228600" algn="just" defTabSz="266700">
              <a:lnSpc>
                <a:spcPct val="90000"/>
              </a:lnSpc>
              <a:defRPr sz="5200" b="0" baseline="31000">
                <a:solidFill>
                  <a:srgbClr val="BE0000"/>
                </a:solidFill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【帝王豪杰富贵无常】</a:t>
            </a:r>
          </a:p>
          <a:p>
            <a:pPr indent="228600" algn="just" defTabSz="266700">
              <a:lnSpc>
                <a:spcPct val="90000"/>
              </a:lnSpc>
              <a:defRPr sz="5200" b="0" baseline="3100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【落梅风】天教你富，莫太奢，没多时好天良夜。富家儿更做道你心似铁，争辜负了锦堂风月。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【嘲弄守财奴的执迷不悟】</a:t>
            </a:r>
            <a:endParaRPr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indent="228600" algn="just" defTabSz="266700">
              <a:lnSpc>
                <a:spcPct val="90000"/>
              </a:lnSpc>
              <a:defRPr sz="5200" b="0" baseline="3100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【风入松】眼前红日又西斜，疾似下坡车。不争镜里添白雪，上床与鞋履相别。休笑巢鸠计拙，葫芦提一向装呆。</a:t>
            </a:r>
          </a:p>
        </p:txBody>
      </p:sp>
      <p:sp>
        <p:nvSpPr>
          <p:cNvPr id="1354" name="散曲套曲"/>
          <p:cNvSpPr txBox="1"/>
          <p:nvPr/>
        </p:nvSpPr>
        <p:spPr>
          <a:xfrm>
            <a:off x="12629817" y="1155011"/>
            <a:ext cx="3446781" cy="10718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457200">
              <a:lnSpc>
                <a:spcPts val="11800"/>
              </a:lnSpc>
              <a:spcBef>
                <a:spcPts val="1200"/>
              </a:spcBef>
              <a:defRPr sz="6400" b="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散曲套曲</a:t>
            </a:r>
          </a:p>
        </p:txBody>
      </p:sp>
      <p:pic>
        <p:nvPicPr>
          <p:cNvPr id="1355" name="image5.jpeg" descr="image5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16016" y="474062"/>
            <a:ext cx="5313017" cy="31590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44475" y="143510"/>
            <a:ext cx="631190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2.6.2[双调]夜行船（秋思）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矩形 4"/>
          <p:cNvSpPr/>
          <p:nvPr/>
        </p:nvSpPr>
        <p:spPr>
          <a:xfrm>
            <a:off x="408168" y="3587562"/>
            <a:ext cx="23567664" cy="5923261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91429" tIns="91429" rIns="91429" bIns="91429">
            <a:spAutoFit/>
          </a:bodyPr>
          <a:lstStyle/>
          <a:p>
            <a:pPr indent="228600" algn="just" defTabSz="266700">
              <a:lnSpc>
                <a:spcPct val="120000"/>
              </a:lnSpc>
              <a:defRPr sz="4700" b="0" baseline="4000">
                <a:uFill>
                  <a:solidFill>
                    <a:srgbClr val="000000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【拨不断】利名竭，是非绝。</a:t>
            </a:r>
            <a:r>
              <a:rPr>
                <a:solidFill>
                  <a:srgbClr val="A10000"/>
                </a:solidFill>
                <a:uFillTx/>
              </a:rPr>
              <a:t>红尘不向门前惹，绿树偏宜屋角遮，青山正补墙头缺。</a:t>
            </a:r>
            <a:r>
              <a:t>更那堪竹篱茅舍。</a:t>
            </a:r>
            <a:r>
              <a:rPr>
                <a:solidFill>
                  <a:srgbClr val="BE0000"/>
                </a:solidFill>
              </a:rPr>
              <a:t> </a:t>
            </a:r>
            <a:endParaRPr>
              <a:solidFill>
                <a:srgbClr val="BE0000"/>
              </a:solidFill>
            </a:endParaRPr>
          </a:p>
          <a:p>
            <a:pPr indent="228600" algn="just" defTabSz="266700">
              <a:lnSpc>
                <a:spcPct val="120000"/>
              </a:lnSpc>
              <a:defRPr sz="4700" b="0" baseline="4000">
                <a:uFill>
                  <a:solidFill>
                    <a:srgbClr val="000000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【离亭宴煞】蛩qióng吟一觉方宁贴。鸡鸣万事无休歇。争名利何年是彻。</a:t>
            </a:r>
            <a:r>
              <a:rPr>
                <a:solidFill>
                  <a:srgbClr val="A10000"/>
                </a:solidFill>
                <a:uFillTx/>
              </a:rPr>
              <a:t>密匝匝蚁排兵，乱纷纷蜂酿蜜，急攘攘蝇争血</a:t>
            </a:r>
            <a:r>
              <a:t>。</a:t>
            </a:r>
            <a:r>
              <a:rPr u="sng">
                <a:solidFill>
                  <a:srgbClr val="A10000"/>
                </a:solidFill>
                <a:uFillTx/>
              </a:rPr>
              <a:t>裴公绿野堂，陶令白莲社</a:t>
            </a:r>
            <a:r>
              <a:t>。爱秋来那些：</a:t>
            </a:r>
            <a:r>
              <a:rPr>
                <a:solidFill>
                  <a:srgbClr val="A10000"/>
                </a:solidFill>
                <a:uFillTx/>
              </a:rPr>
              <a:t>和露摘黄花，带霜烹紫蟹，煮酒烧红叶，</a:t>
            </a:r>
            <a:r>
              <a:rPr>
                <a:uFillTx/>
              </a:rPr>
              <a:t>想人生有限杯，浑几个重阳节</a:t>
            </a:r>
            <a:r>
              <a:t>。嘱咐你个顽童记者。便</a:t>
            </a:r>
            <a:r>
              <a:rPr u="sng">
                <a:solidFill>
                  <a:srgbClr val="A10000"/>
                </a:solidFill>
                <a:uFillTx/>
              </a:rPr>
              <a:t>北海</a:t>
            </a:r>
            <a:r>
              <a:t>探吾来，道东篱醉了也。</a:t>
            </a:r>
            <a:r>
              <a:rPr>
                <a:solidFill>
                  <a:srgbClr val="BE0000"/>
                </a:solidFill>
              </a:rPr>
              <a:t> 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1360" name="［1］裴公绿野堂：唐宪宗宰相裴度。…"/>
          <p:cNvSpPr txBox="1"/>
          <p:nvPr/>
        </p:nvSpPr>
        <p:spPr>
          <a:xfrm>
            <a:off x="359428" y="10040749"/>
            <a:ext cx="22770325" cy="279408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indent="228600" algn="l" defTabSz="266700">
              <a:lnSpc>
                <a:spcPct val="120000"/>
              </a:lnSpc>
              <a:defRPr sz="5000" b="0" baseline="-2000">
                <a:solidFill>
                  <a:srgbClr val="020000"/>
                </a:solidFill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［1］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裴公绿野堂</a:t>
            </a:r>
            <a:r>
              <a:t>：</a:t>
            </a:r>
            <a:r>
              <a:rPr>
                <a:solidFill>
                  <a:srgbClr val="A10000"/>
                </a:solidFill>
                <a:uFillTx/>
              </a:rPr>
              <a:t>唐</a:t>
            </a:r>
            <a:r>
              <a:t>宪宗宰相</a:t>
            </a:r>
            <a:r>
              <a:rPr>
                <a:solidFill>
                  <a:srgbClr val="A10000"/>
                </a:solidFill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裴度</a:t>
            </a:r>
            <a:r>
              <a:t>。</a:t>
            </a:r>
          </a:p>
          <a:p>
            <a:pPr indent="228600" algn="l" defTabSz="266700">
              <a:lnSpc>
                <a:spcPct val="120000"/>
              </a:lnSpc>
              <a:defRPr sz="5000" b="0" baseline="-2000">
                <a:solidFill>
                  <a:srgbClr val="020000"/>
                </a:solidFill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［2］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陶令白莲社</a:t>
            </a:r>
            <a:r>
              <a:t>：</a:t>
            </a:r>
            <a:r>
              <a:rPr>
                <a:solidFill>
                  <a:srgbClr val="A10000"/>
                </a:solidFill>
                <a:uFillTx/>
              </a:rPr>
              <a:t>东晋</a:t>
            </a:r>
            <a:r>
              <a:t>诗人</a:t>
            </a:r>
            <a:r>
              <a:rPr>
                <a:solidFill>
                  <a:srgbClr val="A10000"/>
                </a:solidFill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陶渊明</a:t>
            </a:r>
            <a:r>
              <a:t>。</a:t>
            </a:r>
          </a:p>
          <a:p>
            <a:pPr indent="228600" algn="l" defTabSz="266700">
              <a:lnSpc>
                <a:spcPct val="120000"/>
              </a:lnSpc>
              <a:defRPr sz="5000" b="0" baseline="-2000">
                <a:solidFill>
                  <a:srgbClr val="020000"/>
                </a:solidFill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［3］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北海</a:t>
            </a:r>
            <a:r>
              <a:t>：指“建安七子”之一</a:t>
            </a:r>
            <a:r>
              <a:rPr>
                <a:solidFill>
                  <a:srgbClr val="A10000"/>
                </a:solidFill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孔融</a:t>
            </a:r>
            <a:r>
              <a:t>，曾为北海太守，世称孔北海。 </a:t>
            </a:r>
          </a:p>
        </p:txBody>
      </p:sp>
      <p:sp>
        <p:nvSpPr>
          <p:cNvPr id="1361" name="选择"/>
          <p:cNvSpPr txBox="1"/>
          <p:nvPr/>
        </p:nvSpPr>
        <p:spPr>
          <a:xfrm>
            <a:off x="19950638" y="11898459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选择</a:t>
            </a:r>
          </a:p>
        </p:txBody>
      </p:sp>
      <p:sp>
        <p:nvSpPr>
          <p:cNvPr id="1362" name="星形"/>
          <p:cNvSpPr/>
          <p:nvPr/>
        </p:nvSpPr>
        <p:spPr>
          <a:xfrm>
            <a:off x="20938591" y="12042631"/>
            <a:ext cx="548155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363" name="星形"/>
          <p:cNvSpPr/>
          <p:nvPr/>
        </p:nvSpPr>
        <p:spPr>
          <a:xfrm>
            <a:off x="21415866" y="12042631"/>
            <a:ext cx="548155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364" name="标题 8"/>
          <p:cNvSpPr txBox="1"/>
          <p:nvPr/>
        </p:nvSpPr>
        <p:spPr>
          <a:xfrm>
            <a:off x="7323456" y="-10058211"/>
            <a:ext cx="10425431" cy="1131747"/>
          </a:xfrm>
          <a:prstGeom prst="rect">
            <a:avLst/>
          </a:prstGeom>
          <a:ln w="12700">
            <a:miter lim="400000"/>
          </a:ln>
        </p:spPr>
        <p:txBody>
          <a:bodyPr tIns="91439" bIns="91439" anchor="ctr">
            <a:normAutofit/>
          </a:bodyPr>
          <a:lstStyle>
            <a:lvl1pPr algn="l" defTabSz="1828800">
              <a:lnSpc>
                <a:spcPct val="90000"/>
              </a:lnSpc>
              <a:defRPr sz="60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鼎足对</a:t>
            </a:r>
          </a:p>
        </p:txBody>
      </p:sp>
      <p:sp>
        <p:nvSpPr>
          <p:cNvPr id="1365" name="标题 8"/>
          <p:cNvSpPr txBox="1"/>
          <p:nvPr>
            <p:ph type="title"/>
          </p:nvPr>
        </p:nvSpPr>
        <p:spPr>
          <a:xfrm>
            <a:off x="1676399" y="1125394"/>
            <a:ext cx="10425432" cy="1131747"/>
          </a:xfrm>
          <a:prstGeom prst="rect">
            <a:avLst/>
          </a:prstGeom>
        </p:spPr>
        <p:txBody>
          <a:bodyPr/>
          <a:lstStyle>
            <a:lvl1pPr defTabSz="1389380">
              <a:defRPr sz="45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2.6.2马致远 《【双调】夜行船》（秋思）</a:t>
            </a:r>
          </a:p>
        </p:txBody>
      </p:sp>
      <p:pic>
        <p:nvPicPr>
          <p:cNvPr id="1366" name="image5.jpeg" descr="image5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95532" y="222446"/>
            <a:ext cx="4939520" cy="293701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44475" y="143510"/>
            <a:ext cx="631190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2.6.2[双调]夜行船（秋思）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矩形 4"/>
          <p:cNvSpPr/>
          <p:nvPr/>
        </p:nvSpPr>
        <p:spPr>
          <a:xfrm>
            <a:off x="408168" y="3298309"/>
            <a:ext cx="23567664" cy="7119383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91429" tIns="91429" rIns="91429" bIns="91429">
            <a:spAutoFit/>
          </a:bodyPr>
          <a:lstStyle/>
          <a:p>
            <a:pPr indent="228600" algn="just" defTabSz="266700">
              <a:lnSpc>
                <a:spcPct val="120000"/>
              </a:lnSpc>
              <a:defRPr sz="4700" b="0" baseline="4000">
                <a:uFill>
                  <a:solidFill>
                    <a:srgbClr val="000000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【拨不断】利名竭，是非绝。</a:t>
            </a:r>
            <a:r>
              <a:rPr>
                <a:solidFill>
                  <a:srgbClr val="A10000"/>
                </a:solidFill>
                <a:uFillTx/>
              </a:rPr>
              <a:t>红尘不向门前惹，绿树偏宜屋角遮，青山正补墙头缺。</a:t>
            </a:r>
            <a:r>
              <a:t>更那堪竹篱茅舍。</a:t>
            </a:r>
            <a:r>
              <a:rPr>
                <a:solidFill>
                  <a:srgbClr val="BE0000"/>
                </a:solidFill>
              </a:rPr>
              <a:t> 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【赞叹乡村自然风光+隐居宁静生活】</a:t>
            </a:r>
            <a:endParaRPr>
              <a:solidFill>
                <a:srgbClr val="BE0000"/>
              </a:solidFill>
            </a:endParaRPr>
          </a:p>
          <a:p>
            <a:pPr indent="228600" algn="just" defTabSz="266700">
              <a:lnSpc>
                <a:spcPct val="120000"/>
              </a:lnSpc>
              <a:defRPr sz="4700" b="0" baseline="4000">
                <a:uFill>
                  <a:solidFill>
                    <a:srgbClr val="000000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【离亭宴煞】蛩qióng吟一觉方宁贴。鸡鸣万事无休歇。争名利何年是彻。</a:t>
            </a:r>
            <a:r>
              <a:rPr>
                <a:solidFill>
                  <a:srgbClr val="A10000"/>
                </a:solidFill>
                <a:uFillTx/>
              </a:rPr>
              <a:t>密匝匝蚁排兵，乱纷纷蜂酿蜜，急攘攘蝇争血</a:t>
            </a:r>
            <a:r>
              <a:t>。</a:t>
            </a:r>
            <a:r>
              <a:rPr u="sng">
                <a:solidFill>
                  <a:srgbClr val="A10000"/>
                </a:solidFill>
                <a:uFillTx/>
              </a:rPr>
              <a:t>裴公绿野堂，陶令白莲社</a:t>
            </a:r>
            <a:r>
              <a:t>。爱秋来那些：</a:t>
            </a:r>
            <a:r>
              <a:rPr>
                <a:solidFill>
                  <a:srgbClr val="A10000"/>
                </a:solidFill>
                <a:uFillTx/>
              </a:rPr>
              <a:t>和露摘黄花，带霜烹紫蟹，煮酒烧红叶，</a:t>
            </a:r>
            <a:r>
              <a:rPr>
                <a:uFillTx/>
              </a:rPr>
              <a:t>想人生有限杯，浑几个重阳节</a:t>
            </a:r>
            <a:r>
              <a:t>。嘱咐你个顽童记者。便</a:t>
            </a:r>
            <a:r>
              <a:rPr u="sng">
                <a:solidFill>
                  <a:srgbClr val="A10000"/>
                </a:solidFill>
                <a:uFillTx/>
              </a:rPr>
              <a:t>北海</a:t>
            </a:r>
            <a:r>
              <a:t>探吾来，道东篱醉了也。</a:t>
            </a:r>
            <a:r>
              <a:rPr>
                <a:solidFill>
                  <a:srgbClr val="BE0000"/>
                </a:solidFill>
              </a:rPr>
              <a:t> </a:t>
            </a:r>
            <a:r>
              <a:rPr baseline="400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【名利之士与山林高士对比-表达不为物役、怡然自适的心志】</a:t>
            </a:r>
            <a:endParaRPr baseline="40000"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1371" name="［1］裴公绿野堂：唐宪宗宰相裴度。…"/>
          <p:cNvSpPr txBox="1"/>
          <p:nvPr/>
        </p:nvSpPr>
        <p:spPr>
          <a:xfrm>
            <a:off x="265823" y="10569242"/>
            <a:ext cx="22770326" cy="279408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indent="228600" algn="l" defTabSz="266700">
              <a:lnSpc>
                <a:spcPct val="120000"/>
              </a:lnSpc>
              <a:defRPr sz="5000" b="0" baseline="-2000">
                <a:solidFill>
                  <a:srgbClr val="020000"/>
                </a:solidFill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［1］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裴公绿野堂</a:t>
            </a:r>
            <a:r>
              <a:t>：</a:t>
            </a:r>
            <a:r>
              <a:rPr>
                <a:solidFill>
                  <a:srgbClr val="A10000"/>
                </a:solidFill>
                <a:uFillTx/>
              </a:rPr>
              <a:t>唐</a:t>
            </a:r>
            <a:r>
              <a:t>宪宗宰相</a:t>
            </a:r>
            <a:r>
              <a:rPr>
                <a:solidFill>
                  <a:srgbClr val="A10000"/>
                </a:solidFill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裴度</a:t>
            </a:r>
            <a:r>
              <a:t>。</a:t>
            </a:r>
          </a:p>
          <a:p>
            <a:pPr indent="228600" algn="l" defTabSz="266700">
              <a:lnSpc>
                <a:spcPct val="120000"/>
              </a:lnSpc>
              <a:defRPr sz="5000" b="0" baseline="-2000">
                <a:solidFill>
                  <a:srgbClr val="020000"/>
                </a:solidFill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［2］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陶令白莲社</a:t>
            </a:r>
            <a:r>
              <a:t>：</a:t>
            </a:r>
            <a:r>
              <a:rPr>
                <a:solidFill>
                  <a:srgbClr val="A10000"/>
                </a:solidFill>
                <a:uFillTx/>
              </a:rPr>
              <a:t>东晋</a:t>
            </a:r>
            <a:r>
              <a:t>诗人</a:t>
            </a:r>
            <a:r>
              <a:rPr>
                <a:solidFill>
                  <a:srgbClr val="A10000"/>
                </a:solidFill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陶渊明</a:t>
            </a:r>
            <a:r>
              <a:t>。</a:t>
            </a:r>
          </a:p>
          <a:p>
            <a:pPr indent="228600" algn="l" defTabSz="266700">
              <a:lnSpc>
                <a:spcPct val="120000"/>
              </a:lnSpc>
              <a:defRPr sz="5000" b="0" baseline="-2000">
                <a:solidFill>
                  <a:srgbClr val="020000"/>
                </a:solidFill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［3］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北海</a:t>
            </a:r>
            <a:r>
              <a:t>：指“建安七子”之一</a:t>
            </a:r>
            <a:r>
              <a:rPr>
                <a:solidFill>
                  <a:srgbClr val="A10000"/>
                </a:solidFill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孔融</a:t>
            </a:r>
            <a:r>
              <a:t>，曾为北海太守，世称孔北海。 </a:t>
            </a:r>
          </a:p>
        </p:txBody>
      </p:sp>
      <p:sp>
        <p:nvSpPr>
          <p:cNvPr id="1372" name="选择"/>
          <p:cNvSpPr txBox="1"/>
          <p:nvPr/>
        </p:nvSpPr>
        <p:spPr>
          <a:xfrm>
            <a:off x="19950638" y="11898459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选择</a:t>
            </a:r>
          </a:p>
        </p:txBody>
      </p:sp>
      <p:sp>
        <p:nvSpPr>
          <p:cNvPr id="1373" name="星形"/>
          <p:cNvSpPr/>
          <p:nvPr/>
        </p:nvSpPr>
        <p:spPr>
          <a:xfrm>
            <a:off x="20938591" y="12042631"/>
            <a:ext cx="548155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374" name="星形"/>
          <p:cNvSpPr/>
          <p:nvPr/>
        </p:nvSpPr>
        <p:spPr>
          <a:xfrm>
            <a:off x="21415866" y="12042631"/>
            <a:ext cx="548155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375" name="标题 8"/>
          <p:cNvSpPr txBox="1"/>
          <p:nvPr/>
        </p:nvSpPr>
        <p:spPr>
          <a:xfrm>
            <a:off x="12970512" y="1125394"/>
            <a:ext cx="10425431" cy="1131747"/>
          </a:xfrm>
          <a:prstGeom prst="rect">
            <a:avLst/>
          </a:prstGeom>
          <a:ln w="12700">
            <a:miter lim="400000"/>
          </a:ln>
        </p:spPr>
        <p:txBody>
          <a:bodyPr tIns="91439" bIns="91439" anchor="ctr">
            <a:normAutofit/>
          </a:bodyPr>
          <a:lstStyle>
            <a:lvl1pPr algn="l" defTabSz="1828800">
              <a:lnSpc>
                <a:spcPct val="90000"/>
              </a:lnSpc>
              <a:defRPr sz="60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鼎足对</a:t>
            </a:r>
          </a:p>
        </p:txBody>
      </p:sp>
      <p:sp>
        <p:nvSpPr>
          <p:cNvPr id="1376" name="选择"/>
          <p:cNvSpPr txBox="1"/>
          <p:nvPr/>
        </p:nvSpPr>
        <p:spPr>
          <a:xfrm>
            <a:off x="15380036" y="1206279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选择</a:t>
            </a:r>
          </a:p>
        </p:txBody>
      </p:sp>
      <p:sp>
        <p:nvSpPr>
          <p:cNvPr id="1377" name="星形"/>
          <p:cNvSpPr/>
          <p:nvPr/>
        </p:nvSpPr>
        <p:spPr>
          <a:xfrm>
            <a:off x="16367990" y="1350451"/>
            <a:ext cx="548155" cy="52953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378" name="星形"/>
          <p:cNvSpPr/>
          <p:nvPr/>
        </p:nvSpPr>
        <p:spPr>
          <a:xfrm>
            <a:off x="16845264" y="1350451"/>
            <a:ext cx="548155" cy="52953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379" name="标题 8"/>
          <p:cNvSpPr txBox="1"/>
          <p:nvPr/>
        </p:nvSpPr>
        <p:spPr>
          <a:xfrm>
            <a:off x="7323456" y="-10058211"/>
            <a:ext cx="10425431" cy="1131747"/>
          </a:xfrm>
          <a:prstGeom prst="rect">
            <a:avLst/>
          </a:prstGeom>
          <a:ln w="12700">
            <a:miter lim="400000"/>
          </a:ln>
        </p:spPr>
        <p:txBody>
          <a:bodyPr tIns="91439" bIns="91439" anchor="ctr">
            <a:normAutofit/>
          </a:bodyPr>
          <a:lstStyle>
            <a:lvl1pPr algn="l" defTabSz="1828800">
              <a:lnSpc>
                <a:spcPct val="90000"/>
              </a:lnSpc>
              <a:defRPr sz="60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鼎足对</a:t>
            </a:r>
          </a:p>
        </p:txBody>
      </p:sp>
      <p:sp>
        <p:nvSpPr>
          <p:cNvPr id="1380" name="标题 8"/>
          <p:cNvSpPr txBox="1"/>
          <p:nvPr>
            <p:ph type="title"/>
          </p:nvPr>
        </p:nvSpPr>
        <p:spPr>
          <a:xfrm>
            <a:off x="1676399" y="1125394"/>
            <a:ext cx="10425432" cy="1131747"/>
          </a:xfrm>
          <a:prstGeom prst="rect">
            <a:avLst/>
          </a:prstGeom>
        </p:spPr>
        <p:txBody>
          <a:bodyPr/>
          <a:lstStyle>
            <a:lvl1pPr defTabSz="1389380">
              <a:defRPr sz="45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2.6.2马致远 《【双调】夜行船》（秋思）</a:t>
            </a:r>
          </a:p>
        </p:txBody>
      </p:sp>
      <p:pic>
        <p:nvPicPr>
          <p:cNvPr id="1381" name="image5.jpeg" descr="image5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95532" y="222446"/>
            <a:ext cx="4939520" cy="293701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44475" y="143510"/>
            <a:ext cx="631190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2.6.2[双调]夜行船（秋思）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矩形 4"/>
          <p:cNvSpPr txBox="1"/>
          <p:nvPr/>
        </p:nvSpPr>
        <p:spPr>
          <a:xfrm>
            <a:off x="162559" y="4452612"/>
            <a:ext cx="24058882" cy="7574261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91429" tIns="91429" rIns="91429" bIns="91429">
            <a:spAutoFit/>
          </a:bodyPr>
          <a:lstStyle/>
          <a:p>
            <a:pPr algn="just" defTabSz="1828800">
              <a:lnSpc>
                <a:spcPct val="150000"/>
              </a:lnSpc>
              <a:defRPr sz="4800" b="0" baseline="-2000">
                <a:latin typeface="Helvetica"/>
                <a:ea typeface="Helvetica"/>
                <a:cs typeface="Helvetica"/>
                <a:sym typeface="Helvetica"/>
              </a:defRPr>
            </a:pPr>
            <a:r>
              <a:t>由花开花谢联到</a:t>
            </a:r>
            <a:r>
              <a:rPr sz="5600" u="sng" baseline="-20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人生的短暂虚幻</a:t>
            </a:r>
            <a:r>
              <a:t>，</a:t>
            </a:r>
          </a:p>
          <a:p>
            <a:pPr algn="l" defTabSz="914400">
              <a:lnSpc>
                <a:spcPct val="150000"/>
              </a:lnSpc>
              <a:defRPr sz="4800" b="0" baseline="-2000">
                <a:latin typeface="Helvetica"/>
                <a:ea typeface="Helvetica"/>
                <a:cs typeface="Helvetica"/>
                <a:sym typeface="Helvetica"/>
              </a:defRPr>
            </a:pPr>
            <a:r>
              <a:t>对帝王豪杰的</a:t>
            </a:r>
            <a:r>
              <a:rPr sz="5600" u="sng" baseline="-20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富贵无常寄予感慨</a:t>
            </a:r>
            <a:r>
              <a:t>，</a:t>
            </a:r>
          </a:p>
          <a:p>
            <a:pPr algn="l" defTabSz="914400">
              <a:lnSpc>
                <a:spcPct val="150000"/>
              </a:lnSpc>
              <a:defRPr sz="4800" b="0" baseline="-2000">
                <a:latin typeface="Helvetica"/>
                <a:ea typeface="Helvetica"/>
                <a:cs typeface="Helvetica"/>
                <a:sym typeface="Helvetica"/>
              </a:defRPr>
            </a:pPr>
            <a:r>
              <a:t>对守财奴的</a:t>
            </a:r>
            <a:r>
              <a:rPr sz="5600" u="sng" baseline="-20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执迷不悟给予嘲弄</a:t>
            </a:r>
            <a:r>
              <a:t>，</a:t>
            </a:r>
          </a:p>
          <a:p>
            <a:pPr algn="l" defTabSz="914400">
              <a:lnSpc>
                <a:spcPct val="150000"/>
              </a:lnSpc>
              <a:defRPr sz="4800" b="0" baseline="-2000">
                <a:latin typeface="Helvetica"/>
                <a:ea typeface="Helvetica"/>
                <a:cs typeface="Helvetica"/>
                <a:sym typeface="Helvetica"/>
              </a:defRPr>
            </a:pPr>
            <a:r>
              <a:t>对</a:t>
            </a:r>
            <a:r>
              <a:rPr sz="5600" u="sng" baseline="-20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乡村的自然风光和隐居的宁静生活</a:t>
            </a:r>
            <a:r>
              <a:t>表示</a:t>
            </a:r>
            <a:r>
              <a:rPr sz="5600" u="sng" baseline="-20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由衷的赞叹</a:t>
            </a:r>
            <a:r>
              <a:t>。</a:t>
            </a:r>
          </a:p>
          <a:p>
            <a:pPr algn="l" defTabSz="914400">
              <a:lnSpc>
                <a:spcPct val="150000"/>
              </a:lnSpc>
              <a:defRPr sz="4800" b="0" baseline="-2000">
                <a:latin typeface="Helvetica"/>
                <a:ea typeface="Helvetica"/>
                <a:cs typeface="Helvetica"/>
                <a:sym typeface="Helvetica"/>
              </a:defRPr>
            </a:pPr>
            <a:r>
              <a:t>最后再次通过名利之徒与山林高士两种生活的鲜明对比，表达了</a:t>
            </a:r>
            <a:r>
              <a:rPr sz="5600" u="sng" baseline="-20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不为物役、自适其适</a:t>
            </a:r>
            <a:r>
              <a:t>的心志。</a:t>
            </a:r>
          </a:p>
        </p:txBody>
      </p:sp>
      <p:sp>
        <p:nvSpPr>
          <p:cNvPr id="1386" name="标题 8"/>
          <p:cNvSpPr txBox="1"/>
          <p:nvPr/>
        </p:nvSpPr>
        <p:spPr>
          <a:xfrm>
            <a:off x="80914" y="3204543"/>
            <a:ext cx="10425432" cy="1131747"/>
          </a:xfrm>
          <a:prstGeom prst="rect">
            <a:avLst/>
          </a:prstGeom>
          <a:ln w="12700">
            <a:miter lim="400000"/>
          </a:ln>
        </p:spPr>
        <p:txBody>
          <a:bodyPr tIns="91439" bIns="91439" anchor="ctr">
            <a:normAutofit/>
          </a:bodyPr>
          <a:lstStyle>
            <a:lvl1pPr algn="l" defTabSz="1828800">
              <a:lnSpc>
                <a:spcPct val="90000"/>
              </a:lnSpc>
              <a:defRPr sz="5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思想情感：</a:t>
            </a:r>
          </a:p>
        </p:txBody>
      </p:sp>
      <p:sp>
        <p:nvSpPr>
          <p:cNvPr id="1387" name="选择"/>
          <p:cNvSpPr txBox="1"/>
          <p:nvPr/>
        </p:nvSpPr>
        <p:spPr>
          <a:xfrm>
            <a:off x="3554325" y="3361476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选择</a:t>
            </a:r>
          </a:p>
        </p:txBody>
      </p:sp>
      <p:sp>
        <p:nvSpPr>
          <p:cNvPr id="1388" name="星形"/>
          <p:cNvSpPr/>
          <p:nvPr/>
        </p:nvSpPr>
        <p:spPr>
          <a:xfrm>
            <a:off x="4542278" y="3505648"/>
            <a:ext cx="548156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389" name="星形"/>
          <p:cNvSpPr/>
          <p:nvPr/>
        </p:nvSpPr>
        <p:spPr>
          <a:xfrm>
            <a:off x="5019552" y="3505648"/>
            <a:ext cx="548156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390" name="简答"/>
          <p:cNvSpPr txBox="1"/>
          <p:nvPr/>
        </p:nvSpPr>
        <p:spPr>
          <a:xfrm>
            <a:off x="5706481" y="3361476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1391" name="星形"/>
          <p:cNvSpPr/>
          <p:nvPr/>
        </p:nvSpPr>
        <p:spPr>
          <a:xfrm>
            <a:off x="6694434" y="3505648"/>
            <a:ext cx="548155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392" name="星形"/>
          <p:cNvSpPr/>
          <p:nvPr/>
        </p:nvSpPr>
        <p:spPr>
          <a:xfrm>
            <a:off x="7171708" y="3505648"/>
            <a:ext cx="548155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393" name="星形"/>
          <p:cNvSpPr/>
          <p:nvPr/>
        </p:nvSpPr>
        <p:spPr>
          <a:xfrm>
            <a:off x="7858636" y="3505648"/>
            <a:ext cx="548155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394" name="助记：人生短暂、富贵无常、嘲弄守财、赞叹自然、对比明志"/>
          <p:cNvSpPr txBox="1"/>
          <p:nvPr/>
        </p:nvSpPr>
        <p:spPr>
          <a:xfrm>
            <a:off x="168719" y="12300128"/>
            <a:ext cx="16654781" cy="857568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1828800">
              <a:defRPr sz="4800" b="0"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助记：人生短暂、富贵无常、嘲弄守财、赞叹自然、对比明志</a:t>
            </a:r>
          </a:p>
        </p:txBody>
      </p:sp>
      <p:sp>
        <p:nvSpPr>
          <p:cNvPr id="1395" name="标题 8"/>
          <p:cNvSpPr txBox="1"/>
          <p:nvPr>
            <p:ph type="title"/>
          </p:nvPr>
        </p:nvSpPr>
        <p:spPr>
          <a:xfrm>
            <a:off x="1676399" y="1125394"/>
            <a:ext cx="10425432" cy="1131747"/>
          </a:xfrm>
          <a:prstGeom prst="rect">
            <a:avLst/>
          </a:prstGeom>
        </p:spPr>
        <p:txBody>
          <a:bodyPr/>
          <a:lstStyle>
            <a:lvl1pPr defTabSz="1389380">
              <a:defRPr sz="441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2.6.2马致远 《【双调】夜行船》（秋思）</a:t>
            </a:r>
          </a:p>
        </p:txBody>
      </p:sp>
      <p:pic>
        <p:nvPicPr>
          <p:cNvPr id="1396" name="image6.jpeg" descr="image6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36372" y="89205"/>
            <a:ext cx="6887740" cy="395935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44475" y="143510"/>
            <a:ext cx="631190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2.6.2[双调]夜行船（秋思）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pic>
        <p:nvPicPr>
          <p:cNvPr id="1399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966" y="511680"/>
            <a:ext cx="23127225" cy="1278286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44475" y="143510"/>
            <a:ext cx="631190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2.6.2[双调]夜行船（秋思）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夜行船（秋思）中的“便北海探吾来，道东篱醉了也。”中的“北海”指的是（ ）…"/>
          <p:cNvSpPr txBox="1"/>
          <p:nvPr>
            <p:ph type="body" idx="1"/>
          </p:nvPr>
        </p:nvSpPr>
        <p:spPr>
          <a:xfrm>
            <a:off x="974090" y="2730519"/>
            <a:ext cx="22435820" cy="9401997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20000"/>
              </a:lnSpc>
              <a:spcBef>
                <a:spcPts val="0"/>
              </a:spcBef>
              <a:defRPr sz="6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夜行船（秋思）中的“便北海探吾来，道东篱醉了也。”中的“北海”指的是（ ）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6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A:马融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6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B:郑玄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6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C:庄子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6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D:孔融</a:t>
            </a:r>
          </a:p>
        </p:txBody>
      </p:sp>
      <p:sp>
        <p:nvSpPr>
          <p:cNvPr id="1402" name="随堂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随堂练习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夜行船（秋思）中的“便北海探吾来，道东篱醉了也。”中的“北海”指的是（ ）…"/>
          <p:cNvSpPr txBox="1"/>
          <p:nvPr>
            <p:ph type="body" idx="1"/>
          </p:nvPr>
        </p:nvSpPr>
        <p:spPr>
          <a:xfrm>
            <a:off x="1318261" y="2779190"/>
            <a:ext cx="22435820" cy="9401996"/>
          </a:xfrm>
          <a:prstGeom prst="rect">
            <a:avLst/>
          </a:prstGeom>
        </p:spPr>
        <p:txBody>
          <a:bodyPr/>
          <a:lstStyle/>
          <a:p>
            <a:pPr defTabSz="447675">
              <a:lnSpc>
                <a:spcPct val="120000"/>
              </a:lnSpc>
              <a:spcBef>
                <a:spcPts val="0"/>
              </a:spcBef>
              <a:defRPr sz="588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夜行船（秋思）中的“便北海探吾来，道东篱醉了也。”中的“北海”指的是（ ）</a:t>
            </a:r>
          </a:p>
          <a:p>
            <a:pPr defTabSz="447675">
              <a:lnSpc>
                <a:spcPct val="120000"/>
              </a:lnSpc>
              <a:spcBef>
                <a:spcPts val="0"/>
              </a:spcBef>
              <a:defRPr sz="588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A:马融</a:t>
            </a:r>
          </a:p>
          <a:p>
            <a:pPr defTabSz="447675">
              <a:lnSpc>
                <a:spcPct val="120000"/>
              </a:lnSpc>
              <a:spcBef>
                <a:spcPts val="0"/>
              </a:spcBef>
              <a:defRPr sz="588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B:郑玄</a:t>
            </a:r>
          </a:p>
          <a:p>
            <a:pPr defTabSz="447675">
              <a:lnSpc>
                <a:spcPct val="120000"/>
              </a:lnSpc>
              <a:spcBef>
                <a:spcPts val="0"/>
              </a:spcBef>
              <a:defRPr sz="588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C:庄子</a:t>
            </a:r>
          </a:p>
          <a:p>
            <a:pPr defTabSz="447675">
              <a:lnSpc>
                <a:spcPct val="120000"/>
              </a:lnSpc>
              <a:spcBef>
                <a:spcPts val="0"/>
              </a:spcBef>
              <a:defRPr sz="588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D:孔融</a:t>
            </a:r>
          </a:p>
          <a:p>
            <a:pPr defTabSz="447675">
              <a:lnSpc>
                <a:spcPct val="120000"/>
              </a:lnSpc>
              <a:spcBef>
                <a:spcPts val="0"/>
              </a:spcBef>
              <a:defRPr sz="588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 defTabSz="447675">
              <a:lnSpc>
                <a:spcPct val="120000"/>
              </a:lnSpc>
              <a:spcBef>
                <a:spcPts val="0"/>
              </a:spcBef>
              <a:defRPr sz="588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答案：D</a:t>
            </a:r>
          </a:p>
        </p:txBody>
      </p:sp>
      <p:sp>
        <p:nvSpPr>
          <p:cNvPr id="1405" name="随堂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随堂练习</a:t>
            </a:r>
          </a:p>
        </p:txBody>
      </p:sp>
      <p:sp>
        <p:nvSpPr>
          <p:cNvPr id="1406" name="文本"/>
          <p:cNvSpPr txBox="1"/>
          <p:nvPr/>
        </p:nvSpPr>
        <p:spPr>
          <a:xfrm>
            <a:off x="1001082" y="10610440"/>
            <a:ext cx="319009" cy="1786256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</p:spPr>
        <p:txBody>
          <a:bodyPr wrap="none" tIns="91439" bIns="91439">
            <a:spAutoFit/>
          </a:bodyPr>
          <a:lstStyle/>
          <a:p>
            <a:pPr algn="l" defTabSz="457200">
              <a:defRPr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 algn="l" defTabSz="457200">
              <a:defRPr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 algn="l" defTabSz="457200">
              <a:defRPr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355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pic>
        <p:nvPicPr>
          <p:cNvPr id="356" name="屏幕快照 2018-08-21 13.56.57.png" descr="屏幕快照 2018-08-21 13.56.57.png"/>
          <p:cNvPicPr>
            <a:picLocks noChangeAspect="1"/>
          </p:cNvPicPr>
          <p:nvPr/>
        </p:nvPicPr>
        <p:blipFill>
          <a:blip r:embed="rId1"/>
          <a:srcRect t="5293" b="5292"/>
          <a:stretch>
            <a:fillRect/>
          </a:stretch>
        </p:blipFill>
        <p:spPr>
          <a:xfrm>
            <a:off x="-126648" y="579872"/>
            <a:ext cx="24065110" cy="1344831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随堂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554480">
              <a:defRPr sz="5270"/>
            </a:lvl1pPr>
          </a:lstStyle>
          <a:p>
            <a:r>
              <a:t>随堂练习</a:t>
            </a:r>
          </a:p>
        </p:txBody>
      </p:sp>
      <p:sp>
        <p:nvSpPr>
          <p:cNvPr id="1409" name="以下不是马致远的【双调】夜行船所表达的思想感情的是( )…"/>
          <p:cNvSpPr txBox="1"/>
          <p:nvPr/>
        </p:nvSpPr>
        <p:spPr>
          <a:xfrm>
            <a:off x="856459" y="2708248"/>
            <a:ext cx="19081969" cy="82473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/>
          <a:p>
            <a:pPr algn="l" defTabSz="1828800">
              <a:lnSpc>
                <a:spcPct val="130000"/>
              </a:lnSpc>
              <a:spcBef>
                <a:spcPts val="2000"/>
              </a:spcBef>
              <a:defRPr sz="5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以下不是马致远的【双调】夜行船所表达的思想感情的是( ) </a:t>
            </a:r>
          </a:p>
          <a:p>
            <a:pPr algn="l" defTabSz="1828800">
              <a:lnSpc>
                <a:spcPct val="130000"/>
              </a:lnSpc>
              <a:spcBef>
                <a:spcPts val="2000"/>
              </a:spcBef>
              <a:defRPr sz="5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A:对帝王豪杰的富贵无常寄予感慨     </a:t>
            </a:r>
          </a:p>
          <a:p>
            <a:pPr algn="l" defTabSz="1828800">
              <a:lnSpc>
                <a:spcPct val="130000"/>
              </a:lnSpc>
              <a:spcBef>
                <a:spcPts val="2000"/>
              </a:spcBef>
              <a:defRPr sz="5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B:对守财奴的执迷不悔给予嘲弄</a:t>
            </a:r>
            <a:br/>
            <a:r>
              <a:t>C:坚持自己的初衷，至死不渝            </a:t>
            </a:r>
          </a:p>
          <a:p>
            <a:pPr algn="l" defTabSz="1828800">
              <a:lnSpc>
                <a:spcPct val="130000"/>
              </a:lnSpc>
              <a:spcBef>
                <a:spcPts val="2000"/>
              </a:spcBef>
              <a:defRPr sz="5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D:由花开花谢联想到人生短暂 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随堂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554480">
              <a:defRPr sz="5270"/>
            </a:lvl1pPr>
          </a:lstStyle>
          <a:p>
            <a:r>
              <a:t>随堂练习</a:t>
            </a:r>
          </a:p>
        </p:txBody>
      </p:sp>
      <p:sp>
        <p:nvSpPr>
          <p:cNvPr id="1412" name="以下不是马致远的【双调】夜行船所表达的思想感情的是( )…"/>
          <p:cNvSpPr txBox="1"/>
          <p:nvPr/>
        </p:nvSpPr>
        <p:spPr>
          <a:xfrm>
            <a:off x="856459" y="2708248"/>
            <a:ext cx="19081969" cy="972312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/>
          <a:p>
            <a:pPr algn="l" defTabSz="1828800">
              <a:lnSpc>
                <a:spcPct val="130000"/>
              </a:lnSpc>
              <a:spcBef>
                <a:spcPts val="2000"/>
              </a:spcBef>
              <a:defRPr sz="5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以下不是马致远的【双调】夜行船所表达的思想感情的是( ) </a:t>
            </a:r>
          </a:p>
          <a:p>
            <a:pPr algn="l" defTabSz="1828800">
              <a:lnSpc>
                <a:spcPct val="130000"/>
              </a:lnSpc>
              <a:spcBef>
                <a:spcPts val="2000"/>
              </a:spcBef>
              <a:defRPr sz="5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A:对帝王豪杰的富贵无常寄予感慨     </a:t>
            </a:r>
          </a:p>
          <a:p>
            <a:pPr algn="l" defTabSz="1828800">
              <a:lnSpc>
                <a:spcPct val="130000"/>
              </a:lnSpc>
              <a:spcBef>
                <a:spcPts val="2000"/>
              </a:spcBef>
              <a:defRPr sz="5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B:对守财奴的执迷不悔给予嘲弄</a:t>
            </a:r>
            <a:br/>
            <a:r>
              <a:rPr>
                <a:solidFill>
                  <a:srgbClr val="BE0000"/>
                </a:solidFill>
              </a:rPr>
              <a:t>C:坚持自己的初衷，至死不渝        </a:t>
            </a:r>
            <a:r>
              <a:t>    </a:t>
            </a:r>
          </a:p>
          <a:p>
            <a:pPr algn="l" defTabSz="1828800">
              <a:lnSpc>
                <a:spcPct val="130000"/>
              </a:lnSpc>
              <a:spcBef>
                <a:spcPts val="2000"/>
              </a:spcBef>
              <a:defRPr sz="5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D:由花开花谢联想到人生短暂 </a:t>
            </a:r>
          </a:p>
          <a:p>
            <a:pPr algn="l" defTabSz="1828800">
              <a:lnSpc>
                <a:spcPct val="130000"/>
              </a:lnSpc>
              <a:spcBef>
                <a:spcPts val="2000"/>
              </a:spcBef>
              <a:defRPr sz="5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 algn="l" defTabSz="1828800">
              <a:lnSpc>
                <a:spcPct val="130000"/>
              </a:lnSpc>
              <a:spcBef>
                <a:spcPts val="2000"/>
              </a:spcBef>
              <a:defRPr sz="5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答案：C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4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15" name="标题 1"/>
          <p:cNvSpPr txBox="1"/>
          <p:nvPr>
            <p:ph type="title"/>
          </p:nvPr>
        </p:nvSpPr>
        <p:spPr>
          <a:xfrm>
            <a:off x="2922104" y="8559671"/>
            <a:ext cx="15703990" cy="1978025"/>
          </a:xfrm>
          <a:prstGeom prst="rect">
            <a:avLst/>
          </a:prstGeom>
        </p:spPr>
        <p:txBody>
          <a:bodyPr anchor="b"/>
          <a:lstStyle>
            <a:lvl1pPr>
              <a:defRPr sz="9000"/>
            </a:lvl1pPr>
          </a:lstStyle>
          <a:p>
            <a:r>
              <a:t>2.7张养浩</a:t>
            </a:r>
          </a:p>
        </p:txBody>
      </p:sp>
      <p:sp>
        <p:nvSpPr>
          <p:cNvPr id="1416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417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18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>
            <a:lvl1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2.7</a:t>
            </a:r>
          </a:p>
        </p:txBody>
      </p:sp>
      <p:sp>
        <p:nvSpPr>
          <p:cNvPr id="1419" name="副标题 2"/>
          <p:cNvSpPr txBox="1"/>
          <p:nvPr/>
        </p:nvSpPr>
        <p:spPr>
          <a:xfrm>
            <a:off x="2930526" y="12258675"/>
            <a:ext cx="9782176" cy="7162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标题 8"/>
          <p:cNvSpPr txBox="1"/>
          <p:nvPr>
            <p:ph type="title"/>
          </p:nvPr>
        </p:nvSpPr>
        <p:spPr>
          <a:xfrm>
            <a:off x="1676399" y="1125394"/>
            <a:ext cx="10425432" cy="1131747"/>
          </a:xfrm>
          <a:prstGeom prst="rect">
            <a:avLst/>
          </a:prstGeom>
        </p:spPr>
        <p:txBody>
          <a:bodyPr anchor="ctr"/>
          <a:lstStyle/>
          <a:p>
            <a:pPr>
              <a:defRPr sz="66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2.7.0张养浩 </a:t>
            </a:r>
          </a:p>
        </p:txBody>
      </p:sp>
      <p:sp>
        <p:nvSpPr>
          <p:cNvPr id="1422" name="矩形 4"/>
          <p:cNvSpPr txBox="1"/>
          <p:nvPr/>
        </p:nvSpPr>
        <p:spPr>
          <a:xfrm>
            <a:off x="514965" y="5039369"/>
            <a:ext cx="14825073" cy="3601702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91429" tIns="91429" rIns="91429" bIns="91429">
            <a:spAutoFit/>
          </a:bodyPr>
          <a:lstStyle/>
          <a:p>
            <a:pPr indent="254000" algn="just" defTabSz="266700">
              <a:lnSpc>
                <a:spcPct val="120000"/>
              </a:lnSpc>
              <a:defRPr sz="5600" b="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t>1.张养浩，号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云庄</a:t>
            </a:r>
            <a:r>
              <a:t>。</a:t>
            </a:r>
          </a:p>
          <a:p>
            <a:pPr indent="254000" algn="just" defTabSz="266700">
              <a:lnSpc>
                <a:spcPct val="120000"/>
              </a:lnSpc>
              <a:defRPr sz="5600" b="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t>2.有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《云庄休居自适小乐府》</a:t>
            </a:r>
            <a:r>
              <a:t>一卷传世，为元人散曲流传下来为数极少的别集之一。</a:t>
            </a:r>
          </a:p>
        </p:txBody>
      </p:sp>
      <p:sp>
        <p:nvSpPr>
          <p:cNvPr id="1423" name="单选"/>
          <p:cNvSpPr txBox="1"/>
          <p:nvPr/>
        </p:nvSpPr>
        <p:spPr>
          <a:xfrm>
            <a:off x="682756" y="8909931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424" name="星形"/>
          <p:cNvSpPr/>
          <p:nvPr/>
        </p:nvSpPr>
        <p:spPr>
          <a:xfrm>
            <a:off x="1670710" y="9054103"/>
            <a:ext cx="548155" cy="52953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425" name="标题 8"/>
          <p:cNvSpPr txBox="1"/>
          <p:nvPr/>
        </p:nvSpPr>
        <p:spPr>
          <a:xfrm>
            <a:off x="275597" y="12451968"/>
            <a:ext cx="10425431" cy="1131747"/>
          </a:xfrm>
          <a:prstGeom prst="rect">
            <a:avLst/>
          </a:prstGeom>
          <a:ln w="12700">
            <a:miter lim="400000"/>
          </a:ln>
        </p:spPr>
        <p:txBody>
          <a:bodyPr tIns="91439" bIns="91439" anchor="ctr">
            <a:normAutofit/>
          </a:bodyPr>
          <a:lstStyle>
            <a:lvl1pPr algn="l" defTabSz="1828800">
              <a:lnSpc>
                <a:spcPct val="90000"/>
              </a:lnSpc>
              <a:defRPr sz="4800" b="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助记：在云庄养浩然之气 </a:t>
            </a:r>
          </a:p>
        </p:txBody>
      </p:sp>
      <p:pic>
        <p:nvPicPr>
          <p:cNvPr id="1426" name="image3.jpeg" descr="image3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64525" y="1487939"/>
            <a:ext cx="7268082" cy="409270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427" name="image4.jpeg" descr="image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2600" y="6547653"/>
            <a:ext cx="6331931" cy="522148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1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2" name="标题 1"/>
          <p:cNvSpPr txBox="1"/>
          <p:nvPr>
            <p:ph type="title"/>
          </p:nvPr>
        </p:nvSpPr>
        <p:spPr>
          <a:xfrm>
            <a:off x="2945506" y="8350250"/>
            <a:ext cx="15703989" cy="1978025"/>
          </a:xfrm>
          <a:prstGeom prst="rect">
            <a:avLst/>
          </a:prstGeom>
        </p:spPr>
        <p:txBody>
          <a:bodyPr anchor="b"/>
          <a:lstStyle>
            <a:lvl1pPr>
              <a:defRPr sz="9000"/>
            </a:lvl1pPr>
          </a:lstStyle>
          <a:p>
            <a:r>
              <a:t>2.7.1张养浩《朱履曲》【泛读】</a:t>
            </a:r>
          </a:p>
        </p:txBody>
      </p:sp>
      <p:sp>
        <p:nvSpPr>
          <p:cNvPr id="1433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434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5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436" name="副标题 2"/>
          <p:cNvSpPr txBox="1"/>
          <p:nvPr/>
        </p:nvSpPr>
        <p:spPr>
          <a:xfrm>
            <a:off x="2930526" y="12258675"/>
            <a:ext cx="9782176" cy="7162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标题 8"/>
          <p:cNvSpPr txBox="1"/>
          <p:nvPr>
            <p:ph type="title"/>
          </p:nvPr>
        </p:nvSpPr>
        <p:spPr>
          <a:xfrm>
            <a:off x="-289297" y="1125079"/>
            <a:ext cx="10425431" cy="1131747"/>
          </a:xfrm>
          <a:prstGeom prst="rect">
            <a:avLst/>
          </a:prstGeom>
        </p:spPr>
        <p:txBody>
          <a:bodyPr anchor="ctr"/>
          <a:lstStyle>
            <a:lvl1pPr>
              <a:defRPr sz="6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 2.7.1张养浩《朱履曲》</a:t>
            </a:r>
          </a:p>
        </p:txBody>
      </p:sp>
      <p:sp>
        <p:nvSpPr>
          <p:cNvPr id="1439" name="矩形 4"/>
          <p:cNvSpPr/>
          <p:nvPr/>
        </p:nvSpPr>
        <p:spPr>
          <a:xfrm>
            <a:off x="130175" y="4856678"/>
            <a:ext cx="24123650" cy="2857163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91429" tIns="91429" rIns="91429" bIns="91429">
            <a:spAutoFit/>
          </a:bodyPr>
          <a:lstStyle/>
          <a:p>
            <a:pPr indent="279400" defTabSz="266700">
              <a:lnSpc>
                <a:spcPct val="120000"/>
              </a:lnSpc>
              <a:defRPr sz="5600" b="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【中吕】朱履曲    警世</a:t>
            </a:r>
          </a:p>
          <a:p>
            <a:pPr indent="254000" algn="just" defTabSz="266700">
              <a:lnSpc>
                <a:spcPct val="120000"/>
              </a:lnSpc>
              <a:defRPr sz="5600" b="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正</a:t>
            </a:r>
            <a:r>
              <a:rPr>
                <a:solidFill>
                  <a:srgbClr val="BE0000"/>
                </a:solidFill>
              </a:rPr>
              <a:t>胶漆</a:t>
            </a:r>
            <a:r>
              <a:t>当思勇退，到</a:t>
            </a:r>
            <a:r>
              <a:rPr>
                <a:solidFill>
                  <a:srgbClr val="BE0000"/>
                </a:solidFill>
              </a:rPr>
              <a:t>参商</a:t>
            </a:r>
            <a:r>
              <a:t>才说归期。只恐</a:t>
            </a:r>
            <a:r>
              <a:rPr>
                <a:solidFill>
                  <a:srgbClr val="BE0000"/>
                </a:solidFill>
              </a:rPr>
              <a:t>范蠡、张良</a:t>
            </a:r>
            <a:r>
              <a:t>笑人痴。捵着胸登要路，睁着眼履危机，直到那其间谁救你。</a:t>
            </a:r>
          </a:p>
        </p:txBody>
      </p:sp>
      <p:sp>
        <p:nvSpPr>
          <p:cNvPr id="1440" name="矩形 4"/>
          <p:cNvSpPr/>
          <p:nvPr/>
        </p:nvSpPr>
        <p:spPr>
          <a:xfrm>
            <a:off x="471804" y="8358543"/>
            <a:ext cx="23440392" cy="4094461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91429" tIns="91429" rIns="91429" bIns="91429">
            <a:spAutoFit/>
          </a:bodyPr>
          <a:lstStyle/>
          <a:p>
            <a:pPr algn="l" defTabSz="457200">
              <a:lnSpc>
                <a:spcPts val="9400"/>
              </a:lnSpc>
              <a:spcBef>
                <a:spcPts val="1200"/>
              </a:spcBef>
              <a:defRPr sz="4800" b="0">
                <a:latin typeface="Helvetica"/>
                <a:ea typeface="Helvetica"/>
                <a:cs typeface="Helvetica"/>
                <a:sym typeface="Helvetica"/>
              </a:defRPr>
            </a:pPr>
            <a:r>
              <a:t>1.胶漆:比喻情投意合，亲密无间。 </a:t>
            </a:r>
          </a:p>
          <a:p>
            <a:pPr algn="l" defTabSz="457200">
              <a:lnSpc>
                <a:spcPts val="9400"/>
              </a:lnSpc>
              <a:spcBef>
                <a:spcPts val="1200"/>
              </a:spcBef>
              <a:defRPr sz="4800" b="0">
                <a:latin typeface="Helvetica"/>
                <a:ea typeface="Helvetica"/>
                <a:cs typeface="Helvetica"/>
                <a:sym typeface="Helvetica"/>
              </a:defRPr>
            </a:pPr>
            <a:r>
              <a:t>2.参shēn商:</a:t>
            </a:r>
            <a:r>
              <a:rPr>
                <a:solidFill>
                  <a:srgbClr val="C00000"/>
                </a:solidFill>
              </a:rPr>
              <a:t>参星</a:t>
            </a:r>
            <a:r>
              <a:t>和</a:t>
            </a:r>
            <a:r>
              <a:rPr>
                <a:solidFill>
                  <a:srgbClr val="C00000"/>
                </a:solidFill>
              </a:rPr>
              <a:t>商星</a:t>
            </a:r>
            <a:r>
              <a:t>，古人用以比喻彼此对立，关系不睦。 </a:t>
            </a:r>
          </a:p>
          <a:p>
            <a:pPr algn="l" defTabSz="457200">
              <a:lnSpc>
                <a:spcPts val="9400"/>
              </a:lnSpc>
              <a:spcBef>
                <a:spcPts val="1200"/>
              </a:spcBef>
              <a:defRPr sz="4800" b="0">
                <a:latin typeface="Helvetica"/>
                <a:ea typeface="Helvetica"/>
                <a:cs typeface="Helvetica"/>
                <a:sym typeface="Helvetica"/>
              </a:defRPr>
            </a:pPr>
            <a:r>
              <a:t>3.捵chēn:挺。</a:t>
            </a:r>
          </a:p>
          <a:p>
            <a:pPr algn="l" defTabSz="457200">
              <a:lnSpc>
                <a:spcPts val="9400"/>
              </a:lnSpc>
              <a:spcBef>
                <a:spcPts val="1200"/>
              </a:spcBef>
              <a:defRPr sz="4800" b="0">
                <a:latin typeface="Helvetica"/>
                <a:ea typeface="Helvetica"/>
                <a:cs typeface="Helvetica"/>
                <a:sym typeface="Helvetica"/>
              </a:defRPr>
            </a:pPr>
            <a:r>
              <a:t>4.要路:重要的道路，主要的通道。比喻</a:t>
            </a:r>
            <a:r>
              <a:rPr>
                <a:solidFill>
                  <a:srgbClr val="C00000"/>
                </a:solidFill>
              </a:rPr>
              <a:t>显要的地位</a:t>
            </a:r>
            <a:r>
              <a:t>。 </a:t>
            </a:r>
          </a:p>
        </p:txBody>
      </p:sp>
      <p:sp>
        <p:nvSpPr>
          <p:cNvPr id="1441" name="小令"/>
          <p:cNvSpPr txBox="1"/>
          <p:nvPr/>
        </p:nvSpPr>
        <p:spPr>
          <a:xfrm>
            <a:off x="8084052" y="961394"/>
            <a:ext cx="1719581" cy="10210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1828800">
              <a:defRPr sz="6000" b="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小令</a:t>
            </a:r>
          </a:p>
        </p:txBody>
      </p:sp>
      <p:sp>
        <p:nvSpPr>
          <p:cNvPr id="1442" name="单选"/>
          <p:cNvSpPr txBox="1"/>
          <p:nvPr/>
        </p:nvSpPr>
        <p:spPr>
          <a:xfrm>
            <a:off x="9636572" y="1062994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443" name="星形"/>
          <p:cNvSpPr/>
          <p:nvPr/>
        </p:nvSpPr>
        <p:spPr>
          <a:xfrm>
            <a:off x="10673196" y="1161415"/>
            <a:ext cx="548155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444" name="单选"/>
          <p:cNvSpPr txBox="1"/>
          <p:nvPr/>
        </p:nvSpPr>
        <p:spPr>
          <a:xfrm>
            <a:off x="15098332" y="6710667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445" name="星形"/>
          <p:cNvSpPr/>
          <p:nvPr/>
        </p:nvSpPr>
        <p:spPr>
          <a:xfrm>
            <a:off x="16088155" y="6854839"/>
            <a:ext cx="548156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446" name="image5.jpeg" descr="image5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36209" y="524851"/>
            <a:ext cx="6425969" cy="382084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标题 8"/>
          <p:cNvSpPr txBox="1"/>
          <p:nvPr>
            <p:ph type="title"/>
          </p:nvPr>
        </p:nvSpPr>
        <p:spPr>
          <a:xfrm>
            <a:off x="337956" y="9192524"/>
            <a:ext cx="10425432" cy="1131747"/>
          </a:xfrm>
          <a:prstGeom prst="rect">
            <a:avLst/>
          </a:prstGeom>
        </p:spPr>
        <p:txBody>
          <a:bodyPr anchor="ctr"/>
          <a:lstStyle>
            <a:lvl1pPr>
              <a:defRPr sz="6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思想内容：</a:t>
            </a:r>
          </a:p>
        </p:txBody>
      </p:sp>
      <p:sp>
        <p:nvSpPr>
          <p:cNvPr id="1451" name="矩形 4"/>
          <p:cNvSpPr/>
          <p:nvPr/>
        </p:nvSpPr>
        <p:spPr>
          <a:xfrm>
            <a:off x="130175" y="5518951"/>
            <a:ext cx="24123650" cy="2857163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91429" tIns="91429" rIns="91429" bIns="91429">
            <a:spAutoFit/>
          </a:bodyPr>
          <a:lstStyle/>
          <a:p>
            <a:pPr indent="279400" defTabSz="266700">
              <a:lnSpc>
                <a:spcPct val="120000"/>
              </a:lnSpc>
              <a:defRPr sz="5600" b="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【中吕】朱履曲    警世</a:t>
            </a:r>
          </a:p>
          <a:p>
            <a:pPr indent="254000" algn="just" defTabSz="266700">
              <a:lnSpc>
                <a:spcPct val="120000"/>
              </a:lnSpc>
              <a:defRPr sz="5600" b="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正</a:t>
            </a:r>
            <a:r>
              <a:rPr>
                <a:solidFill>
                  <a:srgbClr val="BE0000"/>
                </a:solidFill>
              </a:rPr>
              <a:t>胶漆</a:t>
            </a:r>
            <a:r>
              <a:t>当思勇退，到</a:t>
            </a:r>
            <a:r>
              <a:rPr>
                <a:solidFill>
                  <a:srgbClr val="BE0000"/>
                </a:solidFill>
              </a:rPr>
              <a:t>参商</a:t>
            </a:r>
            <a:r>
              <a:t>才说归期。只恐</a:t>
            </a:r>
            <a:r>
              <a:rPr>
                <a:solidFill>
                  <a:srgbClr val="BE0000"/>
                </a:solidFill>
              </a:rPr>
              <a:t>范蠡、张良</a:t>
            </a:r>
            <a:r>
              <a:t>笑人痴。捵着胸登要路，睁着眼履危机，直到那其间谁救你。</a:t>
            </a:r>
          </a:p>
        </p:txBody>
      </p:sp>
      <p:sp>
        <p:nvSpPr>
          <p:cNvPr id="1452" name="矩形 4"/>
          <p:cNvSpPr/>
          <p:nvPr/>
        </p:nvSpPr>
        <p:spPr>
          <a:xfrm>
            <a:off x="471804" y="10566369"/>
            <a:ext cx="23440392" cy="1135361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91429" tIns="91429" rIns="91429" bIns="91429">
            <a:spAutoFit/>
          </a:bodyPr>
          <a:lstStyle/>
          <a:p>
            <a:pPr algn="l" defTabSz="457200">
              <a:lnSpc>
                <a:spcPts val="10100"/>
              </a:lnSpc>
              <a:spcBef>
                <a:spcPts val="1200"/>
              </a:spcBef>
              <a:defRPr sz="5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告诫人们：仕途险恶，千万</a:t>
            </a:r>
            <a:r>
              <a:rPr>
                <a:solidFill>
                  <a:srgbClr val="BE0000"/>
                </a:solidFill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不要迷恋官场</a:t>
            </a:r>
            <a:r>
              <a:t>。应该</a:t>
            </a:r>
            <a:r>
              <a:rPr>
                <a:solidFill>
                  <a:srgbClr val="BE0000"/>
                </a:solidFill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急流勇退，全身远祸</a:t>
            </a:r>
            <a:r>
              <a:t>。</a:t>
            </a:r>
          </a:p>
        </p:txBody>
      </p:sp>
      <p:sp>
        <p:nvSpPr>
          <p:cNvPr id="1453" name="小令"/>
          <p:cNvSpPr txBox="1"/>
          <p:nvPr/>
        </p:nvSpPr>
        <p:spPr>
          <a:xfrm>
            <a:off x="9641513" y="1180411"/>
            <a:ext cx="1719581" cy="10210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1828800">
              <a:defRPr sz="6000" b="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小令</a:t>
            </a:r>
          </a:p>
        </p:txBody>
      </p:sp>
      <p:sp>
        <p:nvSpPr>
          <p:cNvPr id="1454" name="标题 8"/>
          <p:cNvSpPr txBox="1"/>
          <p:nvPr/>
        </p:nvSpPr>
        <p:spPr>
          <a:xfrm>
            <a:off x="1750695" y="1125079"/>
            <a:ext cx="10425432" cy="1131747"/>
          </a:xfrm>
          <a:prstGeom prst="rect">
            <a:avLst/>
          </a:prstGeom>
          <a:ln w="12700">
            <a:miter lim="400000"/>
          </a:ln>
        </p:spPr>
        <p:txBody>
          <a:bodyPr tIns="91439" bIns="91439" anchor="ctr">
            <a:normAutofit/>
          </a:bodyPr>
          <a:lstStyle>
            <a:lvl1pPr algn="l" defTabSz="1828800">
              <a:lnSpc>
                <a:spcPct val="90000"/>
              </a:lnSpc>
              <a:defRPr sz="60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 2.7.1张养浩《朱履曲》</a:t>
            </a:r>
          </a:p>
        </p:txBody>
      </p:sp>
      <p:pic>
        <p:nvPicPr>
          <p:cNvPr id="1455" name="image6.jpeg" descr="image6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78958" y="416450"/>
            <a:ext cx="7878890" cy="452910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张养浩的散曲集是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张养浩的散曲集是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A:《东篱乐府》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B:《小山乐府》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C:《酸甜乐府》 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D:《云庄休居自适小乐府》</a:t>
            </a:r>
          </a:p>
        </p:txBody>
      </p:sp>
      <p:sp>
        <p:nvSpPr>
          <p:cNvPr id="1460" name="随堂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63700">
              <a:defRPr sz="5280"/>
            </a:lvl1pPr>
          </a:lstStyle>
          <a:p>
            <a:r>
              <a:t>随堂练习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张养浩的散曲集是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张养浩的散曲集是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A:《东篱乐府》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B:《小山乐府》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C:《酸甜乐府》 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D:《云庄休居自适小乐府》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答案：D</a:t>
            </a:r>
          </a:p>
        </p:txBody>
      </p:sp>
      <p:sp>
        <p:nvSpPr>
          <p:cNvPr id="1463" name="随堂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随堂练习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《[中吕]朱履曲》（警世）是一首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20000"/>
              </a:lnSpc>
              <a:spcBef>
                <a:spcPts val="0"/>
              </a:spcBef>
              <a:defRPr sz="5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《[中吕]朱履曲》（警世）是一首（ ）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A:小令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B:长调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C:中调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D:小调</a:t>
            </a:r>
          </a:p>
        </p:txBody>
      </p:sp>
      <p:sp>
        <p:nvSpPr>
          <p:cNvPr id="1466" name="随堂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37360">
              <a:defRPr sz="5320"/>
            </a:lvl1pPr>
          </a:lstStyle>
          <a:p>
            <a:r>
              <a:t>随堂练习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" name="表格"/>
          <p:cNvGraphicFramePr/>
          <p:nvPr/>
        </p:nvGraphicFramePr>
        <p:xfrm>
          <a:off x="1816983" y="2602750"/>
          <a:ext cx="19617265" cy="10161879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4904316"/>
                <a:gridCol w="4904316"/>
                <a:gridCol w="4904316"/>
                <a:gridCol w="4904316"/>
              </a:tblGrid>
              <a:tr h="234558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题型</a:t>
                      </a:r>
                      <a:endParaRPr sz="6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762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数量</a:t>
                      </a:r>
                      <a:endParaRPr sz="6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762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分值</a:t>
                      </a:r>
                      <a:endParaRPr sz="6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762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标记形式</a:t>
                      </a:r>
                      <a:endParaRPr sz="6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762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1376303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单选题</a:t>
                      </a:r>
                      <a:endParaRPr sz="6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762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30</a:t>
                      </a:r>
                      <a:endParaRPr sz="6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762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30</a:t>
                      </a:r>
                      <a:endParaRPr sz="6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762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defRPr>
                      </a:p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762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</a:tr>
              <a:tr h="1376303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多选题</a:t>
                      </a:r>
                      <a:endParaRPr sz="6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5</a:t>
                      </a:r>
                      <a:endParaRPr sz="6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10</a:t>
                      </a:r>
                      <a:endParaRPr sz="6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defRPr>
                      </a:p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1376303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简答题</a:t>
                      </a:r>
                      <a:endParaRPr sz="6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5</a:t>
                      </a:r>
                      <a:endParaRPr sz="6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30</a:t>
                      </a:r>
                      <a:endParaRPr sz="6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defRPr>
                      </a:p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</a:tr>
              <a:tr h="1376303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论述题</a:t>
                      </a:r>
                      <a:endParaRPr sz="6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2</a:t>
                      </a:r>
                      <a:endParaRPr sz="6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20</a:t>
                      </a:r>
                      <a:endParaRPr sz="6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defRPr>
                      </a:p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31108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阅读分析题</a:t>
                      </a:r>
                      <a:endParaRPr sz="6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1</a:t>
                      </a:r>
                      <a:endParaRPr sz="6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10</a:t>
                      </a:r>
                      <a:endParaRPr sz="6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defRPr>
                      </a:pPr>
                      <a:r>
                        <a:t>      </a:t>
                      </a:r>
                      <a:r>
                        <a:rPr sz="4600"/>
                        <a:t>❤️</a:t>
                      </a:r>
                      <a:endParaRPr sz="4600"/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</a:tr>
            </a:tbl>
          </a:graphicData>
        </a:graphic>
      </p:graphicFrame>
      <p:sp>
        <p:nvSpPr>
          <p:cNvPr id="359" name="单选"/>
          <p:cNvSpPr txBox="1"/>
          <p:nvPr/>
        </p:nvSpPr>
        <p:spPr>
          <a:xfrm>
            <a:off x="17531652" y="4939677"/>
            <a:ext cx="1109977" cy="817877"/>
          </a:xfrm>
          <a:prstGeom prst="rect">
            <a:avLst/>
          </a:prstGeom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 b="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360" name="星形"/>
          <p:cNvSpPr/>
          <p:nvPr/>
        </p:nvSpPr>
        <p:spPr>
          <a:xfrm>
            <a:off x="18563544" y="5143255"/>
            <a:ext cx="518903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61" name="多选"/>
          <p:cNvSpPr txBox="1"/>
          <p:nvPr/>
        </p:nvSpPr>
        <p:spPr>
          <a:xfrm>
            <a:off x="17471198" y="6449059"/>
            <a:ext cx="1109977" cy="817877"/>
          </a:xfrm>
          <a:prstGeom prst="rect">
            <a:avLst/>
          </a:prstGeom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 b="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多选</a:t>
            </a:r>
          </a:p>
        </p:txBody>
      </p:sp>
      <p:sp>
        <p:nvSpPr>
          <p:cNvPr id="362" name="星形"/>
          <p:cNvSpPr/>
          <p:nvPr/>
        </p:nvSpPr>
        <p:spPr>
          <a:xfrm>
            <a:off x="18503089" y="6652638"/>
            <a:ext cx="518902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63" name="星形"/>
          <p:cNvSpPr/>
          <p:nvPr/>
        </p:nvSpPr>
        <p:spPr>
          <a:xfrm>
            <a:off x="19011089" y="6652638"/>
            <a:ext cx="518902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64" name="简答"/>
          <p:cNvSpPr txBox="1"/>
          <p:nvPr/>
        </p:nvSpPr>
        <p:spPr>
          <a:xfrm>
            <a:off x="17442507" y="7958441"/>
            <a:ext cx="1109977" cy="817877"/>
          </a:xfrm>
          <a:prstGeom prst="rect">
            <a:avLst/>
          </a:prstGeom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 b="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365" name="星形"/>
          <p:cNvSpPr/>
          <p:nvPr/>
        </p:nvSpPr>
        <p:spPr>
          <a:xfrm>
            <a:off x="18474396" y="8162018"/>
            <a:ext cx="518903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66" name="星形"/>
          <p:cNvSpPr/>
          <p:nvPr/>
        </p:nvSpPr>
        <p:spPr>
          <a:xfrm>
            <a:off x="18982396" y="8162018"/>
            <a:ext cx="518903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67" name="星形"/>
          <p:cNvSpPr/>
          <p:nvPr/>
        </p:nvSpPr>
        <p:spPr>
          <a:xfrm>
            <a:off x="19464996" y="8162018"/>
            <a:ext cx="518903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68" name="论述"/>
          <p:cNvSpPr txBox="1"/>
          <p:nvPr/>
        </p:nvSpPr>
        <p:spPr>
          <a:xfrm>
            <a:off x="17421361" y="9420859"/>
            <a:ext cx="1109977" cy="817877"/>
          </a:xfrm>
          <a:prstGeom prst="rect">
            <a:avLst/>
          </a:prstGeom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 b="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论述</a:t>
            </a:r>
          </a:p>
        </p:txBody>
      </p:sp>
      <p:sp>
        <p:nvSpPr>
          <p:cNvPr id="369" name="星形"/>
          <p:cNvSpPr/>
          <p:nvPr/>
        </p:nvSpPr>
        <p:spPr>
          <a:xfrm>
            <a:off x="18499796" y="9624438"/>
            <a:ext cx="518903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70" name="星形"/>
          <p:cNvSpPr/>
          <p:nvPr/>
        </p:nvSpPr>
        <p:spPr>
          <a:xfrm>
            <a:off x="19007796" y="9624438"/>
            <a:ext cx="518903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71" name="星形"/>
          <p:cNvSpPr/>
          <p:nvPr/>
        </p:nvSpPr>
        <p:spPr>
          <a:xfrm>
            <a:off x="19490396" y="9624438"/>
            <a:ext cx="518903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72" name="阅读理解"/>
          <p:cNvSpPr txBox="1"/>
          <p:nvPr/>
        </p:nvSpPr>
        <p:spPr>
          <a:xfrm>
            <a:off x="17294860" y="11580238"/>
            <a:ext cx="2024377" cy="817877"/>
          </a:xfrm>
          <a:prstGeom prst="rect">
            <a:avLst/>
          </a:prstGeom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 b="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阅读理解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《[中吕]朱履曲》（警世）是一首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20000"/>
              </a:lnSpc>
              <a:spcBef>
                <a:spcPts val="0"/>
              </a:spcBef>
              <a:defRPr sz="5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《[中吕]朱履曲》（警世）是一首（ ）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2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A:小令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B:长调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C:中调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D:小调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答案：A</a:t>
            </a:r>
          </a:p>
        </p:txBody>
      </p:sp>
      <p:sp>
        <p:nvSpPr>
          <p:cNvPr id="1469" name="随堂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37360">
              <a:defRPr sz="5320"/>
            </a:lvl1pPr>
          </a:lstStyle>
          <a:p>
            <a:r>
              <a:t>随堂练习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张养浩《[中吕]朱履曲》(警世)举出的功成身退的历史人物是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张养浩《[中吕]朱履曲》(警世)举出的功成身退的历史人物是</a:t>
            </a:r>
          </a:p>
          <a:p>
            <a:pPr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A:屈原、宋玉     B:范蠡、张良</a:t>
            </a:r>
            <a:br/>
            <a:r>
              <a:t>C:萧何、韩信     D:陶潜、裴度 </a:t>
            </a:r>
          </a:p>
        </p:txBody>
      </p:sp>
      <p:sp>
        <p:nvSpPr>
          <p:cNvPr id="1472" name="随堂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37360">
              <a:defRPr sz="5320"/>
            </a:lvl1pPr>
          </a:lstStyle>
          <a:p>
            <a:r>
              <a:t>随堂练习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张养浩《[中吕]朱履曲》(警世)举出的功成身退的历史人物是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张养浩《[中吕]朱履曲》(警世)举出的功成身退的历史人物是</a:t>
            </a:r>
          </a:p>
          <a:p>
            <a:pPr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A:屈原、宋玉     </a:t>
            </a:r>
            <a:r>
              <a:rPr>
                <a:solidFill>
                  <a:srgbClr val="BE0000"/>
                </a:solidFill>
              </a:rPr>
              <a:t>B:范蠡、张良</a:t>
            </a:r>
            <a:br>
              <a:rPr>
                <a:solidFill>
                  <a:srgbClr val="BE0000"/>
                </a:solidFill>
              </a:rPr>
            </a:br>
            <a:r>
              <a:t>C:萧何、韩信     D:陶潜、裴度 </a:t>
            </a:r>
          </a:p>
          <a:p>
            <a:pPr>
              <a:defRPr sz="6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答案：B</a:t>
            </a:r>
          </a:p>
        </p:txBody>
      </p:sp>
      <p:sp>
        <p:nvSpPr>
          <p:cNvPr id="1475" name="随堂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37360">
              <a:defRPr sz="5320"/>
            </a:lvl1pPr>
          </a:lstStyle>
          <a:p>
            <a:r>
              <a:t>随堂练习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7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78" name="标题 1"/>
          <p:cNvSpPr txBox="1"/>
          <p:nvPr>
            <p:ph type="title"/>
          </p:nvPr>
        </p:nvSpPr>
        <p:spPr>
          <a:xfrm>
            <a:off x="2922104" y="8350250"/>
            <a:ext cx="15703990" cy="1978025"/>
          </a:xfrm>
          <a:prstGeom prst="rect">
            <a:avLst/>
          </a:prstGeom>
        </p:spPr>
        <p:txBody>
          <a:bodyPr anchor="b"/>
          <a:lstStyle>
            <a:lvl1pPr>
              <a:defRPr sz="9000"/>
            </a:lvl1pPr>
          </a:lstStyle>
          <a:p>
            <a:r>
              <a:t>2.8睢景臣</a:t>
            </a:r>
          </a:p>
        </p:txBody>
      </p:sp>
      <p:sp>
        <p:nvSpPr>
          <p:cNvPr id="1479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480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81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482" name="副标题 2"/>
          <p:cNvSpPr txBox="1"/>
          <p:nvPr/>
        </p:nvSpPr>
        <p:spPr>
          <a:xfrm>
            <a:off x="2930526" y="12258675"/>
            <a:ext cx="9782176" cy="7162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标题 8"/>
          <p:cNvSpPr txBox="1"/>
          <p:nvPr>
            <p:ph type="title"/>
          </p:nvPr>
        </p:nvSpPr>
        <p:spPr>
          <a:xfrm>
            <a:off x="1676399" y="1125394"/>
            <a:ext cx="10425432" cy="1131747"/>
          </a:xfrm>
          <a:prstGeom prst="rect">
            <a:avLst/>
          </a:prstGeom>
        </p:spPr>
        <p:txBody>
          <a:bodyPr/>
          <a:lstStyle/>
          <a:p>
            <a:pPr defTabSz="1773555">
              <a:defRPr sz="679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2.8.0 睢景臣</a:t>
            </a:r>
          </a:p>
        </p:txBody>
      </p:sp>
      <p:sp>
        <p:nvSpPr>
          <p:cNvPr id="1485" name="矩形 4"/>
          <p:cNvSpPr txBox="1"/>
          <p:nvPr/>
        </p:nvSpPr>
        <p:spPr>
          <a:xfrm>
            <a:off x="6420972" y="6212864"/>
            <a:ext cx="17044531" cy="1236961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91429" tIns="91429" rIns="91429" bIns="91429">
            <a:spAutoFit/>
          </a:bodyPr>
          <a:lstStyle/>
          <a:p>
            <a:pPr indent="254000" algn="l" defTabSz="266700">
              <a:lnSpc>
                <a:spcPct val="120000"/>
              </a:lnSpc>
              <a:defRPr sz="5200" b="0" baseline="19000">
                <a:uFill>
                  <a:solidFill>
                    <a:srgbClr val="000000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睢景臣（生卒年不详），一作舜臣，字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景贤/嘉贤</a:t>
            </a:r>
            <a:r>
              <a:t>。</a:t>
            </a:r>
          </a:p>
        </p:txBody>
      </p:sp>
      <p:pic>
        <p:nvPicPr>
          <p:cNvPr id="1486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6125" y="2811795"/>
            <a:ext cx="6121401" cy="96012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87" name="单选"/>
          <p:cNvSpPr txBox="1"/>
          <p:nvPr/>
        </p:nvSpPr>
        <p:spPr>
          <a:xfrm>
            <a:off x="18762321" y="7706538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488" name="星形"/>
          <p:cNvSpPr/>
          <p:nvPr/>
        </p:nvSpPr>
        <p:spPr>
          <a:xfrm>
            <a:off x="19798944" y="7804960"/>
            <a:ext cx="548156" cy="52953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2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93" name="标题 1"/>
          <p:cNvSpPr txBox="1"/>
          <p:nvPr>
            <p:ph type="title"/>
          </p:nvPr>
        </p:nvSpPr>
        <p:spPr>
          <a:xfrm>
            <a:off x="839402" y="7904439"/>
            <a:ext cx="15703990" cy="1978025"/>
          </a:xfrm>
          <a:prstGeom prst="rect">
            <a:avLst/>
          </a:prstGeom>
        </p:spPr>
        <p:txBody>
          <a:bodyPr anchor="b"/>
          <a:lstStyle/>
          <a:p>
            <a:pPr defTabSz="1407795">
              <a:defRPr sz="6930"/>
            </a:pPr>
            <a:r>
              <a:t>2.8.1睢景臣《哨遍·高祖还乡》</a:t>
            </a:r>
            <a:r>
              <a:rPr>
                <a:solidFill>
                  <a:srgbClr val="BE0000"/>
                </a:solidFill>
              </a:rPr>
              <a:t>【精读】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1494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495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96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497" name="副标题 2"/>
          <p:cNvSpPr txBox="1"/>
          <p:nvPr/>
        </p:nvSpPr>
        <p:spPr>
          <a:xfrm>
            <a:off x="2930526" y="12258675"/>
            <a:ext cx="9782176" cy="7162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学习是一种信仰！ IN LEARING WE TRUST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00050" y="254000"/>
            <a:ext cx="655383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2.8.1[般涉调]哨遍（高祖还乡）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标题 8"/>
          <p:cNvSpPr txBox="1"/>
          <p:nvPr>
            <p:ph type="title"/>
          </p:nvPr>
        </p:nvSpPr>
        <p:spPr>
          <a:xfrm>
            <a:off x="1676399" y="1125394"/>
            <a:ext cx="10425432" cy="1131747"/>
          </a:xfrm>
          <a:prstGeom prst="rect">
            <a:avLst/>
          </a:prstGeom>
        </p:spPr>
        <p:txBody>
          <a:bodyPr anchor="ctr"/>
          <a:lstStyle/>
          <a:p>
            <a:pPr defTabSz="1773555">
              <a:defRPr sz="582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2.8.1睢景臣《哨遍·高祖还乡》</a:t>
            </a:r>
          </a:p>
        </p:txBody>
      </p:sp>
      <p:sp>
        <p:nvSpPr>
          <p:cNvPr id="1500" name="文本框 99"/>
          <p:cNvSpPr txBox="1"/>
          <p:nvPr/>
        </p:nvSpPr>
        <p:spPr>
          <a:xfrm>
            <a:off x="761005" y="4685743"/>
            <a:ext cx="22047547" cy="4345941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algn="just" defTabSz="1828800">
              <a:lnSpc>
                <a:spcPct val="120000"/>
              </a:lnSpc>
              <a:defRPr sz="5200" b="0" baseline="17000">
                <a:latin typeface="兰亭黑-简"/>
                <a:ea typeface="兰亭黑-简"/>
                <a:cs typeface="兰亭黑-简"/>
                <a:sym typeface="兰亭黑-简"/>
              </a:defRPr>
            </a:pPr>
            <a:r>
              <a:t>  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《史记·高祖本纪》载，汉十二年（前195），刘邦亲自率兵平定淮南王英布，归途中经过故乡沛县（今属江苏），逗留了十多天。因为刘邦从人众多，以致“沛中空县皆之邑西献”，全县出动以供献饮食。</a:t>
            </a:r>
            <a:r>
              <a:rPr sz="5600" u="sng" baseline="16000">
                <a:solidFill>
                  <a:srgbClr val="A1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（真实事件）。</a:t>
            </a:r>
            <a:endParaRPr sz="5600" u="sng" baseline="16000">
              <a:solidFill>
                <a:srgbClr val="A1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楷体" panose="02010609060101010101" charset="-122"/>
            </a:endParaRPr>
          </a:p>
        </p:txBody>
      </p:sp>
      <p:sp>
        <p:nvSpPr>
          <p:cNvPr id="1501" name="标题 8"/>
          <p:cNvSpPr txBox="1"/>
          <p:nvPr/>
        </p:nvSpPr>
        <p:spPr>
          <a:xfrm>
            <a:off x="664962" y="3465281"/>
            <a:ext cx="10425431" cy="1131747"/>
          </a:xfrm>
          <a:prstGeom prst="rect">
            <a:avLst/>
          </a:prstGeom>
          <a:ln w="12700">
            <a:miter lim="400000"/>
          </a:ln>
        </p:spPr>
        <p:txBody>
          <a:bodyPr tIns="91439" bIns="91439" anchor="ctr">
            <a:normAutofit/>
          </a:bodyPr>
          <a:lstStyle>
            <a:lvl1pPr algn="l" defTabSz="1828800">
              <a:lnSpc>
                <a:spcPct val="90000"/>
              </a:lnSpc>
              <a:defRPr sz="60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背景：</a:t>
            </a:r>
          </a:p>
        </p:txBody>
      </p:sp>
      <p:sp>
        <p:nvSpPr>
          <p:cNvPr id="1502" name="单选"/>
          <p:cNvSpPr txBox="1"/>
          <p:nvPr/>
        </p:nvSpPr>
        <p:spPr>
          <a:xfrm>
            <a:off x="2944357" y="3622214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503" name="星形"/>
          <p:cNvSpPr/>
          <p:nvPr/>
        </p:nvSpPr>
        <p:spPr>
          <a:xfrm>
            <a:off x="3980981" y="3720635"/>
            <a:ext cx="548155" cy="52953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" name="文本框 1"/>
          <p:cNvSpPr txBox="1"/>
          <p:nvPr/>
        </p:nvSpPr>
        <p:spPr>
          <a:xfrm>
            <a:off x="400050" y="254000"/>
            <a:ext cx="655383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2.8.1[般涉调]哨遍（高祖还乡）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矩形 4"/>
          <p:cNvSpPr/>
          <p:nvPr/>
        </p:nvSpPr>
        <p:spPr>
          <a:xfrm>
            <a:off x="416254" y="4979050"/>
            <a:ext cx="23551492" cy="8040450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91429" tIns="91429" rIns="91429" bIns="91429">
            <a:spAutoFit/>
          </a:bodyPr>
          <a:lstStyle/>
          <a:p>
            <a:pPr indent="254000" algn="just" defTabSz="266700">
              <a:lnSpc>
                <a:spcPct val="120000"/>
              </a:lnSpc>
              <a:defRPr sz="5700" b="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【哨遍】社长排门告示，但有的差使无推故。这差使不寻俗。一壁厢纳草除根，一边又要差夫，索应付。又是言车驾，都说是銮舆，今日还乡故。王乡老执定瓦台盘，赵忙郎抱着酒胡芦。</a:t>
            </a:r>
            <a:r>
              <a:rPr u="sng">
                <a:solidFill>
                  <a:srgbClr val="BE0000"/>
                </a:solidFill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新刷来的头巾，恰糨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jiāng</a:t>
            </a:r>
            <a:r>
              <a:rPr u="sng">
                <a:solidFill>
                  <a:srgbClr val="BE0000"/>
                </a:solidFill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来的绸衫，畅好是妆么大户。</a:t>
            </a:r>
            <a:r>
              <a:rPr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【村民准备】</a:t>
            </a:r>
            <a:endParaRPr u="sng">
              <a:solidFill>
                <a:srgbClr val="BE0000"/>
              </a:solidFill>
              <a:uFillTx/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indent="254000" algn="just" defTabSz="266700">
              <a:lnSpc>
                <a:spcPct val="120000"/>
              </a:lnSpc>
              <a:defRPr sz="5700" b="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【耍孩儿】瞎王留引定火乔男女，胡踢蹬吹笛擂鼓。见一颩人马到庄门，匹头里几面旗舒。一面旗白胡阑套住个迎霜兔</a:t>
            </a:r>
            <a:r>
              <a:rPr>
                <a:solidFill>
                  <a:srgbClr val="BE0000"/>
                </a:solidFill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（月旗）</a:t>
            </a:r>
            <a:r>
              <a:t>，一面旗红曲连打着个毕月乌</a:t>
            </a:r>
            <a:r>
              <a:rPr>
                <a:solidFill>
                  <a:srgbClr val="BE0000"/>
                </a:solidFill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（日旗）</a:t>
            </a:r>
            <a:r>
              <a:t>。一面旗</a:t>
            </a:r>
            <a:r>
              <a:rPr>
                <a:solidFill>
                  <a:srgbClr val="A10000"/>
                </a:solidFill>
                <a:uFillTx/>
              </a:rPr>
              <a:t>鸡学舞</a:t>
            </a:r>
            <a:r>
              <a:rPr>
                <a:solidFill>
                  <a:srgbClr val="BE0000"/>
                </a:solidFill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（飞凤旗）</a:t>
            </a:r>
            <a:r>
              <a:t>，一面旗</a:t>
            </a:r>
            <a:r>
              <a:rPr>
                <a:solidFill>
                  <a:srgbClr val="A10000"/>
                </a:solidFill>
                <a:uFillTx/>
              </a:rPr>
              <a:t>狗生双翅</a:t>
            </a:r>
            <a:r>
              <a:rPr>
                <a:solidFill>
                  <a:srgbClr val="BE0000"/>
                </a:solidFill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（飞虎旗）</a:t>
            </a:r>
            <a:r>
              <a:t>，一面旗</a:t>
            </a:r>
            <a:r>
              <a:rPr>
                <a:solidFill>
                  <a:srgbClr val="A10000"/>
                </a:solidFill>
                <a:uFillTx/>
              </a:rPr>
              <a:t>蛇缠葫芦</a:t>
            </a:r>
            <a:r>
              <a:rPr>
                <a:solidFill>
                  <a:srgbClr val="BE0000"/>
                </a:solidFill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（蟠龙戏珠旗）</a:t>
            </a:r>
            <a:r>
              <a:t>。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 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1508" name="标题 8"/>
          <p:cNvSpPr txBox="1"/>
          <p:nvPr>
            <p:ph type="title"/>
          </p:nvPr>
        </p:nvSpPr>
        <p:spPr>
          <a:xfrm>
            <a:off x="1676399" y="1125394"/>
            <a:ext cx="10425432" cy="1131747"/>
          </a:xfrm>
          <a:prstGeom prst="rect">
            <a:avLst/>
          </a:prstGeom>
        </p:spPr>
        <p:txBody>
          <a:bodyPr anchor="ctr"/>
          <a:lstStyle/>
          <a:p>
            <a:pPr defTabSz="1682115">
              <a:defRPr sz="552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2.8.1睢景臣《哨遍·高祖还乡》</a:t>
            </a:r>
          </a:p>
        </p:txBody>
      </p:sp>
      <p:pic>
        <p:nvPicPr>
          <p:cNvPr id="1509" name="image5.jpeg" descr="image5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43925" y="684673"/>
            <a:ext cx="6545155" cy="38917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400050" y="254000"/>
            <a:ext cx="655383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2.8.1[般涉调]哨遍（高祖还乡）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矩形 4"/>
          <p:cNvSpPr/>
          <p:nvPr/>
        </p:nvSpPr>
        <p:spPr>
          <a:xfrm>
            <a:off x="640755" y="5322981"/>
            <a:ext cx="23476909" cy="695608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91429" tIns="91429" rIns="91429" bIns="91429">
            <a:spAutoFit/>
          </a:bodyPr>
          <a:lstStyle/>
          <a:p>
            <a:pPr indent="254000" algn="just" defTabSz="266700">
              <a:lnSpc>
                <a:spcPct val="120000"/>
              </a:lnSpc>
              <a:defRPr sz="5300" b="0" baseline="900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【五煞】红漆了叉，银铮了斧。甜瓜苦瓜黄金镀。明晃晃马镫枪尖上挑，白雪雪鹅毛扇上铺。这几个乔人物。</a:t>
            </a:r>
            <a:r>
              <a:rPr u="sng">
                <a:solidFill>
                  <a:srgbClr val="BE0000"/>
                </a:solidFill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拿着些不曾见的器仗，穿着些大作怪的衣服。</a:t>
            </a:r>
            <a:r>
              <a:t>【四煞】辕条上都是马，套顶上不见驴。黄罗伞柄天生曲。车前八个天曹判，车后若干递送夫。更几个多娇女，一般穿着，一样妆梳。</a:t>
            </a:r>
            <a:r>
              <a:rPr>
                <a:solidFill>
                  <a:srgbClr val="BE0000"/>
                </a:solidFill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（侍从）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indent="254000" algn="just" defTabSz="266700">
              <a:lnSpc>
                <a:spcPct val="120000"/>
              </a:lnSpc>
              <a:defRPr sz="5300" b="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【揭起“麒麟皮”而专写“马脚”】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indent="254000" algn="just" defTabSz="266700">
              <a:lnSpc>
                <a:spcPct val="120000"/>
              </a:lnSpc>
              <a:defRPr sz="5300" b="0" baseline="900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【三煞】</a:t>
            </a:r>
            <a:r>
              <a:rPr u="sng">
                <a:solidFill>
                  <a:srgbClr val="BE0000"/>
                </a:solidFill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那大汉下的车，众人施礼数。那大汉觑得人如无物。</a:t>
            </a:r>
            <a:r>
              <a:t>众乡老展脚舒腰拜，那大汉挪身着手扶。猛可里抬头觑，觑多时认得，险气破我胸脯。</a:t>
            </a:r>
          </a:p>
        </p:txBody>
      </p:sp>
      <p:sp>
        <p:nvSpPr>
          <p:cNvPr id="1512" name="标题 8"/>
          <p:cNvSpPr txBox="1"/>
          <p:nvPr>
            <p:ph type="title"/>
          </p:nvPr>
        </p:nvSpPr>
        <p:spPr>
          <a:xfrm>
            <a:off x="1676399" y="1125394"/>
            <a:ext cx="10425432" cy="1131747"/>
          </a:xfrm>
          <a:prstGeom prst="rect">
            <a:avLst/>
          </a:prstGeom>
        </p:spPr>
        <p:txBody>
          <a:bodyPr anchor="ctr"/>
          <a:lstStyle/>
          <a:p>
            <a:pPr>
              <a:defRPr sz="5200" b="1"/>
            </a:pPr>
            <a:r>
              <a:t>2.8.1睢景臣《哨遍·高祖还乡》</a:t>
            </a:r>
          </a:p>
        </p:txBody>
      </p:sp>
      <p:pic>
        <p:nvPicPr>
          <p:cNvPr id="1513" name="image5.jpeg" descr="image5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43925" y="684673"/>
            <a:ext cx="6545155" cy="38917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400050" y="325755"/>
            <a:ext cx="655383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2.8.1[般涉调]哨遍（高祖还乡）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矩形 4"/>
          <p:cNvSpPr/>
          <p:nvPr/>
        </p:nvSpPr>
        <p:spPr>
          <a:xfrm>
            <a:off x="321380" y="4780059"/>
            <a:ext cx="23741239" cy="7168298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91429" tIns="91429" rIns="91429" bIns="91429">
            <a:spAutoFit/>
          </a:bodyPr>
          <a:lstStyle/>
          <a:p>
            <a:pPr indent="254000" algn="just" defTabSz="266700">
              <a:lnSpc>
                <a:spcPct val="120000"/>
              </a:lnSpc>
              <a:defRPr sz="5100" b="0" baseline="1800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【二煞】你须身姓刘，你妻须姓吕，把你两家儿根脚从头数：你本身做亭长耽几杯酒，你丈人教村学读几卷书。曾在俺庄东住，也曾与我喂牛切草，拽耙bà扶锄。</a:t>
            </a:r>
          </a:p>
          <a:p>
            <a:pPr indent="254000" algn="just" defTabSz="266700">
              <a:lnSpc>
                <a:spcPct val="120000"/>
              </a:lnSpc>
              <a:defRPr sz="5100" b="0" baseline="1800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【一煞】春采了桑，冬借了俺粟，零支了米麦无重数。</a:t>
            </a:r>
            <a:r>
              <a:rPr u="sng">
                <a:solidFill>
                  <a:srgbClr val="BE0000"/>
                </a:solidFill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换田契强秤了麻三秤，还酒债偷量了豆几斛。</a:t>
            </a:r>
            <a:r>
              <a:t>有甚胡突处？明标着册历，见放着文书。</a:t>
            </a:r>
          </a:p>
          <a:p>
            <a:pPr indent="254000" algn="just" defTabSz="266700">
              <a:lnSpc>
                <a:spcPct val="120000"/>
              </a:lnSpc>
              <a:defRPr sz="5100" b="0" baseline="1800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【尾声】少我的钱差发内旋拨还，欠我的粟税粮中私准除。只道刘三，谁肯把你揪捽zuó住，白甚么改了姓、更了名，唤做汉高祖。</a:t>
            </a:r>
          </a:p>
        </p:txBody>
      </p:sp>
      <p:sp>
        <p:nvSpPr>
          <p:cNvPr id="1516" name="标题 8"/>
          <p:cNvSpPr txBox="1"/>
          <p:nvPr>
            <p:ph type="title"/>
          </p:nvPr>
        </p:nvSpPr>
        <p:spPr>
          <a:xfrm>
            <a:off x="1676399" y="1125394"/>
            <a:ext cx="10425432" cy="1131747"/>
          </a:xfrm>
          <a:prstGeom prst="rect">
            <a:avLst/>
          </a:prstGeom>
        </p:spPr>
        <p:txBody>
          <a:bodyPr anchor="ctr"/>
          <a:lstStyle/>
          <a:p>
            <a:pPr>
              <a:defRPr sz="5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2.8.1睢景臣《哨遍·高祖还乡》</a:t>
            </a:r>
          </a:p>
        </p:txBody>
      </p:sp>
      <p:pic>
        <p:nvPicPr>
          <p:cNvPr id="1517" name="image5.jpeg" descr="image5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43925" y="684673"/>
            <a:ext cx="6545155" cy="38917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400050" y="254000"/>
            <a:ext cx="655383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2.8.1[般涉调]哨遍（高祖还乡）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标题 8"/>
          <p:cNvSpPr txBox="1"/>
          <p:nvPr>
            <p:ph type="title"/>
          </p:nvPr>
        </p:nvSpPr>
        <p:spPr>
          <a:xfrm>
            <a:off x="1676399" y="1125393"/>
            <a:ext cx="10425432" cy="1131750"/>
          </a:xfrm>
          <a:prstGeom prst="rect">
            <a:avLst/>
          </a:prstGeom>
        </p:spPr>
        <p:txBody>
          <a:bodyPr/>
          <a:lstStyle>
            <a:lvl1pPr>
              <a:defRPr sz="5200" b="1"/>
            </a:lvl1pPr>
          </a:lstStyle>
          <a:p>
            <a:r>
              <a:t>全书朝代分数占比</a:t>
            </a:r>
          </a:p>
        </p:txBody>
      </p:sp>
      <p:graphicFrame>
        <p:nvGraphicFramePr>
          <p:cNvPr id="375" name="图表 3"/>
          <p:cNvGraphicFramePr/>
          <p:nvPr/>
        </p:nvGraphicFramePr>
        <p:xfrm>
          <a:off x="1454732" y="2451942"/>
          <a:ext cx="15233258" cy="9974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pic>
        <p:nvPicPr>
          <p:cNvPr id="1522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3255" y="482058"/>
            <a:ext cx="22217490" cy="1275188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400050" y="254000"/>
            <a:ext cx="655383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2.8.1[般涉调]哨遍（高祖还乡）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本套曲故意抹去皇帝头上的神圣光环，揭起“麒麟皮”而专写“马脚”，显示了刘邦流氓无赖的本来面目。…"/>
          <p:cNvSpPr txBox="1"/>
          <p:nvPr/>
        </p:nvSpPr>
        <p:spPr>
          <a:xfrm>
            <a:off x="1144110" y="4392882"/>
            <a:ext cx="21376641" cy="5064325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algn="just" defTabSz="1828800">
              <a:lnSpc>
                <a:spcPct val="120000"/>
              </a:lnSpc>
              <a:defRPr sz="5000" b="0" baseline="18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本套曲故意抹去皇帝头上的神圣光环，揭起“麒麟皮”而专写“马脚”，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显示了刘邦流氓无赖的本来面目。</a:t>
            </a:r>
            <a:endParaRPr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just" defTabSz="1828800">
              <a:lnSpc>
                <a:spcPct val="120000"/>
              </a:lnSpc>
              <a:defRPr sz="5000" b="0" baseline="18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皇帝还乡的种种阔气排场，甚至皇帝本人，通过乡民眼睛的折光，全都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失去了庄严的色彩，变得及其滑稽可笑，</a:t>
            </a:r>
            <a:endParaRPr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just" defTabSz="1828800">
              <a:lnSpc>
                <a:spcPct val="120000"/>
              </a:lnSpc>
              <a:defRPr sz="5000" b="0" baseline="18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因此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产生了强烈的讽刺效果，揭露讽刺统治者。</a:t>
            </a:r>
            <a:endParaRPr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1525" name="思想内容（立意/主旨）："/>
          <p:cNvSpPr txBox="1"/>
          <p:nvPr/>
        </p:nvSpPr>
        <p:spPr>
          <a:xfrm>
            <a:off x="1055278" y="3182162"/>
            <a:ext cx="7661197" cy="9067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1828800">
              <a:lnSpc>
                <a:spcPct val="90000"/>
              </a:lnSpc>
              <a:spcBef>
                <a:spcPts val="2000"/>
              </a:spcBef>
              <a:defRPr sz="52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思想内容（立意/主旨）：</a:t>
            </a:r>
          </a:p>
        </p:txBody>
      </p:sp>
      <p:sp>
        <p:nvSpPr>
          <p:cNvPr id="1526" name="简答"/>
          <p:cNvSpPr txBox="1"/>
          <p:nvPr/>
        </p:nvSpPr>
        <p:spPr>
          <a:xfrm>
            <a:off x="8663159" y="3220262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1527" name="星形"/>
          <p:cNvSpPr/>
          <p:nvPr/>
        </p:nvSpPr>
        <p:spPr>
          <a:xfrm>
            <a:off x="9699783" y="3318684"/>
            <a:ext cx="548155" cy="52953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528" name="星形"/>
          <p:cNvSpPr/>
          <p:nvPr/>
        </p:nvSpPr>
        <p:spPr>
          <a:xfrm>
            <a:off x="10197136" y="3318684"/>
            <a:ext cx="548155" cy="52953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529" name="星形"/>
          <p:cNvSpPr/>
          <p:nvPr/>
        </p:nvSpPr>
        <p:spPr>
          <a:xfrm>
            <a:off x="10840501" y="3318684"/>
            <a:ext cx="548156" cy="52953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530" name="助记：本来流氓无赖+排场滑稽可笑——强烈讽刺统治者"/>
          <p:cNvSpPr txBox="1"/>
          <p:nvPr/>
        </p:nvSpPr>
        <p:spPr>
          <a:xfrm>
            <a:off x="1114657" y="10598036"/>
            <a:ext cx="16384906" cy="957581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wrap="none" tIns="91439" bIns="91439">
            <a:spAutoFit/>
          </a:bodyPr>
          <a:lstStyle>
            <a:lvl1pPr algn="l" defTabSz="1828800">
              <a:lnSpc>
                <a:spcPct val="90000"/>
              </a:lnSpc>
              <a:spcBef>
                <a:spcPts val="2000"/>
              </a:spcBef>
              <a:defRPr sz="52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助记：本来流氓无赖+排场滑稽可笑——强烈讽刺统治者</a:t>
            </a:r>
          </a:p>
        </p:txBody>
      </p:sp>
      <p:sp>
        <p:nvSpPr>
          <p:cNvPr id="1531" name="2.8.1睢景臣《哨遍·高祖还乡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defRPr sz="5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2.8.1睢景臣《哨遍·高祖还乡》</a:t>
            </a:r>
          </a:p>
        </p:txBody>
      </p:sp>
      <p:pic>
        <p:nvPicPr>
          <p:cNvPr id="1532" name="image6.jpeg" descr="image6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19220" y="370019"/>
            <a:ext cx="6365081" cy="365890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400050" y="254000"/>
            <a:ext cx="655383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2.8.1[般涉调]哨遍（高祖还乡）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pic>
        <p:nvPicPr>
          <p:cNvPr id="1535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3255" y="482058"/>
            <a:ext cx="22217490" cy="1275188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400050" y="254000"/>
            <a:ext cx="655383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2.8.1[般涉调]哨遍（高祖还乡）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总：采用代言体形式，从熟知刘邦老底的乡民视角写高祖还乡【手法】…"/>
          <p:cNvSpPr txBox="1"/>
          <p:nvPr/>
        </p:nvSpPr>
        <p:spPr>
          <a:xfrm>
            <a:off x="578130" y="3469265"/>
            <a:ext cx="23227741" cy="8396448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algn="just" defTabSz="1828800">
              <a:lnSpc>
                <a:spcPct val="120000"/>
              </a:lnSpc>
              <a:defRPr sz="5000" b="0" baseline="18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总</a:t>
            </a:r>
            <a:r>
              <a:t>：采用代言体形式，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从熟知刘邦老底的乡民视角写高祖还乡【手法】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just" defTabSz="1828800">
              <a:lnSpc>
                <a:spcPct val="120000"/>
              </a:lnSpc>
              <a:defRPr sz="5000" b="0" baseline="18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just" defTabSz="1828800">
              <a:lnSpc>
                <a:spcPct val="120000"/>
              </a:lnSpc>
              <a:defRPr sz="5000" b="0" baseline="18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分</a:t>
            </a:r>
            <a:r>
              <a:t>：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【内容】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just" defTabSz="1828800">
              <a:lnSpc>
                <a:spcPct val="80000"/>
              </a:lnSpc>
              <a:defRPr sz="5000" b="0" baseline="18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（1）</a:t>
            </a:r>
            <a:r>
              <a:rPr sz="5600" u="sng" baseline="16000">
                <a:solidFill>
                  <a:srgbClr val="A10000"/>
                </a:solidFill>
              </a:rPr>
              <a:t>看似嘲笑</a:t>
            </a:r>
            <a:r>
              <a:t>乡民“有眼不识泰山”，其实这是</a:t>
            </a:r>
            <a:r>
              <a:rPr sz="5600" u="sng" baseline="16000">
                <a:solidFill>
                  <a:srgbClr val="A10000"/>
                </a:solidFill>
              </a:rPr>
              <a:t>障眼法</a:t>
            </a:r>
            <a:r>
              <a:t>，目的是便于肆无忌惮地表现</a:t>
            </a:r>
            <a:r>
              <a:rPr sz="5600" u="sng" baseline="16000">
                <a:solidFill>
                  <a:srgbClr val="A10000"/>
                </a:solidFill>
              </a:rPr>
              <a:t>对皇帝的大不敬</a:t>
            </a:r>
            <a:r>
              <a:t>。</a:t>
            </a:r>
          </a:p>
          <a:p>
            <a:pPr algn="l" defTabSz="914400">
              <a:lnSpc>
                <a:spcPct val="80000"/>
              </a:lnSpc>
              <a:defRPr sz="5200" b="0" baseline="25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（2）皇帝还乡的种种</a:t>
            </a:r>
            <a:r>
              <a:rPr sz="5600" u="sng" baseline="23000">
                <a:solidFill>
                  <a:srgbClr val="A10000"/>
                </a:solidFill>
              </a:rPr>
              <a:t>阔气排场</a:t>
            </a:r>
            <a:r>
              <a:t>，甚至被神化为“</a:t>
            </a:r>
            <a:r>
              <a:rPr sz="5600" u="sng" baseline="23000">
                <a:solidFill>
                  <a:srgbClr val="A10000"/>
                </a:solidFill>
              </a:rPr>
              <a:t>真龙天子</a:t>
            </a:r>
            <a:r>
              <a:t>”的皇帝本人，通过乡民眼睛的折光，全都失去</a:t>
            </a:r>
            <a:r>
              <a:rPr sz="5600" u="sng" baseline="23000">
                <a:solidFill>
                  <a:srgbClr val="A10000"/>
                </a:solidFill>
              </a:rPr>
              <a:t>庄严的色彩</a:t>
            </a:r>
            <a:r>
              <a:t>，变得极其</a:t>
            </a:r>
            <a:r>
              <a:rPr sz="5600" u="sng" baseline="23000">
                <a:solidFill>
                  <a:srgbClr val="A10000"/>
                </a:solidFill>
              </a:rPr>
              <a:t>滑稽可笑</a:t>
            </a:r>
            <a:r>
              <a:t>，</a:t>
            </a:r>
          </a:p>
          <a:p>
            <a:pPr algn="l" defTabSz="914400">
              <a:lnSpc>
                <a:spcPct val="120000"/>
              </a:lnSpc>
              <a:defRPr sz="5200" b="0" baseline="25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</a:p>
          <a:p>
            <a:pPr algn="l" defTabSz="914400">
              <a:lnSpc>
                <a:spcPct val="120000"/>
              </a:lnSpc>
              <a:defRPr sz="5200" b="0" baseline="25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总</a:t>
            </a:r>
            <a:r>
              <a:t>：产生了强烈的讽刺效果。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【作用】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1538" name="代言体形式"/>
          <p:cNvSpPr txBox="1"/>
          <p:nvPr/>
        </p:nvSpPr>
        <p:spPr>
          <a:xfrm>
            <a:off x="880434" y="2354761"/>
            <a:ext cx="3497581" cy="922259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1828800">
              <a:lnSpc>
                <a:spcPct val="90000"/>
              </a:lnSpc>
              <a:spcBef>
                <a:spcPts val="2000"/>
              </a:spcBef>
              <a:defRPr sz="5200" b="0"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pPr>
              <a:defRPr u="none">
                <a:solidFill>
                  <a:srgbClr val="000000"/>
                </a:solidFill>
              </a:defRPr>
            </a:pPr>
            <a:r>
              <a:rPr u="sng">
                <a:solidFill>
                  <a:srgbClr val="BE0000"/>
                </a:solidFill>
              </a:rPr>
              <a:t>代言体形式</a:t>
            </a:r>
            <a:endParaRPr u="sng">
              <a:solidFill>
                <a:srgbClr val="BE0000"/>
              </a:solidFill>
            </a:endParaRPr>
          </a:p>
        </p:txBody>
      </p:sp>
      <p:sp>
        <p:nvSpPr>
          <p:cNvPr id="1539" name="简答"/>
          <p:cNvSpPr txBox="1"/>
          <p:nvPr/>
        </p:nvSpPr>
        <p:spPr>
          <a:xfrm>
            <a:off x="4403216" y="2406950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1540" name="星形"/>
          <p:cNvSpPr/>
          <p:nvPr/>
        </p:nvSpPr>
        <p:spPr>
          <a:xfrm>
            <a:off x="5439839" y="2505372"/>
            <a:ext cx="548155" cy="52953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541" name="星形"/>
          <p:cNvSpPr/>
          <p:nvPr/>
        </p:nvSpPr>
        <p:spPr>
          <a:xfrm>
            <a:off x="5937193" y="2505372"/>
            <a:ext cx="548155" cy="52953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542" name="星形"/>
          <p:cNvSpPr/>
          <p:nvPr/>
        </p:nvSpPr>
        <p:spPr>
          <a:xfrm>
            <a:off x="6580558" y="2505372"/>
            <a:ext cx="548155" cy="52953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543" name="2.8.1睢景臣《哨遍·高祖还乡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defRPr sz="5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2.8.1睢景臣《哨遍·高祖还乡》</a:t>
            </a:r>
          </a:p>
        </p:txBody>
      </p:sp>
      <p:pic>
        <p:nvPicPr>
          <p:cNvPr id="154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59746" y="763851"/>
            <a:ext cx="6934201" cy="18542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400050" y="254000"/>
            <a:ext cx="655383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2.8.1[般涉调]哨遍（高祖还乡）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pic>
        <p:nvPicPr>
          <p:cNvPr id="1547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3255" y="482058"/>
            <a:ext cx="22217490" cy="1275188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400050" y="254000"/>
            <a:ext cx="655383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2.8.1[般涉调]哨遍（高祖还乡）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（1）刘邦在得天下后，大摆其皇帝架子，衣锦还乡之际更加踌躇满志。…"/>
          <p:cNvSpPr txBox="1"/>
          <p:nvPr/>
        </p:nvSpPr>
        <p:spPr>
          <a:xfrm>
            <a:off x="581979" y="4372369"/>
            <a:ext cx="23568063" cy="3430747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algn="just" defTabSz="1828800">
              <a:lnSpc>
                <a:spcPct val="80000"/>
              </a:lnSpc>
              <a:defRPr sz="5800" b="0" baseline="16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（1）刘邦在得天下后，大摆其皇帝架子，衣锦还乡之际更加踌躇满志。</a:t>
            </a:r>
          </a:p>
          <a:p>
            <a:pPr algn="just" defTabSz="1828800">
              <a:lnSpc>
                <a:spcPct val="80000"/>
              </a:lnSpc>
              <a:defRPr sz="5800" b="0" baseline="16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（2）这一套曲故意抹去皇帝头上的神圣光环，揭起“麒麟皮”而专写“马脚”，显示了刘邦流氓无赖的本来面目。</a:t>
            </a:r>
          </a:p>
          <a:p>
            <a:pPr algn="just" defTabSz="1828800">
              <a:lnSpc>
                <a:spcPct val="80000"/>
              </a:lnSpc>
              <a:defRPr sz="5800" b="0" baseline="16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（3）刘邦还乡实际上是生事扰民，对故乡百姓并无任何好处。</a:t>
            </a:r>
          </a:p>
        </p:txBody>
      </p:sp>
      <p:sp>
        <p:nvSpPr>
          <p:cNvPr id="1550" name="人物形象：刘邦"/>
          <p:cNvSpPr txBox="1"/>
          <p:nvPr/>
        </p:nvSpPr>
        <p:spPr>
          <a:xfrm>
            <a:off x="880433" y="3009993"/>
            <a:ext cx="4818381" cy="922260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/>
          <a:p>
            <a:pPr algn="l" defTabSz="1828800">
              <a:lnSpc>
                <a:spcPct val="90000"/>
              </a:lnSpc>
              <a:spcBef>
                <a:spcPts val="2000"/>
              </a:spcBef>
              <a:defRPr sz="52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人物形象：</a:t>
            </a:r>
            <a:r>
              <a:rPr u="sng">
                <a:solidFill>
                  <a:srgbClr val="BE0000"/>
                </a:solidFill>
              </a:rPr>
              <a:t>刘邦</a:t>
            </a:r>
            <a:endParaRPr u="sng">
              <a:solidFill>
                <a:srgbClr val="BE0000"/>
              </a:solidFill>
            </a:endParaRPr>
          </a:p>
        </p:txBody>
      </p:sp>
      <p:sp>
        <p:nvSpPr>
          <p:cNvPr id="1551" name="简答"/>
          <p:cNvSpPr txBox="1"/>
          <p:nvPr/>
        </p:nvSpPr>
        <p:spPr>
          <a:xfrm>
            <a:off x="5783884" y="3062183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1552" name="星形"/>
          <p:cNvSpPr/>
          <p:nvPr/>
        </p:nvSpPr>
        <p:spPr>
          <a:xfrm>
            <a:off x="6820507" y="3160604"/>
            <a:ext cx="548155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553" name="星形"/>
          <p:cNvSpPr/>
          <p:nvPr/>
        </p:nvSpPr>
        <p:spPr>
          <a:xfrm>
            <a:off x="7317861" y="3160604"/>
            <a:ext cx="548155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554" name="星形"/>
          <p:cNvSpPr/>
          <p:nvPr/>
        </p:nvSpPr>
        <p:spPr>
          <a:xfrm>
            <a:off x="7961226" y="3160604"/>
            <a:ext cx="548155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555" name="2.8.1睢景臣《哨遍·高祖还乡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defRPr sz="5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2.8.1睢景臣《哨遍·高祖还乡》</a:t>
            </a:r>
          </a:p>
        </p:txBody>
      </p:sp>
      <p:pic>
        <p:nvPicPr>
          <p:cNvPr id="1556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5235" y="770201"/>
            <a:ext cx="8437838" cy="219262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400050" y="254000"/>
            <a:ext cx="655383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2.8.1[般涉调]哨遍（高祖还乡）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pic>
        <p:nvPicPr>
          <p:cNvPr id="1559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3255" y="482058"/>
            <a:ext cx="22217490" cy="1275188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400050" y="254000"/>
            <a:ext cx="655383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2.8.1[般涉调]哨遍（高祖还乡）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从体裁说，睢景臣《[般涉调]哨遍》(高祖还乡)属于( 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从体裁说，睢景臣《[般涉调]哨遍》(高祖还乡)属于( ) </a:t>
            </a:r>
          </a:p>
          <a:p>
            <a:pPr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A:词                            B:杂剧</a:t>
            </a:r>
            <a:br/>
            <a:r>
              <a:t>C:诗                            D:散曲套曲</a:t>
            </a:r>
          </a:p>
        </p:txBody>
      </p:sp>
      <p:sp>
        <p:nvSpPr>
          <p:cNvPr id="1562" name="随堂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09090">
              <a:defRPr sz="5280"/>
            </a:lvl1pPr>
          </a:lstStyle>
          <a:p>
            <a:r>
              <a:t>随堂练习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从体裁说，睢景臣《[般涉调]哨遍》(高祖还乡)属于( 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从体裁说，睢景臣《[般涉调]哨遍》(高祖还乡)属于( ) </a:t>
            </a:r>
          </a:p>
          <a:p>
            <a:pPr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A:词                            B:杂剧</a:t>
            </a:r>
            <a:br/>
            <a:r>
              <a:t>C:诗                           </a:t>
            </a:r>
            <a:r>
              <a:rPr>
                <a:solidFill>
                  <a:srgbClr val="BE0000"/>
                </a:solidFill>
              </a:rPr>
              <a:t> D:散曲套曲</a:t>
            </a:r>
            <a:endParaRPr>
              <a:solidFill>
                <a:srgbClr val="BE0000"/>
              </a:solidFill>
            </a:endParaRPr>
          </a:p>
          <a:p>
            <a:pPr>
              <a:defRPr sz="6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答案：D</a:t>
            </a:r>
          </a:p>
        </p:txBody>
      </p:sp>
      <p:sp>
        <p:nvSpPr>
          <p:cNvPr id="1565" name="随堂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09090">
              <a:defRPr sz="5280"/>
            </a:lvl1pPr>
          </a:lstStyle>
          <a:p>
            <a:r>
              <a:t>随堂练习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[般涉调]《哨遍》:“众乡老展脚舒腰拜，那大汉挪身着手扶”，“那大汉”指()…"/>
          <p:cNvSpPr txBox="1"/>
          <p:nvPr>
            <p:ph type="body" idx="1"/>
          </p:nvPr>
        </p:nvSpPr>
        <p:spPr>
          <a:xfrm>
            <a:off x="1318261" y="2779190"/>
            <a:ext cx="22962429" cy="9401996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ts val="11800"/>
              </a:lnSpc>
              <a:spcBef>
                <a:spcPts val="1200"/>
              </a:spcBef>
              <a:defRPr sz="6400">
                <a:latin typeface="Helvetica"/>
                <a:ea typeface="Helvetica"/>
                <a:cs typeface="Helvetica"/>
                <a:sym typeface="Helvetica"/>
              </a:defRPr>
            </a:pPr>
            <a:r>
              <a:t>[般涉调]《哨遍》:“众乡老展脚舒腰拜，那大汉挪身着手扶”，“那大汉”指() </a:t>
            </a:r>
          </a:p>
          <a:p>
            <a:pPr defTabSz="457200">
              <a:lnSpc>
                <a:spcPts val="11800"/>
              </a:lnSpc>
              <a:spcBef>
                <a:spcPts val="1200"/>
              </a:spcBef>
              <a:defRPr sz="6400">
                <a:latin typeface="Helvetica"/>
                <a:ea typeface="Helvetica"/>
                <a:cs typeface="Helvetica"/>
                <a:sym typeface="Helvetica"/>
              </a:defRPr>
            </a:pPr>
            <a:r>
              <a:t>A:赵忙郎          B:刘三</a:t>
            </a:r>
            <a:br/>
            <a:r>
              <a:t>C:王乡老          D:瞎王留 </a:t>
            </a:r>
          </a:p>
        </p:txBody>
      </p:sp>
      <p:sp>
        <p:nvSpPr>
          <p:cNvPr id="1568" name="随堂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随堂练习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7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68" name="标题 1"/>
          <p:cNvSpPr txBox="1"/>
          <p:nvPr>
            <p:ph type="title"/>
          </p:nvPr>
        </p:nvSpPr>
        <p:spPr>
          <a:xfrm>
            <a:off x="2945506" y="7740631"/>
            <a:ext cx="15703989" cy="1978025"/>
          </a:xfrm>
          <a:prstGeom prst="rect">
            <a:avLst/>
          </a:prstGeom>
        </p:spPr>
        <p:txBody>
          <a:bodyPr anchor="b"/>
          <a:lstStyle>
            <a:lvl1pPr>
              <a:defRPr sz="9000"/>
            </a:lvl1pPr>
          </a:lstStyle>
          <a:p>
            <a:r>
              <a:t>2.6马致远</a:t>
            </a:r>
          </a:p>
        </p:txBody>
      </p:sp>
      <p:sp>
        <p:nvSpPr>
          <p:cNvPr id="1269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270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71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272" name="副标题 2"/>
          <p:cNvSpPr txBox="1"/>
          <p:nvPr/>
        </p:nvSpPr>
        <p:spPr>
          <a:xfrm>
            <a:off x="2930526" y="12258675"/>
            <a:ext cx="9782176" cy="7162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[般涉调]《哨遍》:“众乡老展脚舒腰拜，那大汉挪身着手扶”，“那大汉”指()…"/>
          <p:cNvSpPr txBox="1"/>
          <p:nvPr>
            <p:ph type="body" idx="1"/>
          </p:nvPr>
        </p:nvSpPr>
        <p:spPr>
          <a:xfrm>
            <a:off x="1318261" y="2779190"/>
            <a:ext cx="22962429" cy="9401996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ts val="11800"/>
              </a:lnSpc>
              <a:spcBef>
                <a:spcPts val="1200"/>
              </a:spcBef>
              <a:defRPr sz="6400">
                <a:latin typeface="Helvetica"/>
                <a:ea typeface="Helvetica"/>
                <a:cs typeface="Helvetica"/>
                <a:sym typeface="Helvetica"/>
              </a:defRPr>
            </a:pPr>
            <a:r>
              <a:t>[般涉调]《哨遍》:“众乡老展脚舒腰拜，那大汉挪身着手扶”，“那大汉”指() </a:t>
            </a:r>
          </a:p>
          <a:p>
            <a:pPr defTabSz="457200">
              <a:lnSpc>
                <a:spcPts val="11800"/>
              </a:lnSpc>
              <a:spcBef>
                <a:spcPts val="1200"/>
              </a:spcBef>
              <a:defRPr sz="6400">
                <a:latin typeface="Helvetica"/>
                <a:ea typeface="Helvetica"/>
                <a:cs typeface="Helvetica"/>
                <a:sym typeface="Helvetica"/>
              </a:defRPr>
            </a:pPr>
            <a:r>
              <a:t>A:赵忙郎         </a:t>
            </a:r>
            <a:r>
              <a:rPr>
                <a:solidFill>
                  <a:srgbClr val="BE0000"/>
                </a:solidFill>
              </a:rPr>
              <a:t> B:刘三</a:t>
            </a:r>
            <a:br>
              <a:rPr>
                <a:solidFill>
                  <a:srgbClr val="BE0000"/>
                </a:solidFill>
              </a:rPr>
            </a:br>
            <a:r>
              <a:t>C:王乡老          D:瞎王留 </a:t>
            </a:r>
          </a:p>
          <a:p>
            <a:pPr defTabSz="457200">
              <a:lnSpc>
                <a:spcPts val="11800"/>
              </a:lnSpc>
              <a:spcBef>
                <a:spcPts val="1200"/>
              </a:spcBef>
              <a:defRPr sz="64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457200">
              <a:lnSpc>
                <a:spcPts val="11800"/>
              </a:lnSpc>
              <a:spcBef>
                <a:spcPts val="1200"/>
              </a:spcBef>
              <a:defRPr sz="6400">
                <a:latin typeface="Helvetica"/>
                <a:ea typeface="Helvetica"/>
                <a:cs typeface="Helvetica"/>
                <a:sym typeface="Helvetica"/>
              </a:defRPr>
            </a:pPr>
            <a:r>
              <a:t>答案：B</a:t>
            </a:r>
          </a:p>
        </p:txBody>
      </p:sp>
      <p:sp>
        <p:nvSpPr>
          <p:cNvPr id="1571" name="随堂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随堂练习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3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74" name="标题 1"/>
          <p:cNvSpPr txBox="1"/>
          <p:nvPr>
            <p:ph type="title"/>
          </p:nvPr>
        </p:nvSpPr>
        <p:spPr>
          <a:xfrm>
            <a:off x="2922104" y="8350250"/>
            <a:ext cx="15703990" cy="1978025"/>
          </a:xfrm>
          <a:prstGeom prst="rect">
            <a:avLst/>
          </a:prstGeom>
        </p:spPr>
        <p:txBody>
          <a:bodyPr anchor="b"/>
          <a:lstStyle>
            <a:lvl1pPr>
              <a:defRPr sz="9000"/>
            </a:lvl1pPr>
          </a:lstStyle>
          <a:p>
            <a:r>
              <a:t>2.9张可久</a:t>
            </a:r>
          </a:p>
        </p:txBody>
      </p:sp>
      <p:sp>
        <p:nvSpPr>
          <p:cNvPr id="1575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576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77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578" name="副标题 2"/>
          <p:cNvSpPr txBox="1"/>
          <p:nvPr/>
        </p:nvSpPr>
        <p:spPr>
          <a:xfrm>
            <a:off x="2930526" y="12258675"/>
            <a:ext cx="9782176" cy="7162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标题 8"/>
          <p:cNvSpPr txBox="1"/>
          <p:nvPr>
            <p:ph type="title"/>
          </p:nvPr>
        </p:nvSpPr>
        <p:spPr>
          <a:xfrm>
            <a:off x="1676399" y="1125394"/>
            <a:ext cx="10425432" cy="1131747"/>
          </a:xfrm>
          <a:prstGeom prst="rect">
            <a:avLst/>
          </a:prstGeom>
        </p:spPr>
        <p:txBody>
          <a:bodyPr/>
          <a:lstStyle/>
          <a:p>
            <a:pPr defTabSz="1590675">
              <a:defRPr sz="6785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2.9.0张可久</a:t>
            </a:r>
          </a:p>
        </p:txBody>
      </p:sp>
      <p:sp>
        <p:nvSpPr>
          <p:cNvPr id="1581" name="矩形 4"/>
          <p:cNvSpPr txBox="1"/>
          <p:nvPr/>
        </p:nvSpPr>
        <p:spPr>
          <a:xfrm>
            <a:off x="660977" y="4367583"/>
            <a:ext cx="13729128" cy="4373861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91429" tIns="91429" rIns="91429" bIns="91429">
            <a:spAutoFit/>
          </a:bodyPr>
          <a:lstStyle/>
          <a:p>
            <a:pPr algn="l" defTabSz="914400">
              <a:lnSpc>
                <a:spcPct val="150000"/>
              </a:lnSpc>
              <a:defRPr sz="6000" b="0" baseline="1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1.张可久，字小山。</a:t>
            </a:r>
          </a:p>
          <a:p>
            <a:pPr algn="l" defTabSz="914400">
              <a:lnSpc>
                <a:spcPct val="150000"/>
              </a:lnSpc>
              <a:defRPr sz="6000" b="0" baseline="1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2.有</a:t>
            </a:r>
            <a:r>
              <a:rPr sz="5600" u="sng" baseline="130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《小山乐府》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，</a:t>
            </a:r>
            <a:r>
              <a:rPr sz="5600" u="sng" baseline="130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是传世作品最多的元散曲作家。</a:t>
            </a:r>
            <a:endParaRPr sz="5600" u="sng" baseline="13000"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1582" name="单选"/>
          <p:cNvSpPr txBox="1"/>
          <p:nvPr/>
        </p:nvSpPr>
        <p:spPr>
          <a:xfrm>
            <a:off x="875854" y="9416095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583" name="星形"/>
          <p:cNvSpPr/>
          <p:nvPr/>
        </p:nvSpPr>
        <p:spPr>
          <a:xfrm>
            <a:off x="1912478" y="9514516"/>
            <a:ext cx="548155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584" name="image3.jpeg" descr="image3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43705" y="1090119"/>
            <a:ext cx="6296855" cy="354580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85" name="image4.jpeg" descr="image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566" y="6149834"/>
            <a:ext cx="6204669" cy="511653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88" name="标题 1"/>
          <p:cNvSpPr txBox="1"/>
          <p:nvPr>
            <p:ph type="title"/>
          </p:nvPr>
        </p:nvSpPr>
        <p:spPr>
          <a:xfrm>
            <a:off x="2945506" y="8350250"/>
            <a:ext cx="15703989" cy="1978025"/>
          </a:xfrm>
          <a:prstGeom prst="rect">
            <a:avLst/>
          </a:prstGeom>
        </p:spPr>
        <p:txBody>
          <a:bodyPr anchor="b"/>
          <a:lstStyle/>
          <a:p>
            <a:pPr defTabSz="1407795">
              <a:defRPr sz="6930"/>
            </a:pPr>
            <a:r>
              <a:t>2.9.1张可久【南吕】金字经·春晚【泛读】</a:t>
            </a:r>
          </a:p>
        </p:txBody>
      </p:sp>
      <p:sp>
        <p:nvSpPr>
          <p:cNvPr id="1589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590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91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592" name="副标题 2"/>
          <p:cNvSpPr txBox="1"/>
          <p:nvPr/>
        </p:nvSpPr>
        <p:spPr>
          <a:xfrm>
            <a:off x="2930526" y="12258675"/>
            <a:ext cx="9782176" cy="7162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标题 8"/>
          <p:cNvSpPr txBox="1"/>
          <p:nvPr>
            <p:ph type="title"/>
          </p:nvPr>
        </p:nvSpPr>
        <p:spPr>
          <a:xfrm>
            <a:off x="1579058" y="1125079"/>
            <a:ext cx="10425431" cy="1131747"/>
          </a:xfrm>
          <a:prstGeom prst="rect">
            <a:avLst/>
          </a:prstGeom>
        </p:spPr>
        <p:txBody>
          <a:bodyPr/>
          <a:lstStyle/>
          <a:p>
            <a:pPr>
              <a:defRPr sz="66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2.9.1张可久《金字经》</a:t>
            </a:r>
          </a:p>
        </p:txBody>
      </p:sp>
      <p:sp>
        <p:nvSpPr>
          <p:cNvPr id="1595" name="矩形 4"/>
          <p:cNvSpPr/>
          <p:nvPr/>
        </p:nvSpPr>
        <p:spPr>
          <a:xfrm>
            <a:off x="715157" y="2645350"/>
            <a:ext cx="20929258" cy="4567536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91429" tIns="91429" rIns="91429" bIns="91429">
            <a:spAutoFit/>
          </a:bodyPr>
          <a:lstStyle/>
          <a:p>
            <a:pPr defTabSz="914400">
              <a:lnSpc>
                <a:spcPct val="200000"/>
              </a:lnSpc>
              <a:defRPr sz="5600" b="0" baseline="14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【南吕】金字经·春晚</a:t>
            </a:r>
          </a:p>
          <a:p>
            <a:pPr defTabSz="914400">
              <a:lnSpc>
                <a:spcPct val="200000"/>
              </a:lnSpc>
              <a:defRPr sz="5600" b="0" baseline="14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 </a:t>
            </a:r>
            <a:r>
              <a:rPr u="sng"/>
              <a:t>惜花</a:t>
            </a:r>
            <a:r>
              <a:t>人何处，</a:t>
            </a:r>
            <a:r>
              <a:rPr u="sng"/>
              <a:t>落红</a:t>
            </a:r>
            <a:r>
              <a:t>春又残。倚遍危楼十二栏。</a:t>
            </a:r>
          </a:p>
          <a:p>
            <a:pPr defTabSz="914400">
              <a:lnSpc>
                <a:spcPct val="200000"/>
              </a:lnSpc>
              <a:defRPr sz="5600" b="0" baseline="14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弹</a:t>
            </a:r>
            <a:r>
              <a:t>，泪痕罗袖斑。江南岸，</a:t>
            </a:r>
            <a:r>
              <a:rPr u="sng">
                <a:solidFill>
                  <a:srgbClr val="BE0000"/>
                </a:solidFill>
              </a:rPr>
              <a:t>夕阳山外山</a:t>
            </a:r>
            <a:r>
              <a:t>。</a:t>
            </a:r>
          </a:p>
        </p:txBody>
      </p:sp>
      <p:sp>
        <p:nvSpPr>
          <p:cNvPr id="1596" name="1.危栏:高楼…"/>
          <p:cNvSpPr txBox="1"/>
          <p:nvPr/>
        </p:nvSpPr>
        <p:spPr>
          <a:xfrm>
            <a:off x="703030" y="7626811"/>
            <a:ext cx="17619961" cy="1597324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wrap="none" lIns="91429" tIns="91429" rIns="91429" bIns="91429">
            <a:spAutoFit/>
          </a:bodyPr>
          <a:lstStyle/>
          <a:p>
            <a:pPr algn="just" defTabSz="1828800"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1.危栏:高楼 </a:t>
            </a:r>
          </a:p>
          <a:p>
            <a:pPr algn="just" defTabSz="1828800"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2.山外山:宋戴复古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《世事》</a:t>
            </a:r>
            <a:r>
              <a:t>诗:“春水渡傍渡，夕阳山外山。” </a:t>
            </a:r>
          </a:p>
        </p:txBody>
      </p:sp>
      <p:sp>
        <p:nvSpPr>
          <p:cNvPr id="1597" name="文本框 99"/>
          <p:cNvSpPr txBox="1"/>
          <p:nvPr/>
        </p:nvSpPr>
        <p:spPr>
          <a:xfrm>
            <a:off x="718185" y="9600388"/>
            <a:ext cx="7782686" cy="995681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120000"/>
              </a:lnSpc>
              <a:defRPr sz="4600" b="0" baseline="2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这是一首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伤春惜别的小令</a:t>
            </a:r>
            <a:endParaRPr u="sng"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1598" name="单选"/>
          <p:cNvSpPr txBox="1"/>
          <p:nvPr/>
        </p:nvSpPr>
        <p:spPr>
          <a:xfrm>
            <a:off x="13067853" y="990303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599" name="星形"/>
          <p:cNvSpPr/>
          <p:nvPr/>
        </p:nvSpPr>
        <p:spPr>
          <a:xfrm>
            <a:off x="14104477" y="1088725"/>
            <a:ext cx="548155" cy="52953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600" name="标题 8"/>
          <p:cNvSpPr txBox="1"/>
          <p:nvPr/>
        </p:nvSpPr>
        <p:spPr>
          <a:xfrm>
            <a:off x="558822" y="11091385"/>
            <a:ext cx="10425432" cy="1131747"/>
          </a:xfrm>
          <a:prstGeom prst="rect">
            <a:avLst/>
          </a:prstGeom>
          <a:ln w="12700">
            <a:miter lim="400000"/>
          </a:ln>
        </p:spPr>
        <p:txBody>
          <a:bodyPr tIns="91439" bIns="91439" anchor="b">
            <a:normAutofit/>
          </a:bodyPr>
          <a:lstStyle/>
          <a:p>
            <a:pPr algn="l" defTabSz="1828800">
              <a:lnSpc>
                <a:spcPct val="90000"/>
              </a:lnSpc>
              <a:defRPr sz="66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补充：</a:t>
            </a:r>
            <a:r>
              <a:rPr>
                <a:solidFill>
                  <a:srgbClr val="BE0000"/>
                </a:solidFill>
              </a:rPr>
              <a:t>“弹”</a:t>
            </a:r>
            <a:r>
              <a:t>字画龙点睛。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张可久《[南吕]金字经》(春晚)的主旨是( 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张可久《[南吕]金字经》(春晚)的主旨是( ) </a:t>
            </a:r>
          </a:p>
          <a:p>
            <a:pPr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A:反映民众在灾荒中的苦难         B:歌颂苏武崇高的民族气节</a:t>
            </a:r>
            <a:br/>
            <a:r>
              <a:t>C:伤春伤别                                  D:凭吊屈原 </a:t>
            </a:r>
          </a:p>
        </p:txBody>
      </p:sp>
      <p:sp>
        <p:nvSpPr>
          <p:cNvPr id="1605" name="随堂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517650">
              <a:defRPr sz="5310"/>
            </a:lvl1pPr>
          </a:lstStyle>
          <a:p>
            <a:r>
              <a:t>随堂练习</a:t>
            </a: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张可久《[南吕]金字经》(春晚)的主旨是( 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张可久《[南吕]金字经》(春晚)的主旨是( ) </a:t>
            </a:r>
          </a:p>
          <a:p>
            <a:pPr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A:反映民众在灾荒中的苦难         B:歌颂苏武崇高的民族气节</a:t>
            </a:r>
            <a:br/>
            <a:r>
              <a:rPr>
                <a:solidFill>
                  <a:srgbClr val="BE0000"/>
                </a:solidFill>
              </a:rPr>
              <a:t>C:伤春伤别    </a:t>
            </a:r>
            <a:r>
              <a:t>                              D:凭吊屈原 </a:t>
            </a:r>
          </a:p>
          <a:p>
            <a:pPr>
              <a:defRPr sz="6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答案：C</a:t>
            </a:r>
          </a:p>
        </p:txBody>
      </p:sp>
      <p:sp>
        <p:nvSpPr>
          <p:cNvPr id="1608" name="随堂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517650">
              <a:defRPr sz="5310"/>
            </a:lvl1pPr>
          </a:lstStyle>
          <a:p>
            <a:r>
              <a:t>随堂练习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散曲集《小山乐府》的作者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散曲集《小山乐府》的作者是（ ）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A:睢景臣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B:张养浩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C:张可久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D:贯云石</a:t>
            </a:r>
          </a:p>
        </p:txBody>
      </p:sp>
      <p:sp>
        <p:nvSpPr>
          <p:cNvPr id="1611" name="随堂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37360">
              <a:defRPr sz="5320"/>
            </a:lvl1pPr>
          </a:lstStyle>
          <a:p>
            <a:r>
              <a:t>随堂练习</a:t>
            </a: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散曲集《小山乐府》的作者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散曲集《小山乐府》的作者是（ ）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A:睢景臣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B:张养浩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C:张可久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D:贯云石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 defTabSz="457200">
              <a:lnSpc>
                <a:spcPct val="120000"/>
              </a:lnSpc>
              <a:spcBef>
                <a:spcPts val="0"/>
              </a:spcBef>
              <a:defRPr sz="5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答案：C</a:t>
            </a:r>
          </a:p>
        </p:txBody>
      </p:sp>
      <p:sp>
        <p:nvSpPr>
          <p:cNvPr id="1614" name="随堂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37360">
              <a:defRPr sz="5320"/>
            </a:lvl1pPr>
          </a:lstStyle>
          <a:p>
            <a:r>
              <a:t>随堂练习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传世作品最多的元散曲作家是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ts val="11800"/>
              </a:lnSpc>
              <a:spcBef>
                <a:spcPts val="1200"/>
              </a:spcBef>
              <a:defRPr sz="6400">
                <a:latin typeface="Helvetica"/>
                <a:ea typeface="Helvetica"/>
                <a:cs typeface="Helvetica"/>
                <a:sym typeface="Helvetica"/>
              </a:defRPr>
            </a:pPr>
            <a:r>
              <a:t>传世作品最多的元散曲作家是 </a:t>
            </a:r>
          </a:p>
          <a:p>
            <a:pPr defTabSz="457200">
              <a:lnSpc>
                <a:spcPts val="11800"/>
              </a:lnSpc>
              <a:spcBef>
                <a:spcPts val="1200"/>
              </a:spcBef>
              <a:defRPr sz="6400">
                <a:latin typeface="Helvetica"/>
                <a:ea typeface="Helvetica"/>
                <a:cs typeface="Helvetica"/>
                <a:sym typeface="Helvetica"/>
              </a:defRPr>
            </a:pPr>
            <a:r>
              <a:t>A:睢景臣                     B:张养浩</a:t>
            </a:r>
            <a:br/>
            <a:r>
              <a:t>C:张可久                    D:贯云石 </a:t>
            </a:r>
          </a:p>
        </p:txBody>
      </p:sp>
      <p:sp>
        <p:nvSpPr>
          <p:cNvPr id="1617" name="随堂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随堂练习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2.6马致远"/>
          <p:cNvSpPr txBox="1"/>
          <p:nvPr/>
        </p:nvSpPr>
        <p:spPr>
          <a:xfrm>
            <a:off x="2077908" y="168331"/>
            <a:ext cx="5240296" cy="16941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1828800">
              <a:defRPr sz="9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2.6马致远</a:t>
            </a:r>
          </a:p>
        </p:txBody>
      </p:sp>
      <p:sp>
        <p:nvSpPr>
          <p:cNvPr id="1275" name="汉宫秋（第三折）"/>
          <p:cNvSpPr txBox="1"/>
          <p:nvPr/>
        </p:nvSpPr>
        <p:spPr>
          <a:xfrm>
            <a:off x="2116207" y="2981791"/>
            <a:ext cx="9339581" cy="14274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1828800">
              <a:defRPr sz="90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汉宫秋（第三折）</a:t>
            </a:r>
          </a:p>
        </p:txBody>
      </p:sp>
      <p:sp>
        <p:nvSpPr>
          <p:cNvPr id="1276" name="夜行船（秋思）【精读】"/>
          <p:cNvSpPr txBox="1"/>
          <p:nvPr/>
        </p:nvSpPr>
        <p:spPr>
          <a:xfrm>
            <a:off x="2261655" y="5140066"/>
            <a:ext cx="12768581" cy="14274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1828800">
              <a:defRPr sz="9000" b="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夜行船（秋思）【精读】</a:t>
            </a: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传世作品最多的元散曲作家是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ts val="11800"/>
              </a:lnSpc>
              <a:spcBef>
                <a:spcPts val="1200"/>
              </a:spcBef>
              <a:defRPr sz="6400">
                <a:latin typeface="Helvetica"/>
                <a:ea typeface="Helvetica"/>
                <a:cs typeface="Helvetica"/>
                <a:sym typeface="Helvetica"/>
              </a:defRPr>
            </a:pPr>
            <a:r>
              <a:t>传世作品最多的元散曲作家是 </a:t>
            </a:r>
          </a:p>
          <a:p>
            <a:pPr defTabSz="457200">
              <a:lnSpc>
                <a:spcPts val="11800"/>
              </a:lnSpc>
              <a:spcBef>
                <a:spcPts val="1200"/>
              </a:spcBef>
              <a:defRPr sz="6400">
                <a:latin typeface="Helvetica"/>
                <a:ea typeface="Helvetica"/>
                <a:cs typeface="Helvetica"/>
                <a:sym typeface="Helvetica"/>
              </a:defRPr>
            </a:pPr>
            <a:r>
              <a:t>A:睢景臣                     B:张养浩</a:t>
            </a:r>
            <a:br/>
            <a:r>
              <a:rPr>
                <a:solidFill>
                  <a:srgbClr val="BE0000"/>
                </a:solidFill>
              </a:rPr>
              <a:t>C:张可久        </a:t>
            </a:r>
            <a:r>
              <a:t>            D:贯云石 </a:t>
            </a:r>
          </a:p>
          <a:p>
            <a:pPr defTabSz="457200">
              <a:lnSpc>
                <a:spcPts val="11800"/>
              </a:lnSpc>
              <a:spcBef>
                <a:spcPts val="1200"/>
              </a:spcBef>
              <a:defRPr sz="64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457200">
              <a:lnSpc>
                <a:spcPts val="11800"/>
              </a:lnSpc>
              <a:spcBef>
                <a:spcPts val="1200"/>
              </a:spcBef>
              <a:defRPr sz="6400">
                <a:latin typeface="Helvetica"/>
                <a:ea typeface="Helvetica"/>
                <a:cs typeface="Helvetica"/>
                <a:sym typeface="Helvetica"/>
              </a:defRPr>
            </a:pPr>
            <a:r>
              <a:t>答案：C</a:t>
            </a:r>
          </a:p>
        </p:txBody>
      </p:sp>
      <p:sp>
        <p:nvSpPr>
          <p:cNvPr id="1620" name="随堂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09090">
              <a:defRPr sz="5280"/>
            </a:lvl1pPr>
          </a:lstStyle>
          <a:p>
            <a:r>
              <a:t>随堂练习</a:t>
            </a: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2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23" name="标题 1"/>
          <p:cNvSpPr txBox="1"/>
          <p:nvPr>
            <p:ph type="title"/>
          </p:nvPr>
        </p:nvSpPr>
        <p:spPr>
          <a:xfrm>
            <a:off x="2945506" y="7740631"/>
            <a:ext cx="15703989" cy="1978025"/>
          </a:xfrm>
          <a:prstGeom prst="rect">
            <a:avLst/>
          </a:prstGeom>
        </p:spPr>
        <p:txBody>
          <a:bodyPr anchor="b"/>
          <a:lstStyle>
            <a:lvl1pPr>
              <a:defRPr sz="9000"/>
            </a:lvl1pPr>
          </a:lstStyle>
          <a:p>
            <a:r>
              <a:t>2.10贯云石</a:t>
            </a:r>
          </a:p>
        </p:txBody>
      </p:sp>
      <p:sp>
        <p:nvSpPr>
          <p:cNvPr id="1624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625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26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627" name="副标题 2"/>
          <p:cNvSpPr txBox="1"/>
          <p:nvPr/>
        </p:nvSpPr>
        <p:spPr>
          <a:xfrm>
            <a:off x="2930526" y="12258675"/>
            <a:ext cx="9782176" cy="7162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标题 8"/>
          <p:cNvSpPr txBox="1"/>
          <p:nvPr>
            <p:ph type="title"/>
          </p:nvPr>
        </p:nvSpPr>
        <p:spPr>
          <a:xfrm>
            <a:off x="1676399" y="1125394"/>
            <a:ext cx="10425432" cy="1131747"/>
          </a:xfrm>
          <a:prstGeom prst="rect">
            <a:avLst/>
          </a:prstGeom>
        </p:spPr>
        <p:txBody>
          <a:bodyPr anchor="ctr"/>
          <a:lstStyle/>
          <a:p>
            <a:pPr>
              <a:defRPr sz="6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2.10.0贯云石《殿前欢》</a:t>
            </a:r>
          </a:p>
        </p:txBody>
      </p:sp>
      <p:sp>
        <p:nvSpPr>
          <p:cNvPr id="1630" name="矩形 4"/>
          <p:cNvSpPr txBox="1"/>
          <p:nvPr/>
        </p:nvSpPr>
        <p:spPr>
          <a:xfrm>
            <a:off x="784270" y="3696895"/>
            <a:ext cx="13058804" cy="5212061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91429" tIns="91429" rIns="91429" bIns="91429">
            <a:spAutoFit/>
          </a:bodyPr>
          <a:lstStyle/>
          <a:p>
            <a:pPr algn="just" defTabSz="914400">
              <a:lnSpc>
                <a:spcPct val="130000"/>
              </a:lnSpc>
              <a:defRPr sz="6000" b="0" baseline="-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1.贯云石，自号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酸斋</a:t>
            </a:r>
            <a:r>
              <a:t>。</a:t>
            </a:r>
          </a:p>
          <a:p>
            <a:pPr algn="just" defTabSz="914400">
              <a:lnSpc>
                <a:spcPct val="130000"/>
              </a:lnSpc>
              <a:defRPr sz="6000" b="0" baseline="-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散曲与自号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甜斋的徐再思</a:t>
            </a:r>
            <a:r>
              <a:t>齐名，后人合辑为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《酸甜乐府》</a:t>
            </a:r>
            <a:r>
              <a:t>。</a:t>
            </a:r>
          </a:p>
          <a:p>
            <a:pPr algn="just" defTabSz="914400">
              <a:lnSpc>
                <a:spcPct val="130000"/>
              </a:lnSpc>
              <a:defRPr sz="6000" b="0" baseline="-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2.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维吾尔族人</a:t>
            </a:r>
            <a:r>
              <a:t>。诗、文、书并有可观。</a:t>
            </a:r>
          </a:p>
        </p:txBody>
      </p:sp>
      <p:sp>
        <p:nvSpPr>
          <p:cNvPr id="1631" name="单选"/>
          <p:cNvSpPr txBox="1"/>
          <p:nvPr/>
        </p:nvSpPr>
        <p:spPr>
          <a:xfrm>
            <a:off x="829051" y="9028458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632" name="星形"/>
          <p:cNvSpPr/>
          <p:nvPr/>
        </p:nvSpPr>
        <p:spPr>
          <a:xfrm>
            <a:off x="1865673" y="9126880"/>
            <a:ext cx="548156" cy="52953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633" name="标题 8"/>
          <p:cNvSpPr txBox="1"/>
          <p:nvPr/>
        </p:nvSpPr>
        <p:spPr>
          <a:xfrm>
            <a:off x="728626" y="9848942"/>
            <a:ext cx="5351221" cy="1131747"/>
          </a:xfrm>
          <a:prstGeom prst="rect">
            <a:avLst/>
          </a:prstGeom>
          <a:ln w="12700">
            <a:miter lim="400000"/>
          </a:ln>
        </p:spPr>
        <p:txBody>
          <a:bodyPr tIns="91439" bIns="91439" anchor="ctr">
            <a:normAutofit/>
          </a:bodyPr>
          <a:lstStyle>
            <a:lvl1pPr algn="l" defTabSz="1755140">
              <a:lnSpc>
                <a:spcPct val="90000"/>
              </a:lnSpc>
              <a:defRPr sz="576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助记：云酸思甜</a:t>
            </a:r>
          </a:p>
        </p:txBody>
      </p:sp>
      <p:pic>
        <p:nvPicPr>
          <p:cNvPr id="1634" name="image3.jpeg" descr="image3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33240" y="1253928"/>
            <a:ext cx="7148895" cy="40255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35" name="image4.jpeg" descr="image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4926" y="6009427"/>
            <a:ext cx="6974674" cy="575150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7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38" name="标题 1"/>
          <p:cNvSpPr txBox="1"/>
          <p:nvPr>
            <p:ph type="title"/>
          </p:nvPr>
        </p:nvSpPr>
        <p:spPr>
          <a:xfrm>
            <a:off x="2945506" y="7740631"/>
            <a:ext cx="15703989" cy="1978025"/>
          </a:xfrm>
          <a:prstGeom prst="rect">
            <a:avLst/>
          </a:prstGeom>
        </p:spPr>
        <p:txBody>
          <a:bodyPr anchor="b"/>
          <a:lstStyle>
            <a:lvl1pPr defTabSz="1444625">
              <a:defRPr sz="7110"/>
            </a:lvl1pPr>
          </a:lstStyle>
          <a:p>
            <a:r>
              <a:t>2.10.1贯云石《殿前欢 楚怀王》【泛读】</a:t>
            </a:r>
          </a:p>
        </p:txBody>
      </p:sp>
      <p:sp>
        <p:nvSpPr>
          <p:cNvPr id="1639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640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41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642" name="副标题 2"/>
          <p:cNvSpPr txBox="1"/>
          <p:nvPr/>
        </p:nvSpPr>
        <p:spPr>
          <a:xfrm>
            <a:off x="2930526" y="12258675"/>
            <a:ext cx="9782176" cy="7162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标题 8"/>
          <p:cNvSpPr txBox="1"/>
          <p:nvPr>
            <p:ph type="title"/>
          </p:nvPr>
        </p:nvSpPr>
        <p:spPr>
          <a:xfrm>
            <a:off x="1676399" y="1125394"/>
            <a:ext cx="10425432" cy="1131747"/>
          </a:xfrm>
          <a:prstGeom prst="rect">
            <a:avLst/>
          </a:prstGeom>
        </p:spPr>
        <p:txBody>
          <a:bodyPr/>
          <a:lstStyle/>
          <a:p>
            <a:pPr>
              <a:defRPr sz="66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2.10.1贯云石《殿前欢》</a:t>
            </a:r>
          </a:p>
        </p:txBody>
      </p:sp>
      <p:sp>
        <p:nvSpPr>
          <p:cNvPr id="1645" name="矩形 4"/>
          <p:cNvSpPr/>
          <p:nvPr/>
        </p:nvSpPr>
        <p:spPr>
          <a:xfrm>
            <a:off x="422064" y="5766584"/>
            <a:ext cx="23539872" cy="2900343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91429" tIns="91429" rIns="91429" bIns="91429">
            <a:spAutoFit/>
          </a:bodyPr>
          <a:lstStyle/>
          <a:p>
            <a:pPr defTabSz="914400">
              <a:lnSpc>
                <a:spcPct val="120000"/>
              </a:lnSpc>
              <a:defRPr sz="5600" b="0" baseline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【双调】殿前欢·楚怀王</a:t>
            </a:r>
          </a:p>
          <a:p>
            <a:pPr algn="just" defTabSz="914400">
              <a:lnSpc>
                <a:spcPct val="120000"/>
              </a:lnSpc>
              <a:defRPr sz="5600" b="0" baseline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楚怀王，</a:t>
            </a:r>
            <a:r>
              <a:rPr>
                <a:solidFill>
                  <a:srgbClr val="A10000"/>
                </a:solidFill>
              </a:rPr>
              <a:t>忠臣</a:t>
            </a:r>
            <a:r>
              <a:t>跳入汨罗江。《离骚》读罢空惆怅，</a:t>
            </a:r>
            <a:r>
              <a:rPr>
                <a:solidFill>
                  <a:srgbClr val="BE0000"/>
                </a:solidFill>
              </a:rPr>
              <a:t>日月同光</a:t>
            </a:r>
            <a:r>
              <a:t>。</a:t>
            </a:r>
          </a:p>
          <a:p>
            <a:pPr algn="just" defTabSz="914400">
              <a:lnSpc>
                <a:spcPct val="120000"/>
              </a:lnSpc>
              <a:defRPr sz="5600" b="0" baseline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伤心来笑一场，笑你个三闾lǘ强，为甚不身心放。沧浪污你？你污沧浪。</a:t>
            </a:r>
          </a:p>
        </p:txBody>
      </p:sp>
      <p:sp>
        <p:nvSpPr>
          <p:cNvPr id="1646" name="矩形 4"/>
          <p:cNvSpPr/>
          <p:nvPr/>
        </p:nvSpPr>
        <p:spPr>
          <a:xfrm>
            <a:off x="422064" y="9868066"/>
            <a:ext cx="23539872" cy="1965941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91429" tIns="91429" rIns="91429" bIns="91429">
            <a:spAutoFit/>
          </a:bodyPr>
          <a:lstStyle/>
          <a:p>
            <a:pPr algn="l" defTabSz="914400">
              <a:lnSpc>
                <a:spcPct val="120000"/>
              </a:lnSpc>
              <a:defRPr sz="5600" b="0" baseline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忠臣：屈原。</a:t>
            </a:r>
          </a:p>
          <a:p>
            <a:pPr algn="l" defTabSz="914400">
              <a:lnSpc>
                <a:spcPct val="120000"/>
              </a:lnSpc>
              <a:defRPr sz="5600" b="0" baseline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日月同光：《史记·屈原贾生列传》</a:t>
            </a:r>
          </a:p>
        </p:txBody>
      </p:sp>
      <p:sp>
        <p:nvSpPr>
          <p:cNvPr id="1647" name="单选"/>
          <p:cNvSpPr txBox="1"/>
          <p:nvPr/>
        </p:nvSpPr>
        <p:spPr>
          <a:xfrm>
            <a:off x="10480838" y="1236262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648" name="星形"/>
          <p:cNvSpPr/>
          <p:nvPr/>
        </p:nvSpPr>
        <p:spPr>
          <a:xfrm>
            <a:off x="11522269" y="1380433"/>
            <a:ext cx="548155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649" name="image5.jpeg" descr="image5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54535" y="1199498"/>
            <a:ext cx="6514565" cy="387352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矩形 4"/>
          <p:cNvSpPr/>
          <p:nvPr/>
        </p:nvSpPr>
        <p:spPr>
          <a:xfrm>
            <a:off x="422064" y="3436940"/>
            <a:ext cx="23539872" cy="2900344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91429" tIns="91429" rIns="91429" bIns="91429">
            <a:spAutoFit/>
          </a:bodyPr>
          <a:lstStyle/>
          <a:p>
            <a:pPr defTabSz="914400">
              <a:lnSpc>
                <a:spcPct val="120000"/>
              </a:lnSpc>
              <a:defRPr sz="5600" b="0" baseline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【双调】殿前欢·楚怀王</a:t>
            </a:r>
          </a:p>
          <a:p>
            <a:pPr algn="just" defTabSz="914400">
              <a:lnSpc>
                <a:spcPct val="120000"/>
              </a:lnSpc>
              <a:defRPr sz="5600" b="0" baseline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楚怀王，</a:t>
            </a:r>
            <a:r>
              <a:rPr>
                <a:solidFill>
                  <a:srgbClr val="A10000"/>
                </a:solidFill>
              </a:rPr>
              <a:t>忠臣</a:t>
            </a:r>
            <a:r>
              <a:t>跳入汨罗江。《离骚》读罢空惆怅，</a:t>
            </a:r>
            <a:r>
              <a:rPr>
                <a:solidFill>
                  <a:srgbClr val="BE0000"/>
                </a:solidFill>
              </a:rPr>
              <a:t>日月同光</a:t>
            </a:r>
            <a:r>
              <a:t>。</a:t>
            </a:r>
          </a:p>
          <a:p>
            <a:pPr algn="just" defTabSz="914400">
              <a:lnSpc>
                <a:spcPct val="120000"/>
              </a:lnSpc>
              <a:defRPr sz="5600" b="0" baseline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伤心来笑一场，笑你个三闾lǘ强，为甚不身心放。</a:t>
            </a:r>
            <a:r>
              <a:rPr>
                <a:solidFill>
                  <a:srgbClr val="BE0000"/>
                </a:solidFill>
              </a:rPr>
              <a:t>沧浪污你？你污沧浪。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1654" name="矩形 4"/>
          <p:cNvSpPr/>
          <p:nvPr/>
        </p:nvSpPr>
        <p:spPr>
          <a:xfrm>
            <a:off x="422064" y="7843903"/>
            <a:ext cx="23539872" cy="4790738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91429" tIns="91429" rIns="91429" bIns="91429">
            <a:spAutoFit/>
          </a:bodyPr>
          <a:lstStyle/>
          <a:p>
            <a:pPr algn="l" defTabSz="1828800">
              <a:lnSpc>
                <a:spcPct val="160000"/>
              </a:lnSpc>
              <a:defRPr sz="5200" b="0" baseline="2000">
                <a:latin typeface="兰亭黑-简"/>
                <a:ea typeface="兰亭黑-简"/>
                <a:cs typeface="兰亭黑-简"/>
                <a:sym typeface="兰亭黑-简"/>
              </a:defRPr>
            </a:pP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这是一首</a:t>
            </a:r>
            <a:r>
              <a:rPr sz="5600" u="sng" baseline="2000">
                <a:solidFill>
                  <a:srgbClr val="A1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凭吊屈原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的小令：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914400">
              <a:lnSpc>
                <a:spcPct val="150000"/>
              </a:lnSpc>
              <a:defRPr sz="6000" b="0" baseline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（1）作者对屈原的</a:t>
            </a:r>
            <a:r>
              <a:rPr sz="5600" u="sng" baseline="2000">
                <a:solidFill>
                  <a:srgbClr val="A10000"/>
                </a:solidFill>
              </a:rPr>
              <a:t>高尚人格极为崇敬</a:t>
            </a:r>
            <a:r>
              <a:t>，</a:t>
            </a:r>
          </a:p>
          <a:p>
            <a:pPr algn="l" defTabSz="914400">
              <a:lnSpc>
                <a:spcPct val="150000"/>
              </a:lnSpc>
              <a:defRPr sz="6000" b="0" baseline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（2）对他忠心耿耿却横遭陷害的</a:t>
            </a:r>
            <a:r>
              <a:rPr sz="5600" u="sng" baseline="2000">
                <a:solidFill>
                  <a:srgbClr val="A10000"/>
                </a:solidFill>
              </a:rPr>
              <a:t>悲惨命运深感痛惜</a:t>
            </a:r>
            <a:r>
              <a:t>。</a:t>
            </a:r>
          </a:p>
          <a:p>
            <a:pPr algn="l" defTabSz="914400">
              <a:lnSpc>
                <a:spcPct val="150000"/>
              </a:lnSpc>
              <a:defRPr sz="6000" b="0" baseline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（3）隐藏着难言的</a:t>
            </a:r>
            <a:r>
              <a:rPr sz="5600" u="sng" baseline="2000">
                <a:solidFill>
                  <a:srgbClr val="A10000"/>
                </a:solidFill>
              </a:rPr>
              <a:t>辛酸和悲愤</a:t>
            </a:r>
            <a:r>
              <a:t>。</a:t>
            </a:r>
          </a:p>
        </p:txBody>
      </p:sp>
      <p:sp>
        <p:nvSpPr>
          <p:cNvPr id="1655" name="思想内容："/>
          <p:cNvSpPr txBox="1"/>
          <p:nvPr/>
        </p:nvSpPr>
        <p:spPr>
          <a:xfrm>
            <a:off x="264692" y="6470057"/>
            <a:ext cx="4132581" cy="10591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1828800">
              <a:lnSpc>
                <a:spcPct val="160000"/>
              </a:lnSpc>
              <a:defRPr sz="6200" b="0" baseline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pPr>
              <a:defRPr>
                <a:latin typeface="兰亭黑-简"/>
                <a:ea typeface="兰亭黑-简"/>
                <a:cs typeface="兰亭黑-简"/>
                <a:sym typeface="兰亭黑-简"/>
              </a:defRPr>
            </a:pP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思想内容：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1656" name="反语"/>
          <p:cNvSpPr txBox="1"/>
          <p:nvPr/>
        </p:nvSpPr>
        <p:spPr>
          <a:xfrm>
            <a:off x="18794676" y="6497503"/>
            <a:ext cx="1821181" cy="11861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just" defTabSz="457200">
              <a:lnSpc>
                <a:spcPts val="11800"/>
              </a:lnSpc>
              <a:spcBef>
                <a:spcPts val="1200"/>
              </a:spcBef>
              <a:defRPr sz="6400" b="0" baseline="14000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00000"/>
                </a:solidFill>
              </a:rPr>
              <a:t>反语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657" name="标题 8"/>
          <p:cNvSpPr txBox="1"/>
          <p:nvPr>
            <p:ph type="title"/>
          </p:nvPr>
        </p:nvSpPr>
        <p:spPr>
          <a:xfrm>
            <a:off x="1535992" y="1125078"/>
            <a:ext cx="10425432" cy="1131747"/>
          </a:xfrm>
          <a:prstGeom prst="rect">
            <a:avLst/>
          </a:prstGeom>
        </p:spPr>
        <p:txBody>
          <a:bodyPr/>
          <a:lstStyle/>
          <a:p>
            <a:pPr>
              <a:defRPr sz="66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2.10.1贯云石《殿前欢》</a:t>
            </a:r>
          </a:p>
        </p:txBody>
      </p:sp>
      <p:sp>
        <p:nvSpPr>
          <p:cNvPr id="1658" name="单选"/>
          <p:cNvSpPr txBox="1"/>
          <p:nvPr/>
        </p:nvSpPr>
        <p:spPr>
          <a:xfrm>
            <a:off x="10012815" y="1282011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659" name="星形"/>
          <p:cNvSpPr/>
          <p:nvPr/>
        </p:nvSpPr>
        <p:spPr>
          <a:xfrm>
            <a:off x="11054246" y="1426183"/>
            <a:ext cx="548155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660" name="image6.jpeg" descr="image6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08317" y="214200"/>
            <a:ext cx="5137952" cy="295350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随堂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09090">
              <a:defRPr sz="5280"/>
            </a:lvl1pPr>
          </a:lstStyle>
          <a:p>
            <a:r>
              <a:t>随堂练习</a:t>
            </a:r>
          </a:p>
        </p:txBody>
      </p:sp>
      <p:sp>
        <p:nvSpPr>
          <p:cNvPr id="1665" name="《酸甜乐府》的作者有（ ）…"/>
          <p:cNvSpPr txBox="1"/>
          <p:nvPr/>
        </p:nvSpPr>
        <p:spPr>
          <a:xfrm>
            <a:off x="832123" y="2701419"/>
            <a:ext cx="8511204" cy="63169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/>
          <a:p>
            <a:pPr algn="l" defTabSz="457200">
              <a:lnSpc>
                <a:spcPct val="120000"/>
              </a:lnSpc>
              <a:defRPr sz="5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《酸甜乐府》的作者有（ ）</a:t>
            </a:r>
          </a:p>
          <a:p>
            <a:pPr algn="l" defTabSz="457200">
              <a:lnSpc>
                <a:spcPct val="120000"/>
              </a:lnSpc>
              <a:defRPr sz="5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A:张养浩</a:t>
            </a:r>
          </a:p>
          <a:p>
            <a:pPr algn="l" defTabSz="457200">
              <a:lnSpc>
                <a:spcPct val="120000"/>
              </a:lnSpc>
              <a:defRPr sz="5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B:贯云石</a:t>
            </a:r>
          </a:p>
          <a:p>
            <a:pPr algn="l" defTabSz="457200">
              <a:lnSpc>
                <a:spcPct val="120000"/>
              </a:lnSpc>
              <a:defRPr sz="5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C:马致远</a:t>
            </a:r>
          </a:p>
          <a:p>
            <a:pPr algn="l" defTabSz="457200">
              <a:lnSpc>
                <a:spcPct val="120000"/>
              </a:lnSpc>
              <a:defRPr sz="5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D:张可久</a:t>
            </a:r>
          </a:p>
          <a:p>
            <a:pPr algn="l" defTabSz="457200">
              <a:lnSpc>
                <a:spcPct val="120000"/>
              </a:lnSpc>
              <a:defRPr sz="5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E:徐再思</a:t>
            </a:r>
          </a:p>
        </p:txBody>
      </p: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随堂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09090">
              <a:defRPr sz="5280"/>
            </a:lvl1pPr>
          </a:lstStyle>
          <a:p>
            <a:r>
              <a:t>随堂练习</a:t>
            </a:r>
          </a:p>
        </p:txBody>
      </p:sp>
      <p:sp>
        <p:nvSpPr>
          <p:cNvPr id="1668" name="《酸甜乐府》的作者有（ ）…"/>
          <p:cNvSpPr txBox="1"/>
          <p:nvPr/>
        </p:nvSpPr>
        <p:spPr>
          <a:xfrm>
            <a:off x="832123" y="2701419"/>
            <a:ext cx="8511204" cy="842010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/>
          <a:p>
            <a:pPr algn="l" defTabSz="457200">
              <a:lnSpc>
                <a:spcPct val="120000"/>
              </a:lnSpc>
              <a:defRPr sz="5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《酸甜乐府》的作者有（ ）</a:t>
            </a:r>
          </a:p>
          <a:p>
            <a:pPr algn="l" defTabSz="457200">
              <a:lnSpc>
                <a:spcPct val="120000"/>
              </a:lnSpc>
              <a:defRPr sz="5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A:张养浩</a:t>
            </a:r>
          </a:p>
          <a:p>
            <a:pPr algn="l" defTabSz="457200">
              <a:lnSpc>
                <a:spcPct val="120000"/>
              </a:lnSpc>
              <a:defRPr sz="52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B:贯云石</a:t>
            </a:r>
          </a:p>
          <a:p>
            <a:pPr algn="l" defTabSz="457200">
              <a:lnSpc>
                <a:spcPct val="120000"/>
              </a:lnSpc>
              <a:defRPr sz="5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C:马致远</a:t>
            </a:r>
          </a:p>
          <a:p>
            <a:pPr algn="l" defTabSz="457200">
              <a:lnSpc>
                <a:spcPct val="120000"/>
              </a:lnSpc>
              <a:defRPr sz="5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D:张可久</a:t>
            </a:r>
          </a:p>
          <a:p>
            <a:pPr algn="l" defTabSz="457200">
              <a:lnSpc>
                <a:spcPct val="120000"/>
              </a:lnSpc>
              <a:defRPr sz="52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E:徐再思</a:t>
            </a:r>
          </a:p>
          <a:p>
            <a:pPr algn="l" defTabSz="457200">
              <a:lnSpc>
                <a:spcPct val="120000"/>
              </a:lnSpc>
              <a:defRPr sz="5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 algn="l" defTabSz="457200">
              <a:lnSpc>
                <a:spcPct val="120000"/>
              </a:lnSpc>
              <a:defRPr sz="5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答案：BE</a:t>
            </a:r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《【双调】殿前欢•楚怀王》中“《离骚》读罢空惆怅，日月同光。”的“日月同光”出自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lnSpc>
                <a:spcPct val="80000"/>
              </a:lnSpc>
              <a:spcBef>
                <a:spcPts val="0"/>
              </a:spcBef>
              <a:defRPr sz="5400" baseline="17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《【双调】殿前欢•楚怀王》中“《离骚》读罢空惆怅，日月同光。”的“日月同光”出自（ ）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defRPr sz="5400" baseline="17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A:《史记》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defRPr sz="5400" baseline="17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B:《汉书》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defRPr sz="5400" baseline="17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C:《资治通鉴》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defRPr sz="5400" baseline="17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D:《三国志》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defRPr sz="5400" baseline="17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 algn="just">
              <a:lnSpc>
                <a:spcPct val="80000"/>
              </a:lnSpc>
              <a:spcBef>
                <a:spcPts val="0"/>
              </a:spcBef>
              <a:defRPr sz="5400" baseline="17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 algn="just">
              <a:lnSpc>
                <a:spcPct val="80000"/>
              </a:lnSpc>
              <a:spcBef>
                <a:spcPts val="0"/>
              </a:spcBef>
              <a:defRPr sz="5400" baseline="17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</p:txBody>
      </p:sp>
      <p:sp>
        <p:nvSpPr>
          <p:cNvPr id="1671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《【双调】殿前欢•楚怀王》中“《离骚》读罢空惆怅，日月同光。”的“日月同光”出自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lnSpc>
                <a:spcPct val="80000"/>
              </a:lnSpc>
              <a:spcBef>
                <a:spcPts val="0"/>
              </a:spcBef>
              <a:defRPr sz="5400" baseline="17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《【双调】殿前欢•楚怀王》中“《离骚》读罢空惆怅，日月同光。”的“日月同光”出自（ ）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defRPr sz="5400" baseline="170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A:《史记》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defRPr sz="5400" baseline="17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B:《汉书》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defRPr sz="5400" baseline="17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C:《资治通鉴》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defRPr sz="5400" baseline="17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D:《三国志》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defRPr sz="5400" baseline="17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 algn="just">
              <a:lnSpc>
                <a:spcPct val="80000"/>
              </a:lnSpc>
              <a:spcBef>
                <a:spcPts val="0"/>
              </a:spcBef>
              <a:defRPr sz="5400" baseline="17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 algn="just">
              <a:lnSpc>
                <a:spcPct val="80000"/>
              </a:lnSpc>
              <a:spcBef>
                <a:spcPts val="0"/>
              </a:spcBef>
              <a:defRPr sz="5400" baseline="17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答案：A</a:t>
            </a:r>
          </a:p>
        </p:txBody>
      </p:sp>
      <p:sp>
        <p:nvSpPr>
          <p:cNvPr id="1674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标题 8"/>
          <p:cNvSpPr txBox="1"/>
          <p:nvPr>
            <p:ph type="title"/>
          </p:nvPr>
        </p:nvSpPr>
        <p:spPr>
          <a:xfrm>
            <a:off x="1676399" y="1125394"/>
            <a:ext cx="10425432" cy="1131747"/>
          </a:xfrm>
          <a:prstGeom prst="rect">
            <a:avLst/>
          </a:prstGeom>
        </p:spPr>
        <p:txBody>
          <a:bodyPr/>
          <a:lstStyle>
            <a:lvl1pPr>
              <a:defRPr sz="66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2.6.0马致远  </a:t>
            </a:r>
          </a:p>
        </p:txBody>
      </p:sp>
      <p:sp>
        <p:nvSpPr>
          <p:cNvPr id="1279" name="矩形 4"/>
          <p:cNvSpPr txBox="1"/>
          <p:nvPr/>
        </p:nvSpPr>
        <p:spPr>
          <a:xfrm>
            <a:off x="934570" y="3491379"/>
            <a:ext cx="15417203" cy="4602461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91429" tIns="91429" rIns="91429" bIns="91429">
            <a:spAutoFit/>
          </a:bodyPr>
          <a:lstStyle/>
          <a:p>
            <a:pPr algn="l" defTabSz="1828800">
              <a:lnSpc>
                <a:spcPct val="110000"/>
              </a:lnSpc>
              <a:defRPr sz="5000" b="0" baseline="28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1.马致远，号东篱。</a:t>
            </a:r>
          </a:p>
          <a:p>
            <a:pPr algn="l" defTabSz="1828800">
              <a:lnSpc>
                <a:spcPct val="110000"/>
              </a:lnSpc>
              <a:defRPr sz="5000" b="0" baseline="28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2.有“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曲状元</a:t>
            </a:r>
            <a:r>
              <a:t>”之誉，后世将其与关汉卿、白朴、郑光祖并称为“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元曲四大家</a:t>
            </a:r>
            <a:r>
              <a:t>”。</a:t>
            </a:r>
            <a:endParaRPr>
              <a:solidFill>
                <a:srgbClr val="A10000"/>
              </a:solidFill>
            </a:endParaRPr>
          </a:p>
          <a:p>
            <a:pPr algn="l" defTabSz="1828800">
              <a:lnSpc>
                <a:spcPct val="110000"/>
              </a:lnSpc>
              <a:defRPr sz="5000" b="0" baseline="28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3.有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辑本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《东篱乐府》</a:t>
            </a:r>
            <a:r>
              <a:t>。</a:t>
            </a:r>
          </a:p>
        </p:txBody>
      </p:sp>
      <p:sp>
        <p:nvSpPr>
          <p:cNvPr id="1280" name="单选"/>
          <p:cNvSpPr txBox="1"/>
          <p:nvPr/>
        </p:nvSpPr>
        <p:spPr>
          <a:xfrm>
            <a:off x="979217" y="8939452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281" name="星形"/>
          <p:cNvSpPr/>
          <p:nvPr/>
        </p:nvSpPr>
        <p:spPr>
          <a:xfrm>
            <a:off x="2123828" y="9083623"/>
            <a:ext cx="548155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282" name="image3.jpeg" descr="image3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94928" y="1511340"/>
            <a:ext cx="7206894" cy="40582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83" name="image4.jpeg" descr="image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6816" y="6360444"/>
            <a:ext cx="6010441" cy="495637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6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77" name="标题 1"/>
          <p:cNvSpPr txBox="1"/>
          <p:nvPr>
            <p:ph type="title"/>
          </p:nvPr>
        </p:nvSpPr>
        <p:spPr>
          <a:xfrm>
            <a:off x="2945506" y="8350250"/>
            <a:ext cx="15703989" cy="1978025"/>
          </a:xfrm>
          <a:prstGeom prst="rect">
            <a:avLst/>
          </a:prstGeom>
        </p:spPr>
        <p:txBody>
          <a:bodyPr anchor="b"/>
          <a:lstStyle>
            <a:lvl1pPr>
              <a:defRPr sz="9000"/>
            </a:lvl1pPr>
          </a:lstStyle>
          <a:p>
            <a:r>
              <a:t>2.11刘时中</a:t>
            </a:r>
          </a:p>
        </p:txBody>
      </p:sp>
      <p:sp>
        <p:nvSpPr>
          <p:cNvPr id="1678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679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80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681" name="副标题 2"/>
          <p:cNvSpPr txBox="1"/>
          <p:nvPr/>
        </p:nvSpPr>
        <p:spPr>
          <a:xfrm>
            <a:off x="2930526" y="12258675"/>
            <a:ext cx="9782176" cy="7162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标题 8"/>
          <p:cNvSpPr txBox="1"/>
          <p:nvPr>
            <p:ph type="title"/>
          </p:nvPr>
        </p:nvSpPr>
        <p:spPr>
          <a:xfrm>
            <a:off x="1676399" y="1125394"/>
            <a:ext cx="10425432" cy="1131747"/>
          </a:xfrm>
          <a:prstGeom prst="rect">
            <a:avLst/>
          </a:prstGeom>
        </p:spPr>
        <p:txBody>
          <a:bodyPr anchor="ctr"/>
          <a:lstStyle>
            <a:lvl1pPr>
              <a:defRPr sz="62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 2.11.0刘时中《端正好》</a:t>
            </a:r>
          </a:p>
        </p:txBody>
      </p:sp>
      <p:sp>
        <p:nvSpPr>
          <p:cNvPr id="1686" name="矩形 4"/>
          <p:cNvSpPr txBox="1"/>
          <p:nvPr/>
        </p:nvSpPr>
        <p:spPr>
          <a:xfrm>
            <a:off x="1070970" y="6488268"/>
            <a:ext cx="10951573" cy="1122661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91429" tIns="91429" rIns="91429" bIns="91429">
            <a:spAutoFit/>
          </a:bodyPr>
          <a:lstStyle/>
          <a:p>
            <a:pPr indent="254000" algn="just" defTabSz="266700">
              <a:lnSpc>
                <a:spcPct val="120000"/>
              </a:lnSpc>
              <a:defRPr sz="5200" b="0" baseline="-2000">
                <a:uFill>
                  <a:solidFill>
                    <a:srgbClr val="000000"/>
                  </a:solidFill>
                </a:uFill>
                <a:latin typeface="Times New Roman" panose="02020703060505090304"/>
                <a:ea typeface="Times New Roman" panose="02020703060505090304"/>
                <a:cs typeface="Times New Roman" panose="02020703060505090304"/>
                <a:sym typeface="Times New Roman" panose="02020703060505090304"/>
              </a:defRPr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刘时中，号</a:t>
            </a:r>
            <a:r>
              <a:rPr sz="5600" u="sng" baseline="-2000">
                <a:solidFill>
                  <a:srgbClr val="A10000"/>
                </a:solidFill>
                <a:uFillTx/>
                <a:latin typeface="汉仪南宫体简" panose="02010600000101010101" charset="-122"/>
                <a:ea typeface="汉仪南宫体简" panose="02010600000101010101" charset="-122"/>
                <a:cs typeface="汉仪南宫体简" panose="02010600000101010101" charset="-122"/>
                <a:sym typeface="汉仪南宫体简" panose="02010600000101010101" charset="-122"/>
              </a:rPr>
              <a:t>逋斋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，生平事迹不详。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1687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01667" y="2864948"/>
            <a:ext cx="6400801" cy="83947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90" name="标题 1"/>
          <p:cNvSpPr txBox="1"/>
          <p:nvPr>
            <p:ph type="title"/>
          </p:nvPr>
        </p:nvSpPr>
        <p:spPr>
          <a:xfrm>
            <a:off x="2945506" y="7740631"/>
            <a:ext cx="15703989" cy="1978025"/>
          </a:xfrm>
          <a:prstGeom prst="rect">
            <a:avLst/>
          </a:prstGeom>
        </p:spPr>
        <p:txBody>
          <a:bodyPr anchor="b"/>
          <a:lstStyle/>
          <a:p>
            <a:pPr defTabSz="1554480">
              <a:defRPr sz="7650"/>
            </a:pPr>
            <a:r>
              <a:t>2.11.1刘时中《上高监思》</a:t>
            </a:r>
            <a:r>
              <a:rPr>
                <a:solidFill>
                  <a:srgbClr val="BE0000"/>
                </a:solidFill>
              </a:rPr>
              <a:t>【精读】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1691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692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93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694" name="副标题 2"/>
          <p:cNvSpPr txBox="1"/>
          <p:nvPr/>
        </p:nvSpPr>
        <p:spPr>
          <a:xfrm>
            <a:off x="2930526" y="12258675"/>
            <a:ext cx="9782176" cy="7162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学习是一种信仰！ IN LEARING WE TRUST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5600" y="249555"/>
            <a:ext cx="649287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2.11.1[正宫]端正好（上高监司）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标题 8"/>
          <p:cNvSpPr txBox="1"/>
          <p:nvPr>
            <p:ph type="title"/>
          </p:nvPr>
        </p:nvSpPr>
        <p:spPr>
          <a:xfrm>
            <a:off x="1541399" y="1125079"/>
            <a:ext cx="10425432" cy="1131747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>
              <a:lnSpc>
                <a:spcPct val="130000"/>
              </a:lnSpc>
              <a:defRPr sz="56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2.11.1刘时中《端正好》</a:t>
            </a:r>
          </a:p>
        </p:txBody>
      </p:sp>
      <p:sp>
        <p:nvSpPr>
          <p:cNvPr id="1697" name="矩形 4"/>
          <p:cNvSpPr/>
          <p:nvPr/>
        </p:nvSpPr>
        <p:spPr>
          <a:xfrm>
            <a:off x="438602" y="4322504"/>
            <a:ext cx="15003955" cy="3019883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91429" tIns="91429" rIns="91429" bIns="91429">
            <a:spAutoFit/>
          </a:bodyPr>
          <a:lstStyle/>
          <a:p>
            <a:pPr indent="254000" algn="just" defTabSz="266700">
              <a:lnSpc>
                <a:spcPct val="120000"/>
              </a:lnSpc>
              <a:defRPr sz="6000" b="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【端正好】</a:t>
            </a:r>
          </a:p>
          <a:p>
            <a:pPr indent="254000" algn="just" defTabSz="266700">
              <a:lnSpc>
                <a:spcPct val="120000"/>
              </a:lnSpc>
              <a:defRPr sz="6000" b="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众生灵遭磨障，正值着</a:t>
            </a:r>
            <a:r>
              <a:rPr>
                <a:solidFill>
                  <a:srgbClr val="BE0000"/>
                </a:solidFill>
              </a:rPr>
              <a:t>时岁饥荒</a:t>
            </a:r>
            <a:r>
              <a:t>。</a:t>
            </a:r>
          </a:p>
          <a:p>
            <a:pPr indent="254000" algn="just" defTabSz="266700">
              <a:lnSpc>
                <a:spcPct val="120000"/>
              </a:lnSpc>
              <a:defRPr sz="6000" b="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rPr>
                <a:solidFill>
                  <a:srgbClr val="BE0000"/>
                </a:solidFill>
              </a:rPr>
              <a:t>谢恩光</a:t>
            </a:r>
            <a:r>
              <a:t>，拯济皆无恙，编做本词儿唱。</a:t>
            </a:r>
          </a:p>
        </p:txBody>
      </p:sp>
      <p:sp>
        <p:nvSpPr>
          <p:cNvPr id="1698" name="全文的序曲，交代写作的缘起，…"/>
          <p:cNvSpPr txBox="1"/>
          <p:nvPr/>
        </p:nvSpPr>
        <p:spPr>
          <a:xfrm>
            <a:off x="365921" y="8746340"/>
            <a:ext cx="16213985" cy="266954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defTabSz="1828800">
              <a:lnSpc>
                <a:spcPct val="120000"/>
              </a:lnSpc>
              <a:defRPr sz="5200" b="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全文的序曲，交代写作的缘起，</a:t>
            </a:r>
          </a:p>
          <a:p>
            <a:pPr defTabSz="1828800">
              <a:lnSpc>
                <a:spcPct val="120000"/>
              </a:lnSpc>
              <a:defRPr sz="5200" b="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一为揭露现实社会的痛苦和不平，</a:t>
            </a:r>
          </a:p>
          <a:p>
            <a:pPr defTabSz="1828800">
              <a:lnSpc>
                <a:spcPct val="120000"/>
              </a:lnSpc>
              <a:defRPr sz="5200" b="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二为感谢高监司对黎民的救济。</a:t>
            </a:r>
          </a:p>
        </p:txBody>
      </p:sp>
      <p:pic>
        <p:nvPicPr>
          <p:cNvPr id="1699" name="image5.jpeg" descr="image5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18197" y="2147938"/>
            <a:ext cx="7524917" cy="44742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355600" y="249555"/>
            <a:ext cx="649287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2.11.1[正宫]端正好（上高监司）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矩形 4"/>
          <p:cNvSpPr/>
          <p:nvPr/>
        </p:nvSpPr>
        <p:spPr>
          <a:xfrm>
            <a:off x="253419" y="4155144"/>
            <a:ext cx="23023966" cy="504652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29" tIns="91429" rIns="91429" bIns="91429">
            <a:spAutoFit/>
          </a:bodyPr>
          <a:lstStyle/>
          <a:p>
            <a:pPr indent="254000" algn="just" defTabSz="266700">
              <a:lnSpc>
                <a:spcPct val="120000"/>
              </a:lnSpc>
              <a:defRPr sz="5500" b="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……</a:t>
            </a:r>
          </a:p>
          <a:p>
            <a:pPr indent="254000" algn="just" defTabSz="266700">
              <a:lnSpc>
                <a:spcPct val="120000"/>
              </a:lnSpc>
              <a:defRPr sz="5500" b="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……</a:t>
            </a:r>
          </a:p>
          <a:p>
            <a:pPr indent="254000" algn="just" defTabSz="266700">
              <a:lnSpc>
                <a:spcPct val="120000"/>
              </a:lnSpc>
              <a:defRPr sz="5500" b="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【滚绣球】甑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zèng</a:t>
            </a:r>
            <a:r>
              <a:t>生尘老弱饥，米如珠少壮荒……剥榆树餐，挑野菜尝。</a:t>
            </a:r>
            <a:r>
              <a:rPr>
                <a:solidFill>
                  <a:srgbClr val="BE0000"/>
                </a:solidFill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吃黄不老胜如熊掌，蕨根粉以代糇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hóu</a:t>
            </a:r>
            <a:r>
              <a:rPr>
                <a:solidFill>
                  <a:srgbClr val="BE0000"/>
                </a:solidFill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粮。鹅肠苦菜边根煮，荻笋芦莴带叶𠲕chuáng，则留下杞柳株樟（树木不可吃）。【</a:t>
            </a:r>
            <a:r>
              <a:rPr>
                <a:solidFill>
                  <a:srgbClr val="020000"/>
                </a:solidFill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饥民吃野菜充饥】</a:t>
            </a:r>
            <a:endParaRPr>
              <a:solidFill>
                <a:srgbClr val="020000"/>
              </a:solidFill>
              <a:uFillTx/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1702" name="第二部分，具体描绘天灾人祸给老百姓带来的苦难，是全曲的重点。"/>
          <p:cNvSpPr txBox="1"/>
          <p:nvPr/>
        </p:nvSpPr>
        <p:spPr>
          <a:xfrm>
            <a:off x="458728" y="11554198"/>
            <a:ext cx="21753471" cy="93218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>
            <a:lvl1pPr defTabSz="1828800">
              <a:lnSpc>
                <a:spcPct val="120000"/>
              </a:lnSpc>
              <a:defRPr sz="5200" b="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第二部分，具体描绘天灾人祸给老百姓带来的苦难，是全曲的重点。</a:t>
            </a:r>
          </a:p>
        </p:txBody>
      </p:sp>
      <p:sp>
        <p:nvSpPr>
          <p:cNvPr id="1703" name="选择"/>
          <p:cNvSpPr txBox="1"/>
          <p:nvPr/>
        </p:nvSpPr>
        <p:spPr>
          <a:xfrm>
            <a:off x="18858729" y="10003944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选择</a:t>
            </a:r>
          </a:p>
        </p:txBody>
      </p:sp>
      <p:sp>
        <p:nvSpPr>
          <p:cNvPr id="1704" name="星形"/>
          <p:cNvSpPr/>
          <p:nvPr/>
        </p:nvSpPr>
        <p:spPr>
          <a:xfrm>
            <a:off x="19919686" y="10148116"/>
            <a:ext cx="548155" cy="52953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705" name="星形"/>
          <p:cNvSpPr/>
          <p:nvPr/>
        </p:nvSpPr>
        <p:spPr>
          <a:xfrm>
            <a:off x="20490046" y="10148116"/>
            <a:ext cx="548156" cy="52953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706" name="标题 8"/>
          <p:cNvSpPr txBox="1"/>
          <p:nvPr>
            <p:ph type="title"/>
          </p:nvPr>
        </p:nvSpPr>
        <p:spPr>
          <a:xfrm>
            <a:off x="1676399" y="1125394"/>
            <a:ext cx="10425432" cy="1131747"/>
          </a:xfrm>
          <a:prstGeom prst="rect">
            <a:avLst/>
          </a:prstGeom>
        </p:spPr>
        <p:txBody>
          <a:bodyPr anchor="ctr"/>
          <a:lstStyle/>
          <a:p>
            <a:pPr>
              <a:defRPr sz="6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2.11.1刘时中《端正好》</a:t>
            </a:r>
          </a:p>
        </p:txBody>
      </p:sp>
      <p:pic>
        <p:nvPicPr>
          <p:cNvPr id="1707" name="image5.jpeg" descr="image5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18490" y="380458"/>
            <a:ext cx="5723335" cy="340306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355600" y="249555"/>
            <a:ext cx="649287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2.11.1[正宫]端正好（上高监司）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矩形 4"/>
          <p:cNvSpPr/>
          <p:nvPr/>
        </p:nvSpPr>
        <p:spPr>
          <a:xfrm>
            <a:off x="471502" y="4983288"/>
            <a:ext cx="23440995" cy="3531851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91429" tIns="91429" rIns="91429" bIns="91429">
            <a:spAutoFit/>
          </a:bodyPr>
          <a:lstStyle/>
          <a:p>
            <a:pPr indent="254000" algn="just" defTabSz="266700">
              <a:lnSpc>
                <a:spcPct val="120000"/>
              </a:lnSpc>
              <a:defRPr sz="5200" b="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【倘秀才】……一个个黄如经纸，一个个瘦似豺狼，填街卧巷。</a:t>
            </a:r>
          </a:p>
          <a:p>
            <a:pPr indent="254000" algn="just" defTabSz="266700">
              <a:lnSpc>
                <a:spcPct val="120000"/>
              </a:lnSpc>
              <a:defRPr sz="5200" b="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【滚绣球】……嫡亲儿共女，等闲参与商。痛分离是何情况？乳哺儿没人要撇入长江。……。</a:t>
            </a:r>
          </a:p>
          <a:p>
            <a:pPr indent="254000" algn="l" defTabSz="266700">
              <a:lnSpc>
                <a:spcPct val="120000"/>
              </a:lnSpc>
              <a:defRPr sz="5200" b="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【倘秀才】私牙子船湾外港……牙钱（佣金）加倍解，卖面处两般装……</a:t>
            </a:r>
          </a:p>
        </p:txBody>
      </p:sp>
      <p:sp>
        <p:nvSpPr>
          <p:cNvPr id="1710" name="第二部分，具体描绘天灾人祸给老百姓带来的苦难，是全曲的重点。"/>
          <p:cNvSpPr txBox="1"/>
          <p:nvPr/>
        </p:nvSpPr>
        <p:spPr>
          <a:xfrm>
            <a:off x="428755" y="9040911"/>
            <a:ext cx="21412334" cy="93218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>
            <a:lvl1pPr defTabSz="1828800">
              <a:lnSpc>
                <a:spcPct val="120000"/>
              </a:lnSpc>
              <a:defRPr sz="5200" b="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第二部分，具体描绘天灾人祸给老百姓带来的苦难，是全曲的重点。</a:t>
            </a:r>
          </a:p>
        </p:txBody>
      </p:sp>
      <p:sp>
        <p:nvSpPr>
          <p:cNvPr id="1711" name="标题 8"/>
          <p:cNvSpPr txBox="1"/>
          <p:nvPr>
            <p:ph type="title"/>
          </p:nvPr>
        </p:nvSpPr>
        <p:spPr>
          <a:xfrm>
            <a:off x="1676399" y="1125394"/>
            <a:ext cx="10425432" cy="1131747"/>
          </a:xfrm>
          <a:prstGeom prst="rect">
            <a:avLst/>
          </a:prstGeom>
        </p:spPr>
        <p:txBody>
          <a:bodyPr anchor="ctr"/>
          <a:lstStyle/>
          <a:p>
            <a:pPr>
              <a:defRPr sz="52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2.11.1刘时中《端正好》</a:t>
            </a:r>
          </a:p>
        </p:txBody>
      </p:sp>
      <p:pic>
        <p:nvPicPr>
          <p:cNvPr id="1712" name="image5.jpeg" descr="image5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61466" y="385916"/>
            <a:ext cx="6544009" cy="389103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355600" y="249555"/>
            <a:ext cx="649287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2.11.1[正宫]端正好（上高监司）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矩形 4"/>
          <p:cNvSpPr/>
          <p:nvPr/>
        </p:nvSpPr>
        <p:spPr>
          <a:xfrm>
            <a:off x="396143" y="2989411"/>
            <a:ext cx="23591715" cy="4106824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91429" tIns="91429" rIns="91429" bIns="91429">
            <a:spAutoFit/>
          </a:bodyPr>
          <a:lstStyle/>
          <a:p>
            <a:pPr indent="254000" algn="just" defTabSz="266700">
              <a:lnSpc>
                <a:spcPct val="110000"/>
              </a:lnSpc>
              <a:defRPr sz="6300" b="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……</a:t>
            </a:r>
          </a:p>
          <a:p>
            <a:pPr indent="254000" algn="just" defTabSz="266700">
              <a:lnSpc>
                <a:spcPct val="110000"/>
              </a:lnSpc>
              <a:defRPr sz="6300" b="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【叨叨令】有钱的贩米谷、置田庄、添生放，无钱的少过活、分骨肉、无承望；有钱的纳庞妾、买人口、偏兴旺，无钱的受饥馁、填沟壑、遭灾障。</a:t>
            </a:r>
            <a:r>
              <a:rPr u="sng">
                <a:solidFill>
                  <a:srgbClr val="C1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小民好苦也么哥，小民好苦也么哥……</a:t>
            </a:r>
            <a:endParaRPr u="sng">
              <a:solidFill>
                <a:srgbClr val="C1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1715" name="第三部分，揭露官吏昏庸，与劣绅勾结，加重了百姓的痛苦，…"/>
          <p:cNvSpPr txBox="1"/>
          <p:nvPr/>
        </p:nvSpPr>
        <p:spPr>
          <a:xfrm>
            <a:off x="424033" y="7841205"/>
            <a:ext cx="20719234" cy="159512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indent="254000" algn="just" defTabSz="266700">
              <a:lnSpc>
                <a:spcPct val="110000"/>
              </a:lnSpc>
              <a:defRPr sz="4800" b="0">
                <a:solidFill>
                  <a:srgbClr val="C10000"/>
                </a:solidFill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第三部分，揭露官吏昏庸，与劣绅勾结，加重了百姓的痛苦，</a:t>
            </a:r>
          </a:p>
          <a:p>
            <a:pPr indent="254000" algn="just" defTabSz="266700">
              <a:lnSpc>
                <a:spcPct val="110000"/>
              </a:lnSpc>
              <a:defRPr sz="4800" b="0">
                <a:solidFill>
                  <a:srgbClr val="C10000"/>
                </a:solidFill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感叹幸而高监司及时采取措施，给百姓带来一线生机。</a:t>
            </a:r>
          </a:p>
        </p:txBody>
      </p:sp>
      <p:sp>
        <p:nvSpPr>
          <p:cNvPr id="1716" name="单选"/>
          <p:cNvSpPr txBox="1"/>
          <p:nvPr/>
        </p:nvSpPr>
        <p:spPr>
          <a:xfrm>
            <a:off x="20752269" y="6082484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717" name="星形"/>
          <p:cNvSpPr/>
          <p:nvPr/>
        </p:nvSpPr>
        <p:spPr>
          <a:xfrm>
            <a:off x="21813226" y="6226656"/>
            <a:ext cx="548155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718" name="标题 8"/>
          <p:cNvSpPr txBox="1"/>
          <p:nvPr>
            <p:ph type="title"/>
          </p:nvPr>
        </p:nvSpPr>
        <p:spPr>
          <a:xfrm>
            <a:off x="1676399" y="1125394"/>
            <a:ext cx="10425432" cy="1131747"/>
          </a:xfrm>
          <a:prstGeom prst="rect">
            <a:avLst/>
          </a:prstGeom>
        </p:spPr>
        <p:txBody>
          <a:bodyPr anchor="ctr"/>
          <a:lstStyle/>
          <a:p>
            <a:pPr>
              <a:defRPr sz="56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2.11.1刘时中《端正好》</a:t>
            </a:r>
          </a:p>
        </p:txBody>
      </p:sp>
      <p:pic>
        <p:nvPicPr>
          <p:cNvPr id="1719" name="image5.jpeg" descr="image5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20815" y="146446"/>
            <a:ext cx="4209413" cy="250289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355600" y="249555"/>
            <a:ext cx="649287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2.11.1[正宫]端正好（上高监司）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矩形 4"/>
          <p:cNvSpPr/>
          <p:nvPr/>
        </p:nvSpPr>
        <p:spPr>
          <a:xfrm>
            <a:off x="421261" y="4773304"/>
            <a:ext cx="22611407" cy="4194752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91429" tIns="91429" rIns="91429" bIns="91429">
            <a:spAutoFit/>
          </a:bodyPr>
          <a:lstStyle/>
          <a:p>
            <a:pPr indent="254000" algn="just" defTabSz="266700">
              <a:lnSpc>
                <a:spcPct val="110000"/>
              </a:lnSpc>
              <a:defRPr sz="5800" b="0" baseline="1600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……</a:t>
            </a:r>
          </a:p>
          <a:p>
            <a:pPr indent="254000" algn="just" defTabSz="266700">
              <a:lnSpc>
                <a:spcPct val="110000"/>
              </a:lnSpc>
              <a:defRPr sz="5800" b="0" baseline="1600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【一煞】愿得……入阙朝京，攀龙附凤……</a:t>
            </a:r>
          </a:p>
          <a:p>
            <a:pPr indent="254000" algn="just" defTabSz="266700">
              <a:lnSpc>
                <a:spcPct val="110000"/>
              </a:lnSpc>
              <a:defRPr sz="5800" b="0" baseline="16000">
                <a:uFill>
                  <a:solidFill>
                    <a:srgbClr val="000000"/>
                  </a:solidFill>
                </a:u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【尾声】相门出相前人奖，官上加官后代昌。……盖一座祠堂人供养，立一统碑碣字数行，将德政因由都载上，使万万代官民见时节想。</a:t>
            </a:r>
          </a:p>
        </p:txBody>
      </p:sp>
      <p:sp>
        <p:nvSpPr>
          <p:cNvPr id="1724" name="第四部分，歌颂高监司的功德。"/>
          <p:cNvSpPr txBox="1"/>
          <p:nvPr/>
        </p:nvSpPr>
        <p:spPr>
          <a:xfrm>
            <a:off x="412576" y="11349483"/>
            <a:ext cx="9009381" cy="86868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wrap="none" tIns="91439" bIns="91439">
            <a:spAutoFit/>
          </a:bodyPr>
          <a:lstStyle>
            <a:lvl1pPr indent="254000" algn="just" defTabSz="266700">
              <a:lnSpc>
                <a:spcPct val="110000"/>
              </a:lnSpc>
              <a:defRPr sz="4800" b="0">
                <a:solidFill>
                  <a:srgbClr val="C10000"/>
                </a:solidFill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第四部分，歌颂高监司的功德。</a:t>
            </a:r>
          </a:p>
        </p:txBody>
      </p:sp>
      <p:sp>
        <p:nvSpPr>
          <p:cNvPr id="1725" name="标题 8"/>
          <p:cNvSpPr txBox="1"/>
          <p:nvPr>
            <p:ph type="title"/>
          </p:nvPr>
        </p:nvSpPr>
        <p:spPr>
          <a:xfrm>
            <a:off x="1676399" y="1125394"/>
            <a:ext cx="10425432" cy="1131747"/>
          </a:xfrm>
          <a:prstGeom prst="rect">
            <a:avLst/>
          </a:prstGeom>
        </p:spPr>
        <p:txBody>
          <a:bodyPr anchor="ctr"/>
          <a:lstStyle/>
          <a:p>
            <a:pPr>
              <a:defRPr sz="56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2.11.1刘时中《端正好》</a:t>
            </a:r>
          </a:p>
        </p:txBody>
      </p:sp>
      <p:pic>
        <p:nvPicPr>
          <p:cNvPr id="1726" name="image5.jpeg" descr="image5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66054" y="88197"/>
            <a:ext cx="5977456" cy="35541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355600" y="249555"/>
            <a:ext cx="649287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2.11.1[正宫]端正好（上高监司）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pic>
        <p:nvPicPr>
          <p:cNvPr id="1729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942" y="445860"/>
            <a:ext cx="19653777" cy="1282428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355600" y="249555"/>
            <a:ext cx="649287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2.11.1[正宫]端正好（上高监司）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矩形 4"/>
          <p:cNvSpPr txBox="1"/>
          <p:nvPr/>
        </p:nvSpPr>
        <p:spPr>
          <a:xfrm>
            <a:off x="651025" y="3892899"/>
            <a:ext cx="23081950" cy="7345662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91429" tIns="91429" rIns="91429" bIns="91429">
            <a:spAutoFit/>
          </a:bodyPr>
          <a:lstStyle/>
          <a:p>
            <a:pPr algn="just" defTabSz="1828800">
              <a:lnSpc>
                <a:spcPct val="120000"/>
              </a:lnSpc>
              <a:defRPr sz="5400" b="0" baseline="17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solidFill>
                  <a:srgbClr val="A10000"/>
                </a:solidFill>
              </a:rPr>
              <a:t>第一部分：</a:t>
            </a:r>
            <a:r>
              <a:t>交代写作的缘起，</a:t>
            </a:r>
          </a:p>
          <a:p>
            <a:pPr algn="just" defTabSz="1828800">
              <a:lnSpc>
                <a:spcPct val="120000"/>
              </a:lnSpc>
              <a:defRPr sz="5400" b="0" baseline="17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               一为</a:t>
            </a:r>
            <a:r>
              <a:rPr u="sng">
                <a:solidFill>
                  <a:srgbClr val="A10000"/>
                </a:solidFill>
              </a:rPr>
              <a:t>揭露现实社会的痛苦和不平</a:t>
            </a:r>
            <a:r>
              <a:t>，二为</a:t>
            </a:r>
            <a:r>
              <a:rPr u="sng">
                <a:solidFill>
                  <a:srgbClr val="A10000"/>
                </a:solidFill>
              </a:rPr>
              <a:t>感谢高监司对黎民的救济</a:t>
            </a:r>
            <a:r>
              <a:t>。</a:t>
            </a:r>
            <a:r>
              <a:rPr>
                <a:solidFill>
                  <a:srgbClr val="A10000"/>
                </a:solidFill>
              </a:rPr>
              <a:t>第二部分：</a:t>
            </a:r>
            <a:r>
              <a:t>具体描绘天灾人祸给老百姓带来的苦难，是全曲的重点。</a:t>
            </a:r>
          </a:p>
          <a:p>
            <a:pPr algn="just" defTabSz="1828800">
              <a:lnSpc>
                <a:spcPct val="120000"/>
              </a:lnSpc>
              <a:defRPr sz="5400" b="0" baseline="17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solidFill>
                  <a:srgbClr val="A10000"/>
                </a:solidFill>
              </a:rPr>
              <a:t>第三部分：</a:t>
            </a:r>
            <a:r>
              <a:rPr u="sng">
                <a:solidFill>
                  <a:srgbClr val="A10000"/>
                </a:solidFill>
              </a:rPr>
              <a:t>揭露官吏昏庸，与劣绅勾结</a:t>
            </a:r>
            <a:r>
              <a:t>，加重了百姓的痛苦，感叹幸而高监司及时采取措施，给百姓带来一线生机。</a:t>
            </a:r>
          </a:p>
          <a:p>
            <a:pPr algn="just" defTabSz="1828800">
              <a:lnSpc>
                <a:spcPct val="120000"/>
              </a:lnSpc>
              <a:defRPr sz="5400" b="0" baseline="17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solidFill>
                  <a:srgbClr val="A10000"/>
                </a:solidFill>
              </a:rPr>
              <a:t>第四部分：</a:t>
            </a:r>
            <a:r>
              <a:rPr u="sng">
                <a:solidFill>
                  <a:srgbClr val="A10000"/>
                </a:solidFill>
              </a:rPr>
              <a:t>歌颂高监司的功德。</a:t>
            </a:r>
            <a:endParaRPr u="sng">
              <a:solidFill>
                <a:srgbClr val="A10000"/>
              </a:solidFill>
            </a:endParaRPr>
          </a:p>
        </p:txBody>
      </p:sp>
      <p:sp>
        <p:nvSpPr>
          <p:cNvPr id="1732" name="标题 8"/>
          <p:cNvSpPr txBox="1"/>
          <p:nvPr/>
        </p:nvSpPr>
        <p:spPr>
          <a:xfrm>
            <a:off x="494615" y="2717837"/>
            <a:ext cx="10425431" cy="1131747"/>
          </a:xfrm>
          <a:prstGeom prst="rect">
            <a:avLst/>
          </a:prstGeom>
          <a:ln w="12700">
            <a:miter lim="400000"/>
          </a:ln>
        </p:spPr>
        <p:txBody>
          <a:bodyPr tIns="91439" bIns="91439" anchor="ctr">
            <a:normAutofit lnSpcReduction="10000"/>
          </a:bodyPr>
          <a:lstStyle>
            <a:lvl1pPr algn="l" defTabSz="1828800">
              <a:lnSpc>
                <a:spcPct val="90000"/>
              </a:lnSpc>
              <a:defRPr sz="66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内容总结：</a:t>
            </a:r>
          </a:p>
        </p:txBody>
      </p:sp>
      <p:sp>
        <p:nvSpPr>
          <p:cNvPr id="1733" name="标题 8"/>
          <p:cNvSpPr txBox="1"/>
          <p:nvPr>
            <p:ph type="title"/>
          </p:nvPr>
        </p:nvSpPr>
        <p:spPr>
          <a:xfrm>
            <a:off x="1676399" y="1125394"/>
            <a:ext cx="10425432" cy="1131747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>
              <a:defRPr sz="66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2.11.1刘时中《端正好》</a:t>
            </a:r>
          </a:p>
        </p:txBody>
      </p:sp>
      <p:pic>
        <p:nvPicPr>
          <p:cNvPr id="1734" name="image5.jpeg" descr="image5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6659" y="286853"/>
            <a:ext cx="5651113" cy="33601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355600" y="249555"/>
            <a:ext cx="649287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2.11.1[正宫]端正好（上高监司）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7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88" name="标题 1"/>
          <p:cNvSpPr txBox="1"/>
          <p:nvPr>
            <p:ph type="title"/>
          </p:nvPr>
        </p:nvSpPr>
        <p:spPr>
          <a:xfrm>
            <a:off x="2945506" y="7740631"/>
            <a:ext cx="15703989" cy="1978025"/>
          </a:xfrm>
          <a:prstGeom prst="rect">
            <a:avLst/>
          </a:prstGeom>
        </p:spPr>
        <p:txBody>
          <a:bodyPr anchor="b"/>
          <a:lstStyle>
            <a:lvl1pPr defTabSz="1517650">
              <a:defRPr sz="7470"/>
            </a:lvl1pPr>
          </a:lstStyle>
          <a:p>
            <a:r>
              <a:t>2.6.1马致远《汉宫秋》第三折【泛读】</a:t>
            </a:r>
          </a:p>
        </p:txBody>
      </p:sp>
      <p:sp>
        <p:nvSpPr>
          <p:cNvPr id="1289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290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1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292" name="副标题 2"/>
          <p:cNvSpPr txBox="1"/>
          <p:nvPr/>
        </p:nvSpPr>
        <p:spPr>
          <a:xfrm>
            <a:off x="2930526" y="12258675"/>
            <a:ext cx="9782176" cy="7162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pic>
        <p:nvPicPr>
          <p:cNvPr id="1737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942" y="445860"/>
            <a:ext cx="19653777" cy="1282428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355600" y="249555"/>
            <a:ext cx="649287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2.11.1[正宫]端正好（上高监司）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9" name="image6.jpeg" descr="image6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59627" y="893319"/>
            <a:ext cx="7808550" cy="44886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40" name="标题 8"/>
          <p:cNvSpPr txBox="1"/>
          <p:nvPr/>
        </p:nvSpPr>
        <p:spPr>
          <a:xfrm>
            <a:off x="348588" y="3883696"/>
            <a:ext cx="10425431" cy="1131747"/>
          </a:xfrm>
          <a:prstGeom prst="rect">
            <a:avLst/>
          </a:prstGeom>
          <a:ln w="12700">
            <a:miter lim="400000"/>
          </a:ln>
        </p:spPr>
        <p:txBody>
          <a:bodyPr tIns="91439" bIns="91439" anchor="b">
            <a:normAutofit/>
          </a:bodyPr>
          <a:lstStyle>
            <a:lvl1pPr algn="l" defTabSz="1316355">
              <a:lnSpc>
                <a:spcPct val="90000"/>
              </a:lnSpc>
              <a:defRPr sz="4465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思想内容：【揭露社会重大问题的特点】</a:t>
            </a:r>
          </a:p>
        </p:txBody>
      </p:sp>
      <p:sp>
        <p:nvSpPr>
          <p:cNvPr id="1741" name="简答"/>
          <p:cNvSpPr txBox="1"/>
          <p:nvPr/>
        </p:nvSpPr>
        <p:spPr>
          <a:xfrm>
            <a:off x="10594993" y="4197562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1742" name="星形"/>
          <p:cNvSpPr/>
          <p:nvPr/>
        </p:nvSpPr>
        <p:spPr>
          <a:xfrm>
            <a:off x="11655950" y="4341734"/>
            <a:ext cx="548155" cy="52953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743" name="星形"/>
          <p:cNvSpPr/>
          <p:nvPr/>
        </p:nvSpPr>
        <p:spPr>
          <a:xfrm>
            <a:off x="12028082" y="4341733"/>
            <a:ext cx="548156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744" name="星形"/>
          <p:cNvSpPr/>
          <p:nvPr/>
        </p:nvSpPr>
        <p:spPr>
          <a:xfrm>
            <a:off x="12525436" y="4341733"/>
            <a:ext cx="548156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745" name="注：被誉为散曲中的“新乐府”。"/>
          <p:cNvSpPr txBox="1"/>
          <p:nvPr/>
        </p:nvSpPr>
        <p:spPr>
          <a:xfrm>
            <a:off x="514180" y="2870981"/>
            <a:ext cx="10482581" cy="1097876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/>
          <a:p>
            <a:pPr algn="just" defTabSz="914400">
              <a:defRPr sz="5400" b="0" baseline="24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注：被誉为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散曲中的“新乐府”</a:t>
            </a:r>
            <a:r>
              <a:t>。</a:t>
            </a:r>
          </a:p>
        </p:txBody>
      </p:sp>
      <p:sp>
        <p:nvSpPr>
          <p:cNvPr id="1746" name="单选"/>
          <p:cNvSpPr txBox="1"/>
          <p:nvPr/>
        </p:nvSpPr>
        <p:spPr>
          <a:xfrm>
            <a:off x="10825965" y="3010978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747" name="星形"/>
          <p:cNvSpPr/>
          <p:nvPr/>
        </p:nvSpPr>
        <p:spPr>
          <a:xfrm>
            <a:off x="11748013" y="3155150"/>
            <a:ext cx="548155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748" name="标题 8"/>
          <p:cNvSpPr txBox="1"/>
          <p:nvPr>
            <p:ph type="title"/>
          </p:nvPr>
        </p:nvSpPr>
        <p:spPr>
          <a:xfrm>
            <a:off x="1676399" y="1125394"/>
            <a:ext cx="10425432" cy="1131747"/>
          </a:xfrm>
          <a:prstGeom prst="rect">
            <a:avLst/>
          </a:prstGeom>
        </p:spPr>
        <p:txBody>
          <a:bodyPr anchor="ctr"/>
          <a:lstStyle/>
          <a:p>
            <a:pPr>
              <a:defRPr sz="62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2.11.1刘时中《端正好》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5600" y="249555"/>
            <a:ext cx="649287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2.11.1[正宫]端正好（上高监司）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2" name="image6.jpeg" descr="image6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59627" y="893319"/>
            <a:ext cx="7808550" cy="44886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53" name="文本框 99"/>
          <p:cNvSpPr txBox="1"/>
          <p:nvPr/>
        </p:nvSpPr>
        <p:spPr>
          <a:xfrm>
            <a:off x="568805" y="5461239"/>
            <a:ext cx="22579803" cy="678291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algn="just" defTabSz="914400">
              <a:defRPr sz="5400" b="0" baseline="24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总：作者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以写实的态度</a:t>
            </a:r>
            <a:r>
              <a:t>，反映元代民众在灾荒中的苦难。</a:t>
            </a:r>
          </a:p>
          <a:p>
            <a:pPr algn="just" defTabSz="914400">
              <a:defRPr sz="5400" b="0" baseline="24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分：情感炽烈，</a:t>
            </a:r>
          </a:p>
          <a:p>
            <a:pPr algn="just" defTabSz="914400">
              <a:defRPr sz="5400" b="0" u="sng" baseline="240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表达了对灾民的【  】，</a:t>
            </a:r>
          </a:p>
          <a:p>
            <a:pPr algn="just" defTabSz="914400">
              <a:defRPr sz="5400" b="0" u="sng" baseline="240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对奸商的【     】，</a:t>
            </a:r>
          </a:p>
          <a:p>
            <a:pPr algn="just" defTabSz="914400">
              <a:defRPr sz="5400" b="0" baseline="24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对贪官的【     】，</a:t>
            </a:r>
            <a:endParaRPr u="sng"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just" defTabSz="914400">
              <a:defRPr sz="5400" b="0" baseline="24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对高监司的由衷【   】</a:t>
            </a:r>
            <a:r>
              <a:t>。</a:t>
            </a:r>
          </a:p>
          <a:p>
            <a:pPr algn="just" defTabSz="914400">
              <a:defRPr sz="5400" b="0" baseline="24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总：体现了作者</a:t>
            </a:r>
            <a:r>
              <a:rPr u="sng"/>
              <a:t>悲天悯人</a:t>
            </a:r>
            <a:r>
              <a:t>的情怀，以及爱憎分明的</a:t>
            </a:r>
            <a:r>
              <a:rPr u="sng"/>
              <a:t>强烈正义感</a:t>
            </a:r>
            <a:r>
              <a:t>。</a:t>
            </a:r>
          </a:p>
        </p:txBody>
      </p:sp>
      <p:sp>
        <p:nvSpPr>
          <p:cNvPr id="1754" name="标题 8"/>
          <p:cNvSpPr txBox="1"/>
          <p:nvPr/>
        </p:nvSpPr>
        <p:spPr>
          <a:xfrm>
            <a:off x="348588" y="3883696"/>
            <a:ext cx="10425431" cy="1131747"/>
          </a:xfrm>
          <a:prstGeom prst="rect">
            <a:avLst/>
          </a:prstGeom>
          <a:ln w="12700">
            <a:miter lim="400000"/>
          </a:ln>
        </p:spPr>
        <p:txBody>
          <a:bodyPr tIns="91439" bIns="91439" anchor="b">
            <a:normAutofit/>
          </a:bodyPr>
          <a:lstStyle>
            <a:lvl1pPr algn="l" defTabSz="1316355">
              <a:lnSpc>
                <a:spcPct val="90000"/>
              </a:lnSpc>
              <a:defRPr sz="4465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思想内容：【揭露社会重大问题的特点】</a:t>
            </a:r>
          </a:p>
        </p:txBody>
      </p:sp>
      <p:sp>
        <p:nvSpPr>
          <p:cNvPr id="1755" name="简答"/>
          <p:cNvSpPr txBox="1"/>
          <p:nvPr/>
        </p:nvSpPr>
        <p:spPr>
          <a:xfrm>
            <a:off x="10594993" y="4197562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1756" name="星形"/>
          <p:cNvSpPr/>
          <p:nvPr/>
        </p:nvSpPr>
        <p:spPr>
          <a:xfrm>
            <a:off x="11655950" y="4341734"/>
            <a:ext cx="548155" cy="52953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757" name="星形"/>
          <p:cNvSpPr/>
          <p:nvPr/>
        </p:nvSpPr>
        <p:spPr>
          <a:xfrm>
            <a:off x="12028082" y="4341733"/>
            <a:ext cx="548156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758" name="星形"/>
          <p:cNvSpPr/>
          <p:nvPr/>
        </p:nvSpPr>
        <p:spPr>
          <a:xfrm>
            <a:off x="12525436" y="4341733"/>
            <a:ext cx="548156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759" name="注：被誉为散曲中的“新乐府”。"/>
          <p:cNvSpPr txBox="1"/>
          <p:nvPr/>
        </p:nvSpPr>
        <p:spPr>
          <a:xfrm>
            <a:off x="514180" y="2870981"/>
            <a:ext cx="10482581" cy="1097876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/>
          <a:p>
            <a:pPr algn="just" defTabSz="914400">
              <a:defRPr sz="5400" b="0" baseline="24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注：被誉为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散曲中的“新乐府”</a:t>
            </a:r>
            <a:r>
              <a:t>。</a:t>
            </a:r>
          </a:p>
        </p:txBody>
      </p:sp>
      <p:sp>
        <p:nvSpPr>
          <p:cNvPr id="1760" name="单选"/>
          <p:cNvSpPr txBox="1"/>
          <p:nvPr/>
        </p:nvSpPr>
        <p:spPr>
          <a:xfrm>
            <a:off x="10825965" y="3010978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761" name="星形"/>
          <p:cNvSpPr/>
          <p:nvPr/>
        </p:nvSpPr>
        <p:spPr>
          <a:xfrm>
            <a:off x="11748013" y="3155150"/>
            <a:ext cx="548155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762" name="标题 8"/>
          <p:cNvSpPr txBox="1"/>
          <p:nvPr>
            <p:ph type="title"/>
          </p:nvPr>
        </p:nvSpPr>
        <p:spPr>
          <a:xfrm>
            <a:off x="1676399" y="1125394"/>
            <a:ext cx="10425432" cy="1131747"/>
          </a:xfrm>
          <a:prstGeom prst="rect">
            <a:avLst/>
          </a:prstGeom>
        </p:spPr>
        <p:txBody>
          <a:bodyPr anchor="ctr"/>
          <a:lstStyle/>
          <a:p>
            <a:pPr>
              <a:defRPr sz="62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2.11.1刘时中《端正好》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5600" y="249555"/>
            <a:ext cx="649287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2.11.1[正宫]端正好（上高监司）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6" name="image6.jpeg" descr="image6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59627" y="893319"/>
            <a:ext cx="7808550" cy="44886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67" name="文本框 99"/>
          <p:cNvSpPr txBox="1"/>
          <p:nvPr/>
        </p:nvSpPr>
        <p:spPr>
          <a:xfrm>
            <a:off x="568805" y="5461239"/>
            <a:ext cx="22579803" cy="678291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algn="just" defTabSz="914400">
              <a:defRPr sz="5400" b="0" baseline="24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总：作者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以写实的态度</a:t>
            </a:r>
            <a:r>
              <a:t>，反映元代民众在灾荒中的苦难。</a:t>
            </a:r>
          </a:p>
          <a:p>
            <a:pPr algn="just" defTabSz="914400">
              <a:defRPr sz="5400" b="0" baseline="24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分：情感炽烈，</a:t>
            </a:r>
          </a:p>
          <a:p>
            <a:pPr algn="just" defTabSz="914400">
              <a:defRPr sz="5400" b="0" u="sng" baseline="240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表达了对灾民的悲悯，</a:t>
            </a:r>
          </a:p>
          <a:p>
            <a:pPr algn="just" defTabSz="914400">
              <a:defRPr sz="5400" b="0" u="sng" baseline="240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对奸商的憎恶，</a:t>
            </a:r>
          </a:p>
          <a:p>
            <a:pPr algn="just" defTabSz="914400">
              <a:defRPr sz="5400" b="0" baseline="24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对贪官的愤恨，</a:t>
            </a:r>
            <a:endParaRPr u="sng"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just" defTabSz="914400">
              <a:defRPr sz="5400" b="0" baseline="24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对高监司的由衷感激</a:t>
            </a:r>
            <a:r>
              <a:t>。</a:t>
            </a:r>
          </a:p>
          <a:p>
            <a:pPr algn="just" defTabSz="914400">
              <a:defRPr sz="5400" b="0" baseline="24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总：体现了作者</a:t>
            </a:r>
            <a:r>
              <a:rPr u="sng">
                <a:solidFill>
                  <a:srgbClr val="BE0000"/>
                </a:solidFill>
              </a:rPr>
              <a:t>悲天悯人</a:t>
            </a:r>
            <a:r>
              <a:t>的情怀，以及爱憎分明的</a:t>
            </a:r>
            <a:r>
              <a:rPr u="sng">
                <a:solidFill>
                  <a:srgbClr val="BE0000"/>
                </a:solidFill>
              </a:rPr>
              <a:t>强烈正义感</a:t>
            </a:r>
            <a:r>
              <a:t>。</a:t>
            </a:r>
          </a:p>
        </p:txBody>
      </p:sp>
      <p:sp>
        <p:nvSpPr>
          <p:cNvPr id="1768" name="标题 8"/>
          <p:cNvSpPr txBox="1"/>
          <p:nvPr/>
        </p:nvSpPr>
        <p:spPr>
          <a:xfrm>
            <a:off x="348588" y="3883696"/>
            <a:ext cx="10425431" cy="1131747"/>
          </a:xfrm>
          <a:prstGeom prst="rect">
            <a:avLst/>
          </a:prstGeom>
          <a:ln w="12700">
            <a:miter lim="400000"/>
          </a:ln>
        </p:spPr>
        <p:txBody>
          <a:bodyPr tIns="91439" bIns="91439" anchor="b">
            <a:normAutofit/>
          </a:bodyPr>
          <a:lstStyle>
            <a:lvl1pPr algn="l" defTabSz="1316355">
              <a:lnSpc>
                <a:spcPct val="90000"/>
              </a:lnSpc>
              <a:defRPr sz="4465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思想内容：【揭露社会重大问题的特点】</a:t>
            </a:r>
          </a:p>
        </p:txBody>
      </p:sp>
      <p:sp>
        <p:nvSpPr>
          <p:cNvPr id="1769" name="简答"/>
          <p:cNvSpPr txBox="1"/>
          <p:nvPr/>
        </p:nvSpPr>
        <p:spPr>
          <a:xfrm>
            <a:off x="10594993" y="4197562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1770" name="星形"/>
          <p:cNvSpPr/>
          <p:nvPr/>
        </p:nvSpPr>
        <p:spPr>
          <a:xfrm>
            <a:off x="11655950" y="4341734"/>
            <a:ext cx="548155" cy="52953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771" name="星形"/>
          <p:cNvSpPr/>
          <p:nvPr/>
        </p:nvSpPr>
        <p:spPr>
          <a:xfrm>
            <a:off x="12028082" y="4341733"/>
            <a:ext cx="548156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772" name="星形"/>
          <p:cNvSpPr/>
          <p:nvPr/>
        </p:nvSpPr>
        <p:spPr>
          <a:xfrm>
            <a:off x="12525436" y="4341733"/>
            <a:ext cx="548156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773" name="注：被誉为散曲中的“新乐府”。"/>
          <p:cNvSpPr txBox="1"/>
          <p:nvPr/>
        </p:nvSpPr>
        <p:spPr>
          <a:xfrm>
            <a:off x="514180" y="2870981"/>
            <a:ext cx="10482581" cy="1097876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/>
          <a:p>
            <a:pPr algn="just" defTabSz="914400">
              <a:defRPr sz="5400" b="0" baseline="24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注：被誉为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散曲中的“新乐府”</a:t>
            </a:r>
            <a:r>
              <a:t>。</a:t>
            </a:r>
          </a:p>
        </p:txBody>
      </p:sp>
      <p:sp>
        <p:nvSpPr>
          <p:cNvPr id="1774" name="单选"/>
          <p:cNvSpPr txBox="1"/>
          <p:nvPr/>
        </p:nvSpPr>
        <p:spPr>
          <a:xfrm>
            <a:off x="10825965" y="3010978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775" name="星形"/>
          <p:cNvSpPr/>
          <p:nvPr/>
        </p:nvSpPr>
        <p:spPr>
          <a:xfrm>
            <a:off x="11748013" y="3155150"/>
            <a:ext cx="548155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776" name="标题 8"/>
          <p:cNvSpPr txBox="1"/>
          <p:nvPr>
            <p:ph type="title"/>
          </p:nvPr>
        </p:nvSpPr>
        <p:spPr>
          <a:xfrm>
            <a:off x="1676399" y="1125394"/>
            <a:ext cx="10425432" cy="1131747"/>
          </a:xfrm>
          <a:prstGeom prst="rect">
            <a:avLst/>
          </a:prstGeom>
        </p:spPr>
        <p:txBody>
          <a:bodyPr anchor="ctr"/>
          <a:lstStyle/>
          <a:p>
            <a:pPr>
              <a:defRPr sz="62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2.11.1刘时中《端正好》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5600" y="249555"/>
            <a:ext cx="649287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2.11.1[正宫]端正好（上高监司）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pic>
        <p:nvPicPr>
          <p:cNvPr id="1781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942" y="445860"/>
            <a:ext cx="19653777" cy="1282428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355600" y="249555"/>
            <a:ext cx="649287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2.11.1[正宫]端正好（上高监司）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矩形 4"/>
          <p:cNvSpPr txBox="1"/>
          <p:nvPr/>
        </p:nvSpPr>
        <p:spPr>
          <a:xfrm>
            <a:off x="162559" y="4879485"/>
            <a:ext cx="24058882" cy="3857368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91429" tIns="91429" rIns="91429" bIns="91429">
            <a:spAutoFit/>
          </a:bodyPr>
          <a:lstStyle/>
          <a:p>
            <a:pPr algn="just" defTabSz="1828800">
              <a:lnSpc>
                <a:spcPct val="120000"/>
              </a:lnSpc>
              <a:defRPr sz="5600" b="0" baseline="-20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1.白描：</a:t>
            </a:r>
          </a:p>
          <a:p>
            <a:pPr algn="l" defTabSz="914400">
              <a:lnSpc>
                <a:spcPct val="150000"/>
              </a:lnSpc>
              <a:defRPr sz="52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【        】</a:t>
            </a:r>
          </a:p>
          <a:p>
            <a:pPr algn="just" defTabSz="1828800">
              <a:lnSpc>
                <a:spcPct val="120000"/>
              </a:lnSpc>
              <a:defRPr sz="5600" b="0" baseline="-20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2.对比：</a:t>
            </a:r>
          </a:p>
          <a:p>
            <a:pPr algn="l" defTabSz="914400">
              <a:lnSpc>
                <a:spcPct val="150000"/>
              </a:lnSpc>
              <a:defRPr sz="52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【        】</a:t>
            </a:r>
          </a:p>
        </p:txBody>
      </p:sp>
      <p:sp>
        <p:nvSpPr>
          <p:cNvPr id="1784" name="艺术特色："/>
          <p:cNvSpPr txBox="1"/>
          <p:nvPr/>
        </p:nvSpPr>
        <p:spPr>
          <a:xfrm>
            <a:off x="-588185" y="3577138"/>
            <a:ext cx="4945381" cy="10718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1828800">
              <a:lnSpc>
                <a:spcPct val="150000"/>
              </a:lnSpc>
              <a:buFont typeface="Wingdings" panose="05000000000000000000"/>
              <a:defRPr sz="64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艺术特色：</a:t>
            </a:r>
          </a:p>
        </p:txBody>
      </p:sp>
      <p:sp>
        <p:nvSpPr>
          <p:cNvPr id="1785" name="简答"/>
          <p:cNvSpPr txBox="1"/>
          <p:nvPr/>
        </p:nvSpPr>
        <p:spPr>
          <a:xfrm>
            <a:off x="3841962" y="3704138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1786" name="星形"/>
          <p:cNvSpPr/>
          <p:nvPr/>
        </p:nvSpPr>
        <p:spPr>
          <a:xfrm>
            <a:off x="4902919" y="3848310"/>
            <a:ext cx="548155" cy="52953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787" name="星形"/>
          <p:cNvSpPr/>
          <p:nvPr/>
        </p:nvSpPr>
        <p:spPr>
          <a:xfrm>
            <a:off x="5497614" y="3848309"/>
            <a:ext cx="548155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788" name="星形"/>
          <p:cNvSpPr/>
          <p:nvPr/>
        </p:nvSpPr>
        <p:spPr>
          <a:xfrm>
            <a:off x="5984097" y="3848309"/>
            <a:ext cx="548156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789" name="标题 8"/>
          <p:cNvSpPr txBox="1"/>
          <p:nvPr>
            <p:ph type="title"/>
          </p:nvPr>
        </p:nvSpPr>
        <p:spPr>
          <a:xfrm>
            <a:off x="1676399" y="1125394"/>
            <a:ext cx="10425432" cy="1131747"/>
          </a:xfrm>
          <a:prstGeom prst="rect">
            <a:avLst/>
          </a:prstGeom>
        </p:spPr>
        <p:txBody>
          <a:bodyPr anchor="ctr"/>
          <a:lstStyle/>
          <a:p>
            <a:pPr defTabSz="1572260">
              <a:defRPr sz="533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2.11.1刘时中《端正好·上高监司》</a:t>
            </a:r>
          </a:p>
        </p:txBody>
      </p:sp>
      <p:pic>
        <p:nvPicPr>
          <p:cNvPr id="1790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97720" y="2094000"/>
            <a:ext cx="8297226" cy="246979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355600" y="249555"/>
            <a:ext cx="649287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2.11.1[正宫]端正好（上高监司）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矩形 4"/>
          <p:cNvSpPr txBox="1"/>
          <p:nvPr/>
        </p:nvSpPr>
        <p:spPr>
          <a:xfrm>
            <a:off x="162559" y="4879485"/>
            <a:ext cx="24058882" cy="7294702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91429" tIns="91429" rIns="91429" bIns="91429">
            <a:spAutoFit/>
          </a:bodyPr>
          <a:lstStyle/>
          <a:p>
            <a:pPr algn="just" defTabSz="1828800">
              <a:lnSpc>
                <a:spcPct val="120000"/>
              </a:lnSpc>
              <a:defRPr sz="5600" b="0" baseline="-20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1.白描：</a:t>
            </a:r>
          </a:p>
          <a:p>
            <a:pPr algn="l" defTabSz="914400">
              <a:lnSpc>
                <a:spcPct val="150000"/>
              </a:lnSpc>
              <a:defRPr sz="52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①作品对天灾的严重，粮食的匾乏，饥民的困苦，社会的混乱，都有十分生动细致的描绘；</a:t>
            </a:r>
          </a:p>
          <a:p>
            <a:pPr algn="l" defTabSz="914400">
              <a:lnSpc>
                <a:spcPct val="150000"/>
              </a:lnSpc>
              <a:defRPr sz="52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②对奸商的伎俩，官绅的勾结手段，也有毫不留情的揭露。</a:t>
            </a:r>
          </a:p>
          <a:p>
            <a:pPr algn="just" defTabSz="1828800">
              <a:lnSpc>
                <a:spcPct val="120000"/>
              </a:lnSpc>
              <a:defRPr sz="5600" b="0" baseline="-20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2.对比：</a:t>
            </a:r>
          </a:p>
          <a:p>
            <a:pPr algn="l" defTabSz="914400">
              <a:lnSpc>
                <a:spcPct val="150000"/>
              </a:lnSpc>
              <a:defRPr sz="52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［叨叨令]一曲以两组“有钱的”、“无钱的”反复</a:t>
            </a:r>
            <a:r>
              <a:rPr sz="5600" u="sng" baseline="-2000">
                <a:solidFill>
                  <a:srgbClr val="A10000"/>
                </a:solidFill>
              </a:rPr>
              <a:t>对比</a:t>
            </a:r>
            <a:r>
              <a:t>，以下</a:t>
            </a:r>
            <a:r>
              <a:rPr u="sng"/>
              <a:t>“</a:t>
            </a:r>
            <a:r>
              <a:rPr sz="5600" u="sng" baseline="-2000">
                <a:solidFill>
                  <a:srgbClr val="A10000"/>
                </a:solidFill>
              </a:rPr>
              <a:t>小民好苦也么哥，小民好苦也么哥</a:t>
            </a:r>
            <a:r>
              <a:rPr u="sng"/>
              <a:t>”</a:t>
            </a:r>
            <a:r>
              <a:t>的感叹便从内心深处迸发而出。</a:t>
            </a:r>
          </a:p>
        </p:txBody>
      </p:sp>
      <p:sp>
        <p:nvSpPr>
          <p:cNvPr id="1793" name="艺术特色："/>
          <p:cNvSpPr txBox="1"/>
          <p:nvPr/>
        </p:nvSpPr>
        <p:spPr>
          <a:xfrm>
            <a:off x="-588185" y="3577138"/>
            <a:ext cx="4945381" cy="10718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1828800">
              <a:lnSpc>
                <a:spcPct val="150000"/>
              </a:lnSpc>
              <a:buFont typeface="Wingdings" panose="05000000000000000000"/>
              <a:defRPr sz="64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艺术特色：</a:t>
            </a:r>
          </a:p>
        </p:txBody>
      </p:sp>
      <p:sp>
        <p:nvSpPr>
          <p:cNvPr id="1794" name="简答"/>
          <p:cNvSpPr txBox="1"/>
          <p:nvPr/>
        </p:nvSpPr>
        <p:spPr>
          <a:xfrm>
            <a:off x="3841962" y="3704138"/>
            <a:ext cx="1676401" cy="817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 b="0">
                <a:solidFill>
                  <a:srgbClr val="BF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1795" name="星形"/>
          <p:cNvSpPr/>
          <p:nvPr/>
        </p:nvSpPr>
        <p:spPr>
          <a:xfrm>
            <a:off x="4902919" y="3848310"/>
            <a:ext cx="548155" cy="52953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796" name="星形"/>
          <p:cNvSpPr/>
          <p:nvPr/>
        </p:nvSpPr>
        <p:spPr>
          <a:xfrm>
            <a:off x="5497614" y="3848309"/>
            <a:ext cx="548155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797" name="星形"/>
          <p:cNvSpPr/>
          <p:nvPr/>
        </p:nvSpPr>
        <p:spPr>
          <a:xfrm>
            <a:off x="5984097" y="3848309"/>
            <a:ext cx="548156" cy="5295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algn="l" defTabSz="3657600">
              <a:defRPr sz="72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798" name="标题 8"/>
          <p:cNvSpPr txBox="1"/>
          <p:nvPr>
            <p:ph type="title"/>
          </p:nvPr>
        </p:nvSpPr>
        <p:spPr>
          <a:xfrm>
            <a:off x="1676399" y="1125394"/>
            <a:ext cx="10425432" cy="1131747"/>
          </a:xfrm>
          <a:prstGeom prst="rect">
            <a:avLst/>
          </a:prstGeom>
        </p:spPr>
        <p:txBody>
          <a:bodyPr anchor="ctr"/>
          <a:lstStyle/>
          <a:p>
            <a:pPr defTabSz="1572260">
              <a:defRPr sz="533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2.11.1刘时中《端正好·上高监司》</a:t>
            </a:r>
          </a:p>
        </p:txBody>
      </p:sp>
      <p:pic>
        <p:nvPicPr>
          <p:cNvPr id="1799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97720" y="2094000"/>
            <a:ext cx="8297226" cy="246979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355600" y="249555"/>
            <a:ext cx="649287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2.11.1[正宫]端正好（上高监司）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pic>
        <p:nvPicPr>
          <p:cNvPr id="1802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942" y="445860"/>
            <a:ext cx="19653777" cy="1282428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355600" y="249555"/>
            <a:ext cx="649287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2.11.1[正宫]端正好（上高监司）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刘时中以写实的创作态度，反映元代民众在灾荒中的苦难的作品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 defTabSz="749300">
              <a:lnSpc>
                <a:spcPct val="100000"/>
              </a:lnSpc>
              <a:spcBef>
                <a:spcPts val="0"/>
              </a:spcBef>
              <a:defRPr sz="5905" baseline="2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刘时中以写实的创作态度，反映元代民众在灾荒中的苦难的作品是（ ）</a:t>
            </a:r>
          </a:p>
          <a:p>
            <a:pPr algn="just" defTabSz="749300">
              <a:lnSpc>
                <a:spcPct val="100000"/>
              </a:lnSpc>
              <a:spcBef>
                <a:spcPts val="0"/>
              </a:spcBef>
              <a:defRPr sz="5905" baseline="2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A:《大龙湫记》</a:t>
            </a:r>
          </a:p>
          <a:p>
            <a:pPr algn="just" defTabSz="749300">
              <a:lnSpc>
                <a:spcPct val="100000"/>
              </a:lnSpc>
              <a:spcBef>
                <a:spcPts val="0"/>
              </a:spcBef>
              <a:defRPr sz="5905" baseline="2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B:《[正宫]端正好》(上高监司）</a:t>
            </a:r>
          </a:p>
          <a:p>
            <a:pPr algn="just" defTabSz="749300">
              <a:lnSpc>
                <a:spcPct val="100000"/>
              </a:lnSpc>
              <a:spcBef>
                <a:spcPts val="0"/>
              </a:spcBef>
              <a:defRPr sz="5905" baseline="2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C:《[双调]殿前欢》（楚怀王）</a:t>
            </a:r>
          </a:p>
          <a:p>
            <a:pPr algn="just" defTabSz="749300">
              <a:lnSpc>
                <a:spcPct val="100000"/>
              </a:lnSpc>
              <a:spcBef>
                <a:spcPts val="0"/>
              </a:spcBef>
              <a:defRPr sz="5905" baseline="2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D:《岳鄂王墓》</a:t>
            </a:r>
          </a:p>
          <a:p>
            <a:pPr algn="just" defTabSz="749300">
              <a:lnSpc>
                <a:spcPct val="100000"/>
              </a:lnSpc>
              <a:spcBef>
                <a:spcPts val="0"/>
              </a:spcBef>
              <a:defRPr sz="5905" baseline="2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 algn="just" defTabSz="749300">
              <a:lnSpc>
                <a:spcPct val="100000"/>
              </a:lnSpc>
              <a:spcBef>
                <a:spcPts val="0"/>
              </a:spcBef>
              <a:defRPr sz="5905" baseline="2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</p:txBody>
      </p:sp>
      <p:sp>
        <p:nvSpPr>
          <p:cNvPr id="1805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刘时中以写实的创作态度，反映元代民众在灾荒中的苦难的作品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 defTabSz="749300">
              <a:lnSpc>
                <a:spcPct val="100000"/>
              </a:lnSpc>
              <a:spcBef>
                <a:spcPts val="0"/>
              </a:spcBef>
              <a:defRPr sz="5905" baseline="2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刘时中以写实的创作态度，反映元代民众在灾荒中的苦难的作品是（ ）</a:t>
            </a:r>
          </a:p>
          <a:p>
            <a:pPr algn="just" defTabSz="749300">
              <a:lnSpc>
                <a:spcPct val="100000"/>
              </a:lnSpc>
              <a:spcBef>
                <a:spcPts val="0"/>
              </a:spcBef>
              <a:defRPr sz="5905" baseline="2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A:《大龙湫记》</a:t>
            </a:r>
          </a:p>
          <a:p>
            <a:pPr algn="just" defTabSz="749300">
              <a:lnSpc>
                <a:spcPct val="100000"/>
              </a:lnSpc>
              <a:spcBef>
                <a:spcPts val="0"/>
              </a:spcBef>
              <a:defRPr sz="5905" baseline="220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B:《[正宫]端正好》(上高监司）</a:t>
            </a:r>
          </a:p>
          <a:p>
            <a:pPr algn="just" defTabSz="749300">
              <a:lnSpc>
                <a:spcPct val="100000"/>
              </a:lnSpc>
              <a:spcBef>
                <a:spcPts val="0"/>
              </a:spcBef>
              <a:defRPr sz="5905" baseline="2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C:《[双调]殿前欢》（楚怀王）</a:t>
            </a:r>
          </a:p>
          <a:p>
            <a:pPr algn="just" defTabSz="749300">
              <a:lnSpc>
                <a:spcPct val="100000"/>
              </a:lnSpc>
              <a:spcBef>
                <a:spcPts val="0"/>
              </a:spcBef>
              <a:defRPr sz="5905" baseline="2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D:《岳鄂王墓》</a:t>
            </a:r>
          </a:p>
          <a:p>
            <a:pPr algn="just" defTabSz="749300">
              <a:lnSpc>
                <a:spcPct val="100000"/>
              </a:lnSpc>
              <a:spcBef>
                <a:spcPts val="0"/>
              </a:spcBef>
              <a:defRPr sz="5905" baseline="2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 algn="just" defTabSz="749300">
              <a:lnSpc>
                <a:spcPct val="100000"/>
              </a:lnSpc>
              <a:spcBef>
                <a:spcPts val="0"/>
              </a:spcBef>
              <a:defRPr sz="5905" baseline="2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答案：B</a:t>
            </a:r>
          </a:p>
        </p:txBody>
      </p:sp>
      <p:sp>
        <p:nvSpPr>
          <p:cNvPr id="1808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0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0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0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0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13017</Words>
  <Application>WPS 演示</Application>
  <PresentationFormat/>
  <Paragraphs>1259</Paragraphs>
  <Slides>140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140</vt:i4>
      </vt:variant>
    </vt:vector>
  </HeadingPairs>
  <TitlesOfParts>
    <vt:vector size="172" baseType="lpstr">
      <vt:lpstr>Arial</vt:lpstr>
      <vt:lpstr>方正书宋_GBK</vt:lpstr>
      <vt:lpstr>Wingdings</vt:lpstr>
      <vt:lpstr>Helvetica Neue</vt:lpstr>
      <vt:lpstr>Helvetica Neue Medium</vt:lpstr>
      <vt:lpstr>Calibri</vt:lpstr>
      <vt:lpstr>微软雅黑</vt:lpstr>
      <vt:lpstr>Helvetica Neue Thin</vt:lpstr>
      <vt:lpstr>Helvetica Neue Light</vt:lpstr>
      <vt:lpstr>Helvetica Light</vt:lpstr>
      <vt:lpstr>经典等线简</vt:lpstr>
      <vt:lpstr>方正清刻本悦宋简体</vt:lpstr>
      <vt:lpstr>华文楷体</vt:lpstr>
      <vt:lpstr>楷体</vt:lpstr>
      <vt:lpstr>Helvetica</vt:lpstr>
      <vt:lpstr>Lantinghei SC Extralight</vt:lpstr>
      <vt:lpstr>Arial</vt:lpstr>
      <vt:lpstr>汉仪南宫体简</vt:lpstr>
      <vt:lpstr>Times New Roman</vt:lpstr>
      <vt:lpstr>宋体</vt:lpstr>
      <vt:lpstr>Times</vt:lpstr>
      <vt:lpstr>兰亭黑-简</vt:lpstr>
      <vt:lpstr>Wingdings</vt:lpstr>
      <vt:lpstr>Arial Unicode MS</vt:lpstr>
      <vt:lpstr>汉仪书宋二KW</vt:lpstr>
      <vt:lpstr>Thonburi</vt:lpstr>
      <vt:lpstr>Apple Color Emoji</vt:lpstr>
      <vt:lpstr>Wingdings</vt:lpstr>
      <vt:lpstr>宋体-简</vt:lpstr>
      <vt:lpstr>苹方-简</vt:lpstr>
      <vt:lpstr>MingLiU-ExtB</vt:lpstr>
      <vt:lpstr>White</vt:lpstr>
      <vt:lpstr>PowerPoint 演示文稿</vt:lpstr>
      <vt:lpstr>《古文选（二）》·精讲八</vt:lpstr>
      <vt:lpstr>PowerPoint 演示文稿</vt:lpstr>
      <vt:lpstr>PowerPoint 演示文稿</vt:lpstr>
      <vt:lpstr>全书朝代分数占比</vt:lpstr>
      <vt:lpstr>2.6马致远</vt:lpstr>
      <vt:lpstr>PowerPoint 演示文稿</vt:lpstr>
      <vt:lpstr>2.6.0马致远  </vt:lpstr>
      <vt:lpstr>2.6.1马致远《汉宫秋》第三折【泛读】</vt:lpstr>
      <vt:lpstr>2.6.1马致远 《汉宫秋》第三折·灞桥送行</vt:lpstr>
      <vt:lpstr>2.6.1马致远 《汉宫秋》第三折【送别后节选】</vt:lpstr>
      <vt:lpstr>2.6.1马致远 《汉宫秋》第三折</vt:lpstr>
      <vt:lpstr>随堂练习</vt:lpstr>
      <vt:lpstr>随堂练习</vt:lpstr>
      <vt:lpstr>随堂练习</vt:lpstr>
      <vt:lpstr>随堂练习</vt:lpstr>
      <vt:lpstr>真题练习</vt:lpstr>
      <vt:lpstr>真题练习</vt:lpstr>
      <vt:lpstr>真题练习</vt:lpstr>
      <vt:lpstr>真题练习</vt:lpstr>
      <vt:lpstr>2.6.2马致远《【双调】夜行船》（秋思）【精读+必背】</vt:lpstr>
      <vt:lpstr>2.6.2马致远 《【双调】夜行船》（秋思）</vt:lpstr>
      <vt:lpstr>2.6.2马致远 《【双调】夜行船》（秋思）</vt:lpstr>
      <vt:lpstr>2.6.2马致远 《【双调】夜行船》（秋思）</vt:lpstr>
      <vt:lpstr>2.6.2马致远 《【双调】夜行船》（秋思）</vt:lpstr>
      <vt:lpstr>2.6.2马致远 《【双调】夜行船》（秋思）</vt:lpstr>
      <vt:lpstr>PowerPoint 演示文稿</vt:lpstr>
      <vt:lpstr>随堂练习</vt:lpstr>
      <vt:lpstr>随堂练习</vt:lpstr>
      <vt:lpstr>随堂练习</vt:lpstr>
      <vt:lpstr>随堂练习</vt:lpstr>
      <vt:lpstr>2.7张养浩</vt:lpstr>
      <vt:lpstr>2.7.0张养浩 </vt:lpstr>
      <vt:lpstr>2.7.1张养浩《朱履曲》【泛读】</vt:lpstr>
      <vt:lpstr> 2.7.1张养浩《朱履曲》</vt:lpstr>
      <vt:lpstr>思想内容：</vt:lpstr>
      <vt:lpstr>随堂练习</vt:lpstr>
      <vt:lpstr>随堂练习</vt:lpstr>
      <vt:lpstr>随堂练习</vt:lpstr>
      <vt:lpstr>随堂练习</vt:lpstr>
      <vt:lpstr>随堂练习</vt:lpstr>
      <vt:lpstr>随堂练习</vt:lpstr>
      <vt:lpstr>2.8睢景臣</vt:lpstr>
      <vt:lpstr>2.8.0 睢景臣</vt:lpstr>
      <vt:lpstr>2.8.1睢景臣《哨遍·高祖还乡》【精读】</vt:lpstr>
      <vt:lpstr>2.8.1睢景臣《哨遍·高祖还乡》</vt:lpstr>
      <vt:lpstr>2.8.1睢景臣《哨遍·高祖还乡》</vt:lpstr>
      <vt:lpstr>2.8.1睢景臣《哨遍·高祖还乡》</vt:lpstr>
      <vt:lpstr>2.8.1睢景臣《哨遍·高祖还乡》</vt:lpstr>
      <vt:lpstr>PowerPoint 演示文稿</vt:lpstr>
      <vt:lpstr>2.8.1睢景臣《哨遍·高祖还乡》</vt:lpstr>
      <vt:lpstr>PowerPoint 演示文稿</vt:lpstr>
      <vt:lpstr>2.8.1睢景臣《哨遍·高祖还乡》</vt:lpstr>
      <vt:lpstr>PowerPoint 演示文稿</vt:lpstr>
      <vt:lpstr>2.8.1睢景臣《哨遍·高祖还乡》</vt:lpstr>
      <vt:lpstr>PowerPoint 演示文稿</vt:lpstr>
      <vt:lpstr>随堂练习</vt:lpstr>
      <vt:lpstr>随堂练习</vt:lpstr>
      <vt:lpstr>随堂练习</vt:lpstr>
      <vt:lpstr>随堂练习</vt:lpstr>
      <vt:lpstr>2.9张可久</vt:lpstr>
      <vt:lpstr>2.9.0张可久</vt:lpstr>
      <vt:lpstr>2.9.1张可久【南吕】金字经·春晚【泛读】</vt:lpstr>
      <vt:lpstr>2.9.1张可久《金字经》</vt:lpstr>
      <vt:lpstr>随堂练习</vt:lpstr>
      <vt:lpstr>随堂练习</vt:lpstr>
      <vt:lpstr>随堂练习</vt:lpstr>
      <vt:lpstr>随堂练习</vt:lpstr>
      <vt:lpstr>随堂练习</vt:lpstr>
      <vt:lpstr>随堂练习</vt:lpstr>
      <vt:lpstr>2.10贯云石</vt:lpstr>
      <vt:lpstr>2.10.0贯云石《殿前欢》</vt:lpstr>
      <vt:lpstr>2.10.1贯云石《殿前欢 楚怀王》【泛读】</vt:lpstr>
      <vt:lpstr>2.10.1贯云石《殿前欢》</vt:lpstr>
      <vt:lpstr>2.10.1贯云石《殿前欢》</vt:lpstr>
      <vt:lpstr>随堂练习</vt:lpstr>
      <vt:lpstr>随堂练习</vt:lpstr>
      <vt:lpstr>真题练习</vt:lpstr>
      <vt:lpstr>真题练习</vt:lpstr>
      <vt:lpstr>2.11刘时中</vt:lpstr>
      <vt:lpstr> 2.11.0刘时中《端正好》</vt:lpstr>
      <vt:lpstr>2.11.1刘时中《上高监思》【精读】</vt:lpstr>
      <vt:lpstr>2.11.1刘时中《端正好》</vt:lpstr>
      <vt:lpstr>2.11.1刘时中《端正好》</vt:lpstr>
      <vt:lpstr>2.11.1刘时中《端正好》</vt:lpstr>
      <vt:lpstr>2.11.1刘时中《端正好》</vt:lpstr>
      <vt:lpstr>2.11.1刘时中《端正好》</vt:lpstr>
      <vt:lpstr>PowerPoint 演示文稿</vt:lpstr>
      <vt:lpstr>2.11.1刘时中《端正好》</vt:lpstr>
      <vt:lpstr>PowerPoint 演示文稿</vt:lpstr>
      <vt:lpstr>2.11.1刘时中《端正好》</vt:lpstr>
      <vt:lpstr>2.11.1刘时中《端正好》</vt:lpstr>
      <vt:lpstr>2.11.1刘时中《端正好》</vt:lpstr>
      <vt:lpstr>PowerPoint 演示文稿</vt:lpstr>
      <vt:lpstr>2.11.1刘时中《端正好·上高监司》</vt:lpstr>
      <vt:lpstr>2.11.1刘时中《端正好·上高监司》</vt:lpstr>
      <vt:lpstr>PowerPoint 演示文稿</vt:lpstr>
      <vt:lpstr>真题练习</vt:lpstr>
      <vt:lpstr>真题练习</vt:lpstr>
      <vt:lpstr>2.12刘因</vt:lpstr>
      <vt:lpstr>2.12.0刘因 </vt:lpstr>
      <vt:lpstr>2.12.1刘因《观梅有感》【泛读】</vt:lpstr>
      <vt:lpstr>2.12.1刘因《观梅有感》</vt:lpstr>
      <vt:lpstr>随堂练习</vt:lpstr>
      <vt:lpstr>随堂练习</vt:lpstr>
      <vt:lpstr>随堂练习</vt:lpstr>
      <vt:lpstr>随堂练习</vt:lpstr>
      <vt:lpstr>2.13.1赵孟頫《岳鄂王墓》【精读】</vt:lpstr>
      <vt:lpstr>2.13.1赵孟頫《岳鄂王墓》</vt:lpstr>
      <vt:lpstr>2.13.1赵孟頫《岳鄂王墓》</vt:lpstr>
      <vt:lpstr>2.13.1赵孟頫《岳鄂王墓》</vt:lpstr>
      <vt:lpstr>2.13.1赵孟頫《岳鄂王墓》</vt:lpstr>
      <vt:lpstr>2.13.1赵孟頫《岳鄂王墓》</vt:lpstr>
      <vt:lpstr>2.13.1赵孟頫《岳鄂王墓》</vt:lpstr>
      <vt:lpstr>随堂练习</vt:lpstr>
      <vt:lpstr>随堂练习</vt:lpstr>
      <vt:lpstr>随堂练习</vt:lpstr>
      <vt:lpstr>随堂练习</vt:lpstr>
      <vt:lpstr>随堂练习</vt:lpstr>
      <vt:lpstr>随堂练习</vt:lpstr>
      <vt:lpstr>随堂练习</vt:lpstr>
      <vt:lpstr>随堂练习</vt:lpstr>
      <vt:lpstr>2.14李孝光</vt:lpstr>
      <vt:lpstr>2.14.0李孝光  </vt:lpstr>
      <vt:lpstr>2.14.1李孝光《大龙湫记》【泛读】</vt:lpstr>
      <vt:lpstr>2.14.1李孝光 《大龙湫记》</vt:lpstr>
      <vt:lpstr>2.14.1李孝光 《大龙湫记》</vt:lpstr>
      <vt:lpstr>2.14.1李孝光 《大龙湫记》</vt:lpstr>
      <vt:lpstr>随堂练习</vt:lpstr>
      <vt:lpstr>随堂练习</vt:lpstr>
      <vt:lpstr>真题练习</vt:lpstr>
      <vt:lpstr>真题练习</vt:lpstr>
      <vt:lpstr>2.15杨维桢</vt:lpstr>
      <vt:lpstr>2.15.0杨维桢  </vt:lpstr>
      <vt:lpstr>随堂练习</vt:lpstr>
      <vt:lpstr>随堂练习</vt:lpstr>
      <vt:lpstr>2.15.1杨维桢《题苏武牧羊图》【泛读】</vt:lpstr>
      <vt:lpstr>2.15.1杨维桢 《题苏武牧羊图》</vt:lpstr>
      <vt:lpstr>随堂练习</vt:lpstr>
      <vt:lpstr>随堂练习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aruo</cp:lastModifiedBy>
  <cp:revision>1</cp:revision>
  <dcterms:created xsi:type="dcterms:W3CDTF">2019-12-18T16:39:18Z</dcterms:created>
  <dcterms:modified xsi:type="dcterms:W3CDTF">2019-12-18T16:39:18Z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