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349" r:id="rId7"/>
    <p:sldId id="350" r:id="rId8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70" r:id="rId29"/>
    <p:sldId id="371" r:id="rId30"/>
    <p:sldId id="372" r:id="rId31"/>
    <p:sldId id="373" r:id="rId32"/>
    <p:sldId id="374" r:id="rId33"/>
    <p:sldId id="375" r:id="rId34"/>
    <p:sldId id="376" r:id="rId35"/>
    <p:sldId id="377" r:id="rId36"/>
    <p:sldId id="378" r:id="rId37"/>
    <p:sldId id="379" r:id="rId38"/>
    <p:sldId id="380" r:id="rId39"/>
    <p:sldId id="381" r:id="rId40"/>
    <p:sldId id="382" r:id="rId41"/>
    <p:sldId id="383" r:id="rId42"/>
    <p:sldId id="384" r:id="rId43"/>
    <p:sldId id="385" r:id="rId44"/>
    <p:sldId id="386" r:id="rId45"/>
    <p:sldId id="387" r:id="rId46"/>
    <p:sldId id="388" r:id="rId47"/>
    <p:sldId id="389" r:id="rId48"/>
    <p:sldId id="390" r:id="rId49"/>
    <p:sldId id="391" r:id="rId50"/>
    <p:sldId id="392" r:id="rId51"/>
    <p:sldId id="393" r:id="rId52"/>
    <p:sldId id="394" r:id="rId53"/>
    <p:sldId id="395" r:id="rId54"/>
    <p:sldId id="396" r:id="rId55"/>
    <p:sldId id="397" r:id="rId56"/>
    <p:sldId id="398" r:id="rId57"/>
    <p:sldId id="399" r:id="rId58"/>
    <p:sldId id="400" r:id="rId59"/>
    <p:sldId id="401" r:id="rId60"/>
    <p:sldId id="402" r:id="rId61"/>
    <p:sldId id="403" r:id="rId62"/>
    <p:sldId id="404" r:id="rId63"/>
    <p:sldId id="405" r:id="rId64"/>
    <p:sldId id="406" r:id="rId65"/>
    <p:sldId id="407" r:id="rId66"/>
    <p:sldId id="408" r:id="rId67"/>
    <p:sldId id="409" r:id="rId68"/>
    <p:sldId id="410" r:id="rId69"/>
    <p:sldId id="411" r:id="rId70"/>
    <p:sldId id="412" r:id="rId71"/>
    <p:sldId id="413" r:id="rId72"/>
    <p:sldId id="414" r:id="rId73"/>
    <p:sldId id="415" r:id="rId74"/>
    <p:sldId id="416" r:id="rId75"/>
    <p:sldId id="417" r:id="rId76"/>
    <p:sldId id="418" r:id="rId77"/>
    <p:sldId id="419" r:id="rId78"/>
    <p:sldId id="420" r:id="rId79"/>
    <p:sldId id="421" r:id="rId80"/>
    <p:sldId id="422" r:id="rId81"/>
    <p:sldId id="423" r:id="rId82"/>
    <p:sldId id="424" r:id="rId83"/>
    <p:sldId id="484" r:id="rId84"/>
    <p:sldId id="485" r:id="rId85"/>
    <p:sldId id="486" r:id="rId86"/>
    <p:sldId id="487" r:id="rId87"/>
    <p:sldId id="488" r:id="rId88"/>
    <p:sldId id="489" r:id="rId89"/>
    <p:sldId id="490" r:id="rId90"/>
    <p:sldId id="491" r:id="rId91"/>
    <p:sldId id="492" r:id="rId92"/>
    <p:sldId id="493" r:id="rId93"/>
    <p:sldId id="494" r:id="rId94"/>
    <p:sldId id="495" r:id="rId95"/>
    <p:sldId id="496" r:id="rId96"/>
    <p:sldId id="497" r:id="rId97"/>
    <p:sldId id="498" r:id="rId98"/>
    <p:sldId id="499" r:id="rId99"/>
    <p:sldId id="500" r:id="rId100"/>
    <p:sldId id="501" r:id="rId101"/>
    <p:sldId id="502" r:id="rId102"/>
    <p:sldId id="503" r:id="rId103"/>
    <p:sldId id="504" r:id="rId104"/>
    <p:sldId id="505" r:id="rId105"/>
    <p:sldId id="506" r:id="rId106"/>
    <p:sldId id="507" r:id="rId107"/>
    <p:sldId id="508" r:id="rId108"/>
    <p:sldId id="509" r:id="rId109"/>
    <p:sldId id="510" r:id="rId110"/>
    <p:sldId id="511" r:id="rId111"/>
    <p:sldId id="512" r:id="rId112"/>
    <p:sldId id="513" r:id="rId113"/>
    <p:sldId id="514" r:id="rId114"/>
    <p:sldId id="515" r:id="rId115"/>
    <p:sldId id="516" r:id="rId116"/>
    <p:sldId id="517" r:id="rId117"/>
    <p:sldId id="518" r:id="rId118"/>
    <p:sldId id="519" r:id="rId119"/>
    <p:sldId id="520" r:id="rId120"/>
    <p:sldId id="521" r:id="rId121"/>
    <p:sldId id="522" r:id="rId122"/>
    <p:sldId id="523" r:id="rId123"/>
    <p:sldId id="524" r:id="rId124"/>
    <p:sldId id="525" r:id="rId125"/>
    <p:sldId id="526" r:id="rId126"/>
    <p:sldId id="527" r:id="rId127"/>
    <p:sldId id="528" r:id="rId128"/>
    <p:sldId id="529" r:id="rId129"/>
    <p:sldId id="530" r:id="rId130"/>
    <p:sldId id="531" r:id="rId131"/>
    <p:sldId id="532" r:id="rId132"/>
    <p:sldId id="533" r:id="rId133"/>
    <p:sldId id="534" r:id="rId134"/>
    <p:sldId id="535" r:id="rId135"/>
    <p:sldId id="536" r:id="rId136"/>
    <p:sldId id="537" r:id="rId13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0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C3C2611-4C71-4FC5-86AE-919BDF0F9419}" styleName="">
    <a:wholeTbl>
      <a:tcTxStyle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notesMaster" Target="notesMasters/notesMaster1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0" Type="http://schemas.openxmlformats.org/officeDocument/2006/relationships/tableStyles" Target="tableStyles.xml"/><Relationship Id="rId14" Type="http://schemas.openxmlformats.org/officeDocument/2006/relationships/slide" Target="slides/slide11.xml"/><Relationship Id="rId139" Type="http://schemas.openxmlformats.org/officeDocument/2006/relationships/viewProps" Target="viewProps.xml"/><Relationship Id="rId138" Type="http://schemas.openxmlformats.org/officeDocument/2006/relationships/presProps" Target="presProps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5600" b="0" i="0" u="none" strike="noStrike" kern="1200" baseline="0">
                <a:solidFill>
                  <a:srgbClr val="595959"/>
                </a:solidFill>
                <a:latin typeface="微软雅黑" panose="020B0503020204020204" charset="-122"/>
                <a:ea typeface="+mn-ea"/>
                <a:cs typeface="+mn-cs"/>
              </a:defRPr>
            </a:pPr>
            <a:r>
              <a:rPr sz="5600" b="0" i="0" u="none" strike="noStrike">
                <a:solidFill>
                  <a:srgbClr val="595959"/>
                </a:solidFill>
                <a:latin typeface="微软雅黑" panose="020B0503020204020204" charset="-122"/>
              </a:rPr>
              <a:t>考试分值占比</a:t>
            </a:r>
            <a:endParaRPr sz="5600" b="0" i="0" u="none" strike="noStrike">
              <a:solidFill>
                <a:srgbClr val="595959"/>
              </a:solidFill>
              <a:latin typeface="微软雅黑" panose="020B0503020204020204" charset="-122"/>
            </a:endParaRPr>
          </a:p>
        </c:rich>
      </c:tx>
      <c:layout>
        <c:manualLayout>
          <c:xMode val="edge"/>
          <c:yMode val="edge"/>
          <c:x val="0.359938"/>
          <c:y val="0"/>
          <c:w val="0.280124"/>
          <c:h val="0.168062"/>
        </c:manualLayout>
      </c:layout>
      <c:overlay val="1"/>
      <c:spPr>
        <a:noFill/>
        <a:effectLst/>
      </c:spPr>
    </c:title>
    <c:autoTitleDeleted val="0"/>
    <c:plotArea>
      <c:layout>
        <c:manualLayout>
          <c:layoutTarget val="inner"/>
          <c:xMode val="edge"/>
          <c:yMode val="edge"/>
          <c:x val="0.082999"/>
          <c:y val="0.168062"/>
          <c:w val="0.912001"/>
          <c:h val="0.7054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考试分值占比</c:v>
                </c:pt>
              </c:strCache>
            </c:strRef>
          </c:tx>
          <c:spPr>
            <a:solidFill>
              <a:srgbClr val="5B9BD5"/>
            </a:solidFill>
            <a:ln w="12700" cap="flat">
              <a:noFill/>
              <a:miter lim="400000"/>
            </a:ln>
            <a:effectLst/>
          </c:spPr>
          <c:invertIfNegative val="0"/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rgbClr val="000000"/>
                    </a:solidFill>
                    <a:latin typeface="Calibri" panose="020F0702030404030204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cat>
            <c:strRef>
              <c:f>Sheet1!$B$1:$E$1</c:f>
              <c:strCache>
                <c:ptCount val="4"/>
                <c:pt idx="0">
                  <c:v>宋代</c:v>
                </c:pt>
                <c:pt idx="1">
                  <c:v>金元</c:v>
                </c:pt>
                <c:pt idx="2">
                  <c:v>明代</c:v>
                </c:pt>
                <c:pt idx="3">
                  <c:v>清代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0.2</c:v>
                </c:pt>
                <c:pt idx="3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 cmpd="sng" algn="ctr">
            <a:solidFill>
              <a:srgbClr val="D9D9D9"/>
            </a:solidFill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4800" b="0" i="0" u="none" strike="noStrike" kern="1200" baseline="0">
                <a:solidFill>
                  <a:srgbClr val="595959"/>
                </a:solidFill>
                <a:latin typeface="方正清刻本悦宋简体" panose="02000000000000000000" charset="-122"/>
                <a:ea typeface="+mn-ea"/>
                <a:cs typeface="+mn-cs"/>
              </a:defRPr>
            </a:pPr>
          </a:p>
        </c:txPr>
        <c:crossAx val="2094734553"/>
        <c:crosses val="autoZero"/>
        <c:auto val="1"/>
        <c:lblAlgn val="ctr"/>
        <c:lblOffset val="100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D9D9D9"/>
              </a:solidFill>
              <a:prstDash val="solid"/>
              <a:round/>
            </a:ln>
          </c:spPr>
        </c:majorGridlines>
        <c:numFmt formatCode="0%" sourceLinked="0"/>
        <c:majorTickMark val="none"/>
        <c:minorTickMark val="none"/>
        <c:tickLblPos val="nextTo"/>
        <c:spPr>
          <a:ln w="12700" cap="flat" cmpd="sng" algn="ctr">
            <a:noFill/>
            <a:prstDash val="solid"/>
            <a:round/>
          </a:ln>
        </c:spPr>
        <c:txPr>
          <a:bodyPr rot="0" spcFirstLastPara="0" vertOverflow="ellipsis" vert="horz" wrap="square" anchor="ctr" anchorCtr="1"/>
          <a:lstStyle/>
          <a:p>
            <a:pPr>
              <a:defRPr lang="zh-CN" sz="4000" b="0" i="0" u="none" strike="noStrike" kern="1200" baseline="0">
                <a:solidFill>
                  <a:srgbClr val="595959"/>
                </a:solidFill>
                <a:latin typeface="Calibri" panose="020F0702030404030204"/>
                <a:ea typeface="+mn-ea"/>
                <a:cs typeface="+mn-cs"/>
              </a:defRPr>
            </a:pPr>
          </a:p>
        </c:txPr>
        <c:crossAx val="2094734552"/>
        <c:crosses val="autoZero"/>
        <c:crossBetween val="between"/>
        <c:majorUnit val="0.09"/>
        <c:minorUnit val="0.04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  <c:showDLblsOverMax val="0"/>
  </c:chart>
  <c:spPr>
    <a:solidFill>
      <a:srgbClr val="FFFFFF"/>
    </a:solidFill>
    <a:ln w="12700" cap="flat">
      <a:solidFill>
        <a:srgbClr val="D9D9D9"/>
      </a:solidFill>
      <a:prstDash val="solid"/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93" name="Shape 3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80" name="Shape 10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【希慕晚唐江湖散人陆龟蒙隐逸人格】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译文：北方的鸿雁悠然自在，从太湖西畔随着白云飘浮。远处的几座孤峰呈现出一派萧瑟愁苦的样子，似乎在酝酿黄昏时的一场大风雨。</a:t>
            </a:r>
          </a:p>
          <a:p>
            <a:pPr defTabSz="914400">
              <a:lnSpc>
                <a:spcPct val="100000"/>
              </a:lnSpc>
              <a:defRPr sz="26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我真想在第四桥边，跟天随子一起隐居。可如今像他这样的人在何处？我独倚栏杆缅怀千古，只见残柳参差不齐地在寒风中飞舞。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40" name="Shape 1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思想内容：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这是一首豪放词，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借为友人陈子华送别，提出自己的政治军事见解，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谴责朝廷对待抗金义军的错误态度，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鼓励陈子华联络北方敌占区的抗金义军，恢复失地，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体现了南宋士大夫面对国难的正确立场。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向北眺望通往中原的路，试着议论议论，这一场恢复中原的大事，该怎么嘱咐？记得太行山王善、杨进聚众百万，曾经接受东京留守宗泽驾驭。现在朝廷对义兵左右为难就象握着毒蛇骑着老虎。你到京东路去义军领袖会高兴，料想他们一定会放下武器拜你为父。谈笑间，平定齐鲁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 黄河两岸一派萧条只见乱跑的狐兔，试问当年、祖逖离开这里后，还有人来过否？多少在建业新亭洒泪的士大夫，谁真正想到过中原那一大块国土？算起来恢复大业必须由适当的人来做。应该笑象我等书生心里胆怯，向车中、关闭起来象新媳妇。空空地目送，边塞的鸿雁飞去。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Shape 12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45" name="Shape 12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向北眺望通往中原的路，试着议论议论，这一场恢复中原的大事，该怎么嘱咐？记得太行山王善、杨进聚众百万，曾经接受东京留守宗泽驾驭。现在朝廷对义兵左右为难就象握着毒蛇骑着老虎。你到京东路去义军领袖会高兴，料想他们一定会放下武器拜你为父。谈笑间，平定齐鲁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 黄河两岸一派萧条只见乱跑的狐兔，试问当年、祖逖离开这里后，还有人来过否？多少在建业新亭洒泪的士大夫，谁真正想到过中原那一大块国土？算起来恢复大业必须由适当的人来做。应该笑象我等书生心里胆怯，向车中、关闭起来象新媳妇。空空地目送，边塞的鸿雁飞去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Shape 1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52" name="Shape 1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向北眺望通往中原的路，试着议论议论，这一场恢复中原的大事，该怎么嘱咐？记得太行山王善、杨进聚众百万，曾经接受东京留守宗泽驾驭。现在朝廷对义兵左右为难就象握着毒蛇骑着老虎。你到京东路去义军领袖会高兴，料想他们一定会放下武器拜你为父。谈笑间，平定齐鲁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 黄河两岸一派萧条只见乱跑的狐兔，试问当年、祖逖离开这里后，还有人来过否？多少在建业新亭洒泪的士大夫，谁真正想到过中原那一大块国土？算起来恢复大业必须由适当的人来做。应该笑象我等书生心里胆怯，向车中、关闭起来象新媳妇。空空地目送，边塞的鸿雁飞去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Shape 1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60" name="Shape 1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向北眺望通往中原的路，试着议论议论，这一场恢复中原的大事，该怎么嘱咐？记得太行山王善、杨进聚众百万，曾经接受东京留守宗泽驾驭。现在朝廷对义兵左右为难就象握着毒蛇骑着老虎。你到京东路去义军领袖会高兴，料想他们一定会放下武器拜你为父。谈笑间，平定齐鲁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 黄河两岸一派萧条只见乱跑的狐兔，试问当年、祖逖离开这里后，还有人来过否？多少在建业新亭洒泪的士大夫，谁真正想到过中原那一大块国土？算起来恢复大业必须由适当的人来做。应该笑象我等书生心里胆怯，向车中、关闭起来象新媳妇。空空地目送，边塞的鸿雁飞去。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Shape 1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69" name="Shape 1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向北眺望通往中原的路，试着议论议论，这一场恢复中原的大事，该怎么嘱咐？记得太行山王善、杨进聚众百万，曾经接受东京留守宗泽驾驭。现在朝廷对义兵左右为难就象握着毒蛇骑着老虎。你到京东路去义军领袖会高兴，料想他们一定会放下武器拜你为父。谈笑间，平定齐鲁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 黄河两岸一派萧条只见乱跑的狐兔，试问当年、祖逖离开这里后，还有人来过否？多少在建业新亭洒泪的士大夫，谁真正想到过中原那一大块国土？算起来恢复大业必须由适当的人来做。应该笑象我等书生心里胆怯，向车中、关闭起来象新媳妇。空空地目送，边塞的鸿雁飞去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Shape 1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79" name="Shape 1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向北眺望通往中原的路，试着议论议论，这一场恢复中原的大事，该怎么嘱咐？记得太行山王善、杨进聚众百万，曾经接受东京留守宗泽驾驭。现在朝廷对义兵左右为难就象握着毒蛇骑着老虎。你到京东路去义军领袖会高兴，料想他们一定会放下武器拜你为父。谈笑间，平定齐鲁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 黄河两岸一派萧条只见乱跑的狐兔，试问当年、祖逖离开这里后，还有人来过否？多少在建业新亭洒泪的士大夫，谁真正想到过中原那一大块国土？算起来恢复大业必须由适当的人来做。应该笑象我等书生心里胆怯，向车中、关闭起来象新媳妇。空空地目送，边塞的鸿雁飞去。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Shape 12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90" name="Shape 12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向北眺望通往中原的路，试着议论议论，这一场恢复中原的大事，该怎么嘱咐？记得太行山王善、杨进聚众百万，曾经接受东京留守宗泽驾驭。现在朝廷对义兵左右为难就象握着毒蛇骑着老虎。你到京东路去义军领袖会高兴，料想他们一定会放下武器拜你为父。谈笑间，平定齐鲁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 黄河两岸一派萧条只见乱跑的狐兔，试问当年、祖逖离开这里后，还有人来过否？多少在建业新亭洒泪的士大夫，谁真正想到过中原那一大块国土？算起来恢复大业必须由适当的人来做。应该笑象我等书生心里胆怯，向车中、关闭起来象新媳妇。空空地目送，边塞的鸿雁飞去。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Shape 13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302" name="Shape 13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向北眺望通往中原的路，试着议论议论，这一场恢复中原的大事，该怎么嘱咐？记得太行山王善、杨进聚众百万，曾经接受东京留守宗泽驾驭。现在朝廷对义兵左右为难就象握着毒蛇骑着老虎。你到京东路去义军领袖会高兴，料想他们一定会放下武器拜你为父。谈笑间，平定齐鲁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 黄河两岸一派萧条只见乱跑的狐兔，试问当年、祖逖离开这里后，还有人来过否？多少在建业新亭洒泪的士大夫，谁真正想到过中原那一大块国土？算起来恢复大业必须由适当的人来做。应该笑象我等书生心里胆怯，向车中、关闭起来象新媳妇。空空地目送，边塞的鸿雁飞去。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Shape 13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315" name="Shape 13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向北眺望通往中原的路，试着议论议论，这一场恢复中原的大事，该怎么嘱咐？记得太行山王善、杨进聚众百万，曾经接受东京留守宗泽驾驭。现在朝廷对义兵左右为难就象握着毒蛇骑着老虎。你到京东路去义军领袖会高兴，料想他们一定会放下武器拜你为父。谈笑间，平定齐鲁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 黄河两岸一派萧条只见乱跑的狐兔，试问当年、祖逖离开这里后，还有人来过否？多少在建业新亭洒泪的士大夫，谁真正想到过中原那一大块国土？算起来恢复大业必须由适当的人来做。应该笑象我等书生心里胆怯，向车中、关闭起来象新媳妇。空空地目送，边塞的鸿雁飞去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Shape 13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358" name="Shape 13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极目远眺四方，缥缈的长空万里，云烟渺茫向四处飘散。不知是何年何月，青天坠下的长星【这山是天上掉下的星星】。幻化出这座苍翠的山崖，云树葱笼，幻化出上面有残灭的春秋霸主吴王夫差的宫城，美人西施就藏娇馆娃宫。幻化出气壮山河的霸业英雄。灵岩山前的采香径笔直如一支弓箭，凄冷秋风刺人眼睛。污腻了的流水中漂流着当年每人用来化妆的脂粉，沾染得岸上的花朵都带了点腥。当时美人穿着木屐走在响廊的余音，现在只有风吹秋叶发出飒飒的凄凉之声。</a:t>
            </a:r>
          </a:p>
          <a:p>
            <a: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译文：深宫中吴王沉醉于酒色，使得范蠡，清醒隐居。我想问苍茫的水波，到底是什么力量主宰着历史的兴衰盛亡。苍波也无法回答，默默无声。无奈我的满头白发，而无情的群山，却依旧翠苍青青。</a:t>
            </a:r>
          </a:p>
          <a:p>
            <a: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江水映照长空。我独自凭倚高栏鸟瞰远景，只见纷乱的几只乌鸦，在夕阳的余晖下落下凄凉的洲汀。我连声呼唤把酒取来，快快登上琴台，去观赏秋光与去霄齐平的美景。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Shape 10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99" name="Shape 10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庾信早年曾吟诵《愁赋》之类的名篇，如今，悄悄的私语声又传来耳畔。夜露浸湿黄铜闪闪的门环，苍苔盖满石块雕砌的井栏，到处都可以听到你的歌唱，仿佛在倾诉人间的悲愁哀怨。闺中少妇思念丈夫长夜无眠，起身寻找机梭为他织就御寒的农衫，伴着她的只有屏风上曲折的山峦，夜凉如水，又怎样度过这深秋的夜晚？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  听，细南又在散打西厅的窗棂，伴着捣衣的砧杵，声音似断实连。在客居的宾馆迎来深秋的长夜，在出巡的高官凭吊故国的月圆。还有其他无数类似的伤心惨事，象《豳风·七月》，都可即席成篇。可笑的是竹篱外传来灯笼笑语，少年男女在捉拿蟋蟀，兴趣盎然。呵，假如把这所有的音响尽皆谱入琴曲，那一声声，不知能演奏出多少人间的哀怨！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这是一首咏物词。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借咏蟋蟀，写出人间种种愁绪，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既涵盖了普通人的感受，还有一丝讽喻现实的意味，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对南宋斗蟋蟀此种玩物丧志的奢侈挥霍风气表示非议。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首句用庾信典故，触动隐伏内心的家国之痛。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Shape 13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368" name="Shape 13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极目远眺四方，缥缈的长空万里，云烟渺茫向四处飘散。不知是何年何月，青天坠下的长星【这山是天上掉下的星星】。幻化出这座苍翠的山崖，云树葱笼，幻化出上面有残灭的春秋霸主吴王夫差的宫城，美人西施就藏娇馆娃宫。幻化出气壮山河的霸业英雄。灵岩山前的采香径笔直如一支弓箭，凄冷秋风刺人眼睛。污腻了的流水中漂流着当年每人用来化妆的脂粉，沾染得岸上的花朵都带了点腥。当时美人穿着木屐走在响廊的余音，现在只有风吹秋叶发出飒飒的凄凉之声。</a:t>
            </a:r>
          </a:p>
          <a:p>
            <a: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译文：深宫中吴王沉醉于酒色，使得范蠡，清醒隐居。我想问苍茫的水波，到底是什么力量主宰着历史的兴衰盛亡。苍波也无法回答，默默无声。无奈我的满头白发，而无情的群山，却依旧翠苍青青。</a:t>
            </a:r>
          </a:p>
          <a:p>
            <a: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江水映照长空。我独自凭倚高栏鸟瞰远景，只见纷乱的几只乌鸦，在夕阳的余晖下落下凄凉的洲汀。我连声呼唤把酒取来，快快登上琴台，去观赏秋光与去霄齐平的美景。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Shape 13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384" name="Shape 13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极目远眺四方，缥缈的长空万里，云烟渺茫向四处飘散。不知是何年何月，青天坠下的长星【这山是天上掉下的星星】。幻化出这座苍翠的山崖，云树葱笼，幻化出上面有残灭的春秋霸主吴王夫差的宫城，美人西施就藏娇馆娃宫。幻化出气壮山河的霸业英雄。灵岩山前的采香径笔直如一支弓箭，凄冷秋风刺人眼睛。污腻了的流水中漂流着当年每人用来化妆的脂粉，沾染得岸上的花朵都带了点腥。当时美人穿着木屐走在响廊的余音，现在只有风吹秋叶发出飒飒的凄凉之声。</a:t>
            </a:r>
          </a:p>
          <a:p>
            <a: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译文：深宫中吴王沉醉于酒色，使得范蠡，清醒隐居。我想问苍茫的水波，到底是什么力量主宰着历史的兴衰盛亡。苍波也无法回答，默默无声。无奈我的满头白发，而无情的群山，却依旧翠苍青青。</a:t>
            </a:r>
          </a:p>
          <a:p>
            <a: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江水映照长空。我独自凭倚高栏鸟瞰远景，只见纷乱的几只乌鸦，在夕阳的余晖下落下凄凉的洲汀。我连声呼唤把酒取来，快快登上琴台，去观赏秋光与去霄齐平的美景。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Shape 14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38" name="Shape 14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译文：听着凄风苦雨之声，我独自寂寞地过着清明。我满怀忧愁地起草葬花之铭。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楼前浓密的绿荫，是依依惜别的地方每一缕柳丝，都寄托着一分柔情。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料峭的春寒中，我醉酒，梦与啼莺脚架。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西园的亭台和树林，每天我都派人去打扫干净，依旧到这里来欣赏新晴的美景。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蜜蜂频频扑向你荡过的秋千、绳索上还有你纤手握过而留下的芳馨。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我是多么惆怅伤心，你的倩影总是没有信音。幽寂的空阶上，一夜间长出的苔藓便已青青。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、上片。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首句点清明，次句言惜花，是离别之时；“楼前”两句，是离别之地；“料峭”两句，是别后百无聊赖之情态。其中写景，都浸透着伤春伤别的情思。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2、下片写今日。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“西园”两句写旧地游赏，“黄蜂”两句触物怀人，“惆怅”两句言人去园空，不知所往，无限思念尽含其中。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Shape 14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448" name="Shape 14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译文：听着凄风苦雨之声，我独自寂寞地过着清明。我满怀忧愁地起草葬花之铭。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楼前浓密的绿荫，是依依惜别的地方每一缕柳丝，都寄托着一分柔情。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料峭的春寒中，我醉酒，梦与啼莺脚架。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西园的亭台和树林，每天我都派人去打扫干净，依旧到这里来欣赏新晴的美景。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蜜蜂频频扑向你荡过的秋千、绳索上还有你纤手握过而留下的芳馨。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我是多么惆怅伤心，你的倩影总是没有信音。幽寂的空阶上，一夜间长出的苔藓便已青青。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、上片。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首句点清明，次句言惜花，是离别之时；“楼前”两句，是离别之地；“料峭”两句，是别后百无聊赖之情态。其中写景，都浸透着伤春伤别的情思。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2、下片写今日。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“西园”两句写旧地游赏，“黄蜂”两句触物怀人，“惆怅”两句言人去园空，不知所往，无限思念尽含其中。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Shape 15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06" name="Shape 15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9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《武林旧事》成书于元至元二十七年(1290)以前，为追忆南宋都城临安城市风貌的著作，全书共十卷。作者按照“词贵乎纪实”的精神﹐根据目睹耳闻和故书杂记﹐详述朝廷典礼﹑山川风俗﹑市肆经纪﹑四时节物﹑教坊乐部等情况﹐为了解南宋城市经济文化和市民生活﹐以及都城面貌﹑宫廷礼仪﹐提供较丰富的史料。</a:t>
            </a:r>
          </a:p>
          <a:p>
            <a:pPr defTabSz="914400">
              <a:lnSpc>
                <a:spcPct val="100000"/>
              </a:lnSpc>
              <a:defRPr sz="19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  <a:p>
            <a:pPr defTabSz="914400">
              <a:lnSpc>
                <a:spcPct val="100000"/>
              </a:lnSpc>
              <a:defRPr sz="19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钱塘江的大潮，是天下雄伟的景象。从农历（八月）十六日到十八日是最盛（的时候）。当潮远远地从浙江入海口涌起的时候，（看上去）几乎只有一条（横画的）银白色的线粗细；不久，潮水渐渐近了，就像玉城雪岭一般的潮水连天涌来，声音大得像雷霆万钧，震撼天地，激扬喷薄，吞没天空，冲荡太阳，来势极其雄伟豪壮。杨万里的诗中说的“海涌银为郭，江横玉系腰”描写的就是这样的景象。 [4] </a:t>
            </a:r>
          </a:p>
          <a:p>
            <a:pPr defTabSz="914400">
              <a:lnSpc>
                <a:spcPct val="100000"/>
              </a:lnSpc>
              <a:defRPr sz="19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每年（农历八月），京都临安府长官来到浙江亭校阅水军，数百条战船分列两岸；然后演习五阵的阵势，忽而疾驶，忽而腾起，忽而分，忽而合，极尽种种变化，同时有在水面上乘马、舞旗、举枪、挥刀的人，好像踩在平地上一样。忽然黄色的烟雾四面腾空而起，人和物彼此一点儿也看不见了，（只听得）水爆的轰鸣声，声音如同山塌了一样。（等到）烟雾消散，水面又恢复了平静，却连一条船的踪迹也没有了，只剩下被火烧毁的“敌船”，随着波浪流走了。 [4] 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Shape 15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15" name="Shape 15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几百个善于游泳的吴中健儿，都披头散发，浑身画着花纹，手里拿着用丝绸缝制的十面大彩旗，争相奋力迎潮而上，（他们的身影）在万仞高的惊涛骇浪中沉浮，翻腾着身子变换着各种姿态，而旗尾却一点也不被水沾湿，凭借这种（表演）来显示他们（高超）的技能。 [4] 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在江岸南北上下十余里之间，满眼都是穿戴着华丽的首饰与衣裳的观众，车马太多，路途为之阻塞。所贩卖的饮食物品，比平时价格高出几倍。而租用看棚的人（非常多），中间即使是一席之地的空地也不容有。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Shape 15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524" name="Shape 15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小品文是种散文的文体，其内容经常是在生活中，作者经过反省思想传达给读者的讯息，内容题材不限。小品文是一种寓有抒情意味和讽刺性的短小散文。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Shape 9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20" name="Shape 9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满腔余恨南后死  </a:t>
            </a:r>
          </a:p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宫妃满怀离恨，忿然魂断，化作一只衰蝉，年年都在庭院的绿荫丛中哀呜。它刚刚还在枝头上呜咽，不一会儿又飞到幽暗的密叶丛中呜叫，一遍又一遍地将生死离别的愁绪向人深深倾诉。西窗外秋雨初歇，蝉儿惊动的声音如玉佩在空中作响，又如玉筝调柱般美妙动听。昔日的明镜已经昏暗，容貌已经憔悴，可为何蝉翼还像从前那样娇美?</a:t>
            </a:r>
          </a:p>
          <a:p>
            <a:pPr defTabSz="914400">
              <a:lnSpc>
                <a:spcPct val="100000"/>
              </a:lnSpc>
              <a:defRPr sz="24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金铜仙人铅泪如洗，去国辞乡，只可叹她携盘远去，不能再贮藏清露以供哀蝉了。秋蝉病弱的双翼惊恐清秋的到来，那枯槁的形骸在世上已沧桑历尽，还能承担起多少次斜阳的折磨?凄咽欲断的啼叫更让人觉得悲苦，可为什么她还欲独自将哀怨的曲调吟唱，让自己顿时承受这无尽的哀伤?而当此之时，她只能徒然追忆当年自己欢笑在薰风中，柳丝万缕飘飞的美景。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75" name="Shape 9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被囚禁在北国的都城，住在一间土屋内。土屋有八尺宽，大约四寻深。有一道单扇门又低又小，一扇白木窗子又短又窄，地方又脏又矮，又湿又暗。碰到这夏天，各种气味都汇聚在一起：雨水从四面流进来，甚至漂起床、几，这时屋子里都是水气；屋里的污泥因很少照到阳光，蒸熏恶臭，这时屋子里都是土气；突然天晴暴热，四处的风道又被堵塞，这时屋子里都是日气；有人在屋檐下烧柴火做饭，助长了炎热的肆虐，这时屋子里都是火气；仓库里储藏了很多腐烂的粮食，阵阵霉味逼人，这时屋子里都是霉烂的米气；关在这里的人多，拥挤杂乱，到处散发着腥臊汗臭，这时屋子里都是人气；又是粪便，又是腐尸，又是死鼠，各种各样的恶臭一起散发，这时屋子里都是秽气。这么多的气味加在一起，成了瘟疫，很少有人不染病的。可是我以虚弱的身子在这样坏的环境中生活，到如今已经两年了，却没有什么病。这大概是因为有修养才会这样吧。然而怎么知道这修养是什么呢？孟子说：“我善于培养我心中的浩然之气。“它有七种气，我有一种气，用我的一种气可以敌过那七种气，我担忧什么呢！况且博大刚正的，是天地之间的凛然正气。 （因此）写成这首《正气歌》。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Shape 9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83" name="Shape 9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被囚禁在北国的都城，住在一间土屋内。土屋有八尺宽，大约四寻深。有一道单扇门又低又小，一扇白木窗子又短又窄，地方又脏又矮，又湿又暗。碰到这夏天，各种气味都汇聚在一起：雨水从四面流进来，甚至漂起床、几，这时屋子里都是水气；屋里的污泥因很少照到阳光，蒸熏恶臭，这时屋子里都是土气；突然天晴暴热，四处的风道又被堵塞，这时屋子里都是日气；有人在屋檐下烧柴火做饭，助长了炎热的肆虐，这时屋子里都是火气；仓库里储藏了很多腐烂的粮食，阵阵霉味逼人，这时屋子里都是霉烂的米气；关在这里的人多，拥挤杂乱，到处散发着腥臊汗臭，这时屋子里都是人气；又是粪便，又是腐尸，又是死鼠，各种各样的恶臭一起散发，这时屋子里都是秽气。这么多的气味加在一起，成了瘟疫，很少有人不染病的。可是我以虚弱的身子在这样坏的环境中生活，到如今已经两年了，却没有什么病。这大概是因为有修养才会这样吧。然而怎么知道这修养是什么呢？孟子说：“我善于培养我心中的浩然之气。“它有七种气，我有一种气，用我的一种气可以敌过那七种气，我担忧什么呢！况且博大刚正的，是天地之间的凛然正气。 （因此）写成这首《正气歌》。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Shape 11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47" name="Shape 11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逼真细致地描写春雨，也表达了作者惜春念远的情怀。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春雨挟着冷气，欺凌早开的花朵，雾气漫着烟缕，困疲垂拂的柳树，千里烟雨暗暗地催促着晚春的迟暮。整日里昏暗迷蒙，像忧愁满腹，想要飘飞又忽然停住。蝴蝶吃惊自己的翅膀湿重，落在西园栖息；春燕喜欢用湿润的春泥筑巢，飞来飞去。最无奈，是道路的泥泞，妨碍了风流男女的约会佳期，使他们华丽的车辆到不了杜陵路。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极目眺望，江面上烟雾沉沉。再加上春潮正在迅急，令人难以找到官家的渡口。远山全都隐隐约约，宛如佳人那含情的眼睛和眉峰。临近残断的河岸，可见绿绿的水波涨起，使水面上漂着片片落红，带着幽愁漂流向东。记得当日，雨打下的梨花被阻在门外，而你我秉烛夜话。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989" name="Shape 9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苍天没有边际  我的悲痛亦是如此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先贤们一个个已离我远去，他们的榜样已经铭记在我的心里。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屋檐下我沐着清风展开书来读，古人的光辉将照耀我坚定地走下去。 [2] 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Shape 10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25" name="Shape 10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8000"/>
              </a:lnSpc>
            </a:lvl1pPr>
          </a:lstStyle>
          <a:p>
            <a:r>
              <a:t>史达祖：姜史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Shape 10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41" name="Shape 10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7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在空阔的楚江夜晚，我痛心突然被惊散后，自己已脱离雁群万里之远。顾影自怜，想到飞下寒塘，只见地面一片眼前草枯沙净，江水平阔伸向遥远天边。孤单一只的我无法排成字形，只能寄去相思情意的一点。还生怕这样徘徊迁延会耽误北地吞毡嚼雪的故人，传达他们眷念故园的心愿。</a:t>
            </a:r>
          </a:p>
          <a:p>
            <a:pPr defTabSz="914400">
              <a:lnSpc>
                <a:spcPct val="100000"/>
              </a:lnSpc>
              <a:defRPr sz="27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有谁会可怜我长途飞行的艰难？让我想起深夜孤居长门宫的皇后，锦筝弹着心中无限的幽怨。料想自己的伴侣还栖宿在芦花中，他们是否正惦念我在春前，会转程从旧路飞回北边。我仿佛听到他们在暮雨中声声呼唤，只怕在边塞突然相见。这样当双燕归来后栖息于画帘半卷的房檐，我也不会羞惭。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Shape 10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66" name="Shape 10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8000"/>
              </a:lnSpc>
            </a:lvl1pPr>
          </a:lstStyle>
          <a:p>
            <a:r>
              <a:t>文天祥抗原 他尽捐家财   文天祥牺牲后  潜伏于民间 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Shape 10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80" name="Shape 10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早先我的老朋友唐宰相鲁郡公在南剑州地方设立办事机构，我以普通老百姓身份投军在他麾下。第二年，在漳江边上与他分手。又过了一年，鲁郡公因事路过张睢阳庙和颜杲卿驻军处常山一带，慷慨悲歌，终于没有辜负自己的诺言，追随诸先烈游于黄泉。如今他的遗诗都留在人间，可以为证。</a:t>
            </a:r>
          </a:p>
          <a:p>
            <a:pPr defTabSz="914400">
              <a:lnSpc>
                <a:spcPct val="100000"/>
              </a:lnSpc>
              <a:defRPr sz="23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我遗憾一死之后只能空着两手见鲁郡公于地下，幸而还偏偏记得与他分别时的言语，每当我想到这些情景时，就会在梦中重温一遍。有时遇到山水林池台榭及云霞草木，与我们分手时的情状恰巧相像时，就会令我徘徊流连仔细察看，悲痛异常而不敢哭泣。三年之后，我经过吴县。吴县是鲁郡公早年办公的府治所在地，对着姑苏台第一次为鲁郡公痛哭。又四年之后，我在越王台再次为他痛哭。又过了五年即到今天，我在严子陵钓台又设祭大哭。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Shape 10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089" name="Shape 10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7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昨天，我与友人甲、乙、丙相约好第二天聚会。中午，雨还没停，我们在江边雇了条船；然后上岸，瞻仰严子陵祠堂；又在祠堂旁边僧房内休息。但见坏墙枯井，好像进入坟墓当中。回到船中，与船夫一道置办了祭祀用具。过了一会，雨停下，我们登上西台，在荒亭角上安放了牌位，然后下拜，跪下行礼。祝诵完毕后，又大哭三声，然后再下拜，起立。这时我又想起自己年轻时，经过这里一定要来祠堂瞻拜。起初来的时候，是跟随先父一起来的。如今我也快要老了，面对山河大地，风云人物，依恋不舍，如有所失。于是又对着东方哭拜不止。这时，有云从南边飘来，阴湿郁结，云气罩住了树林，好像加重了悲哀的气氛。我用竹如意敲着石块，演奏楚歌来招他的魂，歌词是：“魂灵啊，你早上要飞往何方？晚上不要归来，因为关塞一片昏黑。你化为朱鸟虽然有了嘴，却能吃到什么？”歌毕，竹如意与石块俱已碎裂了，于是大家就相互感叹。我们又登上东台，抚摸青石，然后回到船中休息。船夫方才因我痛哭过而感到惊奇，说：“刚才有巡逻船在此经过，我们何不移舟别处？”因此移船到河中心，设酒举杯相劝，各自作诗来寄托自己的哀思。傍晚，雪飞风寒，舟中不可久留，就上岸住到乙家。夜里再次写诗怀古。到了第二天，风雪更大了，我就与甲在江边分手，仅与丙两人一同归去。走了三十里，又隔了一夜才到家。</a:t>
            </a:r>
          </a:p>
          <a:p>
            <a:pPr defTabSz="914400">
              <a:lnSpc>
                <a:spcPct val="100000"/>
              </a:lnSpc>
              <a:defRPr sz="17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这以后，甲寄来书信与赋别的诗歌，信中说：“这天风急浪高，船夫拼命摇橹，耽搁了很久才渡过河。过河之后，真疑心有神灵在暗中相助，以显示这次聚游的伟观。”我说：“唉！自从阮籍死后，空山之中已有千余年没有哭声了。这事是否有神灵相助当然不能确知，但这次聚游确实是件壮举。我们仅能赋诗作文来表达情怀，实在是很可悲的。”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Shape 1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68" name="Shape 1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3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1、话本是古代民间“说话”艺术的产物。</a:t>
            </a:r>
          </a:p>
          <a:p>
            <a:pPr defTabSz="914400">
              <a:lnSpc>
                <a:spcPct val="100000"/>
              </a:lnSpc>
              <a:defRPr sz="3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2、“说话”艺术在宋元时渐趋成熟，</a:t>
            </a:r>
          </a:p>
          <a:p>
            <a:pPr defTabSz="914400">
              <a:lnSpc>
                <a:spcPct val="100000"/>
              </a:lnSpc>
              <a:defRPr sz="3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              流行于汴京、临安等大城市的勾栏瓦舍之类娱乐场所。</a:t>
            </a:r>
          </a:p>
          <a:p>
            <a:pPr defTabSz="914400">
              <a:lnSpc>
                <a:spcPct val="100000"/>
              </a:lnSpc>
              <a:defRPr sz="3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3、“小说”是“说话”中影响最大的一家，作品多取材于现实市民生活，</a:t>
            </a:r>
          </a:p>
          <a:p>
            <a:pPr defTabSz="914400">
              <a:lnSpc>
                <a:spcPct val="100000"/>
              </a:lnSpc>
              <a:defRPr sz="3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    形式短小精悍，内容新鲜活泼，多爱情、公案之类。</a:t>
            </a:r>
          </a:p>
          <a:p>
            <a:pPr defTabSz="914400">
              <a:lnSpc>
                <a:spcPct val="100000"/>
              </a:lnSpc>
              <a:defRPr sz="3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4、宋代话本到明代已散失大半，传世作品主要保留在《清平山堂话本》和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Shape 1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57" name="Shape 1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逼真细致地描写春雨，也表达了作者惜春念远的情怀。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春雨挟着冷气，欺凌早开的花朵，雾气漫着烟缕，困疲垂拂的柳树，千里烟雨暗暗地催促着晚春的迟暮。整日里昏暗迷蒙，像忧愁满腹，想要飘飞又忽然停住。蝴蝶吃惊自己的翅膀湿重，落在西园栖息；春燕喜欢用湿润的春泥筑巢，飞来飞去。最无奈，是道路的泥泞，妨碍了风流男女的约会佳期，使他们华丽的车辆到不了杜陵路。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极目眺望，江面上烟雾沉沉。再加上春潮正在迅急，令人难以找到官家的渡口。远山全都隐隐约约，宛如佳人那含情的眼睛和眉峰。临近残断的河岸，可见绿绿的水波涨起，使水面上漂着片片落红，带着幽愁漂流向东。记得当日，雨打下的梨花被阻在门外，而你我秉烛夜话。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Shape 1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71" name="Shape 1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逼真细致地描写春雨，也表达了作者惜春念远的情怀。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春雨挟着冷气，欺凌早开的花朵，雾气漫着烟缕，困疲垂拂的柳树，千里烟雨暗暗地催促着晚春的迟暮。整日里昏暗迷蒙，像忧愁满腹，想要飘飞又忽然停住。蝴蝶吃惊自己的翅膀湿重，落在西园栖息；春燕喜欢用湿润的春泥筑巢，飞来飞去。最无奈，是道路的泥泞，妨碍了风流男女的约会佳期，使他们华丽的车辆到不了杜陵路。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极目眺望，江面上烟雾沉沉。再加上春潮正在迅急，令人难以找到官家的渡口。远山全都隐隐约约，宛如佳人那含情的眼睛和眉峰。临近残断的河岸，可见绿绿的水波涨起，使水面上漂着片片落红，带着幽愁漂流向东。记得当日，雨打下的梨花被阻在门外，而你我秉烛夜话。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Shape 11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186" name="Shape 11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逼真细致地描写春雨，也表达了作者惜春念远的情怀。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春雨挟着冷气，欺凌早开的花朵，雾气漫着烟缕，困疲垂拂的柳树，千里烟雨暗暗地催促着晚春的迟暮。整日里昏暗迷蒙，像忧愁满腹，想要飘飞又忽然停住。蝴蝶吃惊自己的翅膀湿重，落在西园栖息；春燕喜欢用湿润的春泥筑巢，飞来飞去。最无奈，是道路的泥泞，妨碍了风流男女的约会佳期，使他们华丽的车辆到不了杜陵路。</a:t>
            </a:r>
          </a:p>
          <a:p>
            <a:pPr defTabSz="914400">
              <a:lnSpc>
                <a:spcPct val="100000"/>
              </a:lnSpc>
              <a:defRPr sz="21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极目眺望，江面上烟雾沉沉。再加上春潮正在迅急，令人难以找到官家的渡口。远山全都隐隐约约，宛如佳人那含情的眼睛和眉峰。临近残断的河岸，可见绿绿的水波涨起，使水面上漂着片片落红，带着幽愁漂流向东。记得当日，雨打下的梨花被阻在门外，而你我秉烛夜话。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Shape 1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17" name="Shape 1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永嘉四灵：徐玑、徐照、翁卷、赵师秀</a:t>
            </a:r>
          </a:p>
          <a:p>
            <a:pPr defTabSz="914400">
              <a:lnSpc>
                <a:spcPct val="100000"/>
              </a:lnSpc>
              <a:defRPr sz="28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江湖诗派：江湖诗人时时抒发欣羡隐逸、鄙弃仕途的情绪，也经常指斥时弊，讥讽朝政，表达不与当朝者为伍的意愿。【了解即可】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Shape 1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26" name="Shape 1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18000"/>
              </a:lnSpc>
            </a:lvl1pPr>
          </a:lstStyle>
          <a:p>
            <a:r>
              <a:t>抗金浅显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Shape 1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32" name="Shape 1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思想内容：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这是一首豪放词，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借为友人陈子华送别，提出自己的政治军事见解，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谴责朝廷对待抗金义军的错误态度，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鼓励陈子华联络北方敌占区的抗金义军，恢复失地，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体现了南宋士大夫面对国难的正确立场。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向北眺望通往中原的路，试着议论议论，这一场恢复中原的大事，该怎么嘱咐？记得太行山王善、杨进聚众百万，曾经接受东京留守宗泽驾驭。现在朝廷对义兵左右为难就象握着毒蛇骑着老虎。你到京东路去义军领袖会高兴，料想他们一定会放下武器拜你为父。谈笑间，平定齐鲁。</a:t>
            </a:r>
          </a:p>
          <a:p>
            <a:pPr defTabSz="914400">
              <a:lnSpc>
                <a:spcPct val="100000"/>
              </a:lnSpc>
              <a:defRPr sz="200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译文： 黄河两岸一派萧条只见乱跑的狐兔，试问当年、祖逖离开这里后，还有人来过否？多少在建业新亭洒泪的士大夫，谁真正想到过中原那一大块国土？算起来恢复大业必须由适当的人来做。应该笑象我等书生心里胆怯，向车中、关闭起来象新媳妇。空空地目送，边塞的鸿雁飞去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文本"/>
          <p:cNvSpPr txBox="1"/>
          <p:nvPr>
            <p:ph type="title" hasCustomPrompt="1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6" name="正文级别 1…"/>
          <p:cNvSpPr txBox="1"/>
          <p:nvPr>
            <p:ph type="body" sz="quarter" idx="1" hasCustomPrompt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–Johnny Appleseed"/>
          <p:cNvSpPr txBox="1"/>
          <p:nvPr>
            <p:ph type="body" sz="quarter" idx="13" hasCustomPrompt="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ctr" defTabSz="821055">
              <a:lnSpc>
                <a:spcPct val="100000"/>
              </a:lnSpc>
              <a:defRPr sz="3200" i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8" name="“在此键入引文。”"/>
          <p:cNvSpPr txBox="1"/>
          <p:nvPr>
            <p:ph type="body" sz="quarter" idx="14" hasCustomPrompt="1"/>
          </p:nvPr>
        </p:nvSpPr>
        <p:spPr>
          <a:xfrm>
            <a:off x="4833937" y="5945187"/>
            <a:ext cx="14716126" cy="968376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algn="ctr" defTabSz="821055">
              <a:lnSpc>
                <a:spcPct val="100000"/>
              </a:lnSpc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9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图像"/>
          <p:cNvSpPr/>
          <p:nvPr>
            <p:ph type="pic" idx="13"/>
          </p:nvPr>
        </p:nvSpPr>
        <p:spPr>
          <a:xfrm>
            <a:off x="3047999" y="0"/>
            <a:ext cx="18288001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107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22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1" name="矩形 6"/>
          <p:cNvSpPr/>
          <p:nvPr/>
        </p:nvSpPr>
        <p:spPr>
          <a:xfrm>
            <a:off x="1317624" y="1206687"/>
            <a:ext cx="146054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2" name="矩形 12"/>
          <p:cNvSpPr/>
          <p:nvPr/>
        </p:nvSpPr>
        <p:spPr>
          <a:xfrm>
            <a:off x="12463146" y="1206687"/>
            <a:ext cx="146053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3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34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幻灯片编号"/>
          <p:cNvSpPr txBox="1"/>
          <p:nvPr>
            <p:ph type="sldNum" sz="quarter" idx="2"/>
          </p:nvPr>
        </p:nvSpPr>
        <p:spPr>
          <a:xfrm>
            <a:off x="22203058" y="12804261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/>
          <p:nvPr/>
        </p:nvSpPr>
        <p:spPr>
          <a:xfrm>
            <a:off x="-25401" y="800595"/>
            <a:ext cx="1706662" cy="1053605"/>
          </a:xfrm>
          <a:prstGeom prst="rect">
            <a:avLst/>
          </a:prstGeom>
          <a:solidFill>
            <a:srgbClr val="B51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43" name="横版-黑logo.png" descr="横版-黑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49" y="11343733"/>
            <a:ext cx="6299166" cy="3935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/>
          <p:nvPr/>
        </p:nvSpPr>
        <p:spPr>
          <a:xfrm>
            <a:off x="-25401" y="800595"/>
            <a:ext cx="1706662" cy="1053605"/>
          </a:xfrm>
          <a:prstGeom prst="rect">
            <a:avLst/>
          </a:prstGeom>
          <a:solidFill>
            <a:srgbClr val="B516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825500">
              <a:defRPr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52" name="横版-黑logo.png" descr="横版-黑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449" y="11343733"/>
            <a:ext cx="6299166" cy="393559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3" name="标题文本"/>
          <p:cNvSpPr txBox="1"/>
          <p:nvPr>
            <p:ph type="title" hasCustomPrompt="1"/>
          </p:nvPr>
        </p:nvSpPr>
        <p:spPr>
          <a:xfrm>
            <a:off x="1689099" y="355599"/>
            <a:ext cx="21005801" cy="2286001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ctr" defTabSz="825500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54" name="正文级别 1…"/>
          <p:cNvSpPr txBox="1"/>
          <p:nvPr>
            <p:ph type="body" idx="1" hasCustomPrompt="1"/>
          </p:nvPr>
        </p:nvSpPr>
        <p:spPr>
          <a:xfrm>
            <a:off x="1689099" y="3149599"/>
            <a:ext cx="21005801" cy="9296401"/>
          </a:xfrm>
          <a:prstGeom prst="rect">
            <a:avLst/>
          </a:prstGeom>
        </p:spPr>
        <p:txBody>
          <a:bodyPr lIns="50800" tIns="50800" rIns="50800" bIns="50800" anchor="ctr"/>
          <a:lstStyle>
            <a:lvl1pPr marL="635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indent="-635000" defTabSz="825500">
              <a:lnSpc>
                <a:spcPct val="100000"/>
              </a:lnSpc>
              <a:spcBef>
                <a:spcPts val="5900"/>
              </a:spcBef>
              <a:buSzPct val="125000"/>
              <a:buChar char="•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indent="-635000" defTabSz="825500">
              <a:lnSpc>
                <a:spcPct val="100000"/>
              </a:lnSpc>
              <a:spcBef>
                <a:spcPts val="5900"/>
              </a:spcBef>
              <a:buSzPct val="125000"/>
              <a:defRPr sz="4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5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标题文本"/>
          <p:cNvSpPr txBox="1"/>
          <p:nvPr>
            <p:ph type="title" hasCustomPrompt="1"/>
          </p:nvPr>
        </p:nvSpPr>
        <p:spPr>
          <a:xfrm>
            <a:off x="1777999" y="2298699"/>
            <a:ext cx="20828001" cy="4648201"/>
          </a:xfrm>
          <a:prstGeom prst="rect">
            <a:avLst/>
          </a:prstGeom>
        </p:spPr>
        <p:txBody>
          <a:bodyPr lIns="50800" tIns="50800" rIns="50800" bIns="50800" anchor="b"/>
          <a:lstStyle>
            <a:lvl1pPr algn="ctr" defTabSz="825500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163" name="正文级别 1…"/>
          <p:cNvSpPr txBox="1"/>
          <p:nvPr>
            <p:ph type="body" sz="quarter" idx="1" hasCustomPrompt="1"/>
          </p:nvPr>
        </p:nvSpPr>
        <p:spPr>
          <a:xfrm>
            <a:off x="1777999" y="7073900"/>
            <a:ext cx="20828001" cy="1587500"/>
          </a:xfrm>
          <a:prstGeom prst="rect">
            <a:avLst/>
          </a:prstGeom>
        </p:spPr>
        <p:txBody>
          <a:bodyPr lIns="50800" tIns="50800" rIns="50800" bIns="50800"/>
          <a:lstStyle>
            <a:lvl1pPr algn="ctr" defTabSz="825500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5500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5500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5500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5500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4" name="幻灯片编号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ctr" defTabSz="825500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72" name="矩形 6"/>
          <p:cNvSpPr/>
          <p:nvPr/>
        </p:nvSpPr>
        <p:spPr>
          <a:xfrm>
            <a:off x="1317624" y="1206687"/>
            <a:ext cx="146054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3" name="矩形 12"/>
          <p:cNvSpPr/>
          <p:nvPr/>
        </p:nvSpPr>
        <p:spPr>
          <a:xfrm>
            <a:off x="12463146" y="1206687"/>
            <a:ext cx="146053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74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7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210" y="36957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6" name="幻灯片编号"/>
          <p:cNvSpPr txBox="1"/>
          <p:nvPr>
            <p:ph type="sldNum" sz="quarter" idx="2"/>
          </p:nvPr>
        </p:nvSpPr>
        <p:spPr>
          <a:xfrm>
            <a:off x="22203058" y="12804261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4" name="矩形 6"/>
          <p:cNvSpPr/>
          <p:nvPr/>
        </p:nvSpPr>
        <p:spPr>
          <a:xfrm>
            <a:off x="1317624" y="1206687"/>
            <a:ext cx="146054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5" name="矩形 12"/>
          <p:cNvSpPr/>
          <p:nvPr/>
        </p:nvSpPr>
        <p:spPr>
          <a:xfrm>
            <a:off x="12463146" y="1206687"/>
            <a:ext cx="146053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86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18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400" y="179070"/>
            <a:ext cx="2513330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88" name="幻灯片编号"/>
          <p:cNvSpPr txBox="1"/>
          <p:nvPr>
            <p:ph type="sldNum" sz="quarter" idx="2"/>
          </p:nvPr>
        </p:nvSpPr>
        <p:spPr>
          <a:xfrm>
            <a:off x="22203058" y="12804261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像"/>
          <p:cNvSpPr/>
          <p:nvPr>
            <p:ph type="pic" sz="half" idx="13"/>
          </p:nvPr>
        </p:nvSpPr>
        <p:spPr>
          <a:xfrm>
            <a:off x="5334000" y="946546"/>
            <a:ext cx="13716001" cy="83046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25" name="标题文本"/>
          <p:cNvSpPr txBox="1"/>
          <p:nvPr>
            <p:ph type="title" hasCustomPrompt="1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26" name="正文级别 1…"/>
          <p:cNvSpPr txBox="1"/>
          <p:nvPr>
            <p:ph type="body" sz="quarter" idx="1" hasCustomPrompt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6" name="矩形 6"/>
          <p:cNvSpPr/>
          <p:nvPr/>
        </p:nvSpPr>
        <p:spPr>
          <a:xfrm>
            <a:off x="1317624" y="782317"/>
            <a:ext cx="146054" cy="96838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7" name="矩形 12"/>
          <p:cNvSpPr/>
          <p:nvPr/>
        </p:nvSpPr>
        <p:spPr>
          <a:xfrm>
            <a:off x="12536806" y="701040"/>
            <a:ext cx="146053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98" name="文本框 15"/>
          <p:cNvSpPr txBox="1"/>
          <p:nvPr/>
        </p:nvSpPr>
        <p:spPr>
          <a:xfrm>
            <a:off x="9855199" y="12976225"/>
            <a:ext cx="4567328" cy="741676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WWW.SUNLANDS.COM</a:t>
            </a:r>
          </a:p>
        </p:txBody>
      </p:sp>
      <p:sp>
        <p:nvSpPr>
          <p:cNvPr id="199" name="标题文本"/>
          <p:cNvSpPr txBox="1"/>
          <p:nvPr>
            <p:ph type="title" hasCustomPrompt="1"/>
          </p:nvPr>
        </p:nvSpPr>
        <p:spPr>
          <a:xfrm>
            <a:off x="1676400" y="701040"/>
            <a:ext cx="10425432" cy="113157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00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210" y="36957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01" name="幻灯片编号"/>
          <p:cNvSpPr txBox="1"/>
          <p:nvPr>
            <p:ph type="sldNum" sz="quarter" idx="2"/>
          </p:nvPr>
        </p:nvSpPr>
        <p:spPr>
          <a:xfrm>
            <a:off x="22203058" y="12802236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09" name="矩形 6"/>
          <p:cNvSpPr/>
          <p:nvPr/>
        </p:nvSpPr>
        <p:spPr>
          <a:xfrm>
            <a:off x="1317625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10" name="矩形 12"/>
          <p:cNvSpPr/>
          <p:nvPr/>
        </p:nvSpPr>
        <p:spPr>
          <a:xfrm>
            <a:off x="12463146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11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1" cy="1131747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1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160" y="23749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13" name="幻灯片编号"/>
          <p:cNvSpPr txBox="1"/>
          <p:nvPr>
            <p:ph type="sldNum" sz="quarter" idx="2"/>
          </p:nvPr>
        </p:nvSpPr>
        <p:spPr>
          <a:xfrm>
            <a:off x="22203052" y="12804259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1" name="矩形 6"/>
          <p:cNvSpPr/>
          <p:nvPr/>
        </p:nvSpPr>
        <p:spPr>
          <a:xfrm>
            <a:off x="1317624" y="1206687"/>
            <a:ext cx="146054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22" name="矩形 12"/>
          <p:cNvSpPr/>
          <p:nvPr/>
        </p:nvSpPr>
        <p:spPr>
          <a:xfrm>
            <a:off x="12463146" y="1206687"/>
            <a:ext cx="146053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23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24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160" y="23749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25" name="幻灯片编号"/>
          <p:cNvSpPr txBox="1"/>
          <p:nvPr>
            <p:ph type="sldNum" sz="quarter" idx="2"/>
          </p:nvPr>
        </p:nvSpPr>
        <p:spPr>
          <a:xfrm>
            <a:off x="22203058" y="12804261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3" name="矩形 6"/>
          <p:cNvSpPr/>
          <p:nvPr/>
        </p:nvSpPr>
        <p:spPr>
          <a:xfrm>
            <a:off x="1317624" y="1206687"/>
            <a:ext cx="146054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34" name="矩形 12"/>
          <p:cNvSpPr/>
          <p:nvPr/>
        </p:nvSpPr>
        <p:spPr>
          <a:xfrm>
            <a:off x="12463146" y="1206687"/>
            <a:ext cx="146053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35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36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0160" y="16891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7" name="幻灯片编号"/>
          <p:cNvSpPr txBox="1"/>
          <p:nvPr>
            <p:ph type="sldNum" sz="quarter" idx="2"/>
          </p:nvPr>
        </p:nvSpPr>
        <p:spPr>
          <a:xfrm>
            <a:off x="22203058" y="12804261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5" name="矩形 6"/>
          <p:cNvSpPr/>
          <p:nvPr/>
        </p:nvSpPr>
        <p:spPr>
          <a:xfrm>
            <a:off x="1317624" y="1206500"/>
            <a:ext cx="146054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46" name="矩形 12"/>
          <p:cNvSpPr/>
          <p:nvPr/>
        </p:nvSpPr>
        <p:spPr>
          <a:xfrm>
            <a:off x="12463146" y="1206500"/>
            <a:ext cx="146053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47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2" cy="11315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48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760" y="238758"/>
            <a:ext cx="2513333" cy="6083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49" name="幻灯片编号"/>
          <p:cNvSpPr txBox="1"/>
          <p:nvPr>
            <p:ph type="sldNum" sz="quarter" idx="2"/>
          </p:nvPr>
        </p:nvSpPr>
        <p:spPr>
          <a:xfrm>
            <a:off x="22203058" y="12802236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7" name="矩形 6"/>
          <p:cNvSpPr/>
          <p:nvPr/>
        </p:nvSpPr>
        <p:spPr>
          <a:xfrm>
            <a:off x="1317625" y="782319"/>
            <a:ext cx="146051" cy="968377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58" name="矩形 12"/>
          <p:cNvSpPr/>
          <p:nvPr/>
        </p:nvSpPr>
        <p:spPr>
          <a:xfrm>
            <a:off x="12536806" y="701040"/>
            <a:ext cx="146051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59" name="文本框 15"/>
          <p:cNvSpPr txBox="1"/>
          <p:nvPr/>
        </p:nvSpPr>
        <p:spPr>
          <a:xfrm>
            <a:off x="9855200" y="12976225"/>
            <a:ext cx="4567332" cy="741681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>
            <a:spAutoFit/>
          </a:bodyPr>
          <a:lstStyle>
            <a:lvl1pPr algn="l"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WWW.SUNLANDS.COM</a:t>
            </a:r>
          </a:p>
        </p:txBody>
      </p:sp>
      <p:sp>
        <p:nvSpPr>
          <p:cNvPr id="260" name="标题文本"/>
          <p:cNvSpPr txBox="1"/>
          <p:nvPr>
            <p:ph type="title" hasCustomPrompt="1"/>
          </p:nvPr>
        </p:nvSpPr>
        <p:spPr>
          <a:xfrm>
            <a:off x="1676400" y="701040"/>
            <a:ext cx="10425431" cy="1131570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61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6210" y="36957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62" name="幻灯片编号"/>
          <p:cNvSpPr txBox="1"/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70" name="矩形 6"/>
          <p:cNvSpPr/>
          <p:nvPr/>
        </p:nvSpPr>
        <p:spPr>
          <a:xfrm>
            <a:off x="1317625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71" name="矩形 12"/>
          <p:cNvSpPr/>
          <p:nvPr/>
        </p:nvSpPr>
        <p:spPr>
          <a:xfrm>
            <a:off x="12463146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72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2" cy="1131572"/>
          </a:xfrm>
          <a:prstGeom prst="rect">
            <a:avLst/>
          </a:prstGeom>
        </p:spPr>
        <p:txBody>
          <a:bodyPr lIns="91438" tIns="91438" rIns="91438" bIns="91438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73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760" y="238758"/>
            <a:ext cx="2513332" cy="6083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4" name="幻灯片编号"/>
          <p:cNvSpPr txBox="1"/>
          <p:nvPr>
            <p:ph type="sldNum" sz="quarter" idx="2"/>
          </p:nvPr>
        </p:nvSpPr>
        <p:spPr>
          <a:xfrm>
            <a:off x="22203054" y="12802235"/>
            <a:ext cx="504546" cy="551179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2" name="矩形 6"/>
          <p:cNvSpPr/>
          <p:nvPr/>
        </p:nvSpPr>
        <p:spPr>
          <a:xfrm>
            <a:off x="1317625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83" name="矩形 12"/>
          <p:cNvSpPr/>
          <p:nvPr/>
        </p:nvSpPr>
        <p:spPr>
          <a:xfrm>
            <a:off x="12463146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84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2" cy="1131572"/>
          </a:xfrm>
          <a:prstGeom prst="rect">
            <a:avLst/>
          </a:prstGeom>
        </p:spPr>
        <p:txBody>
          <a:bodyPr lIns="91438" tIns="91438" rIns="91438" bIns="91438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28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0300" y="262890"/>
            <a:ext cx="2513330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86" name="幻灯片编号"/>
          <p:cNvSpPr txBox="1"/>
          <p:nvPr>
            <p:ph type="sldNum" sz="quarter" idx="2"/>
          </p:nvPr>
        </p:nvSpPr>
        <p:spPr>
          <a:xfrm>
            <a:off x="22203054" y="12802235"/>
            <a:ext cx="504546" cy="551179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矩形 3"/>
          <p:cNvSpPr/>
          <p:nvPr/>
        </p:nvSpPr>
        <p:spPr>
          <a:xfrm>
            <a:off x="0" y="755650"/>
            <a:ext cx="167640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94" name="直角三角形 11"/>
          <p:cNvSpPr/>
          <p:nvPr/>
        </p:nvSpPr>
        <p:spPr>
          <a:xfrm rot="16200000">
            <a:off x="21531262" y="10885488"/>
            <a:ext cx="1057280" cy="46545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295" name="图片 9" descr="图片 9"/>
          <p:cNvPicPr>
            <a:picLocks noChangeAspect="1"/>
          </p:cNvPicPr>
          <p:nvPr/>
        </p:nvPicPr>
        <p:blipFill>
          <a:blip r:embed="rId2"/>
          <a:srcRect t="11356" r="5847" b="23327"/>
          <a:stretch>
            <a:fillRect/>
          </a:stretch>
        </p:blipFill>
        <p:spPr>
          <a:xfrm>
            <a:off x="21513800" y="11964667"/>
            <a:ext cx="2146301" cy="94234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96" name="矩形 1"/>
          <p:cNvSpPr/>
          <p:nvPr/>
        </p:nvSpPr>
        <p:spPr>
          <a:xfrm>
            <a:off x="0" y="755650"/>
            <a:ext cx="178435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97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91436" tIns="91436" rIns="91436" bIns="91436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8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91436" tIns="91436" rIns="91436" bIns="91436"/>
          <a:lstStyle/>
          <a:p>
            <a:r>
              <a:t>标题文本</a:t>
            </a:r>
          </a:p>
        </p:txBody>
      </p:sp>
      <p:sp>
        <p:nvSpPr>
          <p:cNvPr id="299" name="幻灯片编号"/>
          <p:cNvSpPr txBox="1"/>
          <p:nvPr>
            <p:ph type="sldNum" sz="quarter" idx="2"/>
          </p:nvPr>
        </p:nvSpPr>
        <p:spPr>
          <a:xfrm>
            <a:off x="16970658" y="12437113"/>
            <a:ext cx="504543" cy="551175"/>
          </a:xfrm>
          <a:prstGeom prst="rect">
            <a:avLst/>
          </a:prstGeom>
        </p:spPr>
        <p:txBody>
          <a:bodyPr lIns="91436" tIns="91436" rIns="91436" bIns="91436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矩形 3"/>
          <p:cNvSpPr/>
          <p:nvPr/>
        </p:nvSpPr>
        <p:spPr>
          <a:xfrm>
            <a:off x="0" y="755650"/>
            <a:ext cx="1676400" cy="124206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07" name="直角三角形 11"/>
          <p:cNvSpPr/>
          <p:nvPr/>
        </p:nvSpPr>
        <p:spPr>
          <a:xfrm rot="16200000">
            <a:off x="21531262" y="10885488"/>
            <a:ext cx="1057277" cy="4654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308" name="图片 9" descr="图片 9"/>
          <p:cNvPicPr>
            <a:picLocks noChangeAspect="1"/>
          </p:cNvPicPr>
          <p:nvPr/>
        </p:nvPicPr>
        <p:blipFill>
          <a:blip r:embed="rId2"/>
          <a:srcRect t="11356" r="5849" b="23327"/>
          <a:stretch>
            <a:fillRect/>
          </a:stretch>
        </p:blipFill>
        <p:spPr>
          <a:xfrm>
            <a:off x="21513800" y="11964669"/>
            <a:ext cx="2146300" cy="94234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9" name="矩形 1"/>
          <p:cNvSpPr/>
          <p:nvPr/>
        </p:nvSpPr>
        <p:spPr>
          <a:xfrm>
            <a:off x="0" y="755650"/>
            <a:ext cx="1784350" cy="124206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10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91439" tIns="91439" rIns="91439" bIns="91439"/>
          <a:lstStyle>
            <a:lvl2pPr indent="45720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1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91439" tIns="91439" rIns="91439" bIns="91439"/>
          <a:lstStyle/>
          <a:p>
            <a:r>
              <a:t>标题文本</a:t>
            </a:r>
          </a:p>
        </p:txBody>
      </p:sp>
      <p:sp>
        <p:nvSpPr>
          <p:cNvPr id="312" name="幻灯片编号"/>
          <p:cNvSpPr txBox="1"/>
          <p:nvPr>
            <p:ph type="sldNum" sz="quarter" idx="2"/>
          </p:nvPr>
        </p:nvSpPr>
        <p:spPr>
          <a:xfrm>
            <a:off x="11785600" y="12344400"/>
            <a:ext cx="5689600" cy="736601"/>
          </a:xfrm>
          <a:prstGeom prst="rect">
            <a:avLst/>
          </a:prstGeom>
        </p:spPr>
        <p:txBody>
          <a:bodyPr lIns="91439" tIns="91439" rIns="91439" bIns="91439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标题文本"/>
          <p:cNvSpPr txBox="1"/>
          <p:nvPr>
            <p:ph type="title" hasCustomPrompt="1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35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20" name="矩形 6"/>
          <p:cNvSpPr/>
          <p:nvPr/>
        </p:nvSpPr>
        <p:spPr>
          <a:xfrm>
            <a:off x="1317625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21" name="矩形 12"/>
          <p:cNvSpPr/>
          <p:nvPr/>
        </p:nvSpPr>
        <p:spPr>
          <a:xfrm>
            <a:off x="12463146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tIns="91439" bIns="91439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22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1" cy="1131747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323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24" name="幻灯片编号"/>
          <p:cNvSpPr txBox="1"/>
          <p:nvPr>
            <p:ph type="sldNum" sz="quarter" idx="2"/>
          </p:nvPr>
        </p:nvSpPr>
        <p:spPr>
          <a:xfrm>
            <a:off x="22203052" y="12804259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 indent="457200"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 indent="9144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 indent="13716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182880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32" name="矩形 6"/>
          <p:cNvSpPr/>
          <p:nvPr/>
        </p:nvSpPr>
        <p:spPr>
          <a:xfrm>
            <a:off x="1317625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33" name="矩形 12"/>
          <p:cNvSpPr/>
          <p:nvPr/>
        </p:nvSpPr>
        <p:spPr>
          <a:xfrm>
            <a:off x="12463146" y="1206687"/>
            <a:ext cx="146051" cy="968529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34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1" cy="1131747"/>
          </a:xfrm>
          <a:prstGeom prst="rect">
            <a:avLst/>
          </a:prstGeom>
        </p:spPr>
        <p:txBody>
          <a:bodyPr lIns="91439" tIns="91439" rIns="91439" bIns="91439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335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1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36" name="幻灯片编号"/>
          <p:cNvSpPr txBox="1"/>
          <p:nvPr>
            <p:ph type="sldNum" sz="quarter" idx="2"/>
          </p:nvPr>
        </p:nvSpPr>
        <p:spPr>
          <a:xfrm>
            <a:off x="22203052" y="12804259"/>
            <a:ext cx="504548" cy="551181"/>
          </a:xfrm>
          <a:prstGeom prst="rect">
            <a:avLst/>
          </a:prstGeom>
        </p:spPr>
        <p:txBody>
          <a:bodyPr lIns="91439" tIns="91439" rIns="91439" bIns="91439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正文级别 1…"/>
          <p:cNvSpPr txBox="1"/>
          <p:nvPr>
            <p:ph type="body" idx="1" hasCustomPrompt="1"/>
          </p:nvPr>
        </p:nvSpPr>
        <p:spPr>
          <a:xfrm>
            <a:off x="1318260" y="2778760"/>
            <a:ext cx="21376640" cy="9400541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44" name="矩形 6"/>
          <p:cNvSpPr/>
          <p:nvPr/>
        </p:nvSpPr>
        <p:spPr>
          <a:xfrm>
            <a:off x="1317625" y="1206500"/>
            <a:ext cx="146052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45" name="矩形 12"/>
          <p:cNvSpPr/>
          <p:nvPr/>
        </p:nvSpPr>
        <p:spPr>
          <a:xfrm>
            <a:off x="12463146" y="1206500"/>
            <a:ext cx="146053" cy="96837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46" name="标题文本"/>
          <p:cNvSpPr txBox="1"/>
          <p:nvPr>
            <p:ph type="title" hasCustomPrompt="1"/>
          </p:nvPr>
        </p:nvSpPr>
        <p:spPr>
          <a:xfrm>
            <a:off x="1676400" y="1125219"/>
            <a:ext cx="10425432" cy="113157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347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339" y="172720"/>
            <a:ext cx="2513333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48" name="幻灯片编号"/>
          <p:cNvSpPr txBox="1"/>
          <p:nvPr>
            <p:ph type="sldNum" sz="quarter" idx="2"/>
          </p:nvPr>
        </p:nvSpPr>
        <p:spPr>
          <a:xfrm>
            <a:off x="22203056" y="12802236"/>
            <a:ext cx="504544" cy="5511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矩形 3"/>
          <p:cNvSpPr/>
          <p:nvPr/>
        </p:nvSpPr>
        <p:spPr>
          <a:xfrm>
            <a:off x="0" y="755650"/>
            <a:ext cx="167640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56" name="直角三角形 11"/>
          <p:cNvSpPr/>
          <p:nvPr/>
        </p:nvSpPr>
        <p:spPr>
          <a:xfrm rot="16200000">
            <a:off x="21531262" y="10885488"/>
            <a:ext cx="1057279" cy="4654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357" name="图片 9" descr="图片 9"/>
          <p:cNvPicPr>
            <a:picLocks noChangeAspect="1"/>
          </p:cNvPicPr>
          <p:nvPr/>
        </p:nvPicPr>
        <p:blipFill>
          <a:blip r:embed="rId2"/>
          <a:srcRect t="11356" r="5847" b="23327"/>
          <a:stretch>
            <a:fillRect/>
          </a:stretch>
        </p:blipFill>
        <p:spPr>
          <a:xfrm>
            <a:off x="21513800" y="11964668"/>
            <a:ext cx="2146301" cy="9423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58" name="矩形 1"/>
          <p:cNvSpPr/>
          <p:nvPr/>
        </p:nvSpPr>
        <p:spPr>
          <a:xfrm>
            <a:off x="0" y="755650"/>
            <a:ext cx="178435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59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0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6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正文级别 1…"/>
          <p:cNvSpPr txBox="1"/>
          <p:nvPr>
            <p:ph type="body" idx="1" hasCustomPrompt="1"/>
          </p:nvPr>
        </p:nvSpPr>
        <p:spPr>
          <a:xfrm>
            <a:off x="1318261" y="2779190"/>
            <a:ext cx="21376641" cy="9401996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1pPr>
            <a:lvl2pPr>
              <a:lnSpc>
                <a:spcPct val="90000"/>
              </a:lnSpc>
              <a:spcBef>
                <a:spcPts val="2000"/>
              </a:spcBef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2pPr>
            <a:lvl3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3pPr>
            <a:lvl4pPr marL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4pPr>
            <a:lvl5pPr marL="0" indent="0">
              <a:lnSpc>
                <a:spcPct val="90000"/>
              </a:lnSpc>
              <a:spcBef>
                <a:spcPts val="2000"/>
              </a:spcBef>
              <a:buSzTx/>
              <a:buNone/>
              <a:defRPr>
                <a:latin typeface="经典等线简"/>
                <a:ea typeface="经典等线简"/>
                <a:cs typeface="经典等线简"/>
                <a:sym typeface="经典等线简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69" name="矩形 6"/>
          <p:cNvSpPr/>
          <p:nvPr/>
        </p:nvSpPr>
        <p:spPr>
          <a:xfrm>
            <a:off x="1317625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70" name="矩形 12"/>
          <p:cNvSpPr/>
          <p:nvPr/>
        </p:nvSpPr>
        <p:spPr>
          <a:xfrm>
            <a:off x="12463146" y="1206687"/>
            <a:ext cx="146052" cy="968528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71" name="标题文本"/>
          <p:cNvSpPr txBox="1"/>
          <p:nvPr>
            <p:ph type="title" hasCustomPrompt="1"/>
          </p:nvPr>
        </p:nvSpPr>
        <p:spPr>
          <a:xfrm>
            <a:off x="1676400" y="1125394"/>
            <a:ext cx="10425432" cy="1131748"/>
          </a:xfrm>
          <a:prstGeom prst="rect">
            <a:avLst/>
          </a:prstGeom>
        </p:spPr>
        <p:txBody>
          <a:bodyPr lIns="91438" tIns="91438" rIns="91438" bIns="91438" anchor="b"/>
          <a:lstStyle>
            <a:lvl1pPr>
              <a:lnSpc>
                <a:spcPct val="9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标题文本</a:t>
            </a:r>
          </a:p>
        </p:txBody>
      </p:sp>
      <p:pic>
        <p:nvPicPr>
          <p:cNvPr id="372" name="图片 1" descr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480" y="168910"/>
            <a:ext cx="2513332" cy="60833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73" name="幻灯片编号"/>
          <p:cNvSpPr txBox="1"/>
          <p:nvPr>
            <p:ph type="sldNum" sz="quarter" idx="2"/>
          </p:nvPr>
        </p:nvSpPr>
        <p:spPr>
          <a:xfrm>
            <a:off x="22203054" y="12804260"/>
            <a:ext cx="504546" cy="551179"/>
          </a:xfrm>
          <a:prstGeom prst="rect">
            <a:avLst/>
          </a:prstGeom>
        </p:spPr>
        <p:txBody>
          <a:bodyPr lIns="91438" tIns="91438" rIns="91438" bIns="91438"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矩形 3"/>
          <p:cNvSpPr/>
          <p:nvPr/>
        </p:nvSpPr>
        <p:spPr>
          <a:xfrm>
            <a:off x="0" y="755650"/>
            <a:ext cx="167640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81" name="直角三角形 11"/>
          <p:cNvSpPr/>
          <p:nvPr/>
        </p:nvSpPr>
        <p:spPr>
          <a:xfrm rot="16200000">
            <a:off x="21531262" y="10885488"/>
            <a:ext cx="1057278" cy="46545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382" name="图片 9" descr="图片 9"/>
          <p:cNvPicPr>
            <a:picLocks noChangeAspect="1"/>
          </p:cNvPicPr>
          <p:nvPr/>
        </p:nvPicPr>
        <p:blipFill>
          <a:blip r:embed="rId2"/>
          <a:srcRect t="11356" r="5848" b="23327"/>
          <a:stretch>
            <a:fillRect/>
          </a:stretch>
        </p:blipFill>
        <p:spPr>
          <a:xfrm>
            <a:off x="21513800" y="11964669"/>
            <a:ext cx="2146300" cy="94234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83" name="矩形 1"/>
          <p:cNvSpPr/>
          <p:nvPr/>
        </p:nvSpPr>
        <p:spPr>
          <a:xfrm>
            <a:off x="0" y="755650"/>
            <a:ext cx="1784350" cy="1242062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84" name="正文级别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lIns="91438" tIns="91438" rIns="91438" bIns="91438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85" name="标题文本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 lIns="91438" tIns="91438" rIns="91438" bIns="91438"/>
          <a:lstStyle/>
          <a:p>
            <a:r>
              <a:t>标题文本</a:t>
            </a:r>
          </a:p>
        </p:txBody>
      </p:sp>
      <p:sp>
        <p:nvSpPr>
          <p:cNvPr id="386" name="幻灯片编号"/>
          <p:cNvSpPr txBox="1"/>
          <p:nvPr>
            <p:ph type="sldNum" sz="quarter" idx="2"/>
          </p:nvPr>
        </p:nvSpPr>
        <p:spPr>
          <a:xfrm>
            <a:off x="16970654" y="12437111"/>
            <a:ext cx="504546" cy="551179"/>
          </a:xfrm>
          <a:prstGeom prst="rect">
            <a:avLst/>
          </a:prstGeom>
        </p:spPr>
        <p:txBody>
          <a:bodyPr lIns="91438" tIns="91438" rIns="91438" bIns="91438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图像"/>
          <p:cNvSpPr/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43" name="标题文本"/>
          <p:cNvSpPr txBox="1"/>
          <p:nvPr>
            <p:ph type="title" hasCustomPrompt="1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lIns="71437" tIns="71437" rIns="71437" bIns="71437" anchor="b"/>
          <a:lstStyle>
            <a:lvl1pPr algn="ctr" defTabSz="821055">
              <a:defRPr sz="8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44" name="正文级别 1…"/>
          <p:cNvSpPr txBox="1"/>
          <p:nvPr>
            <p:ph type="body" sz="quarter" idx="1" hasCustomPrompt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lIns="71437" tIns="71437" rIns="71437" bIns="71437"/>
          <a:lstStyle>
            <a:lvl1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algn="ctr" defTabSz="821055">
              <a:lnSpc>
                <a:spcPct val="100000"/>
              </a:lnSpc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algn="ctr" defTabSz="821055">
              <a:lnSpc>
                <a:spcPct val="100000"/>
              </a:lnSpc>
              <a:buSzTx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5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文本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53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标题文本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61" name="正文级别 1…"/>
          <p:cNvSpPr txBox="1"/>
          <p:nvPr>
            <p:ph type="body" idx="1" hasCustomPrompt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08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3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99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3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8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2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图像"/>
          <p:cNvSpPr/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70" name="标题文本"/>
          <p:cNvSpPr txBox="1"/>
          <p:nvPr>
            <p:ph type="title" hasCustomPrompt="1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055">
              <a:defRPr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标题文本</a:t>
            </a:r>
          </a:p>
        </p:txBody>
      </p:sp>
      <p:sp>
        <p:nvSpPr>
          <p:cNvPr id="71" name="正文级别 1…"/>
          <p:cNvSpPr txBox="1"/>
          <p:nvPr>
            <p:ph type="body" sz="quarter" idx="1" hasCustomPrompt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465455" indent="-465455" defTabSz="821055">
              <a:lnSpc>
                <a:spcPct val="100000"/>
              </a:lnSpc>
              <a:spcBef>
                <a:spcPts val="4500"/>
              </a:spcBef>
              <a:buSzPct val="145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08355" indent="-465455" defTabSz="821055">
              <a:lnSpc>
                <a:spcPct val="100000"/>
              </a:lnSpc>
              <a:spcBef>
                <a:spcPts val="4500"/>
              </a:spcBef>
              <a:buSzPct val="145000"/>
              <a:buChar char="•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1512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4941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37055" indent="-465455" defTabSz="821055">
              <a:lnSpc>
                <a:spcPct val="100000"/>
              </a:lnSpc>
              <a:spcBef>
                <a:spcPts val="4500"/>
              </a:spcBef>
              <a:buSzPct val="145000"/>
              <a:defRPr sz="38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2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正文级别 1…"/>
          <p:cNvSpPr txBox="1"/>
          <p:nvPr>
            <p:ph type="body" idx="1" hasCustomPrompt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08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370" indent="-610870" defTabSz="821055">
              <a:lnSpc>
                <a:spcPct val="100000"/>
              </a:lnSpc>
              <a:spcBef>
                <a:spcPts val="5900"/>
              </a:spcBef>
              <a:buSzPct val="145000"/>
              <a:buChar char="•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499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3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8870" indent="-610870" defTabSz="821055">
              <a:lnSpc>
                <a:spcPct val="100000"/>
              </a:lnSpc>
              <a:spcBef>
                <a:spcPts val="5900"/>
              </a:spcBef>
              <a:buSzPct val="145000"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图像"/>
          <p:cNvSpPr/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8" name="图像"/>
          <p:cNvSpPr/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89" name="图像"/>
          <p:cNvSpPr/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0" name="幻灯片编号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algn="ctr" defTabSz="821055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7" Type="http://schemas.openxmlformats.org/officeDocument/2006/relationships/theme" Target="../theme/theme1.xml"/><Relationship Id="rId36" Type="http://schemas.openxmlformats.org/officeDocument/2006/relationships/image" Target="../media/image3.png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3"/>
          <p:cNvSpPr/>
          <p:nvPr/>
        </p:nvSpPr>
        <p:spPr>
          <a:xfrm>
            <a:off x="0" y="755648"/>
            <a:ext cx="1676400" cy="124206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3" name="直角三角形 11"/>
          <p:cNvSpPr/>
          <p:nvPr/>
        </p:nvSpPr>
        <p:spPr>
          <a:xfrm rot="16200000">
            <a:off x="21531262" y="10885488"/>
            <a:ext cx="1057279" cy="4654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0000">
              <a:alpha val="89000"/>
            </a:srgbClr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4" name="图片 9" descr="图片 9"/>
          <p:cNvPicPr>
            <a:picLocks noChangeAspect="1"/>
          </p:cNvPicPr>
          <p:nvPr/>
        </p:nvPicPr>
        <p:blipFill>
          <a:blip r:embed="rId36"/>
          <a:srcRect t="11356" r="5848" b="23327"/>
          <a:stretch>
            <a:fillRect/>
          </a:stretch>
        </p:blipFill>
        <p:spPr>
          <a:xfrm>
            <a:off x="21513800" y="11964667"/>
            <a:ext cx="2146300" cy="9423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矩形 1"/>
          <p:cNvSpPr/>
          <p:nvPr/>
        </p:nvSpPr>
        <p:spPr>
          <a:xfrm>
            <a:off x="0" y="755648"/>
            <a:ext cx="1784350" cy="1242065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6" name="正文级别 1…"/>
          <p:cNvSpPr txBox="1"/>
          <p:nvPr>
            <p:ph type="body" idx="1"/>
          </p:nvPr>
        </p:nvSpPr>
        <p:spPr>
          <a:xfrm>
            <a:off x="1784350" y="2463800"/>
            <a:ext cx="21031200" cy="10687050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" name="标题文本"/>
          <p:cNvSpPr txBox="1"/>
          <p:nvPr>
            <p:ph type="title"/>
          </p:nvPr>
        </p:nvSpPr>
        <p:spPr>
          <a:xfrm>
            <a:off x="1784350" y="755650"/>
            <a:ext cx="21945600" cy="1708150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normAutofit/>
          </a:bodyPr>
          <a:lstStyle/>
          <a:p>
            <a:r>
              <a:t>标题文本</a:t>
            </a:r>
          </a:p>
        </p:txBody>
      </p:sp>
      <p:sp>
        <p:nvSpPr>
          <p:cNvPr id="8" name="幻灯片编号"/>
          <p:cNvSpPr txBox="1"/>
          <p:nvPr>
            <p:ph type="sldNum" sz="quarter" idx="2"/>
          </p:nvPr>
        </p:nvSpPr>
        <p:spPr>
          <a:xfrm>
            <a:off x="16970656" y="12437111"/>
            <a:ext cx="504544" cy="5511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 anchor="ctr">
            <a:spAutoFit/>
          </a:bodyPr>
          <a:lstStyle>
            <a:lvl1pPr algn="r" defTabSz="1828800">
              <a:defRPr sz="24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transition spd="med"/>
  <p:txStyles>
    <p:titleStyle>
      <a:lvl1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0" marR="0" indent="0" algn="l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2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titleStyle>
    <p:bodyStyle>
      <a:lvl1pPr marL="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1pPr>
      <a:lvl2pPr marL="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Tx/>
        <a:buFontTx/>
        <a:buNone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2pPr>
      <a:lvl3pPr marL="114300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3pPr>
      <a:lvl4pPr marL="1600200" marR="0" indent="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4pPr>
      <a:lvl5pPr marL="23368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5pPr>
      <a:lvl6pPr marL="27940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6pPr>
      <a:lvl7pPr marL="32512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7pPr>
      <a:lvl8pPr marL="37084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8pPr>
      <a:lvl9pPr marL="4165600" marR="0" indent="-508000" algn="l" defTabSz="1828800" latinLnBrk="0">
        <a:lnSpc>
          <a:spcPct val="15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lvl9pPr>
    </p:bodyStyle>
    <p:otherStyle>
      <a:lvl1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1pPr>
      <a:lvl2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2pPr>
      <a:lvl3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3pPr>
      <a:lvl4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4pPr>
      <a:lvl5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5pPr>
      <a:lvl6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6pPr>
      <a:lvl7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7pPr>
      <a:lvl8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8pPr>
      <a:lvl9pPr marL="0" marR="0" indent="0" algn="r" defTabSz="18288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7020304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0.jpe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jpe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jpe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jpe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jpe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1.jpe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jpe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jpe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0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.jpe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0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0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3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0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0.jpe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3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1.jpe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1.jpe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1.jpe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6.jpe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0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0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2.xml"/><Relationship Id="rId1" Type="http://schemas.openxmlformats.org/officeDocument/2006/relationships/image" Target="../media/image13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jpe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8.jpe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jpe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6" name="标题 1"/>
          <p:cNvSpPr txBox="1"/>
          <p:nvPr>
            <p:ph type="title"/>
          </p:nvPr>
        </p:nvSpPr>
        <p:spPr>
          <a:xfrm>
            <a:off x="2676580" y="8129996"/>
            <a:ext cx="14303380" cy="1978026"/>
          </a:xfrm>
          <a:prstGeom prst="rect">
            <a:avLst/>
          </a:prstGeom>
        </p:spPr>
        <p:txBody>
          <a:bodyPr anchor="b"/>
          <a:lstStyle>
            <a:lvl1pPr defTabSz="1627505">
              <a:defRPr sz="9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《古文选（二）》·精讲六</a:t>
            </a:r>
          </a:p>
        </p:txBody>
      </p:sp>
      <p:sp>
        <p:nvSpPr>
          <p:cNvPr id="397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398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99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00" name="副标题 2"/>
          <p:cNvSpPr txBox="1"/>
          <p:nvPr/>
        </p:nvSpPr>
        <p:spPr>
          <a:xfrm>
            <a:off x="2930526" y="12258675"/>
            <a:ext cx="9782176" cy="716276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姜夔《齐天乐》(庾郎先自吟愁赋)所咏之物是…"/>
          <p:cNvSpPr txBox="1"/>
          <p:nvPr>
            <p:ph type="body" idx="1"/>
          </p:nvPr>
        </p:nvSpPr>
        <p:spPr>
          <a:xfrm>
            <a:off x="1318258" y="2778759"/>
            <a:ext cx="21376644" cy="9400544"/>
          </a:xfrm>
          <a:prstGeom prst="rect">
            <a:avLst/>
          </a:prstGeom>
        </p:spPr>
        <p:txBody>
          <a:bodyPr/>
          <a:lstStyle/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姜夔《齐天乐》(庾郎先自吟愁赋)所咏之物是</a:t>
            </a:r>
          </a:p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A:蟋蟀</a:t>
            </a:r>
          </a:p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B:蝉</a:t>
            </a:r>
          </a:p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C:雁</a:t>
            </a:r>
          </a:p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D:燕</a:t>
            </a:r>
          </a:p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答案：A</a:t>
            </a:r>
          </a:p>
        </p:txBody>
      </p:sp>
      <p:sp>
        <p:nvSpPr>
          <p:cNvPr id="1105" name="真题练习"/>
          <p:cNvSpPr txBox="1"/>
          <p:nvPr>
            <p:ph type="title"/>
          </p:nvPr>
        </p:nvSpPr>
        <p:spPr>
          <a:xfrm>
            <a:off x="1676399" y="1125218"/>
            <a:ext cx="10425433" cy="1131574"/>
          </a:xfrm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00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86" y="1057141"/>
            <a:ext cx="21931568" cy="1033791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文天祥《正气歌》中“正气”的含义，主要来自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文天祥《正气歌》中“正气”的含义，主要来自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A:《论语》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B:《孟子》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C:《大学》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D:《中庸》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00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文天祥《正气歌》中“正气”的含义，主要来自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文天祥《正气歌》中“正气”的含义，主要来自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A:《论语》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B:《孟子》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C:《大学》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D:《中庸》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101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《解连环》（楚江空晚） 必背☆☆☆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 sz="590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《解连环》（楚江空晚） 必背☆☆☆</a:t>
            </a:r>
          </a:p>
        </p:txBody>
      </p:sp>
      <p:sp>
        <p:nvSpPr>
          <p:cNvPr id="1015" name="1.36张炎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1.36张炎</a:t>
            </a:r>
          </a:p>
        </p:txBody>
      </p:sp>
    </p:spTree>
  </p:cSld>
  <p:clrMapOvr>
    <a:masterClrMapping/>
  </p:clrMapOvr>
  <p:transition spd="med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/>
          <a:lstStyle>
            <a:lvl1pPr defTabSz="1810385">
              <a:defRPr sz="6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1.36.0张炎 </a:t>
            </a:r>
          </a:p>
        </p:txBody>
      </p:sp>
      <p:sp>
        <p:nvSpPr>
          <p:cNvPr id="1018" name="矩形 4"/>
          <p:cNvSpPr txBox="1"/>
          <p:nvPr/>
        </p:nvSpPr>
        <p:spPr>
          <a:xfrm>
            <a:off x="609933" y="3253475"/>
            <a:ext cx="17229626" cy="49613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1.张炎</a:t>
            </a:r>
            <a:r>
              <a:rPr b="0"/>
              <a:t>，字叔夏，号玉田，又号</a:t>
            </a:r>
            <a:r>
              <a:rPr u="sng">
                <a:solidFill>
                  <a:srgbClr val="C00000"/>
                </a:solidFill>
              </a:rPr>
              <a:t>乐笑翁。</a:t>
            </a:r>
            <a:endParaRPr u="sng">
              <a:solidFill>
                <a:srgbClr val="C0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2.著有</a:t>
            </a:r>
            <a:r>
              <a:rPr b="1">
                <a:solidFill>
                  <a:srgbClr val="C00000"/>
                </a:solidFill>
              </a:rPr>
              <a:t>《山中白云词》。</a:t>
            </a:r>
            <a:endParaRPr b="1">
              <a:solidFill>
                <a:srgbClr val="C0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3.词风格接近</a:t>
            </a:r>
            <a:r>
              <a:rPr b="1" u="sng">
                <a:solidFill>
                  <a:srgbClr val="C00000"/>
                </a:solidFill>
              </a:rPr>
              <a:t>姜夔</a:t>
            </a:r>
            <a:r>
              <a:t>，并称</a:t>
            </a:r>
            <a:r>
              <a:rPr b="1">
                <a:solidFill>
                  <a:srgbClr val="C00000"/>
                </a:solidFill>
              </a:rPr>
              <a:t>“姜张”</a:t>
            </a:r>
            <a:r>
              <a:t>。撰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《词源》</a:t>
            </a:r>
            <a:r>
              <a:t>。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是南宋</a:t>
            </a:r>
            <a:r>
              <a:rPr b="1" u="sng">
                <a:solidFill>
                  <a:srgbClr val="C00000"/>
                </a:solidFill>
              </a:rPr>
              <a:t>风雅词派</a:t>
            </a:r>
            <a:r>
              <a:t>的代表词人。</a:t>
            </a:r>
          </a:p>
        </p:txBody>
      </p:sp>
      <p:sp>
        <p:nvSpPr>
          <p:cNvPr id="1019" name="TextBox 5"/>
          <p:cNvSpPr txBox="1"/>
          <p:nvPr/>
        </p:nvSpPr>
        <p:spPr>
          <a:xfrm>
            <a:off x="598373" y="8809077"/>
            <a:ext cx="11962135" cy="42373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25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张炎</a:t>
            </a:r>
            <a:r>
              <a:rPr b="0"/>
              <a:t>：乐笑翁——欧阳修：号醉翁</a:t>
            </a:r>
            <a:endParaRPr b="0"/>
          </a:p>
          <a:p>
            <a:pPr algn="l" defTabSz="1828800">
              <a:lnSpc>
                <a:spcPct val="125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姜夔</a:t>
            </a:r>
            <a:r>
              <a:rPr b="0"/>
              <a:t>：对南宋风雅词派颇有影响</a:t>
            </a:r>
            <a:endParaRPr b="0"/>
          </a:p>
          <a:p>
            <a:pPr algn="l" defTabSz="1828800">
              <a:lnSpc>
                <a:spcPct val="125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吴文英</a:t>
            </a:r>
            <a:r>
              <a:rPr b="0"/>
              <a:t>：南宋风雅词派中密丽派代表人物</a:t>
            </a:r>
            <a:endParaRPr b="0"/>
          </a:p>
          <a:p>
            <a:pPr algn="l" defTabSz="1828800">
              <a:lnSpc>
                <a:spcPct val="125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周密</a:t>
            </a:r>
            <a:r>
              <a:rPr b="0"/>
              <a:t>：格律谨严，南宋风雅词派代表人物</a:t>
            </a:r>
            <a:endParaRPr b="0"/>
          </a:p>
        </p:txBody>
      </p:sp>
      <p:sp>
        <p:nvSpPr>
          <p:cNvPr id="1020" name="星形"/>
          <p:cNvSpPr/>
          <p:nvPr/>
        </p:nvSpPr>
        <p:spPr>
          <a:xfrm>
            <a:off x="1663618" y="2732390"/>
            <a:ext cx="518905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21" name="单选"/>
          <p:cNvSpPr txBox="1"/>
          <p:nvPr/>
        </p:nvSpPr>
        <p:spPr>
          <a:xfrm>
            <a:off x="598782" y="2574214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102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61327" y="184948"/>
            <a:ext cx="5347974" cy="30114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23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3742" y="3692619"/>
            <a:ext cx="4788877" cy="394903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28" name="标题 1"/>
          <p:cNvSpPr txBox="1"/>
          <p:nvPr>
            <p:ph type="title"/>
          </p:nvPr>
        </p:nvSpPr>
        <p:spPr>
          <a:xfrm>
            <a:off x="869854" y="8191179"/>
            <a:ext cx="17691604" cy="1712120"/>
          </a:xfrm>
          <a:prstGeom prst="rect">
            <a:avLst/>
          </a:prstGeom>
        </p:spPr>
        <p:txBody>
          <a:bodyPr anchor="b"/>
          <a:lstStyle>
            <a:lvl1pPr algn="ctr" defTabSz="340995">
              <a:defRPr sz="6700">
                <a:solidFill>
                  <a:srgbClr val="BE0000"/>
                </a:solidFill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1.36.1张炎《解连环》（楚江空晚）  [精读+必背]</a:t>
            </a:r>
          </a:p>
        </p:txBody>
      </p:sp>
      <p:sp>
        <p:nvSpPr>
          <p:cNvPr id="1029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30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31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32" name="副标题 2"/>
          <p:cNvSpPr txBox="1"/>
          <p:nvPr/>
        </p:nvSpPr>
        <p:spPr>
          <a:xfrm>
            <a:off x="2930526" y="12258675"/>
            <a:ext cx="9782176" cy="716274"/>
          </a:xfrm>
          <a:prstGeom prst="rect">
            <a:avLst/>
          </a:prstGeom>
          <a:ln w="12700">
            <a:miter lim="400000"/>
          </a:ln>
        </p:spPr>
        <p:txBody>
          <a:bodyPr lIns="91436" tIns="91436" rIns="91436" bIns="91436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785" y="43180"/>
            <a:ext cx="66433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1.36.1解连环（楚江空晚）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 anchor="ctr"/>
          <a:lstStyle>
            <a:lvl1pPr>
              <a:defRPr sz="5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张炎《解连环》（楚江空晚）</a:t>
            </a:r>
          </a:p>
        </p:txBody>
      </p:sp>
      <p:sp>
        <p:nvSpPr>
          <p:cNvPr id="1035" name="矩形 4"/>
          <p:cNvSpPr/>
          <p:nvPr/>
        </p:nvSpPr>
        <p:spPr>
          <a:xfrm>
            <a:off x="185559" y="4537748"/>
            <a:ext cx="23547071" cy="555602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解连环·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孤雁</a:t>
            </a:r>
            <a:endParaRPr u="sng">
              <a:solidFill>
                <a:srgbClr val="C00000"/>
              </a:solidFill>
            </a:endParaRPr>
          </a:p>
          <a:p>
            <a:pPr algn="l" defTabSz="1828800">
              <a:lnSpc>
                <a:spcPct val="135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楚江空晚。怅离群万里，恍然惊散。自顾影、却下寒塘，正沙净草枯，水平天远。写不成书，只寄得、相思一点。</a:t>
            </a:r>
            <a:r>
              <a:rPr u="sng"/>
              <a:t>料因循误了，残毡拥雪，故人心眼</a:t>
            </a:r>
            <a:r>
              <a:t>。</a:t>
            </a:r>
          </a:p>
          <a:p>
            <a:pPr algn="l" defTabSz="1828800">
              <a:lnSpc>
                <a:spcPct val="135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 谁怜旅愁荏苒rěn rǎn。漫长门夜悄，锦筝弹怨。想伴侣、犹宿芦花，也曾念春前，去程应转。暮雨相呼，怕蓦地、玉关重见。未羞他、双燕归来，画帘半卷。</a:t>
            </a:r>
          </a:p>
        </p:txBody>
      </p:sp>
      <p:sp>
        <p:nvSpPr>
          <p:cNvPr id="1036" name="TextBox 8"/>
          <p:cNvSpPr txBox="1"/>
          <p:nvPr/>
        </p:nvSpPr>
        <p:spPr>
          <a:xfrm>
            <a:off x="229467" y="10250716"/>
            <a:ext cx="23975324" cy="157352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1.料因循三句：用</a:t>
            </a:r>
            <a:r>
              <a:rPr u="sng">
                <a:solidFill>
                  <a:srgbClr val="C00000"/>
                </a:solidFill>
              </a:rPr>
              <a:t>苏武</a:t>
            </a:r>
            <a:r>
              <a:t>故事。《</a:t>
            </a:r>
            <a:r>
              <a:rPr u="sng">
                <a:solidFill>
                  <a:srgbClr val="C00000"/>
                </a:solidFill>
              </a:rPr>
              <a:t>汉书</a:t>
            </a:r>
            <a:r>
              <a:t>·苏武传》载。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暗指南宋守节志士如文天祥等。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2.暮雨相呼：</a:t>
            </a:r>
            <a:r>
              <a:rPr u="sng">
                <a:solidFill>
                  <a:srgbClr val="C00000"/>
                </a:solidFill>
              </a:rPr>
              <a:t>崔涂《孤雁》</a:t>
            </a:r>
            <a:r>
              <a:t>诗：“暮雨相呼失。”</a:t>
            </a:r>
          </a:p>
        </p:txBody>
      </p:sp>
      <p:sp>
        <p:nvSpPr>
          <p:cNvPr id="1037" name="星形"/>
          <p:cNvSpPr/>
          <p:nvPr/>
        </p:nvSpPr>
        <p:spPr>
          <a:xfrm>
            <a:off x="19283191" y="7110401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38" name="单选"/>
          <p:cNvSpPr txBox="1"/>
          <p:nvPr/>
        </p:nvSpPr>
        <p:spPr>
          <a:xfrm>
            <a:off x="18218353" y="6952224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103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06811" y="-22967"/>
            <a:ext cx="5764113" cy="342731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57785" y="43180"/>
            <a:ext cx="66433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1.36.1解连环（楚江空晚）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张炎《解连环》（楚江空晚）</a:t>
            </a:r>
          </a:p>
        </p:txBody>
      </p:sp>
      <p:sp>
        <p:nvSpPr>
          <p:cNvPr id="1044" name="矩形 4"/>
          <p:cNvSpPr txBox="1"/>
          <p:nvPr/>
        </p:nvSpPr>
        <p:spPr>
          <a:xfrm>
            <a:off x="784223" y="3682770"/>
            <a:ext cx="20763700" cy="564228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marL="571500" indent="-571500" algn="l" defTabSz="1828800">
              <a:lnSpc>
                <a:spcPct val="150000"/>
              </a:lnSpc>
              <a:buSzPct val="100000"/>
              <a:buFont typeface="方正清刻本悦宋简体" panose="02000000000000000000" charset="-122"/>
              <a:buChar char="➢"/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思想内容：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1.这是一首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咏物词</a:t>
            </a:r>
            <a:r>
              <a:t>，被戏称为“张孤雁”。</a:t>
            </a:r>
            <a:r>
              <a:rPr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以意贯串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，重点在写孤雁之“</a:t>
            </a:r>
            <a:r>
              <a:rPr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孤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”。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2.作者</a:t>
            </a:r>
            <a:r>
              <a:rPr b="1" u="sng">
                <a:solidFill>
                  <a:srgbClr val="C00000"/>
                </a:solidFill>
              </a:rPr>
              <a:t>明咏孤雁</a:t>
            </a:r>
            <a:r>
              <a:t>，</a:t>
            </a:r>
            <a:r>
              <a:rPr b="1" u="sng">
                <a:solidFill>
                  <a:srgbClr val="C00000"/>
                </a:solidFill>
              </a:rPr>
              <a:t>暗写自身</a:t>
            </a:r>
            <a:r>
              <a:t>，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  借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孤雁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的形象和遭遇，写出了自己四处漂泊的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身世之感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，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寄寓了南宋遗民在亡国以后失落、彷徨，精神上的</a:t>
            </a:r>
            <a:r>
              <a:rPr u="sng">
                <a:solidFill>
                  <a:srgbClr val="C00000"/>
                </a:solidFill>
              </a:rPr>
              <a:t>巨大痛苦</a:t>
            </a:r>
            <a:r>
              <a:t>。</a:t>
            </a:r>
          </a:p>
        </p:txBody>
      </p:sp>
      <p:sp>
        <p:nvSpPr>
          <p:cNvPr id="1045" name="星形"/>
          <p:cNvSpPr/>
          <p:nvPr/>
        </p:nvSpPr>
        <p:spPr>
          <a:xfrm>
            <a:off x="5654614" y="4143840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46" name="单选"/>
          <p:cNvSpPr txBox="1"/>
          <p:nvPr/>
        </p:nvSpPr>
        <p:spPr>
          <a:xfrm>
            <a:off x="4589776" y="3985662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104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15639" y="116669"/>
            <a:ext cx="5671886" cy="32604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48" name="标题 2"/>
          <p:cNvSpPr txBox="1"/>
          <p:nvPr/>
        </p:nvSpPr>
        <p:spPr>
          <a:xfrm>
            <a:off x="847176" y="9630731"/>
            <a:ext cx="11132824" cy="1131571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 anchor="b">
            <a:normAutofit/>
          </a:bodyPr>
          <a:lstStyle>
            <a:lvl1pPr algn="l" defTabSz="1828800">
              <a:lnSpc>
                <a:spcPct val="90000"/>
              </a:lnSpc>
              <a:defRPr sz="4800" b="0">
                <a:solidFill>
                  <a:schemeClr val="accent5">
                    <a:lumOff val="-29863"/>
                  </a:schemeClr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注：结构特色放于串讲课中。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7785" y="43180"/>
            <a:ext cx="664337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1.36.1解连环（楚江空晚）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下列张炎的《解连环》词句中，运用了苏武典故的是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下列张炎的《解连环》词句中，运用了苏武典故的是（ 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A:未羞他、双燕归来，画帘半卷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B:漫长门夜悄，锦筝弹怨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C:料因循误了，残毡拥雪，故人心眼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D:暮雨相呼，怕蓦地、玉关重见</a:t>
            </a:r>
          </a:p>
        </p:txBody>
      </p:sp>
      <p:sp>
        <p:nvSpPr>
          <p:cNvPr id="105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下列张炎的《解连环》词句中，运用了苏武典故的是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下列张炎的《解连环》词句中，运用了苏武典故的是（ 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A:未羞他、双燕归来，画帘半卷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B:漫长门夜悄，锦筝弹怨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C:料因循误了，残毡拥雪，故人心眼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D:暮雨相呼，怕蓦地、玉关重见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答案：C</a:t>
            </a:r>
          </a:p>
        </p:txBody>
      </p:sp>
      <p:sp>
        <p:nvSpPr>
          <p:cNvPr id="105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借咏蟋蟀，写出人间种种愁绪，这既涵盖了普通人的感受，也许还有一丝讽喻现实的意味的词是（ ）…"/>
          <p:cNvSpPr txBox="1"/>
          <p:nvPr>
            <p:ph type="body" idx="1"/>
          </p:nvPr>
        </p:nvSpPr>
        <p:spPr>
          <a:xfrm>
            <a:off x="1318258" y="2778759"/>
            <a:ext cx="21376644" cy="94005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借咏蟋蟀，写出人间种种愁绪，这既涵盖了普通人的感受，也许还有一丝讽喻现实的意味的词是（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A:《齐天乐》（一襟余恨宫魂断）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B:《齐天乐》（庾郎先自吟愁赋）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C:《绮罗香》（做冷欺花）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D:《贺新郎》（北望神州路）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108" name="真题练习"/>
          <p:cNvSpPr txBox="1"/>
          <p:nvPr>
            <p:ph type="title"/>
          </p:nvPr>
        </p:nvSpPr>
        <p:spPr>
          <a:xfrm>
            <a:off x="1676399" y="1125218"/>
            <a:ext cx="10425433" cy="1131574"/>
          </a:xfrm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《登西台恸哭记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 sz="590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《登西台恸哭记》</a:t>
            </a:r>
          </a:p>
        </p:txBody>
      </p:sp>
      <p:sp>
        <p:nvSpPr>
          <p:cNvPr id="1057" name="1.37谢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1.37谢翱</a:t>
            </a:r>
          </a:p>
        </p:txBody>
      </p:sp>
    </p:spTree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/>
          <a:lstStyle>
            <a:lvl1pPr>
              <a:defRPr sz="6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1.37.0谢翱</a:t>
            </a:r>
          </a:p>
        </p:txBody>
      </p:sp>
      <p:sp>
        <p:nvSpPr>
          <p:cNvPr id="1060" name="矩形 4"/>
          <p:cNvSpPr txBox="1"/>
          <p:nvPr/>
        </p:nvSpPr>
        <p:spPr>
          <a:xfrm>
            <a:off x="981801" y="4578350"/>
            <a:ext cx="15633702" cy="283412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200000"/>
              </a:lnSpc>
              <a:defRPr sz="48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谢翱</a:t>
            </a:r>
            <a:r>
              <a:rPr b="0" u="none">
                <a:solidFill>
                  <a:srgbClr val="000000"/>
                </a:solidFill>
              </a:rPr>
              <a:t>áo，号宋累，又号</a:t>
            </a:r>
            <a:r>
              <a:t>晞发子</a:t>
            </a:r>
            <a:r>
              <a:rPr b="0" u="none">
                <a:solidFill>
                  <a:srgbClr val="000000"/>
                </a:solidFill>
              </a:rPr>
              <a:t>。</a:t>
            </a:r>
            <a:endParaRPr b="0" u="none">
              <a:solidFill>
                <a:srgbClr val="000000"/>
              </a:solidFill>
            </a:endParaRPr>
          </a:p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能诗文，著有</a:t>
            </a:r>
            <a:r>
              <a:rPr b="1">
                <a:solidFill>
                  <a:srgbClr val="C00000"/>
                </a:solidFill>
              </a:rPr>
              <a:t>《</a:t>
            </a:r>
            <a:r>
              <a:rPr b="1" u="sng">
                <a:solidFill>
                  <a:srgbClr val="C00000"/>
                </a:solidFill>
              </a:rPr>
              <a:t>晞发集</a:t>
            </a:r>
            <a:r>
              <a:t>》</a:t>
            </a:r>
          </a:p>
        </p:txBody>
      </p:sp>
      <p:sp>
        <p:nvSpPr>
          <p:cNvPr id="1061" name="星形"/>
          <p:cNvSpPr/>
          <p:nvPr/>
        </p:nvSpPr>
        <p:spPr>
          <a:xfrm>
            <a:off x="2052983" y="4046499"/>
            <a:ext cx="518905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62" name="单选"/>
          <p:cNvSpPr txBox="1"/>
          <p:nvPr/>
        </p:nvSpPr>
        <p:spPr>
          <a:xfrm>
            <a:off x="988145" y="3888323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106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8319" y="4986"/>
            <a:ext cx="6186741" cy="348379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064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8916" y="4106319"/>
            <a:ext cx="5642800" cy="465320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69" name="标题 1"/>
          <p:cNvSpPr txBox="1"/>
          <p:nvPr>
            <p:ph type="title"/>
          </p:nvPr>
        </p:nvSpPr>
        <p:spPr>
          <a:xfrm>
            <a:off x="188465" y="8483203"/>
            <a:ext cx="17691604" cy="1712120"/>
          </a:xfrm>
          <a:prstGeom prst="rect">
            <a:avLst/>
          </a:prstGeom>
        </p:spPr>
        <p:txBody>
          <a:bodyPr anchor="b"/>
          <a:lstStyle/>
          <a:p>
            <a:pPr algn="ctr" defTabSz="495935">
              <a:defRPr sz="9200">
                <a:uFill>
                  <a:solidFill>
                    <a:srgbClr val="000000"/>
                  </a:solidFill>
                </a:u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1.37.1谢翱《登西台恸哭记》</a:t>
            </a:r>
            <a:r>
              <a:rPr>
                <a:solidFill>
                  <a:srgbClr val="BE0000"/>
                </a:solidFill>
              </a:rPr>
              <a:t>  [精读]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070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71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2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73" name="副标题 2"/>
          <p:cNvSpPr txBox="1"/>
          <p:nvPr/>
        </p:nvSpPr>
        <p:spPr>
          <a:xfrm>
            <a:off x="2930526" y="12258675"/>
            <a:ext cx="9782176" cy="716274"/>
          </a:xfrm>
          <a:prstGeom prst="rect">
            <a:avLst/>
          </a:prstGeom>
          <a:ln w="12700">
            <a:miter lim="400000"/>
          </a:ln>
        </p:spPr>
        <p:txBody>
          <a:bodyPr lIns="91436" tIns="91436" rIns="91436" bIns="91436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1775" y="77470"/>
            <a:ext cx="55270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1.37.1登西台恸哭记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 anchor="ctr"/>
          <a:lstStyle>
            <a:lvl1pPr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1.37.1 谢翱《登西台恸哭记》</a:t>
            </a:r>
          </a:p>
        </p:txBody>
      </p:sp>
      <p:sp>
        <p:nvSpPr>
          <p:cNvPr id="1076" name="矩形 4"/>
          <p:cNvSpPr/>
          <p:nvPr/>
        </p:nvSpPr>
        <p:spPr>
          <a:xfrm>
            <a:off x="339088" y="2312667"/>
            <a:ext cx="23704556" cy="5268434"/>
          </a:xfrm>
          <a:prstGeom prst="rect">
            <a:avLst/>
          </a:prstGeom>
          <a:ln w="12700">
            <a:solidFill>
              <a:srgbClr val="88A3A6"/>
            </a:solidFill>
            <a:prstDash val="sysDot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登西台恸哭记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予恨死无以藉手见公，而独记别时语，每一动念……悲不敢泣。又后三年，过</a:t>
            </a:r>
            <a:r>
              <a:rPr u="sng">
                <a:solidFill>
                  <a:srgbClr val="C00000"/>
                </a:solidFill>
              </a:rPr>
              <a:t>姑苏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【吴王夫差建】</a:t>
            </a:r>
            <a:r>
              <a:t>。又后四年，而哭之于</a:t>
            </a:r>
            <a:r>
              <a:rPr u="sng">
                <a:solidFill>
                  <a:srgbClr val="C00000"/>
                </a:solidFill>
              </a:rPr>
              <a:t>越台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【禹陵】</a:t>
            </a:r>
            <a:r>
              <a:t>。又后五年及今，而哭于</a:t>
            </a:r>
            <a:r>
              <a:rPr u="sng">
                <a:solidFill>
                  <a:srgbClr val="C00000"/>
                </a:solidFill>
              </a:rPr>
              <a:t>子陵之台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【东汉隐士严光隐居处】</a:t>
            </a:r>
            <a:r>
              <a:t>。</a:t>
            </a:r>
          </a:p>
          <a:p>
            <a: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【三哭，引出今哭】</a:t>
            </a:r>
          </a:p>
        </p:txBody>
      </p:sp>
      <p:sp>
        <p:nvSpPr>
          <p:cNvPr id="1077" name="标题 2"/>
          <p:cNvSpPr txBox="1"/>
          <p:nvPr/>
        </p:nvSpPr>
        <p:spPr>
          <a:xfrm>
            <a:off x="9488002" y="1124901"/>
            <a:ext cx="11132824" cy="1131573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 anchor="ctr">
            <a:normAutofit/>
          </a:bodyPr>
          <a:lstStyle>
            <a:lvl1pPr algn="l" defTabSz="1828800">
              <a:lnSpc>
                <a:spcPct val="90000"/>
              </a:lnSpc>
              <a:defRPr sz="52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节选</a:t>
            </a:r>
          </a:p>
        </p:txBody>
      </p:sp>
      <p:pic>
        <p:nvPicPr>
          <p:cNvPr id="107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458" y="9711165"/>
            <a:ext cx="6077576" cy="36136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31775" y="77470"/>
            <a:ext cx="55270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1.37.1登西台恸哭记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文本框 1"/>
          <p:cNvSpPr txBox="1"/>
          <p:nvPr/>
        </p:nvSpPr>
        <p:spPr>
          <a:xfrm>
            <a:off x="549909" y="2312669"/>
            <a:ext cx="22953982" cy="4877115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……与友人甲、乙若丙约……登西台，设主于荒亭隅；再拜，跪伏，祝毕，号而恸者三，复再拜，起。……泣拜不已。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有云从南来，渰yān浥yì浡bó郁，气薄林木，若相助以悲者。</a:t>
            </a:r>
            <a:r>
              <a:rPr u="sng"/>
              <a:t>【景色描写，烘托伤心】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乃以竹如意击石，作楚歌招之曰：“……？”歌阕，竹石俱碎，</a:t>
            </a:r>
            <a:r>
              <a:rPr u="sng"/>
              <a:t>【细节描写，呈现悲愤】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于是相向感唶jiè</a:t>
            </a:r>
            <a:r>
              <a:t>……至。</a:t>
            </a:r>
          </a:p>
          <a:p>
            <a:pPr algn="just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　　……</a:t>
            </a:r>
          </a:p>
          <a:p>
            <a:pPr algn="just" defTabSz="1828800"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【第二段详记此次在西台隆重祭祀文天祥及恸哭过程。】</a:t>
            </a:r>
          </a:p>
        </p:txBody>
      </p:sp>
      <p:sp>
        <p:nvSpPr>
          <p:cNvPr id="1083" name="星形"/>
          <p:cNvSpPr/>
          <p:nvPr/>
        </p:nvSpPr>
        <p:spPr>
          <a:xfrm>
            <a:off x="11689774" y="5701300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84" name="单选"/>
          <p:cNvSpPr txBox="1"/>
          <p:nvPr/>
        </p:nvSpPr>
        <p:spPr>
          <a:xfrm>
            <a:off x="10624935" y="5543124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sp>
        <p:nvSpPr>
          <p:cNvPr id="1085" name="矩形 4"/>
          <p:cNvSpPr/>
          <p:nvPr/>
        </p:nvSpPr>
        <p:spPr>
          <a:xfrm>
            <a:off x="606423" y="8032429"/>
            <a:ext cx="23859496" cy="1860865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91437" tIns="91437" rIns="91437" bIns="91437">
            <a:spAutoFit/>
          </a:bodyPr>
          <a:lstStyle/>
          <a:p>
            <a:pPr algn="just" defTabSz="1828800">
              <a:lnSpc>
                <a:spcPct val="150000"/>
              </a:lnSpc>
              <a:defRPr sz="4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……</a:t>
            </a:r>
            <a:r>
              <a:rPr sz="4800"/>
              <a:t>今人不有知余心，后之人必有知余者。故纪之……</a:t>
            </a:r>
            <a:endParaRPr sz="4800"/>
          </a:p>
          <a:p>
            <a:pPr algn="just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【第三段重申自己的抗元心迹。】</a:t>
            </a:r>
          </a:p>
        </p:txBody>
      </p:sp>
      <p:pic>
        <p:nvPicPr>
          <p:cNvPr id="108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458" y="10031093"/>
            <a:ext cx="6077576" cy="361369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87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1.37.1 谢翱《登西台恸哭记》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1775" y="77470"/>
            <a:ext cx="55270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1.37.1登西台恸哭记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TextBox 4"/>
          <p:cNvSpPr txBox="1"/>
          <p:nvPr/>
        </p:nvSpPr>
        <p:spPr>
          <a:xfrm>
            <a:off x="737011" y="4613042"/>
            <a:ext cx="21965706" cy="513746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1.是为祭奠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抗元英雄文天祥</a:t>
            </a:r>
            <a:r>
              <a:t>而作，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2.作为部下与战友，回忆与文天祥的交往和情谊，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看似为文天祥恸哭，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实为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三百年宋朝一旦覆亡而恸哭</a:t>
            </a:r>
            <a:r>
              <a:t>，通过记叙祭奠经过，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抒发了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强烈的爱国民族感情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092" name="思想内容："/>
          <p:cNvSpPr txBox="1"/>
          <p:nvPr/>
        </p:nvSpPr>
        <p:spPr>
          <a:xfrm>
            <a:off x="561826" y="3353584"/>
            <a:ext cx="3101973" cy="8032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思想内容</a:t>
            </a:r>
            <a:r>
              <a:rPr sz="4000"/>
              <a:t>：</a:t>
            </a:r>
            <a:endParaRPr sz="4000"/>
          </a:p>
        </p:txBody>
      </p:sp>
      <p:sp>
        <p:nvSpPr>
          <p:cNvPr id="1093" name="星形"/>
          <p:cNvSpPr/>
          <p:nvPr/>
        </p:nvSpPr>
        <p:spPr>
          <a:xfrm>
            <a:off x="10619020" y="4946906"/>
            <a:ext cx="518901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94" name="单选"/>
          <p:cNvSpPr txBox="1"/>
          <p:nvPr/>
        </p:nvSpPr>
        <p:spPr>
          <a:xfrm>
            <a:off x="9554181" y="4788730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109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84358" y="263634"/>
            <a:ext cx="7012558" cy="403110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96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1.37.1 谢翱《登西台恸哭记》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31775" y="77470"/>
            <a:ext cx="55270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1.37.1登西台恸哭记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文本框 3"/>
          <p:cNvSpPr txBox="1"/>
          <p:nvPr/>
        </p:nvSpPr>
        <p:spPr>
          <a:xfrm>
            <a:off x="643780" y="2896715"/>
            <a:ext cx="23096440" cy="386429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结构:“</a:t>
            </a:r>
            <a:r>
              <a:rPr u="sng">
                <a:solidFill>
                  <a:srgbClr val="C00000"/>
                </a:solidFill>
              </a:rPr>
              <a:t>哭</a:t>
            </a:r>
            <a:r>
              <a:t>”字是全篇之眼。</a:t>
            </a: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 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描写手法上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，环境描写与细节描写。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3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</a:p>
        </p:txBody>
      </p:sp>
      <p:sp>
        <p:nvSpPr>
          <p:cNvPr id="1099" name="星形"/>
          <p:cNvSpPr/>
          <p:nvPr/>
        </p:nvSpPr>
        <p:spPr>
          <a:xfrm>
            <a:off x="9645608" y="3073086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00" name="简答"/>
          <p:cNvSpPr txBox="1"/>
          <p:nvPr/>
        </p:nvSpPr>
        <p:spPr>
          <a:xfrm>
            <a:off x="8580770" y="2914908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</a:t>
            </a:r>
          </a:p>
        </p:txBody>
      </p:sp>
      <p:sp>
        <p:nvSpPr>
          <p:cNvPr id="1101" name="星形"/>
          <p:cNvSpPr/>
          <p:nvPr/>
        </p:nvSpPr>
        <p:spPr>
          <a:xfrm>
            <a:off x="10137637" y="3073086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02" name="星形"/>
          <p:cNvSpPr/>
          <p:nvPr/>
        </p:nvSpPr>
        <p:spPr>
          <a:xfrm>
            <a:off x="10702673" y="3073086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03" name="星形"/>
          <p:cNvSpPr/>
          <p:nvPr/>
        </p:nvSpPr>
        <p:spPr>
          <a:xfrm>
            <a:off x="11281397" y="5219917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04" name="简答"/>
          <p:cNvSpPr txBox="1"/>
          <p:nvPr/>
        </p:nvSpPr>
        <p:spPr>
          <a:xfrm>
            <a:off x="10216559" y="5061742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</a:t>
            </a:r>
          </a:p>
        </p:txBody>
      </p:sp>
      <p:sp>
        <p:nvSpPr>
          <p:cNvPr id="1105" name="星形"/>
          <p:cNvSpPr/>
          <p:nvPr/>
        </p:nvSpPr>
        <p:spPr>
          <a:xfrm>
            <a:off x="11773428" y="5219917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06" name="星形"/>
          <p:cNvSpPr/>
          <p:nvPr/>
        </p:nvSpPr>
        <p:spPr>
          <a:xfrm>
            <a:off x="12338464" y="5219917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07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 anchor="ctr"/>
          <a:lstStyle>
            <a:lvl1pPr>
              <a:defRPr sz="51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1.37.1 谢翱《登西台恸哭记》</a:t>
            </a:r>
          </a:p>
        </p:txBody>
      </p:sp>
      <p:pic>
        <p:nvPicPr>
          <p:cNvPr id="110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2724" y="308374"/>
            <a:ext cx="7645404" cy="1905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31775" y="77470"/>
            <a:ext cx="55270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1.37.1登西台恸哭记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文本框 3"/>
          <p:cNvSpPr txBox="1"/>
          <p:nvPr/>
        </p:nvSpPr>
        <p:spPr>
          <a:xfrm>
            <a:off x="643780" y="2896715"/>
            <a:ext cx="23096440" cy="715613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结构:“</a:t>
            </a:r>
            <a:r>
              <a:rPr u="sng">
                <a:solidFill>
                  <a:srgbClr val="C00000"/>
                </a:solidFill>
              </a:rPr>
              <a:t>哭</a:t>
            </a:r>
            <a:r>
              <a:t>”字是全篇之眼。</a:t>
            </a: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  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结构上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，“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哭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”字是全篇之眼。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先哭于姑苏-再哭于越台-三哭于西台。</a:t>
            </a: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详记记载在西台祭奠文天祥的经过。</a:t>
            </a:r>
            <a:br/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描写手法上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，环境描写与细节描写。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3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</a:p>
        </p:txBody>
      </p:sp>
      <p:sp>
        <p:nvSpPr>
          <p:cNvPr id="1111" name="星形"/>
          <p:cNvSpPr/>
          <p:nvPr/>
        </p:nvSpPr>
        <p:spPr>
          <a:xfrm>
            <a:off x="9645608" y="3073086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12" name="简答"/>
          <p:cNvSpPr txBox="1"/>
          <p:nvPr/>
        </p:nvSpPr>
        <p:spPr>
          <a:xfrm>
            <a:off x="8580770" y="2914908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</a:t>
            </a:r>
          </a:p>
        </p:txBody>
      </p:sp>
      <p:sp>
        <p:nvSpPr>
          <p:cNvPr id="1113" name="星形"/>
          <p:cNvSpPr/>
          <p:nvPr/>
        </p:nvSpPr>
        <p:spPr>
          <a:xfrm>
            <a:off x="10137637" y="3073086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14" name="星形"/>
          <p:cNvSpPr/>
          <p:nvPr/>
        </p:nvSpPr>
        <p:spPr>
          <a:xfrm>
            <a:off x="10702673" y="3073086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15" name="星形"/>
          <p:cNvSpPr/>
          <p:nvPr/>
        </p:nvSpPr>
        <p:spPr>
          <a:xfrm>
            <a:off x="11403073" y="8261833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16" name="简答"/>
          <p:cNvSpPr txBox="1"/>
          <p:nvPr/>
        </p:nvSpPr>
        <p:spPr>
          <a:xfrm>
            <a:off x="10338235" y="8103658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</a:t>
            </a:r>
          </a:p>
        </p:txBody>
      </p:sp>
      <p:sp>
        <p:nvSpPr>
          <p:cNvPr id="1117" name="星形"/>
          <p:cNvSpPr/>
          <p:nvPr/>
        </p:nvSpPr>
        <p:spPr>
          <a:xfrm>
            <a:off x="11895104" y="8261833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18" name="星形"/>
          <p:cNvSpPr/>
          <p:nvPr/>
        </p:nvSpPr>
        <p:spPr>
          <a:xfrm>
            <a:off x="12460140" y="8261833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19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 anchor="ctr"/>
          <a:lstStyle>
            <a:lvl1pPr>
              <a:defRPr sz="51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1.37.1 谢翱《登西台恸哭记》</a:t>
            </a:r>
          </a:p>
        </p:txBody>
      </p:sp>
      <p:pic>
        <p:nvPicPr>
          <p:cNvPr id="112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2724" y="308374"/>
            <a:ext cx="7645404" cy="1905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31775" y="77470"/>
            <a:ext cx="55270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1.37.1登西台恸哭记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文本框 3"/>
          <p:cNvSpPr txBox="1"/>
          <p:nvPr/>
        </p:nvSpPr>
        <p:spPr>
          <a:xfrm>
            <a:off x="557665" y="2875729"/>
            <a:ext cx="23096440" cy="1016084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结构:“</a:t>
            </a:r>
            <a:r>
              <a:rPr u="sng">
                <a:solidFill>
                  <a:srgbClr val="C00000"/>
                </a:solidFill>
              </a:rPr>
              <a:t>哭</a:t>
            </a:r>
            <a:r>
              <a:t>”字是全篇之眼。</a:t>
            </a: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  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结构上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，“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哭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”字是全篇之眼。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先哭于姑苏-再哭于越台-三哭于西台。</a:t>
            </a:r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详记记载在西台祭奠文天祥的经过。</a:t>
            </a:r>
            <a:br/>
          </a:p>
          <a:p>
            <a:pPr algn="l" defTabSz="1828800">
              <a:lnSpc>
                <a:spcPct val="13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描写手法上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，环境描写与细节描写。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3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① </a:t>
            </a:r>
            <a:r>
              <a:rPr u="sng">
                <a:solidFill>
                  <a:srgbClr val="C00000"/>
                </a:solidFill>
              </a:rPr>
              <a:t>环境描写</a:t>
            </a:r>
            <a:r>
              <a:t>， 苍凉阴惨景色烘托</a:t>
            </a:r>
            <a:r>
              <a:rPr u="sng">
                <a:solidFill>
                  <a:srgbClr val="BE0000"/>
                </a:solidFill>
              </a:rPr>
              <a:t>祭奠的哀悼心情</a:t>
            </a:r>
            <a:r>
              <a:t>； </a:t>
            </a:r>
          </a:p>
          <a:p>
            <a:pPr algn="l" defTabSz="1828800">
              <a:lnSpc>
                <a:spcPct val="13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祭祀前“有云从西南来”，祭祀后“雪作风凛。”    </a:t>
            </a:r>
          </a:p>
          <a:p>
            <a:pPr algn="l" defTabSz="1828800">
              <a:lnSpc>
                <a:spcPct val="13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② </a:t>
            </a:r>
            <a:r>
              <a:rPr u="sng">
                <a:solidFill>
                  <a:srgbClr val="C00000"/>
                </a:solidFill>
              </a:rPr>
              <a:t>细节描写</a:t>
            </a:r>
            <a:r>
              <a:t>，</a:t>
            </a:r>
          </a:p>
          <a:p>
            <a:pPr algn="l" defTabSz="1828800">
              <a:lnSpc>
                <a:spcPct val="13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“以竹如意击石”，“竹石俱碎”与其悲歌相应和，呈现了</a:t>
            </a:r>
            <a:r>
              <a:rPr u="sng">
                <a:solidFill>
                  <a:srgbClr val="BE0000"/>
                </a:solidFill>
              </a:rPr>
              <a:t>祭奠者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的悲愤心情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123" name="星形"/>
          <p:cNvSpPr/>
          <p:nvPr/>
        </p:nvSpPr>
        <p:spPr>
          <a:xfrm>
            <a:off x="9645608" y="3073086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24" name="简答"/>
          <p:cNvSpPr txBox="1"/>
          <p:nvPr/>
        </p:nvSpPr>
        <p:spPr>
          <a:xfrm>
            <a:off x="8580770" y="2914908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</a:t>
            </a:r>
          </a:p>
        </p:txBody>
      </p:sp>
      <p:sp>
        <p:nvSpPr>
          <p:cNvPr id="1125" name="星形"/>
          <p:cNvSpPr/>
          <p:nvPr/>
        </p:nvSpPr>
        <p:spPr>
          <a:xfrm>
            <a:off x="10137637" y="3073086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26" name="星形"/>
          <p:cNvSpPr/>
          <p:nvPr/>
        </p:nvSpPr>
        <p:spPr>
          <a:xfrm>
            <a:off x="10702673" y="3073086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27" name="星形"/>
          <p:cNvSpPr/>
          <p:nvPr/>
        </p:nvSpPr>
        <p:spPr>
          <a:xfrm>
            <a:off x="11317900" y="8115821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28" name="简答"/>
          <p:cNvSpPr txBox="1"/>
          <p:nvPr/>
        </p:nvSpPr>
        <p:spPr>
          <a:xfrm>
            <a:off x="10192223" y="8127994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</a:t>
            </a:r>
          </a:p>
        </p:txBody>
      </p:sp>
      <p:sp>
        <p:nvSpPr>
          <p:cNvPr id="1129" name="星形"/>
          <p:cNvSpPr/>
          <p:nvPr/>
        </p:nvSpPr>
        <p:spPr>
          <a:xfrm>
            <a:off x="11809931" y="8115821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30" name="星形"/>
          <p:cNvSpPr/>
          <p:nvPr/>
        </p:nvSpPr>
        <p:spPr>
          <a:xfrm>
            <a:off x="12374967" y="8115821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31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 anchor="ctr"/>
          <a:lstStyle>
            <a:lvl1pPr>
              <a:defRPr sz="51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1.37.1 谢翱《登西台恸哭记》</a:t>
            </a:r>
          </a:p>
        </p:txBody>
      </p:sp>
      <p:pic>
        <p:nvPicPr>
          <p:cNvPr id="113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2724" y="308374"/>
            <a:ext cx="7645404" cy="1905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31775" y="77470"/>
            <a:ext cx="552704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1.37.1登西台恸哭记 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13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787" y="1141745"/>
            <a:ext cx="22519983" cy="1065552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借咏蟋蟀，写出人间种种愁绪，这既涵盖了普通人的感受，也许还有一丝讽喻现实的意味的词是（ ）…"/>
          <p:cNvSpPr txBox="1"/>
          <p:nvPr>
            <p:ph type="body" idx="1"/>
          </p:nvPr>
        </p:nvSpPr>
        <p:spPr>
          <a:xfrm>
            <a:off x="1318258" y="2778759"/>
            <a:ext cx="21376644" cy="94005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借咏蟋蟀，写出人间种种愁绪，这既涵盖了普通人的感受，也许还有一丝讽喻现实的意味的词是（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A:《齐天乐》（一襟余恨宫魂断）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B:《齐天乐》（庾郎先自吟愁赋）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C:《绮罗香》（做冷欺花）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D:《贺新郎》（北望神州路）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1111" name="真题练习"/>
          <p:cNvSpPr txBox="1"/>
          <p:nvPr>
            <p:ph type="title"/>
          </p:nvPr>
        </p:nvSpPr>
        <p:spPr>
          <a:xfrm>
            <a:off x="1676399" y="1125218"/>
            <a:ext cx="10425433" cy="1131574"/>
          </a:xfrm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谢翱为祭悼文天祥所哭的西台，原来纪念的人物是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谢翱为祭悼文天祥所哭的西台，原来纪念的人物是（ 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A:颜真卿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B:张巡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C:严光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D:许远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13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谢翱为祭悼文天祥所哭的西台，原来纪念的人物是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谢翱为祭悼文天祥所哭的西台，原来纪念的人物是（ 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A:颜真卿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B:张巡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C:严光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D:许远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答案：C</a:t>
            </a:r>
          </a:p>
        </p:txBody>
      </p:sp>
      <p:sp>
        <p:nvSpPr>
          <p:cNvPr id="114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谢翱《登西台恸哭记》中，对哭祭过程进行细节描绘的语句是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谢翱《登西台恸哭记》中，对哭祭过程进行细节描绘的语句是（ 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A:有云从西南来，渰浥浡郁，气薄林木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B:乃以竹如意击石，作楚歌招之曰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C:或山水池榭，云岚草木，与所别之处，及其时适相类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D:毁垣枯甃，如入墟墓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14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谢翱《登西台恸哭记》中，对哭祭过程进行细节描绘的语句是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谢翱《登西台恸哭记》中，对哭祭过程进行细节描绘的语句是（ 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A:有云从西南来，渰浥浡郁，气薄林木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B:乃以竹如意击石，作楚歌招之曰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C:或山水池榭，云岚草木，与所别之处，及其时适相类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D:毁垣枯甃，如入墟墓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114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谢翱《登西台恸哭记》悼念的是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谢翱《登西台恸哭记》悼念的是（ 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A:颜真卿 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B:张巡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C:张煌言 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D:文天祥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15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谢翱《登西台恸哭记》悼念的是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谢翱《登西台恸哭记》悼念的是（ 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A:颜真卿 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B:张巡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C:张煌言 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D:文天祥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答案：D</a:t>
            </a:r>
          </a:p>
        </p:txBody>
      </p:sp>
      <p:sp>
        <p:nvSpPr>
          <p:cNvPr id="115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《错斩崔宁》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7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《错斩崔宁》</a:t>
            </a:r>
          </a:p>
        </p:txBody>
      </p:sp>
      <p:sp>
        <p:nvSpPr>
          <p:cNvPr id="1156" name="1.38宋话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defRPr sz="5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1.38宋话本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8605" y="-1905"/>
            <a:ext cx="516445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1.38.1错斩崔宁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/>
          <a:lstStyle>
            <a:lvl1pPr>
              <a:defRPr sz="6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1.38.0宋话本  </a:t>
            </a:r>
          </a:p>
        </p:txBody>
      </p:sp>
      <p:sp>
        <p:nvSpPr>
          <p:cNvPr id="1159" name="矩形 1"/>
          <p:cNvSpPr txBox="1"/>
          <p:nvPr/>
        </p:nvSpPr>
        <p:spPr>
          <a:xfrm>
            <a:off x="697154" y="3307360"/>
            <a:ext cx="22582766" cy="223710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marL="685800" indent="-685800" algn="l" defTabSz="1828800">
              <a:lnSpc>
                <a:spcPct val="125000"/>
              </a:lnSpc>
              <a:buSzPct val="100000"/>
              <a:buFont typeface="Arial" panose="020B0604020202090204"/>
              <a:buChar char="•"/>
              <a:defRPr sz="5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本篇选自</a:t>
            </a:r>
            <a:r>
              <a:rPr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明代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冯梦龙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醒世恒言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》</a:t>
            </a:r>
            <a:r>
              <a:t>第三十三卷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十五贯戏言成巧祸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》</a:t>
            </a:r>
            <a:r>
              <a:t>，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宋本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题作《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错斩崔宁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》</a:t>
            </a:r>
            <a:r>
              <a:t>。</a:t>
            </a:r>
          </a:p>
        </p:txBody>
      </p:sp>
      <p:sp>
        <p:nvSpPr>
          <p:cNvPr id="1160" name="三言：冯梦龙所辑的《喻世明言》、《警世通言》、《醒世恒言》"/>
          <p:cNvSpPr txBox="1"/>
          <p:nvPr/>
        </p:nvSpPr>
        <p:spPr>
          <a:xfrm>
            <a:off x="679934" y="6068604"/>
            <a:ext cx="19497673" cy="89217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71435" tIns="71435" rIns="71435" bIns="71435" anchor="ctr">
            <a:spAutoFit/>
          </a:bodyPr>
          <a:lstStyle/>
          <a:p>
            <a:pPr algn="l" defTabSz="914400">
              <a:defRPr sz="52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三言：冯梦龙所辑的《喻世明言》、《警世通言》、</a:t>
            </a:r>
            <a:r>
              <a:rPr>
                <a:solidFill>
                  <a:srgbClr val="BE0000"/>
                </a:solidFill>
              </a:rPr>
              <a:t>《醒世恒言》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1161" name="星形"/>
          <p:cNvSpPr/>
          <p:nvPr/>
        </p:nvSpPr>
        <p:spPr>
          <a:xfrm>
            <a:off x="1979977" y="7356102"/>
            <a:ext cx="518904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62" name="选择"/>
          <p:cNvSpPr txBox="1"/>
          <p:nvPr/>
        </p:nvSpPr>
        <p:spPr>
          <a:xfrm>
            <a:off x="915141" y="7197928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选择</a:t>
            </a:r>
          </a:p>
        </p:txBody>
      </p:sp>
      <p:sp>
        <p:nvSpPr>
          <p:cNvPr id="1163" name="星形"/>
          <p:cNvSpPr/>
          <p:nvPr/>
        </p:nvSpPr>
        <p:spPr>
          <a:xfrm>
            <a:off x="2472008" y="7356102"/>
            <a:ext cx="518904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64" name="标题 2"/>
          <p:cNvSpPr txBox="1"/>
          <p:nvPr/>
        </p:nvSpPr>
        <p:spPr>
          <a:xfrm>
            <a:off x="13259978" y="1124901"/>
            <a:ext cx="11132823" cy="1131573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 anchor="ctr">
            <a:normAutofit/>
          </a:bodyPr>
          <a:lstStyle>
            <a:lvl1pPr algn="l" defTabSz="1828800">
              <a:lnSpc>
                <a:spcPct val="90000"/>
              </a:lnSpc>
              <a:defRPr sz="57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白话短篇小说</a:t>
            </a:r>
          </a:p>
        </p:txBody>
      </p:sp>
      <p:sp>
        <p:nvSpPr>
          <p:cNvPr id="1165" name="选择"/>
          <p:cNvSpPr txBox="1"/>
          <p:nvPr/>
        </p:nvSpPr>
        <p:spPr>
          <a:xfrm>
            <a:off x="18271554" y="1327150"/>
            <a:ext cx="993773" cy="727072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选择</a:t>
            </a:r>
          </a:p>
        </p:txBody>
      </p:sp>
      <p:sp>
        <p:nvSpPr>
          <p:cNvPr id="1166" name="星形"/>
          <p:cNvSpPr/>
          <p:nvPr/>
        </p:nvSpPr>
        <p:spPr>
          <a:xfrm>
            <a:off x="19293044" y="1485326"/>
            <a:ext cx="518902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2" name="文本框 1"/>
          <p:cNvSpPr txBox="1"/>
          <p:nvPr/>
        </p:nvSpPr>
        <p:spPr>
          <a:xfrm>
            <a:off x="268605" y="-1905"/>
            <a:ext cx="516445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1.38.1错斩崔宁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 anchor="ctr"/>
          <a:lstStyle>
            <a:lvl1pPr>
              <a:defRPr sz="5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1.38.1宋话本 《错斩崔宁》</a:t>
            </a:r>
          </a:p>
        </p:txBody>
      </p:sp>
      <p:sp>
        <p:nvSpPr>
          <p:cNvPr id="1171" name="文本框 1"/>
          <p:cNvSpPr txBox="1"/>
          <p:nvPr/>
        </p:nvSpPr>
        <p:spPr>
          <a:xfrm>
            <a:off x="684265" y="4524216"/>
            <a:ext cx="23015470" cy="181165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本文的主要人物：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王老丈人、刘官人、陈二姐、、崔宁、王氏（刘大娘子）、静山大王（那个贼）等</a:t>
            </a:r>
          </a:p>
        </p:txBody>
      </p:sp>
      <p:pic>
        <p:nvPicPr>
          <p:cNvPr id="117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8632" y="482653"/>
            <a:ext cx="6040285" cy="3472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68605" y="-1905"/>
            <a:ext cx="516445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1.38.1错斩崔宁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文本框 1"/>
          <p:cNvSpPr txBox="1"/>
          <p:nvPr/>
        </p:nvSpPr>
        <p:spPr>
          <a:xfrm>
            <a:off x="386079" y="2729227"/>
            <a:ext cx="23055582" cy="7776208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91437" tIns="91437" rIns="91437" bIns="91437">
            <a:spAutoFit/>
          </a:bodyPr>
          <a:lstStyle/>
          <a:p>
            <a:pPr marL="685800" indent="-685800" algn="just" defTabSz="1828800">
              <a:lnSpc>
                <a:spcPct val="150000"/>
              </a:lnSpc>
              <a:buSzPct val="100000"/>
              <a:buFont typeface="方正清刻本悦宋简体" panose="02000000000000000000" charset="-122"/>
              <a:buChar char="➢"/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故事简介【了解】：</a:t>
            </a:r>
          </a:p>
          <a:p>
            <a:pPr algn="just" defTabSz="1828800">
              <a:lnSpc>
                <a:spcPct val="170000"/>
              </a:lnSpc>
              <a:defRPr sz="40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</a:t>
            </a:r>
            <a:r>
              <a:rPr sz="4800"/>
              <a:t>  </a:t>
            </a:r>
            <a:r>
              <a:rPr sz="4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写刘贵从丈人处借来</a:t>
            </a:r>
            <a:r>
              <a:rPr sz="480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十五贯钱</a:t>
            </a:r>
            <a:r>
              <a:rPr sz="4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，夜间在家中被人偷走，刘贵被杀死。就在这天晚上，刘的妾陈二姐，因相信刘贵说的要将她休弃的戏言，偷回娘家。陈二姐途中遇一后生崔宁，二人正结伴同行，被赶来的邻居捉拿送官。崔宁身上正好有十五贯钱，于是官府就屈打成招，将陈二姐和崔宁处以斩刑。其后刘贵大娘子被山大王掳到山上，得知偷十五贯钱并杀死刘贵的是这个山大王。刘娘子告官后，将山大王处斩。作品暴露了封建吏治的黑暗腐败，滥杀无辜。</a:t>
            </a:r>
            <a:endParaRPr sz="480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</p:txBody>
      </p:sp>
      <p:sp>
        <p:nvSpPr>
          <p:cNvPr id="1175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 anchor="ctr"/>
          <a:lstStyle>
            <a:lvl1pPr>
              <a:defRPr sz="5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1.38.1宋话本 《错斩崔宁》</a:t>
            </a:r>
          </a:p>
        </p:txBody>
      </p:sp>
      <p:pic>
        <p:nvPicPr>
          <p:cNvPr id="117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78634" y="10782"/>
            <a:ext cx="6040284" cy="347220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68605" y="-1905"/>
            <a:ext cx="516445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1.38.1错斩崔宁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1.30.1《绮罗香（做冷欺花）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1.30.1《绮罗香（做冷欺花）》</a:t>
            </a:r>
          </a:p>
        </p:txBody>
      </p:sp>
      <p:sp>
        <p:nvSpPr>
          <p:cNvPr id="1114" name="1.30史达祖"/>
          <p:cNvSpPr txBox="1"/>
          <p:nvPr>
            <p:ph type="title"/>
          </p:nvPr>
        </p:nvSpPr>
        <p:spPr>
          <a:xfrm>
            <a:off x="1784349" y="755648"/>
            <a:ext cx="12626369" cy="1242065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1.30史达祖</a:t>
            </a:r>
          </a:p>
        </p:txBody>
      </p:sp>
    </p:spTree>
  </p:cSld>
  <p:clrMapOvr>
    <a:masterClrMapping/>
  </p:clrMapOvr>
  <p:transition spd="med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文本框 1"/>
          <p:cNvSpPr txBox="1"/>
          <p:nvPr/>
        </p:nvSpPr>
        <p:spPr>
          <a:xfrm>
            <a:off x="410209" y="3517967"/>
            <a:ext cx="23563582" cy="655472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457200">
              <a:defRPr sz="6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巧合情节：</a:t>
            </a:r>
          </a:p>
          <a:p>
            <a:pPr algn="l" defTabSz="457200">
              <a:defRPr sz="6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刘贵所借十五贯钱被贼人所劫，</a:t>
            </a:r>
          </a:p>
          <a:p>
            <a:pPr algn="l" defTabSz="457200">
              <a:defRPr sz="6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官府追捕时发现崔宁身上恰好也带十五贯钱，</a:t>
            </a:r>
          </a:p>
          <a:p>
            <a:pPr algn="l" defTabSz="457200">
              <a:defRPr sz="6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于是被疑为凶犯。</a:t>
            </a:r>
          </a:p>
          <a:p>
            <a:pPr algn="l" defTabSz="457200">
              <a:defRPr sz="6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一系列的</a:t>
            </a:r>
            <a:r>
              <a:rPr b="1" u="sng"/>
              <a:t>巧合</a:t>
            </a:r>
            <a:r>
              <a:t>设计，起到了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【推动情节发展的关键作用，吸引读者阅读】</a:t>
            </a:r>
            <a:r>
              <a:t>的作用。</a:t>
            </a:r>
          </a:p>
        </p:txBody>
      </p:sp>
      <p:sp>
        <p:nvSpPr>
          <p:cNvPr id="1179" name="简答"/>
          <p:cNvSpPr txBox="1"/>
          <p:nvPr/>
        </p:nvSpPr>
        <p:spPr>
          <a:xfrm>
            <a:off x="4862788" y="3566000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</a:t>
            </a:r>
          </a:p>
        </p:txBody>
      </p:sp>
      <p:sp>
        <p:nvSpPr>
          <p:cNvPr id="1180" name="星形"/>
          <p:cNvSpPr/>
          <p:nvPr/>
        </p:nvSpPr>
        <p:spPr>
          <a:xfrm>
            <a:off x="5884278" y="3724176"/>
            <a:ext cx="518901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81" name="星形"/>
          <p:cNvSpPr/>
          <p:nvPr/>
        </p:nvSpPr>
        <p:spPr>
          <a:xfrm>
            <a:off x="6430893" y="3724176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82" name="星形"/>
          <p:cNvSpPr/>
          <p:nvPr/>
        </p:nvSpPr>
        <p:spPr>
          <a:xfrm>
            <a:off x="6969759" y="3724176"/>
            <a:ext cx="518901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83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 anchor="ctr"/>
          <a:lstStyle>
            <a:lvl1pPr>
              <a:defRPr sz="6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1.38.1宋话本 《错斩崔宁》</a:t>
            </a:r>
          </a:p>
        </p:txBody>
      </p:sp>
      <p:pic>
        <p:nvPicPr>
          <p:cNvPr id="118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4043" y="298183"/>
            <a:ext cx="5437685" cy="304218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268605" y="-1905"/>
            <a:ext cx="5164455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1.38.1错斩崔宁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《错斩崔宁》选自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《错斩崔宁》选自（ 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A:《喻世明言》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B:《警世通言》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C:《醒世恒言》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D:《清平山堂话本》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18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《错斩崔宁》选自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《错斩崔宁》选自（ 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A:《喻世明言》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B:《警世通言》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C:《醒世恒言》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D:《清平山堂话本》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答案：C</a:t>
            </a:r>
          </a:p>
        </p:txBody>
      </p:sp>
      <p:sp>
        <p:nvSpPr>
          <p:cNvPr id="119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话本《错斩崔宁》，故事情节的重要特色是运用了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话本《错斩崔宁》，故事情节的重要特色是运用了（ 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A:悬念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B:巧合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C:铺叙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D:旁白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19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话本《错斩崔宁》，故事情节的重要特色是运用了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话本《错斩崔宁》，故事情节的重要特色是运用了（ ）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A:悬念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B:巧合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C:铺叙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D:旁白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119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标题 2"/>
          <p:cNvSpPr txBox="1"/>
          <p:nvPr>
            <p:ph type="title"/>
          </p:nvPr>
        </p:nvSpPr>
        <p:spPr>
          <a:xfrm>
            <a:off x="1531620" y="1207768"/>
            <a:ext cx="11706860" cy="1131574"/>
          </a:xfrm>
          <a:prstGeom prst="rect">
            <a:avLst/>
          </a:prstGeom>
        </p:spPr>
        <p:txBody>
          <a:bodyPr anchor="ctr"/>
          <a:lstStyle>
            <a:lvl1pPr>
              <a:defRPr sz="5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1.30史达祖 </a:t>
            </a:r>
          </a:p>
        </p:txBody>
      </p:sp>
      <p:sp>
        <p:nvSpPr>
          <p:cNvPr id="1117" name="矩形 4"/>
          <p:cNvSpPr txBox="1"/>
          <p:nvPr/>
        </p:nvSpPr>
        <p:spPr>
          <a:xfrm>
            <a:off x="1186065" y="4408294"/>
            <a:ext cx="13029977" cy="486124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1.</a:t>
            </a:r>
            <a:r>
              <a:rPr>
                <a:solidFill>
                  <a:srgbClr val="BE0000"/>
                </a:solidFill>
              </a:rPr>
              <a:t>史达祖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，字邦卿，号</a:t>
            </a:r>
            <a:r>
              <a:rPr u="sng"/>
              <a:t>梅溪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。</a:t>
            </a:r>
            <a:endParaRPr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l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2.著有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梅溪词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》</a:t>
            </a:r>
            <a:r>
              <a:t>。</a:t>
            </a:r>
          </a:p>
          <a:p>
            <a:pPr algn="l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3.擅作</a:t>
            </a:r>
            <a:r>
              <a:rPr u="sng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咏物词</a:t>
            </a:r>
            <a:r>
              <a:t>，以刻画精巧见长，但不免纤弱。</a:t>
            </a:r>
          </a:p>
          <a:p>
            <a:pPr algn="l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与</a:t>
            </a:r>
            <a:r>
              <a:rPr u="sng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姜夔</a:t>
            </a:r>
            <a:r>
              <a:t>并称“</a:t>
            </a:r>
            <a:r>
              <a:rPr u="sng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姜史</a:t>
            </a:r>
            <a:r>
              <a:t>”。</a:t>
            </a:r>
          </a:p>
        </p:txBody>
      </p:sp>
      <p:sp>
        <p:nvSpPr>
          <p:cNvPr id="1118" name="星形"/>
          <p:cNvSpPr/>
          <p:nvPr/>
        </p:nvSpPr>
        <p:spPr>
          <a:xfrm>
            <a:off x="2358263" y="9564654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19" name="选择"/>
          <p:cNvSpPr txBox="1"/>
          <p:nvPr/>
        </p:nvSpPr>
        <p:spPr>
          <a:xfrm>
            <a:off x="1432286" y="9406480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选择</a:t>
            </a:r>
          </a:p>
        </p:txBody>
      </p:sp>
      <p:sp>
        <p:nvSpPr>
          <p:cNvPr id="1120" name="助记：梅西是大足"/>
          <p:cNvSpPr txBox="1"/>
          <p:nvPr/>
        </p:nvSpPr>
        <p:spPr>
          <a:xfrm>
            <a:off x="1156005" y="10586225"/>
            <a:ext cx="5032373" cy="817560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4800" b="0"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助记：梅西是大足</a:t>
            </a:r>
          </a:p>
        </p:txBody>
      </p:sp>
      <p:pic>
        <p:nvPicPr>
          <p:cNvPr id="112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18268" y="237851"/>
            <a:ext cx="7137857" cy="401937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22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350" y="5237188"/>
            <a:ext cx="6366895" cy="52503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词集名为《梅溪词》的词人是（ ）…"/>
          <p:cNvSpPr txBox="1"/>
          <p:nvPr>
            <p:ph type="body" idx="1"/>
          </p:nvPr>
        </p:nvSpPr>
        <p:spPr>
          <a:xfrm>
            <a:off x="1318258" y="2778759"/>
            <a:ext cx="21376644" cy="94005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词集名为《梅溪词》的词人是（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A:张炎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B:史达祖 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C:吴文英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D:王沂孙 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125" name="真题练习"/>
          <p:cNvSpPr txBox="1"/>
          <p:nvPr>
            <p:ph type="title"/>
          </p:nvPr>
        </p:nvSpPr>
        <p:spPr>
          <a:xfrm>
            <a:off x="1676399" y="1125218"/>
            <a:ext cx="10425433" cy="1131574"/>
          </a:xfrm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词集名为《梅溪词》的词人是（ ）…"/>
          <p:cNvSpPr txBox="1"/>
          <p:nvPr>
            <p:ph type="body" idx="1"/>
          </p:nvPr>
        </p:nvSpPr>
        <p:spPr>
          <a:xfrm>
            <a:off x="1318258" y="2778759"/>
            <a:ext cx="21376644" cy="940054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词集名为《梅溪词》的词人是（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A:张炎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B:史达祖 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C:吴文英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D:王沂孙 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52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1128" name="真题练习"/>
          <p:cNvSpPr txBox="1"/>
          <p:nvPr>
            <p:ph type="title"/>
          </p:nvPr>
        </p:nvSpPr>
        <p:spPr>
          <a:xfrm>
            <a:off x="1676399" y="1125218"/>
            <a:ext cx="10425433" cy="1131574"/>
          </a:xfrm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0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1" name="标题 1"/>
          <p:cNvSpPr txBox="1"/>
          <p:nvPr>
            <p:ph type="title"/>
          </p:nvPr>
        </p:nvSpPr>
        <p:spPr>
          <a:xfrm>
            <a:off x="873592" y="8175625"/>
            <a:ext cx="17691602" cy="1712119"/>
          </a:xfrm>
          <a:prstGeom prst="rect">
            <a:avLst/>
          </a:prstGeom>
        </p:spPr>
        <p:txBody>
          <a:bodyPr anchor="b"/>
          <a:lstStyle/>
          <a:p>
            <a:pPr defTabSz="1269365">
              <a:defRPr sz="6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1.30.1史达祖《绮罗香（做冷欺花）》 【</a:t>
            </a:r>
            <a:r>
              <a:rPr>
                <a:solidFill>
                  <a:srgbClr val="BE0000"/>
                </a:solidFill>
              </a:rPr>
              <a:t>精读</a:t>
            </a:r>
            <a:r>
              <a:t>】</a:t>
            </a:r>
          </a:p>
        </p:txBody>
      </p:sp>
      <p:sp>
        <p:nvSpPr>
          <p:cNvPr id="1132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33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34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35" name="副标题 2"/>
          <p:cNvSpPr txBox="1"/>
          <p:nvPr/>
        </p:nvSpPr>
        <p:spPr>
          <a:xfrm>
            <a:off x="2930526" y="12258675"/>
            <a:ext cx="9782176" cy="716276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94310" y="133350"/>
            <a:ext cx="75793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1.30.1 绮罗香（做冷欺花）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标题 2"/>
          <p:cNvSpPr txBox="1"/>
          <p:nvPr>
            <p:ph type="title"/>
          </p:nvPr>
        </p:nvSpPr>
        <p:spPr>
          <a:xfrm>
            <a:off x="1531620" y="1207768"/>
            <a:ext cx="11706860" cy="1131574"/>
          </a:xfrm>
          <a:prstGeom prst="rect">
            <a:avLst/>
          </a:prstGeom>
        </p:spPr>
        <p:txBody>
          <a:bodyPr anchor="ctr"/>
          <a:lstStyle>
            <a:lvl1pPr defTabSz="1791970">
              <a:defRPr sz="5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1.30.1史达祖《绮罗香》（做冷欺花） </a:t>
            </a:r>
          </a:p>
        </p:txBody>
      </p:sp>
      <p:sp>
        <p:nvSpPr>
          <p:cNvPr id="1138" name="矩形 4"/>
          <p:cNvSpPr/>
          <p:nvPr/>
        </p:nvSpPr>
        <p:spPr>
          <a:xfrm>
            <a:off x="633485" y="2731212"/>
            <a:ext cx="23454364" cy="500490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50000"/>
              </a:lnSpc>
              <a:defRPr sz="56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绮罗香 · </a:t>
            </a:r>
            <a:r>
              <a:rPr sz="4800"/>
              <a:t> 咏</a:t>
            </a:r>
            <a:r>
              <a:rPr sz="4800" u="sng">
                <a:solidFill>
                  <a:srgbClr val="C00000"/>
                </a:solidFill>
              </a:rPr>
              <a:t>春雨</a:t>
            </a:r>
            <a:endParaRPr sz="4800">
              <a:solidFill>
                <a:srgbClr val="FF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做冷欺花，将烟困柳，千里偷催春暮。尽日冥迷，愁里欲飞还住。惊粉重、蝶宿西园；喜泥润、燕归南浦。最妨它、佳约风流，钿diàn车不到杜陵路。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沉沉江上望极，还被春潮晚急，难寻官渡。隐约遥峰，和泪谢娘眉妩。临断岸、新绿生时，是落红、带愁流处。记当日、门掩梨花，剪灯深夜语。</a:t>
            </a:r>
          </a:p>
        </p:txBody>
      </p:sp>
      <p:sp>
        <p:nvSpPr>
          <p:cNvPr id="1139" name="星形"/>
          <p:cNvSpPr/>
          <p:nvPr/>
        </p:nvSpPr>
        <p:spPr>
          <a:xfrm>
            <a:off x="16278071" y="1485326"/>
            <a:ext cx="518903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40" name="选择"/>
          <p:cNvSpPr txBox="1"/>
          <p:nvPr/>
        </p:nvSpPr>
        <p:spPr>
          <a:xfrm>
            <a:off x="15352097" y="1327149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选择</a:t>
            </a:r>
          </a:p>
        </p:txBody>
      </p:sp>
      <p:sp>
        <p:nvSpPr>
          <p:cNvPr id="1141" name="星形"/>
          <p:cNvSpPr/>
          <p:nvPr/>
        </p:nvSpPr>
        <p:spPr>
          <a:xfrm>
            <a:off x="16843105" y="1485326"/>
            <a:ext cx="518902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42" name="星形"/>
          <p:cNvSpPr/>
          <p:nvPr/>
        </p:nvSpPr>
        <p:spPr>
          <a:xfrm>
            <a:off x="1146820" y="13122935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43" name="选择"/>
          <p:cNvSpPr txBox="1"/>
          <p:nvPr/>
        </p:nvSpPr>
        <p:spPr>
          <a:xfrm>
            <a:off x="220844" y="12964762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选择</a:t>
            </a:r>
          </a:p>
        </p:txBody>
      </p:sp>
      <p:sp>
        <p:nvSpPr>
          <p:cNvPr id="1144" name="星形"/>
          <p:cNvSpPr/>
          <p:nvPr/>
        </p:nvSpPr>
        <p:spPr>
          <a:xfrm>
            <a:off x="1711855" y="13122935"/>
            <a:ext cx="518904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4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7755" y="140461"/>
            <a:ext cx="5214400" cy="31004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94310" y="133350"/>
            <a:ext cx="75793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1.30.1 绮罗香（做冷欺花）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标题 2"/>
          <p:cNvSpPr txBox="1"/>
          <p:nvPr>
            <p:ph type="title"/>
          </p:nvPr>
        </p:nvSpPr>
        <p:spPr>
          <a:xfrm>
            <a:off x="1531620" y="1207768"/>
            <a:ext cx="11706860" cy="1131574"/>
          </a:xfrm>
          <a:prstGeom prst="rect">
            <a:avLst/>
          </a:prstGeom>
        </p:spPr>
        <p:txBody>
          <a:bodyPr anchor="ctr"/>
          <a:lstStyle>
            <a:lvl1pPr defTabSz="1791970">
              <a:defRPr sz="5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1.30.1史达祖《绮罗香》（做冷欺花） </a:t>
            </a:r>
          </a:p>
        </p:txBody>
      </p:sp>
      <p:sp>
        <p:nvSpPr>
          <p:cNvPr id="1150" name="矩形 4"/>
          <p:cNvSpPr/>
          <p:nvPr/>
        </p:nvSpPr>
        <p:spPr>
          <a:xfrm>
            <a:off x="633485" y="2731212"/>
            <a:ext cx="23454364" cy="500490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50000"/>
              </a:lnSpc>
              <a:defRPr sz="56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绮罗香 · </a:t>
            </a:r>
            <a:r>
              <a:rPr sz="4800"/>
              <a:t> 咏</a:t>
            </a:r>
            <a:r>
              <a:rPr sz="4800" u="sng">
                <a:solidFill>
                  <a:srgbClr val="C00000"/>
                </a:solidFill>
              </a:rPr>
              <a:t>春雨</a:t>
            </a:r>
            <a:endParaRPr sz="4800">
              <a:solidFill>
                <a:srgbClr val="FF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做冷欺花，将烟困柳，千里偷催春暮。尽日冥迷，愁里欲飞还住。惊粉重、蝶宿西园；喜泥润、燕归南浦。最妨它、佳约风流，钿diàn车不到杜陵路。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沉沉江上望极，还被春潮晚急，难寻官渡。隐约遥峰，和泪谢娘眉妩。临断岸、新绿生时，是落红、带愁流处。记当日、门掩梨花，剪灯深夜语。</a:t>
            </a:r>
          </a:p>
        </p:txBody>
      </p:sp>
      <p:sp>
        <p:nvSpPr>
          <p:cNvPr id="1151" name="cc"/>
          <p:cNvSpPr txBox="1"/>
          <p:nvPr/>
        </p:nvSpPr>
        <p:spPr>
          <a:xfrm>
            <a:off x="13219644" y="1371918"/>
            <a:ext cx="1984373" cy="8032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咏物词</a:t>
            </a:r>
          </a:p>
        </p:txBody>
      </p:sp>
      <p:sp>
        <p:nvSpPr>
          <p:cNvPr id="1152" name="星形"/>
          <p:cNvSpPr/>
          <p:nvPr/>
        </p:nvSpPr>
        <p:spPr>
          <a:xfrm>
            <a:off x="16278071" y="1485326"/>
            <a:ext cx="518903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53" name="选择"/>
          <p:cNvSpPr txBox="1"/>
          <p:nvPr/>
        </p:nvSpPr>
        <p:spPr>
          <a:xfrm>
            <a:off x="15352097" y="1327149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选择</a:t>
            </a:r>
          </a:p>
        </p:txBody>
      </p:sp>
      <p:sp>
        <p:nvSpPr>
          <p:cNvPr id="1154" name="星形"/>
          <p:cNvSpPr/>
          <p:nvPr/>
        </p:nvSpPr>
        <p:spPr>
          <a:xfrm>
            <a:off x="16843105" y="1485326"/>
            <a:ext cx="518902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5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7755" y="140461"/>
            <a:ext cx="5214400" cy="31004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94310" y="133350"/>
            <a:ext cx="75793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1.30.1 绮罗香（做冷欺花）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正文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403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404" name="屏幕快照 2018-08-21 13.56.57.png" descr="屏幕快照 2018-08-21 13.56.57.png"/>
          <p:cNvPicPr>
            <a:picLocks noChangeAspect="1"/>
          </p:cNvPicPr>
          <p:nvPr/>
        </p:nvPicPr>
        <p:blipFill>
          <a:blip r:embed="rId1"/>
          <a:srcRect t="5293" b="5292"/>
          <a:stretch>
            <a:fillRect/>
          </a:stretch>
        </p:blipFill>
        <p:spPr>
          <a:xfrm>
            <a:off x="-126648" y="579872"/>
            <a:ext cx="24065110" cy="1344831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标题 2"/>
          <p:cNvSpPr txBox="1"/>
          <p:nvPr>
            <p:ph type="title"/>
          </p:nvPr>
        </p:nvSpPr>
        <p:spPr>
          <a:xfrm>
            <a:off x="1531620" y="1207768"/>
            <a:ext cx="11706860" cy="1131574"/>
          </a:xfrm>
          <a:prstGeom prst="rect">
            <a:avLst/>
          </a:prstGeom>
        </p:spPr>
        <p:txBody>
          <a:bodyPr anchor="ctr"/>
          <a:lstStyle>
            <a:lvl1pPr defTabSz="1791970">
              <a:defRPr sz="5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1.30.1史达祖《绮罗香》（做冷欺花） </a:t>
            </a:r>
          </a:p>
        </p:txBody>
      </p:sp>
      <p:sp>
        <p:nvSpPr>
          <p:cNvPr id="1160" name="矩形 4"/>
          <p:cNvSpPr/>
          <p:nvPr/>
        </p:nvSpPr>
        <p:spPr>
          <a:xfrm>
            <a:off x="633485" y="2731212"/>
            <a:ext cx="23454364" cy="500490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50000"/>
              </a:lnSpc>
              <a:defRPr sz="56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绮罗香 · </a:t>
            </a:r>
            <a:r>
              <a:rPr sz="4800"/>
              <a:t> 咏</a:t>
            </a:r>
            <a:r>
              <a:rPr sz="4800" u="sng">
                <a:solidFill>
                  <a:srgbClr val="C00000"/>
                </a:solidFill>
              </a:rPr>
              <a:t>春雨</a:t>
            </a:r>
            <a:endParaRPr sz="4800">
              <a:solidFill>
                <a:srgbClr val="FF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做冷欺花，将烟困柳，千里偷催春暮。尽日冥迷，愁里欲飞还住。惊粉重、蝶宿西园；喜泥润、燕归南浦。最妨它、佳约风流，钿diàn车不到杜陵路。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沉沉江上望极，还被春潮晚急，难寻官渡。隐约遥峰，和泪谢娘眉妩。临断岸、新绿生时，是落红、带愁流处。记当日、门掩梨花，剪灯深夜语。</a:t>
            </a:r>
          </a:p>
        </p:txBody>
      </p:sp>
      <p:sp>
        <p:nvSpPr>
          <p:cNvPr id="1161" name="cc"/>
          <p:cNvSpPr txBox="1"/>
          <p:nvPr/>
        </p:nvSpPr>
        <p:spPr>
          <a:xfrm>
            <a:off x="13219644" y="1371918"/>
            <a:ext cx="1984373" cy="8032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咏物词</a:t>
            </a:r>
          </a:p>
        </p:txBody>
      </p:sp>
      <p:sp>
        <p:nvSpPr>
          <p:cNvPr id="1162" name="星形"/>
          <p:cNvSpPr/>
          <p:nvPr/>
        </p:nvSpPr>
        <p:spPr>
          <a:xfrm>
            <a:off x="16278071" y="1485326"/>
            <a:ext cx="518903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63" name="选择"/>
          <p:cNvSpPr txBox="1"/>
          <p:nvPr/>
        </p:nvSpPr>
        <p:spPr>
          <a:xfrm>
            <a:off x="15352097" y="1327149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选择</a:t>
            </a:r>
          </a:p>
        </p:txBody>
      </p:sp>
      <p:sp>
        <p:nvSpPr>
          <p:cNvPr id="1164" name="星形"/>
          <p:cNvSpPr/>
          <p:nvPr/>
        </p:nvSpPr>
        <p:spPr>
          <a:xfrm>
            <a:off x="16843105" y="1485326"/>
            <a:ext cx="518902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65" name="TextBox 4"/>
          <p:cNvSpPr txBox="1"/>
          <p:nvPr/>
        </p:nvSpPr>
        <p:spPr>
          <a:xfrm>
            <a:off x="232280" y="12154241"/>
            <a:ext cx="22878534" cy="8083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咏物词：苏轼《卜算子》、周邦彦《六丑》、 姜夔《齐天乐》、史达祖《绮罗香》</a:t>
            </a:r>
          </a:p>
        </p:txBody>
      </p:sp>
      <p:sp>
        <p:nvSpPr>
          <p:cNvPr id="1166" name="星形"/>
          <p:cNvSpPr/>
          <p:nvPr/>
        </p:nvSpPr>
        <p:spPr>
          <a:xfrm>
            <a:off x="1146820" y="13122935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67" name="选择"/>
          <p:cNvSpPr txBox="1"/>
          <p:nvPr/>
        </p:nvSpPr>
        <p:spPr>
          <a:xfrm>
            <a:off x="220844" y="12964762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选择</a:t>
            </a:r>
          </a:p>
        </p:txBody>
      </p:sp>
      <p:sp>
        <p:nvSpPr>
          <p:cNvPr id="1168" name="星形"/>
          <p:cNvSpPr/>
          <p:nvPr/>
        </p:nvSpPr>
        <p:spPr>
          <a:xfrm>
            <a:off x="1711855" y="13122935"/>
            <a:ext cx="518904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6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7755" y="140461"/>
            <a:ext cx="5214400" cy="31004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94310" y="133350"/>
            <a:ext cx="75793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1.30.1 绮罗香（做冷欺花）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标题 2"/>
          <p:cNvSpPr txBox="1"/>
          <p:nvPr>
            <p:ph type="title"/>
          </p:nvPr>
        </p:nvSpPr>
        <p:spPr>
          <a:xfrm>
            <a:off x="1531620" y="1207768"/>
            <a:ext cx="11706860" cy="1131574"/>
          </a:xfrm>
          <a:prstGeom prst="rect">
            <a:avLst/>
          </a:prstGeom>
        </p:spPr>
        <p:txBody>
          <a:bodyPr anchor="ctr"/>
          <a:lstStyle>
            <a:lvl1pPr defTabSz="1791970">
              <a:defRPr sz="5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1.30.1史达祖《绮罗香》（做冷欺花） </a:t>
            </a:r>
          </a:p>
        </p:txBody>
      </p:sp>
      <p:sp>
        <p:nvSpPr>
          <p:cNvPr id="1174" name="矩形 4"/>
          <p:cNvSpPr/>
          <p:nvPr/>
        </p:nvSpPr>
        <p:spPr>
          <a:xfrm>
            <a:off x="633485" y="2731212"/>
            <a:ext cx="23454364" cy="500490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50000"/>
              </a:lnSpc>
              <a:defRPr sz="56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绮罗香 · </a:t>
            </a:r>
            <a:r>
              <a:rPr sz="4800"/>
              <a:t> 咏</a:t>
            </a:r>
            <a:r>
              <a:rPr sz="4800" u="sng">
                <a:solidFill>
                  <a:srgbClr val="C00000"/>
                </a:solidFill>
              </a:rPr>
              <a:t>春雨</a:t>
            </a:r>
            <a:endParaRPr sz="4800">
              <a:solidFill>
                <a:srgbClr val="FF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做冷欺花，将烟困柳，千里偷催春暮。尽日冥迷，愁里欲飞还住。惊粉重、蝶宿西园；喜泥润、燕归南浦。最妨它、佳约风流，钿diàn车不到杜陵路。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沉沉江上望极，还被春潮晚急，难寻官渡。隐约遥峰，和泪谢娘眉妩。临断岸、新绿生时，是落红、带愁流处。记当日、门掩梨花，剪灯深夜语。</a:t>
            </a:r>
          </a:p>
        </p:txBody>
      </p:sp>
      <p:sp>
        <p:nvSpPr>
          <p:cNvPr id="1175" name="TextBox 8"/>
          <p:cNvSpPr txBox="1"/>
          <p:nvPr/>
        </p:nvSpPr>
        <p:spPr>
          <a:xfrm>
            <a:off x="274319" y="8298812"/>
            <a:ext cx="24172696" cy="369671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</a:t>
            </a:r>
            <a:r>
              <a:rPr b="1"/>
              <a:t>春潮晚急</a:t>
            </a:r>
            <a:r>
              <a:t>：</a:t>
            </a:r>
            <a:r>
              <a:rPr b="1" u="sng">
                <a:solidFill>
                  <a:srgbClr val="C00000"/>
                </a:solidFill>
              </a:rPr>
              <a:t>韦应物《滁州西涧》</a:t>
            </a:r>
            <a:r>
              <a:t>“春潮带雨晚来急，野渡无人舟自横。”</a:t>
            </a:r>
          </a:p>
          <a:p>
            <a:pPr algn="l" defTabSz="1828800"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</a:t>
            </a:r>
            <a:r>
              <a:rPr b="1"/>
              <a:t>门掩梨花</a:t>
            </a:r>
            <a:r>
              <a:t>：</a:t>
            </a:r>
            <a:r>
              <a:rPr b="1" u="sng">
                <a:solidFill>
                  <a:srgbClr val="C00000"/>
                </a:solidFill>
              </a:rPr>
              <a:t>李重元《忆王孙》</a:t>
            </a:r>
            <a:r>
              <a:t>“欲黄昏，雨打梨花深闭门。”</a:t>
            </a:r>
          </a:p>
          <a:p>
            <a:pPr algn="l" defTabSz="1828800"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</a:t>
            </a:r>
            <a:r>
              <a:rPr b="1"/>
              <a:t>剪灯深夜语</a:t>
            </a:r>
            <a:r>
              <a:t>：</a:t>
            </a:r>
            <a:r>
              <a:rPr b="1" u="sng">
                <a:solidFill>
                  <a:srgbClr val="C00000"/>
                </a:solidFill>
              </a:rPr>
              <a:t>李商隐《夜雨寄北》</a:t>
            </a:r>
            <a:r>
              <a:t>“何当共剪西窗烛，却话巴山夜雨时。”</a:t>
            </a:r>
          </a:p>
          <a:p>
            <a:pPr algn="l" defTabSz="1828800"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</a:t>
            </a:r>
            <a:r>
              <a:rPr b="1"/>
              <a:t>杜陵</a:t>
            </a:r>
            <a:r>
              <a:t>：</a:t>
            </a:r>
            <a:r>
              <a:rPr b="1" u="sng">
                <a:solidFill>
                  <a:srgbClr val="C00000"/>
                </a:solidFill>
              </a:rPr>
              <a:t>汉宣帝</a:t>
            </a:r>
            <a:r>
              <a:t>陵墓，在今陕西西安东南。这里指郊游之地。</a:t>
            </a:r>
            <a:r>
              <a:rPr b="1"/>
              <a:t>南浦</a:t>
            </a:r>
            <a:r>
              <a:t>：泛指</a:t>
            </a:r>
            <a:r>
              <a:rPr b="1" u="sng">
                <a:solidFill>
                  <a:srgbClr val="C00000"/>
                </a:solidFill>
              </a:rPr>
              <a:t>送别</a:t>
            </a:r>
            <a:r>
              <a:t>的地方。</a:t>
            </a:r>
          </a:p>
        </p:txBody>
      </p:sp>
      <p:sp>
        <p:nvSpPr>
          <p:cNvPr id="1176" name="cc"/>
          <p:cNvSpPr txBox="1"/>
          <p:nvPr/>
        </p:nvSpPr>
        <p:spPr>
          <a:xfrm>
            <a:off x="13219644" y="1371918"/>
            <a:ext cx="1984373" cy="8032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咏物词</a:t>
            </a:r>
          </a:p>
        </p:txBody>
      </p:sp>
      <p:sp>
        <p:nvSpPr>
          <p:cNvPr id="1177" name="星形"/>
          <p:cNvSpPr/>
          <p:nvPr/>
        </p:nvSpPr>
        <p:spPr>
          <a:xfrm>
            <a:off x="16278071" y="1485326"/>
            <a:ext cx="518903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78" name="选择"/>
          <p:cNvSpPr txBox="1"/>
          <p:nvPr/>
        </p:nvSpPr>
        <p:spPr>
          <a:xfrm>
            <a:off x="15352097" y="1327149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选择</a:t>
            </a:r>
          </a:p>
        </p:txBody>
      </p:sp>
      <p:sp>
        <p:nvSpPr>
          <p:cNvPr id="1179" name="星形"/>
          <p:cNvSpPr/>
          <p:nvPr/>
        </p:nvSpPr>
        <p:spPr>
          <a:xfrm>
            <a:off x="16843105" y="1485326"/>
            <a:ext cx="518902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80" name="TextBox 4"/>
          <p:cNvSpPr txBox="1"/>
          <p:nvPr/>
        </p:nvSpPr>
        <p:spPr>
          <a:xfrm>
            <a:off x="232280" y="12154241"/>
            <a:ext cx="22878534" cy="8083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咏物词：苏轼《卜算子》、周邦彦《六丑》、 姜夔《齐天乐》、史达祖《绮罗香》</a:t>
            </a:r>
          </a:p>
        </p:txBody>
      </p:sp>
      <p:sp>
        <p:nvSpPr>
          <p:cNvPr id="1181" name="星形"/>
          <p:cNvSpPr/>
          <p:nvPr/>
        </p:nvSpPr>
        <p:spPr>
          <a:xfrm>
            <a:off x="1146820" y="13122935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82" name="选择"/>
          <p:cNvSpPr txBox="1"/>
          <p:nvPr/>
        </p:nvSpPr>
        <p:spPr>
          <a:xfrm>
            <a:off x="220844" y="12964762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选择</a:t>
            </a:r>
          </a:p>
        </p:txBody>
      </p:sp>
      <p:sp>
        <p:nvSpPr>
          <p:cNvPr id="1183" name="星形"/>
          <p:cNvSpPr/>
          <p:nvPr/>
        </p:nvSpPr>
        <p:spPr>
          <a:xfrm>
            <a:off x="1711855" y="13122935"/>
            <a:ext cx="518904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8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7755" y="140461"/>
            <a:ext cx="5214400" cy="310045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94310" y="133350"/>
            <a:ext cx="75793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1.30.1 绮罗香（做冷欺花）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标题 2"/>
          <p:cNvSpPr txBox="1"/>
          <p:nvPr>
            <p:ph type="title"/>
          </p:nvPr>
        </p:nvSpPr>
        <p:spPr>
          <a:xfrm>
            <a:off x="1531620" y="1207768"/>
            <a:ext cx="11706860" cy="1131574"/>
          </a:xfrm>
          <a:prstGeom prst="rect">
            <a:avLst/>
          </a:prstGeom>
        </p:spPr>
        <p:txBody>
          <a:bodyPr anchor="ctr"/>
          <a:lstStyle>
            <a:lvl1pPr>
              <a:defRPr sz="53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1.30.1史达祖《绮罗香》（做冷欺花） </a:t>
            </a:r>
          </a:p>
        </p:txBody>
      </p:sp>
      <p:sp>
        <p:nvSpPr>
          <p:cNvPr id="1189" name="矩形 4"/>
          <p:cNvSpPr txBox="1"/>
          <p:nvPr/>
        </p:nvSpPr>
        <p:spPr>
          <a:xfrm>
            <a:off x="312417" y="2496818"/>
            <a:ext cx="23319746" cy="990745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marL="914400" indent="-914400" algn="l" defTabSz="1828800">
              <a:lnSpc>
                <a:spcPct val="150000"/>
              </a:lnSpc>
              <a:buSzPct val="100000"/>
              <a:buFont typeface="方正清刻本悦宋简体" panose="02000000000000000000" charset="-122"/>
              <a:buChar char="➢"/>
              <a:defRPr sz="57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艺术表现：</a:t>
            </a:r>
          </a:p>
          <a:p>
            <a:pPr algn="l" defTabSz="1828800">
              <a:lnSpc>
                <a:spcPct val="150000"/>
              </a:lnSpc>
              <a:defRPr sz="5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1.此词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体物精工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描写细腻</a:t>
            </a:r>
            <a:r>
              <a:t>，善于为事物对象传神写意。</a:t>
            </a:r>
            <a:endParaRPr b="1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5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2.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词中尤善于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      】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，通过对其他相关事物的描写来形容春雨，十分传神。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5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3.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善于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从题目【    】开去，兼写【    】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，如“最妨它、佳约风流，钿车不到杜陵路”、“记当日、门掩梨花，剪灯深夜语”，都是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融情景于一篇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的佳句。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190" name="星形"/>
          <p:cNvSpPr/>
          <p:nvPr/>
        </p:nvSpPr>
        <p:spPr>
          <a:xfrm>
            <a:off x="13966215" y="1485326"/>
            <a:ext cx="518903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91" name="简答"/>
          <p:cNvSpPr txBox="1"/>
          <p:nvPr/>
        </p:nvSpPr>
        <p:spPr>
          <a:xfrm>
            <a:off x="13040241" y="1327149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</a:t>
            </a:r>
          </a:p>
        </p:txBody>
      </p:sp>
      <p:sp>
        <p:nvSpPr>
          <p:cNvPr id="1192" name="星形"/>
          <p:cNvSpPr/>
          <p:nvPr/>
        </p:nvSpPr>
        <p:spPr>
          <a:xfrm>
            <a:off x="14531251" y="1485326"/>
            <a:ext cx="518902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93" name="星形"/>
          <p:cNvSpPr/>
          <p:nvPr/>
        </p:nvSpPr>
        <p:spPr>
          <a:xfrm>
            <a:off x="15096286" y="1485326"/>
            <a:ext cx="518902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19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5516" y="58566"/>
            <a:ext cx="6393551" cy="35769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94310" y="133350"/>
            <a:ext cx="75793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1.30.1 绮罗香（做冷欺花）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标题 2"/>
          <p:cNvSpPr txBox="1"/>
          <p:nvPr>
            <p:ph type="title"/>
          </p:nvPr>
        </p:nvSpPr>
        <p:spPr>
          <a:xfrm>
            <a:off x="1531620" y="1207768"/>
            <a:ext cx="11706860" cy="1131574"/>
          </a:xfrm>
          <a:prstGeom prst="rect">
            <a:avLst/>
          </a:prstGeom>
        </p:spPr>
        <p:txBody>
          <a:bodyPr anchor="ctr"/>
          <a:lstStyle>
            <a:lvl1pPr>
              <a:defRPr sz="53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1.30.1史达祖《绮罗香》（做冷欺花） </a:t>
            </a:r>
          </a:p>
        </p:txBody>
      </p:sp>
      <p:sp>
        <p:nvSpPr>
          <p:cNvPr id="1197" name="矩形 4"/>
          <p:cNvSpPr txBox="1"/>
          <p:nvPr/>
        </p:nvSpPr>
        <p:spPr>
          <a:xfrm>
            <a:off x="312417" y="2496818"/>
            <a:ext cx="23319746" cy="840250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marL="914400" indent="-914400" algn="l" defTabSz="1828800">
              <a:lnSpc>
                <a:spcPct val="150000"/>
              </a:lnSpc>
              <a:buSzPct val="100000"/>
              <a:buFont typeface="方正清刻本悦宋简体" panose="02000000000000000000" charset="-122"/>
              <a:buChar char="➢"/>
              <a:defRPr sz="57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艺术表现：</a:t>
            </a:r>
          </a:p>
          <a:p>
            <a:pPr algn="l" defTabSz="1828800">
              <a:lnSpc>
                <a:spcPct val="150000"/>
              </a:lnSpc>
              <a:defRPr sz="5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1.此词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体物精工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描写细腻</a:t>
            </a:r>
            <a:r>
              <a:t>，善于为事物对象传神写意。</a:t>
            </a:r>
            <a:endParaRPr b="1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5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2.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词中尤善于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侧面衬托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，通过对其他相关事物的描写来形容春雨，十分传神。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5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3.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善于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从题目烘染开去，兼写人事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，如“最妨它、佳约风流，钿车不到杜陵路”、“记当日、门掩梨花，剪灯深夜语”，都是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融情景于一篇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的佳句。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198" name="星形"/>
          <p:cNvSpPr/>
          <p:nvPr/>
        </p:nvSpPr>
        <p:spPr>
          <a:xfrm>
            <a:off x="13966215" y="1485326"/>
            <a:ext cx="518903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199" name="简答"/>
          <p:cNvSpPr txBox="1"/>
          <p:nvPr/>
        </p:nvSpPr>
        <p:spPr>
          <a:xfrm>
            <a:off x="13040241" y="1327149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</a:t>
            </a:r>
          </a:p>
        </p:txBody>
      </p:sp>
      <p:sp>
        <p:nvSpPr>
          <p:cNvPr id="1200" name="星形"/>
          <p:cNvSpPr/>
          <p:nvPr/>
        </p:nvSpPr>
        <p:spPr>
          <a:xfrm>
            <a:off x="14531251" y="1485326"/>
            <a:ext cx="518902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01" name="星形"/>
          <p:cNvSpPr/>
          <p:nvPr/>
        </p:nvSpPr>
        <p:spPr>
          <a:xfrm>
            <a:off x="15096286" y="1485326"/>
            <a:ext cx="518902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20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5516" y="58566"/>
            <a:ext cx="6393551" cy="357696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文本框 1"/>
          <p:cNvSpPr txBox="1"/>
          <p:nvPr/>
        </p:nvSpPr>
        <p:spPr>
          <a:xfrm>
            <a:off x="194310" y="133350"/>
            <a:ext cx="7579360" cy="6343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71437" tIns="71437" rIns="71437" bIns="71437" numCol="1" spcCol="38100" rtlCol="0" anchor="t" forceAA="0" upright="0">
            <a:spAutoFit/>
          </a:bodyPr>
          <a:p>
            <a:pPr marL="0" marR="0" indent="0" algn="l" defTabSz="82105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200" b="1" i="0" u="none" strike="noStrike" cap="none" spc="0" normalizeH="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宋体" panose="02010600030101010101" charset="-122"/>
                <a:ea typeface="宋体" panose="02010600030101010101" charset="-122"/>
                <a:cs typeface="Helvetica Neue"/>
                <a:sym typeface="Helvetica Neue"/>
              </a:rPr>
              <a:t>1.30.1 绮罗香（做冷欺花）</a:t>
            </a:r>
            <a:endParaRPr kumimoji="0" lang="zh-CN" altLang="en-US" sz="3200" b="1" i="0" u="none" strike="noStrike" cap="none" spc="0" normalizeH="0" baseline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FillTx/>
              <a:latin typeface="宋体" panose="02010600030101010101" charset="-122"/>
              <a:ea typeface="宋体" panose="02010600030101010101" charset="-122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1205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8050" y="734991"/>
            <a:ext cx="19092912" cy="1247705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1.31.1《贺新郎（送陈真州子华）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660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1.31.1《贺新郎（送陈真州子华）》</a:t>
            </a:r>
          </a:p>
        </p:txBody>
      </p:sp>
      <p:sp>
        <p:nvSpPr>
          <p:cNvPr id="1208" name="1.31刘克庄"/>
          <p:cNvSpPr txBox="1"/>
          <p:nvPr>
            <p:ph type="title"/>
          </p:nvPr>
        </p:nvSpPr>
        <p:spPr>
          <a:xfrm>
            <a:off x="1784349" y="755648"/>
            <a:ext cx="12626369" cy="1242065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1.31刘克庄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标题 2"/>
          <p:cNvSpPr txBox="1"/>
          <p:nvPr>
            <p:ph type="title"/>
          </p:nvPr>
        </p:nvSpPr>
        <p:spPr>
          <a:xfrm>
            <a:off x="1531620" y="1207768"/>
            <a:ext cx="11706860" cy="1131574"/>
          </a:xfrm>
          <a:prstGeom prst="rect">
            <a:avLst/>
          </a:prstGeom>
        </p:spPr>
        <p:txBody>
          <a:bodyPr anchor="ctr"/>
          <a:lstStyle>
            <a:lvl1pPr>
              <a:defRPr sz="51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1.31.0刘克庄 </a:t>
            </a:r>
          </a:p>
        </p:txBody>
      </p:sp>
      <p:sp>
        <p:nvSpPr>
          <p:cNvPr id="1211" name="矩形 4"/>
          <p:cNvSpPr txBox="1"/>
          <p:nvPr/>
        </p:nvSpPr>
        <p:spPr>
          <a:xfrm>
            <a:off x="1174520" y="3479108"/>
            <a:ext cx="13290119" cy="735440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1.刘克庄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，字</a:t>
            </a:r>
            <a:r>
              <a:t>潜夫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，号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后村居士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。</a:t>
            </a:r>
            <a:endParaRPr>
              <a:latin typeface="Lantinghei SC Extralight"/>
              <a:ea typeface="Lantinghei SC Extralight"/>
              <a:cs typeface="Lantinghei SC Extralight"/>
              <a:sym typeface="Lantinghei SC Extralight"/>
            </a:endParaRPr>
          </a:p>
          <a:p>
            <a:pPr algn="l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2.著有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《后村先生大全集》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3.其诗初受“</a:t>
            </a:r>
            <a:r>
              <a:rPr u="sng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永嘉四灵</a:t>
            </a:r>
            <a:r>
              <a:t>”影响，宗尚晚唐，为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江湖派最大诗人</a:t>
            </a:r>
            <a:r>
              <a:t>，</a:t>
            </a:r>
          </a:p>
          <a:p>
            <a:pPr algn="l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后转学陆游，多感慨时事之作。</a:t>
            </a:r>
          </a:p>
          <a:p>
            <a:pPr algn="l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词受辛弃疾影响，喜用典故成语，但过于散文化。</a:t>
            </a:r>
          </a:p>
        </p:txBody>
      </p:sp>
      <p:sp>
        <p:nvSpPr>
          <p:cNvPr id="1212" name="星形"/>
          <p:cNvSpPr/>
          <p:nvPr/>
        </p:nvSpPr>
        <p:spPr>
          <a:xfrm>
            <a:off x="2281520" y="11100675"/>
            <a:ext cx="518903" cy="410728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13" name="选择"/>
          <p:cNvSpPr txBox="1"/>
          <p:nvPr/>
        </p:nvSpPr>
        <p:spPr>
          <a:xfrm>
            <a:off x="1238537" y="10942501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选择</a:t>
            </a:r>
          </a:p>
        </p:txBody>
      </p:sp>
      <p:pic>
        <p:nvPicPr>
          <p:cNvPr id="121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94868" y="1651950"/>
            <a:ext cx="6890757" cy="38802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15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7571" y="6337043"/>
            <a:ext cx="5264520" cy="434126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0" name="标题 1"/>
          <p:cNvSpPr txBox="1"/>
          <p:nvPr>
            <p:ph type="title"/>
          </p:nvPr>
        </p:nvSpPr>
        <p:spPr>
          <a:xfrm>
            <a:off x="1084202" y="8222426"/>
            <a:ext cx="17691602" cy="1712120"/>
          </a:xfrm>
          <a:prstGeom prst="rect">
            <a:avLst/>
          </a:prstGeom>
        </p:spPr>
        <p:txBody>
          <a:bodyPr anchor="b"/>
          <a:lstStyle/>
          <a:p>
            <a:pPr defTabSz="1203960">
              <a:defRPr sz="63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1.31.1刘克庄《贺新郎（ 北望神州路）》 【</a:t>
            </a:r>
            <a:r>
              <a:rPr>
                <a:solidFill>
                  <a:srgbClr val="BE0000"/>
                </a:solidFill>
              </a:rPr>
              <a:t>精读</a:t>
            </a:r>
            <a:r>
              <a:t>】</a:t>
            </a:r>
          </a:p>
        </p:txBody>
      </p:sp>
      <p:sp>
        <p:nvSpPr>
          <p:cNvPr id="1221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222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23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224" name="副标题 2"/>
          <p:cNvSpPr txBox="1"/>
          <p:nvPr/>
        </p:nvSpPr>
        <p:spPr>
          <a:xfrm>
            <a:off x="2930526" y="12258675"/>
            <a:ext cx="9782176" cy="716276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标题 2"/>
          <p:cNvSpPr txBox="1"/>
          <p:nvPr>
            <p:ph type="title"/>
          </p:nvPr>
        </p:nvSpPr>
        <p:spPr>
          <a:xfrm>
            <a:off x="1531620" y="1207768"/>
            <a:ext cx="11706860" cy="1131574"/>
          </a:xfrm>
          <a:prstGeom prst="rect">
            <a:avLst/>
          </a:prstGeom>
        </p:spPr>
        <p:txBody>
          <a:bodyPr anchor="ctr"/>
          <a:lstStyle>
            <a:lvl1pPr defTabSz="1755140"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1.31.1刘克庄《贺新郎》（北望神州路）</a:t>
            </a:r>
          </a:p>
        </p:txBody>
      </p:sp>
      <p:sp>
        <p:nvSpPr>
          <p:cNvPr id="1229" name="矩形 4"/>
          <p:cNvSpPr/>
          <p:nvPr/>
        </p:nvSpPr>
        <p:spPr>
          <a:xfrm>
            <a:off x="468627" y="2315003"/>
            <a:ext cx="23446746" cy="423854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2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贺新郎 · 送陈真州</a:t>
            </a:r>
            <a:r>
              <a:rPr u="sng">
                <a:solidFill>
                  <a:srgbClr val="C00000"/>
                </a:solidFill>
              </a:rPr>
              <a:t>子华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12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北望神州路，试平章、这场公事，怎生分付？</a:t>
            </a:r>
            <a:r>
              <a:rPr u="sng"/>
              <a:t>记得太行山百万，曾入宗爷驾驭</a:t>
            </a:r>
            <a:r>
              <a:t>。今把作、握蛇骑虎。君去京东豪杰喜，想投戈、下拜真吾父。谈笑里，定齐鲁。</a:t>
            </a:r>
          </a:p>
          <a:p>
            <a:pPr algn="l" defTabSz="1828800">
              <a:lnSpc>
                <a:spcPct val="12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两河萧瑟惟狐兔。问当年、</a:t>
            </a:r>
            <a:r>
              <a:rPr u="sng"/>
              <a:t>祖生</a:t>
            </a:r>
            <a:r>
              <a:t>去后，有人来否？多少</a:t>
            </a:r>
            <a:r>
              <a:rPr u="sng"/>
              <a:t>新亭挥泪客</a:t>
            </a:r>
            <a:r>
              <a:t>，谁梦中原块土？算事业、须由人做。应笑书生心胆怯，向车中、闭置如新妇。空目送，塞鸿去。</a:t>
            </a:r>
          </a:p>
        </p:txBody>
      </p:sp>
      <p:sp>
        <p:nvSpPr>
          <p:cNvPr id="1230" name="TextBox 7"/>
          <p:cNvSpPr txBox="1"/>
          <p:nvPr/>
        </p:nvSpPr>
        <p:spPr>
          <a:xfrm>
            <a:off x="390955" y="7018132"/>
            <a:ext cx="20289520" cy="495807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>
            <a:spAutoFit/>
          </a:bodyPr>
          <a:lstStyle/>
          <a:p>
            <a:pPr algn="l" defTabSz="914400">
              <a:defRPr sz="46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思想内容：【了解】</a:t>
            </a:r>
          </a:p>
          <a:p>
            <a:pPr algn="l" defTabSz="914400">
              <a:defRPr sz="4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 这是一首豪放词，</a:t>
            </a:r>
          </a:p>
          <a:p>
            <a:pPr algn="l" defTabSz="914400">
              <a:defRPr sz="4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借为友人陈子华送别，提出自己的政治军事见解，</a:t>
            </a:r>
          </a:p>
          <a:p>
            <a:pPr algn="l" defTabSz="914400">
              <a:defRPr sz="4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谴责朝廷对待抗金义军的错误态度，</a:t>
            </a:r>
          </a:p>
          <a:p>
            <a:pPr algn="l" defTabSz="914400">
              <a:defRPr sz="4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鼓励陈子华联络北方敌占区的抗金义军，恢复失地，</a:t>
            </a:r>
          </a:p>
          <a:p>
            <a:pPr algn="l" defTabSz="914400">
              <a:defRPr sz="4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  <a:r>
              <a:t>      体现了南宋士大夫面对国难的正确立场。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标题 2"/>
          <p:cNvSpPr txBox="1"/>
          <p:nvPr>
            <p:ph type="title"/>
          </p:nvPr>
        </p:nvSpPr>
        <p:spPr>
          <a:xfrm>
            <a:off x="1531620" y="1207768"/>
            <a:ext cx="11706860" cy="1131574"/>
          </a:xfrm>
          <a:prstGeom prst="rect">
            <a:avLst/>
          </a:prstGeom>
        </p:spPr>
        <p:txBody>
          <a:bodyPr anchor="ctr"/>
          <a:lstStyle>
            <a:lvl1pPr defTabSz="1755140"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1.31.1刘克庄《贺新郎》（北望神州路）</a:t>
            </a:r>
          </a:p>
        </p:txBody>
      </p:sp>
      <p:sp>
        <p:nvSpPr>
          <p:cNvPr id="1235" name="矩形 4"/>
          <p:cNvSpPr/>
          <p:nvPr/>
        </p:nvSpPr>
        <p:spPr>
          <a:xfrm>
            <a:off x="468627" y="2315003"/>
            <a:ext cx="23446746" cy="4238542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2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贺新郎 · 送陈真州</a:t>
            </a:r>
            <a:r>
              <a:rPr u="sng">
                <a:solidFill>
                  <a:srgbClr val="C00000"/>
                </a:solidFill>
              </a:rPr>
              <a:t>子华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12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北望神州路，试平章、这场公事，怎生分付？</a:t>
            </a:r>
            <a:r>
              <a:rPr u="sng"/>
              <a:t>记得太行山百万，曾入宗爷驾驭</a:t>
            </a:r>
            <a:r>
              <a:t>。今把作、握蛇骑虎。君去京东豪杰喜，想投戈、下拜真吾父。谈笑里，定齐鲁。</a:t>
            </a:r>
          </a:p>
          <a:p>
            <a:pPr algn="l" defTabSz="1828800">
              <a:lnSpc>
                <a:spcPct val="12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两河萧瑟惟狐兔。问当年、</a:t>
            </a:r>
            <a:r>
              <a:rPr u="sng"/>
              <a:t>祖生</a:t>
            </a:r>
            <a:r>
              <a:t>去后，有人来否？多少</a:t>
            </a:r>
            <a:r>
              <a:rPr u="sng"/>
              <a:t>新亭挥泪客</a:t>
            </a:r>
            <a:r>
              <a:t>，谁梦中原块土？算事业、须由人做。应笑书生心胆怯，向车中、闭置如新妇。空目送，塞鸿去。</a:t>
            </a:r>
          </a:p>
        </p:txBody>
      </p:sp>
      <p:sp>
        <p:nvSpPr>
          <p:cNvPr id="1236" name="TextBox 7"/>
          <p:cNvSpPr txBox="1"/>
          <p:nvPr/>
        </p:nvSpPr>
        <p:spPr>
          <a:xfrm>
            <a:off x="390955" y="7018132"/>
            <a:ext cx="20289520" cy="624941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</a:t>
            </a:r>
            <a:r>
              <a:rPr b="1"/>
              <a:t>记得两句</a:t>
            </a:r>
            <a:r>
              <a:t>：指南宋初年，太行山一带的抗金义军都归宗泽统驭。  见陆游《老学庵笔记》，宗爷：南宋著名抗金将领。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</a:t>
            </a:r>
            <a:r>
              <a:rPr b="1"/>
              <a:t>祖生</a:t>
            </a:r>
            <a:r>
              <a:t>去后：《</a:t>
            </a:r>
            <a:r>
              <a:rPr b="1" u="sng">
                <a:solidFill>
                  <a:srgbClr val="C00000"/>
                </a:solidFill>
              </a:rPr>
              <a:t>晋书</a:t>
            </a:r>
            <a:r>
              <a:t>·祖逖tì传》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</a:t>
            </a:r>
            <a:r>
              <a:rPr b="1"/>
              <a:t>新亭挥泪客</a:t>
            </a:r>
            <a:r>
              <a:t>：见</a:t>
            </a:r>
            <a:r>
              <a:rPr b="1"/>
              <a:t>《</a:t>
            </a:r>
            <a:r>
              <a:rPr b="1" u="sng">
                <a:solidFill>
                  <a:srgbClr val="C00000"/>
                </a:solidFill>
              </a:rPr>
              <a:t>世说新语</a:t>
            </a:r>
            <a:r>
              <a:rPr b="1"/>
              <a:t>·言语》</a:t>
            </a:r>
            <a:r>
              <a:t>。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新亭：城垒名，建于三国时，故址在今</a:t>
            </a:r>
            <a:r>
              <a:rPr b="1" u="sng">
                <a:solidFill>
                  <a:srgbClr val="C00000"/>
                </a:solidFill>
              </a:rPr>
              <a:t>江苏南京</a:t>
            </a:r>
            <a:r>
              <a:t>。</a:t>
            </a:r>
          </a:p>
        </p:txBody>
      </p:sp>
      <p:pic>
        <p:nvPicPr>
          <p:cNvPr id="1237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34069" y="12103100"/>
            <a:ext cx="2152653" cy="8763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38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2877" y="123044"/>
            <a:ext cx="5176050" cy="307765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表格"/>
          <p:cNvGraphicFramePr/>
          <p:nvPr/>
        </p:nvGraphicFramePr>
        <p:xfrm>
          <a:off x="1816983" y="2602750"/>
          <a:ext cx="19617265" cy="10161879"/>
        </p:xfrm>
        <a:graphic>
          <a:graphicData uri="http://schemas.openxmlformats.org/drawingml/2006/table">
            <a:tbl>
              <a:tblPr firstRow="1" firstCol="1" bandRow="1">
                <a:tableStyleId>{4C3C2611-4C71-4FC5-86AE-919BDF0F9419}</a:tableStyleId>
              </a:tblPr>
              <a:tblGrid>
                <a:gridCol w="4904316"/>
                <a:gridCol w="4904316"/>
                <a:gridCol w="4904316"/>
                <a:gridCol w="4904316"/>
              </a:tblGrid>
              <a:tr h="2345580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题型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数量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分值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标记形式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762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单选题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762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多选题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5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简答题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5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30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  <a:tr h="1376303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论述题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2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20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E9EFF7"/>
                    </a:solidFill>
                  </a:tcPr>
                </a:tc>
              </a:tr>
              <a:tr h="2311086">
                <a:tc>
                  <a:txBody>
                    <a:bodyPr/>
                    <a:lstStyle/>
                    <a:p>
                      <a:pPr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6000">
                          <a:latin typeface="方正清刻本悦宋简体" panose="02000000000000000000" charset="-122"/>
                          <a:ea typeface="方正清刻本悦宋简体" panose="02000000000000000000" charset="-122"/>
                          <a:cs typeface="方正清刻本悦宋简体" panose="02000000000000000000" charset="-122"/>
                          <a:sym typeface="方正清刻本悦宋简体" panose="02000000000000000000" charset="-122"/>
                        </a:rPr>
                        <a:t>阅读分析题</a:t>
                      </a:r>
                      <a:endParaRPr sz="6000">
                        <a:latin typeface="方正清刻本悦宋简体" panose="02000000000000000000" charset="-122"/>
                        <a:ea typeface="方正清刻本悦宋简体" panose="02000000000000000000" charset="-122"/>
                        <a:cs typeface="方正清刻本悦宋简体" panose="02000000000000000000" charset="-122"/>
                        <a:sym typeface="方正清刻本悦宋简体" panose="02000000000000000000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rPr>
                        <a:t>10</a:t>
                      </a:r>
                      <a:endParaRPr sz="600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  <a:sym typeface="华文楷体" panose="02010600040101010101" charset="-122"/>
                      </a:endParaRPr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6000"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  <a:sym typeface="华文楷体" panose="02010600040101010101" charset="-122"/>
                        </a:defRPr>
                      </a:pPr>
                      <a:r>
                        <a:t>      </a:t>
                      </a:r>
                      <a:r>
                        <a:rPr sz="4600"/>
                        <a:t>❤️</a:t>
                      </a:r>
                      <a:endParaRPr sz="4600"/>
                    </a:p>
                  </a:txBody>
                  <a:tcPr marL="0" marR="0" marT="0" marB="0" anchor="ctr" anchorCtr="0" horzOverflow="overflow">
                    <a:lnL w="25400">
                      <a:solidFill>
                        <a:srgbClr val="FFFFFF"/>
                      </a:solidFill>
                    </a:lnL>
                    <a:lnR w="25400">
                      <a:solidFill>
                        <a:srgbClr val="FFFFFF"/>
                      </a:solidFill>
                    </a:lnR>
                    <a:lnT w="25400">
                      <a:solidFill>
                        <a:srgbClr val="FFFFFF"/>
                      </a:solidFill>
                    </a:lnT>
                    <a:lnB w="25400">
                      <a:solidFill>
                        <a:srgbClr val="FFFFFF"/>
                      </a:solidFill>
                    </a:lnB>
                    <a:solidFill>
                      <a:srgbClr val="D0DEEF"/>
                    </a:solidFill>
                  </a:tcPr>
                </a:tc>
              </a:tr>
            </a:tbl>
          </a:graphicData>
        </a:graphic>
      </p:graphicFrame>
      <p:sp>
        <p:nvSpPr>
          <p:cNvPr id="407" name="单选"/>
          <p:cNvSpPr txBox="1"/>
          <p:nvPr/>
        </p:nvSpPr>
        <p:spPr>
          <a:xfrm>
            <a:off x="17531652" y="4939677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单选</a:t>
            </a:r>
          </a:p>
        </p:txBody>
      </p:sp>
      <p:sp>
        <p:nvSpPr>
          <p:cNvPr id="408" name="星形"/>
          <p:cNvSpPr/>
          <p:nvPr/>
        </p:nvSpPr>
        <p:spPr>
          <a:xfrm>
            <a:off x="18563544" y="5143255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09" name="多选"/>
          <p:cNvSpPr txBox="1"/>
          <p:nvPr/>
        </p:nvSpPr>
        <p:spPr>
          <a:xfrm>
            <a:off x="17471198" y="6449059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多选</a:t>
            </a:r>
          </a:p>
        </p:txBody>
      </p:sp>
      <p:sp>
        <p:nvSpPr>
          <p:cNvPr id="410" name="星形"/>
          <p:cNvSpPr/>
          <p:nvPr/>
        </p:nvSpPr>
        <p:spPr>
          <a:xfrm>
            <a:off x="18503089" y="6652638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11" name="星形"/>
          <p:cNvSpPr/>
          <p:nvPr/>
        </p:nvSpPr>
        <p:spPr>
          <a:xfrm>
            <a:off x="19011089" y="6652638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12" name="简答"/>
          <p:cNvSpPr txBox="1"/>
          <p:nvPr/>
        </p:nvSpPr>
        <p:spPr>
          <a:xfrm>
            <a:off x="17442507" y="7958441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简答</a:t>
            </a:r>
          </a:p>
        </p:txBody>
      </p:sp>
      <p:sp>
        <p:nvSpPr>
          <p:cNvPr id="413" name="星形"/>
          <p:cNvSpPr/>
          <p:nvPr/>
        </p:nvSpPr>
        <p:spPr>
          <a:xfrm>
            <a:off x="18474396" y="816201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14" name="星形"/>
          <p:cNvSpPr/>
          <p:nvPr/>
        </p:nvSpPr>
        <p:spPr>
          <a:xfrm>
            <a:off x="18982396" y="816201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15" name="星形"/>
          <p:cNvSpPr/>
          <p:nvPr/>
        </p:nvSpPr>
        <p:spPr>
          <a:xfrm>
            <a:off x="19464996" y="8162018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16" name="论述"/>
          <p:cNvSpPr txBox="1"/>
          <p:nvPr/>
        </p:nvSpPr>
        <p:spPr>
          <a:xfrm>
            <a:off x="17421361" y="9420859"/>
            <a:ext cx="11099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论述</a:t>
            </a:r>
          </a:p>
        </p:txBody>
      </p:sp>
      <p:sp>
        <p:nvSpPr>
          <p:cNvPr id="417" name="星形"/>
          <p:cNvSpPr/>
          <p:nvPr/>
        </p:nvSpPr>
        <p:spPr>
          <a:xfrm>
            <a:off x="184997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18" name="星形"/>
          <p:cNvSpPr/>
          <p:nvPr/>
        </p:nvSpPr>
        <p:spPr>
          <a:xfrm>
            <a:off x="190077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19" name="星形"/>
          <p:cNvSpPr/>
          <p:nvPr/>
        </p:nvSpPr>
        <p:spPr>
          <a:xfrm>
            <a:off x="19490396" y="9624438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420" name="阅读理解"/>
          <p:cNvSpPr txBox="1"/>
          <p:nvPr/>
        </p:nvSpPr>
        <p:spPr>
          <a:xfrm>
            <a:off x="17294860" y="11580238"/>
            <a:ext cx="2024377" cy="817877"/>
          </a:xfrm>
          <a:prstGeom prst="rect">
            <a:avLst/>
          </a:prstGeom>
          <a:ln w="12700">
            <a:miter lim="400000"/>
          </a:ln>
        </p:spPr>
        <p:txBody>
          <a:bodyPr wrap="none" lIns="91437" tIns="91437" rIns="91437" bIns="91437">
            <a:spAutoFit/>
          </a:bodyPr>
          <a:lstStyle>
            <a:lvl1pPr algn="l" defTabSz="1828800">
              <a:defRPr sz="3600" b="0">
                <a:solidFill>
                  <a:srgbClr val="BE0000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lvl1pPr>
          </a:lstStyle>
          <a:p>
            <a:r>
              <a:t>阅读理解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标题 2"/>
          <p:cNvSpPr txBox="1"/>
          <p:nvPr>
            <p:ph type="title"/>
          </p:nvPr>
        </p:nvSpPr>
        <p:spPr>
          <a:xfrm>
            <a:off x="1531620" y="794068"/>
            <a:ext cx="11706860" cy="1131573"/>
          </a:xfrm>
          <a:prstGeom prst="rect">
            <a:avLst/>
          </a:prstGeom>
        </p:spPr>
        <p:txBody>
          <a:bodyPr anchor="ctr"/>
          <a:lstStyle>
            <a:lvl1pPr defTabSz="1755140"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1.31.1刘克庄《贺新郎》（北望神州路）</a:t>
            </a:r>
          </a:p>
        </p:txBody>
      </p:sp>
      <p:sp>
        <p:nvSpPr>
          <p:cNvPr id="1243" name="矩形 4"/>
          <p:cNvSpPr/>
          <p:nvPr/>
        </p:nvSpPr>
        <p:spPr>
          <a:xfrm>
            <a:off x="468627" y="2095985"/>
            <a:ext cx="11006840" cy="102355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贺新郎 · 送陈真州</a:t>
            </a:r>
            <a:r>
              <a:rPr u="sng">
                <a:solidFill>
                  <a:srgbClr val="C00000"/>
                </a:solidFill>
              </a:rPr>
              <a:t>子华【选择】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北望神州路，试平章、这场公事，怎生分付？记得太行山百万，曾入宗爷驾驭。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今把作、握蛇骑虎。         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君去京东豪杰喜，想投戈、下拜真吾父。谈笑里，定齐鲁。</a:t>
            </a: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两河萧瑟惟狐兔。问当年、</a:t>
            </a:r>
            <a:r>
              <a:rPr u="sng"/>
              <a:t>祖生</a:t>
            </a:r>
            <a:r>
              <a:t>去后，有人来否？</a:t>
            </a:r>
            <a:endParaRPr u="sng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多少</a:t>
            </a:r>
            <a:r>
              <a:rPr u="sng"/>
              <a:t>新亭挥泪客</a:t>
            </a:r>
            <a:r>
              <a:t>，谁梦中原块土？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 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算事业、须由人做。应笑书生心胆怯，向车中、闭置如新妇。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空目送，塞鸿去。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标题 2"/>
          <p:cNvSpPr txBox="1"/>
          <p:nvPr>
            <p:ph type="title"/>
          </p:nvPr>
        </p:nvSpPr>
        <p:spPr>
          <a:xfrm>
            <a:off x="1531620" y="794068"/>
            <a:ext cx="11706860" cy="1131573"/>
          </a:xfrm>
          <a:prstGeom prst="rect">
            <a:avLst/>
          </a:prstGeom>
        </p:spPr>
        <p:txBody>
          <a:bodyPr anchor="ctr"/>
          <a:lstStyle>
            <a:lvl1pPr defTabSz="1755140"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1.31.1刘克庄《贺新郎》（北望神州路）</a:t>
            </a:r>
          </a:p>
        </p:txBody>
      </p:sp>
      <p:sp>
        <p:nvSpPr>
          <p:cNvPr id="1248" name="矩形 4"/>
          <p:cNvSpPr/>
          <p:nvPr/>
        </p:nvSpPr>
        <p:spPr>
          <a:xfrm>
            <a:off x="468627" y="2095985"/>
            <a:ext cx="11006840" cy="102355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贺新郎 · 送陈真州</a:t>
            </a:r>
            <a:r>
              <a:rPr u="sng">
                <a:solidFill>
                  <a:srgbClr val="C00000"/>
                </a:solidFill>
              </a:rPr>
              <a:t>子华【选择】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北望神州路，试平章、这场公事，怎生分付？记得太行山百万，曾入宗爷驾驭。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今把作、握蛇骑虎。         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君去京东豪杰喜，想投戈、下拜真吾父。谈笑里，定齐鲁。</a:t>
            </a: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两河萧瑟惟狐兔。问当年、</a:t>
            </a:r>
            <a:r>
              <a:rPr u="sng"/>
              <a:t>祖生</a:t>
            </a:r>
            <a:r>
              <a:t>去后，有人来否？</a:t>
            </a:r>
            <a:endParaRPr u="sng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多少</a:t>
            </a:r>
            <a:r>
              <a:rPr u="sng"/>
              <a:t>新亭挥泪客</a:t>
            </a:r>
            <a:r>
              <a:t>，谁梦中原块土？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 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算事业、须由人做。应笑书生心胆怯，向车中、闭置如新妇。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空目送，塞鸿去。</a:t>
            </a:r>
          </a:p>
        </p:txBody>
      </p:sp>
      <p:pic>
        <p:nvPicPr>
          <p:cNvPr id="124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9189" y="155555"/>
            <a:ext cx="6487772" cy="37294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0" name="对宗泽当年正确扶择的肯定"/>
          <p:cNvSpPr txBox="1"/>
          <p:nvPr/>
        </p:nvSpPr>
        <p:spPr>
          <a:xfrm>
            <a:off x="11804564" y="3365675"/>
            <a:ext cx="74676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none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宗泽当年正确扶择的肯定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标题 2"/>
          <p:cNvSpPr txBox="1"/>
          <p:nvPr>
            <p:ph type="title"/>
          </p:nvPr>
        </p:nvSpPr>
        <p:spPr>
          <a:xfrm>
            <a:off x="1531620" y="794068"/>
            <a:ext cx="11706860" cy="1131573"/>
          </a:xfrm>
          <a:prstGeom prst="rect">
            <a:avLst/>
          </a:prstGeom>
        </p:spPr>
        <p:txBody>
          <a:bodyPr anchor="ctr"/>
          <a:lstStyle>
            <a:lvl1pPr defTabSz="1755140"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1.31.1刘克庄《贺新郎》（北望神州路）</a:t>
            </a:r>
          </a:p>
        </p:txBody>
      </p:sp>
      <p:sp>
        <p:nvSpPr>
          <p:cNvPr id="1255" name="矩形 4"/>
          <p:cNvSpPr/>
          <p:nvPr/>
        </p:nvSpPr>
        <p:spPr>
          <a:xfrm>
            <a:off x="468627" y="2095985"/>
            <a:ext cx="11006840" cy="102355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贺新郎 · 送陈真州</a:t>
            </a:r>
            <a:r>
              <a:rPr u="sng">
                <a:solidFill>
                  <a:srgbClr val="C00000"/>
                </a:solidFill>
              </a:rPr>
              <a:t>子华【选择】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北望神州路，试平章、这场公事，怎生分付？记得太行山百万，曾入宗爷驾驭。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今把作、握蛇骑虎。         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君去京东豪杰喜，想投戈、下拜真吾父。谈笑里，定齐鲁。</a:t>
            </a: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两河萧瑟惟狐兔。问当年、</a:t>
            </a:r>
            <a:r>
              <a:rPr u="sng"/>
              <a:t>祖生</a:t>
            </a:r>
            <a:r>
              <a:t>去后，有人来否？</a:t>
            </a:r>
            <a:endParaRPr u="sng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多少</a:t>
            </a:r>
            <a:r>
              <a:rPr u="sng"/>
              <a:t>新亭挥泪客</a:t>
            </a:r>
            <a:r>
              <a:t>，谁梦中原块土？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 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算事业、须由人做。应笑书生心胆怯，向车中、闭置如新妇。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空目送，塞鸿去。</a:t>
            </a:r>
          </a:p>
        </p:txBody>
      </p:sp>
      <p:pic>
        <p:nvPicPr>
          <p:cNvPr id="125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9189" y="155555"/>
            <a:ext cx="6487772" cy="37294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57" name="对宗泽当年正确扶择的肯定"/>
          <p:cNvSpPr txBox="1"/>
          <p:nvPr/>
        </p:nvSpPr>
        <p:spPr>
          <a:xfrm>
            <a:off x="11804564" y="3365675"/>
            <a:ext cx="74676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none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宗泽当年正确扶择的肯定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58" name="对当局“握蛇骑虎”错误态度的谴责。"/>
          <p:cNvSpPr txBox="1"/>
          <p:nvPr/>
        </p:nvSpPr>
        <p:spPr>
          <a:xfrm>
            <a:off x="11716384" y="4676139"/>
            <a:ext cx="104521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当局“握蛇骑虎”错误态度的谴责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标题 2"/>
          <p:cNvSpPr txBox="1"/>
          <p:nvPr>
            <p:ph type="title"/>
          </p:nvPr>
        </p:nvSpPr>
        <p:spPr>
          <a:xfrm>
            <a:off x="1531620" y="794068"/>
            <a:ext cx="11706860" cy="1131573"/>
          </a:xfrm>
          <a:prstGeom prst="rect">
            <a:avLst/>
          </a:prstGeom>
        </p:spPr>
        <p:txBody>
          <a:bodyPr anchor="ctr"/>
          <a:lstStyle>
            <a:lvl1pPr defTabSz="1755140"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1.31.1刘克庄《贺新郎》（北望神州路）</a:t>
            </a:r>
          </a:p>
        </p:txBody>
      </p:sp>
      <p:sp>
        <p:nvSpPr>
          <p:cNvPr id="1263" name="矩形 4"/>
          <p:cNvSpPr/>
          <p:nvPr/>
        </p:nvSpPr>
        <p:spPr>
          <a:xfrm>
            <a:off x="468627" y="2095985"/>
            <a:ext cx="11006840" cy="102355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贺新郎 · 送陈真州</a:t>
            </a:r>
            <a:r>
              <a:rPr u="sng">
                <a:solidFill>
                  <a:srgbClr val="C00000"/>
                </a:solidFill>
              </a:rPr>
              <a:t>子华【选择】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北望神州路，试平章、这场公事，怎生分付？记得太行山百万，曾入宗爷驾驭。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今把作、握蛇骑虎。         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君去京东豪杰喜，想投戈、下拜真吾父。谈笑里，定齐鲁。</a:t>
            </a: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两河萧瑟惟狐兔。问当年、</a:t>
            </a:r>
            <a:r>
              <a:rPr u="sng"/>
              <a:t>祖生</a:t>
            </a:r>
            <a:r>
              <a:t>去后，有人来否？</a:t>
            </a:r>
            <a:endParaRPr u="sng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多少</a:t>
            </a:r>
            <a:r>
              <a:rPr u="sng"/>
              <a:t>新亭挥泪客</a:t>
            </a:r>
            <a:r>
              <a:t>，谁梦中原块土？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 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算事业、须由人做。应笑书生心胆怯，向车中、闭置如新妇。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空目送，塞鸿去。</a:t>
            </a:r>
          </a:p>
        </p:txBody>
      </p:sp>
      <p:pic>
        <p:nvPicPr>
          <p:cNvPr id="126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9189" y="155555"/>
            <a:ext cx="6487772" cy="37294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65" name="对宗泽当年正确扶择的肯定"/>
          <p:cNvSpPr txBox="1"/>
          <p:nvPr/>
        </p:nvSpPr>
        <p:spPr>
          <a:xfrm>
            <a:off x="11804564" y="3365675"/>
            <a:ext cx="74676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none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宗泽当年正确扶择的肯定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66" name="对当局“握蛇骑虎”错误态度的谴责。"/>
          <p:cNvSpPr txBox="1"/>
          <p:nvPr/>
        </p:nvSpPr>
        <p:spPr>
          <a:xfrm>
            <a:off x="11716384" y="4676139"/>
            <a:ext cx="104521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当局“握蛇骑虎”错误态度的谴责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67" name="对陈子华此行进行勉励，表示希望。"/>
          <p:cNvSpPr txBox="1"/>
          <p:nvPr/>
        </p:nvSpPr>
        <p:spPr>
          <a:xfrm>
            <a:off x="11710618" y="5820762"/>
            <a:ext cx="98552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陈子华此行进行勉励，表示希望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标题 2"/>
          <p:cNvSpPr txBox="1"/>
          <p:nvPr>
            <p:ph type="title"/>
          </p:nvPr>
        </p:nvSpPr>
        <p:spPr>
          <a:xfrm>
            <a:off x="1531620" y="794068"/>
            <a:ext cx="11706860" cy="1131573"/>
          </a:xfrm>
          <a:prstGeom prst="rect">
            <a:avLst/>
          </a:prstGeom>
        </p:spPr>
        <p:txBody>
          <a:bodyPr anchor="ctr"/>
          <a:lstStyle>
            <a:lvl1pPr defTabSz="1755140"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1.31.1刘克庄《贺新郎》（北望神州路）</a:t>
            </a:r>
          </a:p>
        </p:txBody>
      </p:sp>
      <p:sp>
        <p:nvSpPr>
          <p:cNvPr id="1272" name="矩形 4"/>
          <p:cNvSpPr/>
          <p:nvPr/>
        </p:nvSpPr>
        <p:spPr>
          <a:xfrm>
            <a:off x="468627" y="2095985"/>
            <a:ext cx="11006840" cy="102355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贺新郎 · 送陈真州</a:t>
            </a:r>
            <a:r>
              <a:rPr u="sng">
                <a:solidFill>
                  <a:srgbClr val="C00000"/>
                </a:solidFill>
              </a:rPr>
              <a:t>子华【选择】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北望神州路，试平章、这场公事，怎生分付？记得太行山百万，曾入宗爷驾驭。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今把作、握蛇骑虎。         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君去京东豪杰喜，想投戈、下拜真吾父。谈笑里，定齐鲁。</a:t>
            </a: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两河萧瑟惟狐兔。问当年、</a:t>
            </a:r>
            <a:r>
              <a:rPr u="sng"/>
              <a:t>祖生</a:t>
            </a:r>
            <a:r>
              <a:t>去后，有人来否？</a:t>
            </a:r>
            <a:endParaRPr u="sng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多少</a:t>
            </a:r>
            <a:r>
              <a:rPr u="sng"/>
              <a:t>新亭挥泪客</a:t>
            </a:r>
            <a:r>
              <a:t>，谁梦中原块土？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 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算事业、须由人做。应笑书生心胆怯，向车中、闭置如新妇。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空目送，塞鸿去。</a:t>
            </a:r>
          </a:p>
        </p:txBody>
      </p:sp>
      <p:pic>
        <p:nvPicPr>
          <p:cNvPr id="127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9189" y="155555"/>
            <a:ext cx="6487772" cy="37294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74" name="对宗泽当年正确扶择的肯定"/>
          <p:cNvSpPr txBox="1"/>
          <p:nvPr/>
        </p:nvSpPr>
        <p:spPr>
          <a:xfrm>
            <a:off x="11804564" y="3365675"/>
            <a:ext cx="74676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none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宗泽当年正确扶择的肯定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75" name="对当局“握蛇骑虎”错误态度的谴责。"/>
          <p:cNvSpPr txBox="1"/>
          <p:nvPr/>
        </p:nvSpPr>
        <p:spPr>
          <a:xfrm>
            <a:off x="11716384" y="4676139"/>
            <a:ext cx="104521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当局“握蛇骑虎”错误态度的谴责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76" name="对陈子华此行进行勉励，表示希望。"/>
          <p:cNvSpPr txBox="1"/>
          <p:nvPr/>
        </p:nvSpPr>
        <p:spPr>
          <a:xfrm>
            <a:off x="11710618" y="5820762"/>
            <a:ext cx="98552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陈子华此行进行勉励，表示希望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77" name="感慨北方缺少抗敌志士，"/>
          <p:cNvSpPr txBox="1"/>
          <p:nvPr/>
        </p:nvSpPr>
        <p:spPr>
          <a:xfrm>
            <a:off x="11677384" y="7443064"/>
            <a:ext cx="7019926" cy="1587724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感慨北方缺少抗敌志士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标题 2"/>
          <p:cNvSpPr txBox="1"/>
          <p:nvPr>
            <p:ph type="title"/>
          </p:nvPr>
        </p:nvSpPr>
        <p:spPr>
          <a:xfrm>
            <a:off x="1531620" y="794068"/>
            <a:ext cx="11706860" cy="1131573"/>
          </a:xfrm>
          <a:prstGeom prst="rect">
            <a:avLst/>
          </a:prstGeom>
        </p:spPr>
        <p:txBody>
          <a:bodyPr anchor="ctr"/>
          <a:lstStyle>
            <a:lvl1pPr defTabSz="1755140"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1.31.1刘克庄《贺新郎》（北望神州路）</a:t>
            </a:r>
          </a:p>
        </p:txBody>
      </p:sp>
      <p:sp>
        <p:nvSpPr>
          <p:cNvPr id="1282" name="矩形 4"/>
          <p:cNvSpPr/>
          <p:nvPr/>
        </p:nvSpPr>
        <p:spPr>
          <a:xfrm>
            <a:off x="468627" y="2095985"/>
            <a:ext cx="11006840" cy="102355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贺新郎 · 送陈真州</a:t>
            </a:r>
            <a:r>
              <a:rPr u="sng">
                <a:solidFill>
                  <a:srgbClr val="C00000"/>
                </a:solidFill>
              </a:rPr>
              <a:t>子华【选择】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北望神州路，试平章、这场公事，怎生分付？记得太行山百万，曾入宗爷驾驭。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今把作、握蛇骑虎。         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君去京东豪杰喜，想投戈、下拜真吾父。谈笑里，定齐鲁。</a:t>
            </a: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两河萧瑟惟狐兔。问当年、</a:t>
            </a:r>
            <a:r>
              <a:rPr u="sng"/>
              <a:t>祖生</a:t>
            </a:r>
            <a:r>
              <a:t>去后，有人来否？</a:t>
            </a:r>
            <a:endParaRPr u="sng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多少</a:t>
            </a:r>
            <a:r>
              <a:rPr u="sng"/>
              <a:t>新亭挥泪客</a:t>
            </a:r>
            <a:r>
              <a:t>，谁梦中原块土？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 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算事业、须由人做。应笑书生心胆怯，向车中、闭置如新妇。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空目送，塞鸿去。</a:t>
            </a:r>
          </a:p>
        </p:txBody>
      </p:sp>
      <p:pic>
        <p:nvPicPr>
          <p:cNvPr id="128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9189" y="155555"/>
            <a:ext cx="6487772" cy="37294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84" name="对宗泽当年正确扶择的肯定"/>
          <p:cNvSpPr txBox="1"/>
          <p:nvPr/>
        </p:nvSpPr>
        <p:spPr>
          <a:xfrm>
            <a:off x="11804564" y="3365675"/>
            <a:ext cx="74676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none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宗泽当年正确扶择的肯定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85" name="对当局“握蛇骑虎”错误态度的谴责。"/>
          <p:cNvSpPr txBox="1"/>
          <p:nvPr/>
        </p:nvSpPr>
        <p:spPr>
          <a:xfrm>
            <a:off x="11716384" y="4676139"/>
            <a:ext cx="104521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当局“握蛇骑虎”错误态度的谴责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86" name="对陈子华此行进行勉励，表示希望。"/>
          <p:cNvSpPr txBox="1"/>
          <p:nvPr/>
        </p:nvSpPr>
        <p:spPr>
          <a:xfrm>
            <a:off x="11710618" y="5820762"/>
            <a:ext cx="98552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陈子华此行进行勉励，表示希望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87" name="感慨北方缺少抗敌志士，"/>
          <p:cNvSpPr txBox="1"/>
          <p:nvPr/>
        </p:nvSpPr>
        <p:spPr>
          <a:xfrm>
            <a:off x="11677384" y="7443064"/>
            <a:ext cx="7019926" cy="1587724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感慨北方缺少抗敌志士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88" name="讽刺士大夫不敢恢复中原，"/>
          <p:cNvSpPr txBox="1"/>
          <p:nvPr/>
        </p:nvSpPr>
        <p:spPr>
          <a:xfrm>
            <a:off x="11879177" y="8823665"/>
            <a:ext cx="7318376" cy="81726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讽刺士大夫不敢恢复中原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标题 2"/>
          <p:cNvSpPr txBox="1"/>
          <p:nvPr>
            <p:ph type="title"/>
          </p:nvPr>
        </p:nvSpPr>
        <p:spPr>
          <a:xfrm>
            <a:off x="1531620" y="794068"/>
            <a:ext cx="11706860" cy="1131573"/>
          </a:xfrm>
          <a:prstGeom prst="rect">
            <a:avLst/>
          </a:prstGeom>
        </p:spPr>
        <p:txBody>
          <a:bodyPr anchor="ctr"/>
          <a:lstStyle>
            <a:lvl1pPr defTabSz="1755140"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1.31.1刘克庄《贺新郎》（北望神州路）</a:t>
            </a:r>
          </a:p>
        </p:txBody>
      </p:sp>
      <p:sp>
        <p:nvSpPr>
          <p:cNvPr id="1293" name="矩形 4"/>
          <p:cNvSpPr/>
          <p:nvPr/>
        </p:nvSpPr>
        <p:spPr>
          <a:xfrm>
            <a:off x="468627" y="2095985"/>
            <a:ext cx="11006840" cy="102355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贺新郎 · 送陈真州</a:t>
            </a:r>
            <a:r>
              <a:rPr u="sng">
                <a:solidFill>
                  <a:srgbClr val="C00000"/>
                </a:solidFill>
              </a:rPr>
              <a:t>子华【选择】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北望神州路，试平章、这场公事，怎生分付？记得太行山百万，曾入宗爷驾驭。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今把作、握蛇骑虎。         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君去京东豪杰喜，想投戈、下拜真吾父。谈笑里，定齐鲁。</a:t>
            </a: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两河萧瑟惟狐兔。问当年、</a:t>
            </a:r>
            <a:r>
              <a:rPr u="sng"/>
              <a:t>祖生</a:t>
            </a:r>
            <a:r>
              <a:t>去后，有人来否？</a:t>
            </a:r>
            <a:endParaRPr u="sng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多少</a:t>
            </a:r>
            <a:r>
              <a:rPr u="sng"/>
              <a:t>新亭挥泪客</a:t>
            </a:r>
            <a:r>
              <a:t>，谁梦中原块土？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 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算事业、须由人做。应笑书生心胆怯，向车中、闭置如新妇。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空目送，塞鸿去。</a:t>
            </a:r>
          </a:p>
        </p:txBody>
      </p:sp>
      <p:pic>
        <p:nvPicPr>
          <p:cNvPr id="129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9189" y="155555"/>
            <a:ext cx="6487772" cy="37294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95" name="对宗泽当年正确扶择的肯定"/>
          <p:cNvSpPr txBox="1"/>
          <p:nvPr/>
        </p:nvSpPr>
        <p:spPr>
          <a:xfrm>
            <a:off x="11804564" y="3365675"/>
            <a:ext cx="74676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none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宗泽当年正确扶择的肯定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96" name="对当局“握蛇骑虎”错误态度的谴责。"/>
          <p:cNvSpPr txBox="1"/>
          <p:nvPr/>
        </p:nvSpPr>
        <p:spPr>
          <a:xfrm>
            <a:off x="11716384" y="4676139"/>
            <a:ext cx="104521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当局“握蛇骑虎”错误态度的谴责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97" name="对陈子华此行进行勉励，表示希望。"/>
          <p:cNvSpPr txBox="1"/>
          <p:nvPr/>
        </p:nvSpPr>
        <p:spPr>
          <a:xfrm>
            <a:off x="11710618" y="5820762"/>
            <a:ext cx="98552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陈子华此行进行勉励，表示希望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98" name="感慨北方缺少抗敌志士，"/>
          <p:cNvSpPr txBox="1"/>
          <p:nvPr/>
        </p:nvSpPr>
        <p:spPr>
          <a:xfrm>
            <a:off x="11677384" y="7443064"/>
            <a:ext cx="7019926" cy="1587724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感慨北方缺少抗敌志士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299" name="讽刺士大夫不敢恢复中原，"/>
          <p:cNvSpPr txBox="1"/>
          <p:nvPr/>
        </p:nvSpPr>
        <p:spPr>
          <a:xfrm>
            <a:off x="11879177" y="8823665"/>
            <a:ext cx="7318376" cy="81726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讽刺士大夫不敢恢复中原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300" name="正面鼓励陈子华要勇于担当，…"/>
          <p:cNvSpPr txBox="1"/>
          <p:nvPr/>
        </p:nvSpPr>
        <p:spPr>
          <a:xfrm>
            <a:off x="11815412" y="9987368"/>
            <a:ext cx="8064501" cy="248925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正面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鼓励陈子华要勇于担当，</a:t>
            </a:r>
            <a:endParaRPr u="sng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而以自己无能为憾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标题 2"/>
          <p:cNvSpPr txBox="1"/>
          <p:nvPr>
            <p:ph type="title"/>
          </p:nvPr>
        </p:nvSpPr>
        <p:spPr>
          <a:xfrm>
            <a:off x="1531620" y="794068"/>
            <a:ext cx="11706860" cy="1131573"/>
          </a:xfrm>
          <a:prstGeom prst="rect">
            <a:avLst/>
          </a:prstGeom>
        </p:spPr>
        <p:txBody>
          <a:bodyPr anchor="ctr"/>
          <a:lstStyle>
            <a:lvl1pPr defTabSz="1755140"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1.31.1刘克庄《贺新郎》（北望神州路）</a:t>
            </a:r>
          </a:p>
        </p:txBody>
      </p:sp>
      <p:sp>
        <p:nvSpPr>
          <p:cNvPr id="1305" name="矩形 4"/>
          <p:cNvSpPr/>
          <p:nvPr/>
        </p:nvSpPr>
        <p:spPr>
          <a:xfrm>
            <a:off x="468627" y="2095985"/>
            <a:ext cx="11006840" cy="1023557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贺新郎 · 送陈真州</a:t>
            </a:r>
            <a:r>
              <a:rPr u="sng">
                <a:solidFill>
                  <a:srgbClr val="C00000"/>
                </a:solidFill>
              </a:rPr>
              <a:t>子华【选择】</a:t>
            </a:r>
            <a:endParaRPr>
              <a:solidFill>
                <a:srgbClr val="FF0000"/>
              </a:solidFill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北望神州路，试平章、这场公事，怎生分付？记得太行山百万，曾入宗爷驾驭。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今把作、握蛇骑虎。          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</a:t>
            </a:r>
            <a:r>
              <a:t>君去京东豪杰喜，想投戈、下拜真吾父。谈笑里，定齐鲁。</a:t>
            </a: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两河萧瑟惟狐兔。问当年、</a:t>
            </a:r>
            <a:r>
              <a:rPr u="sng"/>
              <a:t>祖生</a:t>
            </a:r>
            <a:r>
              <a:t>去后，有人来否？</a:t>
            </a:r>
            <a:endParaRPr u="sng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多少</a:t>
            </a:r>
            <a:r>
              <a:rPr u="sng"/>
              <a:t>新亭挥泪客</a:t>
            </a:r>
            <a:r>
              <a:t>，谁梦中原块土？          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   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算事业、须由人做。应笑书生心胆怯，向车中、闭置如新妇。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空目送，塞鸿去。</a:t>
            </a:r>
          </a:p>
        </p:txBody>
      </p:sp>
      <p:pic>
        <p:nvPicPr>
          <p:cNvPr id="130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9189" y="155555"/>
            <a:ext cx="6487772" cy="372943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07" name="对宗泽当年正确扶择的肯定"/>
          <p:cNvSpPr txBox="1"/>
          <p:nvPr/>
        </p:nvSpPr>
        <p:spPr>
          <a:xfrm>
            <a:off x="11804564" y="3365675"/>
            <a:ext cx="74676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none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宗泽当年正确扶择的肯定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308" name="对当局“握蛇骑虎”错误态度的谴责。"/>
          <p:cNvSpPr txBox="1"/>
          <p:nvPr/>
        </p:nvSpPr>
        <p:spPr>
          <a:xfrm>
            <a:off x="11716384" y="4676139"/>
            <a:ext cx="104521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当局“握蛇骑虎”错误态度的谴责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309" name="对陈子华此行进行勉励，表示希望。"/>
          <p:cNvSpPr txBox="1"/>
          <p:nvPr/>
        </p:nvSpPr>
        <p:spPr>
          <a:xfrm>
            <a:off x="11710618" y="5820762"/>
            <a:ext cx="9855201" cy="1646263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陈子华此行进行勉励，表示希望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310" name="感慨北方缺少抗敌志士，"/>
          <p:cNvSpPr txBox="1"/>
          <p:nvPr/>
        </p:nvSpPr>
        <p:spPr>
          <a:xfrm>
            <a:off x="11677384" y="7443064"/>
            <a:ext cx="7019926" cy="1587724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感慨北方缺少抗敌志士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311" name="讽刺士大夫不敢恢复中原，"/>
          <p:cNvSpPr txBox="1"/>
          <p:nvPr/>
        </p:nvSpPr>
        <p:spPr>
          <a:xfrm>
            <a:off x="11879177" y="8823665"/>
            <a:ext cx="7318376" cy="81726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讽刺士大夫不敢恢复中原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，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312" name="正面鼓励陈子华要勇于担当，…"/>
          <p:cNvSpPr txBox="1"/>
          <p:nvPr/>
        </p:nvSpPr>
        <p:spPr>
          <a:xfrm>
            <a:off x="11815412" y="9987368"/>
            <a:ext cx="8064501" cy="248925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正面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鼓励陈子华要勇于担当，</a:t>
            </a:r>
            <a:endParaRPr u="sng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25000"/>
              </a:lnSpc>
              <a:defRPr sz="47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而以自己无能为憾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313" name="呼应首句“北望”"/>
          <p:cNvSpPr txBox="1"/>
          <p:nvPr/>
        </p:nvSpPr>
        <p:spPr>
          <a:xfrm>
            <a:off x="11996524" y="11736564"/>
            <a:ext cx="4930776" cy="81726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>
            <a:lvl1pPr algn="l" defTabSz="1828800">
              <a:lnSpc>
                <a:spcPct val="125000"/>
              </a:lnSpc>
              <a:defRPr sz="4700" b="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pPr>
              <a:defRPr u="none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呼应首句“北望”</a:t>
            </a:r>
            <a:endParaRPr u="sng">
              <a:solidFill>
                <a:srgbClr val="C0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/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31520">
              <a:defRPr sz="1920"/>
            </a:lvl1pPr>
          </a:lstStyle>
          <a:p>
            <a:r>
              <a:t>/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</a:t>
            </a:r>
          </a:p>
        </p:txBody>
      </p:sp>
      <p:pic>
        <p:nvPicPr>
          <p:cNvPr id="1318" name="屏幕快照 2019-02-22 11.35.01.png" descr="屏幕快照 2019-02-22 11.35.01.png"/>
          <p:cNvPicPr>
            <a:picLocks noChangeAspect="1"/>
          </p:cNvPicPr>
          <p:nvPr/>
        </p:nvPicPr>
        <p:blipFill>
          <a:blip r:embed="rId1"/>
          <a:srcRect l="4416" t="21517" r="10749" b="6565"/>
          <a:stretch>
            <a:fillRect/>
          </a:stretch>
        </p:blipFill>
        <p:spPr>
          <a:xfrm>
            <a:off x="-1429066" y="-218078"/>
            <a:ext cx="27930309" cy="1479867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下列作家中，号后村居士的是…"/>
          <p:cNvSpPr txBox="1"/>
          <p:nvPr>
            <p:ph type="body" idx="1"/>
          </p:nvPr>
        </p:nvSpPr>
        <p:spPr>
          <a:xfrm>
            <a:off x="1318258" y="2778759"/>
            <a:ext cx="21376644" cy="9400544"/>
          </a:xfrm>
          <a:prstGeom prst="rect">
            <a:avLst/>
          </a:prstGeom>
        </p:spPr>
        <p:txBody>
          <a:bodyPr/>
          <a:lstStyle/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下列作家中，号后村居士的是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A:刘克庄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B:刘过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C:刘辰翁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D:刘因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321" name="真题练习"/>
          <p:cNvSpPr txBox="1"/>
          <p:nvPr>
            <p:ph type="title"/>
          </p:nvPr>
        </p:nvSpPr>
        <p:spPr>
          <a:xfrm>
            <a:off x="1676399" y="1125218"/>
            <a:ext cx="10425433" cy="1131574"/>
          </a:xfrm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标题 8"/>
          <p:cNvSpPr txBox="1"/>
          <p:nvPr>
            <p:ph type="title"/>
          </p:nvPr>
        </p:nvSpPr>
        <p:spPr>
          <a:xfrm>
            <a:off x="1676399" y="1125393"/>
            <a:ext cx="10425432" cy="1131750"/>
          </a:xfrm>
          <a:prstGeom prst="rect">
            <a:avLst/>
          </a:prstGeom>
        </p:spPr>
        <p:txBody>
          <a:bodyPr/>
          <a:lstStyle>
            <a:lvl1pPr>
              <a:defRPr sz="5200" b="1"/>
            </a:lvl1pPr>
          </a:lstStyle>
          <a:p>
            <a:r>
              <a:t>全书朝代分数占比</a:t>
            </a:r>
          </a:p>
        </p:txBody>
      </p:sp>
      <p:graphicFrame>
        <p:nvGraphicFramePr>
          <p:cNvPr id="423" name="图表 3"/>
          <p:cNvGraphicFramePr/>
          <p:nvPr/>
        </p:nvGraphicFramePr>
        <p:xfrm>
          <a:off x="1454732" y="2451942"/>
          <a:ext cx="15233258" cy="9974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下列作家中，号后村居士的是…"/>
          <p:cNvSpPr txBox="1"/>
          <p:nvPr>
            <p:ph type="body" idx="1"/>
          </p:nvPr>
        </p:nvSpPr>
        <p:spPr>
          <a:xfrm>
            <a:off x="1318258" y="2778759"/>
            <a:ext cx="21376644" cy="9400544"/>
          </a:xfrm>
          <a:prstGeom prst="rect">
            <a:avLst/>
          </a:prstGeom>
        </p:spPr>
        <p:txBody>
          <a:bodyPr/>
          <a:lstStyle/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下列作家中，号后村居士的是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A:刘克庄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B:刘过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C:刘辰翁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D:刘因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答案：A</a:t>
            </a:r>
          </a:p>
        </p:txBody>
      </p:sp>
      <p:sp>
        <p:nvSpPr>
          <p:cNvPr id="1324" name="真题练习"/>
          <p:cNvSpPr txBox="1"/>
          <p:nvPr>
            <p:ph type="title"/>
          </p:nvPr>
        </p:nvSpPr>
        <p:spPr>
          <a:xfrm>
            <a:off x="1676399" y="1125218"/>
            <a:ext cx="10425433" cy="1131574"/>
          </a:xfrm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下列刘克庄《贺新郎》句子中，运用了“击楫中流”典故的是（ ）…"/>
          <p:cNvSpPr txBox="1"/>
          <p:nvPr>
            <p:ph type="body" idx="1"/>
          </p:nvPr>
        </p:nvSpPr>
        <p:spPr>
          <a:xfrm>
            <a:off x="1318258" y="2778759"/>
            <a:ext cx="21376644" cy="9400544"/>
          </a:xfrm>
          <a:prstGeom prst="rect">
            <a:avLst/>
          </a:prstGeom>
        </p:spPr>
        <p:txBody>
          <a:bodyPr/>
          <a:lstStyle/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下列刘克庄《贺新郎》句子中，运用了“击楫中流”典故的是（ ）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A:记得太行山百万，曾入宗爷驾驭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B:问当年、祖生去后，有人来否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C:多少新亭挥泪客，谁梦中原块土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D:应笑书生心胆怯，向车中、闭置如新妇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327" name="真题练习"/>
          <p:cNvSpPr txBox="1"/>
          <p:nvPr>
            <p:ph type="title"/>
          </p:nvPr>
        </p:nvSpPr>
        <p:spPr>
          <a:xfrm>
            <a:off x="1676399" y="1125218"/>
            <a:ext cx="10425433" cy="1131574"/>
          </a:xfrm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下列刘克庄《贺新郎》句子中，运用了“击楫中流”典故的是（ ）…"/>
          <p:cNvSpPr txBox="1"/>
          <p:nvPr>
            <p:ph type="body" idx="1"/>
          </p:nvPr>
        </p:nvSpPr>
        <p:spPr>
          <a:xfrm>
            <a:off x="1318258" y="2778759"/>
            <a:ext cx="21376644" cy="9400544"/>
          </a:xfrm>
          <a:prstGeom prst="rect">
            <a:avLst/>
          </a:prstGeom>
        </p:spPr>
        <p:txBody>
          <a:bodyPr/>
          <a:lstStyle/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下列刘克庄《贺新郎》句子中，运用了“击楫中流”典故的是（ ）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A:记得太行山百万，曾入宗爷驾驭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B:问当年、祖生去后，有人来否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C:多少新亭挥泪客，谁梦中原块土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D:应笑书生心胆怯，向车中、闭置如新妇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答案：B</a:t>
            </a:r>
          </a:p>
        </p:txBody>
      </p:sp>
      <p:sp>
        <p:nvSpPr>
          <p:cNvPr id="1330" name="真题练习"/>
          <p:cNvSpPr txBox="1"/>
          <p:nvPr>
            <p:ph type="title"/>
          </p:nvPr>
        </p:nvSpPr>
        <p:spPr>
          <a:xfrm>
            <a:off x="1676399" y="1125218"/>
            <a:ext cx="10425433" cy="1131574"/>
          </a:xfrm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下列《贺新郎》句子中，与晋室南渡有关的是…"/>
          <p:cNvSpPr txBox="1"/>
          <p:nvPr>
            <p:ph type="body" idx="1"/>
          </p:nvPr>
        </p:nvSpPr>
        <p:spPr>
          <a:xfrm>
            <a:off x="1318258" y="2778759"/>
            <a:ext cx="21376644" cy="9400544"/>
          </a:xfrm>
          <a:prstGeom prst="rect">
            <a:avLst/>
          </a:prstGeom>
        </p:spPr>
        <p:txBody>
          <a:bodyPr/>
          <a:lstStyle/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下列《贺新郎》句子中，与晋室南渡有关的是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A:记得太行山百万，曾入宗爷驾驭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B:问当年、祖生去后，有人来否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C:多少新亭挥泪客，谁梦中原块土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D:应笑书生心胆怯，向车中、闭置如新妇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333" name="真题练习"/>
          <p:cNvSpPr txBox="1"/>
          <p:nvPr>
            <p:ph type="title"/>
          </p:nvPr>
        </p:nvSpPr>
        <p:spPr>
          <a:xfrm>
            <a:off x="1676399" y="1125218"/>
            <a:ext cx="10425433" cy="1131574"/>
          </a:xfrm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下列《贺新郎》句子中，与晋室南渡有关的是…"/>
          <p:cNvSpPr txBox="1"/>
          <p:nvPr>
            <p:ph type="body" idx="1"/>
          </p:nvPr>
        </p:nvSpPr>
        <p:spPr>
          <a:xfrm>
            <a:off x="1318258" y="2778759"/>
            <a:ext cx="21376644" cy="9400544"/>
          </a:xfrm>
          <a:prstGeom prst="rect">
            <a:avLst/>
          </a:prstGeom>
        </p:spPr>
        <p:txBody>
          <a:bodyPr/>
          <a:lstStyle/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下列《贺新郎》句子中，与晋室南渡有关的是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A:记得太行山百万，曾入宗爷驾驭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B:问当年、祖生去后，有人来否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solidFill>
                  <a:srgbClr val="BE0000"/>
                </a:solidFill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C:多少新亭挥泪客，谁梦中原块土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D:应笑书生心胆怯，向车中、闭置如新妇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663700">
              <a:lnSpc>
                <a:spcPct val="150000"/>
              </a:lnSpc>
              <a:spcBef>
                <a:spcPts val="0"/>
              </a:spcBef>
              <a:defRPr sz="510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答案：C</a:t>
            </a:r>
          </a:p>
        </p:txBody>
      </p:sp>
      <p:sp>
        <p:nvSpPr>
          <p:cNvPr id="1336" name="真题练习"/>
          <p:cNvSpPr txBox="1"/>
          <p:nvPr>
            <p:ph type="title"/>
          </p:nvPr>
        </p:nvSpPr>
        <p:spPr>
          <a:xfrm>
            <a:off x="1676399" y="1125218"/>
            <a:ext cx="10425433" cy="1131574"/>
          </a:xfrm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标题 2"/>
          <p:cNvSpPr txBox="1"/>
          <p:nvPr>
            <p:ph type="title"/>
          </p:nvPr>
        </p:nvSpPr>
        <p:spPr>
          <a:xfrm>
            <a:off x="1563160" y="1124901"/>
            <a:ext cx="11706861" cy="1131573"/>
          </a:xfrm>
          <a:prstGeom prst="rect">
            <a:avLst/>
          </a:prstGeom>
        </p:spPr>
        <p:txBody>
          <a:bodyPr anchor="ctr"/>
          <a:lstStyle>
            <a:lvl1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1.32.0吴文英</a:t>
            </a:r>
          </a:p>
        </p:txBody>
      </p:sp>
      <p:sp>
        <p:nvSpPr>
          <p:cNvPr id="1339" name="矩形 4"/>
          <p:cNvSpPr txBox="1"/>
          <p:nvPr/>
        </p:nvSpPr>
        <p:spPr>
          <a:xfrm>
            <a:off x="1432075" y="2824400"/>
            <a:ext cx="13407667" cy="797909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just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1.吴文英，号</a:t>
            </a:r>
            <a:r>
              <a:rPr u="sng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梦窗</a:t>
            </a:r>
            <a:r>
              <a:t>，又号</a:t>
            </a:r>
            <a:r>
              <a:rPr u="sng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觉翁</a:t>
            </a:r>
            <a:r>
              <a:t>。</a:t>
            </a:r>
            <a:endParaRPr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  <a:p>
            <a:pPr algn="just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 是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南宋风雅词派中【密丽】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代表词人</a:t>
            </a:r>
            <a:r>
              <a:t>，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与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周邦彦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并称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“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周吴</a:t>
            </a:r>
            <a:r>
              <a:rPr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”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just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2.著有</a:t>
            </a:r>
            <a:r>
              <a:rPr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《</a:t>
            </a:r>
            <a:r>
              <a:rPr u="sng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梦窗词</a:t>
            </a:r>
            <a:r>
              <a:rPr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》</a:t>
            </a:r>
            <a:endParaRPr>
              <a:latin typeface="Lantinghei SC Demibold"/>
              <a:ea typeface="Lantinghei SC Demibold"/>
              <a:cs typeface="Lantinghei SC Demibold"/>
              <a:sym typeface="Lantinghei SC Demibold"/>
            </a:endParaRPr>
          </a:p>
          <a:p>
            <a:pPr algn="just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3.作词音律协调，字句工丽，善用典故，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但过于朦胧晦涩，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张炎讥为“如七宝楼台，眩人眼目”。</a:t>
            </a:r>
            <a:endParaRPr u="sng"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pic>
        <p:nvPicPr>
          <p:cNvPr id="1340" name="图片 6" descr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10725" y="4230370"/>
            <a:ext cx="7332982" cy="52552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1" name="星形"/>
          <p:cNvSpPr/>
          <p:nvPr/>
        </p:nvSpPr>
        <p:spPr>
          <a:xfrm>
            <a:off x="2328058" y="10865891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42" name="单选"/>
          <p:cNvSpPr txBox="1"/>
          <p:nvPr/>
        </p:nvSpPr>
        <p:spPr>
          <a:xfrm>
            <a:off x="1422237" y="10707716"/>
            <a:ext cx="993775" cy="727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4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5" name="标题 1"/>
          <p:cNvSpPr txBox="1"/>
          <p:nvPr>
            <p:ph type="title"/>
          </p:nvPr>
        </p:nvSpPr>
        <p:spPr>
          <a:xfrm>
            <a:off x="3049899" y="8483203"/>
            <a:ext cx="17691602" cy="1712120"/>
          </a:xfrm>
          <a:prstGeom prst="rect">
            <a:avLst/>
          </a:prstGeom>
        </p:spPr>
        <p:txBody>
          <a:bodyPr anchor="b"/>
          <a:lstStyle>
            <a:lvl1pPr defTabSz="1627505">
              <a:defRPr sz="8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1.32.1吴文英《八声甘州》[泛读]</a:t>
            </a:r>
          </a:p>
        </p:txBody>
      </p:sp>
      <p:sp>
        <p:nvSpPr>
          <p:cNvPr id="1346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347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48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49" name="副标题 2"/>
          <p:cNvSpPr txBox="1"/>
          <p:nvPr/>
        </p:nvSpPr>
        <p:spPr>
          <a:xfrm>
            <a:off x="2930526" y="12258675"/>
            <a:ext cx="9782176" cy="716276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标题 2"/>
          <p:cNvSpPr txBox="1"/>
          <p:nvPr>
            <p:ph type="title"/>
          </p:nvPr>
        </p:nvSpPr>
        <p:spPr>
          <a:xfrm>
            <a:off x="1531620" y="1207769"/>
            <a:ext cx="11706860" cy="1131572"/>
          </a:xfrm>
          <a:prstGeom prst="rect">
            <a:avLst/>
          </a:prstGeom>
        </p:spPr>
        <p:txBody>
          <a:bodyPr anchor="ctr"/>
          <a:lstStyle>
            <a:lvl1pPr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吴文英 《八声甘州》（渺空烟四远）</a:t>
            </a:r>
          </a:p>
        </p:txBody>
      </p:sp>
      <p:sp>
        <p:nvSpPr>
          <p:cNvPr id="1352" name="矩形 6"/>
          <p:cNvSpPr/>
          <p:nvPr/>
        </p:nvSpPr>
        <p:spPr>
          <a:xfrm>
            <a:off x="314325" y="2341665"/>
            <a:ext cx="23755350" cy="6006326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91438" tIns="91438" rIns="91438" bIns="91438">
            <a:spAutoFit/>
          </a:bodyPr>
          <a:lstStyle/>
          <a:p>
            <a:pPr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八声甘州·</a:t>
            </a:r>
            <a:r>
              <a:rPr>
                <a:solidFill>
                  <a:srgbClr val="BE0000"/>
                </a:solidFill>
              </a:rPr>
              <a:t>灵岩陪庾幕诸公游</a:t>
            </a:r>
            <a:endParaRPr>
              <a:solidFill>
                <a:srgbClr val="BE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渺空烟四远，是何年、青天坠长星？幻苍崖云树，</a:t>
            </a:r>
            <a:r>
              <a:rPr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名娃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金屋，</a:t>
            </a:r>
            <a:r>
              <a:rPr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残霸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宫城。箭径</a:t>
            </a:r>
            <a:r>
              <a:rPr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酸风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射眼，腻水染花腥。时靸sǎ双鸳响，廊叶秋声。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宫里</a:t>
            </a:r>
            <a:r>
              <a:rPr u="sng">
                <a:solidFill>
                  <a:srgbClr val="C00000"/>
                </a:solidFill>
              </a:rPr>
              <a:t>吴王沉醉</a:t>
            </a:r>
            <a:r>
              <a:t>，倩qìng五湖倦客，独钓醒醒。问苍天无语，华发奈山青。水涵空、阑干高处，送乱鸦、斜日落渔汀。连呼酒，上琴台去，秋与云平。</a:t>
            </a:r>
          </a:p>
        </p:txBody>
      </p:sp>
      <p:sp>
        <p:nvSpPr>
          <p:cNvPr id="1353" name="TextBox 7"/>
          <p:cNvSpPr txBox="1"/>
          <p:nvPr/>
        </p:nvSpPr>
        <p:spPr>
          <a:xfrm>
            <a:off x="337089" y="8717091"/>
            <a:ext cx="22355814" cy="42594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12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</a:t>
            </a:r>
            <a:r>
              <a:rPr b="1"/>
              <a:t>残霸</a:t>
            </a:r>
            <a:r>
              <a:t>：霸业半途而废，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吴王夫差</a:t>
            </a:r>
            <a:r>
              <a:rPr b="1">
                <a:solidFill>
                  <a:srgbClr val="C00000"/>
                </a:solidFill>
              </a:rPr>
              <a:t> </a:t>
            </a:r>
            <a:r>
              <a:t>争霸中原，被越国所灭。</a:t>
            </a:r>
            <a:r>
              <a:rPr b="1"/>
              <a:t>宫城</a:t>
            </a:r>
            <a:r>
              <a:t>：指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苏州</a:t>
            </a:r>
            <a:r>
              <a:t>。</a:t>
            </a:r>
          </a:p>
          <a:p>
            <a:pPr algn="l" defTabSz="1828800">
              <a:lnSpc>
                <a:spcPct val="12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</a:t>
            </a:r>
            <a:r>
              <a:rPr b="1"/>
              <a:t>酸风射眼</a:t>
            </a:r>
            <a:r>
              <a:t>：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唐李贺</a:t>
            </a:r>
            <a:r>
              <a:t>《金铜仙人辞汉歌》：“东关酸风射眸子。”</a:t>
            </a:r>
            <a:r>
              <a:rPr b="1"/>
              <a:t>酸风</a:t>
            </a:r>
            <a:r>
              <a:t>：冷风。</a:t>
            </a:r>
          </a:p>
          <a:p>
            <a:pPr algn="l" defTabSz="1828800">
              <a:lnSpc>
                <a:spcPct val="12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</a:t>
            </a:r>
            <a:r>
              <a:rPr b="1"/>
              <a:t>腻水</a:t>
            </a:r>
            <a:r>
              <a:t>：即采香径，据说</a:t>
            </a:r>
            <a:r>
              <a:rPr u="sng">
                <a:solidFill>
                  <a:srgbClr val="C00000"/>
                </a:solidFill>
              </a:rPr>
              <a:t>西施</a:t>
            </a:r>
            <a:r>
              <a:t>在此沐浴，语出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杜牧《阿房宫赋》</a:t>
            </a:r>
            <a:r>
              <a:t>。</a:t>
            </a:r>
          </a:p>
          <a:p>
            <a:pPr algn="l" defTabSz="1828800">
              <a:lnSpc>
                <a:spcPct val="12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</a:t>
            </a:r>
            <a:r>
              <a:rPr b="1"/>
              <a:t>五湖倦客</a:t>
            </a:r>
            <a:r>
              <a:t>：指</a:t>
            </a:r>
            <a:r>
              <a:rPr u="sng">
                <a:solidFill>
                  <a:srgbClr val="C00000"/>
                </a:solidFill>
              </a:rPr>
              <a:t>范蠡</a:t>
            </a:r>
            <a:r>
              <a:t>。倩qìng：使得。</a:t>
            </a:r>
          </a:p>
        </p:txBody>
      </p:sp>
      <p:sp>
        <p:nvSpPr>
          <p:cNvPr id="1354" name="星形"/>
          <p:cNvSpPr/>
          <p:nvPr/>
        </p:nvSpPr>
        <p:spPr>
          <a:xfrm>
            <a:off x="17410210" y="1568193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55" name="单选"/>
          <p:cNvSpPr txBox="1"/>
          <p:nvPr/>
        </p:nvSpPr>
        <p:spPr>
          <a:xfrm>
            <a:off x="16504391" y="1410017"/>
            <a:ext cx="993775" cy="727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135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4194" y="84751"/>
            <a:ext cx="5401785" cy="321187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标题 2"/>
          <p:cNvSpPr txBox="1"/>
          <p:nvPr>
            <p:ph type="title"/>
          </p:nvPr>
        </p:nvSpPr>
        <p:spPr>
          <a:xfrm>
            <a:off x="1531620" y="1207769"/>
            <a:ext cx="11706860" cy="1131572"/>
          </a:xfrm>
          <a:prstGeom prst="rect">
            <a:avLst/>
          </a:prstGeom>
        </p:spPr>
        <p:txBody>
          <a:bodyPr anchor="ctr"/>
          <a:lstStyle>
            <a:lvl1pPr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吴文英 《八声甘州》（渺空烟四远）</a:t>
            </a:r>
          </a:p>
        </p:txBody>
      </p:sp>
      <p:sp>
        <p:nvSpPr>
          <p:cNvPr id="1361" name="矩形 6"/>
          <p:cNvSpPr/>
          <p:nvPr/>
        </p:nvSpPr>
        <p:spPr>
          <a:xfrm>
            <a:off x="314325" y="2341665"/>
            <a:ext cx="23755350" cy="6006326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91438" tIns="91438" rIns="91438" bIns="91438">
            <a:spAutoFit/>
          </a:bodyPr>
          <a:lstStyle/>
          <a:p>
            <a:pPr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八声甘州·</a:t>
            </a:r>
            <a:r>
              <a:rPr>
                <a:solidFill>
                  <a:srgbClr val="BE0000"/>
                </a:solidFill>
              </a:rPr>
              <a:t>灵岩陪庾幕诸公游</a:t>
            </a:r>
            <a:endParaRPr>
              <a:solidFill>
                <a:srgbClr val="BE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渺空烟四远，是何年、青天坠长星？幻苍崖云树，</a:t>
            </a:r>
            <a:r>
              <a:rPr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名娃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金屋，</a:t>
            </a:r>
            <a:r>
              <a:rPr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残霸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宫城。箭径</a:t>
            </a:r>
            <a:r>
              <a:rPr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酸风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射眼，腻水染花腥。时靸sǎ双鸳响，廊叶秋声。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宫里</a:t>
            </a:r>
            <a:r>
              <a:rPr u="sng">
                <a:solidFill>
                  <a:srgbClr val="C00000"/>
                </a:solidFill>
              </a:rPr>
              <a:t>吴王沉醉</a:t>
            </a:r>
            <a:r>
              <a:t>，倩qìng五湖倦客，独钓醒醒。问苍天无语，华发奈山青。水涵空、阑干高处，送乱鸦、斜日落渔汀。连呼酒，上琴台去，秋与云平。</a:t>
            </a:r>
          </a:p>
        </p:txBody>
      </p:sp>
      <p:sp>
        <p:nvSpPr>
          <p:cNvPr id="1362" name="TextBox 7"/>
          <p:cNvSpPr txBox="1"/>
          <p:nvPr/>
        </p:nvSpPr>
        <p:spPr>
          <a:xfrm>
            <a:off x="337089" y="8717091"/>
            <a:ext cx="22355814" cy="42594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12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</a:t>
            </a:r>
            <a:r>
              <a:rPr b="1"/>
              <a:t>残霸</a:t>
            </a:r>
            <a:r>
              <a:t>：霸业半途而废，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吴王夫差</a:t>
            </a:r>
            <a:r>
              <a:rPr b="1">
                <a:solidFill>
                  <a:srgbClr val="C00000"/>
                </a:solidFill>
              </a:rPr>
              <a:t> </a:t>
            </a:r>
            <a:r>
              <a:t>争霸中原，被越国所灭。</a:t>
            </a:r>
            <a:r>
              <a:rPr b="1"/>
              <a:t>宫城</a:t>
            </a:r>
            <a:r>
              <a:t>：指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苏州</a:t>
            </a:r>
            <a:r>
              <a:t>。</a:t>
            </a:r>
          </a:p>
          <a:p>
            <a:pPr algn="l" defTabSz="1828800">
              <a:lnSpc>
                <a:spcPct val="12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</a:t>
            </a:r>
            <a:r>
              <a:rPr b="1"/>
              <a:t>酸风射眼</a:t>
            </a:r>
            <a:r>
              <a:t>：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唐李贺</a:t>
            </a:r>
            <a:r>
              <a:t>《金铜仙人辞汉歌》：“东关酸风射眸子。”</a:t>
            </a:r>
            <a:r>
              <a:rPr b="1"/>
              <a:t>酸风</a:t>
            </a:r>
            <a:r>
              <a:t>：冷风。</a:t>
            </a:r>
          </a:p>
          <a:p>
            <a:pPr algn="l" defTabSz="1828800">
              <a:lnSpc>
                <a:spcPct val="12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</a:t>
            </a:r>
            <a:r>
              <a:rPr b="1"/>
              <a:t>腻水</a:t>
            </a:r>
            <a:r>
              <a:t>：即采香径，据说</a:t>
            </a:r>
            <a:r>
              <a:rPr u="sng">
                <a:solidFill>
                  <a:srgbClr val="C00000"/>
                </a:solidFill>
              </a:rPr>
              <a:t>西施</a:t>
            </a:r>
            <a:r>
              <a:t>在此沐浴，语出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杜牧《阿房宫赋》</a:t>
            </a:r>
            <a:r>
              <a:t>。</a:t>
            </a:r>
          </a:p>
          <a:p>
            <a:pPr algn="l" defTabSz="1828800">
              <a:lnSpc>
                <a:spcPct val="12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</a:t>
            </a:r>
            <a:r>
              <a:rPr b="1"/>
              <a:t>五湖倦客</a:t>
            </a:r>
            <a:r>
              <a:t>：指</a:t>
            </a:r>
            <a:r>
              <a:rPr u="sng">
                <a:solidFill>
                  <a:srgbClr val="C00000"/>
                </a:solidFill>
              </a:rPr>
              <a:t>范蠡</a:t>
            </a:r>
            <a:r>
              <a:t>。倩qìng：使得。</a:t>
            </a:r>
          </a:p>
        </p:txBody>
      </p:sp>
      <p:sp>
        <p:nvSpPr>
          <p:cNvPr id="1363" name="登临怀古之作"/>
          <p:cNvSpPr txBox="1"/>
          <p:nvPr/>
        </p:nvSpPr>
        <p:spPr>
          <a:xfrm>
            <a:off x="12791950" y="1371917"/>
            <a:ext cx="3813175" cy="8032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登临怀古之作</a:t>
            </a:r>
          </a:p>
        </p:txBody>
      </p:sp>
      <p:sp>
        <p:nvSpPr>
          <p:cNvPr id="1364" name="星形"/>
          <p:cNvSpPr/>
          <p:nvPr/>
        </p:nvSpPr>
        <p:spPr>
          <a:xfrm>
            <a:off x="17410210" y="1568193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65" name="单选"/>
          <p:cNvSpPr txBox="1"/>
          <p:nvPr/>
        </p:nvSpPr>
        <p:spPr>
          <a:xfrm>
            <a:off x="16504391" y="1410017"/>
            <a:ext cx="993775" cy="727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136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4194" y="84751"/>
            <a:ext cx="5401785" cy="321187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标题 2"/>
          <p:cNvSpPr txBox="1"/>
          <p:nvPr>
            <p:ph type="title"/>
          </p:nvPr>
        </p:nvSpPr>
        <p:spPr>
          <a:xfrm>
            <a:off x="1531620" y="1207769"/>
            <a:ext cx="11706860" cy="1131572"/>
          </a:xfrm>
          <a:prstGeom prst="rect">
            <a:avLst/>
          </a:prstGeom>
        </p:spPr>
        <p:txBody>
          <a:bodyPr anchor="ctr"/>
          <a:lstStyle>
            <a:lvl1pPr>
              <a:defRPr sz="52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吴文英 《八声甘州》（渺空烟四远）</a:t>
            </a:r>
          </a:p>
        </p:txBody>
      </p:sp>
      <p:sp>
        <p:nvSpPr>
          <p:cNvPr id="1371" name="矩形 6"/>
          <p:cNvSpPr/>
          <p:nvPr/>
        </p:nvSpPr>
        <p:spPr>
          <a:xfrm>
            <a:off x="314325" y="2341665"/>
            <a:ext cx="23755350" cy="6006326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91438" tIns="91438" rIns="91438" bIns="91438">
            <a:spAutoFit/>
          </a:bodyPr>
          <a:lstStyle/>
          <a:p>
            <a:pPr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八声甘州·</a:t>
            </a:r>
            <a:r>
              <a:rPr>
                <a:solidFill>
                  <a:srgbClr val="BE0000"/>
                </a:solidFill>
              </a:rPr>
              <a:t>灵岩陪庾幕诸公游</a:t>
            </a:r>
            <a:endParaRPr>
              <a:solidFill>
                <a:srgbClr val="BE0000"/>
              </a:solidFill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渺空烟四远，是何年、青天坠长星？幻苍崖云树，</a:t>
            </a:r>
            <a:r>
              <a:rPr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名娃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金屋，</a:t>
            </a:r>
            <a:r>
              <a:rPr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残霸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宫城。箭径</a:t>
            </a:r>
            <a:r>
              <a:rPr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酸风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射眼，腻水染花腥。时靸sǎ双鸳响，廊叶秋声。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宫里</a:t>
            </a:r>
            <a:r>
              <a:rPr u="sng">
                <a:solidFill>
                  <a:srgbClr val="C00000"/>
                </a:solidFill>
              </a:rPr>
              <a:t>吴王沉醉</a:t>
            </a:r>
            <a:r>
              <a:t>，倩qìng五湖倦客，独钓醒醒。问苍天无语，华发奈山青。水涵空、阑干高处，送乱鸦、斜日落渔汀。连呼酒，上琴台去，秋与云平。</a:t>
            </a:r>
          </a:p>
        </p:txBody>
      </p:sp>
      <p:sp>
        <p:nvSpPr>
          <p:cNvPr id="1372" name="TextBox 7"/>
          <p:cNvSpPr txBox="1"/>
          <p:nvPr/>
        </p:nvSpPr>
        <p:spPr>
          <a:xfrm>
            <a:off x="337089" y="8717091"/>
            <a:ext cx="22355814" cy="42594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12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</a:t>
            </a:r>
            <a:r>
              <a:rPr b="1"/>
              <a:t>残霸</a:t>
            </a:r>
            <a:r>
              <a:t>：霸业半途而废，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吴王夫差</a:t>
            </a:r>
            <a:r>
              <a:rPr b="1">
                <a:solidFill>
                  <a:srgbClr val="C00000"/>
                </a:solidFill>
              </a:rPr>
              <a:t> </a:t>
            </a:r>
            <a:r>
              <a:t>争霸中原，被越国所灭。</a:t>
            </a:r>
            <a:r>
              <a:rPr b="1"/>
              <a:t>宫城</a:t>
            </a:r>
            <a:r>
              <a:t>：指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苏州</a:t>
            </a:r>
            <a:r>
              <a:t>。</a:t>
            </a:r>
          </a:p>
          <a:p>
            <a:pPr algn="l" defTabSz="1828800">
              <a:lnSpc>
                <a:spcPct val="12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</a:t>
            </a:r>
            <a:r>
              <a:rPr b="1"/>
              <a:t>酸风射眼</a:t>
            </a:r>
            <a:r>
              <a:t>：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唐李贺</a:t>
            </a:r>
            <a:r>
              <a:t>《金铜仙人辞汉歌》：“东关酸风射眸子。”</a:t>
            </a:r>
            <a:r>
              <a:rPr b="1"/>
              <a:t>酸风</a:t>
            </a:r>
            <a:r>
              <a:t>：冷风。</a:t>
            </a:r>
          </a:p>
          <a:p>
            <a:pPr algn="l" defTabSz="1828800">
              <a:lnSpc>
                <a:spcPct val="12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</a:t>
            </a:r>
            <a:r>
              <a:rPr b="1"/>
              <a:t>腻水</a:t>
            </a:r>
            <a:r>
              <a:t>：即采香径，据说</a:t>
            </a:r>
            <a:r>
              <a:rPr u="sng">
                <a:solidFill>
                  <a:srgbClr val="C00000"/>
                </a:solidFill>
              </a:rPr>
              <a:t>西施</a:t>
            </a:r>
            <a:r>
              <a:t>在此沐浴，语出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杜牧《阿房宫赋》</a:t>
            </a:r>
            <a:r>
              <a:t>。</a:t>
            </a:r>
          </a:p>
          <a:p>
            <a:pPr algn="l" defTabSz="1828800">
              <a:lnSpc>
                <a:spcPct val="125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4.</a:t>
            </a:r>
            <a:r>
              <a:rPr b="1"/>
              <a:t>五湖倦客</a:t>
            </a:r>
            <a:r>
              <a:t>：指</a:t>
            </a:r>
            <a:r>
              <a:rPr u="sng">
                <a:solidFill>
                  <a:srgbClr val="C00000"/>
                </a:solidFill>
              </a:rPr>
              <a:t>范蠡</a:t>
            </a:r>
            <a:r>
              <a:t>。倩qìng：使得。</a:t>
            </a:r>
          </a:p>
        </p:txBody>
      </p:sp>
      <p:sp>
        <p:nvSpPr>
          <p:cNvPr id="1373" name="西施"/>
          <p:cNvSpPr txBox="1"/>
          <p:nvPr/>
        </p:nvSpPr>
        <p:spPr>
          <a:xfrm>
            <a:off x="15086277" y="4599575"/>
            <a:ext cx="1135379" cy="8432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t>西施</a:t>
            </a:r>
          </a:p>
        </p:txBody>
      </p:sp>
      <p:sp>
        <p:nvSpPr>
          <p:cNvPr id="1374" name="吴王夫差"/>
          <p:cNvSpPr txBox="1"/>
          <p:nvPr/>
        </p:nvSpPr>
        <p:spPr>
          <a:xfrm>
            <a:off x="18084846" y="4599575"/>
            <a:ext cx="2049779" cy="8432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91438" tIns="91438" rIns="91438" bIns="91438">
            <a:spAutoFit/>
          </a:bodyPr>
          <a:lstStyle>
            <a:lvl1pPr algn="l" defTabSz="1828800">
              <a:defRPr sz="3600" b="0"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</a:lstStyle>
          <a:p>
            <a:r>
              <a:t>吴王夫差</a:t>
            </a:r>
          </a:p>
        </p:txBody>
      </p:sp>
      <p:sp>
        <p:nvSpPr>
          <p:cNvPr id="1375" name="星形"/>
          <p:cNvSpPr/>
          <p:nvPr/>
        </p:nvSpPr>
        <p:spPr>
          <a:xfrm>
            <a:off x="15847426" y="5585126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76" name="单选"/>
          <p:cNvSpPr txBox="1"/>
          <p:nvPr/>
        </p:nvSpPr>
        <p:spPr>
          <a:xfrm>
            <a:off x="14941607" y="5426950"/>
            <a:ext cx="993775" cy="727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sp>
        <p:nvSpPr>
          <p:cNvPr id="1377" name="星形"/>
          <p:cNvSpPr/>
          <p:nvPr/>
        </p:nvSpPr>
        <p:spPr>
          <a:xfrm>
            <a:off x="19119434" y="5585126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78" name="单选"/>
          <p:cNvSpPr txBox="1"/>
          <p:nvPr/>
        </p:nvSpPr>
        <p:spPr>
          <a:xfrm>
            <a:off x="18213615" y="5426950"/>
            <a:ext cx="993775" cy="727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sp>
        <p:nvSpPr>
          <p:cNvPr id="1379" name="登临怀古之作"/>
          <p:cNvSpPr txBox="1"/>
          <p:nvPr/>
        </p:nvSpPr>
        <p:spPr>
          <a:xfrm>
            <a:off x="12791950" y="1371917"/>
            <a:ext cx="3813175" cy="8032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登临怀古之作</a:t>
            </a:r>
          </a:p>
        </p:txBody>
      </p:sp>
      <p:sp>
        <p:nvSpPr>
          <p:cNvPr id="1380" name="星形"/>
          <p:cNvSpPr/>
          <p:nvPr/>
        </p:nvSpPr>
        <p:spPr>
          <a:xfrm>
            <a:off x="17410210" y="1568193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81" name="单选"/>
          <p:cNvSpPr txBox="1"/>
          <p:nvPr/>
        </p:nvSpPr>
        <p:spPr>
          <a:xfrm>
            <a:off x="16504391" y="1410017"/>
            <a:ext cx="993775" cy="727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138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34194" y="84751"/>
            <a:ext cx="5401785" cy="321187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67" name="标题 1"/>
          <p:cNvSpPr txBox="1"/>
          <p:nvPr>
            <p:ph type="title"/>
          </p:nvPr>
        </p:nvSpPr>
        <p:spPr>
          <a:xfrm>
            <a:off x="812798" y="8099425"/>
            <a:ext cx="17691602" cy="1712119"/>
          </a:xfrm>
          <a:prstGeom prst="rect">
            <a:avLst/>
          </a:prstGeom>
        </p:spPr>
        <p:txBody>
          <a:bodyPr anchor="b"/>
          <a:lstStyle>
            <a:lvl1pPr defTabSz="1431925">
              <a:defRPr sz="7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1.29.2姜夔《点绛唇（燕雁无心）》【泛读】</a:t>
            </a:r>
          </a:p>
        </p:txBody>
      </p:sp>
      <p:sp>
        <p:nvSpPr>
          <p:cNvPr id="1068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69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70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71" name="副标题 2"/>
          <p:cNvSpPr txBox="1"/>
          <p:nvPr/>
        </p:nvSpPr>
        <p:spPr>
          <a:xfrm>
            <a:off x="2930526" y="12258675"/>
            <a:ext cx="9782176" cy="716276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标题 2"/>
          <p:cNvSpPr txBox="1"/>
          <p:nvPr>
            <p:ph type="title"/>
          </p:nvPr>
        </p:nvSpPr>
        <p:spPr>
          <a:xfrm>
            <a:off x="1352550" y="1207769"/>
            <a:ext cx="11706860" cy="1131572"/>
          </a:xfrm>
          <a:prstGeom prst="rect">
            <a:avLst/>
          </a:prstGeom>
        </p:spPr>
        <p:txBody>
          <a:bodyPr anchor="ctr"/>
          <a:lstStyle>
            <a:lvl1pPr>
              <a:defRPr sz="5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吴文英 《八声甘州（渺空烟四远）》</a:t>
            </a:r>
          </a:p>
        </p:txBody>
      </p:sp>
      <p:sp>
        <p:nvSpPr>
          <p:cNvPr id="1387" name="TextBox 4"/>
          <p:cNvSpPr txBox="1"/>
          <p:nvPr/>
        </p:nvSpPr>
        <p:spPr>
          <a:xfrm>
            <a:off x="1473215" y="4557855"/>
            <a:ext cx="14517370" cy="531367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1.这是一首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登临怀古</a:t>
            </a:r>
            <a:r>
              <a:t>之作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2.作者借</a:t>
            </a:r>
            <a:r>
              <a:rPr b="1"/>
              <a:t>凭吊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灵岩山吴王夫差遗迹</a:t>
            </a:r>
            <a:r>
              <a:t>，抒发了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人事沧桑之感</a:t>
            </a:r>
            <a:r>
              <a:t>，也借吊古以伤今，暗寓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劝诫南宋统治者不要荒淫误国</a:t>
            </a:r>
            <a:r>
              <a:t>之意。</a:t>
            </a:r>
          </a:p>
        </p:txBody>
      </p:sp>
      <p:sp>
        <p:nvSpPr>
          <p:cNvPr id="1388" name="思想内容："/>
          <p:cNvSpPr txBox="1"/>
          <p:nvPr/>
        </p:nvSpPr>
        <p:spPr>
          <a:xfrm>
            <a:off x="853851" y="3609129"/>
            <a:ext cx="3101975" cy="8032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思想内容</a:t>
            </a:r>
            <a:r>
              <a:rPr sz="4000"/>
              <a:t>：</a:t>
            </a:r>
            <a:endParaRPr sz="4000"/>
          </a:p>
        </p:txBody>
      </p:sp>
      <p:sp>
        <p:nvSpPr>
          <p:cNvPr id="1389" name="星形"/>
          <p:cNvSpPr/>
          <p:nvPr/>
        </p:nvSpPr>
        <p:spPr>
          <a:xfrm>
            <a:off x="2376728" y="10175161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390" name="单选"/>
          <p:cNvSpPr txBox="1"/>
          <p:nvPr/>
        </p:nvSpPr>
        <p:spPr>
          <a:xfrm>
            <a:off x="1470908" y="10016986"/>
            <a:ext cx="993775" cy="727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139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65583" y="-26465"/>
            <a:ext cx="6262673" cy="360004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其作品被张炎讥为“如七宝楼台，眩人眼目，碎拆下来，不成片段”的词人是（ ）…"/>
          <p:cNvSpPr txBox="1"/>
          <p:nvPr>
            <p:ph type="body" idx="1"/>
          </p:nvPr>
        </p:nvSpPr>
        <p:spPr>
          <a:xfrm>
            <a:off x="1318259" y="2778760"/>
            <a:ext cx="21376642" cy="940054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其作品被张炎讥为“如七宝楼台，眩人眼目，碎拆下来，不成片段”的词人是（ ）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A:姜夔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B:史达祖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C:吴文英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D:刘克庄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394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其作品被张炎讥为“如七宝楼台，眩人眼目，碎拆下来，不成片段”的词人是（ ）…"/>
          <p:cNvSpPr txBox="1"/>
          <p:nvPr>
            <p:ph type="body" idx="1"/>
          </p:nvPr>
        </p:nvSpPr>
        <p:spPr>
          <a:xfrm>
            <a:off x="1318259" y="2778760"/>
            <a:ext cx="21376642" cy="940054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其作品被张炎讥为“如七宝楼台，眩人眼目，碎拆下来，不成片段”的词人是（ ）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A:姜夔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B:史达祖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C:吴文英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D:刘克庄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答案：C</a:t>
            </a:r>
          </a:p>
        </p:txBody>
      </p:sp>
      <p:sp>
        <p:nvSpPr>
          <p:cNvPr id="139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在南宋风雅词派词人中，最能代表密丽风格的是…"/>
          <p:cNvSpPr txBox="1"/>
          <p:nvPr>
            <p:ph type="body" idx="1"/>
          </p:nvPr>
        </p:nvSpPr>
        <p:spPr>
          <a:xfrm>
            <a:off x="1318259" y="2778760"/>
            <a:ext cx="21376642" cy="940054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在南宋风雅词派词人中，最能代表密丽风格的是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A:陈亮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B:吴文英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C:史达祖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D:张炎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40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在南宋风雅词派词人中，最能代表密丽风格的是…"/>
          <p:cNvSpPr txBox="1"/>
          <p:nvPr>
            <p:ph type="body" idx="1"/>
          </p:nvPr>
        </p:nvSpPr>
        <p:spPr>
          <a:xfrm>
            <a:off x="1318259" y="2778760"/>
            <a:ext cx="21376642" cy="940054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在南宋风雅词派词人中，最能代表密丽风格的是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A:陈亮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B:吴文英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C:史达祖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D:张炎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140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00530">
              <a:defRPr sz="5300"/>
            </a:lvl1pPr>
          </a:lstStyle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吴文英《八声甘州》（渺空烟四远）“残霸宫城”中的“残霸”指的是（ ）…"/>
          <p:cNvSpPr txBox="1"/>
          <p:nvPr>
            <p:ph type="body" idx="1"/>
          </p:nvPr>
        </p:nvSpPr>
        <p:spPr>
          <a:xfrm>
            <a:off x="1318259" y="2778760"/>
            <a:ext cx="21376642" cy="940054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吴文英《八声甘州》（渺空烟四远）“残霸宫城”中的“残霸”指的是（ ）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A:勾践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B:夫差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C:项羽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D:孙权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40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吴文英《八声甘州》（渺空烟四远）“残霸宫城”中的“残霸”指的是（ ）…"/>
          <p:cNvSpPr txBox="1"/>
          <p:nvPr>
            <p:ph type="body" idx="1"/>
          </p:nvPr>
        </p:nvSpPr>
        <p:spPr>
          <a:xfrm>
            <a:off x="1318259" y="2778760"/>
            <a:ext cx="21376642" cy="940054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吴文英《八声甘州》（渺空烟四远）“残霸宫城”中的“残霸”指的是（ ）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A:勾践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B:夫差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C:项羽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D:孙权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140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吴文英《八声甘州》（渺空烟四远）中有“名娃金屋”一句，这里的“名娃”是指（ ）…"/>
          <p:cNvSpPr txBox="1"/>
          <p:nvPr>
            <p:ph type="body" idx="1"/>
          </p:nvPr>
        </p:nvSpPr>
        <p:spPr>
          <a:xfrm>
            <a:off x="1318259" y="2778760"/>
            <a:ext cx="21376642" cy="940054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吴文英《八声甘州》（渺空烟四远）中有“名娃金屋”一句，这里的“名娃”是指（ ）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A:妲己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B:西施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C:杨贵妃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D:陈阿娇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41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吴文英《八声甘州》（渺空烟四远）中有“名娃金屋”一句，这里的“名娃”是指（ ）…"/>
          <p:cNvSpPr txBox="1"/>
          <p:nvPr>
            <p:ph type="body" idx="1"/>
          </p:nvPr>
        </p:nvSpPr>
        <p:spPr>
          <a:xfrm>
            <a:off x="1318259" y="2778760"/>
            <a:ext cx="21376642" cy="940054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吴文英《八声甘州》（渺空烟四远）中有“名娃金屋”一句，这里的“名娃”是指（ ）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A:妲己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B:西施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C:杨贵妃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D:陈阿娇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141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吴文英《八声甘州》（渺空烟四远）凭吊的古人是…"/>
          <p:cNvSpPr txBox="1"/>
          <p:nvPr>
            <p:ph type="body" idx="1"/>
          </p:nvPr>
        </p:nvSpPr>
        <p:spPr>
          <a:xfrm>
            <a:off x="1318259" y="2778760"/>
            <a:ext cx="21376642" cy="940054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吴文英《八声甘州》（渺空烟四远）凭吊的古人是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A:越王勾践 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B:吴王夫差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C:秦始皇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D:唐明皇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41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标题 2"/>
          <p:cNvSpPr txBox="1"/>
          <p:nvPr>
            <p:ph type="title"/>
          </p:nvPr>
        </p:nvSpPr>
        <p:spPr>
          <a:xfrm>
            <a:off x="1531618" y="1207769"/>
            <a:ext cx="10489052" cy="965837"/>
          </a:xfrm>
          <a:prstGeom prst="rect">
            <a:avLst/>
          </a:prstGeom>
        </p:spPr>
        <p:txBody>
          <a:bodyPr anchor="ctr"/>
          <a:lstStyle>
            <a:lvl1pPr defTabSz="1499235">
              <a:defRPr sz="53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1.29.2姜夔《点绛唇》（燕雁无心） </a:t>
            </a:r>
          </a:p>
        </p:txBody>
      </p:sp>
      <p:sp>
        <p:nvSpPr>
          <p:cNvPr id="1074" name="矩形 4"/>
          <p:cNvSpPr/>
          <p:nvPr/>
        </p:nvSpPr>
        <p:spPr>
          <a:xfrm>
            <a:off x="749236" y="3309465"/>
            <a:ext cx="21830936" cy="31961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点绛唇  ·  丁未冬过</a:t>
            </a:r>
            <a:r>
              <a:rPr u="sng">
                <a:solidFill>
                  <a:srgbClr val="C00000"/>
                </a:solidFill>
              </a:rPr>
              <a:t>吴松</a:t>
            </a:r>
            <a:r>
              <a:t>作</a:t>
            </a:r>
          </a:p>
          <a:p>
            <a:pPr algn="l" defTabSz="18288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燕雁无心，太湖西畔随云去。数峰清苦。商略黄昏雨。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【眼前所见】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52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第四桥边，拟共</a:t>
            </a:r>
            <a:r>
              <a:rPr u="sng">
                <a:solidFill>
                  <a:srgbClr val="C00000"/>
                </a:solidFill>
              </a:rPr>
              <a:t>天随</a:t>
            </a:r>
            <a:r>
              <a:t>住。今何许。凭栏怀古，残柳参差舞。</a:t>
            </a:r>
            <a:r>
              <a:rPr>
                <a:solidFill>
                  <a:srgbClr val="BE0000"/>
                </a:solidFill>
              </a:rPr>
              <a:t>【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怀古之意】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075" name="文本框 1"/>
          <p:cNvSpPr txBox="1"/>
          <p:nvPr/>
        </p:nvSpPr>
        <p:spPr>
          <a:xfrm>
            <a:off x="1358653" y="7140333"/>
            <a:ext cx="20612102" cy="369671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</a:t>
            </a:r>
            <a:r>
              <a:rPr b="1"/>
              <a:t>吴松</a:t>
            </a:r>
            <a:r>
              <a:t>：即吴淞江，俗称</a:t>
            </a:r>
            <a:r>
              <a:rPr b="1" u="sng">
                <a:solidFill>
                  <a:srgbClr val="C00000"/>
                </a:solidFill>
              </a:rPr>
              <a:t>苏州河</a:t>
            </a:r>
            <a:r>
              <a:t>，发源于太湖，在上海合黄浦江入海。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</a:t>
            </a:r>
            <a:r>
              <a:rPr b="1"/>
              <a:t>第四桥</a:t>
            </a:r>
            <a:r>
              <a:t>：在</a:t>
            </a:r>
            <a:r>
              <a:rPr b="1" u="sng">
                <a:solidFill>
                  <a:srgbClr val="C00000"/>
                </a:solidFill>
              </a:rPr>
              <a:t>苏州</a:t>
            </a:r>
            <a:r>
              <a:t>吴江城外，又名甘泉桥。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</a:t>
            </a:r>
            <a:r>
              <a:rPr b="1" u="sng">
                <a:solidFill>
                  <a:srgbClr val="C00000"/>
                </a:solidFill>
              </a:rPr>
              <a:t>天随</a:t>
            </a:r>
            <a:r>
              <a:t>：晚唐诗人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陆龟蒙</a:t>
            </a:r>
            <a:r>
              <a:t>，字鲁望，自号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天随子</a:t>
            </a:r>
            <a:r>
              <a:t>，苏州人，居于松江甫里。</a:t>
            </a:r>
          </a:p>
        </p:txBody>
      </p:sp>
      <p:sp>
        <p:nvSpPr>
          <p:cNvPr id="1076" name="星形"/>
          <p:cNvSpPr/>
          <p:nvPr/>
        </p:nvSpPr>
        <p:spPr>
          <a:xfrm>
            <a:off x="2604942" y="11154674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77" name="单选"/>
          <p:cNvSpPr txBox="1"/>
          <p:nvPr/>
        </p:nvSpPr>
        <p:spPr>
          <a:xfrm>
            <a:off x="1678969" y="10996497"/>
            <a:ext cx="993773" cy="727072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sp>
        <p:nvSpPr>
          <p:cNvPr id="1078" name="标题 2"/>
          <p:cNvSpPr txBox="1"/>
          <p:nvPr/>
        </p:nvSpPr>
        <p:spPr>
          <a:xfrm>
            <a:off x="1344409" y="11876675"/>
            <a:ext cx="10489052" cy="965838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 anchor="ctr">
            <a:normAutofit/>
          </a:bodyPr>
          <a:lstStyle>
            <a:lvl1pPr algn="l" defTabSz="1499235">
              <a:lnSpc>
                <a:spcPct val="90000"/>
              </a:lnSpc>
              <a:defRPr sz="53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注：拟人手法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吴文英《八声甘州》（渺空烟四远）凭吊的古人是…"/>
          <p:cNvSpPr txBox="1"/>
          <p:nvPr>
            <p:ph type="body" idx="1"/>
          </p:nvPr>
        </p:nvSpPr>
        <p:spPr>
          <a:xfrm>
            <a:off x="1318259" y="2778760"/>
            <a:ext cx="21376642" cy="9400541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吴文英《八声甘州》（渺空烟四远）凭吊的古人是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A:越王勾践 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B:吴王夫差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C:秦始皇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D:唐明皇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457200">
              <a:lnSpc>
                <a:spcPct val="100000"/>
              </a:lnSpc>
              <a:spcBef>
                <a:spcPts val="0"/>
              </a:spcBef>
              <a:defRPr sz="5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142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4" name="标题 1"/>
          <p:cNvSpPr txBox="1"/>
          <p:nvPr>
            <p:ph type="title"/>
          </p:nvPr>
        </p:nvSpPr>
        <p:spPr>
          <a:xfrm>
            <a:off x="3049899" y="8483203"/>
            <a:ext cx="17691602" cy="1712120"/>
          </a:xfrm>
          <a:prstGeom prst="rect">
            <a:avLst/>
          </a:prstGeom>
        </p:spPr>
        <p:txBody>
          <a:bodyPr anchor="b"/>
          <a:lstStyle/>
          <a:p>
            <a:pPr defTabSz="1627505">
              <a:defRPr sz="8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1.32.1吴文英《风入松》</a:t>
            </a:r>
            <a:r>
              <a:rPr>
                <a:solidFill>
                  <a:srgbClr val="BE0000"/>
                </a:solidFill>
              </a:rPr>
              <a:t>[精读]</a:t>
            </a:r>
            <a:r>
              <a:t> </a:t>
            </a:r>
          </a:p>
        </p:txBody>
      </p:sp>
      <p:sp>
        <p:nvSpPr>
          <p:cNvPr id="1425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26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27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28" name="副标题 2"/>
          <p:cNvSpPr txBox="1"/>
          <p:nvPr/>
        </p:nvSpPr>
        <p:spPr>
          <a:xfrm>
            <a:off x="2930526" y="12258675"/>
            <a:ext cx="9782176" cy="716276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标题 2"/>
          <p:cNvSpPr txBox="1"/>
          <p:nvPr>
            <p:ph type="title"/>
          </p:nvPr>
        </p:nvSpPr>
        <p:spPr>
          <a:xfrm>
            <a:off x="58420" y="1124902"/>
            <a:ext cx="11706860" cy="1131572"/>
          </a:xfrm>
          <a:prstGeom prst="rect">
            <a:avLst/>
          </a:prstGeom>
        </p:spPr>
        <p:txBody>
          <a:bodyPr anchor="ctr"/>
          <a:lstStyle>
            <a:lvl1pPr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1.32.1吴文英《风入松》（听风听雨过清明）</a:t>
            </a:r>
          </a:p>
        </p:txBody>
      </p:sp>
      <p:sp>
        <p:nvSpPr>
          <p:cNvPr id="1431" name="矩形 4"/>
          <p:cNvSpPr/>
          <p:nvPr/>
        </p:nvSpPr>
        <p:spPr>
          <a:xfrm>
            <a:off x="294639" y="2339338"/>
            <a:ext cx="23017482" cy="6875779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91438" tIns="91438" rIns="91438" bIns="91438">
            <a:spAutoFit/>
          </a:bodyPr>
          <a:lstStyle/>
          <a:p>
            <a:pPr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风入松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听风听雨过清明，愁草《瘗y ì花铭》。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【离别时】</a:t>
            </a:r>
            <a:r>
              <a:t>楼前绿暗分携路，一丝柳，一寸柔情。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【离别地】</a:t>
            </a:r>
            <a:r>
              <a:t>料峭春寒中zhòng酒，交加晓梦啼莺。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【离别后】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 西园日日扫林亭，依旧赏新晴。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【旧地游赏】</a:t>
            </a:r>
            <a:r>
              <a:t>黄蜂频扑秋千索，有当时、纤手香凝。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【触物怀人】</a:t>
            </a:r>
            <a:r>
              <a:t>惆怅双鸳不到，幽阶一夜苔生。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【无限思念】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1432" name="文本框 3"/>
          <p:cNvSpPr txBox="1"/>
          <p:nvPr/>
        </p:nvSpPr>
        <p:spPr>
          <a:xfrm>
            <a:off x="464818" y="10959517"/>
            <a:ext cx="23454364" cy="18122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9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</a:t>
            </a:r>
            <a:r>
              <a:rPr b="1"/>
              <a:t>草</a:t>
            </a:r>
            <a:r>
              <a:t>：写作，起草。《瘗花铭》：葬花铭。</a:t>
            </a:r>
          </a:p>
          <a:p>
            <a:pPr algn="l" defTabSz="1828800">
              <a:lnSpc>
                <a:spcPct val="9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</a:t>
            </a:r>
            <a:r>
              <a:rPr b="1"/>
              <a:t>料峭</a:t>
            </a:r>
            <a:r>
              <a:t>：形容春寒。中zhòng酒：醉酒。</a:t>
            </a:r>
          </a:p>
        </p:txBody>
      </p:sp>
      <p:sp>
        <p:nvSpPr>
          <p:cNvPr id="1433" name="标题 2"/>
          <p:cNvSpPr txBox="1"/>
          <p:nvPr/>
        </p:nvSpPr>
        <p:spPr>
          <a:xfrm>
            <a:off x="12706860" y="1207769"/>
            <a:ext cx="11706860" cy="113157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 anchor="ctr">
            <a:normAutofit/>
          </a:bodyPr>
          <a:lstStyle>
            <a:lvl1pPr algn="l" defTabSz="1828800">
              <a:lnSpc>
                <a:spcPct val="90000"/>
              </a:lnSpc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悼亡词</a:t>
            </a:r>
          </a:p>
        </p:txBody>
      </p:sp>
      <p:sp>
        <p:nvSpPr>
          <p:cNvPr id="1434" name="星形"/>
          <p:cNvSpPr/>
          <p:nvPr/>
        </p:nvSpPr>
        <p:spPr>
          <a:xfrm>
            <a:off x="15590812" y="1485326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35" name="单选"/>
          <p:cNvSpPr txBox="1"/>
          <p:nvPr/>
        </p:nvSpPr>
        <p:spPr>
          <a:xfrm>
            <a:off x="14684993" y="1327150"/>
            <a:ext cx="993775" cy="727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143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1714" y="162066"/>
            <a:ext cx="5420458" cy="322297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标题 2"/>
          <p:cNvSpPr txBox="1"/>
          <p:nvPr>
            <p:ph type="title"/>
          </p:nvPr>
        </p:nvSpPr>
        <p:spPr>
          <a:xfrm>
            <a:off x="58420" y="1124902"/>
            <a:ext cx="11706860" cy="1131572"/>
          </a:xfrm>
          <a:prstGeom prst="rect">
            <a:avLst/>
          </a:prstGeom>
        </p:spPr>
        <p:txBody>
          <a:bodyPr anchor="ctr"/>
          <a:lstStyle>
            <a:lvl1pPr>
              <a:defRPr sz="50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1.32.1吴文英《风入松》（听风听雨过清明）</a:t>
            </a:r>
          </a:p>
        </p:txBody>
      </p:sp>
      <p:sp>
        <p:nvSpPr>
          <p:cNvPr id="1441" name="矩形 4"/>
          <p:cNvSpPr/>
          <p:nvPr/>
        </p:nvSpPr>
        <p:spPr>
          <a:xfrm>
            <a:off x="294639" y="2339338"/>
            <a:ext cx="23017482" cy="7942579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91438" tIns="91438" rIns="91438" bIns="91438">
            <a:spAutoFit/>
          </a:bodyPr>
          <a:lstStyle/>
          <a:p>
            <a:pPr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风入松</a:t>
            </a: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听风听雨过清明，愁草《瘗y ì花铭》。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【离别时】</a:t>
            </a:r>
            <a:r>
              <a:t>楼前绿暗分携路，一丝柳，一寸柔情。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【离别地】</a:t>
            </a:r>
            <a:r>
              <a:t>料峭春寒中zhòng酒，交加晓梦啼莺。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【离别后】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【追忆昔年清明与亡妾离别的情事】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     西园日日扫林亭，依旧赏新晴。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【旧地游赏】</a:t>
            </a:r>
            <a:r>
              <a:t>黄蜂频扑秋千索，有当时、纤手香凝。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【触物怀人】</a:t>
            </a:r>
            <a:r>
              <a:t>惆怅双鸳不到，幽阶一夜苔生。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【无限思念】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【重游西园对亡妾的怀念】</a:t>
            </a:r>
          </a:p>
        </p:txBody>
      </p:sp>
      <p:sp>
        <p:nvSpPr>
          <p:cNvPr id="1442" name="文本框 3"/>
          <p:cNvSpPr txBox="1"/>
          <p:nvPr/>
        </p:nvSpPr>
        <p:spPr>
          <a:xfrm>
            <a:off x="464818" y="10959517"/>
            <a:ext cx="23454364" cy="181228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9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</a:t>
            </a:r>
            <a:r>
              <a:rPr b="1"/>
              <a:t>草</a:t>
            </a:r>
            <a:r>
              <a:t>：写作，起草。《瘗花铭》：葬花铭。</a:t>
            </a:r>
          </a:p>
          <a:p>
            <a:pPr algn="l" defTabSz="1828800">
              <a:lnSpc>
                <a:spcPct val="9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</a:t>
            </a:r>
            <a:r>
              <a:rPr b="1"/>
              <a:t>料峭</a:t>
            </a:r>
            <a:r>
              <a:t>：形容春寒。中zhòng酒：醉酒。</a:t>
            </a:r>
          </a:p>
        </p:txBody>
      </p:sp>
      <p:sp>
        <p:nvSpPr>
          <p:cNvPr id="1443" name="标题 2"/>
          <p:cNvSpPr txBox="1"/>
          <p:nvPr/>
        </p:nvSpPr>
        <p:spPr>
          <a:xfrm>
            <a:off x="12706860" y="1207769"/>
            <a:ext cx="11706860" cy="1131572"/>
          </a:xfrm>
          <a:prstGeom prst="rect">
            <a:avLst/>
          </a:prstGeom>
          <a:ln w="12700">
            <a:miter lim="400000"/>
          </a:ln>
        </p:spPr>
        <p:txBody>
          <a:bodyPr lIns="91438" tIns="91438" rIns="91438" bIns="91438" anchor="ctr">
            <a:normAutofit/>
          </a:bodyPr>
          <a:lstStyle>
            <a:lvl1pPr algn="l" defTabSz="1828800">
              <a:lnSpc>
                <a:spcPct val="90000"/>
              </a:lnSpc>
              <a:defRPr sz="50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悼亡词</a:t>
            </a:r>
          </a:p>
        </p:txBody>
      </p:sp>
      <p:sp>
        <p:nvSpPr>
          <p:cNvPr id="1444" name="星形"/>
          <p:cNvSpPr/>
          <p:nvPr/>
        </p:nvSpPr>
        <p:spPr>
          <a:xfrm>
            <a:off x="15590812" y="1485326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45" name="单选"/>
          <p:cNvSpPr txBox="1"/>
          <p:nvPr/>
        </p:nvSpPr>
        <p:spPr>
          <a:xfrm>
            <a:off x="14684993" y="1327150"/>
            <a:ext cx="993775" cy="727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144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81714" y="162066"/>
            <a:ext cx="5420458" cy="3222977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矩形 4"/>
          <p:cNvSpPr txBox="1"/>
          <p:nvPr/>
        </p:nvSpPr>
        <p:spPr>
          <a:xfrm>
            <a:off x="1358132" y="5353208"/>
            <a:ext cx="13075920" cy="448716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1.这是一首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悼亡词</a:t>
            </a:r>
            <a:r>
              <a:t>，</a:t>
            </a:r>
          </a:p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2.是清明时在西园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怀念亡妾</a:t>
            </a:r>
            <a:r>
              <a:t>之作，</a:t>
            </a:r>
          </a:p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表达了作者对亡妾的</a:t>
            </a:r>
            <a:r>
              <a:rPr b="1" u="sng">
                <a:solidFill>
                  <a:srgbClr val="C00000"/>
                </a:solidFill>
              </a:rPr>
              <a:t>无尽思念</a:t>
            </a:r>
            <a:r>
              <a:t>。</a:t>
            </a:r>
          </a:p>
        </p:txBody>
      </p:sp>
      <p:sp>
        <p:nvSpPr>
          <p:cNvPr id="1451" name="思想内容："/>
          <p:cNvSpPr txBox="1"/>
          <p:nvPr/>
        </p:nvSpPr>
        <p:spPr>
          <a:xfrm>
            <a:off x="715013" y="3945572"/>
            <a:ext cx="3203575" cy="8032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思想内容：</a:t>
            </a:r>
          </a:p>
        </p:txBody>
      </p:sp>
      <p:sp>
        <p:nvSpPr>
          <p:cNvPr id="1452" name="星形"/>
          <p:cNvSpPr/>
          <p:nvPr/>
        </p:nvSpPr>
        <p:spPr>
          <a:xfrm>
            <a:off x="5412892" y="4141847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53" name="单选"/>
          <p:cNvSpPr txBox="1"/>
          <p:nvPr/>
        </p:nvSpPr>
        <p:spPr>
          <a:xfrm>
            <a:off x="4507072" y="3983671"/>
            <a:ext cx="993775" cy="727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145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33752" y="662860"/>
            <a:ext cx="5899192" cy="339109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55" name="标题 2"/>
          <p:cNvSpPr txBox="1"/>
          <p:nvPr>
            <p:ph type="title"/>
          </p:nvPr>
        </p:nvSpPr>
        <p:spPr>
          <a:xfrm>
            <a:off x="58420" y="1124902"/>
            <a:ext cx="11706860" cy="1131572"/>
          </a:xfrm>
          <a:prstGeom prst="rect">
            <a:avLst/>
          </a:prstGeom>
        </p:spPr>
        <p:txBody>
          <a:bodyPr anchor="ctr"/>
          <a:lstStyle>
            <a:lvl1pPr defTabSz="1755140">
              <a:defRPr sz="499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1.32.1吴文英《风入松》（听风听雨过清明）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艺术特色：【侧面描写】"/>
          <p:cNvSpPr txBox="1"/>
          <p:nvPr/>
        </p:nvSpPr>
        <p:spPr>
          <a:xfrm>
            <a:off x="530671" y="4061713"/>
            <a:ext cx="6861175" cy="817562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16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 u="sng">
                <a:solidFill>
                  <a:srgbClr val="BE0000"/>
                </a:solidFill>
              </a:rPr>
              <a:t>【侧面描写】</a:t>
            </a:r>
            <a:endParaRPr u="sng">
              <a:solidFill>
                <a:srgbClr val="BE0000"/>
              </a:solidFill>
            </a:endParaRPr>
          </a:p>
        </p:txBody>
      </p:sp>
      <p:sp>
        <p:nvSpPr>
          <p:cNvPr id="1458" name="星形"/>
          <p:cNvSpPr/>
          <p:nvPr/>
        </p:nvSpPr>
        <p:spPr>
          <a:xfrm>
            <a:off x="10888342" y="4265131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59" name="简答题"/>
          <p:cNvSpPr txBox="1"/>
          <p:nvPr/>
        </p:nvSpPr>
        <p:spPr>
          <a:xfrm>
            <a:off x="9520150" y="4106955"/>
            <a:ext cx="1412875" cy="727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简答题</a:t>
            </a:r>
          </a:p>
        </p:txBody>
      </p:sp>
      <p:sp>
        <p:nvSpPr>
          <p:cNvPr id="1460" name="星形"/>
          <p:cNvSpPr/>
          <p:nvPr/>
        </p:nvSpPr>
        <p:spPr>
          <a:xfrm>
            <a:off x="11356037" y="4265131"/>
            <a:ext cx="518901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61" name="星形"/>
          <p:cNvSpPr/>
          <p:nvPr/>
        </p:nvSpPr>
        <p:spPr>
          <a:xfrm>
            <a:off x="11869049" y="4265131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6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97368" y="339381"/>
            <a:ext cx="6944971" cy="388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63" name="标题 2"/>
          <p:cNvSpPr txBox="1"/>
          <p:nvPr>
            <p:ph type="title"/>
          </p:nvPr>
        </p:nvSpPr>
        <p:spPr>
          <a:xfrm>
            <a:off x="58420" y="1124902"/>
            <a:ext cx="11706860" cy="1131572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1.32.1吴文英《风入松》（听风听雨过清明）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矩形 4"/>
          <p:cNvSpPr txBox="1"/>
          <p:nvPr/>
        </p:nvSpPr>
        <p:spPr>
          <a:xfrm>
            <a:off x="904202" y="5013966"/>
            <a:ext cx="21903048" cy="583628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16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【总】： 全词无一句正面刻画人物，却善于通过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侧面描写</a:t>
            </a:r>
            <a:r>
              <a:t>塑造亡妾美好的形象。</a:t>
            </a:r>
          </a:p>
          <a:p>
            <a:pPr algn="l" defTabSz="1828800">
              <a:lnSpc>
                <a:spcPct val="16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主要通过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最具特征性的景物</a:t>
            </a:r>
            <a:r>
              <a:t>，曲折含蓄地写出人物的风神，</a:t>
            </a:r>
          </a:p>
          <a:p>
            <a:pPr algn="l" defTabSz="1828800">
              <a:lnSpc>
                <a:spcPct val="16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</a:t>
            </a:r>
          </a:p>
          <a:p>
            <a:pPr algn="l" defTabSz="1828800">
              <a:lnSpc>
                <a:spcPct val="16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</a:p>
          <a:p>
            <a:pPr algn="l" defTabSz="1828800">
              <a:lnSpc>
                <a:spcPct val="16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</a:t>
            </a:r>
          </a:p>
        </p:txBody>
      </p:sp>
      <p:sp>
        <p:nvSpPr>
          <p:cNvPr id="1466" name="艺术特色：【侧面描写】"/>
          <p:cNvSpPr txBox="1"/>
          <p:nvPr/>
        </p:nvSpPr>
        <p:spPr>
          <a:xfrm>
            <a:off x="530671" y="4061713"/>
            <a:ext cx="6861175" cy="817562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16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 u="sng">
                <a:solidFill>
                  <a:srgbClr val="BE0000"/>
                </a:solidFill>
              </a:rPr>
              <a:t>【侧面描写】</a:t>
            </a:r>
            <a:endParaRPr u="sng">
              <a:solidFill>
                <a:srgbClr val="BE0000"/>
              </a:solidFill>
            </a:endParaRPr>
          </a:p>
        </p:txBody>
      </p:sp>
      <p:sp>
        <p:nvSpPr>
          <p:cNvPr id="1467" name="星形"/>
          <p:cNvSpPr/>
          <p:nvPr/>
        </p:nvSpPr>
        <p:spPr>
          <a:xfrm>
            <a:off x="10888342" y="4265131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68" name="简答题"/>
          <p:cNvSpPr txBox="1"/>
          <p:nvPr/>
        </p:nvSpPr>
        <p:spPr>
          <a:xfrm>
            <a:off x="9520150" y="4106955"/>
            <a:ext cx="1412875" cy="727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简答题</a:t>
            </a:r>
          </a:p>
        </p:txBody>
      </p:sp>
      <p:sp>
        <p:nvSpPr>
          <p:cNvPr id="1469" name="星形"/>
          <p:cNvSpPr/>
          <p:nvPr/>
        </p:nvSpPr>
        <p:spPr>
          <a:xfrm>
            <a:off x="11356037" y="4265131"/>
            <a:ext cx="518901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70" name="星形"/>
          <p:cNvSpPr/>
          <p:nvPr/>
        </p:nvSpPr>
        <p:spPr>
          <a:xfrm>
            <a:off x="11869049" y="4265131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71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97368" y="339381"/>
            <a:ext cx="6944971" cy="388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72" name="标题 2"/>
          <p:cNvSpPr txBox="1"/>
          <p:nvPr>
            <p:ph type="title"/>
          </p:nvPr>
        </p:nvSpPr>
        <p:spPr>
          <a:xfrm>
            <a:off x="58420" y="1124902"/>
            <a:ext cx="11706860" cy="1131572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1.32.1吴文英《风入松》（听风听雨过清明）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矩形 4"/>
          <p:cNvSpPr txBox="1"/>
          <p:nvPr/>
        </p:nvSpPr>
        <p:spPr>
          <a:xfrm>
            <a:off x="904202" y="5013966"/>
            <a:ext cx="21903048" cy="700531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8" tIns="91438" rIns="91438" bIns="91438">
            <a:spAutoFit/>
          </a:bodyPr>
          <a:lstStyle/>
          <a:p>
            <a:pPr algn="l" defTabSz="1828800">
              <a:lnSpc>
                <a:spcPct val="16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【总】： 全词无一句正面刻画人物，却善于通过</a:t>
            </a:r>
            <a:r>
              <a:rPr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侧面描写</a:t>
            </a:r>
            <a:r>
              <a:t>塑造亡妾美好的形象。</a:t>
            </a:r>
          </a:p>
          <a:p>
            <a:pPr algn="l" defTabSz="1828800">
              <a:lnSpc>
                <a:spcPct val="16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主要通过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最具特征性的景物</a:t>
            </a:r>
            <a:r>
              <a:t>，曲折含蓄地写出人物的风神，</a:t>
            </a:r>
          </a:p>
          <a:p>
            <a:pPr algn="l" defTabSz="1828800">
              <a:lnSpc>
                <a:spcPct val="16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</a:t>
            </a:r>
            <a:r>
              <a:rPr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  1. 如“一丝柳、一寸柔情”，借春日弱柳写出女子的楚楚动人；</a:t>
            </a:r>
            <a:endParaRPr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楷体" panose="02010609060101010101" charset="-122"/>
            </a:endParaRPr>
          </a:p>
          <a:p>
            <a:pPr algn="l" defTabSz="1828800">
              <a:lnSpc>
                <a:spcPct val="16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2.“黄蜂”两句尤脍炙人口， 对作者而言是</a:t>
            </a:r>
            <a:r>
              <a:rPr u="sng">
                <a:solidFill>
                  <a:srgbClr val="C00000"/>
                </a:solidFill>
              </a:rPr>
              <a:t>情深语痴</a:t>
            </a:r>
            <a:r>
              <a:t>，又写出了亡妾当年</a:t>
            </a:r>
            <a:r>
              <a:rPr u="sng">
                <a:solidFill>
                  <a:srgbClr val="C00000"/>
                </a:solidFill>
              </a:rPr>
              <a:t>活泼可爱</a:t>
            </a:r>
            <a:r>
              <a:t>的形象。</a:t>
            </a:r>
          </a:p>
          <a:p>
            <a:pPr algn="l" defTabSz="1828800">
              <a:lnSpc>
                <a:spcPct val="16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套路：手法+内容+作用（情感）—侧面描写【含蓄曲折】</a:t>
            </a:r>
          </a:p>
        </p:txBody>
      </p:sp>
      <p:sp>
        <p:nvSpPr>
          <p:cNvPr id="1475" name="艺术特色：【侧面描写】"/>
          <p:cNvSpPr txBox="1"/>
          <p:nvPr/>
        </p:nvSpPr>
        <p:spPr>
          <a:xfrm>
            <a:off x="530671" y="4061713"/>
            <a:ext cx="6861175" cy="817562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/>
          <a:p>
            <a:pPr algn="l" defTabSz="1828800">
              <a:lnSpc>
                <a:spcPct val="16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艺术特色：</a:t>
            </a:r>
            <a:r>
              <a:rPr u="sng">
                <a:solidFill>
                  <a:srgbClr val="BE0000"/>
                </a:solidFill>
              </a:rPr>
              <a:t>【侧面描写】</a:t>
            </a:r>
            <a:endParaRPr u="sng">
              <a:solidFill>
                <a:srgbClr val="BE0000"/>
              </a:solidFill>
            </a:endParaRPr>
          </a:p>
        </p:txBody>
      </p:sp>
      <p:sp>
        <p:nvSpPr>
          <p:cNvPr id="1476" name="星形"/>
          <p:cNvSpPr/>
          <p:nvPr/>
        </p:nvSpPr>
        <p:spPr>
          <a:xfrm>
            <a:off x="10888342" y="4265131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77" name="简答题"/>
          <p:cNvSpPr txBox="1"/>
          <p:nvPr/>
        </p:nvSpPr>
        <p:spPr>
          <a:xfrm>
            <a:off x="9520150" y="4106955"/>
            <a:ext cx="1412875" cy="7270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简答题</a:t>
            </a:r>
          </a:p>
        </p:txBody>
      </p:sp>
      <p:sp>
        <p:nvSpPr>
          <p:cNvPr id="1478" name="星形"/>
          <p:cNvSpPr/>
          <p:nvPr/>
        </p:nvSpPr>
        <p:spPr>
          <a:xfrm>
            <a:off x="11356037" y="4265131"/>
            <a:ext cx="518901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79" name="星形"/>
          <p:cNvSpPr/>
          <p:nvPr/>
        </p:nvSpPr>
        <p:spPr>
          <a:xfrm>
            <a:off x="11869049" y="4265131"/>
            <a:ext cx="518902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8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97368" y="339381"/>
            <a:ext cx="6944971" cy="38854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81" name="标题 2"/>
          <p:cNvSpPr txBox="1"/>
          <p:nvPr>
            <p:ph type="title"/>
          </p:nvPr>
        </p:nvSpPr>
        <p:spPr>
          <a:xfrm>
            <a:off x="58420" y="1124902"/>
            <a:ext cx="11706860" cy="1131572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1.32.1吴文英《风入松》（听风听雨过清明）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933" y="840113"/>
            <a:ext cx="22239527" cy="1107726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《风入松》（听风听雨过清明）怀念的对象是（ ）…"/>
          <p:cNvSpPr txBox="1"/>
          <p:nvPr>
            <p:ph type="body" idx="1"/>
          </p:nvPr>
        </p:nvSpPr>
        <p:spPr>
          <a:xfrm>
            <a:off x="1318259" y="2778760"/>
            <a:ext cx="21376642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《风入松》（听风听雨过清明）怀念的对象是（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A:母亲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B:父亲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C:亡妾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D:友人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48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83" name="标题 1"/>
          <p:cNvSpPr txBox="1"/>
          <p:nvPr>
            <p:ph type="title"/>
          </p:nvPr>
        </p:nvSpPr>
        <p:spPr>
          <a:xfrm>
            <a:off x="990598" y="8175625"/>
            <a:ext cx="17691602" cy="1712119"/>
          </a:xfrm>
          <a:prstGeom prst="rect">
            <a:avLst/>
          </a:prstGeom>
        </p:spPr>
        <p:txBody>
          <a:bodyPr anchor="b"/>
          <a:lstStyle/>
          <a:p>
            <a:pPr defTabSz="1155065">
              <a:defRPr sz="61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1.29.3姜夔《齐天乐（</a:t>
            </a:r>
            <a:r>
              <a:rPr u="sng"/>
              <a:t>庾郎</a:t>
            </a:r>
            <a:r>
              <a:t>先自吟</a:t>
            </a:r>
            <a:r>
              <a:rPr u="sng"/>
              <a:t>愁</a:t>
            </a:r>
            <a:r>
              <a:t>赋）》 【</a:t>
            </a:r>
            <a:r>
              <a:rPr>
                <a:solidFill>
                  <a:srgbClr val="BE0000"/>
                </a:solidFill>
              </a:rPr>
              <a:t>精读</a:t>
            </a:r>
            <a:r>
              <a:t>】</a:t>
            </a:r>
          </a:p>
        </p:txBody>
      </p:sp>
      <p:sp>
        <p:nvSpPr>
          <p:cNvPr id="1084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8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86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87" name="副标题 2"/>
          <p:cNvSpPr txBox="1"/>
          <p:nvPr/>
        </p:nvSpPr>
        <p:spPr>
          <a:xfrm>
            <a:off x="2930526" y="12258675"/>
            <a:ext cx="9782176" cy="716276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《风入松》（听风听雨过清明）怀念的对象是（ ）…"/>
          <p:cNvSpPr txBox="1"/>
          <p:nvPr>
            <p:ph type="body" idx="1"/>
          </p:nvPr>
        </p:nvSpPr>
        <p:spPr>
          <a:xfrm>
            <a:off x="1318259" y="2778760"/>
            <a:ext cx="21376642" cy="940054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《风入松》（听风听雨过清明）怀念的对象是（ ）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A:母亲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B:父亲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C:亡妾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D:友人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  <a:defRPr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答案：C</a:t>
            </a:r>
          </a:p>
        </p:txBody>
      </p:sp>
      <p:sp>
        <p:nvSpPr>
          <p:cNvPr id="148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200"/>
            </a:lvl1pPr>
          </a:lstStyle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1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92" name="标题 1"/>
          <p:cNvSpPr txBox="1"/>
          <p:nvPr>
            <p:ph type="title"/>
          </p:nvPr>
        </p:nvSpPr>
        <p:spPr>
          <a:xfrm>
            <a:off x="3049898" y="8483203"/>
            <a:ext cx="17691604" cy="1712120"/>
          </a:xfrm>
          <a:prstGeom prst="rect">
            <a:avLst/>
          </a:prstGeom>
        </p:spPr>
        <p:txBody>
          <a:bodyPr anchor="b"/>
          <a:lstStyle>
            <a:lvl1pPr defTabSz="1627505">
              <a:defRPr sz="8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1.33.1周密 《观潮》【泛读】</a:t>
            </a:r>
          </a:p>
        </p:txBody>
      </p:sp>
      <p:sp>
        <p:nvSpPr>
          <p:cNvPr id="1493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494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95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496" name="副标题 2"/>
          <p:cNvSpPr txBox="1"/>
          <p:nvPr/>
        </p:nvSpPr>
        <p:spPr>
          <a:xfrm>
            <a:off x="2930526" y="12258675"/>
            <a:ext cx="9782176" cy="716274"/>
          </a:xfrm>
          <a:prstGeom prst="rect">
            <a:avLst/>
          </a:prstGeom>
          <a:ln w="12700">
            <a:miter lim="400000"/>
          </a:ln>
        </p:spPr>
        <p:txBody>
          <a:bodyPr lIns="91436" tIns="91436" rIns="91436" bIns="91436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标题 2"/>
          <p:cNvSpPr txBox="1"/>
          <p:nvPr>
            <p:ph type="title"/>
          </p:nvPr>
        </p:nvSpPr>
        <p:spPr>
          <a:xfrm>
            <a:off x="1531617" y="1124903"/>
            <a:ext cx="5187955" cy="1131573"/>
          </a:xfrm>
          <a:prstGeom prst="rect">
            <a:avLst/>
          </a:prstGeom>
        </p:spPr>
        <p:txBody>
          <a:bodyPr/>
          <a:lstStyle>
            <a:lvl1pPr defTabSz="1554480">
              <a:defRPr sz="4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1.33.1周密 《观潮》</a:t>
            </a:r>
          </a:p>
        </p:txBody>
      </p:sp>
      <p:sp>
        <p:nvSpPr>
          <p:cNvPr id="1499" name="矩形 4"/>
          <p:cNvSpPr/>
          <p:nvPr/>
        </p:nvSpPr>
        <p:spPr>
          <a:xfrm>
            <a:off x="245109" y="2339338"/>
            <a:ext cx="23893782" cy="9371327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50000"/>
              </a:lnSpc>
              <a:defRPr sz="5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观潮</a:t>
            </a:r>
            <a:endParaRPr sz="4800"/>
          </a:p>
          <a:p>
            <a:pPr algn="just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</a:t>
            </a:r>
            <a:r>
              <a:rPr u="sng">
                <a:solidFill>
                  <a:srgbClr val="C00000"/>
                </a:solidFill>
              </a:rPr>
              <a:t>浙江之潮，天下之伟观也</a:t>
            </a:r>
            <a:r>
              <a:t>。自</a:t>
            </a:r>
            <a:r>
              <a:rPr u="sng">
                <a:solidFill>
                  <a:srgbClr val="BE0000"/>
                </a:solidFill>
              </a:rPr>
              <a:t>既望</a:t>
            </a:r>
            <a:r>
              <a:t>以至十八日为盛。方其远出海门，仅如银线；既而渐近，则玉城雪岭际天而来，大声如雷霆，震撼激射，吞天沃日，势极雄豪。</a:t>
            </a:r>
            <a:r>
              <a:rPr>
                <a:solidFill>
                  <a:srgbClr val="BE0000"/>
                </a:solidFill>
              </a:rPr>
              <a:t>杨诚斋</a:t>
            </a:r>
            <a:r>
              <a:t>诗云“海涌银为郭，江横玉系腰”者是也。</a:t>
            </a:r>
          </a:p>
          <a:p>
            <a: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【本段大意：江潮伟观】</a:t>
            </a:r>
          </a:p>
          <a:p>
            <a:pPr algn="just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每岁京尹出浙江亭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教阅水军</a:t>
            </a:r>
            <a:r>
              <a:t>，艨艟méng chōng数百，分列两岸；既而尽奔腾分合五阵之势，并有乘骑弄旗标枪舞刀于水面者，如履平地。倏尔黄烟四起，人物略不相睹，水爆轰震，声如崩山。烟消波静，则一舸gě无迹，仅有“敌船”为火所焚，随波而逝。</a:t>
            </a:r>
          </a:p>
          <a:p>
            <a: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【本段大意：地方官趁江潮演习水军的场面】</a:t>
            </a:r>
          </a:p>
        </p:txBody>
      </p:sp>
      <p:sp>
        <p:nvSpPr>
          <p:cNvPr id="1500" name="选自《武林旧事》"/>
          <p:cNvSpPr txBox="1"/>
          <p:nvPr/>
        </p:nvSpPr>
        <p:spPr>
          <a:xfrm>
            <a:off x="6437007" y="1281905"/>
            <a:ext cx="5718173" cy="817561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Font typeface="方正清刻本悦宋简体" panose="02000000000000000000" charset="-122"/>
              <a:buChar char="➢"/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选自</a:t>
            </a:r>
            <a:r>
              <a:rPr u="sng">
                <a:solidFill>
                  <a:srgbClr val="C00000"/>
                </a:solidFill>
              </a:rPr>
              <a:t>《武林旧事》</a:t>
            </a:r>
            <a:endParaRPr u="sng">
              <a:solidFill>
                <a:srgbClr val="C00000"/>
              </a:solidFill>
            </a:endParaRPr>
          </a:p>
        </p:txBody>
      </p:sp>
      <p:sp>
        <p:nvSpPr>
          <p:cNvPr id="1501" name="星形"/>
          <p:cNvSpPr/>
          <p:nvPr/>
        </p:nvSpPr>
        <p:spPr>
          <a:xfrm>
            <a:off x="13595314" y="1485326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02" name="单选"/>
          <p:cNvSpPr txBox="1"/>
          <p:nvPr/>
        </p:nvSpPr>
        <p:spPr>
          <a:xfrm>
            <a:off x="12689495" y="1327150"/>
            <a:ext cx="993773" cy="727072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sp>
        <p:nvSpPr>
          <p:cNvPr id="1503" name="杨诚斋：杨万里"/>
          <p:cNvSpPr txBox="1"/>
          <p:nvPr/>
        </p:nvSpPr>
        <p:spPr>
          <a:xfrm>
            <a:off x="398461" y="12588340"/>
            <a:ext cx="4422773" cy="755648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just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r>
              <a:t>杨诚斋：杨万里</a:t>
            </a:r>
          </a:p>
        </p:txBody>
      </p:sp>
      <p:pic>
        <p:nvPicPr>
          <p:cNvPr id="1504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75462" y="427260"/>
            <a:ext cx="5034535" cy="299350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矩形 4"/>
          <p:cNvSpPr/>
          <p:nvPr/>
        </p:nvSpPr>
        <p:spPr>
          <a:xfrm>
            <a:off x="245109" y="4316698"/>
            <a:ext cx="23893782" cy="6878158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</a:t>
            </a:r>
            <a:r>
              <a:rPr u="sng">
                <a:solidFill>
                  <a:srgbClr val="BE0000"/>
                </a:solidFill>
              </a:rPr>
              <a:t>吴儿善泅者数百</a:t>
            </a:r>
            <a:r>
              <a:t>，皆披发文身，手持十幅大彩旗，争先鼓勇，溯迎而上，出没于鲸波万仞中，腾身百变，而旗尾略不沾湿，以此夸能，而豪民贵宦，争赏银彩。</a:t>
            </a:r>
          </a:p>
          <a:p>
            <a: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【本段大意：吴儿弄潮的场景】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江干上下十余里间，珠翠罗绮溢目，车马塞途，饮食百物皆倍穹常时，而僦jiù赁lìn看幕，虽席地不容间也。禁中</a:t>
            </a:r>
            <a:r>
              <a:rPr>
                <a:solidFill>
                  <a:srgbClr val="BE0000"/>
                </a:solidFill>
              </a:rPr>
              <a:t>【皇室】</a:t>
            </a:r>
            <a:r>
              <a:t>例观潮于天开图画，高台下瞰，如在指掌。都民遥瞻黄伞雉扇于九霄之上，真若箫台蓬岛也。</a:t>
            </a:r>
          </a:p>
          <a:p>
            <a:pPr algn="l" defTabSz="1828800">
              <a:lnSpc>
                <a:spcPct val="150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【本段大意：官民见潮的盛况，重心放在皇室观潮的气派】</a:t>
            </a:r>
          </a:p>
        </p:txBody>
      </p:sp>
      <p:sp>
        <p:nvSpPr>
          <p:cNvPr id="1509" name="选自《武林旧事》"/>
          <p:cNvSpPr txBox="1"/>
          <p:nvPr/>
        </p:nvSpPr>
        <p:spPr>
          <a:xfrm>
            <a:off x="6437007" y="1281905"/>
            <a:ext cx="5718173" cy="817561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Font typeface="方正清刻本悦宋简体" panose="02000000000000000000" charset="-122"/>
              <a:buChar char="➢"/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选自</a:t>
            </a:r>
            <a:r>
              <a:rPr u="sng">
                <a:solidFill>
                  <a:srgbClr val="C00000"/>
                </a:solidFill>
              </a:rPr>
              <a:t>《武林旧事》</a:t>
            </a:r>
            <a:endParaRPr u="sng">
              <a:solidFill>
                <a:srgbClr val="C00000"/>
              </a:solidFill>
            </a:endParaRPr>
          </a:p>
        </p:txBody>
      </p:sp>
      <p:sp>
        <p:nvSpPr>
          <p:cNvPr id="1510" name="星形"/>
          <p:cNvSpPr/>
          <p:nvPr/>
        </p:nvSpPr>
        <p:spPr>
          <a:xfrm>
            <a:off x="13595314" y="1485326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11" name="单选"/>
          <p:cNvSpPr txBox="1"/>
          <p:nvPr/>
        </p:nvSpPr>
        <p:spPr>
          <a:xfrm>
            <a:off x="12689495" y="1327150"/>
            <a:ext cx="993773" cy="727072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sp>
        <p:nvSpPr>
          <p:cNvPr id="1512" name="标题 2"/>
          <p:cNvSpPr txBox="1"/>
          <p:nvPr>
            <p:ph type="title"/>
          </p:nvPr>
        </p:nvSpPr>
        <p:spPr>
          <a:xfrm>
            <a:off x="1531617" y="1124903"/>
            <a:ext cx="5187955" cy="1131573"/>
          </a:xfrm>
          <a:prstGeom prst="rect">
            <a:avLst/>
          </a:prstGeom>
        </p:spPr>
        <p:txBody>
          <a:bodyPr/>
          <a:lstStyle>
            <a:lvl1pPr defTabSz="1791970">
              <a:defRPr sz="47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1.33.1周密 《观潮》</a:t>
            </a:r>
          </a:p>
        </p:txBody>
      </p:sp>
      <p:pic>
        <p:nvPicPr>
          <p:cNvPr id="151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34929" y="-64164"/>
            <a:ext cx="6770833" cy="4025902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标题 2"/>
          <p:cNvSpPr txBox="1"/>
          <p:nvPr>
            <p:ph type="title"/>
          </p:nvPr>
        </p:nvSpPr>
        <p:spPr>
          <a:xfrm>
            <a:off x="1531617" y="1207769"/>
            <a:ext cx="5187955" cy="1131573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周密 《观潮》</a:t>
            </a:r>
          </a:p>
        </p:txBody>
      </p:sp>
      <p:sp>
        <p:nvSpPr>
          <p:cNvPr id="1518" name="矩形 1"/>
          <p:cNvSpPr txBox="1"/>
          <p:nvPr/>
        </p:nvSpPr>
        <p:spPr>
          <a:xfrm>
            <a:off x="1006173" y="3073324"/>
            <a:ext cx="14102082" cy="8432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思想内容</a:t>
            </a:r>
            <a:r>
              <a:rPr sz="4000"/>
              <a:t>：</a:t>
            </a:r>
            <a:endParaRPr sz="4000"/>
          </a:p>
        </p:txBody>
      </p:sp>
      <p:sp>
        <p:nvSpPr>
          <p:cNvPr id="1519" name="本文是一篇观看钱塘潮的散文小品，…"/>
          <p:cNvSpPr txBox="1"/>
          <p:nvPr/>
        </p:nvSpPr>
        <p:spPr>
          <a:xfrm>
            <a:off x="1060160" y="4221162"/>
            <a:ext cx="11458871" cy="5273673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71435" tIns="71435" rIns="71435" bIns="71435" anchor="ctr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本文是一篇观看钱塘潮的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散文小品</a:t>
            </a:r>
            <a:r>
              <a:t>，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生动再现了临安官民观潮的盛况。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通过对南宋</a:t>
            </a:r>
            <a:r>
              <a:rPr b="1" u="sng">
                <a:solidFill>
                  <a:srgbClr val="C00000"/>
                </a:solidFill>
              </a:rPr>
              <a:t>“太平盛世”</a:t>
            </a:r>
            <a:r>
              <a:t>景象的写照，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流露了宋亡后作者的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故国之思</a:t>
            </a:r>
            <a:r>
              <a:t>。</a:t>
            </a:r>
          </a:p>
        </p:txBody>
      </p:sp>
      <p:sp>
        <p:nvSpPr>
          <p:cNvPr id="1520" name="星形"/>
          <p:cNvSpPr/>
          <p:nvPr/>
        </p:nvSpPr>
        <p:spPr>
          <a:xfrm>
            <a:off x="5832345" y="3289601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521" name="单选"/>
          <p:cNvSpPr txBox="1"/>
          <p:nvPr/>
        </p:nvSpPr>
        <p:spPr>
          <a:xfrm>
            <a:off x="4926526" y="3131425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152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5412" y="229612"/>
            <a:ext cx="6460388" cy="3713694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《观潮》一文的作者是（ ）…"/>
          <p:cNvSpPr txBox="1"/>
          <p:nvPr>
            <p:ph type="body" idx="1"/>
          </p:nvPr>
        </p:nvSpPr>
        <p:spPr>
          <a:xfrm>
            <a:off x="1318258" y="2778759"/>
            <a:ext cx="23097702" cy="10473674"/>
          </a:xfrm>
          <a:prstGeom prst="rect">
            <a:avLst/>
          </a:prstGeom>
        </p:spPr>
        <p:txBody>
          <a:bodyPr/>
          <a:lstStyle/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《观潮》一文的作者是（ ）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A:朱熹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B:周密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C:谢翱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D:胡铨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527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《观潮》一文的作者是（ ）…"/>
          <p:cNvSpPr txBox="1"/>
          <p:nvPr>
            <p:ph type="body" idx="1"/>
          </p:nvPr>
        </p:nvSpPr>
        <p:spPr>
          <a:xfrm>
            <a:off x="1318258" y="2778759"/>
            <a:ext cx="23097702" cy="10473674"/>
          </a:xfrm>
          <a:prstGeom prst="rect">
            <a:avLst/>
          </a:prstGeom>
        </p:spPr>
        <p:txBody>
          <a:bodyPr/>
          <a:lstStyle/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《观潮》一文的作者是（ ）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A:朱熹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B:周密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C:谢翱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D:胡铨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答案：B</a:t>
            </a:r>
          </a:p>
        </p:txBody>
      </p:sp>
      <p:sp>
        <p:nvSpPr>
          <p:cNvPr id="1530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周密《观潮》一文选自他的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周密《观潮》一文选自他的（ ）</a:t>
            </a:r>
          </a:p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A:《武林旧事》</a:t>
            </a:r>
          </a:p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B:《齐东野语》</a:t>
            </a:r>
          </a:p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C:《蘋洲渔笛谱》</a:t>
            </a:r>
          </a:p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D:《浩然斋雅谈》</a:t>
            </a:r>
          </a:p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533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周密《观潮》一文选自他的（ 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周密《观潮》一文选自他的（ ）</a:t>
            </a:r>
          </a:p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A:《武林旧事》</a:t>
            </a:r>
          </a:p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B:《齐东野语》</a:t>
            </a:r>
          </a:p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C:《蘋洲渔笛谱》</a:t>
            </a:r>
          </a:p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D:《浩然斋雅谈》</a:t>
            </a:r>
          </a:p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1407795">
              <a:lnSpc>
                <a:spcPct val="150000"/>
              </a:lnSpc>
              <a:spcBef>
                <a:spcPts val="0"/>
              </a:spcBef>
              <a:defRPr sz="5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</a:t>
            </a:r>
          </a:p>
        </p:txBody>
      </p:sp>
      <p:sp>
        <p:nvSpPr>
          <p:cNvPr id="1536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周密《观潮》中“八月既望”中，“既望”的具体时间是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周密《观潮》中“八月既望”中，“既望”的具体时间是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A:八月十四 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B:八月十五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C:八月十六  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D:八月十七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1539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标题 2"/>
          <p:cNvSpPr txBox="1"/>
          <p:nvPr>
            <p:ph type="title"/>
          </p:nvPr>
        </p:nvSpPr>
        <p:spPr>
          <a:xfrm>
            <a:off x="1531620" y="1207768"/>
            <a:ext cx="10734779" cy="1131574"/>
          </a:xfrm>
          <a:prstGeom prst="rect">
            <a:avLst/>
          </a:prstGeom>
        </p:spPr>
        <p:txBody>
          <a:bodyPr anchor="ctr"/>
          <a:lstStyle>
            <a:lvl1pPr defTabSz="1590675">
              <a:defRPr sz="4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1.29.3姜夔《齐天乐》（庾郎先自吟愁赋） </a:t>
            </a:r>
          </a:p>
        </p:txBody>
      </p:sp>
      <p:sp>
        <p:nvSpPr>
          <p:cNvPr id="1090" name="矩形 4"/>
          <p:cNvSpPr/>
          <p:nvPr/>
        </p:nvSpPr>
        <p:spPr>
          <a:xfrm>
            <a:off x="549908" y="2339338"/>
            <a:ext cx="23568664" cy="7108881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齐天乐</a:t>
            </a:r>
          </a:p>
          <a:p>
            <a:pPr algn="just" defTabSz="1828800">
              <a:lnSpc>
                <a:spcPct val="125000"/>
              </a:lnSpc>
              <a:defRPr sz="2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丙辰岁，与张功父会饮张达可之堂。闻屋壁间</a:t>
            </a:r>
            <a:r>
              <a:rPr sz="4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蟋蟀</a:t>
            </a:r>
            <a:r>
              <a: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有声，功父约予同赋，以授歌者。功父先成，辞甚美。予裴徊茉莉花间，仰见秋月，顿起幽思，寻亦得此。蟋蟀，中都呼为促织，善斗。好事者或以三二十万钱致一枚，镂象齿为楼观以贮zhù 之。</a:t>
            </a:r>
            <a:endParaRPr sz="4800"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3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</a:t>
            </a:r>
            <a:r>
              <a:rPr sz="5000" u="sng">
                <a:solidFill>
                  <a:srgbClr val="C00000"/>
                </a:solidFill>
              </a:rPr>
              <a:t>庾郎</a:t>
            </a:r>
            <a:r>
              <a:rPr sz="5000"/>
              <a:t>先自吟</a:t>
            </a:r>
            <a:r>
              <a:rPr sz="5000" u="sng">
                <a:solidFill>
                  <a:srgbClr val="C00000"/>
                </a:solidFill>
              </a:rPr>
              <a:t>愁</a:t>
            </a:r>
            <a:r>
              <a:rPr sz="5000"/>
              <a:t>赋，凄凄更闻私语。露湿铜铺，苔侵石井，都是曾听伊处。哀音似诉。正思妇无眠，起寻机杼zhù。曲曲屏山，夜凉独自甚情绪？</a:t>
            </a:r>
            <a:endParaRPr sz="5000"/>
          </a:p>
          <a:p>
            <a:pPr algn="l" defTabSz="1828800">
              <a:lnSpc>
                <a:spcPct val="130000"/>
              </a:lnSpc>
              <a:defRPr sz="50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西窗又吹暗雨。为谁频断续，相和砧杵 chǔ？候馆迎秋，离宫吊月，别有伤心无数。豳bīn诗漫与。笑篱落呼灯，世间儿女。写入琴丝，一声声更苦。</a:t>
            </a:r>
          </a:p>
        </p:txBody>
      </p:sp>
      <p:sp>
        <p:nvSpPr>
          <p:cNvPr id="1091" name="文本框 1"/>
          <p:cNvSpPr txBox="1"/>
          <p:nvPr/>
        </p:nvSpPr>
        <p:spPr>
          <a:xfrm>
            <a:off x="476902" y="9619036"/>
            <a:ext cx="21568414" cy="277266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</a:t>
            </a:r>
            <a:r>
              <a:rPr b="1"/>
              <a:t>庾郎</a:t>
            </a:r>
            <a:r>
              <a:t>：指南朝作家</a:t>
            </a:r>
            <a:r>
              <a:rPr b="1" u="sng">
                <a:solidFill>
                  <a:srgbClr val="C00000"/>
                </a:solidFill>
              </a:rPr>
              <a:t>庾信</a:t>
            </a:r>
            <a:r>
              <a:t>，作品多</a:t>
            </a:r>
            <a:r>
              <a:rPr b="1" u="sng">
                <a:solidFill>
                  <a:srgbClr val="C00000"/>
                </a:solidFill>
              </a:rPr>
              <a:t>乡关之思</a:t>
            </a:r>
            <a:r>
              <a:t>。庾信曾作《愁赋》。</a:t>
            </a:r>
          </a:p>
          <a:p>
            <a:pPr algn="l" defTabSz="1828800"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</a:t>
            </a:r>
            <a:r>
              <a:rPr b="1"/>
              <a:t>豳bīn诗</a:t>
            </a:r>
            <a:r>
              <a:t>：指《诗经·豳风·七月》，有“十月蟋蟀入我床下”的诗句。</a:t>
            </a:r>
          </a:p>
          <a:p>
            <a:pPr algn="l" defTabSz="1828800"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                  这里指代歌咏蟋蟀的诗篇。</a:t>
            </a:r>
          </a:p>
        </p:txBody>
      </p:sp>
      <p:pic>
        <p:nvPicPr>
          <p:cNvPr id="1092" name="图片 22" descr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18319" y="11844018"/>
            <a:ext cx="2152653" cy="87630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93" name="咏物词"/>
          <p:cNvSpPr txBox="1"/>
          <p:nvPr/>
        </p:nvSpPr>
        <p:spPr>
          <a:xfrm>
            <a:off x="12805943" y="1281905"/>
            <a:ext cx="1984373" cy="817560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4800" b="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咏物词</a:t>
            </a:r>
          </a:p>
        </p:txBody>
      </p:sp>
      <p:sp>
        <p:nvSpPr>
          <p:cNvPr id="1094" name="星形"/>
          <p:cNvSpPr/>
          <p:nvPr/>
        </p:nvSpPr>
        <p:spPr>
          <a:xfrm>
            <a:off x="15913041" y="1485326"/>
            <a:ext cx="518902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95" name="选择"/>
          <p:cNvSpPr txBox="1"/>
          <p:nvPr/>
        </p:nvSpPr>
        <p:spPr>
          <a:xfrm>
            <a:off x="14987066" y="1327149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选择</a:t>
            </a:r>
          </a:p>
        </p:txBody>
      </p:sp>
      <p:sp>
        <p:nvSpPr>
          <p:cNvPr id="1096" name="（讽喻现实 + 家国之痛）"/>
          <p:cNvSpPr txBox="1"/>
          <p:nvPr/>
        </p:nvSpPr>
        <p:spPr>
          <a:xfrm>
            <a:off x="469209" y="12609692"/>
            <a:ext cx="7661273" cy="817561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Font typeface="Arial" panose="020B0604020202090204"/>
              <a:buChar char="•"/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（</a:t>
            </a:r>
            <a:r>
              <a:rPr u="sng">
                <a:solidFill>
                  <a:srgbClr val="C00000"/>
                </a:solidFill>
              </a:rPr>
              <a:t>讽喻现实</a:t>
            </a:r>
            <a:r>
              <a:t> + </a:t>
            </a:r>
            <a:r>
              <a:rPr u="sng">
                <a:solidFill>
                  <a:srgbClr val="C00000"/>
                </a:solidFill>
              </a:rPr>
              <a:t>家国之痛</a:t>
            </a:r>
            <a:r>
              <a:t>）</a:t>
            </a:r>
          </a:p>
        </p:txBody>
      </p:sp>
      <p:sp>
        <p:nvSpPr>
          <p:cNvPr id="1097" name="星形"/>
          <p:cNvSpPr/>
          <p:nvPr/>
        </p:nvSpPr>
        <p:spPr>
          <a:xfrm>
            <a:off x="16526746" y="1485326"/>
            <a:ext cx="518902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5" tIns="71435" rIns="71435" bIns="71435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周密《观潮》中“八月既望”中，“既望”的具体时间是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周密《观潮》中“八月既望”中，“既望”的具体时间是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A:八月十四 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B:八月十五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C:八月十六  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D:八月十七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122491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答案：C</a:t>
            </a:r>
          </a:p>
        </p:txBody>
      </p:sp>
      <p:sp>
        <p:nvSpPr>
          <p:cNvPr id="154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《齐天乐（一襟余恨宫魂断）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 sz="590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《齐天乐（一襟余恨宫魂断）》</a:t>
            </a:r>
          </a:p>
          <a:p>
            <a:pPr>
              <a:lnSpc>
                <a:spcPct val="100000"/>
              </a:lnSpc>
              <a:defRPr sz="590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</a:p>
        </p:txBody>
      </p:sp>
      <p:sp>
        <p:nvSpPr>
          <p:cNvPr id="895" name="王沂yí孙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王沂yí孙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标题 2"/>
          <p:cNvSpPr txBox="1"/>
          <p:nvPr>
            <p:ph type="title"/>
          </p:nvPr>
        </p:nvSpPr>
        <p:spPr>
          <a:xfrm>
            <a:off x="1622366" y="1124901"/>
            <a:ext cx="11132823" cy="1131573"/>
          </a:xfrm>
          <a:prstGeom prst="rect">
            <a:avLst/>
          </a:prstGeom>
        </p:spPr>
        <p:txBody>
          <a:bodyPr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1.34.0王沂yí孙 </a:t>
            </a:r>
          </a:p>
        </p:txBody>
      </p:sp>
      <p:sp>
        <p:nvSpPr>
          <p:cNvPr id="898" name="矩形 4"/>
          <p:cNvSpPr txBox="1"/>
          <p:nvPr/>
        </p:nvSpPr>
        <p:spPr>
          <a:xfrm>
            <a:off x="1078449" y="3731578"/>
            <a:ext cx="15242456" cy="481837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Lantinghei SC Demibold"/>
                <a:ea typeface="Lantinghei SC Demibold"/>
                <a:cs typeface="Lantinghei SC Demibold"/>
                <a:sym typeface="Lantinghei SC Demibold"/>
              </a:defRPr>
            </a:pPr>
            <a:r>
              <a:t>1.王沂yí孙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，</a:t>
            </a:r>
            <a:r>
              <a:t>字圣与</a:t>
            </a:r>
            <a:r>
              <a:rPr>
                <a:latin typeface="Lantinghei SC Extralight"/>
                <a:ea typeface="Lantinghei SC Extralight"/>
                <a:cs typeface="Lantinghei SC Extralight"/>
                <a:sym typeface="Lantinghei SC Extralight"/>
              </a:rPr>
              <a:t>，</a:t>
            </a:r>
            <a:r>
              <a:t>号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玉笥山人</a:t>
            </a:r>
            <a:r>
              <a:t>。</a:t>
            </a:r>
          </a:p>
          <a:p>
            <a:pPr algn="l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                与</a:t>
            </a:r>
            <a:r>
              <a:rPr u="sng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周密、张炎、仇远</a:t>
            </a:r>
            <a:r>
              <a:t>等共结</a:t>
            </a:r>
            <a:r>
              <a:rPr u="sng">
                <a:latin typeface="Lantinghei SC Demibold"/>
                <a:ea typeface="Lantinghei SC Demibold"/>
                <a:cs typeface="Lantinghei SC Demibold"/>
                <a:sym typeface="Lantinghei SC Demibold"/>
              </a:rPr>
              <a:t>词社</a:t>
            </a:r>
            <a:r>
              <a:t>。</a:t>
            </a:r>
          </a:p>
          <a:p>
            <a:pPr algn="l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2.著有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《玉笥山人词集》</a:t>
            </a:r>
            <a:r>
              <a:t>。</a:t>
            </a:r>
          </a:p>
          <a:p>
            <a:pPr algn="l" defTabSz="1828800">
              <a:lnSpc>
                <a:spcPct val="150000"/>
              </a:lnSpc>
              <a:defRPr sz="48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3.词以咏物见长，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多怀念故国之感</a:t>
            </a:r>
            <a:r>
              <a:t>，辞情哀婉。</a:t>
            </a:r>
          </a:p>
        </p:txBody>
      </p:sp>
      <p:pic>
        <p:nvPicPr>
          <p:cNvPr id="899" name="图片 3" descr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94239" y="3467734"/>
            <a:ext cx="5104133" cy="67805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00" name="星形"/>
          <p:cNvSpPr/>
          <p:nvPr/>
        </p:nvSpPr>
        <p:spPr>
          <a:xfrm>
            <a:off x="1963029" y="8765051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01" name="单选"/>
          <p:cNvSpPr txBox="1"/>
          <p:nvPr/>
        </p:nvSpPr>
        <p:spPr>
          <a:xfrm>
            <a:off x="1057209" y="8606873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04" name="标题 1"/>
          <p:cNvSpPr txBox="1"/>
          <p:nvPr>
            <p:ph type="title"/>
          </p:nvPr>
        </p:nvSpPr>
        <p:spPr>
          <a:xfrm>
            <a:off x="967195" y="8483203"/>
            <a:ext cx="17691604" cy="1712120"/>
          </a:xfrm>
          <a:prstGeom prst="rect">
            <a:avLst/>
          </a:prstGeom>
        </p:spPr>
        <p:txBody>
          <a:bodyPr anchor="b"/>
          <a:lstStyle/>
          <a:p>
            <a:pPr defTabSz="1203960">
              <a:defRPr sz="63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1.34.1王沂孙《齐天乐》（一襟余恨宫魂断）</a:t>
            </a:r>
            <a:r>
              <a:rPr>
                <a:solidFill>
                  <a:srgbClr val="BE0000"/>
                </a:solidFill>
              </a:rPr>
              <a:t>[精读]</a:t>
            </a:r>
            <a:endParaRPr>
              <a:solidFill>
                <a:srgbClr val="BE0000"/>
              </a:solidFill>
            </a:endParaRPr>
          </a:p>
        </p:txBody>
      </p:sp>
      <p:sp>
        <p:nvSpPr>
          <p:cNvPr id="905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906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07" name="矩形 8"/>
          <p:cNvSpPr/>
          <p:nvPr/>
        </p:nvSpPr>
        <p:spPr>
          <a:xfrm>
            <a:off x="2714271" y="8318500"/>
            <a:ext cx="111128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08" name="副标题 2"/>
          <p:cNvSpPr txBox="1"/>
          <p:nvPr/>
        </p:nvSpPr>
        <p:spPr>
          <a:xfrm>
            <a:off x="2930526" y="12258675"/>
            <a:ext cx="9782176" cy="716274"/>
          </a:xfrm>
          <a:prstGeom prst="rect">
            <a:avLst/>
          </a:prstGeom>
          <a:ln w="12700">
            <a:miter lim="400000"/>
          </a:ln>
        </p:spPr>
        <p:txBody>
          <a:bodyPr lIns="91436" tIns="91436" rIns="91436" bIns="91436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 anchor="ctr"/>
          <a:lstStyle>
            <a:lvl1pPr defTabSz="1609090">
              <a:defRPr sz="4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1.34.1王沂孙《齐天乐》（一襟余恨宫魂断）</a:t>
            </a:r>
          </a:p>
        </p:txBody>
      </p:sp>
      <p:sp>
        <p:nvSpPr>
          <p:cNvPr id="911" name="矩形 4"/>
          <p:cNvSpPr/>
          <p:nvPr/>
        </p:nvSpPr>
        <p:spPr>
          <a:xfrm>
            <a:off x="373380" y="2312668"/>
            <a:ext cx="23102570" cy="620175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12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齐天乐·</a:t>
            </a:r>
            <a:r>
              <a:rPr sz="560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蝉</a:t>
            </a:r>
            <a:endParaRPr u="sng">
              <a:solidFill>
                <a:srgbClr val="FF0000"/>
              </a:solidFill>
            </a:endParaRPr>
          </a:p>
          <a:p>
            <a:pPr algn="just" defTabSz="1828800">
              <a:lnSpc>
                <a:spcPct val="12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  <a:r>
              <a:rPr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一襟</a:t>
            </a:r>
            <a:r>
              <a:rPr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 </a:t>
            </a:r>
            <a:r>
              <a:rPr sz="4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jīn</a:t>
            </a:r>
            <a:r>
              <a:rPr u="sng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余恨宫魂断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，年年翠阴庭树。乍咽凉柯，还移暗叶，重把离愁深诉。西窗过雨，怪瑶珮流空，玉筝调柱。镜暗妆残，为谁娇鬓尚如许！   【</a:t>
            </a:r>
            <a:r>
              <a:rPr u="sng">
                <a:solidFill>
                  <a:srgbClr val="C00000"/>
                </a:solidFill>
              </a:rPr>
              <a:t>故国沧桑</a:t>
            </a:r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】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just" defTabSz="1828800">
              <a:lnSpc>
                <a:spcPct val="120000"/>
              </a:lnSpc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 </a:t>
            </a:r>
            <a:r>
              <a:rPr u="sng">
                <a:solidFill>
                  <a:srgbClr val="C00000"/>
                </a:solidFill>
              </a:rPr>
              <a:t>铜仙铅泪似洗</a:t>
            </a:r>
            <a:r>
              <a:t>，叹移盘去远，难贮零露。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病翼惊秋，枯形阅世，消得斜阳几度？【南宋遗民写照】</a:t>
            </a:r>
            <a:r>
              <a:t>馀音更苦！甚独抱清商，顿成凄楚。【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江山易主、国祚已亡</a:t>
            </a:r>
            <a:r>
              <a:t>】漫想薰风，柳丝千万缕。【</a:t>
            </a:r>
            <a:r>
              <a:rPr u="sng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rPr>
              <a:t>盛时难再</a:t>
            </a:r>
            <a:r>
              <a:t>】</a:t>
            </a:r>
          </a:p>
        </p:txBody>
      </p:sp>
      <p:sp>
        <p:nvSpPr>
          <p:cNvPr id="912" name="TextBox 8"/>
          <p:cNvSpPr txBox="1"/>
          <p:nvPr/>
        </p:nvSpPr>
        <p:spPr>
          <a:xfrm>
            <a:off x="-63978" y="8937394"/>
            <a:ext cx="24511957" cy="439668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3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1.一襟句：</a:t>
            </a:r>
            <a:r>
              <a:rPr b="0"/>
              <a:t>南朝</a:t>
            </a:r>
            <a:r>
              <a:rPr b="0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齐后</a:t>
            </a:r>
            <a:r>
              <a:rPr b="0"/>
              <a:t>怨愤而死，尸体化为蝉，登上庭树哀鸣。</a:t>
            </a:r>
            <a:endParaRPr b="0"/>
          </a:p>
          <a:p>
            <a:pPr algn="l" defTabSz="1828800">
              <a:lnSpc>
                <a:spcPct val="13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2.娇鬓：</a:t>
            </a:r>
            <a:r>
              <a:rPr b="0"/>
              <a:t>美丽的鬓发。传说魏文帝的宫女</a:t>
            </a:r>
            <a:r>
              <a:rPr b="0"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莫琼树</a:t>
            </a:r>
            <a:r>
              <a:rPr b="0"/>
              <a:t>把鬓发修成薄如蝉翼。</a:t>
            </a:r>
            <a:endParaRPr b="0"/>
          </a:p>
          <a:p>
            <a:pPr algn="l" defTabSz="1828800">
              <a:lnSpc>
                <a:spcPct val="13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3.铜仙三句：</a:t>
            </a:r>
            <a:r>
              <a:rPr b="0"/>
              <a:t>魏明帝把奉承露盘的</a:t>
            </a:r>
            <a:r>
              <a:rPr u="sng">
                <a:solidFill>
                  <a:srgbClr val="C00000"/>
                </a:solidFill>
              </a:rPr>
              <a:t>铜人</a:t>
            </a:r>
            <a:r>
              <a:rPr b="0"/>
              <a:t>从长安移到洛阳，铜人居然落泪。</a:t>
            </a:r>
            <a:endParaRPr b="0"/>
          </a:p>
          <a:p>
            <a:pPr algn="l" defTabSz="1828800">
              <a:lnSpc>
                <a:spcPct val="13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                 </a:t>
            </a:r>
            <a:r>
              <a:rPr b="1" u="sng">
                <a:solidFill>
                  <a:srgbClr val="C00000"/>
                </a:solidFill>
              </a:rPr>
              <a:t>李贺</a:t>
            </a:r>
            <a:r>
              <a:t>《金铜仙人辞汉歌》                                                    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【金交铜】</a:t>
            </a:r>
            <a:endParaRPr>
              <a:solidFill>
                <a:srgbClr val="BE0000"/>
              </a:solidFill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913" name="星形"/>
          <p:cNvSpPr/>
          <p:nvPr/>
        </p:nvSpPr>
        <p:spPr>
          <a:xfrm>
            <a:off x="18365020" y="1485326"/>
            <a:ext cx="518902" cy="410724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14" name="单选"/>
          <p:cNvSpPr txBox="1"/>
          <p:nvPr/>
        </p:nvSpPr>
        <p:spPr>
          <a:xfrm>
            <a:off x="17300181" y="1327150"/>
            <a:ext cx="993773" cy="727072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sp>
        <p:nvSpPr>
          <p:cNvPr id="915" name="标题 2"/>
          <p:cNvSpPr txBox="1"/>
          <p:nvPr/>
        </p:nvSpPr>
        <p:spPr>
          <a:xfrm>
            <a:off x="12505583" y="1124903"/>
            <a:ext cx="5013976" cy="1131573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 anchor="ctr">
            <a:normAutofit/>
          </a:bodyPr>
          <a:lstStyle>
            <a:lvl1pPr algn="l" defTabSz="1499235">
              <a:lnSpc>
                <a:spcPct val="90000"/>
              </a:lnSpc>
              <a:defRPr sz="41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咏物词（政治寄托）</a:t>
            </a:r>
          </a:p>
        </p:txBody>
      </p:sp>
      <p:sp>
        <p:nvSpPr>
          <p:cNvPr id="916" name="星形"/>
          <p:cNvSpPr/>
          <p:nvPr/>
        </p:nvSpPr>
        <p:spPr>
          <a:xfrm>
            <a:off x="22702031" y="5208187"/>
            <a:ext cx="518903" cy="410726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17" name="单选"/>
          <p:cNvSpPr txBox="1"/>
          <p:nvPr/>
        </p:nvSpPr>
        <p:spPr>
          <a:xfrm>
            <a:off x="21637194" y="5050011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918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79468" y="-10307"/>
            <a:ext cx="5721524" cy="340199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矩形 4"/>
          <p:cNvSpPr txBox="1"/>
          <p:nvPr/>
        </p:nvSpPr>
        <p:spPr>
          <a:xfrm>
            <a:off x="1736872" y="4565650"/>
            <a:ext cx="10027740" cy="451154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这是一首</a:t>
            </a:r>
            <a:r>
              <a:rPr b="1" u="sng">
                <a:solidFill>
                  <a:srgbClr val="C00000"/>
                </a:solidFill>
              </a:rPr>
              <a:t>咏物词</a:t>
            </a:r>
            <a:r>
              <a:t>，</a:t>
            </a:r>
          </a:p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借写</a:t>
            </a:r>
            <a:r>
              <a:rPr b="1" u="sng">
                <a:solidFill>
                  <a:srgbClr val="C00000"/>
                </a:solidFill>
              </a:rPr>
              <a:t>残秋哀蝉</a:t>
            </a:r>
            <a:r>
              <a:t>的形象，</a:t>
            </a:r>
          </a:p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抒发了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沉痛悲凄的家国沦亡</a:t>
            </a:r>
            <a:r>
              <a:t>之感。</a:t>
            </a:r>
          </a:p>
        </p:txBody>
      </p:sp>
      <p:sp>
        <p:nvSpPr>
          <p:cNvPr id="923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王沂孙《齐天乐》（一襟余恨宫魂断）</a:t>
            </a:r>
          </a:p>
        </p:txBody>
      </p:sp>
      <p:sp>
        <p:nvSpPr>
          <p:cNvPr id="924" name="思想内容："/>
          <p:cNvSpPr txBox="1"/>
          <p:nvPr/>
        </p:nvSpPr>
        <p:spPr>
          <a:xfrm>
            <a:off x="1139509" y="3448780"/>
            <a:ext cx="3203573" cy="8032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思想内容</a:t>
            </a:r>
            <a:r>
              <a:rPr sz="3600"/>
              <a:t>：</a:t>
            </a:r>
            <a:r>
              <a:t> </a:t>
            </a:r>
          </a:p>
        </p:txBody>
      </p:sp>
      <p:sp>
        <p:nvSpPr>
          <p:cNvPr id="925" name="星形"/>
          <p:cNvSpPr/>
          <p:nvPr/>
        </p:nvSpPr>
        <p:spPr>
          <a:xfrm>
            <a:off x="6124349" y="3645056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26" name="单选"/>
          <p:cNvSpPr txBox="1"/>
          <p:nvPr/>
        </p:nvSpPr>
        <p:spPr>
          <a:xfrm>
            <a:off x="5059512" y="3486880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927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91749" y="136008"/>
            <a:ext cx="6733951" cy="3870948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王沂孙《齐天乐》（一襟余恨宫魂断）</a:t>
            </a:r>
          </a:p>
        </p:txBody>
      </p:sp>
      <p:sp>
        <p:nvSpPr>
          <p:cNvPr id="930" name="矩形 4"/>
          <p:cNvSpPr txBox="1"/>
          <p:nvPr/>
        </p:nvSpPr>
        <p:spPr>
          <a:xfrm>
            <a:off x="656590" y="4926748"/>
            <a:ext cx="23070820" cy="5100158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大量使用</a:t>
            </a:r>
            <a:r>
              <a:rPr u="sng">
                <a:solidFill>
                  <a:srgbClr val="C00000"/>
                </a:solidFill>
              </a:rPr>
              <a:t>典故</a:t>
            </a:r>
            <a:r>
              <a:t>，典故都与“</a:t>
            </a:r>
            <a:r>
              <a:rPr u="sng">
                <a:solidFill>
                  <a:srgbClr val="C00000"/>
                </a:solidFill>
              </a:rPr>
              <a:t>蝉</a:t>
            </a:r>
            <a:r>
              <a:t>”有关。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① 全都与蝉的形象相关，如</a:t>
            </a:r>
            <a:r>
              <a:rPr u="sng">
                <a:solidFill>
                  <a:srgbClr val="C00000"/>
                </a:solidFill>
              </a:rPr>
              <a:t>蝉声</a:t>
            </a:r>
            <a:r>
              <a:t>、</a:t>
            </a:r>
            <a:r>
              <a:rPr u="sng">
                <a:solidFill>
                  <a:srgbClr val="C00000"/>
                </a:solidFill>
              </a:rPr>
              <a:t>蝉翼</a:t>
            </a:r>
            <a:r>
              <a:t>、</a:t>
            </a:r>
            <a:r>
              <a:rPr u="sng">
                <a:solidFill>
                  <a:srgbClr val="C00000"/>
                </a:solidFill>
              </a:rPr>
              <a:t>蝉形</a:t>
            </a:r>
            <a:r>
              <a:t>、</a:t>
            </a:r>
            <a:r>
              <a:rPr u="sng">
                <a:solidFill>
                  <a:srgbClr val="C00000"/>
                </a:solidFill>
              </a:rPr>
              <a:t>蝉的饮食</a:t>
            </a:r>
            <a:r>
              <a:t>等。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② 多与</a:t>
            </a:r>
            <a:r>
              <a:rPr u="sng">
                <a:solidFill>
                  <a:srgbClr val="C00000"/>
                </a:solidFill>
              </a:rPr>
              <a:t>宫中事情</a:t>
            </a:r>
            <a:r>
              <a:t>有关，南朝齐后化为蝉、魏文帝宫人莫琼树制蝉鬓、魏明帝铜人流泪等。</a:t>
            </a: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都指向</a:t>
            </a:r>
            <a:r>
              <a:rPr u="sng">
                <a:solidFill>
                  <a:srgbClr val="C00000"/>
                </a:solidFill>
              </a:rPr>
              <a:t>作者内心的家国之恨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931" name="艺术特色：用典故"/>
          <p:cNvSpPr txBox="1"/>
          <p:nvPr/>
        </p:nvSpPr>
        <p:spPr>
          <a:xfrm>
            <a:off x="-88055" y="3974157"/>
            <a:ext cx="5032372" cy="8032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艺术特色：用典故</a:t>
            </a:r>
          </a:p>
        </p:txBody>
      </p:sp>
      <p:sp>
        <p:nvSpPr>
          <p:cNvPr id="932" name="星形"/>
          <p:cNvSpPr/>
          <p:nvPr/>
        </p:nvSpPr>
        <p:spPr>
          <a:xfrm>
            <a:off x="6684061" y="4170433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33" name="简答"/>
          <p:cNvSpPr txBox="1"/>
          <p:nvPr/>
        </p:nvSpPr>
        <p:spPr>
          <a:xfrm>
            <a:off x="5619224" y="4012257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</a:t>
            </a:r>
          </a:p>
        </p:txBody>
      </p:sp>
      <p:sp>
        <p:nvSpPr>
          <p:cNvPr id="934" name="星形"/>
          <p:cNvSpPr/>
          <p:nvPr/>
        </p:nvSpPr>
        <p:spPr>
          <a:xfrm>
            <a:off x="7164457" y="4183133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35" name="星形"/>
          <p:cNvSpPr/>
          <p:nvPr/>
        </p:nvSpPr>
        <p:spPr>
          <a:xfrm>
            <a:off x="7687133" y="4170433"/>
            <a:ext cx="518902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93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76586" y="118069"/>
            <a:ext cx="6504243" cy="363889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标题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pic>
        <p:nvPicPr>
          <p:cNvPr id="939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408" y="2820921"/>
            <a:ext cx="22847184" cy="8652763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下列王沂孙《齐天乐·蝉》词句中，运用典故的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下列王沂孙《齐天乐·蝉》词句中，运用典故的有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A:一襟余恨宫魂断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B:镜暗妆残，为谁娇鬓尚如许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C:铜仙铅泪似洗，叹移盘去远，难贮零露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D:病翼惊秋，枯形阅世，消得斜阳几度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E:漫想薰风，柳丝千万缕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942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下列王沂孙《齐天乐·蝉》词句中，运用典故的有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下列王沂孙《齐天乐·蝉》词句中，运用典故的有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A:一襟余恨宫魂断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B:镜暗妆残，为谁娇鬓尚如许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C:铜仙铅泪似洗，叹移盘去远，难贮零露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D:病翼惊秋，枯形阅世，消得斜阳几度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E:漫想薰风，柳丝千万缕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答案：ABC</a:t>
            </a:r>
          </a:p>
        </p:txBody>
      </p:sp>
      <p:sp>
        <p:nvSpPr>
          <p:cNvPr id="945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姜夔《齐天乐》(庾郎先自吟愁赋)所咏之物是…"/>
          <p:cNvSpPr txBox="1"/>
          <p:nvPr>
            <p:ph type="body" idx="1"/>
          </p:nvPr>
        </p:nvSpPr>
        <p:spPr>
          <a:xfrm>
            <a:off x="1318258" y="2778759"/>
            <a:ext cx="21376644" cy="9400544"/>
          </a:xfrm>
          <a:prstGeom prst="rect">
            <a:avLst/>
          </a:prstGeom>
        </p:spPr>
        <p:txBody>
          <a:bodyPr/>
          <a:lstStyle/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姜夔《齐天乐》(庾郎先自吟愁赋)所咏之物是</a:t>
            </a:r>
          </a:p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A:蟋蟀</a:t>
            </a:r>
          </a:p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B:蝉</a:t>
            </a:r>
          </a:p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C:雁</a:t>
            </a:r>
          </a:p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D:燕</a:t>
            </a:r>
          </a:p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  <a:p>
            <a:pPr defTabSz="1590675">
              <a:lnSpc>
                <a:spcPct val="150000"/>
              </a:lnSpc>
              <a:spcBef>
                <a:spcPts val="0"/>
              </a:spcBef>
              <a:defRPr sz="450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 </a:t>
            </a:r>
          </a:p>
        </p:txBody>
      </p:sp>
      <p:sp>
        <p:nvSpPr>
          <p:cNvPr id="1102" name="真题练习"/>
          <p:cNvSpPr txBox="1"/>
          <p:nvPr>
            <p:ph type="title"/>
          </p:nvPr>
        </p:nvSpPr>
        <p:spPr>
          <a:xfrm>
            <a:off x="1676399" y="1125218"/>
            <a:ext cx="10425433" cy="1131574"/>
          </a:xfrm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下列王沂孙《齐天乐》词句中，自诉身世孤危，可视为南宋遗民写照的句子是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下列王沂孙《齐天乐》词句中，自诉身世孤危，可视为南宋遗民写照的句子是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A:一襟余恨宫魂断，年年翠阴庭树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B:西窗过雨。怪瑶珮流空，玉筝调柱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C:镜暗妆残，为谁娇鬓尚如许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D:病翼惊秋，枯形阅世，消得斜阳几度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</p:txBody>
      </p:sp>
      <p:sp>
        <p:nvSpPr>
          <p:cNvPr id="948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下列王沂孙《齐天乐》词句中，自诉身世孤危，可视为南宋遗民写照的句子是…"/>
          <p:cNvSpPr txBox="1"/>
          <p:nvPr>
            <p:ph type="body" idx="1"/>
          </p:nvPr>
        </p:nvSpPr>
        <p:spPr>
          <a:xfrm>
            <a:off x="1318258" y="2778760"/>
            <a:ext cx="21376644" cy="9400541"/>
          </a:xfrm>
          <a:prstGeom prst="rect">
            <a:avLst/>
          </a:prstGeom>
        </p:spPr>
        <p:txBody>
          <a:bodyPr/>
          <a:lstStyle/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下列王沂孙《齐天乐》词句中，自诉身世孤危，可视为南宋遗民写照的句子是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A:一襟余恨宫魂断，年年翠阴庭树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B:西窗过雨。怪瑶珮流空，玉筝调柱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C:镜暗妆残，为谁娇鬓尚如许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solidFill>
                  <a:srgbClr val="BE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D:病翼惊秋，枯形阅世，消得斜阳几度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 </a:t>
            </a:r>
          </a:p>
          <a:p>
            <a:pPr defTabSz="1810385">
              <a:lnSpc>
                <a:spcPct val="150000"/>
              </a:lnSpc>
              <a:spcBef>
                <a:spcPts val="0"/>
              </a:spcBef>
              <a:defRPr sz="47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答案：D</a:t>
            </a:r>
          </a:p>
        </p:txBody>
      </p:sp>
      <p:sp>
        <p:nvSpPr>
          <p:cNvPr id="951" name="真题练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真题练习</a:t>
            </a: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《正气歌》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2000"/>
              </a:spcBef>
              <a:defRPr sz="59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《正气歌》</a:t>
            </a:r>
          </a:p>
          <a:p>
            <a:pPr>
              <a:lnSpc>
                <a:spcPct val="100000"/>
              </a:lnSpc>
              <a:defRPr sz="590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</a:t>
            </a:r>
          </a:p>
        </p:txBody>
      </p:sp>
      <p:sp>
        <p:nvSpPr>
          <p:cNvPr id="954" name="1.35文天祥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1.35文天祥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标题 2"/>
          <p:cNvSpPr txBox="1"/>
          <p:nvPr>
            <p:ph type="title"/>
          </p:nvPr>
        </p:nvSpPr>
        <p:spPr>
          <a:xfrm>
            <a:off x="1403349" y="1181100"/>
            <a:ext cx="11132823" cy="1131570"/>
          </a:xfrm>
          <a:prstGeom prst="rect">
            <a:avLst/>
          </a:prstGeom>
        </p:spPr>
        <p:txBody>
          <a:bodyPr/>
          <a:lstStyle>
            <a:lvl1pPr>
              <a:defRPr sz="61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1.35.0文天祥 </a:t>
            </a:r>
          </a:p>
        </p:txBody>
      </p:sp>
      <p:sp>
        <p:nvSpPr>
          <p:cNvPr id="957" name="矩形 4"/>
          <p:cNvSpPr txBox="1"/>
          <p:nvPr/>
        </p:nvSpPr>
        <p:spPr>
          <a:xfrm>
            <a:off x="519430" y="3996690"/>
            <a:ext cx="17286832" cy="616457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lnSpc>
                <a:spcPct val="150000"/>
              </a:lnSpc>
              <a:defRPr sz="48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1.文天祥</a:t>
            </a:r>
            <a:r>
              <a:rPr b="0"/>
              <a:t>，字履善，又字宋瑞，自号文山、浮休道人。</a:t>
            </a:r>
            <a:endParaRPr b="0"/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元人迫其投降，但不为所动，作《过零丁洋》诗表明心迹。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被囚三年后，从容就义于大都。</a:t>
            </a: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2.著有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《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文山先生全集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》</a:t>
            </a:r>
            <a:r>
              <a:rPr b="1"/>
              <a:t>。</a:t>
            </a:r>
            <a:endParaRPr b="1"/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3.其</a:t>
            </a:r>
            <a:r>
              <a:rPr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后期</a:t>
            </a:r>
            <a:r>
              <a:t>诗歌多写时事，直抒胸臆，充满浩然正气。</a:t>
            </a:r>
          </a:p>
        </p:txBody>
      </p:sp>
      <p:pic>
        <p:nvPicPr>
          <p:cNvPr id="958" name="图片 7" descr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3540" y="2248534"/>
            <a:ext cx="5104133" cy="921893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59" name="星形"/>
          <p:cNvSpPr/>
          <p:nvPr/>
        </p:nvSpPr>
        <p:spPr>
          <a:xfrm>
            <a:off x="1663618" y="10440727"/>
            <a:ext cx="518905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60" name="单选"/>
          <p:cNvSpPr txBox="1"/>
          <p:nvPr/>
        </p:nvSpPr>
        <p:spPr>
          <a:xfrm>
            <a:off x="598780" y="10282549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图片 10" descr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63" name="标题 1"/>
          <p:cNvSpPr txBox="1"/>
          <p:nvPr>
            <p:ph type="title"/>
          </p:nvPr>
        </p:nvSpPr>
        <p:spPr>
          <a:xfrm>
            <a:off x="2816680" y="8483203"/>
            <a:ext cx="17691604" cy="1712120"/>
          </a:xfrm>
          <a:prstGeom prst="rect">
            <a:avLst/>
          </a:prstGeom>
        </p:spPr>
        <p:txBody>
          <a:bodyPr anchor="b"/>
          <a:lstStyle>
            <a:lvl1pPr defTabSz="1627505">
              <a:defRPr sz="86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1.35.1文天祥《正气歌》[泛读]</a:t>
            </a:r>
          </a:p>
        </p:txBody>
      </p:sp>
      <p:sp>
        <p:nvSpPr>
          <p:cNvPr id="964" name="矩形 6"/>
          <p:cNvSpPr/>
          <p:nvPr/>
        </p:nvSpPr>
        <p:spPr>
          <a:xfrm>
            <a:off x="2784475" y="6858000"/>
            <a:ext cx="2749551" cy="1092200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965" name="图片 7" descr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7108825"/>
            <a:ext cx="2413000" cy="59055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66" name="矩形 8"/>
          <p:cNvSpPr/>
          <p:nvPr/>
        </p:nvSpPr>
        <p:spPr>
          <a:xfrm>
            <a:off x="2784475" y="8318500"/>
            <a:ext cx="111127" cy="2041526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defTabSz="1828800">
              <a:defRPr sz="3600" b="0">
                <a:solidFill>
                  <a:srgbClr val="FFFFFF"/>
                </a:solidFill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67" name="副标题 2"/>
          <p:cNvSpPr txBox="1"/>
          <p:nvPr/>
        </p:nvSpPr>
        <p:spPr>
          <a:xfrm>
            <a:off x="2930526" y="12258675"/>
            <a:ext cx="9782176" cy="716274"/>
          </a:xfrm>
          <a:prstGeom prst="rect">
            <a:avLst/>
          </a:prstGeom>
          <a:ln w="12700">
            <a:miter lim="400000"/>
          </a:ln>
        </p:spPr>
        <p:txBody>
          <a:bodyPr lIns="91436" tIns="91436" rIns="91436" bIns="91436">
            <a:spAutoFit/>
          </a:bodyPr>
          <a:lstStyle>
            <a:lvl1pPr algn="l" defTabSz="1828800">
              <a:lnSpc>
                <a:spcPct val="90000"/>
              </a:lnSpc>
              <a:spcBef>
                <a:spcPts val="2000"/>
              </a:spcBef>
              <a:defRPr b="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t>学习是一种信仰！ IN LEARING WE TRUST</a:t>
            </a: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矩形 4"/>
          <p:cNvSpPr/>
          <p:nvPr/>
        </p:nvSpPr>
        <p:spPr>
          <a:xfrm>
            <a:off x="161287" y="2485387"/>
            <a:ext cx="23723606" cy="10016170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90000"/>
              </a:lnSpc>
              <a:defRPr sz="44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正气歌</a:t>
            </a:r>
          </a:p>
          <a:p>
            <a:pPr indent="304800" algn="l" defTabSz="266700">
              <a:lnSpc>
                <a:spcPct val="90000"/>
              </a:lnSpc>
              <a:defRPr sz="3800" b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indent="254000" algn="l" defTabSz="266700">
              <a:lnSpc>
                <a:spcPts val="1500"/>
              </a:lnSpc>
              <a:defRPr sz="5600" b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l" defTabSz="1828800">
              <a:lnSpc>
                <a:spcPct val="125000"/>
              </a:lnSpc>
              <a:def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 </a:t>
            </a:r>
            <a:r>
              <a:rPr sz="4800">
                <a:solidFill>
                  <a:srgbClr val="C00000"/>
                </a:solidFill>
              </a:rPr>
              <a:t>余囚北庭，坐一土室。</a:t>
            </a:r>
            <a:r>
              <a:rPr sz="4800"/>
              <a:t>室广八尺，深可四寻。单扉低小，白间短窄，污下而幽暗。当此夏日，诸气萃cuì然：雨潦lǎo四集，浮动床几，</a:t>
            </a:r>
            <a:r>
              <a:rPr sz="4800" u="sng">
                <a:solidFill>
                  <a:srgbClr val="C00000"/>
                </a:solidFill>
              </a:rPr>
              <a:t>时则为水气</a:t>
            </a:r>
            <a:r>
              <a:rPr sz="4800"/>
              <a:t>；涂泥半朝，蒸沤历澜，</a:t>
            </a:r>
            <a:r>
              <a:rPr sz="4800" u="sng">
                <a:solidFill>
                  <a:srgbClr val="C00000"/>
                </a:solidFill>
              </a:rPr>
              <a:t>时则为土气</a:t>
            </a:r>
            <a:r>
              <a:rPr sz="4800"/>
              <a:t>；乍晴暴热，风道四塞，</a:t>
            </a:r>
            <a:r>
              <a:rPr sz="4800" u="sng">
                <a:solidFill>
                  <a:srgbClr val="C00000"/>
                </a:solidFill>
              </a:rPr>
              <a:t>时则为日气</a:t>
            </a:r>
            <a:r>
              <a:rPr sz="4800"/>
              <a:t>；檐阴薪爨cuàn，助长炎虐，</a:t>
            </a:r>
            <a:r>
              <a:rPr sz="4800" u="sng">
                <a:solidFill>
                  <a:srgbClr val="C00000"/>
                </a:solidFill>
              </a:rPr>
              <a:t>时则为火气</a:t>
            </a:r>
            <a:r>
              <a:rPr sz="4800"/>
              <a:t>；仓腐寄顿，陈陈逼人，</a:t>
            </a:r>
            <a:r>
              <a:rPr sz="4800" u="sng">
                <a:solidFill>
                  <a:srgbClr val="C00000"/>
                </a:solidFill>
              </a:rPr>
              <a:t>时则为米气</a:t>
            </a:r>
            <a:r>
              <a:rPr sz="4800"/>
              <a:t>；骈肩杂遝tà，腥臊汗垢，</a:t>
            </a:r>
            <a:r>
              <a:rPr sz="4800" u="sng">
                <a:solidFill>
                  <a:srgbClr val="C00000"/>
                </a:solidFill>
              </a:rPr>
              <a:t>时则为人气</a:t>
            </a:r>
            <a:r>
              <a:rPr sz="4800"/>
              <a:t>；或圊溷qīng hùn、或毁尸、或腐鼠，恶气杂出，</a:t>
            </a:r>
            <a:r>
              <a:rPr sz="4800" u="sng">
                <a:solidFill>
                  <a:srgbClr val="C00000"/>
                </a:solidFill>
              </a:rPr>
              <a:t>时则为秽</a:t>
            </a:r>
            <a:r>
              <a:rPr sz="4800"/>
              <a:t>huì</a:t>
            </a:r>
            <a:r>
              <a:rPr sz="4800" u="sng">
                <a:solidFill>
                  <a:srgbClr val="C00000"/>
                </a:solidFill>
              </a:rPr>
              <a:t>气</a:t>
            </a:r>
            <a:r>
              <a:rPr sz="4800"/>
              <a:t>。叠是数气，当侵沴lì，鲜不为厉。而予以孱弱，俯仰其间，於兹二年矣，幸而无恙，是殆有养致然尔。然亦安知所养何哉？</a:t>
            </a:r>
            <a:r>
              <a:rPr sz="4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孟子曰：”吾善养吾浩然之气。</a:t>
            </a:r>
            <a:r>
              <a:rPr sz="4800"/>
              <a:t>“彼气有七，吾气有一，以一敌七，吾何患焉！</a:t>
            </a:r>
            <a:r>
              <a:rPr sz="4800" u="sng">
                <a:solidFill>
                  <a:srgbClr val="BE0000"/>
                </a:solidFill>
              </a:rPr>
              <a:t>况浩然者，乃天地之正气也</a:t>
            </a:r>
            <a:r>
              <a:rPr sz="4800"/>
              <a:t>，作正气歌一首。</a:t>
            </a:r>
            <a:endParaRPr sz="4800"/>
          </a:p>
          <a:p>
            <a:pPr algn="l" defTabSz="1828800">
              <a:lnSpc>
                <a:spcPct val="12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</a:p>
        </p:txBody>
      </p:sp>
      <p:sp>
        <p:nvSpPr>
          <p:cNvPr id="970" name="星形"/>
          <p:cNvSpPr/>
          <p:nvPr/>
        </p:nvSpPr>
        <p:spPr>
          <a:xfrm>
            <a:off x="16313486" y="10197372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71" name="单选"/>
          <p:cNvSpPr txBox="1"/>
          <p:nvPr/>
        </p:nvSpPr>
        <p:spPr>
          <a:xfrm>
            <a:off x="15248650" y="10039198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97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0918" y="74372"/>
            <a:ext cx="6362416" cy="37830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73" name="标题 2"/>
          <p:cNvSpPr txBox="1"/>
          <p:nvPr>
            <p:ph type="title"/>
          </p:nvPr>
        </p:nvSpPr>
        <p:spPr>
          <a:xfrm>
            <a:off x="1478237" y="476880"/>
            <a:ext cx="17691604" cy="1712119"/>
          </a:xfrm>
          <a:prstGeom prst="rect">
            <a:avLst/>
          </a:prstGeom>
        </p:spPr>
        <p:txBody>
          <a:bodyPr lIns="91436" tIns="91436" rIns="91436" bIns="91436"/>
          <a:lstStyle>
            <a:lvl1pPr>
              <a:defRPr sz="5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1.35.1文天祥《正气歌》[泛读]</a:t>
            </a:r>
          </a:p>
        </p:txBody>
      </p:sp>
    </p:spTree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矩形 4"/>
          <p:cNvSpPr/>
          <p:nvPr/>
        </p:nvSpPr>
        <p:spPr>
          <a:xfrm>
            <a:off x="161287" y="2485387"/>
            <a:ext cx="23723606" cy="10063795"/>
          </a:xfrm>
          <a:prstGeom prst="rect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91437" tIns="91437" rIns="91437" bIns="91437">
            <a:spAutoFit/>
          </a:bodyPr>
          <a:lstStyle/>
          <a:p>
            <a:pPr defTabSz="1828800">
              <a:lnSpc>
                <a:spcPct val="90000"/>
              </a:lnSpc>
              <a:defRPr sz="4400" b="0">
                <a:latin typeface="Lantinghei SC Extralight"/>
                <a:ea typeface="Lantinghei SC Extralight"/>
                <a:cs typeface="Lantinghei SC Extralight"/>
                <a:sym typeface="Lantinghei SC Extralight"/>
              </a:defRPr>
            </a:pPr>
            <a:r>
              <a:t>正气歌</a:t>
            </a:r>
          </a:p>
          <a:p>
            <a:pPr indent="304800" algn="l" defTabSz="266700">
              <a:lnSpc>
                <a:spcPct val="90000"/>
              </a:lnSpc>
              <a:defRPr sz="3800" b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indent="254000" algn="l" defTabSz="266700">
              <a:lnSpc>
                <a:spcPts val="1500"/>
              </a:lnSpc>
              <a:defRPr sz="5600" b="0">
                <a:uFill>
                  <a:solidFill>
                    <a:srgbClr val="000000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  <a:p>
            <a:pPr algn="l" defTabSz="1828800">
              <a:lnSpc>
                <a:spcPct val="125000"/>
              </a:lnSpc>
              <a:defRPr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      </a:t>
            </a:r>
            <a:r>
              <a:rPr sz="4800">
                <a:solidFill>
                  <a:srgbClr val="C00000"/>
                </a:solidFill>
              </a:rPr>
              <a:t>余囚北庭，坐一土室。</a:t>
            </a:r>
            <a:r>
              <a:rPr sz="4800"/>
              <a:t>室广八尺，深可四寻。单扉低小，白间短窄，污下而幽暗。当此夏日，诸气萃cuì然：雨潦lǎo四集，浮动床几，</a:t>
            </a:r>
            <a:r>
              <a:rPr sz="4800" u="sng">
                <a:solidFill>
                  <a:srgbClr val="C00000"/>
                </a:solidFill>
              </a:rPr>
              <a:t>时则为水气</a:t>
            </a:r>
            <a:r>
              <a:rPr sz="4800"/>
              <a:t>；涂泥半朝，蒸沤历澜，</a:t>
            </a:r>
            <a:r>
              <a:rPr sz="4800" u="sng">
                <a:solidFill>
                  <a:srgbClr val="C00000"/>
                </a:solidFill>
              </a:rPr>
              <a:t>时则为土气</a:t>
            </a:r>
            <a:r>
              <a:rPr sz="4800"/>
              <a:t>；乍晴暴热，风道四塞，</a:t>
            </a:r>
            <a:r>
              <a:rPr sz="4800" u="sng">
                <a:solidFill>
                  <a:srgbClr val="C00000"/>
                </a:solidFill>
              </a:rPr>
              <a:t>时则为日气</a:t>
            </a:r>
            <a:r>
              <a:rPr sz="4800"/>
              <a:t>；檐阴薪爨cuàn，助长炎虐，</a:t>
            </a:r>
            <a:r>
              <a:rPr sz="4800" u="sng">
                <a:solidFill>
                  <a:srgbClr val="C00000"/>
                </a:solidFill>
              </a:rPr>
              <a:t>时则为火气</a:t>
            </a:r>
            <a:r>
              <a:rPr sz="4800"/>
              <a:t>；仓腐寄顿，陈陈逼人，</a:t>
            </a:r>
            <a:r>
              <a:rPr sz="4800" u="sng">
                <a:solidFill>
                  <a:srgbClr val="C00000"/>
                </a:solidFill>
              </a:rPr>
              <a:t>时则为米气</a:t>
            </a:r>
            <a:r>
              <a:rPr sz="4800"/>
              <a:t>；骈肩杂遝tà，腥臊汗垢，</a:t>
            </a:r>
            <a:r>
              <a:rPr sz="4800" u="sng">
                <a:solidFill>
                  <a:srgbClr val="C00000"/>
                </a:solidFill>
              </a:rPr>
              <a:t>时则为人气</a:t>
            </a:r>
            <a:r>
              <a:rPr sz="4800"/>
              <a:t>；或圊溷qīng hùn、或毁尸、或腐鼠，恶气杂出，</a:t>
            </a:r>
            <a:r>
              <a:rPr sz="4800" u="sng">
                <a:solidFill>
                  <a:srgbClr val="C00000"/>
                </a:solidFill>
              </a:rPr>
              <a:t>时则为秽</a:t>
            </a:r>
            <a:r>
              <a:rPr sz="4800"/>
              <a:t>huì</a:t>
            </a:r>
            <a:r>
              <a:rPr sz="4800" u="sng">
                <a:solidFill>
                  <a:srgbClr val="C00000"/>
                </a:solidFill>
              </a:rPr>
              <a:t>气</a:t>
            </a:r>
            <a:r>
              <a:rPr sz="4800"/>
              <a:t>。叠是数气，当侵沴lì，鲜不为厉。而予以孱弱，俯仰其间，於兹二年矣，幸而无恙，是殆有养致然尔。然亦安知所养何哉？</a:t>
            </a:r>
            <a:r>
              <a:rPr sz="480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孟子曰：”吾善养吾浩然之气。</a:t>
            </a:r>
            <a:r>
              <a:rPr sz="4800"/>
              <a:t>“彼气有七，吾气有一，以一敌七，吾何患焉！</a:t>
            </a:r>
            <a:r>
              <a:rPr sz="4800" u="sng">
                <a:solidFill>
                  <a:srgbClr val="BE0000"/>
                </a:solidFill>
              </a:rPr>
              <a:t>况浩然者，乃天地之正气也</a:t>
            </a:r>
            <a:r>
              <a:rPr sz="4800"/>
              <a:t>，作正气歌一首。</a:t>
            </a:r>
            <a:endParaRPr sz="4800"/>
          </a:p>
          <a:p>
            <a:pPr algn="l" defTabSz="1828800">
              <a:lnSpc>
                <a:spcPct val="125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</a:p>
          <a:p>
            <a:pPr algn="l" defTabSz="1828800">
              <a:lnSpc>
                <a:spcPct val="125000"/>
              </a:lnSpc>
              <a:defRPr sz="4800" b="0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环境恶劣，但是我有浩然之气！！！</a:t>
            </a:r>
          </a:p>
        </p:txBody>
      </p:sp>
      <p:sp>
        <p:nvSpPr>
          <p:cNvPr id="978" name="星形"/>
          <p:cNvSpPr/>
          <p:nvPr/>
        </p:nvSpPr>
        <p:spPr>
          <a:xfrm>
            <a:off x="16313486" y="10197372"/>
            <a:ext cx="518903" cy="410727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79" name="单选"/>
          <p:cNvSpPr txBox="1"/>
          <p:nvPr/>
        </p:nvSpPr>
        <p:spPr>
          <a:xfrm>
            <a:off x="15248650" y="10039198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单选</a:t>
            </a:r>
          </a:p>
        </p:txBody>
      </p:sp>
      <p:pic>
        <p:nvPicPr>
          <p:cNvPr id="980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0918" y="74372"/>
            <a:ext cx="6362416" cy="37830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81" name="标题 2"/>
          <p:cNvSpPr txBox="1"/>
          <p:nvPr>
            <p:ph type="title"/>
          </p:nvPr>
        </p:nvSpPr>
        <p:spPr>
          <a:xfrm>
            <a:off x="1478237" y="476880"/>
            <a:ext cx="17691604" cy="1712119"/>
          </a:xfrm>
          <a:prstGeom prst="rect">
            <a:avLst/>
          </a:prstGeom>
        </p:spPr>
        <p:txBody>
          <a:bodyPr lIns="91436" tIns="91436" rIns="91436" bIns="91436"/>
          <a:lstStyle>
            <a:lvl1pPr>
              <a:defRPr sz="55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1.35.1文天祥《正气歌》[泛读]</a:t>
            </a:r>
          </a:p>
        </p:txBody>
      </p:sp>
    </p:spTree>
  </p:cSld>
  <p:clrMapOvr>
    <a:masterClrMapping/>
  </p:clrMapOvr>
  <p:transition spd="med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矩形 4"/>
          <p:cNvSpPr/>
          <p:nvPr/>
        </p:nvSpPr>
        <p:spPr>
          <a:xfrm>
            <a:off x="382064" y="2288332"/>
            <a:ext cx="22316810" cy="11216002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91437" tIns="91437" rIns="91437" bIns="91437">
            <a:spAutoFit/>
          </a:bodyPr>
          <a:lstStyle/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天地有正气……</a:t>
            </a:r>
            <a:r>
              <a:rPr>
                <a:solidFill>
                  <a:srgbClr val="BE0000"/>
                </a:solidFill>
              </a:rPr>
              <a:t>时穷节乃见，一一垂丹青。</a:t>
            </a:r>
            <a:endParaRPr>
              <a:solidFill>
                <a:srgbClr val="BE0000"/>
              </a:solidFill>
            </a:endParaRPr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在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齐太史简</a:t>
            </a:r>
            <a:r>
              <a:t>，【春秋</a:t>
            </a:r>
            <a:r>
              <a:rPr>
                <a:solidFill>
                  <a:srgbClr val="BE0000"/>
                </a:solidFill>
              </a:rPr>
              <a:t>齐国太史</a:t>
            </a:r>
            <a:r>
              <a:t>用书简记载真实历史被杀】</a:t>
            </a:r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在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晋董狐笔</a:t>
            </a:r>
            <a:r>
              <a:t>。【春秋</a:t>
            </a:r>
            <a:r>
              <a:rPr>
                <a:solidFill>
                  <a:srgbClr val="BE0000"/>
                </a:solidFill>
              </a:rPr>
              <a:t>晋太史董狐</a:t>
            </a:r>
            <a:r>
              <a:t>记载真实历史被孔子赞】</a:t>
            </a:r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在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秦张良椎</a:t>
            </a:r>
            <a:r>
              <a:t>，【</a:t>
            </a:r>
            <a:r>
              <a:rPr>
                <a:solidFill>
                  <a:srgbClr val="BE0000"/>
                </a:solidFill>
              </a:rPr>
              <a:t>张良</a:t>
            </a:r>
            <a:r>
              <a:t>为韩国复仇用铁椎袭击秦始皇】</a:t>
            </a:r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在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汉苏武节</a:t>
            </a:r>
            <a:r>
              <a:t>。【</a:t>
            </a:r>
            <a:r>
              <a:rPr>
                <a:solidFill>
                  <a:srgbClr val="BE0000"/>
                </a:solidFill>
              </a:rPr>
              <a:t>苏武</a:t>
            </a:r>
            <a:r>
              <a:t>出使匈奴拒绝投降】</a:t>
            </a:r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为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严将军头</a:t>
            </a:r>
            <a:r>
              <a:t>，【</a:t>
            </a:r>
            <a:r>
              <a:rPr>
                <a:solidFill>
                  <a:srgbClr val="BE0000"/>
                </a:solidFill>
              </a:rPr>
              <a:t>严颜</a:t>
            </a:r>
            <a:r>
              <a:t>被张飞俘虏拒不投降：称只有断头将军，无投降将军】</a:t>
            </a:r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为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嵇侍中血</a:t>
            </a:r>
            <a:r>
              <a:t>。【</a:t>
            </a:r>
            <a:r>
              <a:rPr>
                <a:solidFill>
                  <a:srgbClr val="BE0000"/>
                </a:solidFill>
              </a:rPr>
              <a:t>嵇邵</a:t>
            </a:r>
            <a:r>
              <a:t>为保护晋惠帝被乱箭射死，血溅帝衣】</a:t>
            </a:r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为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张睢阳齿</a:t>
            </a:r>
            <a:r>
              <a:t>，【</a:t>
            </a:r>
            <a:r>
              <a:rPr>
                <a:solidFill>
                  <a:srgbClr val="BE0000"/>
                </a:solidFill>
              </a:rPr>
              <a:t>张巡</a:t>
            </a:r>
            <a:r>
              <a:t>固守睢阳，与叛军战，常咬碎牙齿】</a:t>
            </a:r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为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颜常山舌</a:t>
            </a:r>
            <a:r>
              <a:t>。【</a:t>
            </a:r>
            <a:r>
              <a:rPr>
                <a:solidFill>
                  <a:srgbClr val="BE0000"/>
                </a:solidFill>
              </a:rPr>
              <a:t>常山太守颜杲gǎo卿</a:t>
            </a:r>
            <a:r>
              <a:t>痛骂史思明，被断舌】</a:t>
            </a:r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或为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辽东帽</a:t>
            </a:r>
            <a:r>
              <a:t>，清操厉冰雪。【</a:t>
            </a:r>
            <a:r>
              <a:rPr>
                <a:solidFill>
                  <a:srgbClr val="BE0000"/>
                </a:solidFill>
              </a:rPr>
              <a:t>东汉管宁</a:t>
            </a:r>
            <a:r>
              <a:t>避乱辽东，终身不仕，常戴黑帽于家中】</a:t>
            </a:r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或为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出师表</a:t>
            </a:r>
            <a:r>
              <a:t>，鬼神泣壮烈。【</a:t>
            </a:r>
            <a:r>
              <a:rPr>
                <a:solidFill>
                  <a:srgbClr val="BE0000"/>
                </a:solidFill>
              </a:rPr>
              <a:t>诸葛亮</a:t>
            </a:r>
            <a:r>
              <a:t>】</a:t>
            </a:r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或为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渡江楫</a:t>
            </a:r>
            <a:r>
              <a:t>，慷慨吞胡羯。</a:t>
            </a:r>
            <a:r>
              <a:rPr sz="4500"/>
              <a:t>【</a:t>
            </a:r>
            <a:r>
              <a:rPr>
                <a:solidFill>
                  <a:srgbClr val="BE0000"/>
                </a:solidFill>
              </a:rPr>
              <a:t>祖逖</a:t>
            </a:r>
            <a:r>
              <a:rPr sz="4500"/>
              <a:t>力主北伐，中流击楫（拍桨）表决心】</a:t>
            </a:r>
            <a:endParaRPr sz="4500"/>
          </a:p>
          <a:p>
            <a:pPr algn="l" defTabSz="1828800"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或为</a:t>
            </a:r>
            <a:r>
              <a:rPr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击贼笏hù</a:t>
            </a:r>
            <a:r>
              <a:t>，【唐</a:t>
            </a:r>
            <a:r>
              <a:rPr>
                <a:solidFill>
                  <a:srgbClr val="BE0000"/>
                </a:solidFill>
              </a:rPr>
              <a:t>段秀实</a:t>
            </a:r>
            <a:r>
              <a:t>用手中象笏袭击谋反的朱泚，后遇害】……</a:t>
            </a:r>
          </a:p>
          <a:p>
            <a:pPr algn="l" defTabSz="1828800">
              <a:defRPr sz="4800" b="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哲人日已远，典刑【楷模】在夙昔【从前】。</a:t>
            </a:r>
          </a:p>
          <a:p>
            <a:pPr algn="l" defTabSz="1828800">
              <a:defRPr sz="4800" b="0">
                <a:solidFill>
                  <a:srgbClr val="BE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风檐展书读，古道照颜色。</a:t>
            </a:r>
          </a:p>
        </p:txBody>
      </p:sp>
      <p:pic>
        <p:nvPicPr>
          <p:cNvPr id="986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0920" y="74372"/>
            <a:ext cx="6362413" cy="37830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87" name="标题 2"/>
          <p:cNvSpPr txBox="1"/>
          <p:nvPr>
            <p:ph type="title"/>
          </p:nvPr>
        </p:nvSpPr>
        <p:spPr>
          <a:xfrm>
            <a:off x="1478237" y="476880"/>
            <a:ext cx="17691604" cy="1712119"/>
          </a:xfrm>
          <a:prstGeom prst="rect">
            <a:avLst/>
          </a:prstGeom>
        </p:spPr>
        <p:txBody>
          <a:bodyPr lIns="91436" tIns="91436" rIns="91436" bIns="91436"/>
          <a:lstStyle>
            <a:lvl1pPr>
              <a:defRPr sz="540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1.35.1文天祥《正气歌》[泛读]</a:t>
            </a:r>
          </a:p>
        </p:txBody>
      </p:sp>
    </p:spTree>
  </p:cSld>
  <p:clrMapOvr>
    <a:masterClrMapping/>
  </p:clrMapOvr>
  <p:transition spd="med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矩形 4"/>
          <p:cNvSpPr txBox="1"/>
          <p:nvPr/>
        </p:nvSpPr>
        <p:spPr>
          <a:xfrm>
            <a:off x="1176443" y="3776121"/>
            <a:ext cx="7877652" cy="8432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>
            <a:lvl1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 思想内容：【了解】</a:t>
            </a:r>
          </a:p>
        </p:txBody>
      </p:sp>
      <p:sp>
        <p:nvSpPr>
          <p:cNvPr id="992" name="作者在常人难以忍受的恶劣环境中，…"/>
          <p:cNvSpPr txBox="1"/>
          <p:nvPr/>
        </p:nvSpPr>
        <p:spPr>
          <a:xfrm>
            <a:off x="2126165" y="4622229"/>
            <a:ext cx="15387338" cy="447154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71435" tIns="71435" rIns="71435" bIns="71435" anchor="ctr">
            <a:spAutoFit/>
          </a:bodyPr>
          <a:lstStyle/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作者在常人难以忍受的恶劣环境中，</a:t>
            </a:r>
          </a:p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以</a:t>
            </a:r>
            <a:r>
              <a:rPr b="1" u="sng">
                <a:solidFill>
                  <a:srgbClr val="C00000"/>
                </a:solidFill>
              </a:rPr>
              <a:t>古代忠贞之士</a:t>
            </a:r>
            <a:r>
              <a:t>为榜样，坚持民族气节，</a:t>
            </a:r>
          </a:p>
          <a:p>
            <a:pPr algn="l" defTabSz="1828800">
              <a:lnSpc>
                <a:spcPct val="20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表现了</a:t>
            </a:r>
            <a:r>
              <a:rPr b="1" u="sng">
                <a:solidFill>
                  <a:srgbClr val="C00000"/>
                </a:solidFill>
              </a:rPr>
              <a:t>大义凛然的精神风貌</a:t>
            </a:r>
            <a:r>
              <a:t>，永垂青史，令人崇仰。</a:t>
            </a:r>
          </a:p>
        </p:txBody>
      </p:sp>
      <p:pic>
        <p:nvPicPr>
          <p:cNvPr id="993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86490" y="76476"/>
            <a:ext cx="7326000" cy="421128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994" name="标题 2"/>
          <p:cNvSpPr txBox="1"/>
          <p:nvPr>
            <p:ph type="title"/>
          </p:nvPr>
        </p:nvSpPr>
        <p:spPr>
          <a:xfrm>
            <a:off x="1478237" y="476880"/>
            <a:ext cx="17691604" cy="1712119"/>
          </a:xfrm>
          <a:prstGeom prst="rect">
            <a:avLst/>
          </a:prstGeom>
        </p:spPr>
        <p:txBody>
          <a:bodyPr lIns="91436" tIns="91436" rIns="91436" bIns="91436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1.35.1文天祥《正气歌》[泛读]</a:t>
            </a:r>
          </a:p>
        </p:txBody>
      </p:sp>
    </p:spTree>
  </p:cSld>
  <p:clrMapOvr>
    <a:masterClrMapping/>
  </p:clrMapOvr>
  <p:transition spd="med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矩形 4"/>
          <p:cNvSpPr txBox="1"/>
          <p:nvPr/>
        </p:nvSpPr>
        <p:spPr>
          <a:xfrm>
            <a:off x="596398" y="3413326"/>
            <a:ext cx="22169120" cy="995677"/>
          </a:xfrm>
          <a:prstGeom prst="rect">
            <a:avLst/>
          </a:prstGeom>
          <a:ln w="12700">
            <a:miter lim="400000"/>
          </a:ln>
        </p:spPr>
        <p:txBody>
          <a:bodyPr lIns="91437" tIns="91437" rIns="91437" bIns="91437">
            <a:spAutoFit/>
          </a:bodyPr>
          <a:lstStyle/>
          <a:p>
            <a:pPr marL="685800" indent="-685800" algn="l" defTabSz="1828800">
              <a:lnSpc>
                <a:spcPct val="150000"/>
              </a:lnSpc>
              <a:buSzPct val="100000"/>
              <a:buFont typeface="微软雅黑" panose="020B0503020204020204" charset="-122"/>
              <a:buChar char="➢"/>
              <a:defRPr sz="48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艺术特色：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对比手法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</p:txBody>
      </p:sp>
      <p:sp>
        <p:nvSpPr>
          <p:cNvPr id="997" name="①  正气与种种邪气的对比；…"/>
          <p:cNvSpPr txBox="1"/>
          <p:nvPr/>
        </p:nvSpPr>
        <p:spPr>
          <a:xfrm>
            <a:off x="1232061" y="4382261"/>
            <a:ext cx="15116173" cy="4951474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wrap="none" lIns="71435" tIns="71435" rIns="71435" bIns="71435" anchor="ctr">
            <a:spAutoFit/>
          </a:bodyPr>
          <a:lstStyle/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①  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正气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与种种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邪气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的对比；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②  </a:t>
            </a:r>
            <a:r>
              <a:rPr b="1"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客观</a:t>
            </a:r>
            <a:r>
              <a:rPr b="1" u="sng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恶劣</a:t>
            </a:r>
            <a:r>
              <a:rPr b="1"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环境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与</a:t>
            </a:r>
            <a:r>
              <a:rPr b="1" u="sng">
                <a:solidFill>
                  <a:srgbClr val="BE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主观精神面貌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的对比；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pPr>
            <a:r>
              <a:t>③  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死亡威胁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与自己</a:t>
            </a:r>
            <a:r>
              <a:rPr b="1" u="sng">
                <a:solidFill>
                  <a:srgbClr val="C00000"/>
                </a:solidFill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从容淡定</a:t>
            </a:r>
            <a:r>
              <a: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rPr>
              <a:t>态度的对比。</a:t>
            </a:r>
            <a:endParaRPr>
              <a:latin typeface="方正清刻本悦宋简体" panose="02000000000000000000" charset="-122"/>
              <a:ea typeface="方正清刻本悦宋简体" panose="02000000000000000000" charset="-122"/>
              <a:cs typeface="方正清刻本悦宋简体" panose="02000000000000000000" charset="-122"/>
              <a:sym typeface="方正清刻本悦宋简体" panose="02000000000000000000" charset="-122"/>
            </a:endParaRPr>
          </a:p>
          <a:p>
            <a:pPr algn="l" defTabSz="1828800">
              <a:lnSpc>
                <a:spcPct val="150000"/>
              </a:lnSpc>
              <a:defRPr sz="4800" b="0"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pPr>
            <a:r>
              <a:t>                  在对比中，突出了作者精神力量的无比崇高。</a:t>
            </a:r>
          </a:p>
        </p:txBody>
      </p:sp>
      <p:sp>
        <p:nvSpPr>
          <p:cNvPr id="998" name="星形"/>
          <p:cNvSpPr/>
          <p:nvPr/>
        </p:nvSpPr>
        <p:spPr>
          <a:xfrm>
            <a:off x="8745201" y="3705804"/>
            <a:ext cx="518901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999" name="简答"/>
          <p:cNvSpPr txBox="1"/>
          <p:nvPr/>
        </p:nvSpPr>
        <p:spPr>
          <a:xfrm>
            <a:off x="7680362" y="3547626"/>
            <a:ext cx="993773" cy="727073"/>
          </a:xfrm>
          <a:prstGeom prst="rect">
            <a:avLst/>
          </a:prstGeom>
          <a:ln w="12700">
            <a:miter lim="400000"/>
          </a:ln>
        </p:spPr>
        <p:txBody>
          <a:bodyPr wrap="none" lIns="71435" tIns="71435" rIns="71435" bIns="71435" anchor="ctr">
            <a:spAutoFit/>
          </a:bodyPr>
          <a:lstStyle>
            <a:lvl1pPr algn="l" defTabSz="1828800">
              <a:lnSpc>
                <a:spcPct val="150000"/>
              </a:lnSpc>
              <a:defRPr sz="3300" b="0">
                <a:solidFill>
                  <a:srgbClr val="BE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简答</a:t>
            </a:r>
          </a:p>
        </p:txBody>
      </p:sp>
      <p:sp>
        <p:nvSpPr>
          <p:cNvPr id="1000" name="星形"/>
          <p:cNvSpPr/>
          <p:nvPr/>
        </p:nvSpPr>
        <p:spPr>
          <a:xfrm>
            <a:off x="9335164" y="3705804"/>
            <a:ext cx="518902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sp>
        <p:nvSpPr>
          <p:cNvPr id="1001" name="星形"/>
          <p:cNvSpPr/>
          <p:nvPr/>
        </p:nvSpPr>
        <p:spPr>
          <a:xfrm>
            <a:off x="9925125" y="3705804"/>
            <a:ext cx="518903" cy="4107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rgbClr val="BE0000"/>
          </a:solidFill>
          <a:ln w="12700">
            <a:miter lim="400000"/>
          </a:ln>
        </p:spPr>
        <p:txBody>
          <a:bodyPr lIns="71436" tIns="71436" rIns="71436" bIns="71436" anchor="ctr"/>
          <a:lstStyle/>
          <a:p>
            <a:pPr algn="l" defTabSz="1828800">
              <a:defRPr sz="3600" b="0">
                <a:latin typeface="Calibri" panose="020F0702030404030204"/>
                <a:ea typeface="Calibri" panose="020F0702030404030204"/>
                <a:cs typeface="Calibri" panose="020F0702030404030204"/>
                <a:sym typeface="Calibri" panose="020F0702030404030204"/>
              </a:defRPr>
            </a:pPr>
          </a:p>
        </p:txBody>
      </p:sp>
      <p:pic>
        <p:nvPicPr>
          <p:cNvPr id="1002" name="图像" descr="图像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57781" y="79165"/>
            <a:ext cx="8224065" cy="460106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003" name="标题 2"/>
          <p:cNvSpPr txBox="1"/>
          <p:nvPr>
            <p:ph type="title"/>
          </p:nvPr>
        </p:nvSpPr>
        <p:spPr>
          <a:xfrm>
            <a:off x="1478237" y="476880"/>
            <a:ext cx="17691604" cy="1712119"/>
          </a:xfrm>
          <a:prstGeom prst="rect">
            <a:avLst/>
          </a:prstGeom>
        </p:spPr>
        <p:txBody>
          <a:bodyPr lIns="91436" tIns="91436" rIns="91436" bIns="91436"/>
          <a:lstStyle>
            <a:lvl1pPr>
              <a:defRPr>
                <a:latin typeface="方正清刻本悦宋简体" panose="02000000000000000000" charset="-122"/>
                <a:ea typeface="方正清刻本悦宋简体" panose="02000000000000000000" charset="-122"/>
                <a:cs typeface="方正清刻本悦宋简体" panose="02000000000000000000" charset="-122"/>
                <a:sym typeface="方正清刻本悦宋简体" panose="02000000000000000000" charset="-122"/>
              </a:defRPr>
            </a:lvl1pPr>
          </a:lstStyle>
          <a:p>
            <a:r>
              <a:t>1.35.1文天祥《正气歌》[泛读]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0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15831</Words>
  <Application>WPS 演示</Application>
  <PresentationFormat/>
  <Paragraphs>1364</Paragraphs>
  <Slides>134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134</vt:i4>
      </vt:variant>
    </vt:vector>
  </HeadingPairs>
  <TitlesOfParts>
    <vt:vector size="158" baseType="lpstr">
      <vt:lpstr>Arial</vt:lpstr>
      <vt:lpstr>方正书宋_GBK</vt:lpstr>
      <vt:lpstr>Wingdings</vt:lpstr>
      <vt:lpstr>Helvetica Neue</vt:lpstr>
      <vt:lpstr>Helvetica Neue Medium</vt:lpstr>
      <vt:lpstr>Calibri</vt:lpstr>
      <vt:lpstr>微软雅黑</vt:lpstr>
      <vt:lpstr>Helvetica Neue Thin</vt:lpstr>
      <vt:lpstr>Helvetica Neue Light</vt:lpstr>
      <vt:lpstr>Helvetica Light</vt:lpstr>
      <vt:lpstr>经典等线简</vt:lpstr>
      <vt:lpstr>方正清刻本悦宋简体</vt:lpstr>
      <vt:lpstr>华文楷体</vt:lpstr>
      <vt:lpstr>宋体</vt:lpstr>
      <vt:lpstr>楷体</vt:lpstr>
      <vt:lpstr>Helvetica</vt:lpstr>
      <vt:lpstr>Lantinghei SC Extralight</vt:lpstr>
      <vt:lpstr>Lantinghei SC Demibold</vt:lpstr>
      <vt:lpstr>Arial</vt:lpstr>
      <vt:lpstr>Arial Unicode MS</vt:lpstr>
      <vt:lpstr>汉仪书宋二KW</vt:lpstr>
      <vt:lpstr>Thonburi</vt:lpstr>
      <vt:lpstr>Apple Color Emoji</vt:lpstr>
      <vt:lpstr>White</vt:lpstr>
      <vt:lpstr>《古文选（二）》·精讲六</vt:lpstr>
      <vt:lpstr>PowerPoint 演示文稿</vt:lpstr>
      <vt:lpstr>PowerPoint 演示文稿</vt:lpstr>
      <vt:lpstr>全书朝代分数占比</vt:lpstr>
      <vt:lpstr>1.29.2姜夔《点绛唇（燕雁无心）》【泛读】</vt:lpstr>
      <vt:lpstr>1.29.2姜夔《点绛唇》（燕雁无心） </vt:lpstr>
      <vt:lpstr>1.29.3姜夔《齐天乐（庾郎先自吟愁赋）》 【精读】</vt:lpstr>
      <vt:lpstr>1.29.3姜夔《齐天乐》（庾郎先自吟愁赋） </vt:lpstr>
      <vt:lpstr>真题练习</vt:lpstr>
      <vt:lpstr>真题练习</vt:lpstr>
      <vt:lpstr>真题练习</vt:lpstr>
      <vt:lpstr>真题练习</vt:lpstr>
      <vt:lpstr>1.30史达祖</vt:lpstr>
      <vt:lpstr>1.30史达祖 </vt:lpstr>
      <vt:lpstr>真题练习</vt:lpstr>
      <vt:lpstr>真题练习</vt:lpstr>
      <vt:lpstr>1.30.1史达祖《绮罗香（做冷欺花）》 【精读】</vt:lpstr>
      <vt:lpstr>1.30.1史达祖《绮罗香》（做冷欺花） </vt:lpstr>
      <vt:lpstr>1.30.1史达祖《绮罗香》（做冷欺花） </vt:lpstr>
      <vt:lpstr>1.30.1史达祖《绮罗香》（做冷欺花） </vt:lpstr>
      <vt:lpstr>1.30.1史达祖《绮罗香》（做冷欺花） </vt:lpstr>
      <vt:lpstr>1.30.1史达祖《绮罗香》（做冷欺花） </vt:lpstr>
      <vt:lpstr>1.30.1史达祖《绮罗香》（做冷欺花） </vt:lpstr>
      <vt:lpstr>PowerPoint 演示文稿</vt:lpstr>
      <vt:lpstr>1.31刘克庄</vt:lpstr>
      <vt:lpstr>1.31.0刘克庄 </vt:lpstr>
      <vt:lpstr>1.31.1刘克庄《贺新郎（ 北望神州路）》 【精读】</vt:lpstr>
      <vt:lpstr>1.31.1刘克庄《贺新郎》（北望神州路）</vt:lpstr>
      <vt:lpstr>1.31.1刘克庄《贺新郎》（北望神州路）</vt:lpstr>
      <vt:lpstr>1.31.1刘克庄《贺新郎》（北望神州路）</vt:lpstr>
      <vt:lpstr>1.31.1刘克庄《贺新郎》（北望神州路）</vt:lpstr>
      <vt:lpstr>1.31.1刘克庄《贺新郎》（北望神州路）</vt:lpstr>
      <vt:lpstr>1.31.1刘克庄《贺新郎》（北望神州路）</vt:lpstr>
      <vt:lpstr>1.31.1刘克庄《贺新郎》（北望神州路）</vt:lpstr>
      <vt:lpstr>1.31.1刘克庄《贺新郎》（北望神州路）</vt:lpstr>
      <vt:lpstr>1.31.1刘克庄《贺新郎》（北望神州路）</vt:lpstr>
      <vt:lpstr>1.31.1刘克庄《贺新郎》（北望神州路）</vt:lpstr>
      <vt:lpstr>/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、</vt:lpstr>
      <vt:lpstr>真题练习</vt:lpstr>
      <vt:lpstr>真题练习</vt:lpstr>
      <vt:lpstr>真题练习</vt:lpstr>
      <vt:lpstr>真题练习</vt:lpstr>
      <vt:lpstr>真题练习</vt:lpstr>
      <vt:lpstr>真题练习</vt:lpstr>
      <vt:lpstr>1.32.0吴文英</vt:lpstr>
      <vt:lpstr>1.32.1吴文英《八声甘州》[泛读]</vt:lpstr>
      <vt:lpstr>吴文英 《八声甘州》（渺空烟四远）</vt:lpstr>
      <vt:lpstr>吴文英 《八声甘州》（渺空烟四远）</vt:lpstr>
      <vt:lpstr>吴文英 《八声甘州》（渺空烟四远）</vt:lpstr>
      <vt:lpstr>吴文英 《八声甘州（渺空烟四远）》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真题练习</vt:lpstr>
      <vt:lpstr>1.32.1吴文英《风入松》[精读] </vt:lpstr>
      <vt:lpstr>1.32.1吴文英《风入松》（听风听雨过清明）</vt:lpstr>
      <vt:lpstr>1.32.1吴文英《风入松》（听风听雨过清明）</vt:lpstr>
      <vt:lpstr>1.32.1吴文英《风入松》（听风听雨过清明）</vt:lpstr>
      <vt:lpstr>1.32.1吴文英《风入松》（听风听雨过清明）</vt:lpstr>
      <vt:lpstr>1.32.1吴文英《风入松》（听风听雨过清明）</vt:lpstr>
      <vt:lpstr>1.32.1吴文英《风入松》（听风听雨过清明）</vt:lpstr>
      <vt:lpstr>PowerPoint 演示文稿</vt:lpstr>
      <vt:lpstr>真题练习</vt:lpstr>
      <vt:lpstr>真题练习</vt:lpstr>
      <vt:lpstr>1.33.1周密 《观潮》【泛读】</vt:lpstr>
      <vt:lpstr>1.33.1周密 《观潮》</vt:lpstr>
      <vt:lpstr>1.33.1周密 《观潮》</vt:lpstr>
      <vt:lpstr>周密 《观潮》</vt:lpstr>
      <vt:lpstr>真题练习</vt:lpstr>
      <vt:lpstr>真题练习</vt:lpstr>
      <vt:lpstr>真题练习</vt:lpstr>
      <vt:lpstr>真题练习</vt:lpstr>
      <vt:lpstr>真题练习</vt:lpstr>
      <vt:lpstr>真题练习</vt:lpstr>
      <vt:lpstr>王沂yí孙</vt:lpstr>
      <vt:lpstr>1.34.0王沂yí孙 </vt:lpstr>
      <vt:lpstr>1.34.1王沂孙《齐天乐》（一襟余恨宫魂断）[精读]</vt:lpstr>
      <vt:lpstr>1.34.1王沂孙《齐天乐》（一襟余恨宫魂断）</vt:lpstr>
      <vt:lpstr>王沂孙《齐天乐》（一襟余恨宫魂断）</vt:lpstr>
      <vt:lpstr>王沂孙《齐天乐》（一襟余恨宫魂断）</vt:lpstr>
      <vt:lpstr>PowerPoint 演示文稿</vt:lpstr>
      <vt:lpstr>真题练习</vt:lpstr>
      <vt:lpstr>真题练习</vt:lpstr>
      <vt:lpstr>真题练习</vt:lpstr>
      <vt:lpstr>真题练习</vt:lpstr>
      <vt:lpstr>1.35文天祥</vt:lpstr>
      <vt:lpstr> 1.35.0文天祥 </vt:lpstr>
      <vt:lpstr>1.35.1文天祥《正气歌》[泛读]</vt:lpstr>
      <vt:lpstr>1.35.1文天祥《正气歌》[泛读]</vt:lpstr>
      <vt:lpstr>1.35.1文天祥《正气歌》[泛读]</vt:lpstr>
      <vt:lpstr>1.35.1文天祥《正气歌》[泛读]</vt:lpstr>
      <vt:lpstr>1.35.1文天祥《正气歌》[泛读]</vt:lpstr>
      <vt:lpstr>1.35.1文天祥《正气歌》[泛读]</vt:lpstr>
      <vt:lpstr>PowerPoint 演示文稿</vt:lpstr>
      <vt:lpstr>真题练习</vt:lpstr>
      <vt:lpstr>真题练习</vt:lpstr>
      <vt:lpstr>1.36张炎</vt:lpstr>
      <vt:lpstr>1.36.0张炎 </vt:lpstr>
      <vt:lpstr>1.36.1张炎《解连环》（楚江空晚）  [精读+必背]</vt:lpstr>
      <vt:lpstr>张炎《解连环》（楚江空晚）</vt:lpstr>
      <vt:lpstr>张炎《解连环》（楚江空晚）</vt:lpstr>
      <vt:lpstr>真题练习</vt:lpstr>
      <vt:lpstr>真题练习</vt:lpstr>
      <vt:lpstr>1.37谢翱</vt:lpstr>
      <vt:lpstr>1.37.0谢翱</vt:lpstr>
      <vt:lpstr>1.37.1谢翱《登西台恸哭记》  [精读]</vt:lpstr>
      <vt:lpstr>1.37.1 谢翱《登西台恸哭记》</vt:lpstr>
      <vt:lpstr>1.37.1 谢翱《登西台恸哭记》</vt:lpstr>
      <vt:lpstr>1.37.1 谢翱《登西台恸哭记》</vt:lpstr>
      <vt:lpstr>1.37.1 谢翱《登西台恸哭记》</vt:lpstr>
      <vt:lpstr>1.37.1 谢翱《登西台恸哭记》</vt:lpstr>
      <vt:lpstr>1.37.1 谢翱《登西台恸哭记》</vt:lpstr>
      <vt:lpstr>PowerPoint 演示文稿</vt:lpstr>
      <vt:lpstr>真题练习</vt:lpstr>
      <vt:lpstr>真题练习</vt:lpstr>
      <vt:lpstr>真题练习</vt:lpstr>
      <vt:lpstr>真题练习</vt:lpstr>
      <vt:lpstr>真题练习</vt:lpstr>
      <vt:lpstr>真题练习</vt:lpstr>
      <vt:lpstr>1.38宋话本</vt:lpstr>
      <vt:lpstr>1.38.0宋话本  </vt:lpstr>
      <vt:lpstr>1.38.1宋话本 《错斩崔宁》</vt:lpstr>
      <vt:lpstr>1.38.1宋话本 《错斩崔宁》</vt:lpstr>
      <vt:lpstr>1.38.1宋话本 《错斩崔宁》</vt:lpstr>
      <vt:lpstr>真题练习</vt:lpstr>
      <vt:lpstr>真题练习</vt:lpstr>
      <vt:lpstr>真题练习</vt:lpstr>
      <vt:lpstr>真题练习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《古文选（二）》·精讲六</dc:title>
  <dc:creator/>
  <cp:lastModifiedBy>aruo</cp:lastModifiedBy>
  <cp:revision>2</cp:revision>
  <dcterms:created xsi:type="dcterms:W3CDTF">2019-12-18T17:32:56Z</dcterms:created>
  <dcterms:modified xsi:type="dcterms:W3CDTF">2019-12-18T17:32:56Z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2052-1.2.1.1575</vt:lpwstr>
  </property>
</Properties>
</file>