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7" r:id="rId3"/>
    <p:sldId id="258" r:id="rId4"/>
    <p:sldId id="259" r:id="rId5"/>
    <p:sldId id="260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  <p:sldId id="414" r:id="rId102"/>
    <p:sldId id="415" r:id="rId103"/>
    <p:sldId id="416" r:id="rId104"/>
    <p:sldId id="417" r:id="rId105"/>
    <p:sldId id="418" r:id="rId106"/>
    <p:sldId id="419" r:id="rId107"/>
    <p:sldId id="420" r:id="rId108"/>
    <p:sldId id="421" r:id="rId109"/>
    <p:sldId id="422" r:id="rId110"/>
    <p:sldId id="423" r:id="rId111"/>
    <p:sldId id="424" r:id="rId112"/>
    <p:sldId id="425" r:id="rId113"/>
    <p:sldId id="426" r:id="rId114"/>
    <p:sldId id="427" r:id="rId115"/>
    <p:sldId id="428" r:id="rId116"/>
    <p:sldId id="429" r:id="rId117"/>
    <p:sldId id="430" r:id="rId1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1" Type="http://schemas.openxmlformats.org/officeDocument/2006/relationships/tableStyles" Target="tableStyles.xml"/><Relationship Id="rId120" Type="http://schemas.openxmlformats.org/officeDocument/2006/relationships/viewProps" Target="viewProps.xml"/><Relationship Id="rId12" Type="http://schemas.openxmlformats.org/officeDocument/2006/relationships/slide" Target="slides/slide10.xml"/><Relationship Id="rId119" Type="http://schemas.openxmlformats.org/officeDocument/2006/relationships/presProps" Target="presProps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56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56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56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59938"/>
          <c:y val="0"/>
          <c:w val="0.280124"/>
          <c:h val="0.16806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2999"/>
          <c:y val="0.168062"/>
          <c:w val="0.912001"/>
          <c:h val="0.705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8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82" name="Shape 7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贾政作为封建卫道士，将荣国府延续富贵的布望寄托在贾宝玉身上，希望他走科举之路，但贾宝玉是一个叛逆者，并不看重仕途经济。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84" name="Shape 1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日本人称呼我们中国，一称作老大帝国，再称还是老大帝国。这个称呼，大概是承袭照译了欧洲西方人的话。真是实在可叹啊！我们中国果真是老大帝国吗？梁任公说：不！这是什么话！这算什么话！在我心中有一个少年中国存在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要想说国家的老与少，请让我先来说一说人的老与少。老年人常常喜欢回忆过去，少年人则常常喜欢考虑将来。由于回忆过去，所以产生留恋之心；由于考虑将来，所以产生希望之心。由于留恋，所以保守；由于希望，所以进取。由于保守，所以永远陈旧；由于进取，所以日日更新。由于回忆过去，所有的事情都是他已经经历的，所以只知道照惯例办事；由于思考未来，各种事情都是他所未经历的，因此常常敢于破格。老年人常常多忧虑，少年人常常喜欢行乐。因为多忧愁，所以容易灰心；因为要行乐，所以产生旺盛的生气。因为灰心，所以怯懦；因为气盛，所以豪壮。因为怯懦，所以只能苟且；因为豪壮，所以敢于冒险。因为苟且因循，所以必定使社会走向死亡；因为敢于冒险，所以能够创造世界。老年人常常厌事，少年人常常喜欢任事。因为厌于事，所以常常觉得天下一切事情都无可作为；因为好任事，所以常常觉得天下一切事情都无不可为。老年人如夕阳残照，少年人如朝旭初阳。老年人如瘦瘠的老牛，少年人如初生的虎犊。老年人如坐僧，少年人如飞侠。老年人如释义的字典，少年人如活泼的戏文。老年人如抽了鸦片洋烟，少年人如喝了白兰地烈酒。老年人如告别行星向黑暗坠落的陨石，少年人如海洋中不断增生的珊瑚岛。老年人如埃及沙漠中矗立的金字塔，少年人如西伯利亚不断延伸的大铁路。老年人如秋后的柳树，少年人如春前的青草。老年人如死海已聚水成大泽，少年人如长江涓涓初发源。这些是老年人与少年人性格不同的大致情况。梁任公说：人固然有这种不同，国家也应当如此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90" name="Shape 1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梁任公说：令人悲伤的老大啊！浔阳江头琵琶女，正当明月萦绕着空船，枫树叶在秋风中瑟瑟作响，衾被冷得象铁，在似梦非梦的朦胧之时，回想当年在长安繁华的红尘中对春花赏秋月的美好意趣。清冷的长安太极、兴庆宫内，满头白发的宫娥，在结花如穗的灯下，三三五五相对而坐，谈论开元、天宝年间的往事，谱当年盛行宫内的《霓裳羽衣曲》。在长安东门外种瓜的召平，对着身边的妻子，戏逗自己的孩子，回忆禁卫森严的侯门之内歌舞杂沓、明珠撒地的盛况。拿破仑被流放到厄尔巴岛，阿拉比被幽禁在斯里兰卡，与三两个看守的狱吏，或者前来拜访的好事的人，谈当年佩着短刀独自骑马驰骋中原，席卷欧洲大地，浴血奋战在海港、大楼，一声怒喝，令万国震惊恐惧的丰功伟业，起初高兴得拍桌子，继而拍大腿感叹，最后持镜自照。真可叹啊，满脸皱纹、牙齿落尽，白发正堪一把，已颓然衰老了！象这些人，除了忧郁以外没有别的思绪，除了悲惨以外没有其他天地；除了萎靡不振以外没有其他精神寄托，除了叹息以外没有别的声息，除了等死以外没有其他事情。美人和英雄豪杰尚且如此，何况平平常常、碌碌无为之辈呢？生平的亲戚朋友，都已入于坟墓；日常起居饮食，依赖于别人。今日得过且过，匆匆哪知他日如何？今年得过且过，哪里有闲暇去考虑明年？普天之下令人灰心丧气的事，没有更甚于老大的了。对于这样的人，而要希望他有上天揽云的手段，扭转乾坤的本领，挟山跨海的意志气概，能还是不能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13" name="Shape 9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1、张维屏，字子树，号南山，因癖爱松，又号松心子，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晚年也自署珠海老渔、唱霞渔者。工诗文，亦善书法。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2、曾与龚自珍、林则徐、魏源等结“宣南诗社”。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晚年隐居故里，专心著述。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其诗激昂慷慨，意境宏大，具有强烈的爱国主义精神。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与黄培芳、谭敬昭并称为“岭南三大家”。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3、著有《张南山全集》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67" name="Shape 9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加入龚自珍名句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1、龚自珍，字璱sè人，号定庵。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晚年居住昆山羽琌 líng 山馆，又号羽琌山民。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2、早年从学于外祖父段玉裁，以后究心经世之学，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并接受经今文学派观点，为今文学派主要代表人物。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诗、词、文兼擅。曾与林则徐、魏源等结“宣南诗社”。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其诗标新立异，风格多变，开一代风气。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3、著有《定庵集》。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84" name="Shape 9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在那繁华绮丽的江南富庶之地，无限的恩宠和肆意报怨齐集于名流士林。</a:t>
            </a:r>
          </a:p>
          <a:p>
            <a: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权贵、幕僚把持着全部大权，内宫佞臣窃据了朝廷要津。</a:t>
            </a:r>
          </a:p>
          <a:p>
            <a: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书生离席畏惧文字狱，著作只为谋食保安宁。</a:t>
            </a:r>
          </a:p>
          <a:p>
            <a: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田横壮士今在何处？难道都已封官拜爵、归顺大汉朝廷？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91" name="Shape 9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 官场人物或争权夺利，勾心斗角，或流连声色，放荡奢华；而士林则趋炎附势，苟且偷安。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12" name="Shape 10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1、黄遵宪，字公度，别号人境庐主人。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2、经历：积极参加资产阶级改良派运动。戊戌变法失败后，被革职，放归故里。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3、主张：黄遵宪是近代“诗界革命”的一面旗帜，主张“我手写吾口”，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          要求表现“古人未有之物，未辟之境”。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其诗多反映近代重大历史事件以及外国新事物，表达强烈的爱国主义情感；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形式上往往不受传统格律束缚。各体皆工，尤长于五、七言古体，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风格雄奇，境界开阔，手法新颖。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4、创作：著有《人境庐诗草》、《日本杂事诗》等。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34" name="Shape 10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译文：深水的海港上岛屿点点，气势多雄伟啊！此地真是天险。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炮台象怒虎一般，屹立在海边，一尊尊红夷大炮，多么威武庄严。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下面深海里排列着巨大的战舰，白天炮声如雷，黑夜闪光如电。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踏上最高峰，放眼望远，百丈龙旗到处迎风招展。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这里是万里长城，不能飞渡的天堑，大鹏和鲸鲵近前，意图一口吞嚥。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它们昂着头，斜着眼，虎视眈眈，伸出魔爪，心想攫取，终于不敢。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虽说江河可以填平，大山可以推动，鬼子们商量下手，可没有这个胆量。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这样的天险，一下子瓦解，化为劫灰一片，据说是，敌人把军港的后方，变成了前线！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64" name="Shape 10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《老残游记》写一个被人称做老残的江湖医生铁英在游历中的见闻和作为。老残是作品中体现作者思想的正面人物。他“摇个串铃”浪迹江湖，以行医糊口，自甘淡泊，不入宦途。但是他关心国家和民族的命运，同情人民群众所遭受的痛苦，是非分明，而且侠胆义肠，尽其所能，解救一些人民疾苦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71" name="Shape 1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1、梁启超，字卓如，号任公，别署饮冰室主人。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先后倡导“诗界革命”、“文界革命”、“小说界革命”。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2、其诗以旧风格反映新事物，多抒发反帝爱国的激情；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散文打破桐城派古文的清规戒律，纵笔挥洒，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平易畅达，笔锋常带感情，曾风靡一时，号“新文体”。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3、著有《饮冰室合集》等。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/>
          <p:nvPr>
            <p:ph type="body" sz="quarter" idx="13" hasCustomPrompt="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821055">
              <a:lnSpc>
                <a:spcPct val="100000"/>
              </a:lnSpc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在此键入引文。”"/>
          <p:cNvSpPr txBox="1"/>
          <p:nvPr>
            <p:ph type="body" sz="quarter" idx="14" hasCustomPrompt="1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algn="ctr" defTabSz="821055">
              <a:lnSpc>
                <a:spcPct val="100000"/>
              </a:lnSpc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2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3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2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1689099" y="355599"/>
            <a:ext cx="21005801" cy="228600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idx="1" hasCustomPrompt="1"/>
          </p:nvPr>
        </p:nvSpPr>
        <p:spPr>
          <a:xfrm>
            <a:off x="1689099" y="3149599"/>
            <a:ext cx="21005801" cy="929640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 hasCustomPrompt="1"/>
          </p:nvPr>
        </p:nvSpPr>
        <p:spPr>
          <a:xfrm>
            <a:off x="1777999" y="2298699"/>
            <a:ext cx="20828001" cy="464820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正文级别 1…"/>
          <p:cNvSpPr txBox="1"/>
          <p:nvPr>
            <p:ph type="body" sz="quarter" idx="1" hasCustomPrompt="1"/>
          </p:nvPr>
        </p:nvSpPr>
        <p:spPr>
          <a:xfrm>
            <a:off x="1777999" y="7073900"/>
            <a:ext cx="20828001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3"/>
          <p:cNvSpPr/>
          <p:nvPr/>
        </p:nvSpPr>
        <p:spPr>
          <a:xfrm>
            <a:off x="0" y="755650"/>
            <a:ext cx="167640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2" name="直角三角形 11"/>
          <p:cNvSpPr/>
          <p:nvPr/>
        </p:nvSpPr>
        <p:spPr>
          <a:xfrm rot="16200000">
            <a:off x="21531262" y="10885488"/>
            <a:ext cx="1057277" cy="465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73" name="图片 9" descr="图片 9"/>
          <p:cNvPicPr>
            <a:picLocks noChangeAspect="1"/>
          </p:cNvPicPr>
          <p:nvPr/>
        </p:nvPicPr>
        <p:blipFill>
          <a:blip r:embed="rId2"/>
          <a:srcRect t="11356" r="5849" b="23327"/>
          <a:stretch>
            <a:fillRect/>
          </a:stretch>
        </p:blipFill>
        <p:spPr>
          <a:xfrm>
            <a:off x="21513800" y="11964669"/>
            <a:ext cx="2146300" cy="9423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4" name="矩形 1"/>
          <p:cNvSpPr/>
          <p:nvPr/>
        </p:nvSpPr>
        <p:spPr>
          <a:xfrm>
            <a:off x="0" y="755650"/>
            <a:ext cx="178435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>
            <a:lvl2pPr indent="4572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/>
          <a:p>
            <a:r>
              <a:t>标题文本</a:t>
            </a:r>
          </a:p>
        </p:txBody>
      </p:sp>
      <p:sp>
        <p:nvSpPr>
          <p:cNvPr id="177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6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7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230" y="26289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5" name="标题文本"/>
          <p:cNvSpPr txBox="1"/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7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8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9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0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16256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1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9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0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1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1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080" y="36830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2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3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5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" name="矩形 6"/>
          <p:cNvSpPr/>
          <p:nvPr/>
        </p:nvSpPr>
        <p:spPr>
          <a:xfrm>
            <a:off x="1171575" y="676909"/>
            <a:ext cx="146051" cy="96837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4" name="矩形 12"/>
          <p:cNvSpPr/>
          <p:nvPr/>
        </p:nvSpPr>
        <p:spPr>
          <a:xfrm>
            <a:off x="12437746" y="676909"/>
            <a:ext cx="146051" cy="96837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5" name="标题文本"/>
          <p:cNvSpPr txBox="1"/>
          <p:nvPr>
            <p:ph type="title" hasCustomPrompt="1"/>
          </p:nvPr>
        </p:nvSpPr>
        <p:spPr>
          <a:xfrm>
            <a:off x="1676400" y="67690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050" y="46228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矩形 6"/>
          <p:cNvSpPr/>
          <p:nvPr/>
        </p:nvSpPr>
        <p:spPr>
          <a:xfrm>
            <a:off x="1317625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6" name="矩形 12"/>
          <p:cNvSpPr/>
          <p:nvPr/>
        </p:nvSpPr>
        <p:spPr>
          <a:xfrm>
            <a:off x="12463146" y="120650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7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4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380" y="29337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9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7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8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9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6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1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9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0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1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7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3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正文级别 1…"/>
          <p:cNvSpPr txBox="1"/>
          <p:nvPr>
            <p:ph type="body" idx="1" hasCustomPrompt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矩形 6"/>
          <p:cNvSpPr/>
          <p:nvPr/>
        </p:nvSpPr>
        <p:spPr>
          <a:xfrm>
            <a:off x="1171575" y="676909"/>
            <a:ext cx="146051" cy="96837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1" name="矩形 12"/>
          <p:cNvSpPr/>
          <p:nvPr/>
        </p:nvSpPr>
        <p:spPr>
          <a:xfrm>
            <a:off x="12437746" y="676909"/>
            <a:ext cx="146051" cy="96837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2" name="标题文本"/>
          <p:cNvSpPr txBox="1"/>
          <p:nvPr>
            <p:ph type="title" hasCustomPrompt="1"/>
          </p:nvPr>
        </p:nvSpPr>
        <p:spPr>
          <a:xfrm>
            <a:off x="1676400" y="676909"/>
            <a:ext cx="10425431" cy="1131571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9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560" y="41783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4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2" name="矩形 6"/>
          <p:cNvSpPr/>
          <p:nvPr/>
        </p:nvSpPr>
        <p:spPr>
          <a:xfrm>
            <a:off x="1317625" y="782319"/>
            <a:ext cx="146051" cy="96837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3" name="矩形 12"/>
          <p:cNvSpPr/>
          <p:nvPr/>
        </p:nvSpPr>
        <p:spPr>
          <a:xfrm>
            <a:off x="12536806" y="70104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4" name="文本框 15"/>
          <p:cNvSpPr txBox="1"/>
          <p:nvPr/>
        </p:nvSpPr>
        <p:spPr>
          <a:xfrm>
            <a:off x="9855200" y="12976225"/>
            <a:ext cx="4567332" cy="7416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WWW.SUNLANDS.COM</a:t>
            </a:r>
          </a:p>
        </p:txBody>
      </p:sp>
      <p:sp>
        <p:nvSpPr>
          <p:cNvPr id="305" name="标题文本"/>
          <p:cNvSpPr txBox="1"/>
          <p:nvPr>
            <p:ph type="title" hasCustomPrompt="1"/>
          </p:nvPr>
        </p:nvSpPr>
        <p:spPr>
          <a:xfrm>
            <a:off x="1676400" y="701040"/>
            <a:ext cx="10425431" cy="1131570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0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7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5" name="直角三角形 11"/>
          <p:cNvSpPr/>
          <p:nvPr/>
        </p:nvSpPr>
        <p:spPr>
          <a:xfrm rot="16200000">
            <a:off x="21531262" y="10885488"/>
            <a:ext cx="1057278" cy="465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16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21513800" y="11964669"/>
            <a:ext cx="2146300" cy="9423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7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标题文本</a:t>
            </a:r>
          </a:p>
        </p:txBody>
      </p:sp>
      <p:sp>
        <p:nvSpPr>
          <p:cNvPr id="320" name="幻灯片编号"/>
          <p:cNvSpPr txBox="1"/>
          <p:nvPr>
            <p:ph type="sldNum" sz="quarter" idx="2"/>
          </p:nvPr>
        </p:nvSpPr>
        <p:spPr>
          <a:xfrm>
            <a:off x="16970654" y="12437111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 hasCustomPrompt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4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3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2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1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70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/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3.png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755648"/>
            <a:ext cx="167640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" name="图片 9" descr="图片 9"/>
          <p:cNvPicPr>
            <a:picLocks noChangeAspect="1"/>
          </p:cNvPicPr>
          <p:nvPr/>
        </p:nvPicPr>
        <p:blipFill>
          <a:blip r:embed="rId31"/>
          <a:srcRect t="11356" r="5848" b="23327"/>
          <a:stretch>
            <a:fillRect/>
          </a:stretch>
        </p:blipFill>
        <p:spPr>
          <a:xfrm>
            <a:off x="21513800" y="11964667"/>
            <a:ext cx="2146300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1"/>
          <p:cNvSpPr/>
          <p:nvPr/>
        </p:nvSpPr>
        <p:spPr>
          <a:xfrm>
            <a:off x="0" y="755648"/>
            <a:ext cx="178435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784350" y="2463800"/>
            <a:ext cx="21031200" cy="106870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1784350" y="755650"/>
            <a:ext cx="21945600" cy="17081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6970656" y="12437111"/>
            <a:ext cx="504544" cy="5511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 defTabSz="1828800">
              <a:defRPr sz="24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430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002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368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7940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2512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7084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1656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jpe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6.jpeg"/><Relationship Id="rId1" Type="http://schemas.openxmlformats.org/officeDocument/2006/relationships/image" Target="../media/image19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8.jpe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tiff"/><Relationship Id="rId1" Type="http://schemas.openxmlformats.org/officeDocument/2006/relationships/image" Target="../media/image16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jpe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2.jpeg"/><Relationship Id="rId1" Type="http://schemas.openxmlformats.org/officeDocument/2006/relationships/image" Target="../media/image19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jpeg"/><Relationship Id="rId1" Type="http://schemas.openxmlformats.org/officeDocument/2006/relationships/image" Target="../media/image19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2" name="标题 1"/>
          <p:cNvSpPr txBox="1"/>
          <p:nvPr>
            <p:ph type="title"/>
          </p:nvPr>
        </p:nvSpPr>
        <p:spPr>
          <a:xfrm>
            <a:off x="2676580" y="8129996"/>
            <a:ext cx="14303380" cy="1978026"/>
          </a:xfrm>
          <a:prstGeom prst="rect">
            <a:avLst/>
          </a:prstGeom>
        </p:spPr>
        <p:txBody>
          <a:bodyPr anchor="b"/>
          <a:lstStyle>
            <a:lvl1pPr defTabSz="1497330">
              <a:defRPr sz="846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《古文选（二）》·精讲十二</a:t>
            </a:r>
          </a:p>
        </p:txBody>
      </p:sp>
      <p:sp>
        <p:nvSpPr>
          <p:cNvPr id="333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3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5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6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标题 2"/>
          <p:cNvSpPr txBox="1"/>
          <p:nvPr>
            <p:ph type="title"/>
          </p:nvPr>
        </p:nvSpPr>
        <p:spPr>
          <a:xfrm>
            <a:off x="1479550" y="1155700"/>
            <a:ext cx="9272270" cy="113157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11 郑燮《板桥题画》</a:t>
            </a:r>
          </a:p>
        </p:txBody>
      </p:sp>
      <p:sp>
        <p:nvSpPr>
          <p:cNvPr id="689" name="TextBox 4"/>
          <p:cNvSpPr txBox="1"/>
          <p:nvPr/>
        </p:nvSpPr>
        <p:spPr>
          <a:xfrm>
            <a:off x="280669" y="2546350"/>
            <a:ext cx="23359112" cy="26720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20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艺术特色：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作为题画小品，</a:t>
            </a:r>
            <a:r>
              <a:rPr b="1"/>
              <a:t>文笔</a:t>
            </a:r>
            <a:r>
              <a:rPr b="1" u="sng">
                <a:solidFill>
                  <a:srgbClr val="C00000"/>
                </a:solidFill>
              </a:rPr>
              <a:t>亲切自然</a:t>
            </a:r>
            <a:r>
              <a:t>，</a:t>
            </a:r>
            <a:r>
              <a:rPr b="1" u="sng">
                <a:solidFill>
                  <a:srgbClr val="C00000"/>
                </a:solidFill>
              </a:rPr>
              <a:t>清新秀丽</a:t>
            </a:r>
            <a:r>
              <a:t>，在</a:t>
            </a:r>
            <a:r>
              <a:rPr b="1" u="sng">
                <a:solidFill>
                  <a:srgbClr val="C00000"/>
                </a:solidFill>
              </a:rPr>
              <a:t>随意闲谈中寓有哲理</a:t>
            </a:r>
            <a:r>
              <a:t>之趣。</a:t>
            </a:r>
          </a:p>
        </p:txBody>
      </p:sp>
      <p:pic>
        <p:nvPicPr>
          <p:cNvPr id="690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1660" y="2749664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75920" y="284480"/>
            <a:ext cx="54673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4.9.2板桥题画（三则）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TextBox 4"/>
          <p:cNvSpPr txBox="1"/>
          <p:nvPr/>
        </p:nvSpPr>
        <p:spPr>
          <a:xfrm>
            <a:off x="943611" y="4331970"/>
            <a:ext cx="21248966" cy="4665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1.选自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官场现形记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第五十三回。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2.通过描述两江总督文明见洋人的情节，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刻画了一个昏庸腐朽、专横跋扈、恐洋媚外的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封建官僚形象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暴露和鞭挞了清末上层统治集团对内作威作福、对外奴颜婢膝的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丑恶心态</a:t>
            </a:r>
            <a:r>
              <a:t>。</a:t>
            </a:r>
          </a:p>
        </p:txBody>
      </p:sp>
      <p:pic>
        <p:nvPicPr>
          <p:cNvPr id="114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822" y="184148"/>
            <a:ext cx="5888570" cy="33849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44" name="4.18.1 李宝嘉《制台见洋人》"/>
          <p:cNvSpPr txBox="1"/>
          <p:nvPr/>
        </p:nvSpPr>
        <p:spPr>
          <a:xfrm>
            <a:off x="1475070" y="1231900"/>
            <a:ext cx="8934451" cy="9175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4.18.1 李宝嘉《制台见洋人》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TextBox 4"/>
          <p:cNvSpPr txBox="1"/>
          <p:nvPr/>
        </p:nvSpPr>
        <p:spPr>
          <a:xfrm>
            <a:off x="749300" y="4555172"/>
            <a:ext cx="15992934" cy="4665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1.采用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漫画式笔法</a:t>
            </a:r>
            <a:r>
              <a:t>刻画人物，成功运用了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讽刺与夸张</a:t>
            </a:r>
            <a:r>
              <a:t>手法。</a:t>
            </a: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</a:t>
            </a: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2.运用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对比手法</a:t>
            </a:r>
            <a:r>
              <a:t>，在对比中深化对人物形象的刻画。</a:t>
            </a:r>
          </a:p>
        </p:txBody>
      </p:sp>
      <p:sp>
        <p:nvSpPr>
          <p:cNvPr id="1147" name="4.18.1 李宝嘉《制台见洋人》"/>
          <p:cNvSpPr txBox="1"/>
          <p:nvPr/>
        </p:nvSpPr>
        <p:spPr>
          <a:xfrm>
            <a:off x="1683742" y="1231900"/>
            <a:ext cx="8934451" cy="9175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4.18.1 李宝嘉《制台见洋人》</a:t>
            </a:r>
          </a:p>
        </p:txBody>
      </p:sp>
      <p:pic>
        <p:nvPicPr>
          <p:cNvPr id="114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7110" y="168536"/>
            <a:ext cx="5441459" cy="30443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TextBox 4"/>
          <p:cNvSpPr txBox="1"/>
          <p:nvPr/>
        </p:nvSpPr>
        <p:spPr>
          <a:xfrm>
            <a:off x="223519" y="3882389"/>
            <a:ext cx="23573742" cy="84712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1.采用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漫画式笔法</a:t>
            </a:r>
            <a:r>
              <a:t>刻画人物，成功运用了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讽刺与夸张</a:t>
            </a:r>
            <a:r>
              <a:t>手法。</a:t>
            </a:r>
          </a:p>
          <a:p>
            <a:pPr algn="just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如写文制台门口檐下迎接洋人时紧张得出了一身大汗，见完后连擦了好几把，</a:t>
            </a:r>
          </a:p>
          <a:p>
            <a:pPr algn="just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夸张地渲染了他在洋人面前的卑颜屈膝。</a:t>
            </a:r>
          </a:p>
          <a:p>
            <a:pPr algn="just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如写巡捕通报洋人来访，制台先是怪他打扰自己吃饭打他耳刮子，后怪他没及早告知是洋人又打他耳刮子，讽刺了制台的丑态。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2.运用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对比手法</a:t>
            </a:r>
            <a:r>
              <a:t>，在对比中深化对人物形象的刻画。</a:t>
            </a:r>
          </a:p>
          <a:p>
            <a:pPr algn="just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对待本国官吏飞扬跋扈，见洋人奴颜婢膝；判断本国百姓与洋人的争端时洋人总是有理，展示了文制台仇视人民、惧怕洋人的</a:t>
            </a:r>
            <a:r>
              <a:rPr u="sng">
                <a:solidFill>
                  <a:srgbClr val="C00000"/>
                </a:solidFill>
              </a:rPr>
              <a:t>洋奴性格</a:t>
            </a:r>
            <a:r>
              <a:t>。</a:t>
            </a:r>
          </a:p>
        </p:txBody>
      </p:sp>
      <p:sp>
        <p:nvSpPr>
          <p:cNvPr id="1151" name="4.18.1 李宝嘉《制台见洋人》"/>
          <p:cNvSpPr txBox="1"/>
          <p:nvPr/>
        </p:nvSpPr>
        <p:spPr>
          <a:xfrm>
            <a:off x="1683742" y="1231900"/>
            <a:ext cx="8934451" cy="9175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4.18.1 李宝嘉《制台见洋人》</a:t>
            </a:r>
          </a:p>
        </p:txBody>
      </p:sp>
      <p:pic>
        <p:nvPicPr>
          <p:cNvPr id="115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7110" y="168536"/>
            <a:ext cx="5441459" cy="30443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《制台见洋人》选自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《制台见洋人》选自（ ）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A:《官场现形记》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B:《文明小史》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C:《活地狱》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D:《老残游记》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5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《制台见洋人》选自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《制台见洋人》选自（ ）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A:《官场现形记》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B:《文明小史》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C:《活地狱》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D:《老残游记》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  <a:p>
            <a:pPr indent="38100" algn="just"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15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1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>
              <a:defRPr sz="8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 梁启超</a:t>
            </a:r>
          </a:p>
        </p:txBody>
      </p:sp>
      <p:sp>
        <p:nvSpPr>
          <p:cNvPr id="1162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6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4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65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sz="6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4.19.0 梁启超 </a:t>
            </a:r>
          </a:p>
        </p:txBody>
      </p:sp>
      <p:sp>
        <p:nvSpPr>
          <p:cNvPr id="1168" name="TextBox 4"/>
          <p:cNvSpPr txBox="1"/>
          <p:nvPr/>
        </p:nvSpPr>
        <p:spPr>
          <a:xfrm>
            <a:off x="729185" y="5262245"/>
            <a:ext cx="17216815" cy="30403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2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1.梁启超，字卓如，号任公，别署饮冰室主人。</a:t>
            </a:r>
          </a:p>
          <a:p>
            <a:pPr algn="l" defTabSz="1828800">
              <a:lnSpc>
                <a:spcPct val="12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先后倡导“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诗界革命</a:t>
            </a:r>
            <a:r>
              <a:t>”、“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文界革命</a:t>
            </a:r>
            <a:r>
              <a:t>”、“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小说界革命</a:t>
            </a:r>
            <a:r>
              <a:t>”。</a:t>
            </a:r>
          </a:p>
          <a:p>
            <a:pPr algn="l" defTabSz="1828800">
              <a:lnSpc>
                <a:spcPct val="12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2.著有《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饮冰室合集</a:t>
            </a:r>
            <a:r>
              <a:t>》等。</a:t>
            </a:r>
          </a:p>
        </p:txBody>
      </p:sp>
      <p:pic>
        <p:nvPicPr>
          <p:cNvPr id="1169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0" y="3258184"/>
            <a:ext cx="5104130" cy="71996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4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 defTabSz="1316355">
              <a:defRPr sz="641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1175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7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7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78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文本框 3"/>
          <p:cNvSpPr txBox="1"/>
          <p:nvPr/>
        </p:nvSpPr>
        <p:spPr>
          <a:xfrm>
            <a:off x="124459" y="3336472"/>
            <a:ext cx="24135082" cy="994720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（1900年2月10日）日本人之称我中国也，一则曰老大帝国，再则曰老大帝国。是语也，盖袭译欧西人之言也。呜呼!我中国其果老大矣乎？梁启超曰：恶，是何言，是何言，吾心目中有一少年中国在!</a:t>
            </a:r>
          </a:p>
          <a:p>
            <a:pPr algn="l" defTabSz="1828800">
              <a:lnSpc>
                <a:spcPct val="9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欲言国之老少，请先言人之老少。老年人常思既往，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常思将来。惟思既往也，故生留恋心；惟思将来也，故生希望心。惟留恋也，故保守；惟希望也，故进取。惟保守也，故永旧；惟进取也，故日新。惟思既往也，事事皆其所已经者，故惟知照例；惟思将来也，事事皆其所未经者，故常敢破格。老年人常多忧虑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常好行乐。惟多忧也，故灰心；惟行乐也，故盛气。惟灰心也，故怯懦；惟盛气也，故豪壮。惟怯懦也，故苟且；惟豪壮也，故冒险。惟苟且也，故能灭世界；惟冒险也，故能造世界。老年人常厌事，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常喜事。惟厌事也，故常觉一切事无可为者；惟好事也，故常觉一切事无不可为者。老年人如夕照，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如朝阳；老年人如瘠牛，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如乳虎；老年人如僧，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如侠；老年人如字典，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如戏文；老年人如鸦片烟，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如泼兰地酒；老年人如别行星之陨石，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如大洋海之珊瑚岛；老年人如埃及沙漠之金字塔，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如西伯利亚之铁路；老年人如秋后之柳，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如春前之草；老年人如死海之潴为泽，</a:t>
            </a:r>
            <a:r>
              <a:rPr>
                <a:solidFill>
                  <a:srgbClr val="0070C0"/>
                </a:solidFill>
              </a:rPr>
              <a:t>少年人</a:t>
            </a:r>
            <a:r>
              <a:t>如长江之初发源。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此老年与少年性格不同之大略也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。梁启超曰：</a:t>
            </a:r>
            <a:r>
              <a: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人固有之，国亦宜然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81" name="4.19.1梁启超《少年中国说》"/>
          <p:cNvSpPr txBox="1"/>
          <p:nvPr/>
        </p:nvSpPr>
        <p:spPr>
          <a:xfrm>
            <a:off x="2403445" y="1276350"/>
            <a:ext cx="7840068" cy="828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</a:t>
            </a:r>
          </a:p>
        </p:txBody>
      </p:sp>
      <p:pic>
        <p:nvPicPr>
          <p:cNvPr id="1182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0999" y="28253"/>
            <a:ext cx="5158890" cy="30674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文本框 3"/>
          <p:cNvSpPr txBox="1"/>
          <p:nvPr/>
        </p:nvSpPr>
        <p:spPr>
          <a:xfrm>
            <a:off x="124459" y="5716368"/>
            <a:ext cx="24135082" cy="636095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9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梁启超曰：造成今日之老大中国者，则中国老朽之冤业也；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制出将来之少年中国者，则中国少年之责任也。</a:t>
            </a:r>
            <a:r>
              <a:t>彼老朽者何足道，彼与此世界作别之日不远矣，而我少年乃新来而与世界为缘。……则吾中国为过去之国，其澌亡可翘足而待也。</a:t>
            </a:r>
            <a:r>
              <a:rPr u="sng">
                <a:solidFill>
                  <a:srgbClr val="C00000"/>
                </a:solidFill>
              </a:rPr>
              <a:t>故今日之责任，不在他人，而全在我少年。少年智则国智，少年富则国富，少年强则国强，少年独立则国独立，少年自由则国自由，少年进步则国进步，少年胜于欧洲，则国胜于欧洲，少年雄于地球，则国雄于地球</a:t>
            </a:r>
            <a:r>
              <a:rPr>
                <a:solidFill>
                  <a:srgbClr val="C00000"/>
                </a:solidFill>
              </a:rPr>
              <a:t>。</a:t>
            </a:r>
            <a:r>
              <a:t>红日初升，其道大光；河出伏流，一泻汪洋；潜龙腾渊，鳞爪飞扬；乳虎啸谷，百兽震惶；鹰隼试翼，风尘吸张；奇花初胎，皇皇；干将发硎，有作其芒；天戴其苍，地履其黄；纵有千古，横有八荒；前途似海，来日方长。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美哉，我少年中国，与天不老!壮哉，我中国少年，与国无疆!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187" name="4.19.1梁启超《少年中国说》"/>
          <p:cNvSpPr txBox="1"/>
          <p:nvPr/>
        </p:nvSpPr>
        <p:spPr>
          <a:xfrm>
            <a:off x="1843733" y="1276350"/>
            <a:ext cx="7840068" cy="828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</a:t>
            </a:r>
          </a:p>
        </p:txBody>
      </p:sp>
      <p:pic>
        <p:nvPicPr>
          <p:cNvPr id="1188" name="image5.jpeg" descr="image5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2565" y="781568"/>
            <a:ext cx="5591827" cy="33248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标题 2"/>
          <p:cNvSpPr txBox="1"/>
          <p:nvPr>
            <p:ph type="title"/>
          </p:nvPr>
        </p:nvSpPr>
        <p:spPr>
          <a:xfrm>
            <a:off x="1353819" y="537209"/>
            <a:ext cx="8737601" cy="1131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随堂演练</a:t>
            </a:r>
          </a:p>
        </p:txBody>
      </p:sp>
      <p:sp>
        <p:nvSpPr>
          <p:cNvPr id="693" name="文本框 3"/>
          <p:cNvSpPr txBox="1"/>
          <p:nvPr/>
        </p:nvSpPr>
        <p:spPr>
          <a:xfrm>
            <a:off x="488949" y="1668779"/>
            <a:ext cx="23404832" cy="831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郑燮《板桥题画》的特点是（ ）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A:在体悟中写真情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B:在闲言中寓妙趣 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C:在描述中有点化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D:在赞誉中言心志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矩形 4"/>
          <p:cNvSpPr txBox="1"/>
          <p:nvPr/>
        </p:nvSpPr>
        <p:spPr>
          <a:xfrm>
            <a:off x="549909" y="3012979"/>
            <a:ext cx="16588735" cy="95427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1.此文写于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戊戌变法失败后</a:t>
            </a:r>
            <a:r>
              <a:t>的1900年。</a:t>
            </a: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2.梁启超有感于清末统治者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老朽昏聩，腐败保守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国家在列强的包围、分割下危机重重的严峻现实，将目光转向少年，希望以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“少年中国”的精神来振奋国人</a:t>
            </a:r>
            <a:r>
              <a:t>，改变中国的面貌。</a:t>
            </a: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3.作者在文中极力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歌颂少年的朝气蓬勃</a:t>
            </a:r>
            <a:r>
              <a:t>，</a:t>
            </a:r>
          </a:p>
          <a:p>
            <a:pPr algn="just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指出封建统治下的中国是“老大帝国”，热切希望出现一个崭新的“少年中国”。</a:t>
            </a:r>
          </a:p>
        </p:txBody>
      </p:sp>
      <p:sp>
        <p:nvSpPr>
          <p:cNvPr id="1193" name="4.19.1梁启超《少年中国说》"/>
          <p:cNvSpPr txBox="1"/>
          <p:nvPr/>
        </p:nvSpPr>
        <p:spPr>
          <a:xfrm>
            <a:off x="1740991" y="1276350"/>
            <a:ext cx="7840068" cy="828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</a:t>
            </a:r>
          </a:p>
        </p:txBody>
      </p:sp>
      <p:pic>
        <p:nvPicPr>
          <p:cNvPr id="1194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2708" y="2534650"/>
            <a:ext cx="6239902" cy="3586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4.19.1梁启超《少年中国说》"/>
          <p:cNvSpPr txBox="1"/>
          <p:nvPr/>
        </p:nvSpPr>
        <p:spPr>
          <a:xfrm>
            <a:off x="1503038" y="1276350"/>
            <a:ext cx="7840068" cy="828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</a:t>
            </a:r>
          </a:p>
        </p:txBody>
      </p:sp>
      <p:pic>
        <p:nvPicPr>
          <p:cNvPr id="1197" name="image7.jpeg" descr="image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569" y="4308707"/>
            <a:ext cx="7581901" cy="4241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9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712" y="5302544"/>
            <a:ext cx="11039411" cy="31109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矩形 4"/>
          <p:cNvSpPr txBox="1"/>
          <p:nvPr/>
        </p:nvSpPr>
        <p:spPr>
          <a:xfrm>
            <a:off x="187325" y="3132861"/>
            <a:ext cx="24009350" cy="87976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具有</a:t>
            </a:r>
            <a:r>
              <a:rPr u="sng"/>
              <a:t>强烈的感情色彩</a:t>
            </a:r>
            <a:r>
              <a:rPr sz="4000"/>
              <a:t>：</a:t>
            </a:r>
            <a:r>
              <a:t>无论是批判和期盼均充满作者的主观色彩。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1828800">
              <a:lnSpc>
                <a:spcPct val="150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①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批判中国现实时，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作者扣住一个“老”字，逐层剖析，</a:t>
            </a:r>
          </a:p>
          <a:p>
            <a:pPr algn="just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先列举老年人种种劣势，接着备述种种“老大”现象，着力揭示那是那些手握“国权”“老朽之人”的卑微人格、空虚灵魂，尸位护权的自私心理，以及论资排辈、苟且偷生、愚顽无知等劣根性，</a:t>
            </a:r>
            <a:r>
              <a:rPr u="sng">
                <a:solidFill>
                  <a:srgbClr val="C00000"/>
                </a:solidFill>
              </a:rPr>
              <a:t>憎恶之情</a:t>
            </a:r>
            <a:r>
              <a:t>溢于笔端。</a:t>
            </a:r>
          </a:p>
          <a:p>
            <a:pPr algn="just" defTabSz="1828800">
              <a:lnSpc>
                <a:spcPct val="150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②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歌颂“少年中国”时，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1828800">
              <a:lnSpc>
                <a:spcPct val="12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作者用“少年智则国智”等一长串排比突显其本质精神与历史作用，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just" defTabSz="1828800">
              <a:lnSpc>
                <a:spcPct val="12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并用“红日初升，其道大光”等形象化语言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热情洋溢的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描述与歌颂，同时充满了感情。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1201" name="4.19.1梁启超《少年中国说》"/>
          <p:cNvSpPr txBox="1"/>
          <p:nvPr/>
        </p:nvSpPr>
        <p:spPr>
          <a:xfrm>
            <a:off x="1527373" y="1276350"/>
            <a:ext cx="7840068" cy="828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</a:t>
            </a:r>
          </a:p>
        </p:txBody>
      </p:sp>
      <p:pic>
        <p:nvPicPr>
          <p:cNvPr id="120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9556" y="542221"/>
            <a:ext cx="8022803" cy="22153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矩形 4"/>
          <p:cNvSpPr txBox="1"/>
          <p:nvPr/>
        </p:nvSpPr>
        <p:spPr>
          <a:xfrm>
            <a:off x="1060951" y="4106107"/>
            <a:ext cx="22598989" cy="650162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体现了</a:t>
            </a:r>
            <a:r>
              <a:rPr u="sng"/>
              <a:t>新文体</a:t>
            </a:r>
            <a:r>
              <a:t>的特点</a:t>
            </a:r>
          </a:p>
          <a:p>
            <a:pPr algn="l" defTabSz="1828800">
              <a:lnSpc>
                <a:spcPct val="150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①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笔调自由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，不拘格式，或散或骈，或文或白；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②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俚语、俗语、外国句法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参差杂糅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，并多用比喻、排比等手法，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③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酣畅淋漓，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感情充沛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，具有极强的鼓动性与感染力。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文章第二段老年与少年的对比，第三段引经据典，文章结尾对祖国美好未来的展望，鼓舞中国青年投身改革，具有强烈的战斗精神和激励作用。</a:t>
            </a:r>
          </a:p>
        </p:txBody>
      </p:sp>
      <p:pic>
        <p:nvPicPr>
          <p:cNvPr id="120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0512" y="575542"/>
            <a:ext cx="8124635" cy="22302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6" name="4.19.1梁启超《少年中国说》"/>
          <p:cNvSpPr txBox="1"/>
          <p:nvPr/>
        </p:nvSpPr>
        <p:spPr>
          <a:xfrm>
            <a:off x="1527373" y="1276350"/>
            <a:ext cx="7840068" cy="828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4.19.1梁启超《少年中国说》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0355" y="332105"/>
            <a:ext cx="64623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4.19.1少年中国说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标题 2"/>
          <p:cNvSpPr txBox="1"/>
          <p:nvPr>
            <p:ph type="title"/>
          </p:nvPr>
        </p:nvSpPr>
        <p:spPr>
          <a:xfrm>
            <a:off x="1353819" y="537209"/>
            <a:ext cx="8737601" cy="1131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随堂演练</a:t>
            </a:r>
          </a:p>
        </p:txBody>
      </p:sp>
      <p:sp>
        <p:nvSpPr>
          <p:cNvPr id="1209" name="文本框 3"/>
          <p:cNvSpPr txBox="1"/>
          <p:nvPr/>
        </p:nvSpPr>
        <p:spPr>
          <a:xfrm>
            <a:off x="490219" y="1668779"/>
            <a:ext cx="23404832" cy="95300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梁启超《少年中国说》：“西宫南内，白发宫娥，一灯如穗，三五对坐，谈开元、天宝间遗事，谱《霓裳羽衣曲》”，出于（ ）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A:杜甫《自京赴奉先县咏怀五百字》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B:杜甫《北征》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C:白居易《长恨歌》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D:白居易《琵琶行》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标题 2"/>
          <p:cNvSpPr txBox="1"/>
          <p:nvPr>
            <p:ph type="title"/>
          </p:nvPr>
        </p:nvSpPr>
        <p:spPr>
          <a:xfrm>
            <a:off x="1353819" y="537209"/>
            <a:ext cx="8737601" cy="1131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随堂演练</a:t>
            </a:r>
          </a:p>
        </p:txBody>
      </p:sp>
      <p:sp>
        <p:nvSpPr>
          <p:cNvPr id="1212" name="文本框 3"/>
          <p:cNvSpPr txBox="1"/>
          <p:nvPr/>
        </p:nvSpPr>
        <p:spPr>
          <a:xfrm>
            <a:off x="490219" y="1668779"/>
            <a:ext cx="23404832" cy="119684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梁启超《少年中国说》：“西宫南内，白发宫娥，一灯如穗，三五对坐，谈开元、天宝间遗事，谱《霓裳羽衣曲》”，出于（ ）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A:杜甫《自京赴奉先县咏怀五百字》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B:杜甫《北征》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C:白居易《长恨歌》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D:白居易《琵琶行》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解析：西宫南内：语出白居易《长恨歌》：“西宫南内多秋草。”西宫：唐代太极宫。南内：唐代兴庆宫。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标题 2"/>
          <p:cNvSpPr txBox="1"/>
          <p:nvPr>
            <p:ph type="title"/>
          </p:nvPr>
        </p:nvSpPr>
        <p:spPr>
          <a:xfrm>
            <a:off x="1353819" y="537209"/>
            <a:ext cx="8737601" cy="1131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随堂演练</a:t>
            </a:r>
          </a:p>
        </p:txBody>
      </p:sp>
      <p:sp>
        <p:nvSpPr>
          <p:cNvPr id="696" name="文本框 3"/>
          <p:cNvSpPr txBox="1"/>
          <p:nvPr/>
        </p:nvSpPr>
        <p:spPr>
          <a:xfrm>
            <a:off x="488949" y="1668779"/>
            <a:ext cx="23404832" cy="10749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郑燮《板桥题画》的特点是（ ）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A:在体悟中写真情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B:在闲言中寓妙趣 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C:在描述中有点化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D:在赞誉中言心志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解析：《板桥题画》作为题画小品，文笔亲切自然，清新秀丽，在随意闲谈中寓有哲理之趣。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下列作品中，阐发了作者重要文学观的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下列作品中，阐发了作者重要文学观的有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A:郑燮《板桥题画》  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B:苏轼《答谢民师书》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C:欧阳修《梅圣俞诗集序》   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D:归有光《项脊轩志》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E:曾巩《&lt;战国策目录&gt;序》</a:t>
            </a:r>
          </a:p>
        </p:txBody>
      </p:sp>
      <p:sp>
        <p:nvSpPr>
          <p:cNvPr id="69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下列作品中，阐发了作者重要文学观的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下列作品中，阐发了作者重要文学观的有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A:郑燮《板桥题画》  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B:苏轼《答谢民师书》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C:欧阳修《梅圣俞诗集序》   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D:归有光《项脊轩志》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E:曾巩《&lt;战国策目录&gt;序》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答案：ABC</a:t>
            </a:r>
          </a:p>
        </p:txBody>
      </p:sp>
      <p:sp>
        <p:nvSpPr>
          <p:cNvPr id="70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5" name="标题 1"/>
          <p:cNvSpPr txBox="1"/>
          <p:nvPr>
            <p:ph type="title"/>
          </p:nvPr>
        </p:nvSpPr>
        <p:spPr>
          <a:xfrm>
            <a:off x="2776092" y="8398921"/>
            <a:ext cx="16794707" cy="1978025"/>
          </a:xfrm>
          <a:prstGeom prst="rect">
            <a:avLst/>
          </a:prstGeom>
        </p:spPr>
        <p:txBody>
          <a:bodyPr anchor="b"/>
          <a:lstStyle>
            <a:lvl1pPr defTabSz="1609090">
              <a:defRPr sz="792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4.10吴敬梓《马二先生游西湖》【泛读】</a:t>
            </a:r>
          </a:p>
        </p:txBody>
      </p:sp>
      <p:sp>
        <p:nvSpPr>
          <p:cNvPr id="706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70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8" name="矩形 8"/>
          <p:cNvSpPr/>
          <p:nvPr/>
        </p:nvSpPr>
        <p:spPr>
          <a:xfrm>
            <a:off x="2638463" y="8367170"/>
            <a:ext cx="111127" cy="204152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709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12 吴敬梓《马二先生游西湖》</a:t>
            </a:r>
          </a:p>
        </p:txBody>
      </p:sp>
      <p:sp>
        <p:nvSpPr>
          <p:cNvPr id="712" name="矩形 4"/>
          <p:cNvSpPr txBox="1"/>
          <p:nvPr/>
        </p:nvSpPr>
        <p:spPr>
          <a:xfrm>
            <a:off x="152308" y="5314196"/>
            <a:ext cx="19086417" cy="44500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20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1.吴敬梓</a:t>
            </a:r>
            <a:r>
              <a:rPr b="0"/>
              <a:t>，字敏轩，号粒民，</a:t>
            </a:r>
            <a:r>
              <a:t>因家有“文木山房”，晚年自称</a:t>
            </a:r>
            <a:r>
              <a:rPr u="sng">
                <a:solidFill>
                  <a:srgbClr val="C00000"/>
                </a:solidFill>
              </a:rPr>
              <a:t>文木老人</a:t>
            </a:r>
            <a:r>
              <a:t>。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2.以小说</a:t>
            </a:r>
            <a:r>
              <a:rPr b="1"/>
              <a:t>《</a:t>
            </a:r>
            <a:r>
              <a:rPr b="1" u="sng">
                <a:solidFill>
                  <a:srgbClr val="C00000"/>
                </a:solidFill>
              </a:rPr>
              <a:t>儒林外史</a:t>
            </a:r>
            <a:r>
              <a:t>》著名，还著有诗歌、散文和史学研究著作。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3.著有《</a:t>
            </a:r>
            <a:r>
              <a:rPr b="1" u="sng">
                <a:solidFill>
                  <a:srgbClr val="C00000"/>
                </a:solidFill>
              </a:rPr>
              <a:t>文木山房诗文集</a:t>
            </a:r>
            <a:r>
              <a:t>》。</a:t>
            </a:r>
          </a:p>
        </p:txBody>
      </p:sp>
      <p:pic>
        <p:nvPicPr>
          <p:cNvPr id="713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3968" y="5220923"/>
            <a:ext cx="4332843" cy="46239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4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437" y="1431632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52400" y="304800"/>
            <a:ext cx="67341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4.10.1马二先生游西湖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马二先生游西湖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马二先生游西湖</a:t>
            </a:r>
          </a:p>
          <a:p>
            <a:r>
              <a:t>吃小吃 看姑娘们换衣裳</a:t>
            </a:r>
          </a:p>
          <a:p>
            <a:r>
              <a:t>看见仁宗皇帝的御书 恭敬拜了一拜</a:t>
            </a:r>
          </a:p>
          <a:p>
            <a:r>
              <a:t>《三科程墨持运》—关心销路因为选编</a:t>
            </a:r>
          </a:p>
          <a:p>
            <a:r>
              <a:t>碰上洪憨仙  可以烧媒得钱  马二上当受骗</a:t>
            </a:r>
          </a:p>
          <a:p>
            <a:r>
              <a:t>一起碰上胡三公子  洪憨仙借马二之手骗胡三公子</a:t>
            </a:r>
          </a:p>
          <a:p>
            <a:r>
              <a:t>而后洪憨仙病逝</a:t>
            </a:r>
          </a:p>
          <a:p>
            <a:r>
              <a:t>马二先生帮助料理后事</a:t>
            </a:r>
          </a:p>
        </p:txBody>
      </p:sp>
      <p:sp>
        <p:nvSpPr>
          <p:cNvPr id="717" name="12吴敬梓《马二先生游西湖》"/>
          <p:cNvSpPr txBox="1"/>
          <p:nvPr/>
        </p:nvSpPr>
        <p:spPr>
          <a:xfrm>
            <a:off x="1530248" y="1193800"/>
            <a:ext cx="8148837" cy="993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12吴敬梓《马二先生游西湖》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" y="304800"/>
            <a:ext cx="67341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4.10.1马二先生游西湖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12 吴敬梓《马二先生游西湖》</a:t>
            </a:r>
          </a:p>
        </p:txBody>
      </p:sp>
      <p:sp>
        <p:nvSpPr>
          <p:cNvPr id="720" name="矩形 1"/>
          <p:cNvSpPr txBox="1"/>
          <p:nvPr/>
        </p:nvSpPr>
        <p:spPr>
          <a:xfrm>
            <a:off x="368300" y="3046729"/>
            <a:ext cx="23647400" cy="7556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Font typeface="Arial" panose="020B0604020202090204"/>
              <a:buChar char="•"/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本文选自《</a:t>
            </a:r>
            <a:r>
              <a:rPr b="1" u="sng">
                <a:solidFill>
                  <a:srgbClr val="C00000"/>
                </a:solidFill>
              </a:rPr>
              <a:t>儒林外史</a:t>
            </a:r>
            <a:r>
              <a:t>》第</a:t>
            </a:r>
            <a:r>
              <a:rPr b="1" u="sng">
                <a:solidFill>
                  <a:srgbClr val="C00000"/>
                </a:solidFill>
              </a:rPr>
              <a:t>十四回</a:t>
            </a:r>
            <a:r>
              <a:t>后半部分</a:t>
            </a:r>
            <a:r>
              <a:rPr b="1"/>
              <a:t>、</a:t>
            </a:r>
            <a:r>
              <a:rPr b="1" u="sng">
                <a:solidFill>
                  <a:srgbClr val="C00000"/>
                </a:solidFill>
              </a:rPr>
              <a:t>十五回</a:t>
            </a:r>
            <a:r>
              <a:t>前半部分。</a:t>
            </a:r>
          </a:p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思想内容：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本文选自《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儒林外史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》，故事虽假托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明代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，反映的却是清代的社会现实。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马二先生是小说中主要人物之一，本文通过他</a:t>
            </a:r>
            <a:r>
              <a:rPr b="1" u="sng">
                <a:solidFill>
                  <a:srgbClr val="C00000"/>
                </a:solidFill>
              </a:rPr>
              <a:t>游西湖的一段经历</a:t>
            </a:r>
            <a:r>
              <a:t>，非常生动地刻画了一个为人</a:t>
            </a:r>
            <a:r>
              <a:rPr b="1" u="sng">
                <a:solidFill>
                  <a:srgbClr val="C00000"/>
                </a:solidFill>
              </a:rPr>
              <a:t>善良真率</a:t>
            </a:r>
            <a:r>
              <a:t>，但又迂腐僵化、深受封建教条毒害的读书人形象，从而揭示了八股取士制度下知识分子</a:t>
            </a:r>
            <a:r>
              <a:rPr b="1" u="sng">
                <a:solidFill>
                  <a:srgbClr val="C00000"/>
                </a:solidFill>
              </a:rPr>
              <a:t>狭隘庸陋</a:t>
            </a:r>
            <a:r>
              <a:t>的精神面貌。</a:t>
            </a:r>
          </a:p>
        </p:txBody>
      </p:sp>
      <p:pic>
        <p:nvPicPr>
          <p:cNvPr id="721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3119" y="3342640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2" name="图片 2" descr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0" y="4431029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52400" y="304800"/>
            <a:ext cx="67341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4.10.1马二先生游西湖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吴敬梓《马二先生游西湖》揭示造成马二先生庸俗迂腐的社会原因主要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吴敬梓《马二先生游西湖》揭示造成马二先生庸俗迂腐的社会原因主要是（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A:受封建婚姻制度的束缚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B:受清廷对士子实施高压政策的影响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C:受八股取士制度的影响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D:受晚清官僚昏庸腐败的影响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72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39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340" name="屏幕快照 2018-08-21 13.56.57.png" descr="屏幕快照 2018-08-21 13.56.57.png"/>
          <p:cNvPicPr>
            <a:picLocks noChangeAspect="1"/>
          </p:cNvPicPr>
          <p:nvPr/>
        </p:nvPicPr>
        <p:blipFill>
          <a:blip r:embed="rId1"/>
          <a:srcRect t="5293" b="5292"/>
          <a:stretch>
            <a:fillRect/>
          </a:stretch>
        </p:blipFill>
        <p:spPr>
          <a:xfrm>
            <a:off x="-126648" y="579872"/>
            <a:ext cx="24065110" cy="134483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吴敬梓《马二先生游西湖》揭示造成马二先生庸俗迂腐的社会原因主要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吴敬梓《马二先生游西湖》揭示造成马二先生庸俗迂腐的社会原因主要是（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A:受封建婚姻制度的束缚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B:受清廷对士子实施高压政策的影响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C:受八股取士制度的影响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D:受晚清官僚昏庸腐败的影响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72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下列人物中，出现在《马二先生游西湖》中的有（ 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下列人物中，出现在《马二先生游西湖》中的有（　）。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A:憨仙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B:胡三公子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C:淮安府知府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D:黑妞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E:余杭生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73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下列人物中，出现在《马二先生游西湖》中的有（ 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下列人物中，出现在《马二先生游西湖》中的有（　）。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A:憨仙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B:胡三公子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C:淮安府知府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D:黑妞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E:余杭生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答案：AB</a:t>
            </a:r>
          </a:p>
        </p:txBody>
      </p:sp>
      <p:sp>
        <p:nvSpPr>
          <p:cNvPr id="73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12 吴敬梓《马二先生游西湖》</a:t>
            </a:r>
          </a:p>
        </p:txBody>
      </p:sp>
      <p:sp>
        <p:nvSpPr>
          <p:cNvPr id="737" name="TextBox 4"/>
          <p:cNvSpPr txBox="1"/>
          <p:nvPr/>
        </p:nvSpPr>
        <p:spPr>
          <a:xfrm>
            <a:off x="260350" y="2256789"/>
            <a:ext cx="23445470" cy="92513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艺术特色：</a:t>
            </a:r>
          </a:p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 手法上，</a:t>
            </a:r>
            <a:r>
              <a:rPr u="sng">
                <a:solidFill>
                  <a:srgbClr val="C00000"/>
                </a:solidFill>
              </a:rPr>
              <a:t>白描</a:t>
            </a:r>
            <a:r>
              <a:t>。没有用离奇的故事情节来塑造人物形象，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如马二先生身处西湖胜境却只关心自己的时文选本销路，表现出他作为八股制度的虔诚信徒，身上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僵硬、机械的一面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；如后面与洪憨仙相遇、受骗，又为洪憨仙料理后事，表现出他的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单纯善良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2.本文用了</a:t>
            </a:r>
            <a:r>
              <a:rPr u="sng">
                <a:solidFill>
                  <a:srgbClr val="C00000"/>
                </a:solidFill>
              </a:rPr>
              <a:t>讽刺</a:t>
            </a:r>
            <a:r>
              <a:t>笔法，但用得比较平实。</a:t>
            </a:r>
          </a:p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3.语言</a:t>
            </a:r>
            <a:r>
              <a:rPr u="sng">
                <a:solidFill>
                  <a:srgbClr val="C00000"/>
                </a:solidFill>
              </a:rPr>
              <a:t>平实但传神</a:t>
            </a:r>
            <a:r>
              <a:t>。</a:t>
            </a: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写自然景物，几笔表现出西湖边的富贵与宁静；</a:t>
            </a: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写人物，“女人也不看他，他也不看女人”，写出与周围人的隔阂，简洁而传神。</a:t>
            </a:r>
          </a:p>
        </p:txBody>
      </p:sp>
      <p:pic>
        <p:nvPicPr>
          <p:cNvPr id="738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344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1" name="标题 1"/>
          <p:cNvSpPr txBox="1"/>
          <p:nvPr>
            <p:ph type="title"/>
          </p:nvPr>
        </p:nvSpPr>
        <p:spPr>
          <a:xfrm>
            <a:off x="2776092" y="8398921"/>
            <a:ext cx="16794707" cy="1978025"/>
          </a:xfrm>
          <a:prstGeom prst="rect">
            <a:avLst/>
          </a:prstGeom>
        </p:spPr>
        <p:txBody>
          <a:bodyPr anchor="b"/>
          <a:lstStyle/>
          <a:p>
            <a:pPr>
              <a:defRPr sz="9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4.11曹雪芹《宝玉挨打》【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742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74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4" name="矩形 8"/>
          <p:cNvSpPr/>
          <p:nvPr/>
        </p:nvSpPr>
        <p:spPr>
          <a:xfrm>
            <a:off x="2638463" y="8367170"/>
            <a:ext cx="111127" cy="204152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745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48" name="矩形 4"/>
          <p:cNvSpPr txBox="1"/>
          <p:nvPr/>
        </p:nvSpPr>
        <p:spPr>
          <a:xfrm>
            <a:off x="251459" y="3754120"/>
            <a:ext cx="22166582" cy="48755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1、曹雪芹</a:t>
            </a:r>
            <a:r>
              <a:rPr b="0"/>
              <a:t>，名</a:t>
            </a:r>
            <a:r>
              <a:rPr u="sng">
                <a:solidFill>
                  <a:srgbClr val="C00000"/>
                </a:solidFill>
              </a:rPr>
              <a:t>霑</a:t>
            </a:r>
            <a:r>
              <a:rPr b="0"/>
              <a:t>，字</a:t>
            </a:r>
            <a:r>
              <a:rPr u="sng">
                <a:solidFill>
                  <a:srgbClr val="C00000"/>
                </a:solidFill>
              </a:rPr>
              <a:t>梦阮</a:t>
            </a:r>
            <a:r>
              <a:rPr b="0"/>
              <a:t>，号雪芹，又号芹溪、芹圃。</a:t>
            </a:r>
            <a:endParaRPr b="0"/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2、他以坚强的毅力，专心从事《红楼梦》的写作和修订。后因幼子夭亡等原因，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一病不起，去世时年仅四十岁左右。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3、曹雪芹为人豪放，爱好广泛，除</a:t>
            </a:r>
            <a:r>
              <a:rPr b="1" u="sng">
                <a:solidFill>
                  <a:srgbClr val="C00000"/>
                </a:solidFill>
              </a:rPr>
              <a:t>《红楼梦》</a:t>
            </a:r>
            <a:r>
              <a:t>外，另有</a:t>
            </a:r>
            <a:r>
              <a:rPr b="1" u="sng">
                <a:solidFill>
                  <a:srgbClr val="C00000"/>
                </a:solidFill>
              </a:rPr>
              <a:t>《废艺斋集稿》</a:t>
            </a:r>
            <a:r>
              <a:t>等。</a:t>
            </a:r>
          </a:p>
        </p:txBody>
      </p:sp>
      <p:sp>
        <p:nvSpPr>
          <p:cNvPr id="749" name="文本框 5"/>
          <p:cNvSpPr txBox="1"/>
          <p:nvPr/>
        </p:nvSpPr>
        <p:spPr>
          <a:xfrm>
            <a:off x="251459" y="2545079"/>
            <a:ext cx="6076951" cy="9956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marL="685800" indent="-685800" algn="l" defTabSz="1828800"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文学常识</a:t>
            </a:r>
          </a:p>
        </p:txBody>
      </p:sp>
      <p:pic>
        <p:nvPicPr>
          <p:cNvPr id="750" name="图片 2" descr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2860" y="8602980"/>
            <a:ext cx="7006591" cy="46126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1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29" y="2566670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54" name="TextBox 4"/>
          <p:cNvSpPr txBox="1"/>
          <p:nvPr/>
        </p:nvSpPr>
        <p:spPr>
          <a:xfrm>
            <a:off x="453390" y="3253740"/>
            <a:ext cx="22637751" cy="616631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《宝玉挨打》故事情节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【了解即可】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   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宝玉在王夫人处和金钏玩笑亲昵，被王夫人听到，即撵金钏出去，金钏很委屈，</a:t>
            </a:r>
            <a:r>
              <a: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投井自杀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。正值贾政听说丫头自杀，问起此事，贾环背地使坏，</a:t>
            </a:r>
            <a:r>
              <a: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说宝玉逼死金钏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。贾政气极败坏，为了光宗耀祖，贾政让小斯逼来宝玉，</a:t>
            </a:r>
            <a:r>
              <a: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连气带怕又恨铁不成钢，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数罪并罚，将宝玉一顿毒打。后来贾母出面，宝玉已经被打得不成样子。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57" name="TextBox 4"/>
          <p:cNvSpPr txBox="1"/>
          <p:nvPr/>
        </p:nvSpPr>
        <p:spPr>
          <a:xfrm>
            <a:off x="271779" y="3046729"/>
            <a:ext cx="23910292" cy="83354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内容结构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   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本文围绕“挨打”这一核心事件展开，大致可以分为三个部分：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挨打的</a:t>
            </a:r>
            <a:r>
              <a:rPr u="sng">
                <a:solidFill>
                  <a:srgbClr val="C00000"/>
                </a:solidFill>
              </a:rPr>
              <a:t>起因</a:t>
            </a:r>
            <a:r>
              <a:t>、挨打的</a:t>
            </a:r>
            <a:r>
              <a:rPr u="sng">
                <a:solidFill>
                  <a:srgbClr val="C00000"/>
                </a:solidFill>
              </a:rPr>
              <a:t>经过</a:t>
            </a:r>
            <a:r>
              <a:t>、挨打后</a:t>
            </a:r>
            <a:r>
              <a:rPr u="sng">
                <a:solidFill>
                  <a:srgbClr val="C00000"/>
                </a:solidFill>
              </a:rPr>
              <a:t>众人的探望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1、写</a:t>
            </a:r>
            <a:r>
              <a:rPr u="sng"/>
              <a:t>挨打起因</a:t>
            </a:r>
            <a:r>
              <a:t>，作者精心设置了几个关联的事件：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   </a:t>
            </a:r>
            <a:r>
              <a:rPr>
                <a:solidFill>
                  <a:srgbClr val="BE0000"/>
                </a:solidFill>
              </a:rPr>
              <a:t> 贾雨村来访、忠顺王府的索人、贾环的挑唆，</a:t>
            </a:r>
            <a:r>
              <a:t>层层铺垫，气氛越来越紧张。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2、</a:t>
            </a:r>
            <a:r>
              <a:rPr u="sng"/>
              <a:t>挨打过程</a:t>
            </a:r>
            <a:r>
              <a:t>是情节的高潮，但王夫人和贾母的先后出场使气氛开始缓和，冲突趋于平静。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3、</a:t>
            </a:r>
            <a:r>
              <a:rPr u="sng"/>
              <a:t>众人探望</a:t>
            </a:r>
            <a:r>
              <a:t>是挨打事件的余波，贾府重新恢复平静。【袭人最先询问】</a:t>
            </a:r>
          </a:p>
        </p:txBody>
      </p:sp>
      <p:pic>
        <p:nvPicPr>
          <p:cNvPr id="758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890" y="3238500"/>
            <a:ext cx="2152651" cy="87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61" name="文本框 2"/>
          <p:cNvSpPr txBox="1"/>
          <p:nvPr/>
        </p:nvSpPr>
        <p:spPr>
          <a:xfrm>
            <a:off x="393700" y="2908300"/>
            <a:ext cx="23336250" cy="808545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原文节选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宝玉急的跺脚，正没抓寻处，只见贾政的小厮走来，逼着他出去了。贾政一见，眼都红紫了，也不暇问他在外</a:t>
            </a:r>
            <a:r>
              <a:rPr u="sng">
                <a:solidFill>
                  <a:srgbClr val="C00000"/>
                </a:solidFill>
              </a:rPr>
              <a:t>流荡优伶，表赠私物，在家荒疏学业，淫辱母婢</a:t>
            </a:r>
            <a:r>
              <a:t>等语，只喝令“堵起嘴来，着实打死!”小厮们不敢违拗，只得将宝玉按在凳上，举起大板打了十来下。贾政犹嫌打轻了，一脚踢开掌板的，自己夺过来，咬着牙狠命盖了三四十下。众门客见打的不祥了，忙上前夺劝。贾政那里肯听，说道：“你们问问他干的勾当可饶不可饶!素日皆是你们这些人把他酿坏了，到这步田地还来解劝。</a:t>
            </a:r>
            <a:r>
              <a:rPr u="sng">
                <a:solidFill>
                  <a:srgbClr val="C00000"/>
                </a:solidFill>
              </a:rPr>
              <a:t>明日酿到他弑君杀父，你们才不劝不成!”</a:t>
            </a:r>
            <a: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64" name="文本框 2"/>
          <p:cNvSpPr txBox="1"/>
          <p:nvPr/>
        </p:nvSpPr>
        <p:spPr>
          <a:xfrm>
            <a:off x="162560" y="2463799"/>
            <a:ext cx="23723601" cy="884110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原文节选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众人听这话不好听，知道气急了，忙又退出，只得觅人进去给信。王夫人不敢先回贾母，只得忙穿衣出来，也不顾有人没人，忙忙赶往书房中来，慌的众门客小厮等避之不及。王夫人一进房来，贾政更如火上浇油一般，那板子越发下去的又狠又快。按宝玉的两个小厮忙松了手走开，宝玉早已动弹不得了。贾政还欲打时，早被王夫人抱住板子。贾政道：“罢了，罢了!今日必定要气死我才罢!”王夫人哭道：“宝玉虽然该打，老爷也要自重。况且炎天暑日的，老太太身上也不大好，打死宝玉事小，倘或老太太一时不自在了，岂不事大!”贾政冷笑道：“倒休提这话。我养了这不肖的孽障，已不孝；教训他一番，又有众人护持；不如趁今日一发勒死了，以绝将来之患!”说着，便要绳索来勒死。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表格"/>
          <p:cNvGraphicFramePr/>
          <p:nvPr/>
        </p:nvGraphicFramePr>
        <p:xfrm>
          <a:off x="1816983" y="2602750"/>
          <a:ext cx="19617265" cy="1016187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904316"/>
                <a:gridCol w="4904316"/>
                <a:gridCol w="4904316"/>
                <a:gridCol w="4904316"/>
              </a:tblGrid>
              <a:tr h="234558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题型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数量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分值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标记形式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单选题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多选题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简答题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论述题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31108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阅读分析题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  <a:r>
                        <a:t>      </a:t>
                      </a:r>
                      <a:r>
                        <a:rPr sz="4600"/>
                        <a:t>❤️</a:t>
                      </a:r>
                      <a:endParaRPr sz="4600"/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343" name="单选"/>
          <p:cNvSpPr txBox="1"/>
          <p:nvPr/>
        </p:nvSpPr>
        <p:spPr>
          <a:xfrm>
            <a:off x="17531652" y="4939677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44" name="星形"/>
          <p:cNvSpPr/>
          <p:nvPr/>
        </p:nvSpPr>
        <p:spPr>
          <a:xfrm>
            <a:off x="18563544" y="5143255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5" name="多选"/>
          <p:cNvSpPr txBox="1"/>
          <p:nvPr/>
        </p:nvSpPr>
        <p:spPr>
          <a:xfrm>
            <a:off x="17471198" y="64490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346" name="星形"/>
          <p:cNvSpPr/>
          <p:nvPr/>
        </p:nvSpPr>
        <p:spPr>
          <a:xfrm>
            <a:off x="18503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7" name="星形"/>
          <p:cNvSpPr/>
          <p:nvPr/>
        </p:nvSpPr>
        <p:spPr>
          <a:xfrm>
            <a:off x="19011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8" name="简答"/>
          <p:cNvSpPr txBox="1"/>
          <p:nvPr/>
        </p:nvSpPr>
        <p:spPr>
          <a:xfrm>
            <a:off x="17442507" y="7958441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349" name="星形"/>
          <p:cNvSpPr/>
          <p:nvPr/>
        </p:nvSpPr>
        <p:spPr>
          <a:xfrm>
            <a:off x="18474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0" name="星形"/>
          <p:cNvSpPr/>
          <p:nvPr/>
        </p:nvSpPr>
        <p:spPr>
          <a:xfrm>
            <a:off x="18982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1" name="星形"/>
          <p:cNvSpPr/>
          <p:nvPr/>
        </p:nvSpPr>
        <p:spPr>
          <a:xfrm>
            <a:off x="194649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2" name="论述"/>
          <p:cNvSpPr txBox="1"/>
          <p:nvPr/>
        </p:nvSpPr>
        <p:spPr>
          <a:xfrm>
            <a:off x="17421361" y="94208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353" name="星形"/>
          <p:cNvSpPr/>
          <p:nvPr/>
        </p:nvSpPr>
        <p:spPr>
          <a:xfrm>
            <a:off x="18499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4" name="星形"/>
          <p:cNvSpPr/>
          <p:nvPr/>
        </p:nvSpPr>
        <p:spPr>
          <a:xfrm>
            <a:off x="19007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5" name="星形"/>
          <p:cNvSpPr/>
          <p:nvPr/>
        </p:nvSpPr>
        <p:spPr>
          <a:xfrm>
            <a:off x="194903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6" name="阅读理解"/>
          <p:cNvSpPr txBox="1"/>
          <p:nvPr/>
        </p:nvSpPr>
        <p:spPr>
          <a:xfrm>
            <a:off x="17294860" y="11580238"/>
            <a:ext cx="20243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阅读理解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67" name="文本框 2"/>
          <p:cNvSpPr txBox="1"/>
          <p:nvPr/>
        </p:nvSpPr>
        <p:spPr>
          <a:xfrm>
            <a:off x="162560" y="2256789"/>
            <a:ext cx="23374351" cy="1000315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buSzPct val="100000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原文内容</a:t>
            </a:r>
          </a:p>
          <a:p>
            <a:pPr algn="l" defTabSz="1828800"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</a:t>
            </a:r>
            <a:r>
              <a:rPr sz="4800"/>
              <a:t> 王夫人连忙抱住哭道：“老爷虽然应当管教儿子，也要看夫妻分上。我如今已将五十岁的人，只有这个孽障，必定苦苦的以他为法，我也不敢深劝。今日越发要他死，岂不是有意绝我。既要勒死他，快拿绳子来先勒死我，再勒死他。我们娘儿们不敢含怨，到底在阴司里得个依靠。”说毕，爬在宝玉身上大哭起来。贾政听了此话，不觉长叹一声，向椅上坐了，泪如雨下。王夫人抱着宝玉，只见他面白气弱，底下穿着一条绿纱小衣皆是血渍，禁不住解下汗巾看，由臀至胫，或青或紫，或整或破，竟无一点好处，不觉失声大哭起来，“苦命的儿吓!”因哭出“苦命儿”来，忽又想起贾珠来，便叫着贾珠哭道：“若有你活着，便死一百个我也不管了。”此时里面的人闻得王夫人出来，那李宫裁王熙凤与迎春姊妹早已出来了。王夫人哭着贾珠的名字，别人还可，惟有宫裁禁不住也放声哭了。贾政听了，那泪珠更似滚瓜一般滚了下来。正没开交处，忽听丫鬟来说：“老太太来了。”一句话未了，只听窗外颤巍巍的声气说道：“先打死我，再打死他，岂不干净了!”贾政见他母亲来了，又急又痛，连忙迎接出来，只见贾母扶着丫头，喘吁吁的走来。</a:t>
            </a:r>
            <a:endParaRPr sz="4800"/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 曹雪芹《宝玉挨打》</a:t>
            </a:r>
          </a:p>
        </p:txBody>
      </p:sp>
      <p:sp>
        <p:nvSpPr>
          <p:cNvPr id="770" name="文本框 2"/>
          <p:cNvSpPr txBox="1"/>
          <p:nvPr/>
        </p:nvSpPr>
        <p:spPr>
          <a:xfrm>
            <a:off x="187959" y="2256789"/>
            <a:ext cx="23606762" cy="9026050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buSzPct val="100000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原文节选：</a:t>
            </a:r>
          </a:p>
          <a:p>
            <a:pPr algn="l" defTabSz="1828800"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</a:p>
          <a:p>
            <a:pPr algn="l" defTabSz="1828800">
              <a:lnSpc>
                <a:spcPct val="125000"/>
              </a:lnSpc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</a:t>
            </a:r>
            <a:r>
              <a:rPr sz="4800"/>
              <a:t>正说着，只听丫鬟们说：“宝姑娘来了。”</a:t>
            </a:r>
            <a:r>
              <a:rPr sz="4800">
                <a:solidFill>
                  <a:srgbClr val="BE0000"/>
                </a:solidFill>
              </a:rPr>
              <a:t>袭人</a:t>
            </a:r>
            <a:r>
              <a:rPr sz="4800"/>
              <a:t>听见，知道穿不及中衣，便拿了一床袷纱被〔袷(jiá)纱被表里两层的纱被。袷，同“夹”。〕替宝玉盖了。只见宝钗手里托着一丸药走进来，向袭人说道：“晚上把这药用酒研开，替他敷上，把那淤血的热毒散开，可以就好了。”说毕，递与袭人，又问道：“这会子可好些?”宝玉一面道谢说：“好了。”又让坐。宝钗见他睁开眼说话，不像先时，心中也宽慰了好些，便点头叹道：“</a:t>
            </a:r>
            <a:r>
              <a:rPr sz="4800" u="sng">
                <a:solidFill>
                  <a:srgbClr val="C00000"/>
                </a:solidFill>
              </a:rPr>
              <a:t>早听人一句话，也不至今日。别说老太太、太太心疼，就是我们看着，心里也疼。</a:t>
            </a:r>
            <a:r>
              <a:rPr sz="4800"/>
              <a:t>”刚说了半句又忙咽住，自悔说的话急了，不觉的就红了脸，低下头来。宝玉听得这话如此亲切稠密，大有深意，忽见他又咽住不往下说，红了脸，低下头只管弄衣带，那一种娇羞怯怯，非可形容得出者，不觉心中大畅，将疼痛早丢在九霄云外，......</a:t>
            </a:r>
            <a:endParaRPr sz="4800"/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73" name="文本框 2"/>
          <p:cNvSpPr txBox="1"/>
          <p:nvPr/>
        </p:nvSpPr>
        <p:spPr>
          <a:xfrm>
            <a:off x="162560" y="2411729"/>
            <a:ext cx="23685501" cy="930465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buSzPct val="100000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原文节选</a:t>
            </a:r>
          </a:p>
          <a:p>
            <a:pPr algn="l" defTabSz="1828800"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</a:t>
            </a:r>
            <a:r>
              <a:rPr sz="4800"/>
              <a:t>宝玉原来还不知道贾环的话，见袭人说出方才知道。因又拉上薛蟠，惟恐宝钗沉心〔沉心多指言者无意而听者有心，陡生不快。也叫“吃心”或“嗔心”。〕，忙又止住袭人道：“薛大哥哥从来不这样的，你们不可混猜度。”宝钗听说，便知道是怕他多心，用话相拦袭人，因心中暗暗想道：“打的这个形象，疼还顾不过来，还是这样细心，怕得罪了人，可见在我们身上也算是用心了。你既这样用心，何不在外头大事上做工夫，老爷也欢喜了，也不能吃这样亏。但你固然怕我沉心，所以拦袭人的话，难道我就不知我的哥哥素日恣心纵欲，毫无防范的那种心性。当日为一个秦钟，还闹的天翻地覆，自然如今比先又更利害了。”想毕，因笑道：“你们也不必怨这个，怨那个。据我想，到底宝兄弟素日不正，肯和那些人来往，老爷才生气。就是我哥哥说话不防头〔不防头不留神，不经意。〕，一时说出宝兄弟来，也不是有心调唆：一则也是本来的实话，二则他原不理论〔不理论不注意，不在意。〕这些防嫌小事。袭姑娘从小儿只见宝兄弟这么样细心的人，你何尝见过天不怕地不怕、心里有什么口里就说什么的人。”</a:t>
            </a:r>
            <a:endParaRPr sz="4800"/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76" name="文本框 2"/>
          <p:cNvSpPr txBox="1"/>
          <p:nvPr/>
        </p:nvSpPr>
        <p:spPr>
          <a:xfrm>
            <a:off x="265429" y="2256789"/>
            <a:ext cx="23582632" cy="9649382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15000"/>
              </a:lnSpc>
              <a:buSzPct val="100000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原文节选：</a:t>
            </a:r>
          </a:p>
          <a:p>
            <a:pPr algn="l" defTabSz="1828800">
              <a:lnSpc>
                <a:spcPct val="11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这里宝玉昏昏默默，只见蒋玉菡走了进来，诉说忠顺府拿他之事，又见金钏儿进来哭说为他投井之情。宝玉半梦半醒，都不在意。忽又觉有人推他，恍恍忽忽听得有人悲戚之声。宝玉从梦中惊醒，睁眼一看，不是别人，却是林黛玉。宝玉犹恐是梦，忙又将身子欠起来，向脸上细细一认，只见两个眼睛肿的桃儿一般，满面泪光，不是黛玉，却是那个?宝玉还欲看时，怎奈下半截疼痛难忍，支持不住，便“嗳哟”一声，仍就倒下，叹了一声，说道：“你又做什么跑来!虽说太阳落下去，那地上的余热未散，走两趟又要受了暑。我虽然挨了打，并不觉疼痛。我这个样儿，只装出来哄他们，好在外头布散与老爷听，其实是假的。你不可认真。”此时林黛玉虽不是嚎啕大哭，然越是这等无声之泣，气噎喉堵，更觉得利害。听了宝玉这番话，心中虽然有万句言词，只是不能说得，半日，方抽抽噎噎的说道：“</a:t>
            </a:r>
            <a:r>
              <a:rPr u="sng">
                <a:solidFill>
                  <a:srgbClr val="C00000"/>
                </a:solidFill>
              </a:rPr>
              <a:t>你从此可都改了罢!</a:t>
            </a:r>
            <a:r>
              <a:t>”宝玉听说，便长叹一声，道：“你放心，别说这样话。就便为这些人死了，也是情愿的!”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79" name="TextBox 4"/>
          <p:cNvSpPr txBox="1"/>
          <p:nvPr/>
        </p:nvSpPr>
        <p:spPr>
          <a:xfrm>
            <a:off x="328929" y="2571750"/>
            <a:ext cx="23726142" cy="82973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思想内容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1、《红楼梦》是中国最优秀的古典小说。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小说以贾、史、王、薛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四大家族的盛衰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为背景，以贾、林的悲剧爱情为主线，形象地揭示了封建社会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不可避免地走向灭亡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的历史趋势。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2、“宝玉挨打”是《红楼梦》中的著名事件之一，突出表现了贾政与宝玉父子两代的</a:t>
            </a:r>
            <a:r>
              <a:rPr b="1" u="sng">
                <a:solidFill>
                  <a:srgbClr val="C00000"/>
                </a:solidFill>
              </a:rPr>
              <a:t>思想冲突</a:t>
            </a:r>
            <a:r>
              <a:t>。 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3、“挨打”事件</a:t>
            </a:r>
            <a:r>
              <a:rPr b="1" u="sng">
                <a:solidFill>
                  <a:srgbClr val="0070C0"/>
                </a:solidFill>
              </a:rPr>
              <a:t>本质</a:t>
            </a:r>
            <a:r>
              <a:t>上是</a:t>
            </a:r>
            <a:r>
              <a:rPr b="1" u="sng">
                <a:solidFill>
                  <a:srgbClr val="C00000"/>
                </a:solidFill>
              </a:rPr>
              <a:t>封建卫道士与叛逆者之间矛盾冲突</a:t>
            </a:r>
            <a:r>
              <a:t>的一次</a:t>
            </a:r>
            <a:r>
              <a:rPr b="1"/>
              <a:t>集中爆发</a:t>
            </a:r>
            <a:r>
              <a:t>。</a:t>
            </a:r>
          </a:p>
        </p:txBody>
      </p:sp>
      <p:pic>
        <p:nvPicPr>
          <p:cNvPr id="780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370" y="2571750"/>
            <a:ext cx="2152651" cy="87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85" name="矩形 4"/>
          <p:cNvSpPr txBox="1"/>
          <p:nvPr/>
        </p:nvSpPr>
        <p:spPr>
          <a:xfrm>
            <a:off x="339090" y="2256789"/>
            <a:ext cx="23202901" cy="928243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人物形象分析：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1、贾政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2、宝玉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3、</a:t>
            </a:r>
            <a:r>
              <a:rPr b="1"/>
              <a:t>宝钗</a:t>
            </a:r>
            <a:r>
              <a:t> 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4、</a:t>
            </a:r>
            <a:r>
              <a:rPr b="1"/>
              <a:t>林黛玉</a:t>
            </a:r>
            <a:r>
              <a:t> </a:t>
            </a:r>
          </a:p>
        </p:txBody>
      </p:sp>
      <p:pic>
        <p:nvPicPr>
          <p:cNvPr id="786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2512060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7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219" y="2512060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8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0" y="2512060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91" name="矩形 4"/>
          <p:cNvSpPr txBox="1"/>
          <p:nvPr/>
        </p:nvSpPr>
        <p:spPr>
          <a:xfrm>
            <a:off x="339090" y="2256789"/>
            <a:ext cx="23202901" cy="9930893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人物形象分析：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1、贾政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 </a:t>
            </a:r>
            <a:r>
              <a:rPr u="sng"/>
              <a:t>贾政</a:t>
            </a:r>
            <a:r>
              <a:rPr b="0">
                <a:solidFill>
                  <a:srgbClr val="000000"/>
                </a:solidFill>
              </a:rPr>
              <a:t>是</a:t>
            </a:r>
            <a:r>
              <a:rPr u="sng"/>
              <a:t>封建卫道士</a:t>
            </a:r>
            <a:r>
              <a:rPr b="0">
                <a:solidFill>
                  <a:srgbClr val="000000"/>
                </a:solidFill>
              </a:rPr>
              <a:t>，为了消除”弑君杀父”的后患，可以不顾父子亲情，死命下手，甚至要找绳索勒死宝玉；</a:t>
            </a:r>
            <a:endParaRPr b="0">
              <a:solidFill>
                <a:srgbClr val="00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2、宝玉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</a:t>
            </a:r>
            <a:r>
              <a:rPr u="sng"/>
              <a:t>宝玉</a:t>
            </a:r>
            <a:r>
              <a:rPr b="0">
                <a:solidFill>
                  <a:srgbClr val="000000"/>
                </a:solidFill>
              </a:rPr>
              <a:t>是</a:t>
            </a:r>
            <a:r>
              <a:rPr u="sng"/>
              <a:t>封建礼教的叛逆者</a:t>
            </a:r>
            <a:r>
              <a:rPr b="0">
                <a:solidFill>
                  <a:srgbClr val="000000"/>
                </a:solidFill>
              </a:rPr>
              <a:t>，鄙视仕途经济．虽惨遭毒打仍不思悔改。</a:t>
            </a:r>
            <a:endParaRPr b="0">
              <a:solidFill>
                <a:srgbClr val="00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3、</a:t>
            </a:r>
            <a:r>
              <a:rPr b="1"/>
              <a:t>宝钗</a:t>
            </a:r>
            <a:r>
              <a:t>是</a:t>
            </a:r>
            <a:r>
              <a:rPr b="1" u="sng">
                <a:solidFill>
                  <a:srgbClr val="C00000"/>
                </a:solidFill>
              </a:rPr>
              <a:t>为人大方</a:t>
            </a:r>
            <a:r>
              <a:t>、</a:t>
            </a:r>
            <a:r>
              <a:rPr b="1" u="sng">
                <a:solidFill>
                  <a:srgbClr val="C00000"/>
                </a:solidFill>
              </a:rPr>
              <a:t>处事周全</a:t>
            </a:r>
            <a:r>
              <a:t>，却又深</a:t>
            </a:r>
            <a:r>
              <a:rPr b="1" u="sng">
                <a:solidFill>
                  <a:srgbClr val="C00000"/>
                </a:solidFill>
              </a:rPr>
              <a:t>受封建礼教毒害</a:t>
            </a:r>
            <a:r>
              <a:t>的贵族少女；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4、</a:t>
            </a:r>
            <a:r>
              <a:rPr b="1"/>
              <a:t>林黛玉</a:t>
            </a:r>
            <a:r>
              <a:t>则是</a:t>
            </a:r>
            <a:r>
              <a:rPr b="1" u="sng">
                <a:solidFill>
                  <a:srgbClr val="C00000"/>
                </a:solidFill>
              </a:rPr>
              <a:t>心思细密</a:t>
            </a:r>
            <a:r>
              <a:t>，</a:t>
            </a:r>
            <a:r>
              <a:rPr b="1" u="sng">
                <a:solidFill>
                  <a:srgbClr val="C00000"/>
                </a:solidFill>
              </a:rPr>
              <a:t>感情纯真</a:t>
            </a:r>
            <a:r>
              <a:t>，与宝玉有着相同</a:t>
            </a:r>
            <a:r>
              <a:rPr b="1" u="sng">
                <a:solidFill>
                  <a:srgbClr val="C00000"/>
                </a:solidFill>
              </a:rPr>
              <a:t>叛逆心性</a:t>
            </a:r>
            <a:r>
              <a:t>的贵族少女。</a:t>
            </a:r>
          </a:p>
        </p:txBody>
      </p:sp>
      <p:pic>
        <p:nvPicPr>
          <p:cNvPr id="792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2512060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3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219" y="2512060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4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0" y="2512060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797" name="文本框 2"/>
          <p:cNvSpPr txBox="1"/>
          <p:nvPr/>
        </p:nvSpPr>
        <p:spPr>
          <a:xfrm>
            <a:off x="292734" y="4008933"/>
            <a:ext cx="23798532" cy="3005456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分析薛宝钗和林黛玉在探视宝玉时体现的性格差异</a:t>
            </a:r>
          </a:p>
          <a:p>
            <a:pPr algn="l" defTabSz="1828800">
              <a:lnSpc>
                <a:spcPct val="15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</a:t>
            </a:r>
            <a:endParaRPr sz="4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pic>
        <p:nvPicPr>
          <p:cNvPr id="798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09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9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4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0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9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803" name="文本框 2"/>
          <p:cNvSpPr txBox="1"/>
          <p:nvPr/>
        </p:nvSpPr>
        <p:spPr>
          <a:xfrm>
            <a:off x="292734" y="4008933"/>
            <a:ext cx="23798532" cy="697109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分析薛宝钗和林黛玉在探视宝玉时体现的性格差异</a:t>
            </a:r>
          </a:p>
          <a:p>
            <a:pPr algn="l" defTabSz="1828800">
              <a:lnSpc>
                <a:spcPct val="15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宝钗与黛玉都爱宝玉，但由于</a:t>
            </a:r>
            <a:r>
              <a:rPr sz="48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性格差异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，两人探望宝玉时的</a:t>
            </a:r>
            <a:r>
              <a: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举动也全然不同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1、</a:t>
            </a:r>
            <a:r>
              <a:rPr b="1"/>
              <a:t>宝钗</a:t>
            </a:r>
            <a:r>
              <a:t> 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2、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林黛玉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804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09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4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6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9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13 曹雪芹《宝玉挨打》</a:t>
            </a:r>
          </a:p>
        </p:txBody>
      </p:sp>
      <p:sp>
        <p:nvSpPr>
          <p:cNvPr id="809" name="文本框 2"/>
          <p:cNvSpPr txBox="1"/>
          <p:nvPr/>
        </p:nvSpPr>
        <p:spPr>
          <a:xfrm>
            <a:off x="292734" y="4008933"/>
            <a:ext cx="23798532" cy="8012558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分析薛宝钗和林黛玉在探视宝玉时体现的性格差异</a:t>
            </a:r>
          </a:p>
          <a:p>
            <a:pPr algn="l" defTabSz="1828800">
              <a:lnSpc>
                <a:spcPct val="15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宝钗与黛玉都爱宝玉，但由于</a:t>
            </a:r>
            <a:r>
              <a:rPr sz="4800"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性格差异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，两人探望宝玉时的</a:t>
            </a:r>
            <a:r>
              <a: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举动也全然不同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1、</a:t>
            </a:r>
            <a:r>
              <a:rPr b="1"/>
              <a:t>宝钗</a:t>
            </a:r>
            <a:r>
              <a:t>是</a:t>
            </a:r>
            <a:r>
              <a:rPr b="1" u="sng">
                <a:solidFill>
                  <a:srgbClr val="C00000"/>
                </a:solidFill>
              </a:rPr>
              <a:t>为人大方</a:t>
            </a:r>
            <a:r>
              <a:t>、</a:t>
            </a:r>
            <a:r>
              <a:rPr b="1" u="sng">
                <a:solidFill>
                  <a:srgbClr val="C00000"/>
                </a:solidFill>
              </a:rPr>
              <a:t>处事周全</a:t>
            </a:r>
            <a:r>
              <a:t>，却又深</a:t>
            </a:r>
            <a:r>
              <a:rPr b="1" u="sng">
                <a:solidFill>
                  <a:srgbClr val="C00000"/>
                </a:solidFill>
              </a:rPr>
              <a:t>受封建礼教毒害</a:t>
            </a:r>
            <a:r>
              <a:t>的贵族少女；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“早听人一句话，也不至今日。别说老太太、太太心疼，就是我们看着，心里也疼”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2、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林黛玉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则是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心思细密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感情纯真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，与宝玉有着相同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叛逆心性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的贵族少女。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方抽抽噎噎的说道：“你从此可都改了罢!”</a:t>
            </a:r>
          </a:p>
        </p:txBody>
      </p:sp>
      <p:pic>
        <p:nvPicPr>
          <p:cNvPr id="810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09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11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4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12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930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08915" y="318770"/>
            <a:ext cx="431990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4.11.1宝玉挨打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标题 8"/>
          <p:cNvSpPr txBox="1"/>
          <p:nvPr>
            <p:ph type="title"/>
          </p:nvPr>
        </p:nvSpPr>
        <p:spPr>
          <a:xfrm>
            <a:off x="1676399" y="1125393"/>
            <a:ext cx="10425432" cy="1131750"/>
          </a:xfrm>
          <a:prstGeom prst="rect">
            <a:avLst/>
          </a:prstGeom>
        </p:spPr>
        <p:txBody>
          <a:bodyPr/>
          <a:lstStyle>
            <a:lvl1pPr>
              <a:defRPr sz="5200" b="1"/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359" name="图表 3"/>
          <p:cNvGraphicFramePr/>
          <p:nvPr/>
        </p:nvGraphicFramePr>
        <p:xfrm>
          <a:off x="1454732" y="2451942"/>
          <a:ext cx="15233258" cy="997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《红楼梦·宝玉挨打》中，作者逐层铺垫的起因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《红楼梦·宝玉挨打》中，作者逐层铺垫的起因有（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A:接待贾雨村葳葳蕤蕤，全无慷慨挥洒谈吐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B:忠顺王府派人前来索要琪官蒋玉菡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C:贾环造谣诬陷宝玉强奸金钏儿致其投井自杀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D:薛蟠因秦钟之事挑唆别人在贾政面前告状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E:荒疏学业，不如死去的贾珠认真读书上进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81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《红楼梦·宝玉挨打》中，作者逐层铺垫的起因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《红楼梦·宝玉挨打》中，作者逐层铺垫的起因有（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A:接待贾雨村葳葳蕤蕤，全无慷慨挥洒谈吐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B:忠顺王府派人前来索要琪官蒋玉菡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C:贾环造谣诬陷宝玉强奸金钏儿致其投井自杀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D:薛蟠因秦钟之事挑唆别人在贾政面前告状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E:荒疏学业，不如死去的贾珠认真读书上进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答案：ABC</a:t>
            </a:r>
          </a:p>
        </p:txBody>
      </p:sp>
      <p:sp>
        <p:nvSpPr>
          <p:cNvPr id="81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《红楼梦》“宝玉挨打”中，描写贾政“气得面如金纸”，与之相关的事是（ ）A:接待贾雨村葳葳蕤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《红楼梦》“宝玉挨打”中，描写贾政“气得面如金纸”，与之相关的事是（ ）A:接待贾雨村葳葳蕤蕤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B:忠顺王府索要琪官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C:贾环造谣宝玉强奸金钏儿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D:小厮找来宝玉之后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82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《红楼梦》“宝玉挨打”中，描写贾政“气得面如金纸”，与之相关的事是（ ）A:接待贾雨村葳葳蕤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《红楼梦》“宝玉挨打”中，描写贾政“气得面如金纸”，与之相关的事是（ ）A:接待贾雨村葳葳蕤蕤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B:忠顺王府索要琪官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C:贾环造谣宝玉强奸金钏儿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D:小厮找来宝玉之后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82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下列人物，出现在《宝玉挨打》中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下列人物，出现在《宝玉挨打》中的有（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A:周瑞媳妇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B:胡三公子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C:甄士隐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D:吴新登媳妇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E:淮安府知府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82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下列人物，出现在《宝玉挨打》中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下列人物，出现在《宝玉挨打》中的有（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A:周瑞媳妇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B:胡三公子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C:甄士隐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D:吴新登媳妇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E:淮安府知府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答案：AD</a:t>
            </a:r>
          </a:p>
        </p:txBody>
      </p:sp>
      <p:sp>
        <p:nvSpPr>
          <p:cNvPr id="83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《红楼梦》宝玉挨打后，对宝玉说：“你但凡听我一句话，也不得到这步地位。”这个人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《红楼梦》宝玉挨打后，对宝玉说：“你但凡听我一句话，也不得到这步地位。”这个人是（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A:薛宝钗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B:袭人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C:林黛玉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D:晴雯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83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6" name="标题 1"/>
          <p:cNvSpPr txBox="1"/>
          <p:nvPr>
            <p:ph type="title"/>
          </p:nvPr>
        </p:nvSpPr>
        <p:spPr>
          <a:xfrm>
            <a:off x="2776092" y="8398921"/>
            <a:ext cx="16794707" cy="1978025"/>
          </a:xfrm>
          <a:prstGeom prst="rect">
            <a:avLst/>
          </a:prstGeom>
        </p:spPr>
        <p:txBody>
          <a:bodyPr anchor="b"/>
          <a:lstStyle/>
          <a:p>
            <a:pPr>
              <a:defRPr sz="9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4.12袁枚《黄生借书说》【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837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838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9" name="矩形 8"/>
          <p:cNvSpPr/>
          <p:nvPr/>
        </p:nvSpPr>
        <p:spPr>
          <a:xfrm>
            <a:off x="2638463" y="8367170"/>
            <a:ext cx="111127" cy="204152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40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43" name="矩形 4"/>
          <p:cNvSpPr txBox="1"/>
          <p:nvPr/>
        </p:nvSpPr>
        <p:spPr>
          <a:xfrm>
            <a:off x="405131" y="3940809"/>
            <a:ext cx="18233388" cy="61518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1、袁枚，</a:t>
            </a:r>
            <a:r>
              <a:rPr b="0"/>
              <a:t>字子才，号简斋，晚年自号</a:t>
            </a:r>
            <a:r>
              <a:t>随园老人</a:t>
            </a:r>
            <a:r>
              <a:rPr b="0"/>
              <a:t>，世称</a:t>
            </a:r>
            <a:r>
              <a:rPr u="sng">
                <a:solidFill>
                  <a:srgbClr val="C00000"/>
                </a:solidFill>
              </a:rPr>
              <a:t>随园先生</a:t>
            </a:r>
            <a:r>
              <a:rPr b="0"/>
              <a:t>。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2、</a:t>
            </a:r>
            <a:r>
              <a:rPr b="1" u="sng">
                <a:solidFill>
                  <a:srgbClr val="C00000"/>
                </a:solidFill>
              </a:rPr>
              <a:t>论诗</a:t>
            </a:r>
            <a:r>
              <a:t>主张</a:t>
            </a:r>
            <a:r>
              <a:rPr b="1" u="sng">
                <a:solidFill>
                  <a:srgbClr val="C00000"/>
                </a:solidFill>
              </a:rPr>
              <a:t>抒写性情</a:t>
            </a:r>
            <a:r>
              <a:t>，创“</a:t>
            </a:r>
            <a:r>
              <a:rPr b="1" u="sng">
                <a:solidFill>
                  <a:srgbClr val="C00000"/>
                </a:solidFill>
              </a:rPr>
              <a:t>性灵说</a:t>
            </a:r>
            <a:r>
              <a:t>”，</a:t>
            </a:r>
            <a:r>
              <a:rPr b="1" u="sng">
                <a:solidFill>
                  <a:srgbClr val="C00000"/>
                </a:solidFill>
              </a:rPr>
              <a:t>反对</a:t>
            </a:r>
            <a:r>
              <a:t>沈德潜的“格调说”和翁方纲的“考据说”，对当时及后世诗坛影响很大，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3、著有《</a:t>
            </a:r>
            <a:r>
              <a:rPr b="1" u="sng">
                <a:solidFill>
                  <a:srgbClr val="C00000"/>
                </a:solidFill>
              </a:rPr>
              <a:t>随园诗话</a:t>
            </a:r>
            <a:r>
              <a:t>》等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4、与赵翼、蒋世（士）铨合称“</a:t>
            </a:r>
            <a:r>
              <a:rPr b="1" u="sng">
                <a:solidFill>
                  <a:srgbClr val="C00000"/>
                </a:solidFill>
              </a:rPr>
              <a:t>乾隆三大家</a:t>
            </a:r>
            <a:r>
              <a:t>”。</a:t>
            </a:r>
          </a:p>
        </p:txBody>
      </p:sp>
      <p:pic>
        <p:nvPicPr>
          <p:cNvPr id="84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1813" y="1932871"/>
            <a:ext cx="4983481" cy="8721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45" name="文本框 5"/>
          <p:cNvSpPr txBox="1"/>
          <p:nvPr/>
        </p:nvSpPr>
        <p:spPr>
          <a:xfrm>
            <a:off x="744219" y="2595879"/>
            <a:ext cx="6076951" cy="9956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marL="685800" indent="-685800" algn="l" defTabSz="1828800"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文学常识</a:t>
            </a:r>
          </a:p>
        </p:txBody>
      </p:sp>
      <p:pic>
        <p:nvPicPr>
          <p:cNvPr id="846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79" y="253872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49" name="文本框 1"/>
          <p:cNvSpPr txBox="1"/>
          <p:nvPr/>
        </p:nvSpPr>
        <p:spPr>
          <a:xfrm>
            <a:off x="274320" y="2545079"/>
            <a:ext cx="23496270" cy="947610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原文内容：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黄生允修借书。随园主人授以书，而告之曰：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　　书非借不能读也。子不闻藏书者乎？七略、四库，天子之书，然天子读书者有几？汗牛塞屋，富贵家之书，然富贵人读书者有几？其他祖父积，子孙弃者无论焉。非独书为然，天下物皆然。非夫人之物而强假焉，必虑人逼取，而惴zhuì惴焉摩玩之不已，曰：“今日存，明日去，吾不得而见之矣。”若业为吾所有，必高束焉，庋guǐ藏焉，曰“姑俟异日观”云尔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【第一段：直接提出“书非借不能读也”的论点，举天子、富贵人家的例子，以及人们借东西时的心理状态加以证明】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320" y="227965"/>
            <a:ext cx="43802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4.12.1黄生借书说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7" name="标题 1"/>
          <p:cNvSpPr txBox="1"/>
          <p:nvPr>
            <p:ph type="title"/>
          </p:nvPr>
        </p:nvSpPr>
        <p:spPr>
          <a:xfrm>
            <a:off x="2776092" y="8398921"/>
            <a:ext cx="16794707" cy="1978025"/>
          </a:xfrm>
          <a:prstGeom prst="rect">
            <a:avLst/>
          </a:prstGeom>
        </p:spPr>
        <p:txBody>
          <a:bodyPr anchor="b"/>
          <a:lstStyle>
            <a:lvl1pPr>
              <a:defRPr sz="9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4.9.2郑夑《板桥题画》【泛读】</a:t>
            </a:r>
          </a:p>
        </p:txBody>
      </p:sp>
      <p:sp>
        <p:nvSpPr>
          <p:cNvPr id="668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66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0" name="矩形 8"/>
          <p:cNvSpPr/>
          <p:nvPr/>
        </p:nvSpPr>
        <p:spPr>
          <a:xfrm>
            <a:off x="2638463" y="8367170"/>
            <a:ext cx="111127" cy="204152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71" name="副标题 2"/>
          <p:cNvSpPr txBox="1"/>
          <p:nvPr/>
        </p:nvSpPr>
        <p:spPr>
          <a:xfrm>
            <a:off x="2930526" y="12258675"/>
            <a:ext cx="9782176" cy="7162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52" name="文本框 1"/>
          <p:cNvSpPr txBox="1"/>
          <p:nvPr/>
        </p:nvSpPr>
        <p:spPr>
          <a:xfrm>
            <a:off x="389890" y="2830829"/>
            <a:ext cx="23602951" cy="825690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　　 </a:t>
            </a:r>
            <a:r>
              <a:rPr sz="4800"/>
              <a:t>余幼好书，家贫难致。有张氏藏书甚富。往借，不与，归而形诸梦。其切如是。故有所览辄省记。通籍后，俸去书来，落落大满，素蟫yín灰丝时蒙卷juàn轴。然后叹借者之用心专，而少时之岁月为可惜也！</a:t>
            </a:r>
            <a:endParaRPr sz="4800"/>
          </a:p>
          <a:p>
            <a:pPr algn="l" defTabSz="1828800">
              <a:lnSpc>
                <a:spcPct val="150000"/>
              </a:lnSpc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【第二段：用自己读书的经历进一步论证“书非借不能读也”】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今黄生贫类予，其借书亦类予；惟予之公书与张氏之吝书若不相类。然则予固不幸而遇张乎，生固幸而遇予乎？知幸与不幸，则其读书也必专，而其归书也必速。为一说，使与书俱。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【通过比较黄生借书之有幸与自己之不幸，勉励黄生勤奋读书】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320" y="227965"/>
            <a:ext cx="43802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4.12.1黄生借书说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55" name="TextBox 4"/>
          <p:cNvSpPr txBox="1"/>
          <p:nvPr/>
        </p:nvSpPr>
        <p:spPr>
          <a:xfrm>
            <a:off x="523239" y="3296920"/>
            <a:ext cx="23338792" cy="61732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20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思想内容：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从黄生借书引出，阐述</a:t>
            </a:r>
            <a:r>
              <a:rPr b="1">
                <a:solidFill>
                  <a:srgbClr val="C00000"/>
                </a:solidFill>
              </a:rPr>
              <a:t>“</a:t>
            </a:r>
            <a:r>
              <a:rPr b="1" u="sng">
                <a:solidFill>
                  <a:srgbClr val="C00000"/>
                </a:solidFill>
              </a:rPr>
              <a:t>书非借不能读</a:t>
            </a:r>
            <a:r>
              <a:rPr b="1">
                <a:solidFill>
                  <a:srgbClr val="C00000"/>
                </a:solidFill>
              </a:rPr>
              <a:t>”</a:t>
            </a:r>
            <a:r>
              <a:t>的道理，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并由此勉励黄生“</a:t>
            </a:r>
            <a:r>
              <a:rPr b="1" u="sng">
                <a:solidFill>
                  <a:srgbClr val="C00000"/>
                </a:solidFill>
              </a:rPr>
              <a:t>知幸与不幸</a:t>
            </a:r>
            <a:r>
              <a:t>”，</a:t>
            </a:r>
            <a:r>
              <a:rPr b="1" u="sng">
                <a:solidFill>
                  <a:srgbClr val="C00000"/>
                </a:solidFill>
              </a:rPr>
              <a:t>化不利为有利</a:t>
            </a:r>
            <a:r>
              <a:t>，“</a:t>
            </a:r>
            <a:r>
              <a:rPr b="1" u="sng">
                <a:solidFill>
                  <a:srgbClr val="C00000"/>
                </a:solidFill>
              </a:rPr>
              <a:t>读书也必专</a:t>
            </a:r>
            <a:r>
              <a:t>”。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200000"/>
              </a:lnSpc>
              <a:defRPr sz="4800" b="0">
                <a:solidFill>
                  <a:srgbClr val="FF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</a:t>
            </a:r>
            <a:r>
              <a:rPr>
                <a:solidFill>
                  <a:srgbClr val="000000"/>
                </a:solidFill>
              </a:rPr>
              <a:t>文章虽作于古代，但其中的道理在今天依然有积极的借鉴意义。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6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9490" y="3835400"/>
            <a:ext cx="2152651" cy="87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4320" y="227965"/>
            <a:ext cx="43802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4.12.1黄生借书说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59" name="TextBox 4"/>
          <p:cNvSpPr txBox="1"/>
          <p:nvPr/>
        </p:nvSpPr>
        <p:spPr>
          <a:xfrm>
            <a:off x="372109" y="2256789"/>
            <a:ext cx="23638512" cy="1080761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艺术特色：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1、条理清晰，结构严谨；      </a:t>
            </a:r>
            <a:endParaRPr>
              <a:solidFill>
                <a:srgbClr val="0070C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</a:t>
            </a:r>
            <a:r>
              <a:rPr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开篇即提出“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书非借不能读</a:t>
            </a:r>
            <a:r>
              <a:rPr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”的观点，然后围绕此中心观点逐层展开。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①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用他人事例论证：</a:t>
            </a:r>
            <a:endParaRPr b="1"/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以天子、富贵人家藏书丰富却没几个人读书的事例论证，然后通过书的所有者与借阅者不同心理的分析，揭示“书非借不能读”的原因；</a:t>
            </a:r>
          </a:p>
          <a:p>
            <a:pPr algn="l" defTabSz="1828800">
              <a:lnSpc>
                <a:spcPct val="135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②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用自己经历论证：</a:t>
            </a:r>
            <a:endParaRPr b="1"/>
          </a:p>
          <a:p>
            <a:pPr algn="l" defTabSz="1828800">
              <a:lnSpc>
                <a:spcPct val="135000"/>
              </a:lnSpc>
              <a:defRPr sz="4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 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结合自己年少时借书难但读书用功，做官后藏书多反而读书少的亲身经历，作进一步的论证；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③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勉励学生：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最后指出黄生的幸与不幸，勉励他应珍惜机会，刻苦学习。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pic>
        <p:nvPicPr>
          <p:cNvPr id="860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3629" y="2435860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1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59" y="2435860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2" name="图片 8" descr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40" y="225678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4320" y="227965"/>
            <a:ext cx="43802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4.12.1黄生借书说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65" name="TextBox 4"/>
          <p:cNvSpPr txBox="1"/>
          <p:nvPr/>
        </p:nvSpPr>
        <p:spPr>
          <a:xfrm>
            <a:off x="237489" y="2256789"/>
            <a:ext cx="7044692" cy="9956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marL="685800" indent="-685800" algn="l" defTabSz="1828800">
              <a:lnSpc>
                <a:spcPct val="125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艺术特色：</a:t>
            </a:r>
          </a:p>
        </p:txBody>
      </p:sp>
      <p:sp>
        <p:nvSpPr>
          <p:cNvPr id="866" name="文本框 1"/>
          <p:cNvSpPr txBox="1"/>
          <p:nvPr/>
        </p:nvSpPr>
        <p:spPr>
          <a:xfrm>
            <a:off x="486410" y="3700779"/>
            <a:ext cx="23642320" cy="2014856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2.多处运用</a:t>
            </a:r>
            <a:r>
              <a:rPr u="sng">
                <a:solidFill>
                  <a:srgbClr val="C00000"/>
                </a:solidFill>
              </a:rPr>
              <a:t>对比论证</a:t>
            </a:r>
            <a:r>
              <a:t>。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</a:t>
            </a:r>
          </a:p>
        </p:txBody>
      </p:sp>
      <p:pic>
        <p:nvPicPr>
          <p:cNvPr id="867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0" y="2256789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8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30" y="225678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9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09" y="225678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4320" y="227965"/>
            <a:ext cx="43802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4.12.1黄生借书说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14 袁枚《黄生借书说》</a:t>
            </a:r>
          </a:p>
        </p:txBody>
      </p:sp>
      <p:sp>
        <p:nvSpPr>
          <p:cNvPr id="872" name="TextBox 4"/>
          <p:cNvSpPr txBox="1"/>
          <p:nvPr/>
        </p:nvSpPr>
        <p:spPr>
          <a:xfrm>
            <a:off x="237489" y="2256789"/>
            <a:ext cx="7044692" cy="9956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marL="685800" indent="-685800" algn="l" defTabSz="1828800">
              <a:lnSpc>
                <a:spcPct val="125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艺术特色：</a:t>
            </a:r>
          </a:p>
        </p:txBody>
      </p:sp>
      <p:sp>
        <p:nvSpPr>
          <p:cNvPr id="873" name="文本框 1"/>
          <p:cNvSpPr txBox="1"/>
          <p:nvPr/>
        </p:nvSpPr>
        <p:spPr>
          <a:xfrm>
            <a:off x="486410" y="3700779"/>
            <a:ext cx="23642320" cy="5029519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2.多处运用</a:t>
            </a:r>
            <a:r>
              <a:rPr u="sng">
                <a:solidFill>
                  <a:srgbClr val="C00000"/>
                </a:solidFill>
              </a:rPr>
              <a:t>对比论证</a:t>
            </a:r>
            <a:r>
              <a:t>。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天子、富贵人家与借书者的对比；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自己幼时和做官后的对比；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自己“公书”与“张氏之吝书”的对比；自己不幸与黄生有幸的对比。说理透彻有说服力。</a:t>
            </a:r>
          </a:p>
        </p:txBody>
      </p:sp>
      <p:pic>
        <p:nvPicPr>
          <p:cNvPr id="874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0" y="2256789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7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30" y="225678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7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09" y="2256789"/>
            <a:ext cx="2152651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4320" y="227965"/>
            <a:ext cx="43802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4.12.1黄生借书说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15 姚鼐《袁随园君墓志铭》</a:t>
            </a:r>
          </a:p>
        </p:txBody>
      </p:sp>
      <p:sp>
        <p:nvSpPr>
          <p:cNvPr id="879" name="矩形 4"/>
          <p:cNvSpPr txBox="1"/>
          <p:nvPr/>
        </p:nvSpPr>
        <p:spPr>
          <a:xfrm>
            <a:off x="769619" y="4264152"/>
            <a:ext cx="17175482" cy="74891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1、姚鼐</a:t>
            </a:r>
            <a:r>
              <a:rPr b="0"/>
              <a:t>nài</a:t>
            </a:r>
            <a:r>
              <a:t>，</a:t>
            </a:r>
            <a:r>
              <a:rPr b="0"/>
              <a:t>字姬传，号惜抱，世称惜抱先生。</a:t>
            </a:r>
            <a:endParaRPr b="0"/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              为</a:t>
            </a:r>
            <a:r>
              <a:rPr b="1" u="sng">
                <a:solidFill>
                  <a:srgbClr val="C00000"/>
                </a:solidFill>
              </a:rPr>
              <a:t>桐城派</a:t>
            </a:r>
            <a:r>
              <a:t>代表人物之一。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2、</a:t>
            </a:r>
            <a:r>
              <a:rPr b="1"/>
              <a:t>为文</a:t>
            </a:r>
            <a:r>
              <a:t>主张</a:t>
            </a:r>
            <a:r>
              <a:rPr b="1" u="sng">
                <a:solidFill>
                  <a:srgbClr val="C00000"/>
                </a:solidFill>
              </a:rPr>
              <a:t>义理</a:t>
            </a:r>
            <a:r>
              <a:t>、</a:t>
            </a:r>
            <a:r>
              <a:rPr b="1" u="sng">
                <a:solidFill>
                  <a:srgbClr val="C00000"/>
                </a:solidFill>
              </a:rPr>
              <a:t>考据</a:t>
            </a:r>
            <a:r>
              <a:t>、</a:t>
            </a:r>
            <a:r>
              <a:rPr b="1" u="sng">
                <a:solidFill>
                  <a:srgbClr val="C00000"/>
                </a:solidFill>
              </a:rPr>
              <a:t>辞章</a:t>
            </a:r>
            <a:r>
              <a:t>三者合二为一，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又提出“神、理、气、味、格、律、声、色”八字说。【1810】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3、所编《</a:t>
            </a:r>
            <a:r>
              <a:rPr b="1" u="sng">
                <a:solidFill>
                  <a:srgbClr val="C00000"/>
                </a:solidFill>
              </a:rPr>
              <a:t>古文辞类纂</a:t>
            </a:r>
            <a:r>
              <a:t>zuǎn》为著名古文选本，</a:t>
            </a:r>
          </a:p>
        </p:txBody>
      </p:sp>
      <p:pic>
        <p:nvPicPr>
          <p:cNvPr id="880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2839" y="3653790"/>
            <a:ext cx="5104131" cy="7409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81" name="文本框 5"/>
          <p:cNvSpPr txBox="1"/>
          <p:nvPr/>
        </p:nvSpPr>
        <p:spPr>
          <a:xfrm>
            <a:off x="769619" y="2256789"/>
            <a:ext cx="6076951" cy="9956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marL="685800" indent="-685800" algn="l" defTabSz="1828800"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文学常识</a:t>
            </a:r>
          </a:p>
        </p:txBody>
      </p:sp>
      <p:pic>
        <p:nvPicPr>
          <p:cNvPr id="882" name="图片 22" descr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2256789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9240" y="198120"/>
            <a:ext cx="57391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4.13.1袁随园君墓志铭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15 姚鼐《袁随园君墓志铭》</a:t>
            </a:r>
          </a:p>
        </p:txBody>
      </p:sp>
      <p:sp>
        <p:nvSpPr>
          <p:cNvPr id="885" name="文本框 3"/>
          <p:cNvSpPr txBox="1"/>
          <p:nvPr/>
        </p:nvSpPr>
        <p:spPr>
          <a:xfrm>
            <a:off x="734747" y="3033300"/>
            <a:ext cx="23602848" cy="872680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原文节选：</a:t>
            </a:r>
            <a:r>
              <a:rPr sz="400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</a:t>
            </a:r>
            <a:endParaRPr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sz="4800"/>
              <a:t>君钱塘袁氏，讳</a:t>
            </a:r>
            <a:r>
              <a:rPr sz="4800" u="sng">
                <a:solidFill>
                  <a:srgbClr val="C00000"/>
                </a:solidFill>
              </a:rPr>
              <a:t>枚</a:t>
            </a:r>
            <a:r>
              <a:rPr sz="4800"/>
              <a:t>，字子才。其仕在官，有名绩矣。解官后，作园江宁西城居之，曰随园。</a:t>
            </a:r>
            <a:r>
              <a:rPr sz="4800" u="sng">
                <a:solidFill>
                  <a:srgbClr val="C00000"/>
                </a:solidFill>
              </a:rPr>
              <a:t>世称随园先生</a:t>
            </a:r>
            <a:r>
              <a:rPr sz="4800"/>
              <a:t>，乃尤著云。祖讳硃锜，考讳滨，叔父鸿，皆以贫游幕四方。君之少也，为学自成。年二十一，自钱塘至广西，省叔父于巡抚幕中。巡抚金公鉷一见异之，试以铜鼓赋，立就，甚瑰丽。会开博学鸿词科，即举君。时举二百余人，惟君最少。及试报罢，中乾隆戊午科顺天乡试，次年成进士，改庶吉士。散馆，又改发江南为知县，最后调江宁知县。江宁故巨邑，难治。时尹文端公为总督，最知君才。君亦遇事尽其能，无所回避，事无不举矣。既而去职家居。再起，发陕西，甫及陕，遭父丧归，终居江宁。</a:t>
            </a:r>
            <a:endParaRPr sz="4800"/>
          </a:p>
        </p:txBody>
      </p:sp>
      <p:grpSp>
        <p:nvGrpSpPr>
          <p:cNvPr id="888" name="五边形 21"/>
          <p:cNvGrpSpPr/>
          <p:nvPr/>
        </p:nvGrpSpPr>
        <p:grpSpPr>
          <a:xfrm>
            <a:off x="16139160" y="863600"/>
            <a:ext cx="2659381" cy="972820"/>
            <a:chOff x="0" y="0"/>
            <a:chExt cx="2659380" cy="972819"/>
          </a:xfrm>
        </p:grpSpPr>
        <p:sp>
          <p:nvSpPr>
            <p:cNvPr id="886" name="形状"/>
            <p:cNvSpPr/>
            <p:nvPr/>
          </p:nvSpPr>
          <p:spPr>
            <a:xfrm flipH="1">
              <a:off x="-1" y="0"/>
              <a:ext cx="2659382" cy="97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649" y="0"/>
                  </a:lnTo>
                  <a:lnTo>
                    <a:pt x="21600" y="10800"/>
                  </a:lnTo>
                  <a:lnTo>
                    <a:pt x="1764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177800" dist="101600" dir="2700000" rotWithShape="0">
                <a:srgbClr val="000000">
                  <a:alpha val="24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828800">
                <a:defRPr sz="4000" b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87" name="阅读分析"/>
            <p:cNvSpPr txBox="1"/>
            <p:nvPr/>
          </p:nvSpPr>
          <p:spPr>
            <a:xfrm>
              <a:off x="243204" y="64770"/>
              <a:ext cx="2416176" cy="843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4000" b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阅读分析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240" y="198120"/>
            <a:ext cx="57391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4.13.1袁随园君墓志铭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15 姚鼐《袁随园君墓志铭》</a:t>
            </a:r>
          </a:p>
        </p:txBody>
      </p:sp>
      <p:sp>
        <p:nvSpPr>
          <p:cNvPr id="891" name="TextBox 4"/>
          <p:cNvSpPr txBox="1"/>
          <p:nvPr/>
        </p:nvSpPr>
        <p:spPr>
          <a:xfrm>
            <a:off x="544829" y="2696210"/>
            <a:ext cx="22374862" cy="486664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思想内容：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追忆</a:t>
            </a:r>
            <a:r>
              <a:rPr b="1" u="sng">
                <a:solidFill>
                  <a:srgbClr val="C00000"/>
                </a:solidFill>
              </a:rPr>
              <a:t>袁枚</a:t>
            </a:r>
            <a:r>
              <a:t>的一生经历和文学成就，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着重讲述他在文辞歌诗方面的出色成就以及影响；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赞扬了他为官期间</a:t>
            </a:r>
            <a:r>
              <a:rPr b="1" u="sng">
                <a:solidFill>
                  <a:srgbClr val="C00000"/>
                </a:solidFill>
              </a:rPr>
              <a:t>尽职尽责</a:t>
            </a:r>
            <a:r>
              <a:t>，</a:t>
            </a:r>
            <a:r>
              <a:rPr b="1" u="sng">
                <a:solidFill>
                  <a:srgbClr val="C00000"/>
                </a:solidFill>
              </a:rPr>
              <a:t>淡泊明志</a:t>
            </a:r>
            <a:r>
              <a:t>，深受百姓好评。</a:t>
            </a:r>
          </a:p>
        </p:txBody>
      </p:sp>
      <p:pic>
        <p:nvPicPr>
          <p:cNvPr id="892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9490" y="2882900"/>
            <a:ext cx="2152651" cy="87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9240" y="198120"/>
            <a:ext cx="57391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4.13.1袁随园君墓志铭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15 姚鼐《袁随园君墓志铭》</a:t>
            </a:r>
          </a:p>
        </p:txBody>
      </p:sp>
      <p:sp>
        <p:nvSpPr>
          <p:cNvPr id="895" name="TextBox 4"/>
          <p:cNvSpPr txBox="1"/>
          <p:nvPr/>
        </p:nvSpPr>
        <p:spPr>
          <a:xfrm>
            <a:off x="259079" y="2426970"/>
            <a:ext cx="23658832" cy="9670574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艺术特色：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1、结构上，</a:t>
            </a:r>
            <a:r>
              <a:rPr u="sng">
                <a:solidFill>
                  <a:srgbClr val="C00000"/>
                </a:solidFill>
              </a:rPr>
              <a:t>精美</a:t>
            </a:r>
            <a:r>
              <a:t>，体现了桐城派文章讲究章法的特点。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先叙家世，从袁枚为官和文学成就两方面着手，条理清晰，穿插了袁父暗访的经历，最后交代了袁枚的后事以及作序的缘由。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2、 语言上，</a:t>
            </a:r>
            <a:r>
              <a:rPr u="sng">
                <a:solidFill>
                  <a:srgbClr val="C00000"/>
                </a:solidFill>
              </a:rPr>
              <a:t>藏锋不露</a:t>
            </a:r>
            <a:r>
              <a:t>，纡徐委备；同时</a:t>
            </a:r>
            <a:r>
              <a:rPr u="sng">
                <a:solidFill>
                  <a:srgbClr val="C00000"/>
                </a:solidFill>
              </a:rPr>
              <a:t>朴实简洁</a:t>
            </a:r>
            <a:r>
              <a:t>，炼字如神。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如说袁枚“以文章入翰林有声”，可紧接“忽摈外”，为“知县，著才矣”，却又“仕卒不进”，这暗含了</a:t>
            </a:r>
            <a:r>
              <a:rPr u="sng">
                <a:solidFill>
                  <a:srgbClr val="C00000"/>
                </a:solidFill>
              </a:rPr>
              <a:t>对封建统治者埋没人才的抗议</a:t>
            </a:r>
            <a:r>
              <a:t>，可是文章并没有明确提出。</a:t>
            </a:r>
          </a:p>
          <a:p>
            <a:pPr marL="685800" indent="-685800" algn="l" defTabSz="1828800">
              <a:lnSpc>
                <a:spcPct val="150000"/>
              </a:lnSpc>
              <a:buSzPct val="100000"/>
              <a:buFont typeface="Arial" panose="020B0604020202090204"/>
              <a:buChar char="•"/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685800" indent="-685800" algn="l" defTabSz="1828800">
              <a:lnSpc>
                <a:spcPct val="150000"/>
              </a:lnSpc>
              <a:buSzPct val="100000"/>
              <a:buFont typeface="Arial" panose="020B0604020202090204"/>
              <a:buChar char="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遗命以己祔：祔：祔葬、合葬。</a:t>
            </a:r>
          </a:p>
        </p:txBody>
      </p:sp>
      <p:pic>
        <p:nvPicPr>
          <p:cNvPr id="896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2670810"/>
            <a:ext cx="2152650" cy="876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9240" y="198120"/>
            <a:ext cx="57391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4.13.1袁随园君墓志铭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9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 defTabSz="1499235">
              <a:defRPr sz="729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4.14.1张维屏《三元里》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00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0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2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03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标题 2"/>
          <p:cNvSpPr txBox="1"/>
          <p:nvPr>
            <p:ph type="title"/>
          </p:nvPr>
        </p:nvSpPr>
        <p:spPr>
          <a:xfrm>
            <a:off x="1506219" y="1155700"/>
            <a:ext cx="9711692" cy="113157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11 郑燮《板桥题画》</a:t>
            </a:r>
          </a:p>
        </p:txBody>
      </p:sp>
      <p:sp>
        <p:nvSpPr>
          <p:cNvPr id="674" name="文本框 1"/>
          <p:cNvSpPr txBox="1"/>
          <p:nvPr/>
        </p:nvSpPr>
        <p:spPr>
          <a:xfrm>
            <a:off x="376554" y="2568556"/>
            <a:ext cx="23630892" cy="3970020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just" defTabSz="1828800">
              <a:lnSpc>
                <a:spcPct val="115000"/>
              </a:lnSpc>
              <a:buSzPct val="100000"/>
              <a:buChar char="➢"/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原文内容：</a:t>
            </a:r>
          </a:p>
          <a:p>
            <a:pPr algn="just" defTabSz="1828800">
              <a:lnSpc>
                <a:spcPct val="115000"/>
              </a:lnSpc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 </a:t>
            </a:r>
            <a:r>
              <a:rPr sz="4800"/>
              <a:t>余家有茅屋二间。南面种竹。夏日新篁初放，绿荫照人。置一小榻其中，甚凉适也。秋冬之季，取围屏骨子断去两头，横安以为窗棂，用匀薄洁白之纸糊之。风和日暖，冻蝇触窗纸上，冬冬作小鼓声。于时一片竹影凌乱。岂非天然图画乎？</a:t>
            </a:r>
            <a:r>
              <a:rPr sz="4800">
                <a:solidFill>
                  <a:srgbClr val="BE0000"/>
                </a:solidFill>
              </a:rPr>
              <a:t>凡吾画竹，无所师承，多得于纸窗、粉壁、日光、月影中耳。</a:t>
            </a:r>
            <a:endParaRPr sz="4800">
              <a:solidFill>
                <a:srgbClr val="BE0000"/>
              </a:solidFill>
            </a:endParaRPr>
          </a:p>
        </p:txBody>
      </p:sp>
      <p:sp>
        <p:nvSpPr>
          <p:cNvPr id="675" name="文本框 3"/>
          <p:cNvSpPr txBox="1"/>
          <p:nvPr/>
        </p:nvSpPr>
        <p:spPr>
          <a:xfrm>
            <a:off x="375919" y="6938605"/>
            <a:ext cx="23632162" cy="559625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>
            <a:lvl1pPr algn="l" defTabSz="1828800">
              <a:lnSpc>
                <a:spcPct val="115000"/>
              </a:lnSpc>
              <a:defRPr sz="45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译文：我家有茅草房两间，南西都种着竹子。到了夏天，新竹枝叶刚刚伸展开来，绿树成荫，光色照人，放一张床在竹林中，十分凉爽舒适。到了秋冬交替之时，把屏风的骨架拿出来，截去两头，横着安放就成为窗格，然后用均匀洁白的薄纸把它糊起来。待到风和日暖，冻得半僵的苍蝇又飞动起来，撞到窗纸上，咚咚咚地发出敲击小鼓的声音。这时，窗纸上一片零乱的竹影，难道不是一派天然的图画吗?我所画的竹子，都没有老师的传承，多数是得之于纸窗、粉壁、日光、月影之中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5920" y="284480"/>
            <a:ext cx="54673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4.9.2板桥题画（三则）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4.14.0 张维屏 </a:t>
            </a:r>
          </a:p>
        </p:txBody>
      </p:sp>
      <p:sp>
        <p:nvSpPr>
          <p:cNvPr id="906" name="矩形 4"/>
          <p:cNvSpPr txBox="1"/>
          <p:nvPr/>
        </p:nvSpPr>
        <p:spPr>
          <a:xfrm>
            <a:off x="385463" y="4855209"/>
            <a:ext cx="14458599" cy="40055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1.张维屏</a:t>
            </a:r>
            <a:r>
              <a:rPr b="0"/>
              <a:t>，号南山，因癖爱松，号松心子。</a:t>
            </a:r>
            <a:endParaRPr b="0"/>
          </a:p>
          <a:p>
            <a:pPr algn="l" defTabSz="1828800">
              <a:lnSpc>
                <a:spcPct val="150000"/>
              </a:lnSpc>
              <a:defRPr sz="54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2.曾与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龚自珍、林则徐、魏源</a:t>
            </a:r>
            <a:r>
              <a:t>等结“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宣南诗社</a:t>
            </a:r>
            <a:r>
              <a:t>”。</a:t>
            </a:r>
          </a:p>
          <a:p>
            <a:pPr algn="l" defTabSz="1828800">
              <a:lnSpc>
                <a:spcPct val="150000"/>
              </a:lnSpc>
              <a:defRPr sz="54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与黄培芳、谭敬昭并称为</a:t>
            </a:r>
            <a:r>
              <a:rPr b="1"/>
              <a:t>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岭南三大家</a:t>
            </a:r>
            <a:r>
              <a:rPr b="1"/>
              <a:t>”</a:t>
            </a:r>
            <a:r>
              <a:t>。</a:t>
            </a:r>
          </a:p>
        </p:txBody>
      </p:sp>
      <p:pic>
        <p:nvPicPr>
          <p:cNvPr id="90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6539" y="954937"/>
            <a:ext cx="7338521" cy="41323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123" y="6418176"/>
            <a:ext cx="6137239" cy="5060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9" name="单选"/>
          <p:cNvSpPr txBox="1"/>
          <p:nvPr/>
        </p:nvSpPr>
        <p:spPr>
          <a:xfrm>
            <a:off x="767082" y="9657212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910" name="星形"/>
          <p:cNvSpPr/>
          <p:nvPr/>
        </p:nvSpPr>
        <p:spPr>
          <a:xfrm>
            <a:off x="1753973" y="9782566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11" name="星形"/>
          <p:cNvSpPr/>
          <p:nvPr/>
        </p:nvSpPr>
        <p:spPr>
          <a:xfrm>
            <a:off x="2364094" y="9750211"/>
            <a:ext cx="497343" cy="50233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16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 defTabSz="1499235">
              <a:defRPr sz="729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4.14.1张维屏《三元里》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17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18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19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20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文本框 1"/>
          <p:cNvSpPr txBox="1"/>
          <p:nvPr/>
        </p:nvSpPr>
        <p:spPr>
          <a:xfrm>
            <a:off x="-120136" y="3940192"/>
            <a:ext cx="24624270" cy="8630762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三元里前声若雷，千众万众同时来；因义生愤愤生勇，乡民合力强徒摧。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家室田庐须保卫，不待鼓声群作气；妇女齐心亦健儿，犁锄在手皆兵器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☆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乡分远近旗斑斓，什队百队沿溪山。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//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众夷相视忽变色，黑旗死仗难生还！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夷兵所恃shì惟枪炮，人心合处天心到。晴空骤雨忽倾盆，凶夷无所施其暴。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岂特火器无所施，夷足不惯行滑泥；下者田塍chéng苦踯躅，高者冈阜fù愁颠挤。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 spc="-48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中有夷酋qiú貌尤丑，象皮作甲裹身厚。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—戈已摏chōng长狄喉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十日犹悬郅zhì支首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。</a:t>
            </a:r>
            <a:r>
              <a:rPr sz="4000" spc="-39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//</a:t>
            </a:r>
            <a:endParaRPr sz="4000" spc="-39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纷然欲遁无双翅，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歼厥jué渠魁真易事。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不解何由巨网开，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枯鱼竟得攸然逝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☆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魏绛和戎且解忧，风人慷慨赋同仇。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如何全盛金瓯ōu日，却类金缯zēng岁币谋。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923" name="标题 7"/>
          <p:cNvSpPr txBox="1"/>
          <p:nvPr/>
        </p:nvSpPr>
        <p:spPr>
          <a:xfrm>
            <a:off x="228599" y="12428219"/>
            <a:ext cx="14625064" cy="1131571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737360">
              <a:lnSpc>
                <a:spcPct val="90000"/>
              </a:lnSpc>
              <a:defRPr sz="399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注：红色为用典（选择☆☆）一戈十日歼枯鱼     解忧慷慨赋同仇   </a:t>
            </a:r>
          </a:p>
        </p:txBody>
      </p:sp>
      <p:sp>
        <p:nvSpPr>
          <p:cNvPr id="92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4.14.1 张维屏《三元里》</a:t>
            </a:r>
          </a:p>
        </p:txBody>
      </p:sp>
      <p:pic>
        <p:nvPicPr>
          <p:cNvPr id="9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4630" y="434118"/>
            <a:ext cx="5758170" cy="34237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0512" y="63848"/>
            <a:ext cx="10718359" cy="41395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28" name="文本框 5"/>
          <p:cNvSpPr txBox="1"/>
          <p:nvPr/>
        </p:nvSpPr>
        <p:spPr>
          <a:xfrm>
            <a:off x="411569" y="4539595"/>
            <a:ext cx="23560862" cy="7462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30000"/>
              </a:lnSpc>
              <a:defRPr sz="45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①从开头到“什队百队沿溪山”，</a:t>
            </a:r>
          </a:p>
          <a:p>
            <a:pPr algn="just" defTabSz="1828800">
              <a:lnSpc>
                <a:spcPct val="130000"/>
              </a:lnSpc>
              <a:defRPr sz="45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热情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歌颂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了三元里人民激于爱国义愤，齐心协力痛击英国侵略军的浩大声势和英勇气概；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just" defTabSz="1828800">
              <a:lnSpc>
                <a:spcPct val="130000"/>
              </a:lnSpc>
              <a:defRPr sz="45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②从“众夷相视忽变色”到“十日犹悬郅支首”，</a:t>
            </a:r>
          </a:p>
          <a:p>
            <a:pPr algn="just" defTabSz="1828800">
              <a:lnSpc>
                <a:spcPct val="130000"/>
              </a:lnSpc>
              <a:defRPr sz="45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</a:t>
            </a:r>
            <a:r>
              <a:rPr u="sng">
                <a:solidFill>
                  <a:srgbClr val="C00000"/>
                </a:solidFill>
              </a:rPr>
              <a:t>尖锐地讽刺</a:t>
            </a:r>
            <a:r>
              <a:t>了英国侵略军受到沉重打击后狠狈不堪的丑态，</a:t>
            </a:r>
            <a:r>
              <a:rPr u="sng">
                <a:solidFill>
                  <a:srgbClr val="C00000"/>
                </a:solidFill>
              </a:rPr>
              <a:t>揭露了投降派</a:t>
            </a:r>
            <a:r>
              <a:t>奕山勾结敌人的罪行；</a:t>
            </a:r>
          </a:p>
          <a:p>
            <a:pPr algn="just" defTabSz="1828800">
              <a:lnSpc>
                <a:spcPct val="130000"/>
              </a:lnSpc>
              <a:defRPr sz="45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③从“纷然欲遁无双翅”到结束，</a:t>
            </a:r>
          </a:p>
          <a:p>
            <a:pPr algn="just" defTabSz="1828800">
              <a:lnSpc>
                <a:spcPct val="130000"/>
              </a:lnSpc>
              <a:defRPr sz="45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</a:t>
            </a:r>
            <a:r>
              <a:rPr u="sng">
                <a:solidFill>
                  <a:srgbClr val="C00000"/>
                </a:solidFill>
              </a:rPr>
              <a:t>斥责清政府</a:t>
            </a:r>
            <a:r>
              <a:t>屈膝求和、丧权辱国的无耻行径，表达了作者同仇敌忾、慷慨激昂的义愤。  </a:t>
            </a:r>
          </a:p>
          <a:p>
            <a:pPr algn="just" defTabSz="1828800">
              <a:lnSpc>
                <a:spcPct val="130000"/>
              </a:lnSpc>
              <a:defRPr sz="45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【总结】：全诗层次分明，各部分间连接紧密，转折自然。</a:t>
            </a:r>
          </a:p>
        </p:txBody>
      </p:sp>
      <p:sp>
        <p:nvSpPr>
          <p:cNvPr id="929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4.14.1 张维屏《三元里》</a:t>
            </a:r>
          </a:p>
        </p:txBody>
      </p:sp>
      <p:sp>
        <p:nvSpPr>
          <p:cNvPr id="930" name="标题 7"/>
          <p:cNvSpPr txBox="1"/>
          <p:nvPr/>
        </p:nvSpPr>
        <p:spPr>
          <a:xfrm>
            <a:off x="482599" y="12148819"/>
            <a:ext cx="10425432" cy="1131571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828800">
              <a:lnSpc>
                <a:spcPct val="9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【了解即可】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Box 4"/>
          <p:cNvSpPr txBox="1"/>
          <p:nvPr/>
        </p:nvSpPr>
        <p:spPr>
          <a:xfrm>
            <a:off x="342900" y="5168900"/>
            <a:ext cx="18840430" cy="59560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诗歌真实地记录了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三元里人民</a:t>
            </a:r>
            <a:r>
              <a:t>抗英的</a:t>
            </a:r>
            <a:r>
              <a:rPr u="sng"/>
              <a:t>历史</a:t>
            </a:r>
            <a:r>
              <a:t>事件，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以极大的热忱歌颂了三元里人民英勇抗击</a:t>
            </a:r>
            <a:r>
              <a:rPr u="sng"/>
              <a:t>英国</a:t>
            </a:r>
            <a:r>
              <a:t>入侵者的</a:t>
            </a:r>
            <a:r>
              <a:rPr u="sng"/>
              <a:t>爱国壮举</a:t>
            </a:r>
            <a:r>
              <a:t>，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描画出侵略者在人民力量打击下的丑态，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并从侧面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批判了清政府的投降政策</a:t>
            </a:r>
            <a:r>
              <a:t>。</a:t>
            </a:r>
          </a:p>
        </p:txBody>
      </p:sp>
      <p:sp>
        <p:nvSpPr>
          <p:cNvPr id="933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4.14.1 张维屏《三元里》</a:t>
            </a:r>
          </a:p>
        </p:txBody>
      </p:sp>
      <p:pic>
        <p:nvPicPr>
          <p:cNvPr id="93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3293" y="286519"/>
            <a:ext cx="7107851" cy="40858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Box 4"/>
          <p:cNvSpPr txBox="1"/>
          <p:nvPr/>
        </p:nvSpPr>
        <p:spPr>
          <a:xfrm>
            <a:off x="916940" y="3136900"/>
            <a:ext cx="12987318" cy="26339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1.这是一首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叙事诗</a:t>
            </a:r>
            <a:r>
              <a:t>，语言简洁质朴、明白酣畅。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2.适当运用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典故</a:t>
            </a:r>
            <a:r>
              <a:t>，以增大感情容量。</a:t>
            </a:r>
          </a:p>
        </p:txBody>
      </p:sp>
      <p:sp>
        <p:nvSpPr>
          <p:cNvPr id="937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4.14.1 张维屏《三元里》</a:t>
            </a:r>
          </a:p>
        </p:txBody>
      </p:sp>
      <p:sp>
        <p:nvSpPr>
          <p:cNvPr id="938" name="—戈已摏chōng长狄喉，十日犹悬郅zhì支首。"/>
          <p:cNvSpPr txBox="1"/>
          <p:nvPr/>
        </p:nvSpPr>
        <p:spPr>
          <a:xfrm>
            <a:off x="364616" y="5952371"/>
            <a:ext cx="13048997" cy="993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indent="533400" defTabSz="1828800">
              <a:lnSpc>
                <a:spcPct val="150000"/>
              </a:lnSpc>
              <a:defRPr sz="4800" b="0" spc="-48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—戈已摏chōng长狄喉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十日犹悬郅zhì支首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。</a:t>
            </a:r>
            <a:endParaRPr>
              <a:solidFill>
                <a:srgbClr val="BE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939" name="纷然欲遁无双翅，歼厥jué渠魁真易事。"/>
          <p:cNvSpPr txBox="1"/>
          <p:nvPr/>
        </p:nvSpPr>
        <p:spPr>
          <a:xfrm>
            <a:off x="1826567" y="6949876"/>
            <a:ext cx="11523664" cy="80803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纷然欲遁无双翅，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歼厥jué渠魁真易事。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40" name="不解何由巨网开，枯鱼竟得攸然逝。"/>
          <p:cNvSpPr txBox="1"/>
          <p:nvPr/>
        </p:nvSpPr>
        <p:spPr>
          <a:xfrm>
            <a:off x="2951310" y="7940218"/>
            <a:ext cx="10442576" cy="808038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indent="533400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不解何由巨网开，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枯鱼竟得攸然逝。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41" name="魏绛和戎且解忧，风人慷慨赋同仇。"/>
          <p:cNvSpPr txBox="1"/>
          <p:nvPr/>
        </p:nvSpPr>
        <p:spPr>
          <a:xfrm>
            <a:off x="2951310" y="8752761"/>
            <a:ext cx="10442576" cy="8032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indent="533400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魏绛和戎且解忧，风人慷慨赋同仇。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42" name="标题 7"/>
          <p:cNvSpPr txBox="1"/>
          <p:nvPr/>
        </p:nvSpPr>
        <p:spPr>
          <a:xfrm>
            <a:off x="98067" y="12532914"/>
            <a:ext cx="14625063" cy="1131571"/>
          </a:xfrm>
          <a:prstGeom prst="rect">
            <a:avLst/>
          </a:prstGeom>
          <a:ln w="12700">
            <a:miter lim="400000"/>
          </a:ln>
        </p:spPr>
        <p:txBody>
          <a:bodyPr tIns="91439" bIns="91439" anchor="b">
            <a:normAutofit/>
          </a:bodyPr>
          <a:lstStyle>
            <a:lvl1pPr algn="l" defTabSz="1737360">
              <a:lnSpc>
                <a:spcPct val="90000"/>
              </a:lnSpc>
              <a:defRPr sz="399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注：红色为用典（选择☆☆）一戈十日歼枯鱼     解忧慷慨赋同仇   </a:t>
            </a:r>
          </a:p>
        </p:txBody>
      </p:sp>
      <p:pic>
        <p:nvPicPr>
          <p:cNvPr id="94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5140" y="2967093"/>
            <a:ext cx="6593714" cy="36889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44" name="矩形"/>
          <p:cNvSpPr/>
          <p:nvPr/>
        </p:nvSpPr>
        <p:spPr>
          <a:xfrm>
            <a:off x="939800" y="5952371"/>
            <a:ext cx="12941597" cy="36635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下列《三元里》的诗句中，使事用典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下列《三元里》的诗句中，使事用典的有（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A:晴空骤雨忽倾盆，凶夷无所施其暴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B:一戈已摏长狄喉，十日犹悬郅支首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C:不解何由巨网开，枯鱼竟得悠然逝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D:妇女齐心亦健儿，犁锄在手皆兵器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E:魏绛和戎且解忧，风人慷慨赋同仇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94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下列《三元里》的诗句中，使事用典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下列《三元里》的诗句中，使事用典的有（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A:晴空骤雨忽倾盆，凶夷无所施其暴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B:一戈已摏长狄喉，十日犹悬郅支首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C:不解何由巨网开，枯鱼竟得悠然逝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D:妇女齐心亦健儿，犁锄在手皆兵器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E:魏绛和戎且解忧，风人慷慨赋同仇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答案：BCE</a:t>
            </a:r>
          </a:p>
        </p:txBody>
      </p:sp>
      <p:sp>
        <p:nvSpPr>
          <p:cNvPr id="95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3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>
            <a:lvl1pPr>
              <a:defRPr sz="8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4.15龚自珍 </a:t>
            </a:r>
          </a:p>
        </p:txBody>
      </p:sp>
      <p:sp>
        <p:nvSpPr>
          <p:cNvPr id="95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5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5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矩形 4"/>
          <p:cNvSpPr txBox="1"/>
          <p:nvPr/>
        </p:nvSpPr>
        <p:spPr>
          <a:xfrm>
            <a:off x="918209" y="5118822"/>
            <a:ext cx="11273970" cy="34910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1.龚自珍，为</a:t>
            </a:r>
            <a:r>
              <a:rPr u="sng">
                <a:solidFill>
                  <a:srgbClr val="C00000"/>
                </a:solidFill>
              </a:rPr>
              <a:t>今文学派</a:t>
            </a:r>
            <a:r>
              <a:t>主要代表人物。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2.著有《</a:t>
            </a:r>
            <a:r>
              <a:rPr u="sng">
                <a:solidFill>
                  <a:srgbClr val="C00000"/>
                </a:solidFill>
              </a:rPr>
              <a:t>定庵集</a:t>
            </a:r>
            <a:r>
              <a:t>》。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3.曾与</a:t>
            </a:r>
            <a:r>
              <a:rPr u="sng">
                <a:solidFill>
                  <a:srgbClr val="C00000"/>
                </a:solidFill>
              </a:rPr>
              <a:t>林则徐、魏源</a:t>
            </a:r>
            <a:r>
              <a:t>等结“</a:t>
            </a:r>
            <a:r>
              <a:rPr u="sng">
                <a:solidFill>
                  <a:srgbClr val="C00000"/>
                </a:solidFill>
              </a:rPr>
              <a:t>宣南诗社</a:t>
            </a:r>
            <a:r>
              <a:t>”。</a:t>
            </a:r>
          </a:p>
        </p:txBody>
      </p:sp>
      <p:sp>
        <p:nvSpPr>
          <p:cNvPr id="960" name="标题 7"/>
          <p:cNvSpPr txBox="1"/>
          <p:nvPr>
            <p:ph type="title"/>
          </p:nvPr>
        </p:nvSpPr>
        <p:spPr>
          <a:xfrm>
            <a:off x="1618318" y="206374"/>
            <a:ext cx="13401734" cy="1978026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4.15龚自珍 </a:t>
            </a:r>
          </a:p>
        </p:txBody>
      </p:sp>
      <p:pic>
        <p:nvPicPr>
          <p:cNvPr id="96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0803" y="1885459"/>
            <a:ext cx="7058049" cy="39744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334" y="6844652"/>
            <a:ext cx="5614086" cy="46295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3" name="单选"/>
          <p:cNvSpPr txBox="1"/>
          <p:nvPr/>
        </p:nvSpPr>
        <p:spPr>
          <a:xfrm>
            <a:off x="944882" y="8815247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964" name="星形"/>
          <p:cNvSpPr/>
          <p:nvPr/>
        </p:nvSpPr>
        <p:spPr>
          <a:xfrm>
            <a:off x="1931773" y="8940601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65" name="星形"/>
          <p:cNvSpPr/>
          <p:nvPr/>
        </p:nvSpPr>
        <p:spPr>
          <a:xfrm>
            <a:off x="2541894" y="8908246"/>
            <a:ext cx="497343" cy="50233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标题 2"/>
          <p:cNvSpPr txBox="1"/>
          <p:nvPr>
            <p:ph type="title"/>
          </p:nvPr>
        </p:nvSpPr>
        <p:spPr>
          <a:xfrm>
            <a:off x="1272540" y="1207769"/>
            <a:ext cx="11916410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11 郑燮《板桥题画》</a:t>
            </a:r>
          </a:p>
        </p:txBody>
      </p:sp>
      <p:sp>
        <p:nvSpPr>
          <p:cNvPr id="678" name="文本框 1"/>
          <p:cNvSpPr txBox="1"/>
          <p:nvPr/>
        </p:nvSpPr>
        <p:spPr>
          <a:xfrm>
            <a:off x="201929" y="3446757"/>
            <a:ext cx="23567392" cy="409257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20000"/>
              </a:lnSpc>
              <a:buSzPct val="100000"/>
              <a:buChar char="➢"/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原文内容</a:t>
            </a:r>
          </a:p>
          <a:p>
            <a:pPr algn="l" defTabSz="1828800">
              <a:lnSpc>
                <a:spcPct val="120000"/>
              </a:lnSpc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  </a:t>
            </a:r>
            <a:r>
              <a:rPr sz="4800"/>
              <a:t>江馆清秋，晨起</a:t>
            </a:r>
            <a:r>
              <a:rPr sz="4800">
                <a:solidFill>
                  <a:srgbClr val="BE0000"/>
                </a:solidFill>
              </a:rPr>
              <a:t>看</a:t>
            </a:r>
            <a:r>
              <a:rPr sz="4800"/>
              <a:t>竹、烟光、日影、雾气，皆浮动于疏技密叶之间。胸中勃勃，遂有画意。其实，</a:t>
            </a:r>
            <a:r>
              <a:rPr sz="4800">
                <a:solidFill>
                  <a:srgbClr val="BE0000"/>
                </a:solidFill>
              </a:rPr>
              <a:t>胸中之竹，并不是眼中之竹</a:t>
            </a:r>
            <a:r>
              <a:rPr sz="4800"/>
              <a:t>也。因而磨墨、展纸、落笔、倏作变相，</a:t>
            </a:r>
            <a:r>
              <a:rPr sz="4800">
                <a:solidFill>
                  <a:srgbClr val="BE0000"/>
                </a:solidFill>
              </a:rPr>
              <a:t>手中之竹，又不是胸中之竹也</a:t>
            </a:r>
            <a:r>
              <a:rPr sz="4800"/>
              <a:t>。总之，意在笔先者，定则也。趣在法外者，化机也。独画云乎哉！</a:t>
            </a:r>
            <a:endParaRPr sz="4800"/>
          </a:p>
        </p:txBody>
      </p:sp>
      <p:sp>
        <p:nvSpPr>
          <p:cNvPr id="679" name="文本框 3"/>
          <p:cNvSpPr txBox="1"/>
          <p:nvPr/>
        </p:nvSpPr>
        <p:spPr>
          <a:xfrm>
            <a:off x="201929" y="7884159"/>
            <a:ext cx="23567392" cy="559625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>
            <a:lvl1pPr algn="l" defTabSz="1828800">
              <a:lnSpc>
                <a:spcPct val="115000"/>
              </a:lnSpc>
              <a:defRPr sz="45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译文：在江边的私塾教书，每逢清秋，早晨常起来观察竹子。这时，烟光、日影、露气，都在疏枝密叶之间飘浮流动。于是，胸中情致勃动，就有了作画的意念。其实，这时在脑海里映现的竹子，已经不是眼睛所看到的竹子了，于是赶快取砚磨墨，展开画纸，乘兴落笔，尽情挥毫，迅即呵成一幅幅图画。这时，笔下所画出来的竹子又不是脑海里映现的竹子了。总之，意念产生在落笔之前，这是无可置疑的法则；但情趣流溢在法则之外，则全凭个人的运化之功了。难道仅仅作画是这样吗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5920" y="284480"/>
            <a:ext cx="54673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4.9.2板桥题画（三则）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0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 defTabSz="1426210">
              <a:defRPr sz="694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4.15龚自珍《咏史》</a:t>
            </a:r>
            <a:r>
              <a:rPr>
                <a:solidFill>
                  <a:srgbClr val="BE0000"/>
                </a:solidFill>
              </a:rPr>
              <a:t>【精读+必背】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71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72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3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74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矩形 4"/>
          <p:cNvSpPr/>
          <p:nvPr/>
        </p:nvSpPr>
        <p:spPr>
          <a:xfrm>
            <a:off x="1090986" y="4632958"/>
            <a:ext cx="22202027" cy="2552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just" defTabSz="1828800">
              <a:lnSpc>
                <a:spcPct val="1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金粉东南十五州，万重恩怨属名流。牢盆狎客操全算，团扇才人踞上游。</a:t>
            </a:r>
          </a:p>
          <a:p>
            <a:pPr algn="just" defTabSz="1828800">
              <a:lnSpc>
                <a:spcPct val="1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避席畏闻文字狱，著书都为稻粱谋。田横五百人安在，难道归来尽列侯？</a:t>
            </a:r>
          </a:p>
        </p:txBody>
      </p:sp>
      <p:sp>
        <p:nvSpPr>
          <p:cNvPr id="977" name="文本框 2"/>
          <p:cNvSpPr txBox="1"/>
          <p:nvPr/>
        </p:nvSpPr>
        <p:spPr>
          <a:xfrm>
            <a:off x="1122286" y="7413953"/>
            <a:ext cx="22202028" cy="466598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1.金粉：借以形容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奢侈靡丽的生活</a:t>
            </a:r>
            <a:r>
              <a:t>。</a:t>
            </a:r>
          </a:p>
          <a:p>
            <a:pPr algn="l" defTabSz="1828800">
              <a:lnSpc>
                <a:spcPct val="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牢盆：煮盐的器具，官僚。出自《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史记</a:t>
            </a:r>
            <a:r>
              <a:t>·平准书》</a:t>
            </a:r>
          </a:p>
          <a:p>
            <a:pPr algn="l" defTabSz="1828800">
              <a:lnSpc>
                <a:spcPct val="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2.团扇才人：指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不学无术而又身居高位的人</a:t>
            </a:r>
            <a:r>
              <a:t>。</a:t>
            </a:r>
          </a:p>
          <a:p>
            <a:pPr algn="l" defTabSz="1828800">
              <a:lnSpc>
                <a:spcPct val="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3.避席：这里是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敬畏</a:t>
            </a:r>
            <a:r>
              <a:t>的表示。</a:t>
            </a:r>
          </a:p>
          <a:p>
            <a:pPr algn="l" defTabSz="1828800">
              <a:lnSpc>
                <a:spcPct val="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4.稻粱谋:指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谋求利禄</a:t>
            </a:r>
            <a:r>
              <a:t>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杜甫</a:t>
            </a:r>
            <a:r>
              <a:t>《同诸公登慈恩寺塔》</a:t>
            </a:r>
          </a:p>
          <a:p>
            <a:pPr algn="l" defTabSz="1828800">
              <a:lnSpc>
                <a:spcPct val="9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5.田横：楚汉纷争时曾自立为齐王，后败。事见《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史记</a:t>
            </a:r>
            <a:r>
              <a:t>·田儋dān列传》。</a:t>
            </a:r>
          </a:p>
        </p:txBody>
      </p:sp>
      <p:sp>
        <p:nvSpPr>
          <p:cNvPr id="978" name="标题 7"/>
          <p:cNvSpPr txBox="1"/>
          <p:nvPr>
            <p:ph type="title"/>
          </p:nvPr>
        </p:nvSpPr>
        <p:spPr>
          <a:xfrm>
            <a:off x="1542118" y="323850"/>
            <a:ext cx="13401734" cy="1978025"/>
          </a:xfrm>
          <a:prstGeom prst="rect">
            <a:avLst/>
          </a:prstGeom>
        </p:spPr>
        <p:txBody>
          <a:bodyPr lIns="91438" tIns="91438" rIns="91438" bIns="91438"/>
          <a:lstStyle/>
          <a:p>
            <a:pPr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4.15龚自珍《咏史》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9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7829" y="479120"/>
            <a:ext cx="6954472" cy="41350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80" name="单选"/>
          <p:cNvSpPr txBox="1"/>
          <p:nvPr/>
        </p:nvSpPr>
        <p:spPr>
          <a:xfrm>
            <a:off x="1173482" y="12301879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981" name="星形"/>
          <p:cNvSpPr/>
          <p:nvPr/>
        </p:nvSpPr>
        <p:spPr>
          <a:xfrm>
            <a:off x="2160373" y="12427233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82" name="星形"/>
          <p:cNvSpPr/>
          <p:nvPr/>
        </p:nvSpPr>
        <p:spPr>
          <a:xfrm>
            <a:off x="2770494" y="12394879"/>
            <a:ext cx="497343" cy="5023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Box 4"/>
          <p:cNvSpPr txBox="1"/>
          <p:nvPr/>
        </p:nvSpPr>
        <p:spPr>
          <a:xfrm>
            <a:off x="478789" y="4244340"/>
            <a:ext cx="22438362" cy="4665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1.写于龚自珍客居江苏昆山期间。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2.当时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社会黑暗、政治腐败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 作者面对现实义愤填膺，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借“咏史”之名</a:t>
            </a:r>
            <a:r>
              <a:t>，对当时的官场、士林进行了尖锐的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讽刺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与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鞭笞</a:t>
            </a:r>
            <a:r>
              <a:t>，表现出作者作为一个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改良主义政治家</a:t>
            </a:r>
            <a:r>
              <a:t>的眼光与思考。</a:t>
            </a:r>
          </a:p>
        </p:txBody>
      </p:sp>
      <p:sp>
        <p:nvSpPr>
          <p:cNvPr id="987" name="标题 7"/>
          <p:cNvSpPr txBox="1"/>
          <p:nvPr>
            <p:ph type="title"/>
          </p:nvPr>
        </p:nvSpPr>
        <p:spPr>
          <a:xfrm>
            <a:off x="1542118" y="323850"/>
            <a:ext cx="13401734" cy="1978025"/>
          </a:xfrm>
          <a:prstGeom prst="rect">
            <a:avLst/>
          </a:prstGeom>
        </p:spPr>
        <p:txBody>
          <a:bodyPr lIns="91438" tIns="91438" rIns="91438" bIns="91438"/>
          <a:lstStyle/>
          <a:p>
            <a: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4.15龚自珍《咏史》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98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4893" y="108719"/>
            <a:ext cx="7113604" cy="408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89" name="单选"/>
          <p:cNvSpPr txBox="1"/>
          <p:nvPr/>
        </p:nvSpPr>
        <p:spPr>
          <a:xfrm>
            <a:off x="411482" y="9159950"/>
            <a:ext cx="28473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【了解即可】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龚自珍《咏史》“牢盆狎客操全算，团扇才人踞上游”中，“团扇才人”是指（ ）…"/>
          <p:cNvSpPr txBox="1"/>
          <p:nvPr>
            <p:ph type="body" idx="1"/>
          </p:nvPr>
        </p:nvSpPr>
        <p:spPr>
          <a:xfrm>
            <a:off x="810260" y="2931160"/>
            <a:ext cx="23094216" cy="940054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龚自珍《咏史》“牢盆狎客操全算，团扇才人踞上游”中，“团扇才人”是指（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A:名妓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B:高官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C:文人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D:盐商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99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龚自珍《咏史》“牢盆狎客操全算，团扇才人踞上游”中，“团扇才人”是指（ ）…"/>
          <p:cNvSpPr txBox="1"/>
          <p:nvPr>
            <p:ph type="body" idx="1"/>
          </p:nvPr>
        </p:nvSpPr>
        <p:spPr>
          <a:xfrm>
            <a:off x="810260" y="2931160"/>
            <a:ext cx="23094216" cy="940054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龚自珍《咏史》“牢盆狎客操全算，团扇才人踞上游”中，“团扇才人”是指（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A:名妓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B:高官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C:文人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D:盐商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99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00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>
            <a:lvl1pPr>
              <a:defRPr sz="8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4.16 黄遵宪</a:t>
            </a:r>
          </a:p>
        </p:txBody>
      </p:sp>
      <p:sp>
        <p:nvSpPr>
          <p:cNvPr id="1001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02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03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04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>
            <a:lvl1pPr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4.16.0 黄遵宪</a:t>
            </a:r>
          </a:p>
        </p:txBody>
      </p:sp>
      <p:sp>
        <p:nvSpPr>
          <p:cNvPr id="1007" name="TextBox 4"/>
          <p:cNvSpPr txBox="1"/>
          <p:nvPr/>
        </p:nvSpPr>
        <p:spPr>
          <a:xfrm>
            <a:off x="873125" y="4751104"/>
            <a:ext cx="21135479" cy="59028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1.黄遵宪，字公度，别号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人境庐主人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0000"/>
                </a:solidFill>
              </a:rPr>
              <a:t>               是近代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“诗界革命”的一面旗帜</a:t>
            </a:r>
            <a:r>
              <a:rPr>
                <a:solidFill>
                  <a:srgbClr val="000000"/>
                </a:solidFill>
              </a:rPr>
              <a:t>主张“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我手写吾口</a:t>
            </a:r>
            <a:r>
              <a:rPr>
                <a:solidFill>
                  <a:srgbClr val="000000"/>
                </a:solidFill>
              </a:rPr>
              <a:t>”，</a:t>
            </a:r>
            <a:r>
              <a:t> </a:t>
            </a:r>
            <a:r>
              <a:rPr>
                <a:solidFill>
                  <a:srgbClr val="000000"/>
                </a:solidFill>
              </a:rPr>
              <a:t>要求表现“古人未有之物，未辟之境”。</a:t>
            </a:r>
            <a:endParaRPr>
              <a:solidFill>
                <a:srgbClr val="00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2.其诗多反映近代重大历史事件以及外国新事物，表达强烈的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爱国主义情感</a:t>
            </a:r>
            <a:r>
              <a:t>；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          著有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人境庐诗草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、</a:t>
            </a:r>
            <a:r>
              <a:rPr u="sng">
                <a:solidFill>
                  <a:srgbClr val="C00000"/>
                </a:solidFill>
              </a:rPr>
              <a:t>《日本杂事诗》</a:t>
            </a:r>
            <a:r>
              <a:t>等。</a:t>
            </a:r>
          </a:p>
        </p:txBody>
      </p:sp>
      <p:sp>
        <p:nvSpPr>
          <p:cNvPr id="1008" name="单选"/>
          <p:cNvSpPr txBox="1"/>
          <p:nvPr/>
        </p:nvSpPr>
        <p:spPr>
          <a:xfrm>
            <a:off x="1198882" y="10955679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1009" name="星形"/>
          <p:cNvSpPr/>
          <p:nvPr/>
        </p:nvSpPr>
        <p:spPr>
          <a:xfrm>
            <a:off x="2185773" y="11081033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10" name="星形"/>
          <p:cNvSpPr/>
          <p:nvPr/>
        </p:nvSpPr>
        <p:spPr>
          <a:xfrm>
            <a:off x="2795894" y="11048679"/>
            <a:ext cx="497343" cy="5023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5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>
            <a:lvl1pPr defTabSz="1627505">
              <a:defRPr sz="792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4.16.1黄遵宪《哀旅顺》【泛读】</a:t>
            </a:r>
          </a:p>
        </p:txBody>
      </p:sp>
      <p:sp>
        <p:nvSpPr>
          <p:cNvPr id="1016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1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8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19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矩形 4"/>
          <p:cNvSpPr/>
          <p:nvPr/>
        </p:nvSpPr>
        <p:spPr>
          <a:xfrm>
            <a:off x="391843" y="2791261"/>
            <a:ext cx="12722614" cy="8133478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海水一泓烟九点，</a:t>
            </a:r>
            <a:r>
              <a:rPr u="sng"/>
              <a:t>壮哉</a:t>
            </a:r>
            <a:r>
              <a:t>此地实天险 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/>
              <a:t>炮台屹立如虎阚hǎn，红衣大将威望俨 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下有深池列巨舰，晴天雷轰夜电闪 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最高峰头纵远览，龙旗百丈迎风飐 zhǎn。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长城万里此为堑，鲸鹏相摩图一啖dàn 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昂头侧睨视眈眈，伸手欲攫jué终不敢 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谓海可填山易撼，万鬼聚谋无此胆 。</a:t>
            </a:r>
          </a:p>
          <a:p>
            <a:pPr algn="l" defTabSz="1828800">
              <a:lnSpc>
                <a:spcPct val="15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一朝瓦解成劫灰，闻道敌军蹈背来！</a:t>
            </a:r>
          </a:p>
        </p:txBody>
      </p:sp>
      <p:sp>
        <p:nvSpPr>
          <p:cNvPr id="1022" name="旅顺地理险要、军威雄壮。"/>
          <p:cNvSpPr txBox="1"/>
          <p:nvPr/>
        </p:nvSpPr>
        <p:spPr>
          <a:xfrm>
            <a:off x="15037018" y="4512468"/>
            <a:ext cx="8104255" cy="8255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>
            <a:spAutoFit/>
          </a:bodyPr>
          <a:lstStyle>
            <a:lvl1pPr algn="l" defTabSz="1828800">
              <a:lnSpc>
                <a:spcPct val="150000"/>
              </a:lnSpc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rPr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旅顺地理险要、军威雄壮。</a:t>
            </a:r>
            <a:endParaRPr b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023" name="以“长城万里”和“鲸鹏相摩”为喻，进一步描写旅顺地理险要、军威雄壮。"/>
          <p:cNvSpPr txBox="1"/>
          <p:nvPr/>
        </p:nvSpPr>
        <p:spPr>
          <a:xfrm>
            <a:off x="14669259" y="7501997"/>
            <a:ext cx="9408832" cy="2032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>
            <a:spAutoFit/>
          </a:bodyPr>
          <a:lstStyle>
            <a:lvl1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以“长城万里”和“鲸鹏相摩”为喻，进一步描写旅顺地理险要、军威雄壮。</a:t>
            </a:r>
          </a:p>
        </p:txBody>
      </p:sp>
      <p:sp>
        <p:nvSpPr>
          <p:cNvPr id="1024" name="旅顺轻易陷落与上面强烈对比。"/>
          <p:cNvSpPr txBox="1"/>
          <p:nvPr/>
        </p:nvSpPr>
        <p:spPr>
          <a:xfrm>
            <a:off x="13455496" y="10141664"/>
            <a:ext cx="8927341" cy="7112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>
            <a:spAutoFit/>
          </a:bodyPr>
          <a:lstStyle>
            <a:lvl1pPr algn="l" defTabSz="1828800">
              <a:lnSpc>
                <a:spcPct val="8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rPr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旅顺轻易陷落与上面强烈对比。</a:t>
            </a:r>
            <a:endParaRPr b="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025" name="标题 7"/>
          <p:cNvSpPr txBox="1"/>
          <p:nvPr>
            <p:ph type="title"/>
          </p:nvPr>
        </p:nvSpPr>
        <p:spPr>
          <a:xfrm>
            <a:off x="1592918" y="247650"/>
            <a:ext cx="13401734" cy="1978025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4.16.1黄遵宪《哀旅顺》 </a:t>
            </a:r>
          </a:p>
        </p:txBody>
      </p:sp>
      <p:pic>
        <p:nvPicPr>
          <p:cNvPr id="102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618" y="-51898"/>
            <a:ext cx="6493068" cy="3860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27" name="矩形 4"/>
          <p:cNvSpPr/>
          <p:nvPr/>
        </p:nvSpPr>
        <p:spPr>
          <a:xfrm>
            <a:off x="391843" y="11257682"/>
            <a:ext cx="12722614" cy="1525390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8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一泓：出自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李贺《梦天》</a:t>
            </a:r>
            <a:r>
              <a:t>。</a:t>
            </a:r>
          </a:p>
          <a:p>
            <a:pPr algn="l" defTabSz="1828800">
              <a:lnSpc>
                <a:spcPct val="8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虎阚：出自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《诗经》</a:t>
            </a:r>
            <a:r>
              <a:t>。</a:t>
            </a:r>
          </a:p>
        </p:txBody>
      </p:sp>
      <p:sp>
        <p:nvSpPr>
          <p:cNvPr id="1028" name="单选"/>
          <p:cNvSpPr txBox="1"/>
          <p:nvPr/>
        </p:nvSpPr>
        <p:spPr>
          <a:xfrm>
            <a:off x="513082" y="12984311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1029" name="星形"/>
          <p:cNvSpPr/>
          <p:nvPr/>
        </p:nvSpPr>
        <p:spPr>
          <a:xfrm>
            <a:off x="1499974" y="13109664"/>
            <a:ext cx="636722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30" name="星形"/>
          <p:cNvSpPr/>
          <p:nvPr/>
        </p:nvSpPr>
        <p:spPr>
          <a:xfrm>
            <a:off x="2110094" y="13077310"/>
            <a:ext cx="497343" cy="5023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31" name="image14.tif" descr="image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430096" y="2870200"/>
            <a:ext cx="1272234" cy="37114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32" name="image14.tif" descr="image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540571" y="7224582"/>
            <a:ext cx="886725" cy="25868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>
            <a:lvl1pPr>
              <a:defRPr sz="5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4.16.1黄遵宪《哀旅顺》 </a:t>
            </a:r>
          </a:p>
        </p:txBody>
      </p:sp>
      <p:sp>
        <p:nvSpPr>
          <p:cNvPr id="1037" name="TextBox 4"/>
          <p:cNvSpPr txBox="1"/>
          <p:nvPr/>
        </p:nvSpPr>
        <p:spPr>
          <a:xfrm>
            <a:off x="1069101" y="4181729"/>
            <a:ext cx="14825664" cy="502234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真实地记录了</a:t>
            </a:r>
            <a:r>
              <a:rPr b="1" u="sng">
                <a:solidFill>
                  <a:srgbClr val="C00000"/>
                </a:solidFill>
              </a:rPr>
              <a:t>旅顺失守</a:t>
            </a:r>
            <a:r>
              <a:t>的情景，【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与日军大战</a:t>
            </a:r>
            <a:r>
              <a:t>】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表现诗人对昏庸无能的清政府的</a:t>
            </a:r>
            <a:r>
              <a:rPr b="1" u="sng">
                <a:solidFill>
                  <a:srgbClr val="C00000"/>
                </a:solidFill>
              </a:rPr>
              <a:t>愤怒谴责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对迫在眉睫的民族危亡的</a:t>
            </a:r>
            <a:r>
              <a:rPr b="1" u="sng">
                <a:solidFill>
                  <a:srgbClr val="C00000"/>
                </a:solidFill>
              </a:rPr>
              <a:t>深切焦虑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同时也蕴含有抵御外敌的</a:t>
            </a:r>
            <a:r>
              <a:rPr b="1" u="sng">
                <a:solidFill>
                  <a:srgbClr val="C00000"/>
                </a:solidFill>
              </a:rPr>
              <a:t>爱国情怀</a:t>
            </a:r>
            <a:r>
              <a:t>。</a:t>
            </a:r>
          </a:p>
        </p:txBody>
      </p:sp>
      <p:pic>
        <p:nvPicPr>
          <p:cNvPr id="1038" name="对象 3" descr="对象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0" y="6642100"/>
            <a:ext cx="1828800" cy="431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39" name="单选"/>
          <p:cNvSpPr txBox="1"/>
          <p:nvPr/>
        </p:nvSpPr>
        <p:spPr>
          <a:xfrm>
            <a:off x="1859283" y="9301311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1040" name="星形"/>
          <p:cNvSpPr/>
          <p:nvPr/>
        </p:nvSpPr>
        <p:spPr>
          <a:xfrm>
            <a:off x="2846173" y="9426664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41" name="星形"/>
          <p:cNvSpPr/>
          <p:nvPr/>
        </p:nvSpPr>
        <p:spPr>
          <a:xfrm>
            <a:off x="3456294" y="9394310"/>
            <a:ext cx="497343" cy="5023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4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37" y="4019548"/>
            <a:ext cx="7986029" cy="4590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标题 2"/>
          <p:cNvSpPr txBox="1"/>
          <p:nvPr>
            <p:ph type="title"/>
          </p:nvPr>
        </p:nvSpPr>
        <p:spPr>
          <a:xfrm>
            <a:off x="1272540" y="1207769"/>
            <a:ext cx="11916410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11 郑燮《板桥题画》</a:t>
            </a:r>
          </a:p>
        </p:txBody>
      </p:sp>
      <p:sp>
        <p:nvSpPr>
          <p:cNvPr id="682" name="文本框 1"/>
          <p:cNvSpPr txBox="1"/>
          <p:nvPr/>
        </p:nvSpPr>
        <p:spPr>
          <a:xfrm>
            <a:off x="255269" y="2304415"/>
            <a:ext cx="23873462" cy="430085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余种兰数十盆，三春告莫，皆有憔悴思归之色。因移植于太湖石黄石之间，山之阴，石之缝，既已避日，又就燥，对吾堂亦不恶也。来年忽发箭数十，挺然直上，香味坚厚而远。又一年更茂。乃知</a:t>
            </a:r>
            <a:r>
              <a:rPr>
                <a:solidFill>
                  <a:srgbClr val="BE0000"/>
                </a:solidFill>
              </a:rPr>
              <a:t>物亦各有本性</a:t>
            </a:r>
            <a:r>
              <a:t>。赠以诗曰：兰花本是山中草，还向山中种此花。</a:t>
            </a:r>
            <a:r>
              <a:rPr>
                <a:solidFill>
                  <a:srgbClr val="BE0000"/>
                </a:solidFill>
              </a:rPr>
              <a:t>尘世纷纷植盆盎，不如留与伴烟霞。</a:t>
            </a:r>
            <a:r>
              <a:t>又云：山中兰草乱如蓬，叶暖花酣气候浓。山谷送香非不远，那能送到俗尘中？此假山耳，尚如此，况真山乎！余画此幅，花皆出叶上，极肥而劲，盖山中之兰，非盆中之兰也。</a:t>
            </a:r>
          </a:p>
        </p:txBody>
      </p:sp>
      <p:sp>
        <p:nvSpPr>
          <p:cNvPr id="683" name="文本框 3"/>
          <p:cNvSpPr txBox="1"/>
          <p:nvPr/>
        </p:nvSpPr>
        <p:spPr>
          <a:xfrm>
            <a:off x="203200" y="6741159"/>
            <a:ext cx="24028400" cy="650042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译文：</a:t>
            </a:r>
            <a:r>
              <a:rPr>
                <a:latin typeface="方正宋刻本秀楷简体"/>
                <a:ea typeface="方正宋刻本秀楷简体"/>
                <a:cs typeface="方正宋刻本秀楷简体"/>
                <a:sym typeface="方正宋刻本秀楷简体"/>
              </a:rPr>
              <a:t>我种了几十盆兰花，到了春天将尽的时候，都显出萎靡凋零、仿佛思念故乡的样子。因而将它们移植到假山石之间，在山的北面，石头的空隙中，既能够躲避烈日，又接近干爽之地，正对着我的堂屋，观赏起来也没有碍眼之处。第二年，忽然生发出数十枚新枝，挺拔直上，香味坚实、厚重而悠远。又一年，长得更加茂盛。由此我体悟到：万物均有自己的本性。是就写诗赠送给兰花，诗曰：“兰花本是山中草，还向山中种此花。尘世纷纷植盆盎，(盎：情趣洋溢)不如留与伴烟霞。”又曰：“山中兰草乱如蓬，叶暖花酣气候浓。山谷送香非不远，哪能送到俗尘中?”这不过是假山罢了，尚且如此，何况是真山呢!我画的这幅兰画，它的花都超出在叶子的上面，而且十分肥壮而强劲，这是由于它是山中的兰花而不是盆中的兰花啊。</a:t>
            </a:r>
            <a:endParaRPr>
              <a:latin typeface="方正宋刻本秀楷简体"/>
              <a:ea typeface="方正宋刻本秀楷简体"/>
              <a:cs typeface="方正宋刻本秀楷简体"/>
              <a:sym typeface="方正宋刻本秀楷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920" y="284480"/>
            <a:ext cx="54673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4.9.2板桥题画（三则）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下列《哀旅顺》句子中， 化用李贺诗句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下列《哀旅顺》句子中， 化用李贺诗句的是（ ）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A:下有洼池列巨舰，晴天雷轰夜电闪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B:海水一泓烟九点，壮哉此地实天险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C:最高峰头纵远览，龙旗百丈迎风飐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D:一朝瓦解成劫灰，闻道敌军蹈背来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04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下列《哀旅顺》句子中， 化用李贺诗句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下列《哀旅顺》句子中， 化用李贺诗句的是（ ）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A:下有洼池列巨舰，晴天雷轰夜电闪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B:海水一泓烟九点，壮哉此地实天险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C:最高峰头纵远览，龙旗百丈迎风飐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D:一朝瓦解成劫灰，闻道敌军蹈背来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554480">
              <a:lnSpc>
                <a:spcPct val="150000"/>
              </a:lnSpc>
              <a:spcBef>
                <a:spcPts val="0"/>
              </a:spcBef>
              <a:defRPr sz="47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04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1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>
            <a:lvl1pPr>
              <a:defRPr sz="8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 刘鹗</a:t>
            </a:r>
          </a:p>
        </p:txBody>
      </p:sp>
      <p:sp>
        <p:nvSpPr>
          <p:cNvPr id="1052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5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4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55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矩形 4"/>
          <p:cNvSpPr txBox="1"/>
          <p:nvPr/>
        </p:nvSpPr>
        <p:spPr>
          <a:xfrm>
            <a:off x="963930" y="5741704"/>
            <a:ext cx="12632016" cy="22275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刘鹗，号老残。署名“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鸿都百炼生</a:t>
            </a:r>
            <a:r>
              <a:t>”。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著作颇丰，以小说《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老残游记</a:t>
            </a:r>
            <a:r>
              <a:t>》最为著名。</a:t>
            </a:r>
          </a:p>
        </p:txBody>
      </p:sp>
      <p:pic>
        <p:nvPicPr>
          <p:cNvPr id="105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2589" y="3945890"/>
            <a:ext cx="5104131" cy="6799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9" name="标题 7"/>
          <p:cNvSpPr txBox="1"/>
          <p:nvPr>
            <p:ph type="title"/>
          </p:nvPr>
        </p:nvSpPr>
        <p:spPr>
          <a:xfrm>
            <a:off x="1618318" y="425450"/>
            <a:ext cx="13401734" cy="1978025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 sz="6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4.17.0 刘鹗</a:t>
            </a:r>
          </a:p>
        </p:txBody>
      </p:sp>
      <p:sp>
        <p:nvSpPr>
          <p:cNvPr id="1060" name="单选"/>
          <p:cNvSpPr txBox="1"/>
          <p:nvPr/>
        </p:nvSpPr>
        <p:spPr>
          <a:xfrm>
            <a:off x="1122683" y="8209111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1061" name="星形"/>
          <p:cNvSpPr/>
          <p:nvPr/>
        </p:nvSpPr>
        <p:spPr>
          <a:xfrm>
            <a:off x="2109573" y="8334464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62" name="星形"/>
          <p:cNvSpPr/>
          <p:nvPr/>
        </p:nvSpPr>
        <p:spPr>
          <a:xfrm>
            <a:off x="2719694" y="8302110"/>
            <a:ext cx="497343" cy="5023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7" name="标题 1"/>
          <p:cNvSpPr txBox="1"/>
          <p:nvPr>
            <p:ph type="title"/>
          </p:nvPr>
        </p:nvSpPr>
        <p:spPr>
          <a:xfrm>
            <a:off x="3091518" y="8350250"/>
            <a:ext cx="15580876" cy="1978025"/>
          </a:xfrm>
          <a:prstGeom prst="rect">
            <a:avLst/>
          </a:prstGeom>
        </p:spPr>
        <p:txBody>
          <a:bodyPr anchor="b"/>
          <a:lstStyle/>
          <a:p>
            <a:pPr defTabSz="1426210">
              <a:defRPr sz="694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4.17.1 刘鹗《明湖边美人绝调》【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1068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6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0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1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文本框 1"/>
          <p:cNvSpPr txBox="1"/>
          <p:nvPr/>
        </p:nvSpPr>
        <p:spPr>
          <a:xfrm>
            <a:off x="401319" y="4368800"/>
            <a:ext cx="23581362" cy="779335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老残……一路走着，一路盘算，只听得耳边有</a:t>
            </a:r>
            <a:r>
              <a:rPr>
                <a:solidFill>
                  <a:srgbClr val="BE0000"/>
                </a:solidFill>
              </a:rPr>
              <a:t>两个挑担子</a:t>
            </a:r>
            <a:r>
              <a:t>的说道：“明儿白妞说书，我们可以不必做生意，来听书罢。”又走到街上、听</a:t>
            </a:r>
            <a:r>
              <a:rPr>
                <a:solidFill>
                  <a:srgbClr val="BE0000"/>
                </a:solidFill>
              </a:rPr>
              <a:t>铺子里柜台上有人</a:t>
            </a:r>
            <a:r>
              <a:t>说道：“前次白妞说书是你告假的，明儿的书，应该我告假了。”一路行未，</a:t>
            </a:r>
            <a:r>
              <a:rPr>
                <a:solidFill>
                  <a:srgbClr val="BE0000"/>
                </a:solidFill>
              </a:rPr>
              <a:t>街谈巷议，</a:t>
            </a:r>
            <a:r>
              <a:t>大半都是这话，……老残……问道：“你们此他说鼓书是个甚么顽意儿，何以惊动这么许多的人？”</a:t>
            </a:r>
            <a:r>
              <a:rPr>
                <a:solidFill>
                  <a:srgbClr val="BE0000"/>
                </a:solidFill>
              </a:rPr>
              <a:t>茶房</a:t>
            </a:r>
            <a:r>
              <a:t>说：“客人，你不知道。……自从王家出了这个白妞、黑妞妹妹两个，这白妞名字叫做王小玉，此人是天生的怪物！他十二三岁时就学会了这说书的本事……他的喉咙，要多高有多高；他的中气，要多长有多长。他又把那南方的甚么昆腔、小曲，种种的腔调，他都拿来装在这大鼓书的调儿里面。不过二三年工夫，创出这个调儿，竟至</a:t>
            </a:r>
            <a:r>
              <a:rPr>
                <a:solidFill>
                  <a:srgbClr val="BE0000"/>
                </a:solidFill>
              </a:rPr>
              <a:t>无论南北高下的人，听了他唱书，无不神魂颠倒。</a:t>
            </a:r>
            <a:r>
              <a:t>现在已有招子，明儿就唱。你不信，去听一听就知道了。只是要听还要早去，他虽是一点钟开唱，若到十点钟去，便没有坐位的。”老残听了，也不甚相信。</a:t>
            </a:r>
          </a:p>
        </p:txBody>
      </p:sp>
      <p:sp>
        <p:nvSpPr>
          <p:cNvPr id="1074" name="4.17.1 刘鹗《明湖边美人绝调》"/>
          <p:cNvSpPr txBox="1"/>
          <p:nvPr/>
        </p:nvSpPr>
        <p:spPr>
          <a:xfrm>
            <a:off x="1551691" y="1276350"/>
            <a:ext cx="9340455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7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6621" y="799775"/>
            <a:ext cx="5713524" cy="33972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文本框 1"/>
          <p:cNvSpPr txBox="1"/>
          <p:nvPr/>
        </p:nvSpPr>
        <p:spPr>
          <a:xfrm>
            <a:off x="401319" y="3835400"/>
            <a:ext cx="23581362" cy="9447531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indent="38100" algn="just" defTabSz="1828800">
              <a:lnSpc>
                <a:spcPct val="8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次日……才不过十点钟时候。那明湖居本是个大戏园子，戏台前有一百多张桌子。那知进了园门，园子里面已经坐的满满的了，只有中间七八张桌子还无人坐，桌子却都贴着“抚院定”’学院定”等类红纸条儿。老残看了半天，无处落脚，只好袖子里送了看坐儿的二百个钱，才弄了一张短板凳，在人缝里坐下。……</a:t>
            </a:r>
          </a:p>
          <a:p>
            <a:pPr indent="38100" algn="just" defTabSz="1828800">
              <a:lnSpc>
                <a:spcPct val="8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到了十一点钟，只见门口轿子渐渐拥挤，许多官员都着了便衣，带着家人，陆续进来。不到十二点钟，前面几张空桌俱已满了，不断还有人来，看坐儿的也只是搬张短凳，在夹缝中安插。……</a:t>
            </a:r>
          </a:p>
          <a:p>
            <a:pPr indent="38100" algn="just" defTabSz="1828800">
              <a:lnSpc>
                <a:spcPct val="8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到了十二点半钟，看那台上，从后台帘子里面，出来一个</a:t>
            </a:r>
            <a:r>
              <a:rPr>
                <a:solidFill>
                  <a:srgbClr val="BE0000"/>
                </a:solidFill>
              </a:rPr>
              <a:t>男人</a:t>
            </a:r>
            <a:r>
              <a:t>：……慢慢的将三弦子取来，随便和了和弦，弹了一两个小调，人也不甚留神去听。……到后来，全用轮指，那抑扬顿挫，入耳动心，恍若有几十根弦，几百个指头，在那里弹似的。这时台下叫好的声音不绝于耳，却也压不下那弦子去，这曲弹罢，就歇了手，旁边有人送上茶来。</a:t>
            </a:r>
          </a:p>
          <a:p>
            <a:pPr indent="38100" algn="just" defTabSz="1828800">
              <a:lnSpc>
                <a:spcPct val="8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停了数分钟时，帘子里面出来一个姑娘，约有十六七岁……歌喉遽发，字字清脆，声声宛转，如新莺出谷，侞燕归巢，每句七字，每段数十句，或缓或急，忽高忽低；其中转腔换调之处，百变不穷，觉一切歌曲腔调俱出其下，以为观止矣。旁坐有两人，其一人低声问那人道：“此想必是白妞了罢？”其一人道：“不是。这人叫</a:t>
            </a:r>
            <a:r>
              <a:rPr>
                <a:solidFill>
                  <a:srgbClr val="BE0000"/>
                </a:solidFill>
              </a:rPr>
              <a:t>黑妞，是白妞的妹子</a:t>
            </a:r>
            <a:r>
              <a:t>。他的调门儿都是白妞教的，若比白妞，还不晓得差多远呢！……</a:t>
            </a:r>
          </a:p>
        </p:txBody>
      </p:sp>
      <p:sp>
        <p:nvSpPr>
          <p:cNvPr id="1078" name="4.17.1 刘鹗《明湖边美人绝调》"/>
          <p:cNvSpPr txBox="1"/>
          <p:nvPr/>
        </p:nvSpPr>
        <p:spPr>
          <a:xfrm>
            <a:off x="1551691" y="1276350"/>
            <a:ext cx="9340455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6621" y="266375"/>
            <a:ext cx="5713524" cy="33972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文本框 1"/>
          <p:cNvSpPr txBox="1"/>
          <p:nvPr/>
        </p:nvSpPr>
        <p:spPr>
          <a:xfrm>
            <a:off x="401319" y="4292600"/>
            <a:ext cx="23581362" cy="771969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indent="38100" algn="just" defTabSz="1828800">
              <a:lnSpc>
                <a:spcPct val="8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正在热闹哄哄的时节，只见那后台里，又出来了一位姑娘，年纪约十八九岁……煞是奇怪：只是两片顽铁，到他手里，便有了五音十二律以的。又将鼓捶子轻轻的点了两下，方抬起头来，向台下一盼。那双眼睛，如秋水，如寒星，如宝珠，如白水银里头养着两丸黑水银，左右一顾一看，连那坐在远远墙角子里的人，都觉得王小玉看见我了；那坐得近的，更不必说。</a:t>
            </a:r>
            <a:r>
              <a:rPr u="sng"/>
              <a:t>就这一眼，满园子里便鸦雀无声，比皇帝出来还要静悄得多呢，连一根针跌在地下都听得见响！</a:t>
            </a:r>
            <a:endParaRPr u="sng"/>
          </a:p>
          <a:p>
            <a:pPr indent="38100" algn="just" defTabSz="1828800">
              <a:lnSpc>
                <a:spcPct val="8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r>
              <a:rPr>
                <a:solidFill>
                  <a:srgbClr val="BE0000"/>
                </a:solidFill>
              </a:rPr>
              <a:t> 王小玉</a:t>
            </a:r>
            <a:r>
              <a:t>便启朱唇，发皓齿，唱了几句书儿。声音初不甚大，只觉入耳有说不出来的妙境：五脏六腑里，像熨斗熨过，无一处不伏贴；三万六千个毛孔，像吃了人参果，无一个毛孔不畅快。唱了十数句之后，渐渐的越唱越高，忽然拔了一个尖儿，像一线钢丝抛入天际，不禁暗暗叫绝。那知他于那极高的地方，尚能回环转折。几啭之后，又高一层，接连有三四叠，节节高起。恍如由傲来峰西面攀登泰山的景象：初看傲来峰削壁干仞，以为上与大通；及至翻到做来峰顶，才见扇子崖更在做来峰上；及至翻到扇子崖，又见南天门更在扇子崖上：愈翻愈险，愈险愈奇。</a:t>
            </a:r>
          </a:p>
        </p:txBody>
      </p:sp>
      <p:sp>
        <p:nvSpPr>
          <p:cNvPr id="1082" name="4.17.1 刘鹗《明湖边美人绝调》"/>
          <p:cNvSpPr txBox="1"/>
          <p:nvPr/>
        </p:nvSpPr>
        <p:spPr>
          <a:xfrm>
            <a:off x="1551691" y="1276350"/>
            <a:ext cx="9340455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6621" y="799775"/>
            <a:ext cx="5713524" cy="33972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文本框 1"/>
          <p:cNvSpPr txBox="1"/>
          <p:nvPr/>
        </p:nvSpPr>
        <p:spPr>
          <a:xfrm>
            <a:off x="401319" y="5029200"/>
            <a:ext cx="23581362" cy="569785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>
            <a:lvl1pPr indent="38100"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  那王小玉唱到极高的三四叠后，陡然一落，又极力骋其千回百析的津神，如一条飞蛇在黄山三十六峰半中腰里盘旋穿插。顷刻之间，周匝数遍。从此以后，愈唱愈低，愈低愈细，那声音渐渐的就听不见了。满园子的人都屏气凝神，不敢少动。约有两三分钟之久，仿佛有一点声音从地底下发出。这一出之后，忽又扬起，像放那东洋烟火，一个弹子上天，随化作千百道五色火光，纵横散乱。这一声飞起，即有无限声音俱来并发。那弹弦子的亦全用轮指，忽大忽小，同他那声音相和相合，有如花坞春晓，好鸟乱鸣。耳朵忙不过来，不晓得听那一声的为是。正在撩乱之际，忽听霍然一声，人弦俱寂。这时台下叫好之声，轰然雷动。</a:t>
            </a:r>
          </a:p>
        </p:txBody>
      </p:sp>
      <p:sp>
        <p:nvSpPr>
          <p:cNvPr id="1086" name="4.17.1 刘鹗《明湖边美人绝调》"/>
          <p:cNvSpPr txBox="1"/>
          <p:nvPr/>
        </p:nvSpPr>
        <p:spPr>
          <a:xfrm>
            <a:off x="1551691" y="1276350"/>
            <a:ext cx="9340455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6621" y="799775"/>
            <a:ext cx="5713524" cy="33972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文本框 1"/>
          <p:cNvSpPr txBox="1"/>
          <p:nvPr/>
        </p:nvSpPr>
        <p:spPr>
          <a:xfrm>
            <a:off x="401319" y="4724400"/>
            <a:ext cx="23581362" cy="639635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indent="38100"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停了一会，闹声稍定，只听那台下正座上，有一个少年人，不到三十岁光景，是湖南口音，说道：“当年读书，见古人形容歌声的好处，有那‘余音绕梁，三日不绝’的话，我总不懂。空中设想，余音怎样会得绕梁呢？又怎会三日不绝呢？及至听了小玉先生说书，才知古人措辞之妙。每次听他说书之后，总有好几天耳朵里无非都是他的书，无论做什么事，总不入神，反觉得‘三日不绝’，这‘三日’二字下得太少，还是孔子‘三月不知肉味’，‘三月’二字形容得透彻些！”旁边人都说道：“</a:t>
            </a:r>
            <a:r>
              <a:rPr>
                <a:solidFill>
                  <a:srgbClr val="BE0000"/>
                </a:solidFill>
              </a:rPr>
              <a:t>梦湘先生论得透辟极了</a:t>
            </a:r>
            <a:r>
              <a:t>！‘于我心有戚戚焉’！”</a:t>
            </a:r>
          </a:p>
          <a:p>
            <a:pPr indent="38100"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……</a:t>
            </a:r>
          </a:p>
          <a:p>
            <a:pPr indent="38100"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……</a:t>
            </a:r>
          </a:p>
        </p:txBody>
      </p:sp>
      <p:sp>
        <p:nvSpPr>
          <p:cNvPr id="1090" name="4.17.1 刘鹗《明湖边美人绝调》"/>
          <p:cNvSpPr txBox="1"/>
          <p:nvPr/>
        </p:nvSpPr>
        <p:spPr>
          <a:xfrm>
            <a:off x="1551691" y="1276350"/>
            <a:ext cx="9340455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9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6621" y="799775"/>
            <a:ext cx="5713524" cy="33972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标题 2"/>
          <p:cNvSpPr txBox="1"/>
          <p:nvPr>
            <p:ph type="title"/>
          </p:nvPr>
        </p:nvSpPr>
        <p:spPr>
          <a:xfrm>
            <a:off x="1272540" y="1207769"/>
            <a:ext cx="11916410" cy="113157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11 郑燮《板桥题画》</a:t>
            </a:r>
          </a:p>
        </p:txBody>
      </p:sp>
      <p:sp>
        <p:nvSpPr>
          <p:cNvPr id="686" name="TextBox 4"/>
          <p:cNvSpPr txBox="1"/>
          <p:nvPr/>
        </p:nvSpPr>
        <p:spPr>
          <a:xfrm>
            <a:off x="216105" y="2363675"/>
            <a:ext cx="23417531" cy="102476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Char char="➢"/>
              <a:defRPr sz="4800" b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思想内容：</a:t>
            </a:r>
          </a:p>
          <a:p>
            <a:pPr algn="l" defTabSz="1828800">
              <a:lnSpc>
                <a:spcPct val="15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本文所选三则，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1、第一则：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通过叙写极为普通的日常生活片断，道出“凡吾画竹，无所师承，多得于纸窗粉壁日光月影中耳”的学艺诀窍，生动阐述了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应以造化为师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的艺术原理。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2、第二则：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叙己对“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眼中之竹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”（竹的自然形态）、“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胸中之竹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”（酝酿中的竹的审美意象）、“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手中之竹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”（画稿上竹子的艺术形象）的看法，巧妙论述了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文学艺术源于生活而又需高于生活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的重要命题。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3、第三则：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讲种兰应顺应兰的本性的道理，带有象征意味，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               表达了作者</a:t>
            </a:r>
            <a:r>
              <a:rPr u="sng">
                <a:solidFill>
                  <a:srgbClr val="C00000"/>
                </a:solidFill>
              </a:rPr>
              <a:t>要求发展个性的社会、人生理想</a:t>
            </a:r>
            <a: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5920" y="284480"/>
            <a:ext cx="54673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4.9.2板桥题画（三则）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矩形 4"/>
          <p:cNvSpPr txBox="1"/>
          <p:nvPr/>
        </p:nvSpPr>
        <p:spPr>
          <a:xfrm>
            <a:off x="628650" y="4653279"/>
            <a:ext cx="22310329" cy="58851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1.本文是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老残游记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中最精彩的片段之一。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小说主人公白妞的原型人物为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王小玉</a:t>
            </a:r>
            <a:r>
              <a:t>，是清末在济南唱梨花大鼓的民间艺人。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2.作者在现实素材的基础上加工，采用多种艺术手法，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十分生动形象地描写了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白妞演出时的盛况与歌声的美妙动人</a:t>
            </a:r>
            <a:r>
              <a:t>。</a:t>
            </a:r>
          </a:p>
        </p:txBody>
      </p:sp>
      <p:sp>
        <p:nvSpPr>
          <p:cNvPr id="1094" name="4.17.1 刘鹗《明湖边美人绝调》"/>
          <p:cNvSpPr txBox="1"/>
          <p:nvPr/>
        </p:nvSpPr>
        <p:spPr>
          <a:xfrm>
            <a:off x="1552138" y="1276350"/>
            <a:ext cx="9340454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9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1222" y="666748"/>
            <a:ext cx="5839226" cy="33566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矩形 4"/>
          <p:cNvSpPr txBox="1"/>
          <p:nvPr/>
        </p:nvSpPr>
        <p:spPr>
          <a:xfrm>
            <a:off x="628650" y="4653279"/>
            <a:ext cx="22310329" cy="58851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1.本文是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老残游记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中最精彩的片段之一。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小说主人公白妞的原型人物为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王小玉</a:t>
            </a:r>
            <a:r>
              <a:t>，是清末在济南唱梨花大鼓的民间艺人。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2.作者在现实素材的基础上加工，采用多种艺术手法，</a:t>
            </a:r>
          </a:p>
          <a:p>
            <a:pPr algn="l" defTabSz="1828800">
              <a:lnSpc>
                <a:spcPct val="20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十分生动形象地描写了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白妞演出时的盛况与歌声的美妙动人</a:t>
            </a:r>
            <a:r>
              <a:t>。</a:t>
            </a:r>
          </a:p>
        </p:txBody>
      </p:sp>
      <p:sp>
        <p:nvSpPr>
          <p:cNvPr id="1098" name="4.17.1 刘鹗《明湖边美人绝调》"/>
          <p:cNvSpPr txBox="1"/>
          <p:nvPr/>
        </p:nvSpPr>
        <p:spPr>
          <a:xfrm>
            <a:off x="1552138" y="1276350"/>
            <a:ext cx="9340454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09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1222" y="666748"/>
            <a:ext cx="5839226" cy="33566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TextBox 4"/>
          <p:cNvSpPr txBox="1"/>
          <p:nvPr/>
        </p:nvSpPr>
        <p:spPr>
          <a:xfrm>
            <a:off x="890906" y="5501640"/>
            <a:ext cx="13363000" cy="55899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内容上：最出色的是描写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白妞的演唱</a:t>
            </a:r>
            <a: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从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三个方面</a:t>
            </a:r>
            <a:r>
              <a:t>描写白妞的歌声：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</a:t>
            </a:r>
            <a:r>
              <a:rPr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rPr>
              <a:t>①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总体勾画</a:t>
            </a:r>
            <a:r>
              <a:t>，多层次表现白妞演唱全过程。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</a:t>
            </a:r>
            <a:r>
              <a:rPr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rPr>
              <a:t>②</a:t>
            </a:r>
            <a:r>
              <a:t>大量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比喻</a:t>
            </a:r>
            <a:r>
              <a:t>形容歌声美妙和听众感受。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</a:t>
            </a:r>
            <a:r>
              <a:rPr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rPr>
              <a:t>③</a:t>
            </a:r>
            <a:r>
              <a:t>用梦湘先生的评论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侧面突出</a:t>
            </a:r>
            <a:r>
              <a:t>歌声美妙。</a:t>
            </a:r>
          </a:p>
        </p:txBody>
      </p:sp>
      <p:pic>
        <p:nvPicPr>
          <p:cNvPr id="110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5710" y="3803868"/>
            <a:ext cx="6686089" cy="37406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03" name="4.17.1 刘鹗《明湖边美人绝调》"/>
          <p:cNvSpPr txBox="1"/>
          <p:nvPr/>
        </p:nvSpPr>
        <p:spPr>
          <a:xfrm>
            <a:off x="1552138" y="1276350"/>
            <a:ext cx="9340454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10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0" y="9226525"/>
            <a:ext cx="5626100" cy="1879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Box 4"/>
          <p:cNvSpPr txBox="1"/>
          <p:nvPr/>
        </p:nvSpPr>
        <p:spPr>
          <a:xfrm>
            <a:off x="332106" y="6898640"/>
            <a:ext cx="19523989" cy="44411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手法上：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渲染烘托</a:t>
            </a:r>
            <a:r>
              <a:t>与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侧面描写</a:t>
            </a:r>
            <a: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</a:t>
            </a:r>
            <a:r>
              <a:rPr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rPr>
              <a:t>①</a:t>
            </a:r>
            <a:r>
              <a:t>一路行来的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街谈巷议</a:t>
            </a:r>
            <a:r>
              <a:t>，以及高升店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茶房</a:t>
            </a:r>
            <a:r>
              <a:t>的详细介绍。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</a:t>
            </a:r>
            <a:r>
              <a:rPr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rPr>
              <a:t>②</a:t>
            </a:r>
            <a:r>
              <a:t>演出时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戏园的盛况，琴师的演奏、黑妞的演唱以及观众的议论</a:t>
            </a:r>
            <a:r>
              <a:t>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这一切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为白妞的出场做了充分准备</a:t>
            </a:r>
            <a:r>
              <a:t>，将气氛推向高潮。</a:t>
            </a:r>
          </a:p>
        </p:txBody>
      </p:sp>
      <p:pic>
        <p:nvPicPr>
          <p:cNvPr id="110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2910" y="120868"/>
            <a:ext cx="6686089" cy="37406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08" name="4.17.1 刘鹗《明湖边美人绝调》"/>
          <p:cNvSpPr txBox="1"/>
          <p:nvPr/>
        </p:nvSpPr>
        <p:spPr>
          <a:xfrm>
            <a:off x="1552138" y="1276350"/>
            <a:ext cx="9340454" cy="8286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>
            <a:lvl1pPr algn="l" defTabSz="1828800"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4.17.1 刘鹗《明湖边美人绝调》</a:t>
            </a:r>
          </a:p>
        </p:txBody>
      </p:sp>
      <p:pic>
        <p:nvPicPr>
          <p:cNvPr id="110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313" y="4315133"/>
            <a:ext cx="6503283" cy="2123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51815" y="319405"/>
            <a:ext cx="661352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4.17.1明湖边美人绝调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标题 2"/>
          <p:cNvSpPr txBox="1"/>
          <p:nvPr>
            <p:ph type="title"/>
          </p:nvPr>
        </p:nvSpPr>
        <p:spPr>
          <a:xfrm>
            <a:off x="1353819" y="537209"/>
            <a:ext cx="8737601" cy="1131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真题练习</a:t>
            </a:r>
          </a:p>
        </p:txBody>
      </p:sp>
      <p:sp>
        <p:nvSpPr>
          <p:cNvPr id="1112" name="文本框 3"/>
          <p:cNvSpPr txBox="1"/>
          <p:nvPr/>
        </p:nvSpPr>
        <p:spPr>
          <a:xfrm>
            <a:off x="808356" y="2506979"/>
            <a:ext cx="23404831" cy="831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《明湖边美人绝调》选自（ ）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A:《老残游记》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B:《官场现形记》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C:《儒林外史》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D:《警世通言》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标题 2"/>
          <p:cNvSpPr txBox="1"/>
          <p:nvPr>
            <p:ph type="title"/>
          </p:nvPr>
        </p:nvSpPr>
        <p:spPr>
          <a:xfrm>
            <a:off x="1353819" y="537209"/>
            <a:ext cx="8737601" cy="113157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真题练习</a:t>
            </a:r>
          </a:p>
        </p:txBody>
      </p:sp>
      <p:sp>
        <p:nvSpPr>
          <p:cNvPr id="1115" name="文本框 3"/>
          <p:cNvSpPr txBox="1"/>
          <p:nvPr/>
        </p:nvSpPr>
        <p:spPr>
          <a:xfrm>
            <a:off x="808356" y="2506979"/>
            <a:ext cx="23404831" cy="831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《明湖边美人绝调》选自（ ）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A:《老残游记》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B:《官场现形记》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C:《儒林外史》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D:《警世通言》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18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>
              <a:defRPr sz="89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 李宝嘉</a:t>
            </a:r>
          </a:p>
        </p:txBody>
      </p:sp>
      <p:sp>
        <p:nvSpPr>
          <p:cNvPr id="111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2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22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标题 7"/>
          <p:cNvSpPr txBox="1"/>
          <p:nvPr>
            <p:ph type="title"/>
          </p:nvPr>
        </p:nvSpPr>
        <p:spPr>
          <a:xfrm>
            <a:off x="1676399" y="1125219"/>
            <a:ext cx="10425432" cy="1131571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4.18.0 李宝嘉《制台见洋人》</a:t>
            </a:r>
          </a:p>
        </p:txBody>
      </p:sp>
      <p:sp>
        <p:nvSpPr>
          <p:cNvPr id="1125" name="矩形 4"/>
          <p:cNvSpPr txBox="1"/>
          <p:nvPr/>
        </p:nvSpPr>
        <p:spPr>
          <a:xfrm>
            <a:off x="753109" y="4498974"/>
            <a:ext cx="14827688" cy="58851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1.李宝嘉，号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游戏主人</a:t>
            </a:r>
            <a:r>
              <a:t>等。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2.以小说著名，是个多产的作家。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多作对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清廷官场的腐败</a:t>
            </a:r>
            <a:r>
              <a:t>和贪污纳贿有所暴露，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政治倾向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接近于改良派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3.著有小说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官场现形记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《文明小史》《活地狱》。</a:t>
            </a:r>
          </a:p>
        </p:txBody>
      </p:sp>
      <p:pic>
        <p:nvPicPr>
          <p:cNvPr id="1126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1369" y="3783329"/>
            <a:ext cx="5284471" cy="73164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7" name="单选"/>
          <p:cNvSpPr txBox="1"/>
          <p:nvPr/>
        </p:nvSpPr>
        <p:spPr>
          <a:xfrm>
            <a:off x="817883" y="10596711"/>
            <a:ext cx="1018537" cy="6883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l" defTabSz="914400">
              <a:defRPr sz="3600" b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选择</a:t>
            </a:r>
          </a:p>
        </p:txBody>
      </p:sp>
      <p:sp>
        <p:nvSpPr>
          <p:cNvPr id="1128" name="星形"/>
          <p:cNvSpPr/>
          <p:nvPr/>
        </p:nvSpPr>
        <p:spPr>
          <a:xfrm>
            <a:off x="1804773" y="10722064"/>
            <a:ext cx="636723" cy="4376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29" name="星形"/>
          <p:cNvSpPr/>
          <p:nvPr/>
        </p:nvSpPr>
        <p:spPr>
          <a:xfrm>
            <a:off x="2414894" y="10689710"/>
            <a:ext cx="497343" cy="50233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l" defTabSz="914400">
              <a:defRPr sz="45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2" name="标题 1"/>
          <p:cNvSpPr txBox="1"/>
          <p:nvPr>
            <p:ph type="title"/>
          </p:nvPr>
        </p:nvSpPr>
        <p:spPr>
          <a:xfrm>
            <a:off x="3091518" y="8350250"/>
            <a:ext cx="13401734" cy="1978025"/>
          </a:xfrm>
          <a:prstGeom prst="rect">
            <a:avLst/>
          </a:prstGeom>
        </p:spPr>
        <p:txBody>
          <a:bodyPr anchor="b"/>
          <a:lstStyle/>
          <a:p>
            <a:pPr defTabSz="1389380">
              <a:defRPr sz="676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4.18.1 李宝嘉《制台见洋人》【泛读】</a:t>
            </a:r>
          </a:p>
        </p:txBody>
      </p:sp>
      <p:sp>
        <p:nvSpPr>
          <p:cNvPr id="1133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3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5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36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文本框 2"/>
          <p:cNvSpPr txBox="1"/>
          <p:nvPr/>
        </p:nvSpPr>
        <p:spPr>
          <a:xfrm>
            <a:off x="372109" y="3563620"/>
            <a:ext cx="23105112" cy="9190356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tIns="91439" bIns="91439">
            <a:spAutoFit/>
          </a:bodyPr>
          <a:lstStyle/>
          <a:p>
            <a:pPr algn="l" defTabSz="1828800"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sz="4800"/>
              <a:t> 制台不等他说完，便把手折一放，说：“老哥，你还不晓得外国人的事情是不好弄的么？地方上百姓不拿地卖给他，请问他的公司到那里去开呢？就是包讨帐，他要的钱，并非要的是命。他自己寻死，与洋人何干呢？你老兄做知府，既然晓得地方有些坏人，就该预先禁止他们，拿地不准卖给外国人才是。至于那个欠帐的，他那张借纸怎么会到外国人手里？其中必定有个缘故。外国人顶讲情理，决不会凭空诈人的。而且欠钱还债本是分内之事，难道不是外国人来讨，他就赖着不还不成？既然如此，也不是什么好百姓了。现在凡百事情，总是我们自己的官同百姓都不好，所以才会被人家欺负，等到事情闹糟了，然后往我身上一推，你们算没有事了。好主意！”</a:t>
            </a:r>
            <a:endParaRPr sz="4800"/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原来这制台的意为：“洋人开公司，等他来开；洋人来讨帐，随他来讨。总之：在我手里，决计不肯为了这些小事同他失和的。你们既做我的属员，说不得都要就我范围，断断乎不准多事。”所以他看了淮安府的手折，一直只怪地方官同百姓不好，决不肯批评洋人一个字的。淮安府见他如此，就是再要分辨两句，也气得开不出口了。制台把手折看完，仍旧摔还给他。淮安府拾了，禀辞出去，一肚皮没好气。</a:t>
            </a:r>
          </a:p>
        </p:txBody>
      </p:sp>
      <p:sp>
        <p:nvSpPr>
          <p:cNvPr id="1139" name="4.18.1 李宝嘉《制台见洋人》"/>
          <p:cNvSpPr txBox="1"/>
          <p:nvPr/>
        </p:nvSpPr>
        <p:spPr>
          <a:xfrm>
            <a:off x="1683742" y="1231900"/>
            <a:ext cx="8934451" cy="9175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defRPr sz="5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4.18.1 李宝嘉《制台见洋人》</a:t>
            </a:r>
          </a:p>
        </p:txBody>
      </p:sp>
      <p:pic>
        <p:nvPicPr>
          <p:cNvPr id="114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4421" y="515814"/>
            <a:ext cx="5073329" cy="301657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18595</Words>
  <Application>WPS 演示</Application>
  <PresentationFormat/>
  <Paragraphs>1030</Paragraphs>
  <Slides>115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38" baseType="lpstr">
      <vt:lpstr>Arial</vt:lpstr>
      <vt:lpstr>方正书宋_GBK</vt:lpstr>
      <vt:lpstr>Wingdings</vt:lpstr>
      <vt:lpstr>Helvetica Neue</vt:lpstr>
      <vt:lpstr>Helvetica Neue Medium</vt:lpstr>
      <vt:lpstr>Calibri</vt:lpstr>
      <vt:lpstr>微软雅黑</vt:lpstr>
      <vt:lpstr>Helvetica Neue Thin</vt:lpstr>
      <vt:lpstr>Helvetica Neue Light</vt:lpstr>
      <vt:lpstr>Helvetica Light</vt:lpstr>
      <vt:lpstr>经典等线简</vt:lpstr>
      <vt:lpstr>方正清刻本悦宋简体</vt:lpstr>
      <vt:lpstr>华文楷体</vt:lpstr>
      <vt:lpstr>Helvetica</vt:lpstr>
      <vt:lpstr>楷体</vt:lpstr>
      <vt:lpstr>宋体</vt:lpstr>
      <vt:lpstr>方正宋刻本秀楷简体</vt:lpstr>
      <vt:lpstr>Arial</vt:lpstr>
      <vt:lpstr>Thonburi</vt:lpstr>
      <vt:lpstr>汉仪书宋二KW</vt:lpstr>
      <vt:lpstr>Arial Unicode MS</vt:lpstr>
      <vt:lpstr>Apple Color Emoji</vt:lpstr>
      <vt:lpstr>White</vt:lpstr>
      <vt:lpstr>《古文选（二）》·精讲十二</vt:lpstr>
      <vt:lpstr>PowerPoint 演示文稿</vt:lpstr>
      <vt:lpstr>PowerPoint 演示文稿</vt:lpstr>
      <vt:lpstr>全书朝代分数占比</vt:lpstr>
      <vt:lpstr>4.9.2郑夑《板桥题画》【泛读】</vt:lpstr>
      <vt:lpstr>11 郑燮《板桥题画》</vt:lpstr>
      <vt:lpstr>11 郑燮《板桥题画》</vt:lpstr>
      <vt:lpstr> 11 郑燮《板桥题画》</vt:lpstr>
      <vt:lpstr>11 郑燮《板桥题画》</vt:lpstr>
      <vt:lpstr> 11 郑燮《板桥题画》</vt:lpstr>
      <vt:lpstr>随堂演练</vt:lpstr>
      <vt:lpstr>随堂演练</vt:lpstr>
      <vt:lpstr>真题练习</vt:lpstr>
      <vt:lpstr>真题练习</vt:lpstr>
      <vt:lpstr>4.10吴敬梓《马二先生游西湖》【泛读】</vt:lpstr>
      <vt:lpstr>12 吴敬梓《马二先生游西湖》</vt:lpstr>
      <vt:lpstr>PowerPoint 演示文稿</vt:lpstr>
      <vt:lpstr>12 吴敬梓《马二先生游西湖》</vt:lpstr>
      <vt:lpstr>真题练习</vt:lpstr>
      <vt:lpstr>真题练习</vt:lpstr>
      <vt:lpstr>真题练习</vt:lpstr>
      <vt:lpstr>真题练习</vt:lpstr>
      <vt:lpstr>12 吴敬梓《马二先生游西湖》</vt:lpstr>
      <vt:lpstr>4.11曹雪芹《宝玉挨打》【精读】</vt:lpstr>
      <vt:lpstr>13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13 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13 曹雪芹《宝玉挨打》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4.12袁枚《黄生借书说》【精读】</vt:lpstr>
      <vt:lpstr>14 袁枚《黄生借书说》</vt:lpstr>
      <vt:lpstr>14 袁枚《黄生借书说》</vt:lpstr>
      <vt:lpstr>14 袁枚《黄生借书说》</vt:lpstr>
      <vt:lpstr>14 袁枚《黄生借书说》</vt:lpstr>
      <vt:lpstr>14 袁枚《黄生借书说》</vt:lpstr>
      <vt:lpstr>14 袁枚《黄生借书说》</vt:lpstr>
      <vt:lpstr>14 袁枚《黄生借书说》</vt:lpstr>
      <vt:lpstr>15 姚鼐《袁随园君墓志铭》</vt:lpstr>
      <vt:lpstr>15 姚鼐《袁随园君墓志铭》</vt:lpstr>
      <vt:lpstr>15 姚鼐《袁随园君墓志铭》</vt:lpstr>
      <vt:lpstr>15 姚鼐《袁随园君墓志铭》</vt:lpstr>
      <vt:lpstr>4.14.1张维屏《三元里》【精读】</vt:lpstr>
      <vt:lpstr>4.14.0 张维屏 </vt:lpstr>
      <vt:lpstr>4.14.1张维屏《三元里》【精读】</vt:lpstr>
      <vt:lpstr>4.14.1 张维屏《三元里》</vt:lpstr>
      <vt:lpstr>4.14.1 张维屏《三元里》</vt:lpstr>
      <vt:lpstr>4.14.1 张维屏《三元里》</vt:lpstr>
      <vt:lpstr>4.14.1 张维屏《三元里》</vt:lpstr>
      <vt:lpstr>真题练习</vt:lpstr>
      <vt:lpstr>真题练习</vt:lpstr>
      <vt:lpstr>4.15龚自珍 </vt:lpstr>
      <vt:lpstr>4.15龚自珍 </vt:lpstr>
      <vt:lpstr>4.15龚自珍《咏史》【精读+必背】</vt:lpstr>
      <vt:lpstr>4.15龚自珍《咏史》 </vt:lpstr>
      <vt:lpstr>4.15龚自珍《咏史》 </vt:lpstr>
      <vt:lpstr>真题练习</vt:lpstr>
      <vt:lpstr>真题练习</vt:lpstr>
      <vt:lpstr>4.16 黄遵宪</vt:lpstr>
      <vt:lpstr>4.16.0 黄遵宪</vt:lpstr>
      <vt:lpstr>4.16.1黄遵宪《哀旅顺》【泛读】</vt:lpstr>
      <vt:lpstr>4.16.1黄遵宪《哀旅顺》 </vt:lpstr>
      <vt:lpstr>4.16.1黄遵宪《哀旅顺》 </vt:lpstr>
      <vt:lpstr>真题练习</vt:lpstr>
      <vt:lpstr>真题练习</vt:lpstr>
      <vt:lpstr>4.17 刘鹗</vt:lpstr>
      <vt:lpstr>4.17.0 刘鹗</vt:lpstr>
      <vt:lpstr>4.17.1 刘鹗《明湖边美人绝调》【精读】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4.18 李宝嘉</vt:lpstr>
      <vt:lpstr>4.18.0 李宝嘉《制台见洋人》</vt:lpstr>
      <vt:lpstr>4.18.1 李宝嘉《制台见洋人》【泛读】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4.19 梁启超</vt:lpstr>
      <vt:lpstr>4.19.0 梁启超 </vt:lpstr>
      <vt:lpstr>4.19.1梁启超《少年中国说》【精读】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随堂演练</vt:lpstr>
      <vt:lpstr>随堂演练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《古文选（二）》·精讲十二</dc:title>
  <dc:creator/>
  <cp:lastModifiedBy>aruo</cp:lastModifiedBy>
  <cp:revision>1</cp:revision>
  <dcterms:created xsi:type="dcterms:W3CDTF">2019-12-18T17:23:29Z</dcterms:created>
  <dcterms:modified xsi:type="dcterms:W3CDTF">2019-12-18T17:23:29Z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