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3"/>
  </p:notesMasterIdLst>
  <p:sldIdLst>
    <p:sldId id="847" r:id="rId2"/>
    <p:sldId id="941" r:id="rId3"/>
    <p:sldId id="821" r:id="rId4"/>
    <p:sldId id="942" r:id="rId5"/>
    <p:sldId id="943" r:id="rId6"/>
    <p:sldId id="1060" r:id="rId7"/>
    <p:sldId id="944" r:id="rId8"/>
    <p:sldId id="1062" r:id="rId9"/>
    <p:sldId id="1063" r:id="rId10"/>
    <p:sldId id="1061" r:id="rId11"/>
    <p:sldId id="945" r:id="rId12"/>
    <p:sldId id="946" r:id="rId13"/>
    <p:sldId id="947" r:id="rId14"/>
    <p:sldId id="948" r:id="rId15"/>
    <p:sldId id="949" r:id="rId16"/>
    <p:sldId id="950" r:id="rId17"/>
    <p:sldId id="951" r:id="rId18"/>
    <p:sldId id="952" r:id="rId19"/>
    <p:sldId id="953" r:id="rId20"/>
    <p:sldId id="954" r:id="rId21"/>
    <p:sldId id="955" r:id="rId22"/>
    <p:sldId id="956" r:id="rId23"/>
    <p:sldId id="957" r:id="rId24"/>
    <p:sldId id="958" r:id="rId25"/>
    <p:sldId id="959" r:id="rId26"/>
    <p:sldId id="960" r:id="rId27"/>
    <p:sldId id="961" r:id="rId28"/>
    <p:sldId id="962" r:id="rId29"/>
    <p:sldId id="963" r:id="rId30"/>
    <p:sldId id="964" r:id="rId31"/>
    <p:sldId id="965" r:id="rId32"/>
    <p:sldId id="966" r:id="rId33"/>
    <p:sldId id="967" r:id="rId34"/>
    <p:sldId id="968" r:id="rId35"/>
    <p:sldId id="1064" r:id="rId36"/>
    <p:sldId id="1065" r:id="rId37"/>
    <p:sldId id="1066" r:id="rId38"/>
    <p:sldId id="1067" r:id="rId39"/>
    <p:sldId id="969" r:id="rId40"/>
    <p:sldId id="970" r:id="rId41"/>
    <p:sldId id="971" r:id="rId42"/>
    <p:sldId id="972" r:id="rId43"/>
    <p:sldId id="973" r:id="rId44"/>
    <p:sldId id="974" r:id="rId45"/>
    <p:sldId id="975" r:id="rId46"/>
    <p:sldId id="996" r:id="rId47"/>
    <p:sldId id="995" r:id="rId48"/>
    <p:sldId id="978" r:id="rId49"/>
    <p:sldId id="979" r:id="rId50"/>
    <p:sldId id="980" r:id="rId51"/>
    <p:sldId id="993" r:id="rId52"/>
    <p:sldId id="981" r:id="rId53"/>
    <p:sldId id="994" r:id="rId54"/>
    <p:sldId id="982" r:id="rId55"/>
    <p:sldId id="997" r:id="rId56"/>
    <p:sldId id="983" r:id="rId57"/>
    <p:sldId id="984" r:id="rId58"/>
    <p:sldId id="999" r:id="rId59"/>
    <p:sldId id="985" r:id="rId60"/>
    <p:sldId id="998" r:id="rId61"/>
    <p:sldId id="986" r:id="rId62"/>
    <p:sldId id="1000" r:id="rId63"/>
    <p:sldId id="988" r:id="rId64"/>
    <p:sldId id="989" r:id="rId65"/>
    <p:sldId id="1001" r:id="rId66"/>
    <p:sldId id="990" r:id="rId67"/>
    <p:sldId id="991" r:id="rId68"/>
    <p:sldId id="1002" r:id="rId69"/>
    <p:sldId id="992" r:id="rId70"/>
    <p:sldId id="1003" r:id="rId71"/>
    <p:sldId id="1004" r:id="rId72"/>
    <p:sldId id="1008" r:id="rId73"/>
    <p:sldId id="1031" r:id="rId74"/>
    <p:sldId id="1006" r:id="rId75"/>
    <p:sldId id="1009" r:id="rId76"/>
    <p:sldId id="1010" r:id="rId77"/>
    <p:sldId id="1011" r:id="rId78"/>
    <p:sldId id="1007" r:id="rId79"/>
    <p:sldId id="1033" r:id="rId80"/>
    <p:sldId id="1012" r:id="rId81"/>
    <p:sldId id="1036" r:id="rId82"/>
    <p:sldId id="1035" r:id="rId83"/>
    <p:sldId id="1037" r:id="rId84"/>
    <p:sldId id="1013" r:id="rId85"/>
    <p:sldId id="1038" r:id="rId86"/>
    <p:sldId id="1014" r:id="rId87"/>
    <p:sldId id="1039" r:id="rId88"/>
    <p:sldId id="1015" r:id="rId89"/>
    <p:sldId id="1040" r:id="rId90"/>
    <p:sldId id="1016" r:id="rId91"/>
    <p:sldId id="1041" r:id="rId92"/>
    <p:sldId id="1017" r:id="rId93"/>
    <p:sldId id="1042" r:id="rId94"/>
    <p:sldId id="1018" r:id="rId95"/>
    <p:sldId id="1044" r:id="rId96"/>
    <p:sldId id="1019" r:id="rId97"/>
    <p:sldId id="1045" r:id="rId98"/>
    <p:sldId id="1020" r:id="rId99"/>
    <p:sldId id="1046" r:id="rId100"/>
    <p:sldId id="1021" r:id="rId101"/>
    <p:sldId id="1047" r:id="rId102"/>
    <p:sldId id="1022" r:id="rId103"/>
    <p:sldId id="1053" r:id="rId104"/>
    <p:sldId id="1054" r:id="rId105"/>
    <p:sldId id="1049" r:id="rId106"/>
    <p:sldId id="1023" r:id="rId107"/>
    <p:sldId id="1050" r:id="rId108"/>
    <p:sldId id="1024" r:id="rId109"/>
    <p:sldId id="1051" r:id="rId110"/>
    <p:sldId id="1025" r:id="rId111"/>
    <p:sldId id="1052" r:id="rId112"/>
    <p:sldId id="1026" r:id="rId113"/>
    <p:sldId id="1055" r:id="rId114"/>
    <p:sldId id="1027" r:id="rId115"/>
    <p:sldId id="1056" r:id="rId116"/>
    <p:sldId id="1028" r:id="rId117"/>
    <p:sldId id="1057" r:id="rId118"/>
    <p:sldId id="1029" r:id="rId119"/>
    <p:sldId id="1058" r:id="rId120"/>
    <p:sldId id="1030" r:id="rId121"/>
    <p:sldId id="1059" r:id="rId1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AE4AAA2-0FA5-4870-8DF6-6CC030187F8C}">
          <p14:sldIdLst>
            <p14:sldId id="847"/>
            <p14:sldId id="941"/>
            <p14:sldId id="821"/>
            <p14:sldId id="942"/>
            <p14:sldId id="943"/>
            <p14:sldId id="1060"/>
            <p14:sldId id="944"/>
            <p14:sldId id="1062"/>
            <p14:sldId id="1063"/>
            <p14:sldId id="1061"/>
            <p14:sldId id="945"/>
            <p14:sldId id="946"/>
            <p14:sldId id="947"/>
            <p14:sldId id="948"/>
            <p14:sldId id="949"/>
            <p14:sldId id="950"/>
            <p14:sldId id="951"/>
            <p14:sldId id="952"/>
            <p14:sldId id="953"/>
            <p14:sldId id="954"/>
            <p14:sldId id="955"/>
            <p14:sldId id="956"/>
            <p14:sldId id="957"/>
            <p14:sldId id="958"/>
            <p14:sldId id="959"/>
            <p14:sldId id="960"/>
            <p14:sldId id="961"/>
            <p14:sldId id="962"/>
            <p14:sldId id="963"/>
            <p14:sldId id="964"/>
            <p14:sldId id="965"/>
            <p14:sldId id="966"/>
            <p14:sldId id="967"/>
            <p14:sldId id="968"/>
            <p14:sldId id="1064"/>
            <p14:sldId id="1065"/>
            <p14:sldId id="1066"/>
            <p14:sldId id="1067"/>
            <p14:sldId id="969"/>
            <p14:sldId id="970"/>
            <p14:sldId id="971"/>
            <p14:sldId id="972"/>
            <p14:sldId id="973"/>
            <p14:sldId id="974"/>
            <p14:sldId id="975"/>
            <p14:sldId id="996"/>
            <p14:sldId id="995"/>
            <p14:sldId id="978"/>
            <p14:sldId id="979"/>
            <p14:sldId id="980"/>
            <p14:sldId id="993"/>
            <p14:sldId id="981"/>
            <p14:sldId id="994"/>
            <p14:sldId id="982"/>
            <p14:sldId id="997"/>
            <p14:sldId id="983"/>
            <p14:sldId id="984"/>
            <p14:sldId id="999"/>
            <p14:sldId id="985"/>
            <p14:sldId id="998"/>
            <p14:sldId id="986"/>
            <p14:sldId id="1000"/>
            <p14:sldId id="988"/>
            <p14:sldId id="989"/>
            <p14:sldId id="1001"/>
            <p14:sldId id="990"/>
            <p14:sldId id="991"/>
            <p14:sldId id="1002"/>
            <p14:sldId id="992"/>
            <p14:sldId id="1003"/>
            <p14:sldId id="1004"/>
            <p14:sldId id="1008"/>
            <p14:sldId id="1031"/>
            <p14:sldId id="1006"/>
            <p14:sldId id="1009"/>
            <p14:sldId id="1010"/>
            <p14:sldId id="1011"/>
            <p14:sldId id="1007"/>
            <p14:sldId id="1033"/>
            <p14:sldId id="1012"/>
            <p14:sldId id="1036"/>
            <p14:sldId id="1035"/>
            <p14:sldId id="1037"/>
            <p14:sldId id="1013"/>
            <p14:sldId id="1038"/>
            <p14:sldId id="1014"/>
            <p14:sldId id="1039"/>
            <p14:sldId id="1015"/>
            <p14:sldId id="1040"/>
            <p14:sldId id="1016"/>
            <p14:sldId id="1041"/>
            <p14:sldId id="1017"/>
            <p14:sldId id="1042"/>
            <p14:sldId id="1018"/>
            <p14:sldId id="1044"/>
            <p14:sldId id="1019"/>
            <p14:sldId id="1045"/>
            <p14:sldId id="1020"/>
            <p14:sldId id="1046"/>
            <p14:sldId id="1021"/>
            <p14:sldId id="1047"/>
            <p14:sldId id="1022"/>
            <p14:sldId id="1053"/>
            <p14:sldId id="1054"/>
            <p14:sldId id="1049"/>
            <p14:sldId id="1023"/>
            <p14:sldId id="1050"/>
            <p14:sldId id="1024"/>
            <p14:sldId id="1051"/>
            <p14:sldId id="1025"/>
            <p14:sldId id="1052"/>
            <p14:sldId id="1026"/>
            <p14:sldId id="1055"/>
            <p14:sldId id="1027"/>
            <p14:sldId id="1056"/>
            <p14:sldId id="1028"/>
            <p14:sldId id="1057"/>
            <p14:sldId id="1029"/>
            <p14:sldId id="1058"/>
            <p14:sldId id="1030"/>
            <p14:sldId id="10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ED7D31"/>
    <a:srgbClr val="7E534D"/>
    <a:srgbClr val="FFFFFF"/>
    <a:srgbClr val="57383F"/>
    <a:srgbClr val="F3EFEF"/>
    <a:srgbClr val="8DB9E2"/>
    <a:srgbClr val="2E75B6"/>
    <a:srgbClr val="0070C0"/>
    <a:srgbClr val="8BD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1" autoAdjust="0"/>
    <p:restoredTop sz="78041"/>
  </p:normalViewPr>
  <p:slideViewPr>
    <p:cSldViewPr snapToGrid="0">
      <p:cViewPr varScale="1">
        <p:scale>
          <a:sx n="58" d="100"/>
          <a:sy n="58" d="100"/>
        </p:scale>
        <p:origin x="97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commentAuthors" Target="commentAuthor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7B41C-2517-4BF8-AD08-596BD1D5E37F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F6675-9CA1-4822-BCBC-3C14710B2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4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夜观天象，紫微星，看天气</a:t>
            </a:r>
            <a:endParaRPr kumimoji="1" lang="en-US" altLang="zh-CN" dirty="0" smtClean="0"/>
          </a:p>
          <a:p>
            <a:r>
              <a:rPr kumimoji="1" lang="zh-CN" altLang="en-US" dirty="0" smtClean="0"/>
              <a:t>历法，</a:t>
            </a:r>
            <a:r>
              <a:rPr kumimoji="1" lang="en-US" altLang="zh-CN" dirty="0" smtClean="0"/>
              <a:t>24</a:t>
            </a:r>
            <a:r>
              <a:rPr kumimoji="1" lang="zh-CN" altLang="en-US" dirty="0" smtClean="0"/>
              <a:t>节气</a:t>
            </a:r>
            <a:endParaRPr kumimoji="1" lang="en-US" altLang="zh-CN" dirty="0" smtClean="0"/>
          </a:p>
          <a:p>
            <a:r>
              <a:rPr kumimoji="1" lang="zh-CN" altLang="en-US" dirty="0" smtClean="0"/>
              <a:t>阴历每个月有</a:t>
            </a:r>
            <a:r>
              <a:rPr kumimoji="1" lang="en-US" altLang="zh-CN" dirty="0" smtClean="0"/>
              <a:t>30</a:t>
            </a:r>
            <a:r>
              <a:rPr kumimoji="1" lang="zh-CN" altLang="en-US" dirty="0" smtClean="0"/>
              <a:t>天</a:t>
            </a:r>
            <a:endParaRPr kumimoji="1" lang="en-US" altLang="zh-CN" dirty="0" smtClean="0"/>
          </a:p>
          <a:p>
            <a:r>
              <a:rPr kumimoji="1" lang="zh-CN" altLang="en-US" dirty="0" smtClean="0"/>
              <a:t>闰月，重复两次</a:t>
            </a:r>
            <a:endParaRPr kumimoji="1" lang="en-US" altLang="zh-CN" dirty="0" smtClean="0"/>
          </a:p>
          <a:p>
            <a:r>
              <a:rPr kumimoji="1" lang="zh-CN" altLang="en-US" dirty="0" smtClean="0"/>
              <a:t>隔几年加一个月，闰月</a:t>
            </a:r>
            <a:endParaRPr kumimoji="1" lang="en-US" altLang="zh-CN" dirty="0" smtClean="0"/>
          </a:p>
          <a:p>
            <a:r>
              <a:rPr kumimoji="1" lang="zh-CN" altLang="en-US" dirty="0" smtClean="0"/>
              <a:t>阳历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29</a:t>
            </a:r>
            <a:r>
              <a:rPr kumimoji="1" lang="zh-CN" altLang="en-US" dirty="0" smtClean="0"/>
              <a:t>，四年过一次生日</a:t>
            </a:r>
            <a:endParaRPr kumimoji="1" lang="en-US" altLang="zh-CN" dirty="0" smtClean="0"/>
          </a:p>
          <a:p>
            <a:r>
              <a:rPr kumimoji="1" lang="en-US" altLang="zh-CN" dirty="0" smtClean="0"/>
              <a:t>60</a:t>
            </a:r>
            <a:r>
              <a:rPr kumimoji="1" lang="zh-CN" altLang="en-US" dirty="0" smtClean="0"/>
              <a:t>年过一次生日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01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ABC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225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ABC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800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哪里起痘，哪里有疾病通过外在表现出来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607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哪里起痘，哪里有疾病通过外在表现出来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253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哪里起痘，哪里有疾病通过外在表现出来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121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针灸铜人，穴位，点能拿针穿进去，外面是蜡，里面是水，穿上衣服，针灸考试的时候用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869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神农本草经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神农所做，历代发展</a:t>
            </a:r>
            <a:endParaRPr kumimoji="1" lang="en-US" altLang="zh-CN" dirty="0" smtClean="0"/>
          </a:p>
          <a:p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伤寒杂病论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东汉末年张仲景</a:t>
            </a:r>
            <a:endParaRPr kumimoji="1" lang="en-US" altLang="zh-CN" dirty="0" smtClean="0"/>
          </a:p>
          <a:p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难经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一般认为是扁鹊所著，东汉时期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892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素问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养生，预防病</a:t>
            </a:r>
            <a:endParaRPr kumimoji="1" lang="en-US" altLang="zh-CN" dirty="0" smtClean="0"/>
          </a:p>
          <a:p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神农本草经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神农所做，历代发展</a:t>
            </a:r>
            <a:endParaRPr kumimoji="1" lang="en-US" altLang="zh-CN" dirty="0" smtClean="0"/>
          </a:p>
          <a:p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伤寒杂病论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东汉末年张仲景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难经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一般认为是扁鹊所著，东汉时期</a:t>
            </a:r>
            <a:endParaRPr kumimoji="1" lang="en-US" altLang="zh-CN" dirty="0" smtClean="0"/>
          </a:p>
          <a:p>
            <a:r>
              <a:rPr kumimoji="1" lang="zh-CN" altLang="en-US" dirty="0" smtClean="0"/>
              <a:t>孙思邈，药王，</a:t>
            </a:r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千金方</a:t>
            </a:r>
            <a:r>
              <a:rPr kumimoji="1" lang="en-US" altLang="zh-CN" dirty="0" smtClean="0"/>
              <a:t>》《</a:t>
            </a:r>
            <a:r>
              <a:rPr kumimoji="1" lang="zh-CN" altLang="en-US" dirty="0" smtClean="0"/>
              <a:t>千金要方</a:t>
            </a:r>
            <a:r>
              <a:rPr kumimoji="1" lang="en-US" altLang="zh-CN" dirty="0" smtClean="0"/>
              <a:t>》《</a:t>
            </a:r>
            <a:r>
              <a:rPr kumimoji="1" lang="zh-CN" altLang="en-US" dirty="0" smtClean="0"/>
              <a:t>千金翼方</a:t>
            </a:r>
            <a:r>
              <a:rPr kumimoji="1" lang="en-US" altLang="zh-CN" dirty="0" smtClean="0"/>
              <a:t>》</a:t>
            </a:r>
          </a:p>
          <a:p>
            <a:r>
              <a:rPr kumimoji="1" lang="zh-CN" altLang="en-US" dirty="0" smtClean="0"/>
              <a:t>王焘，引用很多人，写了</a:t>
            </a:r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外台秘要</a:t>
            </a:r>
            <a:r>
              <a:rPr kumimoji="1" lang="en-US" altLang="zh-CN" dirty="0" smtClean="0"/>
              <a:t>》</a:t>
            </a:r>
          </a:p>
          <a:p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洗冤录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宋代法医宋慈，区别溺亡、自杀与假自杀，真火死假火死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546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当时这还出现了一些古代经典医学著作，如以医学理论为主的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素问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，以针刺疗法为主的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灵枢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（后世将这两部著作合称为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黄帝内经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），药物学专著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神农本草经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难经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伤寒杂病论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0735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当时这还出现了一些古代经典医学著作，如以医学理论为主的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素问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，以针刺疗法为主的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灵枢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（后世将这两部著作合称为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黄帝内经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），药物学专著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神农本草经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难经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伤寒杂病论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002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）闰月的概念来自阴阳合历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）备注使用：阴历、阳历、农历、公历的关系</a:t>
            </a:r>
          </a:p>
          <a:p>
            <a:r>
              <a:rPr kumimoji="1" lang="zh-CN" altLang="en-US" dirty="0" smtClean="0"/>
              <a:t>阴历：月亮绕地一周是一个月，一年有</a:t>
            </a:r>
            <a:r>
              <a:rPr kumimoji="1" lang="en-US" altLang="zh-CN" dirty="0" smtClean="0"/>
              <a:t>12</a:t>
            </a:r>
            <a:r>
              <a:rPr kumimoji="1" lang="zh-CN" altLang="en-US" dirty="0" smtClean="0"/>
              <a:t>个月。大概</a:t>
            </a:r>
            <a:r>
              <a:rPr kumimoji="1" lang="en-US" altLang="zh-CN" dirty="0" smtClean="0"/>
              <a:t>354</a:t>
            </a:r>
            <a:r>
              <a:rPr kumimoji="1" lang="zh-CN" altLang="en-US" dirty="0" smtClean="0"/>
              <a:t>天。</a:t>
            </a:r>
          </a:p>
          <a:p>
            <a:r>
              <a:rPr kumimoji="1" lang="zh-CN" altLang="en-US" dirty="0" smtClean="0"/>
              <a:t>阳历：古代阳历：太阳绕地球运行一周（古人认为地球是中心），为一年。</a:t>
            </a:r>
            <a:r>
              <a:rPr kumimoji="1" lang="en-US" altLang="zh-CN" dirty="0" smtClean="0"/>
              <a:t>366</a:t>
            </a:r>
            <a:r>
              <a:rPr kumimoji="1" lang="zh-CN" altLang="en-US" dirty="0" smtClean="0"/>
              <a:t>或</a:t>
            </a:r>
            <a:r>
              <a:rPr kumimoji="1" lang="en-US" altLang="zh-CN" dirty="0" smtClean="0"/>
              <a:t>365</a:t>
            </a:r>
            <a:r>
              <a:rPr kumimoji="1" lang="zh-CN" altLang="en-US" dirty="0" smtClean="0"/>
              <a:t>天，回归年，太阳年。</a:t>
            </a:r>
          </a:p>
          <a:p>
            <a:r>
              <a:rPr kumimoji="1" lang="zh-CN" altLang="en-US" dirty="0" smtClean="0"/>
              <a:t>这两种记录日子的方法中间有</a:t>
            </a:r>
            <a:r>
              <a:rPr kumimoji="1" lang="en-US" altLang="zh-CN" dirty="0" smtClean="0"/>
              <a:t>11</a:t>
            </a:r>
            <a:r>
              <a:rPr kumimoji="1" lang="zh-CN" altLang="en-US" dirty="0" smtClean="0"/>
              <a:t>天的差别，攒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年，就是一个月，所以阴阳合历，三年一个闰月。</a:t>
            </a:r>
          </a:p>
          <a:p>
            <a:r>
              <a:rPr kumimoji="1" lang="zh-CN" altLang="en-US" dirty="0" smtClean="0"/>
              <a:t>公历：是西方各国通用的历法，按照地球绕太阳一周为</a:t>
            </a:r>
            <a:r>
              <a:rPr kumimoji="1" lang="en-US" altLang="zh-CN" dirty="0" smtClean="0"/>
              <a:t>365.24219</a:t>
            </a:r>
            <a:r>
              <a:rPr kumimoji="1" lang="zh-CN" altLang="en-US" dirty="0" smtClean="0"/>
              <a:t>天，如果按照每年</a:t>
            </a:r>
            <a:r>
              <a:rPr kumimoji="1" lang="en-US" altLang="zh-CN" dirty="0" smtClean="0"/>
              <a:t>365</a:t>
            </a:r>
            <a:r>
              <a:rPr kumimoji="1" lang="zh-CN" altLang="en-US" dirty="0" smtClean="0"/>
              <a:t>天计算，每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年少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天，放在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月，为平年、闰年之分。跟月亮无关。现在我国的阳历，就是公历。</a:t>
            </a:r>
          </a:p>
          <a:p>
            <a:r>
              <a:rPr kumimoji="1" lang="zh-CN" altLang="en-US" dirty="0" smtClean="0"/>
              <a:t>农历：农历是阴阳合历，月亮最亮那天是十五。按照天干地支纪年，二十四节气记录月份，有雨水的是一月，有春分的是二月等。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797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竹简，羊皮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4407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三页宋刻本，可以换一个宅子</a:t>
            </a:r>
            <a:endParaRPr kumimoji="1" lang="en-US" altLang="zh-CN" dirty="0" smtClean="0"/>
          </a:p>
          <a:p>
            <a:r>
              <a:rPr kumimoji="1" lang="zh-CN" altLang="en-US" dirty="0" smtClean="0"/>
              <a:t>拿个木板，把字和图案反正刻，刷上墨</a:t>
            </a:r>
            <a:endParaRPr kumimoji="1" lang="en-US" altLang="zh-CN" dirty="0" smtClean="0"/>
          </a:p>
          <a:p>
            <a:r>
              <a:rPr kumimoji="1" lang="zh-CN" altLang="en-US" dirty="0" smtClean="0"/>
              <a:t>抄书，一本书得多贵</a:t>
            </a:r>
            <a:endParaRPr kumimoji="1" lang="en-US" altLang="zh-CN" dirty="0" smtClean="0"/>
          </a:p>
          <a:p>
            <a:r>
              <a:rPr kumimoji="1" lang="zh-CN" altLang="en-US" dirty="0" smtClean="0"/>
              <a:t>唐之前的书可以读完，宋之后的书读不完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一刀刻坏，整个版都废了</a:t>
            </a:r>
            <a:endParaRPr kumimoji="1" lang="en-US" altLang="zh-CN" dirty="0" smtClean="0"/>
          </a:p>
          <a:p>
            <a:r>
              <a:rPr kumimoji="1" lang="zh-CN" altLang="en-US" dirty="0" smtClean="0"/>
              <a:t>保存占</a:t>
            </a:r>
            <a:r>
              <a:rPr kumimoji="1" lang="zh-CN" altLang="en-US" dirty="0" smtClean="0"/>
              <a:t>地方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可以拼</a:t>
            </a:r>
            <a:endParaRPr kumimoji="1" lang="en-US" altLang="zh-CN" dirty="0" smtClean="0"/>
          </a:p>
          <a:p>
            <a:r>
              <a:rPr kumimoji="1" lang="zh-CN" altLang="en-US" dirty="0" smtClean="0"/>
              <a:t>并没有被大力推广，拼字拼几千页也不轻松，大量的印不同的书才很方便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可是在古代只有经典才会大量印刷出版</a:t>
            </a:r>
            <a:endParaRPr kumimoji="1" lang="en-US" altLang="zh-CN" dirty="0" smtClean="0"/>
          </a:p>
          <a:p>
            <a:r>
              <a:rPr kumimoji="1" lang="zh-CN" altLang="en-US" dirty="0" smtClean="0"/>
              <a:t>小说，在越南，缅甸呀找到了，成为国外的经典小说，才会留下来，相当于红楼梦，不入流</a:t>
            </a:r>
            <a:endParaRPr kumimoji="1" lang="en-US" altLang="zh-CN" dirty="0" smtClean="0"/>
          </a:p>
          <a:p>
            <a:r>
              <a:rPr kumimoji="1" lang="zh-CN" altLang="en-US" dirty="0" smtClean="0"/>
              <a:t>有很多藏书阁，皕宋楼</a:t>
            </a:r>
            <a:r>
              <a:rPr kumimoji="1" lang="en-US" altLang="zh-CN" dirty="0" smtClean="0"/>
              <a:t>bi</a:t>
            </a:r>
            <a:r>
              <a:rPr kumimoji="1" lang="zh-CN" altLang="en-US" dirty="0" smtClean="0"/>
              <a:t> 四声，有很多宋代真品，十万银元卖这个楼，不要把这个书卖给日本人，在抗日年间出了大量的书籍，都在日本，对古籍保护非常科学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329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d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3272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612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1858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君主专制是存在于人民脑海么？不是，是通过实际的流程体现出来的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制度就是把精神用外在形式表现出来</a:t>
            </a:r>
            <a:endParaRPr kumimoji="1" lang="en-US" altLang="zh-CN" dirty="0" smtClean="0"/>
          </a:p>
          <a:p>
            <a:r>
              <a:rPr kumimoji="1" lang="zh-CN" altLang="en-US" dirty="0" smtClean="0"/>
              <a:t>伦理政治：君主专制和宗法制，把家当做国，把国当做家，宗法制源于西周，周天子分封制管理国家，兄弟叔伯，大臣后裔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分封就是宗法制，嫡长子继承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947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法律强制规定，不得不遵守，政治制度</a:t>
            </a:r>
            <a:endParaRPr kumimoji="1" lang="en-US" altLang="zh-CN" dirty="0" smtClean="0"/>
          </a:p>
          <a:p>
            <a:r>
              <a:rPr kumimoji="1" lang="zh-CN" altLang="en-US" dirty="0" smtClean="0"/>
              <a:t>没有法律明文规定，流传在人民生活之中，没有强制力的习俗，约定俗称的模式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科举制考试频率高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7775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1070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法律强制规定，不得不遵守，政治制度</a:t>
            </a:r>
            <a:endParaRPr kumimoji="1" lang="en-US" altLang="zh-CN" dirty="0" smtClean="0"/>
          </a:p>
          <a:p>
            <a:r>
              <a:rPr kumimoji="1" lang="zh-CN" altLang="en-US" dirty="0" smtClean="0"/>
              <a:t>没有法律明文规定，流传在人民生活之中，没有强制力的习俗，约定俗称的模式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科举制考试频率高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5194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君主专制是存在于人民脑海么？不是，是通过实际的流程体现出来的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制度就是把精神用外在形式表现出来</a:t>
            </a:r>
            <a:endParaRPr kumimoji="1" lang="en-US" altLang="zh-CN" dirty="0" smtClean="0"/>
          </a:p>
          <a:p>
            <a:r>
              <a:rPr kumimoji="1" lang="zh-CN" altLang="en-US" dirty="0" smtClean="0"/>
              <a:t>伦理政治：君主专制和宗法制，把家当做国，把国当做家，宗法制源于西周，周天子分封制管理国家，兄弟叔伯，大臣后裔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分封就是宗法制，嫡长子继承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460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）闰月的概念来自阴阳合历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）备注使用：阴历、阳历、农历、公历的关系</a:t>
            </a:r>
          </a:p>
          <a:p>
            <a:r>
              <a:rPr kumimoji="1" lang="zh-CN" altLang="en-US" dirty="0" smtClean="0"/>
              <a:t>阴历：月亮绕地一周是一个月，一年有</a:t>
            </a:r>
            <a:r>
              <a:rPr kumimoji="1" lang="en-US" altLang="zh-CN" dirty="0" smtClean="0"/>
              <a:t>12</a:t>
            </a:r>
            <a:r>
              <a:rPr kumimoji="1" lang="zh-CN" altLang="en-US" dirty="0" smtClean="0"/>
              <a:t>个月。大概</a:t>
            </a:r>
            <a:r>
              <a:rPr kumimoji="1" lang="en-US" altLang="zh-CN" dirty="0" smtClean="0"/>
              <a:t>354</a:t>
            </a:r>
            <a:r>
              <a:rPr kumimoji="1" lang="zh-CN" altLang="en-US" dirty="0" smtClean="0"/>
              <a:t>天。</a:t>
            </a:r>
          </a:p>
          <a:p>
            <a:r>
              <a:rPr kumimoji="1" lang="zh-CN" altLang="en-US" dirty="0" smtClean="0"/>
              <a:t>阳历：古代阳历：太阳绕地球运行一周（古人认为地球是中心），为一年。</a:t>
            </a:r>
            <a:r>
              <a:rPr kumimoji="1" lang="en-US" altLang="zh-CN" dirty="0" smtClean="0"/>
              <a:t>366</a:t>
            </a:r>
            <a:r>
              <a:rPr kumimoji="1" lang="zh-CN" altLang="en-US" dirty="0" smtClean="0"/>
              <a:t>或</a:t>
            </a:r>
            <a:r>
              <a:rPr kumimoji="1" lang="en-US" altLang="zh-CN" dirty="0" smtClean="0"/>
              <a:t>365</a:t>
            </a:r>
            <a:r>
              <a:rPr kumimoji="1" lang="zh-CN" altLang="en-US" dirty="0" smtClean="0"/>
              <a:t>天</a:t>
            </a:r>
          </a:p>
          <a:p>
            <a:r>
              <a:rPr kumimoji="1" lang="zh-CN" altLang="en-US" dirty="0" smtClean="0"/>
              <a:t>这两种记录日子的方法中间有</a:t>
            </a:r>
            <a:r>
              <a:rPr kumimoji="1" lang="en-US" altLang="zh-CN" dirty="0" smtClean="0"/>
              <a:t>11</a:t>
            </a:r>
            <a:r>
              <a:rPr kumimoji="1" lang="zh-CN" altLang="en-US" dirty="0" smtClean="0"/>
              <a:t>天的差别，攒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年，就是一个月，所以阴阳合历，三年一个闰月。</a:t>
            </a:r>
          </a:p>
          <a:p>
            <a:r>
              <a:rPr kumimoji="1" lang="zh-CN" altLang="en-US" dirty="0" smtClean="0"/>
              <a:t>公历：是西方各国通用的历法，按照地球绕太阳一周为</a:t>
            </a:r>
            <a:r>
              <a:rPr kumimoji="1" lang="en-US" altLang="zh-CN" dirty="0" smtClean="0"/>
              <a:t>365.24219</a:t>
            </a:r>
            <a:r>
              <a:rPr kumimoji="1" lang="zh-CN" altLang="en-US" dirty="0" smtClean="0"/>
              <a:t>天，如果按照每年</a:t>
            </a:r>
            <a:r>
              <a:rPr kumimoji="1" lang="en-US" altLang="zh-CN" dirty="0" smtClean="0"/>
              <a:t>365</a:t>
            </a:r>
            <a:r>
              <a:rPr kumimoji="1" lang="zh-CN" altLang="en-US" dirty="0" smtClean="0"/>
              <a:t>天计算，每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年少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天，放在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月，为平年、闰年之分。跟月亮无关。现在我国的阳历，就是公历。</a:t>
            </a:r>
          </a:p>
          <a:p>
            <a:r>
              <a:rPr kumimoji="1" lang="zh-CN" altLang="en-US" dirty="0" smtClean="0"/>
              <a:t>农历：农历是阴阳合历，月亮最亮那天是十五。按照天干地支纪年，二十四节气记录月份，有雨水的是一月，有春分的是二月等。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158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没有嫡子，庶子也行</a:t>
            </a:r>
            <a:endParaRPr kumimoji="1" lang="en-US" altLang="zh-CN" dirty="0" smtClean="0"/>
          </a:p>
          <a:p>
            <a:r>
              <a:rPr kumimoji="1" lang="zh-CN" altLang="en-US" dirty="0" smtClean="0"/>
              <a:t>宗族：家族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6492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周朝嫡长子继承制，传嫡不传贤，以前商朝是父子相成，兄弟相及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1280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没有嫡子，庶子也行</a:t>
            </a:r>
            <a:endParaRPr kumimoji="1" lang="en-US" altLang="zh-CN" dirty="0" smtClean="0"/>
          </a:p>
          <a:p>
            <a:r>
              <a:rPr kumimoji="1" lang="zh-CN" altLang="en-US" dirty="0" smtClean="0"/>
              <a:t>宗族：家族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1708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没有嫡子，庶子也行</a:t>
            </a:r>
            <a:endParaRPr kumimoji="1" lang="en-US" altLang="zh-CN" dirty="0" smtClean="0"/>
          </a:p>
          <a:p>
            <a:r>
              <a:rPr kumimoji="1" lang="zh-CN" altLang="en-US" dirty="0" smtClean="0"/>
              <a:t>宗族：家族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2583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7921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夏商周的国王自称，后来是被分为公侯伯子男，再后来自立为王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0214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家就像一个国，国就像一个家</a:t>
            </a:r>
            <a:endParaRPr kumimoji="1" lang="en-US" altLang="zh-CN" dirty="0" smtClean="0"/>
          </a:p>
          <a:p>
            <a:r>
              <a:rPr kumimoji="1" lang="zh-CN" altLang="en-US" dirty="0" smtClean="0"/>
              <a:t>清朝没有一个皇帝是嫡子</a:t>
            </a:r>
            <a:endParaRPr kumimoji="1" lang="en-US" altLang="zh-CN" dirty="0" smtClean="0"/>
          </a:p>
          <a:p>
            <a:r>
              <a:rPr kumimoji="1" lang="zh-CN" altLang="en-US" dirty="0" smtClean="0"/>
              <a:t>没儿子只能过继，朝代开始衰落</a:t>
            </a:r>
            <a:endParaRPr kumimoji="1" lang="en-US" altLang="zh-CN" dirty="0" smtClean="0"/>
          </a:p>
          <a:p>
            <a:r>
              <a:rPr kumimoji="1" lang="zh-CN" altLang="en-US" dirty="0" smtClean="0"/>
              <a:t>亲近和你有亲缘关系的叫亲亲，儿子告发父亲，算犯罪，有一些朝代，丈夫杀人，妻子告发，是不允许的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包庇无罪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5285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宗法制度就是想把天下当成自己的家。秦始皇始皇帝，希望世世代代自己的子孙为王。传于万世。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亲亲就是血缘宗法的一个延续，皇帝都听老娘的，任人唯亲，中国是一个熟人社会，编织自己的政治关系网络。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宗法原则成为习惯力量：西汉末年，大家拥立新皇帝的时候，希望一个人重新主持国家大事的时候，找谁了？找的刘秀，因为他是汉高祖的九世孙。王莽是外戚，太后王政君的侄子，都说他篡权，就是因为大家习惯了，认为天下是刘家的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3705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国之大事，在祀与戎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2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西周并不是真正的君主专制，因为他对国家的管理是通过诸侯王的，他没有办法控制基层，所以是宗法分封制。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295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鬼斧神工</a:t>
            </a:r>
            <a:endParaRPr kumimoji="1" lang="en-US" altLang="zh-CN" dirty="0" smtClean="0"/>
          </a:p>
          <a:p>
            <a:r>
              <a:rPr kumimoji="1" lang="zh-CN" altLang="en-US" dirty="0" smtClean="0"/>
              <a:t>工匠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7905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户籍制度，管到人头上</a:t>
            </a:r>
            <a:endParaRPr kumimoji="1" lang="en-US" altLang="zh-CN" dirty="0" smtClean="0"/>
          </a:p>
          <a:p>
            <a:r>
              <a:rPr kumimoji="1" lang="zh-CN" altLang="en-US" dirty="0" smtClean="0"/>
              <a:t>几个人是一什，把人给编起来，</a:t>
            </a:r>
            <a:r>
              <a:rPr kumimoji="1" lang="en-US" altLang="zh-CN" dirty="0" smtClean="0"/>
              <a:t>50</a:t>
            </a:r>
            <a:r>
              <a:rPr kumimoji="1" lang="zh-CN" altLang="en-US" dirty="0" smtClean="0"/>
              <a:t>个人，</a:t>
            </a:r>
            <a:r>
              <a:rPr kumimoji="1" lang="en-US" altLang="zh-CN" dirty="0" smtClean="0"/>
              <a:t>500</a:t>
            </a:r>
            <a:r>
              <a:rPr kumimoji="1" lang="zh-CN" altLang="en-US" dirty="0" smtClean="0"/>
              <a:t>个人，商鞅变法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把人划片，法家商鞅，你犯罪，左亲右邻受一样的惩罚，所有人都生活在其他人的监督之下。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4673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户籍制度，管到人头上</a:t>
            </a:r>
            <a:endParaRPr kumimoji="1" lang="en-US" altLang="zh-CN" dirty="0" smtClean="0"/>
          </a:p>
          <a:p>
            <a:r>
              <a:rPr kumimoji="1" lang="zh-CN" altLang="en-US" dirty="0" smtClean="0"/>
              <a:t>几个人是一什，把人给编起来，</a:t>
            </a:r>
            <a:r>
              <a:rPr kumimoji="1" lang="en-US" altLang="zh-CN" dirty="0" smtClean="0"/>
              <a:t>50</a:t>
            </a:r>
            <a:r>
              <a:rPr kumimoji="1" lang="zh-CN" altLang="en-US" dirty="0" smtClean="0"/>
              <a:t>个人，</a:t>
            </a:r>
            <a:r>
              <a:rPr kumimoji="1" lang="en-US" altLang="zh-CN" dirty="0" smtClean="0"/>
              <a:t>500</a:t>
            </a:r>
            <a:r>
              <a:rPr kumimoji="1" lang="zh-CN" altLang="en-US" dirty="0" smtClean="0"/>
              <a:t>个人，商鞅变法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把人划片，法家商鞅，你犯罪，左亲右邻受一样的惩罚，所有人都生活在其他人的监督之下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一百一十户为一里，最有钱的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户是里长，剩下的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户是甲首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105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2314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121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556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鲁班，出名的手工艺人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传说，树林里把鲁班手割破了，锯齿状的叶子可以把手割破，要是锯齿状的金属呢，是不是能木头切割呢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104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鲁班，出名的手工艺人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传说，树林里把鲁班手割破了，锯齿状的叶子可以把手割破，要是锯齿状的金属呢，是不是能木头切割呢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100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自发的组织，互帮互助</a:t>
            </a:r>
            <a:endParaRPr kumimoji="1" lang="en-US" altLang="zh-CN" dirty="0" smtClean="0"/>
          </a:p>
          <a:p>
            <a:r>
              <a:rPr kumimoji="1" lang="zh-CN" altLang="en-US" dirty="0" smtClean="0"/>
              <a:t>李耳有炼丹炉</a:t>
            </a:r>
            <a:endParaRPr kumimoji="1" lang="en-US" altLang="zh-CN" dirty="0" smtClean="0"/>
          </a:p>
          <a:p>
            <a:r>
              <a:rPr kumimoji="1" lang="zh-CN" altLang="en-US" dirty="0" smtClean="0"/>
              <a:t>唱歌跳舞，李荣基</a:t>
            </a:r>
            <a:endParaRPr kumimoji="1" lang="en-US" altLang="zh-CN" dirty="0" smtClean="0"/>
          </a:p>
          <a:p>
            <a:r>
              <a:rPr kumimoji="1" lang="zh-CN" altLang="en-US" dirty="0" smtClean="0"/>
              <a:t>黄帝老婆</a:t>
            </a:r>
            <a:r>
              <a:rPr kumimoji="1" lang="en-US" altLang="zh-CN" dirty="0" smtClean="0"/>
              <a:t>lei</a:t>
            </a:r>
            <a:r>
              <a:rPr kumimoji="1" lang="zh-CN" altLang="en-US" dirty="0" smtClean="0"/>
              <a:t>组 三声</a:t>
            </a:r>
            <a:endParaRPr kumimoji="1" lang="en-US" altLang="zh-CN" dirty="0" smtClean="0"/>
          </a:p>
          <a:p>
            <a:r>
              <a:rPr kumimoji="1" lang="zh-CN" altLang="en-US" dirty="0" smtClean="0"/>
              <a:t>剃头的祖师爷是关羽，剃头用到，把关羽奉为祖师爷作为精神领袖</a:t>
            </a:r>
            <a:endParaRPr kumimoji="1" lang="en-US" altLang="zh-CN" dirty="0" smtClean="0"/>
          </a:p>
          <a:p>
            <a:r>
              <a:rPr kumimoji="1" lang="zh-CN" altLang="en-US" dirty="0" smtClean="0"/>
              <a:t>西方剧院不能说麦克白，莎士比亚著名戏剧，据说只要是提到他都会有不好的事情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894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自发的组织，互帮互助</a:t>
            </a:r>
            <a:endParaRPr kumimoji="1" lang="en-US" altLang="zh-CN" dirty="0" smtClean="0"/>
          </a:p>
          <a:p>
            <a:r>
              <a:rPr kumimoji="1" lang="zh-CN" altLang="en-US" dirty="0" smtClean="0"/>
              <a:t>李耳有炼丹炉</a:t>
            </a:r>
            <a:endParaRPr kumimoji="1" lang="en-US" altLang="zh-CN" dirty="0" smtClean="0"/>
          </a:p>
          <a:p>
            <a:r>
              <a:rPr kumimoji="1" lang="zh-CN" altLang="en-US" dirty="0" smtClean="0"/>
              <a:t>唱歌跳舞，李荣基</a:t>
            </a:r>
            <a:endParaRPr kumimoji="1" lang="en-US" altLang="zh-CN" dirty="0" smtClean="0"/>
          </a:p>
          <a:p>
            <a:r>
              <a:rPr kumimoji="1" lang="zh-CN" altLang="en-US" dirty="0" smtClean="0"/>
              <a:t>黄帝老婆</a:t>
            </a:r>
            <a:r>
              <a:rPr kumimoji="1" lang="en-US" altLang="zh-CN" dirty="0" smtClean="0"/>
              <a:t>lei</a:t>
            </a:r>
            <a:r>
              <a:rPr kumimoji="1" lang="zh-CN" altLang="en-US" dirty="0" smtClean="0"/>
              <a:t>组 三声</a:t>
            </a:r>
            <a:endParaRPr kumimoji="1" lang="en-US" altLang="zh-CN" dirty="0" smtClean="0"/>
          </a:p>
          <a:p>
            <a:r>
              <a:rPr kumimoji="1" lang="zh-CN" altLang="en-US" dirty="0" smtClean="0"/>
              <a:t>剃头的祖师爷是关羽，剃头用到，把关羽奉为祖师爷作为精神领袖</a:t>
            </a:r>
            <a:endParaRPr kumimoji="1" lang="en-US" altLang="zh-CN" dirty="0" smtClean="0"/>
          </a:p>
          <a:p>
            <a:r>
              <a:rPr kumimoji="1" lang="zh-CN" altLang="en-US" dirty="0" smtClean="0"/>
              <a:t>西方剧院不能说麦克白，莎士比亚著名戏剧，据说只要是提到他都会有不好的事情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90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方技：手艺活</a:t>
            </a:r>
            <a:endParaRPr kumimoji="1" lang="en-US" altLang="zh-CN" dirty="0" smtClean="0"/>
          </a:p>
          <a:p>
            <a:r>
              <a:rPr kumimoji="1" lang="zh-CN" altLang="en-US" dirty="0" smtClean="0"/>
              <a:t>受到道教思想非常严重，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都是为了延年益寿，采阴补阳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F6675-9CA1-4822-BCBC-3C14710B21B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825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F7A0-DAB4-4BE1-9CE9-8DA26B4F1D62}" type="datetime1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>
                <a:latin typeface="汉仪旗黑-45S" panose="00020600040101010101" pitchFamily="18" charset="-122"/>
                <a:ea typeface="汉仪旗黑-45S" panose="00020600040101010101" pitchFamily="18" charset="-122"/>
              </a:defRPr>
            </a:lvl2pPr>
            <a:lvl3pPr>
              <a:defRPr sz="2400">
                <a:latin typeface="汉仪旗黑-45S" panose="00020600040101010101" pitchFamily="18" charset="-122"/>
                <a:ea typeface="汉仪旗黑-45S" panose="00020600040101010101" pitchFamily="18" charset="-122"/>
              </a:defRPr>
            </a:lvl3pPr>
            <a:lvl4pPr>
              <a:defRPr sz="2000">
                <a:latin typeface="汉仪旗黑-45S" panose="00020600040101010101" pitchFamily="18" charset="-122"/>
                <a:ea typeface="汉仪旗黑-45S" panose="00020600040101010101" pitchFamily="18" charset="-122"/>
              </a:defRPr>
            </a:lvl4pPr>
            <a:lvl5pPr>
              <a:defRPr sz="2000">
                <a:latin typeface="汉仪旗黑-45S" panose="00020600040101010101" pitchFamily="18" charset="-122"/>
                <a:ea typeface="汉仪旗黑-45S" panose="00020600040101010101" pitchFamily="18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1AD9-F8F5-4A2F-85E3-6C531A451F71}" type="datetime1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8213-A31E-40C3-B151-70E3E11D3036}" type="datetime1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>
                <a:latin typeface="汉仪旗黑-45S" panose="00020600040101010101" pitchFamily="18" charset="-122"/>
                <a:ea typeface="汉仪旗黑-45S" panose="00020600040101010101" pitchFamily="18" charset="-122"/>
              </a:defRPr>
            </a:lvl2pPr>
            <a:lvl3pPr>
              <a:defRPr>
                <a:latin typeface="汉仪旗黑-45S" panose="00020600040101010101" pitchFamily="18" charset="-122"/>
                <a:ea typeface="汉仪旗黑-45S" panose="00020600040101010101" pitchFamily="18" charset="-122"/>
              </a:defRPr>
            </a:lvl3pPr>
            <a:lvl4pPr>
              <a:defRPr>
                <a:latin typeface="汉仪旗黑-45S" panose="00020600040101010101" pitchFamily="18" charset="-122"/>
                <a:ea typeface="汉仪旗黑-45S" panose="00020600040101010101" pitchFamily="18" charset="-122"/>
              </a:defRPr>
            </a:lvl4pPr>
            <a:lvl5pPr>
              <a:defRPr>
                <a:latin typeface="汉仪旗黑-45S" panose="00020600040101010101" pitchFamily="18" charset="-122"/>
                <a:ea typeface="汉仪旗黑-45S" panose="00020600040101010101" pitchFamily="18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047-83D7-479E-8986-2C5FC2B3AC64}" type="datetime1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2pPr>
              <a:defRPr>
                <a:latin typeface="汉仪旗黑-45S" panose="00020600040101010101" pitchFamily="18" charset="-122"/>
                <a:ea typeface="汉仪旗黑-45S" panose="00020600040101010101" pitchFamily="18" charset="-122"/>
              </a:defRPr>
            </a:lvl2pPr>
            <a:lvl3pPr>
              <a:defRPr>
                <a:latin typeface="汉仪旗黑-45S" panose="00020600040101010101" pitchFamily="18" charset="-122"/>
                <a:ea typeface="汉仪旗黑-45S" panose="00020600040101010101" pitchFamily="18" charset="-122"/>
              </a:defRPr>
            </a:lvl3pPr>
            <a:lvl4pPr>
              <a:defRPr>
                <a:latin typeface="汉仪旗黑-45S" panose="00020600040101010101" pitchFamily="18" charset="-122"/>
                <a:ea typeface="汉仪旗黑-45S" panose="00020600040101010101" pitchFamily="18" charset="-122"/>
              </a:defRPr>
            </a:lvl4pPr>
            <a:lvl5pPr>
              <a:defRPr>
                <a:latin typeface="汉仪旗黑-45S" panose="00020600040101010101" pitchFamily="18" charset="-122"/>
                <a:ea typeface="汉仪旗黑-45S" panose="00020600040101010101" pitchFamily="18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60D6-9EB7-4FF9-98EE-9458CD0D16E9}" type="datetime1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汉仪旗黑-45S" panose="00020600040101010101" pitchFamily="18" charset="-122"/>
                <a:ea typeface="汉仪旗黑-45S" panose="00020600040101010101" pitchFamily="18" charset="-122"/>
              </a:defRPr>
            </a:lvl2pPr>
            <a:lvl3pPr>
              <a:defRPr>
                <a:latin typeface="汉仪旗黑-45S" panose="00020600040101010101" pitchFamily="18" charset="-122"/>
                <a:ea typeface="汉仪旗黑-45S" panose="00020600040101010101" pitchFamily="18" charset="-122"/>
              </a:defRPr>
            </a:lvl3pPr>
            <a:lvl4pPr>
              <a:defRPr>
                <a:latin typeface="汉仪旗黑-45S" panose="00020600040101010101" pitchFamily="18" charset="-122"/>
                <a:ea typeface="汉仪旗黑-45S" panose="00020600040101010101" pitchFamily="18" charset="-122"/>
              </a:defRPr>
            </a:lvl4pPr>
            <a:lvl5pPr>
              <a:defRPr>
                <a:latin typeface="汉仪旗黑-45S" panose="00020600040101010101" pitchFamily="18" charset="-122"/>
                <a:ea typeface="汉仪旗黑-45S" panose="00020600040101010101" pitchFamily="18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11" b="92105" l="2750" r="86500">
                        <a14:foregroundMark x1="69000" y1="58647" x2="69000" y2="61654"/>
                      </a14:backgroundRemoval>
                    </a14:imgEffect>
                  </a14:imgLayer>
                </a14:imgProps>
              </a:ext>
            </a:extLst>
          </a:blip>
          <a:srcRect l="15189" t="6291" r="18216"/>
          <a:stretch>
            <a:fillRect/>
          </a:stretch>
        </p:blipFill>
        <p:spPr>
          <a:xfrm>
            <a:off x="41189" y="354226"/>
            <a:ext cx="797011" cy="745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汉仪旗黑-45S" panose="00020600040101010101" pitchFamily="18" charset="-122"/>
                <a:ea typeface="汉仪旗黑-45S" panose="00020600040101010101" pitchFamily="18" charset="-122"/>
              </a:defRPr>
            </a:lvl2pPr>
            <a:lvl3pPr>
              <a:defRPr>
                <a:latin typeface="汉仪旗黑-45S" panose="00020600040101010101" pitchFamily="18" charset="-122"/>
                <a:ea typeface="汉仪旗黑-45S" panose="00020600040101010101" pitchFamily="18" charset="-122"/>
              </a:defRPr>
            </a:lvl3pPr>
            <a:lvl4pPr>
              <a:defRPr>
                <a:latin typeface="汉仪旗黑-45S" panose="00020600040101010101" pitchFamily="18" charset="-122"/>
                <a:ea typeface="汉仪旗黑-45S" panose="00020600040101010101" pitchFamily="18" charset="-122"/>
              </a:defRPr>
            </a:lvl4pPr>
            <a:lvl5pPr>
              <a:defRPr>
                <a:latin typeface="汉仪旗黑-45S" panose="00020600040101010101" pitchFamily="18" charset="-122"/>
                <a:ea typeface="汉仪旗黑-45S" panose="00020600040101010101" pitchFamily="18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5667" l="650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07092"/>
            <a:ext cx="961081" cy="14416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汉仪旗黑-45S" panose="00020600040101010101" pitchFamily="18" charset="-122"/>
                <a:ea typeface="汉仪旗黑-45S" panose="00020600040101010101" pitchFamily="18" charset="-122"/>
              </a:defRPr>
            </a:lvl2pPr>
            <a:lvl3pPr>
              <a:defRPr>
                <a:latin typeface="汉仪旗黑-45S" panose="00020600040101010101" pitchFamily="18" charset="-122"/>
                <a:ea typeface="汉仪旗黑-45S" panose="00020600040101010101" pitchFamily="18" charset="-122"/>
              </a:defRPr>
            </a:lvl3pPr>
            <a:lvl4pPr>
              <a:defRPr>
                <a:latin typeface="汉仪旗黑-45S" panose="00020600040101010101" pitchFamily="18" charset="-122"/>
                <a:ea typeface="汉仪旗黑-45S" panose="00020600040101010101" pitchFamily="18" charset="-122"/>
              </a:defRPr>
            </a:lvl4pPr>
            <a:lvl5pPr>
              <a:defRPr>
                <a:latin typeface="汉仪旗黑-45S" panose="00020600040101010101" pitchFamily="18" charset="-122"/>
                <a:ea typeface="汉仪旗黑-45S" panose="00020600040101010101" pitchFamily="18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25" b="91930" l="10000" r="95000"/>
                    </a14:imgEffect>
                  </a14:imgLayer>
                </a14:imgProps>
              </a:ext>
            </a:extLst>
          </a:blip>
          <a:srcRect l="20542" t="19221" r="20948" b="16148"/>
          <a:stretch>
            <a:fillRect/>
          </a:stretch>
        </p:blipFill>
        <p:spPr>
          <a:xfrm rot="20703793">
            <a:off x="8238" y="191902"/>
            <a:ext cx="796273" cy="835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F1F8-59B4-4D64-835A-3BFB7D41A2FC}" type="datetime1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>
                <a:latin typeface="汉仪旗黑-45S" panose="00020600040101010101" pitchFamily="18" charset="-122"/>
                <a:ea typeface="汉仪旗黑-45S" panose="00020600040101010101" pitchFamily="18" charset="-122"/>
              </a:defRPr>
            </a:lvl2pPr>
            <a:lvl3pPr>
              <a:defRPr>
                <a:latin typeface="汉仪旗黑-45S" panose="00020600040101010101" pitchFamily="18" charset="-122"/>
                <a:ea typeface="汉仪旗黑-45S" panose="00020600040101010101" pitchFamily="18" charset="-122"/>
              </a:defRPr>
            </a:lvl3pPr>
            <a:lvl4pPr>
              <a:defRPr>
                <a:latin typeface="汉仪旗黑-45S" panose="00020600040101010101" pitchFamily="18" charset="-122"/>
                <a:ea typeface="汉仪旗黑-45S" panose="00020600040101010101" pitchFamily="18" charset="-122"/>
              </a:defRPr>
            </a:lvl4pPr>
            <a:lvl5pPr>
              <a:defRPr>
                <a:latin typeface="汉仪旗黑-45S" panose="00020600040101010101" pitchFamily="18" charset="-122"/>
                <a:ea typeface="汉仪旗黑-45S" panose="00020600040101010101" pitchFamily="18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defRPr>
                <a:latin typeface="汉仪旗黑-45S" panose="00020600040101010101" pitchFamily="18" charset="-122"/>
                <a:ea typeface="汉仪旗黑-45S" panose="00020600040101010101" pitchFamily="18" charset="-122"/>
              </a:defRPr>
            </a:lvl2pPr>
            <a:lvl3pPr>
              <a:defRPr>
                <a:latin typeface="汉仪旗黑-45S" panose="00020600040101010101" pitchFamily="18" charset="-122"/>
                <a:ea typeface="汉仪旗黑-45S" panose="00020600040101010101" pitchFamily="18" charset="-122"/>
              </a:defRPr>
            </a:lvl3pPr>
            <a:lvl4pPr>
              <a:defRPr>
                <a:latin typeface="汉仪旗黑-45S" panose="00020600040101010101" pitchFamily="18" charset="-122"/>
                <a:ea typeface="汉仪旗黑-45S" panose="00020600040101010101" pitchFamily="18" charset="-122"/>
              </a:defRPr>
            </a:lvl4pPr>
            <a:lvl5pPr>
              <a:defRPr>
                <a:latin typeface="汉仪旗黑-45S" panose="00020600040101010101" pitchFamily="18" charset="-122"/>
                <a:ea typeface="汉仪旗黑-45S" panose="00020600040101010101" pitchFamily="18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940A-A7B6-4079-A6B3-0AA3BEAE57F4}" type="datetime1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2pPr>
              <a:defRPr>
                <a:latin typeface="汉仪旗黑-45S" panose="00020600040101010101" pitchFamily="18" charset="-122"/>
                <a:ea typeface="汉仪旗黑-45S" panose="00020600040101010101" pitchFamily="18" charset="-122"/>
              </a:defRPr>
            </a:lvl2pPr>
            <a:lvl3pPr>
              <a:defRPr>
                <a:latin typeface="汉仪旗黑-45S" panose="00020600040101010101" pitchFamily="18" charset="-122"/>
                <a:ea typeface="汉仪旗黑-45S" panose="00020600040101010101" pitchFamily="18" charset="-122"/>
              </a:defRPr>
            </a:lvl3pPr>
            <a:lvl4pPr>
              <a:defRPr>
                <a:latin typeface="汉仪旗黑-45S" panose="00020600040101010101" pitchFamily="18" charset="-122"/>
                <a:ea typeface="汉仪旗黑-45S" panose="00020600040101010101" pitchFamily="18" charset="-122"/>
              </a:defRPr>
            </a:lvl4pPr>
            <a:lvl5pPr>
              <a:defRPr>
                <a:latin typeface="汉仪旗黑-45S" panose="00020600040101010101" pitchFamily="18" charset="-122"/>
                <a:ea typeface="汉仪旗黑-45S" panose="00020600040101010101" pitchFamily="18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2pPr>
              <a:defRPr>
                <a:latin typeface="汉仪旗黑-45S" panose="00020600040101010101" pitchFamily="18" charset="-122"/>
                <a:ea typeface="汉仪旗黑-45S" panose="00020600040101010101" pitchFamily="18" charset="-122"/>
              </a:defRPr>
            </a:lvl2pPr>
            <a:lvl3pPr>
              <a:defRPr>
                <a:latin typeface="汉仪旗黑-45S" panose="00020600040101010101" pitchFamily="18" charset="-122"/>
                <a:ea typeface="汉仪旗黑-45S" panose="00020600040101010101" pitchFamily="18" charset="-122"/>
              </a:defRPr>
            </a:lvl3pPr>
            <a:lvl4pPr>
              <a:defRPr>
                <a:latin typeface="汉仪旗黑-45S" panose="00020600040101010101" pitchFamily="18" charset="-122"/>
                <a:ea typeface="汉仪旗黑-45S" panose="00020600040101010101" pitchFamily="18" charset="-122"/>
              </a:defRPr>
            </a:lvl4pPr>
            <a:lvl5pPr>
              <a:defRPr>
                <a:latin typeface="汉仪旗黑-45S" panose="00020600040101010101" pitchFamily="18" charset="-122"/>
                <a:ea typeface="汉仪旗黑-45S" panose="00020600040101010101" pitchFamily="18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DC50-33D0-4E3D-B52E-6C2280B1F4EA}" type="datetime1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BE18-B052-4D40-846A-747510913F58}" type="datetime1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2D2F-4B32-4C51-B9F5-A55F5DDBB59C}" type="datetime1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189822"/>
            <a:ext cx="10515600" cy="4987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旗黑-45S" panose="00020600040101010101" pitchFamily="18" charset="-122"/>
                <a:ea typeface="汉仪旗黑-45S" panose="00020600040101010101" pitchFamily="18" charset="-122"/>
              </a:defRPr>
            </a:lvl1pPr>
          </a:lstStyle>
          <a:p>
            <a:fld id="{9AFE389F-834F-4993-899F-7BF9DD7D652C}" type="datetime1">
              <a:rPr lang="zh-CN" altLang="en-US" smtClean="0"/>
              <a:pPr/>
              <a:t>2018/11/24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旗黑-45S" panose="00020600040101010101" pitchFamily="18" charset="-122"/>
                <a:ea typeface="汉仪旗黑-45S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旗黑-45S" panose="00020600040101010101" pitchFamily="18" charset="-122"/>
                <a:ea typeface="汉仪旗黑-45S" panose="00020600040101010101" pitchFamily="18" charset="-122"/>
              </a:defRPr>
            </a:lvl1pPr>
          </a:lstStyle>
          <a:p>
            <a:fld id="{2F525CE8-A4D9-4C72-B3B7-D1ED057FD70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叶立群几何切边体" panose="02000000000000000000" pitchFamily="2" charset="-128"/>
                <a:ea typeface="叶立群几何切边体" panose="02000000000000000000" pitchFamily="2" charset="-128"/>
              </a:rPr>
              <a:t>❤ </a:t>
            </a:r>
            <a:r>
              <a:rPr lang="zh-CN" altLang="en-US" dirty="0" smtClean="0">
                <a:solidFill>
                  <a:schemeClr val="bg1"/>
                </a:solidFill>
                <a:latin typeface="叶立群几何切边体" panose="02000000000000000000" pitchFamily="2" charset="-128"/>
                <a:ea typeface="叶立群几何切边体" panose="02000000000000000000" pitchFamily="2" charset="-128"/>
              </a:rPr>
              <a:t>正课时间</a:t>
            </a:r>
            <a:r>
              <a:rPr lang="zh-CN" altLang="en-US" dirty="0" smtClean="0">
                <a:solidFill>
                  <a:schemeClr val="bg1"/>
                </a:solidFill>
                <a:latin typeface="叶立群几何切边体" panose="02000000000000000000" pitchFamily="2" charset="-128"/>
                <a:ea typeface="叶立群几何切边体" panose="02000000000000000000" pitchFamily="2" charset="-128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叶立群几何切边体" panose="02000000000000000000" pitchFamily="2" charset="-128"/>
                <a:ea typeface="叶立群几何切边体" panose="02000000000000000000" pitchFamily="2" charset="-128"/>
              </a:rPr>
              <a:t>19:30-21:30        </a:t>
            </a:r>
            <a:r>
              <a:rPr lang="en-US" altLang="zh-CN" dirty="0" smtClean="0">
                <a:solidFill>
                  <a:schemeClr val="bg1"/>
                </a:solidFill>
                <a:latin typeface="叶立群几何切边体" panose="02000000000000000000" pitchFamily="2" charset="-128"/>
                <a:ea typeface="叶立群几何切边体" panose="02000000000000000000" pitchFamily="2" charset="-128"/>
              </a:rPr>
              <a:t>         </a:t>
            </a:r>
            <a:r>
              <a:rPr lang="zh-CN" altLang="en-US" dirty="0" smtClean="0">
                <a:solidFill>
                  <a:schemeClr val="bg1"/>
                </a:solidFill>
                <a:latin typeface="叶立群几何切边体" panose="02000000000000000000" pitchFamily="2" charset="-128"/>
                <a:ea typeface="叶立群几何切边体" panose="02000000000000000000" pitchFamily="2" charset="-128"/>
              </a:rPr>
              <a:t>❤</a:t>
            </a:r>
            <a:r>
              <a:rPr lang="en-US" altLang="zh-CN" dirty="0" smtClean="0">
                <a:solidFill>
                  <a:schemeClr val="bg1"/>
                </a:solidFill>
                <a:latin typeface="叶立群几何切边体" panose="02000000000000000000" pitchFamily="2" charset="-128"/>
                <a:ea typeface="叶立群几何切边体" panose="02000000000000000000" pitchFamily="2" charset="-128"/>
              </a:rPr>
              <a:t>21:30</a:t>
            </a:r>
            <a:r>
              <a:rPr lang="zh-CN" altLang="en-US" dirty="0" smtClean="0">
                <a:solidFill>
                  <a:schemeClr val="bg1"/>
                </a:solidFill>
                <a:latin typeface="叶立群几何切边体" panose="02000000000000000000" pitchFamily="2" charset="-128"/>
                <a:ea typeface="叶立群几何切边体" panose="02000000000000000000" pitchFamily="2" charset="-128"/>
              </a:rPr>
              <a:t>后，答疑</a:t>
            </a:r>
            <a:r>
              <a:rPr lang="en-US" altLang="zh-CN" dirty="0" smtClean="0">
                <a:solidFill>
                  <a:schemeClr val="bg1"/>
                </a:solidFill>
                <a:latin typeface="叶立群几何切边体" panose="02000000000000000000" pitchFamily="2" charset="-128"/>
                <a:ea typeface="叶立群几何切边体" panose="02000000000000000000" pitchFamily="2" charset="-128"/>
              </a:rPr>
              <a:t>&amp;</a:t>
            </a:r>
            <a:r>
              <a:rPr lang="zh-CN" altLang="en-US" dirty="0" smtClean="0">
                <a:solidFill>
                  <a:schemeClr val="bg1"/>
                </a:solidFill>
                <a:latin typeface="叶立群几何切边体" panose="02000000000000000000" pitchFamily="2" charset="-128"/>
                <a:ea typeface="叶立群几何切边体" panose="02000000000000000000" pitchFamily="2" charset="-128"/>
              </a:rPr>
              <a:t>赠送串讲，不是拖堂！不需要的同学请下课做作业睡觉！</a:t>
            </a:r>
            <a:endParaRPr lang="zh-CN" altLang="en-US" dirty="0">
              <a:solidFill>
                <a:schemeClr val="bg1"/>
              </a:solidFill>
              <a:latin typeface="叶立群几何切边体" panose="02000000000000000000" pitchFamily="2" charset="-128"/>
              <a:ea typeface="叶立群几何切边体" panose="02000000000000000000" pitchFamily="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方正姚体" panose="02010601030101010101" pitchFamily="2" charset="-122"/>
          <a:ea typeface="方正姚体" panose="02010601030101010101" pitchFamily="2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汉仪旗黑-45S" panose="00020600040101010101" pitchFamily="18" charset="-122"/>
          <a:ea typeface="汉仪旗黑-45S" panose="00020600040101010101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-2104" r="-1853" b="-1388"/>
          <a:stretch>
            <a:fillRect/>
          </a:stretch>
        </p:blipFill>
        <p:spPr>
          <a:xfrm>
            <a:off x="212438" y="572655"/>
            <a:ext cx="5514108" cy="5597236"/>
          </a:xfrm>
          <a:prstGeom prst="ellipse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77275" y="2029977"/>
            <a:ext cx="5568295" cy="301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600" dirty="0" smtClean="0">
                <a:latin typeface="华文行楷" panose="02010800040101010101" charset="-122"/>
                <a:ea typeface="华文行楷" panose="02010800040101010101" charset="-122"/>
                <a:cs typeface="方正汉简简体" panose="03000509000000000000" pitchFamily="65" charset="-122"/>
              </a:rPr>
              <a:t>中国文化</a:t>
            </a:r>
            <a:r>
              <a:rPr lang="zh-CN" altLang="en-US" sz="6600" dirty="0" smtClean="0">
                <a:latin typeface="华文行楷" panose="02010800040101010101" charset="-122"/>
                <a:ea typeface="华文行楷" panose="02010800040101010101" charset="-122"/>
                <a:cs typeface="方正汉简简体" panose="03000509000000000000" pitchFamily="65" charset="-122"/>
              </a:rPr>
              <a:t>概论</a:t>
            </a:r>
            <a:endParaRPr lang="en-US" altLang="zh-CN" sz="6600" dirty="0" smtClean="0">
              <a:latin typeface="华文行楷" panose="02010800040101010101" charset="-122"/>
              <a:ea typeface="华文行楷" panose="02010800040101010101" charset="-122"/>
              <a:cs typeface="方正汉简简体" panose="03000509000000000000" pitchFamily="65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6600" dirty="0" smtClean="0">
                <a:latin typeface="华文行楷" panose="02010800040101010101" charset="-122"/>
                <a:ea typeface="华文行楷" panose="02010800040101010101" charset="-122"/>
                <a:cs typeface="方正汉简简体" panose="03000509000000000000" pitchFamily="65" charset="-122"/>
              </a:rPr>
              <a:t>精讲六</a:t>
            </a:r>
            <a:endParaRPr lang="zh-CN" altLang="en-US" sz="6600" dirty="0" smtClean="0">
              <a:latin typeface="华文行楷" panose="02010800040101010101" charset="-122"/>
              <a:ea typeface="华文行楷" panose="02010800040101010101" charset="-122"/>
              <a:cs typeface="方正汉简简体" panose="03000509000000000000" pitchFamily="65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我国古人观测天象的目的是（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预测天气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研究天体运行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研究太阳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用天象的变化预卜人间的祸福</a:t>
            </a:r>
          </a:p>
          <a:p>
            <a:r>
              <a:rPr lang="zh-CN" altLang="en-US" sz="2400" dirty="0"/>
              <a:t/>
            </a:r>
            <a:br>
              <a:rPr lang="zh-CN" altLang="en-US" sz="2400" dirty="0"/>
            </a:br>
            <a:endParaRPr lang="zh-CN" altLang="en-US" sz="2400" dirty="0"/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74336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认为自己“功高三皇，德迈五帝”而将三皇五帝合并成“皇帝”的是（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周文王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秦王嬴政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汉武帝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汉高祖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55036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认为自己“功高三皇，德迈五帝”而将三皇五帝合并成“皇帝”的是（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周文王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B:</a:t>
            </a:r>
            <a:r>
              <a:rPr lang="zh-CN" altLang="en-US" sz="2400" dirty="0">
                <a:solidFill>
                  <a:srgbClr val="FF0000"/>
                </a:solidFill>
              </a:rPr>
              <a:t>秦王嬴政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汉武帝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汉高祖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62906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4.1</a:t>
            </a:r>
            <a:r>
              <a:rPr lang="zh-CN" altLang="en-US" dirty="0" smtClean="0"/>
              <a:t> 中国</a:t>
            </a:r>
            <a:r>
              <a:rPr lang="zh-CN" altLang="en-US" dirty="0"/>
              <a:t>传统的政治</a:t>
            </a:r>
            <a:r>
              <a:rPr lang="zh-CN" altLang="en-US" dirty="0" smtClean="0"/>
              <a:t>制度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189821"/>
            <a:ext cx="11398911" cy="5531653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j-ea"/>
                <a:ea typeface="+mj-ea"/>
              </a:rPr>
              <a:t>4.1.1.2</a:t>
            </a:r>
            <a:r>
              <a:rPr lang="zh-CN" altLang="en-US" sz="2400" dirty="0" smtClean="0">
                <a:latin typeface="+mj-ea"/>
                <a:ea typeface="+mj-ea"/>
              </a:rPr>
              <a:t>、君主专制制度</a:t>
            </a:r>
            <a:r>
              <a:rPr lang="zh-CN" altLang="zh-CN" sz="2400" dirty="0" smtClean="0">
                <a:latin typeface="+mj-ea"/>
                <a:ea typeface="+mj-ea"/>
              </a:rPr>
              <a:t>特点</a:t>
            </a:r>
            <a:r>
              <a:rPr lang="zh-CN" altLang="en-US" dirty="0" smtClean="0">
                <a:solidFill>
                  <a:srgbClr val="CB150A"/>
                </a:solidFill>
              </a:rPr>
              <a:t>★★</a:t>
            </a:r>
            <a:endParaRPr lang="zh-CN" altLang="zh-CN" dirty="0"/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zh-CN" altLang="zh-CN" sz="2400" b="1" dirty="0" smtClean="0"/>
              <a:t>皇帝</a:t>
            </a:r>
            <a:r>
              <a:rPr lang="zh-CN" altLang="zh-CN" sz="2400" b="1" dirty="0"/>
              <a:t>总揽天下大权</a:t>
            </a:r>
            <a:r>
              <a:rPr lang="zh-CN" altLang="zh-CN" sz="2400" b="1" dirty="0" smtClean="0"/>
              <a:t>。</a:t>
            </a:r>
            <a:endParaRPr lang="en-US" altLang="zh-CN" sz="2400" b="1" dirty="0" smtClean="0"/>
          </a:p>
          <a:p>
            <a:pPr marL="457200" lvl="1" indent="0">
              <a:lnSpc>
                <a:spcPct val="160000"/>
              </a:lnSpc>
              <a:buNone/>
            </a:pPr>
            <a:r>
              <a:rPr lang="zh-CN" altLang="en-US" dirty="0" smtClean="0"/>
              <a:t>封建</a:t>
            </a:r>
            <a:r>
              <a:rPr lang="zh-CN" altLang="en-US" dirty="0"/>
              <a:t>帝王全面控制着行政、财经、司法、军事等国家权力。</a:t>
            </a:r>
            <a:endParaRPr lang="zh-CN" altLang="zh-CN" dirty="0" smtClean="0"/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zh-CN" altLang="zh-CN" sz="2400" b="1" dirty="0" smtClean="0"/>
              <a:t>拥有</a:t>
            </a:r>
            <a:r>
              <a:rPr lang="zh-CN" altLang="zh-CN" sz="2400" b="1" dirty="0"/>
              <a:t>庞大的官僚办事机构</a:t>
            </a:r>
            <a:r>
              <a:rPr lang="zh-CN" altLang="zh-CN" sz="2400" b="1" dirty="0" smtClean="0"/>
              <a:t>。</a:t>
            </a:r>
            <a:endParaRPr lang="en-US" altLang="zh-CN" sz="2400" b="1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zh-CN" altLang="zh-CN" dirty="0" smtClean="0"/>
              <a:t>中央</a:t>
            </a:r>
            <a:r>
              <a:rPr lang="zh-CN" altLang="en-US" dirty="0" smtClean="0"/>
              <a:t>，秦汉三</a:t>
            </a:r>
            <a:r>
              <a:rPr lang="zh-CN" altLang="en-US" dirty="0"/>
              <a:t>公九</a:t>
            </a:r>
            <a:r>
              <a:rPr lang="zh-CN" altLang="en-US" dirty="0" smtClean="0"/>
              <a:t>卿制、</a:t>
            </a:r>
            <a:r>
              <a:rPr lang="zh-CN" altLang="zh-CN" dirty="0" smtClean="0"/>
              <a:t>隋唐三</a:t>
            </a:r>
            <a:r>
              <a:rPr lang="zh-CN" altLang="zh-CN" dirty="0"/>
              <a:t>省六部制</a:t>
            </a:r>
            <a:r>
              <a:rPr lang="zh-CN" altLang="zh-CN" dirty="0" smtClean="0"/>
              <a:t>。地方，</a:t>
            </a:r>
            <a:r>
              <a:rPr lang="zh-CN" altLang="zh-CN" b="1" u="sng" dirty="0" smtClean="0">
                <a:solidFill>
                  <a:srgbClr val="C00000"/>
                </a:solidFill>
              </a:rPr>
              <a:t>秦朝</a:t>
            </a:r>
            <a:r>
              <a:rPr lang="zh-CN" altLang="zh-CN" dirty="0" smtClean="0"/>
              <a:t>推行</a:t>
            </a:r>
            <a:r>
              <a:rPr lang="zh-CN" altLang="zh-CN" b="1" u="sng" dirty="0" smtClean="0">
                <a:solidFill>
                  <a:srgbClr val="C00000"/>
                </a:solidFill>
              </a:rPr>
              <a:t>郡县制</a:t>
            </a:r>
            <a:r>
              <a:rPr lang="zh-CN" altLang="zh-CN" dirty="0" smtClean="0"/>
              <a:t>。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zh-CN" altLang="zh-CN" sz="2400" b="1" dirty="0" smtClean="0"/>
              <a:t>严密的人身控制。</a:t>
            </a:r>
            <a:endParaRPr lang="en-US" altLang="zh-CN" sz="2400" b="1" dirty="0" smtClean="0"/>
          </a:p>
          <a:p>
            <a:pPr marL="457200" lvl="1" indent="0">
              <a:lnSpc>
                <a:spcPct val="160000"/>
              </a:lnSpc>
              <a:buNone/>
            </a:pPr>
            <a:r>
              <a:rPr lang="zh-CN" altLang="en-US" dirty="0"/>
              <a:t>周朝</a:t>
            </a:r>
            <a:r>
              <a:rPr lang="zh-CN" altLang="en-US" b="1" u="sng" dirty="0" smtClean="0">
                <a:solidFill>
                  <a:srgbClr val="C00000"/>
                </a:solidFill>
              </a:rPr>
              <a:t>司民</a:t>
            </a:r>
            <a:r>
              <a:rPr lang="zh-CN" altLang="en-US" dirty="0"/>
              <a:t>，汉朝每年八月“</a:t>
            </a:r>
            <a:r>
              <a:rPr lang="zh-CN" altLang="en-US" b="1" u="sng" dirty="0" smtClean="0">
                <a:solidFill>
                  <a:srgbClr val="C00000"/>
                </a:solidFill>
              </a:rPr>
              <a:t>算民</a:t>
            </a:r>
            <a:r>
              <a:rPr lang="zh-CN" altLang="en-US" dirty="0"/>
              <a:t>”，</a:t>
            </a:r>
            <a:r>
              <a:rPr lang="zh-CN" altLang="en-US" b="1" u="sng" dirty="0" smtClean="0">
                <a:solidFill>
                  <a:srgbClr val="C00000"/>
                </a:solidFill>
              </a:rPr>
              <a:t>什</a:t>
            </a:r>
            <a:r>
              <a:rPr lang="zh-CN" altLang="en-US" b="1" u="sng" dirty="0">
                <a:solidFill>
                  <a:srgbClr val="C00000"/>
                </a:solidFill>
              </a:rPr>
              <a:t>伍里甲</a:t>
            </a:r>
            <a:r>
              <a:rPr lang="zh-CN" altLang="en-US" b="1" u="sng" dirty="0" smtClean="0">
                <a:solidFill>
                  <a:srgbClr val="C00000"/>
                </a:solidFill>
              </a:rPr>
              <a:t>制度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102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52749" y="5891456"/>
            <a:ext cx="7729451" cy="400110"/>
          </a:xfrm>
          <a:prstGeom prst="rect">
            <a:avLst/>
          </a:prstGeom>
          <a:ln>
            <a:solidFill>
              <a:srgbClr val="CB150A"/>
            </a:solidFill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20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先秦法家申不害：“明君如身，臣如手；君若号，臣如响”。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211589" y="5059033"/>
            <a:ext cx="399011" cy="39901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名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645737" y="1215835"/>
            <a:ext cx="399011" cy="39901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大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399681" y="3761717"/>
            <a:ext cx="399011" cy="39901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选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768541" y="5059032"/>
            <a:ext cx="399011" cy="39901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选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任意多边形 8"/>
          <p:cNvSpPr/>
          <p:nvPr/>
        </p:nvSpPr>
        <p:spPr>
          <a:xfrm>
            <a:off x="9251297" y="839536"/>
            <a:ext cx="481020" cy="578699"/>
          </a:xfrm>
          <a:custGeom>
            <a:avLst/>
            <a:gdLst>
              <a:gd name="connsiteX0" fmla="*/ 0 w 490048"/>
              <a:gd name="connsiteY0" fmla="*/ 0 h 1400671"/>
              <a:gd name="connsiteX1" fmla="*/ 245024 w 490048"/>
              <a:gd name="connsiteY1" fmla="*/ 0 h 1400671"/>
              <a:gd name="connsiteX2" fmla="*/ 245024 w 490048"/>
              <a:gd name="connsiteY2" fmla="*/ 1400671 h 1400671"/>
              <a:gd name="connsiteX3" fmla="*/ 490048 w 490048"/>
              <a:gd name="connsiteY3" fmla="*/ 1400671 h 140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048" h="1400671">
                <a:moveTo>
                  <a:pt x="0" y="0"/>
                </a:moveTo>
                <a:lnTo>
                  <a:pt x="245024" y="0"/>
                </a:lnTo>
                <a:lnTo>
                  <a:pt x="245024" y="1400671"/>
                </a:lnTo>
                <a:lnTo>
                  <a:pt x="490048" y="1400671"/>
                </a:lnTo>
              </a:path>
            </a:pathLst>
          </a:custGeom>
          <a:noFill/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626" tIns="663238" rIns="220626" bIns="66323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>
              <a:latin typeface="+mj-ea"/>
              <a:ea typeface="+mj-ea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9236270" y="159547"/>
            <a:ext cx="496047" cy="665483"/>
          </a:xfrm>
          <a:custGeom>
            <a:avLst/>
            <a:gdLst>
              <a:gd name="connsiteX0" fmla="*/ 0 w 490048"/>
              <a:gd name="connsiteY0" fmla="*/ 1400671 h 1400671"/>
              <a:gd name="connsiteX1" fmla="*/ 245024 w 490048"/>
              <a:gd name="connsiteY1" fmla="*/ 1400671 h 1400671"/>
              <a:gd name="connsiteX2" fmla="*/ 245024 w 490048"/>
              <a:gd name="connsiteY2" fmla="*/ 0 h 1400671"/>
              <a:gd name="connsiteX3" fmla="*/ 490048 w 490048"/>
              <a:gd name="connsiteY3" fmla="*/ 0 h 140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048" h="1400671">
                <a:moveTo>
                  <a:pt x="0" y="1400671"/>
                </a:moveTo>
                <a:lnTo>
                  <a:pt x="245024" y="1400671"/>
                </a:lnTo>
                <a:lnTo>
                  <a:pt x="245024" y="0"/>
                </a:lnTo>
                <a:lnTo>
                  <a:pt x="490048" y="0"/>
                </a:lnTo>
              </a:path>
            </a:pathLst>
          </a:custGeom>
          <a:noFill/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626" tIns="663238" rIns="220626" bIns="66323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>
              <a:latin typeface="+mj-ea"/>
              <a:ea typeface="+mj-ea"/>
            </a:endParaRPr>
          </a:p>
        </p:txBody>
      </p:sp>
      <p:sp>
        <p:nvSpPr>
          <p:cNvPr id="13" name="任意多边形 14"/>
          <p:cNvSpPr/>
          <p:nvPr/>
        </p:nvSpPr>
        <p:spPr>
          <a:xfrm>
            <a:off x="7539944" y="589807"/>
            <a:ext cx="1746306" cy="470445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  <a:sym typeface="+mn-ea"/>
              </a:rPr>
              <a:t>政治制度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4" name="任意多边形 15"/>
          <p:cNvSpPr/>
          <p:nvPr/>
        </p:nvSpPr>
        <p:spPr>
          <a:xfrm>
            <a:off x="9741760" y="26147"/>
            <a:ext cx="2450240" cy="373511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</a:rPr>
              <a:t>宗法制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5" name="任意多边形 16"/>
          <p:cNvSpPr/>
          <p:nvPr/>
        </p:nvSpPr>
        <p:spPr>
          <a:xfrm>
            <a:off x="9744567" y="417278"/>
            <a:ext cx="2459268" cy="407752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solidFill>
            <a:srgbClr val="FF3773"/>
          </a:solidFill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</a:rPr>
              <a:t>君主专制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6" name="任意多边形 17"/>
          <p:cNvSpPr/>
          <p:nvPr/>
        </p:nvSpPr>
        <p:spPr>
          <a:xfrm>
            <a:off x="9759594" y="825031"/>
            <a:ext cx="2432406" cy="364702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</a:rPr>
              <a:t>科举制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7" name="任意多边形 18"/>
          <p:cNvSpPr/>
          <p:nvPr/>
        </p:nvSpPr>
        <p:spPr>
          <a:xfrm>
            <a:off x="9759594" y="1172321"/>
            <a:ext cx="2450240" cy="393775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</a:rPr>
              <a:t>法律制度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66672" y="14905"/>
            <a:ext cx="21002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/>
              <a:t>4.1.1.2 </a:t>
            </a:r>
            <a:r>
              <a:rPr lang="zh-TW" altLang="en-US" sz="1600" dirty="0"/>
              <a:t>君主专制制度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7982008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周代官僚制度中，中央“三公”是（ ）</a:t>
            </a:r>
          </a:p>
          <a:p>
            <a:r>
              <a:rPr lang="en-US" altLang="zh-CN" sz="2400" dirty="0"/>
              <a:t>A:</a:t>
            </a:r>
            <a:r>
              <a:rPr lang="zh-CN" altLang="en-US" sz="2400" dirty="0"/>
              <a:t>太师、太保、太尉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太师、太傅、太保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太师、太保、太宰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太师、太傅、太史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64441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周</a:t>
            </a:r>
            <a:r>
              <a:rPr lang="zh-CN" altLang="en-US" sz="2400" dirty="0"/>
              <a:t>代官僚制度中，中央“三公”是（ ）</a:t>
            </a:r>
          </a:p>
          <a:p>
            <a:r>
              <a:rPr lang="en-US" altLang="zh-CN" sz="2400" dirty="0"/>
              <a:t>A:</a:t>
            </a:r>
            <a:r>
              <a:rPr lang="zh-CN" altLang="en-US" sz="2400" dirty="0"/>
              <a:t>太师、太保、太尉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B:</a:t>
            </a:r>
            <a:r>
              <a:rPr lang="zh-CN" altLang="en-US" sz="2400" dirty="0">
                <a:solidFill>
                  <a:srgbClr val="FF0000"/>
                </a:solidFill>
              </a:rPr>
              <a:t>太师、太傅、太保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太师、太保、太宰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太师、太傅、太史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5950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4.1</a:t>
            </a:r>
            <a:r>
              <a:rPr lang="zh-CN" altLang="en-US" dirty="0" smtClean="0"/>
              <a:t> 中国</a:t>
            </a:r>
            <a:r>
              <a:rPr lang="zh-CN" altLang="en-US" dirty="0"/>
              <a:t>传统的政治</a:t>
            </a:r>
            <a:r>
              <a:rPr lang="zh-CN" altLang="en-US" dirty="0" smtClean="0"/>
              <a:t>制度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189821"/>
            <a:ext cx="11398911" cy="5531653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j-ea"/>
                <a:ea typeface="+mj-ea"/>
              </a:rPr>
              <a:t>4.1.1.2</a:t>
            </a:r>
            <a:r>
              <a:rPr lang="zh-CN" altLang="en-US" sz="2400" dirty="0" smtClean="0">
                <a:latin typeface="+mj-ea"/>
                <a:ea typeface="+mj-ea"/>
              </a:rPr>
              <a:t>、君主专制制度</a:t>
            </a:r>
            <a:r>
              <a:rPr lang="zh-CN" altLang="zh-CN" sz="2400" dirty="0" smtClean="0">
                <a:latin typeface="+mj-ea"/>
                <a:ea typeface="+mj-ea"/>
              </a:rPr>
              <a:t>特点</a:t>
            </a:r>
            <a:endParaRPr lang="zh-CN" altLang="zh-CN" dirty="0"/>
          </a:p>
          <a:p>
            <a:pPr marL="457200" indent="-457200">
              <a:lnSpc>
                <a:spcPct val="160000"/>
              </a:lnSpc>
              <a:buFont typeface="+mj-lt"/>
              <a:buAutoNum type="arabicPeriod" startAt="3"/>
            </a:pPr>
            <a:r>
              <a:rPr lang="zh-CN" altLang="zh-CN" sz="2400" b="1" dirty="0" smtClean="0"/>
              <a:t>严密的人身控制。</a:t>
            </a:r>
            <a:endParaRPr lang="en-US" altLang="zh-CN" sz="2400" b="1" dirty="0" smtClean="0"/>
          </a:p>
          <a:p>
            <a:pPr marL="457200" lvl="1" indent="0">
              <a:lnSpc>
                <a:spcPct val="160000"/>
              </a:lnSpc>
              <a:buNone/>
            </a:pPr>
            <a:r>
              <a:rPr lang="zh-CN" altLang="en-US" b="1" u="sng" dirty="0" smtClean="0">
                <a:solidFill>
                  <a:srgbClr val="C00000"/>
                </a:solidFill>
              </a:rPr>
              <a:t>什</a:t>
            </a:r>
            <a:r>
              <a:rPr lang="zh-CN" altLang="en-US" b="1" u="sng" dirty="0">
                <a:solidFill>
                  <a:srgbClr val="C00000"/>
                </a:solidFill>
              </a:rPr>
              <a:t>伍里甲</a:t>
            </a:r>
            <a:r>
              <a:rPr lang="zh-CN" altLang="en-US" b="1" u="sng" dirty="0" smtClean="0">
                <a:solidFill>
                  <a:srgbClr val="C00000"/>
                </a:solidFill>
              </a:rPr>
              <a:t>制度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lnSpc>
                <a:spcPct val="160000"/>
              </a:lnSpc>
              <a:buNone/>
            </a:pPr>
            <a:r>
              <a:rPr lang="zh-CN" altLang="en-US" dirty="0" smtClean="0"/>
              <a:t>专制</a:t>
            </a:r>
            <a:r>
              <a:rPr lang="zh-CN" altLang="en-US" dirty="0"/>
              <a:t>时代控制人身自由的</a:t>
            </a:r>
            <a:r>
              <a:rPr lang="zh-CN" altLang="en-US" b="1" u="sng" dirty="0">
                <a:solidFill>
                  <a:srgbClr val="C00000"/>
                </a:solidFill>
              </a:rPr>
              <a:t>最基层的组织形式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14400" lvl="1" indent="-457200">
              <a:lnSpc>
                <a:spcPct val="160000"/>
              </a:lnSpc>
              <a:buFont typeface="+mj-ea"/>
              <a:buAutoNum type="circleNumDbPlain"/>
            </a:pPr>
            <a:r>
              <a:rPr lang="zh-CN" altLang="en-US" dirty="0" smtClean="0">
                <a:solidFill>
                  <a:srgbClr val="FF0000"/>
                </a:solidFill>
              </a:rPr>
              <a:t>春秋</a:t>
            </a:r>
            <a:r>
              <a:rPr lang="zh-CN" altLang="en-US" dirty="0" smtClean="0"/>
              <a:t>齐国推行</a:t>
            </a:r>
            <a:r>
              <a:rPr lang="zh-CN" altLang="en-US" dirty="0"/>
              <a:t>什伍</a:t>
            </a:r>
            <a:r>
              <a:rPr lang="zh-CN" altLang="en-US" dirty="0" smtClean="0"/>
              <a:t>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14400" lvl="1" indent="-457200">
              <a:lnSpc>
                <a:spcPct val="160000"/>
              </a:lnSpc>
              <a:buFont typeface="+mj-ea"/>
              <a:buAutoNum type="circleNumDbPlain"/>
            </a:pPr>
            <a:r>
              <a:rPr lang="zh-CN" altLang="en-US" dirty="0" smtClean="0"/>
              <a:t>秦商鞅变法，</a:t>
            </a:r>
            <a:r>
              <a:rPr lang="zh-CN" altLang="en-US" dirty="0"/>
              <a:t>实行什伍连坐</a:t>
            </a:r>
            <a:r>
              <a:rPr lang="zh-CN" altLang="en-US" dirty="0" smtClean="0"/>
              <a:t>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14400" lvl="1" indent="-457200">
              <a:lnSpc>
                <a:spcPct val="160000"/>
              </a:lnSpc>
              <a:buFont typeface="+mj-ea"/>
              <a:buAutoNum type="circleNumDbPlain"/>
            </a:pPr>
            <a:r>
              <a:rPr lang="zh-CN" altLang="en-US" dirty="0" smtClean="0"/>
              <a:t>后代（明朝），里</a:t>
            </a:r>
            <a:r>
              <a:rPr lang="zh-CN" altLang="en-US" dirty="0"/>
              <a:t>甲制即由此发展而</a:t>
            </a:r>
            <a:r>
              <a:rPr lang="zh-CN" altLang="en-US" dirty="0" smtClean="0"/>
              <a:t>来</a:t>
            </a:r>
            <a:r>
              <a:rPr lang="zh-CN" altLang="en-US" dirty="0" smtClean="0">
                <a:solidFill>
                  <a:srgbClr val="CB150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★★★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105</a:t>
            </a:fld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452783" y="2528914"/>
            <a:ext cx="399011" cy="39901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名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009735" y="2528913"/>
            <a:ext cx="399011" cy="39901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选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任意多边形 8"/>
          <p:cNvSpPr/>
          <p:nvPr/>
        </p:nvSpPr>
        <p:spPr>
          <a:xfrm>
            <a:off x="9251297" y="839536"/>
            <a:ext cx="481020" cy="578699"/>
          </a:xfrm>
          <a:custGeom>
            <a:avLst/>
            <a:gdLst>
              <a:gd name="connsiteX0" fmla="*/ 0 w 490048"/>
              <a:gd name="connsiteY0" fmla="*/ 0 h 1400671"/>
              <a:gd name="connsiteX1" fmla="*/ 245024 w 490048"/>
              <a:gd name="connsiteY1" fmla="*/ 0 h 1400671"/>
              <a:gd name="connsiteX2" fmla="*/ 245024 w 490048"/>
              <a:gd name="connsiteY2" fmla="*/ 1400671 h 1400671"/>
              <a:gd name="connsiteX3" fmla="*/ 490048 w 490048"/>
              <a:gd name="connsiteY3" fmla="*/ 1400671 h 140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048" h="1400671">
                <a:moveTo>
                  <a:pt x="0" y="0"/>
                </a:moveTo>
                <a:lnTo>
                  <a:pt x="245024" y="0"/>
                </a:lnTo>
                <a:lnTo>
                  <a:pt x="245024" y="1400671"/>
                </a:lnTo>
                <a:lnTo>
                  <a:pt x="490048" y="1400671"/>
                </a:lnTo>
              </a:path>
            </a:pathLst>
          </a:custGeom>
          <a:noFill/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626" tIns="663238" rIns="220626" bIns="66323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>
              <a:latin typeface="+mj-ea"/>
              <a:ea typeface="+mj-ea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9236270" y="159547"/>
            <a:ext cx="496047" cy="665483"/>
          </a:xfrm>
          <a:custGeom>
            <a:avLst/>
            <a:gdLst>
              <a:gd name="connsiteX0" fmla="*/ 0 w 490048"/>
              <a:gd name="connsiteY0" fmla="*/ 1400671 h 1400671"/>
              <a:gd name="connsiteX1" fmla="*/ 245024 w 490048"/>
              <a:gd name="connsiteY1" fmla="*/ 1400671 h 1400671"/>
              <a:gd name="connsiteX2" fmla="*/ 245024 w 490048"/>
              <a:gd name="connsiteY2" fmla="*/ 0 h 1400671"/>
              <a:gd name="connsiteX3" fmla="*/ 490048 w 490048"/>
              <a:gd name="connsiteY3" fmla="*/ 0 h 140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048" h="1400671">
                <a:moveTo>
                  <a:pt x="0" y="1400671"/>
                </a:moveTo>
                <a:lnTo>
                  <a:pt x="245024" y="1400671"/>
                </a:lnTo>
                <a:lnTo>
                  <a:pt x="245024" y="0"/>
                </a:lnTo>
                <a:lnTo>
                  <a:pt x="490048" y="0"/>
                </a:lnTo>
              </a:path>
            </a:pathLst>
          </a:custGeom>
          <a:noFill/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626" tIns="663238" rIns="220626" bIns="66323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>
              <a:latin typeface="+mj-ea"/>
              <a:ea typeface="+mj-ea"/>
            </a:endParaRPr>
          </a:p>
        </p:txBody>
      </p:sp>
      <p:sp>
        <p:nvSpPr>
          <p:cNvPr id="13" name="任意多边形 14"/>
          <p:cNvSpPr/>
          <p:nvPr/>
        </p:nvSpPr>
        <p:spPr>
          <a:xfrm>
            <a:off x="7539944" y="589807"/>
            <a:ext cx="1746306" cy="470445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  <a:sym typeface="+mn-ea"/>
              </a:rPr>
              <a:t>政治制度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4" name="任意多边形 15"/>
          <p:cNvSpPr/>
          <p:nvPr/>
        </p:nvSpPr>
        <p:spPr>
          <a:xfrm>
            <a:off x="9741760" y="26147"/>
            <a:ext cx="2450240" cy="373511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</a:rPr>
              <a:t>宗法制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5" name="任意多边形 16"/>
          <p:cNvSpPr/>
          <p:nvPr/>
        </p:nvSpPr>
        <p:spPr>
          <a:xfrm>
            <a:off x="9744567" y="417278"/>
            <a:ext cx="2459268" cy="407752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solidFill>
            <a:srgbClr val="FF3773"/>
          </a:solidFill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</a:rPr>
              <a:t>君主专制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6" name="任意多边形 17"/>
          <p:cNvSpPr/>
          <p:nvPr/>
        </p:nvSpPr>
        <p:spPr>
          <a:xfrm>
            <a:off x="9759594" y="825031"/>
            <a:ext cx="2432406" cy="364702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</a:rPr>
              <a:t>科举制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7" name="任意多边形 18"/>
          <p:cNvSpPr/>
          <p:nvPr/>
        </p:nvSpPr>
        <p:spPr>
          <a:xfrm>
            <a:off x="9759594" y="1172321"/>
            <a:ext cx="2450240" cy="393775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</a:rPr>
              <a:t>法律制度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66672" y="14905"/>
            <a:ext cx="21002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/>
              <a:t>4.1.1.2 </a:t>
            </a:r>
            <a:r>
              <a:rPr lang="zh-TW" altLang="en-US" sz="1600" dirty="0"/>
              <a:t>君主专制制度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2623251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君主专制制度的特点包括（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皇帝总揽天下大权 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拥有庞大的官僚办事机构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严密的人身控制 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一切官员均由皇帝直接任免</a:t>
            </a:r>
          </a:p>
          <a:p>
            <a:r>
              <a:rPr lang="en-US" altLang="zh-CN" sz="2400" dirty="0"/>
              <a:t>E:</a:t>
            </a:r>
            <a:r>
              <a:rPr lang="zh-CN" altLang="en-US" sz="2400" dirty="0"/>
              <a:t>地方官员有充分自治权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06949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君主专制制度的特点包括（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A</a:t>
            </a:r>
            <a:r>
              <a:rPr lang="en-US" altLang="zh-CN" sz="2400" dirty="0">
                <a:solidFill>
                  <a:srgbClr val="FF0000"/>
                </a:solidFill>
              </a:rPr>
              <a:t>:</a:t>
            </a:r>
            <a:r>
              <a:rPr lang="zh-CN" altLang="en-US" sz="2400" dirty="0">
                <a:solidFill>
                  <a:srgbClr val="FF0000"/>
                </a:solidFill>
              </a:rPr>
              <a:t>皇帝总揽天下大权 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B:</a:t>
            </a:r>
            <a:r>
              <a:rPr lang="zh-CN" altLang="en-US" sz="2400" dirty="0">
                <a:solidFill>
                  <a:srgbClr val="FF0000"/>
                </a:solidFill>
              </a:rPr>
              <a:t>拥有庞大的官僚办事机构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C:</a:t>
            </a:r>
            <a:r>
              <a:rPr lang="zh-CN" altLang="en-US" sz="2400" dirty="0">
                <a:solidFill>
                  <a:srgbClr val="FF0000"/>
                </a:solidFill>
              </a:rPr>
              <a:t>严密的人身控制 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一切官员均由皇帝直接任免</a:t>
            </a:r>
          </a:p>
          <a:p>
            <a:r>
              <a:rPr lang="en-US" altLang="zh-CN" sz="2400" dirty="0"/>
              <a:t>E:</a:t>
            </a:r>
            <a:r>
              <a:rPr lang="zh-CN" altLang="en-US" sz="2400" dirty="0"/>
              <a:t>地方官员有充分自治权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64601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秦朝，名义上的中央最高行政长官、辅佐皇帝治理国家的是（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丞相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太宰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太尉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御史大夫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56636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秦朝，名义上的中央最高行政长官、辅佐皇帝治理国家的是（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A</a:t>
            </a:r>
            <a:r>
              <a:rPr lang="en-US" altLang="zh-CN" sz="2400" dirty="0">
                <a:solidFill>
                  <a:srgbClr val="FF0000"/>
                </a:solidFill>
              </a:rPr>
              <a:t>:</a:t>
            </a:r>
            <a:r>
              <a:rPr lang="zh-CN" altLang="en-US" sz="2400" dirty="0">
                <a:solidFill>
                  <a:srgbClr val="FF0000"/>
                </a:solidFill>
              </a:rPr>
              <a:t>丞相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太宰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太尉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御史大夫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109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759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我国古人观测天象的目的是（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预测天气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研究天体运行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研究太阳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D:</a:t>
            </a:r>
            <a:r>
              <a:rPr lang="zh-CN" altLang="en-US" sz="2400" dirty="0">
                <a:solidFill>
                  <a:srgbClr val="C00000"/>
                </a:solidFill>
              </a:rPr>
              <a:t>用天象的变化预卜人间的祸福</a:t>
            </a:r>
          </a:p>
          <a:p>
            <a:r>
              <a:rPr lang="zh-CN" altLang="en-US" sz="2400" dirty="0"/>
              <a:t/>
            </a:r>
            <a:br>
              <a:rPr lang="zh-CN" altLang="en-US" sz="2400" dirty="0"/>
            </a:br>
            <a:endParaRPr lang="zh-CN" altLang="en-US" sz="2400" dirty="0"/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5036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秦朝，中央主管兵权的军事长官、协助皇帝处理军务的是（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太宰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丞相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太尉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御史大夫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110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3937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秦朝，中央主管兵权的军事长官、协助皇帝处理军务的是（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太宰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丞相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C:</a:t>
            </a:r>
            <a:r>
              <a:rPr lang="zh-CN" altLang="en-US" sz="2400" dirty="0">
                <a:solidFill>
                  <a:srgbClr val="FF0000"/>
                </a:solidFill>
              </a:rPr>
              <a:t>太尉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御史大夫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55155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古代“朝赏暮戮，忽罪忽赦”的情形时有发生，这反映的是皇帝的（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行政权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财经权</a:t>
            </a:r>
          </a:p>
          <a:p>
            <a:r>
              <a:rPr lang="en-US" altLang="zh-CN" sz="2400" dirty="0"/>
              <a:t>C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司法权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en-US" altLang="zh-CN" sz="2400" dirty="0" smtClean="0"/>
              <a:t>D</a:t>
            </a:r>
            <a:r>
              <a:rPr lang="en-US" altLang="zh-CN" sz="2400" dirty="0"/>
              <a:t>:</a:t>
            </a:r>
            <a:r>
              <a:rPr lang="zh-CN" altLang="en-US" sz="2400" dirty="0"/>
              <a:t>军政权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13276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古代“朝赏暮戮，忽罪忽赦”的情形时有发生，这反映的是皇帝的（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行政权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财经权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r>
              <a:rPr lang="en-US" altLang="zh-CN" sz="2400" dirty="0" smtClean="0">
                <a:solidFill>
                  <a:srgbClr val="FF0000"/>
                </a:solidFill>
              </a:rPr>
              <a:t>:</a:t>
            </a:r>
            <a:r>
              <a:rPr lang="zh-CN" altLang="en-US" sz="2400" dirty="0" smtClean="0">
                <a:solidFill>
                  <a:srgbClr val="FF0000"/>
                </a:solidFill>
              </a:rPr>
              <a:t>司法权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en-US" altLang="zh-CN" sz="2400" dirty="0" smtClean="0"/>
              <a:t>D</a:t>
            </a:r>
            <a:r>
              <a:rPr lang="en-US" altLang="zh-CN" sz="2400" dirty="0"/>
              <a:t>:</a:t>
            </a:r>
            <a:r>
              <a:rPr lang="zh-CN" altLang="en-US" sz="2400" dirty="0"/>
              <a:t>军政权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32190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“天下一家，何非君土；中外之财，皆陛下府库”一语反映的是皇帝的（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行政权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财政权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司法权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军事权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76463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“天下一家，何非君土；中外之财，皆陛下府库”一语反映的是皇帝的（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行政权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B:</a:t>
            </a:r>
            <a:r>
              <a:rPr lang="zh-CN" altLang="en-US" sz="2400" dirty="0">
                <a:solidFill>
                  <a:srgbClr val="FF0000"/>
                </a:solidFill>
              </a:rPr>
              <a:t>财政权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司法权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军事权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115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10266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下列有关“皇帝”的说法，不正确的是（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始皇帝是秦政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天子自称“朕”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命令称为“制”或“诏”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总揽天下大权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116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94217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下列有关“皇帝”的说法，不正确的是（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A</a:t>
            </a:r>
            <a:r>
              <a:rPr lang="en-US" altLang="zh-CN" sz="2400" dirty="0">
                <a:solidFill>
                  <a:srgbClr val="FF0000"/>
                </a:solidFill>
              </a:rPr>
              <a:t>:</a:t>
            </a:r>
            <a:r>
              <a:rPr lang="zh-CN" altLang="en-US" sz="2400" dirty="0">
                <a:solidFill>
                  <a:srgbClr val="FF0000"/>
                </a:solidFill>
              </a:rPr>
              <a:t>始皇帝是秦政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天子自称“朕”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命令称为“制”或“诏”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总揽天下大权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117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56104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秦汉时期，郡县制全面取代（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井田制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宗法制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分封制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昭穆制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118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7679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秦汉时期，郡县制全面取代（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井田制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宗法制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C:</a:t>
            </a:r>
            <a:r>
              <a:rPr lang="zh-CN" altLang="en-US" sz="2400" dirty="0">
                <a:solidFill>
                  <a:srgbClr val="FF0000"/>
                </a:solidFill>
              </a:rPr>
              <a:t>分封制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昭穆制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119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8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相对于世界通行的西方公历，中国还在使用传统的（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回历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藏历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阳历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阴阳合历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6756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专制时代控制人身自由的最基层的组织形式是（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什五里甲制度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分封制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郡县制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人口户籍登录管理制度</a:t>
            </a:r>
          </a:p>
          <a:p>
            <a:r>
              <a:rPr lang="zh-CN" altLang="en-US" sz="2400" dirty="0"/>
              <a:t/>
            </a:r>
            <a:br>
              <a:rPr lang="zh-CN" altLang="en-US" sz="2400" dirty="0"/>
            </a:br>
            <a:endParaRPr lang="zh-CN" altLang="en-US" sz="2400" dirty="0"/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120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29513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专制时代控制人身自由的最基层的组织形式是（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A</a:t>
            </a:r>
            <a:r>
              <a:rPr lang="en-US" altLang="zh-CN" sz="2400" dirty="0">
                <a:solidFill>
                  <a:srgbClr val="FF0000"/>
                </a:solidFill>
              </a:rPr>
              <a:t>:</a:t>
            </a:r>
            <a:r>
              <a:rPr lang="zh-CN" altLang="en-US" sz="2400" dirty="0" smtClean="0">
                <a:solidFill>
                  <a:srgbClr val="FF0000"/>
                </a:solidFill>
              </a:rPr>
              <a:t>什伍里</a:t>
            </a:r>
            <a:r>
              <a:rPr lang="zh-CN" altLang="en-US" sz="2400" dirty="0">
                <a:solidFill>
                  <a:srgbClr val="FF0000"/>
                </a:solidFill>
              </a:rPr>
              <a:t>甲制度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分封制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郡县制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人口户籍登录管理制度</a:t>
            </a:r>
          </a:p>
          <a:p>
            <a:r>
              <a:rPr lang="zh-CN" altLang="en-US" sz="2400" dirty="0"/>
              <a:t/>
            </a:r>
            <a:br>
              <a:rPr lang="zh-CN" altLang="en-US" sz="2400" dirty="0"/>
            </a:br>
            <a:endParaRPr lang="zh-CN" altLang="en-US" sz="2400" dirty="0"/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121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283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相对于世界通行的西方公历，中国还在使用传统的（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回历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藏历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阳历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D:</a:t>
            </a:r>
            <a:r>
              <a:rPr lang="zh-CN" altLang="en-US" sz="2400" dirty="0">
                <a:solidFill>
                  <a:srgbClr val="C00000"/>
                </a:solidFill>
              </a:rPr>
              <a:t>阴阳合历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08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 </a:t>
            </a:r>
            <a:r>
              <a:rPr lang="zh-CN" altLang="en-US" dirty="0"/>
              <a:t>中国传统的技术文化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25351"/>
            <a:ext cx="10515600" cy="5102913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latin typeface="+mj-ea"/>
                <a:ea typeface="+mj-ea"/>
              </a:rPr>
              <a:t>3.3.1.2</a:t>
            </a:r>
            <a:r>
              <a:rPr lang="zh-CN" altLang="en-US" sz="2800" dirty="0" smtClean="0">
                <a:latin typeface="+mj-ea"/>
                <a:ea typeface="+mj-ea"/>
              </a:rPr>
              <a:t>：</a:t>
            </a:r>
            <a:r>
              <a:rPr lang="zh-CN" altLang="zh-CN" sz="2800" dirty="0">
                <a:latin typeface="+mj-ea"/>
                <a:ea typeface="+mj-ea"/>
              </a:rPr>
              <a:t>传统算学知识</a:t>
            </a:r>
          </a:p>
          <a:p>
            <a:r>
              <a:rPr lang="zh-CN" altLang="en-US" sz="2800" dirty="0">
                <a:latin typeface="+mj-ea"/>
                <a:ea typeface="+mj-ea"/>
              </a:rPr>
              <a:t>一、</a:t>
            </a:r>
            <a:r>
              <a:rPr lang="zh-CN" altLang="zh-CN" sz="2800" dirty="0">
                <a:latin typeface="+mj-ea"/>
                <a:ea typeface="+mj-ea"/>
              </a:rPr>
              <a:t>特点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sz="2400" dirty="0" smtClean="0"/>
              <a:t>应用性；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sz="2400" dirty="0" smtClean="0"/>
              <a:t>独特</a:t>
            </a:r>
            <a:r>
              <a:rPr lang="zh-CN" altLang="zh-CN" sz="2400" dirty="0"/>
              <a:t>的筹算记数法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sz="2400" dirty="0" smtClean="0"/>
              <a:t>以</a:t>
            </a:r>
            <a:r>
              <a:rPr lang="zh-CN" altLang="zh-CN" sz="2400" dirty="0"/>
              <a:t>算术、代数为主，几何不发达</a:t>
            </a:r>
            <a:r>
              <a:rPr lang="zh-CN" altLang="zh-CN" sz="2400" dirty="0" smtClean="0"/>
              <a:t>。</a:t>
            </a:r>
            <a:endParaRPr lang="zh-CN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任意多边形 9"/>
          <p:cNvSpPr/>
          <p:nvPr/>
        </p:nvSpPr>
        <p:spPr>
          <a:xfrm>
            <a:off x="10105481" y="600047"/>
            <a:ext cx="347753" cy="293652"/>
          </a:xfrm>
          <a:custGeom>
            <a:avLst/>
            <a:gdLst>
              <a:gd name="connsiteX0" fmla="*/ 0 w 253833"/>
              <a:gd name="connsiteY0" fmla="*/ 0 h 241838"/>
              <a:gd name="connsiteX1" fmla="*/ 126916 w 253833"/>
              <a:gd name="connsiteY1" fmla="*/ 0 h 241838"/>
              <a:gd name="connsiteX2" fmla="*/ 126916 w 253833"/>
              <a:gd name="connsiteY2" fmla="*/ 241838 h 241838"/>
              <a:gd name="connsiteX3" fmla="*/ 253833 w 253833"/>
              <a:gd name="connsiteY3" fmla="*/ 241838 h 24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241838">
                <a:moveTo>
                  <a:pt x="0" y="0"/>
                </a:moveTo>
                <a:lnTo>
                  <a:pt x="126916" y="0"/>
                </a:lnTo>
                <a:lnTo>
                  <a:pt x="126916" y="241838"/>
                </a:lnTo>
                <a:lnTo>
                  <a:pt x="253833" y="24183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0852" tIns="112155" rIns="130852" bIns="112154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8" name="任意多边形 10"/>
          <p:cNvSpPr/>
          <p:nvPr/>
        </p:nvSpPr>
        <p:spPr>
          <a:xfrm>
            <a:off x="10105481" y="306395"/>
            <a:ext cx="347753" cy="293652"/>
          </a:xfrm>
          <a:custGeom>
            <a:avLst/>
            <a:gdLst>
              <a:gd name="connsiteX0" fmla="*/ 0 w 253833"/>
              <a:gd name="connsiteY0" fmla="*/ 241838 h 241838"/>
              <a:gd name="connsiteX1" fmla="*/ 126916 w 253833"/>
              <a:gd name="connsiteY1" fmla="*/ 241838 h 241838"/>
              <a:gd name="connsiteX2" fmla="*/ 126916 w 253833"/>
              <a:gd name="connsiteY2" fmla="*/ 0 h 241838"/>
              <a:gd name="connsiteX3" fmla="*/ 253833 w 253833"/>
              <a:gd name="connsiteY3" fmla="*/ 0 h 24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241838">
                <a:moveTo>
                  <a:pt x="0" y="241838"/>
                </a:moveTo>
                <a:lnTo>
                  <a:pt x="126916" y="241838"/>
                </a:lnTo>
                <a:lnTo>
                  <a:pt x="126916" y="0"/>
                </a:lnTo>
                <a:lnTo>
                  <a:pt x="253833" y="0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0852" tIns="112154" rIns="130852" bIns="112155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11" name="任意多边形 41"/>
          <p:cNvSpPr/>
          <p:nvPr/>
        </p:nvSpPr>
        <p:spPr>
          <a:xfrm>
            <a:off x="8366714" y="365126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传统科学技术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2" name="任意多边形 42"/>
          <p:cNvSpPr/>
          <p:nvPr/>
        </p:nvSpPr>
        <p:spPr>
          <a:xfrm>
            <a:off x="10453234" y="71473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天文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3" name="任意多边形 43"/>
          <p:cNvSpPr/>
          <p:nvPr/>
        </p:nvSpPr>
        <p:spPr>
          <a:xfrm>
            <a:off x="10453234" y="658778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算数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56932" y="125782"/>
            <a:ext cx="21804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汉仪旗黑-45S" panose="00020600040101010101" pitchFamily="18" charset="-122"/>
                <a:ea typeface="汉仪旗黑-45S" panose="00020600040101010101" pitchFamily="18" charset="-122"/>
              </a:rPr>
              <a:t>3.3.1.2 </a:t>
            </a:r>
            <a:r>
              <a:rPr lang="zh-TW" altLang="en-US" sz="1600" dirty="0">
                <a:latin typeface="汉仪旗黑-45S" panose="00020600040101010101" pitchFamily="18" charset="-122"/>
                <a:ea typeface="汉仪旗黑-45S" panose="00020600040101010101" pitchFamily="18" charset="-122"/>
              </a:rPr>
              <a:t>传统算学知识 </a:t>
            </a:r>
            <a:endParaRPr lang="zh-CN" altLang="en-US" sz="16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677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 </a:t>
            </a:r>
            <a:r>
              <a:rPr lang="zh-CN" altLang="en-US" dirty="0"/>
              <a:t>中国传统的技术文化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25351"/>
            <a:ext cx="11087100" cy="5102913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latin typeface="+mj-ea"/>
                <a:ea typeface="+mj-ea"/>
              </a:rPr>
              <a:t>3.3.1.2</a:t>
            </a:r>
            <a:r>
              <a:rPr lang="zh-CN" altLang="en-US" sz="2800" dirty="0" smtClean="0">
                <a:latin typeface="+mj-ea"/>
                <a:ea typeface="+mj-ea"/>
              </a:rPr>
              <a:t>：</a:t>
            </a:r>
            <a:r>
              <a:rPr lang="zh-CN" altLang="zh-CN" sz="2800" dirty="0">
                <a:latin typeface="+mj-ea"/>
                <a:ea typeface="+mj-ea"/>
              </a:rPr>
              <a:t>传统算学知识</a:t>
            </a:r>
          </a:p>
          <a:p>
            <a:r>
              <a:rPr lang="zh-CN" altLang="en-US" sz="2800" dirty="0" smtClean="0">
                <a:latin typeface="+mj-ea"/>
                <a:ea typeface="+mj-ea"/>
              </a:rPr>
              <a:t>二</a:t>
            </a:r>
            <a:r>
              <a:rPr lang="zh-CN" altLang="en-US" sz="2800" dirty="0">
                <a:latin typeface="+mj-ea"/>
                <a:ea typeface="+mj-ea"/>
              </a:rPr>
              <a:t>、</a:t>
            </a:r>
            <a:r>
              <a:rPr lang="zh-CN" altLang="zh-CN" sz="2800" dirty="0">
                <a:latin typeface="+mj-ea"/>
                <a:ea typeface="+mj-ea"/>
              </a:rPr>
              <a:t>常见事例</a:t>
            </a:r>
            <a:r>
              <a:rPr lang="zh-CN" altLang="zh-CN" sz="2400" dirty="0"/>
              <a:t>：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zh-CN" sz="2400" b="1" u="sng" dirty="0" smtClean="0">
                <a:solidFill>
                  <a:schemeClr val="accent5"/>
                </a:solidFill>
              </a:rPr>
              <a:t>七巧板</a:t>
            </a:r>
            <a:r>
              <a:rPr lang="zh-CN" altLang="zh-CN" sz="2400" dirty="0" smtClean="0"/>
              <a:t>“七巧图”</a:t>
            </a:r>
            <a:r>
              <a:rPr lang="zh-CN" altLang="zh-CN" sz="2400" dirty="0"/>
              <a:t>“智慧板”</a:t>
            </a:r>
            <a:r>
              <a:rPr lang="zh-CN" altLang="zh-CN" sz="2400" dirty="0" smtClean="0"/>
              <a:t>，汉族民间智力</a:t>
            </a:r>
            <a:r>
              <a:rPr lang="zh-CN" altLang="zh-CN" sz="2400" dirty="0"/>
              <a:t>玩具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zh-CN" dirty="0" smtClean="0"/>
              <a:t>七巧板</a:t>
            </a:r>
            <a:r>
              <a:rPr lang="en-US" altLang="zh-CN" dirty="0" smtClean="0"/>
              <a:t>-</a:t>
            </a:r>
            <a:r>
              <a:rPr lang="zh-CN" altLang="zh-CN" dirty="0" smtClean="0">
                <a:solidFill>
                  <a:srgbClr val="C00000"/>
                </a:solidFill>
              </a:rPr>
              <a:t>几何</a:t>
            </a:r>
            <a:r>
              <a:rPr lang="zh-CN" altLang="zh-CN" dirty="0"/>
              <a:t>关系</a:t>
            </a:r>
            <a:r>
              <a:rPr lang="zh-CN" altLang="zh-CN" dirty="0" smtClean="0"/>
              <a:t>，原理是 “</a:t>
            </a:r>
            <a:r>
              <a:rPr lang="zh-CN" altLang="zh-CN" dirty="0"/>
              <a:t>出入</a:t>
            </a:r>
            <a:r>
              <a:rPr lang="zh-CN" altLang="zh-CN" dirty="0">
                <a:solidFill>
                  <a:srgbClr val="C00000"/>
                </a:solidFill>
              </a:rPr>
              <a:t>相补</a:t>
            </a:r>
            <a:r>
              <a:rPr lang="zh-CN" altLang="zh-CN" dirty="0"/>
              <a:t>原理</a:t>
            </a:r>
            <a:r>
              <a:rPr lang="zh-CN" altLang="zh-CN" dirty="0" smtClean="0"/>
              <a:t>”</a:t>
            </a:r>
            <a:endParaRPr lang="zh-CN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zh-CN" sz="2400" b="1" u="sng" dirty="0">
                <a:solidFill>
                  <a:schemeClr val="accent5"/>
                </a:solidFill>
              </a:rPr>
              <a:t>韩信</a:t>
            </a:r>
            <a:r>
              <a:rPr lang="zh-CN" altLang="zh-CN" sz="2400" b="1" u="sng" dirty="0" smtClean="0">
                <a:solidFill>
                  <a:schemeClr val="accent5"/>
                </a:solidFill>
              </a:rPr>
              <a:t>点兵</a:t>
            </a:r>
            <a:r>
              <a:rPr lang="zh-CN" altLang="zh-CN" sz="2400" dirty="0" smtClean="0"/>
              <a:t>“孙子算”“鬼谷算”“隔墙算”“翦管术”“</a:t>
            </a:r>
            <a:r>
              <a:rPr lang="zh-CN" altLang="zh-CN" sz="2400" dirty="0"/>
              <a:t>秦王暗点兵</a:t>
            </a:r>
            <a:r>
              <a:rPr lang="zh-CN" altLang="zh-CN" sz="2400" dirty="0" smtClean="0"/>
              <a:t>”</a:t>
            </a:r>
            <a:endParaRPr lang="en-US" altLang="zh-CN" sz="24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zh-CN" dirty="0" smtClean="0"/>
              <a:t>一</a:t>
            </a:r>
            <a:r>
              <a:rPr lang="zh-CN" altLang="zh-CN" dirty="0"/>
              <a:t>次同余式组解法，</a:t>
            </a:r>
            <a:r>
              <a:rPr lang="zh-CN" altLang="zh-CN" dirty="0" smtClean="0"/>
              <a:t>西方称“中国</a:t>
            </a:r>
            <a:r>
              <a:rPr lang="zh-CN" altLang="zh-CN" dirty="0" smtClean="0">
                <a:solidFill>
                  <a:srgbClr val="C00000"/>
                </a:solidFill>
              </a:rPr>
              <a:t>剩余</a:t>
            </a:r>
            <a:r>
              <a:rPr lang="zh-CN" altLang="zh-CN" dirty="0" smtClean="0"/>
              <a:t>定理”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任意多边形 9"/>
          <p:cNvSpPr/>
          <p:nvPr/>
        </p:nvSpPr>
        <p:spPr>
          <a:xfrm>
            <a:off x="10105481" y="600047"/>
            <a:ext cx="347753" cy="293652"/>
          </a:xfrm>
          <a:custGeom>
            <a:avLst/>
            <a:gdLst>
              <a:gd name="connsiteX0" fmla="*/ 0 w 253833"/>
              <a:gd name="connsiteY0" fmla="*/ 0 h 241838"/>
              <a:gd name="connsiteX1" fmla="*/ 126916 w 253833"/>
              <a:gd name="connsiteY1" fmla="*/ 0 h 241838"/>
              <a:gd name="connsiteX2" fmla="*/ 126916 w 253833"/>
              <a:gd name="connsiteY2" fmla="*/ 241838 h 241838"/>
              <a:gd name="connsiteX3" fmla="*/ 253833 w 253833"/>
              <a:gd name="connsiteY3" fmla="*/ 241838 h 24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241838">
                <a:moveTo>
                  <a:pt x="0" y="0"/>
                </a:moveTo>
                <a:lnTo>
                  <a:pt x="126916" y="0"/>
                </a:lnTo>
                <a:lnTo>
                  <a:pt x="126916" y="241838"/>
                </a:lnTo>
                <a:lnTo>
                  <a:pt x="253833" y="24183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0852" tIns="112155" rIns="130852" bIns="112154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8" name="任意多边形 10"/>
          <p:cNvSpPr/>
          <p:nvPr/>
        </p:nvSpPr>
        <p:spPr>
          <a:xfrm>
            <a:off x="10105481" y="306395"/>
            <a:ext cx="347753" cy="293652"/>
          </a:xfrm>
          <a:custGeom>
            <a:avLst/>
            <a:gdLst>
              <a:gd name="connsiteX0" fmla="*/ 0 w 253833"/>
              <a:gd name="connsiteY0" fmla="*/ 241838 h 241838"/>
              <a:gd name="connsiteX1" fmla="*/ 126916 w 253833"/>
              <a:gd name="connsiteY1" fmla="*/ 241838 h 241838"/>
              <a:gd name="connsiteX2" fmla="*/ 126916 w 253833"/>
              <a:gd name="connsiteY2" fmla="*/ 0 h 241838"/>
              <a:gd name="connsiteX3" fmla="*/ 253833 w 253833"/>
              <a:gd name="connsiteY3" fmla="*/ 0 h 24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241838">
                <a:moveTo>
                  <a:pt x="0" y="241838"/>
                </a:moveTo>
                <a:lnTo>
                  <a:pt x="126916" y="241838"/>
                </a:lnTo>
                <a:lnTo>
                  <a:pt x="126916" y="0"/>
                </a:lnTo>
                <a:lnTo>
                  <a:pt x="253833" y="0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0852" tIns="112154" rIns="130852" bIns="112155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11" name="任意多边形 41"/>
          <p:cNvSpPr/>
          <p:nvPr/>
        </p:nvSpPr>
        <p:spPr>
          <a:xfrm>
            <a:off x="8366714" y="365126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传统科学技术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2" name="任意多边形 42"/>
          <p:cNvSpPr/>
          <p:nvPr/>
        </p:nvSpPr>
        <p:spPr>
          <a:xfrm>
            <a:off x="10453234" y="71473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天文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3" name="任意多边形 43"/>
          <p:cNvSpPr/>
          <p:nvPr/>
        </p:nvSpPr>
        <p:spPr>
          <a:xfrm>
            <a:off x="10453234" y="658778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算数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56932" y="125782"/>
            <a:ext cx="21804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汉仪旗黑-45S" panose="00020600040101010101" pitchFamily="18" charset="-122"/>
                <a:ea typeface="汉仪旗黑-45S" panose="00020600040101010101" pitchFamily="18" charset="-122"/>
              </a:rPr>
              <a:t>3.3.1.2 </a:t>
            </a:r>
            <a:r>
              <a:rPr lang="zh-TW" altLang="en-US" sz="1600" dirty="0">
                <a:latin typeface="汉仪旗黑-45S" panose="00020600040101010101" pitchFamily="18" charset="-122"/>
                <a:ea typeface="汉仪旗黑-45S" panose="00020600040101010101" pitchFamily="18" charset="-122"/>
              </a:rPr>
              <a:t>传统算学知识 </a:t>
            </a:r>
            <a:endParaRPr lang="zh-CN" altLang="en-US" sz="16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437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20800" y="1824335"/>
            <a:ext cx="1066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韩信带</a:t>
            </a:r>
            <a:r>
              <a:rPr lang="en-US" altLang="zh-CN" sz="2400" dirty="0">
                <a:latin typeface="+mj-ea"/>
                <a:ea typeface="+mj-ea"/>
              </a:rPr>
              <a:t>1500</a:t>
            </a:r>
            <a:r>
              <a:rPr lang="zh-CN" altLang="en-US" sz="2400" dirty="0">
                <a:latin typeface="+mj-ea"/>
                <a:ea typeface="+mj-ea"/>
              </a:rPr>
              <a:t>名兵士打仗</a:t>
            </a:r>
            <a:r>
              <a:rPr lang="zh-CN" altLang="en-US" sz="2400" dirty="0" smtClean="0">
                <a:latin typeface="+mj-ea"/>
                <a:ea typeface="+mj-ea"/>
              </a:rPr>
              <a:t>，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j-ea"/>
                <a:ea typeface="+mj-ea"/>
              </a:rPr>
              <a:t>战后整队，</a:t>
            </a:r>
            <a:r>
              <a:rPr lang="zh-CN" altLang="en-US" sz="2400" dirty="0">
                <a:latin typeface="+mj-ea"/>
                <a:ea typeface="+mj-ea"/>
              </a:rPr>
              <a:t>站</a:t>
            </a:r>
            <a:r>
              <a:rPr lang="en-US" altLang="zh-CN" sz="2400" dirty="0">
                <a:latin typeface="+mj-ea"/>
                <a:ea typeface="+mj-ea"/>
              </a:rPr>
              <a:t>3</a:t>
            </a:r>
            <a:r>
              <a:rPr lang="zh-CN" altLang="en-US" sz="2400" dirty="0">
                <a:latin typeface="+mj-ea"/>
                <a:ea typeface="+mj-ea"/>
              </a:rPr>
              <a:t>人一排，多出</a:t>
            </a:r>
            <a:r>
              <a:rPr lang="en-US" altLang="zh-CN" sz="2400" dirty="0">
                <a:latin typeface="+mj-ea"/>
                <a:ea typeface="+mj-ea"/>
              </a:rPr>
              <a:t>2</a:t>
            </a:r>
            <a:r>
              <a:rPr lang="zh-CN" altLang="en-US" sz="2400" dirty="0">
                <a:latin typeface="+mj-ea"/>
                <a:ea typeface="+mj-ea"/>
              </a:rPr>
              <a:t>人；站</a:t>
            </a:r>
            <a:r>
              <a:rPr lang="en-US" altLang="zh-CN" sz="2400" dirty="0">
                <a:latin typeface="+mj-ea"/>
                <a:ea typeface="+mj-ea"/>
              </a:rPr>
              <a:t>5</a:t>
            </a:r>
            <a:r>
              <a:rPr lang="zh-CN" altLang="en-US" sz="2400" dirty="0">
                <a:latin typeface="+mj-ea"/>
                <a:ea typeface="+mj-ea"/>
              </a:rPr>
              <a:t>人一排，多出</a:t>
            </a:r>
            <a:r>
              <a:rPr lang="en-US" altLang="zh-CN" sz="2400" dirty="0">
                <a:latin typeface="+mj-ea"/>
                <a:ea typeface="+mj-ea"/>
              </a:rPr>
              <a:t>4</a:t>
            </a:r>
            <a:r>
              <a:rPr lang="zh-CN" altLang="en-US" sz="2400" dirty="0">
                <a:latin typeface="+mj-ea"/>
                <a:ea typeface="+mj-ea"/>
              </a:rPr>
              <a:t>人；站</a:t>
            </a:r>
            <a:r>
              <a:rPr lang="en-US" altLang="zh-CN" sz="2400" dirty="0">
                <a:latin typeface="+mj-ea"/>
                <a:ea typeface="+mj-ea"/>
              </a:rPr>
              <a:t>7</a:t>
            </a:r>
            <a:r>
              <a:rPr lang="zh-CN" altLang="en-US" sz="2400" dirty="0">
                <a:latin typeface="+mj-ea"/>
                <a:ea typeface="+mj-ea"/>
              </a:rPr>
              <a:t>人一排，多出</a:t>
            </a:r>
            <a:r>
              <a:rPr lang="en-US" altLang="zh-CN" sz="2400" dirty="0">
                <a:latin typeface="+mj-ea"/>
                <a:ea typeface="+mj-ea"/>
              </a:rPr>
              <a:t>6</a:t>
            </a:r>
            <a:r>
              <a:rPr lang="zh-CN" altLang="en-US" sz="2400" dirty="0">
                <a:latin typeface="+mj-ea"/>
                <a:ea typeface="+mj-ea"/>
              </a:rPr>
              <a:t>人</a:t>
            </a:r>
            <a:r>
              <a:rPr lang="zh-CN" altLang="en-US" sz="2400" dirty="0" smtClean="0">
                <a:latin typeface="+mj-ea"/>
                <a:ea typeface="+mj-ea"/>
              </a:rPr>
              <a:t>。所以还剩多少人？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j-ea"/>
                <a:ea typeface="+mj-ea"/>
              </a:rPr>
              <a:t>韩信</a:t>
            </a:r>
            <a:r>
              <a:rPr lang="zh-CN" altLang="en-US" sz="2400" dirty="0">
                <a:latin typeface="+mj-ea"/>
                <a:ea typeface="+mj-ea"/>
              </a:rPr>
              <a:t>很快说出人数</a:t>
            </a:r>
            <a:r>
              <a:rPr lang="zh-CN" altLang="en-US" sz="2400" dirty="0" smtClean="0">
                <a:latin typeface="+mj-ea"/>
                <a:ea typeface="+mj-ea"/>
              </a:rPr>
              <a:t>：</a:t>
            </a:r>
            <a:r>
              <a:rPr lang="en-US" altLang="zh-CN" sz="2400" dirty="0" smtClean="0">
                <a:latin typeface="+mj-ea"/>
                <a:ea typeface="+mj-ea"/>
              </a:rPr>
              <a:t>________</a:t>
            </a:r>
            <a:r>
              <a:rPr lang="zh-CN" altLang="en-US" sz="2400" dirty="0" smtClean="0">
                <a:latin typeface="+mj-ea"/>
                <a:ea typeface="+mj-ea"/>
              </a:rPr>
              <a:t>。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0942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20800" y="1824335"/>
            <a:ext cx="1066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韩信带</a:t>
            </a:r>
            <a:r>
              <a:rPr lang="en-US" altLang="zh-CN" sz="2400" dirty="0">
                <a:latin typeface="+mj-ea"/>
                <a:ea typeface="+mj-ea"/>
              </a:rPr>
              <a:t>1500</a:t>
            </a:r>
            <a:r>
              <a:rPr lang="zh-CN" altLang="en-US" sz="2400" dirty="0">
                <a:latin typeface="+mj-ea"/>
                <a:ea typeface="+mj-ea"/>
              </a:rPr>
              <a:t>名兵士打仗</a:t>
            </a:r>
            <a:r>
              <a:rPr lang="zh-CN" altLang="en-US" sz="2400" dirty="0" smtClean="0">
                <a:latin typeface="+mj-ea"/>
                <a:ea typeface="+mj-ea"/>
              </a:rPr>
              <a:t>，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j-ea"/>
                <a:ea typeface="+mj-ea"/>
              </a:rPr>
              <a:t>战后整队，</a:t>
            </a:r>
            <a:r>
              <a:rPr lang="zh-CN" altLang="en-US" sz="2400" dirty="0">
                <a:latin typeface="+mj-ea"/>
                <a:ea typeface="+mj-ea"/>
              </a:rPr>
              <a:t>站</a:t>
            </a:r>
            <a:r>
              <a:rPr lang="en-US" altLang="zh-CN" sz="2400" dirty="0">
                <a:latin typeface="+mj-ea"/>
                <a:ea typeface="+mj-ea"/>
              </a:rPr>
              <a:t>3</a:t>
            </a:r>
            <a:r>
              <a:rPr lang="zh-CN" altLang="en-US" sz="2400" dirty="0">
                <a:latin typeface="+mj-ea"/>
                <a:ea typeface="+mj-ea"/>
              </a:rPr>
              <a:t>人一排，多出</a:t>
            </a:r>
            <a:r>
              <a:rPr lang="en-US" altLang="zh-CN" sz="2400" dirty="0">
                <a:latin typeface="+mj-ea"/>
                <a:ea typeface="+mj-ea"/>
              </a:rPr>
              <a:t>2</a:t>
            </a:r>
            <a:r>
              <a:rPr lang="zh-CN" altLang="en-US" sz="2400" dirty="0">
                <a:latin typeface="+mj-ea"/>
                <a:ea typeface="+mj-ea"/>
              </a:rPr>
              <a:t>人；站</a:t>
            </a:r>
            <a:r>
              <a:rPr lang="en-US" altLang="zh-CN" sz="2400" dirty="0">
                <a:latin typeface="+mj-ea"/>
                <a:ea typeface="+mj-ea"/>
              </a:rPr>
              <a:t>5</a:t>
            </a:r>
            <a:r>
              <a:rPr lang="zh-CN" altLang="en-US" sz="2400" dirty="0">
                <a:latin typeface="+mj-ea"/>
                <a:ea typeface="+mj-ea"/>
              </a:rPr>
              <a:t>人一排，多出</a:t>
            </a:r>
            <a:r>
              <a:rPr lang="en-US" altLang="zh-CN" sz="2400" dirty="0">
                <a:latin typeface="+mj-ea"/>
                <a:ea typeface="+mj-ea"/>
              </a:rPr>
              <a:t>4</a:t>
            </a:r>
            <a:r>
              <a:rPr lang="zh-CN" altLang="en-US" sz="2400" dirty="0">
                <a:latin typeface="+mj-ea"/>
                <a:ea typeface="+mj-ea"/>
              </a:rPr>
              <a:t>人；站</a:t>
            </a:r>
            <a:r>
              <a:rPr lang="en-US" altLang="zh-CN" sz="2400" dirty="0">
                <a:latin typeface="+mj-ea"/>
                <a:ea typeface="+mj-ea"/>
              </a:rPr>
              <a:t>7</a:t>
            </a:r>
            <a:r>
              <a:rPr lang="zh-CN" altLang="en-US" sz="2400" dirty="0">
                <a:latin typeface="+mj-ea"/>
                <a:ea typeface="+mj-ea"/>
              </a:rPr>
              <a:t>人一排，多出</a:t>
            </a:r>
            <a:r>
              <a:rPr lang="en-US" altLang="zh-CN" sz="2400" dirty="0">
                <a:latin typeface="+mj-ea"/>
                <a:ea typeface="+mj-ea"/>
              </a:rPr>
              <a:t>6</a:t>
            </a:r>
            <a:r>
              <a:rPr lang="zh-CN" altLang="en-US" sz="2400" dirty="0">
                <a:latin typeface="+mj-ea"/>
                <a:ea typeface="+mj-ea"/>
              </a:rPr>
              <a:t>人</a:t>
            </a:r>
            <a:r>
              <a:rPr lang="zh-CN" altLang="en-US" sz="2400" dirty="0" smtClean="0">
                <a:latin typeface="+mj-ea"/>
                <a:ea typeface="+mj-ea"/>
              </a:rPr>
              <a:t>。所以还剩多少人？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j-ea"/>
                <a:ea typeface="+mj-ea"/>
              </a:rPr>
              <a:t>韩信</a:t>
            </a:r>
            <a:r>
              <a:rPr lang="zh-CN" altLang="en-US" sz="2400" dirty="0">
                <a:latin typeface="+mj-ea"/>
                <a:ea typeface="+mj-ea"/>
              </a:rPr>
              <a:t>很快说出人数：</a:t>
            </a:r>
            <a:r>
              <a:rPr lang="en-US" altLang="zh-CN" sz="2400" dirty="0">
                <a:latin typeface="+mj-ea"/>
                <a:ea typeface="+mj-ea"/>
              </a:rPr>
              <a:t>1049</a:t>
            </a:r>
            <a:r>
              <a:rPr lang="zh-CN" altLang="en-US" sz="2400" dirty="0">
                <a:latin typeface="+mj-ea"/>
                <a:ea typeface="+mj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33911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在历史上，七巧板是以下哪个民族民间流传的智力玩具（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汉族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匈奴族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高车部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蒙古族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984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在历史上，七巧板是以下哪个民族民间流传的智力玩具（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A</a:t>
            </a:r>
            <a:r>
              <a:rPr lang="en-US" altLang="zh-CN" sz="2400" dirty="0">
                <a:solidFill>
                  <a:srgbClr val="C00000"/>
                </a:solidFill>
              </a:rPr>
              <a:t>:</a:t>
            </a:r>
            <a:r>
              <a:rPr lang="zh-CN" altLang="en-US" sz="2400" dirty="0">
                <a:solidFill>
                  <a:srgbClr val="C00000"/>
                </a:solidFill>
              </a:rPr>
              <a:t>汉族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匈奴族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高车部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蒙古族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5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25"/>
          <p:cNvSpPr/>
          <p:nvPr/>
        </p:nvSpPr>
        <p:spPr>
          <a:xfrm rot="5400000">
            <a:off x="-750973" y="2192722"/>
            <a:ext cx="3574989" cy="2073042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59111" y="2310687"/>
            <a:ext cx="738664" cy="18371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+mj-ea"/>
                <a:ea typeface="+mj-ea"/>
              </a:rPr>
              <a:t>第三章</a:t>
            </a:r>
            <a:endParaRPr lang="zh-CN" altLang="en-US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等腰三角形 27"/>
          <p:cNvSpPr/>
          <p:nvPr/>
        </p:nvSpPr>
        <p:spPr>
          <a:xfrm rot="5400000">
            <a:off x="-835090" y="2055088"/>
            <a:ext cx="3936719" cy="2348311"/>
          </a:xfrm>
          <a:prstGeom prst="triangl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53052" y="2523440"/>
            <a:ext cx="8575348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latin typeface="华文行楷" panose="02010800040101010101" charset="-122"/>
                <a:ea typeface="华文行楷" panose="02010800040101010101" charset="-122"/>
                <a:cs typeface="方正汉简简体" panose="03000509000000000000" pitchFamily="65" charset="-122"/>
              </a:rPr>
              <a:t>中国传统的生产生活文化</a:t>
            </a:r>
          </a:p>
        </p:txBody>
      </p:sp>
    </p:spTree>
    <p:extLst>
      <p:ext uri="{BB962C8B-B14F-4D97-AF65-F5344CB8AC3E}">
        <p14:creationId xmlns:p14="http://schemas.microsoft.com/office/powerpoint/2010/main" val="42912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七巧板运用的原理是古算中的（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出入相补原理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等差原理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中国剩余定理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秦王暗点兵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090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七巧板运用的原理是古算中的（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A</a:t>
            </a:r>
            <a:r>
              <a:rPr lang="en-US" altLang="zh-CN" sz="2400" dirty="0">
                <a:solidFill>
                  <a:srgbClr val="C00000"/>
                </a:solidFill>
              </a:rPr>
              <a:t>:</a:t>
            </a:r>
            <a:r>
              <a:rPr lang="zh-CN" altLang="en-US" sz="2400" dirty="0">
                <a:solidFill>
                  <a:srgbClr val="C00000"/>
                </a:solidFill>
              </a:rPr>
              <a:t>出入相补原理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等差原理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中国剩余定理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秦王暗点兵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70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古算中的“韩信点兵”就是现代数学中的一次同余式组解法，西方人也称之为（ ）</a:t>
            </a:r>
          </a:p>
          <a:p>
            <a:r>
              <a:rPr lang="en-US" altLang="zh-CN" sz="2400" dirty="0"/>
              <a:t>A:“</a:t>
            </a:r>
            <a:r>
              <a:rPr lang="zh-CN" altLang="en-US" sz="2400" dirty="0"/>
              <a:t>中国几何原理”</a:t>
            </a:r>
          </a:p>
          <a:p>
            <a:r>
              <a:rPr lang="en-US" altLang="zh-CN" sz="2400" dirty="0"/>
              <a:t>B</a:t>
            </a:r>
            <a:r>
              <a:rPr lang="en-US" altLang="zh-CN" sz="2400" dirty="0" smtClean="0"/>
              <a:t>:“</a:t>
            </a:r>
            <a:r>
              <a:rPr lang="zh-CN" altLang="en-US" sz="2400" dirty="0"/>
              <a:t>中国勾股定理</a:t>
            </a:r>
            <a:r>
              <a:rPr lang="zh-CN" altLang="en-US" sz="2400" dirty="0" smtClean="0"/>
              <a:t>”</a:t>
            </a:r>
            <a:endParaRPr lang="zh-CN" altLang="en-US" sz="2400" dirty="0"/>
          </a:p>
          <a:p>
            <a:r>
              <a:rPr lang="en-US" altLang="zh-CN" sz="2400" dirty="0"/>
              <a:t>C:“</a:t>
            </a:r>
            <a:r>
              <a:rPr lang="zh-CN" altLang="en-US" sz="2400" dirty="0"/>
              <a:t>中国剩余定理”  </a:t>
            </a:r>
          </a:p>
          <a:p>
            <a:r>
              <a:rPr lang="en-US" altLang="zh-CN" sz="2400" dirty="0"/>
              <a:t>D:“</a:t>
            </a:r>
            <a:r>
              <a:rPr lang="zh-CN" altLang="en-US" sz="2400" dirty="0"/>
              <a:t>中国出入相补原理”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25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古算中的“韩信点兵”就是现代数学中的一次同余式组解法，西方人也称之为（ ）</a:t>
            </a:r>
          </a:p>
          <a:p>
            <a:r>
              <a:rPr lang="en-US" altLang="zh-CN" sz="2400" dirty="0"/>
              <a:t>A:“</a:t>
            </a:r>
            <a:r>
              <a:rPr lang="zh-CN" altLang="en-US" sz="2400" dirty="0"/>
              <a:t>中国几何原理”</a:t>
            </a:r>
          </a:p>
          <a:p>
            <a:r>
              <a:rPr lang="en-US" altLang="zh-CN" sz="2400" dirty="0"/>
              <a:t>B</a:t>
            </a:r>
            <a:r>
              <a:rPr lang="en-US" altLang="zh-CN" sz="2400" dirty="0" smtClean="0"/>
              <a:t>:“</a:t>
            </a:r>
            <a:r>
              <a:rPr lang="zh-CN" altLang="en-US" sz="2400" dirty="0"/>
              <a:t>中国勾股定理</a:t>
            </a:r>
            <a:r>
              <a:rPr lang="zh-CN" altLang="en-US" sz="2400" dirty="0" smtClean="0"/>
              <a:t>”</a:t>
            </a:r>
            <a:endParaRPr lang="zh-CN" altLang="en-US" sz="2400" dirty="0"/>
          </a:p>
          <a:p>
            <a:r>
              <a:rPr lang="en-US" altLang="zh-CN" sz="2400" dirty="0">
                <a:solidFill>
                  <a:srgbClr val="C00000"/>
                </a:solidFill>
              </a:rPr>
              <a:t>C:“</a:t>
            </a:r>
            <a:r>
              <a:rPr lang="zh-CN" altLang="en-US" sz="2400" dirty="0">
                <a:solidFill>
                  <a:srgbClr val="C00000"/>
                </a:solidFill>
              </a:rPr>
              <a:t>中国剩余定理” </a:t>
            </a:r>
            <a:r>
              <a:rPr lang="zh-CN" altLang="en-US" sz="2400" dirty="0"/>
              <a:t> </a:t>
            </a:r>
          </a:p>
          <a:p>
            <a:r>
              <a:rPr lang="en-US" altLang="zh-CN" sz="2400" dirty="0"/>
              <a:t>D:“</a:t>
            </a:r>
            <a:r>
              <a:rPr lang="zh-CN" altLang="en-US" sz="2400" dirty="0"/>
              <a:t>中国出入相补原理”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039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七巧板可以阐明若干重要的（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运算法则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几何原理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力学原理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代数理论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331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七巧板可以阐明若干重要的（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运算法则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B:</a:t>
            </a:r>
            <a:r>
              <a:rPr lang="zh-CN" altLang="en-US" sz="2400" dirty="0">
                <a:solidFill>
                  <a:srgbClr val="C00000"/>
                </a:solidFill>
              </a:rPr>
              <a:t>几何原理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力学原理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代数理论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751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 </a:t>
            </a:r>
            <a:r>
              <a:rPr lang="zh-CN" altLang="en-US" dirty="0"/>
              <a:t>中国传统的技术文化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9822"/>
            <a:ext cx="10909300" cy="4928345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+mj-ea"/>
                <a:ea typeface="+mj-ea"/>
              </a:rPr>
              <a:t>3.3.1.3</a:t>
            </a:r>
            <a:r>
              <a:rPr lang="zh-CN" altLang="en-US" sz="2800" dirty="0" smtClean="0">
                <a:latin typeface="+mj-ea"/>
                <a:ea typeface="+mj-ea"/>
              </a:rPr>
              <a:t>：</a:t>
            </a:r>
            <a:r>
              <a:rPr lang="zh-CN" altLang="en-US" sz="2800" dirty="0">
                <a:latin typeface="+mj-ea"/>
                <a:ea typeface="+mj-ea"/>
              </a:rPr>
              <a:t>手工业</a:t>
            </a:r>
            <a:endParaRPr lang="en-US" altLang="zh-CN" sz="2800" dirty="0">
              <a:latin typeface="+mj-ea"/>
              <a:ea typeface="+mj-ea"/>
            </a:endParaRPr>
          </a:p>
          <a:p>
            <a:r>
              <a:rPr lang="zh-CN" altLang="en-US" sz="2800" dirty="0">
                <a:latin typeface="+mj-ea"/>
                <a:ea typeface="+mj-ea"/>
              </a:rPr>
              <a:t>一、</a:t>
            </a:r>
            <a:r>
              <a:rPr lang="zh-CN" altLang="en-US" sz="2800" dirty="0" smtClean="0">
                <a:latin typeface="+mj-ea"/>
                <a:ea typeface="+mj-ea"/>
              </a:rPr>
              <a:t>许慎</a:t>
            </a:r>
            <a:r>
              <a:rPr lang="en-US" altLang="zh-CN" sz="2800" dirty="0" smtClean="0">
                <a:latin typeface="+mj-ea"/>
                <a:ea typeface="+mj-ea"/>
              </a:rPr>
              <a:t>《</a:t>
            </a:r>
            <a:r>
              <a:rPr lang="zh-CN" altLang="en-US" sz="2800" dirty="0">
                <a:latin typeface="+mj-ea"/>
                <a:ea typeface="+mj-ea"/>
              </a:rPr>
              <a:t>说文解字</a:t>
            </a:r>
            <a:r>
              <a:rPr lang="en-US" altLang="zh-CN" sz="2800" dirty="0" smtClean="0">
                <a:latin typeface="+mj-ea"/>
                <a:ea typeface="+mj-ea"/>
              </a:rPr>
              <a:t>》</a:t>
            </a:r>
            <a:r>
              <a:rPr lang="zh-CN" altLang="en-US" sz="2800" dirty="0" smtClean="0">
                <a:latin typeface="+mj-ea"/>
                <a:ea typeface="+mj-ea"/>
              </a:rPr>
              <a:t>对工匠性质</a:t>
            </a:r>
            <a:r>
              <a:rPr lang="zh-CN" altLang="en-US" sz="2800" dirty="0">
                <a:latin typeface="+mj-ea"/>
                <a:ea typeface="+mj-ea"/>
              </a:rPr>
              <a:t>的描述</a:t>
            </a:r>
            <a:endParaRPr lang="en-US" altLang="zh-CN" sz="2800" dirty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u="sng" dirty="0">
                <a:solidFill>
                  <a:schemeClr val="accent5"/>
                </a:solidFill>
              </a:rPr>
              <a:t>能巧之人</a:t>
            </a:r>
            <a:r>
              <a:rPr lang="zh-CN" altLang="en-US" sz="2400" dirty="0" smtClean="0"/>
              <a:t>，工匠是有</a:t>
            </a:r>
            <a:r>
              <a:rPr lang="zh-CN" altLang="en-US" sz="2400" dirty="0"/>
              <a:t>传世技术的能工巧匠；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u="sng" dirty="0">
                <a:solidFill>
                  <a:schemeClr val="accent5"/>
                </a:solidFill>
              </a:rPr>
              <a:t>能巫之力</a:t>
            </a:r>
            <a:r>
              <a:rPr lang="zh-CN" altLang="en-US" sz="2400" dirty="0"/>
              <a:t>，有运作自然物和人工物的神秘力量，；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u="sng" dirty="0">
                <a:solidFill>
                  <a:schemeClr val="accent5"/>
                </a:solidFill>
              </a:rPr>
              <a:t>能使之器</a:t>
            </a:r>
            <a:r>
              <a:rPr lang="zh-CN" altLang="en-US" sz="2400" dirty="0" smtClean="0"/>
              <a:t>，工匠</a:t>
            </a:r>
            <a:r>
              <a:rPr lang="zh-CN" altLang="en-US" sz="2400" dirty="0"/>
              <a:t>能发明和利用工具，并借助工具完成各种精巧的制作；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u="sng" dirty="0">
                <a:solidFill>
                  <a:schemeClr val="accent5"/>
                </a:solidFill>
              </a:rPr>
              <a:t>能作之坊</a:t>
            </a:r>
            <a:r>
              <a:rPr lang="zh-CN" altLang="en-US" sz="2400" dirty="0" smtClean="0"/>
              <a:t>，工匠在</a:t>
            </a:r>
            <a:r>
              <a:rPr lang="zh-CN" altLang="en-US" sz="2400" dirty="0"/>
              <a:t>作坊中</a:t>
            </a:r>
            <a:r>
              <a:rPr lang="zh-CN" altLang="en-US" sz="2400" dirty="0" smtClean="0"/>
              <a:t>劳作，作坊有</a:t>
            </a:r>
            <a:r>
              <a:rPr lang="zh-CN" altLang="en-US" sz="2400" dirty="0"/>
              <a:t>行政管理</a:t>
            </a:r>
            <a:r>
              <a:rPr lang="zh-CN" altLang="en-US" sz="2400" dirty="0" smtClean="0"/>
              <a:t>者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有官职，组织</a:t>
            </a:r>
            <a:r>
              <a:rPr lang="zh-CN" altLang="en-US" sz="2400" dirty="0"/>
              <a:t>工匠施工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任意多边形 6"/>
          <p:cNvSpPr/>
          <p:nvPr/>
        </p:nvSpPr>
        <p:spPr>
          <a:xfrm>
            <a:off x="10105480" y="1115880"/>
            <a:ext cx="347753" cy="880957"/>
          </a:xfrm>
          <a:custGeom>
            <a:avLst/>
            <a:gdLst>
              <a:gd name="connsiteX0" fmla="*/ 0 w 253833"/>
              <a:gd name="connsiteY0" fmla="*/ 0 h 725514"/>
              <a:gd name="connsiteX1" fmla="*/ 126916 w 253833"/>
              <a:gd name="connsiteY1" fmla="*/ 0 h 725514"/>
              <a:gd name="connsiteX2" fmla="*/ 126916 w 253833"/>
              <a:gd name="connsiteY2" fmla="*/ 725514 h 725514"/>
              <a:gd name="connsiteX3" fmla="*/ 253833 w 253833"/>
              <a:gd name="connsiteY3" fmla="*/ 725514 h 72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725514">
                <a:moveTo>
                  <a:pt x="0" y="0"/>
                </a:moveTo>
                <a:lnTo>
                  <a:pt x="126916" y="0"/>
                </a:lnTo>
                <a:lnTo>
                  <a:pt x="126916" y="725514"/>
                </a:lnTo>
                <a:lnTo>
                  <a:pt x="253833" y="725514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401" tIns="343541" rIns="120401" bIns="343542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6" name="任意多边形 7"/>
          <p:cNvSpPr/>
          <p:nvPr/>
        </p:nvSpPr>
        <p:spPr>
          <a:xfrm>
            <a:off x="10105480" y="1115880"/>
            <a:ext cx="347753" cy="293652"/>
          </a:xfrm>
          <a:custGeom>
            <a:avLst/>
            <a:gdLst>
              <a:gd name="connsiteX0" fmla="*/ 0 w 253833"/>
              <a:gd name="connsiteY0" fmla="*/ 0 h 241838"/>
              <a:gd name="connsiteX1" fmla="*/ 126916 w 253833"/>
              <a:gd name="connsiteY1" fmla="*/ 0 h 241838"/>
              <a:gd name="connsiteX2" fmla="*/ 126916 w 253833"/>
              <a:gd name="connsiteY2" fmla="*/ 241838 h 241838"/>
              <a:gd name="connsiteX3" fmla="*/ 253833 w 253833"/>
              <a:gd name="connsiteY3" fmla="*/ 241838 h 24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241838">
                <a:moveTo>
                  <a:pt x="0" y="0"/>
                </a:moveTo>
                <a:lnTo>
                  <a:pt x="126916" y="0"/>
                </a:lnTo>
                <a:lnTo>
                  <a:pt x="126916" y="241838"/>
                </a:lnTo>
                <a:lnTo>
                  <a:pt x="253833" y="24183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0852" tIns="112154" rIns="130852" bIns="112155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9" name="任意多边形 11"/>
          <p:cNvSpPr/>
          <p:nvPr/>
        </p:nvSpPr>
        <p:spPr>
          <a:xfrm>
            <a:off x="10105480" y="234921"/>
            <a:ext cx="347753" cy="880957"/>
          </a:xfrm>
          <a:custGeom>
            <a:avLst/>
            <a:gdLst>
              <a:gd name="connsiteX0" fmla="*/ 0 w 253833"/>
              <a:gd name="connsiteY0" fmla="*/ 725514 h 725514"/>
              <a:gd name="connsiteX1" fmla="*/ 126916 w 253833"/>
              <a:gd name="connsiteY1" fmla="*/ 725514 h 725514"/>
              <a:gd name="connsiteX2" fmla="*/ 126916 w 253833"/>
              <a:gd name="connsiteY2" fmla="*/ 0 h 725514"/>
              <a:gd name="connsiteX3" fmla="*/ 253833 w 253833"/>
              <a:gd name="connsiteY3" fmla="*/ 0 h 72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725514">
                <a:moveTo>
                  <a:pt x="0" y="725514"/>
                </a:moveTo>
                <a:lnTo>
                  <a:pt x="126916" y="725514"/>
                </a:lnTo>
                <a:lnTo>
                  <a:pt x="126916" y="0"/>
                </a:lnTo>
                <a:lnTo>
                  <a:pt x="253833" y="0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401" tIns="343542" rIns="120401" bIns="343541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10" name="任意多边形 40"/>
          <p:cNvSpPr/>
          <p:nvPr/>
        </p:nvSpPr>
        <p:spPr>
          <a:xfrm>
            <a:off x="8366714" y="880957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技术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1" name="任意多边形 41"/>
          <p:cNvSpPr/>
          <p:nvPr/>
        </p:nvSpPr>
        <p:spPr>
          <a:xfrm>
            <a:off x="10453234" y="0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传统科学技术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4" name="任意多边形 44"/>
          <p:cNvSpPr/>
          <p:nvPr/>
        </p:nvSpPr>
        <p:spPr>
          <a:xfrm>
            <a:off x="10453234" y="587304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手工业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5" name="任意多边形 45"/>
          <p:cNvSpPr/>
          <p:nvPr/>
        </p:nvSpPr>
        <p:spPr>
          <a:xfrm>
            <a:off x="10453234" y="1174609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中医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6" name="任意多边形 46"/>
          <p:cNvSpPr/>
          <p:nvPr/>
        </p:nvSpPr>
        <p:spPr>
          <a:xfrm>
            <a:off x="10453234" y="1761914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四大发明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56932" y="125782"/>
            <a:ext cx="25378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汉仪旗黑-45S" panose="00020600040101010101" pitchFamily="18" charset="-122"/>
                <a:ea typeface="汉仪旗黑-45S" panose="00020600040101010101" pitchFamily="18" charset="-122"/>
              </a:rPr>
              <a:t>3.3.1.3 </a:t>
            </a:r>
            <a:r>
              <a:rPr lang="zh-TW" altLang="en-US" sz="1600" dirty="0">
                <a:latin typeface="汉仪旗黑-45S" panose="00020600040101010101" pitchFamily="18" charset="-122"/>
                <a:ea typeface="汉仪旗黑-45S" panose="00020600040101010101" pitchFamily="18" charset="-122"/>
              </a:rPr>
              <a:t>传统手工行业知识</a:t>
            </a:r>
            <a:endParaRPr lang="zh-CN" altLang="en-US" sz="16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69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2199"/>
            <a:ext cx="10515600" cy="645130"/>
          </a:xfrm>
        </p:spPr>
        <p:txBody>
          <a:bodyPr/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 </a:t>
            </a:r>
            <a:r>
              <a:rPr lang="zh-CN" altLang="en-US" dirty="0"/>
              <a:t>中国传统的技术文化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189822"/>
            <a:ext cx="11107189" cy="5102913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sz="2800" dirty="0" smtClean="0">
                <a:latin typeface="+mj-ea"/>
                <a:ea typeface="+mj-ea"/>
              </a:rPr>
              <a:t>3.3.1.3</a:t>
            </a:r>
            <a:r>
              <a:rPr lang="zh-CN" altLang="en-US" sz="2800" dirty="0">
                <a:latin typeface="+mj-ea"/>
                <a:ea typeface="+mj-ea"/>
              </a:rPr>
              <a:t>:</a:t>
            </a:r>
            <a:r>
              <a:rPr lang="zh-CN" altLang="en-US" sz="2800" dirty="0" smtClean="0">
                <a:latin typeface="+mj-ea"/>
                <a:ea typeface="+mj-ea"/>
              </a:rPr>
              <a:t>行业传说</a:t>
            </a:r>
            <a:r>
              <a:rPr lang="zh-CN" altLang="en-US" sz="2800" dirty="0" smtClean="0">
                <a:solidFill>
                  <a:srgbClr val="4472C4"/>
                </a:solidFill>
              </a:rPr>
              <a:t>★</a:t>
            </a:r>
            <a:endParaRPr lang="en-US" altLang="zh-CN" sz="2800" dirty="0">
              <a:latin typeface="+mj-ea"/>
              <a:ea typeface="+mj-ea"/>
            </a:endParaRPr>
          </a:p>
          <a:p>
            <a:r>
              <a:rPr lang="zh-CN" altLang="en-US" sz="2400" dirty="0" smtClean="0"/>
              <a:t>（一）传说内容：</a:t>
            </a:r>
            <a:endParaRPr lang="en-US" altLang="zh-CN" sz="2400" dirty="0" smtClean="0"/>
          </a:p>
          <a:p>
            <a:r>
              <a:rPr lang="zh-CN" altLang="en-US" sz="2400" b="1" u="sng" dirty="0" smtClean="0">
                <a:solidFill>
                  <a:schemeClr val="accent5"/>
                </a:solidFill>
              </a:rPr>
              <a:t>能工巧匠</a:t>
            </a:r>
            <a:r>
              <a:rPr lang="zh-CN" altLang="en-US" sz="2400" dirty="0"/>
              <a:t>传说、</a:t>
            </a:r>
            <a:r>
              <a:rPr lang="zh-CN" altLang="en-US" sz="2400" b="1" u="sng" dirty="0">
                <a:solidFill>
                  <a:schemeClr val="accent5"/>
                </a:solidFill>
              </a:rPr>
              <a:t>发明</a:t>
            </a:r>
            <a:r>
              <a:rPr lang="zh-CN" altLang="en-US" sz="2400" dirty="0"/>
              <a:t>传说、</a:t>
            </a:r>
            <a:r>
              <a:rPr lang="zh-CN" altLang="en-US" sz="2400" b="1" u="sng" dirty="0">
                <a:solidFill>
                  <a:schemeClr val="accent5"/>
                </a:solidFill>
              </a:rPr>
              <a:t>地方土特产</a:t>
            </a:r>
            <a:r>
              <a:rPr lang="zh-CN" altLang="en-US" sz="2400" dirty="0"/>
              <a:t>传说、</a:t>
            </a:r>
            <a:r>
              <a:rPr lang="zh-CN" altLang="en-US" sz="2400" b="1" u="sng" dirty="0">
                <a:solidFill>
                  <a:schemeClr val="accent5"/>
                </a:solidFill>
              </a:rPr>
              <a:t>中医草药</a:t>
            </a:r>
            <a:r>
              <a:rPr lang="zh-CN" altLang="en-US" sz="2400" dirty="0"/>
              <a:t>传说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 smtClean="0"/>
              <a:t>如</a:t>
            </a:r>
            <a:r>
              <a:rPr lang="zh-CN" altLang="en-US" sz="2400" b="1" u="sng" dirty="0">
                <a:solidFill>
                  <a:schemeClr val="accent5"/>
                </a:solidFill>
              </a:rPr>
              <a:t>黄帝</a:t>
            </a:r>
            <a:r>
              <a:rPr lang="zh-CN" altLang="en-US" sz="2400" dirty="0"/>
              <a:t>发明</a:t>
            </a:r>
            <a:r>
              <a:rPr lang="zh-CN" altLang="en-US" sz="2400" b="1" u="sng" dirty="0">
                <a:solidFill>
                  <a:schemeClr val="accent5"/>
                </a:solidFill>
              </a:rPr>
              <a:t>指南车和乐器</a:t>
            </a:r>
            <a:r>
              <a:rPr lang="zh-CN" altLang="en-US" sz="2400" dirty="0"/>
              <a:t>，</a:t>
            </a:r>
            <a:r>
              <a:rPr lang="zh-CN" altLang="en-US" sz="2400" b="1" u="sng" dirty="0">
                <a:solidFill>
                  <a:schemeClr val="accent5"/>
                </a:solidFill>
              </a:rPr>
              <a:t>伏羲</a:t>
            </a:r>
            <a:r>
              <a:rPr lang="zh-CN" altLang="en-US" sz="2400" dirty="0"/>
              <a:t>发明</a:t>
            </a:r>
            <a:r>
              <a:rPr lang="zh-CN" altLang="en-US" sz="2400" b="1" u="sng" dirty="0">
                <a:solidFill>
                  <a:schemeClr val="accent5"/>
                </a:solidFill>
              </a:rPr>
              <a:t>渔网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295300" y="1987867"/>
            <a:ext cx="399011" cy="39901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ea"/>
                <a:ea typeface="+mj-ea"/>
              </a:rPr>
              <a:t>选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6" name="任意多边形 6"/>
          <p:cNvSpPr/>
          <p:nvPr/>
        </p:nvSpPr>
        <p:spPr>
          <a:xfrm>
            <a:off x="10105480" y="1115880"/>
            <a:ext cx="347753" cy="543785"/>
          </a:xfrm>
          <a:custGeom>
            <a:avLst/>
            <a:gdLst>
              <a:gd name="connsiteX0" fmla="*/ 0 w 253833"/>
              <a:gd name="connsiteY0" fmla="*/ 0 h 725514"/>
              <a:gd name="connsiteX1" fmla="*/ 126916 w 253833"/>
              <a:gd name="connsiteY1" fmla="*/ 0 h 725514"/>
              <a:gd name="connsiteX2" fmla="*/ 126916 w 253833"/>
              <a:gd name="connsiteY2" fmla="*/ 725514 h 725514"/>
              <a:gd name="connsiteX3" fmla="*/ 253833 w 253833"/>
              <a:gd name="connsiteY3" fmla="*/ 725514 h 72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725514">
                <a:moveTo>
                  <a:pt x="0" y="0"/>
                </a:moveTo>
                <a:lnTo>
                  <a:pt x="126916" y="0"/>
                </a:lnTo>
                <a:lnTo>
                  <a:pt x="126916" y="725514"/>
                </a:lnTo>
                <a:lnTo>
                  <a:pt x="253833" y="725514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401" tIns="343541" rIns="120401" bIns="343542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7" name="任意多边形 7"/>
          <p:cNvSpPr/>
          <p:nvPr/>
        </p:nvSpPr>
        <p:spPr>
          <a:xfrm>
            <a:off x="10105480" y="1115880"/>
            <a:ext cx="347753" cy="293652"/>
          </a:xfrm>
          <a:custGeom>
            <a:avLst/>
            <a:gdLst>
              <a:gd name="connsiteX0" fmla="*/ 0 w 253833"/>
              <a:gd name="connsiteY0" fmla="*/ 0 h 241838"/>
              <a:gd name="connsiteX1" fmla="*/ 126916 w 253833"/>
              <a:gd name="connsiteY1" fmla="*/ 0 h 241838"/>
              <a:gd name="connsiteX2" fmla="*/ 126916 w 253833"/>
              <a:gd name="connsiteY2" fmla="*/ 241838 h 241838"/>
              <a:gd name="connsiteX3" fmla="*/ 253833 w 253833"/>
              <a:gd name="connsiteY3" fmla="*/ 241838 h 24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241838">
                <a:moveTo>
                  <a:pt x="0" y="0"/>
                </a:moveTo>
                <a:lnTo>
                  <a:pt x="126916" y="0"/>
                </a:lnTo>
                <a:lnTo>
                  <a:pt x="126916" y="241838"/>
                </a:lnTo>
                <a:lnTo>
                  <a:pt x="253833" y="24183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0852" tIns="112154" rIns="130852" bIns="112155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10" name="任意多边形 11"/>
          <p:cNvSpPr/>
          <p:nvPr/>
        </p:nvSpPr>
        <p:spPr>
          <a:xfrm>
            <a:off x="10105480" y="234921"/>
            <a:ext cx="347753" cy="880957"/>
          </a:xfrm>
          <a:custGeom>
            <a:avLst/>
            <a:gdLst>
              <a:gd name="connsiteX0" fmla="*/ 0 w 253833"/>
              <a:gd name="connsiteY0" fmla="*/ 725514 h 725514"/>
              <a:gd name="connsiteX1" fmla="*/ 126916 w 253833"/>
              <a:gd name="connsiteY1" fmla="*/ 725514 h 725514"/>
              <a:gd name="connsiteX2" fmla="*/ 126916 w 253833"/>
              <a:gd name="connsiteY2" fmla="*/ 0 h 725514"/>
              <a:gd name="connsiteX3" fmla="*/ 253833 w 253833"/>
              <a:gd name="connsiteY3" fmla="*/ 0 h 72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725514">
                <a:moveTo>
                  <a:pt x="0" y="725514"/>
                </a:moveTo>
                <a:lnTo>
                  <a:pt x="126916" y="725514"/>
                </a:lnTo>
                <a:lnTo>
                  <a:pt x="126916" y="0"/>
                </a:lnTo>
                <a:lnTo>
                  <a:pt x="253833" y="0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401" tIns="343542" rIns="120401" bIns="343541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11" name="任意多边形 40"/>
          <p:cNvSpPr/>
          <p:nvPr/>
        </p:nvSpPr>
        <p:spPr>
          <a:xfrm>
            <a:off x="8366714" y="880957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技术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2" name="任意多边形 41"/>
          <p:cNvSpPr/>
          <p:nvPr/>
        </p:nvSpPr>
        <p:spPr>
          <a:xfrm>
            <a:off x="10453234" y="0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传统科学技术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5" name="任意多边形 44"/>
          <p:cNvSpPr/>
          <p:nvPr/>
        </p:nvSpPr>
        <p:spPr>
          <a:xfrm>
            <a:off x="10453234" y="475948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手工业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6" name="任意多边形 45"/>
          <p:cNvSpPr/>
          <p:nvPr/>
        </p:nvSpPr>
        <p:spPr>
          <a:xfrm>
            <a:off x="10453234" y="945791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中医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7" name="任意多边形 46"/>
          <p:cNvSpPr/>
          <p:nvPr/>
        </p:nvSpPr>
        <p:spPr>
          <a:xfrm>
            <a:off x="10453234" y="1396886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四大发明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56932" y="125782"/>
            <a:ext cx="25378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汉仪旗黑-45S" panose="00020600040101010101" pitchFamily="18" charset="-122"/>
                <a:ea typeface="汉仪旗黑-45S" panose="00020600040101010101" pitchFamily="18" charset="-122"/>
              </a:rPr>
              <a:t>3.3.1.3 </a:t>
            </a:r>
            <a:r>
              <a:rPr lang="zh-TW" altLang="en-US" sz="1600" dirty="0">
                <a:latin typeface="汉仪旗黑-45S" panose="00020600040101010101" pitchFamily="18" charset="-122"/>
                <a:ea typeface="汉仪旗黑-45S" panose="00020600040101010101" pitchFamily="18" charset="-122"/>
              </a:rPr>
              <a:t>传统手工行业知识</a:t>
            </a:r>
            <a:endParaRPr lang="zh-CN" altLang="en-US" sz="16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4465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2199"/>
            <a:ext cx="10515600" cy="645130"/>
          </a:xfrm>
        </p:spPr>
        <p:txBody>
          <a:bodyPr/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 </a:t>
            </a:r>
            <a:r>
              <a:rPr lang="zh-CN" altLang="en-US" dirty="0"/>
              <a:t>中国传统的技术文化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189822"/>
            <a:ext cx="11107189" cy="5102913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sz="2800" dirty="0" smtClean="0">
                <a:latin typeface="+mj-ea"/>
                <a:ea typeface="+mj-ea"/>
              </a:rPr>
              <a:t>3.3.1.3</a:t>
            </a:r>
            <a:r>
              <a:rPr lang="zh-CN" altLang="en-US" sz="2800" dirty="0">
                <a:latin typeface="+mj-ea"/>
                <a:ea typeface="+mj-ea"/>
              </a:rPr>
              <a:t>:</a:t>
            </a:r>
            <a:r>
              <a:rPr lang="zh-CN" altLang="en-US" sz="2800" dirty="0" smtClean="0">
                <a:latin typeface="+mj-ea"/>
                <a:ea typeface="+mj-ea"/>
              </a:rPr>
              <a:t>行业传说</a:t>
            </a:r>
            <a:r>
              <a:rPr lang="zh-CN" altLang="en-US" sz="2800" dirty="0" smtClean="0">
                <a:solidFill>
                  <a:srgbClr val="4472C4"/>
                </a:solidFill>
              </a:rPr>
              <a:t>★</a:t>
            </a:r>
            <a:endParaRPr lang="en-US" altLang="zh-CN" sz="2800" dirty="0">
              <a:latin typeface="+mj-ea"/>
              <a:ea typeface="+mj-ea"/>
            </a:endParaRPr>
          </a:p>
          <a:p>
            <a:r>
              <a:rPr lang="zh-CN" altLang="en-US" sz="2400" dirty="0" smtClean="0"/>
              <a:t>（二）以</a:t>
            </a:r>
            <a:r>
              <a:rPr lang="zh-CN" altLang="en-US" sz="2400" b="1" u="sng" dirty="0">
                <a:solidFill>
                  <a:schemeClr val="accent5"/>
                </a:solidFill>
              </a:rPr>
              <a:t>鲁班传说</a:t>
            </a:r>
            <a:r>
              <a:rPr lang="zh-CN" altLang="en-US" sz="2400" dirty="0"/>
              <a:t>为代表</a:t>
            </a:r>
            <a:r>
              <a:rPr lang="zh-CN" altLang="en-US" sz="2400" dirty="0" smtClean="0"/>
              <a:t>，工匠特点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有手工艺性。手</a:t>
            </a:r>
            <a:r>
              <a:rPr lang="zh-CN" altLang="en-US" sz="2400" dirty="0"/>
              <a:t>的巧慧</a:t>
            </a:r>
            <a:r>
              <a:rPr lang="zh-CN" altLang="en-US" sz="2400" dirty="0" smtClean="0"/>
              <a:t>、经验</a:t>
            </a:r>
            <a:r>
              <a:rPr lang="zh-CN" altLang="en-US" sz="2400" dirty="0"/>
              <a:t>、手工的审美效果，肯定用双手实现大脑想法的工匠能力。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无法合作性。传统</a:t>
            </a:r>
            <a:r>
              <a:rPr lang="zh-CN" altLang="en-US" sz="2400" dirty="0"/>
              <a:t>的手工业劳动是小规模</a:t>
            </a:r>
            <a:r>
              <a:rPr lang="zh-CN" altLang="en-US" sz="2400" dirty="0" smtClean="0"/>
              <a:t>的，</a:t>
            </a:r>
            <a:r>
              <a:rPr lang="zh-CN" altLang="en-US" sz="2400" dirty="0"/>
              <a:t>扩大经营产品就会变形。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唯一性。一些</a:t>
            </a:r>
            <a:r>
              <a:rPr lang="zh-CN" altLang="en-US" sz="2400" dirty="0"/>
              <a:t>手工产品被认可后，人们随之形成了比较固定的欣赏习惯；一样的活儿，换了别人干，人们就不认了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096000" y="1942207"/>
            <a:ext cx="399011" cy="39901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ea"/>
                <a:ea typeface="+mj-ea"/>
              </a:rPr>
              <a:t>选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6" name="任意多边形 6"/>
          <p:cNvSpPr/>
          <p:nvPr/>
        </p:nvSpPr>
        <p:spPr>
          <a:xfrm>
            <a:off x="10105480" y="1115880"/>
            <a:ext cx="347753" cy="543785"/>
          </a:xfrm>
          <a:custGeom>
            <a:avLst/>
            <a:gdLst>
              <a:gd name="connsiteX0" fmla="*/ 0 w 253833"/>
              <a:gd name="connsiteY0" fmla="*/ 0 h 725514"/>
              <a:gd name="connsiteX1" fmla="*/ 126916 w 253833"/>
              <a:gd name="connsiteY1" fmla="*/ 0 h 725514"/>
              <a:gd name="connsiteX2" fmla="*/ 126916 w 253833"/>
              <a:gd name="connsiteY2" fmla="*/ 725514 h 725514"/>
              <a:gd name="connsiteX3" fmla="*/ 253833 w 253833"/>
              <a:gd name="connsiteY3" fmla="*/ 725514 h 72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725514">
                <a:moveTo>
                  <a:pt x="0" y="0"/>
                </a:moveTo>
                <a:lnTo>
                  <a:pt x="126916" y="0"/>
                </a:lnTo>
                <a:lnTo>
                  <a:pt x="126916" y="725514"/>
                </a:lnTo>
                <a:lnTo>
                  <a:pt x="253833" y="725514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401" tIns="343541" rIns="120401" bIns="343542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7" name="任意多边形 7"/>
          <p:cNvSpPr/>
          <p:nvPr/>
        </p:nvSpPr>
        <p:spPr>
          <a:xfrm>
            <a:off x="10105480" y="1115880"/>
            <a:ext cx="347753" cy="293652"/>
          </a:xfrm>
          <a:custGeom>
            <a:avLst/>
            <a:gdLst>
              <a:gd name="connsiteX0" fmla="*/ 0 w 253833"/>
              <a:gd name="connsiteY0" fmla="*/ 0 h 241838"/>
              <a:gd name="connsiteX1" fmla="*/ 126916 w 253833"/>
              <a:gd name="connsiteY1" fmla="*/ 0 h 241838"/>
              <a:gd name="connsiteX2" fmla="*/ 126916 w 253833"/>
              <a:gd name="connsiteY2" fmla="*/ 241838 h 241838"/>
              <a:gd name="connsiteX3" fmla="*/ 253833 w 253833"/>
              <a:gd name="connsiteY3" fmla="*/ 241838 h 24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241838">
                <a:moveTo>
                  <a:pt x="0" y="0"/>
                </a:moveTo>
                <a:lnTo>
                  <a:pt x="126916" y="0"/>
                </a:lnTo>
                <a:lnTo>
                  <a:pt x="126916" y="241838"/>
                </a:lnTo>
                <a:lnTo>
                  <a:pt x="253833" y="24183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0852" tIns="112154" rIns="130852" bIns="112155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10" name="任意多边形 11"/>
          <p:cNvSpPr/>
          <p:nvPr/>
        </p:nvSpPr>
        <p:spPr>
          <a:xfrm>
            <a:off x="10105480" y="234921"/>
            <a:ext cx="347753" cy="880957"/>
          </a:xfrm>
          <a:custGeom>
            <a:avLst/>
            <a:gdLst>
              <a:gd name="connsiteX0" fmla="*/ 0 w 253833"/>
              <a:gd name="connsiteY0" fmla="*/ 725514 h 725514"/>
              <a:gd name="connsiteX1" fmla="*/ 126916 w 253833"/>
              <a:gd name="connsiteY1" fmla="*/ 725514 h 725514"/>
              <a:gd name="connsiteX2" fmla="*/ 126916 w 253833"/>
              <a:gd name="connsiteY2" fmla="*/ 0 h 725514"/>
              <a:gd name="connsiteX3" fmla="*/ 253833 w 253833"/>
              <a:gd name="connsiteY3" fmla="*/ 0 h 72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725514">
                <a:moveTo>
                  <a:pt x="0" y="725514"/>
                </a:moveTo>
                <a:lnTo>
                  <a:pt x="126916" y="725514"/>
                </a:lnTo>
                <a:lnTo>
                  <a:pt x="126916" y="0"/>
                </a:lnTo>
                <a:lnTo>
                  <a:pt x="253833" y="0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401" tIns="343542" rIns="120401" bIns="343541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11" name="任意多边形 40"/>
          <p:cNvSpPr/>
          <p:nvPr/>
        </p:nvSpPr>
        <p:spPr>
          <a:xfrm>
            <a:off x="8366714" y="880957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技术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2" name="任意多边形 41"/>
          <p:cNvSpPr/>
          <p:nvPr/>
        </p:nvSpPr>
        <p:spPr>
          <a:xfrm>
            <a:off x="10453234" y="0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传统科学技术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5" name="任意多边形 44"/>
          <p:cNvSpPr/>
          <p:nvPr/>
        </p:nvSpPr>
        <p:spPr>
          <a:xfrm>
            <a:off x="10453234" y="475948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手工业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6" name="任意多边形 45"/>
          <p:cNvSpPr/>
          <p:nvPr/>
        </p:nvSpPr>
        <p:spPr>
          <a:xfrm>
            <a:off x="10453234" y="945791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中医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7" name="任意多边形 46"/>
          <p:cNvSpPr/>
          <p:nvPr/>
        </p:nvSpPr>
        <p:spPr>
          <a:xfrm>
            <a:off x="10453234" y="1396886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四大发明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56932" y="125782"/>
            <a:ext cx="25378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汉仪旗黑-45S" panose="00020600040101010101" pitchFamily="18" charset="-122"/>
                <a:ea typeface="汉仪旗黑-45S" panose="00020600040101010101" pitchFamily="18" charset="-122"/>
              </a:rPr>
              <a:t>3.3.1.3 </a:t>
            </a:r>
            <a:r>
              <a:rPr lang="zh-TW" altLang="en-US" sz="1600" dirty="0">
                <a:latin typeface="汉仪旗黑-45S" panose="00020600040101010101" pitchFamily="18" charset="-122"/>
                <a:ea typeface="汉仪旗黑-45S" panose="00020600040101010101" pitchFamily="18" charset="-122"/>
              </a:rPr>
              <a:t>传统手工行业知识</a:t>
            </a:r>
            <a:endParaRPr lang="zh-CN" altLang="en-US" sz="16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783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 </a:t>
            </a:r>
            <a:r>
              <a:rPr lang="zh-CN" altLang="en-US" dirty="0"/>
              <a:t>中国传统的技术文化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9821"/>
            <a:ext cx="11353800" cy="5260855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latin typeface="+mj-ea"/>
                <a:ea typeface="+mj-ea"/>
              </a:rPr>
              <a:t>3.3.1.3</a:t>
            </a:r>
            <a:r>
              <a:rPr lang="en-US" altLang="en-US" sz="2400" dirty="0">
                <a:latin typeface="+mj-ea"/>
                <a:ea typeface="+mj-ea"/>
              </a:rPr>
              <a:t>:</a:t>
            </a:r>
            <a:r>
              <a:rPr lang="zh-CN" altLang="en-US" sz="2400" dirty="0" smtClean="0">
                <a:latin typeface="+mj-ea"/>
                <a:ea typeface="+mj-ea"/>
              </a:rPr>
              <a:t>行业组织</a:t>
            </a:r>
            <a:r>
              <a:rPr lang="zh-CN" altLang="en-US" sz="2400" dirty="0" smtClean="0">
                <a:solidFill>
                  <a:srgbClr val="4472C4"/>
                </a:solidFill>
              </a:rPr>
              <a:t>★</a:t>
            </a:r>
            <a:r>
              <a:rPr lang="zh-CN" altLang="en-US" sz="2400" dirty="0">
                <a:solidFill>
                  <a:srgbClr val="4472C4"/>
                </a:solidFill>
              </a:rPr>
              <a:t>★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zh-CN" altLang="en-US" sz="2400" dirty="0" smtClean="0"/>
              <a:t>（</a:t>
            </a:r>
            <a:r>
              <a:rPr lang="zh-CN" altLang="en-US" sz="2400" dirty="0"/>
              <a:t>三</a:t>
            </a:r>
            <a:r>
              <a:rPr lang="zh-CN" altLang="en-US" sz="2400" dirty="0" smtClean="0"/>
              <a:t>）</a:t>
            </a:r>
            <a:r>
              <a:rPr lang="zh-CN" altLang="en-US" sz="2400" b="1" u="sng" dirty="0" smtClean="0">
                <a:solidFill>
                  <a:schemeClr val="accent5"/>
                </a:solidFill>
              </a:rPr>
              <a:t>行业组织</a:t>
            </a:r>
            <a:r>
              <a:rPr lang="en-US" altLang="zh-CN" sz="2400" b="1" u="sng" dirty="0">
                <a:solidFill>
                  <a:schemeClr val="accent5"/>
                </a:solidFill>
              </a:rPr>
              <a:t>/</a:t>
            </a:r>
            <a:r>
              <a:rPr lang="zh-CN" altLang="en-US" sz="2400" b="1" u="sng" dirty="0" smtClean="0">
                <a:solidFill>
                  <a:schemeClr val="accent5"/>
                </a:solidFill>
              </a:rPr>
              <a:t>行会</a:t>
            </a:r>
            <a:r>
              <a:rPr lang="zh-CN" altLang="en-US" sz="2400" dirty="0" smtClean="0"/>
              <a:t>，手工业者自发组织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行会职能：互助共济，保护行业利益。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《</a:t>
            </a:r>
            <a:r>
              <a:rPr lang="zh-CN" altLang="en-US" sz="2400" dirty="0"/>
              <a:t>东京梦华录</a:t>
            </a:r>
            <a:r>
              <a:rPr lang="en-US" altLang="zh-CN" sz="2400" dirty="0" smtClean="0"/>
              <a:t>》</a:t>
            </a:r>
            <a:r>
              <a:rPr lang="zh-CN" altLang="en-US" sz="2400" b="1" u="sng" dirty="0" smtClean="0">
                <a:solidFill>
                  <a:schemeClr val="accent5"/>
                </a:solidFill>
              </a:rPr>
              <a:t>宋开封</a:t>
            </a:r>
            <a:endParaRPr lang="en-US" altLang="zh-CN" sz="2400" b="1" u="sng" dirty="0" smtClean="0">
              <a:solidFill>
                <a:schemeClr val="accent5"/>
              </a:solidFill>
            </a:endParaRPr>
          </a:p>
          <a:p>
            <a:r>
              <a:rPr lang="zh-CN" altLang="en-US" sz="2400" dirty="0" smtClean="0"/>
              <a:t>“牛行”“马行”“纱行”“果子行”“姜行”“大小货行”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847137" y="1866730"/>
            <a:ext cx="399011" cy="39901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ea"/>
                <a:ea typeface="+mj-ea"/>
              </a:rPr>
              <a:t>名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363912" y="1866729"/>
            <a:ext cx="399011" cy="39901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ea"/>
                <a:ea typeface="+mj-ea"/>
              </a:rPr>
              <a:t>选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757814" y="1350800"/>
            <a:ext cx="399011" cy="39901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ea"/>
                <a:ea typeface="+mj-ea"/>
              </a:rPr>
              <a:t>选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8" name="任意多边形 6"/>
          <p:cNvSpPr/>
          <p:nvPr/>
        </p:nvSpPr>
        <p:spPr>
          <a:xfrm>
            <a:off x="10105480" y="1115880"/>
            <a:ext cx="347753" cy="543785"/>
          </a:xfrm>
          <a:custGeom>
            <a:avLst/>
            <a:gdLst>
              <a:gd name="connsiteX0" fmla="*/ 0 w 253833"/>
              <a:gd name="connsiteY0" fmla="*/ 0 h 725514"/>
              <a:gd name="connsiteX1" fmla="*/ 126916 w 253833"/>
              <a:gd name="connsiteY1" fmla="*/ 0 h 725514"/>
              <a:gd name="connsiteX2" fmla="*/ 126916 w 253833"/>
              <a:gd name="connsiteY2" fmla="*/ 725514 h 725514"/>
              <a:gd name="connsiteX3" fmla="*/ 253833 w 253833"/>
              <a:gd name="connsiteY3" fmla="*/ 725514 h 72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725514">
                <a:moveTo>
                  <a:pt x="0" y="0"/>
                </a:moveTo>
                <a:lnTo>
                  <a:pt x="126916" y="0"/>
                </a:lnTo>
                <a:lnTo>
                  <a:pt x="126916" y="725514"/>
                </a:lnTo>
                <a:lnTo>
                  <a:pt x="253833" y="725514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401" tIns="343541" rIns="120401" bIns="343542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9" name="任意多边形 7"/>
          <p:cNvSpPr/>
          <p:nvPr/>
        </p:nvSpPr>
        <p:spPr>
          <a:xfrm>
            <a:off x="10105480" y="1115880"/>
            <a:ext cx="347753" cy="293652"/>
          </a:xfrm>
          <a:custGeom>
            <a:avLst/>
            <a:gdLst>
              <a:gd name="connsiteX0" fmla="*/ 0 w 253833"/>
              <a:gd name="connsiteY0" fmla="*/ 0 h 241838"/>
              <a:gd name="connsiteX1" fmla="*/ 126916 w 253833"/>
              <a:gd name="connsiteY1" fmla="*/ 0 h 241838"/>
              <a:gd name="connsiteX2" fmla="*/ 126916 w 253833"/>
              <a:gd name="connsiteY2" fmla="*/ 241838 h 241838"/>
              <a:gd name="connsiteX3" fmla="*/ 253833 w 253833"/>
              <a:gd name="connsiteY3" fmla="*/ 241838 h 24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241838">
                <a:moveTo>
                  <a:pt x="0" y="0"/>
                </a:moveTo>
                <a:lnTo>
                  <a:pt x="126916" y="0"/>
                </a:lnTo>
                <a:lnTo>
                  <a:pt x="126916" y="241838"/>
                </a:lnTo>
                <a:lnTo>
                  <a:pt x="253833" y="24183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0852" tIns="112154" rIns="130852" bIns="112155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10" name="任意多边形 11"/>
          <p:cNvSpPr/>
          <p:nvPr/>
        </p:nvSpPr>
        <p:spPr>
          <a:xfrm>
            <a:off x="10105480" y="234921"/>
            <a:ext cx="347753" cy="880957"/>
          </a:xfrm>
          <a:custGeom>
            <a:avLst/>
            <a:gdLst>
              <a:gd name="connsiteX0" fmla="*/ 0 w 253833"/>
              <a:gd name="connsiteY0" fmla="*/ 725514 h 725514"/>
              <a:gd name="connsiteX1" fmla="*/ 126916 w 253833"/>
              <a:gd name="connsiteY1" fmla="*/ 725514 h 725514"/>
              <a:gd name="connsiteX2" fmla="*/ 126916 w 253833"/>
              <a:gd name="connsiteY2" fmla="*/ 0 h 725514"/>
              <a:gd name="connsiteX3" fmla="*/ 253833 w 253833"/>
              <a:gd name="connsiteY3" fmla="*/ 0 h 72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725514">
                <a:moveTo>
                  <a:pt x="0" y="725514"/>
                </a:moveTo>
                <a:lnTo>
                  <a:pt x="126916" y="725514"/>
                </a:lnTo>
                <a:lnTo>
                  <a:pt x="126916" y="0"/>
                </a:lnTo>
                <a:lnTo>
                  <a:pt x="253833" y="0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401" tIns="343542" rIns="120401" bIns="343541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11" name="任意多边形 40"/>
          <p:cNvSpPr/>
          <p:nvPr/>
        </p:nvSpPr>
        <p:spPr>
          <a:xfrm>
            <a:off x="8366714" y="880957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技术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2" name="任意多边形 41"/>
          <p:cNvSpPr/>
          <p:nvPr/>
        </p:nvSpPr>
        <p:spPr>
          <a:xfrm>
            <a:off x="10453234" y="0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传统科学技术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3" name="任意多边形 44"/>
          <p:cNvSpPr/>
          <p:nvPr/>
        </p:nvSpPr>
        <p:spPr>
          <a:xfrm>
            <a:off x="10453234" y="475948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手工业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4" name="任意多边形 45"/>
          <p:cNvSpPr/>
          <p:nvPr/>
        </p:nvSpPr>
        <p:spPr>
          <a:xfrm>
            <a:off x="10453234" y="945791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中医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5" name="任意多边形 46"/>
          <p:cNvSpPr/>
          <p:nvPr/>
        </p:nvSpPr>
        <p:spPr>
          <a:xfrm>
            <a:off x="10453234" y="1396886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四大发明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56932" y="125782"/>
            <a:ext cx="25378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汉仪旗黑-45S" panose="00020600040101010101" pitchFamily="18" charset="-122"/>
                <a:ea typeface="汉仪旗黑-45S" panose="00020600040101010101" pitchFamily="18" charset="-122"/>
              </a:rPr>
              <a:t>3.3.1.3 </a:t>
            </a:r>
            <a:r>
              <a:rPr lang="zh-TW" altLang="en-US" sz="1600" dirty="0">
                <a:latin typeface="汉仪旗黑-45S" panose="00020600040101010101" pitchFamily="18" charset="-122"/>
                <a:ea typeface="汉仪旗黑-45S" panose="00020600040101010101" pitchFamily="18" charset="-122"/>
              </a:rPr>
              <a:t>传统手工行业知识</a:t>
            </a:r>
            <a:endParaRPr lang="zh-CN" altLang="en-US" sz="16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945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552909" y="1155105"/>
            <a:ext cx="6986552" cy="1173605"/>
            <a:chOff x="1009997" y="2269374"/>
            <a:chExt cx="6986552" cy="1173605"/>
          </a:xfrm>
        </p:grpSpPr>
        <p:sp>
          <p:nvSpPr>
            <p:cNvPr id="3" name="矩形 2"/>
            <p:cNvSpPr/>
            <p:nvPr/>
          </p:nvSpPr>
          <p:spPr>
            <a:xfrm>
              <a:off x="1009997" y="2269374"/>
              <a:ext cx="6986552" cy="78139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旗黑-45S" panose="00020600040101010101" pitchFamily="18" charset="-122"/>
                <a:ea typeface="汉仪旗黑-45S" panose="00020600040101010101" pitchFamily="18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152655" y="2427316"/>
              <a:ext cx="806334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 smtClean="0">
                  <a:solidFill>
                    <a:srgbClr val="A6A6A6"/>
                  </a:solidFill>
                  <a:latin typeface="汉仪旗黑-45S" panose="00020600040101010101" pitchFamily="18" charset="-122"/>
                  <a:ea typeface="汉仪旗黑-45S" panose="00020600040101010101" pitchFamily="18" charset="-122"/>
                </a:rPr>
                <a:t>1</a:t>
              </a:r>
              <a:endParaRPr lang="zh-CN" altLang="en-US" sz="6000" dirty="0">
                <a:solidFill>
                  <a:srgbClr val="A6A6A6"/>
                </a:solidFill>
                <a:latin typeface="汉仪旗黑-45S" panose="00020600040101010101" pitchFamily="18" charset="-122"/>
                <a:ea typeface="汉仪旗黑-45S" panose="00020600040101010101" pitchFamily="18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958989" y="3014770"/>
              <a:ext cx="72000" cy="72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旗黑-45S" panose="00020600040101010101" pitchFamily="18" charset="-122"/>
                <a:ea typeface="汉仪旗黑-45S" panose="00020600040101010101" pitchFamily="18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711685" y="3081082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汉仪旗黑-45S" panose="00020600040101010101" pitchFamily="18" charset="-122"/>
                <a:ea typeface="汉仪旗黑-45S" panose="00020600040101010101" pitchFamily="18" charset="-122"/>
                <a:sym typeface="+mn-ea"/>
              </a:rPr>
              <a:t>中国传统的日常生活文化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11685" y="4472276"/>
            <a:ext cx="2492990" cy="743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50000"/>
              </a:lnSpc>
            </a:pP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汉仪旗黑-45S" panose="00020600040101010101" pitchFamily="18" charset="-122"/>
                <a:ea typeface="汉仪旗黑-45S" panose="00020600040101010101" pitchFamily="18" charset="-122"/>
                <a:sym typeface="+mn-ea"/>
              </a:rPr>
              <a:t>中国传统的技术文化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汉仪旗黑-45S" panose="00020600040101010101" pitchFamily="18" charset="-122"/>
              <a:ea typeface="汉仪旗黑-45S" panose="00020600040101010101" pitchFamily="18" charset="-122"/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552909" y="2890439"/>
            <a:ext cx="6986552" cy="1173605"/>
            <a:chOff x="1009997" y="2269374"/>
            <a:chExt cx="6986552" cy="1173605"/>
          </a:xfrm>
        </p:grpSpPr>
        <p:sp>
          <p:nvSpPr>
            <p:cNvPr id="15" name="矩形 14"/>
            <p:cNvSpPr/>
            <p:nvPr/>
          </p:nvSpPr>
          <p:spPr>
            <a:xfrm>
              <a:off x="1009997" y="2269374"/>
              <a:ext cx="6986552" cy="78139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旗黑-45S" panose="00020600040101010101" pitchFamily="18" charset="-122"/>
                <a:ea typeface="汉仪旗黑-45S" panose="00020600040101010101" pitchFamily="18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52655" y="2427316"/>
              <a:ext cx="806334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 smtClean="0">
                  <a:solidFill>
                    <a:srgbClr val="A6A6A6"/>
                  </a:solidFill>
                  <a:latin typeface="汉仪旗黑-45S" panose="00020600040101010101" pitchFamily="18" charset="-122"/>
                  <a:ea typeface="汉仪旗黑-45S" panose="00020600040101010101" pitchFamily="18" charset="-122"/>
                </a:rPr>
                <a:t>2</a:t>
              </a:r>
              <a:endParaRPr lang="zh-CN" altLang="en-US" sz="6000" dirty="0">
                <a:solidFill>
                  <a:srgbClr val="A6A6A6"/>
                </a:solidFill>
                <a:latin typeface="汉仪旗黑-45S" panose="00020600040101010101" pitchFamily="18" charset="-122"/>
                <a:ea typeface="汉仪旗黑-45S" panose="00020600040101010101" pitchFamily="18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958989" y="3014770"/>
              <a:ext cx="72000" cy="72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旗黑-45S" panose="00020600040101010101" pitchFamily="18" charset="-122"/>
                <a:ea typeface="汉仪旗黑-45S" panose="00020600040101010101" pitchFamily="18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552909" y="4625772"/>
            <a:ext cx="6986552" cy="1173605"/>
            <a:chOff x="1009997" y="2269374"/>
            <a:chExt cx="6986552" cy="1173605"/>
          </a:xfrm>
        </p:grpSpPr>
        <p:sp>
          <p:nvSpPr>
            <p:cNvPr id="20" name="矩形 19"/>
            <p:cNvSpPr/>
            <p:nvPr/>
          </p:nvSpPr>
          <p:spPr>
            <a:xfrm>
              <a:off x="1009997" y="2269374"/>
              <a:ext cx="6986552" cy="78139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旗黑-45S" panose="00020600040101010101" pitchFamily="18" charset="-122"/>
                <a:ea typeface="汉仪旗黑-45S" panose="00020600040101010101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52655" y="2427316"/>
              <a:ext cx="806334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 smtClean="0">
                  <a:solidFill>
                    <a:srgbClr val="A6A6A6"/>
                  </a:solidFill>
                  <a:latin typeface="汉仪旗黑-45S" panose="00020600040101010101" pitchFamily="18" charset="-122"/>
                  <a:ea typeface="汉仪旗黑-45S" panose="00020600040101010101" pitchFamily="18" charset="-122"/>
                </a:rPr>
                <a:t>3</a:t>
              </a:r>
              <a:endParaRPr lang="zh-CN" altLang="en-US" sz="6000" dirty="0">
                <a:solidFill>
                  <a:srgbClr val="A6A6A6"/>
                </a:solidFill>
                <a:latin typeface="汉仪旗黑-45S" panose="00020600040101010101" pitchFamily="18" charset="-122"/>
                <a:ea typeface="汉仪旗黑-45S" panose="00020600040101010101" pitchFamily="18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958989" y="3014770"/>
              <a:ext cx="72000" cy="72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旗黑-45S" panose="00020600040101010101" pitchFamily="18" charset="-122"/>
                <a:ea typeface="汉仪旗黑-45S" panose="00020600040101010101" pitchFamily="18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4711685" y="1340884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汉仪旗黑-45S" panose="00020600040101010101" pitchFamily="18" charset="-122"/>
                <a:ea typeface="汉仪旗黑-45S" panose="00020600040101010101" pitchFamily="18" charset="-122"/>
                <a:sym typeface="+mn-ea"/>
              </a:rPr>
              <a:t>中国传统的农业生产文化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5400000">
            <a:off x="-750973" y="2192722"/>
            <a:ext cx="3574989" cy="2073042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59111" y="2310687"/>
            <a:ext cx="738664" cy="18371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+mj-ea"/>
                <a:ea typeface="+mj-ea"/>
              </a:rPr>
              <a:t>第三章</a:t>
            </a:r>
            <a:endParaRPr lang="zh-CN" altLang="en-US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等腰三角形 27"/>
          <p:cNvSpPr/>
          <p:nvPr/>
        </p:nvSpPr>
        <p:spPr>
          <a:xfrm rot="5400000">
            <a:off x="-835090" y="2055088"/>
            <a:ext cx="3936719" cy="2348311"/>
          </a:xfrm>
          <a:prstGeom prst="triangl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 </a:t>
            </a:r>
            <a:r>
              <a:rPr lang="zh-CN" altLang="en-US" dirty="0"/>
              <a:t>中国传统的技术文化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9821"/>
            <a:ext cx="11353800" cy="5260855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latin typeface="+mj-ea"/>
                <a:ea typeface="+mj-ea"/>
              </a:rPr>
              <a:t>3.3.1.3</a:t>
            </a:r>
            <a:r>
              <a:rPr lang="en-US" altLang="en-US" sz="2400" dirty="0">
                <a:latin typeface="+mj-ea"/>
                <a:ea typeface="+mj-ea"/>
              </a:rPr>
              <a:t>:</a:t>
            </a:r>
            <a:r>
              <a:rPr lang="zh-CN" altLang="en-US" sz="2400" dirty="0" smtClean="0">
                <a:latin typeface="+mj-ea"/>
                <a:ea typeface="+mj-ea"/>
              </a:rPr>
              <a:t>行业组织</a:t>
            </a:r>
            <a:r>
              <a:rPr lang="zh-CN" altLang="en-US" sz="2400" dirty="0" smtClean="0">
                <a:solidFill>
                  <a:srgbClr val="4472C4"/>
                </a:solidFill>
              </a:rPr>
              <a:t>★</a:t>
            </a:r>
            <a:r>
              <a:rPr lang="zh-CN" altLang="en-US" sz="2400" dirty="0">
                <a:solidFill>
                  <a:srgbClr val="4472C4"/>
                </a:solidFill>
              </a:rPr>
              <a:t>★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zh-CN" altLang="en-US" sz="2400" dirty="0" smtClean="0"/>
              <a:t>（四）</a:t>
            </a:r>
            <a:r>
              <a:rPr lang="zh-CN" altLang="en-US" sz="2400" dirty="0"/>
              <a:t>行会管理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u="sng" dirty="0" smtClean="0">
                <a:solidFill>
                  <a:schemeClr val="accent5"/>
                </a:solidFill>
              </a:rPr>
              <a:t>祖师</a:t>
            </a:r>
            <a:r>
              <a:rPr lang="zh-CN" altLang="en-US" sz="2400" b="1" u="sng" dirty="0">
                <a:solidFill>
                  <a:schemeClr val="accent5"/>
                </a:solidFill>
              </a:rPr>
              <a:t>崇拜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木石泥瓦</a:t>
            </a:r>
            <a:r>
              <a:rPr lang="en-US" altLang="zh-CN" dirty="0" smtClean="0"/>
              <a:t>-</a:t>
            </a:r>
            <a:r>
              <a:rPr lang="zh-CN" altLang="en-US" b="1" u="sng" dirty="0" smtClean="0">
                <a:solidFill>
                  <a:schemeClr val="accent5"/>
                </a:solidFill>
              </a:rPr>
              <a:t>鲁班</a:t>
            </a:r>
            <a:r>
              <a:rPr lang="zh-CN" altLang="en-US" dirty="0"/>
              <a:t>，</a:t>
            </a:r>
            <a:r>
              <a:rPr lang="zh-CN" altLang="en-US" dirty="0" smtClean="0"/>
              <a:t>铁匠</a:t>
            </a:r>
            <a:r>
              <a:rPr lang="en-US" altLang="zh-CN" dirty="0" smtClean="0"/>
              <a:t>-</a:t>
            </a:r>
            <a:r>
              <a:rPr lang="zh-CN" altLang="en-US" b="1" u="sng" dirty="0" smtClean="0">
                <a:solidFill>
                  <a:schemeClr val="accent5"/>
                </a:solidFill>
              </a:rPr>
              <a:t>李耳</a:t>
            </a:r>
            <a:r>
              <a:rPr lang="zh-CN" altLang="en-US" dirty="0"/>
              <a:t>，</a:t>
            </a:r>
            <a:r>
              <a:rPr lang="zh-CN" altLang="en-US" dirty="0" smtClean="0"/>
              <a:t>厨师</a:t>
            </a:r>
            <a:r>
              <a:rPr lang="en-US" altLang="zh-CN" dirty="0" smtClean="0"/>
              <a:t>-</a:t>
            </a:r>
            <a:r>
              <a:rPr lang="zh-CN" altLang="en-US" b="1" u="sng" dirty="0" smtClean="0">
                <a:solidFill>
                  <a:schemeClr val="accent5"/>
                </a:solidFill>
              </a:rPr>
              <a:t>灶君</a:t>
            </a:r>
            <a:r>
              <a:rPr lang="zh-CN" altLang="en-US" dirty="0" smtClean="0"/>
              <a:t>，伶人</a:t>
            </a:r>
            <a:r>
              <a:rPr lang="en-US" altLang="zh-CN" dirty="0" smtClean="0"/>
              <a:t>-</a:t>
            </a:r>
            <a:r>
              <a:rPr lang="zh-CN" altLang="en-US" b="1" u="sng" dirty="0" smtClean="0">
                <a:solidFill>
                  <a:schemeClr val="accent5"/>
                </a:solidFill>
              </a:rPr>
              <a:t>唐明皇</a:t>
            </a:r>
            <a:r>
              <a:rPr lang="zh-CN" altLang="en-US" dirty="0"/>
              <a:t>，</a:t>
            </a:r>
            <a:r>
              <a:rPr lang="zh-CN" altLang="en-US" dirty="0" smtClean="0"/>
              <a:t>纺织</a:t>
            </a:r>
            <a:r>
              <a:rPr lang="en-US" altLang="zh-CN" dirty="0" smtClean="0"/>
              <a:t>-</a:t>
            </a:r>
            <a:r>
              <a:rPr lang="zh-CN" altLang="en-US" b="1" u="sng" dirty="0" smtClean="0">
                <a:solidFill>
                  <a:schemeClr val="accent5"/>
                </a:solidFill>
              </a:rPr>
              <a:t>嫘祖</a:t>
            </a:r>
            <a:r>
              <a:rPr lang="zh-CN" altLang="en-US" dirty="0"/>
              <a:t>和</a:t>
            </a:r>
            <a:r>
              <a:rPr lang="zh-CN" altLang="en-US" b="1" u="sng" dirty="0">
                <a:solidFill>
                  <a:schemeClr val="accent5"/>
                </a:solidFill>
              </a:rPr>
              <a:t>黄道</a:t>
            </a:r>
            <a:r>
              <a:rPr lang="zh-CN" altLang="en-US" b="1" u="sng" dirty="0" smtClean="0">
                <a:solidFill>
                  <a:schemeClr val="accent5"/>
                </a:solidFill>
              </a:rPr>
              <a:t>婆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祖师崇拜行业</a:t>
            </a:r>
            <a:r>
              <a:rPr lang="zh-CN" altLang="en-US" dirty="0"/>
              <a:t>规约</a:t>
            </a:r>
            <a:r>
              <a:rPr lang="zh-CN" altLang="en-US" dirty="0" smtClean="0"/>
              <a:t>，建立</a:t>
            </a:r>
            <a:r>
              <a:rPr lang="zh-CN" altLang="en-US" dirty="0"/>
              <a:t>了技能知识的分类体系</a:t>
            </a:r>
            <a:r>
              <a:rPr lang="zh-CN" altLang="en-US" dirty="0" smtClean="0"/>
              <a:t>，工匠</a:t>
            </a:r>
            <a:r>
              <a:rPr lang="zh-CN" altLang="en-US" dirty="0"/>
              <a:t>世代生存</a:t>
            </a:r>
            <a:r>
              <a:rPr lang="zh-CN" altLang="en-US" dirty="0" smtClean="0"/>
              <a:t>的文化</a:t>
            </a:r>
            <a:r>
              <a:rPr lang="zh-CN" altLang="en-US" dirty="0"/>
              <a:t>原因。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u="sng" dirty="0">
                <a:solidFill>
                  <a:schemeClr val="accent5"/>
                </a:solidFill>
              </a:rPr>
              <a:t>师徒传承</a:t>
            </a:r>
            <a:r>
              <a:rPr lang="zh-CN" altLang="en-US" sz="2400" dirty="0" smtClean="0"/>
              <a:t>。技术传承在师徒之间</a:t>
            </a:r>
            <a:r>
              <a:rPr lang="zh-CN" altLang="en-US" sz="2400" dirty="0" smtClean="0"/>
              <a:t>，入行</a:t>
            </a:r>
            <a:r>
              <a:rPr lang="zh-CN" altLang="en-US" sz="2400" dirty="0"/>
              <a:t>、出行、拜师、出师，都</a:t>
            </a:r>
            <a:r>
              <a:rPr lang="zh-CN" altLang="en-US" sz="2400" dirty="0" smtClean="0"/>
              <a:t>有行规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u="sng" dirty="0">
                <a:solidFill>
                  <a:schemeClr val="accent5"/>
                </a:solidFill>
              </a:rPr>
              <a:t>行业禁忌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 smtClean="0"/>
              <a:t>麻行营业</a:t>
            </a:r>
            <a:r>
              <a:rPr lang="zh-CN" altLang="en-US" dirty="0"/>
              <a:t>前</a:t>
            </a:r>
            <a:r>
              <a:rPr lang="zh-CN" altLang="en-US" dirty="0" smtClean="0"/>
              <a:t>，先</a:t>
            </a:r>
            <a:r>
              <a:rPr lang="zh-CN" altLang="en-US" dirty="0"/>
              <a:t>把算盘拨响，表示“算盘拨动，生意兴隆”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 smtClean="0"/>
              <a:t>杂货行开业前，将</a:t>
            </a:r>
            <a:r>
              <a:rPr lang="zh-CN" altLang="en-US" dirty="0"/>
              <a:t>水缸挑满，表示“盘满钵满”的好兆头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757814" y="1350800"/>
            <a:ext cx="399011" cy="39901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ea"/>
                <a:ea typeface="+mj-ea"/>
              </a:rPr>
              <a:t>选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8" name="任意多边形 6"/>
          <p:cNvSpPr/>
          <p:nvPr/>
        </p:nvSpPr>
        <p:spPr>
          <a:xfrm>
            <a:off x="10105480" y="1115880"/>
            <a:ext cx="347753" cy="543785"/>
          </a:xfrm>
          <a:custGeom>
            <a:avLst/>
            <a:gdLst>
              <a:gd name="connsiteX0" fmla="*/ 0 w 253833"/>
              <a:gd name="connsiteY0" fmla="*/ 0 h 725514"/>
              <a:gd name="connsiteX1" fmla="*/ 126916 w 253833"/>
              <a:gd name="connsiteY1" fmla="*/ 0 h 725514"/>
              <a:gd name="connsiteX2" fmla="*/ 126916 w 253833"/>
              <a:gd name="connsiteY2" fmla="*/ 725514 h 725514"/>
              <a:gd name="connsiteX3" fmla="*/ 253833 w 253833"/>
              <a:gd name="connsiteY3" fmla="*/ 725514 h 72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725514">
                <a:moveTo>
                  <a:pt x="0" y="0"/>
                </a:moveTo>
                <a:lnTo>
                  <a:pt x="126916" y="0"/>
                </a:lnTo>
                <a:lnTo>
                  <a:pt x="126916" y="725514"/>
                </a:lnTo>
                <a:lnTo>
                  <a:pt x="253833" y="725514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401" tIns="343541" rIns="120401" bIns="343542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9" name="任意多边形 7"/>
          <p:cNvSpPr/>
          <p:nvPr/>
        </p:nvSpPr>
        <p:spPr>
          <a:xfrm>
            <a:off x="10105480" y="1115880"/>
            <a:ext cx="347753" cy="293652"/>
          </a:xfrm>
          <a:custGeom>
            <a:avLst/>
            <a:gdLst>
              <a:gd name="connsiteX0" fmla="*/ 0 w 253833"/>
              <a:gd name="connsiteY0" fmla="*/ 0 h 241838"/>
              <a:gd name="connsiteX1" fmla="*/ 126916 w 253833"/>
              <a:gd name="connsiteY1" fmla="*/ 0 h 241838"/>
              <a:gd name="connsiteX2" fmla="*/ 126916 w 253833"/>
              <a:gd name="connsiteY2" fmla="*/ 241838 h 241838"/>
              <a:gd name="connsiteX3" fmla="*/ 253833 w 253833"/>
              <a:gd name="connsiteY3" fmla="*/ 241838 h 24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241838">
                <a:moveTo>
                  <a:pt x="0" y="0"/>
                </a:moveTo>
                <a:lnTo>
                  <a:pt x="126916" y="0"/>
                </a:lnTo>
                <a:lnTo>
                  <a:pt x="126916" y="241838"/>
                </a:lnTo>
                <a:lnTo>
                  <a:pt x="253833" y="24183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0852" tIns="112154" rIns="130852" bIns="112155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10" name="任意多边形 11"/>
          <p:cNvSpPr/>
          <p:nvPr/>
        </p:nvSpPr>
        <p:spPr>
          <a:xfrm>
            <a:off x="10105480" y="234921"/>
            <a:ext cx="347753" cy="880957"/>
          </a:xfrm>
          <a:custGeom>
            <a:avLst/>
            <a:gdLst>
              <a:gd name="connsiteX0" fmla="*/ 0 w 253833"/>
              <a:gd name="connsiteY0" fmla="*/ 725514 h 725514"/>
              <a:gd name="connsiteX1" fmla="*/ 126916 w 253833"/>
              <a:gd name="connsiteY1" fmla="*/ 725514 h 725514"/>
              <a:gd name="connsiteX2" fmla="*/ 126916 w 253833"/>
              <a:gd name="connsiteY2" fmla="*/ 0 h 725514"/>
              <a:gd name="connsiteX3" fmla="*/ 253833 w 253833"/>
              <a:gd name="connsiteY3" fmla="*/ 0 h 72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725514">
                <a:moveTo>
                  <a:pt x="0" y="725514"/>
                </a:moveTo>
                <a:lnTo>
                  <a:pt x="126916" y="725514"/>
                </a:lnTo>
                <a:lnTo>
                  <a:pt x="126916" y="0"/>
                </a:lnTo>
                <a:lnTo>
                  <a:pt x="253833" y="0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401" tIns="343542" rIns="120401" bIns="343541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11" name="任意多边形 40"/>
          <p:cNvSpPr/>
          <p:nvPr/>
        </p:nvSpPr>
        <p:spPr>
          <a:xfrm>
            <a:off x="8366714" y="880957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技术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2" name="任意多边形 41"/>
          <p:cNvSpPr/>
          <p:nvPr/>
        </p:nvSpPr>
        <p:spPr>
          <a:xfrm>
            <a:off x="10453234" y="0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传统科学技术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3" name="任意多边形 44"/>
          <p:cNvSpPr/>
          <p:nvPr/>
        </p:nvSpPr>
        <p:spPr>
          <a:xfrm>
            <a:off x="10453234" y="475948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手工业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4" name="任意多边形 45"/>
          <p:cNvSpPr/>
          <p:nvPr/>
        </p:nvSpPr>
        <p:spPr>
          <a:xfrm>
            <a:off x="10453234" y="945791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中医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5" name="任意多边形 46"/>
          <p:cNvSpPr/>
          <p:nvPr/>
        </p:nvSpPr>
        <p:spPr>
          <a:xfrm>
            <a:off x="10453234" y="1396886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四大发明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56932" y="125782"/>
            <a:ext cx="25378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汉仪旗黑-45S" panose="00020600040101010101" pitchFamily="18" charset="-122"/>
                <a:ea typeface="汉仪旗黑-45S" panose="00020600040101010101" pitchFamily="18" charset="-122"/>
              </a:rPr>
              <a:t>3.3.1.3 </a:t>
            </a:r>
            <a:r>
              <a:rPr lang="zh-TW" altLang="en-US" sz="1600" dirty="0">
                <a:latin typeface="汉仪旗黑-45S" panose="00020600040101010101" pitchFamily="18" charset="-122"/>
                <a:ea typeface="汉仪旗黑-45S" panose="00020600040101010101" pitchFamily="18" charset="-122"/>
              </a:rPr>
              <a:t>传统手工行业知识</a:t>
            </a:r>
            <a:endParaRPr lang="zh-CN" altLang="en-US" sz="16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957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旧时铁匠行所崇拜的祖师是（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鲁班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老君李耳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灶君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嫘祖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83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旧时铁匠行所崇拜的祖师是（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鲁班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B:</a:t>
            </a:r>
            <a:r>
              <a:rPr lang="zh-CN" altLang="en-US" sz="2400" dirty="0">
                <a:solidFill>
                  <a:srgbClr val="C00000"/>
                </a:solidFill>
              </a:rPr>
              <a:t>老君李耳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灶君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嫘祖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923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在中国传统行业组织中，纺织匠行的祖师是</a:t>
            </a:r>
            <a:r>
              <a:rPr lang="en-US" altLang="zh-CN" sz="2400" dirty="0" smtClean="0"/>
              <a:t>()</a:t>
            </a:r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.</a:t>
            </a:r>
            <a:r>
              <a:rPr lang="zh-CN" altLang="en-US" sz="2400" dirty="0" smtClean="0"/>
              <a:t>唐明皇</a:t>
            </a:r>
            <a:endParaRPr lang="en-US" altLang="zh-CN" sz="2400" dirty="0" smtClean="0"/>
          </a:p>
          <a:p>
            <a:r>
              <a:rPr lang="en-US" altLang="zh-CN" sz="2400" dirty="0" smtClean="0"/>
              <a:t>B</a:t>
            </a:r>
            <a:r>
              <a:rPr lang="en-US" altLang="zh-CN" sz="2400" dirty="0"/>
              <a:t>.</a:t>
            </a:r>
            <a:r>
              <a:rPr lang="zh-CN" altLang="en-US" sz="2400" dirty="0"/>
              <a:t>黄道</a:t>
            </a:r>
            <a:r>
              <a:rPr lang="zh-CN" altLang="en-US" sz="2400" dirty="0" smtClean="0"/>
              <a:t>婆</a:t>
            </a:r>
            <a:endParaRPr lang="en-US" altLang="zh-CN" sz="2400" dirty="0" smtClean="0"/>
          </a:p>
          <a:p>
            <a:r>
              <a:rPr lang="en-US" altLang="zh-CN" sz="2400" dirty="0" smtClean="0"/>
              <a:t>C</a:t>
            </a:r>
            <a:r>
              <a:rPr lang="zh-CN" altLang="en-US" sz="2400" dirty="0"/>
              <a:t>老君李</a:t>
            </a:r>
            <a:r>
              <a:rPr lang="zh-CN" altLang="en-US" sz="2400" dirty="0" smtClean="0"/>
              <a:t>耳</a:t>
            </a:r>
            <a:endParaRPr lang="en-US" altLang="zh-CN" sz="2400" dirty="0" smtClean="0"/>
          </a:p>
          <a:p>
            <a:r>
              <a:rPr lang="en-US" altLang="zh-CN" sz="2400" dirty="0" smtClean="0"/>
              <a:t>D</a:t>
            </a:r>
            <a:r>
              <a:rPr lang="en-US" altLang="zh-CN" sz="2400" dirty="0"/>
              <a:t>.</a:t>
            </a:r>
            <a:r>
              <a:rPr lang="zh-CN" altLang="en-US" sz="2400" dirty="0" smtClean="0"/>
              <a:t>鲁班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267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在中国传统行业组织中，纺织匠行的祖师是</a:t>
            </a:r>
            <a:r>
              <a:rPr lang="en-US" altLang="zh-CN" sz="2400" dirty="0" smtClean="0"/>
              <a:t>()</a:t>
            </a:r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.</a:t>
            </a:r>
            <a:r>
              <a:rPr lang="zh-CN" altLang="en-US" sz="2400" dirty="0" smtClean="0"/>
              <a:t>唐明皇</a:t>
            </a:r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B</a:t>
            </a:r>
            <a:r>
              <a:rPr lang="en-US" altLang="zh-CN" sz="2400" dirty="0">
                <a:solidFill>
                  <a:srgbClr val="C00000"/>
                </a:solidFill>
              </a:rPr>
              <a:t>.</a:t>
            </a:r>
            <a:r>
              <a:rPr lang="zh-CN" altLang="en-US" sz="2400" dirty="0">
                <a:solidFill>
                  <a:srgbClr val="C00000"/>
                </a:solidFill>
              </a:rPr>
              <a:t>黄道</a:t>
            </a:r>
            <a:r>
              <a:rPr lang="zh-CN" altLang="en-US" sz="2400" dirty="0" smtClean="0">
                <a:solidFill>
                  <a:srgbClr val="C00000"/>
                </a:solidFill>
              </a:rPr>
              <a:t>婆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r>
              <a:rPr lang="en-US" altLang="zh-CN" sz="2400" dirty="0" smtClean="0"/>
              <a:t>C</a:t>
            </a:r>
            <a:r>
              <a:rPr lang="zh-CN" altLang="en-US" sz="2400" dirty="0"/>
              <a:t>老君李</a:t>
            </a:r>
            <a:r>
              <a:rPr lang="zh-CN" altLang="en-US" sz="2400" dirty="0" smtClean="0"/>
              <a:t>耳</a:t>
            </a:r>
            <a:endParaRPr lang="en-US" altLang="zh-CN" sz="2400" dirty="0" smtClean="0"/>
          </a:p>
          <a:p>
            <a:r>
              <a:rPr lang="en-US" altLang="zh-CN" sz="2400" dirty="0" smtClean="0"/>
              <a:t>D</a:t>
            </a:r>
            <a:r>
              <a:rPr lang="en-US" altLang="zh-CN" sz="2400" dirty="0"/>
              <a:t>.</a:t>
            </a:r>
            <a:r>
              <a:rPr lang="zh-CN" altLang="en-US" sz="2400" dirty="0" smtClean="0"/>
              <a:t>鲁班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580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在神话传说中，创制渔网的神祗是（ ）</a:t>
            </a:r>
          </a:p>
          <a:p>
            <a:r>
              <a:rPr lang="en-US" altLang="zh-CN" sz="2400" dirty="0"/>
              <a:t>A:</a:t>
            </a:r>
            <a:r>
              <a:rPr lang="zh-CN" altLang="en-US" sz="2400" dirty="0"/>
              <a:t>黄帝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后稷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神农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伏羲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435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在神话传说中，创制渔网的神祗是（ ）</a:t>
            </a:r>
          </a:p>
          <a:p>
            <a:r>
              <a:rPr lang="en-US" altLang="zh-CN" sz="2400" dirty="0"/>
              <a:t>A:</a:t>
            </a:r>
            <a:r>
              <a:rPr lang="zh-CN" altLang="en-US" sz="2400" dirty="0"/>
              <a:t>黄帝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后稷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神农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D:</a:t>
            </a:r>
            <a:r>
              <a:rPr lang="zh-CN" altLang="en-US" sz="2400" dirty="0">
                <a:solidFill>
                  <a:srgbClr val="FF0000"/>
                </a:solidFill>
              </a:rPr>
              <a:t>伏羲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984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在我国手工行业传说中，发明了指南车和乐器的人是（ ）</a:t>
            </a:r>
          </a:p>
          <a:p>
            <a:r>
              <a:rPr lang="en-US" altLang="zh-CN" sz="2400" dirty="0"/>
              <a:t>A:</a:t>
            </a:r>
            <a:r>
              <a:rPr lang="zh-CN" altLang="en-US" sz="2400" dirty="0"/>
              <a:t>黄帝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伏羲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后稷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鲁班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322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在我国手工行业传说中，发明了指南车和乐器的人是（ ）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A:</a:t>
            </a:r>
            <a:r>
              <a:rPr lang="zh-CN" altLang="en-US" sz="2400" dirty="0">
                <a:solidFill>
                  <a:srgbClr val="FF0000"/>
                </a:solidFill>
              </a:rPr>
              <a:t>黄帝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伏羲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后稷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鲁班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892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 </a:t>
            </a:r>
            <a:r>
              <a:rPr lang="zh-CN" altLang="en-US" dirty="0"/>
              <a:t>中国传统的技术文化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189822"/>
            <a:ext cx="11353801" cy="4987141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latin typeface="+mj-ea"/>
                <a:ea typeface="+mj-ea"/>
              </a:rPr>
              <a:t>3.3.2.1</a:t>
            </a:r>
            <a:r>
              <a:rPr lang="zh-CN" altLang="en-US" sz="2800" dirty="0" smtClean="0">
                <a:latin typeface="+mj-ea"/>
                <a:ea typeface="+mj-ea"/>
              </a:rPr>
              <a:t>：</a:t>
            </a:r>
            <a:r>
              <a:rPr lang="zh-CN" altLang="zh-CN" sz="2800" dirty="0">
                <a:latin typeface="+mj-ea"/>
                <a:ea typeface="+mj-ea"/>
              </a:rPr>
              <a:t>传统中医药学的知识系统</a:t>
            </a:r>
          </a:p>
          <a:p>
            <a:r>
              <a:rPr lang="zh-CN" altLang="en-US" sz="2800" dirty="0">
                <a:latin typeface="+mj-ea"/>
                <a:ea typeface="+mj-ea"/>
              </a:rPr>
              <a:t>一、中医概述</a:t>
            </a:r>
            <a:endParaRPr lang="en-US" altLang="zh-CN" sz="2800" dirty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zh-CN" sz="2400" dirty="0" smtClean="0"/>
              <a:t>医学在古代被视为</a:t>
            </a:r>
            <a:r>
              <a:rPr lang="zh-CN" altLang="en-US" sz="2400" dirty="0" smtClean="0"/>
              <a:t>：</a:t>
            </a:r>
            <a:r>
              <a:rPr lang="zh-CN" altLang="zh-CN" sz="2400" b="1" u="sng" dirty="0" smtClean="0">
                <a:solidFill>
                  <a:schemeClr val="accent5"/>
                </a:solidFill>
              </a:rPr>
              <a:t>“方技”</a:t>
            </a:r>
            <a:r>
              <a:rPr lang="zh-CN" altLang="zh-CN" sz="2400" dirty="0" smtClean="0"/>
              <a:t>的一部分。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sz="2400" dirty="0" smtClean="0"/>
              <a:t>《汉书·艺文志》方技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1143000" lvl="1" indent="-457200">
              <a:buFont typeface="+mj-ea"/>
              <a:buAutoNum type="circleNumDbPlain"/>
            </a:pPr>
            <a:r>
              <a:rPr lang="zh-CN" altLang="zh-CN" b="1" u="sng" dirty="0" smtClean="0">
                <a:solidFill>
                  <a:schemeClr val="accent5"/>
                </a:solidFill>
              </a:rPr>
              <a:t>医</a:t>
            </a:r>
            <a:r>
              <a:rPr lang="zh-CN" altLang="en-US" b="1" u="sng" dirty="0" smtClean="0">
                <a:solidFill>
                  <a:schemeClr val="accent5"/>
                </a:solidFill>
              </a:rPr>
              <a:t>经</a:t>
            </a:r>
            <a:r>
              <a:rPr lang="zh-CN" altLang="zh-CN" dirty="0" smtClean="0"/>
              <a:t>（医学理论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marL="1143000" lvl="1" indent="-457200">
              <a:buFont typeface="+mj-ea"/>
              <a:buAutoNum type="circleNumDbPlain"/>
            </a:pPr>
            <a:r>
              <a:rPr lang="zh-CN" altLang="zh-CN" b="1" u="sng" dirty="0" smtClean="0">
                <a:solidFill>
                  <a:schemeClr val="accent5"/>
                </a:solidFill>
              </a:rPr>
              <a:t>经方</a:t>
            </a:r>
            <a:r>
              <a:rPr lang="zh-CN" altLang="zh-CN" dirty="0" smtClean="0"/>
              <a:t>（治疗方法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marL="1143000" lvl="1" indent="-457200">
              <a:buFont typeface="+mj-ea"/>
              <a:buAutoNum type="circleNumDbPlain"/>
            </a:pPr>
            <a:r>
              <a:rPr lang="zh-CN" altLang="zh-CN" b="1" u="sng" dirty="0" smtClean="0">
                <a:solidFill>
                  <a:schemeClr val="accent5"/>
                </a:solidFill>
              </a:rPr>
              <a:t>神仙</a:t>
            </a:r>
            <a:r>
              <a:rPr lang="zh-CN" altLang="zh-CN" dirty="0" smtClean="0"/>
              <a:t>（</a:t>
            </a:r>
            <a:r>
              <a:rPr lang="zh-CN" altLang="zh-CN" dirty="0" smtClean="0"/>
              <a:t>长生不老术）</a:t>
            </a:r>
            <a:endParaRPr lang="en-US" altLang="zh-CN" dirty="0" smtClean="0"/>
          </a:p>
          <a:p>
            <a:pPr marL="1143000" lvl="1" indent="-457200">
              <a:buFont typeface="+mj-ea"/>
              <a:buAutoNum type="circleNumDbPlain"/>
            </a:pPr>
            <a:r>
              <a:rPr lang="zh-CN" altLang="zh-CN" b="1" u="sng" dirty="0" smtClean="0">
                <a:solidFill>
                  <a:schemeClr val="accent5"/>
                </a:solidFill>
              </a:rPr>
              <a:t>房中</a:t>
            </a:r>
            <a:r>
              <a:rPr lang="zh-CN" altLang="zh-CN" dirty="0" smtClean="0"/>
              <a:t>（性技术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sz="2400" dirty="0" smtClean="0"/>
              <a:t>共同点</a:t>
            </a:r>
            <a:r>
              <a:rPr lang="zh-CN" altLang="en-US" sz="2400" dirty="0" smtClean="0"/>
              <a:t>：</a:t>
            </a:r>
            <a:r>
              <a:rPr lang="zh-CN" altLang="zh-CN" sz="2400" dirty="0" smtClean="0"/>
              <a:t>寻求</a:t>
            </a:r>
            <a:r>
              <a:rPr lang="zh-CN" altLang="zh-CN" sz="2400" b="1" u="sng" dirty="0" smtClean="0">
                <a:solidFill>
                  <a:schemeClr val="accent5"/>
                </a:solidFill>
              </a:rPr>
              <a:t>益寿延年</a:t>
            </a:r>
            <a:endParaRPr lang="zh-CN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174999" y="2029893"/>
            <a:ext cx="399011" cy="39901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ea"/>
                <a:ea typeface="+mj-ea"/>
              </a:rPr>
              <a:t>选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6" name="任意多边形 6"/>
          <p:cNvSpPr/>
          <p:nvPr/>
        </p:nvSpPr>
        <p:spPr>
          <a:xfrm>
            <a:off x="10105480" y="1115880"/>
            <a:ext cx="347753" cy="543785"/>
          </a:xfrm>
          <a:custGeom>
            <a:avLst/>
            <a:gdLst>
              <a:gd name="connsiteX0" fmla="*/ 0 w 253833"/>
              <a:gd name="connsiteY0" fmla="*/ 0 h 725514"/>
              <a:gd name="connsiteX1" fmla="*/ 126916 w 253833"/>
              <a:gd name="connsiteY1" fmla="*/ 0 h 725514"/>
              <a:gd name="connsiteX2" fmla="*/ 126916 w 253833"/>
              <a:gd name="connsiteY2" fmla="*/ 725514 h 725514"/>
              <a:gd name="connsiteX3" fmla="*/ 253833 w 253833"/>
              <a:gd name="connsiteY3" fmla="*/ 725514 h 72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725514">
                <a:moveTo>
                  <a:pt x="0" y="0"/>
                </a:moveTo>
                <a:lnTo>
                  <a:pt x="126916" y="0"/>
                </a:lnTo>
                <a:lnTo>
                  <a:pt x="126916" y="725514"/>
                </a:lnTo>
                <a:lnTo>
                  <a:pt x="253833" y="725514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401" tIns="343541" rIns="120401" bIns="343542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7" name="任意多边形 7"/>
          <p:cNvSpPr/>
          <p:nvPr/>
        </p:nvSpPr>
        <p:spPr>
          <a:xfrm>
            <a:off x="10105480" y="1115880"/>
            <a:ext cx="347753" cy="293652"/>
          </a:xfrm>
          <a:custGeom>
            <a:avLst/>
            <a:gdLst>
              <a:gd name="connsiteX0" fmla="*/ 0 w 253833"/>
              <a:gd name="connsiteY0" fmla="*/ 0 h 241838"/>
              <a:gd name="connsiteX1" fmla="*/ 126916 w 253833"/>
              <a:gd name="connsiteY1" fmla="*/ 0 h 241838"/>
              <a:gd name="connsiteX2" fmla="*/ 126916 w 253833"/>
              <a:gd name="connsiteY2" fmla="*/ 241838 h 241838"/>
              <a:gd name="connsiteX3" fmla="*/ 253833 w 253833"/>
              <a:gd name="connsiteY3" fmla="*/ 241838 h 24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241838">
                <a:moveTo>
                  <a:pt x="0" y="0"/>
                </a:moveTo>
                <a:lnTo>
                  <a:pt x="126916" y="0"/>
                </a:lnTo>
                <a:lnTo>
                  <a:pt x="126916" y="241838"/>
                </a:lnTo>
                <a:lnTo>
                  <a:pt x="253833" y="24183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0852" tIns="112154" rIns="130852" bIns="112155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8" name="任意多边形 11"/>
          <p:cNvSpPr/>
          <p:nvPr/>
        </p:nvSpPr>
        <p:spPr>
          <a:xfrm>
            <a:off x="10105480" y="234921"/>
            <a:ext cx="347753" cy="880957"/>
          </a:xfrm>
          <a:custGeom>
            <a:avLst/>
            <a:gdLst>
              <a:gd name="connsiteX0" fmla="*/ 0 w 253833"/>
              <a:gd name="connsiteY0" fmla="*/ 725514 h 725514"/>
              <a:gd name="connsiteX1" fmla="*/ 126916 w 253833"/>
              <a:gd name="connsiteY1" fmla="*/ 725514 h 725514"/>
              <a:gd name="connsiteX2" fmla="*/ 126916 w 253833"/>
              <a:gd name="connsiteY2" fmla="*/ 0 h 725514"/>
              <a:gd name="connsiteX3" fmla="*/ 253833 w 253833"/>
              <a:gd name="connsiteY3" fmla="*/ 0 h 72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725514">
                <a:moveTo>
                  <a:pt x="0" y="725514"/>
                </a:moveTo>
                <a:lnTo>
                  <a:pt x="126916" y="725514"/>
                </a:lnTo>
                <a:lnTo>
                  <a:pt x="126916" y="0"/>
                </a:lnTo>
                <a:lnTo>
                  <a:pt x="253833" y="0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401" tIns="343542" rIns="120401" bIns="343541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9" name="任意多边形 40"/>
          <p:cNvSpPr/>
          <p:nvPr/>
        </p:nvSpPr>
        <p:spPr>
          <a:xfrm>
            <a:off x="8366714" y="880957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技术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0" name="任意多边形 41"/>
          <p:cNvSpPr/>
          <p:nvPr/>
        </p:nvSpPr>
        <p:spPr>
          <a:xfrm>
            <a:off x="10453234" y="0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传统科学技术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1" name="任意多边形 44"/>
          <p:cNvSpPr/>
          <p:nvPr/>
        </p:nvSpPr>
        <p:spPr>
          <a:xfrm>
            <a:off x="10453234" y="475948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手工业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2" name="任意多边形 45"/>
          <p:cNvSpPr/>
          <p:nvPr/>
        </p:nvSpPr>
        <p:spPr>
          <a:xfrm>
            <a:off x="10453234" y="945791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中医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3" name="任意多边形 46"/>
          <p:cNvSpPr/>
          <p:nvPr/>
        </p:nvSpPr>
        <p:spPr>
          <a:xfrm>
            <a:off x="10453234" y="1396886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四大发明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56932" y="125782"/>
            <a:ext cx="3126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汉仪旗黑-45S" panose="00020600040101010101" pitchFamily="18" charset="-122"/>
                <a:ea typeface="汉仪旗黑-45S" panose="00020600040101010101" pitchFamily="18" charset="-122"/>
              </a:rPr>
              <a:t>3.3.2.1 </a:t>
            </a:r>
            <a:r>
              <a:rPr lang="zh-CN" altLang="en-US" sz="1600" dirty="0">
                <a:latin typeface="汉仪旗黑-45S" panose="00020600040101010101" pitchFamily="18" charset="-122"/>
                <a:ea typeface="汉仪旗黑-45S" panose="00020600040101010101" pitchFamily="18" charset="-122"/>
              </a:rPr>
              <a:t>传统中医药学的知识系统</a:t>
            </a:r>
          </a:p>
        </p:txBody>
      </p:sp>
    </p:spTree>
    <p:extLst>
      <p:ext uri="{BB962C8B-B14F-4D97-AF65-F5344CB8AC3E}">
        <p14:creationId xmlns:p14="http://schemas.microsoft.com/office/powerpoint/2010/main" val="268684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922041" y="99753"/>
            <a:ext cx="8876191" cy="6049240"/>
            <a:chOff x="2769940" y="1192068"/>
            <a:chExt cx="6478938" cy="4981863"/>
          </a:xfrm>
        </p:grpSpPr>
        <p:sp>
          <p:nvSpPr>
            <p:cNvPr id="7" name="任意多边形 6"/>
            <p:cNvSpPr/>
            <p:nvPr/>
          </p:nvSpPr>
          <p:spPr>
            <a:xfrm>
              <a:off x="4679879" y="5254948"/>
              <a:ext cx="253833" cy="725514"/>
            </a:xfrm>
            <a:custGeom>
              <a:avLst/>
              <a:gdLst>
                <a:gd name="connsiteX0" fmla="*/ 0 w 253833"/>
                <a:gd name="connsiteY0" fmla="*/ 0 h 725514"/>
                <a:gd name="connsiteX1" fmla="*/ 126916 w 253833"/>
                <a:gd name="connsiteY1" fmla="*/ 0 h 725514"/>
                <a:gd name="connsiteX2" fmla="*/ 126916 w 253833"/>
                <a:gd name="connsiteY2" fmla="*/ 725514 h 725514"/>
                <a:gd name="connsiteX3" fmla="*/ 253833 w 253833"/>
                <a:gd name="connsiteY3" fmla="*/ 725514 h 72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833" h="725514">
                  <a:moveTo>
                    <a:pt x="0" y="0"/>
                  </a:moveTo>
                  <a:lnTo>
                    <a:pt x="126916" y="0"/>
                  </a:lnTo>
                  <a:lnTo>
                    <a:pt x="126916" y="725514"/>
                  </a:lnTo>
                  <a:lnTo>
                    <a:pt x="253833" y="725514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401" tIns="343541" rIns="120401" bIns="343542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 dirty="0">
                <a:latin typeface="汉仪旗黑-45S" panose="00020600040101010101" pitchFamily="18" charset="-122"/>
                <a:ea typeface="汉仪旗黑-45S" panose="00020600040101010101" pitchFamily="18" charset="-122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4679879" y="5254948"/>
              <a:ext cx="253833" cy="241838"/>
            </a:xfrm>
            <a:custGeom>
              <a:avLst/>
              <a:gdLst>
                <a:gd name="connsiteX0" fmla="*/ 0 w 253833"/>
                <a:gd name="connsiteY0" fmla="*/ 0 h 241838"/>
                <a:gd name="connsiteX1" fmla="*/ 126916 w 253833"/>
                <a:gd name="connsiteY1" fmla="*/ 0 h 241838"/>
                <a:gd name="connsiteX2" fmla="*/ 126916 w 253833"/>
                <a:gd name="connsiteY2" fmla="*/ 241838 h 241838"/>
                <a:gd name="connsiteX3" fmla="*/ 253833 w 253833"/>
                <a:gd name="connsiteY3" fmla="*/ 241838 h 24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833" h="241838">
                  <a:moveTo>
                    <a:pt x="0" y="0"/>
                  </a:moveTo>
                  <a:lnTo>
                    <a:pt x="126916" y="0"/>
                  </a:lnTo>
                  <a:lnTo>
                    <a:pt x="126916" y="241838"/>
                  </a:lnTo>
                  <a:lnTo>
                    <a:pt x="253833" y="24183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0852" tIns="112154" rIns="130852" bIns="112155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 dirty="0">
                <a:latin typeface="汉仪旗黑-45S" panose="00020600040101010101" pitchFamily="18" charset="-122"/>
                <a:ea typeface="汉仪旗黑-45S" panose="00020600040101010101" pitchFamily="18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4679879" y="5013110"/>
              <a:ext cx="253833" cy="241838"/>
            </a:xfrm>
            <a:custGeom>
              <a:avLst/>
              <a:gdLst>
                <a:gd name="connsiteX0" fmla="*/ 0 w 253833"/>
                <a:gd name="connsiteY0" fmla="*/ 241838 h 241838"/>
                <a:gd name="connsiteX1" fmla="*/ 126916 w 253833"/>
                <a:gd name="connsiteY1" fmla="*/ 241838 h 241838"/>
                <a:gd name="connsiteX2" fmla="*/ 126916 w 253833"/>
                <a:gd name="connsiteY2" fmla="*/ 0 h 241838"/>
                <a:gd name="connsiteX3" fmla="*/ 253833 w 253833"/>
                <a:gd name="connsiteY3" fmla="*/ 0 h 24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833" h="241838">
                  <a:moveTo>
                    <a:pt x="0" y="241838"/>
                  </a:moveTo>
                  <a:lnTo>
                    <a:pt x="126916" y="241838"/>
                  </a:lnTo>
                  <a:lnTo>
                    <a:pt x="126916" y="0"/>
                  </a:lnTo>
                  <a:lnTo>
                    <a:pt x="25383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0852" tIns="112154" rIns="130852" bIns="112155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 dirty="0">
                <a:latin typeface="汉仪旗黑-45S" panose="00020600040101010101" pitchFamily="18" charset="-122"/>
                <a:ea typeface="汉仪旗黑-45S" panose="00020600040101010101" pitchFamily="18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6202879" y="4529433"/>
              <a:ext cx="253833" cy="241838"/>
            </a:xfrm>
            <a:custGeom>
              <a:avLst/>
              <a:gdLst>
                <a:gd name="connsiteX0" fmla="*/ 0 w 253833"/>
                <a:gd name="connsiteY0" fmla="*/ 0 h 241838"/>
                <a:gd name="connsiteX1" fmla="*/ 126916 w 253833"/>
                <a:gd name="connsiteY1" fmla="*/ 0 h 241838"/>
                <a:gd name="connsiteX2" fmla="*/ 126916 w 253833"/>
                <a:gd name="connsiteY2" fmla="*/ 241838 h 241838"/>
                <a:gd name="connsiteX3" fmla="*/ 253833 w 253833"/>
                <a:gd name="connsiteY3" fmla="*/ 241838 h 24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833" h="241838">
                  <a:moveTo>
                    <a:pt x="0" y="0"/>
                  </a:moveTo>
                  <a:lnTo>
                    <a:pt x="126916" y="0"/>
                  </a:lnTo>
                  <a:lnTo>
                    <a:pt x="126916" y="241838"/>
                  </a:lnTo>
                  <a:lnTo>
                    <a:pt x="253833" y="24183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0852" tIns="112155" rIns="130852" bIns="112154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 dirty="0">
                <a:latin typeface="汉仪旗黑-45S" panose="00020600040101010101" pitchFamily="18" charset="-122"/>
                <a:ea typeface="汉仪旗黑-45S" panose="00020600040101010101" pitchFamily="18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6202879" y="4287595"/>
              <a:ext cx="253833" cy="241838"/>
            </a:xfrm>
            <a:custGeom>
              <a:avLst/>
              <a:gdLst>
                <a:gd name="connsiteX0" fmla="*/ 0 w 253833"/>
                <a:gd name="connsiteY0" fmla="*/ 241838 h 241838"/>
                <a:gd name="connsiteX1" fmla="*/ 126916 w 253833"/>
                <a:gd name="connsiteY1" fmla="*/ 241838 h 241838"/>
                <a:gd name="connsiteX2" fmla="*/ 126916 w 253833"/>
                <a:gd name="connsiteY2" fmla="*/ 0 h 241838"/>
                <a:gd name="connsiteX3" fmla="*/ 253833 w 253833"/>
                <a:gd name="connsiteY3" fmla="*/ 0 h 24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833" h="241838">
                  <a:moveTo>
                    <a:pt x="0" y="241838"/>
                  </a:moveTo>
                  <a:lnTo>
                    <a:pt x="126916" y="241838"/>
                  </a:lnTo>
                  <a:lnTo>
                    <a:pt x="126916" y="0"/>
                  </a:lnTo>
                  <a:lnTo>
                    <a:pt x="25383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0852" tIns="112154" rIns="130852" bIns="112155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 dirty="0">
                <a:latin typeface="汉仪旗黑-45S" panose="00020600040101010101" pitchFamily="18" charset="-122"/>
                <a:ea typeface="汉仪旗黑-45S" panose="00020600040101010101" pitchFamily="18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4679879" y="4529433"/>
              <a:ext cx="253833" cy="725514"/>
            </a:xfrm>
            <a:custGeom>
              <a:avLst/>
              <a:gdLst>
                <a:gd name="connsiteX0" fmla="*/ 0 w 253833"/>
                <a:gd name="connsiteY0" fmla="*/ 725514 h 725514"/>
                <a:gd name="connsiteX1" fmla="*/ 126916 w 253833"/>
                <a:gd name="connsiteY1" fmla="*/ 725514 h 725514"/>
                <a:gd name="connsiteX2" fmla="*/ 126916 w 253833"/>
                <a:gd name="connsiteY2" fmla="*/ 0 h 725514"/>
                <a:gd name="connsiteX3" fmla="*/ 253833 w 253833"/>
                <a:gd name="connsiteY3" fmla="*/ 0 h 72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833" h="725514">
                  <a:moveTo>
                    <a:pt x="0" y="725514"/>
                  </a:moveTo>
                  <a:lnTo>
                    <a:pt x="126916" y="725514"/>
                  </a:lnTo>
                  <a:lnTo>
                    <a:pt x="126916" y="0"/>
                  </a:lnTo>
                  <a:lnTo>
                    <a:pt x="25383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401" tIns="343542" rIns="120401" bIns="343541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 dirty="0">
                <a:latin typeface="汉仪旗黑-45S" panose="00020600040101010101" pitchFamily="18" charset="-122"/>
                <a:ea typeface="汉仪旗黑-45S" panose="00020600040101010101" pitchFamily="18" charset="-122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3156880" y="3803919"/>
              <a:ext cx="253833" cy="1451028"/>
            </a:xfrm>
            <a:custGeom>
              <a:avLst/>
              <a:gdLst>
                <a:gd name="connsiteX0" fmla="*/ 0 w 253833"/>
                <a:gd name="connsiteY0" fmla="*/ 0 h 1451028"/>
                <a:gd name="connsiteX1" fmla="*/ 126916 w 253833"/>
                <a:gd name="connsiteY1" fmla="*/ 0 h 1451028"/>
                <a:gd name="connsiteX2" fmla="*/ 126916 w 253833"/>
                <a:gd name="connsiteY2" fmla="*/ 1451028 h 1451028"/>
                <a:gd name="connsiteX3" fmla="*/ 253833 w 253833"/>
                <a:gd name="connsiteY3" fmla="*/ 1451028 h 145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833" h="1451028">
                  <a:moveTo>
                    <a:pt x="0" y="0"/>
                  </a:moveTo>
                  <a:lnTo>
                    <a:pt x="126916" y="0"/>
                  </a:lnTo>
                  <a:lnTo>
                    <a:pt x="126916" y="1451028"/>
                  </a:lnTo>
                  <a:lnTo>
                    <a:pt x="253833" y="145102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2790" tIns="688688" rIns="102790" bIns="688687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kern="1200">
                <a:latin typeface="+mj-ea"/>
                <a:ea typeface="+mj-ea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679879" y="3562081"/>
              <a:ext cx="253833" cy="241838"/>
            </a:xfrm>
            <a:custGeom>
              <a:avLst/>
              <a:gdLst>
                <a:gd name="connsiteX0" fmla="*/ 0 w 253833"/>
                <a:gd name="connsiteY0" fmla="*/ 0 h 241838"/>
                <a:gd name="connsiteX1" fmla="*/ 126916 w 253833"/>
                <a:gd name="connsiteY1" fmla="*/ 0 h 241838"/>
                <a:gd name="connsiteX2" fmla="*/ 126916 w 253833"/>
                <a:gd name="connsiteY2" fmla="*/ 241838 h 241838"/>
                <a:gd name="connsiteX3" fmla="*/ 253833 w 253833"/>
                <a:gd name="connsiteY3" fmla="*/ 241838 h 24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833" h="241838">
                  <a:moveTo>
                    <a:pt x="0" y="0"/>
                  </a:moveTo>
                  <a:lnTo>
                    <a:pt x="126916" y="0"/>
                  </a:lnTo>
                  <a:lnTo>
                    <a:pt x="126916" y="241838"/>
                  </a:lnTo>
                  <a:lnTo>
                    <a:pt x="253833" y="24183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0852" tIns="112154" rIns="130852" bIns="112155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 dirty="0">
                <a:latin typeface="汉仪旗黑-45S" panose="00020600040101010101" pitchFamily="18" charset="-122"/>
                <a:ea typeface="汉仪旗黑-45S" panose="00020600040101010101" pitchFamily="18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4679879" y="3320243"/>
              <a:ext cx="253833" cy="241838"/>
            </a:xfrm>
            <a:custGeom>
              <a:avLst/>
              <a:gdLst>
                <a:gd name="connsiteX0" fmla="*/ 0 w 253833"/>
                <a:gd name="connsiteY0" fmla="*/ 241838 h 241838"/>
                <a:gd name="connsiteX1" fmla="*/ 126916 w 253833"/>
                <a:gd name="connsiteY1" fmla="*/ 241838 h 241838"/>
                <a:gd name="connsiteX2" fmla="*/ 126916 w 253833"/>
                <a:gd name="connsiteY2" fmla="*/ 0 h 241838"/>
                <a:gd name="connsiteX3" fmla="*/ 253833 w 253833"/>
                <a:gd name="connsiteY3" fmla="*/ 0 h 24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833" h="241838">
                  <a:moveTo>
                    <a:pt x="0" y="241838"/>
                  </a:moveTo>
                  <a:lnTo>
                    <a:pt x="126916" y="241838"/>
                  </a:lnTo>
                  <a:lnTo>
                    <a:pt x="126916" y="0"/>
                  </a:lnTo>
                  <a:lnTo>
                    <a:pt x="25383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0852" tIns="112154" rIns="130852" bIns="112155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 dirty="0">
                <a:latin typeface="汉仪旗黑-45S" panose="00020600040101010101" pitchFamily="18" charset="-122"/>
                <a:ea typeface="汉仪旗黑-45S" panose="00020600040101010101" pitchFamily="18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3156880" y="3562081"/>
              <a:ext cx="253833" cy="241838"/>
            </a:xfrm>
            <a:custGeom>
              <a:avLst/>
              <a:gdLst>
                <a:gd name="connsiteX0" fmla="*/ 0 w 253833"/>
                <a:gd name="connsiteY0" fmla="*/ 241838 h 241838"/>
                <a:gd name="connsiteX1" fmla="*/ 126916 w 253833"/>
                <a:gd name="connsiteY1" fmla="*/ 241838 h 241838"/>
                <a:gd name="connsiteX2" fmla="*/ 126916 w 253833"/>
                <a:gd name="connsiteY2" fmla="*/ 0 h 241838"/>
                <a:gd name="connsiteX3" fmla="*/ 253833 w 253833"/>
                <a:gd name="connsiteY3" fmla="*/ 0 h 24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833" h="241838">
                  <a:moveTo>
                    <a:pt x="0" y="241838"/>
                  </a:moveTo>
                  <a:lnTo>
                    <a:pt x="126916" y="241838"/>
                  </a:lnTo>
                  <a:lnTo>
                    <a:pt x="126916" y="0"/>
                  </a:lnTo>
                  <a:lnTo>
                    <a:pt x="25383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0852" tIns="112154" rIns="130852" bIns="112155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kern="1200">
                <a:latin typeface="+mj-ea"/>
                <a:ea typeface="+mj-ea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4679879" y="2352890"/>
              <a:ext cx="253833" cy="483676"/>
            </a:xfrm>
            <a:custGeom>
              <a:avLst/>
              <a:gdLst>
                <a:gd name="connsiteX0" fmla="*/ 0 w 253833"/>
                <a:gd name="connsiteY0" fmla="*/ 0 h 483676"/>
                <a:gd name="connsiteX1" fmla="*/ 126916 w 253833"/>
                <a:gd name="connsiteY1" fmla="*/ 0 h 483676"/>
                <a:gd name="connsiteX2" fmla="*/ 126916 w 253833"/>
                <a:gd name="connsiteY2" fmla="*/ 483676 h 483676"/>
                <a:gd name="connsiteX3" fmla="*/ 253833 w 253833"/>
                <a:gd name="connsiteY3" fmla="*/ 483676 h 483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833" h="483676">
                  <a:moveTo>
                    <a:pt x="0" y="0"/>
                  </a:moveTo>
                  <a:lnTo>
                    <a:pt x="126916" y="0"/>
                  </a:lnTo>
                  <a:lnTo>
                    <a:pt x="126916" y="483676"/>
                  </a:lnTo>
                  <a:lnTo>
                    <a:pt x="253833" y="483676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5961" tIns="228183" rIns="125961" bIns="228182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kern="1200">
                <a:latin typeface="+mj-ea"/>
                <a:ea typeface="+mj-ea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4679879" y="2307170"/>
              <a:ext cx="253833" cy="91440"/>
            </a:xfrm>
            <a:custGeom>
              <a:avLst/>
              <a:gdLst>
                <a:gd name="connsiteX0" fmla="*/ 0 w 253833"/>
                <a:gd name="connsiteY0" fmla="*/ 45720 h 91440"/>
                <a:gd name="connsiteX1" fmla="*/ 253833 w 253833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3833" h="91440">
                  <a:moveTo>
                    <a:pt x="0" y="45720"/>
                  </a:moveTo>
                  <a:lnTo>
                    <a:pt x="253833" y="4572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271" tIns="39375" rIns="133271" bIns="39374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kern="1200">
                <a:latin typeface="+mj-ea"/>
                <a:ea typeface="+mj-ea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7725879" y="2111052"/>
              <a:ext cx="253833" cy="725514"/>
            </a:xfrm>
            <a:custGeom>
              <a:avLst/>
              <a:gdLst>
                <a:gd name="connsiteX0" fmla="*/ 0 w 253833"/>
                <a:gd name="connsiteY0" fmla="*/ 0 h 725514"/>
                <a:gd name="connsiteX1" fmla="*/ 126916 w 253833"/>
                <a:gd name="connsiteY1" fmla="*/ 0 h 725514"/>
                <a:gd name="connsiteX2" fmla="*/ 126916 w 253833"/>
                <a:gd name="connsiteY2" fmla="*/ 725514 h 725514"/>
                <a:gd name="connsiteX3" fmla="*/ 253833 w 253833"/>
                <a:gd name="connsiteY3" fmla="*/ 725514 h 72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833" h="725514">
                  <a:moveTo>
                    <a:pt x="0" y="0"/>
                  </a:moveTo>
                  <a:lnTo>
                    <a:pt x="126916" y="0"/>
                  </a:lnTo>
                  <a:lnTo>
                    <a:pt x="126916" y="725514"/>
                  </a:lnTo>
                  <a:lnTo>
                    <a:pt x="253833" y="725514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400" tIns="343542" rIns="120402" bIns="34354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kern="1200">
                <a:latin typeface="+mj-ea"/>
                <a:ea typeface="+mj-ea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7725879" y="2111052"/>
              <a:ext cx="253833" cy="241838"/>
            </a:xfrm>
            <a:custGeom>
              <a:avLst/>
              <a:gdLst>
                <a:gd name="connsiteX0" fmla="*/ 0 w 253833"/>
                <a:gd name="connsiteY0" fmla="*/ 0 h 241838"/>
                <a:gd name="connsiteX1" fmla="*/ 126916 w 253833"/>
                <a:gd name="connsiteY1" fmla="*/ 0 h 241838"/>
                <a:gd name="connsiteX2" fmla="*/ 126916 w 253833"/>
                <a:gd name="connsiteY2" fmla="*/ 241838 h 241838"/>
                <a:gd name="connsiteX3" fmla="*/ 253833 w 253833"/>
                <a:gd name="connsiteY3" fmla="*/ 241838 h 24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833" h="241838">
                  <a:moveTo>
                    <a:pt x="0" y="0"/>
                  </a:moveTo>
                  <a:lnTo>
                    <a:pt x="126916" y="0"/>
                  </a:lnTo>
                  <a:lnTo>
                    <a:pt x="126916" y="241838"/>
                  </a:lnTo>
                  <a:lnTo>
                    <a:pt x="253833" y="24183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0851" tIns="112155" rIns="130853" bIns="112154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kern="1200">
                <a:latin typeface="+mj-ea"/>
                <a:ea typeface="+mj-ea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7725879" y="1869214"/>
              <a:ext cx="253833" cy="241838"/>
            </a:xfrm>
            <a:custGeom>
              <a:avLst/>
              <a:gdLst>
                <a:gd name="connsiteX0" fmla="*/ 0 w 253833"/>
                <a:gd name="connsiteY0" fmla="*/ 241838 h 241838"/>
                <a:gd name="connsiteX1" fmla="*/ 126916 w 253833"/>
                <a:gd name="connsiteY1" fmla="*/ 241838 h 241838"/>
                <a:gd name="connsiteX2" fmla="*/ 126916 w 253833"/>
                <a:gd name="connsiteY2" fmla="*/ 0 h 241838"/>
                <a:gd name="connsiteX3" fmla="*/ 253833 w 253833"/>
                <a:gd name="connsiteY3" fmla="*/ 0 h 24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833" h="241838">
                  <a:moveTo>
                    <a:pt x="0" y="241838"/>
                  </a:moveTo>
                  <a:lnTo>
                    <a:pt x="126916" y="241838"/>
                  </a:lnTo>
                  <a:lnTo>
                    <a:pt x="126916" y="0"/>
                  </a:lnTo>
                  <a:lnTo>
                    <a:pt x="25383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0851" tIns="112154" rIns="130853" bIns="112155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kern="1200">
                <a:latin typeface="+mj-ea"/>
                <a:ea typeface="+mj-ea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7725879" y="1385538"/>
              <a:ext cx="253833" cy="725514"/>
            </a:xfrm>
            <a:custGeom>
              <a:avLst/>
              <a:gdLst>
                <a:gd name="connsiteX0" fmla="*/ 0 w 253833"/>
                <a:gd name="connsiteY0" fmla="*/ 725514 h 725514"/>
                <a:gd name="connsiteX1" fmla="*/ 126916 w 253833"/>
                <a:gd name="connsiteY1" fmla="*/ 725514 h 725514"/>
                <a:gd name="connsiteX2" fmla="*/ 126916 w 253833"/>
                <a:gd name="connsiteY2" fmla="*/ 0 h 725514"/>
                <a:gd name="connsiteX3" fmla="*/ 253833 w 253833"/>
                <a:gd name="connsiteY3" fmla="*/ 0 h 72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833" h="725514">
                  <a:moveTo>
                    <a:pt x="0" y="725514"/>
                  </a:moveTo>
                  <a:lnTo>
                    <a:pt x="126916" y="725514"/>
                  </a:lnTo>
                  <a:lnTo>
                    <a:pt x="126916" y="0"/>
                  </a:lnTo>
                  <a:lnTo>
                    <a:pt x="25383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400" tIns="343541" rIns="120402" bIns="343542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kern="1200">
                <a:latin typeface="+mj-ea"/>
                <a:ea typeface="+mj-ea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6202879" y="1869214"/>
              <a:ext cx="253833" cy="241838"/>
            </a:xfrm>
            <a:custGeom>
              <a:avLst/>
              <a:gdLst>
                <a:gd name="connsiteX0" fmla="*/ 0 w 253833"/>
                <a:gd name="connsiteY0" fmla="*/ 0 h 241838"/>
                <a:gd name="connsiteX1" fmla="*/ 126916 w 253833"/>
                <a:gd name="connsiteY1" fmla="*/ 0 h 241838"/>
                <a:gd name="connsiteX2" fmla="*/ 126916 w 253833"/>
                <a:gd name="connsiteY2" fmla="*/ 241838 h 241838"/>
                <a:gd name="connsiteX3" fmla="*/ 253833 w 253833"/>
                <a:gd name="connsiteY3" fmla="*/ 241838 h 24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833" h="241838">
                  <a:moveTo>
                    <a:pt x="0" y="0"/>
                  </a:moveTo>
                  <a:lnTo>
                    <a:pt x="126916" y="0"/>
                  </a:lnTo>
                  <a:lnTo>
                    <a:pt x="126916" y="241838"/>
                  </a:lnTo>
                  <a:lnTo>
                    <a:pt x="253833" y="24183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0852" tIns="112154" rIns="130852" bIns="112155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kern="1200">
                <a:latin typeface="+mj-ea"/>
                <a:ea typeface="+mj-ea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6202879" y="1627376"/>
              <a:ext cx="253833" cy="241838"/>
            </a:xfrm>
            <a:custGeom>
              <a:avLst/>
              <a:gdLst>
                <a:gd name="connsiteX0" fmla="*/ 0 w 253833"/>
                <a:gd name="connsiteY0" fmla="*/ 241838 h 241838"/>
                <a:gd name="connsiteX1" fmla="*/ 126916 w 253833"/>
                <a:gd name="connsiteY1" fmla="*/ 241838 h 241838"/>
                <a:gd name="connsiteX2" fmla="*/ 126916 w 253833"/>
                <a:gd name="connsiteY2" fmla="*/ 0 h 241838"/>
                <a:gd name="connsiteX3" fmla="*/ 253833 w 253833"/>
                <a:gd name="connsiteY3" fmla="*/ 0 h 24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833" h="241838">
                  <a:moveTo>
                    <a:pt x="0" y="241838"/>
                  </a:moveTo>
                  <a:lnTo>
                    <a:pt x="126916" y="241838"/>
                  </a:lnTo>
                  <a:lnTo>
                    <a:pt x="126916" y="0"/>
                  </a:lnTo>
                  <a:lnTo>
                    <a:pt x="25383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0852" tIns="112154" rIns="130852" bIns="112155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kern="1200">
                <a:latin typeface="+mj-ea"/>
                <a:ea typeface="+mj-ea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679879" y="1869214"/>
              <a:ext cx="253833" cy="483676"/>
            </a:xfrm>
            <a:custGeom>
              <a:avLst/>
              <a:gdLst>
                <a:gd name="connsiteX0" fmla="*/ 0 w 253833"/>
                <a:gd name="connsiteY0" fmla="*/ 483676 h 483676"/>
                <a:gd name="connsiteX1" fmla="*/ 126916 w 253833"/>
                <a:gd name="connsiteY1" fmla="*/ 483676 h 483676"/>
                <a:gd name="connsiteX2" fmla="*/ 126916 w 253833"/>
                <a:gd name="connsiteY2" fmla="*/ 0 h 483676"/>
                <a:gd name="connsiteX3" fmla="*/ 253833 w 253833"/>
                <a:gd name="connsiteY3" fmla="*/ 0 h 483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833" h="483676">
                  <a:moveTo>
                    <a:pt x="0" y="483676"/>
                  </a:moveTo>
                  <a:lnTo>
                    <a:pt x="126916" y="483676"/>
                  </a:lnTo>
                  <a:lnTo>
                    <a:pt x="126916" y="0"/>
                  </a:lnTo>
                  <a:lnTo>
                    <a:pt x="25383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5961" tIns="228182" rIns="125961" bIns="228183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kern="1200">
                <a:latin typeface="+mj-ea"/>
                <a:ea typeface="+mj-ea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3156880" y="2352890"/>
              <a:ext cx="253833" cy="1451028"/>
            </a:xfrm>
            <a:custGeom>
              <a:avLst/>
              <a:gdLst>
                <a:gd name="connsiteX0" fmla="*/ 0 w 253833"/>
                <a:gd name="connsiteY0" fmla="*/ 1451028 h 1451028"/>
                <a:gd name="connsiteX1" fmla="*/ 126916 w 253833"/>
                <a:gd name="connsiteY1" fmla="*/ 1451028 h 1451028"/>
                <a:gd name="connsiteX2" fmla="*/ 126916 w 253833"/>
                <a:gd name="connsiteY2" fmla="*/ 0 h 1451028"/>
                <a:gd name="connsiteX3" fmla="*/ 253833 w 253833"/>
                <a:gd name="connsiteY3" fmla="*/ 0 h 145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833" h="1451028">
                  <a:moveTo>
                    <a:pt x="0" y="1451028"/>
                  </a:moveTo>
                  <a:lnTo>
                    <a:pt x="126916" y="1451028"/>
                  </a:lnTo>
                  <a:lnTo>
                    <a:pt x="126916" y="0"/>
                  </a:lnTo>
                  <a:lnTo>
                    <a:pt x="25383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2790" tIns="688688" rIns="102790" bIns="688687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kern="1200">
                <a:latin typeface="+mj-ea"/>
                <a:ea typeface="+mj-ea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rot="16200000">
              <a:off x="1945144" y="3610449"/>
              <a:ext cx="2036531" cy="386940"/>
            </a:xfrm>
            <a:custGeom>
              <a:avLst/>
              <a:gdLst>
                <a:gd name="connsiteX0" fmla="*/ 0 w 2036531"/>
                <a:gd name="connsiteY0" fmla="*/ 0 h 386940"/>
                <a:gd name="connsiteX1" fmla="*/ 2036531 w 2036531"/>
                <a:gd name="connsiteY1" fmla="*/ 0 h 386940"/>
                <a:gd name="connsiteX2" fmla="*/ 2036531 w 2036531"/>
                <a:gd name="connsiteY2" fmla="*/ 386940 h 386940"/>
                <a:gd name="connsiteX3" fmla="*/ 0 w 2036531"/>
                <a:gd name="connsiteY3" fmla="*/ 386940 h 386940"/>
                <a:gd name="connsiteX4" fmla="*/ 0 w 2036531"/>
                <a:gd name="connsiteY4" fmla="*/ 0 h 386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6531" h="386940">
                  <a:moveTo>
                    <a:pt x="0" y="0"/>
                  </a:moveTo>
                  <a:lnTo>
                    <a:pt x="2036531" y="0"/>
                  </a:lnTo>
                  <a:lnTo>
                    <a:pt x="2036531" y="386940"/>
                  </a:lnTo>
                  <a:lnTo>
                    <a:pt x="0" y="3869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699" tIns="12700" rIns="12700" bIns="12699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latin typeface="+mj-ea"/>
                  <a:ea typeface="+mj-ea"/>
                </a:rPr>
                <a:t>第三章</a:t>
              </a:r>
              <a:endParaRPr lang="zh-CN" altLang="en-US" sz="2000" kern="1200" dirty="0">
                <a:latin typeface="+mj-ea"/>
                <a:ea typeface="+mj-ea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3410713" y="2159420"/>
              <a:ext cx="1269166" cy="386940"/>
            </a:xfrm>
            <a:custGeom>
              <a:avLst/>
              <a:gdLst>
                <a:gd name="connsiteX0" fmla="*/ 0 w 1269166"/>
                <a:gd name="connsiteY0" fmla="*/ 0 h 386940"/>
                <a:gd name="connsiteX1" fmla="*/ 1269166 w 1269166"/>
                <a:gd name="connsiteY1" fmla="*/ 0 h 386940"/>
                <a:gd name="connsiteX2" fmla="*/ 1269166 w 1269166"/>
                <a:gd name="connsiteY2" fmla="*/ 386940 h 386940"/>
                <a:gd name="connsiteX3" fmla="*/ 0 w 1269166"/>
                <a:gd name="connsiteY3" fmla="*/ 386940 h 386940"/>
                <a:gd name="connsiteX4" fmla="*/ 0 w 1269166"/>
                <a:gd name="connsiteY4" fmla="*/ 0 h 386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166" h="386940">
                  <a:moveTo>
                    <a:pt x="0" y="0"/>
                  </a:moveTo>
                  <a:lnTo>
                    <a:pt x="1269166" y="0"/>
                  </a:lnTo>
                  <a:lnTo>
                    <a:pt x="1269166" y="386940"/>
                  </a:lnTo>
                  <a:lnTo>
                    <a:pt x="0" y="3869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latin typeface="+mj-ea"/>
                  <a:ea typeface="+mj-ea"/>
                </a:rPr>
                <a:t>传统生产文化</a:t>
              </a:r>
              <a:endParaRPr lang="zh-CN" altLang="en-US" sz="2000" kern="1200" dirty="0">
                <a:latin typeface="+mj-ea"/>
                <a:ea typeface="+mj-ea"/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4933713" y="1675744"/>
              <a:ext cx="1269166" cy="386940"/>
            </a:xfrm>
            <a:custGeom>
              <a:avLst/>
              <a:gdLst>
                <a:gd name="connsiteX0" fmla="*/ 0 w 1269166"/>
                <a:gd name="connsiteY0" fmla="*/ 0 h 386940"/>
                <a:gd name="connsiteX1" fmla="*/ 1269166 w 1269166"/>
                <a:gd name="connsiteY1" fmla="*/ 0 h 386940"/>
                <a:gd name="connsiteX2" fmla="*/ 1269166 w 1269166"/>
                <a:gd name="connsiteY2" fmla="*/ 386940 h 386940"/>
                <a:gd name="connsiteX3" fmla="*/ 0 w 1269166"/>
                <a:gd name="connsiteY3" fmla="*/ 386940 h 386940"/>
                <a:gd name="connsiteX4" fmla="*/ 0 w 1269166"/>
                <a:gd name="connsiteY4" fmla="*/ 0 h 386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166" h="386940">
                  <a:moveTo>
                    <a:pt x="0" y="0"/>
                  </a:moveTo>
                  <a:lnTo>
                    <a:pt x="1269166" y="0"/>
                  </a:lnTo>
                  <a:lnTo>
                    <a:pt x="1269166" y="386940"/>
                  </a:lnTo>
                  <a:lnTo>
                    <a:pt x="0" y="3869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latin typeface="+mj-ea"/>
                  <a:ea typeface="+mj-ea"/>
                </a:rPr>
                <a:t>农业</a:t>
              </a:r>
              <a:endParaRPr lang="zh-CN" altLang="en-US" sz="2000" kern="1200" dirty="0">
                <a:latin typeface="+mj-ea"/>
                <a:ea typeface="+mj-ea"/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456712" y="1433906"/>
              <a:ext cx="1269166" cy="386940"/>
            </a:xfrm>
            <a:custGeom>
              <a:avLst/>
              <a:gdLst>
                <a:gd name="connsiteX0" fmla="*/ 0 w 1269166"/>
                <a:gd name="connsiteY0" fmla="*/ 0 h 386940"/>
                <a:gd name="connsiteX1" fmla="*/ 1269166 w 1269166"/>
                <a:gd name="connsiteY1" fmla="*/ 0 h 386940"/>
                <a:gd name="connsiteX2" fmla="*/ 1269166 w 1269166"/>
                <a:gd name="connsiteY2" fmla="*/ 386940 h 386940"/>
                <a:gd name="connsiteX3" fmla="*/ 0 w 1269166"/>
                <a:gd name="connsiteY3" fmla="*/ 386940 h 386940"/>
                <a:gd name="connsiteX4" fmla="*/ 0 w 1269166"/>
                <a:gd name="connsiteY4" fmla="*/ 0 h 386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166" h="386940">
                  <a:moveTo>
                    <a:pt x="0" y="0"/>
                  </a:moveTo>
                  <a:lnTo>
                    <a:pt x="1269166" y="0"/>
                  </a:lnTo>
                  <a:lnTo>
                    <a:pt x="1269166" y="386940"/>
                  </a:lnTo>
                  <a:lnTo>
                    <a:pt x="0" y="3869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latin typeface="+mj-ea"/>
                  <a:ea typeface="+mj-ea"/>
                </a:rPr>
                <a:t>农业的起源</a:t>
              </a:r>
              <a:endParaRPr lang="zh-CN" altLang="en-US" sz="2000" kern="1200" dirty="0">
                <a:latin typeface="+mj-ea"/>
                <a:ea typeface="+mj-ea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6456712" y="1917582"/>
              <a:ext cx="1269166" cy="386940"/>
            </a:xfrm>
            <a:custGeom>
              <a:avLst/>
              <a:gdLst>
                <a:gd name="connsiteX0" fmla="*/ 0 w 1269166"/>
                <a:gd name="connsiteY0" fmla="*/ 0 h 386940"/>
                <a:gd name="connsiteX1" fmla="*/ 1269166 w 1269166"/>
                <a:gd name="connsiteY1" fmla="*/ 0 h 386940"/>
                <a:gd name="connsiteX2" fmla="*/ 1269166 w 1269166"/>
                <a:gd name="connsiteY2" fmla="*/ 386940 h 386940"/>
                <a:gd name="connsiteX3" fmla="*/ 0 w 1269166"/>
                <a:gd name="connsiteY3" fmla="*/ 386940 h 386940"/>
                <a:gd name="connsiteX4" fmla="*/ 0 w 1269166"/>
                <a:gd name="connsiteY4" fmla="*/ 0 h 386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166" h="386940">
                  <a:moveTo>
                    <a:pt x="0" y="0"/>
                  </a:moveTo>
                  <a:lnTo>
                    <a:pt x="1269166" y="0"/>
                  </a:lnTo>
                  <a:lnTo>
                    <a:pt x="1269166" y="386940"/>
                  </a:lnTo>
                  <a:lnTo>
                    <a:pt x="0" y="3869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latin typeface="+mj-ea"/>
                  <a:ea typeface="+mj-ea"/>
                </a:rPr>
                <a:t>农政文化</a:t>
              </a:r>
              <a:endParaRPr lang="zh-CN" altLang="en-US" sz="2000" kern="1200" dirty="0">
                <a:latin typeface="+mj-ea"/>
                <a:ea typeface="+mj-ea"/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7979712" y="1192068"/>
              <a:ext cx="1269166" cy="386940"/>
            </a:xfrm>
            <a:custGeom>
              <a:avLst/>
              <a:gdLst>
                <a:gd name="connsiteX0" fmla="*/ 0 w 1269166"/>
                <a:gd name="connsiteY0" fmla="*/ 0 h 386940"/>
                <a:gd name="connsiteX1" fmla="*/ 1269166 w 1269166"/>
                <a:gd name="connsiteY1" fmla="*/ 0 h 386940"/>
                <a:gd name="connsiteX2" fmla="*/ 1269166 w 1269166"/>
                <a:gd name="connsiteY2" fmla="*/ 386940 h 386940"/>
                <a:gd name="connsiteX3" fmla="*/ 0 w 1269166"/>
                <a:gd name="connsiteY3" fmla="*/ 386940 h 386940"/>
                <a:gd name="connsiteX4" fmla="*/ 0 w 1269166"/>
                <a:gd name="connsiteY4" fmla="*/ 0 h 386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166" h="386940">
                  <a:moveTo>
                    <a:pt x="0" y="0"/>
                  </a:moveTo>
                  <a:lnTo>
                    <a:pt x="1269166" y="0"/>
                  </a:lnTo>
                  <a:lnTo>
                    <a:pt x="1269166" y="386940"/>
                  </a:lnTo>
                  <a:lnTo>
                    <a:pt x="0" y="3869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latin typeface="+mj-ea"/>
                  <a:ea typeface="+mj-ea"/>
                </a:rPr>
                <a:t>农耕系统</a:t>
              </a:r>
              <a:endParaRPr lang="zh-CN" altLang="en-US" sz="2000" kern="1200" dirty="0">
                <a:latin typeface="+mj-ea"/>
                <a:ea typeface="+mj-ea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7979712" y="1675744"/>
              <a:ext cx="1269166" cy="386940"/>
            </a:xfrm>
            <a:custGeom>
              <a:avLst/>
              <a:gdLst>
                <a:gd name="connsiteX0" fmla="*/ 0 w 1269166"/>
                <a:gd name="connsiteY0" fmla="*/ 0 h 386940"/>
                <a:gd name="connsiteX1" fmla="*/ 1269166 w 1269166"/>
                <a:gd name="connsiteY1" fmla="*/ 0 h 386940"/>
                <a:gd name="connsiteX2" fmla="*/ 1269166 w 1269166"/>
                <a:gd name="connsiteY2" fmla="*/ 386940 h 386940"/>
                <a:gd name="connsiteX3" fmla="*/ 0 w 1269166"/>
                <a:gd name="connsiteY3" fmla="*/ 386940 h 386940"/>
                <a:gd name="connsiteX4" fmla="*/ 0 w 1269166"/>
                <a:gd name="connsiteY4" fmla="*/ 0 h 386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166" h="386940">
                  <a:moveTo>
                    <a:pt x="0" y="0"/>
                  </a:moveTo>
                  <a:lnTo>
                    <a:pt x="1269166" y="0"/>
                  </a:lnTo>
                  <a:lnTo>
                    <a:pt x="1269166" y="386940"/>
                  </a:lnTo>
                  <a:lnTo>
                    <a:pt x="0" y="3869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latin typeface="+mj-ea"/>
                  <a:ea typeface="+mj-ea"/>
                </a:rPr>
                <a:t>农业灌溉系统</a:t>
              </a:r>
              <a:endParaRPr lang="zh-CN" altLang="en-US" sz="2000" kern="1200" dirty="0">
                <a:latin typeface="+mj-ea"/>
                <a:ea typeface="+mj-ea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7979712" y="2159420"/>
              <a:ext cx="1269166" cy="386940"/>
            </a:xfrm>
            <a:custGeom>
              <a:avLst/>
              <a:gdLst>
                <a:gd name="connsiteX0" fmla="*/ 0 w 1269166"/>
                <a:gd name="connsiteY0" fmla="*/ 0 h 386940"/>
                <a:gd name="connsiteX1" fmla="*/ 1269166 w 1269166"/>
                <a:gd name="connsiteY1" fmla="*/ 0 h 386940"/>
                <a:gd name="connsiteX2" fmla="*/ 1269166 w 1269166"/>
                <a:gd name="connsiteY2" fmla="*/ 386940 h 386940"/>
                <a:gd name="connsiteX3" fmla="*/ 0 w 1269166"/>
                <a:gd name="connsiteY3" fmla="*/ 386940 h 386940"/>
                <a:gd name="connsiteX4" fmla="*/ 0 w 1269166"/>
                <a:gd name="connsiteY4" fmla="*/ 0 h 386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166" h="386940">
                  <a:moveTo>
                    <a:pt x="0" y="0"/>
                  </a:moveTo>
                  <a:lnTo>
                    <a:pt x="1269166" y="0"/>
                  </a:lnTo>
                  <a:lnTo>
                    <a:pt x="1269166" y="386940"/>
                  </a:lnTo>
                  <a:lnTo>
                    <a:pt x="0" y="3869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latin typeface="+mj-ea"/>
                  <a:ea typeface="+mj-ea"/>
                </a:rPr>
                <a:t>农具应用系统</a:t>
              </a:r>
              <a:endParaRPr lang="zh-CN" altLang="en-US" sz="2000" kern="1200" dirty="0">
                <a:latin typeface="+mj-ea"/>
                <a:ea typeface="+mj-ea"/>
              </a:endParaRPr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7979712" y="2643096"/>
              <a:ext cx="1269166" cy="386940"/>
            </a:xfrm>
            <a:custGeom>
              <a:avLst/>
              <a:gdLst>
                <a:gd name="connsiteX0" fmla="*/ 0 w 1269166"/>
                <a:gd name="connsiteY0" fmla="*/ 0 h 386940"/>
                <a:gd name="connsiteX1" fmla="*/ 1269166 w 1269166"/>
                <a:gd name="connsiteY1" fmla="*/ 0 h 386940"/>
                <a:gd name="connsiteX2" fmla="*/ 1269166 w 1269166"/>
                <a:gd name="connsiteY2" fmla="*/ 386940 h 386940"/>
                <a:gd name="connsiteX3" fmla="*/ 0 w 1269166"/>
                <a:gd name="connsiteY3" fmla="*/ 386940 h 386940"/>
                <a:gd name="connsiteX4" fmla="*/ 0 w 1269166"/>
                <a:gd name="connsiteY4" fmla="*/ 0 h 386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166" h="386940">
                  <a:moveTo>
                    <a:pt x="0" y="0"/>
                  </a:moveTo>
                  <a:lnTo>
                    <a:pt x="1269166" y="0"/>
                  </a:lnTo>
                  <a:lnTo>
                    <a:pt x="1269166" y="386940"/>
                  </a:lnTo>
                  <a:lnTo>
                    <a:pt x="0" y="3869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latin typeface="+mj-ea"/>
                  <a:ea typeface="+mj-ea"/>
                </a:rPr>
                <a:t>农书流通系统</a:t>
              </a:r>
              <a:endParaRPr lang="zh-CN" altLang="en-US" sz="2000" kern="1200" dirty="0">
                <a:latin typeface="+mj-ea"/>
                <a:ea typeface="+mj-ea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4933713" y="2159420"/>
              <a:ext cx="1269166" cy="386940"/>
            </a:xfrm>
            <a:custGeom>
              <a:avLst/>
              <a:gdLst>
                <a:gd name="connsiteX0" fmla="*/ 0 w 1269166"/>
                <a:gd name="connsiteY0" fmla="*/ 0 h 386940"/>
                <a:gd name="connsiteX1" fmla="*/ 1269166 w 1269166"/>
                <a:gd name="connsiteY1" fmla="*/ 0 h 386940"/>
                <a:gd name="connsiteX2" fmla="*/ 1269166 w 1269166"/>
                <a:gd name="connsiteY2" fmla="*/ 386940 h 386940"/>
                <a:gd name="connsiteX3" fmla="*/ 0 w 1269166"/>
                <a:gd name="connsiteY3" fmla="*/ 386940 h 386940"/>
                <a:gd name="connsiteX4" fmla="*/ 0 w 1269166"/>
                <a:gd name="connsiteY4" fmla="*/ 0 h 386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166" h="386940">
                  <a:moveTo>
                    <a:pt x="0" y="0"/>
                  </a:moveTo>
                  <a:lnTo>
                    <a:pt x="1269166" y="0"/>
                  </a:lnTo>
                  <a:lnTo>
                    <a:pt x="1269166" y="386940"/>
                  </a:lnTo>
                  <a:lnTo>
                    <a:pt x="0" y="3869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latin typeface="+mj-ea"/>
                  <a:ea typeface="+mj-ea"/>
                </a:rPr>
                <a:t>手工业</a:t>
              </a:r>
              <a:endParaRPr lang="zh-CN" altLang="en-US" sz="2000" kern="1200" dirty="0">
                <a:latin typeface="+mj-ea"/>
                <a:ea typeface="+mj-ea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4933713" y="2643096"/>
              <a:ext cx="1269166" cy="386940"/>
            </a:xfrm>
            <a:custGeom>
              <a:avLst/>
              <a:gdLst>
                <a:gd name="connsiteX0" fmla="*/ 0 w 1269166"/>
                <a:gd name="connsiteY0" fmla="*/ 0 h 386940"/>
                <a:gd name="connsiteX1" fmla="*/ 1269166 w 1269166"/>
                <a:gd name="connsiteY1" fmla="*/ 0 h 386940"/>
                <a:gd name="connsiteX2" fmla="*/ 1269166 w 1269166"/>
                <a:gd name="connsiteY2" fmla="*/ 386940 h 386940"/>
                <a:gd name="connsiteX3" fmla="*/ 0 w 1269166"/>
                <a:gd name="connsiteY3" fmla="*/ 386940 h 386940"/>
                <a:gd name="connsiteX4" fmla="*/ 0 w 1269166"/>
                <a:gd name="connsiteY4" fmla="*/ 0 h 386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166" h="386940">
                  <a:moveTo>
                    <a:pt x="0" y="0"/>
                  </a:moveTo>
                  <a:lnTo>
                    <a:pt x="1269166" y="0"/>
                  </a:lnTo>
                  <a:lnTo>
                    <a:pt x="1269166" y="386940"/>
                  </a:lnTo>
                  <a:lnTo>
                    <a:pt x="0" y="3869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latin typeface="+mj-ea"/>
                  <a:ea typeface="+mj-ea"/>
                </a:rPr>
                <a:t>商业</a:t>
              </a:r>
              <a:endParaRPr lang="zh-CN" altLang="en-US" sz="2000" kern="1200" dirty="0">
                <a:latin typeface="+mj-ea"/>
                <a:ea typeface="+mj-ea"/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3410713" y="3368610"/>
              <a:ext cx="1269166" cy="386940"/>
            </a:xfrm>
            <a:custGeom>
              <a:avLst/>
              <a:gdLst>
                <a:gd name="connsiteX0" fmla="*/ 0 w 1269166"/>
                <a:gd name="connsiteY0" fmla="*/ 0 h 386940"/>
                <a:gd name="connsiteX1" fmla="*/ 1269166 w 1269166"/>
                <a:gd name="connsiteY1" fmla="*/ 0 h 386940"/>
                <a:gd name="connsiteX2" fmla="*/ 1269166 w 1269166"/>
                <a:gd name="connsiteY2" fmla="*/ 386940 h 386940"/>
                <a:gd name="connsiteX3" fmla="*/ 0 w 1269166"/>
                <a:gd name="connsiteY3" fmla="*/ 386940 h 386940"/>
                <a:gd name="connsiteX4" fmla="*/ 0 w 1269166"/>
                <a:gd name="connsiteY4" fmla="*/ 0 h 386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166" h="386940">
                  <a:moveTo>
                    <a:pt x="0" y="0"/>
                  </a:moveTo>
                  <a:lnTo>
                    <a:pt x="1269166" y="0"/>
                  </a:lnTo>
                  <a:lnTo>
                    <a:pt x="1269166" y="386940"/>
                  </a:lnTo>
                  <a:lnTo>
                    <a:pt x="0" y="3869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latin typeface="+mj-ea"/>
                  <a:ea typeface="+mj-ea"/>
                </a:rPr>
                <a:t>日常</a:t>
              </a:r>
              <a:endParaRPr lang="zh-CN" altLang="en-US" sz="2000" kern="1200" dirty="0">
                <a:latin typeface="+mj-ea"/>
                <a:ea typeface="+mj-ea"/>
              </a:endParaRPr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4933713" y="3126772"/>
              <a:ext cx="1269166" cy="386940"/>
            </a:xfrm>
            <a:custGeom>
              <a:avLst/>
              <a:gdLst>
                <a:gd name="connsiteX0" fmla="*/ 0 w 1269166"/>
                <a:gd name="connsiteY0" fmla="*/ 0 h 386940"/>
                <a:gd name="connsiteX1" fmla="*/ 1269166 w 1269166"/>
                <a:gd name="connsiteY1" fmla="*/ 0 h 386940"/>
                <a:gd name="connsiteX2" fmla="*/ 1269166 w 1269166"/>
                <a:gd name="connsiteY2" fmla="*/ 386940 h 386940"/>
                <a:gd name="connsiteX3" fmla="*/ 0 w 1269166"/>
                <a:gd name="connsiteY3" fmla="*/ 386940 h 386940"/>
                <a:gd name="connsiteX4" fmla="*/ 0 w 1269166"/>
                <a:gd name="connsiteY4" fmla="*/ 0 h 386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166" h="386940">
                  <a:moveTo>
                    <a:pt x="0" y="0"/>
                  </a:moveTo>
                  <a:lnTo>
                    <a:pt x="1269166" y="0"/>
                  </a:lnTo>
                  <a:lnTo>
                    <a:pt x="1269166" y="386940"/>
                  </a:lnTo>
                  <a:lnTo>
                    <a:pt x="0" y="3869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latin typeface="+mj-ea"/>
                  <a:ea typeface="+mj-ea"/>
                </a:rPr>
                <a:t>衣食住行文化</a:t>
              </a:r>
              <a:endParaRPr lang="zh-CN" altLang="en-US" sz="2000" kern="1200" dirty="0">
                <a:latin typeface="+mj-ea"/>
                <a:ea typeface="+mj-ea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4933713" y="3610449"/>
              <a:ext cx="1269166" cy="386940"/>
            </a:xfrm>
            <a:custGeom>
              <a:avLst/>
              <a:gdLst>
                <a:gd name="connsiteX0" fmla="*/ 0 w 1269166"/>
                <a:gd name="connsiteY0" fmla="*/ 0 h 386940"/>
                <a:gd name="connsiteX1" fmla="*/ 1269166 w 1269166"/>
                <a:gd name="connsiteY1" fmla="*/ 0 h 386940"/>
                <a:gd name="connsiteX2" fmla="*/ 1269166 w 1269166"/>
                <a:gd name="connsiteY2" fmla="*/ 386940 h 386940"/>
                <a:gd name="connsiteX3" fmla="*/ 0 w 1269166"/>
                <a:gd name="connsiteY3" fmla="*/ 386940 h 386940"/>
                <a:gd name="connsiteX4" fmla="*/ 0 w 1269166"/>
                <a:gd name="connsiteY4" fmla="*/ 0 h 386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166" h="386940">
                  <a:moveTo>
                    <a:pt x="0" y="0"/>
                  </a:moveTo>
                  <a:lnTo>
                    <a:pt x="1269166" y="0"/>
                  </a:lnTo>
                  <a:lnTo>
                    <a:pt x="1269166" y="386940"/>
                  </a:lnTo>
                  <a:lnTo>
                    <a:pt x="0" y="3869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latin typeface="+mj-ea"/>
                  <a:ea typeface="+mj-ea"/>
                </a:rPr>
                <a:t>家庭文化</a:t>
              </a:r>
              <a:endParaRPr lang="zh-CN" altLang="en-US" sz="2000" kern="1200" dirty="0">
                <a:latin typeface="+mj-ea"/>
                <a:ea typeface="+mj-ea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3410713" y="5061477"/>
              <a:ext cx="1269166" cy="386940"/>
            </a:xfrm>
            <a:custGeom>
              <a:avLst/>
              <a:gdLst>
                <a:gd name="connsiteX0" fmla="*/ 0 w 1269166"/>
                <a:gd name="connsiteY0" fmla="*/ 0 h 386940"/>
                <a:gd name="connsiteX1" fmla="*/ 1269166 w 1269166"/>
                <a:gd name="connsiteY1" fmla="*/ 0 h 386940"/>
                <a:gd name="connsiteX2" fmla="*/ 1269166 w 1269166"/>
                <a:gd name="connsiteY2" fmla="*/ 386940 h 386940"/>
                <a:gd name="connsiteX3" fmla="*/ 0 w 1269166"/>
                <a:gd name="connsiteY3" fmla="*/ 386940 h 386940"/>
                <a:gd name="connsiteX4" fmla="*/ 0 w 1269166"/>
                <a:gd name="connsiteY4" fmla="*/ 0 h 386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166" h="386940">
                  <a:moveTo>
                    <a:pt x="0" y="0"/>
                  </a:moveTo>
                  <a:lnTo>
                    <a:pt x="1269166" y="0"/>
                  </a:lnTo>
                  <a:lnTo>
                    <a:pt x="1269166" y="386940"/>
                  </a:lnTo>
                  <a:lnTo>
                    <a:pt x="0" y="3869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latin typeface="+mj-ea"/>
                  <a:ea typeface="+mj-ea"/>
                </a:rPr>
                <a:t>技术</a:t>
              </a:r>
              <a:endParaRPr lang="zh-CN" altLang="en-US" sz="2000" kern="1200" dirty="0">
                <a:latin typeface="+mj-ea"/>
                <a:ea typeface="+mj-ea"/>
              </a:endParaRPr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933713" y="4335963"/>
              <a:ext cx="1269166" cy="386940"/>
            </a:xfrm>
            <a:custGeom>
              <a:avLst/>
              <a:gdLst>
                <a:gd name="connsiteX0" fmla="*/ 0 w 1269166"/>
                <a:gd name="connsiteY0" fmla="*/ 0 h 386940"/>
                <a:gd name="connsiteX1" fmla="*/ 1269166 w 1269166"/>
                <a:gd name="connsiteY1" fmla="*/ 0 h 386940"/>
                <a:gd name="connsiteX2" fmla="*/ 1269166 w 1269166"/>
                <a:gd name="connsiteY2" fmla="*/ 386940 h 386940"/>
                <a:gd name="connsiteX3" fmla="*/ 0 w 1269166"/>
                <a:gd name="connsiteY3" fmla="*/ 386940 h 386940"/>
                <a:gd name="connsiteX4" fmla="*/ 0 w 1269166"/>
                <a:gd name="connsiteY4" fmla="*/ 0 h 386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166" h="386940">
                  <a:moveTo>
                    <a:pt x="0" y="0"/>
                  </a:moveTo>
                  <a:lnTo>
                    <a:pt x="1269166" y="0"/>
                  </a:lnTo>
                  <a:lnTo>
                    <a:pt x="1269166" y="386940"/>
                  </a:lnTo>
                  <a:lnTo>
                    <a:pt x="0" y="3869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latin typeface="+mj-ea"/>
                  <a:ea typeface="+mj-ea"/>
                </a:rPr>
                <a:t>传统科学技术</a:t>
              </a:r>
              <a:endParaRPr lang="zh-CN" altLang="en-US" sz="2000" kern="1200" dirty="0">
                <a:latin typeface="+mj-ea"/>
                <a:ea typeface="+mj-ea"/>
              </a:endParaRPr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6456712" y="4094125"/>
              <a:ext cx="1269166" cy="386940"/>
            </a:xfrm>
            <a:custGeom>
              <a:avLst/>
              <a:gdLst>
                <a:gd name="connsiteX0" fmla="*/ 0 w 1269166"/>
                <a:gd name="connsiteY0" fmla="*/ 0 h 386940"/>
                <a:gd name="connsiteX1" fmla="*/ 1269166 w 1269166"/>
                <a:gd name="connsiteY1" fmla="*/ 0 h 386940"/>
                <a:gd name="connsiteX2" fmla="*/ 1269166 w 1269166"/>
                <a:gd name="connsiteY2" fmla="*/ 386940 h 386940"/>
                <a:gd name="connsiteX3" fmla="*/ 0 w 1269166"/>
                <a:gd name="connsiteY3" fmla="*/ 386940 h 386940"/>
                <a:gd name="connsiteX4" fmla="*/ 0 w 1269166"/>
                <a:gd name="connsiteY4" fmla="*/ 0 h 386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166" h="386940">
                  <a:moveTo>
                    <a:pt x="0" y="0"/>
                  </a:moveTo>
                  <a:lnTo>
                    <a:pt x="1269166" y="0"/>
                  </a:lnTo>
                  <a:lnTo>
                    <a:pt x="1269166" y="386940"/>
                  </a:lnTo>
                  <a:lnTo>
                    <a:pt x="0" y="3869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latin typeface="+mj-ea"/>
                  <a:ea typeface="+mj-ea"/>
                </a:rPr>
                <a:t>天文</a:t>
              </a:r>
              <a:endParaRPr lang="zh-CN" altLang="en-US" sz="2000" kern="1200" dirty="0">
                <a:latin typeface="+mj-ea"/>
                <a:ea typeface="+mj-ea"/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6456712" y="4577801"/>
              <a:ext cx="1269166" cy="386940"/>
            </a:xfrm>
            <a:custGeom>
              <a:avLst/>
              <a:gdLst>
                <a:gd name="connsiteX0" fmla="*/ 0 w 1269166"/>
                <a:gd name="connsiteY0" fmla="*/ 0 h 386940"/>
                <a:gd name="connsiteX1" fmla="*/ 1269166 w 1269166"/>
                <a:gd name="connsiteY1" fmla="*/ 0 h 386940"/>
                <a:gd name="connsiteX2" fmla="*/ 1269166 w 1269166"/>
                <a:gd name="connsiteY2" fmla="*/ 386940 h 386940"/>
                <a:gd name="connsiteX3" fmla="*/ 0 w 1269166"/>
                <a:gd name="connsiteY3" fmla="*/ 386940 h 386940"/>
                <a:gd name="connsiteX4" fmla="*/ 0 w 1269166"/>
                <a:gd name="connsiteY4" fmla="*/ 0 h 386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166" h="386940">
                  <a:moveTo>
                    <a:pt x="0" y="0"/>
                  </a:moveTo>
                  <a:lnTo>
                    <a:pt x="1269166" y="0"/>
                  </a:lnTo>
                  <a:lnTo>
                    <a:pt x="1269166" y="386940"/>
                  </a:lnTo>
                  <a:lnTo>
                    <a:pt x="0" y="3869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latin typeface="+mj-ea"/>
                  <a:ea typeface="+mj-ea"/>
                </a:rPr>
                <a:t>算数</a:t>
              </a:r>
              <a:endParaRPr lang="zh-CN" altLang="en-US" sz="2000" kern="1200" dirty="0">
                <a:latin typeface="+mj-ea"/>
                <a:ea typeface="+mj-ea"/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4933713" y="4819639"/>
              <a:ext cx="1269166" cy="386940"/>
            </a:xfrm>
            <a:custGeom>
              <a:avLst/>
              <a:gdLst>
                <a:gd name="connsiteX0" fmla="*/ 0 w 1269166"/>
                <a:gd name="connsiteY0" fmla="*/ 0 h 386940"/>
                <a:gd name="connsiteX1" fmla="*/ 1269166 w 1269166"/>
                <a:gd name="connsiteY1" fmla="*/ 0 h 386940"/>
                <a:gd name="connsiteX2" fmla="*/ 1269166 w 1269166"/>
                <a:gd name="connsiteY2" fmla="*/ 386940 h 386940"/>
                <a:gd name="connsiteX3" fmla="*/ 0 w 1269166"/>
                <a:gd name="connsiteY3" fmla="*/ 386940 h 386940"/>
                <a:gd name="connsiteX4" fmla="*/ 0 w 1269166"/>
                <a:gd name="connsiteY4" fmla="*/ 0 h 386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166" h="386940">
                  <a:moveTo>
                    <a:pt x="0" y="0"/>
                  </a:moveTo>
                  <a:lnTo>
                    <a:pt x="1269166" y="0"/>
                  </a:lnTo>
                  <a:lnTo>
                    <a:pt x="1269166" y="386940"/>
                  </a:lnTo>
                  <a:lnTo>
                    <a:pt x="0" y="3869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latin typeface="+mj-ea"/>
                  <a:ea typeface="+mj-ea"/>
                </a:rPr>
                <a:t>手工业</a:t>
              </a:r>
              <a:endParaRPr lang="zh-CN" altLang="en-US" sz="2000" kern="1200" dirty="0">
                <a:latin typeface="+mj-ea"/>
                <a:ea typeface="+mj-ea"/>
              </a:endParaRPr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4933713" y="5303315"/>
              <a:ext cx="1269166" cy="386940"/>
            </a:xfrm>
            <a:custGeom>
              <a:avLst/>
              <a:gdLst>
                <a:gd name="connsiteX0" fmla="*/ 0 w 1269166"/>
                <a:gd name="connsiteY0" fmla="*/ 0 h 386940"/>
                <a:gd name="connsiteX1" fmla="*/ 1269166 w 1269166"/>
                <a:gd name="connsiteY1" fmla="*/ 0 h 386940"/>
                <a:gd name="connsiteX2" fmla="*/ 1269166 w 1269166"/>
                <a:gd name="connsiteY2" fmla="*/ 386940 h 386940"/>
                <a:gd name="connsiteX3" fmla="*/ 0 w 1269166"/>
                <a:gd name="connsiteY3" fmla="*/ 386940 h 386940"/>
                <a:gd name="connsiteX4" fmla="*/ 0 w 1269166"/>
                <a:gd name="connsiteY4" fmla="*/ 0 h 386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166" h="386940">
                  <a:moveTo>
                    <a:pt x="0" y="0"/>
                  </a:moveTo>
                  <a:lnTo>
                    <a:pt x="1269166" y="0"/>
                  </a:lnTo>
                  <a:lnTo>
                    <a:pt x="1269166" y="386940"/>
                  </a:lnTo>
                  <a:lnTo>
                    <a:pt x="0" y="3869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latin typeface="+mj-ea"/>
                  <a:ea typeface="+mj-ea"/>
                </a:rPr>
                <a:t>中医</a:t>
              </a:r>
              <a:endParaRPr lang="zh-CN" altLang="en-US" sz="2000" kern="1200" dirty="0">
                <a:latin typeface="+mj-ea"/>
                <a:ea typeface="+mj-ea"/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4933713" y="5786991"/>
              <a:ext cx="1269166" cy="386940"/>
            </a:xfrm>
            <a:custGeom>
              <a:avLst/>
              <a:gdLst>
                <a:gd name="connsiteX0" fmla="*/ 0 w 1269166"/>
                <a:gd name="connsiteY0" fmla="*/ 0 h 386940"/>
                <a:gd name="connsiteX1" fmla="*/ 1269166 w 1269166"/>
                <a:gd name="connsiteY1" fmla="*/ 0 h 386940"/>
                <a:gd name="connsiteX2" fmla="*/ 1269166 w 1269166"/>
                <a:gd name="connsiteY2" fmla="*/ 386940 h 386940"/>
                <a:gd name="connsiteX3" fmla="*/ 0 w 1269166"/>
                <a:gd name="connsiteY3" fmla="*/ 386940 h 386940"/>
                <a:gd name="connsiteX4" fmla="*/ 0 w 1269166"/>
                <a:gd name="connsiteY4" fmla="*/ 0 h 386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166" h="386940">
                  <a:moveTo>
                    <a:pt x="0" y="0"/>
                  </a:moveTo>
                  <a:lnTo>
                    <a:pt x="1269166" y="0"/>
                  </a:lnTo>
                  <a:lnTo>
                    <a:pt x="1269166" y="386940"/>
                  </a:lnTo>
                  <a:lnTo>
                    <a:pt x="0" y="3869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latin typeface="+mj-ea"/>
                  <a:ea typeface="+mj-ea"/>
                </a:rPr>
                <a:t>四大发明</a:t>
              </a:r>
              <a:endParaRPr lang="zh-CN" altLang="en-US" sz="2000" kern="12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991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下列各项中，属于</a:t>
            </a:r>
            <a:r>
              <a:rPr lang="en-US" altLang="zh-CN" sz="2400" dirty="0"/>
              <a:t>《</a:t>
            </a:r>
            <a:r>
              <a:rPr lang="zh-CN" altLang="en-US" sz="2400" dirty="0"/>
              <a:t>汉书</a:t>
            </a:r>
            <a:r>
              <a:rPr lang="en-US" altLang="zh-CN" sz="2400" dirty="0"/>
              <a:t>·</a:t>
            </a:r>
            <a:r>
              <a:rPr lang="zh-CN" altLang="en-US" sz="2400" dirty="0"/>
              <a:t>艺文志</a:t>
            </a:r>
            <a:r>
              <a:rPr lang="en-US" altLang="zh-CN" sz="2400" dirty="0"/>
              <a:t>》</a:t>
            </a:r>
            <a:r>
              <a:rPr lang="zh-CN" altLang="en-US" sz="2400" dirty="0"/>
              <a:t>所载与医学有关的“方技”有（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医经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经方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神仙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四诊</a:t>
            </a:r>
          </a:p>
          <a:p>
            <a:r>
              <a:rPr lang="en-US" altLang="zh-CN" sz="2400" dirty="0"/>
              <a:t>E:</a:t>
            </a:r>
            <a:r>
              <a:rPr lang="zh-CN" altLang="en-US" sz="2400" dirty="0"/>
              <a:t>卜算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843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下列各项中，属于</a:t>
            </a:r>
            <a:r>
              <a:rPr lang="en-US" altLang="zh-CN" sz="2400" dirty="0"/>
              <a:t>《</a:t>
            </a:r>
            <a:r>
              <a:rPr lang="zh-CN" altLang="en-US" sz="2400" dirty="0"/>
              <a:t>汉书</a:t>
            </a:r>
            <a:r>
              <a:rPr lang="en-US" altLang="zh-CN" sz="2400" dirty="0"/>
              <a:t>·</a:t>
            </a:r>
            <a:r>
              <a:rPr lang="zh-CN" altLang="en-US" sz="2400" dirty="0"/>
              <a:t>艺文志</a:t>
            </a:r>
            <a:r>
              <a:rPr lang="en-US" altLang="zh-CN" sz="2400" dirty="0"/>
              <a:t>》</a:t>
            </a:r>
            <a:r>
              <a:rPr lang="zh-CN" altLang="en-US" sz="2400" dirty="0"/>
              <a:t>所载与医学有关的“方技”有（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A</a:t>
            </a:r>
            <a:r>
              <a:rPr lang="en-US" altLang="zh-CN" sz="2400" dirty="0">
                <a:solidFill>
                  <a:srgbClr val="C00000"/>
                </a:solidFill>
              </a:rPr>
              <a:t>:</a:t>
            </a:r>
            <a:r>
              <a:rPr lang="zh-CN" altLang="en-US" sz="2400" dirty="0">
                <a:solidFill>
                  <a:srgbClr val="C00000"/>
                </a:solidFill>
              </a:rPr>
              <a:t>医经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B:</a:t>
            </a:r>
            <a:r>
              <a:rPr lang="zh-CN" altLang="en-US" sz="2400" dirty="0">
                <a:solidFill>
                  <a:srgbClr val="C00000"/>
                </a:solidFill>
              </a:rPr>
              <a:t>经方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C:</a:t>
            </a:r>
            <a:r>
              <a:rPr lang="zh-CN" altLang="en-US" sz="2400" dirty="0">
                <a:solidFill>
                  <a:srgbClr val="C00000"/>
                </a:solidFill>
              </a:rPr>
              <a:t>神仙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四诊</a:t>
            </a:r>
          </a:p>
          <a:p>
            <a:r>
              <a:rPr lang="en-US" altLang="zh-CN" sz="2400" dirty="0"/>
              <a:t>E:</a:t>
            </a:r>
            <a:r>
              <a:rPr lang="zh-CN" altLang="en-US" sz="2400" dirty="0"/>
              <a:t>卜算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056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 </a:t>
            </a:r>
            <a:r>
              <a:rPr lang="zh-CN" altLang="en-US" dirty="0"/>
              <a:t>中国传统的技术文化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9823"/>
            <a:ext cx="10515600" cy="4886782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latin typeface="+mj-ea"/>
                <a:ea typeface="+mj-ea"/>
              </a:rPr>
              <a:t>3.3.2.2</a:t>
            </a:r>
            <a:r>
              <a:rPr lang="zh-CN" altLang="en-US" sz="2800" dirty="0" smtClean="0">
                <a:latin typeface="+mj-ea"/>
                <a:ea typeface="+mj-ea"/>
              </a:rPr>
              <a:t>、</a:t>
            </a:r>
            <a:r>
              <a:rPr lang="zh-CN" altLang="zh-CN" sz="2800" dirty="0">
                <a:latin typeface="+mj-ea"/>
                <a:ea typeface="+mj-ea"/>
              </a:rPr>
              <a:t>传统中医药学的文化</a:t>
            </a:r>
            <a:r>
              <a:rPr lang="zh-CN" altLang="zh-CN" sz="2800" dirty="0" smtClean="0">
                <a:latin typeface="+mj-ea"/>
                <a:ea typeface="+mj-ea"/>
              </a:rPr>
              <a:t>描述</a:t>
            </a:r>
            <a:endParaRPr lang="zh-CN" altLang="zh-CN" sz="2400" dirty="0" smtClean="0"/>
          </a:p>
          <a:p>
            <a:r>
              <a:rPr lang="zh-CN" altLang="en-US" sz="2400" dirty="0"/>
              <a:t>一、</a:t>
            </a:r>
            <a:r>
              <a:rPr lang="zh-CN" altLang="zh-CN" sz="2400" b="1" u="sng" dirty="0" smtClean="0">
                <a:solidFill>
                  <a:schemeClr val="accent5"/>
                </a:solidFill>
              </a:rPr>
              <a:t>腑脏学说</a:t>
            </a:r>
            <a:r>
              <a:rPr lang="zh-CN" altLang="en-US" sz="2400" dirty="0" smtClean="0"/>
              <a:t>：</a:t>
            </a:r>
            <a:r>
              <a:rPr lang="zh-CN" altLang="zh-CN" sz="2400" dirty="0" smtClean="0"/>
              <a:t>“五脏” “六腑”。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sz="2400" dirty="0" smtClean="0"/>
              <a:t>核心是“脏象之说”</a:t>
            </a:r>
            <a:r>
              <a:rPr lang="zh-CN" altLang="en-US" sz="2400" dirty="0" smtClean="0"/>
              <a:t>，认为五脏六腑长在体内，但形象功能表现于外。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是生理解剖概念，更是传统文化概念。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思想来源于阴阳五行学说。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896494" y="1955686"/>
            <a:ext cx="399011" cy="39901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ea"/>
                <a:ea typeface="+mj-ea"/>
              </a:rPr>
              <a:t>名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10105480" y="1115880"/>
            <a:ext cx="347753" cy="543785"/>
          </a:xfrm>
          <a:custGeom>
            <a:avLst/>
            <a:gdLst>
              <a:gd name="connsiteX0" fmla="*/ 0 w 253833"/>
              <a:gd name="connsiteY0" fmla="*/ 0 h 725514"/>
              <a:gd name="connsiteX1" fmla="*/ 126916 w 253833"/>
              <a:gd name="connsiteY1" fmla="*/ 0 h 725514"/>
              <a:gd name="connsiteX2" fmla="*/ 126916 w 253833"/>
              <a:gd name="connsiteY2" fmla="*/ 725514 h 725514"/>
              <a:gd name="connsiteX3" fmla="*/ 253833 w 253833"/>
              <a:gd name="connsiteY3" fmla="*/ 725514 h 72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725514">
                <a:moveTo>
                  <a:pt x="0" y="0"/>
                </a:moveTo>
                <a:lnTo>
                  <a:pt x="126916" y="0"/>
                </a:lnTo>
                <a:lnTo>
                  <a:pt x="126916" y="725514"/>
                </a:lnTo>
                <a:lnTo>
                  <a:pt x="253833" y="725514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401" tIns="343541" rIns="120401" bIns="343542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10105480" y="1115880"/>
            <a:ext cx="347753" cy="293652"/>
          </a:xfrm>
          <a:custGeom>
            <a:avLst/>
            <a:gdLst>
              <a:gd name="connsiteX0" fmla="*/ 0 w 253833"/>
              <a:gd name="connsiteY0" fmla="*/ 0 h 241838"/>
              <a:gd name="connsiteX1" fmla="*/ 126916 w 253833"/>
              <a:gd name="connsiteY1" fmla="*/ 0 h 241838"/>
              <a:gd name="connsiteX2" fmla="*/ 126916 w 253833"/>
              <a:gd name="connsiteY2" fmla="*/ 241838 h 241838"/>
              <a:gd name="connsiteX3" fmla="*/ 253833 w 253833"/>
              <a:gd name="connsiteY3" fmla="*/ 241838 h 24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241838">
                <a:moveTo>
                  <a:pt x="0" y="0"/>
                </a:moveTo>
                <a:lnTo>
                  <a:pt x="126916" y="0"/>
                </a:lnTo>
                <a:lnTo>
                  <a:pt x="126916" y="241838"/>
                </a:lnTo>
                <a:lnTo>
                  <a:pt x="253833" y="24183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0852" tIns="112154" rIns="130852" bIns="112155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9" name="任意多边形 11"/>
          <p:cNvSpPr/>
          <p:nvPr/>
        </p:nvSpPr>
        <p:spPr>
          <a:xfrm>
            <a:off x="10105480" y="234921"/>
            <a:ext cx="347753" cy="880957"/>
          </a:xfrm>
          <a:custGeom>
            <a:avLst/>
            <a:gdLst>
              <a:gd name="connsiteX0" fmla="*/ 0 w 253833"/>
              <a:gd name="connsiteY0" fmla="*/ 725514 h 725514"/>
              <a:gd name="connsiteX1" fmla="*/ 126916 w 253833"/>
              <a:gd name="connsiteY1" fmla="*/ 725514 h 725514"/>
              <a:gd name="connsiteX2" fmla="*/ 126916 w 253833"/>
              <a:gd name="connsiteY2" fmla="*/ 0 h 725514"/>
              <a:gd name="connsiteX3" fmla="*/ 253833 w 253833"/>
              <a:gd name="connsiteY3" fmla="*/ 0 h 72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725514">
                <a:moveTo>
                  <a:pt x="0" y="725514"/>
                </a:moveTo>
                <a:lnTo>
                  <a:pt x="126916" y="725514"/>
                </a:lnTo>
                <a:lnTo>
                  <a:pt x="126916" y="0"/>
                </a:lnTo>
                <a:lnTo>
                  <a:pt x="253833" y="0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401" tIns="343542" rIns="120401" bIns="343541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10" name="任意多边形 40"/>
          <p:cNvSpPr/>
          <p:nvPr/>
        </p:nvSpPr>
        <p:spPr>
          <a:xfrm>
            <a:off x="8366714" y="880957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技术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1" name="任意多边形 41"/>
          <p:cNvSpPr/>
          <p:nvPr/>
        </p:nvSpPr>
        <p:spPr>
          <a:xfrm>
            <a:off x="10453234" y="0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传统科学技术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2" name="任意多边形 44"/>
          <p:cNvSpPr/>
          <p:nvPr/>
        </p:nvSpPr>
        <p:spPr>
          <a:xfrm>
            <a:off x="10453234" y="475948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手工业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3" name="任意多边形 45"/>
          <p:cNvSpPr/>
          <p:nvPr/>
        </p:nvSpPr>
        <p:spPr>
          <a:xfrm>
            <a:off x="10453234" y="945791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中医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4" name="任意多边形 46"/>
          <p:cNvSpPr/>
          <p:nvPr/>
        </p:nvSpPr>
        <p:spPr>
          <a:xfrm>
            <a:off x="10453234" y="1396886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四大发明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6932" y="125782"/>
            <a:ext cx="3126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汉仪旗黑-45S" panose="00020600040101010101" pitchFamily="18" charset="-122"/>
                <a:ea typeface="汉仪旗黑-45S" panose="00020600040101010101" pitchFamily="18" charset="-122"/>
              </a:rPr>
              <a:t>3.3.2.2 </a:t>
            </a:r>
            <a:r>
              <a:rPr lang="zh-CN" altLang="en-US" sz="1600" dirty="0">
                <a:latin typeface="汉仪旗黑-45S" panose="00020600040101010101" pitchFamily="18" charset="-122"/>
                <a:ea typeface="汉仪旗黑-45S" panose="00020600040101010101" pitchFamily="18" charset="-122"/>
              </a:rPr>
              <a:t>传统中医药学的文化描述</a:t>
            </a:r>
          </a:p>
        </p:txBody>
      </p:sp>
    </p:spTree>
    <p:extLst>
      <p:ext uri="{BB962C8B-B14F-4D97-AF65-F5344CB8AC3E}">
        <p14:creationId xmlns:p14="http://schemas.microsoft.com/office/powerpoint/2010/main" val="219335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 </a:t>
            </a:r>
            <a:r>
              <a:rPr lang="zh-CN" altLang="en-US" dirty="0"/>
              <a:t>中国传统的技术文化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9823"/>
            <a:ext cx="10515600" cy="4886782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latin typeface="+mj-ea"/>
                <a:ea typeface="+mj-ea"/>
              </a:rPr>
              <a:t>3.3.2.2</a:t>
            </a:r>
            <a:r>
              <a:rPr lang="zh-CN" altLang="en-US" sz="2800" dirty="0" smtClean="0">
                <a:latin typeface="+mj-ea"/>
                <a:ea typeface="+mj-ea"/>
              </a:rPr>
              <a:t>、</a:t>
            </a:r>
            <a:r>
              <a:rPr lang="zh-CN" altLang="zh-CN" sz="2800" dirty="0">
                <a:latin typeface="+mj-ea"/>
                <a:ea typeface="+mj-ea"/>
              </a:rPr>
              <a:t>传统中医药学的文化</a:t>
            </a:r>
            <a:r>
              <a:rPr lang="zh-CN" altLang="zh-CN" sz="2800" dirty="0" smtClean="0">
                <a:latin typeface="+mj-ea"/>
                <a:ea typeface="+mj-ea"/>
              </a:rPr>
              <a:t>描述</a:t>
            </a:r>
            <a:endParaRPr lang="zh-CN" altLang="zh-CN" sz="2400" dirty="0" smtClean="0"/>
          </a:p>
          <a:p>
            <a:r>
              <a:rPr lang="zh-CN" altLang="en-US" sz="2400" dirty="0"/>
              <a:t>二、</a:t>
            </a:r>
            <a:r>
              <a:rPr lang="zh-CN" altLang="zh-CN" sz="2400" b="1" u="sng" dirty="0" smtClean="0">
                <a:solidFill>
                  <a:schemeClr val="accent5"/>
                </a:solidFill>
              </a:rPr>
              <a:t>经脉</a:t>
            </a:r>
            <a:r>
              <a:rPr lang="zh-CN" altLang="zh-CN" sz="2400" b="1" u="sng" dirty="0">
                <a:solidFill>
                  <a:schemeClr val="accent5"/>
                </a:solidFill>
              </a:rPr>
              <a:t>学说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把</a:t>
            </a:r>
            <a:r>
              <a:rPr lang="zh-CN" altLang="en-US" sz="2400" dirty="0"/>
              <a:t>人的生理系统看作是循环圈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唯</a:t>
            </a:r>
            <a:r>
              <a:rPr lang="zh-CN" altLang="en-US" sz="2400" dirty="0"/>
              <a:t>见于</a:t>
            </a:r>
            <a:r>
              <a:rPr lang="zh-CN" altLang="en-US" sz="2400" dirty="0" smtClean="0"/>
              <a:t>中国传统医学，不</a:t>
            </a:r>
            <a:r>
              <a:rPr lang="zh-CN" altLang="en-US" sz="2400" dirty="0"/>
              <a:t>见于</a:t>
            </a:r>
            <a:r>
              <a:rPr lang="zh-CN" altLang="en-US" sz="2400" dirty="0" smtClean="0"/>
              <a:t>世界他国。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是</a:t>
            </a:r>
            <a:r>
              <a:rPr lang="zh-CN" altLang="en-US" sz="2400" dirty="0"/>
              <a:t>中医基础理论的另一支柱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036222" y="2006486"/>
            <a:ext cx="399011" cy="39901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ea"/>
                <a:ea typeface="+mj-ea"/>
              </a:rPr>
              <a:t>名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10105480" y="1115880"/>
            <a:ext cx="347753" cy="543785"/>
          </a:xfrm>
          <a:custGeom>
            <a:avLst/>
            <a:gdLst>
              <a:gd name="connsiteX0" fmla="*/ 0 w 253833"/>
              <a:gd name="connsiteY0" fmla="*/ 0 h 725514"/>
              <a:gd name="connsiteX1" fmla="*/ 126916 w 253833"/>
              <a:gd name="connsiteY1" fmla="*/ 0 h 725514"/>
              <a:gd name="connsiteX2" fmla="*/ 126916 w 253833"/>
              <a:gd name="connsiteY2" fmla="*/ 725514 h 725514"/>
              <a:gd name="connsiteX3" fmla="*/ 253833 w 253833"/>
              <a:gd name="connsiteY3" fmla="*/ 725514 h 72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725514">
                <a:moveTo>
                  <a:pt x="0" y="0"/>
                </a:moveTo>
                <a:lnTo>
                  <a:pt x="126916" y="0"/>
                </a:lnTo>
                <a:lnTo>
                  <a:pt x="126916" y="725514"/>
                </a:lnTo>
                <a:lnTo>
                  <a:pt x="253833" y="725514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401" tIns="343541" rIns="120401" bIns="343542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10105480" y="1115880"/>
            <a:ext cx="347753" cy="293652"/>
          </a:xfrm>
          <a:custGeom>
            <a:avLst/>
            <a:gdLst>
              <a:gd name="connsiteX0" fmla="*/ 0 w 253833"/>
              <a:gd name="connsiteY0" fmla="*/ 0 h 241838"/>
              <a:gd name="connsiteX1" fmla="*/ 126916 w 253833"/>
              <a:gd name="connsiteY1" fmla="*/ 0 h 241838"/>
              <a:gd name="connsiteX2" fmla="*/ 126916 w 253833"/>
              <a:gd name="connsiteY2" fmla="*/ 241838 h 241838"/>
              <a:gd name="connsiteX3" fmla="*/ 253833 w 253833"/>
              <a:gd name="connsiteY3" fmla="*/ 241838 h 24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241838">
                <a:moveTo>
                  <a:pt x="0" y="0"/>
                </a:moveTo>
                <a:lnTo>
                  <a:pt x="126916" y="0"/>
                </a:lnTo>
                <a:lnTo>
                  <a:pt x="126916" y="241838"/>
                </a:lnTo>
                <a:lnTo>
                  <a:pt x="253833" y="24183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0852" tIns="112154" rIns="130852" bIns="112155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9" name="任意多边形 11"/>
          <p:cNvSpPr/>
          <p:nvPr/>
        </p:nvSpPr>
        <p:spPr>
          <a:xfrm>
            <a:off x="10105480" y="234921"/>
            <a:ext cx="347753" cy="880957"/>
          </a:xfrm>
          <a:custGeom>
            <a:avLst/>
            <a:gdLst>
              <a:gd name="connsiteX0" fmla="*/ 0 w 253833"/>
              <a:gd name="connsiteY0" fmla="*/ 725514 h 725514"/>
              <a:gd name="connsiteX1" fmla="*/ 126916 w 253833"/>
              <a:gd name="connsiteY1" fmla="*/ 725514 h 725514"/>
              <a:gd name="connsiteX2" fmla="*/ 126916 w 253833"/>
              <a:gd name="connsiteY2" fmla="*/ 0 h 725514"/>
              <a:gd name="connsiteX3" fmla="*/ 253833 w 253833"/>
              <a:gd name="connsiteY3" fmla="*/ 0 h 72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725514">
                <a:moveTo>
                  <a:pt x="0" y="725514"/>
                </a:moveTo>
                <a:lnTo>
                  <a:pt x="126916" y="725514"/>
                </a:lnTo>
                <a:lnTo>
                  <a:pt x="126916" y="0"/>
                </a:lnTo>
                <a:lnTo>
                  <a:pt x="253833" y="0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401" tIns="343542" rIns="120401" bIns="343541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10" name="任意多边形 40"/>
          <p:cNvSpPr/>
          <p:nvPr/>
        </p:nvSpPr>
        <p:spPr>
          <a:xfrm>
            <a:off x="8366714" y="880957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技术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1" name="任意多边形 41"/>
          <p:cNvSpPr/>
          <p:nvPr/>
        </p:nvSpPr>
        <p:spPr>
          <a:xfrm>
            <a:off x="10453234" y="0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传统科学技术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2" name="任意多边形 44"/>
          <p:cNvSpPr/>
          <p:nvPr/>
        </p:nvSpPr>
        <p:spPr>
          <a:xfrm>
            <a:off x="10453234" y="475948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手工业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3" name="任意多边形 45"/>
          <p:cNvSpPr/>
          <p:nvPr/>
        </p:nvSpPr>
        <p:spPr>
          <a:xfrm>
            <a:off x="10453234" y="945791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中医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4" name="任意多边形 46"/>
          <p:cNvSpPr/>
          <p:nvPr/>
        </p:nvSpPr>
        <p:spPr>
          <a:xfrm>
            <a:off x="10453234" y="1396886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四大发明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6932" y="125782"/>
            <a:ext cx="3126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汉仪旗黑-45S" panose="00020600040101010101" pitchFamily="18" charset="-122"/>
                <a:ea typeface="汉仪旗黑-45S" panose="00020600040101010101" pitchFamily="18" charset="-122"/>
              </a:rPr>
              <a:t>3.3.2.2 </a:t>
            </a:r>
            <a:r>
              <a:rPr lang="zh-CN" altLang="en-US" sz="1600" dirty="0">
                <a:latin typeface="汉仪旗黑-45S" panose="00020600040101010101" pitchFamily="18" charset="-122"/>
                <a:ea typeface="汉仪旗黑-45S" panose="00020600040101010101" pitchFamily="18" charset="-122"/>
              </a:rPr>
              <a:t>传统中医药学的文化描述</a:t>
            </a:r>
          </a:p>
        </p:txBody>
      </p:sp>
    </p:spTree>
    <p:extLst>
      <p:ext uri="{BB962C8B-B14F-4D97-AF65-F5344CB8AC3E}">
        <p14:creationId xmlns:p14="http://schemas.microsoft.com/office/powerpoint/2010/main" val="1923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 </a:t>
            </a:r>
            <a:r>
              <a:rPr lang="zh-CN" altLang="en-US" dirty="0"/>
              <a:t>中国传统的技术文化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9823"/>
            <a:ext cx="10515600" cy="4886782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latin typeface="+mj-ea"/>
                <a:ea typeface="+mj-ea"/>
              </a:rPr>
              <a:t>3.3.2.2</a:t>
            </a:r>
            <a:r>
              <a:rPr lang="zh-CN" altLang="en-US" sz="2800" dirty="0" smtClean="0">
                <a:latin typeface="+mj-ea"/>
                <a:ea typeface="+mj-ea"/>
              </a:rPr>
              <a:t>、</a:t>
            </a:r>
            <a:r>
              <a:rPr lang="zh-CN" altLang="zh-CN" sz="2800" dirty="0">
                <a:latin typeface="+mj-ea"/>
                <a:ea typeface="+mj-ea"/>
              </a:rPr>
              <a:t>传统中医药学的文化</a:t>
            </a:r>
            <a:r>
              <a:rPr lang="zh-CN" altLang="zh-CN" sz="2800" dirty="0" smtClean="0">
                <a:latin typeface="+mj-ea"/>
                <a:ea typeface="+mj-ea"/>
              </a:rPr>
              <a:t>描述</a:t>
            </a:r>
            <a:endParaRPr lang="zh-CN" altLang="zh-CN" sz="2400" dirty="0" smtClean="0"/>
          </a:p>
          <a:p>
            <a:r>
              <a:rPr lang="zh-CN" altLang="en-US" sz="2400" dirty="0"/>
              <a:t>三、</a:t>
            </a:r>
            <a:r>
              <a:rPr lang="zh-CN" altLang="zh-CN" sz="2400" b="1" u="sng" dirty="0" smtClean="0">
                <a:solidFill>
                  <a:schemeClr val="accent5"/>
                </a:solidFill>
              </a:rPr>
              <a:t>针灸学</a:t>
            </a:r>
            <a:r>
              <a:rPr lang="zh-CN" altLang="zh-CN" sz="2400" b="1" u="sng" dirty="0">
                <a:solidFill>
                  <a:schemeClr val="accent5"/>
                </a:solidFill>
              </a:rPr>
              <a:t>说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u="sng" dirty="0">
                <a:solidFill>
                  <a:schemeClr val="accent5"/>
                </a:solidFill>
              </a:rPr>
              <a:t>针</a:t>
            </a:r>
            <a:r>
              <a:rPr lang="zh-CN" altLang="en-US" sz="2400" dirty="0" smtClean="0"/>
              <a:t>刺</a:t>
            </a:r>
            <a:r>
              <a:rPr lang="zh-CN" altLang="en-US" sz="2400" dirty="0"/>
              <a:t>与</a:t>
            </a:r>
            <a:r>
              <a:rPr lang="zh-CN" altLang="en-US" sz="2400" b="1" u="sng" dirty="0">
                <a:solidFill>
                  <a:schemeClr val="accent5"/>
                </a:solidFill>
              </a:rPr>
              <a:t>灸</a:t>
            </a:r>
            <a:r>
              <a:rPr lang="zh-CN" altLang="en-US" sz="2400" dirty="0"/>
              <a:t>法的合称</a:t>
            </a:r>
            <a:r>
              <a:rPr lang="zh-CN" altLang="en-US" sz="2400" dirty="0" smtClean="0"/>
              <a:t>，是</a:t>
            </a:r>
            <a:r>
              <a:rPr lang="zh-CN" altLang="en-US" sz="2400" dirty="0"/>
              <a:t>对</a:t>
            </a:r>
            <a:r>
              <a:rPr lang="zh-CN" altLang="en-US" sz="2400" b="1" u="sng" dirty="0">
                <a:solidFill>
                  <a:schemeClr val="accent5"/>
                </a:solidFill>
              </a:rPr>
              <a:t>经脉学说</a:t>
            </a:r>
            <a:r>
              <a:rPr lang="zh-CN" altLang="en-US" sz="2400" dirty="0"/>
              <a:t>直接应用的结果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要点是解决人体中</a:t>
            </a:r>
            <a:r>
              <a:rPr lang="zh-CN" altLang="en-US" sz="2400" dirty="0"/>
              <a:t>的“</a:t>
            </a:r>
            <a:r>
              <a:rPr lang="zh-CN" altLang="en-US" sz="2400" b="1" u="sng" dirty="0">
                <a:solidFill>
                  <a:schemeClr val="accent5"/>
                </a:solidFill>
              </a:rPr>
              <a:t>阻滞</a:t>
            </a:r>
            <a:r>
              <a:rPr lang="zh-CN" altLang="en-US" sz="2400" dirty="0"/>
              <a:t>”与“</a:t>
            </a:r>
            <a:r>
              <a:rPr lang="zh-CN" altLang="en-US" sz="2400" b="1" u="sng" dirty="0">
                <a:solidFill>
                  <a:schemeClr val="accent5"/>
                </a:solidFill>
              </a:rPr>
              <a:t>疏通</a:t>
            </a:r>
            <a:r>
              <a:rPr lang="zh-CN" altLang="en-US" sz="2400" dirty="0"/>
              <a:t>”</a:t>
            </a:r>
            <a:r>
              <a:rPr lang="zh-CN" altLang="en-US" sz="2400" dirty="0" smtClean="0"/>
              <a:t>的关系。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既是</a:t>
            </a:r>
            <a:r>
              <a:rPr lang="zh-CN" altLang="en-US" sz="2400" dirty="0"/>
              <a:t>一种治疗方法，也是中国传统</a:t>
            </a:r>
            <a:r>
              <a:rPr lang="zh-CN" altLang="en-US" sz="2400" dirty="0" smtClean="0"/>
              <a:t>文化思维</a:t>
            </a:r>
            <a:r>
              <a:rPr lang="zh-CN" altLang="en-US" sz="2400" dirty="0"/>
              <a:t>方法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分为</a:t>
            </a:r>
            <a:r>
              <a:rPr lang="zh-CN" altLang="en-US" sz="2400" dirty="0"/>
              <a:t>两大</a:t>
            </a:r>
            <a:r>
              <a:rPr lang="zh-CN" altLang="en-US" sz="2400" dirty="0" smtClean="0"/>
              <a:t>体系：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以</a:t>
            </a:r>
            <a:r>
              <a:rPr lang="zh-CN" altLang="en-US" b="1" u="sng" dirty="0">
                <a:solidFill>
                  <a:schemeClr val="accent5"/>
                </a:solidFill>
              </a:rPr>
              <a:t>神农</a:t>
            </a:r>
            <a:r>
              <a:rPr lang="en-US" altLang="zh-CN" b="1" u="sng" dirty="0">
                <a:solidFill>
                  <a:schemeClr val="accent5"/>
                </a:solidFill>
              </a:rPr>
              <a:t>—</a:t>
            </a:r>
            <a:r>
              <a:rPr lang="zh-CN" altLang="en-US" b="1" u="sng" dirty="0">
                <a:solidFill>
                  <a:schemeClr val="accent5"/>
                </a:solidFill>
              </a:rPr>
              <a:t>草药</a:t>
            </a:r>
            <a:r>
              <a:rPr lang="zh-CN" altLang="en-US" dirty="0"/>
              <a:t>为脉络的</a:t>
            </a:r>
            <a:r>
              <a:rPr lang="zh-CN" altLang="en-US" b="1" u="sng" dirty="0">
                <a:solidFill>
                  <a:schemeClr val="accent5"/>
                </a:solidFill>
              </a:rPr>
              <a:t>药物学</a:t>
            </a:r>
            <a:r>
              <a:rPr lang="zh-CN" altLang="en-US" dirty="0"/>
              <a:t>治疗</a:t>
            </a:r>
            <a:r>
              <a:rPr lang="zh-CN" altLang="en-US" dirty="0" smtClean="0"/>
              <a:t>体系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以</a:t>
            </a:r>
            <a:r>
              <a:rPr lang="zh-CN" altLang="en-US" b="1" u="sng" dirty="0">
                <a:solidFill>
                  <a:schemeClr val="accent5"/>
                </a:solidFill>
              </a:rPr>
              <a:t>黄帝、伏羲</a:t>
            </a:r>
            <a:r>
              <a:rPr lang="en-US" altLang="zh-CN" b="1" u="sng" dirty="0">
                <a:solidFill>
                  <a:schemeClr val="accent5"/>
                </a:solidFill>
              </a:rPr>
              <a:t>—</a:t>
            </a:r>
            <a:r>
              <a:rPr lang="zh-CN" altLang="en-US" b="1" u="sng" dirty="0">
                <a:solidFill>
                  <a:schemeClr val="accent5"/>
                </a:solidFill>
              </a:rPr>
              <a:t>针砭</a:t>
            </a:r>
            <a:r>
              <a:rPr lang="zh-CN" altLang="en-US" dirty="0"/>
              <a:t>为脉络的</a:t>
            </a:r>
            <a:r>
              <a:rPr lang="zh-CN" altLang="en-US" b="1" u="sng" dirty="0">
                <a:solidFill>
                  <a:schemeClr val="accent5"/>
                </a:solidFill>
              </a:rPr>
              <a:t>针灸学</a:t>
            </a:r>
            <a:r>
              <a:rPr lang="zh-CN" altLang="en-US" dirty="0"/>
              <a:t>治疗</a:t>
            </a:r>
            <a:r>
              <a:rPr lang="zh-CN" altLang="en-US" dirty="0" smtClean="0"/>
              <a:t>体系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985422" y="2019186"/>
            <a:ext cx="399011" cy="39901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ea"/>
                <a:ea typeface="+mj-ea"/>
              </a:rPr>
              <a:t>名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10105480" y="1115880"/>
            <a:ext cx="347753" cy="543785"/>
          </a:xfrm>
          <a:custGeom>
            <a:avLst/>
            <a:gdLst>
              <a:gd name="connsiteX0" fmla="*/ 0 w 253833"/>
              <a:gd name="connsiteY0" fmla="*/ 0 h 725514"/>
              <a:gd name="connsiteX1" fmla="*/ 126916 w 253833"/>
              <a:gd name="connsiteY1" fmla="*/ 0 h 725514"/>
              <a:gd name="connsiteX2" fmla="*/ 126916 w 253833"/>
              <a:gd name="connsiteY2" fmla="*/ 725514 h 725514"/>
              <a:gd name="connsiteX3" fmla="*/ 253833 w 253833"/>
              <a:gd name="connsiteY3" fmla="*/ 725514 h 72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725514">
                <a:moveTo>
                  <a:pt x="0" y="0"/>
                </a:moveTo>
                <a:lnTo>
                  <a:pt x="126916" y="0"/>
                </a:lnTo>
                <a:lnTo>
                  <a:pt x="126916" y="725514"/>
                </a:lnTo>
                <a:lnTo>
                  <a:pt x="253833" y="725514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401" tIns="343541" rIns="120401" bIns="343542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10105480" y="1115880"/>
            <a:ext cx="347753" cy="293652"/>
          </a:xfrm>
          <a:custGeom>
            <a:avLst/>
            <a:gdLst>
              <a:gd name="connsiteX0" fmla="*/ 0 w 253833"/>
              <a:gd name="connsiteY0" fmla="*/ 0 h 241838"/>
              <a:gd name="connsiteX1" fmla="*/ 126916 w 253833"/>
              <a:gd name="connsiteY1" fmla="*/ 0 h 241838"/>
              <a:gd name="connsiteX2" fmla="*/ 126916 w 253833"/>
              <a:gd name="connsiteY2" fmla="*/ 241838 h 241838"/>
              <a:gd name="connsiteX3" fmla="*/ 253833 w 253833"/>
              <a:gd name="connsiteY3" fmla="*/ 241838 h 24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241838">
                <a:moveTo>
                  <a:pt x="0" y="0"/>
                </a:moveTo>
                <a:lnTo>
                  <a:pt x="126916" y="0"/>
                </a:lnTo>
                <a:lnTo>
                  <a:pt x="126916" y="241838"/>
                </a:lnTo>
                <a:lnTo>
                  <a:pt x="253833" y="24183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0852" tIns="112154" rIns="130852" bIns="112155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9" name="任意多边形 11"/>
          <p:cNvSpPr/>
          <p:nvPr/>
        </p:nvSpPr>
        <p:spPr>
          <a:xfrm>
            <a:off x="10105480" y="234921"/>
            <a:ext cx="347753" cy="880957"/>
          </a:xfrm>
          <a:custGeom>
            <a:avLst/>
            <a:gdLst>
              <a:gd name="connsiteX0" fmla="*/ 0 w 253833"/>
              <a:gd name="connsiteY0" fmla="*/ 725514 h 725514"/>
              <a:gd name="connsiteX1" fmla="*/ 126916 w 253833"/>
              <a:gd name="connsiteY1" fmla="*/ 725514 h 725514"/>
              <a:gd name="connsiteX2" fmla="*/ 126916 w 253833"/>
              <a:gd name="connsiteY2" fmla="*/ 0 h 725514"/>
              <a:gd name="connsiteX3" fmla="*/ 253833 w 253833"/>
              <a:gd name="connsiteY3" fmla="*/ 0 h 72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725514">
                <a:moveTo>
                  <a:pt x="0" y="725514"/>
                </a:moveTo>
                <a:lnTo>
                  <a:pt x="126916" y="725514"/>
                </a:lnTo>
                <a:lnTo>
                  <a:pt x="126916" y="0"/>
                </a:lnTo>
                <a:lnTo>
                  <a:pt x="253833" y="0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401" tIns="343542" rIns="120401" bIns="343541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10" name="任意多边形 40"/>
          <p:cNvSpPr/>
          <p:nvPr/>
        </p:nvSpPr>
        <p:spPr>
          <a:xfrm>
            <a:off x="8366714" y="880957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技术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1" name="任意多边形 41"/>
          <p:cNvSpPr/>
          <p:nvPr/>
        </p:nvSpPr>
        <p:spPr>
          <a:xfrm>
            <a:off x="10453234" y="0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传统科学技术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2" name="任意多边形 44"/>
          <p:cNvSpPr/>
          <p:nvPr/>
        </p:nvSpPr>
        <p:spPr>
          <a:xfrm>
            <a:off x="10453234" y="475948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手工业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3" name="任意多边形 45"/>
          <p:cNvSpPr/>
          <p:nvPr/>
        </p:nvSpPr>
        <p:spPr>
          <a:xfrm>
            <a:off x="10453234" y="945791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中医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4" name="任意多边形 46"/>
          <p:cNvSpPr/>
          <p:nvPr/>
        </p:nvSpPr>
        <p:spPr>
          <a:xfrm>
            <a:off x="10453234" y="1396886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四大发明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6932" y="125782"/>
            <a:ext cx="3126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汉仪旗黑-45S" panose="00020600040101010101" pitchFamily="18" charset="-122"/>
                <a:ea typeface="汉仪旗黑-45S" panose="00020600040101010101" pitchFamily="18" charset="-122"/>
              </a:rPr>
              <a:t>3.3.2.2 </a:t>
            </a:r>
            <a:r>
              <a:rPr lang="zh-CN" altLang="en-US" sz="1600" dirty="0">
                <a:latin typeface="汉仪旗黑-45S" panose="00020600040101010101" pitchFamily="18" charset="-122"/>
                <a:ea typeface="汉仪旗黑-45S" panose="00020600040101010101" pitchFamily="18" charset="-122"/>
              </a:rPr>
              <a:t>传统中医药学的文化描述</a:t>
            </a:r>
          </a:p>
        </p:txBody>
      </p:sp>
    </p:spTree>
    <p:extLst>
      <p:ext uri="{BB962C8B-B14F-4D97-AF65-F5344CB8AC3E}">
        <p14:creationId xmlns:p14="http://schemas.microsoft.com/office/powerpoint/2010/main" val="313367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3" b="98934" l="10000" r="90000">
                        <a14:backgroundMark x1="42200" y1="31770" x2="41800" y2="33262"/>
                        <a14:backgroundMark x1="42400" y1="30704" x2="42000" y2="32409"/>
                        <a14:backgroundMark x1="60000" y1="45629" x2="60000" y2="577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08514" y="192088"/>
            <a:ext cx="6384471" cy="598863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0112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 </a:t>
            </a:r>
            <a:r>
              <a:rPr lang="zh-CN" altLang="en-US" dirty="0"/>
              <a:t>中国传统的技术文化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9320"/>
            <a:ext cx="10515600" cy="5573424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latin typeface="+mj-ea"/>
                <a:ea typeface="+mj-ea"/>
              </a:rPr>
              <a:t>3.3.2.2</a:t>
            </a:r>
            <a:r>
              <a:rPr lang="zh-CN" altLang="en-US" sz="2800" dirty="0" smtClean="0">
                <a:latin typeface="+mj-ea"/>
                <a:ea typeface="+mj-ea"/>
              </a:rPr>
              <a:t>、</a:t>
            </a:r>
            <a:r>
              <a:rPr lang="zh-CN" altLang="zh-CN" sz="2800" dirty="0">
                <a:latin typeface="+mj-ea"/>
                <a:ea typeface="+mj-ea"/>
              </a:rPr>
              <a:t>古代经典医学著作</a:t>
            </a:r>
            <a:r>
              <a:rPr lang="zh-CN" altLang="en-US" sz="2800" dirty="0">
                <a:latin typeface="+mj-ea"/>
                <a:ea typeface="+mj-ea"/>
              </a:rPr>
              <a:t>及</a:t>
            </a:r>
            <a:r>
              <a:rPr lang="zh-CN" altLang="en-US" sz="2800" dirty="0" smtClean="0">
                <a:latin typeface="+mj-ea"/>
                <a:ea typeface="+mj-ea"/>
              </a:rPr>
              <a:t>成就</a:t>
            </a:r>
            <a:r>
              <a:rPr lang="zh-CN" altLang="en-US" dirty="0" smtClean="0">
                <a:solidFill>
                  <a:srgbClr val="4472C4"/>
                </a:solidFill>
              </a:rPr>
              <a:t>★★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sz="2400" dirty="0" smtClean="0"/>
              <a:t>汉代</a:t>
            </a:r>
            <a:r>
              <a:rPr lang="zh-CN" altLang="en-US" sz="2400" dirty="0"/>
              <a:t>四诊，</a:t>
            </a:r>
            <a:r>
              <a:rPr lang="zh-CN" altLang="zh-CN" sz="2400" b="1" u="sng" dirty="0" smtClean="0">
                <a:solidFill>
                  <a:schemeClr val="accent5"/>
                </a:solidFill>
              </a:rPr>
              <a:t>望</a:t>
            </a:r>
            <a:r>
              <a:rPr lang="zh-CN" altLang="zh-CN" sz="2400" b="1" u="sng" dirty="0">
                <a:solidFill>
                  <a:schemeClr val="accent5"/>
                </a:solidFill>
              </a:rPr>
              <a:t>、闻、问、</a:t>
            </a:r>
            <a:r>
              <a:rPr lang="zh-CN" altLang="zh-CN" sz="2400" b="1" u="sng" dirty="0" smtClean="0">
                <a:solidFill>
                  <a:schemeClr val="accent5"/>
                </a:solidFill>
              </a:rPr>
              <a:t>切</a:t>
            </a:r>
            <a:endParaRPr lang="en-US" altLang="zh-CN" sz="2400" b="1" u="sng" dirty="0" smtClean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汉代药学：</a:t>
            </a:r>
            <a:r>
              <a:rPr lang="zh-CN" altLang="en-US" sz="2400" b="1" u="sng" dirty="0">
                <a:solidFill>
                  <a:schemeClr val="accent5"/>
                </a:solidFill>
              </a:rPr>
              <a:t>本草学</a:t>
            </a:r>
            <a:r>
              <a:rPr lang="zh-CN" altLang="en-US" sz="2400" dirty="0"/>
              <a:t>，</a:t>
            </a:r>
            <a:r>
              <a:rPr lang="zh-CN" altLang="en-US" sz="2400" u="sng" dirty="0"/>
              <a:t>本草附方</a:t>
            </a:r>
            <a:r>
              <a:rPr lang="zh-CN" altLang="en-US" sz="2400" dirty="0"/>
              <a:t>是药物的性状、产地、加工知识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zh-CN" sz="2400" b="1" u="sng" dirty="0" smtClean="0">
                <a:solidFill>
                  <a:schemeClr val="accent5"/>
                </a:solidFill>
              </a:rPr>
              <a:t>明清</a:t>
            </a:r>
            <a:r>
              <a:rPr lang="zh-CN" altLang="zh-CN" sz="2400" dirty="0"/>
              <a:t>，至少在</a:t>
            </a:r>
            <a:r>
              <a:rPr lang="en-US" altLang="zh-CN" sz="2400" dirty="0"/>
              <a:t>16</a:t>
            </a:r>
            <a:r>
              <a:rPr lang="zh-CN" altLang="zh-CN" sz="2400" dirty="0"/>
              <a:t>世纪已用</a:t>
            </a:r>
            <a:r>
              <a:rPr lang="zh-CN" altLang="zh-CN" sz="2400" b="1" u="sng" dirty="0">
                <a:solidFill>
                  <a:schemeClr val="accent5"/>
                </a:solidFill>
              </a:rPr>
              <a:t>人痘接种</a:t>
            </a:r>
            <a:r>
              <a:rPr lang="zh-CN" altLang="zh-CN" sz="2400" dirty="0"/>
              <a:t>的方法预防天花</a:t>
            </a:r>
            <a:r>
              <a:rPr lang="zh-CN" altLang="zh-CN" sz="2400" dirty="0" smtClean="0"/>
              <a:t>。</a:t>
            </a:r>
            <a:endParaRPr lang="zh-CN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695283" y="1115878"/>
            <a:ext cx="399011" cy="39901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ea"/>
                <a:ea typeface="+mj-ea"/>
              </a:rPr>
              <a:t>选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6" name="任意多边形 6"/>
          <p:cNvSpPr/>
          <p:nvPr/>
        </p:nvSpPr>
        <p:spPr>
          <a:xfrm>
            <a:off x="10105480" y="1115880"/>
            <a:ext cx="347753" cy="543785"/>
          </a:xfrm>
          <a:custGeom>
            <a:avLst/>
            <a:gdLst>
              <a:gd name="connsiteX0" fmla="*/ 0 w 253833"/>
              <a:gd name="connsiteY0" fmla="*/ 0 h 725514"/>
              <a:gd name="connsiteX1" fmla="*/ 126916 w 253833"/>
              <a:gd name="connsiteY1" fmla="*/ 0 h 725514"/>
              <a:gd name="connsiteX2" fmla="*/ 126916 w 253833"/>
              <a:gd name="connsiteY2" fmla="*/ 725514 h 725514"/>
              <a:gd name="connsiteX3" fmla="*/ 253833 w 253833"/>
              <a:gd name="connsiteY3" fmla="*/ 725514 h 72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725514">
                <a:moveTo>
                  <a:pt x="0" y="0"/>
                </a:moveTo>
                <a:lnTo>
                  <a:pt x="126916" y="0"/>
                </a:lnTo>
                <a:lnTo>
                  <a:pt x="126916" y="725514"/>
                </a:lnTo>
                <a:lnTo>
                  <a:pt x="253833" y="725514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401" tIns="343541" rIns="120401" bIns="343542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7" name="任意多边形 7"/>
          <p:cNvSpPr/>
          <p:nvPr/>
        </p:nvSpPr>
        <p:spPr>
          <a:xfrm>
            <a:off x="10105480" y="1115880"/>
            <a:ext cx="347753" cy="293652"/>
          </a:xfrm>
          <a:custGeom>
            <a:avLst/>
            <a:gdLst>
              <a:gd name="connsiteX0" fmla="*/ 0 w 253833"/>
              <a:gd name="connsiteY0" fmla="*/ 0 h 241838"/>
              <a:gd name="connsiteX1" fmla="*/ 126916 w 253833"/>
              <a:gd name="connsiteY1" fmla="*/ 0 h 241838"/>
              <a:gd name="connsiteX2" fmla="*/ 126916 w 253833"/>
              <a:gd name="connsiteY2" fmla="*/ 241838 h 241838"/>
              <a:gd name="connsiteX3" fmla="*/ 253833 w 253833"/>
              <a:gd name="connsiteY3" fmla="*/ 241838 h 24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241838">
                <a:moveTo>
                  <a:pt x="0" y="0"/>
                </a:moveTo>
                <a:lnTo>
                  <a:pt x="126916" y="0"/>
                </a:lnTo>
                <a:lnTo>
                  <a:pt x="126916" y="241838"/>
                </a:lnTo>
                <a:lnTo>
                  <a:pt x="253833" y="24183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0852" tIns="112154" rIns="130852" bIns="112155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8" name="任意多边形 11"/>
          <p:cNvSpPr/>
          <p:nvPr/>
        </p:nvSpPr>
        <p:spPr>
          <a:xfrm>
            <a:off x="10105480" y="234921"/>
            <a:ext cx="347753" cy="880957"/>
          </a:xfrm>
          <a:custGeom>
            <a:avLst/>
            <a:gdLst>
              <a:gd name="connsiteX0" fmla="*/ 0 w 253833"/>
              <a:gd name="connsiteY0" fmla="*/ 725514 h 725514"/>
              <a:gd name="connsiteX1" fmla="*/ 126916 w 253833"/>
              <a:gd name="connsiteY1" fmla="*/ 725514 h 725514"/>
              <a:gd name="connsiteX2" fmla="*/ 126916 w 253833"/>
              <a:gd name="connsiteY2" fmla="*/ 0 h 725514"/>
              <a:gd name="connsiteX3" fmla="*/ 253833 w 253833"/>
              <a:gd name="connsiteY3" fmla="*/ 0 h 72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725514">
                <a:moveTo>
                  <a:pt x="0" y="725514"/>
                </a:moveTo>
                <a:lnTo>
                  <a:pt x="126916" y="725514"/>
                </a:lnTo>
                <a:lnTo>
                  <a:pt x="126916" y="0"/>
                </a:lnTo>
                <a:lnTo>
                  <a:pt x="253833" y="0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401" tIns="343542" rIns="120401" bIns="343541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9" name="任意多边形 40"/>
          <p:cNvSpPr/>
          <p:nvPr/>
        </p:nvSpPr>
        <p:spPr>
          <a:xfrm>
            <a:off x="8366714" y="880957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技术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0" name="任意多边形 41"/>
          <p:cNvSpPr/>
          <p:nvPr/>
        </p:nvSpPr>
        <p:spPr>
          <a:xfrm>
            <a:off x="10453234" y="0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传统科学技术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1" name="任意多边形 44"/>
          <p:cNvSpPr/>
          <p:nvPr/>
        </p:nvSpPr>
        <p:spPr>
          <a:xfrm>
            <a:off x="10453234" y="475948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手工业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2" name="任意多边形 45"/>
          <p:cNvSpPr/>
          <p:nvPr/>
        </p:nvSpPr>
        <p:spPr>
          <a:xfrm>
            <a:off x="10453234" y="945791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中医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3" name="任意多边形 46"/>
          <p:cNvSpPr/>
          <p:nvPr/>
        </p:nvSpPr>
        <p:spPr>
          <a:xfrm>
            <a:off x="10453234" y="1396886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四大发明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56932" y="125782"/>
            <a:ext cx="3126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汉仪旗黑-45S" panose="00020600040101010101" pitchFamily="18" charset="-122"/>
                <a:ea typeface="汉仪旗黑-45S" panose="00020600040101010101" pitchFamily="18" charset="-122"/>
              </a:rPr>
              <a:t>3.3.2.2 </a:t>
            </a:r>
            <a:r>
              <a:rPr lang="zh-CN" altLang="en-US" sz="1600" dirty="0">
                <a:latin typeface="汉仪旗黑-45S" panose="00020600040101010101" pitchFamily="18" charset="-122"/>
                <a:ea typeface="汉仪旗黑-45S" panose="00020600040101010101" pitchFamily="18" charset="-122"/>
              </a:rPr>
              <a:t>传统中医药学的文化描述</a:t>
            </a:r>
          </a:p>
        </p:txBody>
      </p:sp>
    </p:spTree>
    <p:extLst>
      <p:ext uri="{BB962C8B-B14F-4D97-AF65-F5344CB8AC3E}">
        <p14:creationId xmlns:p14="http://schemas.microsoft.com/office/powerpoint/2010/main" val="400106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 </a:t>
            </a:r>
            <a:r>
              <a:rPr lang="zh-CN" altLang="en-US" dirty="0"/>
              <a:t>中国传统的技术文化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9320"/>
            <a:ext cx="10515600" cy="5573424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latin typeface="+mj-ea"/>
                <a:ea typeface="+mj-ea"/>
              </a:rPr>
              <a:t>3.3.2.2</a:t>
            </a:r>
            <a:r>
              <a:rPr lang="zh-CN" altLang="en-US" sz="2800" dirty="0" smtClean="0">
                <a:latin typeface="+mj-ea"/>
                <a:ea typeface="+mj-ea"/>
              </a:rPr>
              <a:t>、</a:t>
            </a:r>
            <a:r>
              <a:rPr lang="zh-CN" altLang="zh-CN" sz="2800" dirty="0">
                <a:latin typeface="+mj-ea"/>
                <a:ea typeface="+mj-ea"/>
              </a:rPr>
              <a:t>古代经典医学著作</a:t>
            </a:r>
            <a:r>
              <a:rPr lang="zh-CN" altLang="en-US" sz="2800" dirty="0">
                <a:latin typeface="+mj-ea"/>
                <a:ea typeface="+mj-ea"/>
              </a:rPr>
              <a:t>及</a:t>
            </a:r>
            <a:r>
              <a:rPr lang="zh-CN" altLang="en-US" sz="2800" dirty="0" smtClean="0">
                <a:latin typeface="+mj-ea"/>
                <a:ea typeface="+mj-ea"/>
              </a:rPr>
              <a:t>成就</a:t>
            </a:r>
            <a:r>
              <a:rPr lang="zh-CN" altLang="en-US" dirty="0" smtClean="0">
                <a:solidFill>
                  <a:srgbClr val="4472C4"/>
                </a:solidFill>
              </a:rPr>
              <a:t>★★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sz="2400" dirty="0" smtClean="0"/>
              <a:t>医学</a:t>
            </a:r>
            <a:r>
              <a:rPr lang="zh-CN" altLang="zh-CN" sz="2400" dirty="0" smtClean="0"/>
              <a:t>理论</a:t>
            </a:r>
            <a:r>
              <a:rPr lang="zh-CN" altLang="zh-CN" sz="2400" b="1" u="sng" dirty="0" smtClean="0">
                <a:solidFill>
                  <a:schemeClr val="accent5"/>
                </a:solidFill>
              </a:rPr>
              <a:t>《素问》</a:t>
            </a:r>
            <a:r>
              <a:rPr lang="en-US" altLang="zh-CN" sz="2400" dirty="0"/>
              <a:t>+</a:t>
            </a:r>
            <a:r>
              <a:rPr lang="zh-CN" altLang="zh-CN" sz="2400" dirty="0" smtClean="0"/>
              <a:t>针刺</a:t>
            </a:r>
            <a:r>
              <a:rPr lang="zh-CN" altLang="zh-CN" sz="2400" dirty="0" smtClean="0"/>
              <a:t>疗法</a:t>
            </a:r>
            <a:r>
              <a:rPr lang="zh-CN" altLang="zh-CN" sz="2400" b="1" u="sng" dirty="0" smtClean="0">
                <a:solidFill>
                  <a:schemeClr val="accent5"/>
                </a:solidFill>
              </a:rPr>
              <a:t>《灵枢</a:t>
            </a:r>
            <a:r>
              <a:rPr lang="en-US" altLang="zh-CN" sz="2400" b="1" u="sng" dirty="0" smtClean="0">
                <a:solidFill>
                  <a:schemeClr val="accent5"/>
                </a:solidFill>
              </a:rPr>
              <a:t>》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=《</a:t>
            </a:r>
            <a:r>
              <a:rPr lang="zh-CN" altLang="en-US" sz="2400" dirty="0"/>
              <a:t>黄帝内经</a:t>
            </a:r>
            <a:r>
              <a:rPr lang="en-US" altLang="zh-CN" sz="2400" dirty="0" smtClean="0"/>
              <a:t>》</a:t>
            </a:r>
            <a:endParaRPr lang="en-US" altLang="zh-CN" sz="2400" b="1" u="sng" dirty="0" smtClean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秦汉</a:t>
            </a:r>
            <a:r>
              <a:rPr lang="zh-CN" altLang="zh-CN" sz="2400" dirty="0" smtClean="0"/>
              <a:t>药物学</a:t>
            </a:r>
            <a:r>
              <a:rPr lang="zh-CN" altLang="en-US" sz="2400" dirty="0" smtClean="0"/>
              <a:t>：</a:t>
            </a:r>
            <a:r>
              <a:rPr lang="en-US" altLang="zh-CN" sz="2400" b="1" u="sng" dirty="0">
                <a:solidFill>
                  <a:schemeClr val="accent5"/>
                </a:solidFill>
              </a:rPr>
              <a:t>《</a:t>
            </a:r>
            <a:r>
              <a:rPr lang="zh-CN" altLang="en-US" sz="2400" b="1" u="sng" dirty="0">
                <a:solidFill>
                  <a:schemeClr val="accent5"/>
                </a:solidFill>
              </a:rPr>
              <a:t>神农本草经</a:t>
            </a:r>
            <a:r>
              <a:rPr lang="en-US" altLang="zh-CN" sz="2400" b="1" u="sng" dirty="0">
                <a:solidFill>
                  <a:schemeClr val="accent5"/>
                </a:solidFill>
              </a:rPr>
              <a:t>》</a:t>
            </a:r>
            <a:r>
              <a:rPr lang="zh-CN" altLang="zh-CN" sz="2400" b="1" u="sng" dirty="0" smtClean="0">
                <a:solidFill>
                  <a:schemeClr val="accent5"/>
                </a:solidFill>
              </a:rPr>
              <a:t>《难经》《伤寒杂病论》</a:t>
            </a:r>
            <a:endParaRPr lang="zh-CN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zh-CN" sz="2400" dirty="0" smtClean="0"/>
              <a:t>西晋</a:t>
            </a:r>
            <a:r>
              <a:rPr lang="zh-CN" altLang="zh-CN" sz="2400" b="1" u="sng" dirty="0">
                <a:solidFill>
                  <a:schemeClr val="accent5"/>
                </a:solidFill>
              </a:rPr>
              <a:t>王叔和《脉经》</a:t>
            </a:r>
            <a:r>
              <a:rPr lang="zh-CN" altLang="zh-CN" sz="2400" dirty="0"/>
              <a:t>，首次将脉诊规范化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西晋</a:t>
            </a:r>
            <a:r>
              <a:rPr lang="zh-CN" altLang="zh-CN" sz="2400" b="1" u="sng" dirty="0">
                <a:solidFill>
                  <a:schemeClr val="accent5"/>
                </a:solidFill>
              </a:rPr>
              <a:t>皇甫谧《针灸甲乙经》</a:t>
            </a:r>
            <a:r>
              <a:rPr lang="zh-CN" altLang="en-US" sz="2400" dirty="0"/>
              <a:t>，</a:t>
            </a:r>
            <a:r>
              <a:rPr lang="zh-CN" altLang="zh-CN" sz="2400" dirty="0"/>
              <a:t>针灸学第一部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南朝</a:t>
            </a:r>
            <a:r>
              <a:rPr lang="zh-CN" altLang="en-US" sz="2400" b="1" u="sng" dirty="0">
                <a:solidFill>
                  <a:schemeClr val="accent5"/>
                </a:solidFill>
              </a:rPr>
              <a:t>陶弘景</a:t>
            </a:r>
            <a:r>
              <a:rPr lang="zh-CN" altLang="en-US" sz="2400" dirty="0" smtClean="0"/>
              <a:t>，补充修订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神农本草经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，最早的药学专书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zh-CN" sz="2400" dirty="0"/>
              <a:t>隋唐孙思邈、王焘《千金方》《千金翼方》</a:t>
            </a:r>
            <a:r>
              <a:rPr lang="zh-CN" altLang="en-US" sz="2400" dirty="0"/>
              <a:t>，</a:t>
            </a:r>
            <a:r>
              <a:rPr lang="zh-CN" altLang="zh-CN" sz="2400" dirty="0"/>
              <a:t>临床治疗方剂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zh-CN" sz="2400" b="1" u="sng" dirty="0">
                <a:solidFill>
                  <a:schemeClr val="accent5"/>
                </a:solidFill>
              </a:rPr>
              <a:t>宋代《洗冤录》</a:t>
            </a:r>
            <a:r>
              <a:rPr lang="zh-CN" altLang="en-US" sz="2400" dirty="0"/>
              <a:t>，</a:t>
            </a:r>
            <a:r>
              <a:rPr lang="zh-CN" altLang="zh-CN" sz="2400" dirty="0"/>
              <a:t>世界少见的</a:t>
            </a:r>
            <a:r>
              <a:rPr lang="zh-CN" altLang="zh-CN" sz="2400" b="1" u="sng" dirty="0">
                <a:solidFill>
                  <a:schemeClr val="accent5"/>
                </a:solidFill>
              </a:rPr>
              <a:t>法医</a:t>
            </a:r>
            <a:r>
              <a:rPr lang="zh-CN" altLang="zh-CN" sz="2400" dirty="0"/>
              <a:t>专著</a:t>
            </a:r>
            <a:r>
              <a:rPr lang="zh-CN" altLang="zh-CN" sz="2400" dirty="0" smtClean="0"/>
              <a:t>。</a:t>
            </a:r>
            <a:endParaRPr lang="zh-CN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695283" y="1115878"/>
            <a:ext cx="399011" cy="39901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ea"/>
                <a:ea typeface="+mj-ea"/>
              </a:rPr>
              <a:t>选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6" name="任意多边形 6"/>
          <p:cNvSpPr/>
          <p:nvPr/>
        </p:nvSpPr>
        <p:spPr>
          <a:xfrm>
            <a:off x="10105480" y="1115880"/>
            <a:ext cx="347753" cy="543785"/>
          </a:xfrm>
          <a:custGeom>
            <a:avLst/>
            <a:gdLst>
              <a:gd name="connsiteX0" fmla="*/ 0 w 253833"/>
              <a:gd name="connsiteY0" fmla="*/ 0 h 725514"/>
              <a:gd name="connsiteX1" fmla="*/ 126916 w 253833"/>
              <a:gd name="connsiteY1" fmla="*/ 0 h 725514"/>
              <a:gd name="connsiteX2" fmla="*/ 126916 w 253833"/>
              <a:gd name="connsiteY2" fmla="*/ 725514 h 725514"/>
              <a:gd name="connsiteX3" fmla="*/ 253833 w 253833"/>
              <a:gd name="connsiteY3" fmla="*/ 725514 h 72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725514">
                <a:moveTo>
                  <a:pt x="0" y="0"/>
                </a:moveTo>
                <a:lnTo>
                  <a:pt x="126916" y="0"/>
                </a:lnTo>
                <a:lnTo>
                  <a:pt x="126916" y="725514"/>
                </a:lnTo>
                <a:lnTo>
                  <a:pt x="253833" y="725514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401" tIns="343541" rIns="120401" bIns="343542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7" name="任意多边形 7"/>
          <p:cNvSpPr/>
          <p:nvPr/>
        </p:nvSpPr>
        <p:spPr>
          <a:xfrm>
            <a:off x="10105480" y="1115880"/>
            <a:ext cx="347753" cy="293652"/>
          </a:xfrm>
          <a:custGeom>
            <a:avLst/>
            <a:gdLst>
              <a:gd name="connsiteX0" fmla="*/ 0 w 253833"/>
              <a:gd name="connsiteY0" fmla="*/ 0 h 241838"/>
              <a:gd name="connsiteX1" fmla="*/ 126916 w 253833"/>
              <a:gd name="connsiteY1" fmla="*/ 0 h 241838"/>
              <a:gd name="connsiteX2" fmla="*/ 126916 w 253833"/>
              <a:gd name="connsiteY2" fmla="*/ 241838 h 241838"/>
              <a:gd name="connsiteX3" fmla="*/ 253833 w 253833"/>
              <a:gd name="connsiteY3" fmla="*/ 241838 h 24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241838">
                <a:moveTo>
                  <a:pt x="0" y="0"/>
                </a:moveTo>
                <a:lnTo>
                  <a:pt x="126916" y="0"/>
                </a:lnTo>
                <a:lnTo>
                  <a:pt x="126916" y="241838"/>
                </a:lnTo>
                <a:lnTo>
                  <a:pt x="253833" y="24183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0852" tIns="112154" rIns="130852" bIns="112155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8" name="任意多边形 11"/>
          <p:cNvSpPr/>
          <p:nvPr/>
        </p:nvSpPr>
        <p:spPr>
          <a:xfrm>
            <a:off x="10105480" y="234921"/>
            <a:ext cx="347753" cy="880957"/>
          </a:xfrm>
          <a:custGeom>
            <a:avLst/>
            <a:gdLst>
              <a:gd name="connsiteX0" fmla="*/ 0 w 253833"/>
              <a:gd name="connsiteY0" fmla="*/ 725514 h 725514"/>
              <a:gd name="connsiteX1" fmla="*/ 126916 w 253833"/>
              <a:gd name="connsiteY1" fmla="*/ 725514 h 725514"/>
              <a:gd name="connsiteX2" fmla="*/ 126916 w 253833"/>
              <a:gd name="connsiteY2" fmla="*/ 0 h 725514"/>
              <a:gd name="connsiteX3" fmla="*/ 253833 w 253833"/>
              <a:gd name="connsiteY3" fmla="*/ 0 h 72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725514">
                <a:moveTo>
                  <a:pt x="0" y="725514"/>
                </a:moveTo>
                <a:lnTo>
                  <a:pt x="126916" y="725514"/>
                </a:lnTo>
                <a:lnTo>
                  <a:pt x="126916" y="0"/>
                </a:lnTo>
                <a:lnTo>
                  <a:pt x="253833" y="0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401" tIns="343542" rIns="120401" bIns="343541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9" name="任意多边形 40"/>
          <p:cNvSpPr/>
          <p:nvPr/>
        </p:nvSpPr>
        <p:spPr>
          <a:xfrm>
            <a:off x="8366714" y="880957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技术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0" name="任意多边形 41"/>
          <p:cNvSpPr/>
          <p:nvPr/>
        </p:nvSpPr>
        <p:spPr>
          <a:xfrm>
            <a:off x="10453234" y="0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传统科学技术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1" name="任意多边形 44"/>
          <p:cNvSpPr/>
          <p:nvPr/>
        </p:nvSpPr>
        <p:spPr>
          <a:xfrm>
            <a:off x="10453234" y="475948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手工业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2" name="任意多边形 45"/>
          <p:cNvSpPr/>
          <p:nvPr/>
        </p:nvSpPr>
        <p:spPr>
          <a:xfrm>
            <a:off x="10453234" y="945791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中医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3" name="任意多边形 46"/>
          <p:cNvSpPr/>
          <p:nvPr/>
        </p:nvSpPr>
        <p:spPr>
          <a:xfrm>
            <a:off x="10453234" y="1396886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四大发明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56932" y="125782"/>
            <a:ext cx="3126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汉仪旗黑-45S" panose="00020600040101010101" pitchFamily="18" charset="-122"/>
                <a:ea typeface="汉仪旗黑-45S" panose="00020600040101010101" pitchFamily="18" charset="-122"/>
              </a:rPr>
              <a:t>3.3.2.2 </a:t>
            </a:r>
            <a:r>
              <a:rPr lang="zh-CN" altLang="en-US" sz="1600" dirty="0">
                <a:latin typeface="汉仪旗黑-45S" panose="00020600040101010101" pitchFamily="18" charset="-122"/>
                <a:ea typeface="汉仪旗黑-45S" panose="00020600040101010101" pitchFamily="18" charset="-122"/>
              </a:rPr>
              <a:t>传统中医药学的文化描述</a:t>
            </a:r>
          </a:p>
        </p:txBody>
      </p:sp>
      <p:sp>
        <p:nvSpPr>
          <p:cNvPr id="15" name="矩形 14"/>
          <p:cNvSpPr/>
          <p:nvPr/>
        </p:nvSpPr>
        <p:spPr>
          <a:xfrm>
            <a:off x="5817718" y="1409532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919491"/>
                </a:solidFill>
                <a:latin typeface="arial" panose="020B0604020202020204" pitchFamily="34" charset="0"/>
              </a:rPr>
              <a:t>shū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91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我国古代著名的法医学专著</a:t>
            </a:r>
            <a:r>
              <a:rPr lang="en-US" altLang="zh-CN" sz="2400" dirty="0"/>
              <a:t>《</a:t>
            </a:r>
            <a:r>
              <a:rPr lang="zh-CN" altLang="en-US" sz="2400" dirty="0"/>
              <a:t>洗冤录</a:t>
            </a:r>
            <a:r>
              <a:rPr lang="en-US" altLang="zh-CN" sz="2400" dirty="0"/>
              <a:t>》</a:t>
            </a:r>
            <a:r>
              <a:rPr lang="zh-CN" altLang="en-US" sz="2400" dirty="0"/>
              <a:t>的成书时代是（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唐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宋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元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明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641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我国古代著名的法医学专著</a:t>
            </a:r>
            <a:r>
              <a:rPr lang="en-US" altLang="zh-CN" sz="2400" dirty="0"/>
              <a:t>《</a:t>
            </a:r>
            <a:r>
              <a:rPr lang="zh-CN" altLang="en-US" sz="2400" dirty="0"/>
              <a:t>洗冤录</a:t>
            </a:r>
            <a:r>
              <a:rPr lang="en-US" altLang="zh-CN" sz="2400" dirty="0"/>
              <a:t>》</a:t>
            </a:r>
            <a:r>
              <a:rPr lang="zh-CN" altLang="en-US" sz="2400" dirty="0"/>
              <a:t>的成书时代是（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唐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B:</a:t>
            </a:r>
            <a:r>
              <a:rPr lang="zh-CN" altLang="en-US" sz="2400" dirty="0">
                <a:solidFill>
                  <a:srgbClr val="C00000"/>
                </a:solidFill>
              </a:rPr>
              <a:t>宋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元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明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14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7391" y="317506"/>
            <a:ext cx="10515600" cy="645130"/>
          </a:xfrm>
        </p:spPr>
        <p:txBody>
          <a:bodyPr/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 </a:t>
            </a:r>
            <a:r>
              <a:rPr lang="zh-CN" altLang="en-US" dirty="0"/>
              <a:t>中国传统的技术文化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0902"/>
            <a:ext cx="10515600" cy="4987141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+mj-ea"/>
                <a:ea typeface="+mj-ea"/>
              </a:rPr>
              <a:t>3.3.1.1</a:t>
            </a:r>
            <a:r>
              <a:rPr lang="zh-CN" altLang="en-US" sz="2800" dirty="0" smtClean="0">
                <a:latin typeface="+mj-ea"/>
                <a:ea typeface="+mj-ea"/>
              </a:rPr>
              <a:t>：</a:t>
            </a:r>
            <a:r>
              <a:rPr lang="zh-CN" altLang="zh-CN" sz="2800" dirty="0" smtClean="0">
                <a:latin typeface="+mj-ea"/>
                <a:ea typeface="+mj-ea"/>
              </a:rPr>
              <a:t>传统</a:t>
            </a:r>
            <a:r>
              <a:rPr lang="zh-CN" altLang="zh-CN" sz="2800" dirty="0">
                <a:latin typeface="+mj-ea"/>
                <a:ea typeface="+mj-ea"/>
              </a:rPr>
              <a:t>天文</a:t>
            </a:r>
            <a:r>
              <a:rPr lang="zh-CN" altLang="zh-CN" sz="2800" dirty="0" smtClean="0">
                <a:latin typeface="+mj-ea"/>
                <a:ea typeface="+mj-ea"/>
              </a:rPr>
              <a:t>知识</a:t>
            </a:r>
            <a:r>
              <a:rPr lang="zh-CN" altLang="en-US" sz="2800" dirty="0">
                <a:solidFill>
                  <a:srgbClr val="4472C4"/>
                </a:solidFill>
              </a:rPr>
              <a:t>★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zh-CN" altLang="en-US" sz="2400" b="1" dirty="0" smtClean="0"/>
              <a:t>传统天文知识：</a:t>
            </a:r>
            <a:r>
              <a:rPr lang="zh-CN" altLang="zh-CN" sz="2400" b="1" u="sng" dirty="0" smtClean="0">
                <a:solidFill>
                  <a:schemeClr val="accent5"/>
                </a:solidFill>
              </a:rPr>
              <a:t>天象</a:t>
            </a:r>
            <a:r>
              <a:rPr lang="zh-CN" altLang="zh-CN" sz="2400" b="1" u="sng" dirty="0">
                <a:solidFill>
                  <a:schemeClr val="accent5"/>
                </a:solidFill>
              </a:rPr>
              <a:t>观测</a:t>
            </a:r>
            <a:r>
              <a:rPr lang="zh-CN" altLang="zh-CN" sz="2400" b="1" dirty="0"/>
              <a:t>和</a:t>
            </a:r>
            <a:r>
              <a:rPr lang="zh-CN" altLang="zh-CN" sz="2400" b="1" u="sng" dirty="0">
                <a:solidFill>
                  <a:schemeClr val="accent5"/>
                </a:solidFill>
              </a:rPr>
              <a:t>历法</a:t>
            </a:r>
            <a:r>
              <a:rPr lang="zh-CN" altLang="zh-CN" sz="2400" b="1" u="sng" dirty="0" smtClean="0">
                <a:solidFill>
                  <a:schemeClr val="accent5"/>
                </a:solidFill>
              </a:rPr>
              <a:t>制定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sz="2400" dirty="0" smtClean="0"/>
              <a:t>天象</a:t>
            </a:r>
            <a:r>
              <a:rPr lang="zh-CN" altLang="en-US" sz="2400" dirty="0" smtClean="0"/>
              <a:t>观测</a:t>
            </a:r>
            <a:r>
              <a:rPr lang="zh-CN" altLang="en-US" sz="2400" dirty="0"/>
              <a:t>。</a:t>
            </a:r>
            <a:r>
              <a:rPr lang="zh-CN" altLang="zh-CN" sz="2400" dirty="0" smtClean="0"/>
              <a:t>目的</a:t>
            </a:r>
            <a:r>
              <a:rPr lang="zh-CN" altLang="en-US" sz="2400" dirty="0" smtClean="0"/>
              <a:t>：</a:t>
            </a:r>
            <a:r>
              <a:rPr lang="zh-CN" altLang="zh-CN" sz="2400" dirty="0" smtClean="0"/>
              <a:t>预卜人间祸福。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sz="2400" dirty="0"/>
              <a:t>历法</a:t>
            </a:r>
            <a:r>
              <a:rPr lang="zh-CN" altLang="en-US" sz="2400" dirty="0"/>
              <a:t>制定</a:t>
            </a:r>
            <a:r>
              <a:rPr lang="zh-CN" altLang="en-US" sz="2400" dirty="0" smtClean="0"/>
              <a:t>。</a:t>
            </a:r>
            <a:r>
              <a:rPr lang="zh-CN" altLang="en-US" sz="2400" b="1" u="sng" dirty="0">
                <a:solidFill>
                  <a:schemeClr val="accent5"/>
                </a:solidFill>
              </a:rPr>
              <a:t>历法</a:t>
            </a:r>
            <a:r>
              <a:rPr lang="zh-CN" altLang="en-US" sz="2400" dirty="0" smtClean="0"/>
              <a:t>：</a:t>
            </a:r>
            <a:r>
              <a:rPr lang="zh-CN" altLang="zh-CN" sz="2400" dirty="0" smtClean="0"/>
              <a:t>根据</a:t>
            </a:r>
            <a:r>
              <a:rPr lang="zh-CN" altLang="zh-CN" sz="2400" dirty="0"/>
              <a:t>太阳、月亮的运动变化制定记时方式的方法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12001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/>
              <a:t>世界通行</a:t>
            </a:r>
            <a:r>
              <a:rPr lang="zh-CN" altLang="en-US" b="1" u="sng" dirty="0" smtClean="0">
                <a:solidFill>
                  <a:schemeClr val="accent5"/>
                </a:solidFill>
              </a:rPr>
              <a:t>西方公历</a:t>
            </a:r>
            <a:r>
              <a:rPr lang="zh-CN" altLang="en-US" b="1" u="sng" dirty="0">
                <a:solidFill>
                  <a:schemeClr val="accent5"/>
                </a:solidFill>
              </a:rPr>
              <a:t>，</a:t>
            </a:r>
            <a:r>
              <a:rPr lang="zh-CN" altLang="en-US" dirty="0"/>
              <a:t>即格里高利</a:t>
            </a:r>
            <a:r>
              <a:rPr lang="zh-CN" altLang="en-US" dirty="0" smtClean="0"/>
              <a:t>历，中国用</a:t>
            </a:r>
            <a:r>
              <a:rPr lang="zh-CN" altLang="en-US" b="1" u="sng" dirty="0" smtClean="0">
                <a:solidFill>
                  <a:schemeClr val="accent5"/>
                </a:solidFill>
              </a:rPr>
              <a:t>阴阳</a:t>
            </a:r>
            <a:r>
              <a:rPr lang="zh-CN" altLang="en-US" b="1" u="sng" dirty="0">
                <a:solidFill>
                  <a:schemeClr val="accent5"/>
                </a:solidFill>
              </a:rPr>
              <a:t>合历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2001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/>
              <a:t> </a:t>
            </a:r>
            <a:r>
              <a:rPr lang="zh-CN" altLang="en-US" b="1" u="sng" dirty="0">
                <a:solidFill>
                  <a:schemeClr val="accent5"/>
                </a:solidFill>
              </a:rPr>
              <a:t>“闰月”</a:t>
            </a:r>
            <a:r>
              <a:rPr lang="zh-CN" altLang="en-US" dirty="0"/>
              <a:t>的概念</a:t>
            </a:r>
            <a:r>
              <a:rPr lang="zh-CN" altLang="en-US" dirty="0" smtClean="0"/>
              <a:t>源自</a:t>
            </a:r>
            <a:r>
              <a:rPr lang="zh-CN" altLang="en-US" b="1" u="sng" dirty="0">
                <a:solidFill>
                  <a:schemeClr val="accent5"/>
                </a:solidFill>
              </a:rPr>
              <a:t>阴阳合历</a:t>
            </a:r>
            <a:endParaRPr lang="zh-CN" altLang="zh-CN" b="1" u="sng" dirty="0">
              <a:solidFill>
                <a:schemeClr val="accent5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98931" y="3029989"/>
            <a:ext cx="399011" cy="39901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ea"/>
                <a:ea typeface="+mj-ea"/>
              </a:rPr>
              <a:t>名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27030" y="1387079"/>
            <a:ext cx="399011" cy="39901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ea"/>
                <a:ea typeface="+mj-ea"/>
              </a:rPr>
              <a:t>选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9" name="任意多边形 9"/>
          <p:cNvSpPr/>
          <p:nvPr/>
        </p:nvSpPr>
        <p:spPr>
          <a:xfrm>
            <a:off x="9900478" y="600047"/>
            <a:ext cx="347753" cy="293252"/>
          </a:xfrm>
          <a:custGeom>
            <a:avLst/>
            <a:gdLst>
              <a:gd name="connsiteX0" fmla="*/ 0 w 253833"/>
              <a:gd name="connsiteY0" fmla="*/ 0 h 241838"/>
              <a:gd name="connsiteX1" fmla="*/ 126916 w 253833"/>
              <a:gd name="connsiteY1" fmla="*/ 0 h 241838"/>
              <a:gd name="connsiteX2" fmla="*/ 126916 w 253833"/>
              <a:gd name="connsiteY2" fmla="*/ 241838 h 241838"/>
              <a:gd name="connsiteX3" fmla="*/ 253833 w 253833"/>
              <a:gd name="connsiteY3" fmla="*/ 241838 h 24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241838">
                <a:moveTo>
                  <a:pt x="0" y="0"/>
                </a:moveTo>
                <a:lnTo>
                  <a:pt x="126916" y="0"/>
                </a:lnTo>
                <a:lnTo>
                  <a:pt x="126916" y="241838"/>
                </a:lnTo>
                <a:lnTo>
                  <a:pt x="253833" y="24183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0852" tIns="112155" rIns="130852" bIns="112154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10" name="任意多边形 10"/>
          <p:cNvSpPr/>
          <p:nvPr/>
        </p:nvSpPr>
        <p:spPr>
          <a:xfrm>
            <a:off x="9900478" y="306395"/>
            <a:ext cx="347753" cy="293252"/>
          </a:xfrm>
          <a:custGeom>
            <a:avLst/>
            <a:gdLst>
              <a:gd name="connsiteX0" fmla="*/ 0 w 253833"/>
              <a:gd name="connsiteY0" fmla="*/ 241838 h 241838"/>
              <a:gd name="connsiteX1" fmla="*/ 126916 w 253833"/>
              <a:gd name="connsiteY1" fmla="*/ 241838 h 241838"/>
              <a:gd name="connsiteX2" fmla="*/ 126916 w 253833"/>
              <a:gd name="connsiteY2" fmla="*/ 0 h 241838"/>
              <a:gd name="connsiteX3" fmla="*/ 253833 w 253833"/>
              <a:gd name="connsiteY3" fmla="*/ 0 h 24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241838">
                <a:moveTo>
                  <a:pt x="0" y="241838"/>
                </a:moveTo>
                <a:lnTo>
                  <a:pt x="126916" y="241838"/>
                </a:lnTo>
                <a:lnTo>
                  <a:pt x="126916" y="0"/>
                </a:lnTo>
                <a:lnTo>
                  <a:pt x="253833" y="0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0852" tIns="112154" rIns="130852" bIns="112155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13" name="任意多边形 41"/>
          <p:cNvSpPr/>
          <p:nvPr/>
        </p:nvSpPr>
        <p:spPr>
          <a:xfrm>
            <a:off x="8161711" y="365126"/>
            <a:ext cx="1738766" cy="46920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传统科学技术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4" name="任意多边形 42"/>
          <p:cNvSpPr/>
          <p:nvPr/>
        </p:nvSpPr>
        <p:spPr>
          <a:xfrm>
            <a:off x="10248231" y="71473"/>
            <a:ext cx="1738766" cy="46920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天文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5" name="任意多边形 43"/>
          <p:cNvSpPr/>
          <p:nvPr/>
        </p:nvSpPr>
        <p:spPr>
          <a:xfrm>
            <a:off x="10248231" y="658778"/>
            <a:ext cx="1738766" cy="46920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算数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56932" y="125782"/>
            <a:ext cx="21275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汉仪旗黑-45S" panose="00020600040101010101" pitchFamily="18" charset="-122"/>
                <a:ea typeface="汉仪旗黑-45S" panose="00020600040101010101" pitchFamily="18" charset="-122"/>
              </a:rPr>
              <a:t>3.3.1.1 </a:t>
            </a:r>
            <a:r>
              <a:rPr lang="zh-TW" altLang="en-US" sz="1600" dirty="0">
                <a:latin typeface="汉仪旗黑-45S" panose="00020600040101010101" pitchFamily="18" charset="-122"/>
                <a:ea typeface="汉仪旗黑-45S" panose="00020600040101010101" pitchFamily="18" charset="-122"/>
              </a:rPr>
              <a:t>传统天文知识</a:t>
            </a:r>
            <a:endParaRPr lang="zh-CN" altLang="en-US" sz="16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13755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下列选项中，属于我国古代医学“四诊”技术的有（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望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查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问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闻</a:t>
            </a:r>
          </a:p>
          <a:p>
            <a:r>
              <a:rPr lang="en-US" altLang="zh-CN" sz="2400" dirty="0"/>
              <a:t>E:</a:t>
            </a:r>
            <a:r>
              <a:rPr lang="zh-CN" altLang="en-US" sz="2400" dirty="0"/>
              <a:t>切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8140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下列选项中，属于我国古代医学“四诊”技术的有（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A</a:t>
            </a:r>
            <a:r>
              <a:rPr lang="en-US" altLang="zh-CN" sz="2400" dirty="0">
                <a:solidFill>
                  <a:srgbClr val="FF0000"/>
                </a:solidFill>
              </a:rPr>
              <a:t>:</a:t>
            </a:r>
            <a:r>
              <a:rPr lang="zh-CN" altLang="en-US" sz="2400" dirty="0">
                <a:solidFill>
                  <a:srgbClr val="FF0000"/>
                </a:solidFill>
              </a:rPr>
              <a:t>望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查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C:</a:t>
            </a:r>
            <a:r>
              <a:rPr lang="zh-CN" altLang="en-US" sz="2400" dirty="0">
                <a:solidFill>
                  <a:srgbClr val="FF0000"/>
                </a:solidFill>
              </a:rPr>
              <a:t>问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D:</a:t>
            </a:r>
            <a:r>
              <a:rPr lang="zh-CN" altLang="en-US" sz="2400" dirty="0">
                <a:solidFill>
                  <a:srgbClr val="FF0000"/>
                </a:solidFill>
              </a:rPr>
              <a:t>闻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E:</a:t>
            </a:r>
            <a:r>
              <a:rPr lang="zh-CN" altLang="en-US" sz="2400" dirty="0">
                <a:solidFill>
                  <a:srgbClr val="FF0000"/>
                </a:solidFill>
              </a:rPr>
              <a:t>切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62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下列医学文献中，以针刺疗法为主的文献是（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:《</a:t>
            </a:r>
            <a:r>
              <a:rPr lang="zh-CN" altLang="en-US" sz="2400" dirty="0"/>
              <a:t>素问</a:t>
            </a:r>
            <a:r>
              <a:rPr lang="en-US" altLang="zh-CN" sz="2400" dirty="0"/>
              <a:t>》</a:t>
            </a:r>
          </a:p>
          <a:p>
            <a:r>
              <a:rPr lang="en-US" altLang="zh-CN" sz="2400" dirty="0"/>
              <a:t>B:《</a:t>
            </a:r>
            <a:r>
              <a:rPr lang="zh-CN" altLang="en-US" sz="2400" dirty="0"/>
              <a:t>灵枢</a:t>
            </a:r>
            <a:r>
              <a:rPr lang="en-US" altLang="zh-CN" sz="2400" dirty="0"/>
              <a:t>》</a:t>
            </a:r>
          </a:p>
          <a:p>
            <a:r>
              <a:rPr lang="en-US" altLang="zh-CN" sz="2400" dirty="0"/>
              <a:t>C:《</a:t>
            </a:r>
            <a:r>
              <a:rPr lang="zh-CN" altLang="en-US" sz="2400" dirty="0"/>
              <a:t>难经</a:t>
            </a:r>
            <a:r>
              <a:rPr lang="en-US" altLang="zh-CN" sz="2400" dirty="0"/>
              <a:t>》</a:t>
            </a:r>
          </a:p>
          <a:p>
            <a:r>
              <a:rPr lang="en-US" altLang="zh-CN" sz="2400" dirty="0"/>
              <a:t>D:《</a:t>
            </a:r>
            <a:r>
              <a:rPr lang="zh-CN" altLang="en-US" sz="2400" dirty="0"/>
              <a:t>伤寒杂病论</a:t>
            </a:r>
            <a:r>
              <a:rPr lang="en-US" altLang="zh-CN" sz="2400" dirty="0"/>
              <a:t>》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9811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下列医学文献中，以针刺疗法为主的文献是（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:《</a:t>
            </a:r>
            <a:r>
              <a:rPr lang="zh-CN" altLang="en-US" sz="2400" dirty="0"/>
              <a:t>素问</a:t>
            </a:r>
            <a:r>
              <a:rPr lang="en-US" altLang="zh-CN" sz="2400" dirty="0"/>
              <a:t>》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B:《</a:t>
            </a:r>
            <a:r>
              <a:rPr lang="zh-CN" altLang="en-US" sz="2400" dirty="0">
                <a:solidFill>
                  <a:srgbClr val="FF0000"/>
                </a:solidFill>
              </a:rPr>
              <a:t>灵枢</a:t>
            </a:r>
            <a:r>
              <a:rPr lang="en-US" altLang="zh-CN" sz="2400" dirty="0">
                <a:solidFill>
                  <a:srgbClr val="FF0000"/>
                </a:solidFill>
              </a:rPr>
              <a:t>》</a:t>
            </a:r>
          </a:p>
          <a:p>
            <a:r>
              <a:rPr lang="en-US" altLang="zh-CN" sz="2400" dirty="0"/>
              <a:t>C:《</a:t>
            </a:r>
            <a:r>
              <a:rPr lang="zh-CN" altLang="en-US" sz="2400" dirty="0"/>
              <a:t>难经</a:t>
            </a:r>
            <a:r>
              <a:rPr lang="en-US" altLang="zh-CN" sz="2400" dirty="0"/>
              <a:t>》</a:t>
            </a:r>
          </a:p>
          <a:p>
            <a:r>
              <a:rPr lang="en-US" altLang="zh-CN" sz="2400" dirty="0"/>
              <a:t>D:《</a:t>
            </a:r>
            <a:r>
              <a:rPr lang="zh-CN" altLang="en-US" sz="2400" dirty="0"/>
              <a:t>伤寒杂病论</a:t>
            </a:r>
            <a:r>
              <a:rPr lang="en-US" altLang="zh-CN" sz="2400" dirty="0"/>
              <a:t>》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4480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我国针灸学的第一部专著</a:t>
            </a:r>
            <a:r>
              <a:rPr lang="en-US" altLang="zh-CN" sz="2400" dirty="0"/>
              <a:t>《</a:t>
            </a:r>
            <a:r>
              <a:rPr lang="zh-CN" altLang="en-US" sz="2400" dirty="0"/>
              <a:t>针灸甲乙经</a:t>
            </a:r>
            <a:r>
              <a:rPr lang="en-US" altLang="zh-CN" sz="2400" dirty="0"/>
              <a:t>》</a:t>
            </a:r>
            <a:r>
              <a:rPr lang="zh-CN" altLang="en-US" sz="2400" dirty="0"/>
              <a:t>的作者是（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皇甫谧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王叔和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孙思邈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李时珍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6023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我国针灸学的第一部专著</a:t>
            </a:r>
            <a:r>
              <a:rPr lang="en-US" altLang="zh-CN" sz="2400" dirty="0"/>
              <a:t>《</a:t>
            </a:r>
            <a:r>
              <a:rPr lang="zh-CN" altLang="en-US" sz="2400" dirty="0"/>
              <a:t>针灸甲乙经</a:t>
            </a:r>
            <a:r>
              <a:rPr lang="en-US" altLang="zh-CN" sz="2400" dirty="0"/>
              <a:t>》</a:t>
            </a:r>
            <a:r>
              <a:rPr lang="zh-CN" altLang="en-US" sz="2400" dirty="0"/>
              <a:t>的作者是（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A</a:t>
            </a:r>
            <a:r>
              <a:rPr lang="en-US" altLang="zh-CN" sz="2400" dirty="0">
                <a:solidFill>
                  <a:srgbClr val="FF0000"/>
                </a:solidFill>
              </a:rPr>
              <a:t>:</a:t>
            </a:r>
            <a:r>
              <a:rPr lang="zh-CN" altLang="en-US" sz="2400" dirty="0">
                <a:solidFill>
                  <a:srgbClr val="FF0000"/>
                </a:solidFill>
              </a:rPr>
              <a:t>皇甫谧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王叔和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孙思邈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李时珍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7976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 </a:t>
            </a:r>
            <a:r>
              <a:rPr lang="zh-CN" altLang="en-US" dirty="0"/>
              <a:t>中国传统的技术文化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latin typeface="+mj-ea"/>
                <a:ea typeface="+mj-ea"/>
              </a:rPr>
              <a:t>3.3.3.1</a:t>
            </a:r>
            <a:r>
              <a:rPr lang="zh-CN" altLang="en-US" sz="2800" dirty="0" smtClean="0">
                <a:latin typeface="+mj-ea"/>
                <a:ea typeface="+mj-ea"/>
              </a:rPr>
              <a:t>：</a:t>
            </a:r>
            <a:r>
              <a:rPr lang="zh-CN" altLang="en-US" sz="2800" dirty="0">
                <a:latin typeface="+mj-ea"/>
                <a:ea typeface="+mj-ea"/>
              </a:rPr>
              <a:t>四大</a:t>
            </a:r>
            <a:r>
              <a:rPr lang="zh-CN" altLang="en-US" sz="2800" dirty="0" smtClean="0">
                <a:latin typeface="+mj-ea"/>
                <a:ea typeface="+mj-ea"/>
              </a:rPr>
              <a:t>发明</a:t>
            </a:r>
            <a:r>
              <a:rPr lang="zh-CN" altLang="en-US" sz="2800" dirty="0" smtClean="0">
                <a:solidFill>
                  <a:srgbClr val="4472C4"/>
                </a:solidFill>
              </a:rPr>
              <a:t>★★</a:t>
            </a:r>
            <a:r>
              <a:rPr lang="zh-CN" altLang="en-US" sz="2800" dirty="0">
                <a:solidFill>
                  <a:srgbClr val="4472C4"/>
                </a:solidFill>
              </a:rPr>
              <a:t>★</a:t>
            </a:r>
            <a:endParaRPr lang="en-US" altLang="zh-CN" sz="2800" dirty="0">
              <a:latin typeface="+mj-ea"/>
              <a:ea typeface="+mj-ea"/>
            </a:endParaRPr>
          </a:p>
          <a:p>
            <a:r>
              <a:rPr lang="zh-CN" altLang="en-US" sz="2800" dirty="0" smtClean="0">
                <a:solidFill>
                  <a:schemeClr val="accent5"/>
                </a:solidFill>
                <a:latin typeface="+mj-ea"/>
                <a:ea typeface="+mj-ea"/>
              </a:rPr>
              <a:t>造纸术</a:t>
            </a:r>
            <a:endParaRPr lang="en-US" altLang="zh-CN" sz="2400" dirty="0" smtClean="0"/>
          </a:p>
          <a:p>
            <a:r>
              <a:rPr lang="zh-CN" altLang="en-US" sz="2400" dirty="0" smtClean="0"/>
              <a:t>东汉</a:t>
            </a:r>
            <a:r>
              <a:rPr lang="zh-CN" altLang="en-US" sz="2400" b="1" u="sng" dirty="0" smtClean="0">
                <a:solidFill>
                  <a:schemeClr val="accent5"/>
                </a:solidFill>
              </a:rPr>
              <a:t>蔡伦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u="sng" dirty="0" smtClean="0">
                <a:solidFill>
                  <a:schemeClr val="accent5"/>
                </a:solidFill>
              </a:rPr>
              <a:t>公元</a:t>
            </a:r>
            <a:r>
              <a:rPr lang="en-US" altLang="zh-CN" sz="2400" b="1" u="sng" dirty="0">
                <a:solidFill>
                  <a:schemeClr val="accent5"/>
                </a:solidFill>
              </a:rPr>
              <a:t>6</a:t>
            </a:r>
            <a:r>
              <a:rPr lang="zh-CN" altLang="en-US" sz="2400" b="1" u="sng" dirty="0" smtClean="0">
                <a:solidFill>
                  <a:schemeClr val="accent5"/>
                </a:solidFill>
              </a:rPr>
              <a:t>世纪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造纸术开始向</a:t>
            </a:r>
            <a:r>
              <a:rPr lang="zh-CN" altLang="en-US" sz="2400" b="1" u="sng" dirty="0">
                <a:solidFill>
                  <a:schemeClr val="accent5"/>
                </a:solidFill>
              </a:rPr>
              <a:t>东南亚</a:t>
            </a:r>
            <a:r>
              <a:rPr lang="zh-CN" altLang="en-US" sz="2400" dirty="0"/>
              <a:t>国家</a:t>
            </a:r>
            <a:r>
              <a:rPr lang="zh-CN" altLang="en-US" sz="2400" dirty="0" smtClean="0"/>
              <a:t>流传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u="sng" dirty="0" smtClean="0">
                <a:solidFill>
                  <a:schemeClr val="accent5"/>
                </a:solidFill>
              </a:rPr>
              <a:t>公元</a:t>
            </a:r>
            <a:r>
              <a:rPr lang="en-US" altLang="zh-CN" sz="2400" b="1" u="sng" dirty="0">
                <a:solidFill>
                  <a:schemeClr val="accent5"/>
                </a:solidFill>
              </a:rPr>
              <a:t>8</a:t>
            </a:r>
            <a:r>
              <a:rPr lang="zh-CN" altLang="en-US" sz="2400" b="1" u="sng" dirty="0" smtClean="0">
                <a:solidFill>
                  <a:schemeClr val="accent5"/>
                </a:solidFill>
              </a:rPr>
              <a:t>世纪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传到中东</a:t>
            </a:r>
            <a:r>
              <a:rPr lang="zh-CN" altLang="en-US" sz="2400" b="1" u="sng" dirty="0" smtClean="0">
                <a:solidFill>
                  <a:schemeClr val="accent5"/>
                </a:solidFill>
              </a:rPr>
              <a:t>阿拉伯国家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u="sng" dirty="0" smtClean="0">
                <a:solidFill>
                  <a:schemeClr val="accent5"/>
                </a:solidFill>
              </a:rPr>
              <a:t>公元</a:t>
            </a:r>
            <a:r>
              <a:rPr lang="en-US" altLang="zh-CN" sz="2400" b="1" u="sng" dirty="0">
                <a:solidFill>
                  <a:schemeClr val="accent5"/>
                </a:solidFill>
              </a:rPr>
              <a:t>12</a:t>
            </a:r>
            <a:r>
              <a:rPr lang="zh-CN" altLang="en-US" sz="2400" b="1" u="sng" dirty="0" smtClean="0">
                <a:solidFill>
                  <a:schemeClr val="accent5"/>
                </a:solidFill>
              </a:rPr>
              <a:t>世纪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传入</a:t>
            </a:r>
            <a:r>
              <a:rPr lang="zh-CN" altLang="en-US" sz="2400" b="1" u="sng" dirty="0" smtClean="0">
                <a:solidFill>
                  <a:schemeClr val="accent5"/>
                </a:solidFill>
              </a:rPr>
              <a:t>欧洲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u="sng" dirty="0" smtClean="0">
                <a:solidFill>
                  <a:schemeClr val="accent5"/>
                </a:solidFill>
              </a:rPr>
              <a:t>公元</a:t>
            </a:r>
            <a:r>
              <a:rPr lang="en-US" altLang="zh-CN" sz="2400" b="1" u="sng" dirty="0">
                <a:solidFill>
                  <a:schemeClr val="accent5"/>
                </a:solidFill>
              </a:rPr>
              <a:t>16</a:t>
            </a:r>
            <a:r>
              <a:rPr lang="zh-CN" altLang="en-US" sz="2400" b="1" u="sng" dirty="0">
                <a:solidFill>
                  <a:schemeClr val="accent5"/>
                </a:solidFill>
              </a:rPr>
              <a:t>世纪</a:t>
            </a:r>
            <a:r>
              <a:rPr lang="zh-CN" altLang="en-US" sz="2400" dirty="0"/>
              <a:t>，欧洲人才普遍用</a:t>
            </a:r>
            <a:r>
              <a:rPr lang="zh-CN" altLang="en-US" sz="2400" dirty="0" smtClean="0"/>
              <a:t>纸。</a:t>
            </a:r>
            <a:endParaRPr lang="en-US" altLang="zh-CN" sz="2400" dirty="0" smtClean="0"/>
          </a:p>
          <a:p>
            <a:r>
              <a:rPr lang="zh-CN" altLang="en-US" sz="2800" dirty="0">
                <a:latin typeface="+mj-ea"/>
                <a:ea typeface="+mj-ea"/>
              </a:rPr>
              <a:t>意义</a:t>
            </a:r>
            <a:r>
              <a:rPr lang="zh-CN" altLang="en-US" sz="2400" dirty="0" smtClean="0"/>
              <a:t>：对</a:t>
            </a:r>
            <a:r>
              <a:rPr lang="zh-CN" altLang="en-US" sz="2400" dirty="0"/>
              <a:t>世界</a:t>
            </a:r>
            <a:r>
              <a:rPr lang="zh-CN" altLang="en-US" sz="2400" dirty="0" smtClean="0"/>
              <a:t>各国文化</a:t>
            </a:r>
            <a:r>
              <a:rPr lang="zh-CN" altLang="en-US" sz="2400" dirty="0"/>
              <a:t>、教育、政治、经济的发展</a:t>
            </a:r>
            <a:r>
              <a:rPr lang="zh-CN" altLang="en-US" sz="2400" dirty="0" smtClean="0"/>
              <a:t>提供有利</a:t>
            </a:r>
            <a:r>
              <a:rPr lang="zh-CN" altLang="en-US" sz="2400" dirty="0"/>
              <a:t>条件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408515" y="1328914"/>
            <a:ext cx="399011" cy="39901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ea"/>
                <a:ea typeface="+mj-ea"/>
              </a:rPr>
              <a:t>大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23657" y="1328914"/>
            <a:ext cx="399011" cy="39901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ea"/>
                <a:ea typeface="+mj-ea"/>
              </a:rPr>
              <a:t>名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696989" y="1327792"/>
            <a:ext cx="399011" cy="39901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ea"/>
                <a:ea typeface="+mj-ea"/>
              </a:rPr>
              <a:t>选</a:t>
            </a:r>
            <a:endParaRPr lang="zh-CN" altLang="en-US" sz="2000" dirty="0">
              <a:latin typeface="+mj-ea"/>
              <a:ea typeface="+mj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071" y="1461351"/>
            <a:ext cx="3362325" cy="3790950"/>
          </a:xfrm>
          <a:prstGeom prst="rect">
            <a:avLst/>
          </a:prstGeom>
        </p:spPr>
      </p:pic>
      <p:sp>
        <p:nvSpPr>
          <p:cNvPr id="9" name="任意多边形 6"/>
          <p:cNvSpPr/>
          <p:nvPr/>
        </p:nvSpPr>
        <p:spPr>
          <a:xfrm>
            <a:off x="10105480" y="1115880"/>
            <a:ext cx="347753" cy="543785"/>
          </a:xfrm>
          <a:custGeom>
            <a:avLst/>
            <a:gdLst>
              <a:gd name="connsiteX0" fmla="*/ 0 w 253833"/>
              <a:gd name="connsiteY0" fmla="*/ 0 h 725514"/>
              <a:gd name="connsiteX1" fmla="*/ 126916 w 253833"/>
              <a:gd name="connsiteY1" fmla="*/ 0 h 725514"/>
              <a:gd name="connsiteX2" fmla="*/ 126916 w 253833"/>
              <a:gd name="connsiteY2" fmla="*/ 725514 h 725514"/>
              <a:gd name="connsiteX3" fmla="*/ 253833 w 253833"/>
              <a:gd name="connsiteY3" fmla="*/ 725514 h 72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725514">
                <a:moveTo>
                  <a:pt x="0" y="0"/>
                </a:moveTo>
                <a:lnTo>
                  <a:pt x="126916" y="0"/>
                </a:lnTo>
                <a:lnTo>
                  <a:pt x="126916" y="725514"/>
                </a:lnTo>
                <a:lnTo>
                  <a:pt x="253833" y="725514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401" tIns="343541" rIns="120401" bIns="343542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10" name="任意多边形 7"/>
          <p:cNvSpPr/>
          <p:nvPr/>
        </p:nvSpPr>
        <p:spPr>
          <a:xfrm>
            <a:off x="10105480" y="1115880"/>
            <a:ext cx="347753" cy="293652"/>
          </a:xfrm>
          <a:custGeom>
            <a:avLst/>
            <a:gdLst>
              <a:gd name="connsiteX0" fmla="*/ 0 w 253833"/>
              <a:gd name="connsiteY0" fmla="*/ 0 h 241838"/>
              <a:gd name="connsiteX1" fmla="*/ 126916 w 253833"/>
              <a:gd name="connsiteY1" fmla="*/ 0 h 241838"/>
              <a:gd name="connsiteX2" fmla="*/ 126916 w 253833"/>
              <a:gd name="connsiteY2" fmla="*/ 241838 h 241838"/>
              <a:gd name="connsiteX3" fmla="*/ 253833 w 253833"/>
              <a:gd name="connsiteY3" fmla="*/ 241838 h 24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241838">
                <a:moveTo>
                  <a:pt x="0" y="0"/>
                </a:moveTo>
                <a:lnTo>
                  <a:pt x="126916" y="0"/>
                </a:lnTo>
                <a:lnTo>
                  <a:pt x="126916" y="241838"/>
                </a:lnTo>
                <a:lnTo>
                  <a:pt x="253833" y="24183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0852" tIns="112154" rIns="130852" bIns="112155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11" name="任意多边形 11"/>
          <p:cNvSpPr/>
          <p:nvPr/>
        </p:nvSpPr>
        <p:spPr>
          <a:xfrm>
            <a:off x="10105480" y="234921"/>
            <a:ext cx="347753" cy="880957"/>
          </a:xfrm>
          <a:custGeom>
            <a:avLst/>
            <a:gdLst>
              <a:gd name="connsiteX0" fmla="*/ 0 w 253833"/>
              <a:gd name="connsiteY0" fmla="*/ 725514 h 725514"/>
              <a:gd name="connsiteX1" fmla="*/ 126916 w 253833"/>
              <a:gd name="connsiteY1" fmla="*/ 725514 h 725514"/>
              <a:gd name="connsiteX2" fmla="*/ 126916 w 253833"/>
              <a:gd name="connsiteY2" fmla="*/ 0 h 725514"/>
              <a:gd name="connsiteX3" fmla="*/ 253833 w 253833"/>
              <a:gd name="connsiteY3" fmla="*/ 0 h 72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725514">
                <a:moveTo>
                  <a:pt x="0" y="725514"/>
                </a:moveTo>
                <a:lnTo>
                  <a:pt x="126916" y="725514"/>
                </a:lnTo>
                <a:lnTo>
                  <a:pt x="126916" y="0"/>
                </a:lnTo>
                <a:lnTo>
                  <a:pt x="253833" y="0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401" tIns="343542" rIns="120401" bIns="343541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12" name="任意多边形 40"/>
          <p:cNvSpPr/>
          <p:nvPr/>
        </p:nvSpPr>
        <p:spPr>
          <a:xfrm>
            <a:off x="8366714" y="880957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技术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3" name="任意多边形 41"/>
          <p:cNvSpPr/>
          <p:nvPr/>
        </p:nvSpPr>
        <p:spPr>
          <a:xfrm>
            <a:off x="10453234" y="0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传统科学技术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4" name="任意多边形 44"/>
          <p:cNvSpPr/>
          <p:nvPr/>
        </p:nvSpPr>
        <p:spPr>
          <a:xfrm>
            <a:off x="10453234" y="475948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手工业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5" name="任意多边形 45"/>
          <p:cNvSpPr/>
          <p:nvPr/>
        </p:nvSpPr>
        <p:spPr>
          <a:xfrm>
            <a:off x="10453234" y="945791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中医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6" name="任意多边形 46"/>
          <p:cNvSpPr/>
          <p:nvPr/>
        </p:nvSpPr>
        <p:spPr>
          <a:xfrm>
            <a:off x="10453234" y="1396886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四大发明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56932" y="125782"/>
            <a:ext cx="3126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汉仪旗黑-45S" panose="00020600040101010101" pitchFamily="18" charset="-122"/>
                <a:ea typeface="汉仪旗黑-45S" panose="00020600040101010101" pitchFamily="18" charset="-122"/>
              </a:rPr>
              <a:t>3.3.3.1 </a:t>
            </a:r>
            <a:r>
              <a:rPr lang="zh-CN" altLang="en-US" sz="1600" dirty="0">
                <a:latin typeface="汉仪旗黑-45S" panose="00020600040101010101" pitchFamily="18" charset="-122"/>
                <a:ea typeface="汉仪旗黑-45S" panose="00020600040101010101" pitchFamily="18" charset="-122"/>
              </a:rPr>
              <a:t>中国传统技术的历史地位</a:t>
            </a:r>
          </a:p>
        </p:txBody>
      </p:sp>
    </p:spTree>
    <p:extLst>
      <p:ext uri="{BB962C8B-B14F-4D97-AF65-F5344CB8AC3E}">
        <p14:creationId xmlns:p14="http://schemas.microsoft.com/office/powerpoint/2010/main" val="21115825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相传造纸术的发明者是蔡伦，他是（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先秦时期人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西汉时期人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东汉时期人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三国时期人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1910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相传造纸术的发明者是蔡伦，他是（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先秦时期人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西汉时期人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C:</a:t>
            </a:r>
            <a:r>
              <a:rPr lang="zh-CN" altLang="en-US" sz="2400" dirty="0">
                <a:solidFill>
                  <a:srgbClr val="FF0000"/>
                </a:solidFill>
              </a:rPr>
              <a:t>东汉时期人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三国时期人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139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我国的造纸术传入欧洲是在（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公元</a:t>
            </a:r>
            <a:r>
              <a:rPr lang="en-US" altLang="zh-CN" sz="2400" dirty="0"/>
              <a:t>6</a:t>
            </a:r>
            <a:r>
              <a:rPr lang="zh-CN" altLang="en-US" sz="2400" dirty="0"/>
              <a:t>世纪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公元</a:t>
            </a:r>
            <a:r>
              <a:rPr lang="en-US" altLang="zh-CN" sz="2400" dirty="0"/>
              <a:t>8</a:t>
            </a:r>
            <a:r>
              <a:rPr lang="zh-CN" altLang="en-US" sz="2400" dirty="0"/>
              <a:t>世纪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公元</a:t>
            </a:r>
            <a:r>
              <a:rPr lang="en-US" altLang="zh-CN" sz="2400" dirty="0"/>
              <a:t>12</a:t>
            </a:r>
            <a:r>
              <a:rPr lang="zh-CN" altLang="en-US" sz="2400" dirty="0"/>
              <a:t>世纪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公元</a:t>
            </a:r>
            <a:r>
              <a:rPr lang="en-US" altLang="zh-CN" sz="2400" dirty="0"/>
              <a:t>16</a:t>
            </a:r>
            <a:r>
              <a:rPr lang="zh-CN" altLang="en-US" sz="2400" dirty="0"/>
              <a:t>世纪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31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7391" y="317506"/>
            <a:ext cx="10515600" cy="645130"/>
          </a:xfrm>
        </p:spPr>
        <p:txBody>
          <a:bodyPr/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 </a:t>
            </a:r>
            <a:r>
              <a:rPr lang="zh-CN" altLang="en-US" dirty="0"/>
              <a:t>中国传统的技术文化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0902"/>
            <a:ext cx="10515600" cy="4987141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+mj-ea"/>
                <a:ea typeface="+mj-ea"/>
              </a:rPr>
              <a:t>3.3.1.1</a:t>
            </a:r>
            <a:r>
              <a:rPr lang="zh-CN" altLang="en-US" sz="2800" dirty="0" smtClean="0">
                <a:latin typeface="+mj-ea"/>
                <a:ea typeface="+mj-ea"/>
              </a:rPr>
              <a:t>：</a:t>
            </a:r>
            <a:r>
              <a:rPr lang="zh-CN" altLang="zh-CN" sz="2800" dirty="0" smtClean="0">
                <a:latin typeface="+mj-ea"/>
                <a:ea typeface="+mj-ea"/>
              </a:rPr>
              <a:t>传统</a:t>
            </a:r>
            <a:r>
              <a:rPr lang="zh-CN" altLang="zh-CN" sz="2800" dirty="0">
                <a:latin typeface="+mj-ea"/>
                <a:ea typeface="+mj-ea"/>
              </a:rPr>
              <a:t>天文</a:t>
            </a:r>
            <a:r>
              <a:rPr lang="zh-CN" altLang="zh-CN" sz="2800" dirty="0" smtClean="0">
                <a:latin typeface="+mj-ea"/>
                <a:ea typeface="+mj-ea"/>
              </a:rPr>
              <a:t>知识</a:t>
            </a:r>
            <a:r>
              <a:rPr lang="zh-CN" altLang="en-US" sz="2800" dirty="0">
                <a:solidFill>
                  <a:srgbClr val="4472C4"/>
                </a:solidFill>
              </a:rPr>
              <a:t>★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zh-CN" altLang="en-US" sz="2400" b="1" dirty="0" smtClean="0"/>
              <a:t>中国传统历法的基本元素：日、气、朔</a:t>
            </a:r>
            <a:endParaRPr lang="en-US" altLang="zh-CN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日：一昼一夜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气：节气，冬至到冬至是一个回归年，里边有二十四节气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朔：日、月黄道经度相同的时刻，两朔之间是一个月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727030" y="1387079"/>
            <a:ext cx="399011" cy="39901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ea"/>
                <a:ea typeface="+mj-ea"/>
              </a:rPr>
              <a:t>选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9" name="任意多边形 9"/>
          <p:cNvSpPr/>
          <p:nvPr/>
        </p:nvSpPr>
        <p:spPr>
          <a:xfrm>
            <a:off x="9900478" y="600047"/>
            <a:ext cx="347753" cy="293252"/>
          </a:xfrm>
          <a:custGeom>
            <a:avLst/>
            <a:gdLst>
              <a:gd name="connsiteX0" fmla="*/ 0 w 253833"/>
              <a:gd name="connsiteY0" fmla="*/ 0 h 241838"/>
              <a:gd name="connsiteX1" fmla="*/ 126916 w 253833"/>
              <a:gd name="connsiteY1" fmla="*/ 0 h 241838"/>
              <a:gd name="connsiteX2" fmla="*/ 126916 w 253833"/>
              <a:gd name="connsiteY2" fmla="*/ 241838 h 241838"/>
              <a:gd name="connsiteX3" fmla="*/ 253833 w 253833"/>
              <a:gd name="connsiteY3" fmla="*/ 241838 h 24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241838">
                <a:moveTo>
                  <a:pt x="0" y="0"/>
                </a:moveTo>
                <a:lnTo>
                  <a:pt x="126916" y="0"/>
                </a:lnTo>
                <a:lnTo>
                  <a:pt x="126916" y="241838"/>
                </a:lnTo>
                <a:lnTo>
                  <a:pt x="253833" y="24183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0852" tIns="112155" rIns="130852" bIns="112154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10" name="任意多边形 10"/>
          <p:cNvSpPr/>
          <p:nvPr/>
        </p:nvSpPr>
        <p:spPr>
          <a:xfrm>
            <a:off x="9900478" y="306395"/>
            <a:ext cx="347753" cy="293252"/>
          </a:xfrm>
          <a:custGeom>
            <a:avLst/>
            <a:gdLst>
              <a:gd name="connsiteX0" fmla="*/ 0 w 253833"/>
              <a:gd name="connsiteY0" fmla="*/ 241838 h 241838"/>
              <a:gd name="connsiteX1" fmla="*/ 126916 w 253833"/>
              <a:gd name="connsiteY1" fmla="*/ 241838 h 241838"/>
              <a:gd name="connsiteX2" fmla="*/ 126916 w 253833"/>
              <a:gd name="connsiteY2" fmla="*/ 0 h 241838"/>
              <a:gd name="connsiteX3" fmla="*/ 253833 w 253833"/>
              <a:gd name="connsiteY3" fmla="*/ 0 h 24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241838">
                <a:moveTo>
                  <a:pt x="0" y="241838"/>
                </a:moveTo>
                <a:lnTo>
                  <a:pt x="126916" y="241838"/>
                </a:lnTo>
                <a:lnTo>
                  <a:pt x="126916" y="0"/>
                </a:lnTo>
                <a:lnTo>
                  <a:pt x="253833" y="0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0852" tIns="112154" rIns="130852" bIns="112155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13" name="任意多边形 41"/>
          <p:cNvSpPr/>
          <p:nvPr/>
        </p:nvSpPr>
        <p:spPr>
          <a:xfrm>
            <a:off x="8161711" y="365126"/>
            <a:ext cx="1738766" cy="46920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传统科学技术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4" name="任意多边形 42"/>
          <p:cNvSpPr/>
          <p:nvPr/>
        </p:nvSpPr>
        <p:spPr>
          <a:xfrm>
            <a:off x="10248231" y="71473"/>
            <a:ext cx="1738766" cy="46920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天文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5" name="任意多边形 43"/>
          <p:cNvSpPr/>
          <p:nvPr/>
        </p:nvSpPr>
        <p:spPr>
          <a:xfrm>
            <a:off x="10248231" y="658778"/>
            <a:ext cx="1738766" cy="46920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算数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56932" y="125782"/>
            <a:ext cx="21275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汉仪旗黑-45S" panose="00020600040101010101" pitchFamily="18" charset="-122"/>
                <a:ea typeface="汉仪旗黑-45S" panose="00020600040101010101" pitchFamily="18" charset="-122"/>
              </a:rPr>
              <a:t>3.3.1.1 </a:t>
            </a:r>
            <a:r>
              <a:rPr lang="zh-TW" altLang="en-US" sz="1600" dirty="0">
                <a:latin typeface="汉仪旗黑-45S" panose="00020600040101010101" pitchFamily="18" charset="-122"/>
                <a:ea typeface="汉仪旗黑-45S" panose="00020600040101010101" pitchFamily="18" charset="-122"/>
              </a:rPr>
              <a:t>传统天文知识</a:t>
            </a:r>
            <a:endParaRPr lang="zh-CN" altLang="en-US" sz="16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21931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我国的造纸术传入欧洲是在（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公元</a:t>
            </a:r>
            <a:r>
              <a:rPr lang="en-US" altLang="zh-CN" sz="2400" dirty="0"/>
              <a:t>6</a:t>
            </a:r>
            <a:r>
              <a:rPr lang="zh-CN" altLang="en-US" sz="2400" dirty="0"/>
              <a:t>世纪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公元</a:t>
            </a:r>
            <a:r>
              <a:rPr lang="en-US" altLang="zh-CN" sz="2400" dirty="0"/>
              <a:t>8</a:t>
            </a:r>
            <a:r>
              <a:rPr lang="zh-CN" altLang="en-US" sz="2400" dirty="0"/>
              <a:t>世纪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C:</a:t>
            </a:r>
            <a:r>
              <a:rPr lang="zh-CN" altLang="en-US" sz="2400" dirty="0">
                <a:solidFill>
                  <a:srgbClr val="FF0000"/>
                </a:solidFill>
              </a:rPr>
              <a:t>公元</a:t>
            </a:r>
            <a:r>
              <a:rPr lang="en-US" altLang="zh-CN" sz="2400" dirty="0">
                <a:solidFill>
                  <a:srgbClr val="FF0000"/>
                </a:solidFill>
              </a:rPr>
              <a:t>12</a:t>
            </a:r>
            <a:r>
              <a:rPr lang="zh-CN" altLang="en-US" sz="2400" dirty="0">
                <a:solidFill>
                  <a:srgbClr val="FF0000"/>
                </a:solidFill>
              </a:rPr>
              <a:t>世纪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公元</a:t>
            </a:r>
            <a:r>
              <a:rPr lang="en-US" altLang="zh-CN" sz="2400" dirty="0"/>
              <a:t>16</a:t>
            </a:r>
            <a:r>
              <a:rPr lang="zh-CN" altLang="en-US" sz="2400" dirty="0"/>
              <a:t>世纪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0875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 </a:t>
            </a:r>
            <a:r>
              <a:rPr lang="zh-CN" altLang="en-US" dirty="0"/>
              <a:t>中国传统的技术文化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9822"/>
            <a:ext cx="7528513" cy="5166528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j-ea"/>
                <a:ea typeface="+mj-ea"/>
              </a:rPr>
              <a:t>3.3.2.1</a:t>
            </a:r>
            <a:r>
              <a:rPr lang="zh-CN" altLang="en-US" sz="2400" dirty="0" smtClean="0">
                <a:latin typeface="+mj-ea"/>
                <a:ea typeface="+mj-ea"/>
              </a:rPr>
              <a:t>：</a:t>
            </a:r>
            <a:r>
              <a:rPr lang="zh-CN" altLang="en-US" sz="2400" dirty="0">
                <a:latin typeface="+mj-ea"/>
                <a:ea typeface="+mj-ea"/>
              </a:rPr>
              <a:t>四大</a:t>
            </a:r>
            <a:r>
              <a:rPr lang="zh-CN" altLang="en-US" sz="2400" dirty="0" smtClean="0">
                <a:latin typeface="+mj-ea"/>
                <a:ea typeface="+mj-ea"/>
              </a:rPr>
              <a:t>发明</a:t>
            </a:r>
            <a:r>
              <a:rPr lang="zh-CN" altLang="en-US" sz="2400" dirty="0" smtClean="0">
                <a:solidFill>
                  <a:srgbClr val="4472C4"/>
                </a:solidFill>
              </a:rPr>
              <a:t>★★★</a:t>
            </a:r>
            <a:endParaRPr lang="zh-CN" altLang="en-US" dirty="0"/>
          </a:p>
          <a:p>
            <a:r>
              <a:rPr lang="zh-CN" altLang="en-US" sz="2400" dirty="0" smtClean="0">
                <a:solidFill>
                  <a:schemeClr val="accent5"/>
                </a:solidFill>
                <a:latin typeface="+mj-ea"/>
                <a:ea typeface="+mj-ea"/>
              </a:rPr>
              <a:t>印刷术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u="sng" dirty="0" smtClean="0">
                <a:solidFill>
                  <a:schemeClr val="accent5"/>
                </a:solidFill>
              </a:rPr>
              <a:t>唐代</a:t>
            </a:r>
            <a:r>
              <a:rPr lang="zh-CN" altLang="en-US" sz="2400" b="1" u="sng" dirty="0">
                <a:solidFill>
                  <a:schemeClr val="accent5"/>
                </a:solidFill>
              </a:rPr>
              <a:t>初年</a:t>
            </a:r>
            <a:r>
              <a:rPr lang="zh-CN" altLang="en-US" sz="2400" dirty="0" smtClean="0"/>
              <a:t>，</a:t>
            </a:r>
            <a:r>
              <a:rPr lang="zh-CN" altLang="en-US" sz="2400" b="1" u="sng" dirty="0" smtClean="0">
                <a:solidFill>
                  <a:schemeClr val="accent5"/>
                </a:solidFill>
              </a:rPr>
              <a:t>雕版</a:t>
            </a:r>
            <a:r>
              <a:rPr lang="zh-CN" altLang="en-US" sz="2400" dirty="0" smtClean="0"/>
              <a:t>印刷。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宋仁宗</a:t>
            </a:r>
            <a:r>
              <a:rPr lang="zh-CN" altLang="en-US" sz="2400" dirty="0" smtClean="0"/>
              <a:t>时，</a:t>
            </a:r>
            <a:r>
              <a:rPr lang="zh-CN" altLang="en-US" sz="2400" b="1" u="sng" dirty="0" smtClean="0">
                <a:solidFill>
                  <a:schemeClr val="accent5"/>
                </a:solidFill>
              </a:rPr>
              <a:t>毕</a:t>
            </a:r>
            <a:r>
              <a:rPr lang="zh-CN" altLang="en-US" sz="2400" b="1" u="sng" dirty="0">
                <a:solidFill>
                  <a:schemeClr val="accent5"/>
                </a:solidFill>
              </a:rPr>
              <a:t>昇</a:t>
            </a:r>
            <a:r>
              <a:rPr lang="zh-CN" altLang="en-US" sz="2400" dirty="0" smtClean="0"/>
              <a:t>发明</a:t>
            </a:r>
            <a:r>
              <a:rPr lang="zh-CN" altLang="en-US" sz="2400" b="1" u="sng" dirty="0" smtClean="0">
                <a:solidFill>
                  <a:schemeClr val="accent5"/>
                </a:solidFill>
              </a:rPr>
              <a:t>活字印刷</a:t>
            </a:r>
            <a:r>
              <a:rPr lang="zh-CN" altLang="en-US" sz="2400" b="1" u="sng" dirty="0">
                <a:solidFill>
                  <a:schemeClr val="accent5"/>
                </a:solidFill>
              </a:rPr>
              <a:t>术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u="sng" dirty="0" smtClean="0">
                <a:solidFill>
                  <a:schemeClr val="accent5"/>
                </a:solidFill>
              </a:rPr>
              <a:t>公元</a:t>
            </a:r>
            <a:r>
              <a:rPr lang="en-US" altLang="zh-CN" sz="2400" b="1" u="sng" dirty="0">
                <a:solidFill>
                  <a:schemeClr val="accent5"/>
                </a:solidFill>
              </a:rPr>
              <a:t>8</a:t>
            </a:r>
            <a:r>
              <a:rPr lang="zh-CN" altLang="en-US" sz="2400" b="1" u="sng" dirty="0">
                <a:solidFill>
                  <a:schemeClr val="accent5"/>
                </a:solidFill>
              </a:rPr>
              <a:t>世纪</a:t>
            </a:r>
            <a:r>
              <a:rPr lang="zh-CN" altLang="en-US" sz="2400" dirty="0"/>
              <a:t>时，雕版印刷术传入</a:t>
            </a:r>
            <a:r>
              <a:rPr lang="zh-CN" altLang="en-US" sz="2400" b="1" u="sng" dirty="0" smtClean="0">
                <a:solidFill>
                  <a:schemeClr val="accent5"/>
                </a:solidFill>
              </a:rPr>
              <a:t>日本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u="sng" dirty="0" smtClean="0">
                <a:solidFill>
                  <a:schemeClr val="accent5"/>
                </a:solidFill>
              </a:rPr>
              <a:t>公元</a:t>
            </a:r>
            <a:r>
              <a:rPr lang="en-US" altLang="zh-CN" sz="2400" b="1" u="sng" dirty="0">
                <a:solidFill>
                  <a:schemeClr val="accent5"/>
                </a:solidFill>
              </a:rPr>
              <a:t>14~15</a:t>
            </a:r>
            <a:r>
              <a:rPr lang="zh-CN" altLang="en-US" sz="2400" b="1" u="sng" dirty="0">
                <a:solidFill>
                  <a:schemeClr val="accent5"/>
                </a:solidFill>
              </a:rPr>
              <a:t>世纪</a:t>
            </a:r>
            <a:r>
              <a:rPr lang="zh-CN" altLang="en-US" sz="2400" dirty="0"/>
              <a:t>，雕版与活字印刷开始并行</a:t>
            </a:r>
            <a:r>
              <a:rPr lang="zh-CN" altLang="en-US" sz="2400" b="1" u="sng" dirty="0">
                <a:solidFill>
                  <a:schemeClr val="accent5"/>
                </a:solidFill>
              </a:rPr>
              <a:t>欧洲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800" dirty="0">
                <a:latin typeface="+mj-ea"/>
                <a:ea typeface="+mj-ea"/>
              </a:rPr>
              <a:t>意义</a:t>
            </a:r>
            <a:r>
              <a:rPr lang="zh-CN" altLang="en-US" sz="2400" dirty="0" smtClean="0"/>
              <a:t>：带来明清</a:t>
            </a:r>
            <a:r>
              <a:rPr lang="zh-CN" altLang="en-US" sz="2400" dirty="0"/>
              <a:t>文化的繁荣，</a:t>
            </a:r>
            <a:r>
              <a:rPr lang="zh-CN" altLang="en-US" sz="2400" dirty="0" smtClean="0"/>
              <a:t>促进欧洲</a:t>
            </a:r>
            <a:r>
              <a:rPr lang="zh-CN" altLang="en-US" sz="2400" dirty="0"/>
              <a:t>的宗教改革运动，</a:t>
            </a:r>
            <a:r>
              <a:rPr lang="zh-CN" altLang="en-US" sz="2400" dirty="0" smtClean="0"/>
              <a:t>推动世界</a:t>
            </a:r>
            <a:r>
              <a:rPr lang="zh-CN" altLang="en-US" sz="2400" dirty="0"/>
              <a:t>各国思想文化的交流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408515" y="1328914"/>
            <a:ext cx="399011" cy="39901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ea"/>
                <a:ea typeface="+mj-ea"/>
              </a:rPr>
              <a:t>大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23657" y="1328914"/>
            <a:ext cx="399011" cy="39901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ea"/>
                <a:ea typeface="+mj-ea"/>
              </a:rPr>
              <a:t>名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696989" y="1327792"/>
            <a:ext cx="399011" cy="39901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ea"/>
                <a:ea typeface="+mj-ea"/>
              </a:rPr>
              <a:t>选</a:t>
            </a:r>
            <a:endParaRPr lang="zh-CN" altLang="en-US" sz="2000" dirty="0">
              <a:latin typeface="+mj-ea"/>
              <a:ea typeface="+mj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227" y="1933141"/>
            <a:ext cx="2907573" cy="3942669"/>
          </a:xfrm>
          <a:prstGeom prst="rect">
            <a:avLst/>
          </a:prstGeom>
        </p:spPr>
      </p:pic>
      <p:sp>
        <p:nvSpPr>
          <p:cNvPr id="9" name="任意多边形 6"/>
          <p:cNvSpPr/>
          <p:nvPr/>
        </p:nvSpPr>
        <p:spPr>
          <a:xfrm>
            <a:off x="10105480" y="1115880"/>
            <a:ext cx="347753" cy="543785"/>
          </a:xfrm>
          <a:custGeom>
            <a:avLst/>
            <a:gdLst>
              <a:gd name="connsiteX0" fmla="*/ 0 w 253833"/>
              <a:gd name="connsiteY0" fmla="*/ 0 h 725514"/>
              <a:gd name="connsiteX1" fmla="*/ 126916 w 253833"/>
              <a:gd name="connsiteY1" fmla="*/ 0 h 725514"/>
              <a:gd name="connsiteX2" fmla="*/ 126916 w 253833"/>
              <a:gd name="connsiteY2" fmla="*/ 725514 h 725514"/>
              <a:gd name="connsiteX3" fmla="*/ 253833 w 253833"/>
              <a:gd name="connsiteY3" fmla="*/ 725514 h 72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725514">
                <a:moveTo>
                  <a:pt x="0" y="0"/>
                </a:moveTo>
                <a:lnTo>
                  <a:pt x="126916" y="0"/>
                </a:lnTo>
                <a:lnTo>
                  <a:pt x="126916" y="725514"/>
                </a:lnTo>
                <a:lnTo>
                  <a:pt x="253833" y="725514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401" tIns="343541" rIns="120401" bIns="343542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10" name="任意多边形 7"/>
          <p:cNvSpPr/>
          <p:nvPr/>
        </p:nvSpPr>
        <p:spPr>
          <a:xfrm>
            <a:off x="10105480" y="1115880"/>
            <a:ext cx="347753" cy="293652"/>
          </a:xfrm>
          <a:custGeom>
            <a:avLst/>
            <a:gdLst>
              <a:gd name="connsiteX0" fmla="*/ 0 w 253833"/>
              <a:gd name="connsiteY0" fmla="*/ 0 h 241838"/>
              <a:gd name="connsiteX1" fmla="*/ 126916 w 253833"/>
              <a:gd name="connsiteY1" fmla="*/ 0 h 241838"/>
              <a:gd name="connsiteX2" fmla="*/ 126916 w 253833"/>
              <a:gd name="connsiteY2" fmla="*/ 241838 h 241838"/>
              <a:gd name="connsiteX3" fmla="*/ 253833 w 253833"/>
              <a:gd name="connsiteY3" fmla="*/ 241838 h 24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241838">
                <a:moveTo>
                  <a:pt x="0" y="0"/>
                </a:moveTo>
                <a:lnTo>
                  <a:pt x="126916" y="0"/>
                </a:lnTo>
                <a:lnTo>
                  <a:pt x="126916" y="241838"/>
                </a:lnTo>
                <a:lnTo>
                  <a:pt x="253833" y="24183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0852" tIns="112154" rIns="130852" bIns="112155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11" name="任意多边形 11"/>
          <p:cNvSpPr/>
          <p:nvPr/>
        </p:nvSpPr>
        <p:spPr>
          <a:xfrm>
            <a:off x="10105480" y="234921"/>
            <a:ext cx="347753" cy="880957"/>
          </a:xfrm>
          <a:custGeom>
            <a:avLst/>
            <a:gdLst>
              <a:gd name="connsiteX0" fmla="*/ 0 w 253833"/>
              <a:gd name="connsiteY0" fmla="*/ 725514 h 725514"/>
              <a:gd name="connsiteX1" fmla="*/ 126916 w 253833"/>
              <a:gd name="connsiteY1" fmla="*/ 725514 h 725514"/>
              <a:gd name="connsiteX2" fmla="*/ 126916 w 253833"/>
              <a:gd name="connsiteY2" fmla="*/ 0 h 725514"/>
              <a:gd name="connsiteX3" fmla="*/ 253833 w 253833"/>
              <a:gd name="connsiteY3" fmla="*/ 0 h 72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725514">
                <a:moveTo>
                  <a:pt x="0" y="725514"/>
                </a:moveTo>
                <a:lnTo>
                  <a:pt x="126916" y="725514"/>
                </a:lnTo>
                <a:lnTo>
                  <a:pt x="126916" y="0"/>
                </a:lnTo>
                <a:lnTo>
                  <a:pt x="253833" y="0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401" tIns="343542" rIns="120401" bIns="343541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12" name="任意多边形 40"/>
          <p:cNvSpPr/>
          <p:nvPr/>
        </p:nvSpPr>
        <p:spPr>
          <a:xfrm>
            <a:off x="8366714" y="880957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技术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3" name="任意多边形 41"/>
          <p:cNvSpPr/>
          <p:nvPr/>
        </p:nvSpPr>
        <p:spPr>
          <a:xfrm>
            <a:off x="10453234" y="0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传统科学技术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4" name="任意多边形 44"/>
          <p:cNvSpPr/>
          <p:nvPr/>
        </p:nvSpPr>
        <p:spPr>
          <a:xfrm>
            <a:off x="10453234" y="475948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手工业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5" name="任意多边形 45"/>
          <p:cNvSpPr/>
          <p:nvPr/>
        </p:nvSpPr>
        <p:spPr>
          <a:xfrm>
            <a:off x="10453234" y="945791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中医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6" name="任意多边形 46"/>
          <p:cNvSpPr/>
          <p:nvPr/>
        </p:nvSpPr>
        <p:spPr>
          <a:xfrm>
            <a:off x="10453234" y="1396886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四大发明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56932" y="125782"/>
            <a:ext cx="3126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汉仪旗黑-45S" panose="00020600040101010101" pitchFamily="18" charset="-122"/>
                <a:ea typeface="汉仪旗黑-45S" panose="00020600040101010101" pitchFamily="18" charset="-122"/>
              </a:rPr>
              <a:t>3.2.2.1 </a:t>
            </a:r>
            <a:r>
              <a:rPr lang="zh-CN" altLang="en-US" sz="1600" dirty="0">
                <a:latin typeface="汉仪旗黑-45S" panose="00020600040101010101" pitchFamily="18" charset="-122"/>
                <a:ea typeface="汉仪旗黑-45S" panose="00020600040101010101" pitchFamily="18" charset="-122"/>
              </a:rPr>
              <a:t>传统日常生活的家庭单元</a:t>
            </a:r>
          </a:p>
        </p:txBody>
      </p:sp>
    </p:spTree>
    <p:extLst>
      <p:ext uri="{BB962C8B-B14F-4D97-AF65-F5344CB8AC3E}">
        <p14:creationId xmlns:p14="http://schemas.microsoft.com/office/powerpoint/2010/main" val="39841663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62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327" y="1712057"/>
            <a:ext cx="2907573" cy="39426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-1" r="27132" b="6067"/>
          <a:stretch>
            <a:fillRect/>
          </a:stretch>
        </p:blipFill>
        <p:spPr>
          <a:xfrm>
            <a:off x="5872298" y="1712057"/>
            <a:ext cx="4592501" cy="394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650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宋仁宗时期，发明活字印刷术的是  </a:t>
            </a:r>
            <a:endParaRPr lang="en-US" altLang="zh-CN" sz="2400" dirty="0" smtClean="0"/>
          </a:p>
          <a:p>
            <a:pPr marL="457200" indent="-457200">
              <a:buAutoNum type="alphaUcPeriod"/>
            </a:pPr>
            <a:r>
              <a:rPr lang="zh-CN" altLang="en-US" sz="2400" dirty="0" smtClean="0"/>
              <a:t>蔡伦</a:t>
            </a:r>
            <a:endParaRPr lang="en-US" altLang="zh-CN" sz="2400" dirty="0" smtClean="0"/>
          </a:p>
          <a:p>
            <a:pPr marL="457200" indent="-457200">
              <a:buAutoNum type="alphaUcPeriod"/>
            </a:pPr>
            <a:r>
              <a:rPr lang="zh-CN" altLang="en-US" sz="2400" dirty="0" smtClean="0"/>
              <a:t>鲁班</a:t>
            </a:r>
            <a:endParaRPr lang="en-US" altLang="zh-CN" sz="2400" dirty="0" smtClean="0"/>
          </a:p>
          <a:p>
            <a:pPr marL="457200" indent="-457200">
              <a:buAutoNum type="alphaUcPeriod"/>
            </a:pPr>
            <a:r>
              <a:rPr lang="zh-CN" altLang="en-US" sz="2400" dirty="0" smtClean="0"/>
              <a:t>李耳</a:t>
            </a:r>
            <a:endParaRPr lang="en-US" altLang="zh-CN" sz="2400" dirty="0" smtClean="0"/>
          </a:p>
          <a:p>
            <a:pPr marL="457200" indent="-457200">
              <a:buAutoNum type="alphaUcPeriod"/>
            </a:pPr>
            <a:r>
              <a:rPr lang="zh-CN" altLang="en-US" sz="2400" dirty="0" smtClean="0"/>
              <a:t>毕</a:t>
            </a:r>
            <a:r>
              <a:rPr lang="zh-CN" altLang="en-US" sz="2400" dirty="0"/>
              <a:t>昇</a:t>
            </a:r>
            <a:r>
              <a:rPr lang="en-US" altLang="zh-CN" sz="2400" dirty="0"/>
              <a:t>"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8875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印刷术传入日本的时间</a:t>
            </a:r>
            <a:r>
              <a:rPr lang="zh-CN" altLang="en-US" sz="2400" dirty="0" smtClean="0"/>
              <a:t>是（  ）</a:t>
            </a:r>
            <a:r>
              <a:rPr lang="en-US" altLang="zh-CN" sz="2400" dirty="0" smtClean="0"/>
              <a:t>    </a:t>
            </a:r>
          </a:p>
          <a:p>
            <a:r>
              <a:rPr lang="en-US" altLang="zh-CN" sz="2400" dirty="0" smtClean="0"/>
              <a:t>A.8</a:t>
            </a:r>
            <a:r>
              <a:rPr lang="zh-CN" altLang="en-US" sz="2400" dirty="0"/>
              <a:t>世纪 </a:t>
            </a:r>
            <a:endParaRPr lang="en-US" altLang="zh-CN" sz="2400" dirty="0" smtClean="0"/>
          </a:p>
          <a:p>
            <a:r>
              <a:rPr lang="en-US" altLang="zh-CN" sz="2400" dirty="0" smtClean="0"/>
              <a:t>B.9</a:t>
            </a:r>
            <a:r>
              <a:rPr lang="zh-CN" altLang="en-US" sz="2400" dirty="0" smtClean="0"/>
              <a:t>世纪</a:t>
            </a:r>
            <a:endParaRPr lang="en-US" altLang="zh-CN" sz="2400" dirty="0" smtClean="0"/>
          </a:p>
          <a:p>
            <a:r>
              <a:rPr lang="en-US" altLang="zh-CN" sz="2400" dirty="0" smtClean="0"/>
              <a:t>C.10</a:t>
            </a:r>
            <a:r>
              <a:rPr lang="zh-CN" altLang="en-US" sz="2400" dirty="0"/>
              <a:t>世纪 </a:t>
            </a:r>
            <a:endParaRPr lang="en-US" altLang="zh-CN" sz="2400" dirty="0" smtClean="0"/>
          </a:p>
          <a:p>
            <a:r>
              <a:rPr lang="en-US" altLang="zh-CN" sz="2400" dirty="0" smtClean="0"/>
              <a:t>D.11</a:t>
            </a:r>
            <a:r>
              <a:rPr lang="zh-CN" altLang="en-US" sz="2400" dirty="0" smtClean="0"/>
              <a:t>世纪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3817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印刷术传入日本的时间</a:t>
            </a:r>
            <a:r>
              <a:rPr lang="zh-CN" altLang="en-US" sz="2400" dirty="0" smtClean="0"/>
              <a:t>是（  ）</a:t>
            </a:r>
            <a:r>
              <a:rPr lang="en-US" altLang="zh-CN" sz="2400" dirty="0" smtClean="0"/>
              <a:t>    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A.8</a:t>
            </a:r>
            <a:r>
              <a:rPr lang="zh-CN" altLang="en-US" sz="2400" dirty="0">
                <a:solidFill>
                  <a:srgbClr val="FF0000"/>
                </a:solidFill>
              </a:rPr>
              <a:t>世纪 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B.9</a:t>
            </a:r>
            <a:r>
              <a:rPr lang="zh-CN" altLang="en-US" sz="2400" dirty="0" smtClean="0"/>
              <a:t>世纪</a:t>
            </a:r>
            <a:endParaRPr lang="en-US" altLang="zh-CN" sz="2400" dirty="0" smtClean="0"/>
          </a:p>
          <a:p>
            <a:r>
              <a:rPr lang="en-US" altLang="zh-CN" sz="2400" dirty="0" smtClean="0"/>
              <a:t>C.10</a:t>
            </a:r>
            <a:r>
              <a:rPr lang="zh-CN" altLang="en-US" sz="2400" dirty="0"/>
              <a:t>世纪 </a:t>
            </a:r>
            <a:endParaRPr lang="en-US" altLang="zh-CN" sz="2400" dirty="0" smtClean="0"/>
          </a:p>
          <a:p>
            <a:r>
              <a:rPr lang="en-US" altLang="zh-CN" sz="2400" dirty="0" smtClean="0"/>
              <a:t>D.11</a:t>
            </a:r>
            <a:r>
              <a:rPr lang="zh-CN" altLang="en-US" sz="2400" dirty="0" smtClean="0"/>
              <a:t>世纪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0534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 </a:t>
            </a:r>
            <a:r>
              <a:rPr lang="zh-CN" altLang="en-US" dirty="0"/>
              <a:t>中国传统的技术文化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9822"/>
            <a:ext cx="10515600" cy="5531653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j-ea"/>
                <a:ea typeface="+mj-ea"/>
              </a:rPr>
              <a:t>3.3.3.1</a:t>
            </a:r>
            <a:r>
              <a:rPr lang="zh-CN" altLang="en-US" sz="2400" dirty="0" smtClean="0">
                <a:latin typeface="+mj-ea"/>
                <a:ea typeface="+mj-ea"/>
              </a:rPr>
              <a:t>：四大发明</a:t>
            </a:r>
            <a:r>
              <a:rPr lang="zh-CN" altLang="en-US" sz="2400" dirty="0" smtClean="0">
                <a:solidFill>
                  <a:srgbClr val="4472C4"/>
                </a:solidFill>
              </a:rPr>
              <a:t>★★</a:t>
            </a:r>
            <a:r>
              <a:rPr lang="zh-CN" altLang="en-US" sz="2400" dirty="0">
                <a:solidFill>
                  <a:srgbClr val="4472C4"/>
                </a:solidFill>
              </a:rPr>
              <a:t>★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zh-CN" altLang="en-US" sz="2400" dirty="0">
                <a:solidFill>
                  <a:schemeClr val="accent5"/>
                </a:solidFill>
                <a:latin typeface="+mj-ea"/>
                <a:ea typeface="+mj-ea"/>
              </a:rPr>
              <a:t>火药</a:t>
            </a:r>
            <a:r>
              <a:rPr lang="zh-CN" altLang="en-US" sz="2400" dirty="0" smtClean="0">
                <a:latin typeface="+mj-ea"/>
                <a:ea typeface="+mj-ea"/>
              </a:rPr>
              <a:t>。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发明</a:t>
            </a:r>
            <a:r>
              <a:rPr lang="zh-CN" altLang="en-US" sz="2400" dirty="0"/>
              <a:t>最</a:t>
            </a:r>
            <a:r>
              <a:rPr lang="zh-CN" altLang="en-US" sz="2400" dirty="0" smtClean="0"/>
              <a:t>迟</a:t>
            </a:r>
            <a:r>
              <a:rPr lang="zh-CN" altLang="en-US" sz="2400" dirty="0"/>
              <a:t>在</a:t>
            </a:r>
            <a:r>
              <a:rPr lang="zh-CN" altLang="en-US" sz="2400" b="1" u="sng" dirty="0">
                <a:solidFill>
                  <a:schemeClr val="accent5"/>
                </a:solidFill>
              </a:rPr>
              <a:t>唐朝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唐朝</a:t>
            </a:r>
            <a:r>
              <a:rPr lang="zh-CN" altLang="en-US" sz="2400" dirty="0" smtClean="0"/>
              <a:t>末年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生产</a:t>
            </a:r>
            <a:r>
              <a:rPr lang="zh-CN" altLang="en-US" sz="2400" dirty="0"/>
              <a:t>火炮和</a:t>
            </a:r>
            <a:r>
              <a:rPr lang="zh-CN" altLang="en-US" sz="2400" dirty="0" smtClean="0"/>
              <a:t>火箭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北宋</a:t>
            </a:r>
            <a:r>
              <a:rPr lang="zh-CN" altLang="en-US" sz="2400" dirty="0" smtClean="0"/>
              <a:t>时期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制造</a:t>
            </a:r>
            <a:r>
              <a:rPr lang="zh-CN" altLang="en-US" sz="2400" dirty="0"/>
              <a:t>用于军事的霹雳炮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u="sng" dirty="0" smtClean="0">
                <a:solidFill>
                  <a:schemeClr val="accent5"/>
                </a:solidFill>
              </a:rPr>
              <a:t>南宋</a:t>
            </a:r>
            <a:r>
              <a:rPr lang="zh-CN" altLang="en-US" sz="2400" dirty="0"/>
              <a:t>，</a:t>
            </a:r>
            <a:r>
              <a:rPr lang="zh-CN" altLang="en-US" sz="2400" b="1" u="sng" dirty="0" smtClean="0">
                <a:solidFill>
                  <a:schemeClr val="accent5"/>
                </a:solidFill>
              </a:rPr>
              <a:t>管</a:t>
            </a:r>
            <a:r>
              <a:rPr lang="zh-CN" altLang="en-US" sz="2400" b="1" u="sng" dirty="0">
                <a:solidFill>
                  <a:schemeClr val="accent5"/>
                </a:solidFill>
              </a:rPr>
              <a:t>形火器</a:t>
            </a:r>
            <a:r>
              <a:rPr lang="zh-CN" altLang="en-US" sz="2400" dirty="0"/>
              <a:t>，即近代枪炮的</a:t>
            </a:r>
            <a:r>
              <a:rPr lang="zh-CN" altLang="en-US" sz="2400" dirty="0">
                <a:solidFill>
                  <a:srgbClr val="FF0000"/>
                </a:solidFill>
              </a:rPr>
              <a:t>雏形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公元</a:t>
            </a:r>
            <a:r>
              <a:rPr lang="en-US" altLang="zh-CN" sz="2400" dirty="0"/>
              <a:t>10</a:t>
            </a:r>
            <a:r>
              <a:rPr lang="zh-CN" altLang="en-US" sz="2400" dirty="0"/>
              <a:t>世纪，</a:t>
            </a:r>
            <a:r>
              <a:rPr lang="zh-CN" altLang="en-US" sz="2400" dirty="0"/>
              <a:t>蒙古人和</a:t>
            </a:r>
            <a:r>
              <a:rPr lang="zh-CN" altLang="en-US" sz="2400" dirty="0"/>
              <a:t>阿拉伯人使用</a:t>
            </a:r>
            <a:r>
              <a:rPr lang="zh-CN" altLang="en-US" sz="2400" dirty="0"/>
              <a:t>火药</a:t>
            </a:r>
            <a:r>
              <a:rPr lang="zh-CN" altLang="en-US" sz="2400" dirty="0"/>
              <a:t>火器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13</a:t>
            </a:r>
            <a:r>
              <a:rPr lang="zh-CN" altLang="en-US" sz="2400" dirty="0"/>
              <a:t>世纪以后，火药传入欧洲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800" dirty="0">
                <a:latin typeface="+mj-ea"/>
                <a:ea typeface="+mj-ea"/>
              </a:rPr>
              <a:t>意义</a:t>
            </a:r>
            <a:r>
              <a:rPr lang="zh-CN" altLang="en-US" sz="2400" dirty="0" smtClean="0"/>
              <a:t>：火药</a:t>
            </a:r>
            <a:r>
              <a:rPr lang="zh-CN" altLang="en-US" sz="2400" dirty="0"/>
              <a:t>在欧洲近代政治和商业发展史上发挥了极大的威力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66</a:t>
            </a:fld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408515" y="1328914"/>
            <a:ext cx="399011" cy="39901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ea"/>
                <a:ea typeface="+mj-ea"/>
              </a:rPr>
              <a:t>大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23657" y="1328914"/>
            <a:ext cx="399011" cy="39901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ea"/>
                <a:ea typeface="+mj-ea"/>
              </a:rPr>
              <a:t>名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696989" y="1327792"/>
            <a:ext cx="399011" cy="39901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ea"/>
                <a:ea typeface="+mj-ea"/>
              </a:rPr>
              <a:t>选</a:t>
            </a:r>
            <a:endParaRPr lang="zh-CN" altLang="en-US" sz="2000" dirty="0">
              <a:latin typeface="+mj-ea"/>
              <a:ea typeface="+mj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016" y="2096726"/>
            <a:ext cx="4006984" cy="2116138"/>
          </a:xfrm>
          <a:prstGeom prst="rect">
            <a:avLst/>
          </a:prstGeom>
        </p:spPr>
      </p:pic>
      <p:sp>
        <p:nvSpPr>
          <p:cNvPr id="9" name="任意多边形 6"/>
          <p:cNvSpPr/>
          <p:nvPr/>
        </p:nvSpPr>
        <p:spPr>
          <a:xfrm>
            <a:off x="10105480" y="1115880"/>
            <a:ext cx="347753" cy="543785"/>
          </a:xfrm>
          <a:custGeom>
            <a:avLst/>
            <a:gdLst>
              <a:gd name="connsiteX0" fmla="*/ 0 w 253833"/>
              <a:gd name="connsiteY0" fmla="*/ 0 h 725514"/>
              <a:gd name="connsiteX1" fmla="*/ 126916 w 253833"/>
              <a:gd name="connsiteY1" fmla="*/ 0 h 725514"/>
              <a:gd name="connsiteX2" fmla="*/ 126916 w 253833"/>
              <a:gd name="connsiteY2" fmla="*/ 725514 h 725514"/>
              <a:gd name="connsiteX3" fmla="*/ 253833 w 253833"/>
              <a:gd name="connsiteY3" fmla="*/ 725514 h 72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725514">
                <a:moveTo>
                  <a:pt x="0" y="0"/>
                </a:moveTo>
                <a:lnTo>
                  <a:pt x="126916" y="0"/>
                </a:lnTo>
                <a:lnTo>
                  <a:pt x="126916" y="725514"/>
                </a:lnTo>
                <a:lnTo>
                  <a:pt x="253833" y="725514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401" tIns="343541" rIns="120401" bIns="343542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10" name="任意多边形 7"/>
          <p:cNvSpPr/>
          <p:nvPr/>
        </p:nvSpPr>
        <p:spPr>
          <a:xfrm>
            <a:off x="10105480" y="1115880"/>
            <a:ext cx="347753" cy="293652"/>
          </a:xfrm>
          <a:custGeom>
            <a:avLst/>
            <a:gdLst>
              <a:gd name="connsiteX0" fmla="*/ 0 w 253833"/>
              <a:gd name="connsiteY0" fmla="*/ 0 h 241838"/>
              <a:gd name="connsiteX1" fmla="*/ 126916 w 253833"/>
              <a:gd name="connsiteY1" fmla="*/ 0 h 241838"/>
              <a:gd name="connsiteX2" fmla="*/ 126916 w 253833"/>
              <a:gd name="connsiteY2" fmla="*/ 241838 h 241838"/>
              <a:gd name="connsiteX3" fmla="*/ 253833 w 253833"/>
              <a:gd name="connsiteY3" fmla="*/ 241838 h 24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241838">
                <a:moveTo>
                  <a:pt x="0" y="0"/>
                </a:moveTo>
                <a:lnTo>
                  <a:pt x="126916" y="0"/>
                </a:lnTo>
                <a:lnTo>
                  <a:pt x="126916" y="241838"/>
                </a:lnTo>
                <a:lnTo>
                  <a:pt x="253833" y="24183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0852" tIns="112154" rIns="130852" bIns="112155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11" name="任意多边形 11"/>
          <p:cNvSpPr/>
          <p:nvPr/>
        </p:nvSpPr>
        <p:spPr>
          <a:xfrm>
            <a:off x="10105480" y="234921"/>
            <a:ext cx="347753" cy="880957"/>
          </a:xfrm>
          <a:custGeom>
            <a:avLst/>
            <a:gdLst>
              <a:gd name="connsiteX0" fmla="*/ 0 w 253833"/>
              <a:gd name="connsiteY0" fmla="*/ 725514 h 725514"/>
              <a:gd name="connsiteX1" fmla="*/ 126916 w 253833"/>
              <a:gd name="connsiteY1" fmla="*/ 725514 h 725514"/>
              <a:gd name="connsiteX2" fmla="*/ 126916 w 253833"/>
              <a:gd name="connsiteY2" fmla="*/ 0 h 725514"/>
              <a:gd name="connsiteX3" fmla="*/ 253833 w 253833"/>
              <a:gd name="connsiteY3" fmla="*/ 0 h 72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725514">
                <a:moveTo>
                  <a:pt x="0" y="725514"/>
                </a:moveTo>
                <a:lnTo>
                  <a:pt x="126916" y="725514"/>
                </a:lnTo>
                <a:lnTo>
                  <a:pt x="126916" y="0"/>
                </a:lnTo>
                <a:lnTo>
                  <a:pt x="253833" y="0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401" tIns="343542" rIns="120401" bIns="343541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12" name="任意多边形 40"/>
          <p:cNvSpPr/>
          <p:nvPr/>
        </p:nvSpPr>
        <p:spPr>
          <a:xfrm>
            <a:off x="8366714" y="880957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技术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3" name="任意多边形 41"/>
          <p:cNvSpPr/>
          <p:nvPr/>
        </p:nvSpPr>
        <p:spPr>
          <a:xfrm>
            <a:off x="10453234" y="0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传统科学技术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4" name="任意多边形 44"/>
          <p:cNvSpPr/>
          <p:nvPr/>
        </p:nvSpPr>
        <p:spPr>
          <a:xfrm>
            <a:off x="10453234" y="475948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手工业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5" name="任意多边形 45"/>
          <p:cNvSpPr/>
          <p:nvPr/>
        </p:nvSpPr>
        <p:spPr>
          <a:xfrm>
            <a:off x="10453234" y="945791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中医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6" name="任意多边形 46"/>
          <p:cNvSpPr/>
          <p:nvPr/>
        </p:nvSpPr>
        <p:spPr>
          <a:xfrm>
            <a:off x="10453234" y="1396886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四大发明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56932" y="125782"/>
            <a:ext cx="3126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汉仪旗黑-45S" panose="00020600040101010101" pitchFamily="18" charset="-122"/>
                <a:ea typeface="汉仪旗黑-45S" panose="00020600040101010101" pitchFamily="18" charset="-122"/>
              </a:rPr>
              <a:t>3.3.3.1 </a:t>
            </a:r>
            <a:r>
              <a:rPr lang="zh-CN" altLang="en-US" sz="1600" dirty="0">
                <a:latin typeface="汉仪旗黑-45S" panose="00020600040101010101" pitchFamily="18" charset="-122"/>
                <a:ea typeface="汉仪旗黑-45S" panose="00020600040101010101" pitchFamily="18" charset="-122"/>
              </a:rPr>
              <a:t>中国传统技术的历史地位</a:t>
            </a:r>
          </a:p>
        </p:txBody>
      </p:sp>
    </p:spTree>
    <p:extLst>
      <p:ext uri="{BB962C8B-B14F-4D97-AF65-F5344CB8AC3E}">
        <p14:creationId xmlns:p14="http://schemas.microsoft.com/office/powerpoint/2010/main" val="20693798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近代枪炮的雏形管形火器发明于（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唐代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北宋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南宋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元代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7561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近代枪炮的雏形管形火器发明于（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唐代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北宋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C:</a:t>
            </a:r>
            <a:r>
              <a:rPr lang="zh-CN" altLang="en-US" sz="2400" dirty="0">
                <a:solidFill>
                  <a:srgbClr val="FF0000"/>
                </a:solidFill>
              </a:rPr>
              <a:t>南宋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元代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3654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 </a:t>
            </a:r>
            <a:r>
              <a:rPr lang="zh-CN" altLang="en-US" dirty="0"/>
              <a:t>中国传统的技术文化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9822"/>
            <a:ext cx="6642100" cy="5376078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j-ea"/>
                <a:ea typeface="+mj-ea"/>
              </a:rPr>
              <a:t>3.3.3.1</a:t>
            </a:r>
            <a:r>
              <a:rPr lang="zh-CN" altLang="en-US" sz="2400" dirty="0" smtClean="0">
                <a:latin typeface="+mj-ea"/>
                <a:ea typeface="+mj-ea"/>
              </a:rPr>
              <a:t>：四大发明</a:t>
            </a:r>
            <a:r>
              <a:rPr lang="zh-CN" altLang="en-US" sz="2400" dirty="0" smtClean="0">
                <a:solidFill>
                  <a:srgbClr val="4472C4"/>
                </a:solidFill>
              </a:rPr>
              <a:t>★★</a:t>
            </a:r>
            <a:r>
              <a:rPr lang="zh-CN" altLang="en-US" sz="2400" dirty="0">
                <a:solidFill>
                  <a:srgbClr val="4472C4"/>
                </a:solidFill>
              </a:rPr>
              <a:t>★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zh-CN" altLang="en-US" sz="2800" dirty="0" smtClean="0">
                <a:solidFill>
                  <a:schemeClr val="accent5"/>
                </a:solidFill>
                <a:latin typeface="+mj-ea"/>
                <a:ea typeface="+mj-ea"/>
              </a:rPr>
              <a:t>指南针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u="sng" dirty="0" smtClean="0">
                <a:solidFill>
                  <a:schemeClr val="accent5"/>
                </a:solidFill>
              </a:rPr>
              <a:t>战国</a:t>
            </a:r>
            <a:r>
              <a:rPr lang="zh-CN" altLang="en-US" sz="2400" dirty="0" smtClean="0"/>
              <a:t>时期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最初</a:t>
            </a:r>
            <a:r>
              <a:rPr lang="zh-CN" altLang="en-US" sz="2400" dirty="0"/>
              <a:t>的指南针</a:t>
            </a:r>
            <a:r>
              <a:rPr lang="en-US" altLang="zh-CN" sz="2400" dirty="0"/>
              <a:t>——</a:t>
            </a:r>
            <a:r>
              <a:rPr lang="zh-CN" altLang="en-US" sz="2400" b="1" u="sng" dirty="0">
                <a:solidFill>
                  <a:schemeClr val="accent5"/>
                </a:solidFill>
              </a:rPr>
              <a:t>司南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u="sng" dirty="0" smtClean="0">
                <a:solidFill>
                  <a:schemeClr val="accent5"/>
                </a:solidFill>
              </a:rPr>
              <a:t>北宋</a:t>
            </a:r>
            <a:r>
              <a:rPr lang="zh-CN" altLang="en-US" sz="2400" b="1" u="sng" dirty="0">
                <a:solidFill>
                  <a:schemeClr val="accent5"/>
                </a:solidFill>
              </a:rPr>
              <a:t>末年</a:t>
            </a:r>
            <a:r>
              <a:rPr lang="zh-CN" altLang="en-US" sz="2400" dirty="0" smtClean="0"/>
              <a:t>，</a:t>
            </a:r>
            <a:r>
              <a:rPr lang="zh-CN" altLang="en-US" sz="2400" dirty="0" smtClean="0"/>
              <a:t>指南针用于</a:t>
            </a:r>
            <a:r>
              <a:rPr lang="zh-CN" altLang="en-US" sz="2400" dirty="0"/>
              <a:t>航海贸易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u="sng" dirty="0" smtClean="0">
                <a:solidFill>
                  <a:schemeClr val="accent5"/>
                </a:solidFill>
              </a:rPr>
              <a:t>宋代，阿拉伯人</a:t>
            </a:r>
            <a:r>
              <a:rPr lang="zh-CN" altLang="en-US" sz="2400" dirty="0" smtClean="0"/>
              <a:t>学会使用指南针。</a:t>
            </a:r>
            <a:endParaRPr lang="en-US" altLang="zh-CN" sz="2400" dirty="0" smtClean="0"/>
          </a:p>
          <a:p>
            <a:r>
              <a:rPr lang="zh-CN" altLang="en-US" sz="2800" dirty="0" smtClean="0">
                <a:latin typeface="+mj-ea"/>
                <a:ea typeface="+mj-ea"/>
              </a:rPr>
              <a:t>意义</a:t>
            </a:r>
            <a:r>
              <a:rPr lang="zh-CN" altLang="en-US" sz="2400" dirty="0" smtClean="0"/>
              <a:t>：指南针</a:t>
            </a:r>
            <a:r>
              <a:rPr lang="zh-CN" altLang="en-US" sz="2400" b="1" u="sng" dirty="0">
                <a:solidFill>
                  <a:schemeClr val="accent5"/>
                </a:solidFill>
              </a:rPr>
              <a:t>是世界航海史上的划时代事件</a:t>
            </a:r>
            <a:r>
              <a:rPr lang="zh-CN" altLang="en-US" sz="2400" dirty="0"/>
              <a:t>。帮助哥伦布完成了震惊世界的地理大发现，促成了海上新航线的开辟，导致了世界市场的出现。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69</a:t>
            </a:fld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408515" y="1328914"/>
            <a:ext cx="399011" cy="39901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ea"/>
                <a:ea typeface="+mj-ea"/>
              </a:rPr>
              <a:t>大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23657" y="1328914"/>
            <a:ext cx="399011" cy="39901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ea"/>
                <a:ea typeface="+mj-ea"/>
              </a:rPr>
              <a:t>名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696989" y="1327792"/>
            <a:ext cx="399011" cy="39901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ea"/>
                <a:ea typeface="+mj-ea"/>
              </a:rPr>
              <a:t>选</a:t>
            </a:r>
            <a:endParaRPr lang="zh-CN" altLang="en-US" sz="2000" dirty="0">
              <a:latin typeface="+mj-ea"/>
              <a:ea typeface="+mj-ea"/>
            </a:endParaRPr>
          </a:p>
        </p:txBody>
      </p:sp>
      <p:pic>
        <p:nvPicPr>
          <p:cNvPr id="5122" name="Picture 2" descr="https://timgsa.baidu.com/timg?image&amp;quality=80&amp;size=b9999_10000&amp;sec=1512456587530&amp;di=6ba6885248f3bb9e2594ae62b74791fd&amp;imgtype=0&amp;src=http%3A%2F%2Fpic.qjimage.com%2Fmhrf005%2Fhigh%2Fmhrf-cpmh-83838f35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368" y="2220081"/>
            <a:ext cx="4389664" cy="292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任意多边形 6"/>
          <p:cNvSpPr/>
          <p:nvPr/>
        </p:nvSpPr>
        <p:spPr>
          <a:xfrm>
            <a:off x="10105480" y="1115880"/>
            <a:ext cx="347753" cy="543785"/>
          </a:xfrm>
          <a:custGeom>
            <a:avLst/>
            <a:gdLst>
              <a:gd name="connsiteX0" fmla="*/ 0 w 253833"/>
              <a:gd name="connsiteY0" fmla="*/ 0 h 725514"/>
              <a:gd name="connsiteX1" fmla="*/ 126916 w 253833"/>
              <a:gd name="connsiteY1" fmla="*/ 0 h 725514"/>
              <a:gd name="connsiteX2" fmla="*/ 126916 w 253833"/>
              <a:gd name="connsiteY2" fmla="*/ 725514 h 725514"/>
              <a:gd name="connsiteX3" fmla="*/ 253833 w 253833"/>
              <a:gd name="connsiteY3" fmla="*/ 725514 h 72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725514">
                <a:moveTo>
                  <a:pt x="0" y="0"/>
                </a:moveTo>
                <a:lnTo>
                  <a:pt x="126916" y="0"/>
                </a:lnTo>
                <a:lnTo>
                  <a:pt x="126916" y="725514"/>
                </a:lnTo>
                <a:lnTo>
                  <a:pt x="253833" y="725514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401" tIns="343541" rIns="120401" bIns="343542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10" name="任意多边形 7"/>
          <p:cNvSpPr/>
          <p:nvPr/>
        </p:nvSpPr>
        <p:spPr>
          <a:xfrm>
            <a:off x="10105480" y="1115880"/>
            <a:ext cx="347753" cy="293652"/>
          </a:xfrm>
          <a:custGeom>
            <a:avLst/>
            <a:gdLst>
              <a:gd name="connsiteX0" fmla="*/ 0 w 253833"/>
              <a:gd name="connsiteY0" fmla="*/ 0 h 241838"/>
              <a:gd name="connsiteX1" fmla="*/ 126916 w 253833"/>
              <a:gd name="connsiteY1" fmla="*/ 0 h 241838"/>
              <a:gd name="connsiteX2" fmla="*/ 126916 w 253833"/>
              <a:gd name="connsiteY2" fmla="*/ 241838 h 241838"/>
              <a:gd name="connsiteX3" fmla="*/ 253833 w 253833"/>
              <a:gd name="connsiteY3" fmla="*/ 241838 h 24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241838">
                <a:moveTo>
                  <a:pt x="0" y="0"/>
                </a:moveTo>
                <a:lnTo>
                  <a:pt x="126916" y="0"/>
                </a:lnTo>
                <a:lnTo>
                  <a:pt x="126916" y="241838"/>
                </a:lnTo>
                <a:lnTo>
                  <a:pt x="253833" y="24183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0852" tIns="112154" rIns="130852" bIns="112155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11" name="任意多边形 11"/>
          <p:cNvSpPr/>
          <p:nvPr/>
        </p:nvSpPr>
        <p:spPr>
          <a:xfrm>
            <a:off x="10105480" y="234921"/>
            <a:ext cx="347753" cy="880957"/>
          </a:xfrm>
          <a:custGeom>
            <a:avLst/>
            <a:gdLst>
              <a:gd name="connsiteX0" fmla="*/ 0 w 253833"/>
              <a:gd name="connsiteY0" fmla="*/ 725514 h 725514"/>
              <a:gd name="connsiteX1" fmla="*/ 126916 w 253833"/>
              <a:gd name="connsiteY1" fmla="*/ 725514 h 725514"/>
              <a:gd name="connsiteX2" fmla="*/ 126916 w 253833"/>
              <a:gd name="connsiteY2" fmla="*/ 0 h 725514"/>
              <a:gd name="connsiteX3" fmla="*/ 253833 w 253833"/>
              <a:gd name="connsiteY3" fmla="*/ 0 h 72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725514">
                <a:moveTo>
                  <a:pt x="0" y="725514"/>
                </a:moveTo>
                <a:lnTo>
                  <a:pt x="126916" y="725514"/>
                </a:lnTo>
                <a:lnTo>
                  <a:pt x="126916" y="0"/>
                </a:lnTo>
                <a:lnTo>
                  <a:pt x="253833" y="0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401" tIns="343542" rIns="120401" bIns="343541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12" name="任意多边形 40"/>
          <p:cNvSpPr/>
          <p:nvPr/>
        </p:nvSpPr>
        <p:spPr>
          <a:xfrm>
            <a:off x="8366714" y="880957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技术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3" name="任意多边形 41"/>
          <p:cNvSpPr/>
          <p:nvPr/>
        </p:nvSpPr>
        <p:spPr>
          <a:xfrm>
            <a:off x="10453234" y="0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传统科学技术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4" name="任意多边形 44"/>
          <p:cNvSpPr/>
          <p:nvPr/>
        </p:nvSpPr>
        <p:spPr>
          <a:xfrm>
            <a:off x="10453234" y="475948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手工业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5" name="任意多边形 45"/>
          <p:cNvSpPr/>
          <p:nvPr/>
        </p:nvSpPr>
        <p:spPr>
          <a:xfrm>
            <a:off x="10453234" y="945791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中医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6" name="任意多边形 46"/>
          <p:cNvSpPr/>
          <p:nvPr/>
        </p:nvSpPr>
        <p:spPr>
          <a:xfrm>
            <a:off x="10453234" y="1396886"/>
            <a:ext cx="1738766" cy="46984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四大发明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56932" y="125782"/>
            <a:ext cx="3126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汉仪旗黑-45S" panose="00020600040101010101" pitchFamily="18" charset="-122"/>
                <a:ea typeface="汉仪旗黑-45S" panose="00020600040101010101" pitchFamily="18" charset="-122"/>
              </a:rPr>
              <a:t>3.3.3.1 </a:t>
            </a:r>
            <a:r>
              <a:rPr lang="zh-CN" altLang="en-US" sz="1600" dirty="0">
                <a:latin typeface="汉仪旗黑-45S" panose="00020600040101010101" pitchFamily="18" charset="-122"/>
                <a:ea typeface="汉仪旗黑-45S" panose="00020600040101010101" pitchFamily="18" charset="-122"/>
              </a:rPr>
              <a:t>中国传统技术的历史地位</a:t>
            </a:r>
          </a:p>
        </p:txBody>
      </p:sp>
    </p:spTree>
    <p:extLst>
      <p:ext uri="{BB962C8B-B14F-4D97-AF65-F5344CB8AC3E}">
        <p14:creationId xmlns:p14="http://schemas.microsoft.com/office/powerpoint/2010/main" val="3870943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下列各项中，对“朔”的解释正确的是（ ）</a:t>
            </a:r>
          </a:p>
          <a:p>
            <a:r>
              <a:rPr lang="en-US" altLang="zh-CN" sz="2400" dirty="0"/>
              <a:t>A:</a:t>
            </a:r>
            <a:r>
              <a:rPr lang="zh-CN" altLang="en-US" sz="2400" dirty="0"/>
              <a:t>日、月经度相同的时刻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日、月黄道经度相同的时刻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日、月黄道纬度相同的时刻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日、月纬度相同的时刻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991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 </a:t>
            </a:r>
            <a:r>
              <a:rPr lang="zh-CN" altLang="en-US" dirty="0"/>
              <a:t>中国传统的技术文化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9822"/>
            <a:ext cx="11188700" cy="537607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3.3.3.2 </a:t>
            </a:r>
            <a:r>
              <a:rPr lang="zh-CN" altLang="en-US" sz="2400" dirty="0"/>
              <a:t> 中国传统技术的文化</a:t>
            </a:r>
            <a:r>
              <a:rPr lang="zh-CN" altLang="en-US" sz="2400" dirty="0" smtClean="0"/>
              <a:t>价值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传统木作行业，与土木建筑关系紧密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传统</a:t>
            </a:r>
            <a:r>
              <a:rPr lang="zh-CN" altLang="en-US" sz="2400" dirty="0" smtClean="0">
                <a:solidFill>
                  <a:srgbClr val="FF0000"/>
                </a:solidFill>
              </a:rPr>
              <a:t>珐琅作</a:t>
            </a:r>
            <a:r>
              <a:rPr lang="zh-CN" altLang="en-US" sz="2400" dirty="0" smtClean="0"/>
              <a:t>制品，</a:t>
            </a:r>
            <a:r>
              <a:rPr lang="zh-CN" altLang="en-US" sz="2400" dirty="0" smtClean="0">
                <a:solidFill>
                  <a:srgbClr val="FF0000"/>
                </a:solidFill>
              </a:rPr>
              <a:t>“普天同庆”</a:t>
            </a:r>
            <a:r>
              <a:rPr lang="zh-CN" altLang="en-US" sz="2400" dirty="0" smtClean="0"/>
              <a:t>大瓶，</a:t>
            </a:r>
            <a:r>
              <a:rPr lang="zh-CN" altLang="en-US" sz="2400" dirty="0" smtClean="0">
                <a:solidFill>
                  <a:srgbClr val="FF0000"/>
                </a:solidFill>
              </a:rPr>
              <a:t>香港</a:t>
            </a:r>
            <a:r>
              <a:rPr lang="zh-CN" altLang="en-US" sz="2400" dirty="0" smtClean="0"/>
              <a:t>回归的国家庆典礼品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传统盔头作，与京剧等戏曲文化联系紧密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70</a:t>
            </a:fld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531889" y="1317661"/>
            <a:ext cx="399011" cy="39901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ea"/>
                <a:ea typeface="+mj-ea"/>
              </a:rPr>
              <a:t>选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56932" y="125782"/>
            <a:ext cx="32175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汉仪旗黑-45S" panose="00020600040101010101" pitchFamily="18" charset="-122"/>
                <a:ea typeface="汉仪旗黑-45S" panose="00020600040101010101" pitchFamily="18" charset="-122"/>
              </a:rPr>
              <a:t>3.3.3.2 </a:t>
            </a:r>
            <a:r>
              <a:rPr lang="zh-CN" altLang="en-US" sz="1600" dirty="0">
                <a:latin typeface="汉仪旗黑-45S" panose="00020600040101010101" pitchFamily="18" charset="-122"/>
                <a:ea typeface="汉仪旗黑-45S" panose="00020600040101010101" pitchFamily="18" charset="-122"/>
              </a:rPr>
              <a:t> 中国传统技术的文化价值</a:t>
            </a:r>
            <a:endParaRPr lang="zh-CN" altLang="en-US" sz="16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pic>
        <p:nvPicPr>
          <p:cNvPr id="1026" name="Picture 2" descr="https://timgsa.baidu.com/timg?image&amp;quality=80&amp;size=b9999_10000&amp;sec=1543053447961&amp;di=aead846353b76c8e98a40eac74047c57&amp;imgtype=0&amp;src=http%3A%2F%2Fnews.cri.cn%2Fmmsource%2Fimages%2F2013%2F07%2F11%2Fchnmmy20130711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106" y="3524249"/>
            <a:ext cx="2261894" cy="28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3057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25"/>
          <p:cNvSpPr/>
          <p:nvPr/>
        </p:nvSpPr>
        <p:spPr>
          <a:xfrm rot="5400000">
            <a:off x="-750973" y="2192722"/>
            <a:ext cx="3574989" cy="2073042"/>
          </a:xfrm>
          <a:prstGeom prst="triangle">
            <a:avLst/>
          </a:prstGeom>
          <a:solidFill>
            <a:srgbClr val="CB15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59111" y="2310687"/>
            <a:ext cx="738664" cy="18371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+mj-ea"/>
                <a:ea typeface="+mj-ea"/>
              </a:rPr>
              <a:t>第四章</a:t>
            </a:r>
            <a:endParaRPr lang="zh-CN" altLang="en-US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等腰三角形 27"/>
          <p:cNvSpPr/>
          <p:nvPr/>
        </p:nvSpPr>
        <p:spPr>
          <a:xfrm rot="5400000">
            <a:off x="-835090" y="2055088"/>
            <a:ext cx="3936719" cy="2348311"/>
          </a:xfrm>
          <a:prstGeom prst="triangle">
            <a:avLst/>
          </a:prstGeom>
          <a:noFill/>
          <a:ln w="38100">
            <a:solidFill>
              <a:srgbClr val="CB1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53052" y="2523440"/>
            <a:ext cx="8575348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dirty="0" smtClean="0">
                <a:latin typeface="华文行楷" panose="02010800040101010101" charset="-122"/>
                <a:ea typeface="华文行楷" panose="02010800040101010101" charset="-122"/>
                <a:cs typeface="方正汉简简体" panose="03000509000000000000" pitchFamily="65" charset="-122"/>
              </a:rPr>
              <a:t>传统中国的制度文化</a:t>
            </a:r>
            <a:endParaRPr lang="zh-CN" altLang="en-US" sz="6000" dirty="0" smtClean="0">
              <a:latin typeface="华文行楷" panose="02010800040101010101" charset="-122"/>
              <a:ea typeface="华文行楷" panose="02010800040101010101" charset="-122"/>
              <a:cs typeface="方正汉简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00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192" y="1189732"/>
            <a:ext cx="11248505" cy="4987141"/>
          </a:xfrm>
        </p:spPr>
        <p:txBody>
          <a:bodyPr>
            <a:noAutofit/>
          </a:bodyPr>
          <a:lstStyle/>
          <a:p>
            <a:pPr algn="ctr"/>
            <a:r>
              <a:rPr lang="zh-CN" altLang="zh-CN" sz="3200" dirty="0" smtClean="0">
                <a:latin typeface="+mj-ea"/>
                <a:ea typeface="+mj-ea"/>
              </a:rPr>
              <a:t>制度文化</a:t>
            </a:r>
            <a:r>
              <a:rPr lang="zh-CN" altLang="en-US" sz="2400" dirty="0" smtClean="0">
                <a:solidFill>
                  <a:srgbClr val="CB150A"/>
                </a:solidFill>
              </a:rPr>
              <a:t>★</a:t>
            </a:r>
            <a:endParaRPr lang="zh-CN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制度文化</a:t>
            </a:r>
            <a:r>
              <a:rPr lang="zh-CN" altLang="zh-CN" sz="2400" dirty="0" smtClean="0"/>
              <a:t>是</a:t>
            </a:r>
            <a:r>
              <a:rPr lang="zh-CN" altLang="zh-CN" sz="2400" dirty="0"/>
              <a:t>人们</a:t>
            </a:r>
            <a:r>
              <a:rPr lang="zh-CN" altLang="zh-CN" sz="2400" dirty="0" smtClean="0"/>
              <a:t>为生存、发展主动创</a:t>
            </a:r>
            <a:r>
              <a:rPr lang="zh-CN" altLang="en-US" sz="2400" dirty="0" smtClean="0"/>
              <a:t>造</a:t>
            </a:r>
            <a:r>
              <a:rPr lang="zh-CN" altLang="zh-CN" sz="2400" dirty="0" smtClean="0"/>
              <a:t>的</a:t>
            </a:r>
            <a:r>
              <a:rPr lang="zh-CN" altLang="zh-CN" sz="2400" dirty="0">
                <a:solidFill>
                  <a:srgbClr val="FF0000"/>
                </a:solidFill>
              </a:rPr>
              <a:t>有组织</a:t>
            </a:r>
            <a:r>
              <a:rPr lang="zh-CN" altLang="zh-CN" sz="2400" dirty="0">
                <a:solidFill>
                  <a:srgbClr val="FF0000"/>
                </a:solidFill>
              </a:rPr>
              <a:t>的规范体系</a:t>
            </a:r>
            <a:r>
              <a:rPr lang="zh-CN" altLang="zh-CN" sz="2400" dirty="0"/>
              <a:t>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zh-CN" sz="2400" dirty="0"/>
              <a:t>是</a:t>
            </a:r>
            <a:r>
              <a:rPr lang="zh-CN" altLang="zh-CN" sz="2400" dirty="0">
                <a:solidFill>
                  <a:srgbClr val="FF0000"/>
                </a:solidFill>
              </a:rPr>
              <a:t>物质文化与精神文化的中介</a:t>
            </a:r>
            <a:r>
              <a:rPr lang="zh-CN" altLang="zh-CN" sz="2400" dirty="0"/>
              <a:t>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zh-CN" sz="2400" dirty="0" smtClean="0"/>
              <a:t>是</a:t>
            </a:r>
            <a:r>
              <a:rPr lang="zh-CN" altLang="zh-CN" sz="2400" dirty="0">
                <a:solidFill>
                  <a:srgbClr val="FF0000"/>
                </a:solidFill>
              </a:rPr>
              <a:t>物质文化的反映形式，</a:t>
            </a:r>
            <a:r>
              <a:rPr lang="zh-CN" altLang="zh-CN" sz="2400" dirty="0"/>
              <a:t>又</a:t>
            </a:r>
            <a:r>
              <a:rPr lang="zh-CN" altLang="zh-CN" sz="2400" dirty="0">
                <a:solidFill>
                  <a:srgbClr val="FF0000"/>
                </a:solidFill>
              </a:rPr>
              <a:t>是精神文化的物化形态</a:t>
            </a:r>
            <a:r>
              <a:rPr lang="zh-CN" altLang="zh-CN" sz="2400" dirty="0"/>
              <a:t>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zh-CN" sz="2400" dirty="0" smtClean="0"/>
              <a:t>服务</a:t>
            </a:r>
            <a:r>
              <a:rPr lang="zh-CN" altLang="en-US" sz="2400" dirty="0"/>
              <a:t>并</a:t>
            </a:r>
            <a:r>
              <a:rPr lang="zh-CN" altLang="zh-CN" sz="2400" dirty="0" smtClean="0"/>
              <a:t>制约人类活动，在</a:t>
            </a:r>
            <a:r>
              <a:rPr lang="zh-CN" altLang="zh-CN" sz="2400" dirty="0"/>
              <a:t>文化体系</a:t>
            </a:r>
            <a:r>
              <a:rPr lang="zh-CN" altLang="zh-CN" sz="2400" dirty="0" smtClean="0"/>
              <a:t>中有</a:t>
            </a:r>
            <a:r>
              <a:rPr lang="zh-CN" altLang="zh-CN" sz="2400" dirty="0" smtClean="0">
                <a:solidFill>
                  <a:srgbClr val="FF0000"/>
                </a:solidFill>
              </a:rPr>
              <a:t>相对稳定</a:t>
            </a:r>
            <a:r>
              <a:rPr lang="zh-CN" altLang="en-US" sz="2400" dirty="0" smtClean="0">
                <a:solidFill>
                  <a:srgbClr val="FF0000"/>
                </a:solidFill>
              </a:rPr>
              <a:t>性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72</a:t>
            </a:fld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186352" y="1429627"/>
            <a:ext cx="399011" cy="39901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选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66672" y="14905"/>
            <a:ext cx="19672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4.0 </a:t>
            </a:r>
            <a:r>
              <a:rPr lang="zh-CN" altLang="en-US" sz="1600" dirty="0"/>
              <a:t>制度文化的含义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73181" y="2078214"/>
            <a:ext cx="399011" cy="39901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ea"/>
                <a:ea typeface="+mj-ea"/>
              </a:rPr>
              <a:t>名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800318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552909" y="1260884"/>
            <a:ext cx="6986552" cy="1173605"/>
            <a:chOff x="1009997" y="2269374"/>
            <a:chExt cx="6986552" cy="1173605"/>
          </a:xfrm>
        </p:grpSpPr>
        <p:sp>
          <p:nvSpPr>
            <p:cNvPr id="3" name="矩形 2"/>
            <p:cNvSpPr/>
            <p:nvPr/>
          </p:nvSpPr>
          <p:spPr>
            <a:xfrm>
              <a:off x="1009997" y="2269374"/>
              <a:ext cx="6986552" cy="78139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等线" panose="02010600030101010101" pitchFamily="2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152655" y="2427316"/>
              <a:ext cx="806334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 smtClean="0">
                  <a:solidFill>
                    <a:srgbClr val="A6A6A6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  <a:endParaRPr lang="zh-CN" altLang="en-US" sz="6000" dirty="0">
                <a:solidFill>
                  <a:srgbClr val="A6A6A6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958989" y="3014770"/>
              <a:ext cx="72000" cy="72000"/>
            </a:xfrm>
            <a:prstGeom prst="rect">
              <a:avLst/>
            </a:prstGeom>
            <a:solidFill>
              <a:srgbClr val="CB150A"/>
            </a:solidFill>
            <a:ln>
              <a:solidFill>
                <a:srgbClr val="CB150A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等线" panose="02010600030101010101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711685" y="4160615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中国社会传统的礼俗规约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ea typeface="等线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552909" y="3969972"/>
            <a:ext cx="6986552" cy="1173605"/>
            <a:chOff x="1009997" y="2269374"/>
            <a:chExt cx="6986552" cy="1173605"/>
          </a:xfrm>
        </p:grpSpPr>
        <p:sp>
          <p:nvSpPr>
            <p:cNvPr id="15" name="矩形 14"/>
            <p:cNvSpPr/>
            <p:nvPr/>
          </p:nvSpPr>
          <p:spPr>
            <a:xfrm>
              <a:off x="1009997" y="2269374"/>
              <a:ext cx="6986552" cy="78139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等线" panose="02010600030101010101" pitchFamily="2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52655" y="2427316"/>
              <a:ext cx="806334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 smtClean="0">
                  <a:solidFill>
                    <a:srgbClr val="A6A6A6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endParaRPr lang="zh-CN" altLang="en-US" sz="6000" dirty="0">
                <a:solidFill>
                  <a:srgbClr val="A6A6A6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958989" y="3014770"/>
              <a:ext cx="72000" cy="72000"/>
            </a:xfrm>
            <a:prstGeom prst="rect">
              <a:avLst/>
            </a:prstGeom>
            <a:solidFill>
              <a:srgbClr val="CB150A"/>
            </a:solidFill>
            <a:ln>
              <a:solidFill>
                <a:srgbClr val="CB150A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等线" panose="02010600030101010101" pitchFamily="2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4711685" y="1446663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中国传统的政治制度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5400000">
            <a:off x="-750973" y="2192722"/>
            <a:ext cx="3574989" cy="2073042"/>
          </a:xfrm>
          <a:prstGeom prst="triangle">
            <a:avLst/>
          </a:prstGeom>
          <a:solidFill>
            <a:srgbClr val="CB15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等线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59111" y="2310687"/>
            <a:ext cx="738664" cy="18371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+mj-ea"/>
                <a:ea typeface="+mj-ea"/>
              </a:rPr>
              <a:t>第四章</a:t>
            </a:r>
            <a:endParaRPr lang="zh-CN" altLang="en-US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等腰三角形 27"/>
          <p:cNvSpPr/>
          <p:nvPr/>
        </p:nvSpPr>
        <p:spPr>
          <a:xfrm rot="5400000">
            <a:off x="-835090" y="2055088"/>
            <a:ext cx="3936719" cy="2348311"/>
          </a:xfrm>
          <a:prstGeom prst="triangle">
            <a:avLst/>
          </a:prstGeom>
          <a:noFill/>
          <a:ln w="38100">
            <a:solidFill>
              <a:srgbClr val="CB1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361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本章结构图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354093" y="819689"/>
            <a:ext cx="6627601" cy="5415928"/>
            <a:chOff x="2354093" y="819689"/>
            <a:chExt cx="6627601" cy="5415928"/>
          </a:xfrm>
        </p:grpSpPr>
        <p:sp>
          <p:nvSpPr>
            <p:cNvPr id="6" name="任意多边形 5"/>
            <p:cNvSpPr/>
            <p:nvPr/>
          </p:nvSpPr>
          <p:spPr>
            <a:xfrm>
              <a:off x="6041406" y="5395215"/>
              <a:ext cx="490048" cy="466890"/>
            </a:xfrm>
            <a:custGeom>
              <a:avLst/>
              <a:gdLst>
                <a:gd name="connsiteX0" fmla="*/ 0 w 490048"/>
                <a:gd name="connsiteY0" fmla="*/ 0 h 466890"/>
                <a:gd name="connsiteX1" fmla="*/ 245024 w 490048"/>
                <a:gd name="connsiteY1" fmla="*/ 0 h 466890"/>
                <a:gd name="connsiteX2" fmla="*/ 245024 w 490048"/>
                <a:gd name="connsiteY2" fmla="*/ 466890 h 466890"/>
                <a:gd name="connsiteX3" fmla="*/ 490048 w 490048"/>
                <a:gd name="connsiteY3" fmla="*/ 466890 h 46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0048" h="466890">
                  <a:moveTo>
                    <a:pt x="0" y="0"/>
                  </a:moveTo>
                  <a:lnTo>
                    <a:pt x="245024" y="0"/>
                  </a:lnTo>
                  <a:lnTo>
                    <a:pt x="245024" y="466890"/>
                  </a:lnTo>
                  <a:lnTo>
                    <a:pt x="490048" y="466890"/>
                  </a:lnTo>
                </a:path>
              </a:pathLst>
            </a:custGeom>
            <a:noFill/>
            <a:ln>
              <a:solidFill>
                <a:srgbClr val="CB150A"/>
              </a:solidFill>
            </a:ln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0802" tIns="216523" rIns="240804" bIns="216525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>
                <a:latin typeface="+mj-ea"/>
                <a:ea typeface="+mj-ea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041406" y="4928324"/>
              <a:ext cx="490048" cy="466890"/>
            </a:xfrm>
            <a:custGeom>
              <a:avLst/>
              <a:gdLst>
                <a:gd name="connsiteX0" fmla="*/ 0 w 490048"/>
                <a:gd name="connsiteY0" fmla="*/ 466890 h 466890"/>
                <a:gd name="connsiteX1" fmla="*/ 245024 w 490048"/>
                <a:gd name="connsiteY1" fmla="*/ 466890 h 466890"/>
                <a:gd name="connsiteX2" fmla="*/ 245024 w 490048"/>
                <a:gd name="connsiteY2" fmla="*/ 0 h 466890"/>
                <a:gd name="connsiteX3" fmla="*/ 490048 w 490048"/>
                <a:gd name="connsiteY3" fmla="*/ 0 h 46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0048" h="466890">
                  <a:moveTo>
                    <a:pt x="0" y="466890"/>
                  </a:moveTo>
                  <a:lnTo>
                    <a:pt x="245024" y="466890"/>
                  </a:lnTo>
                  <a:lnTo>
                    <a:pt x="245024" y="0"/>
                  </a:lnTo>
                  <a:lnTo>
                    <a:pt x="490048" y="0"/>
                  </a:lnTo>
                </a:path>
              </a:pathLst>
            </a:custGeom>
            <a:noFill/>
            <a:ln>
              <a:solidFill>
                <a:srgbClr val="CB150A"/>
              </a:solidFill>
            </a:ln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0802" tIns="216524" rIns="240804" bIns="216524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>
                <a:latin typeface="+mj-ea"/>
                <a:ea typeface="+mj-ea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3101117" y="3994543"/>
              <a:ext cx="490048" cy="1400671"/>
            </a:xfrm>
            <a:custGeom>
              <a:avLst/>
              <a:gdLst>
                <a:gd name="connsiteX0" fmla="*/ 0 w 490048"/>
                <a:gd name="connsiteY0" fmla="*/ 0 h 1400671"/>
                <a:gd name="connsiteX1" fmla="*/ 245024 w 490048"/>
                <a:gd name="connsiteY1" fmla="*/ 0 h 1400671"/>
                <a:gd name="connsiteX2" fmla="*/ 245024 w 490048"/>
                <a:gd name="connsiteY2" fmla="*/ 1400671 h 1400671"/>
                <a:gd name="connsiteX3" fmla="*/ 490048 w 490048"/>
                <a:gd name="connsiteY3" fmla="*/ 1400671 h 140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0048" h="1400671">
                  <a:moveTo>
                    <a:pt x="0" y="0"/>
                  </a:moveTo>
                  <a:lnTo>
                    <a:pt x="245024" y="0"/>
                  </a:lnTo>
                  <a:lnTo>
                    <a:pt x="245024" y="1400671"/>
                  </a:lnTo>
                  <a:lnTo>
                    <a:pt x="490048" y="1400671"/>
                  </a:lnTo>
                </a:path>
              </a:pathLst>
            </a:custGeom>
            <a:noFill/>
            <a:ln>
              <a:solidFill>
                <a:srgbClr val="CB150A"/>
              </a:solidFill>
            </a:ln>
          </p:spPr>
          <p:style>
            <a:lnRef idx="2">
              <a:schemeClr val="accent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0626" tIns="663238" rIns="220626" bIns="663237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>
                <a:latin typeface="+mj-ea"/>
                <a:ea typeface="+mj-ea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6041406" y="2593872"/>
              <a:ext cx="490048" cy="1400671"/>
            </a:xfrm>
            <a:custGeom>
              <a:avLst/>
              <a:gdLst>
                <a:gd name="connsiteX0" fmla="*/ 0 w 490048"/>
                <a:gd name="connsiteY0" fmla="*/ 0 h 1400671"/>
                <a:gd name="connsiteX1" fmla="*/ 245024 w 490048"/>
                <a:gd name="connsiteY1" fmla="*/ 0 h 1400671"/>
                <a:gd name="connsiteX2" fmla="*/ 245024 w 490048"/>
                <a:gd name="connsiteY2" fmla="*/ 1400671 h 1400671"/>
                <a:gd name="connsiteX3" fmla="*/ 490048 w 490048"/>
                <a:gd name="connsiteY3" fmla="*/ 1400671 h 140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0048" h="1400671">
                  <a:moveTo>
                    <a:pt x="0" y="0"/>
                  </a:moveTo>
                  <a:lnTo>
                    <a:pt x="245024" y="0"/>
                  </a:lnTo>
                  <a:lnTo>
                    <a:pt x="245024" y="1400671"/>
                  </a:lnTo>
                  <a:lnTo>
                    <a:pt x="490048" y="1400671"/>
                  </a:lnTo>
                </a:path>
              </a:pathLst>
            </a:custGeom>
            <a:noFill/>
            <a:ln>
              <a:solidFill>
                <a:srgbClr val="CB150A"/>
              </a:solidFill>
            </a:ln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0626" tIns="663238" rIns="220626" bIns="663237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>
                <a:latin typeface="+mj-ea"/>
                <a:ea typeface="+mj-ea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6041406" y="2593872"/>
              <a:ext cx="490048" cy="466890"/>
            </a:xfrm>
            <a:custGeom>
              <a:avLst/>
              <a:gdLst>
                <a:gd name="connsiteX0" fmla="*/ 0 w 490048"/>
                <a:gd name="connsiteY0" fmla="*/ 0 h 466890"/>
                <a:gd name="connsiteX1" fmla="*/ 245024 w 490048"/>
                <a:gd name="connsiteY1" fmla="*/ 0 h 466890"/>
                <a:gd name="connsiteX2" fmla="*/ 245024 w 490048"/>
                <a:gd name="connsiteY2" fmla="*/ 466890 h 466890"/>
                <a:gd name="connsiteX3" fmla="*/ 490048 w 490048"/>
                <a:gd name="connsiteY3" fmla="*/ 466890 h 46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0048" h="466890">
                  <a:moveTo>
                    <a:pt x="0" y="0"/>
                  </a:moveTo>
                  <a:lnTo>
                    <a:pt x="245024" y="0"/>
                  </a:lnTo>
                  <a:lnTo>
                    <a:pt x="245024" y="466890"/>
                  </a:lnTo>
                  <a:lnTo>
                    <a:pt x="490048" y="466890"/>
                  </a:lnTo>
                </a:path>
              </a:pathLst>
            </a:custGeom>
            <a:noFill/>
            <a:ln>
              <a:solidFill>
                <a:srgbClr val="CB150A"/>
              </a:solidFill>
            </a:ln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0802" tIns="216524" rIns="240804" bIns="216524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>
                <a:latin typeface="+mj-ea"/>
                <a:ea typeface="+mj-ea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6041406" y="2126982"/>
              <a:ext cx="490048" cy="466890"/>
            </a:xfrm>
            <a:custGeom>
              <a:avLst/>
              <a:gdLst>
                <a:gd name="connsiteX0" fmla="*/ 0 w 490048"/>
                <a:gd name="connsiteY0" fmla="*/ 466890 h 466890"/>
                <a:gd name="connsiteX1" fmla="*/ 245024 w 490048"/>
                <a:gd name="connsiteY1" fmla="*/ 466890 h 466890"/>
                <a:gd name="connsiteX2" fmla="*/ 245024 w 490048"/>
                <a:gd name="connsiteY2" fmla="*/ 0 h 466890"/>
                <a:gd name="connsiteX3" fmla="*/ 490048 w 490048"/>
                <a:gd name="connsiteY3" fmla="*/ 0 h 46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0048" h="466890">
                  <a:moveTo>
                    <a:pt x="0" y="466890"/>
                  </a:moveTo>
                  <a:lnTo>
                    <a:pt x="245024" y="466890"/>
                  </a:lnTo>
                  <a:lnTo>
                    <a:pt x="245024" y="0"/>
                  </a:lnTo>
                  <a:lnTo>
                    <a:pt x="490048" y="0"/>
                  </a:lnTo>
                </a:path>
              </a:pathLst>
            </a:custGeom>
            <a:noFill/>
            <a:ln>
              <a:solidFill>
                <a:srgbClr val="CB150A"/>
              </a:solidFill>
            </a:ln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0802" tIns="216524" rIns="240804" bIns="216524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>
                <a:latin typeface="+mj-ea"/>
                <a:ea typeface="+mj-ea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6041406" y="1193201"/>
              <a:ext cx="490048" cy="1400671"/>
            </a:xfrm>
            <a:custGeom>
              <a:avLst/>
              <a:gdLst>
                <a:gd name="connsiteX0" fmla="*/ 0 w 490048"/>
                <a:gd name="connsiteY0" fmla="*/ 1400671 h 1400671"/>
                <a:gd name="connsiteX1" fmla="*/ 245024 w 490048"/>
                <a:gd name="connsiteY1" fmla="*/ 1400671 h 1400671"/>
                <a:gd name="connsiteX2" fmla="*/ 245024 w 490048"/>
                <a:gd name="connsiteY2" fmla="*/ 0 h 1400671"/>
                <a:gd name="connsiteX3" fmla="*/ 490048 w 490048"/>
                <a:gd name="connsiteY3" fmla="*/ 0 h 140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0048" h="1400671">
                  <a:moveTo>
                    <a:pt x="0" y="1400671"/>
                  </a:moveTo>
                  <a:lnTo>
                    <a:pt x="245024" y="1400671"/>
                  </a:lnTo>
                  <a:lnTo>
                    <a:pt x="245024" y="0"/>
                  </a:lnTo>
                  <a:lnTo>
                    <a:pt x="490048" y="0"/>
                  </a:lnTo>
                </a:path>
              </a:pathLst>
            </a:custGeom>
            <a:noFill/>
            <a:ln>
              <a:solidFill>
                <a:srgbClr val="CB150A"/>
              </a:solidFill>
            </a:ln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0626" tIns="663238" rIns="220626" bIns="663237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>
                <a:latin typeface="+mj-ea"/>
                <a:ea typeface="+mj-ea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3101117" y="2593872"/>
              <a:ext cx="490048" cy="1400671"/>
            </a:xfrm>
            <a:custGeom>
              <a:avLst/>
              <a:gdLst>
                <a:gd name="connsiteX0" fmla="*/ 0 w 490048"/>
                <a:gd name="connsiteY0" fmla="*/ 1400671 h 1400671"/>
                <a:gd name="connsiteX1" fmla="*/ 245024 w 490048"/>
                <a:gd name="connsiteY1" fmla="*/ 1400671 h 1400671"/>
                <a:gd name="connsiteX2" fmla="*/ 245024 w 490048"/>
                <a:gd name="connsiteY2" fmla="*/ 0 h 1400671"/>
                <a:gd name="connsiteX3" fmla="*/ 490048 w 490048"/>
                <a:gd name="connsiteY3" fmla="*/ 0 h 140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0048" h="1400671">
                  <a:moveTo>
                    <a:pt x="0" y="1400671"/>
                  </a:moveTo>
                  <a:lnTo>
                    <a:pt x="245024" y="1400671"/>
                  </a:lnTo>
                  <a:lnTo>
                    <a:pt x="245024" y="0"/>
                  </a:lnTo>
                  <a:lnTo>
                    <a:pt x="490048" y="0"/>
                  </a:lnTo>
                </a:path>
              </a:pathLst>
            </a:custGeom>
            <a:noFill/>
            <a:ln>
              <a:solidFill>
                <a:srgbClr val="CB150A"/>
              </a:solidFill>
            </a:ln>
          </p:spPr>
          <p:style>
            <a:lnRef idx="2">
              <a:schemeClr val="accent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0626" tIns="663238" rIns="220626" bIns="663237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>
                <a:latin typeface="+mj-ea"/>
                <a:ea typeface="+mj-ea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 rot="16200000">
              <a:off x="761751" y="3621031"/>
              <a:ext cx="3931708" cy="747024"/>
            </a:xfrm>
            <a:custGeom>
              <a:avLst/>
              <a:gdLst>
                <a:gd name="connsiteX0" fmla="*/ 0 w 3931708"/>
                <a:gd name="connsiteY0" fmla="*/ 0 h 747024"/>
                <a:gd name="connsiteX1" fmla="*/ 3931708 w 3931708"/>
                <a:gd name="connsiteY1" fmla="*/ 0 h 747024"/>
                <a:gd name="connsiteX2" fmla="*/ 3931708 w 3931708"/>
                <a:gd name="connsiteY2" fmla="*/ 747024 h 747024"/>
                <a:gd name="connsiteX3" fmla="*/ 0 w 3931708"/>
                <a:gd name="connsiteY3" fmla="*/ 747024 h 747024"/>
                <a:gd name="connsiteX4" fmla="*/ 0 w 3931708"/>
                <a:gd name="connsiteY4" fmla="*/ 0 h 7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1708" h="747024">
                  <a:moveTo>
                    <a:pt x="0" y="0"/>
                  </a:moveTo>
                  <a:lnTo>
                    <a:pt x="3931708" y="0"/>
                  </a:lnTo>
                  <a:lnTo>
                    <a:pt x="3931708" y="747024"/>
                  </a:lnTo>
                  <a:lnTo>
                    <a:pt x="0" y="747024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CB150A"/>
              </a:solidFill>
            </a:ln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eaVert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200" kern="1200" dirty="0" smtClean="0">
                  <a:latin typeface="+mj-ea"/>
                  <a:ea typeface="+mj-ea"/>
                </a:rPr>
                <a:t>第四章</a:t>
              </a:r>
              <a:endParaRPr lang="zh-CN" altLang="en-US" sz="3200" kern="1200" dirty="0">
                <a:latin typeface="+mj-ea"/>
                <a:ea typeface="+mj-ea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3591165" y="2220360"/>
              <a:ext cx="2450240" cy="747024"/>
            </a:xfrm>
            <a:custGeom>
              <a:avLst/>
              <a:gdLst>
                <a:gd name="connsiteX0" fmla="*/ 0 w 2450240"/>
                <a:gd name="connsiteY0" fmla="*/ 0 h 747024"/>
                <a:gd name="connsiteX1" fmla="*/ 2450240 w 2450240"/>
                <a:gd name="connsiteY1" fmla="*/ 0 h 747024"/>
                <a:gd name="connsiteX2" fmla="*/ 2450240 w 2450240"/>
                <a:gd name="connsiteY2" fmla="*/ 747024 h 747024"/>
                <a:gd name="connsiteX3" fmla="*/ 0 w 2450240"/>
                <a:gd name="connsiteY3" fmla="*/ 747024 h 747024"/>
                <a:gd name="connsiteX4" fmla="*/ 0 w 2450240"/>
                <a:gd name="connsiteY4" fmla="*/ 0 h 7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0240" h="747024">
                  <a:moveTo>
                    <a:pt x="0" y="0"/>
                  </a:moveTo>
                  <a:lnTo>
                    <a:pt x="2450240" y="0"/>
                  </a:lnTo>
                  <a:lnTo>
                    <a:pt x="2450240" y="747024"/>
                  </a:lnTo>
                  <a:lnTo>
                    <a:pt x="0" y="747024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CB150A"/>
              </a:solidFill>
            </a:ln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>
                  <a:latin typeface="+mj-ea"/>
                  <a:ea typeface="+mj-ea"/>
                  <a:sym typeface="+mn-ea"/>
                </a:rPr>
                <a:t>政治制度</a:t>
              </a:r>
              <a:endParaRPr lang="zh-CN" altLang="en-US" sz="2400" kern="1200" dirty="0">
                <a:latin typeface="+mj-ea"/>
                <a:ea typeface="+mj-ea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6531454" y="819689"/>
              <a:ext cx="2450240" cy="747024"/>
            </a:xfrm>
            <a:custGeom>
              <a:avLst/>
              <a:gdLst>
                <a:gd name="connsiteX0" fmla="*/ 0 w 2450240"/>
                <a:gd name="connsiteY0" fmla="*/ 0 h 747024"/>
                <a:gd name="connsiteX1" fmla="*/ 2450240 w 2450240"/>
                <a:gd name="connsiteY1" fmla="*/ 0 h 747024"/>
                <a:gd name="connsiteX2" fmla="*/ 2450240 w 2450240"/>
                <a:gd name="connsiteY2" fmla="*/ 747024 h 747024"/>
                <a:gd name="connsiteX3" fmla="*/ 0 w 2450240"/>
                <a:gd name="connsiteY3" fmla="*/ 747024 h 747024"/>
                <a:gd name="connsiteX4" fmla="*/ 0 w 2450240"/>
                <a:gd name="connsiteY4" fmla="*/ 0 h 7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0240" h="747024">
                  <a:moveTo>
                    <a:pt x="0" y="0"/>
                  </a:moveTo>
                  <a:lnTo>
                    <a:pt x="2450240" y="0"/>
                  </a:lnTo>
                  <a:lnTo>
                    <a:pt x="2450240" y="747024"/>
                  </a:lnTo>
                  <a:lnTo>
                    <a:pt x="0" y="747024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CB150A"/>
              </a:solidFill>
            </a:ln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>
                  <a:latin typeface="+mj-ea"/>
                  <a:ea typeface="+mj-ea"/>
                </a:rPr>
                <a:t>宗法制</a:t>
              </a:r>
              <a:endParaRPr lang="zh-CN" altLang="en-US" sz="2400" kern="1200" dirty="0">
                <a:latin typeface="+mj-ea"/>
                <a:ea typeface="+mj-ea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6531454" y="1753470"/>
              <a:ext cx="2450240" cy="747024"/>
            </a:xfrm>
            <a:custGeom>
              <a:avLst/>
              <a:gdLst>
                <a:gd name="connsiteX0" fmla="*/ 0 w 2450240"/>
                <a:gd name="connsiteY0" fmla="*/ 0 h 747024"/>
                <a:gd name="connsiteX1" fmla="*/ 2450240 w 2450240"/>
                <a:gd name="connsiteY1" fmla="*/ 0 h 747024"/>
                <a:gd name="connsiteX2" fmla="*/ 2450240 w 2450240"/>
                <a:gd name="connsiteY2" fmla="*/ 747024 h 747024"/>
                <a:gd name="connsiteX3" fmla="*/ 0 w 2450240"/>
                <a:gd name="connsiteY3" fmla="*/ 747024 h 747024"/>
                <a:gd name="connsiteX4" fmla="*/ 0 w 2450240"/>
                <a:gd name="connsiteY4" fmla="*/ 0 h 7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0240" h="747024">
                  <a:moveTo>
                    <a:pt x="0" y="0"/>
                  </a:moveTo>
                  <a:lnTo>
                    <a:pt x="2450240" y="0"/>
                  </a:lnTo>
                  <a:lnTo>
                    <a:pt x="2450240" y="747024"/>
                  </a:lnTo>
                  <a:lnTo>
                    <a:pt x="0" y="747024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CB150A"/>
              </a:solidFill>
            </a:ln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>
                  <a:latin typeface="+mj-ea"/>
                  <a:ea typeface="+mj-ea"/>
                </a:rPr>
                <a:t>君主专制</a:t>
              </a:r>
              <a:endParaRPr lang="zh-CN" altLang="en-US" sz="2400" kern="1200" dirty="0">
                <a:latin typeface="+mj-ea"/>
                <a:ea typeface="+mj-ea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6531454" y="2687250"/>
              <a:ext cx="2450240" cy="747024"/>
            </a:xfrm>
            <a:custGeom>
              <a:avLst/>
              <a:gdLst>
                <a:gd name="connsiteX0" fmla="*/ 0 w 2450240"/>
                <a:gd name="connsiteY0" fmla="*/ 0 h 747024"/>
                <a:gd name="connsiteX1" fmla="*/ 2450240 w 2450240"/>
                <a:gd name="connsiteY1" fmla="*/ 0 h 747024"/>
                <a:gd name="connsiteX2" fmla="*/ 2450240 w 2450240"/>
                <a:gd name="connsiteY2" fmla="*/ 747024 h 747024"/>
                <a:gd name="connsiteX3" fmla="*/ 0 w 2450240"/>
                <a:gd name="connsiteY3" fmla="*/ 747024 h 747024"/>
                <a:gd name="connsiteX4" fmla="*/ 0 w 2450240"/>
                <a:gd name="connsiteY4" fmla="*/ 0 h 7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0240" h="747024">
                  <a:moveTo>
                    <a:pt x="0" y="0"/>
                  </a:moveTo>
                  <a:lnTo>
                    <a:pt x="2450240" y="0"/>
                  </a:lnTo>
                  <a:lnTo>
                    <a:pt x="2450240" y="747024"/>
                  </a:lnTo>
                  <a:lnTo>
                    <a:pt x="0" y="747024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CB150A"/>
              </a:solidFill>
            </a:ln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>
                  <a:latin typeface="+mj-ea"/>
                  <a:ea typeface="+mj-ea"/>
                </a:rPr>
                <a:t>科举制</a:t>
              </a:r>
              <a:endParaRPr lang="zh-CN" altLang="en-US" sz="2400" kern="1200" dirty="0">
                <a:latin typeface="+mj-ea"/>
                <a:ea typeface="+mj-ea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6531454" y="3621031"/>
              <a:ext cx="2450240" cy="747024"/>
            </a:xfrm>
            <a:custGeom>
              <a:avLst/>
              <a:gdLst>
                <a:gd name="connsiteX0" fmla="*/ 0 w 2450240"/>
                <a:gd name="connsiteY0" fmla="*/ 0 h 747024"/>
                <a:gd name="connsiteX1" fmla="*/ 2450240 w 2450240"/>
                <a:gd name="connsiteY1" fmla="*/ 0 h 747024"/>
                <a:gd name="connsiteX2" fmla="*/ 2450240 w 2450240"/>
                <a:gd name="connsiteY2" fmla="*/ 747024 h 747024"/>
                <a:gd name="connsiteX3" fmla="*/ 0 w 2450240"/>
                <a:gd name="connsiteY3" fmla="*/ 747024 h 747024"/>
                <a:gd name="connsiteX4" fmla="*/ 0 w 2450240"/>
                <a:gd name="connsiteY4" fmla="*/ 0 h 7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0240" h="747024">
                  <a:moveTo>
                    <a:pt x="0" y="0"/>
                  </a:moveTo>
                  <a:lnTo>
                    <a:pt x="2450240" y="0"/>
                  </a:lnTo>
                  <a:lnTo>
                    <a:pt x="2450240" y="747024"/>
                  </a:lnTo>
                  <a:lnTo>
                    <a:pt x="0" y="747024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CB150A"/>
              </a:solidFill>
            </a:ln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>
                  <a:latin typeface="+mj-ea"/>
                  <a:ea typeface="+mj-ea"/>
                </a:rPr>
                <a:t>法律制度</a:t>
              </a:r>
              <a:endParaRPr lang="zh-CN" altLang="en-US" sz="2400" kern="1200" dirty="0">
                <a:latin typeface="+mj-ea"/>
                <a:ea typeface="+mj-ea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591165" y="5021702"/>
              <a:ext cx="2450240" cy="747024"/>
            </a:xfrm>
            <a:custGeom>
              <a:avLst/>
              <a:gdLst>
                <a:gd name="connsiteX0" fmla="*/ 0 w 2450240"/>
                <a:gd name="connsiteY0" fmla="*/ 0 h 747024"/>
                <a:gd name="connsiteX1" fmla="*/ 2450240 w 2450240"/>
                <a:gd name="connsiteY1" fmla="*/ 0 h 747024"/>
                <a:gd name="connsiteX2" fmla="*/ 2450240 w 2450240"/>
                <a:gd name="connsiteY2" fmla="*/ 747024 h 747024"/>
                <a:gd name="connsiteX3" fmla="*/ 0 w 2450240"/>
                <a:gd name="connsiteY3" fmla="*/ 747024 h 747024"/>
                <a:gd name="connsiteX4" fmla="*/ 0 w 2450240"/>
                <a:gd name="connsiteY4" fmla="*/ 0 h 7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0240" h="747024">
                  <a:moveTo>
                    <a:pt x="0" y="0"/>
                  </a:moveTo>
                  <a:lnTo>
                    <a:pt x="2450240" y="0"/>
                  </a:lnTo>
                  <a:lnTo>
                    <a:pt x="2450240" y="747024"/>
                  </a:lnTo>
                  <a:lnTo>
                    <a:pt x="0" y="747024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CB150A"/>
              </a:solidFill>
            </a:ln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>
                  <a:latin typeface="+mj-ea"/>
                  <a:ea typeface="+mj-ea"/>
                </a:rPr>
                <a:t>礼俗规约</a:t>
              </a:r>
              <a:endParaRPr lang="zh-CN" altLang="en-US" sz="2400" kern="1200" dirty="0">
                <a:latin typeface="+mj-ea"/>
                <a:ea typeface="+mj-ea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6531454" y="4554812"/>
              <a:ext cx="2450240" cy="747024"/>
            </a:xfrm>
            <a:custGeom>
              <a:avLst/>
              <a:gdLst>
                <a:gd name="connsiteX0" fmla="*/ 0 w 2450240"/>
                <a:gd name="connsiteY0" fmla="*/ 0 h 747024"/>
                <a:gd name="connsiteX1" fmla="*/ 2450240 w 2450240"/>
                <a:gd name="connsiteY1" fmla="*/ 0 h 747024"/>
                <a:gd name="connsiteX2" fmla="*/ 2450240 w 2450240"/>
                <a:gd name="connsiteY2" fmla="*/ 747024 h 747024"/>
                <a:gd name="connsiteX3" fmla="*/ 0 w 2450240"/>
                <a:gd name="connsiteY3" fmla="*/ 747024 h 747024"/>
                <a:gd name="connsiteX4" fmla="*/ 0 w 2450240"/>
                <a:gd name="connsiteY4" fmla="*/ 0 h 7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0240" h="747024">
                  <a:moveTo>
                    <a:pt x="0" y="0"/>
                  </a:moveTo>
                  <a:lnTo>
                    <a:pt x="2450240" y="0"/>
                  </a:lnTo>
                  <a:lnTo>
                    <a:pt x="2450240" y="747024"/>
                  </a:lnTo>
                  <a:lnTo>
                    <a:pt x="0" y="747024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CB150A"/>
              </a:solidFill>
            </a:ln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>
                  <a:latin typeface="+mj-ea"/>
                  <a:ea typeface="+mj-ea"/>
                </a:rPr>
                <a:t>皇家礼制</a:t>
              </a:r>
              <a:endParaRPr lang="zh-CN" altLang="en-US" sz="2400" kern="1200" dirty="0">
                <a:latin typeface="+mj-ea"/>
                <a:ea typeface="+mj-ea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6531454" y="5488593"/>
              <a:ext cx="2450240" cy="747024"/>
            </a:xfrm>
            <a:custGeom>
              <a:avLst/>
              <a:gdLst>
                <a:gd name="connsiteX0" fmla="*/ 0 w 2450240"/>
                <a:gd name="connsiteY0" fmla="*/ 0 h 747024"/>
                <a:gd name="connsiteX1" fmla="*/ 2450240 w 2450240"/>
                <a:gd name="connsiteY1" fmla="*/ 0 h 747024"/>
                <a:gd name="connsiteX2" fmla="*/ 2450240 w 2450240"/>
                <a:gd name="connsiteY2" fmla="*/ 747024 h 747024"/>
                <a:gd name="connsiteX3" fmla="*/ 0 w 2450240"/>
                <a:gd name="connsiteY3" fmla="*/ 747024 h 747024"/>
                <a:gd name="connsiteX4" fmla="*/ 0 w 2450240"/>
                <a:gd name="connsiteY4" fmla="*/ 0 h 7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0240" h="747024">
                  <a:moveTo>
                    <a:pt x="0" y="0"/>
                  </a:moveTo>
                  <a:lnTo>
                    <a:pt x="2450240" y="0"/>
                  </a:lnTo>
                  <a:lnTo>
                    <a:pt x="2450240" y="747024"/>
                  </a:lnTo>
                  <a:lnTo>
                    <a:pt x="0" y="747024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CB150A"/>
              </a:solidFill>
            </a:ln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>
                  <a:latin typeface="+mj-ea"/>
                  <a:ea typeface="+mj-ea"/>
                </a:rPr>
                <a:t>平民礼俗</a:t>
              </a:r>
              <a:endParaRPr lang="zh-CN" altLang="en-US" sz="2400" kern="12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57060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下列有关制度文化的说法，不正确的是（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它是人们创制出来的一种无序化体系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它是物质文化与精神文化的中介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它是物质文化的反映形式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它是精神文化的物化形态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1570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下列有关制度文化的说法，不正确的是（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它是物质文化与精神文化的中介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它在文化体系中稳定性不强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它是物质文化的反映形式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它是精神文化的物化形态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5395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中国传统政治制度的鲜明特点是（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伦理政治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强权政治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议会政治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民主政治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4673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本章结构图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354093" y="819689"/>
            <a:ext cx="6627601" cy="5415928"/>
            <a:chOff x="2354093" y="819689"/>
            <a:chExt cx="6627601" cy="5415928"/>
          </a:xfrm>
        </p:grpSpPr>
        <p:sp>
          <p:nvSpPr>
            <p:cNvPr id="6" name="任意多边形 5"/>
            <p:cNvSpPr/>
            <p:nvPr/>
          </p:nvSpPr>
          <p:spPr>
            <a:xfrm>
              <a:off x="6041406" y="5395215"/>
              <a:ext cx="490048" cy="466890"/>
            </a:xfrm>
            <a:custGeom>
              <a:avLst/>
              <a:gdLst>
                <a:gd name="connsiteX0" fmla="*/ 0 w 490048"/>
                <a:gd name="connsiteY0" fmla="*/ 0 h 466890"/>
                <a:gd name="connsiteX1" fmla="*/ 245024 w 490048"/>
                <a:gd name="connsiteY1" fmla="*/ 0 h 466890"/>
                <a:gd name="connsiteX2" fmla="*/ 245024 w 490048"/>
                <a:gd name="connsiteY2" fmla="*/ 466890 h 466890"/>
                <a:gd name="connsiteX3" fmla="*/ 490048 w 490048"/>
                <a:gd name="connsiteY3" fmla="*/ 466890 h 46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0048" h="466890">
                  <a:moveTo>
                    <a:pt x="0" y="0"/>
                  </a:moveTo>
                  <a:lnTo>
                    <a:pt x="245024" y="0"/>
                  </a:lnTo>
                  <a:lnTo>
                    <a:pt x="245024" y="466890"/>
                  </a:lnTo>
                  <a:lnTo>
                    <a:pt x="490048" y="466890"/>
                  </a:lnTo>
                </a:path>
              </a:pathLst>
            </a:custGeom>
            <a:noFill/>
            <a:ln>
              <a:solidFill>
                <a:srgbClr val="CB150A"/>
              </a:solidFill>
            </a:ln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0802" tIns="216523" rIns="240804" bIns="216525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>
                <a:latin typeface="+mj-ea"/>
                <a:ea typeface="+mj-ea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041406" y="4928324"/>
              <a:ext cx="490048" cy="466890"/>
            </a:xfrm>
            <a:custGeom>
              <a:avLst/>
              <a:gdLst>
                <a:gd name="connsiteX0" fmla="*/ 0 w 490048"/>
                <a:gd name="connsiteY0" fmla="*/ 466890 h 466890"/>
                <a:gd name="connsiteX1" fmla="*/ 245024 w 490048"/>
                <a:gd name="connsiteY1" fmla="*/ 466890 h 466890"/>
                <a:gd name="connsiteX2" fmla="*/ 245024 w 490048"/>
                <a:gd name="connsiteY2" fmla="*/ 0 h 466890"/>
                <a:gd name="connsiteX3" fmla="*/ 490048 w 490048"/>
                <a:gd name="connsiteY3" fmla="*/ 0 h 46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0048" h="466890">
                  <a:moveTo>
                    <a:pt x="0" y="466890"/>
                  </a:moveTo>
                  <a:lnTo>
                    <a:pt x="245024" y="466890"/>
                  </a:lnTo>
                  <a:lnTo>
                    <a:pt x="245024" y="0"/>
                  </a:lnTo>
                  <a:lnTo>
                    <a:pt x="490048" y="0"/>
                  </a:lnTo>
                </a:path>
              </a:pathLst>
            </a:custGeom>
            <a:noFill/>
            <a:ln>
              <a:solidFill>
                <a:srgbClr val="CB150A"/>
              </a:solidFill>
            </a:ln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0802" tIns="216524" rIns="240804" bIns="216524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>
                <a:latin typeface="+mj-ea"/>
                <a:ea typeface="+mj-ea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3101117" y="3994543"/>
              <a:ext cx="490048" cy="1400671"/>
            </a:xfrm>
            <a:custGeom>
              <a:avLst/>
              <a:gdLst>
                <a:gd name="connsiteX0" fmla="*/ 0 w 490048"/>
                <a:gd name="connsiteY0" fmla="*/ 0 h 1400671"/>
                <a:gd name="connsiteX1" fmla="*/ 245024 w 490048"/>
                <a:gd name="connsiteY1" fmla="*/ 0 h 1400671"/>
                <a:gd name="connsiteX2" fmla="*/ 245024 w 490048"/>
                <a:gd name="connsiteY2" fmla="*/ 1400671 h 1400671"/>
                <a:gd name="connsiteX3" fmla="*/ 490048 w 490048"/>
                <a:gd name="connsiteY3" fmla="*/ 1400671 h 140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0048" h="1400671">
                  <a:moveTo>
                    <a:pt x="0" y="0"/>
                  </a:moveTo>
                  <a:lnTo>
                    <a:pt x="245024" y="0"/>
                  </a:lnTo>
                  <a:lnTo>
                    <a:pt x="245024" y="1400671"/>
                  </a:lnTo>
                  <a:lnTo>
                    <a:pt x="490048" y="1400671"/>
                  </a:lnTo>
                </a:path>
              </a:pathLst>
            </a:custGeom>
            <a:noFill/>
            <a:ln>
              <a:solidFill>
                <a:srgbClr val="CB150A"/>
              </a:solidFill>
            </a:ln>
          </p:spPr>
          <p:style>
            <a:lnRef idx="2">
              <a:schemeClr val="accent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0626" tIns="663238" rIns="220626" bIns="663237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>
                <a:latin typeface="+mj-ea"/>
                <a:ea typeface="+mj-ea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6041406" y="2593872"/>
              <a:ext cx="490048" cy="1400671"/>
            </a:xfrm>
            <a:custGeom>
              <a:avLst/>
              <a:gdLst>
                <a:gd name="connsiteX0" fmla="*/ 0 w 490048"/>
                <a:gd name="connsiteY0" fmla="*/ 0 h 1400671"/>
                <a:gd name="connsiteX1" fmla="*/ 245024 w 490048"/>
                <a:gd name="connsiteY1" fmla="*/ 0 h 1400671"/>
                <a:gd name="connsiteX2" fmla="*/ 245024 w 490048"/>
                <a:gd name="connsiteY2" fmla="*/ 1400671 h 1400671"/>
                <a:gd name="connsiteX3" fmla="*/ 490048 w 490048"/>
                <a:gd name="connsiteY3" fmla="*/ 1400671 h 140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0048" h="1400671">
                  <a:moveTo>
                    <a:pt x="0" y="0"/>
                  </a:moveTo>
                  <a:lnTo>
                    <a:pt x="245024" y="0"/>
                  </a:lnTo>
                  <a:lnTo>
                    <a:pt x="245024" y="1400671"/>
                  </a:lnTo>
                  <a:lnTo>
                    <a:pt x="490048" y="1400671"/>
                  </a:lnTo>
                </a:path>
              </a:pathLst>
            </a:custGeom>
            <a:noFill/>
            <a:ln>
              <a:solidFill>
                <a:srgbClr val="CB150A"/>
              </a:solidFill>
            </a:ln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0626" tIns="663238" rIns="220626" bIns="663237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>
                <a:latin typeface="+mj-ea"/>
                <a:ea typeface="+mj-ea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6041406" y="2593872"/>
              <a:ext cx="490048" cy="466890"/>
            </a:xfrm>
            <a:custGeom>
              <a:avLst/>
              <a:gdLst>
                <a:gd name="connsiteX0" fmla="*/ 0 w 490048"/>
                <a:gd name="connsiteY0" fmla="*/ 0 h 466890"/>
                <a:gd name="connsiteX1" fmla="*/ 245024 w 490048"/>
                <a:gd name="connsiteY1" fmla="*/ 0 h 466890"/>
                <a:gd name="connsiteX2" fmla="*/ 245024 w 490048"/>
                <a:gd name="connsiteY2" fmla="*/ 466890 h 466890"/>
                <a:gd name="connsiteX3" fmla="*/ 490048 w 490048"/>
                <a:gd name="connsiteY3" fmla="*/ 466890 h 46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0048" h="466890">
                  <a:moveTo>
                    <a:pt x="0" y="0"/>
                  </a:moveTo>
                  <a:lnTo>
                    <a:pt x="245024" y="0"/>
                  </a:lnTo>
                  <a:lnTo>
                    <a:pt x="245024" y="466890"/>
                  </a:lnTo>
                  <a:lnTo>
                    <a:pt x="490048" y="466890"/>
                  </a:lnTo>
                </a:path>
              </a:pathLst>
            </a:custGeom>
            <a:noFill/>
            <a:ln>
              <a:solidFill>
                <a:srgbClr val="CB150A"/>
              </a:solidFill>
            </a:ln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0802" tIns="216524" rIns="240804" bIns="216524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>
                <a:latin typeface="+mj-ea"/>
                <a:ea typeface="+mj-ea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6041406" y="2126982"/>
              <a:ext cx="490048" cy="466890"/>
            </a:xfrm>
            <a:custGeom>
              <a:avLst/>
              <a:gdLst>
                <a:gd name="connsiteX0" fmla="*/ 0 w 490048"/>
                <a:gd name="connsiteY0" fmla="*/ 466890 h 466890"/>
                <a:gd name="connsiteX1" fmla="*/ 245024 w 490048"/>
                <a:gd name="connsiteY1" fmla="*/ 466890 h 466890"/>
                <a:gd name="connsiteX2" fmla="*/ 245024 w 490048"/>
                <a:gd name="connsiteY2" fmla="*/ 0 h 466890"/>
                <a:gd name="connsiteX3" fmla="*/ 490048 w 490048"/>
                <a:gd name="connsiteY3" fmla="*/ 0 h 46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0048" h="466890">
                  <a:moveTo>
                    <a:pt x="0" y="466890"/>
                  </a:moveTo>
                  <a:lnTo>
                    <a:pt x="245024" y="466890"/>
                  </a:lnTo>
                  <a:lnTo>
                    <a:pt x="245024" y="0"/>
                  </a:lnTo>
                  <a:lnTo>
                    <a:pt x="490048" y="0"/>
                  </a:lnTo>
                </a:path>
              </a:pathLst>
            </a:custGeom>
            <a:noFill/>
            <a:ln>
              <a:solidFill>
                <a:srgbClr val="CB150A"/>
              </a:solidFill>
            </a:ln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0802" tIns="216524" rIns="240804" bIns="216524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>
                <a:latin typeface="+mj-ea"/>
                <a:ea typeface="+mj-ea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6041406" y="1193201"/>
              <a:ext cx="490048" cy="1400671"/>
            </a:xfrm>
            <a:custGeom>
              <a:avLst/>
              <a:gdLst>
                <a:gd name="connsiteX0" fmla="*/ 0 w 490048"/>
                <a:gd name="connsiteY0" fmla="*/ 1400671 h 1400671"/>
                <a:gd name="connsiteX1" fmla="*/ 245024 w 490048"/>
                <a:gd name="connsiteY1" fmla="*/ 1400671 h 1400671"/>
                <a:gd name="connsiteX2" fmla="*/ 245024 w 490048"/>
                <a:gd name="connsiteY2" fmla="*/ 0 h 1400671"/>
                <a:gd name="connsiteX3" fmla="*/ 490048 w 490048"/>
                <a:gd name="connsiteY3" fmla="*/ 0 h 140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0048" h="1400671">
                  <a:moveTo>
                    <a:pt x="0" y="1400671"/>
                  </a:moveTo>
                  <a:lnTo>
                    <a:pt x="245024" y="1400671"/>
                  </a:lnTo>
                  <a:lnTo>
                    <a:pt x="245024" y="0"/>
                  </a:lnTo>
                  <a:lnTo>
                    <a:pt x="490048" y="0"/>
                  </a:lnTo>
                </a:path>
              </a:pathLst>
            </a:custGeom>
            <a:noFill/>
            <a:ln>
              <a:solidFill>
                <a:srgbClr val="CB150A"/>
              </a:solidFill>
            </a:ln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0626" tIns="663238" rIns="220626" bIns="663237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>
                <a:latin typeface="+mj-ea"/>
                <a:ea typeface="+mj-ea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3101117" y="2593872"/>
              <a:ext cx="490048" cy="1400671"/>
            </a:xfrm>
            <a:custGeom>
              <a:avLst/>
              <a:gdLst>
                <a:gd name="connsiteX0" fmla="*/ 0 w 490048"/>
                <a:gd name="connsiteY0" fmla="*/ 1400671 h 1400671"/>
                <a:gd name="connsiteX1" fmla="*/ 245024 w 490048"/>
                <a:gd name="connsiteY1" fmla="*/ 1400671 h 1400671"/>
                <a:gd name="connsiteX2" fmla="*/ 245024 w 490048"/>
                <a:gd name="connsiteY2" fmla="*/ 0 h 1400671"/>
                <a:gd name="connsiteX3" fmla="*/ 490048 w 490048"/>
                <a:gd name="connsiteY3" fmla="*/ 0 h 140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0048" h="1400671">
                  <a:moveTo>
                    <a:pt x="0" y="1400671"/>
                  </a:moveTo>
                  <a:lnTo>
                    <a:pt x="245024" y="1400671"/>
                  </a:lnTo>
                  <a:lnTo>
                    <a:pt x="245024" y="0"/>
                  </a:lnTo>
                  <a:lnTo>
                    <a:pt x="490048" y="0"/>
                  </a:lnTo>
                </a:path>
              </a:pathLst>
            </a:custGeom>
            <a:noFill/>
            <a:ln>
              <a:solidFill>
                <a:srgbClr val="CB150A"/>
              </a:solidFill>
            </a:ln>
          </p:spPr>
          <p:style>
            <a:lnRef idx="2">
              <a:schemeClr val="accent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0626" tIns="663238" rIns="220626" bIns="663237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 kern="1200">
                <a:latin typeface="+mj-ea"/>
                <a:ea typeface="+mj-ea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 rot="16200000">
              <a:off x="761751" y="3621031"/>
              <a:ext cx="3931708" cy="747024"/>
            </a:xfrm>
            <a:custGeom>
              <a:avLst/>
              <a:gdLst>
                <a:gd name="connsiteX0" fmla="*/ 0 w 3931708"/>
                <a:gd name="connsiteY0" fmla="*/ 0 h 747024"/>
                <a:gd name="connsiteX1" fmla="*/ 3931708 w 3931708"/>
                <a:gd name="connsiteY1" fmla="*/ 0 h 747024"/>
                <a:gd name="connsiteX2" fmla="*/ 3931708 w 3931708"/>
                <a:gd name="connsiteY2" fmla="*/ 747024 h 747024"/>
                <a:gd name="connsiteX3" fmla="*/ 0 w 3931708"/>
                <a:gd name="connsiteY3" fmla="*/ 747024 h 747024"/>
                <a:gd name="connsiteX4" fmla="*/ 0 w 3931708"/>
                <a:gd name="connsiteY4" fmla="*/ 0 h 7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1708" h="747024">
                  <a:moveTo>
                    <a:pt x="0" y="0"/>
                  </a:moveTo>
                  <a:lnTo>
                    <a:pt x="3931708" y="0"/>
                  </a:lnTo>
                  <a:lnTo>
                    <a:pt x="3931708" y="747024"/>
                  </a:lnTo>
                  <a:lnTo>
                    <a:pt x="0" y="747024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CB150A"/>
              </a:solidFill>
            </a:ln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eaVert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200" kern="1200" dirty="0" smtClean="0">
                  <a:latin typeface="+mj-ea"/>
                  <a:ea typeface="+mj-ea"/>
                </a:rPr>
                <a:t>第四章</a:t>
              </a:r>
              <a:endParaRPr lang="zh-CN" altLang="en-US" sz="3200" kern="1200" dirty="0">
                <a:latin typeface="+mj-ea"/>
                <a:ea typeface="+mj-ea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3591165" y="2220360"/>
              <a:ext cx="2450240" cy="747024"/>
            </a:xfrm>
            <a:custGeom>
              <a:avLst/>
              <a:gdLst>
                <a:gd name="connsiteX0" fmla="*/ 0 w 2450240"/>
                <a:gd name="connsiteY0" fmla="*/ 0 h 747024"/>
                <a:gd name="connsiteX1" fmla="*/ 2450240 w 2450240"/>
                <a:gd name="connsiteY1" fmla="*/ 0 h 747024"/>
                <a:gd name="connsiteX2" fmla="*/ 2450240 w 2450240"/>
                <a:gd name="connsiteY2" fmla="*/ 747024 h 747024"/>
                <a:gd name="connsiteX3" fmla="*/ 0 w 2450240"/>
                <a:gd name="connsiteY3" fmla="*/ 747024 h 747024"/>
                <a:gd name="connsiteX4" fmla="*/ 0 w 2450240"/>
                <a:gd name="connsiteY4" fmla="*/ 0 h 7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0240" h="747024">
                  <a:moveTo>
                    <a:pt x="0" y="0"/>
                  </a:moveTo>
                  <a:lnTo>
                    <a:pt x="2450240" y="0"/>
                  </a:lnTo>
                  <a:lnTo>
                    <a:pt x="2450240" y="747024"/>
                  </a:lnTo>
                  <a:lnTo>
                    <a:pt x="0" y="74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CB150A"/>
              </a:solidFill>
            </a:ln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>
                  <a:latin typeface="+mj-ea"/>
                  <a:ea typeface="+mj-ea"/>
                  <a:sym typeface="+mn-ea"/>
                </a:rPr>
                <a:t>政治制度</a:t>
              </a:r>
              <a:endParaRPr lang="zh-CN" altLang="en-US" sz="2400" kern="1200" dirty="0">
                <a:latin typeface="+mj-ea"/>
                <a:ea typeface="+mj-ea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6531454" y="819689"/>
              <a:ext cx="2450240" cy="747024"/>
            </a:xfrm>
            <a:custGeom>
              <a:avLst/>
              <a:gdLst>
                <a:gd name="connsiteX0" fmla="*/ 0 w 2450240"/>
                <a:gd name="connsiteY0" fmla="*/ 0 h 747024"/>
                <a:gd name="connsiteX1" fmla="*/ 2450240 w 2450240"/>
                <a:gd name="connsiteY1" fmla="*/ 0 h 747024"/>
                <a:gd name="connsiteX2" fmla="*/ 2450240 w 2450240"/>
                <a:gd name="connsiteY2" fmla="*/ 747024 h 747024"/>
                <a:gd name="connsiteX3" fmla="*/ 0 w 2450240"/>
                <a:gd name="connsiteY3" fmla="*/ 747024 h 747024"/>
                <a:gd name="connsiteX4" fmla="*/ 0 w 2450240"/>
                <a:gd name="connsiteY4" fmla="*/ 0 h 7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0240" h="747024">
                  <a:moveTo>
                    <a:pt x="0" y="0"/>
                  </a:moveTo>
                  <a:lnTo>
                    <a:pt x="2450240" y="0"/>
                  </a:lnTo>
                  <a:lnTo>
                    <a:pt x="2450240" y="747024"/>
                  </a:lnTo>
                  <a:lnTo>
                    <a:pt x="0" y="747024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CB150A"/>
              </a:solidFill>
            </a:ln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>
                  <a:latin typeface="+mj-ea"/>
                  <a:ea typeface="+mj-ea"/>
                </a:rPr>
                <a:t>宗法制</a:t>
              </a:r>
              <a:endParaRPr lang="zh-CN" altLang="en-US" sz="2400" kern="1200" dirty="0">
                <a:latin typeface="+mj-ea"/>
                <a:ea typeface="+mj-ea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6531454" y="1753470"/>
              <a:ext cx="2450240" cy="747024"/>
            </a:xfrm>
            <a:custGeom>
              <a:avLst/>
              <a:gdLst>
                <a:gd name="connsiteX0" fmla="*/ 0 w 2450240"/>
                <a:gd name="connsiteY0" fmla="*/ 0 h 747024"/>
                <a:gd name="connsiteX1" fmla="*/ 2450240 w 2450240"/>
                <a:gd name="connsiteY1" fmla="*/ 0 h 747024"/>
                <a:gd name="connsiteX2" fmla="*/ 2450240 w 2450240"/>
                <a:gd name="connsiteY2" fmla="*/ 747024 h 747024"/>
                <a:gd name="connsiteX3" fmla="*/ 0 w 2450240"/>
                <a:gd name="connsiteY3" fmla="*/ 747024 h 747024"/>
                <a:gd name="connsiteX4" fmla="*/ 0 w 2450240"/>
                <a:gd name="connsiteY4" fmla="*/ 0 h 7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0240" h="747024">
                  <a:moveTo>
                    <a:pt x="0" y="0"/>
                  </a:moveTo>
                  <a:lnTo>
                    <a:pt x="2450240" y="0"/>
                  </a:lnTo>
                  <a:lnTo>
                    <a:pt x="2450240" y="747024"/>
                  </a:lnTo>
                  <a:lnTo>
                    <a:pt x="0" y="747024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CB150A"/>
              </a:solidFill>
            </a:ln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>
                  <a:latin typeface="+mj-ea"/>
                  <a:ea typeface="+mj-ea"/>
                </a:rPr>
                <a:t>君主专制</a:t>
              </a:r>
              <a:endParaRPr lang="zh-CN" altLang="en-US" sz="2400" kern="1200" dirty="0">
                <a:latin typeface="+mj-ea"/>
                <a:ea typeface="+mj-ea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6531454" y="2687250"/>
              <a:ext cx="2450240" cy="747024"/>
            </a:xfrm>
            <a:custGeom>
              <a:avLst/>
              <a:gdLst>
                <a:gd name="connsiteX0" fmla="*/ 0 w 2450240"/>
                <a:gd name="connsiteY0" fmla="*/ 0 h 747024"/>
                <a:gd name="connsiteX1" fmla="*/ 2450240 w 2450240"/>
                <a:gd name="connsiteY1" fmla="*/ 0 h 747024"/>
                <a:gd name="connsiteX2" fmla="*/ 2450240 w 2450240"/>
                <a:gd name="connsiteY2" fmla="*/ 747024 h 747024"/>
                <a:gd name="connsiteX3" fmla="*/ 0 w 2450240"/>
                <a:gd name="connsiteY3" fmla="*/ 747024 h 747024"/>
                <a:gd name="connsiteX4" fmla="*/ 0 w 2450240"/>
                <a:gd name="connsiteY4" fmla="*/ 0 h 7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0240" h="747024">
                  <a:moveTo>
                    <a:pt x="0" y="0"/>
                  </a:moveTo>
                  <a:lnTo>
                    <a:pt x="2450240" y="0"/>
                  </a:lnTo>
                  <a:lnTo>
                    <a:pt x="2450240" y="747024"/>
                  </a:lnTo>
                  <a:lnTo>
                    <a:pt x="0" y="747024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CB150A"/>
              </a:solidFill>
            </a:ln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>
                  <a:latin typeface="+mj-ea"/>
                  <a:ea typeface="+mj-ea"/>
                </a:rPr>
                <a:t>科举制</a:t>
              </a:r>
              <a:endParaRPr lang="zh-CN" altLang="en-US" sz="2400" kern="1200" dirty="0">
                <a:latin typeface="+mj-ea"/>
                <a:ea typeface="+mj-ea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6531454" y="3621031"/>
              <a:ext cx="2450240" cy="747024"/>
            </a:xfrm>
            <a:custGeom>
              <a:avLst/>
              <a:gdLst>
                <a:gd name="connsiteX0" fmla="*/ 0 w 2450240"/>
                <a:gd name="connsiteY0" fmla="*/ 0 h 747024"/>
                <a:gd name="connsiteX1" fmla="*/ 2450240 w 2450240"/>
                <a:gd name="connsiteY1" fmla="*/ 0 h 747024"/>
                <a:gd name="connsiteX2" fmla="*/ 2450240 w 2450240"/>
                <a:gd name="connsiteY2" fmla="*/ 747024 h 747024"/>
                <a:gd name="connsiteX3" fmla="*/ 0 w 2450240"/>
                <a:gd name="connsiteY3" fmla="*/ 747024 h 747024"/>
                <a:gd name="connsiteX4" fmla="*/ 0 w 2450240"/>
                <a:gd name="connsiteY4" fmla="*/ 0 h 7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0240" h="747024">
                  <a:moveTo>
                    <a:pt x="0" y="0"/>
                  </a:moveTo>
                  <a:lnTo>
                    <a:pt x="2450240" y="0"/>
                  </a:lnTo>
                  <a:lnTo>
                    <a:pt x="2450240" y="747024"/>
                  </a:lnTo>
                  <a:lnTo>
                    <a:pt x="0" y="747024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CB150A"/>
              </a:solidFill>
            </a:ln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>
                  <a:latin typeface="+mj-ea"/>
                  <a:ea typeface="+mj-ea"/>
                </a:rPr>
                <a:t>法律制度</a:t>
              </a:r>
              <a:endParaRPr lang="zh-CN" altLang="en-US" sz="2400" kern="1200" dirty="0">
                <a:latin typeface="+mj-ea"/>
                <a:ea typeface="+mj-ea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591165" y="5021702"/>
              <a:ext cx="2450240" cy="747024"/>
            </a:xfrm>
            <a:custGeom>
              <a:avLst/>
              <a:gdLst>
                <a:gd name="connsiteX0" fmla="*/ 0 w 2450240"/>
                <a:gd name="connsiteY0" fmla="*/ 0 h 747024"/>
                <a:gd name="connsiteX1" fmla="*/ 2450240 w 2450240"/>
                <a:gd name="connsiteY1" fmla="*/ 0 h 747024"/>
                <a:gd name="connsiteX2" fmla="*/ 2450240 w 2450240"/>
                <a:gd name="connsiteY2" fmla="*/ 747024 h 747024"/>
                <a:gd name="connsiteX3" fmla="*/ 0 w 2450240"/>
                <a:gd name="connsiteY3" fmla="*/ 747024 h 747024"/>
                <a:gd name="connsiteX4" fmla="*/ 0 w 2450240"/>
                <a:gd name="connsiteY4" fmla="*/ 0 h 7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0240" h="747024">
                  <a:moveTo>
                    <a:pt x="0" y="0"/>
                  </a:moveTo>
                  <a:lnTo>
                    <a:pt x="2450240" y="0"/>
                  </a:lnTo>
                  <a:lnTo>
                    <a:pt x="2450240" y="747024"/>
                  </a:lnTo>
                  <a:lnTo>
                    <a:pt x="0" y="747024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CB150A"/>
              </a:solidFill>
            </a:ln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>
                  <a:latin typeface="+mj-ea"/>
                  <a:ea typeface="+mj-ea"/>
                </a:rPr>
                <a:t>礼俗规约</a:t>
              </a:r>
              <a:endParaRPr lang="zh-CN" altLang="en-US" sz="2400" kern="1200" dirty="0">
                <a:latin typeface="+mj-ea"/>
                <a:ea typeface="+mj-ea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6531454" y="4554812"/>
              <a:ext cx="2450240" cy="747024"/>
            </a:xfrm>
            <a:custGeom>
              <a:avLst/>
              <a:gdLst>
                <a:gd name="connsiteX0" fmla="*/ 0 w 2450240"/>
                <a:gd name="connsiteY0" fmla="*/ 0 h 747024"/>
                <a:gd name="connsiteX1" fmla="*/ 2450240 w 2450240"/>
                <a:gd name="connsiteY1" fmla="*/ 0 h 747024"/>
                <a:gd name="connsiteX2" fmla="*/ 2450240 w 2450240"/>
                <a:gd name="connsiteY2" fmla="*/ 747024 h 747024"/>
                <a:gd name="connsiteX3" fmla="*/ 0 w 2450240"/>
                <a:gd name="connsiteY3" fmla="*/ 747024 h 747024"/>
                <a:gd name="connsiteX4" fmla="*/ 0 w 2450240"/>
                <a:gd name="connsiteY4" fmla="*/ 0 h 7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0240" h="747024">
                  <a:moveTo>
                    <a:pt x="0" y="0"/>
                  </a:moveTo>
                  <a:lnTo>
                    <a:pt x="2450240" y="0"/>
                  </a:lnTo>
                  <a:lnTo>
                    <a:pt x="2450240" y="747024"/>
                  </a:lnTo>
                  <a:lnTo>
                    <a:pt x="0" y="747024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CB150A"/>
              </a:solidFill>
            </a:ln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>
                  <a:latin typeface="+mj-ea"/>
                  <a:ea typeface="+mj-ea"/>
                </a:rPr>
                <a:t>皇家礼制</a:t>
              </a:r>
              <a:endParaRPr lang="zh-CN" altLang="en-US" sz="2400" kern="1200" dirty="0">
                <a:latin typeface="+mj-ea"/>
                <a:ea typeface="+mj-ea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6531454" y="5488593"/>
              <a:ext cx="2450240" cy="747024"/>
            </a:xfrm>
            <a:custGeom>
              <a:avLst/>
              <a:gdLst>
                <a:gd name="connsiteX0" fmla="*/ 0 w 2450240"/>
                <a:gd name="connsiteY0" fmla="*/ 0 h 747024"/>
                <a:gd name="connsiteX1" fmla="*/ 2450240 w 2450240"/>
                <a:gd name="connsiteY1" fmla="*/ 0 h 747024"/>
                <a:gd name="connsiteX2" fmla="*/ 2450240 w 2450240"/>
                <a:gd name="connsiteY2" fmla="*/ 747024 h 747024"/>
                <a:gd name="connsiteX3" fmla="*/ 0 w 2450240"/>
                <a:gd name="connsiteY3" fmla="*/ 747024 h 747024"/>
                <a:gd name="connsiteX4" fmla="*/ 0 w 2450240"/>
                <a:gd name="connsiteY4" fmla="*/ 0 h 7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0240" h="747024">
                  <a:moveTo>
                    <a:pt x="0" y="0"/>
                  </a:moveTo>
                  <a:lnTo>
                    <a:pt x="2450240" y="0"/>
                  </a:lnTo>
                  <a:lnTo>
                    <a:pt x="2450240" y="747024"/>
                  </a:lnTo>
                  <a:lnTo>
                    <a:pt x="0" y="747024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CB150A"/>
              </a:solidFill>
            </a:ln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>
                  <a:latin typeface="+mj-ea"/>
                  <a:ea typeface="+mj-ea"/>
                </a:rPr>
                <a:t>平民礼俗</a:t>
              </a:r>
              <a:endParaRPr lang="zh-CN" altLang="en-US" sz="2400" kern="12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70887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4.1</a:t>
            </a:r>
            <a:r>
              <a:rPr lang="zh-CN" altLang="en-US" dirty="0" smtClean="0"/>
              <a:t> 中国</a:t>
            </a:r>
            <a:r>
              <a:rPr lang="zh-CN" altLang="en-US" dirty="0"/>
              <a:t>传统的政治</a:t>
            </a:r>
            <a:r>
              <a:rPr lang="zh-CN" altLang="en-US" dirty="0" smtClean="0"/>
              <a:t>制度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192" y="1189732"/>
            <a:ext cx="11248505" cy="4987141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中国政治制度的</a:t>
            </a:r>
            <a:r>
              <a:rPr lang="zh-CN" altLang="en-US" sz="2800" b="1" dirty="0" smtClean="0"/>
              <a:t>鲜明特点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r>
              <a:rPr lang="zh-CN" altLang="en-US" sz="2800" dirty="0" smtClean="0"/>
              <a:t>伦理政治</a:t>
            </a:r>
            <a:endParaRPr lang="en-US" altLang="zh-CN" sz="2800" dirty="0"/>
          </a:p>
          <a:p>
            <a:r>
              <a:rPr lang="zh-CN" altLang="zh-CN" sz="2800" dirty="0" smtClean="0"/>
              <a:t>以</a:t>
            </a:r>
            <a:r>
              <a:rPr lang="zh-CN" altLang="zh-CN" sz="2800" dirty="0"/>
              <a:t>血缘关系为纽带的</a:t>
            </a:r>
            <a:r>
              <a:rPr lang="zh-CN" altLang="zh-CN" sz="2800" u="sng" dirty="0">
                <a:solidFill>
                  <a:srgbClr val="C00000"/>
                </a:solidFill>
              </a:rPr>
              <a:t>宗法</a:t>
            </a:r>
            <a:r>
              <a:rPr lang="zh-CN" altLang="zh-CN" sz="2800" u="sng" dirty="0" smtClean="0">
                <a:solidFill>
                  <a:srgbClr val="C00000"/>
                </a:solidFill>
              </a:rPr>
              <a:t>原则</a:t>
            </a:r>
            <a:r>
              <a:rPr lang="en-US" altLang="zh-CN" sz="2800" dirty="0"/>
              <a:t>+</a:t>
            </a:r>
            <a:r>
              <a:rPr lang="zh-CN" altLang="zh-CN" sz="2800" u="sng" dirty="0" smtClean="0">
                <a:solidFill>
                  <a:srgbClr val="C00000"/>
                </a:solidFill>
              </a:rPr>
              <a:t>君主专制</a:t>
            </a:r>
            <a:r>
              <a:rPr lang="zh-CN" altLang="zh-CN" sz="2800" dirty="0" smtClean="0"/>
              <a:t>政治</a:t>
            </a:r>
            <a:r>
              <a:rPr lang="zh-CN" altLang="zh-CN" sz="2800" dirty="0" smtClean="0"/>
              <a:t>体制</a:t>
            </a:r>
            <a:r>
              <a:rPr lang="en-US" altLang="zh-CN" sz="2800" dirty="0"/>
              <a:t>=</a:t>
            </a:r>
            <a:r>
              <a:rPr lang="zh-CN" altLang="zh-CN" sz="2800" b="1" u="sng" dirty="0" smtClean="0">
                <a:solidFill>
                  <a:srgbClr val="C00000"/>
                </a:solidFill>
              </a:rPr>
              <a:t>伦理政治</a:t>
            </a:r>
            <a:endParaRPr lang="en-US" altLang="zh-CN" sz="2800" b="1" u="sng" dirty="0" smtClean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79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66672" y="14905"/>
            <a:ext cx="19672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4.0 </a:t>
            </a:r>
            <a:r>
              <a:rPr lang="zh-CN" altLang="en-US" sz="1600" dirty="0"/>
              <a:t>制度文化的含义</a:t>
            </a:r>
          </a:p>
        </p:txBody>
      </p:sp>
    </p:spTree>
    <p:extLst>
      <p:ext uri="{BB962C8B-B14F-4D97-AF65-F5344CB8AC3E}">
        <p14:creationId xmlns:p14="http://schemas.microsoft.com/office/powerpoint/2010/main" val="333644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下列各项中，对“朔”的解释正确的是（ ）</a:t>
            </a:r>
          </a:p>
          <a:p>
            <a:r>
              <a:rPr lang="en-US" altLang="zh-CN" sz="2400" dirty="0"/>
              <a:t>A:</a:t>
            </a:r>
            <a:r>
              <a:rPr lang="zh-CN" altLang="en-US" sz="2400" dirty="0"/>
              <a:t>日、月经度相同的时刻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B:</a:t>
            </a:r>
            <a:r>
              <a:rPr lang="zh-CN" altLang="en-US" sz="2400" dirty="0">
                <a:solidFill>
                  <a:srgbClr val="FF0000"/>
                </a:solidFill>
              </a:rPr>
              <a:t>日、月黄道经度相同的时刻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日、月黄道纬度相同的时刻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日、月纬度相同的时刻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1977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4.1</a:t>
            </a:r>
            <a:r>
              <a:rPr lang="zh-CN" altLang="en-US" dirty="0" smtClean="0"/>
              <a:t> 中国</a:t>
            </a:r>
            <a:r>
              <a:rPr lang="zh-CN" altLang="en-US" dirty="0"/>
              <a:t>传统的政治</a:t>
            </a:r>
            <a:r>
              <a:rPr lang="zh-CN" altLang="en-US" dirty="0" smtClean="0"/>
              <a:t>制度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189822"/>
            <a:ext cx="11365635" cy="4987141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latin typeface="+mj-ea"/>
                <a:ea typeface="+mj-ea"/>
              </a:rPr>
              <a:t>4.1.1</a:t>
            </a:r>
            <a:r>
              <a:rPr lang="zh-CN" altLang="en-US" sz="2800" dirty="0" smtClean="0">
                <a:latin typeface="+mj-ea"/>
                <a:ea typeface="+mj-ea"/>
              </a:rPr>
              <a:t>：</a:t>
            </a:r>
            <a:r>
              <a:rPr lang="zh-CN" altLang="zh-CN" sz="2800" dirty="0" smtClean="0">
                <a:latin typeface="+mj-ea"/>
                <a:ea typeface="+mj-ea"/>
              </a:rPr>
              <a:t>宗法制</a:t>
            </a:r>
            <a:endParaRPr lang="en-US" altLang="zh-CN" sz="2800" dirty="0" smtClean="0">
              <a:latin typeface="+mj-ea"/>
              <a:ea typeface="+mj-ea"/>
            </a:endParaRPr>
          </a:p>
          <a:p>
            <a:r>
              <a:rPr lang="zh-CN" altLang="en-US" sz="2800" dirty="0">
                <a:latin typeface="+mj-ea"/>
                <a:ea typeface="+mj-ea"/>
              </a:rPr>
              <a:t>一、定义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zh-CN" altLang="zh-CN" sz="2400" dirty="0" smtClean="0"/>
              <a:t>中国</a:t>
            </a:r>
            <a:r>
              <a:rPr lang="zh-CN" altLang="zh-CN" sz="2400" dirty="0" smtClean="0"/>
              <a:t>古代维护贵族世袭统治</a:t>
            </a:r>
            <a:r>
              <a:rPr lang="zh-CN" altLang="zh-CN" sz="2400" dirty="0" smtClean="0"/>
              <a:t>的制度，由</a:t>
            </a:r>
            <a:r>
              <a:rPr lang="zh-CN" altLang="zh-CN" sz="2400" b="1" u="sng" dirty="0" smtClean="0">
                <a:solidFill>
                  <a:srgbClr val="C00000"/>
                </a:solidFill>
              </a:rPr>
              <a:t>父系家长制</a:t>
            </a:r>
            <a:r>
              <a:rPr lang="zh-CN" altLang="zh-CN" sz="2400" dirty="0" smtClean="0"/>
              <a:t>演变而成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80</a:t>
            </a:fld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660765" y="2041898"/>
            <a:ext cx="399011" cy="39901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名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186545" y="2041898"/>
            <a:ext cx="399011" cy="39901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选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712325" y="2041897"/>
            <a:ext cx="399011" cy="39901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大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任意多边形 8"/>
          <p:cNvSpPr/>
          <p:nvPr/>
        </p:nvSpPr>
        <p:spPr>
          <a:xfrm>
            <a:off x="9251297" y="839536"/>
            <a:ext cx="481020" cy="578699"/>
          </a:xfrm>
          <a:custGeom>
            <a:avLst/>
            <a:gdLst>
              <a:gd name="connsiteX0" fmla="*/ 0 w 490048"/>
              <a:gd name="connsiteY0" fmla="*/ 0 h 1400671"/>
              <a:gd name="connsiteX1" fmla="*/ 245024 w 490048"/>
              <a:gd name="connsiteY1" fmla="*/ 0 h 1400671"/>
              <a:gd name="connsiteX2" fmla="*/ 245024 w 490048"/>
              <a:gd name="connsiteY2" fmla="*/ 1400671 h 1400671"/>
              <a:gd name="connsiteX3" fmla="*/ 490048 w 490048"/>
              <a:gd name="connsiteY3" fmla="*/ 1400671 h 140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048" h="1400671">
                <a:moveTo>
                  <a:pt x="0" y="0"/>
                </a:moveTo>
                <a:lnTo>
                  <a:pt x="245024" y="0"/>
                </a:lnTo>
                <a:lnTo>
                  <a:pt x="245024" y="1400671"/>
                </a:lnTo>
                <a:lnTo>
                  <a:pt x="490048" y="1400671"/>
                </a:lnTo>
              </a:path>
            </a:pathLst>
          </a:custGeom>
          <a:noFill/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626" tIns="663238" rIns="220626" bIns="66323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>
              <a:latin typeface="+mj-ea"/>
              <a:ea typeface="+mj-ea"/>
            </a:endParaRPr>
          </a:p>
        </p:txBody>
      </p:sp>
      <p:sp>
        <p:nvSpPr>
          <p:cNvPr id="11" name="任意多边形 11"/>
          <p:cNvSpPr/>
          <p:nvPr/>
        </p:nvSpPr>
        <p:spPr>
          <a:xfrm>
            <a:off x="9236270" y="159547"/>
            <a:ext cx="496047" cy="665483"/>
          </a:xfrm>
          <a:custGeom>
            <a:avLst/>
            <a:gdLst>
              <a:gd name="connsiteX0" fmla="*/ 0 w 490048"/>
              <a:gd name="connsiteY0" fmla="*/ 1400671 h 1400671"/>
              <a:gd name="connsiteX1" fmla="*/ 245024 w 490048"/>
              <a:gd name="connsiteY1" fmla="*/ 1400671 h 1400671"/>
              <a:gd name="connsiteX2" fmla="*/ 245024 w 490048"/>
              <a:gd name="connsiteY2" fmla="*/ 0 h 1400671"/>
              <a:gd name="connsiteX3" fmla="*/ 490048 w 490048"/>
              <a:gd name="connsiteY3" fmla="*/ 0 h 140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048" h="1400671">
                <a:moveTo>
                  <a:pt x="0" y="1400671"/>
                </a:moveTo>
                <a:lnTo>
                  <a:pt x="245024" y="1400671"/>
                </a:lnTo>
                <a:lnTo>
                  <a:pt x="245024" y="0"/>
                </a:lnTo>
                <a:lnTo>
                  <a:pt x="490048" y="0"/>
                </a:lnTo>
              </a:path>
            </a:pathLst>
          </a:custGeom>
          <a:noFill/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626" tIns="663238" rIns="220626" bIns="66323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>
              <a:latin typeface="+mj-ea"/>
              <a:ea typeface="+mj-ea"/>
            </a:endParaRPr>
          </a:p>
        </p:txBody>
      </p:sp>
      <p:sp>
        <p:nvSpPr>
          <p:cNvPr id="12" name="任意多边形 14"/>
          <p:cNvSpPr/>
          <p:nvPr/>
        </p:nvSpPr>
        <p:spPr>
          <a:xfrm>
            <a:off x="7539944" y="589807"/>
            <a:ext cx="1746306" cy="470445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  <a:sym typeface="+mn-ea"/>
              </a:rPr>
              <a:t>政治制度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3" name="任意多边形 15"/>
          <p:cNvSpPr/>
          <p:nvPr/>
        </p:nvSpPr>
        <p:spPr>
          <a:xfrm>
            <a:off x="9741760" y="26147"/>
            <a:ext cx="2450240" cy="373511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solidFill>
            <a:srgbClr val="FF3773"/>
          </a:solidFill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</a:rPr>
              <a:t>宗法制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4" name="任意多边形 16"/>
          <p:cNvSpPr/>
          <p:nvPr/>
        </p:nvSpPr>
        <p:spPr>
          <a:xfrm>
            <a:off x="9744567" y="417278"/>
            <a:ext cx="2459268" cy="407752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</a:rPr>
              <a:t>君主专制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5" name="任意多边形 17"/>
          <p:cNvSpPr/>
          <p:nvPr/>
        </p:nvSpPr>
        <p:spPr>
          <a:xfrm>
            <a:off x="9759594" y="825031"/>
            <a:ext cx="2432406" cy="364702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</a:rPr>
              <a:t>科举制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6" name="任意多边形 18"/>
          <p:cNvSpPr/>
          <p:nvPr/>
        </p:nvSpPr>
        <p:spPr>
          <a:xfrm>
            <a:off x="9759594" y="1172321"/>
            <a:ext cx="2450240" cy="393775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</a:rPr>
              <a:t>法律制度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66672" y="14905"/>
            <a:ext cx="29209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4.1.1.1 </a:t>
            </a:r>
            <a:r>
              <a:rPr lang="zh-CN" altLang="en-US" sz="1600" dirty="0"/>
              <a:t>宗法制的产生及其特点</a:t>
            </a:r>
          </a:p>
        </p:txBody>
      </p:sp>
    </p:spTree>
    <p:extLst>
      <p:ext uri="{BB962C8B-B14F-4D97-AF65-F5344CB8AC3E}">
        <p14:creationId xmlns:p14="http://schemas.microsoft.com/office/powerpoint/2010/main" val="3628698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4.1</a:t>
            </a:r>
            <a:r>
              <a:rPr lang="zh-CN" altLang="en-US" dirty="0" smtClean="0"/>
              <a:t> 中国</a:t>
            </a:r>
            <a:r>
              <a:rPr lang="zh-CN" altLang="en-US" dirty="0"/>
              <a:t>传统的政治</a:t>
            </a:r>
            <a:r>
              <a:rPr lang="zh-CN" altLang="en-US" dirty="0" smtClean="0"/>
              <a:t>制度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189822"/>
            <a:ext cx="11365635" cy="4987141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latin typeface="+mj-ea"/>
                <a:ea typeface="+mj-ea"/>
              </a:rPr>
              <a:t>4.1.1</a:t>
            </a:r>
            <a:r>
              <a:rPr lang="zh-CN" altLang="en-US" sz="2800" dirty="0" smtClean="0">
                <a:latin typeface="+mj-ea"/>
                <a:ea typeface="+mj-ea"/>
              </a:rPr>
              <a:t>：</a:t>
            </a:r>
            <a:r>
              <a:rPr lang="zh-CN" altLang="zh-CN" sz="2800" dirty="0" smtClean="0">
                <a:latin typeface="+mj-ea"/>
                <a:ea typeface="+mj-ea"/>
              </a:rPr>
              <a:t>宗法制</a:t>
            </a:r>
            <a:endParaRPr lang="en-US" altLang="zh-CN" sz="2800" dirty="0" smtClean="0">
              <a:latin typeface="+mj-ea"/>
              <a:ea typeface="+mj-ea"/>
            </a:endParaRPr>
          </a:p>
          <a:p>
            <a:r>
              <a:rPr lang="zh-CN" altLang="en-US" sz="2800" dirty="0" smtClean="0">
                <a:latin typeface="+mj-ea"/>
                <a:ea typeface="+mj-ea"/>
              </a:rPr>
              <a:t>二</a:t>
            </a:r>
            <a:r>
              <a:rPr lang="zh-CN" altLang="en-US" sz="2800" dirty="0" smtClean="0">
                <a:latin typeface="+mj-ea"/>
                <a:ea typeface="+mj-ea"/>
              </a:rPr>
              <a:t>、发展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solidFill>
                  <a:srgbClr val="CB150A"/>
                </a:solidFill>
              </a:rPr>
              <a:t>★</a:t>
            </a:r>
            <a:r>
              <a:rPr lang="zh-CN" altLang="en-US" sz="2400" dirty="0">
                <a:solidFill>
                  <a:srgbClr val="CB150A"/>
                </a:solidFill>
              </a:rPr>
              <a:t>★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完整的</a:t>
            </a:r>
            <a:r>
              <a:rPr lang="zh-CN" altLang="en-US" sz="2400" dirty="0" smtClean="0"/>
              <a:t>宗法制出现在</a:t>
            </a:r>
            <a:r>
              <a:rPr lang="zh-CN" altLang="en-US" sz="2400" b="1" u="sng" dirty="0" smtClean="0">
                <a:solidFill>
                  <a:srgbClr val="C00000"/>
                </a:solidFill>
              </a:rPr>
              <a:t>周代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zh-CN" dirty="0" smtClean="0"/>
              <a:t>周</a:t>
            </a:r>
            <a:r>
              <a:rPr lang="zh-CN" altLang="zh-CN" dirty="0" smtClean="0"/>
              <a:t>王自称天子，周朝王位的传递实行</a:t>
            </a:r>
            <a:r>
              <a:rPr lang="zh-CN" altLang="zh-CN" b="1" u="sng" dirty="0">
                <a:solidFill>
                  <a:srgbClr val="C00000"/>
                </a:solidFill>
              </a:rPr>
              <a:t>嫡长子继承</a:t>
            </a:r>
            <a:r>
              <a:rPr lang="zh-CN" altLang="zh-CN" b="1" u="sng" dirty="0" smtClean="0">
                <a:solidFill>
                  <a:srgbClr val="C00000"/>
                </a:solidFill>
              </a:rPr>
              <a:t>制</a:t>
            </a:r>
            <a:endParaRPr lang="en-US" altLang="zh-CN" dirty="0" smtClean="0">
              <a:solidFill>
                <a:srgbClr val="CB150A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zh-CN" sz="2400" dirty="0" smtClean="0"/>
              <a:t>宗法制度下，社会结构以</a:t>
            </a:r>
            <a:r>
              <a:rPr lang="zh-CN" altLang="zh-CN" sz="2400" b="1" u="sng" dirty="0" smtClean="0">
                <a:solidFill>
                  <a:srgbClr val="C00000"/>
                </a:solidFill>
              </a:rPr>
              <a:t>宗族</a:t>
            </a:r>
            <a:r>
              <a:rPr lang="zh-CN" altLang="zh-CN" sz="2400" dirty="0" smtClean="0"/>
              <a:t>为</a:t>
            </a:r>
            <a:r>
              <a:rPr lang="zh-CN" altLang="zh-CN" sz="2400" b="1" u="sng" dirty="0" smtClean="0">
                <a:solidFill>
                  <a:srgbClr val="C00000"/>
                </a:solidFill>
              </a:rPr>
              <a:t>基本单位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每个社会成员依据与生俱来的血缘关系确定其在宗族中的位置。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u="sng" dirty="0">
                <a:solidFill>
                  <a:srgbClr val="C00000"/>
                </a:solidFill>
              </a:rPr>
              <a:t>东周</a:t>
            </a:r>
            <a:r>
              <a:rPr lang="zh-CN" altLang="en-US" sz="2400" dirty="0" smtClean="0"/>
              <a:t>以后，分封制瓦解，完整的宗法制体系</a:t>
            </a:r>
            <a:r>
              <a:rPr lang="zh-CN" altLang="en-US" sz="2400" b="1" u="sng" dirty="0">
                <a:solidFill>
                  <a:srgbClr val="C00000"/>
                </a:solidFill>
              </a:rPr>
              <a:t>崩溃</a:t>
            </a:r>
            <a:endParaRPr lang="en-US" altLang="zh-CN" sz="2400" b="1" u="sng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留下深刻历史影响</a:t>
            </a:r>
            <a:endParaRPr lang="zh-CN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81</a:t>
            </a:fld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186545" y="2041898"/>
            <a:ext cx="399011" cy="39901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选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任意多边形 8"/>
          <p:cNvSpPr/>
          <p:nvPr/>
        </p:nvSpPr>
        <p:spPr>
          <a:xfrm>
            <a:off x="9251297" y="839536"/>
            <a:ext cx="481020" cy="578699"/>
          </a:xfrm>
          <a:custGeom>
            <a:avLst/>
            <a:gdLst>
              <a:gd name="connsiteX0" fmla="*/ 0 w 490048"/>
              <a:gd name="connsiteY0" fmla="*/ 0 h 1400671"/>
              <a:gd name="connsiteX1" fmla="*/ 245024 w 490048"/>
              <a:gd name="connsiteY1" fmla="*/ 0 h 1400671"/>
              <a:gd name="connsiteX2" fmla="*/ 245024 w 490048"/>
              <a:gd name="connsiteY2" fmla="*/ 1400671 h 1400671"/>
              <a:gd name="connsiteX3" fmla="*/ 490048 w 490048"/>
              <a:gd name="connsiteY3" fmla="*/ 1400671 h 140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048" h="1400671">
                <a:moveTo>
                  <a:pt x="0" y="0"/>
                </a:moveTo>
                <a:lnTo>
                  <a:pt x="245024" y="0"/>
                </a:lnTo>
                <a:lnTo>
                  <a:pt x="245024" y="1400671"/>
                </a:lnTo>
                <a:lnTo>
                  <a:pt x="490048" y="1400671"/>
                </a:lnTo>
              </a:path>
            </a:pathLst>
          </a:custGeom>
          <a:noFill/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626" tIns="663238" rIns="220626" bIns="66323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>
              <a:latin typeface="+mj-ea"/>
              <a:ea typeface="+mj-ea"/>
            </a:endParaRPr>
          </a:p>
        </p:txBody>
      </p:sp>
      <p:sp>
        <p:nvSpPr>
          <p:cNvPr id="11" name="任意多边形 11"/>
          <p:cNvSpPr/>
          <p:nvPr/>
        </p:nvSpPr>
        <p:spPr>
          <a:xfrm>
            <a:off x="9236270" y="159547"/>
            <a:ext cx="496047" cy="665483"/>
          </a:xfrm>
          <a:custGeom>
            <a:avLst/>
            <a:gdLst>
              <a:gd name="connsiteX0" fmla="*/ 0 w 490048"/>
              <a:gd name="connsiteY0" fmla="*/ 1400671 h 1400671"/>
              <a:gd name="connsiteX1" fmla="*/ 245024 w 490048"/>
              <a:gd name="connsiteY1" fmla="*/ 1400671 h 1400671"/>
              <a:gd name="connsiteX2" fmla="*/ 245024 w 490048"/>
              <a:gd name="connsiteY2" fmla="*/ 0 h 1400671"/>
              <a:gd name="connsiteX3" fmla="*/ 490048 w 490048"/>
              <a:gd name="connsiteY3" fmla="*/ 0 h 140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048" h="1400671">
                <a:moveTo>
                  <a:pt x="0" y="1400671"/>
                </a:moveTo>
                <a:lnTo>
                  <a:pt x="245024" y="1400671"/>
                </a:lnTo>
                <a:lnTo>
                  <a:pt x="245024" y="0"/>
                </a:lnTo>
                <a:lnTo>
                  <a:pt x="490048" y="0"/>
                </a:lnTo>
              </a:path>
            </a:pathLst>
          </a:custGeom>
          <a:noFill/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626" tIns="663238" rIns="220626" bIns="66323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>
              <a:latin typeface="+mj-ea"/>
              <a:ea typeface="+mj-ea"/>
            </a:endParaRPr>
          </a:p>
        </p:txBody>
      </p:sp>
      <p:sp>
        <p:nvSpPr>
          <p:cNvPr id="12" name="任意多边形 14"/>
          <p:cNvSpPr/>
          <p:nvPr/>
        </p:nvSpPr>
        <p:spPr>
          <a:xfrm>
            <a:off x="7539944" y="589807"/>
            <a:ext cx="1746306" cy="470445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  <a:sym typeface="+mn-ea"/>
              </a:rPr>
              <a:t>政治制度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3" name="任意多边形 15"/>
          <p:cNvSpPr/>
          <p:nvPr/>
        </p:nvSpPr>
        <p:spPr>
          <a:xfrm>
            <a:off x="9741760" y="26147"/>
            <a:ext cx="2450240" cy="373511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solidFill>
            <a:srgbClr val="FF3773"/>
          </a:solidFill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</a:rPr>
              <a:t>宗法制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4" name="任意多边形 16"/>
          <p:cNvSpPr/>
          <p:nvPr/>
        </p:nvSpPr>
        <p:spPr>
          <a:xfrm>
            <a:off x="9744567" y="417278"/>
            <a:ext cx="2459268" cy="407752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</a:rPr>
              <a:t>君主专制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5" name="任意多边形 17"/>
          <p:cNvSpPr/>
          <p:nvPr/>
        </p:nvSpPr>
        <p:spPr>
          <a:xfrm>
            <a:off x="9759594" y="825031"/>
            <a:ext cx="2432406" cy="364702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</a:rPr>
              <a:t>科举制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6" name="任意多边形 18"/>
          <p:cNvSpPr/>
          <p:nvPr/>
        </p:nvSpPr>
        <p:spPr>
          <a:xfrm>
            <a:off x="9759594" y="1172321"/>
            <a:ext cx="2450240" cy="393775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</a:rPr>
              <a:t>法律制度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66672" y="14905"/>
            <a:ext cx="29209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4.1.1.1 </a:t>
            </a:r>
            <a:r>
              <a:rPr lang="zh-CN" altLang="en-US" sz="1600" dirty="0"/>
              <a:t>宗法制的产生及其特点</a:t>
            </a:r>
          </a:p>
        </p:txBody>
      </p:sp>
    </p:spTree>
    <p:extLst>
      <p:ext uri="{BB962C8B-B14F-4D97-AF65-F5344CB8AC3E}">
        <p14:creationId xmlns:p14="http://schemas.microsoft.com/office/powerpoint/2010/main" val="4833594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4.1</a:t>
            </a:r>
            <a:r>
              <a:rPr lang="zh-CN" altLang="en-US" dirty="0" smtClean="0"/>
              <a:t> 中国</a:t>
            </a:r>
            <a:r>
              <a:rPr lang="zh-CN" altLang="en-US" dirty="0"/>
              <a:t>传统的政治</a:t>
            </a:r>
            <a:r>
              <a:rPr lang="zh-CN" altLang="en-US" dirty="0" smtClean="0"/>
              <a:t>制度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>
                <a:latin typeface="+mj-ea"/>
                <a:ea typeface="+mj-ea"/>
              </a:rPr>
              <a:t>4.1.1</a:t>
            </a:r>
            <a:r>
              <a:rPr lang="zh-CN" altLang="en-US" sz="2800" dirty="0" smtClean="0">
                <a:latin typeface="+mj-ea"/>
                <a:ea typeface="+mj-ea"/>
              </a:rPr>
              <a:t>：</a:t>
            </a:r>
            <a:r>
              <a:rPr lang="zh-CN" altLang="zh-CN" sz="2800" dirty="0" smtClean="0">
                <a:latin typeface="+mj-ea"/>
                <a:ea typeface="+mj-ea"/>
              </a:rPr>
              <a:t>宗法制</a:t>
            </a:r>
            <a:endParaRPr lang="en-US" altLang="zh-CN" sz="2800" dirty="0" smtClean="0">
              <a:latin typeface="+mj-ea"/>
              <a:ea typeface="+mj-ea"/>
            </a:endParaRPr>
          </a:p>
          <a:p>
            <a:r>
              <a:rPr lang="zh-CN" altLang="en-US" sz="2800" dirty="0" smtClean="0">
                <a:latin typeface="+mj-ea"/>
                <a:ea typeface="+mj-ea"/>
              </a:rPr>
              <a:t>三、</a:t>
            </a:r>
            <a:r>
              <a:rPr lang="zh-CN" altLang="zh-CN" sz="2800" dirty="0" smtClean="0">
                <a:latin typeface="+mj-ea"/>
                <a:ea typeface="+mj-ea"/>
              </a:rPr>
              <a:t>特点</a:t>
            </a:r>
            <a:r>
              <a:rPr lang="zh-CN" altLang="en-US" sz="2800" dirty="0" smtClean="0">
                <a:solidFill>
                  <a:srgbClr val="CB150A"/>
                </a:solidFill>
              </a:rPr>
              <a:t>★★</a:t>
            </a:r>
            <a:r>
              <a:rPr lang="zh-CN" altLang="zh-CN" sz="2800" dirty="0" smtClean="0">
                <a:latin typeface="+mj-ea"/>
                <a:ea typeface="+mj-ea"/>
              </a:rPr>
              <a:t>：</a:t>
            </a:r>
            <a:r>
              <a:rPr lang="en-US" altLang="zh-CN" sz="2800" dirty="0" smtClean="0">
                <a:latin typeface="+mj-ea"/>
                <a:ea typeface="+mj-ea"/>
              </a:rPr>
              <a:t>1810</a:t>
            </a:r>
            <a:endParaRPr lang="en-US" altLang="zh-CN" sz="2800" dirty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zh-CN" sz="2400" dirty="0" smtClean="0"/>
              <a:t>用</a:t>
            </a:r>
            <a:r>
              <a:rPr lang="zh-CN" altLang="zh-CN" sz="2400" dirty="0"/>
              <a:t>自然血缘</a:t>
            </a:r>
            <a:r>
              <a:rPr lang="zh-CN" altLang="zh-CN" sz="2400" dirty="0" smtClean="0"/>
              <a:t>关系</a:t>
            </a:r>
            <a:r>
              <a:rPr lang="zh-CN" altLang="en-US" sz="2400" dirty="0" smtClean="0"/>
              <a:t>，</a:t>
            </a:r>
            <a:r>
              <a:rPr lang="zh-CN" altLang="zh-CN" sz="2400" dirty="0" smtClean="0"/>
              <a:t>确定</a:t>
            </a:r>
            <a:r>
              <a:rPr lang="zh-CN" altLang="zh-CN" sz="2400" dirty="0"/>
              <a:t>人们的</a:t>
            </a:r>
            <a:r>
              <a:rPr lang="zh-CN" altLang="zh-CN" sz="2400" dirty="0" smtClean="0"/>
              <a:t>社会关系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sz="2400" dirty="0" smtClean="0"/>
              <a:t>用</a:t>
            </a:r>
            <a:r>
              <a:rPr lang="zh-CN" altLang="zh-CN" sz="2400" dirty="0"/>
              <a:t>自然血缘</a:t>
            </a:r>
            <a:r>
              <a:rPr lang="zh-CN" altLang="zh-CN" sz="2400" dirty="0" smtClean="0"/>
              <a:t>关系</a:t>
            </a:r>
            <a:r>
              <a:rPr lang="zh-CN" altLang="en-US" sz="2400" dirty="0" smtClean="0"/>
              <a:t>，</a:t>
            </a:r>
            <a:r>
              <a:rPr lang="zh-CN" altLang="zh-CN" sz="2400" dirty="0" smtClean="0"/>
              <a:t>将</a:t>
            </a:r>
            <a:r>
              <a:rPr lang="zh-CN" altLang="zh-CN" sz="2400" dirty="0"/>
              <a:t>人们紧紧连在一起</a:t>
            </a:r>
            <a:r>
              <a:rPr lang="zh-CN" altLang="zh-CN" sz="2400" dirty="0" smtClean="0"/>
              <a:t>，限制</a:t>
            </a:r>
            <a:r>
              <a:rPr lang="zh-CN" altLang="zh-CN" sz="2400" dirty="0"/>
              <a:t>着人们社会关系的发展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82</a:t>
            </a:fld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171834" y="2016837"/>
            <a:ext cx="399011" cy="39901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大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663964" y="2016836"/>
            <a:ext cx="399011" cy="39901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选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任意多边形 8"/>
          <p:cNvSpPr/>
          <p:nvPr/>
        </p:nvSpPr>
        <p:spPr>
          <a:xfrm>
            <a:off x="9251297" y="839536"/>
            <a:ext cx="481020" cy="578699"/>
          </a:xfrm>
          <a:custGeom>
            <a:avLst/>
            <a:gdLst>
              <a:gd name="connsiteX0" fmla="*/ 0 w 490048"/>
              <a:gd name="connsiteY0" fmla="*/ 0 h 1400671"/>
              <a:gd name="connsiteX1" fmla="*/ 245024 w 490048"/>
              <a:gd name="connsiteY1" fmla="*/ 0 h 1400671"/>
              <a:gd name="connsiteX2" fmla="*/ 245024 w 490048"/>
              <a:gd name="connsiteY2" fmla="*/ 1400671 h 1400671"/>
              <a:gd name="connsiteX3" fmla="*/ 490048 w 490048"/>
              <a:gd name="connsiteY3" fmla="*/ 1400671 h 140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048" h="1400671">
                <a:moveTo>
                  <a:pt x="0" y="0"/>
                </a:moveTo>
                <a:lnTo>
                  <a:pt x="245024" y="0"/>
                </a:lnTo>
                <a:lnTo>
                  <a:pt x="245024" y="1400671"/>
                </a:lnTo>
                <a:lnTo>
                  <a:pt x="490048" y="1400671"/>
                </a:lnTo>
              </a:path>
            </a:pathLst>
          </a:custGeom>
          <a:noFill/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626" tIns="663238" rIns="220626" bIns="66323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>
              <a:latin typeface="+mj-ea"/>
              <a:ea typeface="+mj-ea"/>
            </a:endParaRPr>
          </a:p>
        </p:txBody>
      </p:sp>
      <p:sp>
        <p:nvSpPr>
          <p:cNvPr id="11" name="任意多边形 11"/>
          <p:cNvSpPr/>
          <p:nvPr/>
        </p:nvSpPr>
        <p:spPr>
          <a:xfrm>
            <a:off x="9236270" y="159547"/>
            <a:ext cx="496047" cy="665483"/>
          </a:xfrm>
          <a:custGeom>
            <a:avLst/>
            <a:gdLst>
              <a:gd name="connsiteX0" fmla="*/ 0 w 490048"/>
              <a:gd name="connsiteY0" fmla="*/ 1400671 h 1400671"/>
              <a:gd name="connsiteX1" fmla="*/ 245024 w 490048"/>
              <a:gd name="connsiteY1" fmla="*/ 1400671 h 1400671"/>
              <a:gd name="connsiteX2" fmla="*/ 245024 w 490048"/>
              <a:gd name="connsiteY2" fmla="*/ 0 h 1400671"/>
              <a:gd name="connsiteX3" fmla="*/ 490048 w 490048"/>
              <a:gd name="connsiteY3" fmla="*/ 0 h 140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048" h="1400671">
                <a:moveTo>
                  <a:pt x="0" y="1400671"/>
                </a:moveTo>
                <a:lnTo>
                  <a:pt x="245024" y="1400671"/>
                </a:lnTo>
                <a:lnTo>
                  <a:pt x="245024" y="0"/>
                </a:lnTo>
                <a:lnTo>
                  <a:pt x="490048" y="0"/>
                </a:lnTo>
              </a:path>
            </a:pathLst>
          </a:custGeom>
          <a:noFill/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626" tIns="663238" rIns="220626" bIns="66323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>
              <a:latin typeface="+mj-ea"/>
              <a:ea typeface="+mj-ea"/>
            </a:endParaRPr>
          </a:p>
        </p:txBody>
      </p:sp>
      <p:sp>
        <p:nvSpPr>
          <p:cNvPr id="12" name="任意多边形 14"/>
          <p:cNvSpPr/>
          <p:nvPr/>
        </p:nvSpPr>
        <p:spPr>
          <a:xfrm>
            <a:off x="7539944" y="589807"/>
            <a:ext cx="1746306" cy="470445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  <a:sym typeface="+mn-ea"/>
              </a:rPr>
              <a:t>政治制度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3" name="任意多边形 15"/>
          <p:cNvSpPr/>
          <p:nvPr/>
        </p:nvSpPr>
        <p:spPr>
          <a:xfrm>
            <a:off x="9741760" y="26147"/>
            <a:ext cx="2450240" cy="373511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solidFill>
            <a:srgbClr val="FF3773"/>
          </a:solidFill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</a:rPr>
              <a:t>宗法制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4" name="任意多边形 16"/>
          <p:cNvSpPr/>
          <p:nvPr/>
        </p:nvSpPr>
        <p:spPr>
          <a:xfrm>
            <a:off x="9744567" y="417278"/>
            <a:ext cx="2459268" cy="407752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</a:rPr>
              <a:t>君主专制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5" name="任意多边形 17"/>
          <p:cNvSpPr/>
          <p:nvPr/>
        </p:nvSpPr>
        <p:spPr>
          <a:xfrm>
            <a:off x="9759594" y="825031"/>
            <a:ext cx="2432406" cy="364702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</a:rPr>
              <a:t>科举制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6" name="任意多边形 18"/>
          <p:cNvSpPr/>
          <p:nvPr/>
        </p:nvSpPr>
        <p:spPr>
          <a:xfrm>
            <a:off x="9759594" y="1172321"/>
            <a:ext cx="2450240" cy="393775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</a:rPr>
              <a:t>法律制度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66672" y="14905"/>
            <a:ext cx="29209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4.1.1.1 </a:t>
            </a:r>
            <a:r>
              <a:rPr lang="zh-CN" altLang="en-US" sz="1600" dirty="0"/>
              <a:t>宗法制的产生及其特点</a:t>
            </a:r>
          </a:p>
        </p:txBody>
      </p:sp>
    </p:spTree>
    <p:extLst>
      <p:ext uri="{BB962C8B-B14F-4D97-AF65-F5344CB8AC3E}">
        <p14:creationId xmlns:p14="http://schemas.microsoft.com/office/powerpoint/2010/main" val="70318915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4.1</a:t>
            </a:r>
            <a:r>
              <a:rPr lang="zh-CN" altLang="en-US" dirty="0" smtClean="0"/>
              <a:t> 中国</a:t>
            </a:r>
            <a:r>
              <a:rPr lang="zh-CN" altLang="en-US" dirty="0"/>
              <a:t>传统的政治</a:t>
            </a:r>
            <a:r>
              <a:rPr lang="zh-CN" altLang="en-US" dirty="0" smtClean="0"/>
              <a:t>制度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>
                <a:latin typeface="+mj-ea"/>
                <a:ea typeface="+mj-ea"/>
              </a:rPr>
              <a:t>4.1.1</a:t>
            </a:r>
            <a:r>
              <a:rPr lang="zh-CN" altLang="en-US" sz="2800" dirty="0" smtClean="0">
                <a:latin typeface="+mj-ea"/>
                <a:ea typeface="+mj-ea"/>
              </a:rPr>
              <a:t>：</a:t>
            </a:r>
            <a:r>
              <a:rPr lang="zh-CN" altLang="zh-CN" sz="2800" dirty="0" smtClean="0">
                <a:latin typeface="+mj-ea"/>
                <a:ea typeface="+mj-ea"/>
              </a:rPr>
              <a:t>宗法制</a:t>
            </a:r>
            <a:endParaRPr lang="en-US" altLang="zh-CN" sz="2800" dirty="0" smtClean="0">
              <a:latin typeface="+mj-ea"/>
              <a:ea typeface="+mj-ea"/>
            </a:endParaRPr>
          </a:p>
          <a:p>
            <a:r>
              <a:rPr lang="zh-CN" altLang="en-US" sz="2800" dirty="0" smtClean="0">
                <a:latin typeface="+mj-ea"/>
                <a:ea typeface="+mj-ea"/>
              </a:rPr>
              <a:t>四、</a:t>
            </a:r>
            <a:r>
              <a:rPr lang="zh-CN" altLang="en-US" sz="2800" dirty="0">
                <a:latin typeface="+mj-ea"/>
                <a:ea typeface="+mj-ea"/>
              </a:rPr>
              <a:t>血缘</a:t>
            </a:r>
            <a:r>
              <a:rPr lang="zh-CN" altLang="en-US" sz="2800" dirty="0" smtClean="0">
                <a:latin typeface="+mj-ea"/>
                <a:ea typeface="+mj-ea"/>
              </a:rPr>
              <a:t>关系</a:t>
            </a:r>
            <a:r>
              <a:rPr lang="zh-CN" altLang="en-US" sz="2800" dirty="0" smtClean="0">
                <a:solidFill>
                  <a:srgbClr val="CB150A"/>
                </a:solidFill>
              </a:rPr>
              <a:t>★</a:t>
            </a:r>
            <a:r>
              <a:rPr lang="zh-CN" altLang="zh-CN" sz="2800" dirty="0" smtClean="0">
                <a:latin typeface="+mj-ea"/>
                <a:ea typeface="+mj-ea"/>
              </a:rPr>
              <a:t>：</a:t>
            </a:r>
            <a:r>
              <a:rPr lang="en-US" altLang="zh-CN" sz="2800" dirty="0" smtClean="0">
                <a:latin typeface="+mj-ea"/>
                <a:ea typeface="+mj-ea"/>
              </a:rPr>
              <a:t>1710</a:t>
            </a:r>
            <a:endParaRPr lang="en-US" altLang="zh-CN" sz="2800" dirty="0">
              <a:latin typeface="+mj-ea"/>
              <a:ea typeface="+mj-ea"/>
            </a:endParaRPr>
          </a:p>
          <a:p>
            <a:r>
              <a:rPr lang="zh-CN" altLang="en-US" sz="2400" dirty="0" smtClean="0"/>
              <a:t>中国古代社会和希腊古代社会：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早期都是建立在血缘宗族基础上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希腊</a:t>
            </a:r>
            <a:r>
              <a:rPr lang="zh-CN" altLang="en-US" sz="2400" dirty="0" smtClean="0"/>
              <a:t>人，多岛的海洋型地理环境，从事海上贸易，流动性强，冲破血缘纽带，进入城邦社会（地域财产为基础）。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古代中国，地域辽阔，农业活动范围小，定居式聚族而居。国家建立时，原始的血缘宗族没有瓦解，而是适应了新的需要。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83</a:t>
            </a:fld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489334" y="1978737"/>
            <a:ext cx="399011" cy="39901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大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任意多边形 8"/>
          <p:cNvSpPr/>
          <p:nvPr/>
        </p:nvSpPr>
        <p:spPr>
          <a:xfrm>
            <a:off x="9251297" y="839536"/>
            <a:ext cx="481020" cy="578699"/>
          </a:xfrm>
          <a:custGeom>
            <a:avLst/>
            <a:gdLst>
              <a:gd name="connsiteX0" fmla="*/ 0 w 490048"/>
              <a:gd name="connsiteY0" fmla="*/ 0 h 1400671"/>
              <a:gd name="connsiteX1" fmla="*/ 245024 w 490048"/>
              <a:gd name="connsiteY1" fmla="*/ 0 h 1400671"/>
              <a:gd name="connsiteX2" fmla="*/ 245024 w 490048"/>
              <a:gd name="connsiteY2" fmla="*/ 1400671 h 1400671"/>
              <a:gd name="connsiteX3" fmla="*/ 490048 w 490048"/>
              <a:gd name="connsiteY3" fmla="*/ 1400671 h 140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048" h="1400671">
                <a:moveTo>
                  <a:pt x="0" y="0"/>
                </a:moveTo>
                <a:lnTo>
                  <a:pt x="245024" y="0"/>
                </a:lnTo>
                <a:lnTo>
                  <a:pt x="245024" y="1400671"/>
                </a:lnTo>
                <a:lnTo>
                  <a:pt x="490048" y="1400671"/>
                </a:lnTo>
              </a:path>
            </a:pathLst>
          </a:custGeom>
          <a:noFill/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626" tIns="663238" rIns="220626" bIns="66323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>
              <a:latin typeface="+mj-ea"/>
              <a:ea typeface="+mj-ea"/>
            </a:endParaRPr>
          </a:p>
        </p:txBody>
      </p:sp>
      <p:sp>
        <p:nvSpPr>
          <p:cNvPr id="11" name="任意多边形 11"/>
          <p:cNvSpPr/>
          <p:nvPr/>
        </p:nvSpPr>
        <p:spPr>
          <a:xfrm>
            <a:off x="9236270" y="159547"/>
            <a:ext cx="496047" cy="665483"/>
          </a:xfrm>
          <a:custGeom>
            <a:avLst/>
            <a:gdLst>
              <a:gd name="connsiteX0" fmla="*/ 0 w 490048"/>
              <a:gd name="connsiteY0" fmla="*/ 1400671 h 1400671"/>
              <a:gd name="connsiteX1" fmla="*/ 245024 w 490048"/>
              <a:gd name="connsiteY1" fmla="*/ 1400671 h 1400671"/>
              <a:gd name="connsiteX2" fmla="*/ 245024 w 490048"/>
              <a:gd name="connsiteY2" fmla="*/ 0 h 1400671"/>
              <a:gd name="connsiteX3" fmla="*/ 490048 w 490048"/>
              <a:gd name="connsiteY3" fmla="*/ 0 h 140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048" h="1400671">
                <a:moveTo>
                  <a:pt x="0" y="1400671"/>
                </a:moveTo>
                <a:lnTo>
                  <a:pt x="245024" y="1400671"/>
                </a:lnTo>
                <a:lnTo>
                  <a:pt x="245024" y="0"/>
                </a:lnTo>
                <a:lnTo>
                  <a:pt x="490048" y="0"/>
                </a:lnTo>
              </a:path>
            </a:pathLst>
          </a:custGeom>
          <a:noFill/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626" tIns="663238" rIns="220626" bIns="66323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>
              <a:latin typeface="+mj-ea"/>
              <a:ea typeface="+mj-ea"/>
            </a:endParaRPr>
          </a:p>
        </p:txBody>
      </p:sp>
      <p:sp>
        <p:nvSpPr>
          <p:cNvPr id="12" name="任意多边形 14"/>
          <p:cNvSpPr/>
          <p:nvPr/>
        </p:nvSpPr>
        <p:spPr>
          <a:xfrm>
            <a:off x="7539944" y="589807"/>
            <a:ext cx="1746306" cy="470445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  <a:sym typeface="+mn-ea"/>
              </a:rPr>
              <a:t>政治制度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3" name="任意多边形 15"/>
          <p:cNvSpPr/>
          <p:nvPr/>
        </p:nvSpPr>
        <p:spPr>
          <a:xfrm>
            <a:off x="9741760" y="26147"/>
            <a:ext cx="2450240" cy="373511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solidFill>
            <a:srgbClr val="FF3773"/>
          </a:solidFill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</a:rPr>
              <a:t>宗法制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4" name="任意多边形 16"/>
          <p:cNvSpPr/>
          <p:nvPr/>
        </p:nvSpPr>
        <p:spPr>
          <a:xfrm>
            <a:off x="9744567" y="417278"/>
            <a:ext cx="2459268" cy="407752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</a:rPr>
              <a:t>君主专制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5" name="任意多边形 17"/>
          <p:cNvSpPr/>
          <p:nvPr/>
        </p:nvSpPr>
        <p:spPr>
          <a:xfrm>
            <a:off x="9759594" y="825031"/>
            <a:ext cx="2432406" cy="364702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</a:rPr>
              <a:t>科举制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6" name="任意多边形 18"/>
          <p:cNvSpPr/>
          <p:nvPr/>
        </p:nvSpPr>
        <p:spPr>
          <a:xfrm>
            <a:off x="9759594" y="1172321"/>
            <a:ext cx="2450240" cy="393775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</a:rPr>
              <a:t>法律制度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66672" y="14905"/>
            <a:ext cx="29209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4.1.1.1 </a:t>
            </a:r>
            <a:r>
              <a:rPr lang="zh-CN" altLang="en-US" sz="1600" dirty="0"/>
              <a:t>宗法制的产生及其特点</a:t>
            </a:r>
          </a:p>
        </p:txBody>
      </p:sp>
    </p:spTree>
    <p:extLst>
      <p:ext uri="{BB962C8B-B14F-4D97-AF65-F5344CB8AC3E}">
        <p14:creationId xmlns:p14="http://schemas.microsoft.com/office/powerpoint/2010/main" val="128599049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在宗法制度之下，周代王位的传递实行（ ） 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父子相承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兄弟相及   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五等爵位制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嫡长子继承制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1927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在宗法制度之下，周代王位的传递实行（ ） 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父子相承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兄弟相及   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五等爵位制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D:</a:t>
            </a:r>
            <a:r>
              <a:rPr lang="zh-CN" altLang="en-US" sz="2400" dirty="0">
                <a:solidFill>
                  <a:srgbClr val="FF0000"/>
                </a:solidFill>
              </a:rPr>
              <a:t>嫡长子继承制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32737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下列有关西周宗法制的说法，正确的是（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它由分封制演变而来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周王自称“余一人”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王位传递体现传嫡不传贤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宗法制在秦朝建立后瓦解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38657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下列有关西周宗法制的说法，正确的是（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它由分封制演变而来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周王自称“余一人”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C:</a:t>
            </a:r>
            <a:r>
              <a:rPr lang="zh-CN" altLang="en-US" sz="2400" dirty="0">
                <a:solidFill>
                  <a:srgbClr val="FF0000"/>
                </a:solidFill>
              </a:rPr>
              <a:t>王位传递体现传嫡不传贤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宗法制在秦朝建立后瓦解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12625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宗法制度下，周代社会的基本单位是（  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宗族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家庭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村落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合作组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6214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宗法制度下，周代社会的基本单位是（  ）</a:t>
            </a:r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A</a:t>
            </a:r>
            <a:r>
              <a:rPr lang="en-US" altLang="zh-CN" sz="2400" dirty="0">
                <a:solidFill>
                  <a:srgbClr val="FF0000"/>
                </a:solidFill>
              </a:rPr>
              <a:t>:</a:t>
            </a:r>
            <a:r>
              <a:rPr lang="zh-CN" altLang="en-US" sz="2400" dirty="0">
                <a:solidFill>
                  <a:srgbClr val="FF0000"/>
                </a:solidFill>
              </a:rPr>
              <a:t>宗族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家庭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村落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合作组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690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7391" y="317506"/>
            <a:ext cx="10515600" cy="645130"/>
          </a:xfrm>
        </p:spPr>
        <p:txBody>
          <a:bodyPr/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 </a:t>
            </a:r>
            <a:r>
              <a:rPr lang="zh-CN" altLang="en-US" dirty="0"/>
              <a:t>中国传统的技术文化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0902"/>
            <a:ext cx="10515600" cy="4987141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+mj-ea"/>
                <a:ea typeface="+mj-ea"/>
              </a:rPr>
              <a:t>3.3.1.1</a:t>
            </a:r>
            <a:r>
              <a:rPr lang="zh-CN" altLang="en-US" sz="2800" dirty="0" smtClean="0">
                <a:latin typeface="+mj-ea"/>
                <a:ea typeface="+mj-ea"/>
              </a:rPr>
              <a:t>：</a:t>
            </a:r>
            <a:r>
              <a:rPr lang="zh-CN" altLang="zh-CN" sz="2800" dirty="0" smtClean="0">
                <a:latin typeface="+mj-ea"/>
                <a:ea typeface="+mj-ea"/>
              </a:rPr>
              <a:t>传统</a:t>
            </a:r>
            <a:r>
              <a:rPr lang="zh-CN" altLang="zh-CN" sz="2800" dirty="0">
                <a:latin typeface="+mj-ea"/>
                <a:ea typeface="+mj-ea"/>
              </a:rPr>
              <a:t>天文</a:t>
            </a:r>
            <a:r>
              <a:rPr lang="zh-CN" altLang="zh-CN" sz="2800" dirty="0" smtClean="0">
                <a:latin typeface="+mj-ea"/>
                <a:ea typeface="+mj-ea"/>
              </a:rPr>
              <a:t>知识</a:t>
            </a:r>
            <a:r>
              <a:rPr lang="zh-CN" altLang="en-US" sz="2800" dirty="0">
                <a:solidFill>
                  <a:srgbClr val="4472C4"/>
                </a:solidFill>
              </a:rPr>
              <a:t>★</a:t>
            </a:r>
            <a:endParaRPr lang="zh-CN" altLang="zh-CN" sz="2800" dirty="0">
              <a:latin typeface="+mj-ea"/>
              <a:ea typeface="+mj-ea"/>
            </a:endParaRPr>
          </a:p>
          <a:p>
            <a:r>
              <a:rPr lang="zh-CN" altLang="en-US" sz="2400" dirty="0" smtClean="0"/>
              <a:t>计时器：</a:t>
            </a:r>
            <a:endParaRPr lang="en-US" altLang="zh-CN" sz="2400" dirty="0" smtClean="0"/>
          </a:p>
          <a:p>
            <a:r>
              <a:rPr lang="zh-CN" altLang="en-US" sz="2400" dirty="0" smtClean="0"/>
              <a:t>漏壶、香篆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727030" y="1387079"/>
            <a:ext cx="399011" cy="39901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+mj-ea"/>
                <a:ea typeface="+mj-ea"/>
              </a:rPr>
              <a:t>选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9" name="任意多边形 9"/>
          <p:cNvSpPr/>
          <p:nvPr/>
        </p:nvSpPr>
        <p:spPr>
          <a:xfrm>
            <a:off x="9900478" y="600047"/>
            <a:ext cx="347753" cy="293252"/>
          </a:xfrm>
          <a:custGeom>
            <a:avLst/>
            <a:gdLst>
              <a:gd name="connsiteX0" fmla="*/ 0 w 253833"/>
              <a:gd name="connsiteY0" fmla="*/ 0 h 241838"/>
              <a:gd name="connsiteX1" fmla="*/ 126916 w 253833"/>
              <a:gd name="connsiteY1" fmla="*/ 0 h 241838"/>
              <a:gd name="connsiteX2" fmla="*/ 126916 w 253833"/>
              <a:gd name="connsiteY2" fmla="*/ 241838 h 241838"/>
              <a:gd name="connsiteX3" fmla="*/ 253833 w 253833"/>
              <a:gd name="connsiteY3" fmla="*/ 241838 h 24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241838">
                <a:moveTo>
                  <a:pt x="0" y="0"/>
                </a:moveTo>
                <a:lnTo>
                  <a:pt x="126916" y="0"/>
                </a:lnTo>
                <a:lnTo>
                  <a:pt x="126916" y="241838"/>
                </a:lnTo>
                <a:lnTo>
                  <a:pt x="253833" y="24183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0852" tIns="112155" rIns="130852" bIns="112154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10" name="任意多边形 10"/>
          <p:cNvSpPr/>
          <p:nvPr/>
        </p:nvSpPr>
        <p:spPr>
          <a:xfrm>
            <a:off x="9900478" y="306395"/>
            <a:ext cx="347753" cy="293252"/>
          </a:xfrm>
          <a:custGeom>
            <a:avLst/>
            <a:gdLst>
              <a:gd name="connsiteX0" fmla="*/ 0 w 253833"/>
              <a:gd name="connsiteY0" fmla="*/ 241838 h 241838"/>
              <a:gd name="connsiteX1" fmla="*/ 126916 w 253833"/>
              <a:gd name="connsiteY1" fmla="*/ 241838 h 241838"/>
              <a:gd name="connsiteX2" fmla="*/ 126916 w 253833"/>
              <a:gd name="connsiteY2" fmla="*/ 0 h 241838"/>
              <a:gd name="connsiteX3" fmla="*/ 253833 w 253833"/>
              <a:gd name="connsiteY3" fmla="*/ 0 h 24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833" h="241838">
                <a:moveTo>
                  <a:pt x="0" y="241838"/>
                </a:moveTo>
                <a:lnTo>
                  <a:pt x="126916" y="241838"/>
                </a:lnTo>
                <a:lnTo>
                  <a:pt x="126916" y="0"/>
                </a:lnTo>
                <a:lnTo>
                  <a:pt x="253833" y="0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0852" tIns="112154" rIns="130852" bIns="112155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sp>
        <p:nvSpPr>
          <p:cNvPr id="13" name="任意多边形 41"/>
          <p:cNvSpPr/>
          <p:nvPr/>
        </p:nvSpPr>
        <p:spPr>
          <a:xfrm>
            <a:off x="8161711" y="365126"/>
            <a:ext cx="1738766" cy="46920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传统科学技术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4" name="任意多边形 42"/>
          <p:cNvSpPr/>
          <p:nvPr/>
        </p:nvSpPr>
        <p:spPr>
          <a:xfrm>
            <a:off x="10248231" y="71473"/>
            <a:ext cx="1738766" cy="46920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天文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5" name="任意多边形 43"/>
          <p:cNvSpPr/>
          <p:nvPr/>
        </p:nvSpPr>
        <p:spPr>
          <a:xfrm>
            <a:off x="10248231" y="658778"/>
            <a:ext cx="1738766" cy="469203"/>
          </a:xfrm>
          <a:custGeom>
            <a:avLst/>
            <a:gdLst>
              <a:gd name="connsiteX0" fmla="*/ 0 w 1269166"/>
              <a:gd name="connsiteY0" fmla="*/ 0 h 386940"/>
              <a:gd name="connsiteX1" fmla="*/ 1269166 w 1269166"/>
              <a:gd name="connsiteY1" fmla="*/ 0 h 386940"/>
              <a:gd name="connsiteX2" fmla="*/ 1269166 w 1269166"/>
              <a:gd name="connsiteY2" fmla="*/ 386940 h 386940"/>
              <a:gd name="connsiteX3" fmla="*/ 0 w 1269166"/>
              <a:gd name="connsiteY3" fmla="*/ 386940 h 386940"/>
              <a:gd name="connsiteX4" fmla="*/ 0 w 1269166"/>
              <a:gd name="connsiteY4" fmla="*/ 0 h 3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66" h="386940">
                <a:moveTo>
                  <a:pt x="0" y="0"/>
                </a:moveTo>
                <a:lnTo>
                  <a:pt x="1269166" y="0"/>
                </a:lnTo>
                <a:lnTo>
                  <a:pt x="1269166" y="386940"/>
                </a:lnTo>
                <a:lnTo>
                  <a:pt x="0" y="386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latin typeface="+mj-ea"/>
                <a:ea typeface="+mj-ea"/>
              </a:rPr>
              <a:t>算数</a:t>
            </a:r>
            <a:endParaRPr lang="zh-CN" altLang="en-US" sz="2000" kern="1200" dirty="0"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56932" y="125782"/>
            <a:ext cx="21275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汉仪旗黑-45S" panose="00020600040101010101" pitchFamily="18" charset="-122"/>
                <a:ea typeface="汉仪旗黑-45S" panose="00020600040101010101" pitchFamily="18" charset="-122"/>
              </a:rPr>
              <a:t>3.3.1.1 </a:t>
            </a:r>
            <a:r>
              <a:rPr lang="zh-TW" altLang="en-US" sz="1600" dirty="0">
                <a:latin typeface="汉仪旗黑-45S" panose="00020600040101010101" pitchFamily="18" charset="-122"/>
                <a:ea typeface="汉仪旗黑-45S" panose="00020600040101010101" pitchFamily="18" charset="-122"/>
              </a:rPr>
              <a:t>传统天文知识</a:t>
            </a:r>
            <a:endParaRPr lang="zh-CN" altLang="en-US" sz="1600" dirty="0">
              <a:latin typeface="汉仪旗黑-45S" panose="00020600040101010101" pitchFamily="18" charset="-122"/>
              <a:ea typeface="汉仪旗黑-45S" panose="00020600040101010101" pitchFamily="18" charset="-122"/>
            </a:endParaRPr>
          </a:p>
        </p:txBody>
      </p:sp>
      <p:pic>
        <p:nvPicPr>
          <p:cNvPr id="2050" name="Picture 2" descr="http://image.thepaper.cn/www/image/4/169/49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3374375"/>
            <a:ext cx="2635440" cy="272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0898cx.com/xdwadmin/js/okeditor/attached/image/20130204/20130204015511_1009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872" y="3403622"/>
            <a:ext cx="3768328" cy="266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3483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4.1</a:t>
            </a:r>
            <a:r>
              <a:rPr lang="zh-CN" altLang="en-US" dirty="0" smtClean="0"/>
              <a:t> 中国</a:t>
            </a:r>
            <a:r>
              <a:rPr lang="zh-CN" altLang="en-US" dirty="0"/>
              <a:t>传统的政治</a:t>
            </a:r>
            <a:r>
              <a:rPr lang="zh-CN" altLang="en-US" dirty="0" smtClean="0"/>
              <a:t>制度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9822"/>
            <a:ext cx="10515600" cy="5531653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latin typeface="+mj-ea"/>
                <a:ea typeface="+mj-ea"/>
              </a:rPr>
              <a:t>4.1.1.1</a:t>
            </a:r>
            <a:r>
              <a:rPr lang="zh-CN" altLang="en-US" sz="2800" dirty="0" smtClean="0">
                <a:latin typeface="+mj-ea"/>
                <a:ea typeface="+mj-ea"/>
              </a:rPr>
              <a:t>、</a:t>
            </a:r>
            <a:r>
              <a:rPr lang="zh-CN" altLang="en-US" sz="2800" dirty="0">
                <a:latin typeface="+mj-ea"/>
                <a:ea typeface="+mj-ea"/>
              </a:rPr>
              <a:t>宗法观念</a:t>
            </a:r>
            <a:r>
              <a:rPr lang="zh-CN" altLang="en-US" sz="2800" dirty="0" smtClean="0">
                <a:latin typeface="+mj-ea"/>
                <a:ea typeface="+mj-ea"/>
              </a:rPr>
              <a:t>对国家</a:t>
            </a:r>
            <a:r>
              <a:rPr lang="zh-CN" altLang="en-US" sz="2800" dirty="0">
                <a:latin typeface="+mj-ea"/>
                <a:ea typeface="+mj-ea"/>
              </a:rPr>
              <a:t>政治结构的</a:t>
            </a:r>
            <a:r>
              <a:rPr lang="zh-CN" altLang="en-US" sz="2800" dirty="0" smtClean="0">
                <a:latin typeface="+mj-ea"/>
                <a:ea typeface="+mj-ea"/>
              </a:rPr>
              <a:t>渗透</a:t>
            </a:r>
            <a:r>
              <a:rPr lang="zh-CN" altLang="en-US" sz="2400" dirty="0">
                <a:solidFill>
                  <a:srgbClr val="CB150A"/>
                </a:solidFill>
              </a:rPr>
              <a:t>★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zh-CN" altLang="en-US" sz="2400" dirty="0"/>
              <a:t>宗法观念对王权政治的最大</a:t>
            </a:r>
            <a:r>
              <a:rPr lang="zh-CN" altLang="en-US" sz="2400" dirty="0" smtClean="0"/>
              <a:t>影响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zh-CN" altLang="en-US" sz="2400" dirty="0" smtClean="0"/>
              <a:t>确立</a:t>
            </a:r>
            <a:r>
              <a:rPr lang="zh-CN" altLang="en-US" sz="2400" b="1" u="sng" dirty="0" smtClean="0">
                <a:solidFill>
                  <a:srgbClr val="C00000"/>
                </a:solidFill>
              </a:rPr>
              <a:t>绝对</a:t>
            </a:r>
            <a:r>
              <a:rPr lang="zh-CN" altLang="en-US" sz="2400" b="1" u="sng" dirty="0">
                <a:solidFill>
                  <a:srgbClr val="C00000"/>
                </a:solidFill>
              </a:rPr>
              <a:t>君权</a:t>
            </a:r>
            <a:r>
              <a:rPr lang="zh-CN" altLang="en-US" sz="2400" b="1" u="sng" dirty="0" smtClean="0">
                <a:solidFill>
                  <a:srgbClr val="C00000"/>
                </a:solidFill>
              </a:rPr>
              <a:t>下“家天下”</a:t>
            </a:r>
            <a:r>
              <a:rPr lang="zh-CN" altLang="en-US" sz="2400" dirty="0"/>
              <a:t>政权模式</a:t>
            </a:r>
            <a:r>
              <a:rPr lang="zh-CN" altLang="en-US" sz="2400" dirty="0" smtClean="0"/>
              <a:t>，出现</a:t>
            </a:r>
            <a:r>
              <a:rPr lang="zh-CN" altLang="en-US" sz="2400" b="1" u="sng" dirty="0" smtClean="0">
                <a:solidFill>
                  <a:srgbClr val="C00000"/>
                </a:solidFill>
              </a:rPr>
              <a:t>“家国同构”</a:t>
            </a:r>
            <a:r>
              <a:rPr lang="zh-CN" altLang="en-US" sz="2400" dirty="0" smtClean="0"/>
              <a:t>格局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90</a:t>
            </a:fld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672055" y="1346031"/>
            <a:ext cx="399011" cy="39901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大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195757" y="1346031"/>
            <a:ext cx="399011" cy="39901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选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任意多边形 8"/>
          <p:cNvSpPr/>
          <p:nvPr/>
        </p:nvSpPr>
        <p:spPr>
          <a:xfrm>
            <a:off x="9251297" y="839536"/>
            <a:ext cx="481020" cy="578699"/>
          </a:xfrm>
          <a:custGeom>
            <a:avLst/>
            <a:gdLst>
              <a:gd name="connsiteX0" fmla="*/ 0 w 490048"/>
              <a:gd name="connsiteY0" fmla="*/ 0 h 1400671"/>
              <a:gd name="connsiteX1" fmla="*/ 245024 w 490048"/>
              <a:gd name="connsiteY1" fmla="*/ 0 h 1400671"/>
              <a:gd name="connsiteX2" fmla="*/ 245024 w 490048"/>
              <a:gd name="connsiteY2" fmla="*/ 1400671 h 1400671"/>
              <a:gd name="connsiteX3" fmla="*/ 490048 w 490048"/>
              <a:gd name="connsiteY3" fmla="*/ 1400671 h 140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048" h="1400671">
                <a:moveTo>
                  <a:pt x="0" y="0"/>
                </a:moveTo>
                <a:lnTo>
                  <a:pt x="245024" y="0"/>
                </a:lnTo>
                <a:lnTo>
                  <a:pt x="245024" y="1400671"/>
                </a:lnTo>
                <a:lnTo>
                  <a:pt x="490048" y="1400671"/>
                </a:lnTo>
              </a:path>
            </a:pathLst>
          </a:custGeom>
          <a:noFill/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626" tIns="663238" rIns="220626" bIns="66323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>
              <a:latin typeface="+mj-ea"/>
              <a:ea typeface="+mj-ea"/>
            </a:endParaRPr>
          </a:p>
        </p:txBody>
      </p:sp>
      <p:sp>
        <p:nvSpPr>
          <p:cNvPr id="9" name="任意多边形 11"/>
          <p:cNvSpPr/>
          <p:nvPr/>
        </p:nvSpPr>
        <p:spPr>
          <a:xfrm>
            <a:off x="9236270" y="159547"/>
            <a:ext cx="496047" cy="665483"/>
          </a:xfrm>
          <a:custGeom>
            <a:avLst/>
            <a:gdLst>
              <a:gd name="connsiteX0" fmla="*/ 0 w 490048"/>
              <a:gd name="connsiteY0" fmla="*/ 1400671 h 1400671"/>
              <a:gd name="connsiteX1" fmla="*/ 245024 w 490048"/>
              <a:gd name="connsiteY1" fmla="*/ 1400671 h 1400671"/>
              <a:gd name="connsiteX2" fmla="*/ 245024 w 490048"/>
              <a:gd name="connsiteY2" fmla="*/ 0 h 1400671"/>
              <a:gd name="connsiteX3" fmla="*/ 490048 w 490048"/>
              <a:gd name="connsiteY3" fmla="*/ 0 h 140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048" h="1400671">
                <a:moveTo>
                  <a:pt x="0" y="1400671"/>
                </a:moveTo>
                <a:lnTo>
                  <a:pt x="245024" y="1400671"/>
                </a:lnTo>
                <a:lnTo>
                  <a:pt x="245024" y="0"/>
                </a:lnTo>
                <a:lnTo>
                  <a:pt x="490048" y="0"/>
                </a:lnTo>
              </a:path>
            </a:pathLst>
          </a:custGeom>
          <a:noFill/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626" tIns="663238" rIns="220626" bIns="66323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>
              <a:latin typeface="+mj-ea"/>
              <a:ea typeface="+mj-ea"/>
            </a:endParaRPr>
          </a:p>
        </p:txBody>
      </p:sp>
      <p:sp>
        <p:nvSpPr>
          <p:cNvPr id="10" name="任意多边形 14"/>
          <p:cNvSpPr/>
          <p:nvPr/>
        </p:nvSpPr>
        <p:spPr>
          <a:xfrm>
            <a:off x="7539944" y="589807"/>
            <a:ext cx="1746306" cy="470445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  <a:sym typeface="+mn-ea"/>
              </a:rPr>
              <a:t>政治制度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1" name="任意多边形 15"/>
          <p:cNvSpPr/>
          <p:nvPr/>
        </p:nvSpPr>
        <p:spPr>
          <a:xfrm>
            <a:off x="9741760" y="26147"/>
            <a:ext cx="2450240" cy="373511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solidFill>
            <a:srgbClr val="FF3773"/>
          </a:solidFill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</a:rPr>
              <a:t>宗法制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2" name="任意多边形 16"/>
          <p:cNvSpPr/>
          <p:nvPr/>
        </p:nvSpPr>
        <p:spPr>
          <a:xfrm>
            <a:off x="9744567" y="417278"/>
            <a:ext cx="2459268" cy="407752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</a:rPr>
              <a:t>君主专制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3" name="任意多边形 17"/>
          <p:cNvSpPr/>
          <p:nvPr/>
        </p:nvSpPr>
        <p:spPr>
          <a:xfrm>
            <a:off x="9759594" y="825031"/>
            <a:ext cx="2432406" cy="364702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</a:rPr>
              <a:t>科举制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4" name="任意多边形 18"/>
          <p:cNvSpPr/>
          <p:nvPr/>
        </p:nvSpPr>
        <p:spPr>
          <a:xfrm>
            <a:off x="9759594" y="1172321"/>
            <a:ext cx="2450240" cy="393775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</a:rPr>
              <a:t>法律制度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66672" y="14905"/>
            <a:ext cx="29209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4.1.1.1 </a:t>
            </a:r>
            <a:r>
              <a:rPr lang="zh-CN" altLang="en-US" sz="1600" dirty="0"/>
              <a:t>宗法制的产生及其特点</a:t>
            </a:r>
          </a:p>
        </p:txBody>
      </p:sp>
    </p:spTree>
    <p:extLst>
      <p:ext uri="{BB962C8B-B14F-4D97-AF65-F5344CB8AC3E}">
        <p14:creationId xmlns:p14="http://schemas.microsoft.com/office/powerpoint/2010/main" val="16126374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4.1</a:t>
            </a:r>
            <a:r>
              <a:rPr lang="zh-CN" altLang="en-US" dirty="0" smtClean="0"/>
              <a:t> 中国</a:t>
            </a:r>
            <a:r>
              <a:rPr lang="zh-CN" altLang="en-US" dirty="0"/>
              <a:t>传统的政治</a:t>
            </a:r>
            <a:r>
              <a:rPr lang="zh-CN" altLang="en-US" dirty="0" smtClean="0"/>
              <a:t>制度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9822"/>
            <a:ext cx="10515600" cy="5531653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latin typeface="+mj-ea"/>
                <a:ea typeface="+mj-ea"/>
              </a:rPr>
              <a:t>4.1.1.1</a:t>
            </a:r>
            <a:r>
              <a:rPr lang="zh-CN" altLang="en-US" sz="2800" dirty="0" smtClean="0">
                <a:latin typeface="+mj-ea"/>
                <a:ea typeface="+mj-ea"/>
              </a:rPr>
              <a:t>、</a:t>
            </a:r>
            <a:r>
              <a:rPr lang="zh-CN" altLang="en-US" sz="2800" dirty="0">
                <a:latin typeface="+mj-ea"/>
                <a:ea typeface="+mj-ea"/>
              </a:rPr>
              <a:t>宗法观念</a:t>
            </a:r>
            <a:r>
              <a:rPr lang="zh-CN" altLang="en-US" sz="2800" dirty="0" smtClean="0">
                <a:latin typeface="+mj-ea"/>
                <a:ea typeface="+mj-ea"/>
              </a:rPr>
              <a:t>对国家</a:t>
            </a:r>
            <a:r>
              <a:rPr lang="zh-CN" altLang="en-US" sz="2800" dirty="0">
                <a:latin typeface="+mj-ea"/>
                <a:ea typeface="+mj-ea"/>
              </a:rPr>
              <a:t>政治结构的</a:t>
            </a:r>
            <a:r>
              <a:rPr lang="zh-CN" altLang="en-US" sz="2800" dirty="0" smtClean="0">
                <a:latin typeface="+mj-ea"/>
                <a:ea typeface="+mj-ea"/>
              </a:rPr>
              <a:t>渗透</a:t>
            </a:r>
            <a:r>
              <a:rPr lang="zh-CN" altLang="en-US" sz="2400" dirty="0">
                <a:solidFill>
                  <a:srgbClr val="CB150A"/>
                </a:solidFill>
              </a:rPr>
              <a:t>★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/>
              <a:t>“家天下”</a:t>
            </a:r>
            <a:r>
              <a:rPr lang="zh-CN" altLang="en-US" sz="2400" b="1" dirty="0"/>
              <a:t>政权模式的长期延续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大多</a:t>
            </a:r>
            <a:r>
              <a:rPr lang="zh-CN" altLang="en-US" dirty="0"/>
              <a:t>遵行</a:t>
            </a:r>
            <a:r>
              <a:rPr lang="zh-CN" altLang="en-US" b="1" u="sng" dirty="0">
                <a:solidFill>
                  <a:srgbClr val="C00000"/>
                </a:solidFill>
              </a:rPr>
              <a:t>嫡长子继承</a:t>
            </a:r>
            <a:r>
              <a:rPr lang="zh-CN" altLang="en-US" b="1" u="sng" dirty="0" smtClean="0">
                <a:solidFill>
                  <a:srgbClr val="C00000"/>
                </a:solidFill>
              </a:rPr>
              <a:t>制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/>
              <a:t>亲亲</a:t>
            </a:r>
            <a:r>
              <a:rPr lang="zh-CN" altLang="en-US" sz="2400" b="1" dirty="0"/>
              <a:t>伦理政治原则的不断扩张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u="sng" dirty="0" smtClean="0">
                <a:solidFill>
                  <a:srgbClr val="C00000"/>
                </a:solidFill>
              </a:rPr>
              <a:t>亲亲</a:t>
            </a:r>
            <a:r>
              <a:rPr lang="zh-CN" altLang="en-US" dirty="0" smtClean="0"/>
              <a:t>是宗法制度的</a:t>
            </a:r>
            <a:r>
              <a:rPr lang="zh-CN" altLang="en-US" b="1" u="sng" dirty="0" smtClean="0">
                <a:solidFill>
                  <a:srgbClr val="C00000"/>
                </a:solidFill>
              </a:rPr>
              <a:t>基础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西周</a:t>
            </a:r>
            <a:r>
              <a:rPr lang="zh-CN" altLang="en-US" b="1" u="sng" dirty="0" smtClean="0">
                <a:solidFill>
                  <a:srgbClr val="C00000"/>
                </a:solidFill>
              </a:rPr>
              <a:t>亲亲</a:t>
            </a:r>
            <a:r>
              <a:rPr lang="zh-CN" altLang="en-US" dirty="0"/>
              <a:t>是</a:t>
            </a:r>
            <a:r>
              <a:rPr lang="zh-CN" altLang="en-US" b="1" u="sng" dirty="0" smtClean="0">
                <a:solidFill>
                  <a:srgbClr val="C00000"/>
                </a:solidFill>
              </a:rPr>
              <a:t>首要</a:t>
            </a:r>
            <a:r>
              <a:rPr lang="zh-CN" altLang="en-US" b="1" u="sng" dirty="0" smtClean="0">
                <a:solidFill>
                  <a:srgbClr val="C00000"/>
                </a:solidFill>
              </a:rPr>
              <a:t>的政治</a:t>
            </a:r>
            <a:r>
              <a:rPr lang="zh-CN" altLang="en-US" b="1" u="sng" dirty="0" smtClean="0">
                <a:solidFill>
                  <a:srgbClr val="C00000"/>
                </a:solidFill>
              </a:rPr>
              <a:t>原则</a:t>
            </a:r>
            <a:r>
              <a:rPr lang="zh-CN" altLang="en-US" dirty="0" smtClean="0"/>
              <a:t>，春秋后亲亲成为专制的补充。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/>
              <a:t>宗法</a:t>
            </a:r>
            <a:r>
              <a:rPr lang="zh-CN" altLang="en-US" sz="2400" b="1" dirty="0"/>
              <a:t>原则成为维系王朝政治的习惯力量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91</a:t>
            </a:fld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672055" y="1346031"/>
            <a:ext cx="399011" cy="39901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大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195757" y="1346031"/>
            <a:ext cx="399011" cy="39901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选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任意多边形 8"/>
          <p:cNvSpPr/>
          <p:nvPr/>
        </p:nvSpPr>
        <p:spPr>
          <a:xfrm>
            <a:off x="9251297" y="839536"/>
            <a:ext cx="481020" cy="578699"/>
          </a:xfrm>
          <a:custGeom>
            <a:avLst/>
            <a:gdLst>
              <a:gd name="connsiteX0" fmla="*/ 0 w 490048"/>
              <a:gd name="connsiteY0" fmla="*/ 0 h 1400671"/>
              <a:gd name="connsiteX1" fmla="*/ 245024 w 490048"/>
              <a:gd name="connsiteY1" fmla="*/ 0 h 1400671"/>
              <a:gd name="connsiteX2" fmla="*/ 245024 w 490048"/>
              <a:gd name="connsiteY2" fmla="*/ 1400671 h 1400671"/>
              <a:gd name="connsiteX3" fmla="*/ 490048 w 490048"/>
              <a:gd name="connsiteY3" fmla="*/ 1400671 h 140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048" h="1400671">
                <a:moveTo>
                  <a:pt x="0" y="0"/>
                </a:moveTo>
                <a:lnTo>
                  <a:pt x="245024" y="0"/>
                </a:lnTo>
                <a:lnTo>
                  <a:pt x="245024" y="1400671"/>
                </a:lnTo>
                <a:lnTo>
                  <a:pt x="490048" y="1400671"/>
                </a:lnTo>
              </a:path>
            </a:pathLst>
          </a:custGeom>
          <a:noFill/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626" tIns="663238" rIns="220626" bIns="66323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>
              <a:latin typeface="+mj-ea"/>
              <a:ea typeface="+mj-ea"/>
            </a:endParaRPr>
          </a:p>
        </p:txBody>
      </p:sp>
      <p:sp>
        <p:nvSpPr>
          <p:cNvPr id="9" name="任意多边形 11"/>
          <p:cNvSpPr/>
          <p:nvPr/>
        </p:nvSpPr>
        <p:spPr>
          <a:xfrm>
            <a:off x="9236270" y="159547"/>
            <a:ext cx="496047" cy="665483"/>
          </a:xfrm>
          <a:custGeom>
            <a:avLst/>
            <a:gdLst>
              <a:gd name="connsiteX0" fmla="*/ 0 w 490048"/>
              <a:gd name="connsiteY0" fmla="*/ 1400671 h 1400671"/>
              <a:gd name="connsiteX1" fmla="*/ 245024 w 490048"/>
              <a:gd name="connsiteY1" fmla="*/ 1400671 h 1400671"/>
              <a:gd name="connsiteX2" fmla="*/ 245024 w 490048"/>
              <a:gd name="connsiteY2" fmla="*/ 0 h 1400671"/>
              <a:gd name="connsiteX3" fmla="*/ 490048 w 490048"/>
              <a:gd name="connsiteY3" fmla="*/ 0 h 140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048" h="1400671">
                <a:moveTo>
                  <a:pt x="0" y="1400671"/>
                </a:moveTo>
                <a:lnTo>
                  <a:pt x="245024" y="1400671"/>
                </a:lnTo>
                <a:lnTo>
                  <a:pt x="245024" y="0"/>
                </a:lnTo>
                <a:lnTo>
                  <a:pt x="490048" y="0"/>
                </a:lnTo>
              </a:path>
            </a:pathLst>
          </a:custGeom>
          <a:noFill/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626" tIns="663238" rIns="220626" bIns="66323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>
              <a:latin typeface="+mj-ea"/>
              <a:ea typeface="+mj-ea"/>
            </a:endParaRPr>
          </a:p>
        </p:txBody>
      </p:sp>
      <p:sp>
        <p:nvSpPr>
          <p:cNvPr id="10" name="任意多边形 14"/>
          <p:cNvSpPr/>
          <p:nvPr/>
        </p:nvSpPr>
        <p:spPr>
          <a:xfrm>
            <a:off x="7539944" y="589807"/>
            <a:ext cx="1746306" cy="470445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  <a:sym typeface="+mn-ea"/>
              </a:rPr>
              <a:t>政治制度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1" name="任意多边形 15"/>
          <p:cNvSpPr/>
          <p:nvPr/>
        </p:nvSpPr>
        <p:spPr>
          <a:xfrm>
            <a:off x="9741760" y="26147"/>
            <a:ext cx="2450240" cy="373511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solidFill>
            <a:srgbClr val="FF3773"/>
          </a:solidFill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</a:rPr>
              <a:t>宗法制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2" name="任意多边形 16"/>
          <p:cNvSpPr/>
          <p:nvPr/>
        </p:nvSpPr>
        <p:spPr>
          <a:xfrm>
            <a:off x="9744567" y="417278"/>
            <a:ext cx="2459268" cy="407752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</a:rPr>
              <a:t>君主专制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3" name="任意多边形 17"/>
          <p:cNvSpPr/>
          <p:nvPr/>
        </p:nvSpPr>
        <p:spPr>
          <a:xfrm>
            <a:off x="9759594" y="825031"/>
            <a:ext cx="2432406" cy="364702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</a:rPr>
              <a:t>科举制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4" name="任意多边形 18"/>
          <p:cNvSpPr/>
          <p:nvPr/>
        </p:nvSpPr>
        <p:spPr>
          <a:xfrm>
            <a:off x="9759594" y="1172321"/>
            <a:ext cx="2450240" cy="393775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</a:rPr>
              <a:t>法律制度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66672" y="14905"/>
            <a:ext cx="29209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4.1.1.1 </a:t>
            </a:r>
            <a:r>
              <a:rPr lang="zh-CN" altLang="en-US" sz="1600" dirty="0"/>
              <a:t>宗法制的产生及其特点</a:t>
            </a:r>
          </a:p>
        </p:txBody>
      </p:sp>
    </p:spTree>
    <p:extLst>
      <p:ext uri="{BB962C8B-B14F-4D97-AF65-F5344CB8AC3E}">
        <p14:creationId xmlns:p14="http://schemas.microsoft.com/office/powerpoint/2010/main" val="107112310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在西周的社会政治秩序中，成为首要的政治原则的是（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尊贤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尊上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亲亲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上慈下孝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49556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在西周的社会政治秩序中，成为首要的政治原则的是（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尊贤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尊上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C:</a:t>
            </a:r>
            <a:r>
              <a:rPr lang="zh-CN" altLang="en-US" sz="2400" dirty="0">
                <a:solidFill>
                  <a:srgbClr val="FF0000"/>
                </a:solidFill>
              </a:rPr>
              <a:t>亲亲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上慈下孝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7510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4.1</a:t>
            </a:r>
            <a:r>
              <a:rPr lang="zh-CN" altLang="en-US" dirty="0" smtClean="0"/>
              <a:t> 中国</a:t>
            </a:r>
            <a:r>
              <a:rPr lang="zh-CN" altLang="en-US" dirty="0"/>
              <a:t>传统的政治</a:t>
            </a:r>
            <a:r>
              <a:rPr lang="zh-CN" altLang="en-US" dirty="0" smtClean="0"/>
              <a:t>制度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>
                <a:latin typeface="+mj-ea"/>
                <a:ea typeface="+mj-ea"/>
              </a:rPr>
              <a:t>4.1.1.2</a:t>
            </a:r>
            <a:r>
              <a:rPr lang="zh-CN" altLang="en-US" sz="2800" dirty="0" smtClean="0">
                <a:latin typeface="+mj-ea"/>
                <a:ea typeface="+mj-ea"/>
              </a:rPr>
              <a:t>：</a:t>
            </a:r>
            <a:r>
              <a:rPr lang="zh-CN" altLang="zh-CN" sz="2800" dirty="0">
                <a:latin typeface="+mj-ea"/>
                <a:ea typeface="+mj-ea"/>
              </a:rPr>
              <a:t>君主专制制度</a:t>
            </a:r>
            <a:endParaRPr lang="en-US" altLang="zh-CN" sz="2800" dirty="0">
              <a:latin typeface="+mj-ea"/>
              <a:ea typeface="+mj-ea"/>
            </a:endParaRPr>
          </a:p>
          <a:p>
            <a:r>
              <a:rPr lang="zh-CN" altLang="en-US" sz="2800" dirty="0">
                <a:latin typeface="+mj-ea"/>
                <a:ea typeface="+mj-ea"/>
              </a:rPr>
              <a:t>一、含义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solidFill>
                  <a:srgbClr val="CB150A"/>
                </a:solidFill>
              </a:rPr>
              <a:t>★★★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君主专制制度：</a:t>
            </a:r>
            <a:r>
              <a:rPr lang="zh-CN" altLang="zh-CN" sz="2400" dirty="0" smtClean="0"/>
              <a:t>指</a:t>
            </a:r>
            <a:r>
              <a:rPr lang="zh-CN" altLang="zh-CN" sz="2400" dirty="0"/>
              <a:t>以古代</a:t>
            </a:r>
            <a:r>
              <a:rPr lang="zh-CN" altLang="zh-CN" sz="2400" b="1" u="sng" dirty="0">
                <a:solidFill>
                  <a:srgbClr val="C00000"/>
                </a:solidFill>
              </a:rPr>
              <a:t>君王</a:t>
            </a:r>
            <a:r>
              <a:rPr lang="zh-CN" altLang="zh-CN" sz="2400" dirty="0"/>
              <a:t>为核心</a:t>
            </a:r>
            <a:r>
              <a:rPr lang="zh-CN" altLang="zh-CN" sz="2400" dirty="0"/>
              <a:t>的</a:t>
            </a:r>
            <a:r>
              <a:rPr lang="zh-CN" altLang="zh-CN" sz="2400" b="1" u="sng" dirty="0">
                <a:solidFill>
                  <a:srgbClr val="C00000"/>
                </a:solidFill>
              </a:rPr>
              <a:t>中央集权</a:t>
            </a:r>
            <a:r>
              <a:rPr lang="zh-CN" altLang="zh-CN" sz="2400" dirty="0"/>
              <a:t>的</a:t>
            </a:r>
            <a:r>
              <a:rPr lang="zh-CN" altLang="zh-CN" sz="2400" b="1" u="sng" dirty="0">
                <a:solidFill>
                  <a:srgbClr val="C00000"/>
                </a:solidFill>
              </a:rPr>
              <a:t>政治</a:t>
            </a:r>
            <a:r>
              <a:rPr lang="zh-CN" altLang="zh-CN" sz="2400" dirty="0" smtClean="0"/>
              <a:t>体制</a:t>
            </a:r>
            <a:r>
              <a:rPr lang="zh-CN" altLang="en-US" sz="2400" dirty="0" smtClean="0"/>
              <a:t>，</a:t>
            </a:r>
            <a:r>
              <a:rPr lang="zh-CN" altLang="zh-CN" sz="2400" dirty="0" smtClean="0"/>
              <a:t>脱胎</a:t>
            </a:r>
            <a:r>
              <a:rPr lang="zh-CN" altLang="zh-CN" sz="2400" dirty="0"/>
              <a:t>于原始社会后期的</a:t>
            </a:r>
            <a:r>
              <a:rPr lang="zh-CN" altLang="zh-CN" sz="2400" b="1" u="sng" dirty="0">
                <a:solidFill>
                  <a:srgbClr val="C00000"/>
                </a:solidFill>
              </a:rPr>
              <a:t>父权制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君主</a:t>
            </a:r>
            <a:r>
              <a:rPr lang="zh-CN" altLang="en-US" sz="2400" dirty="0" smtClean="0"/>
              <a:t>的主要职能为</a:t>
            </a:r>
            <a:r>
              <a:rPr lang="zh-CN" altLang="en-US" sz="2400" b="1" u="sng" dirty="0">
                <a:solidFill>
                  <a:srgbClr val="C00000"/>
                </a:solidFill>
              </a:rPr>
              <a:t>军事</a:t>
            </a:r>
            <a:r>
              <a:rPr lang="zh-CN" altLang="en-US" sz="2400" dirty="0" smtClean="0"/>
              <a:t>职能和</a:t>
            </a:r>
            <a:r>
              <a:rPr lang="zh-CN" altLang="en-US" sz="2400" b="1" u="sng" dirty="0">
                <a:solidFill>
                  <a:srgbClr val="C00000"/>
                </a:solidFill>
              </a:rPr>
              <a:t>祭祀</a:t>
            </a:r>
            <a:r>
              <a:rPr lang="zh-CN" altLang="en-US" sz="2400" dirty="0" smtClean="0"/>
              <a:t>职能，首要职责是沟通天神。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94</a:t>
            </a:fld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643513" y="1983124"/>
            <a:ext cx="399011" cy="39901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名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142277" y="1983123"/>
            <a:ext cx="399011" cy="39901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选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任意多边形 8"/>
          <p:cNvSpPr/>
          <p:nvPr/>
        </p:nvSpPr>
        <p:spPr>
          <a:xfrm>
            <a:off x="9251297" y="839536"/>
            <a:ext cx="481020" cy="578699"/>
          </a:xfrm>
          <a:custGeom>
            <a:avLst/>
            <a:gdLst>
              <a:gd name="connsiteX0" fmla="*/ 0 w 490048"/>
              <a:gd name="connsiteY0" fmla="*/ 0 h 1400671"/>
              <a:gd name="connsiteX1" fmla="*/ 245024 w 490048"/>
              <a:gd name="connsiteY1" fmla="*/ 0 h 1400671"/>
              <a:gd name="connsiteX2" fmla="*/ 245024 w 490048"/>
              <a:gd name="connsiteY2" fmla="*/ 1400671 h 1400671"/>
              <a:gd name="connsiteX3" fmla="*/ 490048 w 490048"/>
              <a:gd name="connsiteY3" fmla="*/ 1400671 h 140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048" h="1400671">
                <a:moveTo>
                  <a:pt x="0" y="0"/>
                </a:moveTo>
                <a:lnTo>
                  <a:pt x="245024" y="0"/>
                </a:lnTo>
                <a:lnTo>
                  <a:pt x="245024" y="1400671"/>
                </a:lnTo>
                <a:lnTo>
                  <a:pt x="490048" y="1400671"/>
                </a:lnTo>
              </a:path>
            </a:pathLst>
          </a:custGeom>
          <a:noFill/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626" tIns="663238" rIns="220626" bIns="66323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>
              <a:latin typeface="+mj-ea"/>
              <a:ea typeface="+mj-ea"/>
            </a:endParaRPr>
          </a:p>
        </p:txBody>
      </p:sp>
      <p:sp>
        <p:nvSpPr>
          <p:cNvPr id="11" name="任意多边形 11"/>
          <p:cNvSpPr/>
          <p:nvPr/>
        </p:nvSpPr>
        <p:spPr>
          <a:xfrm>
            <a:off x="9236270" y="159547"/>
            <a:ext cx="496047" cy="665483"/>
          </a:xfrm>
          <a:custGeom>
            <a:avLst/>
            <a:gdLst>
              <a:gd name="connsiteX0" fmla="*/ 0 w 490048"/>
              <a:gd name="connsiteY0" fmla="*/ 1400671 h 1400671"/>
              <a:gd name="connsiteX1" fmla="*/ 245024 w 490048"/>
              <a:gd name="connsiteY1" fmla="*/ 1400671 h 1400671"/>
              <a:gd name="connsiteX2" fmla="*/ 245024 w 490048"/>
              <a:gd name="connsiteY2" fmla="*/ 0 h 1400671"/>
              <a:gd name="connsiteX3" fmla="*/ 490048 w 490048"/>
              <a:gd name="connsiteY3" fmla="*/ 0 h 140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048" h="1400671">
                <a:moveTo>
                  <a:pt x="0" y="1400671"/>
                </a:moveTo>
                <a:lnTo>
                  <a:pt x="245024" y="1400671"/>
                </a:lnTo>
                <a:lnTo>
                  <a:pt x="245024" y="0"/>
                </a:lnTo>
                <a:lnTo>
                  <a:pt x="490048" y="0"/>
                </a:lnTo>
              </a:path>
            </a:pathLst>
          </a:custGeom>
          <a:noFill/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626" tIns="663238" rIns="220626" bIns="66323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>
              <a:latin typeface="+mj-ea"/>
              <a:ea typeface="+mj-ea"/>
            </a:endParaRPr>
          </a:p>
        </p:txBody>
      </p:sp>
      <p:sp>
        <p:nvSpPr>
          <p:cNvPr id="12" name="任意多边形 14"/>
          <p:cNvSpPr/>
          <p:nvPr/>
        </p:nvSpPr>
        <p:spPr>
          <a:xfrm>
            <a:off x="7539944" y="589807"/>
            <a:ext cx="1746306" cy="470445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  <a:sym typeface="+mn-ea"/>
              </a:rPr>
              <a:t>政治制度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3" name="任意多边形 15"/>
          <p:cNvSpPr/>
          <p:nvPr/>
        </p:nvSpPr>
        <p:spPr>
          <a:xfrm>
            <a:off x="9741760" y="26147"/>
            <a:ext cx="2450240" cy="373511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</a:rPr>
              <a:t>宗法制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4" name="任意多边形 16"/>
          <p:cNvSpPr/>
          <p:nvPr/>
        </p:nvSpPr>
        <p:spPr>
          <a:xfrm>
            <a:off x="9744567" y="417278"/>
            <a:ext cx="2459268" cy="407752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solidFill>
            <a:srgbClr val="FF3773"/>
          </a:solidFill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</a:rPr>
              <a:t>君主专制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5" name="任意多边形 17"/>
          <p:cNvSpPr/>
          <p:nvPr/>
        </p:nvSpPr>
        <p:spPr>
          <a:xfrm>
            <a:off x="9759594" y="825031"/>
            <a:ext cx="2432406" cy="364702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</a:rPr>
              <a:t>科举制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6" name="任意多边形 18"/>
          <p:cNvSpPr/>
          <p:nvPr/>
        </p:nvSpPr>
        <p:spPr>
          <a:xfrm>
            <a:off x="9759594" y="1172321"/>
            <a:ext cx="2450240" cy="393775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</a:rPr>
              <a:t>法律制度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66672" y="14905"/>
            <a:ext cx="21002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/>
              <a:t>4.1.1.2 </a:t>
            </a:r>
            <a:r>
              <a:rPr lang="zh-TW" altLang="en-US" sz="1600" dirty="0"/>
              <a:t>君主专制制度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1878130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4.1</a:t>
            </a:r>
            <a:r>
              <a:rPr lang="zh-CN" altLang="en-US" dirty="0" smtClean="0"/>
              <a:t> 中国</a:t>
            </a:r>
            <a:r>
              <a:rPr lang="zh-CN" altLang="en-US" dirty="0"/>
              <a:t>传统的政治</a:t>
            </a:r>
            <a:r>
              <a:rPr lang="zh-CN" altLang="en-US" dirty="0" smtClean="0"/>
              <a:t>制度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>
                <a:latin typeface="+mj-ea"/>
                <a:ea typeface="+mj-ea"/>
              </a:rPr>
              <a:t>4.1.1.2</a:t>
            </a:r>
            <a:r>
              <a:rPr lang="zh-CN" altLang="en-US" sz="2800" dirty="0" smtClean="0">
                <a:latin typeface="+mj-ea"/>
                <a:ea typeface="+mj-ea"/>
              </a:rPr>
              <a:t>：</a:t>
            </a:r>
            <a:r>
              <a:rPr lang="zh-CN" altLang="zh-CN" sz="2800" dirty="0">
                <a:latin typeface="+mj-ea"/>
                <a:ea typeface="+mj-ea"/>
              </a:rPr>
              <a:t>君主专制制度</a:t>
            </a:r>
            <a:endParaRPr lang="en-US" altLang="zh-CN" sz="2800" dirty="0">
              <a:latin typeface="+mj-ea"/>
              <a:ea typeface="+mj-ea"/>
            </a:endParaRPr>
          </a:p>
          <a:p>
            <a:r>
              <a:rPr lang="zh-CN" altLang="en-US" sz="2800" dirty="0" smtClean="0">
                <a:latin typeface="+mj-ea"/>
                <a:ea typeface="+mj-ea"/>
              </a:rPr>
              <a:t>二</a:t>
            </a:r>
            <a:r>
              <a:rPr lang="zh-CN" altLang="en-US" sz="2800" dirty="0">
                <a:latin typeface="+mj-ea"/>
                <a:ea typeface="+mj-ea"/>
              </a:rPr>
              <a:t>、提出</a:t>
            </a:r>
            <a:r>
              <a:rPr lang="zh-CN" altLang="en-US" sz="2800" dirty="0" smtClean="0">
                <a:latin typeface="+mj-ea"/>
                <a:ea typeface="+mj-ea"/>
              </a:rPr>
              <a:t>：</a:t>
            </a:r>
            <a:endParaRPr lang="en-US" altLang="zh-CN" sz="2800" dirty="0" smtClean="0">
              <a:latin typeface="+mj-ea"/>
              <a:ea typeface="+mj-ea"/>
            </a:endParaRPr>
          </a:p>
          <a:p>
            <a:r>
              <a:rPr lang="zh-CN" altLang="en-US" sz="2400" b="1" u="sng" dirty="0" smtClean="0">
                <a:solidFill>
                  <a:srgbClr val="C00000"/>
                </a:solidFill>
              </a:rPr>
              <a:t>秦汉</a:t>
            </a:r>
            <a:r>
              <a:rPr lang="zh-CN" altLang="en-US" sz="2400" dirty="0" smtClean="0"/>
              <a:t>时期</a:t>
            </a:r>
            <a:r>
              <a:rPr lang="zh-CN" altLang="en-US" sz="2400" dirty="0"/>
              <a:t>确立中央集权的君主专制</a:t>
            </a:r>
            <a:r>
              <a:rPr lang="zh-CN" altLang="en-US" sz="2400" dirty="0" smtClean="0"/>
              <a:t>制度</a:t>
            </a:r>
            <a:endParaRPr lang="en-US" altLang="zh-CN" sz="2400" dirty="0" smtClean="0"/>
          </a:p>
          <a:p>
            <a:r>
              <a:rPr lang="zh-CN" altLang="en-US" sz="2400" b="1" u="sng" dirty="0" smtClean="0">
                <a:solidFill>
                  <a:srgbClr val="C00000"/>
                </a:solidFill>
              </a:rPr>
              <a:t>嬴政</a:t>
            </a:r>
            <a:r>
              <a:rPr lang="zh-CN" altLang="en-US" sz="2400" dirty="0">
                <a:solidFill>
                  <a:prstClr val="black"/>
                </a:solidFill>
              </a:rPr>
              <a:t>首先提出</a:t>
            </a:r>
            <a:r>
              <a:rPr lang="zh-CN" altLang="en-US" sz="2400" b="1" u="sng" dirty="0">
                <a:solidFill>
                  <a:srgbClr val="C00000"/>
                </a:solidFill>
              </a:rPr>
              <a:t>“皇帝”</a:t>
            </a:r>
            <a:r>
              <a:rPr lang="zh-CN" altLang="en-US" sz="2400" dirty="0">
                <a:solidFill>
                  <a:prstClr val="black"/>
                </a:solidFill>
              </a:rPr>
              <a:t>的</a:t>
            </a:r>
            <a:r>
              <a:rPr lang="zh-CN" altLang="en-US" sz="2400" dirty="0" smtClean="0">
                <a:solidFill>
                  <a:prstClr val="black"/>
                </a:solidFill>
              </a:rPr>
              <a:t>称号，开始自称“朕”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95</a:t>
            </a:fld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567915" y="2015913"/>
            <a:ext cx="399011" cy="39901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选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任意多边形 8"/>
          <p:cNvSpPr/>
          <p:nvPr/>
        </p:nvSpPr>
        <p:spPr>
          <a:xfrm>
            <a:off x="9251297" y="839536"/>
            <a:ext cx="481020" cy="578699"/>
          </a:xfrm>
          <a:custGeom>
            <a:avLst/>
            <a:gdLst>
              <a:gd name="connsiteX0" fmla="*/ 0 w 490048"/>
              <a:gd name="connsiteY0" fmla="*/ 0 h 1400671"/>
              <a:gd name="connsiteX1" fmla="*/ 245024 w 490048"/>
              <a:gd name="connsiteY1" fmla="*/ 0 h 1400671"/>
              <a:gd name="connsiteX2" fmla="*/ 245024 w 490048"/>
              <a:gd name="connsiteY2" fmla="*/ 1400671 h 1400671"/>
              <a:gd name="connsiteX3" fmla="*/ 490048 w 490048"/>
              <a:gd name="connsiteY3" fmla="*/ 1400671 h 140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048" h="1400671">
                <a:moveTo>
                  <a:pt x="0" y="0"/>
                </a:moveTo>
                <a:lnTo>
                  <a:pt x="245024" y="0"/>
                </a:lnTo>
                <a:lnTo>
                  <a:pt x="245024" y="1400671"/>
                </a:lnTo>
                <a:lnTo>
                  <a:pt x="490048" y="1400671"/>
                </a:lnTo>
              </a:path>
            </a:pathLst>
          </a:custGeom>
          <a:noFill/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626" tIns="663238" rIns="220626" bIns="66323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>
              <a:latin typeface="+mj-ea"/>
              <a:ea typeface="+mj-ea"/>
            </a:endParaRPr>
          </a:p>
        </p:txBody>
      </p:sp>
      <p:sp>
        <p:nvSpPr>
          <p:cNvPr id="11" name="任意多边形 11"/>
          <p:cNvSpPr/>
          <p:nvPr/>
        </p:nvSpPr>
        <p:spPr>
          <a:xfrm>
            <a:off x="9236270" y="159547"/>
            <a:ext cx="496047" cy="665483"/>
          </a:xfrm>
          <a:custGeom>
            <a:avLst/>
            <a:gdLst>
              <a:gd name="connsiteX0" fmla="*/ 0 w 490048"/>
              <a:gd name="connsiteY0" fmla="*/ 1400671 h 1400671"/>
              <a:gd name="connsiteX1" fmla="*/ 245024 w 490048"/>
              <a:gd name="connsiteY1" fmla="*/ 1400671 h 1400671"/>
              <a:gd name="connsiteX2" fmla="*/ 245024 w 490048"/>
              <a:gd name="connsiteY2" fmla="*/ 0 h 1400671"/>
              <a:gd name="connsiteX3" fmla="*/ 490048 w 490048"/>
              <a:gd name="connsiteY3" fmla="*/ 0 h 140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048" h="1400671">
                <a:moveTo>
                  <a:pt x="0" y="1400671"/>
                </a:moveTo>
                <a:lnTo>
                  <a:pt x="245024" y="1400671"/>
                </a:lnTo>
                <a:lnTo>
                  <a:pt x="245024" y="0"/>
                </a:lnTo>
                <a:lnTo>
                  <a:pt x="490048" y="0"/>
                </a:lnTo>
              </a:path>
            </a:pathLst>
          </a:custGeom>
          <a:noFill/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626" tIns="663238" rIns="220626" bIns="663237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>
              <a:latin typeface="+mj-ea"/>
              <a:ea typeface="+mj-ea"/>
            </a:endParaRPr>
          </a:p>
        </p:txBody>
      </p:sp>
      <p:sp>
        <p:nvSpPr>
          <p:cNvPr id="12" name="任意多边形 14"/>
          <p:cNvSpPr/>
          <p:nvPr/>
        </p:nvSpPr>
        <p:spPr>
          <a:xfrm>
            <a:off x="7539944" y="589807"/>
            <a:ext cx="1746306" cy="470445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  <a:sym typeface="+mn-ea"/>
              </a:rPr>
              <a:t>政治制度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3" name="任意多边形 15"/>
          <p:cNvSpPr/>
          <p:nvPr/>
        </p:nvSpPr>
        <p:spPr>
          <a:xfrm>
            <a:off x="9741760" y="26147"/>
            <a:ext cx="2450240" cy="373511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</a:rPr>
              <a:t>宗法制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4" name="任意多边形 16"/>
          <p:cNvSpPr/>
          <p:nvPr/>
        </p:nvSpPr>
        <p:spPr>
          <a:xfrm>
            <a:off x="9744567" y="417278"/>
            <a:ext cx="2459268" cy="407752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solidFill>
            <a:srgbClr val="FF3773"/>
          </a:solidFill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</a:rPr>
              <a:t>君主专制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5" name="任意多边形 17"/>
          <p:cNvSpPr/>
          <p:nvPr/>
        </p:nvSpPr>
        <p:spPr>
          <a:xfrm>
            <a:off x="9759594" y="825031"/>
            <a:ext cx="2432406" cy="364702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</a:rPr>
              <a:t>科举制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6" name="任意多边形 18"/>
          <p:cNvSpPr/>
          <p:nvPr/>
        </p:nvSpPr>
        <p:spPr>
          <a:xfrm>
            <a:off x="9759594" y="1172321"/>
            <a:ext cx="2450240" cy="393775"/>
          </a:xfrm>
          <a:custGeom>
            <a:avLst/>
            <a:gdLst>
              <a:gd name="connsiteX0" fmla="*/ 0 w 2450240"/>
              <a:gd name="connsiteY0" fmla="*/ 0 h 747024"/>
              <a:gd name="connsiteX1" fmla="*/ 2450240 w 2450240"/>
              <a:gd name="connsiteY1" fmla="*/ 0 h 747024"/>
              <a:gd name="connsiteX2" fmla="*/ 2450240 w 2450240"/>
              <a:gd name="connsiteY2" fmla="*/ 747024 h 747024"/>
              <a:gd name="connsiteX3" fmla="*/ 0 w 2450240"/>
              <a:gd name="connsiteY3" fmla="*/ 747024 h 747024"/>
              <a:gd name="connsiteX4" fmla="*/ 0 w 2450240"/>
              <a:gd name="connsiteY4" fmla="*/ 0 h 74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0240" h="747024">
                <a:moveTo>
                  <a:pt x="0" y="0"/>
                </a:moveTo>
                <a:lnTo>
                  <a:pt x="2450240" y="0"/>
                </a:lnTo>
                <a:lnTo>
                  <a:pt x="2450240" y="747024"/>
                </a:lnTo>
                <a:lnTo>
                  <a:pt x="0" y="7470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CB150A"/>
            </a:solidFill>
          </a:ln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+mj-ea"/>
                <a:ea typeface="+mj-ea"/>
              </a:rPr>
              <a:t>法律制度</a:t>
            </a:r>
            <a:endParaRPr lang="zh-CN" altLang="en-US" sz="2400" kern="1200" dirty="0"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66672" y="14905"/>
            <a:ext cx="21002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/>
              <a:t>4.1.1.2 </a:t>
            </a:r>
            <a:r>
              <a:rPr lang="zh-TW" altLang="en-US" sz="1600" dirty="0"/>
              <a:t>君主专制制度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3703758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君主专制制度脱胎于原始社会（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前期的禅让制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前期的母权制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后期的父权制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后期的禅让制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181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君主专制制度脱胎于原始社会（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前期的禅让制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前期的母权制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C:</a:t>
            </a:r>
            <a:r>
              <a:rPr lang="zh-CN" altLang="en-US" sz="2400" dirty="0">
                <a:solidFill>
                  <a:srgbClr val="FF0000"/>
                </a:solidFill>
              </a:rPr>
              <a:t>后期的父权制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后期的禅让制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20553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君主专制制度之下，古代中国政治生活中的头等大事是（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宗族祭祀与祖先崇拜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军事征伐与发展农业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祖先崇拜与发展农业</a:t>
            </a:r>
          </a:p>
          <a:p>
            <a:r>
              <a:rPr lang="en-US" altLang="zh-CN" sz="2400" dirty="0"/>
              <a:t>D:</a:t>
            </a:r>
            <a:r>
              <a:rPr lang="zh-CN" altLang="en-US" sz="2400" dirty="0"/>
              <a:t>宗族祭祀与军事征伐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35051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君主专制制度之下，古代中国政治生活中的头等大事是（ ）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宗族祭祀与祖先崇拜</a:t>
            </a:r>
          </a:p>
          <a:p>
            <a:r>
              <a:rPr lang="en-US" altLang="zh-CN" sz="2400" dirty="0"/>
              <a:t>B:</a:t>
            </a:r>
            <a:r>
              <a:rPr lang="zh-CN" altLang="en-US" sz="2400" dirty="0"/>
              <a:t>军事征伐与发展农业</a:t>
            </a:r>
          </a:p>
          <a:p>
            <a:r>
              <a:rPr lang="en-US" altLang="zh-CN" sz="2400" dirty="0"/>
              <a:t>C:</a:t>
            </a:r>
            <a:r>
              <a:rPr lang="zh-CN" altLang="en-US" sz="2400" dirty="0"/>
              <a:t>祖先崇拜与发展农业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D:</a:t>
            </a:r>
            <a:r>
              <a:rPr lang="zh-CN" altLang="en-US" sz="2400" dirty="0">
                <a:solidFill>
                  <a:srgbClr val="FF0000"/>
                </a:solidFill>
              </a:rPr>
              <a:t>宗族祭祀与军事征伐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5CE8-A4D9-4C72-B3B7-D1ED057FD700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714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Tw Cen MT"/>
        <a:ea typeface="方正清刻本悦宋简体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accent5"/>
          </a:solidFill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sz="2000" dirty="0" smtClean="0">
            <a:latin typeface="等线" panose="02010600030101010101" pitchFamily="2" charset="-122"/>
            <a:ea typeface="等线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7046</Words>
  <Application>Microsoft Office PowerPoint</Application>
  <PresentationFormat>宽屏</PresentationFormat>
  <Paragraphs>1231</Paragraphs>
  <Slides>121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121</vt:i4>
      </vt:variant>
    </vt:vector>
  </HeadingPairs>
  <TitlesOfParts>
    <vt:vector size="133" baseType="lpstr">
      <vt:lpstr>等线</vt:lpstr>
      <vt:lpstr>方正汉简简体</vt:lpstr>
      <vt:lpstr>方正清刻本悦宋简体</vt:lpstr>
      <vt:lpstr>方正姚体</vt:lpstr>
      <vt:lpstr>汉仪旗黑-45S</vt:lpstr>
      <vt:lpstr>华文行楷</vt:lpstr>
      <vt:lpstr>宋体</vt:lpstr>
      <vt:lpstr>叶立群几何切边体</vt:lpstr>
      <vt:lpstr>Arial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3.3 中国传统的技术文化</vt:lpstr>
      <vt:lpstr>3.3 中国传统的技术文化</vt:lpstr>
      <vt:lpstr>PowerPoint 演示文稿</vt:lpstr>
      <vt:lpstr>PowerPoint 演示文稿</vt:lpstr>
      <vt:lpstr>3.3 中国传统的技术文化</vt:lpstr>
      <vt:lpstr>PowerPoint 演示文稿</vt:lpstr>
      <vt:lpstr>PowerPoint 演示文稿</vt:lpstr>
      <vt:lpstr>PowerPoint 演示文稿</vt:lpstr>
      <vt:lpstr>PowerPoint 演示文稿</vt:lpstr>
      <vt:lpstr>3.3 中国传统的技术文化</vt:lpstr>
      <vt:lpstr>3.3 中国传统的技术文化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3.3 中国传统的技术文化</vt:lpstr>
      <vt:lpstr>3.3 中国传统的技术文化</vt:lpstr>
      <vt:lpstr>3.3 中国传统的技术文化</vt:lpstr>
      <vt:lpstr>3.3 中国传统的技术文化</vt:lpstr>
      <vt:lpstr>3.3 中国传统的技术文化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3.3 中国传统的技术文化</vt:lpstr>
      <vt:lpstr>PowerPoint 演示文稿</vt:lpstr>
      <vt:lpstr>PowerPoint 演示文稿</vt:lpstr>
      <vt:lpstr>3.3 中国传统的技术文化</vt:lpstr>
      <vt:lpstr>3.3 中国传统的技术文化</vt:lpstr>
      <vt:lpstr>3.3 中国传统的技术文化</vt:lpstr>
      <vt:lpstr>PowerPoint 演示文稿</vt:lpstr>
      <vt:lpstr>3.3 中国传统的技术文化</vt:lpstr>
      <vt:lpstr>3.3 中国传统的技术文化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3.3 中国传统的技术文化</vt:lpstr>
      <vt:lpstr>PowerPoint 演示文稿</vt:lpstr>
      <vt:lpstr>PowerPoint 演示文稿</vt:lpstr>
      <vt:lpstr>PowerPoint 演示文稿</vt:lpstr>
      <vt:lpstr>PowerPoint 演示文稿</vt:lpstr>
      <vt:lpstr>3.3 中国传统的技术文化</vt:lpstr>
      <vt:lpstr>PowerPoint 演示文稿</vt:lpstr>
      <vt:lpstr>PowerPoint 演示文稿</vt:lpstr>
      <vt:lpstr>PowerPoint 演示文稿</vt:lpstr>
      <vt:lpstr>PowerPoint 演示文稿</vt:lpstr>
      <vt:lpstr>3.3 中国传统的技术文化</vt:lpstr>
      <vt:lpstr>PowerPoint 演示文稿</vt:lpstr>
      <vt:lpstr>PowerPoint 演示文稿</vt:lpstr>
      <vt:lpstr>3.3 中国传统的技术文化</vt:lpstr>
      <vt:lpstr>3.3 中国传统的技术文化</vt:lpstr>
      <vt:lpstr>PowerPoint 演示文稿</vt:lpstr>
      <vt:lpstr>PowerPoint 演示文稿</vt:lpstr>
      <vt:lpstr>PowerPoint 演示文稿</vt:lpstr>
      <vt:lpstr>本章结构图</vt:lpstr>
      <vt:lpstr>PowerPoint 演示文稿</vt:lpstr>
      <vt:lpstr>PowerPoint 演示文稿</vt:lpstr>
      <vt:lpstr>PowerPoint 演示文稿</vt:lpstr>
      <vt:lpstr>本章结构图</vt:lpstr>
      <vt:lpstr>4.1 中国传统的政治制度</vt:lpstr>
      <vt:lpstr>4.1 中国传统的政治制度</vt:lpstr>
      <vt:lpstr>4.1 中国传统的政治制度</vt:lpstr>
      <vt:lpstr>4.1 中国传统的政治制度</vt:lpstr>
      <vt:lpstr>4.1 中国传统的政治制度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4.1 中国传统的政治制度</vt:lpstr>
      <vt:lpstr>4.1 中国传统的政治制度</vt:lpstr>
      <vt:lpstr>PowerPoint 演示文稿</vt:lpstr>
      <vt:lpstr>PowerPoint 演示文稿</vt:lpstr>
      <vt:lpstr>4.1 中国传统的政治制度</vt:lpstr>
      <vt:lpstr>4.1 中国传统的政治制度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4.1 中国传统的政治制度</vt:lpstr>
      <vt:lpstr>PowerPoint 演示文稿</vt:lpstr>
      <vt:lpstr>PowerPoint 演示文稿</vt:lpstr>
      <vt:lpstr>4.1 中国传统的政治制度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WINDOWS7</dc:creator>
  <cp:lastModifiedBy>admin</cp:lastModifiedBy>
  <cp:revision>654</cp:revision>
  <cp:lastPrinted>2018-06-21T06:35:19Z</cp:lastPrinted>
  <dcterms:created xsi:type="dcterms:W3CDTF">2015-01-10T04:56:00Z</dcterms:created>
  <dcterms:modified xsi:type="dcterms:W3CDTF">2018-11-24T13:59:01Z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