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795" r:id="rId2"/>
    <p:sldId id="821" r:id="rId3"/>
    <p:sldId id="870" r:id="rId4"/>
    <p:sldId id="823" r:id="rId5"/>
    <p:sldId id="912" r:id="rId6"/>
    <p:sldId id="822" r:id="rId7"/>
    <p:sldId id="871" r:id="rId8"/>
    <p:sldId id="872" r:id="rId9"/>
    <p:sldId id="887" r:id="rId10"/>
    <p:sldId id="832" r:id="rId11"/>
    <p:sldId id="881" r:id="rId12"/>
    <p:sldId id="877" r:id="rId13"/>
    <p:sldId id="896" r:id="rId14"/>
    <p:sldId id="848" r:id="rId15"/>
    <p:sldId id="893" r:id="rId16"/>
    <p:sldId id="825" r:id="rId17"/>
    <p:sldId id="889" r:id="rId18"/>
    <p:sldId id="890" r:id="rId19"/>
    <p:sldId id="883" r:id="rId20"/>
    <p:sldId id="847" r:id="rId21"/>
    <p:sldId id="882" r:id="rId22"/>
    <p:sldId id="876" r:id="rId23"/>
    <p:sldId id="878" r:id="rId24"/>
    <p:sldId id="875" r:id="rId25"/>
    <p:sldId id="879" r:id="rId26"/>
    <p:sldId id="873" r:id="rId27"/>
    <p:sldId id="880" r:id="rId28"/>
    <p:sldId id="892" r:id="rId29"/>
    <p:sldId id="846" r:id="rId30"/>
    <p:sldId id="827" r:id="rId31"/>
    <p:sldId id="884" r:id="rId32"/>
    <p:sldId id="850" r:id="rId33"/>
    <p:sldId id="897" r:id="rId34"/>
    <p:sldId id="894" r:id="rId35"/>
    <p:sldId id="891" r:id="rId36"/>
    <p:sldId id="852" r:id="rId37"/>
    <p:sldId id="895" r:id="rId38"/>
    <p:sldId id="888" r:id="rId39"/>
    <p:sldId id="886" r:id="rId40"/>
    <p:sldId id="835" r:id="rId41"/>
    <p:sldId id="828" r:id="rId42"/>
    <p:sldId id="885" r:id="rId43"/>
    <p:sldId id="854" r:id="rId44"/>
    <p:sldId id="863" r:id="rId45"/>
    <p:sldId id="874" r:id="rId46"/>
    <p:sldId id="864" r:id="rId47"/>
    <p:sldId id="866" r:id="rId48"/>
    <p:sldId id="913" r:id="rId49"/>
    <p:sldId id="855" r:id="rId50"/>
    <p:sldId id="839" r:id="rId51"/>
    <p:sldId id="905" r:id="rId52"/>
    <p:sldId id="909" r:id="rId53"/>
    <p:sldId id="856" r:id="rId54"/>
    <p:sldId id="908" r:id="rId55"/>
    <p:sldId id="904" r:id="rId56"/>
    <p:sldId id="910" r:id="rId57"/>
    <p:sldId id="906" r:id="rId58"/>
    <p:sldId id="900" r:id="rId59"/>
    <p:sldId id="898" r:id="rId60"/>
    <p:sldId id="901" r:id="rId61"/>
    <p:sldId id="902" r:id="rId62"/>
    <p:sldId id="911" r:id="rId63"/>
    <p:sldId id="858" r:id="rId64"/>
    <p:sldId id="907" r:id="rId65"/>
    <p:sldId id="903" r:id="rId66"/>
    <p:sldId id="859" r:id="rId67"/>
    <p:sldId id="867" r:id="rId68"/>
    <p:sldId id="89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95"/>
            <p14:sldId id="821"/>
            <p14:sldId id="870"/>
            <p14:sldId id="823"/>
            <p14:sldId id="912"/>
            <p14:sldId id="822"/>
            <p14:sldId id="871"/>
            <p14:sldId id="872"/>
            <p14:sldId id="887"/>
            <p14:sldId id="832"/>
            <p14:sldId id="881"/>
            <p14:sldId id="877"/>
            <p14:sldId id="896"/>
            <p14:sldId id="848"/>
            <p14:sldId id="893"/>
            <p14:sldId id="825"/>
            <p14:sldId id="889"/>
            <p14:sldId id="890"/>
            <p14:sldId id="883"/>
            <p14:sldId id="847"/>
            <p14:sldId id="882"/>
            <p14:sldId id="876"/>
            <p14:sldId id="878"/>
            <p14:sldId id="875"/>
            <p14:sldId id="879"/>
            <p14:sldId id="873"/>
            <p14:sldId id="880"/>
            <p14:sldId id="892"/>
            <p14:sldId id="846"/>
            <p14:sldId id="827"/>
            <p14:sldId id="884"/>
            <p14:sldId id="850"/>
            <p14:sldId id="897"/>
            <p14:sldId id="894"/>
            <p14:sldId id="891"/>
            <p14:sldId id="852"/>
            <p14:sldId id="895"/>
            <p14:sldId id="888"/>
            <p14:sldId id="886"/>
            <p14:sldId id="835"/>
            <p14:sldId id="828"/>
            <p14:sldId id="885"/>
            <p14:sldId id="854"/>
            <p14:sldId id="863"/>
            <p14:sldId id="874"/>
            <p14:sldId id="864"/>
            <p14:sldId id="866"/>
            <p14:sldId id="913"/>
            <p14:sldId id="855"/>
            <p14:sldId id="839"/>
            <p14:sldId id="905"/>
            <p14:sldId id="909"/>
            <p14:sldId id="856"/>
            <p14:sldId id="908"/>
            <p14:sldId id="904"/>
            <p14:sldId id="910"/>
            <p14:sldId id="906"/>
            <p14:sldId id="900"/>
            <p14:sldId id="898"/>
            <p14:sldId id="901"/>
            <p14:sldId id="902"/>
            <p14:sldId id="911"/>
            <p14:sldId id="858"/>
            <p14:sldId id="907"/>
            <p14:sldId id="903"/>
            <p14:sldId id="859"/>
            <p14:sldId id="867"/>
            <p14:sldId id="899"/>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773"/>
    <a:srgbClr val="CB150A"/>
    <a:srgbClr val="FFD966"/>
    <a:srgbClr val="ED7D31"/>
    <a:srgbClr val="7E534D"/>
    <a:srgbClr val="FFFFFF"/>
    <a:srgbClr val="57383F"/>
    <a:srgbClr val="F3EFEF"/>
    <a:srgbClr val="8DB9E2"/>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77534"/>
  </p:normalViewPr>
  <p:slideViewPr>
    <p:cSldViewPr snapToGrid="0">
      <p:cViewPr varScale="1">
        <p:scale>
          <a:sx n="79" d="100"/>
          <a:sy n="79" d="100"/>
        </p:scale>
        <p:origin x="-488"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commentAuthors" Target="commentAuthor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21/09/18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383755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法律强制规定，不得不遵守，政治制度</a:t>
            </a:r>
            <a:endParaRPr kumimoji="1" lang="en-US" altLang="zh-CN" dirty="0" smtClean="0"/>
          </a:p>
          <a:p>
            <a:r>
              <a:rPr kumimoji="1" lang="zh-CN" altLang="en-US" dirty="0" smtClean="0"/>
              <a:t>没有法律明文规定，流传在人民生活之中，没有强制力的习俗，约定俗称的模式</a:t>
            </a:r>
            <a:endParaRPr kumimoji="1" lang="en-US" altLang="zh-CN" dirty="0" smtClean="0"/>
          </a:p>
          <a:p>
            <a:r>
              <a:rPr kumimoji="1" lang="zh-CN" altLang="en-US" dirty="0" smtClean="0"/>
              <a:t>科举制考试频率高</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a:t>
            </a:fld>
            <a:endParaRPr lang="zh-CN" altLang="en-US"/>
          </a:p>
        </p:txBody>
      </p:sp>
    </p:spTree>
    <p:extLst>
      <p:ext uri="{BB962C8B-B14F-4D97-AF65-F5344CB8AC3E}">
        <p14:creationId xmlns:p14="http://schemas.microsoft.com/office/powerpoint/2010/main" val="955510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公平，从民间选举官吏，入朝为官的权力开放给所有人，加强了中国文化的传播</a:t>
            </a:r>
            <a:endParaRPr kumimoji="1" lang="en-US" altLang="zh-CN" dirty="0" smtClean="0"/>
          </a:p>
          <a:p>
            <a:r>
              <a:rPr kumimoji="1" lang="zh-CN" altLang="en-US" dirty="0" smtClean="0"/>
              <a:t>人们为什么喜欢读书？因为能当官，光耀门楣啊</a:t>
            </a:r>
            <a:endParaRPr kumimoji="1" lang="en-US" altLang="zh-CN" dirty="0" smtClean="0"/>
          </a:p>
          <a:p>
            <a:r>
              <a:rPr kumimoji="1" lang="zh-CN" altLang="en-US" dirty="0" smtClean="0"/>
              <a:t>科举：常科：有周期的经常考试</a:t>
            </a:r>
            <a:endParaRPr kumimoji="1" lang="en-US" altLang="zh-CN" dirty="0" smtClean="0"/>
          </a:p>
          <a:p>
            <a:r>
              <a:rPr kumimoji="1" lang="zh-CN" altLang="en-US" dirty="0" smtClean="0"/>
              <a:t>举制：没规律临时出现的</a:t>
            </a:r>
            <a:endParaRPr kumimoji="1" lang="en-US" altLang="zh-CN" dirty="0" smtClean="0"/>
          </a:p>
          <a:p>
            <a:r>
              <a:rPr kumimoji="1" lang="zh-CN" altLang="en-US" dirty="0" smtClean="0"/>
              <a:t>进士：科目，含金量最高，录取率最低，考治理国家的方法</a:t>
            </a:r>
            <a:endParaRPr kumimoji="1" lang="en-US" altLang="zh-CN" dirty="0" smtClean="0"/>
          </a:p>
          <a:p>
            <a:r>
              <a:rPr kumimoji="1" lang="zh-CN" altLang="en-US" dirty="0" smtClean="0"/>
              <a:t>赐进士出身，进士考上来的</a:t>
            </a:r>
            <a:endParaRPr kumimoji="1" lang="en-US" altLang="zh-CN" dirty="0" smtClean="0"/>
          </a:p>
          <a:p>
            <a:r>
              <a:rPr kumimoji="1" lang="zh-CN" altLang="en-US" dirty="0" smtClean="0"/>
              <a:t>明经：对于儒家经典的解读，录取率是进士的一倍</a:t>
            </a:r>
            <a:endParaRPr kumimoji="1" lang="en-US" altLang="zh-CN" dirty="0" smtClean="0"/>
          </a:p>
          <a:p>
            <a:r>
              <a:rPr kumimoji="1" lang="zh-CN" altLang="en-US" dirty="0" smtClean="0"/>
              <a:t>算数，历法，工程</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30</a:t>
            </a:fld>
            <a:endParaRPr lang="zh-CN" altLang="en-US"/>
          </a:p>
        </p:txBody>
      </p:sp>
    </p:spTree>
    <p:extLst>
      <p:ext uri="{BB962C8B-B14F-4D97-AF65-F5344CB8AC3E}">
        <p14:creationId xmlns:p14="http://schemas.microsoft.com/office/powerpoint/2010/main" val="33828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周代：世世代代是官，拿关饷</a:t>
            </a:r>
            <a:endParaRPr kumimoji="1" lang="en-US" altLang="zh-CN" dirty="0" smtClean="0"/>
          </a:p>
          <a:p>
            <a:r>
              <a:rPr kumimoji="1" lang="zh-CN" altLang="en-US" dirty="0" smtClean="0"/>
              <a:t>长期担任一个官职，思想僵化，不断联姻，很容易架空君主</a:t>
            </a:r>
            <a:endParaRPr kumimoji="1" lang="en-US" altLang="zh-CN" dirty="0" smtClean="0"/>
          </a:p>
          <a:p>
            <a:r>
              <a:rPr kumimoji="1" lang="zh-CN" altLang="en-US" dirty="0" smtClean="0"/>
              <a:t>策问，二次审核</a:t>
            </a:r>
            <a:endParaRPr kumimoji="1" lang="en-US" altLang="zh-CN" dirty="0" smtClean="0"/>
          </a:p>
          <a:p>
            <a:r>
              <a:rPr kumimoji="1" lang="zh-CN" altLang="en-US" dirty="0" smtClean="0"/>
              <a:t>把人进行品级的确认，根据级别来举荐你能做哪个官</a:t>
            </a:r>
            <a:endParaRPr kumimoji="1" lang="en-US" altLang="zh-CN" dirty="0" smtClean="0"/>
          </a:p>
          <a:p>
            <a:r>
              <a:rPr kumimoji="1" lang="zh-CN" altLang="en-US" dirty="0" smtClean="0"/>
              <a:t>隋炀帝进士科：冷血，弑父杀兄，多方面来审视一个皇帝</a:t>
            </a:r>
            <a:endParaRPr kumimoji="1" lang="en-US" altLang="zh-CN" dirty="0" smtClean="0"/>
          </a:p>
          <a:p>
            <a:r>
              <a:rPr kumimoji="1" lang="zh-CN" altLang="en-US" dirty="0" smtClean="0"/>
              <a:t>商纣王，打仗攻无不克战无不胜，日子过得太悠闲</a:t>
            </a:r>
            <a:endParaRPr kumimoji="1" lang="en-US" altLang="zh-CN" dirty="0" smtClean="0"/>
          </a:p>
          <a:p>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32</a:t>
            </a:fld>
            <a:endParaRPr lang="zh-CN" altLang="en-US"/>
          </a:p>
        </p:txBody>
      </p:sp>
    </p:spTree>
    <p:extLst>
      <p:ext uri="{BB962C8B-B14F-4D97-AF65-F5344CB8AC3E}">
        <p14:creationId xmlns:p14="http://schemas.microsoft.com/office/powerpoint/2010/main" val="183237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唐代科举喜欢考文学</a:t>
            </a:r>
            <a:endParaRPr kumimoji="1" lang="en-US" altLang="zh-CN" dirty="0" smtClean="0"/>
          </a:p>
          <a:p>
            <a:r>
              <a:rPr kumimoji="1" lang="zh-CN" altLang="en-US" dirty="0" smtClean="0"/>
              <a:t>宣传，判卷会有感情分</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36</a:t>
            </a:fld>
            <a:endParaRPr lang="zh-CN" altLang="en-US"/>
          </a:p>
        </p:txBody>
      </p:sp>
    </p:spTree>
    <p:extLst>
      <p:ext uri="{BB962C8B-B14F-4D97-AF65-F5344CB8AC3E}">
        <p14:creationId xmlns:p14="http://schemas.microsoft.com/office/powerpoint/2010/main" val="110597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读书人只读书，以国家喜好为主，越读越僵化</a:t>
            </a:r>
            <a:endParaRPr kumimoji="1" lang="en-US" altLang="zh-CN" dirty="0" smtClean="0"/>
          </a:p>
          <a:p>
            <a:r>
              <a:rPr kumimoji="1" lang="zh-CN" altLang="en-US" dirty="0" smtClean="0"/>
              <a:t>只考八股文，只考儒家文化</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40</a:t>
            </a:fld>
            <a:endParaRPr lang="zh-CN" altLang="en-US"/>
          </a:p>
        </p:txBody>
      </p:sp>
    </p:spTree>
    <p:extLst>
      <p:ext uri="{BB962C8B-B14F-4D97-AF65-F5344CB8AC3E}">
        <p14:creationId xmlns:p14="http://schemas.microsoft.com/office/powerpoint/2010/main" val="1368112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铸，不能写在竹简上，而是写在了青铜器上</a:t>
            </a:r>
            <a:endParaRPr kumimoji="1" lang="en-US" altLang="zh-CN" dirty="0" smtClean="0"/>
          </a:p>
          <a:p>
            <a:r>
              <a:rPr kumimoji="1" lang="zh-CN" altLang="en-US" dirty="0" smtClean="0"/>
              <a:t>法律不允许以文字形式流传的，民不知法则威不可测</a:t>
            </a:r>
            <a:endParaRPr kumimoji="1" lang="en-US" altLang="zh-CN" dirty="0" smtClean="0"/>
          </a:p>
          <a:p>
            <a:r>
              <a:rPr kumimoji="1" lang="zh-CN" altLang="en-US" dirty="0" smtClean="0"/>
              <a:t>郑国，成文法</a:t>
            </a:r>
            <a:endParaRPr kumimoji="1" lang="en-US" altLang="zh-CN" dirty="0" smtClean="0"/>
          </a:p>
          <a:p>
            <a:r>
              <a:rPr kumimoji="1" lang="zh-CN" altLang="en-US" dirty="0" smtClean="0"/>
              <a:t>理亏</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41</a:t>
            </a:fld>
            <a:endParaRPr lang="zh-CN" altLang="en-US"/>
          </a:p>
        </p:txBody>
      </p:sp>
    </p:spTree>
    <p:extLst>
      <p:ext uri="{BB962C8B-B14F-4D97-AF65-F5344CB8AC3E}">
        <p14:creationId xmlns:p14="http://schemas.microsoft.com/office/powerpoint/2010/main" val="183842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看春秋，论语，诗经来断狱</a:t>
            </a:r>
            <a:endParaRPr kumimoji="1" lang="en-US" altLang="zh-CN" dirty="0" smtClean="0"/>
          </a:p>
          <a:p>
            <a:r>
              <a:rPr kumimoji="1" lang="zh-CN" altLang="en-US" dirty="0" smtClean="0"/>
              <a:t>不仅仅是补充，凌驾于法律之上，用来判案</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44</a:t>
            </a:fld>
            <a:endParaRPr lang="zh-CN" altLang="en-US"/>
          </a:p>
        </p:txBody>
      </p:sp>
    </p:spTree>
    <p:extLst>
      <p:ext uri="{BB962C8B-B14F-4D97-AF65-F5344CB8AC3E}">
        <p14:creationId xmlns:p14="http://schemas.microsoft.com/office/powerpoint/2010/main" val="100556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亲亲</a:t>
            </a:r>
            <a:endParaRPr kumimoji="1" lang="en-US" altLang="zh-CN" dirty="0" smtClean="0"/>
          </a:p>
          <a:p>
            <a:r>
              <a:rPr kumimoji="1" lang="zh-CN" altLang="en-US" dirty="0" smtClean="0"/>
              <a:t>十个罪名，罪大恶极</a:t>
            </a:r>
            <a:endParaRPr kumimoji="1" lang="en-US" altLang="zh-CN" dirty="0" smtClean="0"/>
          </a:p>
          <a:p>
            <a:r>
              <a:rPr kumimoji="1" lang="zh-CN" altLang="en-US" dirty="0" smtClean="0"/>
              <a:t>威胁国家、黄帝</a:t>
            </a:r>
            <a:endParaRPr kumimoji="1" lang="en-US" altLang="zh-CN" dirty="0" smtClean="0"/>
          </a:p>
          <a:p>
            <a:r>
              <a:rPr kumimoji="1" lang="zh-CN" altLang="en-US" dirty="0" smtClean="0"/>
              <a:t>父权夫权的维护，黄帝掌握全国大权，</a:t>
            </a:r>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46</a:t>
            </a:fld>
            <a:endParaRPr lang="zh-CN" altLang="en-US"/>
          </a:p>
        </p:txBody>
      </p:sp>
    </p:spTree>
    <p:extLst>
      <p:ext uri="{BB962C8B-B14F-4D97-AF65-F5344CB8AC3E}">
        <p14:creationId xmlns:p14="http://schemas.microsoft.com/office/powerpoint/2010/main" val="953347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皇帝的</a:t>
            </a:r>
            <a:r>
              <a:rPr kumimoji="1" lang="en-US" altLang="zh-CN" dirty="0" smtClean="0"/>
              <a:t>..</a:t>
            </a:r>
            <a:r>
              <a:rPr kumimoji="1" lang="zh-CN" altLang="en-US" dirty="0" smtClean="0"/>
              <a:t>皇亲国戚</a:t>
            </a:r>
            <a:endParaRPr kumimoji="1" lang="en-US" altLang="zh-CN" dirty="0" smtClean="0"/>
          </a:p>
          <a:p>
            <a:r>
              <a:rPr kumimoji="1" lang="zh-CN" altLang="en-US" dirty="0" smtClean="0"/>
              <a:t>宾：前朝的后裔</a:t>
            </a:r>
            <a:endParaRPr kumimoji="1" lang="en-US" altLang="zh-CN" dirty="0" smtClean="0"/>
          </a:p>
          <a:p>
            <a:r>
              <a:rPr kumimoji="1" lang="zh-CN" altLang="en-US" dirty="0" smtClean="0"/>
              <a:t>商鞅变法成功，害死了自己</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47</a:t>
            </a:fld>
            <a:endParaRPr lang="zh-CN" altLang="en-US"/>
          </a:p>
        </p:txBody>
      </p:sp>
    </p:spTree>
    <p:extLst>
      <p:ext uri="{BB962C8B-B14F-4D97-AF65-F5344CB8AC3E}">
        <p14:creationId xmlns:p14="http://schemas.microsoft.com/office/powerpoint/2010/main" val="169047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法律强制规定，不得不遵守，政治制度</a:t>
            </a:r>
            <a:endParaRPr kumimoji="1" lang="en-US" altLang="zh-CN" dirty="0" smtClean="0"/>
          </a:p>
          <a:p>
            <a:r>
              <a:rPr kumimoji="1" lang="zh-CN" altLang="en-US" dirty="0" smtClean="0"/>
              <a:t>没有法律明文规定，流传在人民生活之中，没有强制力的习俗，约定俗称的模式</a:t>
            </a:r>
            <a:endParaRPr kumimoji="1" lang="en-US" altLang="zh-CN" dirty="0" smtClean="0"/>
          </a:p>
          <a:p>
            <a:r>
              <a:rPr kumimoji="1" lang="zh-CN" altLang="en-US" dirty="0" smtClean="0"/>
              <a:t>科举制考试频率高</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48</a:t>
            </a:fld>
            <a:endParaRPr lang="zh-CN" altLang="en-US"/>
          </a:p>
        </p:txBody>
      </p:sp>
    </p:spTree>
    <p:extLst>
      <p:ext uri="{BB962C8B-B14F-4D97-AF65-F5344CB8AC3E}">
        <p14:creationId xmlns:p14="http://schemas.microsoft.com/office/powerpoint/2010/main" val="95551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礼：制度，准则，礼仪不是礼貌，而是礼俗规约</a:t>
            </a:r>
            <a:endParaRPr kumimoji="1" lang="en-US" altLang="zh-CN" dirty="0" smtClean="0"/>
          </a:p>
          <a:p>
            <a:r>
              <a:rPr kumimoji="1" lang="zh-CN" altLang="en-US" dirty="0" smtClean="0"/>
              <a:t>礼：强调等级森严，不能有偏差，王吃饭有几匹马，几个碟子</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49</a:t>
            </a:fld>
            <a:endParaRPr lang="zh-CN" altLang="en-US"/>
          </a:p>
        </p:txBody>
      </p:sp>
    </p:spTree>
    <p:extLst>
      <p:ext uri="{BB962C8B-B14F-4D97-AF65-F5344CB8AC3E}">
        <p14:creationId xmlns:p14="http://schemas.microsoft.com/office/powerpoint/2010/main" val="179220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法律强制规定，不得不遵守，政治制度</a:t>
            </a:r>
            <a:endParaRPr kumimoji="1" lang="en-US" altLang="zh-CN" dirty="0" smtClean="0"/>
          </a:p>
          <a:p>
            <a:r>
              <a:rPr kumimoji="1" lang="zh-CN" altLang="en-US" dirty="0" smtClean="0"/>
              <a:t>没有法律明文规定，流传在人民生活之中，没有强制力的习俗，约定俗称的模式</a:t>
            </a:r>
            <a:endParaRPr kumimoji="1" lang="en-US" altLang="zh-CN" dirty="0" smtClean="0"/>
          </a:p>
          <a:p>
            <a:r>
              <a:rPr kumimoji="1" lang="zh-CN" altLang="en-US" dirty="0" smtClean="0"/>
              <a:t>科举制考试频率高</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a:t>
            </a:fld>
            <a:endParaRPr lang="zh-CN" altLang="en-US"/>
          </a:p>
        </p:txBody>
      </p:sp>
    </p:spTree>
    <p:extLst>
      <p:ext uri="{BB962C8B-B14F-4D97-AF65-F5344CB8AC3E}">
        <p14:creationId xmlns:p14="http://schemas.microsoft.com/office/powerpoint/2010/main" val="955510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50</a:t>
            </a:fld>
            <a:endParaRPr lang="zh-CN" altLang="en-US"/>
          </a:p>
        </p:txBody>
      </p:sp>
    </p:spTree>
    <p:extLst>
      <p:ext uri="{BB962C8B-B14F-4D97-AF65-F5344CB8AC3E}">
        <p14:creationId xmlns:p14="http://schemas.microsoft.com/office/powerpoint/2010/main" val="1049690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周朝开始，礼乐治国</a:t>
            </a:r>
            <a:endParaRPr kumimoji="1" lang="en-US" altLang="zh-CN" dirty="0" smtClean="0"/>
          </a:p>
          <a:p>
            <a:r>
              <a:rPr kumimoji="1" lang="zh-CN" altLang="en-US" dirty="0" smtClean="0"/>
              <a:t>军：打仗前的仪式</a:t>
            </a:r>
            <a:endParaRPr kumimoji="1" lang="en-US" altLang="zh-CN" dirty="0" smtClean="0"/>
          </a:p>
          <a:p>
            <a:r>
              <a:rPr kumimoji="1" lang="zh-CN" altLang="en-US" dirty="0" smtClean="0"/>
              <a:t>嘉：婚礼，成年，冠礼</a:t>
            </a:r>
            <a:endParaRPr kumimoji="1" lang="en-US" altLang="zh-CN" dirty="0" smtClean="0"/>
          </a:p>
          <a:p>
            <a:r>
              <a:rPr kumimoji="1" lang="zh-CN" altLang="en-US" dirty="0" smtClean="0"/>
              <a:t>孔子孟子，先师</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53</a:t>
            </a:fld>
            <a:endParaRPr lang="zh-CN" altLang="en-US"/>
          </a:p>
        </p:txBody>
      </p:sp>
    </p:spTree>
    <p:extLst>
      <p:ext uri="{BB962C8B-B14F-4D97-AF65-F5344CB8AC3E}">
        <p14:creationId xmlns:p14="http://schemas.microsoft.com/office/powerpoint/2010/main" val="566930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举行观灯、舞龙、耍狮</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63</a:t>
            </a:fld>
            <a:endParaRPr lang="zh-CN" altLang="en-US"/>
          </a:p>
        </p:txBody>
      </p:sp>
    </p:spTree>
    <p:extLst>
      <p:ext uri="{BB962C8B-B14F-4D97-AF65-F5344CB8AC3E}">
        <p14:creationId xmlns:p14="http://schemas.microsoft.com/office/powerpoint/2010/main" val="16698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成年以后结婚入世</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66</a:t>
            </a:fld>
            <a:endParaRPr lang="zh-CN" altLang="en-US"/>
          </a:p>
        </p:txBody>
      </p:sp>
    </p:spTree>
    <p:extLst>
      <p:ext uri="{BB962C8B-B14F-4D97-AF65-F5344CB8AC3E}">
        <p14:creationId xmlns:p14="http://schemas.microsoft.com/office/powerpoint/2010/main" val="30113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南瓜打扮成小孩的样子送家里</a:t>
            </a:r>
            <a:endParaRPr kumimoji="1" lang="en-US" altLang="zh-CN" dirty="0" smtClean="0"/>
          </a:p>
          <a:p>
            <a:r>
              <a:rPr kumimoji="1" lang="zh-CN" altLang="en-US" dirty="0" smtClean="0"/>
              <a:t>扁担里是小孩的衣服</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67</a:t>
            </a:fld>
            <a:endParaRPr lang="zh-CN" altLang="en-US"/>
          </a:p>
        </p:txBody>
      </p:sp>
    </p:spTree>
    <p:extLst>
      <p:ext uri="{BB962C8B-B14F-4D97-AF65-F5344CB8AC3E}">
        <p14:creationId xmlns:p14="http://schemas.microsoft.com/office/powerpoint/2010/main" val="194492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君主专制是存在于人民脑海么？不是，是通过实际的流程体现出来的</a:t>
            </a:r>
            <a:endParaRPr kumimoji="1" lang="en-US" altLang="zh-CN" dirty="0" smtClean="0"/>
          </a:p>
          <a:p>
            <a:r>
              <a:rPr kumimoji="1" lang="zh-CN" altLang="en-US" dirty="0" smtClean="0"/>
              <a:t>制度就是把精神用外在形式表现出来</a:t>
            </a:r>
            <a:endParaRPr kumimoji="1" lang="en-US" altLang="zh-CN" dirty="0" smtClean="0"/>
          </a:p>
          <a:p>
            <a:r>
              <a:rPr kumimoji="1" lang="zh-CN" altLang="en-US" dirty="0" smtClean="0"/>
              <a:t>伦理政治：君主专制和宗法制，把家当做国，把国当做家，宗法制源于西周，周天子分封制管理国家，兄弟叔伯，大臣后裔</a:t>
            </a:r>
            <a:endParaRPr kumimoji="1" lang="en-US" altLang="zh-CN" dirty="0" smtClean="0"/>
          </a:p>
          <a:p>
            <a:r>
              <a:rPr kumimoji="1" lang="zh-CN" altLang="en-US" dirty="0" smtClean="0"/>
              <a:t>分封就是宗法制，嫡长子继承</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a:t>
            </a:fld>
            <a:endParaRPr lang="zh-CN" altLang="en-US"/>
          </a:p>
        </p:txBody>
      </p:sp>
    </p:spTree>
    <p:extLst>
      <p:ext uri="{BB962C8B-B14F-4D97-AF65-F5344CB8AC3E}">
        <p14:creationId xmlns:p14="http://schemas.microsoft.com/office/powerpoint/2010/main" val="71961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a:t>
            </a:fld>
            <a:endParaRPr lang="zh-CN" altLang="en-US"/>
          </a:p>
        </p:txBody>
      </p:sp>
    </p:spTree>
    <p:extLst>
      <p:ext uri="{BB962C8B-B14F-4D97-AF65-F5344CB8AC3E}">
        <p14:creationId xmlns:p14="http://schemas.microsoft.com/office/powerpoint/2010/main" val="128527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没有嫡子，庶子也行</a:t>
            </a:r>
            <a:endParaRPr kumimoji="1" lang="en-US" altLang="zh-CN" dirty="0" smtClean="0"/>
          </a:p>
          <a:p>
            <a:r>
              <a:rPr kumimoji="1" lang="zh-CN" altLang="en-US" dirty="0" smtClean="0"/>
              <a:t>宗族：家族</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a:t>
            </a:fld>
            <a:endParaRPr lang="zh-CN" altLang="en-US"/>
          </a:p>
        </p:txBody>
      </p:sp>
    </p:spTree>
    <p:extLst>
      <p:ext uri="{BB962C8B-B14F-4D97-AF65-F5344CB8AC3E}">
        <p14:creationId xmlns:p14="http://schemas.microsoft.com/office/powerpoint/2010/main" val="47561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12</a:t>
            </a:fld>
            <a:endParaRPr lang="zh-CN" altLang="en-US"/>
          </a:p>
        </p:txBody>
      </p:sp>
    </p:spTree>
    <p:extLst>
      <p:ext uri="{BB962C8B-B14F-4D97-AF65-F5344CB8AC3E}">
        <p14:creationId xmlns:p14="http://schemas.microsoft.com/office/powerpoint/2010/main" val="144429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家就像一个国，国就像一个家</a:t>
            </a:r>
            <a:endParaRPr kumimoji="1" lang="en-US" altLang="zh-CN" dirty="0" smtClean="0"/>
          </a:p>
          <a:p>
            <a:r>
              <a:rPr kumimoji="1" lang="zh-CN" altLang="en-US" dirty="0" smtClean="0"/>
              <a:t>清朝没有一个皇帝是嫡子</a:t>
            </a:r>
            <a:endParaRPr kumimoji="1" lang="en-US" altLang="zh-CN" dirty="0" smtClean="0"/>
          </a:p>
          <a:p>
            <a:r>
              <a:rPr kumimoji="1" lang="zh-CN" altLang="en-US" dirty="0" smtClean="0"/>
              <a:t>没儿子只能过继，朝代开始衰落</a:t>
            </a:r>
            <a:endParaRPr kumimoji="1" lang="en-US" altLang="zh-CN" dirty="0" smtClean="0"/>
          </a:p>
          <a:p>
            <a:r>
              <a:rPr kumimoji="1" lang="zh-CN" altLang="en-US" dirty="0" smtClean="0"/>
              <a:t>亲近和你有亲缘关系的叫亲亲，儿子告发父亲，算犯罪，有一些朝代，丈夫杀人，妻子告发，是不允许的</a:t>
            </a:r>
            <a:endParaRPr kumimoji="1" lang="en-US" altLang="zh-CN" dirty="0" smtClean="0"/>
          </a:p>
          <a:p>
            <a:r>
              <a:rPr kumimoji="1" lang="zh-CN" altLang="en-US" dirty="0" smtClean="0"/>
              <a:t>包庇无罪</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14</a:t>
            </a:fld>
            <a:endParaRPr lang="zh-CN" altLang="en-US"/>
          </a:p>
        </p:txBody>
      </p:sp>
    </p:spTree>
    <p:extLst>
      <p:ext uri="{BB962C8B-B14F-4D97-AF65-F5344CB8AC3E}">
        <p14:creationId xmlns:p14="http://schemas.microsoft.com/office/powerpoint/2010/main" val="178720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由父权衍生过来</a:t>
            </a:r>
            <a:endParaRPr kumimoji="1" lang="en-US" altLang="zh-CN" dirty="0" smtClean="0"/>
          </a:p>
          <a:p>
            <a:r>
              <a:rPr kumimoji="1" lang="zh-CN" altLang="en-US" dirty="0" smtClean="0"/>
              <a:t>秦始皇</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16</a:t>
            </a:fld>
            <a:endParaRPr lang="zh-CN" altLang="en-US"/>
          </a:p>
        </p:txBody>
      </p:sp>
    </p:spTree>
    <p:extLst>
      <p:ext uri="{BB962C8B-B14F-4D97-AF65-F5344CB8AC3E}">
        <p14:creationId xmlns:p14="http://schemas.microsoft.com/office/powerpoint/2010/main" val="135096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户籍制度，管到人头上</a:t>
            </a:r>
            <a:endParaRPr kumimoji="1" lang="en-US" altLang="zh-CN" dirty="0" smtClean="0"/>
          </a:p>
          <a:p>
            <a:r>
              <a:rPr kumimoji="1" lang="zh-CN" altLang="en-US" dirty="0" smtClean="0"/>
              <a:t>几个人是一什，把人给编起来，</a:t>
            </a:r>
            <a:r>
              <a:rPr kumimoji="1" lang="en-US" altLang="zh-CN" dirty="0" smtClean="0"/>
              <a:t>50</a:t>
            </a:r>
            <a:r>
              <a:rPr kumimoji="1" lang="zh-CN" altLang="en-US" dirty="0" smtClean="0"/>
              <a:t>个人，</a:t>
            </a:r>
            <a:r>
              <a:rPr kumimoji="1" lang="en-US" altLang="zh-CN" dirty="0" smtClean="0"/>
              <a:t>500</a:t>
            </a:r>
            <a:r>
              <a:rPr kumimoji="1" lang="zh-CN" altLang="en-US" dirty="0" smtClean="0"/>
              <a:t>个人，商鞅变法</a:t>
            </a:r>
            <a:endParaRPr kumimoji="1" lang="en-US" altLang="zh-CN" dirty="0" smtClean="0"/>
          </a:p>
          <a:p>
            <a:r>
              <a:rPr kumimoji="1" lang="zh-CN" altLang="en-US" dirty="0" smtClean="0"/>
              <a:t>把人划片，法家商鞅，你犯罪，左亲右邻受一样的惩罚，所有人都生活在其他人</a:t>
            </a:r>
            <a:r>
              <a:rPr kumimoji="1" lang="zh-CN" altLang="en-US" smtClean="0"/>
              <a:t>的监督之下。</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20</a:t>
            </a:fld>
            <a:endParaRPr lang="zh-CN" altLang="en-US"/>
          </a:p>
        </p:txBody>
      </p:sp>
    </p:spTree>
    <p:extLst>
      <p:ext uri="{BB962C8B-B14F-4D97-AF65-F5344CB8AC3E}">
        <p14:creationId xmlns:p14="http://schemas.microsoft.com/office/powerpoint/2010/main" val="187835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50F7A0-DAB4-4BE1-9CE9-8DA26B4F1D62}" type="datetime1">
              <a:rPr lang="zh-CN" altLang="en-US" smtClean="0"/>
              <a:t>21/09/18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6B047-83D7-479E-8986-2C5FC2B3AC64}" type="datetime1">
              <a:rPr lang="zh-CN" altLang="en-US" smtClean="0"/>
              <a:t>21/09/18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E160D6-9EB7-4FF9-98EE-9458CD0D16E9}" type="datetime1">
              <a:rPr lang="zh-CN" altLang="en-US" smtClean="0"/>
              <a:t>21/09/18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3000" b="100000" l="9647" r="89647">
                        <a14:backgroundMark x1="26824" y1="46667" x2="28941" y2="58667"/>
                        <a14:backgroundMark x1="22824" y1="49667" x2="32000" y2="82000"/>
                        <a14:backgroundMark x1="81882" y1="29667" x2="68235" y2="75333"/>
                        <a14:backgroundMark x1="68235" y1="63667" x2="59765" y2="95000"/>
                        <a14:backgroundMark x1="37882" y1="65333" x2="36941" y2="90667"/>
                        <a14:backgroundMark x1="38588" y1="89333" x2="53176" y2="93667"/>
                        <a14:backgroundMark x1="73647" y1="51000" x2="65176" y2="63000"/>
                        <a14:backgroundMark x1="60941" y1="62667" x2="60471" y2="79000"/>
                        <a14:backgroundMark x1="58118" y1="63333" x2="59294" y2="64667"/>
                        <a14:backgroundMark x1="42118" y1="64000" x2="43059" y2="64000"/>
                        <a14:backgroundMark x1="56471" y1="64000" x2="58353" y2="64000"/>
                        <a14:backgroundMark x1="44000" y1="64000" x2="45412" y2="63000"/>
                        <a14:backgroundMark x1="36706" y1="10667" x2="19529" y2="32667"/>
                        <a14:backgroundMark x1="57176" y1="13000" x2="72706" y2="24667"/>
                        <a14:backgroundMark x1="44941" y1="8333" x2="40941" y2="15667"/>
                      </a14:backgroundRemoval>
                    </a14:imgEffect>
                  </a14:imgLayer>
                </a14:imgProps>
              </a:ext>
            </a:extLst>
          </a:blip>
          <a:srcRect l="23342" r="24359"/>
          <a:stretch>
            <a:fillRect/>
          </a:stretch>
        </p:blipFill>
        <p:spPr>
          <a:xfrm>
            <a:off x="0" y="58495"/>
            <a:ext cx="906162" cy="1223055"/>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t>21/09/18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C9940A-A7B6-4079-A6B3-0AA3BEAE57F4}" type="datetime1">
              <a:rPr lang="zh-CN" altLang="en-US" smtClean="0"/>
              <a:t>21/09/18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B5DC50-33D0-4E3D-B52E-6C2280B1F4EA}" type="datetime1">
              <a:rPr lang="zh-CN" altLang="en-US" smtClean="0"/>
              <a:t>21/09/18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83BE18-B052-4D40-846A-747510913F58}" type="datetime1">
              <a:rPr lang="zh-CN" altLang="en-US" smtClean="0"/>
              <a:t>21/09/18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t>21/09/18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t>21/09/18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t>21/09/18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389F-834F-4993-899F-7BF9DD7D652C}" type="datetime1">
              <a:rPr lang="zh-CN" altLang="en-US" smtClean="0"/>
              <a:t>21/09/18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8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23000">
                <a:schemeClr val="bg1">
                  <a:alpha val="0"/>
                </a:schemeClr>
              </a:gs>
              <a:gs pos="91000">
                <a:srgbClr val="CB150A">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 name="文本框 3"/>
          <p:cNvSpPr txBox="1"/>
          <p:nvPr/>
        </p:nvSpPr>
        <p:spPr>
          <a:xfrm>
            <a:off x="4098471" y="2357253"/>
            <a:ext cx="4837858" cy="1476375"/>
          </a:xfrm>
          <a:prstGeom prst="rect">
            <a:avLst/>
          </a:prstGeom>
          <a:noFill/>
        </p:spPr>
        <p:txBody>
          <a:bodyPr wrap="square" rtlCol="0">
            <a:spAutoFit/>
          </a:bodyPr>
          <a:lstStyle/>
          <a:p>
            <a:pPr algn="ctr">
              <a:lnSpc>
                <a:spcPct val="150000"/>
              </a:lnSpc>
            </a:pPr>
            <a:r>
              <a:rPr lang="zh-CN" altLang="en-US" sz="6000" dirty="0" smtClean="0">
                <a:solidFill>
                  <a:srgbClr val="CB150A"/>
                </a:solidFill>
                <a:latin typeface="华文行楷" panose="02010800040101010101" charset="-122"/>
                <a:ea typeface="华文行楷" panose="02010800040101010101" charset="-122"/>
                <a:cs typeface="方正仿郭简体" panose="03000509000000000000" pitchFamily="65" charset="-122"/>
              </a:rPr>
              <a:t>中国文化概论</a:t>
            </a:r>
          </a:p>
        </p:txBody>
      </p:sp>
      <p:pic>
        <p:nvPicPr>
          <p:cNvPr id="1026" name="Picture 2" descr="https://timgsa.baidu.com/timg?image&amp;quality=80&amp;size=b9999_10000&amp;sec=1512457011115&amp;di=54588eaa50dc39df407a2dc16a31d7eb&amp;imgtype=0&amp;src=http%3A%2F%2Fimg5.duitang.com%2Fuploads%2Fitem%2F201303%2F23%2F20130323170155_W3ZBX.jpe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6598" b="89780" l="6700" r="90000">
                        <a14:backgroundMark x1="42700" y1="29237" x2="51700" y2="35576"/>
                      </a14:backgroundRemoval>
                    </a14:imgEffect>
                  </a14:imgLayer>
                </a14:imgProps>
              </a:ext>
              <a:ext uri="{28A0092B-C50C-407E-A947-70E740481C1C}">
                <a14:useLocalDpi xmlns:a14="http://schemas.microsoft.com/office/drawing/2010/main" val="0"/>
              </a:ext>
            </a:extLst>
          </a:blip>
          <a:srcRect l="50332"/>
          <a:stretch>
            <a:fillRect/>
          </a:stretch>
        </p:blipFill>
        <p:spPr bwMode="auto">
          <a:xfrm>
            <a:off x="8899071" y="911421"/>
            <a:ext cx="3222626" cy="5015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2457011115&amp;di=54588eaa50dc39df407a2dc16a31d7eb&amp;imgtype=0&amp;src=http%3A%2F%2Fimg5.duitang.com%2Fuploads%2Fitem%2F201303%2F23%2F20130323170155_W3ZBX.jpeg"/>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6598" b="89780" l="6700" r="90000">
                        <a14:backgroundMark x1="72100" y1="25226" x2="63700" y2="54722"/>
                        <a14:backgroundMark x1="40300" y1="59250" x2="50000" y2="69858"/>
                        <a14:backgroundMark x1="46700" y1="26908" x2="42100" y2="32471"/>
                        <a14:backgroundMark x1="61400" y1="28072" x2="54700" y2="66365"/>
                        <a14:backgroundMark x1="67600" y1="12290" x2="71800" y2="78396"/>
                      </a14:backgroundRemoval>
                    </a14:imgEffect>
                  </a14:imgLayer>
                </a14:imgProps>
              </a:ext>
              <a:ext uri="{28A0092B-C50C-407E-A947-70E740481C1C}">
                <a14:useLocalDpi xmlns:a14="http://schemas.microsoft.com/office/drawing/2010/main" val="0"/>
              </a:ext>
            </a:extLst>
          </a:blip>
          <a:srcRect r="39560"/>
          <a:stretch>
            <a:fillRect/>
          </a:stretch>
        </p:blipFill>
        <p:spPr bwMode="auto">
          <a:xfrm>
            <a:off x="176893" y="911420"/>
            <a:ext cx="3921578" cy="5015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p:txBody>
          <a:bodyPr/>
          <a:lstStyle/>
          <a:p>
            <a:r>
              <a:rPr lang="en-US" altLang="zh-CN" sz="2400" dirty="0" smtClean="0">
                <a:latin typeface="+mj-ea"/>
                <a:ea typeface="+mj-ea"/>
              </a:rPr>
              <a:t>4.1.1</a:t>
            </a:r>
            <a:r>
              <a:rPr lang="zh-CN" altLang="en-US" sz="2400" dirty="0" smtClean="0">
                <a:latin typeface="+mj-ea"/>
                <a:ea typeface="+mj-ea"/>
              </a:rPr>
              <a:t>：</a:t>
            </a:r>
            <a:r>
              <a:rPr lang="zh-CN" altLang="zh-CN" sz="2400" dirty="0" smtClean="0">
                <a:latin typeface="+mj-ea"/>
                <a:ea typeface="+mj-ea"/>
              </a:rPr>
              <a:t>宗法制</a:t>
            </a:r>
            <a:endParaRPr lang="en-US" altLang="zh-CN" sz="2400" dirty="0" smtClean="0">
              <a:latin typeface="+mj-ea"/>
              <a:ea typeface="+mj-ea"/>
            </a:endParaRPr>
          </a:p>
          <a:p>
            <a:r>
              <a:rPr lang="zh-CN" altLang="en-US" sz="2400" dirty="0">
                <a:latin typeface="+mj-ea"/>
                <a:ea typeface="+mj-ea"/>
              </a:rPr>
              <a:t>一、定义</a:t>
            </a:r>
            <a:r>
              <a:rPr lang="zh-CN" altLang="en-US" dirty="0" smtClean="0"/>
              <a:t>：</a:t>
            </a:r>
            <a:r>
              <a:rPr lang="zh-CN" altLang="zh-CN" dirty="0" smtClean="0"/>
              <a:t>是中国古代维护贵族世袭统治的一种制度，由</a:t>
            </a:r>
            <a:r>
              <a:rPr lang="zh-CN" altLang="zh-CN" b="1" u="sng" dirty="0" smtClean="0">
                <a:solidFill>
                  <a:srgbClr val="C00000"/>
                </a:solidFill>
              </a:rPr>
              <a:t>父系家长制</a:t>
            </a:r>
            <a:r>
              <a:rPr lang="zh-CN" altLang="zh-CN" dirty="0" smtClean="0"/>
              <a:t>演变而成。</a:t>
            </a:r>
            <a:r>
              <a:rPr lang="zh-CN" altLang="en-US" dirty="0" smtClean="0"/>
              <a:t>完整的宗法制出现在</a:t>
            </a:r>
            <a:r>
              <a:rPr lang="zh-CN" altLang="en-US" b="1" u="sng" dirty="0">
                <a:solidFill>
                  <a:srgbClr val="C00000"/>
                </a:solidFill>
              </a:rPr>
              <a:t>周代</a:t>
            </a:r>
            <a:r>
              <a:rPr lang="zh-CN" altLang="en-US" dirty="0" smtClean="0"/>
              <a:t>，</a:t>
            </a:r>
            <a:r>
              <a:rPr lang="zh-CN" altLang="zh-CN" dirty="0" smtClean="0"/>
              <a:t>周王自称天子，周朝王位的传递实行</a:t>
            </a:r>
            <a:r>
              <a:rPr lang="zh-CN" altLang="zh-CN" b="1" u="sng" dirty="0">
                <a:solidFill>
                  <a:srgbClr val="C00000"/>
                </a:solidFill>
              </a:rPr>
              <a:t>嫡长子继承</a:t>
            </a:r>
            <a:r>
              <a:rPr lang="zh-CN" altLang="zh-CN" b="1" u="sng" dirty="0" smtClean="0">
                <a:solidFill>
                  <a:srgbClr val="C00000"/>
                </a:solidFill>
              </a:rPr>
              <a:t>制</a:t>
            </a:r>
            <a:r>
              <a:rPr lang="zh-CN" altLang="en-US" dirty="0" smtClean="0">
                <a:solidFill>
                  <a:srgbClr val="CB150A"/>
                </a:solidFill>
              </a:rPr>
              <a:t>★</a:t>
            </a:r>
            <a:r>
              <a:rPr lang="zh-CN" altLang="en-US" dirty="0">
                <a:solidFill>
                  <a:srgbClr val="CB150A"/>
                </a:solidFill>
              </a:rPr>
              <a:t>★</a:t>
            </a:r>
            <a:r>
              <a:rPr lang="zh-CN" altLang="zh-CN" dirty="0" smtClean="0"/>
              <a:t>（</a:t>
            </a:r>
            <a:r>
              <a:rPr lang="en-US" altLang="zh-CN" dirty="0" smtClean="0"/>
              <a:t>1301</a:t>
            </a:r>
            <a:r>
              <a:rPr lang="zh-CN" altLang="zh-CN" dirty="0" smtClean="0"/>
              <a:t>单）</a:t>
            </a:r>
          </a:p>
          <a:p>
            <a:r>
              <a:rPr lang="zh-CN" altLang="en-US" sz="2400" dirty="0">
                <a:latin typeface="+mj-ea"/>
                <a:ea typeface="+mj-ea"/>
              </a:rPr>
              <a:t>二、</a:t>
            </a:r>
            <a:r>
              <a:rPr lang="zh-CN" altLang="zh-CN" sz="2400" dirty="0" smtClean="0">
                <a:latin typeface="+mj-ea"/>
                <a:ea typeface="+mj-ea"/>
              </a:rPr>
              <a:t>特点</a:t>
            </a:r>
            <a:r>
              <a:rPr lang="zh-CN" altLang="en-US" sz="2400" dirty="0" smtClean="0">
                <a:solidFill>
                  <a:srgbClr val="CB150A"/>
                </a:solidFill>
              </a:rPr>
              <a:t>★</a:t>
            </a:r>
            <a:r>
              <a:rPr lang="zh-CN" altLang="en-US" sz="2400" dirty="0">
                <a:solidFill>
                  <a:srgbClr val="CB150A"/>
                </a:solidFill>
              </a:rPr>
              <a:t>★</a:t>
            </a:r>
            <a:r>
              <a:rPr lang="zh-CN" altLang="zh-CN" sz="2400" dirty="0" smtClean="0">
                <a:latin typeface="+mj-ea"/>
                <a:ea typeface="+mj-ea"/>
              </a:rPr>
              <a:t>：</a:t>
            </a:r>
            <a:endParaRPr lang="en-US" altLang="zh-CN" sz="2400" dirty="0">
              <a:latin typeface="+mj-ea"/>
              <a:ea typeface="+mj-ea"/>
            </a:endParaRPr>
          </a:p>
          <a:p>
            <a:pPr marL="457200" indent="-457200">
              <a:buFont typeface="+mj-lt"/>
              <a:buAutoNum type="arabicPeriod"/>
            </a:pPr>
            <a:r>
              <a:rPr lang="zh-CN" altLang="zh-CN" dirty="0" smtClean="0"/>
              <a:t>用</a:t>
            </a:r>
            <a:r>
              <a:rPr lang="zh-CN" altLang="zh-CN" dirty="0"/>
              <a:t>自然血缘关系来确定人们的</a:t>
            </a:r>
            <a:r>
              <a:rPr lang="zh-CN" altLang="zh-CN" dirty="0" smtClean="0"/>
              <a:t>社会关系</a:t>
            </a:r>
            <a:r>
              <a:rPr lang="zh-CN" altLang="en-US" dirty="0"/>
              <a:t>。</a:t>
            </a:r>
            <a:endParaRPr lang="en-US" altLang="zh-CN" dirty="0" smtClean="0"/>
          </a:p>
          <a:p>
            <a:pPr marL="457200" indent="-457200">
              <a:buFont typeface="+mj-lt"/>
              <a:buAutoNum type="arabicPeriod"/>
            </a:pPr>
            <a:r>
              <a:rPr lang="zh-CN" altLang="zh-CN" dirty="0" smtClean="0"/>
              <a:t>用</a:t>
            </a:r>
            <a:r>
              <a:rPr lang="zh-CN" altLang="zh-CN" dirty="0"/>
              <a:t>自然血缘关系将人们紧紧连在一起，从而限制着人们社会关系的发展</a:t>
            </a:r>
            <a:r>
              <a:rPr lang="zh-CN" altLang="zh-CN" dirty="0" smtClean="0"/>
              <a:t>。</a:t>
            </a:r>
            <a:endParaRPr lang="en-US" altLang="zh-CN" dirty="0" smtClean="0"/>
          </a:p>
          <a:p>
            <a:pPr marL="457200" indent="-457200">
              <a:buFont typeface="+mj-lt"/>
              <a:buAutoNum type="arabicPeriod"/>
            </a:pPr>
            <a:r>
              <a:rPr lang="zh-CN" altLang="zh-CN" dirty="0" smtClean="0"/>
              <a:t>在</a:t>
            </a:r>
            <a:r>
              <a:rPr lang="zh-CN" altLang="zh-CN" dirty="0"/>
              <a:t>宗法制度下，社会结构以</a:t>
            </a:r>
            <a:r>
              <a:rPr lang="zh-CN" altLang="zh-CN" b="1" u="sng" dirty="0">
                <a:solidFill>
                  <a:srgbClr val="C00000"/>
                </a:solidFill>
              </a:rPr>
              <a:t>宗族</a:t>
            </a:r>
            <a:r>
              <a:rPr lang="zh-CN" altLang="zh-CN" dirty="0"/>
              <a:t>为</a:t>
            </a:r>
            <a:r>
              <a:rPr lang="zh-CN" altLang="zh-CN" b="1" u="sng" dirty="0">
                <a:solidFill>
                  <a:srgbClr val="C00000"/>
                </a:solidFill>
              </a:rPr>
              <a:t>基本单位</a:t>
            </a:r>
            <a:r>
              <a:rPr lang="zh-CN" altLang="zh-CN" dirty="0"/>
              <a:t>，每个社会成员依据与生俱来的血缘关系确定其在宗族中的位置。（</a:t>
            </a:r>
            <a:r>
              <a:rPr lang="en-US" altLang="zh-CN" dirty="0"/>
              <a:t>1010</a:t>
            </a:r>
            <a:r>
              <a:rPr lang="zh-CN" altLang="zh-CN" dirty="0"/>
              <a:t>单、</a:t>
            </a:r>
            <a:r>
              <a:rPr lang="en-US" altLang="zh-CN" dirty="0"/>
              <a:t>1301</a:t>
            </a:r>
            <a:r>
              <a:rPr lang="zh-CN" altLang="zh-CN" dirty="0"/>
              <a:t>简</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10</a:t>
            </a:fld>
            <a:endParaRPr lang="zh-CN" altLang="en-US"/>
          </a:p>
        </p:txBody>
      </p:sp>
      <p:sp>
        <p:nvSpPr>
          <p:cNvPr id="5" name="圆角矩形 4"/>
          <p:cNvSpPr/>
          <p:nvPr/>
        </p:nvSpPr>
        <p:spPr>
          <a:xfrm>
            <a:off x="10302239" y="2365048"/>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6" name="圆角矩形 5"/>
          <p:cNvSpPr/>
          <p:nvPr/>
        </p:nvSpPr>
        <p:spPr>
          <a:xfrm>
            <a:off x="2787534" y="291664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圆角矩形 6"/>
          <p:cNvSpPr/>
          <p:nvPr/>
        </p:nvSpPr>
        <p:spPr>
          <a:xfrm>
            <a:off x="10828019" y="2365048"/>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圆角矩形 7"/>
          <p:cNvSpPr/>
          <p:nvPr/>
        </p:nvSpPr>
        <p:spPr>
          <a:xfrm>
            <a:off x="6287191" y="4760029"/>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9" name="圆角矩形 8"/>
          <p:cNvSpPr/>
          <p:nvPr/>
        </p:nvSpPr>
        <p:spPr>
          <a:xfrm>
            <a:off x="8074428" y="1403728"/>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10"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3"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4"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5"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6"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7" name="矩形 16"/>
          <p:cNvSpPr/>
          <p:nvPr/>
        </p:nvSpPr>
        <p:spPr>
          <a:xfrm>
            <a:off x="866672" y="14905"/>
            <a:ext cx="2920992" cy="338554"/>
          </a:xfrm>
          <a:prstGeom prst="rect">
            <a:avLst/>
          </a:prstGeom>
        </p:spPr>
        <p:txBody>
          <a:bodyPr wrap="none">
            <a:spAutoFit/>
          </a:bodyPr>
          <a:lstStyle/>
          <a:p>
            <a:r>
              <a:rPr lang="en-US" altLang="zh-CN" sz="1600" dirty="0"/>
              <a:t>4.1.1.1 </a:t>
            </a:r>
            <a:r>
              <a:rPr lang="zh-CN" altLang="en-US" sz="1600" dirty="0"/>
              <a:t>宗法制的产生及其特点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在宗法制度之下，周代王位的传递实行（ ） </a:t>
            </a:r>
          </a:p>
          <a:p>
            <a:endParaRPr lang="en-US" altLang="zh-CN" dirty="0" smtClean="0"/>
          </a:p>
          <a:p>
            <a:r>
              <a:rPr lang="en-US" altLang="zh-CN" dirty="0" smtClean="0"/>
              <a:t>A</a:t>
            </a:r>
            <a:r>
              <a:rPr lang="en-US" altLang="zh-CN" dirty="0"/>
              <a:t>:</a:t>
            </a:r>
            <a:r>
              <a:rPr lang="zh-CN" altLang="en-US" dirty="0"/>
              <a:t>父子相承</a:t>
            </a:r>
          </a:p>
          <a:p>
            <a:r>
              <a:rPr lang="en-US" altLang="zh-CN" dirty="0"/>
              <a:t>B:</a:t>
            </a:r>
            <a:r>
              <a:rPr lang="zh-CN" altLang="en-US" dirty="0"/>
              <a:t>兄弟相及   </a:t>
            </a:r>
          </a:p>
          <a:p>
            <a:r>
              <a:rPr lang="en-US" altLang="zh-CN" dirty="0"/>
              <a:t>C:</a:t>
            </a:r>
            <a:r>
              <a:rPr lang="zh-CN" altLang="en-US" dirty="0"/>
              <a:t>五等爵位制</a:t>
            </a:r>
          </a:p>
          <a:p>
            <a:r>
              <a:rPr lang="en-US" altLang="zh-CN" dirty="0"/>
              <a:t>D:</a:t>
            </a:r>
            <a:r>
              <a:rPr lang="zh-CN" altLang="en-US" dirty="0"/>
              <a:t>嫡长子继承制</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11</a:t>
            </a:fld>
            <a:endParaRPr lang="zh-CN" altLang="en-US"/>
          </a:p>
        </p:txBody>
      </p:sp>
    </p:spTree>
    <p:extLst>
      <p:ext uri="{BB962C8B-B14F-4D97-AF65-F5344CB8AC3E}">
        <p14:creationId xmlns:p14="http://schemas.microsoft.com/office/powerpoint/2010/main" val="15611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下列有关西周宗法制的说法，正确的是（ ）</a:t>
            </a:r>
          </a:p>
          <a:p>
            <a:endParaRPr lang="en-US" altLang="zh-CN" dirty="0" smtClean="0"/>
          </a:p>
          <a:p>
            <a:r>
              <a:rPr lang="en-US" altLang="zh-CN" dirty="0" smtClean="0"/>
              <a:t>A</a:t>
            </a:r>
            <a:r>
              <a:rPr lang="en-US" altLang="zh-CN" dirty="0"/>
              <a:t>:</a:t>
            </a:r>
            <a:r>
              <a:rPr lang="zh-CN" altLang="en-US" dirty="0"/>
              <a:t>它由分封制演变而来</a:t>
            </a:r>
          </a:p>
          <a:p>
            <a:r>
              <a:rPr lang="en-US" altLang="zh-CN" dirty="0"/>
              <a:t>B:</a:t>
            </a:r>
            <a:r>
              <a:rPr lang="zh-CN" altLang="en-US" dirty="0"/>
              <a:t>周王自称“余一人”</a:t>
            </a:r>
          </a:p>
          <a:p>
            <a:r>
              <a:rPr lang="en-US" altLang="zh-CN" dirty="0"/>
              <a:t>C:</a:t>
            </a:r>
            <a:r>
              <a:rPr lang="zh-CN" altLang="en-US" dirty="0"/>
              <a:t>王位传递体现传嫡不传贤</a:t>
            </a:r>
          </a:p>
          <a:p>
            <a:r>
              <a:rPr lang="en-US" altLang="zh-CN" dirty="0"/>
              <a:t>D:</a:t>
            </a:r>
            <a:r>
              <a:rPr lang="zh-CN" altLang="en-US" dirty="0"/>
              <a:t>宗法制在秦朝建立后瓦解</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12</a:t>
            </a:fld>
            <a:endParaRPr lang="zh-CN" altLang="en-US"/>
          </a:p>
        </p:txBody>
      </p:sp>
    </p:spTree>
    <p:extLst>
      <p:ext uri="{BB962C8B-B14F-4D97-AF65-F5344CB8AC3E}">
        <p14:creationId xmlns:p14="http://schemas.microsoft.com/office/powerpoint/2010/main" val="82293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宗法制度下，周代社会的基本单位是（  ）</a:t>
            </a:r>
          </a:p>
          <a:p>
            <a:endParaRPr lang="en-US" altLang="zh-CN" dirty="0" smtClean="0"/>
          </a:p>
          <a:p>
            <a:r>
              <a:rPr lang="en-US" altLang="zh-CN" dirty="0" smtClean="0"/>
              <a:t>A</a:t>
            </a:r>
            <a:r>
              <a:rPr lang="en-US" altLang="zh-CN" dirty="0"/>
              <a:t>:</a:t>
            </a:r>
            <a:r>
              <a:rPr lang="zh-CN" altLang="en-US" dirty="0"/>
              <a:t>宗族</a:t>
            </a:r>
          </a:p>
          <a:p>
            <a:r>
              <a:rPr lang="en-US" altLang="zh-CN" dirty="0"/>
              <a:t>B:</a:t>
            </a:r>
            <a:r>
              <a:rPr lang="zh-CN" altLang="en-US" dirty="0"/>
              <a:t>家庭</a:t>
            </a:r>
          </a:p>
          <a:p>
            <a:r>
              <a:rPr lang="en-US" altLang="zh-CN" dirty="0"/>
              <a:t>C:</a:t>
            </a:r>
            <a:r>
              <a:rPr lang="zh-CN" altLang="en-US" dirty="0"/>
              <a:t>村落</a:t>
            </a:r>
          </a:p>
          <a:p>
            <a:r>
              <a:rPr lang="en-US" altLang="zh-CN" dirty="0"/>
              <a:t>D:</a:t>
            </a:r>
            <a:r>
              <a:rPr lang="zh-CN" altLang="en-US" dirty="0"/>
              <a:t>合作组</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13</a:t>
            </a:fld>
            <a:endParaRPr lang="zh-CN" altLang="en-US"/>
          </a:p>
        </p:txBody>
      </p:sp>
    </p:spTree>
    <p:extLst>
      <p:ext uri="{BB962C8B-B14F-4D97-AF65-F5344CB8AC3E}">
        <p14:creationId xmlns:p14="http://schemas.microsoft.com/office/powerpoint/2010/main" val="47183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a:xfrm>
            <a:off x="838200" y="1189822"/>
            <a:ext cx="10515600" cy="5531653"/>
          </a:xfrm>
        </p:spPr>
        <p:txBody>
          <a:bodyPr>
            <a:normAutofit/>
          </a:bodyPr>
          <a:lstStyle/>
          <a:p>
            <a:r>
              <a:rPr lang="en-US" altLang="zh-CN" sz="2400" dirty="0" smtClean="0">
                <a:latin typeface="+mj-ea"/>
                <a:ea typeface="+mj-ea"/>
              </a:rPr>
              <a:t>4.1.1.1</a:t>
            </a:r>
            <a:r>
              <a:rPr lang="zh-CN" altLang="en-US" sz="2400" dirty="0" smtClean="0">
                <a:latin typeface="+mj-ea"/>
                <a:ea typeface="+mj-ea"/>
              </a:rPr>
              <a:t>、</a:t>
            </a:r>
            <a:r>
              <a:rPr lang="zh-CN" altLang="en-US" sz="2400" dirty="0">
                <a:latin typeface="+mj-ea"/>
                <a:ea typeface="+mj-ea"/>
              </a:rPr>
              <a:t>宗法观念对秦汉以后国家政治结构的</a:t>
            </a:r>
            <a:r>
              <a:rPr lang="zh-CN" altLang="en-US" sz="2400" dirty="0" smtClean="0">
                <a:latin typeface="+mj-ea"/>
                <a:ea typeface="+mj-ea"/>
              </a:rPr>
              <a:t>渗透</a:t>
            </a:r>
            <a:r>
              <a:rPr lang="zh-CN" altLang="en-US" dirty="0">
                <a:solidFill>
                  <a:srgbClr val="CB150A"/>
                </a:solidFill>
              </a:rPr>
              <a:t>★</a:t>
            </a:r>
            <a:r>
              <a:rPr lang="zh-CN" altLang="en-US" dirty="0" smtClean="0"/>
              <a:t>：</a:t>
            </a:r>
            <a:endParaRPr lang="en-US" altLang="zh-CN" dirty="0" smtClean="0"/>
          </a:p>
          <a:p>
            <a:pPr>
              <a:lnSpc>
                <a:spcPct val="200000"/>
              </a:lnSpc>
            </a:pPr>
            <a:r>
              <a:rPr lang="zh-CN" altLang="en-US" dirty="0"/>
              <a:t>宗法观念对王权政治的最大</a:t>
            </a:r>
            <a:r>
              <a:rPr lang="zh-CN" altLang="en-US" dirty="0" smtClean="0"/>
              <a:t>影响：确立</a:t>
            </a:r>
            <a:r>
              <a:rPr lang="zh-CN" altLang="en-US" b="1" u="sng" dirty="0" smtClean="0">
                <a:solidFill>
                  <a:srgbClr val="C00000"/>
                </a:solidFill>
              </a:rPr>
              <a:t>绝对</a:t>
            </a:r>
            <a:r>
              <a:rPr lang="zh-CN" altLang="en-US" b="1" u="sng" dirty="0">
                <a:solidFill>
                  <a:srgbClr val="C00000"/>
                </a:solidFill>
              </a:rPr>
              <a:t>君权</a:t>
            </a:r>
            <a:r>
              <a:rPr lang="zh-CN" altLang="en-US" b="1" u="sng" dirty="0" smtClean="0">
                <a:solidFill>
                  <a:srgbClr val="C00000"/>
                </a:solidFill>
              </a:rPr>
              <a:t>下“家天下”</a:t>
            </a:r>
            <a:r>
              <a:rPr lang="zh-CN" altLang="en-US" dirty="0"/>
              <a:t>政权模式</a:t>
            </a:r>
            <a:r>
              <a:rPr lang="zh-CN" altLang="en-US" dirty="0" smtClean="0"/>
              <a:t>，出现</a:t>
            </a:r>
            <a:r>
              <a:rPr lang="zh-CN" altLang="en-US" b="1" u="sng" dirty="0" smtClean="0">
                <a:solidFill>
                  <a:srgbClr val="C00000"/>
                </a:solidFill>
              </a:rPr>
              <a:t>“家国同构”</a:t>
            </a:r>
            <a:r>
              <a:rPr lang="zh-CN" altLang="en-US" dirty="0" smtClean="0"/>
              <a:t>格局。</a:t>
            </a:r>
            <a:endParaRPr lang="en-US" altLang="zh-CN" dirty="0" smtClean="0"/>
          </a:p>
          <a:p>
            <a:pPr marL="457200" indent="-457200">
              <a:lnSpc>
                <a:spcPct val="200000"/>
              </a:lnSpc>
              <a:buFont typeface="+mj-lt"/>
              <a:buAutoNum type="arabicPeriod"/>
            </a:pPr>
            <a:r>
              <a:rPr lang="zh-CN" altLang="en-US" b="1" dirty="0" smtClean="0"/>
              <a:t>“家天下”</a:t>
            </a:r>
            <a:r>
              <a:rPr lang="zh-CN" altLang="en-US" b="1" dirty="0"/>
              <a:t>政权模式的长期延续</a:t>
            </a:r>
            <a:r>
              <a:rPr lang="zh-CN" altLang="en-US" b="1" dirty="0" smtClean="0"/>
              <a:t>。</a:t>
            </a:r>
            <a:endParaRPr lang="en-US" altLang="zh-CN" b="1" dirty="0" smtClean="0"/>
          </a:p>
          <a:p>
            <a:pPr lvl="1" indent="0">
              <a:lnSpc>
                <a:spcPct val="150000"/>
              </a:lnSpc>
              <a:buNone/>
            </a:pPr>
            <a:r>
              <a:rPr lang="zh-CN" altLang="en-US" sz="2000" dirty="0" smtClean="0"/>
              <a:t>历代</a:t>
            </a:r>
            <a:r>
              <a:rPr lang="zh-CN" altLang="en-US" sz="2000" dirty="0"/>
              <a:t>帝王大多遵行</a:t>
            </a:r>
            <a:r>
              <a:rPr lang="zh-CN" altLang="en-US" sz="2000" b="1" u="sng" dirty="0">
                <a:solidFill>
                  <a:srgbClr val="C00000"/>
                </a:solidFill>
              </a:rPr>
              <a:t>嫡长子继承制的宗法原则</a:t>
            </a:r>
            <a:r>
              <a:rPr lang="zh-CN" altLang="en-US" sz="2000" dirty="0"/>
              <a:t>。</a:t>
            </a:r>
            <a:endParaRPr lang="en-US" altLang="zh-CN" sz="2000" dirty="0"/>
          </a:p>
          <a:p>
            <a:pPr marL="457200" indent="-457200">
              <a:buFont typeface="+mj-lt"/>
              <a:buAutoNum type="arabicPeriod"/>
            </a:pPr>
            <a:r>
              <a:rPr lang="zh-CN" altLang="en-US" b="1" dirty="0" smtClean="0"/>
              <a:t>亲亲</a:t>
            </a:r>
            <a:r>
              <a:rPr lang="zh-CN" altLang="en-US" b="1" dirty="0"/>
              <a:t>伦理政治原则的不断扩张</a:t>
            </a:r>
            <a:r>
              <a:rPr lang="zh-CN" altLang="en-US" dirty="0" smtClean="0"/>
              <a:t>。</a:t>
            </a:r>
            <a:endParaRPr lang="en-US" altLang="zh-CN" dirty="0" smtClean="0"/>
          </a:p>
          <a:p>
            <a:pPr lvl="1" indent="0">
              <a:lnSpc>
                <a:spcPct val="150000"/>
              </a:lnSpc>
              <a:buNone/>
            </a:pPr>
            <a:r>
              <a:rPr lang="zh-CN" altLang="en-US" sz="2000" b="1" u="sng" dirty="0" smtClean="0">
                <a:solidFill>
                  <a:srgbClr val="C00000"/>
                </a:solidFill>
              </a:rPr>
              <a:t>亲亲</a:t>
            </a:r>
            <a:r>
              <a:rPr lang="zh-CN" altLang="en-US" sz="2000" dirty="0" smtClean="0"/>
              <a:t>是宗法制度的</a:t>
            </a:r>
            <a:r>
              <a:rPr lang="zh-CN" altLang="en-US" sz="2000" b="1" u="sng" dirty="0" smtClean="0">
                <a:solidFill>
                  <a:srgbClr val="C00000"/>
                </a:solidFill>
              </a:rPr>
              <a:t>基础</a:t>
            </a:r>
            <a:r>
              <a:rPr lang="zh-CN" altLang="en-US" sz="2000" dirty="0" smtClean="0"/>
              <a:t>，在西周的社会政治秩序中，</a:t>
            </a:r>
            <a:r>
              <a:rPr lang="zh-CN" altLang="en-US" sz="2000" b="1" u="sng" dirty="0" smtClean="0">
                <a:solidFill>
                  <a:srgbClr val="C00000"/>
                </a:solidFill>
              </a:rPr>
              <a:t>亲亲</a:t>
            </a:r>
            <a:r>
              <a:rPr lang="zh-CN" altLang="en-US" sz="2000" dirty="0" smtClean="0"/>
              <a:t>成为</a:t>
            </a:r>
            <a:r>
              <a:rPr lang="zh-CN" altLang="en-US" sz="2000" b="1" u="sng" dirty="0" smtClean="0">
                <a:solidFill>
                  <a:srgbClr val="C00000"/>
                </a:solidFill>
              </a:rPr>
              <a:t>首要的政治原则</a:t>
            </a:r>
            <a:r>
              <a:rPr lang="zh-CN" altLang="en-US" sz="2000" dirty="0">
                <a:solidFill>
                  <a:srgbClr val="CB150A"/>
                </a:solidFill>
                <a:latin typeface="等线" panose="02010600030101010101" pitchFamily="2" charset="-122"/>
                <a:ea typeface="等线" panose="02010600030101010101" pitchFamily="2" charset="-122"/>
              </a:rPr>
              <a:t>★</a:t>
            </a:r>
            <a:r>
              <a:rPr lang="zh-CN" altLang="en-US" sz="2000" dirty="0" smtClean="0"/>
              <a:t>。</a:t>
            </a:r>
            <a:endParaRPr lang="en-US" altLang="zh-CN" sz="2000" dirty="0" smtClean="0"/>
          </a:p>
          <a:p>
            <a:pPr marL="457200" indent="-457200">
              <a:buFont typeface="+mj-lt"/>
              <a:buAutoNum type="arabicPeriod"/>
            </a:pPr>
            <a:r>
              <a:rPr lang="zh-CN" altLang="en-US" b="1" dirty="0" smtClean="0"/>
              <a:t>宗法</a:t>
            </a:r>
            <a:r>
              <a:rPr lang="zh-CN" altLang="en-US" b="1" dirty="0"/>
              <a:t>原则成为维系王朝政治的习惯力量</a:t>
            </a:r>
            <a:r>
              <a:rPr lang="zh-CN" altLang="en-US" b="1" dirty="0" smtClean="0"/>
              <a:t>。</a:t>
            </a:r>
            <a:endParaRPr lang="en-US" altLang="zh-CN" b="1" dirty="0" smtClean="0"/>
          </a:p>
          <a:p>
            <a:pPr lvl="1" indent="0">
              <a:lnSpc>
                <a:spcPct val="150000"/>
              </a:lnSpc>
              <a:buNone/>
            </a:pPr>
            <a:r>
              <a:rPr lang="zh-CN" altLang="en-US" sz="2000" dirty="0" smtClean="0"/>
              <a:t>以</a:t>
            </a:r>
            <a:r>
              <a:rPr lang="zh-CN" altLang="en-US" sz="2000" dirty="0"/>
              <a:t>亲亲为基础，以君王国家为核心的伦理型文化是中国传统社会具有持久凝聚力的精神保障，也是中华文化历经磨难而未中绝的文化动力</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14</a:t>
            </a:fld>
            <a:endParaRPr lang="zh-CN" altLang="en-US"/>
          </a:p>
        </p:txBody>
      </p:sp>
      <p:sp>
        <p:nvSpPr>
          <p:cNvPr id="5" name="圆角矩形 4"/>
          <p:cNvSpPr/>
          <p:nvPr/>
        </p:nvSpPr>
        <p:spPr>
          <a:xfrm>
            <a:off x="7367846" y="1320601"/>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圆角矩形 5"/>
          <p:cNvSpPr/>
          <p:nvPr/>
        </p:nvSpPr>
        <p:spPr>
          <a:xfrm>
            <a:off x="7891548" y="1320601"/>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1"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2"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3"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4"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5" name="矩形 14"/>
          <p:cNvSpPr/>
          <p:nvPr/>
        </p:nvSpPr>
        <p:spPr>
          <a:xfrm>
            <a:off x="866672" y="14905"/>
            <a:ext cx="2920992" cy="338554"/>
          </a:xfrm>
          <a:prstGeom prst="rect">
            <a:avLst/>
          </a:prstGeom>
        </p:spPr>
        <p:txBody>
          <a:bodyPr wrap="none">
            <a:spAutoFit/>
          </a:bodyPr>
          <a:lstStyle/>
          <a:p>
            <a:r>
              <a:rPr lang="en-US" altLang="zh-CN" sz="1600" dirty="0"/>
              <a:t>4.1.1.1 </a:t>
            </a:r>
            <a:r>
              <a:rPr lang="zh-CN" altLang="en-US" sz="1600" dirty="0"/>
              <a:t>宗法制的产生及其特点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在西周的社会政治秩序中，成为首要的政治原则的是（ ）</a:t>
            </a:r>
          </a:p>
          <a:p>
            <a:endParaRPr lang="en-US" altLang="zh-CN" dirty="0" smtClean="0"/>
          </a:p>
          <a:p>
            <a:r>
              <a:rPr lang="en-US" altLang="zh-CN" dirty="0" smtClean="0"/>
              <a:t>A</a:t>
            </a:r>
            <a:r>
              <a:rPr lang="en-US" altLang="zh-CN" dirty="0"/>
              <a:t>:</a:t>
            </a:r>
            <a:r>
              <a:rPr lang="zh-CN" altLang="en-US" dirty="0"/>
              <a:t>尊贤</a:t>
            </a:r>
          </a:p>
          <a:p>
            <a:r>
              <a:rPr lang="en-US" altLang="zh-CN" dirty="0"/>
              <a:t>B:</a:t>
            </a:r>
            <a:r>
              <a:rPr lang="zh-CN" altLang="en-US" dirty="0"/>
              <a:t>尊上</a:t>
            </a:r>
          </a:p>
          <a:p>
            <a:r>
              <a:rPr lang="en-US" altLang="zh-CN" dirty="0"/>
              <a:t>C:</a:t>
            </a:r>
            <a:r>
              <a:rPr lang="zh-CN" altLang="en-US" dirty="0"/>
              <a:t>亲亲</a:t>
            </a:r>
          </a:p>
          <a:p>
            <a:r>
              <a:rPr lang="en-US" altLang="zh-CN" dirty="0"/>
              <a:t>D:</a:t>
            </a:r>
            <a:r>
              <a:rPr lang="zh-CN" altLang="en-US" dirty="0"/>
              <a:t>上慈下孝</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15</a:t>
            </a:fld>
            <a:endParaRPr lang="zh-CN" altLang="en-US"/>
          </a:p>
        </p:txBody>
      </p:sp>
    </p:spTree>
    <p:extLst>
      <p:ext uri="{BB962C8B-B14F-4D97-AF65-F5344CB8AC3E}">
        <p14:creationId xmlns:p14="http://schemas.microsoft.com/office/powerpoint/2010/main" val="23247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mj-ea"/>
                <a:ea typeface="+mj-ea"/>
              </a:rPr>
              <a:t>4.1.1.2</a:t>
            </a:r>
            <a:r>
              <a:rPr lang="zh-CN" altLang="en-US" sz="2400" dirty="0" smtClean="0">
                <a:latin typeface="+mj-ea"/>
                <a:ea typeface="+mj-ea"/>
              </a:rPr>
              <a:t>：</a:t>
            </a:r>
            <a:r>
              <a:rPr lang="zh-CN" altLang="zh-CN" sz="2400" dirty="0">
                <a:latin typeface="+mj-ea"/>
                <a:ea typeface="+mj-ea"/>
              </a:rPr>
              <a:t>君主专制制度</a:t>
            </a:r>
            <a:endParaRPr lang="en-US" altLang="zh-CN" sz="2400" dirty="0">
              <a:latin typeface="+mj-ea"/>
              <a:ea typeface="+mj-ea"/>
            </a:endParaRPr>
          </a:p>
          <a:p>
            <a:r>
              <a:rPr lang="zh-CN" altLang="en-US" sz="2400" dirty="0">
                <a:latin typeface="+mj-ea"/>
                <a:ea typeface="+mj-ea"/>
              </a:rPr>
              <a:t>一、含义</a:t>
            </a:r>
            <a:r>
              <a:rPr lang="zh-CN" altLang="en-US" dirty="0" smtClean="0"/>
              <a:t>：</a:t>
            </a:r>
            <a:r>
              <a:rPr lang="zh-CN" altLang="zh-CN" dirty="0" smtClean="0"/>
              <a:t>是</a:t>
            </a:r>
            <a:r>
              <a:rPr lang="zh-CN" altLang="zh-CN" dirty="0"/>
              <a:t>指</a:t>
            </a:r>
            <a:r>
              <a:rPr lang="zh-CN" altLang="zh-CN" b="1" u="sng" dirty="0">
                <a:solidFill>
                  <a:srgbClr val="C00000"/>
                </a:solidFill>
              </a:rPr>
              <a:t>以古代君王为核心</a:t>
            </a:r>
            <a:r>
              <a:rPr lang="zh-CN" altLang="zh-CN" dirty="0"/>
              <a:t>的中央集权的政治</a:t>
            </a:r>
            <a:r>
              <a:rPr lang="zh-CN" altLang="zh-CN" dirty="0" smtClean="0"/>
              <a:t>体制（</a:t>
            </a:r>
            <a:r>
              <a:rPr lang="en-US" altLang="zh-CN" dirty="0"/>
              <a:t>0901</a:t>
            </a:r>
            <a:r>
              <a:rPr lang="zh-CN" altLang="zh-CN" dirty="0"/>
              <a:t>单</a:t>
            </a:r>
            <a:r>
              <a:rPr lang="zh-CN" altLang="zh-CN" dirty="0" smtClean="0"/>
              <a:t>）</a:t>
            </a:r>
            <a:r>
              <a:rPr lang="zh-CN" altLang="en-US" dirty="0" smtClean="0"/>
              <a:t>，</a:t>
            </a:r>
            <a:r>
              <a:rPr lang="zh-CN" altLang="zh-CN" dirty="0" smtClean="0"/>
              <a:t>脱胎</a:t>
            </a:r>
            <a:r>
              <a:rPr lang="zh-CN" altLang="zh-CN" dirty="0"/>
              <a:t>于原始社会后期的</a:t>
            </a:r>
            <a:r>
              <a:rPr lang="zh-CN" altLang="zh-CN" b="1" u="sng" dirty="0">
                <a:solidFill>
                  <a:srgbClr val="C00000"/>
                </a:solidFill>
              </a:rPr>
              <a:t>父权制</a:t>
            </a:r>
            <a:r>
              <a:rPr lang="zh-CN" altLang="zh-CN" dirty="0"/>
              <a:t>。（</a:t>
            </a:r>
            <a:r>
              <a:rPr lang="en-US" altLang="zh-CN" dirty="0"/>
              <a:t>1310</a:t>
            </a:r>
            <a:r>
              <a:rPr lang="zh-CN" altLang="zh-CN" dirty="0"/>
              <a:t>单</a:t>
            </a:r>
            <a:r>
              <a:rPr lang="zh-CN" altLang="zh-CN" dirty="0" smtClean="0"/>
              <a:t>）</a:t>
            </a:r>
            <a:r>
              <a:rPr lang="zh-CN" altLang="en-US" dirty="0" smtClean="0"/>
              <a:t>君主的主要职能为</a:t>
            </a:r>
            <a:r>
              <a:rPr lang="zh-CN" altLang="en-US" b="1" u="sng" dirty="0">
                <a:solidFill>
                  <a:srgbClr val="C00000"/>
                </a:solidFill>
              </a:rPr>
              <a:t>军事</a:t>
            </a:r>
            <a:r>
              <a:rPr lang="zh-CN" altLang="en-US" dirty="0" smtClean="0"/>
              <a:t>职能和</a:t>
            </a:r>
            <a:r>
              <a:rPr lang="zh-CN" altLang="en-US" b="1" u="sng" dirty="0">
                <a:solidFill>
                  <a:srgbClr val="C00000"/>
                </a:solidFill>
              </a:rPr>
              <a:t>祭祀</a:t>
            </a:r>
            <a:r>
              <a:rPr lang="zh-CN" altLang="en-US" dirty="0" smtClean="0"/>
              <a:t>职能</a:t>
            </a:r>
            <a:r>
              <a:rPr lang="zh-CN" altLang="en-US" dirty="0" smtClean="0">
                <a:solidFill>
                  <a:srgbClr val="CB150A"/>
                </a:solidFill>
              </a:rPr>
              <a:t>★★</a:t>
            </a:r>
            <a:r>
              <a:rPr lang="zh-CN" altLang="en-US" dirty="0">
                <a:solidFill>
                  <a:srgbClr val="CB150A"/>
                </a:solidFill>
              </a:rPr>
              <a:t>★</a:t>
            </a:r>
            <a:endParaRPr lang="en-US" altLang="zh-CN" dirty="0" smtClean="0"/>
          </a:p>
          <a:p>
            <a:r>
              <a:rPr lang="zh-CN" altLang="en-US" sz="2400" dirty="0">
                <a:latin typeface="+mj-ea"/>
                <a:ea typeface="+mj-ea"/>
              </a:rPr>
              <a:t>二、提出：</a:t>
            </a:r>
            <a:r>
              <a:rPr lang="zh-CN" altLang="en-US" b="1" u="sng" dirty="0" smtClean="0">
                <a:solidFill>
                  <a:srgbClr val="C00000"/>
                </a:solidFill>
              </a:rPr>
              <a:t>秦汉</a:t>
            </a:r>
            <a:r>
              <a:rPr lang="zh-CN" altLang="en-US" dirty="0" smtClean="0"/>
              <a:t>时期</a:t>
            </a:r>
            <a:r>
              <a:rPr lang="zh-CN" altLang="en-US" dirty="0"/>
              <a:t>确立中央集权的君主专制制度</a:t>
            </a:r>
            <a:r>
              <a:rPr lang="zh-CN" altLang="en-US" dirty="0" smtClean="0"/>
              <a:t>，</a:t>
            </a:r>
            <a:r>
              <a:rPr lang="zh-CN" altLang="en-US" b="1" u="sng" dirty="0">
                <a:solidFill>
                  <a:srgbClr val="C00000"/>
                </a:solidFill>
              </a:rPr>
              <a:t>嬴政</a:t>
            </a:r>
            <a:r>
              <a:rPr lang="zh-CN" altLang="en-US" dirty="0">
                <a:solidFill>
                  <a:prstClr val="black"/>
                </a:solidFill>
              </a:rPr>
              <a:t>首先提出</a:t>
            </a:r>
            <a:r>
              <a:rPr lang="zh-CN" altLang="en-US" b="1" u="sng" dirty="0">
                <a:solidFill>
                  <a:srgbClr val="C00000"/>
                </a:solidFill>
              </a:rPr>
              <a:t>“皇帝”</a:t>
            </a:r>
            <a:r>
              <a:rPr lang="zh-CN" altLang="en-US" dirty="0">
                <a:solidFill>
                  <a:prstClr val="black"/>
                </a:solidFill>
              </a:rPr>
              <a:t>的</a:t>
            </a:r>
            <a:r>
              <a:rPr lang="zh-CN" altLang="en-US" dirty="0" smtClean="0">
                <a:solidFill>
                  <a:prstClr val="black"/>
                </a:solidFill>
              </a:rPr>
              <a:t>称号</a:t>
            </a:r>
            <a:r>
              <a:rPr lang="zh-CN" altLang="en-US" dirty="0" smtClean="0"/>
              <a:t>。</a:t>
            </a:r>
            <a:endParaRPr lang="en-US" altLang="zh-CN" dirty="0" smtClean="0"/>
          </a:p>
          <a:p>
            <a:r>
              <a:rPr lang="zh-CN" altLang="en-US" sz="2400" dirty="0" smtClean="0">
                <a:latin typeface="+mj-ea"/>
                <a:ea typeface="+mj-ea"/>
              </a:rPr>
              <a:t>三、</a:t>
            </a:r>
            <a:r>
              <a:rPr lang="zh-CN" altLang="zh-CN" sz="2400" dirty="0">
                <a:latin typeface="+mj-ea"/>
                <a:ea typeface="+mj-ea"/>
              </a:rPr>
              <a:t>秦汉以后君主专制制度的影响</a:t>
            </a:r>
            <a:r>
              <a:rPr lang="zh-CN" altLang="zh-CN" dirty="0"/>
              <a:t>（</a:t>
            </a:r>
            <a:r>
              <a:rPr lang="en-US" altLang="zh-CN" dirty="0"/>
              <a:t>1001</a:t>
            </a:r>
            <a:r>
              <a:rPr lang="zh-CN" altLang="zh-CN" dirty="0"/>
              <a:t>论）</a:t>
            </a:r>
          </a:p>
          <a:p>
            <a:pPr marL="457200" indent="-457200">
              <a:buFont typeface="+mj-lt"/>
              <a:buAutoNum type="arabicPeriod"/>
            </a:pPr>
            <a:r>
              <a:rPr lang="zh-CN" altLang="zh-CN" dirty="0"/>
              <a:t>秦汉以后，君主专制制度日益成熟与完善，高度集中的专制王权，给传统中国社会打下了深刻的烙印。</a:t>
            </a:r>
          </a:p>
          <a:p>
            <a:pPr marL="457200" indent="-457200">
              <a:buFont typeface="+mj-lt"/>
              <a:buAutoNum type="arabicPeriod"/>
            </a:pPr>
            <a:r>
              <a:rPr lang="zh-CN" altLang="zh-CN" dirty="0"/>
              <a:t>在专制社会里，中国古代社会文化形态与民众生活几乎很少不受到集权政治的影响，特别是在高度专制的明清时代，无孔不入的政治权力造成了传统文化的沉闷与单调</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16</a:t>
            </a:fld>
            <a:endParaRPr lang="zh-CN" altLang="en-US"/>
          </a:p>
        </p:txBody>
      </p:sp>
      <p:sp>
        <p:nvSpPr>
          <p:cNvPr id="5" name="圆角矩形 4"/>
          <p:cNvSpPr/>
          <p:nvPr/>
        </p:nvSpPr>
        <p:spPr>
          <a:xfrm>
            <a:off x="8914013" y="2414924"/>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6" name="圆角矩形 5"/>
          <p:cNvSpPr/>
          <p:nvPr/>
        </p:nvSpPr>
        <p:spPr>
          <a:xfrm>
            <a:off x="6769330" y="3483886"/>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圆角矩形 6"/>
          <p:cNvSpPr/>
          <p:nvPr/>
        </p:nvSpPr>
        <p:spPr>
          <a:xfrm>
            <a:off x="9412777" y="241492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圆角矩形 7"/>
          <p:cNvSpPr/>
          <p:nvPr/>
        </p:nvSpPr>
        <p:spPr>
          <a:xfrm>
            <a:off x="7293032" y="348388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10"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3"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4"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5"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6"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7" name="矩形 16"/>
          <p:cNvSpPr/>
          <p:nvPr/>
        </p:nvSpPr>
        <p:spPr>
          <a:xfrm>
            <a:off x="866672" y="14905"/>
            <a:ext cx="2100254" cy="338554"/>
          </a:xfrm>
          <a:prstGeom prst="rect">
            <a:avLst/>
          </a:prstGeom>
        </p:spPr>
        <p:txBody>
          <a:bodyPr wrap="none">
            <a:spAutoFit/>
          </a:bodyPr>
          <a:lstStyle/>
          <a:p>
            <a:r>
              <a:rPr lang="en-US" altLang="zh-TW" sz="1600" dirty="0"/>
              <a:t>4.1.1.2 </a:t>
            </a:r>
            <a:r>
              <a:rPr lang="zh-TW" altLang="en-US" sz="1600" dirty="0"/>
              <a:t>君主专制制度</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君主专制制度脱胎于原始社会（ ）</a:t>
            </a:r>
          </a:p>
          <a:p>
            <a:endParaRPr lang="en-US" altLang="zh-CN" dirty="0" smtClean="0"/>
          </a:p>
          <a:p>
            <a:r>
              <a:rPr lang="en-US" altLang="zh-CN" dirty="0" smtClean="0"/>
              <a:t>A</a:t>
            </a:r>
            <a:r>
              <a:rPr lang="en-US" altLang="zh-CN" dirty="0"/>
              <a:t>:</a:t>
            </a:r>
            <a:r>
              <a:rPr lang="zh-CN" altLang="en-US" dirty="0"/>
              <a:t>前期的禅让制</a:t>
            </a:r>
          </a:p>
          <a:p>
            <a:r>
              <a:rPr lang="en-US" altLang="zh-CN" dirty="0"/>
              <a:t>B:</a:t>
            </a:r>
            <a:r>
              <a:rPr lang="zh-CN" altLang="en-US" dirty="0"/>
              <a:t>前期的母权制</a:t>
            </a:r>
          </a:p>
          <a:p>
            <a:r>
              <a:rPr lang="en-US" altLang="zh-CN" dirty="0"/>
              <a:t>C:</a:t>
            </a:r>
            <a:r>
              <a:rPr lang="zh-CN" altLang="en-US" dirty="0"/>
              <a:t>后期的父权制</a:t>
            </a:r>
          </a:p>
          <a:p>
            <a:r>
              <a:rPr lang="en-US" altLang="zh-CN" dirty="0"/>
              <a:t>D:</a:t>
            </a:r>
            <a:r>
              <a:rPr lang="zh-CN" altLang="en-US" dirty="0"/>
              <a:t>后期的禅让制</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17</a:t>
            </a:fld>
            <a:endParaRPr lang="zh-CN" altLang="en-US"/>
          </a:p>
        </p:txBody>
      </p:sp>
    </p:spTree>
    <p:extLst>
      <p:ext uri="{BB962C8B-B14F-4D97-AF65-F5344CB8AC3E}">
        <p14:creationId xmlns:p14="http://schemas.microsoft.com/office/powerpoint/2010/main" val="63592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君主专制制度之下，古代中国政治生活中的头等大事是（ ）</a:t>
            </a:r>
          </a:p>
          <a:p>
            <a:endParaRPr lang="en-US" altLang="zh-CN" dirty="0" smtClean="0"/>
          </a:p>
          <a:p>
            <a:r>
              <a:rPr lang="en-US" altLang="zh-CN" dirty="0" smtClean="0"/>
              <a:t>A</a:t>
            </a:r>
            <a:r>
              <a:rPr lang="en-US" altLang="zh-CN" dirty="0"/>
              <a:t>:</a:t>
            </a:r>
            <a:r>
              <a:rPr lang="zh-CN" altLang="en-US" dirty="0"/>
              <a:t>宗族祭祀与祖先崇拜</a:t>
            </a:r>
          </a:p>
          <a:p>
            <a:r>
              <a:rPr lang="en-US" altLang="zh-CN" dirty="0"/>
              <a:t>B:</a:t>
            </a:r>
            <a:r>
              <a:rPr lang="zh-CN" altLang="en-US" dirty="0"/>
              <a:t>军事征伐与发展农业</a:t>
            </a:r>
          </a:p>
          <a:p>
            <a:r>
              <a:rPr lang="en-US" altLang="zh-CN" dirty="0"/>
              <a:t>C:</a:t>
            </a:r>
            <a:r>
              <a:rPr lang="zh-CN" altLang="en-US" dirty="0"/>
              <a:t>祖先崇拜与发展农业</a:t>
            </a:r>
          </a:p>
          <a:p>
            <a:r>
              <a:rPr lang="en-US" altLang="zh-CN" dirty="0"/>
              <a:t>D:</a:t>
            </a:r>
            <a:r>
              <a:rPr lang="zh-CN" altLang="en-US" dirty="0"/>
              <a:t>宗族祭祀与军事征伐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18</a:t>
            </a:fld>
            <a:endParaRPr lang="zh-CN" altLang="en-US"/>
          </a:p>
        </p:txBody>
      </p:sp>
    </p:spTree>
    <p:extLst>
      <p:ext uri="{BB962C8B-B14F-4D97-AF65-F5344CB8AC3E}">
        <p14:creationId xmlns:p14="http://schemas.microsoft.com/office/powerpoint/2010/main" val="196318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认为自己“功高三皇，德迈五帝”而将三皇五帝合并成“皇帝”的是（ ）</a:t>
            </a:r>
          </a:p>
          <a:p>
            <a:endParaRPr lang="en-US" altLang="zh-CN" dirty="0" smtClean="0"/>
          </a:p>
          <a:p>
            <a:r>
              <a:rPr lang="en-US" altLang="zh-CN" dirty="0" smtClean="0"/>
              <a:t>A</a:t>
            </a:r>
            <a:r>
              <a:rPr lang="en-US" altLang="zh-CN" dirty="0"/>
              <a:t>:</a:t>
            </a:r>
            <a:r>
              <a:rPr lang="zh-CN" altLang="en-US" dirty="0"/>
              <a:t>周文王</a:t>
            </a:r>
          </a:p>
          <a:p>
            <a:r>
              <a:rPr lang="en-US" altLang="zh-CN" dirty="0"/>
              <a:t>B:</a:t>
            </a:r>
            <a:r>
              <a:rPr lang="zh-CN" altLang="en-US" dirty="0"/>
              <a:t>秦王嬴政</a:t>
            </a:r>
          </a:p>
          <a:p>
            <a:r>
              <a:rPr lang="en-US" altLang="zh-CN" dirty="0"/>
              <a:t>C:</a:t>
            </a:r>
            <a:r>
              <a:rPr lang="zh-CN" altLang="en-US" dirty="0"/>
              <a:t>汉武帝</a:t>
            </a:r>
          </a:p>
          <a:p>
            <a:r>
              <a:rPr lang="en-US" altLang="zh-CN" dirty="0"/>
              <a:t>D:</a:t>
            </a:r>
            <a:r>
              <a:rPr lang="zh-CN" altLang="en-US" dirty="0"/>
              <a:t>汉高祖</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19</a:t>
            </a:fld>
            <a:endParaRPr lang="zh-CN" altLang="en-US"/>
          </a:p>
        </p:txBody>
      </p:sp>
    </p:spTree>
    <p:extLst>
      <p:ext uri="{BB962C8B-B14F-4D97-AF65-F5344CB8AC3E}">
        <p14:creationId xmlns:p14="http://schemas.microsoft.com/office/powerpoint/2010/main" val="148825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552909" y="1260884"/>
            <a:ext cx="6986552" cy="1173605"/>
            <a:chOff x="1009997" y="2269374"/>
            <a:chExt cx="6986552" cy="1173605"/>
          </a:xfrm>
        </p:grpSpPr>
        <p:sp>
          <p:nvSpPr>
            <p:cNvPr id="3" name="矩形 2"/>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5" name="文本框 4"/>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1</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6" name="矩形 5"/>
            <p:cNvSpPr/>
            <p:nvPr/>
          </p:nvSpPr>
          <p:spPr>
            <a:xfrm>
              <a:off x="1958989" y="3014770"/>
              <a:ext cx="72000" cy="72000"/>
            </a:xfrm>
            <a:prstGeom prst="rect">
              <a:avLst/>
            </a:prstGeom>
            <a:solidFill>
              <a:srgbClr val="CB150A"/>
            </a:solidFill>
            <a:ln>
              <a:solidFill>
                <a:srgbClr val="CB150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11" name="矩形 10"/>
          <p:cNvSpPr/>
          <p:nvPr/>
        </p:nvSpPr>
        <p:spPr>
          <a:xfrm>
            <a:off x="4711685" y="4160615"/>
            <a:ext cx="3005951"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中国社会传统的礼俗规约</a:t>
            </a:r>
            <a:endParaRPr lang="zh-CN" altLang="en-US" sz="2000" dirty="0">
              <a:solidFill>
                <a:schemeClr val="bg2">
                  <a:lumMod val="25000"/>
                </a:schemeClr>
              </a:solidFill>
              <a:ea typeface="等线" panose="02010600030101010101" pitchFamily="2" charset="-122"/>
            </a:endParaRPr>
          </a:p>
        </p:txBody>
      </p:sp>
      <p:grpSp>
        <p:nvGrpSpPr>
          <p:cNvPr id="14" name="组合 13"/>
          <p:cNvGrpSpPr/>
          <p:nvPr/>
        </p:nvGrpSpPr>
        <p:grpSpPr>
          <a:xfrm>
            <a:off x="3552909" y="3969972"/>
            <a:ext cx="6986552" cy="1173605"/>
            <a:chOff x="1009997" y="2269374"/>
            <a:chExt cx="6986552" cy="1173605"/>
          </a:xfrm>
        </p:grpSpPr>
        <p:sp>
          <p:nvSpPr>
            <p:cNvPr id="15" name="矩形 14"/>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17" name="文本框 16"/>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2</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18" name="矩形 17"/>
            <p:cNvSpPr/>
            <p:nvPr/>
          </p:nvSpPr>
          <p:spPr>
            <a:xfrm>
              <a:off x="1958989" y="3014770"/>
              <a:ext cx="72000" cy="72000"/>
            </a:xfrm>
            <a:prstGeom prst="rect">
              <a:avLst/>
            </a:prstGeom>
            <a:solidFill>
              <a:srgbClr val="CB150A"/>
            </a:solidFill>
            <a:ln>
              <a:solidFill>
                <a:srgbClr val="CB150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3" name="矩形 22"/>
          <p:cNvSpPr/>
          <p:nvPr/>
        </p:nvSpPr>
        <p:spPr>
          <a:xfrm>
            <a:off x="4711685" y="1446663"/>
            <a:ext cx="2492990"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中国传统的政治制度</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sp>
        <p:nvSpPr>
          <p:cNvPr id="26" name="等腰三角形 25"/>
          <p:cNvSpPr/>
          <p:nvPr/>
        </p:nvSpPr>
        <p:spPr>
          <a:xfrm rot="5400000">
            <a:off x="-750973" y="2192722"/>
            <a:ext cx="3574989" cy="2073042"/>
          </a:xfrm>
          <a:prstGeom prst="triangle">
            <a:avLst/>
          </a:prstGeom>
          <a:solidFill>
            <a:srgbClr val="CB1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27" name="文本框 26"/>
          <p:cNvSpPr txBox="1"/>
          <p:nvPr/>
        </p:nvSpPr>
        <p:spPr>
          <a:xfrm>
            <a:off x="159111" y="2310687"/>
            <a:ext cx="738664" cy="1837113"/>
          </a:xfrm>
          <a:prstGeom prst="rect">
            <a:avLst/>
          </a:prstGeom>
          <a:noFill/>
        </p:spPr>
        <p:txBody>
          <a:bodyPr vert="eaVert" wrap="square" rtlCol="0">
            <a:spAutoFit/>
          </a:bodyPr>
          <a:lstStyle/>
          <a:p>
            <a:pPr algn="ctr"/>
            <a:r>
              <a:rPr lang="zh-CN" altLang="en-US" sz="3600" dirty="0" smtClean="0">
                <a:solidFill>
                  <a:schemeClr val="bg1"/>
                </a:solidFill>
                <a:latin typeface="+mj-ea"/>
                <a:ea typeface="+mj-ea"/>
              </a:rPr>
              <a:t>第四章</a:t>
            </a:r>
            <a:endParaRPr lang="zh-CN" altLang="en-US" sz="3600" dirty="0">
              <a:solidFill>
                <a:schemeClr val="bg1"/>
              </a:solidFill>
              <a:latin typeface="+mj-ea"/>
              <a:ea typeface="+mj-ea"/>
            </a:endParaRPr>
          </a:p>
        </p:txBody>
      </p:sp>
      <p:sp>
        <p:nvSpPr>
          <p:cNvPr id="28" name="等腰三角形 27"/>
          <p:cNvSpPr/>
          <p:nvPr/>
        </p:nvSpPr>
        <p:spPr>
          <a:xfrm rot="5400000">
            <a:off x="-835090" y="2055088"/>
            <a:ext cx="3936719" cy="2348311"/>
          </a:xfrm>
          <a:prstGeom prst="triangle">
            <a:avLst/>
          </a:prstGeom>
          <a:noFill/>
          <a:ln w="38100">
            <a:solidFill>
              <a:srgbClr val="CB1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a:xfrm>
            <a:off x="838200" y="1189822"/>
            <a:ext cx="10515600" cy="4570898"/>
          </a:xfrm>
        </p:spPr>
        <p:txBody>
          <a:bodyPr>
            <a:normAutofit/>
          </a:bodyPr>
          <a:lstStyle/>
          <a:p>
            <a:r>
              <a:rPr lang="en-US" altLang="zh-CN" sz="2400" dirty="0" smtClean="0">
                <a:latin typeface="+mj-ea"/>
                <a:ea typeface="+mj-ea"/>
              </a:rPr>
              <a:t>4.1.1.2</a:t>
            </a:r>
            <a:r>
              <a:rPr lang="zh-CN" altLang="en-US" sz="2400" dirty="0" smtClean="0">
                <a:latin typeface="+mj-ea"/>
                <a:ea typeface="+mj-ea"/>
              </a:rPr>
              <a:t>、君主专制制度</a:t>
            </a:r>
            <a:r>
              <a:rPr lang="zh-CN" altLang="zh-CN" sz="2400" dirty="0" smtClean="0">
                <a:latin typeface="+mj-ea"/>
                <a:ea typeface="+mj-ea"/>
              </a:rPr>
              <a:t>特点</a:t>
            </a:r>
            <a:r>
              <a:rPr lang="zh-CN" altLang="en-US" dirty="0" smtClean="0">
                <a:solidFill>
                  <a:srgbClr val="CB150A"/>
                </a:solidFill>
              </a:rPr>
              <a:t>★★</a:t>
            </a:r>
            <a:r>
              <a:rPr lang="zh-CN" altLang="zh-CN" dirty="0" smtClean="0"/>
              <a:t>（</a:t>
            </a:r>
            <a:r>
              <a:rPr lang="en-US" altLang="zh-CN" dirty="0"/>
              <a:t>0910</a:t>
            </a:r>
            <a:r>
              <a:rPr lang="zh-CN" altLang="zh-CN" dirty="0"/>
              <a:t>单、</a:t>
            </a:r>
            <a:r>
              <a:rPr lang="en-US" altLang="zh-CN" dirty="0"/>
              <a:t>0810</a:t>
            </a:r>
            <a:r>
              <a:rPr lang="zh-CN" altLang="zh-CN" dirty="0"/>
              <a:t>简）</a:t>
            </a:r>
          </a:p>
          <a:p>
            <a:pPr marL="457200" indent="-457200">
              <a:buFont typeface="+mj-lt"/>
              <a:buAutoNum type="arabicPeriod"/>
            </a:pPr>
            <a:r>
              <a:rPr lang="zh-CN" altLang="zh-CN" b="1" dirty="0" smtClean="0"/>
              <a:t>皇帝</a:t>
            </a:r>
            <a:r>
              <a:rPr lang="zh-CN" altLang="zh-CN" b="1" dirty="0"/>
              <a:t>总揽天下大权</a:t>
            </a:r>
            <a:r>
              <a:rPr lang="zh-CN" altLang="zh-CN" b="1" dirty="0" smtClean="0"/>
              <a:t>。</a:t>
            </a:r>
            <a:endParaRPr lang="en-US" altLang="zh-CN" b="1" dirty="0" smtClean="0"/>
          </a:p>
          <a:p>
            <a:pPr marL="457200" lvl="1" indent="0">
              <a:lnSpc>
                <a:spcPct val="150000"/>
              </a:lnSpc>
              <a:buNone/>
            </a:pPr>
            <a:r>
              <a:rPr lang="zh-CN" altLang="en-US" sz="2000" dirty="0" smtClean="0"/>
              <a:t>封建</a:t>
            </a:r>
            <a:r>
              <a:rPr lang="zh-CN" altLang="en-US" sz="2000" dirty="0"/>
              <a:t>帝王全面控制着行政、财经、司法、军事等国家权力。</a:t>
            </a:r>
            <a:endParaRPr lang="zh-CN" altLang="zh-CN" sz="2000" dirty="0" smtClean="0"/>
          </a:p>
          <a:p>
            <a:pPr marL="457200" indent="-457200">
              <a:buFont typeface="+mj-lt"/>
              <a:buAutoNum type="arabicPeriod"/>
            </a:pPr>
            <a:r>
              <a:rPr lang="zh-CN" altLang="zh-CN" b="1" dirty="0" smtClean="0"/>
              <a:t>拥有</a:t>
            </a:r>
            <a:r>
              <a:rPr lang="zh-CN" altLang="zh-CN" b="1" dirty="0"/>
              <a:t>庞大的官僚办事机构</a:t>
            </a:r>
            <a:r>
              <a:rPr lang="zh-CN" altLang="zh-CN" b="1" dirty="0" smtClean="0"/>
              <a:t>。</a:t>
            </a:r>
            <a:endParaRPr lang="en-US" altLang="zh-CN" b="1" dirty="0"/>
          </a:p>
          <a:p>
            <a:pPr marL="457200" lvl="1" indent="0">
              <a:lnSpc>
                <a:spcPct val="150000"/>
              </a:lnSpc>
              <a:buNone/>
            </a:pPr>
            <a:r>
              <a:rPr lang="zh-CN" altLang="zh-CN" sz="2000" dirty="0" smtClean="0"/>
              <a:t>从</a:t>
            </a:r>
            <a:r>
              <a:rPr lang="zh-CN" altLang="zh-CN" sz="2000" dirty="0"/>
              <a:t>中央机构看</a:t>
            </a:r>
            <a:r>
              <a:rPr lang="zh-CN" altLang="en-US" sz="2000" dirty="0"/>
              <a:t>，</a:t>
            </a:r>
            <a:r>
              <a:rPr lang="zh-CN" altLang="en-US" sz="2000" dirty="0" smtClean="0"/>
              <a:t>秦汉为三</a:t>
            </a:r>
            <a:r>
              <a:rPr lang="zh-CN" altLang="en-US" sz="2000" dirty="0"/>
              <a:t>公九</a:t>
            </a:r>
            <a:r>
              <a:rPr lang="zh-CN" altLang="en-US" sz="2000" dirty="0" smtClean="0"/>
              <a:t>卿制、</a:t>
            </a:r>
            <a:r>
              <a:rPr lang="zh-CN" altLang="zh-CN" sz="2000" dirty="0" smtClean="0"/>
              <a:t>隋唐</a:t>
            </a:r>
            <a:r>
              <a:rPr lang="zh-CN" altLang="en-US" sz="2000" dirty="0" smtClean="0"/>
              <a:t>为</a:t>
            </a:r>
            <a:r>
              <a:rPr lang="zh-CN" altLang="zh-CN" sz="2000" dirty="0" smtClean="0"/>
              <a:t>三</a:t>
            </a:r>
            <a:r>
              <a:rPr lang="zh-CN" altLang="zh-CN" sz="2000" dirty="0"/>
              <a:t>省六部制。从地方机构看，</a:t>
            </a:r>
            <a:r>
              <a:rPr lang="zh-CN" altLang="zh-CN" sz="2000" b="1" u="sng" dirty="0">
                <a:solidFill>
                  <a:srgbClr val="C00000"/>
                </a:solidFill>
              </a:rPr>
              <a:t>秦朝</a:t>
            </a:r>
            <a:r>
              <a:rPr lang="zh-CN" altLang="zh-CN" sz="2000" dirty="0"/>
              <a:t>在全国推行</a:t>
            </a:r>
            <a:r>
              <a:rPr lang="zh-CN" altLang="zh-CN" sz="2000" b="1" u="sng" dirty="0">
                <a:solidFill>
                  <a:srgbClr val="C00000"/>
                </a:solidFill>
              </a:rPr>
              <a:t>郡县制度</a:t>
            </a:r>
            <a:r>
              <a:rPr lang="zh-CN" altLang="zh-CN" sz="2000" dirty="0" smtClean="0"/>
              <a:t>。</a:t>
            </a:r>
            <a:r>
              <a:rPr lang="zh-CN" altLang="zh-CN" sz="2000" dirty="0"/>
              <a:t>（</a:t>
            </a:r>
            <a:r>
              <a:rPr lang="en-US" altLang="zh-CN" sz="2000" dirty="0"/>
              <a:t>1101</a:t>
            </a:r>
            <a:r>
              <a:rPr lang="zh-CN" altLang="zh-CN" sz="2000" dirty="0"/>
              <a:t>单</a:t>
            </a:r>
            <a:r>
              <a:rPr lang="zh-CN" altLang="zh-CN" sz="2000" dirty="0" smtClean="0"/>
              <a:t>）</a:t>
            </a:r>
            <a:endParaRPr lang="zh-CN" altLang="zh-CN" sz="2000" dirty="0"/>
          </a:p>
          <a:p>
            <a:pPr marL="457200" indent="-457200">
              <a:buFont typeface="+mj-lt"/>
              <a:buAutoNum type="arabicPeriod"/>
            </a:pPr>
            <a:r>
              <a:rPr lang="zh-CN" altLang="zh-CN" b="1" dirty="0" smtClean="0"/>
              <a:t>严密</a:t>
            </a:r>
            <a:r>
              <a:rPr lang="zh-CN" altLang="zh-CN" b="1" dirty="0"/>
              <a:t>的人身控制</a:t>
            </a:r>
            <a:r>
              <a:rPr lang="zh-CN" altLang="zh-CN" b="1" dirty="0" smtClean="0"/>
              <a:t>。</a:t>
            </a:r>
            <a:endParaRPr lang="en-US" altLang="zh-CN" b="1" dirty="0" smtClean="0"/>
          </a:p>
          <a:p>
            <a:pPr marL="457200" lvl="1" indent="0">
              <a:lnSpc>
                <a:spcPct val="150000"/>
              </a:lnSpc>
              <a:buNone/>
            </a:pPr>
            <a:r>
              <a:rPr lang="zh-CN" altLang="en-US" sz="2000" b="1" u="sng" dirty="0" smtClean="0">
                <a:solidFill>
                  <a:srgbClr val="C00000"/>
                </a:solidFill>
              </a:rPr>
              <a:t>什</a:t>
            </a:r>
            <a:r>
              <a:rPr lang="zh-CN" altLang="en-US" sz="2000" b="1" u="sng" dirty="0">
                <a:solidFill>
                  <a:srgbClr val="C00000"/>
                </a:solidFill>
              </a:rPr>
              <a:t>伍里甲</a:t>
            </a:r>
            <a:r>
              <a:rPr lang="zh-CN" altLang="en-US" sz="2000" b="1" u="sng" dirty="0" smtClean="0">
                <a:solidFill>
                  <a:srgbClr val="C00000"/>
                </a:solidFill>
              </a:rPr>
              <a:t>制度</a:t>
            </a:r>
            <a:r>
              <a:rPr lang="zh-CN" altLang="en-US" sz="2000" dirty="0" smtClean="0"/>
              <a:t>：专制</a:t>
            </a:r>
            <a:r>
              <a:rPr lang="zh-CN" altLang="en-US" sz="2000" dirty="0"/>
              <a:t>时代控制人身自由的</a:t>
            </a:r>
            <a:r>
              <a:rPr lang="zh-CN" altLang="en-US" sz="2000" b="1" u="sng" dirty="0">
                <a:solidFill>
                  <a:srgbClr val="C00000"/>
                </a:solidFill>
              </a:rPr>
              <a:t>最基层的组织形式</a:t>
            </a:r>
            <a:r>
              <a:rPr lang="zh-CN" altLang="en-US" sz="2000" dirty="0" smtClean="0"/>
              <a:t>。</a:t>
            </a:r>
            <a:r>
              <a:rPr lang="zh-CN" altLang="en-US" sz="2000" dirty="0" smtClean="0">
                <a:solidFill>
                  <a:srgbClr val="FF0000"/>
                </a:solidFill>
              </a:rPr>
              <a:t>春秋</a:t>
            </a:r>
            <a:r>
              <a:rPr lang="zh-CN" altLang="en-US" sz="2000" dirty="0" smtClean="0"/>
              <a:t>时期齐国</a:t>
            </a:r>
            <a:r>
              <a:rPr lang="zh-CN" altLang="en-US" sz="2000" dirty="0"/>
              <a:t>就推行什伍</a:t>
            </a:r>
            <a:r>
              <a:rPr lang="zh-CN" altLang="en-US" sz="2000" dirty="0" smtClean="0"/>
              <a:t>制。秦国商鞅变法</a:t>
            </a:r>
            <a:r>
              <a:rPr lang="zh-CN" altLang="en-US" sz="2000" dirty="0"/>
              <a:t>后，实行什伍连坐</a:t>
            </a:r>
            <a:r>
              <a:rPr lang="zh-CN" altLang="en-US" sz="2000" dirty="0" smtClean="0"/>
              <a:t>法。</a:t>
            </a:r>
            <a:r>
              <a:rPr lang="zh-CN" altLang="en-US" sz="2000" dirty="0"/>
              <a:t>后代里甲制即由此发展而</a:t>
            </a:r>
            <a:r>
              <a:rPr lang="zh-CN" altLang="en-US" sz="2000" dirty="0" smtClean="0"/>
              <a:t>来</a:t>
            </a:r>
            <a:r>
              <a:rPr lang="zh-CN" altLang="en-US" sz="2000" dirty="0" smtClean="0">
                <a:solidFill>
                  <a:srgbClr val="CB150A"/>
                </a:solidFill>
                <a:latin typeface="等线" panose="02010600030101010101" pitchFamily="2" charset="-122"/>
                <a:ea typeface="等线" panose="02010600030101010101" pitchFamily="2" charset="-122"/>
              </a:rPr>
              <a:t>★★★</a:t>
            </a:r>
            <a:endParaRPr lang="zh-CN" altLang="zh-CN"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20</a:t>
            </a:fld>
            <a:endParaRPr lang="zh-CN" altLang="en-US"/>
          </a:p>
        </p:txBody>
      </p:sp>
      <p:sp>
        <p:nvSpPr>
          <p:cNvPr id="6" name="矩形 5"/>
          <p:cNvSpPr/>
          <p:nvPr/>
        </p:nvSpPr>
        <p:spPr>
          <a:xfrm>
            <a:off x="2310938" y="5956240"/>
            <a:ext cx="7729451" cy="400110"/>
          </a:xfrm>
          <a:prstGeom prst="rect">
            <a:avLst/>
          </a:prstGeom>
          <a:ln>
            <a:solidFill>
              <a:srgbClr val="CB150A"/>
            </a:solidFill>
          </a:ln>
        </p:spPr>
        <p:txBody>
          <a:bodyPr wrap="square">
            <a:spAutoFit/>
          </a:bodyPr>
          <a:lstStyle/>
          <a:p>
            <a:pPr algn="dist"/>
            <a:r>
              <a:rPr lang="zh-CN" altLang="en-US" sz="2000" dirty="0">
                <a:solidFill>
                  <a:prstClr val="black"/>
                </a:solidFill>
                <a:latin typeface="等线" panose="02010600030101010101" pitchFamily="2" charset="-122"/>
                <a:ea typeface="等线" panose="02010600030101010101" pitchFamily="2" charset="-122"/>
              </a:rPr>
              <a:t>先秦法家申不害：“明君如身，臣如手；君若号，臣如响”。</a:t>
            </a:r>
            <a:endParaRPr lang="zh-CN" altLang="en-US" dirty="0"/>
          </a:p>
        </p:txBody>
      </p:sp>
      <p:sp>
        <p:nvSpPr>
          <p:cNvPr id="7" name="圆角矩形 6"/>
          <p:cNvSpPr/>
          <p:nvPr/>
        </p:nvSpPr>
        <p:spPr>
          <a:xfrm>
            <a:off x="9840883" y="5259414"/>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8" name="圆角矩形 7"/>
          <p:cNvSpPr/>
          <p:nvPr/>
        </p:nvSpPr>
        <p:spPr>
          <a:xfrm>
            <a:off x="6725472" y="1369617"/>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9" name="圆角矩形 8"/>
          <p:cNvSpPr/>
          <p:nvPr/>
        </p:nvSpPr>
        <p:spPr>
          <a:xfrm>
            <a:off x="4100944" y="3764542"/>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10" name="圆角矩形 9"/>
          <p:cNvSpPr/>
          <p:nvPr/>
        </p:nvSpPr>
        <p:spPr>
          <a:xfrm>
            <a:off x="10397835" y="525941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11"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3"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4"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5"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6"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7"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9" name="矩形 18"/>
          <p:cNvSpPr/>
          <p:nvPr/>
        </p:nvSpPr>
        <p:spPr>
          <a:xfrm>
            <a:off x="866672" y="14905"/>
            <a:ext cx="2100254" cy="338554"/>
          </a:xfrm>
          <a:prstGeom prst="rect">
            <a:avLst/>
          </a:prstGeom>
        </p:spPr>
        <p:txBody>
          <a:bodyPr wrap="none">
            <a:spAutoFit/>
          </a:bodyPr>
          <a:lstStyle/>
          <a:p>
            <a:r>
              <a:rPr lang="en-US" altLang="zh-TW" sz="1600" dirty="0"/>
              <a:t>4.1.1.2 </a:t>
            </a:r>
            <a:r>
              <a:rPr lang="zh-TW" altLang="en-US" sz="1600" dirty="0"/>
              <a:t>君主专制制度</a:t>
            </a:r>
            <a:endParaRPr lang="zh-CN" alt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君主专制制度的特点包括（ ）</a:t>
            </a:r>
          </a:p>
          <a:p>
            <a:endParaRPr lang="en-US" altLang="zh-CN" dirty="0" smtClean="0"/>
          </a:p>
          <a:p>
            <a:r>
              <a:rPr lang="en-US" altLang="zh-CN" dirty="0" smtClean="0"/>
              <a:t>A</a:t>
            </a:r>
            <a:r>
              <a:rPr lang="en-US" altLang="zh-CN" dirty="0"/>
              <a:t>:</a:t>
            </a:r>
            <a:r>
              <a:rPr lang="zh-CN" altLang="en-US" dirty="0"/>
              <a:t>皇帝总揽天下大权 </a:t>
            </a:r>
          </a:p>
          <a:p>
            <a:r>
              <a:rPr lang="en-US" altLang="zh-CN" dirty="0"/>
              <a:t>B:</a:t>
            </a:r>
            <a:r>
              <a:rPr lang="zh-CN" altLang="en-US" dirty="0"/>
              <a:t>拥有庞大的官僚办事机构</a:t>
            </a:r>
          </a:p>
          <a:p>
            <a:r>
              <a:rPr lang="en-US" altLang="zh-CN" dirty="0"/>
              <a:t>C:</a:t>
            </a:r>
            <a:r>
              <a:rPr lang="zh-CN" altLang="en-US" dirty="0"/>
              <a:t>严密的人身控制 </a:t>
            </a:r>
          </a:p>
          <a:p>
            <a:r>
              <a:rPr lang="en-US" altLang="zh-CN" dirty="0"/>
              <a:t>D:</a:t>
            </a:r>
            <a:r>
              <a:rPr lang="zh-CN" altLang="en-US" dirty="0"/>
              <a:t>一切官员均由皇帝直接任免</a:t>
            </a:r>
          </a:p>
          <a:p>
            <a:r>
              <a:rPr lang="en-US" altLang="zh-CN" dirty="0"/>
              <a:t>E:</a:t>
            </a:r>
            <a:r>
              <a:rPr lang="zh-CN" altLang="en-US" dirty="0"/>
              <a:t>地方官员有充分自治权</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21</a:t>
            </a:fld>
            <a:endParaRPr lang="zh-CN" altLang="en-US"/>
          </a:p>
        </p:txBody>
      </p:sp>
    </p:spTree>
    <p:extLst>
      <p:ext uri="{BB962C8B-B14F-4D97-AF65-F5344CB8AC3E}">
        <p14:creationId xmlns:p14="http://schemas.microsoft.com/office/powerpoint/2010/main" val="12154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秦朝，名义上的中央最高行政长官、辅佐皇帝治理国家的是（ ）</a:t>
            </a:r>
          </a:p>
          <a:p>
            <a:endParaRPr lang="en-US" altLang="zh-CN" dirty="0" smtClean="0"/>
          </a:p>
          <a:p>
            <a:r>
              <a:rPr lang="en-US" altLang="zh-CN" dirty="0" smtClean="0"/>
              <a:t>A</a:t>
            </a:r>
            <a:r>
              <a:rPr lang="en-US" altLang="zh-CN" dirty="0"/>
              <a:t>:</a:t>
            </a:r>
            <a:r>
              <a:rPr lang="zh-CN" altLang="en-US" dirty="0"/>
              <a:t>丞相</a:t>
            </a:r>
          </a:p>
          <a:p>
            <a:r>
              <a:rPr lang="en-US" altLang="zh-CN" dirty="0"/>
              <a:t>B:</a:t>
            </a:r>
            <a:r>
              <a:rPr lang="zh-CN" altLang="en-US" dirty="0"/>
              <a:t>太宰</a:t>
            </a:r>
          </a:p>
          <a:p>
            <a:r>
              <a:rPr lang="en-US" altLang="zh-CN" dirty="0"/>
              <a:t>C:</a:t>
            </a:r>
            <a:r>
              <a:rPr lang="zh-CN" altLang="en-US" dirty="0"/>
              <a:t>太尉</a:t>
            </a:r>
          </a:p>
          <a:p>
            <a:r>
              <a:rPr lang="en-US" altLang="zh-CN" dirty="0"/>
              <a:t>D:</a:t>
            </a:r>
            <a:r>
              <a:rPr lang="zh-CN" altLang="en-US" dirty="0"/>
              <a:t>御史大夫</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22</a:t>
            </a:fld>
            <a:endParaRPr lang="zh-CN" altLang="en-US"/>
          </a:p>
        </p:txBody>
      </p:sp>
    </p:spTree>
    <p:extLst>
      <p:ext uri="{BB962C8B-B14F-4D97-AF65-F5344CB8AC3E}">
        <p14:creationId xmlns:p14="http://schemas.microsoft.com/office/powerpoint/2010/main" val="16095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秦朝，中央主管兵权的军事长官、协助皇帝处理军务的是（ ）</a:t>
            </a:r>
          </a:p>
          <a:p>
            <a:endParaRPr lang="en-US" altLang="zh-CN" dirty="0" smtClean="0"/>
          </a:p>
          <a:p>
            <a:r>
              <a:rPr lang="en-US" altLang="zh-CN" dirty="0" smtClean="0"/>
              <a:t>A</a:t>
            </a:r>
            <a:r>
              <a:rPr lang="en-US" altLang="zh-CN" dirty="0"/>
              <a:t>:</a:t>
            </a:r>
            <a:r>
              <a:rPr lang="zh-CN" altLang="en-US" dirty="0"/>
              <a:t>太宰</a:t>
            </a:r>
          </a:p>
          <a:p>
            <a:r>
              <a:rPr lang="en-US" altLang="zh-CN" dirty="0"/>
              <a:t>B:</a:t>
            </a:r>
            <a:r>
              <a:rPr lang="zh-CN" altLang="en-US" dirty="0"/>
              <a:t>丞相</a:t>
            </a:r>
          </a:p>
          <a:p>
            <a:r>
              <a:rPr lang="en-US" altLang="zh-CN" dirty="0"/>
              <a:t>C:</a:t>
            </a:r>
            <a:r>
              <a:rPr lang="zh-CN" altLang="en-US" dirty="0"/>
              <a:t>太尉</a:t>
            </a:r>
          </a:p>
          <a:p>
            <a:r>
              <a:rPr lang="en-US" altLang="zh-CN" dirty="0"/>
              <a:t>D:</a:t>
            </a:r>
            <a:r>
              <a:rPr lang="zh-CN" altLang="en-US" dirty="0"/>
              <a:t>御史大夫</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23</a:t>
            </a:fld>
            <a:endParaRPr lang="zh-CN" altLang="en-US"/>
          </a:p>
        </p:txBody>
      </p:sp>
    </p:spTree>
    <p:extLst>
      <p:ext uri="{BB962C8B-B14F-4D97-AF65-F5344CB8AC3E}">
        <p14:creationId xmlns:p14="http://schemas.microsoft.com/office/powerpoint/2010/main" val="10409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古代“朝赏暮戮，忽罪忽赦”的情形时有发生，这反映的是皇帝的（ ）</a:t>
            </a:r>
          </a:p>
          <a:p>
            <a:endParaRPr lang="en-US" altLang="zh-CN" dirty="0" smtClean="0"/>
          </a:p>
          <a:p>
            <a:r>
              <a:rPr lang="en-US" altLang="zh-CN" dirty="0" smtClean="0"/>
              <a:t>A</a:t>
            </a:r>
            <a:r>
              <a:rPr lang="en-US" altLang="zh-CN" dirty="0"/>
              <a:t>:</a:t>
            </a:r>
            <a:r>
              <a:rPr lang="zh-CN" altLang="en-US" dirty="0"/>
              <a:t>行政权</a:t>
            </a:r>
          </a:p>
          <a:p>
            <a:r>
              <a:rPr lang="en-US" altLang="zh-CN" dirty="0"/>
              <a:t>B:</a:t>
            </a:r>
            <a:r>
              <a:rPr lang="zh-CN" altLang="en-US" dirty="0"/>
              <a:t>财经权</a:t>
            </a:r>
          </a:p>
          <a:p>
            <a:r>
              <a:rPr lang="en-US" altLang="zh-CN" dirty="0"/>
              <a:t>C</a:t>
            </a:r>
            <a:r>
              <a:rPr lang="en-US" altLang="zh-CN" dirty="0" smtClean="0"/>
              <a:t>:</a:t>
            </a:r>
            <a:r>
              <a:rPr lang="zh-CN" altLang="en-US" dirty="0" smtClean="0"/>
              <a:t>司法权</a:t>
            </a:r>
            <a:r>
              <a:rPr lang="zh-CN" altLang="en-US" dirty="0"/>
              <a:t/>
            </a:r>
            <a:br>
              <a:rPr lang="zh-CN" altLang="en-US" dirty="0"/>
            </a:br>
            <a:r>
              <a:rPr lang="en-US" altLang="zh-CN" dirty="0" smtClean="0"/>
              <a:t>D</a:t>
            </a:r>
            <a:r>
              <a:rPr lang="en-US" altLang="zh-CN" dirty="0"/>
              <a:t>:</a:t>
            </a:r>
            <a:r>
              <a:rPr lang="zh-CN" altLang="en-US" dirty="0"/>
              <a:t>军政权</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24</a:t>
            </a:fld>
            <a:endParaRPr lang="zh-CN" altLang="en-US"/>
          </a:p>
        </p:txBody>
      </p:sp>
    </p:spTree>
    <p:extLst>
      <p:ext uri="{BB962C8B-B14F-4D97-AF65-F5344CB8AC3E}">
        <p14:creationId xmlns:p14="http://schemas.microsoft.com/office/powerpoint/2010/main" val="38233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“天下一家，何非君土；中外之财，皆陛下府库”一语反映的是皇帝的（ ）</a:t>
            </a:r>
          </a:p>
          <a:p>
            <a:endParaRPr lang="en-US" altLang="zh-CN" dirty="0" smtClean="0"/>
          </a:p>
          <a:p>
            <a:r>
              <a:rPr lang="en-US" altLang="zh-CN" dirty="0" smtClean="0"/>
              <a:t>A</a:t>
            </a:r>
            <a:r>
              <a:rPr lang="en-US" altLang="zh-CN" dirty="0"/>
              <a:t>:</a:t>
            </a:r>
            <a:r>
              <a:rPr lang="zh-CN" altLang="en-US" dirty="0"/>
              <a:t>行政权</a:t>
            </a:r>
          </a:p>
          <a:p>
            <a:r>
              <a:rPr lang="en-US" altLang="zh-CN" dirty="0"/>
              <a:t>B:</a:t>
            </a:r>
            <a:r>
              <a:rPr lang="zh-CN" altLang="en-US" dirty="0"/>
              <a:t>财政权</a:t>
            </a:r>
          </a:p>
          <a:p>
            <a:r>
              <a:rPr lang="en-US" altLang="zh-CN" dirty="0"/>
              <a:t>C:</a:t>
            </a:r>
            <a:r>
              <a:rPr lang="zh-CN" altLang="en-US" dirty="0"/>
              <a:t>司法权</a:t>
            </a:r>
          </a:p>
          <a:p>
            <a:r>
              <a:rPr lang="en-US" altLang="zh-CN" dirty="0"/>
              <a:t>D:</a:t>
            </a:r>
            <a:r>
              <a:rPr lang="zh-CN" altLang="en-US" dirty="0"/>
              <a:t>军事权</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25</a:t>
            </a:fld>
            <a:endParaRPr lang="zh-CN" altLang="en-US"/>
          </a:p>
        </p:txBody>
      </p:sp>
    </p:spTree>
    <p:extLst>
      <p:ext uri="{BB962C8B-B14F-4D97-AF65-F5344CB8AC3E}">
        <p14:creationId xmlns:p14="http://schemas.microsoft.com/office/powerpoint/2010/main" val="64257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下列有关“皇帝”的说法，不正确的是（ ）</a:t>
            </a:r>
          </a:p>
          <a:p>
            <a:endParaRPr lang="en-US" altLang="zh-CN" dirty="0" smtClean="0"/>
          </a:p>
          <a:p>
            <a:r>
              <a:rPr lang="en-US" altLang="zh-CN" dirty="0" smtClean="0"/>
              <a:t>A</a:t>
            </a:r>
            <a:r>
              <a:rPr lang="en-US" altLang="zh-CN" dirty="0"/>
              <a:t>:</a:t>
            </a:r>
            <a:r>
              <a:rPr lang="zh-CN" altLang="en-US" dirty="0"/>
              <a:t>始皇帝是秦政</a:t>
            </a:r>
          </a:p>
          <a:p>
            <a:r>
              <a:rPr lang="en-US" altLang="zh-CN" dirty="0"/>
              <a:t>B:</a:t>
            </a:r>
            <a:r>
              <a:rPr lang="zh-CN" altLang="en-US" dirty="0"/>
              <a:t>天子自称“朕”</a:t>
            </a:r>
          </a:p>
          <a:p>
            <a:r>
              <a:rPr lang="en-US" altLang="zh-CN" dirty="0"/>
              <a:t>C:</a:t>
            </a:r>
            <a:r>
              <a:rPr lang="zh-CN" altLang="en-US" dirty="0"/>
              <a:t>命令称为“制”或“诏”</a:t>
            </a:r>
          </a:p>
          <a:p>
            <a:r>
              <a:rPr lang="en-US" altLang="zh-CN" dirty="0"/>
              <a:t>D:</a:t>
            </a:r>
            <a:r>
              <a:rPr lang="zh-CN" altLang="en-US" dirty="0"/>
              <a:t>总揽天下大权</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26</a:t>
            </a:fld>
            <a:endParaRPr lang="zh-CN" altLang="en-US"/>
          </a:p>
        </p:txBody>
      </p:sp>
    </p:spTree>
    <p:extLst>
      <p:ext uri="{BB962C8B-B14F-4D97-AF65-F5344CB8AC3E}">
        <p14:creationId xmlns:p14="http://schemas.microsoft.com/office/powerpoint/2010/main" val="81985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秦汉时期，郡县制全面取代（ ）</a:t>
            </a:r>
          </a:p>
          <a:p>
            <a:endParaRPr lang="en-US" altLang="zh-CN" dirty="0" smtClean="0"/>
          </a:p>
          <a:p>
            <a:r>
              <a:rPr lang="en-US" altLang="zh-CN" dirty="0" smtClean="0"/>
              <a:t>A</a:t>
            </a:r>
            <a:r>
              <a:rPr lang="en-US" altLang="zh-CN" dirty="0"/>
              <a:t>:</a:t>
            </a:r>
            <a:r>
              <a:rPr lang="zh-CN" altLang="en-US" dirty="0"/>
              <a:t>井田制</a:t>
            </a:r>
          </a:p>
          <a:p>
            <a:r>
              <a:rPr lang="en-US" altLang="zh-CN" dirty="0"/>
              <a:t>B:</a:t>
            </a:r>
            <a:r>
              <a:rPr lang="zh-CN" altLang="en-US" dirty="0"/>
              <a:t>宗法制</a:t>
            </a:r>
          </a:p>
          <a:p>
            <a:r>
              <a:rPr lang="en-US" altLang="zh-CN" dirty="0"/>
              <a:t>C:</a:t>
            </a:r>
            <a:r>
              <a:rPr lang="zh-CN" altLang="en-US" dirty="0"/>
              <a:t>分封制</a:t>
            </a:r>
          </a:p>
          <a:p>
            <a:r>
              <a:rPr lang="en-US" altLang="zh-CN" dirty="0"/>
              <a:t>D:</a:t>
            </a:r>
            <a:r>
              <a:rPr lang="zh-CN" altLang="en-US" dirty="0"/>
              <a:t>昭穆制</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27</a:t>
            </a:fld>
            <a:endParaRPr lang="zh-CN" altLang="en-US"/>
          </a:p>
        </p:txBody>
      </p:sp>
    </p:spTree>
    <p:extLst>
      <p:ext uri="{BB962C8B-B14F-4D97-AF65-F5344CB8AC3E}">
        <p14:creationId xmlns:p14="http://schemas.microsoft.com/office/powerpoint/2010/main" val="470294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专制时代控制人身自由的最基层的组织形式是（ ）</a:t>
            </a:r>
          </a:p>
          <a:p>
            <a:endParaRPr lang="en-US" altLang="zh-CN" dirty="0" smtClean="0"/>
          </a:p>
          <a:p>
            <a:r>
              <a:rPr lang="en-US" altLang="zh-CN" dirty="0" smtClean="0"/>
              <a:t>A</a:t>
            </a:r>
            <a:r>
              <a:rPr lang="en-US" altLang="zh-CN" dirty="0"/>
              <a:t>:</a:t>
            </a:r>
            <a:r>
              <a:rPr lang="zh-CN" altLang="en-US" dirty="0"/>
              <a:t>什五里甲制度</a:t>
            </a:r>
          </a:p>
          <a:p>
            <a:r>
              <a:rPr lang="en-US" altLang="zh-CN" dirty="0"/>
              <a:t>B:</a:t>
            </a:r>
            <a:r>
              <a:rPr lang="zh-CN" altLang="en-US" dirty="0"/>
              <a:t>分封制</a:t>
            </a:r>
          </a:p>
          <a:p>
            <a:r>
              <a:rPr lang="en-US" altLang="zh-CN" dirty="0"/>
              <a:t>C:</a:t>
            </a:r>
            <a:r>
              <a:rPr lang="zh-CN" altLang="en-US" dirty="0"/>
              <a:t>郡县制</a:t>
            </a:r>
          </a:p>
          <a:p>
            <a:r>
              <a:rPr lang="en-US" altLang="zh-CN" dirty="0"/>
              <a:t>D:</a:t>
            </a:r>
            <a:r>
              <a:rPr lang="zh-CN" altLang="en-US" dirty="0"/>
              <a:t>人口户籍登录管理制度</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28</a:t>
            </a:fld>
            <a:endParaRPr lang="zh-CN" altLang="en-US"/>
          </a:p>
        </p:txBody>
      </p:sp>
    </p:spTree>
    <p:extLst>
      <p:ext uri="{BB962C8B-B14F-4D97-AF65-F5344CB8AC3E}">
        <p14:creationId xmlns:p14="http://schemas.microsoft.com/office/powerpoint/2010/main" val="156983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p:txBody>
          <a:bodyPr>
            <a:normAutofit/>
          </a:bodyPr>
          <a:lstStyle/>
          <a:p>
            <a:r>
              <a:rPr lang="zh-CN" altLang="en-US" sz="2400" dirty="0">
                <a:latin typeface="+mj-ea"/>
                <a:ea typeface="+mj-ea"/>
              </a:rPr>
              <a:t>三公九卿</a:t>
            </a:r>
            <a:r>
              <a:rPr lang="zh-CN" altLang="en-US" dirty="0" smtClean="0"/>
              <a:t>：</a:t>
            </a:r>
            <a:r>
              <a:rPr lang="zh-CN" altLang="zh-CN" dirty="0" smtClean="0"/>
              <a:t>三公即丞相、太尉、御史大夫。丞相名义上是中央最高行政长官，太尉是中央主管兵权的军事长官，御史大夫负责监察事务。（</a:t>
            </a:r>
            <a:r>
              <a:rPr lang="en-US" altLang="zh-CN" dirty="0"/>
              <a:t>1101</a:t>
            </a:r>
            <a:r>
              <a:rPr lang="zh-CN" altLang="zh-CN" dirty="0"/>
              <a:t>、</a:t>
            </a:r>
            <a:r>
              <a:rPr lang="en-US" altLang="zh-CN" dirty="0"/>
              <a:t>1301</a:t>
            </a:r>
            <a:r>
              <a:rPr lang="zh-CN" altLang="zh-CN" dirty="0"/>
              <a:t>单）</a:t>
            </a:r>
          </a:p>
          <a:p>
            <a:endParaRPr lang="en-US" altLang="zh-CN" dirty="0" smtClean="0"/>
          </a:p>
          <a:p>
            <a:r>
              <a:rPr lang="zh-CN" altLang="zh-CN" sz="2400" dirty="0">
                <a:latin typeface="+mj-ea"/>
                <a:ea typeface="+mj-ea"/>
              </a:rPr>
              <a:t>三省六部制</a:t>
            </a:r>
            <a:r>
              <a:rPr lang="zh-CN" altLang="en-US" dirty="0" smtClean="0"/>
              <a:t>：</a:t>
            </a:r>
            <a:r>
              <a:rPr lang="zh-CN" altLang="zh-CN" dirty="0" smtClean="0"/>
              <a:t>三省（中书省、门下省、尚书省）同为国家最高政务机构，分别负责决策、审议、执行等政务，传统的丞相权至此一份为三。六部（吏、户、礼、兵、刑、工部）为行政事务的职能管理机构，六部隶属于尚书省。三省六部组织完整、分工明确，相互联系，相互制衡，共同听命于皇帝。（</a:t>
            </a:r>
            <a:r>
              <a:rPr lang="en-US" altLang="zh-CN" dirty="0"/>
              <a:t>1101</a:t>
            </a:r>
            <a:r>
              <a:rPr lang="zh-CN" altLang="zh-CN" dirty="0"/>
              <a:t>、</a:t>
            </a:r>
            <a:r>
              <a:rPr lang="en-US" altLang="zh-CN" dirty="0"/>
              <a:t>1010</a:t>
            </a:r>
            <a:r>
              <a:rPr lang="zh-CN" altLang="zh-CN" dirty="0"/>
              <a:t>单，</a:t>
            </a:r>
            <a:r>
              <a:rPr lang="en-US" altLang="zh-CN" dirty="0"/>
              <a:t>1301</a:t>
            </a:r>
            <a:r>
              <a:rPr lang="zh-CN" altLang="zh-CN" dirty="0"/>
              <a:t>名</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29</a:t>
            </a:fld>
            <a:endParaRPr lang="zh-CN" altLang="en-US"/>
          </a:p>
        </p:txBody>
      </p:sp>
      <p:sp>
        <p:nvSpPr>
          <p:cNvPr id="5" name="圆角矩形 4"/>
          <p:cNvSpPr/>
          <p:nvPr/>
        </p:nvSpPr>
        <p:spPr>
          <a:xfrm>
            <a:off x="8411094" y="1833032"/>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6" name="圆角矩形 5"/>
          <p:cNvSpPr/>
          <p:nvPr/>
        </p:nvSpPr>
        <p:spPr>
          <a:xfrm>
            <a:off x="7060275" y="421878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3</a:t>
            </a:fld>
            <a:endParaRPr lang="zh-CN" altLang="en-US"/>
          </a:p>
        </p:txBody>
      </p:sp>
      <p:sp>
        <p:nvSpPr>
          <p:cNvPr id="3" name="文本框 2"/>
          <p:cNvSpPr txBox="1"/>
          <p:nvPr/>
        </p:nvSpPr>
        <p:spPr>
          <a:xfrm>
            <a:off x="6159306" y="1403119"/>
            <a:ext cx="4904509" cy="3847207"/>
          </a:xfrm>
          <a:prstGeom prst="rect">
            <a:avLst/>
          </a:prstGeom>
          <a:noFill/>
        </p:spPr>
        <p:txBody>
          <a:bodyPr wrap="square" rtlCol="0">
            <a:spAutoFit/>
          </a:bodyPr>
          <a:lstStyle/>
          <a:p>
            <a:pPr>
              <a:lnSpc>
                <a:spcPct val="250000"/>
              </a:lnSpc>
            </a:pPr>
            <a:r>
              <a:rPr lang="zh-CN" altLang="en-US" sz="2800" dirty="0" smtClean="0">
                <a:latin typeface="方正清刻本悦宋简体" panose="02000000000000000000" pitchFamily="2" charset="-122"/>
                <a:ea typeface="方正清刻本悦宋简体" panose="02000000000000000000" pitchFamily="2" charset="-122"/>
              </a:rPr>
              <a:t>第四章的重要性</a:t>
            </a:r>
            <a:endParaRPr lang="en-US" altLang="zh-CN" sz="2800" dirty="0" smtClean="0">
              <a:latin typeface="方正清刻本悦宋简体" panose="02000000000000000000" pitchFamily="2" charset="-122"/>
              <a:ea typeface="方正清刻本悦宋简体" panose="02000000000000000000"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警戒</a:t>
            </a:r>
            <a:r>
              <a:rPr lang="zh-CN" altLang="en-US" sz="2400" dirty="0">
                <a:latin typeface="等线" panose="02010600030101010101" pitchFamily="2" charset="-122"/>
                <a:ea typeface="等线" panose="02010600030101010101" pitchFamily="2" charset="-122"/>
              </a:rPr>
              <a:t>级别：</a:t>
            </a:r>
            <a:r>
              <a:rPr lang="zh-CN" altLang="en-US" sz="2400" dirty="0" smtClean="0">
                <a:solidFill>
                  <a:srgbClr val="CB150A"/>
                </a:solidFill>
                <a:latin typeface="等线" panose="02010600030101010101" pitchFamily="2" charset="-122"/>
                <a:ea typeface="等线" panose="02010600030101010101" pitchFamily="2" charset="-122"/>
              </a:rPr>
              <a:t>★★</a:t>
            </a:r>
            <a:endParaRPr lang="en-US" altLang="zh-CN" sz="2400" dirty="0" smtClean="0">
              <a:solidFill>
                <a:srgbClr val="CB150A"/>
              </a:solidFill>
              <a:latin typeface="等线" panose="02010600030101010101" pitchFamily="2" charset="-122"/>
              <a:ea typeface="等线" panose="02010600030101010101"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次数占比：</a:t>
            </a:r>
            <a:r>
              <a:rPr lang="en-US" altLang="zh-CN" sz="2400" dirty="0" smtClean="0">
                <a:latin typeface="等线" panose="02010600030101010101" pitchFamily="2" charset="-122"/>
                <a:ea typeface="等线" panose="02010600030101010101" pitchFamily="2" charset="-122"/>
              </a:rPr>
              <a:t>13.96%</a:t>
            </a:r>
          </a:p>
          <a:p>
            <a:pPr>
              <a:lnSpc>
                <a:spcPct val="250000"/>
              </a:lnSpc>
            </a:pPr>
            <a:r>
              <a:rPr lang="zh-CN" altLang="en-US" sz="2400" dirty="0" smtClean="0">
                <a:latin typeface="等线" panose="02010600030101010101" pitchFamily="2" charset="-122"/>
                <a:ea typeface="等线" panose="02010600030101010101" pitchFamily="2" charset="-122"/>
              </a:rPr>
              <a:t>分值占比：</a:t>
            </a:r>
            <a:r>
              <a:rPr lang="en-US" altLang="zh-CN" sz="2400" dirty="0" smtClean="0">
                <a:latin typeface="等线" panose="02010600030101010101" pitchFamily="2" charset="-122"/>
                <a:ea typeface="等线" panose="02010600030101010101" pitchFamily="2" charset="-122"/>
              </a:rPr>
              <a:t>14.3%</a:t>
            </a:r>
            <a:endParaRPr lang="en-US" altLang="zh-CN" sz="2400" dirty="0">
              <a:latin typeface="等线" panose="02010600030101010101" pitchFamily="2" charset="-122"/>
              <a:ea typeface="等线" panose="02010600030101010101" pitchFamily="2" charset="-122"/>
            </a:endParaRPr>
          </a:p>
        </p:txBody>
      </p:sp>
      <p:grpSp>
        <p:nvGrpSpPr>
          <p:cNvPr id="5" name="组合 4"/>
          <p:cNvGrpSpPr/>
          <p:nvPr/>
        </p:nvGrpSpPr>
        <p:grpSpPr>
          <a:xfrm rot="2709558" flipV="1">
            <a:off x="1206040" y="1670816"/>
            <a:ext cx="3138918" cy="3138918"/>
            <a:chOff x="5052590" y="986565"/>
            <a:chExt cx="3558009" cy="3558009"/>
          </a:xfrm>
        </p:grpSpPr>
        <p:sp>
          <p:nvSpPr>
            <p:cNvPr id="6" name="矩形 5"/>
            <p:cNvSpPr/>
            <p:nvPr/>
          </p:nvSpPr>
          <p:spPr>
            <a:xfrm rot="5400000">
              <a:off x="5211594" y="1145569"/>
              <a:ext cx="3240000" cy="3240000"/>
            </a:xfrm>
            <a:prstGeom prst="rect">
              <a:avLst/>
            </a:prstGeom>
            <a:solidFill>
              <a:srgbClr val="CB150A"/>
            </a:solidFill>
            <a:ln>
              <a:solidFill>
                <a:srgbClr val="CB1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7" name="矩形 6"/>
            <p:cNvSpPr/>
            <p:nvPr/>
          </p:nvSpPr>
          <p:spPr>
            <a:xfrm rot="5400000">
              <a:off x="5052590" y="986565"/>
              <a:ext cx="3558009" cy="3558009"/>
            </a:xfrm>
            <a:prstGeom prst="rect">
              <a:avLst/>
            </a:prstGeom>
            <a:noFill/>
            <a:ln w="38100">
              <a:solidFill>
                <a:srgbClr val="CB1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8" name="文本框 7"/>
          <p:cNvSpPr txBox="1"/>
          <p:nvPr/>
        </p:nvSpPr>
        <p:spPr>
          <a:xfrm>
            <a:off x="2344612" y="2027488"/>
            <a:ext cx="861774" cy="2425575"/>
          </a:xfrm>
          <a:prstGeom prst="rect">
            <a:avLst/>
          </a:prstGeom>
          <a:noFill/>
        </p:spPr>
        <p:txBody>
          <a:bodyPr vert="eaVert" wrap="square" rtlCol="0">
            <a:spAutoFit/>
          </a:bodyPr>
          <a:lstStyle/>
          <a:p>
            <a:pPr algn="ctr"/>
            <a:r>
              <a:rPr lang="zh-CN" altLang="en-US" sz="4400" dirty="0" smtClean="0">
                <a:solidFill>
                  <a:schemeClr val="bg1"/>
                </a:solidFill>
                <a:latin typeface="+mj-ea"/>
                <a:ea typeface="+mj-ea"/>
              </a:rPr>
              <a:t>第四章</a:t>
            </a:r>
            <a:endParaRPr lang="zh-CN" altLang="en-US" sz="4400" dirty="0">
              <a:solidFill>
                <a:schemeClr val="bg1"/>
              </a:solidFill>
              <a:latin typeface="+mj-ea"/>
              <a:ea typeface="+mj-ea"/>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a:xfrm>
            <a:off x="838200" y="1189822"/>
            <a:ext cx="10515600" cy="4080447"/>
          </a:xfrm>
        </p:spPr>
        <p:txBody>
          <a:bodyPr>
            <a:normAutofit/>
          </a:bodyPr>
          <a:lstStyle/>
          <a:p>
            <a:r>
              <a:rPr lang="en-US" altLang="zh-CN" sz="2400" dirty="0" smtClean="0">
                <a:latin typeface="+mj-ea"/>
                <a:ea typeface="+mj-ea"/>
              </a:rPr>
              <a:t>4.1.2</a:t>
            </a:r>
            <a:r>
              <a:rPr lang="zh-CN" altLang="en-US" sz="2400" dirty="0" smtClean="0">
                <a:latin typeface="+mj-ea"/>
                <a:ea typeface="+mj-ea"/>
              </a:rPr>
              <a:t>：</a:t>
            </a:r>
            <a:r>
              <a:rPr lang="zh-CN" altLang="zh-CN" sz="2400" dirty="0">
                <a:latin typeface="+mj-ea"/>
                <a:ea typeface="+mj-ea"/>
              </a:rPr>
              <a:t>科举制</a:t>
            </a:r>
            <a:r>
              <a:rPr lang="en-US" altLang="zh-CN" sz="2400" dirty="0">
                <a:latin typeface="+mj-ea"/>
                <a:ea typeface="+mj-ea"/>
              </a:rPr>
              <a:t> </a:t>
            </a:r>
            <a:endParaRPr lang="zh-CN" altLang="zh-CN" sz="2400" dirty="0">
              <a:latin typeface="+mj-ea"/>
              <a:ea typeface="+mj-ea"/>
            </a:endParaRPr>
          </a:p>
          <a:p>
            <a:r>
              <a:rPr lang="zh-CN" altLang="en-US" sz="2400" dirty="0">
                <a:latin typeface="+mj-ea"/>
                <a:ea typeface="+mj-ea"/>
              </a:rPr>
              <a:t>一、科举制的</a:t>
            </a:r>
            <a:r>
              <a:rPr lang="zh-CN" altLang="zh-CN" sz="2400" dirty="0">
                <a:latin typeface="+mj-ea"/>
                <a:ea typeface="+mj-ea"/>
              </a:rPr>
              <a:t>含义</a:t>
            </a:r>
            <a:r>
              <a:rPr lang="zh-CN" altLang="zh-CN" dirty="0" smtClean="0"/>
              <a:t>：</a:t>
            </a:r>
            <a:r>
              <a:rPr lang="zh-CN" altLang="zh-CN" b="1" u="sng" dirty="0" smtClean="0">
                <a:solidFill>
                  <a:srgbClr val="C00000"/>
                </a:solidFill>
              </a:rPr>
              <a:t>皇帝</a:t>
            </a:r>
            <a:r>
              <a:rPr lang="zh-CN" altLang="zh-CN" dirty="0"/>
              <a:t>亲自主持、以</a:t>
            </a:r>
            <a:r>
              <a:rPr lang="zh-CN" altLang="zh-CN" b="1" u="sng" dirty="0">
                <a:solidFill>
                  <a:srgbClr val="C00000"/>
                </a:solidFill>
              </a:rPr>
              <a:t>分科考试</a:t>
            </a:r>
            <a:r>
              <a:rPr lang="zh-CN" altLang="zh-CN" dirty="0"/>
              <a:t>形式录用人才的取士</a:t>
            </a:r>
            <a:r>
              <a:rPr lang="zh-CN" altLang="zh-CN" dirty="0" smtClean="0"/>
              <a:t>制度</a:t>
            </a:r>
            <a:r>
              <a:rPr lang="zh-CN" altLang="en-US" dirty="0" smtClean="0">
                <a:solidFill>
                  <a:srgbClr val="CB150A"/>
                </a:solidFill>
              </a:rPr>
              <a:t>★★</a:t>
            </a:r>
            <a:r>
              <a:rPr lang="zh-CN" altLang="zh-CN" dirty="0" smtClean="0"/>
              <a:t>（</a:t>
            </a:r>
            <a:r>
              <a:rPr lang="en-US" altLang="zh-CN" dirty="0"/>
              <a:t>1001</a:t>
            </a:r>
            <a:r>
              <a:rPr lang="zh-CN" altLang="zh-CN" dirty="0"/>
              <a:t>名</a:t>
            </a:r>
            <a:r>
              <a:rPr lang="zh-CN" altLang="zh-CN" dirty="0" smtClean="0"/>
              <a:t>）</a:t>
            </a:r>
            <a:endParaRPr lang="en-US" altLang="zh-CN" dirty="0" smtClean="0"/>
          </a:p>
          <a:p>
            <a:pPr>
              <a:spcBef>
                <a:spcPts val="1200"/>
              </a:spcBef>
            </a:pPr>
            <a:r>
              <a:rPr lang="zh-CN" altLang="zh-CN" dirty="0" smtClean="0"/>
              <a:t>科举</a:t>
            </a:r>
            <a:r>
              <a:rPr lang="zh-CN" altLang="zh-CN" dirty="0"/>
              <a:t>制度不仅造就了中国的官僚阶层，而且创造了具有中国特色的士人</a:t>
            </a:r>
            <a:r>
              <a:rPr lang="zh-CN" altLang="zh-CN" dirty="0" smtClean="0"/>
              <a:t>文化</a:t>
            </a:r>
            <a:r>
              <a:rPr lang="zh-CN" altLang="en-US" dirty="0"/>
              <a:t>，科举制对传统文化的作用，在于其通过价值导向来影响精神文化的方向，通过建立文官制度来保证士大夫的身份地位，从而使</a:t>
            </a:r>
            <a:r>
              <a:rPr lang="zh-CN" altLang="en-US" dirty="0">
                <a:solidFill>
                  <a:srgbClr val="FF0000"/>
                </a:solidFill>
              </a:rPr>
              <a:t>儒家伦理</a:t>
            </a:r>
            <a:r>
              <a:rPr lang="zh-CN" altLang="en-US" dirty="0"/>
              <a:t>文化有了稳定的</a:t>
            </a:r>
            <a:r>
              <a:rPr lang="zh-CN" altLang="en-US" dirty="0" smtClean="0"/>
              <a:t>传人</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30</a:t>
            </a:fld>
            <a:endParaRPr lang="zh-CN" altLang="en-US"/>
          </a:p>
        </p:txBody>
      </p:sp>
      <p:sp>
        <p:nvSpPr>
          <p:cNvPr id="5" name="矩形 4"/>
          <p:cNvSpPr/>
          <p:nvPr/>
        </p:nvSpPr>
        <p:spPr>
          <a:xfrm>
            <a:off x="771005" y="4396566"/>
            <a:ext cx="10649989" cy="1569660"/>
          </a:xfrm>
          <a:prstGeom prst="rect">
            <a:avLst/>
          </a:prstGeom>
          <a:ln>
            <a:solidFill>
              <a:srgbClr val="CB150A"/>
            </a:solidFill>
          </a:ln>
        </p:spPr>
        <p:txBody>
          <a:bodyPr wrap="square">
            <a:spAutoFit/>
          </a:bodyPr>
          <a:lstStyle/>
          <a:p>
            <a:pPr lvl="0">
              <a:lnSpc>
                <a:spcPct val="150000"/>
              </a:lnSpc>
            </a:pPr>
            <a:r>
              <a:rPr lang="zh-CN" altLang="en-US" sz="2400" dirty="0">
                <a:latin typeface="+mj-ea"/>
                <a:ea typeface="+mj-ea"/>
              </a:rPr>
              <a:t>汉代察举考试与后代科举考试有着重大的区别</a:t>
            </a:r>
            <a:r>
              <a:rPr lang="zh-CN" altLang="en-US" sz="2000" dirty="0">
                <a:solidFill>
                  <a:prstClr val="black"/>
                </a:solidFill>
                <a:latin typeface="等线" panose="02010600030101010101" pitchFamily="2" charset="-122"/>
                <a:ea typeface="等线" panose="02010600030101010101" pitchFamily="2" charset="-122"/>
              </a:rPr>
              <a:t>：</a:t>
            </a:r>
            <a:endParaRPr lang="en-US" altLang="zh-CN" sz="2000" dirty="0">
              <a:solidFill>
                <a:prstClr val="black"/>
              </a:solidFill>
              <a:latin typeface="等线" panose="02010600030101010101" pitchFamily="2" charset="-122"/>
              <a:ea typeface="等线" panose="02010600030101010101" pitchFamily="2" charset="-122"/>
            </a:endParaRPr>
          </a:p>
          <a:p>
            <a:pPr lvl="0">
              <a:lnSpc>
                <a:spcPct val="150000"/>
              </a:lnSpc>
            </a:pPr>
            <a:r>
              <a:rPr lang="zh-CN" altLang="en-US" sz="2000" dirty="0">
                <a:solidFill>
                  <a:prstClr val="black"/>
                </a:solidFill>
                <a:latin typeface="等线" panose="02010600030101010101" pitchFamily="2" charset="-122"/>
                <a:ea typeface="等线" panose="02010600030101010101" pitchFamily="2" charset="-122"/>
              </a:rPr>
              <a:t>察举以举荐为主，考试只是一种</a:t>
            </a:r>
            <a:r>
              <a:rPr lang="zh-CN" altLang="en-US" sz="2000" b="1" u="sng" dirty="0">
                <a:solidFill>
                  <a:srgbClr val="C00000"/>
                </a:solidFill>
                <a:latin typeface="等线" panose="02010600030101010101" pitchFamily="2" charset="-122"/>
                <a:ea typeface="等线" panose="02010600030101010101" pitchFamily="2" charset="-122"/>
              </a:rPr>
              <a:t>辅助</a:t>
            </a:r>
            <a:r>
              <a:rPr lang="zh-CN" altLang="en-US" sz="2000" dirty="0">
                <a:solidFill>
                  <a:prstClr val="black"/>
                </a:solidFill>
                <a:latin typeface="等线" panose="02010600030101010101" pitchFamily="2" charset="-122"/>
                <a:ea typeface="等线" panose="02010600030101010101" pitchFamily="2" charset="-122"/>
              </a:rPr>
              <a:t>手段。由察举而来的士人，没有落选的忧虑，对策、射策等考试只对任职等级发生作用，士族通过把持察举的方式，从而维持了士族的政治特权。</a:t>
            </a:r>
          </a:p>
        </p:txBody>
      </p:sp>
      <p:sp>
        <p:nvSpPr>
          <p:cNvPr id="6" name="圆角矩形 5"/>
          <p:cNvSpPr/>
          <p:nvPr/>
        </p:nvSpPr>
        <p:spPr>
          <a:xfrm>
            <a:off x="11221488" y="194941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7" name="圆角矩形 6"/>
          <p:cNvSpPr/>
          <p:nvPr/>
        </p:nvSpPr>
        <p:spPr>
          <a:xfrm>
            <a:off x="7002086" y="4537627"/>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8" name="圆角矩形 7"/>
          <p:cNvSpPr/>
          <p:nvPr/>
        </p:nvSpPr>
        <p:spPr>
          <a:xfrm>
            <a:off x="11690464" y="1949410"/>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9"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2"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3"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4"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5"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6" name="矩形 15"/>
          <p:cNvSpPr/>
          <p:nvPr/>
        </p:nvSpPr>
        <p:spPr>
          <a:xfrm>
            <a:off x="866672" y="14905"/>
            <a:ext cx="3741729" cy="338554"/>
          </a:xfrm>
          <a:prstGeom prst="rect">
            <a:avLst/>
          </a:prstGeom>
        </p:spPr>
        <p:txBody>
          <a:bodyPr wrap="none">
            <a:spAutoFit/>
          </a:bodyPr>
          <a:lstStyle/>
          <a:p>
            <a:r>
              <a:rPr lang="en-US" altLang="zh-CN" sz="1600" dirty="0"/>
              <a:t>4.1.2.0 </a:t>
            </a:r>
            <a:r>
              <a:rPr lang="zh-CN" altLang="en-US" sz="1600" dirty="0"/>
              <a:t>科举制对传统文化的培育和桎梏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科举考试的主导思想是（ ）</a:t>
            </a:r>
          </a:p>
          <a:p>
            <a:endParaRPr lang="en-US" altLang="zh-CN" dirty="0" smtClean="0"/>
          </a:p>
          <a:p>
            <a:r>
              <a:rPr lang="en-US" altLang="zh-CN" dirty="0" smtClean="0"/>
              <a:t>A</a:t>
            </a:r>
            <a:r>
              <a:rPr lang="en-US" altLang="zh-CN" dirty="0"/>
              <a:t>:</a:t>
            </a:r>
            <a:r>
              <a:rPr lang="zh-CN" altLang="en-US" dirty="0"/>
              <a:t>儒家思想</a:t>
            </a:r>
          </a:p>
          <a:p>
            <a:r>
              <a:rPr lang="en-US" altLang="zh-CN" dirty="0"/>
              <a:t>B:</a:t>
            </a:r>
            <a:r>
              <a:rPr lang="zh-CN" altLang="en-US" dirty="0"/>
              <a:t>法家思想</a:t>
            </a:r>
          </a:p>
          <a:p>
            <a:r>
              <a:rPr lang="en-US" altLang="zh-CN" dirty="0"/>
              <a:t>C:</a:t>
            </a:r>
            <a:r>
              <a:rPr lang="zh-CN" altLang="en-US" dirty="0"/>
              <a:t>道家思想</a:t>
            </a:r>
          </a:p>
          <a:p>
            <a:r>
              <a:rPr lang="en-US" altLang="zh-CN" dirty="0"/>
              <a:t>D:</a:t>
            </a:r>
            <a:r>
              <a:rPr lang="zh-CN" altLang="en-US" dirty="0"/>
              <a:t>墨家思想</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31</a:t>
            </a:fld>
            <a:endParaRPr lang="zh-CN" altLang="en-US"/>
          </a:p>
        </p:txBody>
      </p:sp>
    </p:spTree>
    <p:extLst>
      <p:ext uri="{BB962C8B-B14F-4D97-AF65-F5344CB8AC3E}">
        <p14:creationId xmlns:p14="http://schemas.microsoft.com/office/powerpoint/2010/main" val="151183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a:xfrm>
            <a:off x="838200" y="1189822"/>
            <a:ext cx="10515600" cy="5593363"/>
          </a:xfrm>
        </p:spPr>
        <p:txBody>
          <a:bodyPr>
            <a:normAutofit/>
          </a:bodyPr>
          <a:lstStyle/>
          <a:p>
            <a:r>
              <a:rPr lang="en-US" altLang="zh-CN" sz="2400" dirty="0" smtClean="0">
                <a:latin typeface="+mj-ea"/>
                <a:ea typeface="+mj-ea"/>
              </a:rPr>
              <a:t>4.1.2</a:t>
            </a:r>
            <a:r>
              <a:rPr lang="zh-CN" altLang="en-US" sz="2400" dirty="0" smtClean="0">
                <a:latin typeface="+mj-ea"/>
                <a:ea typeface="+mj-ea"/>
              </a:rPr>
              <a:t>、</a:t>
            </a:r>
            <a:r>
              <a:rPr lang="zh-CN" altLang="en-US" sz="2400" dirty="0">
                <a:latin typeface="+mj-ea"/>
                <a:ea typeface="+mj-ea"/>
              </a:rPr>
              <a:t>科举制的发展</a:t>
            </a:r>
            <a:r>
              <a:rPr lang="zh-CN" altLang="en-US" sz="2400" dirty="0" smtClean="0">
                <a:latin typeface="+mj-ea"/>
                <a:ea typeface="+mj-ea"/>
              </a:rPr>
              <a:t>历程</a:t>
            </a:r>
            <a:r>
              <a:rPr lang="zh-CN" altLang="en-US" sz="2400" dirty="0" smtClean="0">
                <a:solidFill>
                  <a:srgbClr val="CB150A"/>
                </a:solidFill>
              </a:rPr>
              <a:t>★★</a:t>
            </a:r>
            <a:r>
              <a:rPr lang="zh-CN" altLang="en-US" sz="2400" dirty="0">
                <a:solidFill>
                  <a:srgbClr val="CB150A"/>
                </a:solidFill>
              </a:rPr>
              <a:t>★</a:t>
            </a:r>
            <a:r>
              <a:rPr lang="zh-CN" altLang="en-US" sz="2400" dirty="0" smtClean="0">
                <a:latin typeface="+mj-ea"/>
                <a:ea typeface="+mj-ea"/>
              </a:rPr>
              <a:t> </a:t>
            </a:r>
            <a:endParaRPr lang="zh-CN" altLang="en-US" sz="2400" dirty="0">
              <a:latin typeface="+mj-ea"/>
              <a:ea typeface="+mj-ea"/>
            </a:endParaRPr>
          </a:p>
          <a:p>
            <a:pPr marL="342900" indent="-342900">
              <a:buClr>
                <a:srgbClr val="CB150A"/>
              </a:buClr>
              <a:buFont typeface="Wingdings" panose="05000000000000000000" pitchFamily="2" charset="2"/>
              <a:buChar char="n"/>
            </a:pPr>
            <a:r>
              <a:rPr lang="zh-CN" altLang="en-US" dirty="0" smtClean="0"/>
              <a:t>周代：</a:t>
            </a:r>
            <a:r>
              <a:rPr lang="zh-CN" altLang="en-US" b="1" u="sng" dirty="0">
                <a:solidFill>
                  <a:srgbClr val="C00000"/>
                </a:solidFill>
              </a:rPr>
              <a:t>世卿世禄制</a:t>
            </a:r>
            <a:r>
              <a:rPr lang="zh-CN" altLang="en-US" dirty="0" smtClean="0"/>
              <a:t>。</a:t>
            </a:r>
            <a:endParaRPr lang="en-US" altLang="zh-CN" dirty="0" smtClean="0"/>
          </a:p>
          <a:p>
            <a:pPr marL="342900" indent="-342900">
              <a:buClr>
                <a:srgbClr val="CB150A"/>
              </a:buClr>
              <a:buFont typeface="Wingdings" panose="05000000000000000000" pitchFamily="2" charset="2"/>
              <a:buChar char="n"/>
            </a:pPr>
            <a:r>
              <a:rPr lang="zh-CN" altLang="en-US" dirty="0" smtClean="0"/>
              <a:t>汉朝：</a:t>
            </a:r>
            <a:r>
              <a:rPr lang="zh-CN" altLang="en-US" b="1" u="sng" dirty="0">
                <a:solidFill>
                  <a:srgbClr val="C00000"/>
                </a:solidFill>
              </a:rPr>
              <a:t>察举制</a:t>
            </a:r>
            <a:r>
              <a:rPr lang="zh-CN" altLang="en-US" dirty="0" smtClean="0"/>
              <a:t>。</a:t>
            </a:r>
            <a:endParaRPr lang="en-US" altLang="zh-CN" dirty="0" smtClean="0"/>
          </a:p>
          <a:p>
            <a:pPr marL="342900" indent="-342900">
              <a:buClr>
                <a:srgbClr val="CB150A"/>
              </a:buClr>
              <a:buFont typeface="Wingdings" panose="05000000000000000000" pitchFamily="2" charset="2"/>
              <a:buChar char="l"/>
            </a:pPr>
            <a:r>
              <a:rPr lang="zh-CN" altLang="en-US" dirty="0" smtClean="0"/>
              <a:t>汉高祖</a:t>
            </a:r>
            <a:r>
              <a:rPr lang="zh-CN" altLang="en-US" b="1" u="sng" dirty="0">
                <a:solidFill>
                  <a:srgbClr val="C00000"/>
                </a:solidFill>
              </a:rPr>
              <a:t>刘邦</a:t>
            </a:r>
            <a:r>
              <a:rPr lang="zh-CN" altLang="en-US" dirty="0"/>
              <a:t>在立国之</a:t>
            </a:r>
            <a:r>
              <a:rPr lang="zh-CN" altLang="en-US" dirty="0" smtClean="0"/>
              <a:t>初发布了</a:t>
            </a:r>
            <a:r>
              <a:rPr lang="zh-CN" altLang="en-US" b="1" u="sng" dirty="0">
                <a:solidFill>
                  <a:srgbClr val="C00000"/>
                </a:solidFill>
              </a:rPr>
              <a:t>第一个全国性的公开选拔人才的诏令</a:t>
            </a:r>
            <a:r>
              <a:rPr lang="zh-CN" altLang="en-US" dirty="0" smtClean="0"/>
              <a:t>。由</a:t>
            </a:r>
            <a:r>
              <a:rPr lang="zh-CN" altLang="en-US" dirty="0"/>
              <a:t>地方官僚察访人才、向朝廷举荐的方式，称为“察举”</a:t>
            </a:r>
            <a:r>
              <a:rPr lang="zh-CN" altLang="en-US" dirty="0" smtClean="0"/>
              <a:t>。</a:t>
            </a:r>
            <a:endParaRPr lang="en-US" altLang="zh-CN" dirty="0" smtClean="0"/>
          </a:p>
          <a:p>
            <a:pPr marL="342900" indent="-342900">
              <a:buClr>
                <a:srgbClr val="CB150A"/>
              </a:buClr>
              <a:buFont typeface="Wingdings" panose="05000000000000000000" pitchFamily="2" charset="2"/>
              <a:buChar char="l"/>
            </a:pPr>
            <a:r>
              <a:rPr lang="zh-CN" altLang="en-US" dirty="0" smtClean="0"/>
              <a:t>汉文帝</a:t>
            </a:r>
            <a:r>
              <a:rPr lang="zh-CN" altLang="en-US" dirty="0"/>
              <a:t>时，首次实行与察举相匹配的</a:t>
            </a:r>
            <a:r>
              <a:rPr lang="zh-CN" altLang="en-US" b="1" u="sng" dirty="0">
                <a:solidFill>
                  <a:srgbClr val="C00000"/>
                </a:solidFill>
              </a:rPr>
              <a:t>“策问”</a:t>
            </a:r>
            <a:r>
              <a:rPr lang="zh-CN" altLang="en-US" dirty="0"/>
              <a:t>考试方式</a:t>
            </a:r>
            <a:r>
              <a:rPr lang="zh-CN" altLang="en-US" dirty="0" smtClean="0"/>
              <a:t>。</a:t>
            </a:r>
            <a:endParaRPr lang="en-US" altLang="zh-CN" dirty="0" smtClean="0"/>
          </a:p>
          <a:p>
            <a:pPr marL="342900" indent="-342900">
              <a:buClr>
                <a:srgbClr val="CB150A"/>
              </a:buClr>
              <a:buFont typeface="Wingdings" panose="05000000000000000000" pitchFamily="2" charset="2"/>
              <a:buChar char="n"/>
            </a:pPr>
            <a:r>
              <a:rPr lang="zh-CN" altLang="en-US" dirty="0"/>
              <a:t>曹魏：“</a:t>
            </a:r>
            <a:r>
              <a:rPr lang="zh-CN" altLang="en-US" b="1" u="sng" dirty="0">
                <a:solidFill>
                  <a:srgbClr val="C00000"/>
                </a:solidFill>
              </a:rPr>
              <a:t>九品中正制</a:t>
            </a:r>
            <a:r>
              <a:rPr lang="zh-CN" altLang="en-US" dirty="0"/>
              <a:t>”。中央在各州郡设“中正官”，负责察访本地士人，按其才德声望评定九个等级，然后根据士人的品级，向吏部举荐。</a:t>
            </a:r>
            <a:endParaRPr lang="en-US" altLang="zh-CN" dirty="0"/>
          </a:p>
          <a:p>
            <a:pPr marL="342900" indent="-342900">
              <a:buClr>
                <a:srgbClr val="CB150A"/>
              </a:buClr>
              <a:buFont typeface="Wingdings" panose="05000000000000000000" pitchFamily="2" charset="2"/>
              <a:buChar char="n"/>
            </a:pPr>
            <a:r>
              <a:rPr lang="zh-CN" altLang="en-US" dirty="0"/>
              <a:t>隋炀帝</a:t>
            </a:r>
            <a:r>
              <a:rPr lang="zh-CN" altLang="en-US" dirty="0" smtClean="0"/>
              <a:t>：</a:t>
            </a:r>
            <a:r>
              <a:rPr lang="zh-CN" altLang="en-US" b="1" u="sng" dirty="0" smtClean="0">
                <a:solidFill>
                  <a:srgbClr val="C00000"/>
                </a:solidFill>
              </a:rPr>
              <a:t>进士</a:t>
            </a:r>
            <a:r>
              <a:rPr lang="zh-CN" altLang="en-US" b="1" u="sng" dirty="0">
                <a:solidFill>
                  <a:srgbClr val="C00000"/>
                </a:solidFill>
              </a:rPr>
              <a:t>科</a:t>
            </a:r>
            <a:r>
              <a:rPr lang="zh-CN" altLang="en-US" dirty="0"/>
              <a:t>的设置，作为</a:t>
            </a:r>
            <a:r>
              <a:rPr lang="zh-CN" altLang="en-US" b="1" u="sng" dirty="0">
                <a:solidFill>
                  <a:srgbClr val="C00000"/>
                </a:solidFill>
              </a:rPr>
              <a:t>科举制度创立的开始</a:t>
            </a:r>
            <a:r>
              <a:rPr lang="zh-CN" altLang="en-US" dirty="0" smtClean="0"/>
              <a:t>。</a:t>
            </a:r>
            <a:endParaRPr lang="en-US" altLang="zh-CN" dirty="0" smtClean="0"/>
          </a:p>
          <a:p>
            <a:pPr marL="342900" indent="-342900">
              <a:buClr>
                <a:srgbClr val="CB150A"/>
              </a:buClr>
              <a:buFont typeface="Wingdings" panose="05000000000000000000" pitchFamily="2" charset="2"/>
              <a:buChar char="n"/>
            </a:pPr>
            <a:r>
              <a:rPr lang="zh-CN" altLang="en-US" dirty="0" smtClean="0"/>
              <a:t>唐：</a:t>
            </a:r>
            <a:r>
              <a:rPr lang="zh-CN" altLang="en-US" b="1" u="sng" dirty="0">
                <a:solidFill>
                  <a:srgbClr val="C00000"/>
                </a:solidFill>
              </a:rPr>
              <a:t>面向社会的公开考试</a:t>
            </a:r>
            <a:r>
              <a:rPr lang="zh-CN" altLang="en-US" dirty="0"/>
              <a:t>是唐代以后科举制的主要形式</a:t>
            </a:r>
            <a:r>
              <a:rPr lang="zh-CN" altLang="en-US" dirty="0" smtClean="0"/>
              <a:t>，</a:t>
            </a:r>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32</a:t>
            </a:fld>
            <a:endParaRPr lang="zh-CN" altLang="en-US"/>
          </a:p>
        </p:txBody>
      </p:sp>
      <p:cxnSp>
        <p:nvCxnSpPr>
          <p:cNvPr id="6" name="直接箭头连接符 5"/>
          <p:cNvCxnSpPr/>
          <p:nvPr/>
        </p:nvCxnSpPr>
        <p:spPr>
          <a:xfrm>
            <a:off x="1022465" y="1787236"/>
            <a:ext cx="0" cy="4256117"/>
          </a:xfrm>
          <a:prstGeom prst="straightConnector1">
            <a:avLst/>
          </a:prstGeom>
          <a:ln w="28575">
            <a:solidFill>
              <a:srgbClr val="CB150A"/>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6594762" y="458454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9" name="圆角矩形 8"/>
          <p:cNvSpPr/>
          <p:nvPr/>
        </p:nvSpPr>
        <p:spPr>
          <a:xfrm>
            <a:off x="4957155" y="135089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solidFill>
            <a:schemeClr val="bg1"/>
          </a:solid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solidFill>
            <a:schemeClr val="bg1"/>
          </a:solid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2"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3"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4"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5"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6" name="矩形 15"/>
          <p:cNvSpPr/>
          <p:nvPr/>
        </p:nvSpPr>
        <p:spPr>
          <a:xfrm>
            <a:off x="866672" y="14905"/>
            <a:ext cx="3536545" cy="338554"/>
          </a:xfrm>
          <a:prstGeom prst="rect">
            <a:avLst/>
          </a:prstGeom>
        </p:spPr>
        <p:txBody>
          <a:bodyPr wrap="none">
            <a:spAutoFit/>
          </a:bodyPr>
          <a:lstStyle/>
          <a:p>
            <a:r>
              <a:rPr lang="en-US" altLang="zh-CN" sz="1600" dirty="0"/>
              <a:t>4.1.2.1 </a:t>
            </a:r>
            <a:r>
              <a:rPr lang="zh-CN" altLang="en-US" sz="1600" dirty="0"/>
              <a:t>科举制培育与维系了传统文化</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唐代以后科举制的主要形式是（ ）</a:t>
            </a:r>
          </a:p>
          <a:p>
            <a:endParaRPr lang="en-US" altLang="zh-CN" dirty="0" smtClean="0"/>
          </a:p>
          <a:p>
            <a:r>
              <a:rPr lang="en-US" altLang="zh-CN" dirty="0" smtClean="0"/>
              <a:t>A</a:t>
            </a:r>
            <a:r>
              <a:rPr lang="en-US" altLang="zh-CN" dirty="0"/>
              <a:t>:</a:t>
            </a:r>
            <a:r>
              <a:rPr lang="zh-CN" altLang="en-US" dirty="0"/>
              <a:t>民间推选制</a:t>
            </a:r>
          </a:p>
          <a:p>
            <a:r>
              <a:rPr lang="en-US" altLang="zh-CN" dirty="0"/>
              <a:t>B:</a:t>
            </a:r>
            <a:r>
              <a:rPr lang="zh-CN" altLang="en-US" dirty="0"/>
              <a:t>官员举荐制</a:t>
            </a:r>
          </a:p>
          <a:p>
            <a:r>
              <a:rPr lang="en-US" altLang="zh-CN" dirty="0"/>
              <a:t>C:</a:t>
            </a:r>
            <a:r>
              <a:rPr lang="zh-CN" altLang="en-US" dirty="0"/>
              <a:t>面向社会的公开考试</a:t>
            </a:r>
          </a:p>
          <a:p>
            <a:r>
              <a:rPr lang="en-US" altLang="zh-CN" dirty="0"/>
              <a:t>D:</a:t>
            </a:r>
            <a:r>
              <a:rPr lang="zh-CN" altLang="en-US" dirty="0"/>
              <a:t>门阀世族世袭制</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33</a:t>
            </a:fld>
            <a:endParaRPr lang="zh-CN" altLang="en-US"/>
          </a:p>
        </p:txBody>
      </p:sp>
    </p:spTree>
    <p:extLst>
      <p:ext uri="{BB962C8B-B14F-4D97-AF65-F5344CB8AC3E}">
        <p14:creationId xmlns:p14="http://schemas.microsoft.com/office/powerpoint/2010/main" val="1529352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中国第一个全国性的公开选拔人才的诏令出自（ ）</a:t>
            </a:r>
          </a:p>
          <a:p>
            <a:endParaRPr lang="en-US" altLang="zh-CN" dirty="0" smtClean="0"/>
          </a:p>
          <a:p>
            <a:r>
              <a:rPr lang="en-US" altLang="zh-CN" dirty="0" smtClean="0"/>
              <a:t>A</a:t>
            </a:r>
            <a:r>
              <a:rPr lang="en-US" altLang="zh-CN" dirty="0"/>
              <a:t>:</a:t>
            </a:r>
            <a:r>
              <a:rPr lang="zh-CN" altLang="en-US" dirty="0"/>
              <a:t>秦始皇</a:t>
            </a:r>
          </a:p>
          <a:p>
            <a:r>
              <a:rPr lang="en-US" altLang="zh-CN" dirty="0"/>
              <a:t>B:</a:t>
            </a:r>
            <a:r>
              <a:rPr lang="zh-CN" altLang="en-US" dirty="0"/>
              <a:t>周文王</a:t>
            </a:r>
          </a:p>
          <a:p>
            <a:r>
              <a:rPr lang="en-US" altLang="zh-CN" dirty="0"/>
              <a:t>C:</a:t>
            </a:r>
            <a:r>
              <a:rPr lang="zh-CN" altLang="en-US" dirty="0"/>
              <a:t>商纣王</a:t>
            </a:r>
          </a:p>
          <a:p>
            <a:r>
              <a:rPr lang="en-US" altLang="zh-CN" dirty="0"/>
              <a:t>D:</a:t>
            </a:r>
            <a:r>
              <a:rPr lang="zh-CN" altLang="en-US" dirty="0"/>
              <a:t>汉高祖</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34</a:t>
            </a:fld>
            <a:endParaRPr lang="zh-CN" altLang="en-US"/>
          </a:p>
        </p:txBody>
      </p:sp>
    </p:spTree>
    <p:extLst>
      <p:ext uri="{BB962C8B-B14F-4D97-AF65-F5344CB8AC3E}">
        <p14:creationId xmlns:p14="http://schemas.microsoft.com/office/powerpoint/2010/main" val="13819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曹魏时期建立的选官制度是（ ）</a:t>
            </a:r>
          </a:p>
          <a:p>
            <a:endParaRPr lang="en-US" altLang="zh-CN" dirty="0" smtClean="0"/>
          </a:p>
          <a:p>
            <a:r>
              <a:rPr lang="en-US" altLang="zh-CN" dirty="0" smtClean="0"/>
              <a:t>A</a:t>
            </a:r>
            <a:r>
              <a:rPr lang="en-US" altLang="zh-CN" dirty="0"/>
              <a:t>:</a:t>
            </a:r>
            <a:r>
              <a:rPr lang="zh-CN" altLang="en-US" dirty="0"/>
              <a:t>分封制</a:t>
            </a:r>
          </a:p>
          <a:p>
            <a:r>
              <a:rPr lang="en-US" altLang="zh-CN" dirty="0"/>
              <a:t>B:</a:t>
            </a:r>
            <a:r>
              <a:rPr lang="zh-CN" altLang="en-US" dirty="0"/>
              <a:t>察举制</a:t>
            </a:r>
          </a:p>
          <a:p>
            <a:r>
              <a:rPr lang="en-US" altLang="zh-CN" dirty="0"/>
              <a:t>C:</a:t>
            </a:r>
            <a:r>
              <a:rPr lang="zh-CN" altLang="en-US" dirty="0"/>
              <a:t>九品中正制</a:t>
            </a:r>
          </a:p>
          <a:p>
            <a:r>
              <a:rPr lang="en-US" altLang="zh-CN" dirty="0"/>
              <a:t>D:</a:t>
            </a:r>
            <a:r>
              <a:rPr lang="zh-CN" altLang="en-US" dirty="0"/>
              <a:t>科举制</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35</a:t>
            </a:fld>
            <a:endParaRPr lang="zh-CN" altLang="en-US"/>
          </a:p>
        </p:txBody>
      </p:sp>
    </p:spTree>
    <p:extLst>
      <p:ext uri="{BB962C8B-B14F-4D97-AF65-F5344CB8AC3E}">
        <p14:creationId xmlns:p14="http://schemas.microsoft.com/office/powerpoint/2010/main" val="1547244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a:xfrm>
            <a:off x="838200" y="1189821"/>
            <a:ext cx="10515600" cy="5531654"/>
          </a:xfrm>
        </p:spPr>
        <p:txBody>
          <a:bodyPr>
            <a:normAutofit/>
          </a:bodyPr>
          <a:lstStyle/>
          <a:p>
            <a:r>
              <a:rPr lang="en-US" altLang="zh-CN" sz="2400" dirty="0" smtClean="0">
                <a:latin typeface="+mj-ea"/>
                <a:ea typeface="+mj-ea"/>
              </a:rPr>
              <a:t>4.1.2</a:t>
            </a:r>
            <a:r>
              <a:rPr lang="zh-CN" altLang="en-US" sz="2400" dirty="0" smtClean="0">
                <a:latin typeface="+mj-ea"/>
                <a:ea typeface="+mj-ea"/>
              </a:rPr>
              <a:t>、</a:t>
            </a:r>
            <a:r>
              <a:rPr lang="zh-CN" altLang="en-US" sz="2400" dirty="0">
                <a:latin typeface="+mj-ea"/>
                <a:ea typeface="+mj-ea"/>
              </a:rPr>
              <a:t>科举制对唐宋文化面貌的影响主要表现</a:t>
            </a:r>
            <a:r>
              <a:rPr lang="zh-CN" altLang="en-US" sz="2400" dirty="0" smtClean="0">
                <a:latin typeface="+mj-ea"/>
                <a:ea typeface="+mj-ea"/>
              </a:rPr>
              <a:t>在</a:t>
            </a:r>
            <a:r>
              <a:rPr lang="zh-CN" altLang="en-US" dirty="0">
                <a:solidFill>
                  <a:srgbClr val="CB150A"/>
                </a:solidFill>
              </a:rPr>
              <a:t>★</a:t>
            </a:r>
            <a:endParaRPr lang="zh-CN" altLang="en-US" dirty="0"/>
          </a:p>
          <a:p>
            <a:r>
              <a:rPr lang="en-US" altLang="zh-CN" b="1" dirty="0" smtClean="0"/>
              <a:t>1.  </a:t>
            </a:r>
            <a:r>
              <a:rPr lang="zh-CN" altLang="en-US" b="1" dirty="0" smtClean="0"/>
              <a:t>科举</a:t>
            </a:r>
            <a:r>
              <a:rPr lang="zh-CN" altLang="en-US" b="1" dirty="0"/>
              <a:t>制将儒家思想全面推进到社会各层面，成为中国传统文化的精神核心。</a:t>
            </a:r>
          </a:p>
          <a:p>
            <a:r>
              <a:rPr lang="zh-CN" altLang="en-US" b="1" u="sng" dirty="0">
                <a:solidFill>
                  <a:srgbClr val="C00000"/>
                </a:solidFill>
              </a:rPr>
              <a:t>进士科</a:t>
            </a:r>
            <a:r>
              <a:rPr lang="zh-CN" altLang="en-US" dirty="0"/>
              <a:t>与</a:t>
            </a:r>
            <a:r>
              <a:rPr lang="zh-CN" altLang="en-US" b="1" u="sng" dirty="0">
                <a:solidFill>
                  <a:srgbClr val="C00000"/>
                </a:solidFill>
              </a:rPr>
              <a:t>明经科</a:t>
            </a:r>
            <a:r>
              <a:rPr lang="zh-CN" altLang="en-US" dirty="0"/>
              <a:t>是唐代科举考试的两个主要</a:t>
            </a:r>
            <a:r>
              <a:rPr lang="zh-CN" altLang="en-US" dirty="0" smtClean="0"/>
              <a:t>科目。宋代</a:t>
            </a:r>
            <a:r>
              <a:rPr lang="zh-CN" altLang="en-US" dirty="0"/>
              <a:t>科举的新变化就其内容来说，主要体现在对儒家文化的高度重视</a:t>
            </a:r>
            <a:r>
              <a:rPr lang="zh-CN" altLang="en-US" dirty="0" smtClean="0"/>
              <a:t>上，</a:t>
            </a:r>
            <a:r>
              <a:rPr lang="zh-CN" altLang="en-US" dirty="0"/>
              <a:t>一诗、一赋、一论是宋太宗殿试的三项内容</a:t>
            </a:r>
            <a:r>
              <a:rPr lang="zh-CN" altLang="en-US" dirty="0" smtClean="0"/>
              <a:t>。宋代</a:t>
            </a:r>
            <a:r>
              <a:rPr lang="zh-CN" altLang="en-US" b="1" u="sng" dirty="0">
                <a:solidFill>
                  <a:srgbClr val="C00000"/>
                </a:solidFill>
              </a:rPr>
              <a:t>王安石变法改革科举制</a:t>
            </a:r>
            <a:r>
              <a:rPr lang="zh-CN" altLang="en-US" dirty="0" smtClean="0"/>
              <a:t>，</a:t>
            </a:r>
            <a:r>
              <a:rPr lang="zh-CN" altLang="en-US" dirty="0"/>
              <a:t>只设进士一科</a:t>
            </a:r>
            <a:r>
              <a:rPr lang="zh-CN" altLang="en-US" dirty="0" smtClean="0"/>
              <a:t>，是</a:t>
            </a:r>
            <a:r>
              <a:rPr lang="zh-CN" altLang="en-US" dirty="0"/>
              <a:t>科举制度由前期向后期转变的标志。</a:t>
            </a:r>
          </a:p>
          <a:p>
            <a:r>
              <a:rPr lang="en-US" altLang="zh-CN" b="1" dirty="0" smtClean="0"/>
              <a:t>2.  </a:t>
            </a:r>
            <a:r>
              <a:rPr lang="zh-CN" altLang="en-US" b="1" dirty="0" smtClean="0"/>
              <a:t>科举</a:t>
            </a:r>
            <a:r>
              <a:rPr lang="zh-CN" altLang="en-US" b="1" dirty="0"/>
              <a:t>制</a:t>
            </a:r>
            <a:r>
              <a:rPr lang="zh-CN" altLang="en-US" b="1" dirty="0" smtClean="0"/>
              <a:t>强化读书</a:t>
            </a:r>
            <a:r>
              <a:rPr lang="zh-CN" altLang="en-US" b="1" dirty="0"/>
              <a:t>尚文的文化传统，</a:t>
            </a:r>
            <a:r>
              <a:rPr lang="zh-CN" altLang="en-US" b="1" dirty="0" smtClean="0"/>
              <a:t>促进学校</a:t>
            </a:r>
            <a:r>
              <a:rPr lang="zh-CN" altLang="en-US" b="1" dirty="0"/>
              <a:t>教育的发展，</a:t>
            </a:r>
            <a:r>
              <a:rPr lang="zh-CN" altLang="en-US" b="1" dirty="0" smtClean="0"/>
              <a:t>造就大批</a:t>
            </a:r>
            <a:r>
              <a:rPr lang="zh-CN" altLang="en-US" b="1" dirty="0"/>
              <a:t>优秀的文化人才。</a:t>
            </a:r>
          </a:p>
          <a:p>
            <a:r>
              <a:rPr lang="zh-CN" altLang="en-US" dirty="0"/>
              <a:t>科举以考试为主要标准，</a:t>
            </a:r>
            <a:r>
              <a:rPr lang="zh-CN" altLang="en-US" b="1" u="sng" dirty="0">
                <a:solidFill>
                  <a:srgbClr val="C00000"/>
                </a:solidFill>
              </a:rPr>
              <a:t>笔试</a:t>
            </a:r>
            <a:r>
              <a:rPr lang="zh-CN" altLang="en-US" dirty="0"/>
              <a:t>是考试的主要</a:t>
            </a:r>
            <a:r>
              <a:rPr lang="zh-CN" altLang="en-US" dirty="0" smtClean="0"/>
              <a:t>形式。</a:t>
            </a:r>
            <a:endParaRPr lang="en-US" altLang="zh-CN" dirty="0" smtClean="0"/>
          </a:p>
          <a:p>
            <a:r>
              <a:rPr lang="zh-CN" altLang="en-US" dirty="0" smtClean="0"/>
              <a:t>在</a:t>
            </a:r>
            <a:r>
              <a:rPr lang="zh-CN" altLang="en-US" dirty="0"/>
              <a:t>重视诗赋取士的唐代，崇尚文学成为一代风气</a:t>
            </a:r>
            <a:r>
              <a:rPr lang="zh-CN" altLang="en-US" dirty="0" smtClean="0"/>
              <a:t>。唐代士</a:t>
            </a:r>
            <a:r>
              <a:rPr lang="zh-CN" altLang="en-US" dirty="0"/>
              <a:t>子们在应试前，带着自己平时所作的诗文投献给名公巨卿，这种诗文称为</a:t>
            </a:r>
            <a:r>
              <a:rPr lang="zh-CN" altLang="en-US" b="1" u="sng" dirty="0">
                <a:solidFill>
                  <a:srgbClr val="C00000"/>
                </a:solidFill>
              </a:rPr>
              <a:t>“行卷”</a:t>
            </a:r>
            <a:r>
              <a:rPr lang="zh-CN" altLang="en-US" dirty="0"/>
              <a:t>，有的直接投到礼部，称为</a:t>
            </a:r>
            <a:r>
              <a:rPr lang="zh-CN" altLang="en-US" b="1" u="sng" dirty="0" smtClean="0">
                <a:solidFill>
                  <a:srgbClr val="C00000"/>
                </a:solidFill>
              </a:rPr>
              <a:t>“公卷”</a:t>
            </a:r>
            <a:r>
              <a:rPr lang="zh-CN" altLang="en-US" dirty="0">
                <a:solidFill>
                  <a:srgbClr val="CB150A"/>
                </a:solidFill>
              </a:rPr>
              <a:t> ★</a:t>
            </a:r>
            <a:endParaRPr lang="en-US" altLang="zh-CN" dirty="0" smtClean="0"/>
          </a:p>
          <a:p>
            <a:r>
              <a:rPr lang="zh-CN" altLang="en-US" dirty="0" smtClean="0"/>
              <a:t>宋</a:t>
            </a:r>
            <a:r>
              <a:rPr lang="zh-CN" altLang="en-US" dirty="0"/>
              <a:t>人科举考试由重诗赋转向重经义、策论，尚文的风气减弱</a:t>
            </a:r>
            <a:r>
              <a:rPr lang="zh-CN" altLang="en-US" dirty="0" smtClean="0"/>
              <a:t>，宋代</a:t>
            </a:r>
            <a:r>
              <a:rPr lang="zh-CN" altLang="en-US" dirty="0"/>
              <a:t>的科举主持</a:t>
            </a:r>
            <a:r>
              <a:rPr lang="zh-CN" altLang="en-US" dirty="0" smtClean="0"/>
              <a:t>者提倡</a:t>
            </a:r>
            <a:r>
              <a:rPr lang="zh-CN" altLang="en-US" dirty="0"/>
              <a:t>复兴古文，以古体散文写成的策、论，成为科举考试的决定性成绩依据</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36</a:t>
            </a:fld>
            <a:endParaRPr lang="zh-CN" altLang="en-US" dirty="0"/>
          </a:p>
        </p:txBody>
      </p:sp>
      <p:sp>
        <p:nvSpPr>
          <p:cNvPr id="5" name="圆角矩形 4"/>
          <p:cNvSpPr/>
          <p:nvPr/>
        </p:nvSpPr>
        <p:spPr>
          <a:xfrm>
            <a:off x="10643060" y="5065823"/>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6" name="圆角矩形 5"/>
          <p:cNvSpPr/>
          <p:nvPr/>
        </p:nvSpPr>
        <p:spPr>
          <a:xfrm>
            <a:off x="7367847" y="1346661"/>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圆角矩形 6"/>
          <p:cNvSpPr/>
          <p:nvPr/>
        </p:nvSpPr>
        <p:spPr>
          <a:xfrm>
            <a:off x="7899861" y="1346661"/>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1"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2"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3"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4"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5" name="矩形 14"/>
          <p:cNvSpPr/>
          <p:nvPr/>
        </p:nvSpPr>
        <p:spPr>
          <a:xfrm>
            <a:off x="866672" y="14905"/>
            <a:ext cx="3536545" cy="338554"/>
          </a:xfrm>
          <a:prstGeom prst="rect">
            <a:avLst/>
          </a:prstGeom>
        </p:spPr>
        <p:txBody>
          <a:bodyPr wrap="none">
            <a:spAutoFit/>
          </a:bodyPr>
          <a:lstStyle/>
          <a:p>
            <a:r>
              <a:rPr lang="en-US" altLang="zh-CN" sz="1600" dirty="0"/>
              <a:t>4.1.2.1 </a:t>
            </a:r>
            <a:r>
              <a:rPr lang="zh-CN" altLang="en-US" sz="1600" dirty="0"/>
              <a:t>科举制培育与维系了传统文化</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smtClean="0"/>
              <a:t>唐代</a:t>
            </a:r>
            <a:r>
              <a:rPr lang="zh-CN" altLang="en-US" dirty="0"/>
              <a:t>科举考试前，士子带着自己平时所做的诗文投献给名公巨卿，这种诗文被称为（   ）</a:t>
            </a:r>
          </a:p>
          <a:p>
            <a:endParaRPr lang="en-US" altLang="zh-CN" dirty="0" smtClean="0"/>
          </a:p>
          <a:p>
            <a:r>
              <a:rPr lang="en-US" altLang="zh-CN" dirty="0" smtClean="0"/>
              <a:t>A</a:t>
            </a:r>
            <a:r>
              <a:rPr lang="en-US" altLang="zh-CN" dirty="0"/>
              <a:t>:</a:t>
            </a:r>
            <a:r>
              <a:rPr lang="zh-CN" altLang="en-US" dirty="0"/>
              <a:t>温卷</a:t>
            </a:r>
          </a:p>
          <a:p>
            <a:r>
              <a:rPr lang="en-US" altLang="zh-CN" dirty="0"/>
              <a:t>B:</a:t>
            </a:r>
            <a:r>
              <a:rPr lang="zh-CN" altLang="en-US" dirty="0"/>
              <a:t>行卷</a:t>
            </a:r>
          </a:p>
          <a:p>
            <a:r>
              <a:rPr lang="en-US" altLang="zh-CN" dirty="0"/>
              <a:t>C:</a:t>
            </a:r>
            <a:r>
              <a:rPr lang="zh-CN" altLang="en-US" dirty="0"/>
              <a:t>公卷</a:t>
            </a:r>
          </a:p>
          <a:p>
            <a:r>
              <a:rPr lang="en-US" altLang="zh-CN" dirty="0"/>
              <a:t>D:</a:t>
            </a:r>
            <a:r>
              <a:rPr lang="zh-CN" altLang="en-US" dirty="0"/>
              <a:t>帙卷</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37</a:t>
            </a:fld>
            <a:endParaRPr lang="zh-CN" altLang="en-US"/>
          </a:p>
        </p:txBody>
      </p:sp>
    </p:spTree>
    <p:extLst>
      <p:ext uri="{BB962C8B-B14F-4D97-AF65-F5344CB8AC3E}">
        <p14:creationId xmlns:p14="http://schemas.microsoft.com/office/powerpoint/2010/main" val="2057913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科举考试以考试为主要标准，其考试的主要形式是（ ）</a:t>
            </a:r>
          </a:p>
          <a:p>
            <a:endParaRPr lang="en-US" altLang="zh-CN" dirty="0" smtClean="0"/>
          </a:p>
          <a:p>
            <a:r>
              <a:rPr lang="en-US" altLang="zh-CN" dirty="0" smtClean="0"/>
              <a:t>A</a:t>
            </a:r>
            <a:r>
              <a:rPr lang="en-US" altLang="zh-CN" dirty="0"/>
              <a:t>:</a:t>
            </a:r>
            <a:r>
              <a:rPr lang="zh-CN" altLang="en-US" dirty="0"/>
              <a:t>口试</a:t>
            </a:r>
          </a:p>
          <a:p>
            <a:r>
              <a:rPr lang="en-US" altLang="zh-CN" dirty="0"/>
              <a:t>B:</a:t>
            </a:r>
            <a:r>
              <a:rPr lang="zh-CN" altLang="en-US" dirty="0"/>
              <a:t>策问</a:t>
            </a:r>
          </a:p>
          <a:p>
            <a:r>
              <a:rPr lang="en-US" altLang="zh-CN" dirty="0"/>
              <a:t>C:</a:t>
            </a:r>
            <a:r>
              <a:rPr lang="zh-CN" altLang="en-US" dirty="0"/>
              <a:t>笔试</a:t>
            </a:r>
          </a:p>
          <a:p>
            <a:r>
              <a:rPr lang="en-US" altLang="zh-CN" dirty="0"/>
              <a:t>D:</a:t>
            </a:r>
            <a:r>
              <a:rPr lang="zh-CN" altLang="en-US" dirty="0"/>
              <a:t>殿试</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38</a:t>
            </a:fld>
            <a:endParaRPr lang="zh-CN" altLang="en-US"/>
          </a:p>
        </p:txBody>
      </p:sp>
    </p:spTree>
    <p:extLst>
      <p:ext uri="{BB962C8B-B14F-4D97-AF65-F5344CB8AC3E}">
        <p14:creationId xmlns:p14="http://schemas.microsoft.com/office/powerpoint/2010/main" val="372020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唐代科举考试的两个主要科目是（ ）</a:t>
            </a:r>
          </a:p>
          <a:p>
            <a:endParaRPr lang="en-US" altLang="zh-CN" dirty="0" smtClean="0"/>
          </a:p>
          <a:p>
            <a:r>
              <a:rPr lang="en-US" altLang="zh-CN" dirty="0" smtClean="0"/>
              <a:t>A</a:t>
            </a:r>
            <a:r>
              <a:rPr lang="en-US" altLang="zh-CN" dirty="0"/>
              <a:t>:</a:t>
            </a:r>
            <a:r>
              <a:rPr lang="zh-CN" altLang="en-US" dirty="0"/>
              <a:t>明法科</a:t>
            </a:r>
          </a:p>
          <a:p>
            <a:r>
              <a:rPr lang="en-US" altLang="zh-CN" dirty="0"/>
              <a:t>B:</a:t>
            </a:r>
            <a:r>
              <a:rPr lang="zh-CN" altLang="en-US" dirty="0"/>
              <a:t>孝廉科</a:t>
            </a:r>
          </a:p>
          <a:p>
            <a:r>
              <a:rPr lang="en-US" altLang="zh-CN" dirty="0"/>
              <a:t>C:</a:t>
            </a:r>
            <a:r>
              <a:rPr lang="zh-CN" altLang="en-US" dirty="0"/>
              <a:t>进士科</a:t>
            </a:r>
          </a:p>
          <a:p>
            <a:r>
              <a:rPr lang="en-US" altLang="zh-CN" dirty="0"/>
              <a:t>D:</a:t>
            </a:r>
            <a:r>
              <a:rPr lang="zh-CN" altLang="en-US" dirty="0"/>
              <a:t>明经科</a:t>
            </a:r>
          </a:p>
          <a:p>
            <a:r>
              <a:rPr lang="en-US" altLang="zh-CN" dirty="0"/>
              <a:t>E:</a:t>
            </a:r>
            <a:r>
              <a:rPr lang="zh-CN" altLang="en-US" dirty="0"/>
              <a:t>秀才科</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39</a:t>
            </a:fld>
            <a:endParaRPr lang="zh-CN" altLang="en-US"/>
          </a:p>
        </p:txBody>
      </p:sp>
    </p:spTree>
    <p:extLst>
      <p:ext uri="{BB962C8B-B14F-4D97-AF65-F5344CB8AC3E}">
        <p14:creationId xmlns:p14="http://schemas.microsoft.com/office/powerpoint/2010/main" val="13195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本章结构图</a:t>
            </a:r>
            <a:endParaRPr lang="zh-CN" altLang="en-US" dirty="0"/>
          </a:p>
        </p:txBody>
      </p:sp>
      <p:grpSp>
        <p:nvGrpSpPr>
          <p:cNvPr id="3" name="组合 2"/>
          <p:cNvGrpSpPr/>
          <p:nvPr/>
        </p:nvGrpSpPr>
        <p:grpSpPr>
          <a:xfrm>
            <a:off x="2354093" y="819689"/>
            <a:ext cx="6627601" cy="5415928"/>
            <a:chOff x="2354093" y="819689"/>
            <a:chExt cx="6627601" cy="5415928"/>
          </a:xfrm>
        </p:grpSpPr>
        <p:sp>
          <p:nvSpPr>
            <p:cNvPr id="6" name="任意多边形 5"/>
            <p:cNvSpPr/>
            <p:nvPr/>
          </p:nvSpPr>
          <p:spPr>
            <a:xfrm>
              <a:off x="6041406" y="5395215"/>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7" name="任意多边形 6"/>
            <p:cNvSpPr/>
            <p:nvPr/>
          </p:nvSpPr>
          <p:spPr>
            <a:xfrm>
              <a:off x="6041406" y="4928324"/>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7"/>
            <p:cNvSpPr/>
            <p:nvPr/>
          </p:nvSpPr>
          <p:spPr>
            <a:xfrm>
              <a:off x="3101117" y="3994543"/>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8"/>
            <p:cNvSpPr/>
            <p:nvPr/>
          </p:nvSpPr>
          <p:spPr>
            <a:xfrm>
              <a:off x="6041406" y="2593872"/>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9"/>
            <p:cNvSpPr/>
            <p:nvPr/>
          </p:nvSpPr>
          <p:spPr>
            <a:xfrm>
              <a:off x="6041406" y="2593872"/>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0"/>
            <p:cNvSpPr/>
            <p:nvPr/>
          </p:nvSpPr>
          <p:spPr>
            <a:xfrm>
              <a:off x="6041406" y="2126982"/>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1"/>
            <p:cNvSpPr/>
            <p:nvPr/>
          </p:nvSpPr>
          <p:spPr>
            <a:xfrm>
              <a:off x="6041406" y="1193201"/>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3" name="任意多边形 12"/>
            <p:cNvSpPr/>
            <p:nvPr/>
          </p:nvSpPr>
          <p:spPr>
            <a:xfrm>
              <a:off x="3101117" y="2593872"/>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4" name="任意多边形 13"/>
            <p:cNvSpPr/>
            <p:nvPr/>
          </p:nvSpPr>
          <p:spPr>
            <a:xfrm rot="16200000">
              <a:off x="761751" y="3621031"/>
              <a:ext cx="3931708" cy="747024"/>
            </a:xfrm>
            <a:custGeom>
              <a:avLst/>
              <a:gdLst>
                <a:gd name="connsiteX0" fmla="*/ 0 w 3931708"/>
                <a:gd name="connsiteY0" fmla="*/ 0 h 747024"/>
                <a:gd name="connsiteX1" fmla="*/ 3931708 w 3931708"/>
                <a:gd name="connsiteY1" fmla="*/ 0 h 747024"/>
                <a:gd name="connsiteX2" fmla="*/ 3931708 w 3931708"/>
                <a:gd name="connsiteY2" fmla="*/ 747024 h 747024"/>
                <a:gd name="connsiteX3" fmla="*/ 0 w 3931708"/>
                <a:gd name="connsiteY3" fmla="*/ 747024 h 747024"/>
                <a:gd name="connsiteX4" fmla="*/ 0 w 3931708"/>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1708" h="747024">
                  <a:moveTo>
                    <a:pt x="0" y="0"/>
                  </a:moveTo>
                  <a:lnTo>
                    <a:pt x="3931708" y="0"/>
                  </a:lnTo>
                  <a:lnTo>
                    <a:pt x="3931708"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eaVert"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mj-ea"/>
                  <a:ea typeface="+mj-ea"/>
                </a:rPr>
                <a:t>第四章</a:t>
              </a:r>
              <a:endParaRPr lang="zh-CN" altLang="en-US" sz="3200" kern="1200" dirty="0">
                <a:latin typeface="+mj-ea"/>
                <a:ea typeface="+mj-ea"/>
              </a:endParaRPr>
            </a:p>
          </p:txBody>
        </p:sp>
        <p:sp>
          <p:nvSpPr>
            <p:cNvPr id="15" name="任意多边形 14"/>
            <p:cNvSpPr/>
            <p:nvPr/>
          </p:nvSpPr>
          <p:spPr>
            <a:xfrm>
              <a:off x="3591165" y="222036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6" name="任意多边形 15"/>
            <p:cNvSpPr/>
            <p:nvPr/>
          </p:nvSpPr>
          <p:spPr>
            <a:xfrm>
              <a:off x="6531454" y="819689"/>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7" name="任意多边形 16"/>
            <p:cNvSpPr/>
            <p:nvPr/>
          </p:nvSpPr>
          <p:spPr>
            <a:xfrm>
              <a:off x="6531454" y="175347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8" name="任意多边形 17"/>
            <p:cNvSpPr/>
            <p:nvPr/>
          </p:nvSpPr>
          <p:spPr>
            <a:xfrm>
              <a:off x="6531454" y="268725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9" name="任意多边形 18"/>
            <p:cNvSpPr/>
            <p:nvPr/>
          </p:nvSpPr>
          <p:spPr>
            <a:xfrm>
              <a:off x="6531454" y="3621031"/>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20" name="任意多边形 19"/>
            <p:cNvSpPr/>
            <p:nvPr/>
          </p:nvSpPr>
          <p:spPr>
            <a:xfrm>
              <a:off x="3591165" y="502170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21" name="任意多边形 20"/>
            <p:cNvSpPr/>
            <p:nvPr/>
          </p:nvSpPr>
          <p:spPr>
            <a:xfrm>
              <a:off x="6531454" y="455481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22" name="任意多边形 21"/>
            <p:cNvSpPr/>
            <p:nvPr/>
          </p:nvSpPr>
          <p:spPr>
            <a:xfrm>
              <a:off x="6531454" y="5488593"/>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4.1.2</a:t>
            </a:r>
            <a:r>
              <a:rPr lang="zh-CN" altLang="en-US" sz="2400" dirty="0" smtClean="0">
                <a:latin typeface="+mj-ea"/>
                <a:ea typeface="+mj-ea"/>
              </a:rPr>
              <a:t>、</a:t>
            </a:r>
            <a:r>
              <a:rPr lang="zh-CN" altLang="en-US" sz="2400" dirty="0">
                <a:latin typeface="+mj-ea"/>
                <a:ea typeface="+mj-ea"/>
              </a:rPr>
              <a:t>科举制具有以下三个鲜明的特点</a:t>
            </a:r>
            <a:r>
              <a:rPr lang="zh-CN" altLang="en-US" dirty="0"/>
              <a:t>：</a:t>
            </a:r>
            <a:endParaRPr lang="en-US" altLang="zh-CN" dirty="0"/>
          </a:p>
          <a:p>
            <a:pPr marL="457200" indent="-457200">
              <a:buFont typeface="+mj-lt"/>
              <a:buAutoNum type="arabicPeriod"/>
            </a:pPr>
            <a:r>
              <a:rPr lang="zh-CN" altLang="en-US" dirty="0"/>
              <a:t>士人自由报名应试，应考者不论出身、地位、家业，不必由官员举荐；</a:t>
            </a:r>
            <a:endParaRPr lang="en-US" altLang="zh-CN" dirty="0"/>
          </a:p>
          <a:p>
            <a:pPr marL="457200" indent="-457200">
              <a:buFont typeface="+mj-lt"/>
              <a:buAutoNum type="arabicPeriod"/>
            </a:pPr>
            <a:r>
              <a:rPr lang="zh-CN" altLang="en-US" dirty="0"/>
              <a:t>考试定期举行，不必等候皇帝下达诏令；</a:t>
            </a:r>
            <a:endParaRPr lang="en-US" altLang="zh-CN" dirty="0"/>
          </a:p>
          <a:p>
            <a:pPr marL="457200" indent="-457200">
              <a:buFont typeface="+mj-lt"/>
              <a:buAutoNum type="arabicPeriod"/>
            </a:pPr>
            <a:r>
              <a:rPr lang="zh-CN" altLang="en-US" dirty="0"/>
              <a:t>严格考试，录取与否以考试成绩为标准，声名德望已不再是任职的主要依据。</a:t>
            </a:r>
          </a:p>
          <a:p>
            <a:endParaRPr lang="en-US" altLang="zh-CN" dirty="0" smtClean="0"/>
          </a:p>
          <a:p>
            <a:r>
              <a:rPr lang="en-US" altLang="zh-CN" sz="2400" dirty="0" smtClean="0">
                <a:latin typeface="+mj-ea"/>
                <a:ea typeface="+mj-ea"/>
              </a:rPr>
              <a:t>4.1.2</a:t>
            </a:r>
            <a:r>
              <a:rPr lang="zh-CN" altLang="en-US" sz="2400" dirty="0" smtClean="0">
                <a:latin typeface="+mj-ea"/>
                <a:ea typeface="+mj-ea"/>
              </a:rPr>
              <a:t>、</a:t>
            </a:r>
            <a:r>
              <a:rPr lang="zh-CN" altLang="zh-CN" sz="2400" dirty="0">
                <a:latin typeface="+mj-ea"/>
                <a:ea typeface="+mj-ea"/>
              </a:rPr>
              <a:t>科举制对中国传统文化的制约与</a:t>
            </a:r>
            <a:r>
              <a:rPr lang="zh-CN" altLang="zh-CN" sz="2400" dirty="0" smtClean="0">
                <a:latin typeface="+mj-ea"/>
                <a:ea typeface="+mj-ea"/>
              </a:rPr>
              <a:t>局限</a:t>
            </a:r>
            <a:r>
              <a:rPr lang="zh-CN" altLang="en-US" dirty="0">
                <a:solidFill>
                  <a:srgbClr val="CB150A"/>
                </a:solidFill>
              </a:rPr>
              <a:t>★</a:t>
            </a:r>
            <a:endParaRPr lang="en-US" altLang="zh-CN" dirty="0" smtClean="0"/>
          </a:p>
          <a:p>
            <a:pPr marL="457200" indent="-457200">
              <a:buFont typeface="+mj-lt"/>
              <a:buAutoNum type="arabicPeriod"/>
            </a:pPr>
            <a:r>
              <a:rPr lang="zh-CN" altLang="zh-CN" dirty="0" smtClean="0"/>
              <a:t>科举</a:t>
            </a:r>
            <a:r>
              <a:rPr lang="zh-CN" altLang="zh-CN" dirty="0"/>
              <a:t>考试耗费了士人几乎全部的精力，读书做官成为知识阶层的最终目标，造成传统文化畸形发展。</a:t>
            </a:r>
          </a:p>
          <a:p>
            <a:pPr marL="457200" indent="-457200">
              <a:buFont typeface="+mj-lt"/>
              <a:buAutoNum type="arabicPeriod"/>
            </a:pPr>
            <a:r>
              <a:rPr lang="zh-CN" altLang="zh-CN" dirty="0" smtClean="0"/>
              <a:t>科举</a:t>
            </a:r>
            <a:r>
              <a:rPr lang="zh-CN" altLang="zh-CN" dirty="0"/>
              <a:t>制是对极端专制王权的</a:t>
            </a:r>
            <a:r>
              <a:rPr lang="zh-CN" altLang="zh-CN" dirty="0" smtClean="0"/>
              <a:t>维护</a:t>
            </a:r>
            <a:r>
              <a:rPr lang="zh-CN" altLang="en-US" dirty="0" smtClean="0"/>
              <a:t>，以八股文为标准考试文体。</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40</a:t>
            </a:fld>
            <a:endParaRPr lang="zh-CN" altLang="en-US"/>
          </a:p>
        </p:txBody>
      </p:sp>
      <p:sp>
        <p:nvSpPr>
          <p:cNvPr id="5" name="圆角矩形 4"/>
          <p:cNvSpPr/>
          <p:nvPr/>
        </p:nvSpPr>
        <p:spPr>
          <a:xfrm>
            <a:off x="5896494" y="1346661"/>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圆角矩形 5"/>
          <p:cNvSpPr/>
          <p:nvPr/>
        </p:nvSpPr>
        <p:spPr>
          <a:xfrm>
            <a:off x="6752705" y="3749040"/>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0"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1"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2"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3"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4" name="矩形 13"/>
          <p:cNvSpPr/>
          <p:nvPr/>
        </p:nvSpPr>
        <p:spPr>
          <a:xfrm>
            <a:off x="866672" y="14905"/>
            <a:ext cx="4152098" cy="338554"/>
          </a:xfrm>
          <a:prstGeom prst="rect">
            <a:avLst/>
          </a:prstGeom>
        </p:spPr>
        <p:txBody>
          <a:bodyPr wrap="none">
            <a:spAutoFit/>
          </a:bodyPr>
          <a:lstStyle/>
          <a:p>
            <a:r>
              <a:rPr lang="en-US" altLang="zh-CN" sz="1600" dirty="0"/>
              <a:t>4.1.2.2 </a:t>
            </a:r>
            <a:r>
              <a:rPr lang="zh-CN" altLang="en-US" sz="1600" dirty="0"/>
              <a:t>科举制对中国传统文化的制约与局限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mj-ea"/>
                <a:ea typeface="+mj-ea"/>
              </a:rPr>
              <a:t>4.1.3</a:t>
            </a:r>
            <a:r>
              <a:rPr lang="zh-CN" altLang="en-US" sz="2400" dirty="0" smtClean="0">
                <a:latin typeface="+mj-ea"/>
                <a:ea typeface="+mj-ea"/>
              </a:rPr>
              <a:t>：</a:t>
            </a:r>
            <a:r>
              <a:rPr lang="zh-CN" altLang="en-US" sz="2400" dirty="0">
                <a:latin typeface="+mj-ea"/>
                <a:ea typeface="+mj-ea"/>
              </a:rPr>
              <a:t>法律制度</a:t>
            </a:r>
            <a:endParaRPr lang="en-US" altLang="zh-CN" sz="2400" dirty="0">
              <a:latin typeface="+mj-ea"/>
              <a:ea typeface="+mj-ea"/>
            </a:endParaRPr>
          </a:p>
          <a:p>
            <a:r>
              <a:rPr lang="zh-CN" altLang="en-US" sz="2400" dirty="0">
                <a:latin typeface="+mj-ea"/>
                <a:ea typeface="+mj-ea"/>
              </a:rPr>
              <a:t>一、法律制度的发展</a:t>
            </a:r>
            <a:endParaRPr lang="en-US" altLang="zh-CN" sz="2400" dirty="0">
              <a:latin typeface="+mj-ea"/>
              <a:ea typeface="+mj-ea"/>
            </a:endParaRPr>
          </a:p>
          <a:p>
            <a:pPr marL="342900" indent="-342900">
              <a:lnSpc>
                <a:spcPct val="250000"/>
              </a:lnSpc>
              <a:buClr>
                <a:srgbClr val="C00000"/>
              </a:buClr>
              <a:buFont typeface="Wingdings" panose="05000000000000000000" pitchFamily="2" charset="2"/>
              <a:buChar char="n"/>
            </a:pPr>
            <a:r>
              <a:rPr lang="zh-CN" altLang="zh-CN" dirty="0" smtClean="0"/>
              <a:t>商朝</a:t>
            </a:r>
            <a:r>
              <a:rPr lang="zh-CN" altLang="zh-CN" dirty="0"/>
              <a:t>的</a:t>
            </a:r>
            <a:r>
              <a:rPr lang="zh-CN" altLang="zh-CN" b="1" u="sng" dirty="0">
                <a:solidFill>
                  <a:srgbClr val="C00000"/>
                </a:solidFill>
              </a:rPr>
              <a:t>《汤刑》</a:t>
            </a:r>
            <a:r>
              <a:rPr lang="zh-CN" altLang="zh-CN" dirty="0"/>
              <a:t>大概是中国最早的国家法律。</a:t>
            </a:r>
          </a:p>
          <a:p>
            <a:pPr marL="342900" indent="-342900">
              <a:lnSpc>
                <a:spcPct val="250000"/>
              </a:lnSpc>
              <a:buClr>
                <a:srgbClr val="C00000"/>
              </a:buClr>
              <a:buFont typeface="Wingdings" panose="05000000000000000000" pitchFamily="2" charset="2"/>
              <a:buChar char="n"/>
            </a:pPr>
            <a:r>
              <a:rPr lang="zh-CN" altLang="en-US" dirty="0"/>
              <a:t>春秋末年，郑国</a:t>
            </a:r>
            <a:r>
              <a:rPr lang="zh-CN" altLang="en-US" b="1" u="sng" dirty="0">
                <a:solidFill>
                  <a:srgbClr val="C00000"/>
                </a:solidFill>
              </a:rPr>
              <a:t>子产铸的</a:t>
            </a:r>
            <a:r>
              <a:rPr lang="en-US" altLang="zh-CN" b="1" u="sng" dirty="0">
                <a:solidFill>
                  <a:srgbClr val="C00000"/>
                </a:solidFill>
              </a:rPr>
              <a:t>《</a:t>
            </a:r>
            <a:r>
              <a:rPr lang="zh-CN" altLang="en-US" b="1" u="sng" dirty="0">
                <a:solidFill>
                  <a:srgbClr val="C00000"/>
                </a:solidFill>
              </a:rPr>
              <a:t>刑书</a:t>
            </a:r>
            <a:r>
              <a:rPr lang="en-US" altLang="zh-CN" b="1" u="sng" dirty="0">
                <a:solidFill>
                  <a:srgbClr val="C00000"/>
                </a:solidFill>
              </a:rPr>
              <a:t>》</a:t>
            </a:r>
            <a:r>
              <a:rPr lang="zh-CN" altLang="en-US" dirty="0"/>
              <a:t>，开创了公布成文法的先例，</a:t>
            </a:r>
            <a:endParaRPr lang="en-US" altLang="zh-CN" dirty="0"/>
          </a:p>
          <a:p>
            <a:pPr marL="342900" indent="-342900">
              <a:lnSpc>
                <a:spcPct val="250000"/>
              </a:lnSpc>
              <a:buClr>
                <a:srgbClr val="C00000"/>
              </a:buClr>
              <a:buFont typeface="Wingdings" panose="05000000000000000000" pitchFamily="2" charset="2"/>
              <a:buChar char="n"/>
            </a:pPr>
            <a:r>
              <a:rPr lang="zh-CN" altLang="en-US" dirty="0" smtClean="0"/>
              <a:t>战国</a:t>
            </a:r>
            <a:r>
              <a:rPr lang="zh-CN" altLang="en-US" dirty="0"/>
              <a:t>时期，</a:t>
            </a:r>
            <a:r>
              <a:rPr lang="zh-CN" altLang="zh-CN" b="1" u="sng" dirty="0">
                <a:solidFill>
                  <a:srgbClr val="C00000"/>
                </a:solidFill>
              </a:rPr>
              <a:t>李悝的《法经》</a:t>
            </a:r>
            <a:r>
              <a:rPr lang="zh-CN" altLang="zh-CN" dirty="0"/>
              <a:t>是中国历史上第一部初具体系的封建法典。（</a:t>
            </a:r>
            <a:r>
              <a:rPr lang="en-US" altLang="zh-CN" dirty="0"/>
              <a:t>1001</a:t>
            </a:r>
            <a:r>
              <a:rPr lang="zh-CN" altLang="zh-CN" dirty="0"/>
              <a:t>单）。</a:t>
            </a:r>
          </a:p>
          <a:p>
            <a:pPr marL="342900" indent="-342900">
              <a:lnSpc>
                <a:spcPct val="250000"/>
              </a:lnSpc>
              <a:buClr>
                <a:srgbClr val="C00000"/>
              </a:buClr>
              <a:buFont typeface="Wingdings" panose="05000000000000000000" pitchFamily="2" charset="2"/>
              <a:buChar char="n"/>
            </a:pPr>
            <a:r>
              <a:rPr lang="zh-CN" altLang="zh-CN" dirty="0" smtClean="0"/>
              <a:t>最后</a:t>
            </a:r>
            <a:r>
              <a:rPr lang="zh-CN" altLang="zh-CN" dirty="0"/>
              <a:t>一部封建法典是</a:t>
            </a:r>
            <a:r>
              <a:rPr lang="zh-CN" altLang="zh-CN" b="1" u="sng" dirty="0">
                <a:solidFill>
                  <a:srgbClr val="C00000"/>
                </a:solidFill>
              </a:rPr>
              <a:t>《大清律例》</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41</a:t>
            </a:fld>
            <a:endParaRPr lang="zh-CN" altLang="en-US"/>
          </a:p>
        </p:txBody>
      </p:sp>
      <p:cxnSp>
        <p:nvCxnSpPr>
          <p:cNvPr id="5" name="直接箭头连接符 4"/>
          <p:cNvCxnSpPr/>
          <p:nvPr/>
        </p:nvCxnSpPr>
        <p:spPr>
          <a:xfrm flipH="1">
            <a:off x="1022465" y="2443942"/>
            <a:ext cx="0" cy="3424844"/>
          </a:xfrm>
          <a:prstGeom prst="straightConnector1">
            <a:avLst/>
          </a:prstGeom>
          <a:ln w="28575">
            <a:solidFill>
              <a:srgbClr val="CB150A"/>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868188" y="1925986"/>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1"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2"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3"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4"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5" name="矩形 14"/>
          <p:cNvSpPr/>
          <p:nvPr/>
        </p:nvSpPr>
        <p:spPr>
          <a:xfrm>
            <a:off x="866672" y="14905"/>
            <a:ext cx="3570609" cy="338554"/>
          </a:xfrm>
          <a:prstGeom prst="rect">
            <a:avLst/>
          </a:prstGeom>
        </p:spPr>
        <p:txBody>
          <a:bodyPr wrap="none">
            <a:spAutoFit/>
          </a:bodyPr>
          <a:lstStyle/>
          <a:p>
            <a:r>
              <a:rPr lang="en-US" altLang="zh-CN" sz="1600" dirty="0"/>
              <a:t>4.1.3 </a:t>
            </a:r>
            <a:r>
              <a:rPr lang="zh-CN" altLang="en-US" sz="1600" dirty="0" smtClean="0"/>
              <a:t>法律</a:t>
            </a:r>
            <a:r>
              <a:rPr lang="zh-CN" altLang="en-US" sz="1600" dirty="0"/>
              <a:t>制度与社会伦理秩序的保障</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中国历史上第一部初具体系的封建法典是（ ）</a:t>
            </a:r>
          </a:p>
          <a:p>
            <a:endParaRPr lang="en-US" altLang="zh-CN" dirty="0" smtClean="0"/>
          </a:p>
          <a:p>
            <a:r>
              <a:rPr lang="en-US" altLang="zh-CN" dirty="0" smtClean="0"/>
              <a:t>A</a:t>
            </a:r>
            <a:r>
              <a:rPr lang="en-US" altLang="zh-CN" dirty="0"/>
              <a:t>:</a:t>
            </a:r>
            <a:r>
              <a:rPr lang="zh-CN" altLang="en-US" dirty="0"/>
              <a:t>郑国子产</a:t>
            </a:r>
            <a:r>
              <a:rPr lang="en-US" altLang="zh-CN" dirty="0"/>
              <a:t>《</a:t>
            </a:r>
            <a:r>
              <a:rPr lang="zh-CN" altLang="en-US" dirty="0"/>
              <a:t>刑书</a:t>
            </a:r>
            <a:r>
              <a:rPr lang="en-US" altLang="zh-CN" dirty="0"/>
              <a:t>》</a:t>
            </a:r>
          </a:p>
          <a:p>
            <a:r>
              <a:rPr lang="en-US" altLang="zh-CN" dirty="0"/>
              <a:t>B:</a:t>
            </a:r>
            <a:r>
              <a:rPr lang="zh-CN" altLang="en-US" dirty="0"/>
              <a:t>魏国李悝</a:t>
            </a:r>
            <a:r>
              <a:rPr lang="en-US" altLang="zh-CN" dirty="0"/>
              <a:t>《</a:t>
            </a:r>
            <a:r>
              <a:rPr lang="zh-CN" altLang="en-US" dirty="0"/>
              <a:t>法经</a:t>
            </a:r>
            <a:r>
              <a:rPr lang="en-US" altLang="zh-CN" dirty="0"/>
              <a:t>》</a:t>
            </a:r>
          </a:p>
          <a:p>
            <a:r>
              <a:rPr lang="en-US" altLang="zh-CN" dirty="0"/>
              <a:t>C:《</a:t>
            </a:r>
            <a:r>
              <a:rPr lang="zh-CN" altLang="en-US" dirty="0"/>
              <a:t>秦律</a:t>
            </a:r>
            <a:r>
              <a:rPr lang="en-US" altLang="zh-CN" dirty="0"/>
              <a:t>》 </a:t>
            </a:r>
          </a:p>
          <a:p>
            <a:r>
              <a:rPr lang="en-US" altLang="zh-CN" dirty="0"/>
              <a:t>D:</a:t>
            </a:r>
            <a:r>
              <a:rPr lang="zh-CN" altLang="en-US" dirty="0"/>
              <a:t>汉</a:t>
            </a:r>
            <a:r>
              <a:rPr lang="en-US" altLang="zh-CN" dirty="0"/>
              <a:t>《</a:t>
            </a:r>
            <a:r>
              <a:rPr lang="zh-CN" altLang="en-US" dirty="0"/>
              <a:t>九章律</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42</a:t>
            </a:fld>
            <a:endParaRPr lang="zh-CN" altLang="en-US"/>
          </a:p>
        </p:txBody>
      </p:sp>
    </p:spTree>
    <p:extLst>
      <p:ext uri="{BB962C8B-B14F-4D97-AF65-F5344CB8AC3E}">
        <p14:creationId xmlns:p14="http://schemas.microsoft.com/office/powerpoint/2010/main" val="1511023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中国传统的政治制度</a:t>
            </a:r>
          </a:p>
        </p:txBody>
      </p:sp>
      <p:sp>
        <p:nvSpPr>
          <p:cNvPr id="3" name="内容占位符 2"/>
          <p:cNvSpPr>
            <a:spLocks noGrp="1"/>
          </p:cNvSpPr>
          <p:nvPr>
            <p:ph idx="1"/>
          </p:nvPr>
        </p:nvSpPr>
        <p:spPr>
          <a:xfrm>
            <a:off x="838200" y="1189822"/>
            <a:ext cx="7657407" cy="4987141"/>
          </a:xfrm>
        </p:spPr>
        <p:txBody>
          <a:bodyPr>
            <a:normAutofit/>
          </a:bodyPr>
          <a:lstStyle/>
          <a:p>
            <a:r>
              <a:rPr lang="zh-CN" altLang="en-US" sz="2400" dirty="0" smtClean="0">
                <a:latin typeface="+mj-ea"/>
                <a:ea typeface="+mj-ea"/>
              </a:rPr>
              <a:t>二、中国</a:t>
            </a:r>
            <a:r>
              <a:rPr lang="zh-CN" altLang="en-US" sz="2400" dirty="0">
                <a:latin typeface="+mj-ea"/>
                <a:ea typeface="+mj-ea"/>
              </a:rPr>
              <a:t>古代法律制度的文化特色主要有以下</a:t>
            </a:r>
            <a:r>
              <a:rPr lang="zh-CN" altLang="en-US" sz="2400" dirty="0" smtClean="0">
                <a:latin typeface="+mj-ea"/>
                <a:ea typeface="+mj-ea"/>
              </a:rPr>
              <a:t>表现</a:t>
            </a:r>
            <a:r>
              <a:rPr lang="zh-CN" altLang="en-US" dirty="0">
                <a:solidFill>
                  <a:srgbClr val="CB150A"/>
                </a:solidFill>
              </a:rPr>
              <a:t>★</a:t>
            </a:r>
            <a:r>
              <a:rPr lang="zh-CN" altLang="en-US" dirty="0" smtClean="0"/>
              <a:t>：</a:t>
            </a:r>
            <a:endParaRPr lang="zh-CN" altLang="en-US" dirty="0"/>
          </a:p>
          <a:p>
            <a:pPr marL="457200" indent="-457200">
              <a:lnSpc>
                <a:spcPct val="250000"/>
              </a:lnSpc>
              <a:buFont typeface="+mj-lt"/>
              <a:buAutoNum type="arabicPeriod"/>
            </a:pPr>
            <a:r>
              <a:rPr lang="zh-CN" altLang="en-US" dirty="0" smtClean="0"/>
              <a:t>以</a:t>
            </a:r>
            <a:r>
              <a:rPr lang="zh-CN" altLang="en-US" dirty="0"/>
              <a:t>儒家伦理学说作为立法的指导思想</a:t>
            </a:r>
            <a:r>
              <a:rPr lang="zh-CN" altLang="en-US" dirty="0" smtClean="0"/>
              <a:t>。</a:t>
            </a:r>
            <a:endParaRPr lang="en-US" altLang="zh-CN" dirty="0" smtClean="0"/>
          </a:p>
          <a:p>
            <a:pPr marL="457200" indent="-457200">
              <a:lnSpc>
                <a:spcPct val="250000"/>
              </a:lnSpc>
              <a:buFont typeface="+mj-lt"/>
              <a:buAutoNum type="arabicPeriod"/>
            </a:pPr>
            <a:r>
              <a:rPr lang="zh-CN" altLang="en-US" dirty="0" smtClean="0"/>
              <a:t>家族</a:t>
            </a:r>
            <a:r>
              <a:rPr lang="zh-CN" altLang="en-US" dirty="0"/>
              <a:t>本位的伦理法占有重要地位</a:t>
            </a:r>
            <a:r>
              <a:rPr lang="zh-CN" altLang="en-US" dirty="0" smtClean="0"/>
              <a:t>。</a:t>
            </a:r>
            <a:endParaRPr lang="en-US" altLang="zh-CN" dirty="0" smtClean="0"/>
          </a:p>
          <a:p>
            <a:pPr marL="457200" indent="-457200">
              <a:lnSpc>
                <a:spcPct val="250000"/>
              </a:lnSpc>
              <a:buFont typeface="+mj-lt"/>
              <a:buAutoNum type="arabicPeriod"/>
            </a:pPr>
            <a:r>
              <a:rPr lang="zh-CN" altLang="en-US" dirty="0" smtClean="0"/>
              <a:t>皇权</a:t>
            </a:r>
            <a:r>
              <a:rPr lang="zh-CN" altLang="en-US" dirty="0"/>
              <a:t>至上，法自君出</a:t>
            </a:r>
            <a:r>
              <a:rPr lang="zh-CN" altLang="en-US" dirty="0" smtClean="0"/>
              <a:t>。</a:t>
            </a:r>
            <a:endParaRPr lang="en-US" altLang="zh-CN" dirty="0" smtClean="0"/>
          </a:p>
          <a:p>
            <a:pPr marL="457200" indent="-457200">
              <a:lnSpc>
                <a:spcPct val="250000"/>
              </a:lnSpc>
              <a:buFont typeface="+mj-lt"/>
              <a:buAutoNum type="arabicPeriod"/>
            </a:pPr>
            <a:r>
              <a:rPr lang="zh-CN" altLang="en-US" dirty="0" smtClean="0"/>
              <a:t>强调</a:t>
            </a:r>
            <a:r>
              <a:rPr lang="zh-CN" altLang="en-US" dirty="0"/>
              <a:t>等级特权，主张同罪异罚</a:t>
            </a:r>
            <a:r>
              <a:rPr lang="zh-CN" altLang="en-US" dirty="0" smtClean="0"/>
              <a:t>。</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43</a:t>
            </a:fld>
            <a:endParaRPr lang="zh-CN" altLang="en-US"/>
          </a:p>
        </p:txBody>
      </p:sp>
      <p:sp>
        <p:nvSpPr>
          <p:cNvPr id="5" name="圆角矩形 4"/>
          <p:cNvSpPr/>
          <p:nvPr/>
        </p:nvSpPr>
        <p:spPr>
          <a:xfrm>
            <a:off x="7999614" y="1379912"/>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矩形 5"/>
          <p:cNvSpPr/>
          <p:nvPr/>
        </p:nvSpPr>
        <p:spPr>
          <a:xfrm>
            <a:off x="866672" y="14905"/>
            <a:ext cx="3980978" cy="338554"/>
          </a:xfrm>
          <a:prstGeom prst="rect">
            <a:avLst/>
          </a:prstGeom>
        </p:spPr>
        <p:txBody>
          <a:bodyPr wrap="none">
            <a:spAutoFit/>
          </a:bodyPr>
          <a:lstStyle/>
          <a:p>
            <a:r>
              <a:rPr lang="en-US" altLang="zh-CN" sz="1600" dirty="0"/>
              <a:t>4.1.3 </a:t>
            </a:r>
            <a:r>
              <a:rPr lang="zh-CN" altLang="en-US" sz="1600" dirty="0"/>
              <a:t>三、法律制度与社会伦理秩序的保障</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a:xfrm>
            <a:off x="838200" y="1189822"/>
            <a:ext cx="7657407" cy="4987141"/>
          </a:xfrm>
        </p:spPr>
        <p:txBody>
          <a:bodyPr>
            <a:normAutofit/>
          </a:bodyPr>
          <a:lstStyle/>
          <a:p>
            <a:r>
              <a:rPr lang="en-US" altLang="zh-CN" sz="2400" dirty="0" smtClean="0">
                <a:latin typeface="+mj-ea"/>
                <a:ea typeface="+mj-ea"/>
              </a:rPr>
              <a:t>4.1.3</a:t>
            </a:r>
            <a:r>
              <a:rPr lang="zh-CN" altLang="en-US" sz="2400" dirty="0" smtClean="0">
                <a:latin typeface="+mj-ea"/>
                <a:ea typeface="+mj-ea"/>
              </a:rPr>
              <a:t>、中国</a:t>
            </a:r>
            <a:r>
              <a:rPr lang="zh-CN" altLang="en-US" sz="2400" dirty="0">
                <a:latin typeface="+mj-ea"/>
                <a:ea typeface="+mj-ea"/>
              </a:rPr>
              <a:t>古代法律制度的文化特色主要有以下</a:t>
            </a:r>
            <a:r>
              <a:rPr lang="zh-CN" altLang="en-US" sz="2400" dirty="0" smtClean="0">
                <a:latin typeface="+mj-ea"/>
                <a:ea typeface="+mj-ea"/>
              </a:rPr>
              <a:t>表现</a:t>
            </a:r>
            <a:r>
              <a:rPr lang="zh-CN" altLang="en-US" dirty="0">
                <a:solidFill>
                  <a:srgbClr val="CB150A"/>
                </a:solidFill>
              </a:rPr>
              <a:t>★</a:t>
            </a:r>
            <a:r>
              <a:rPr lang="zh-CN" altLang="en-US" dirty="0" smtClean="0"/>
              <a:t>：</a:t>
            </a:r>
            <a:endParaRPr lang="zh-CN" altLang="en-US" dirty="0"/>
          </a:p>
          <a:p>
            <a:pPr marL="457200" indent="-457200">
              <a:lnSpc>
                <a:spcPct val="250000"/>
              </a:lnSpc>
              <a:buFont typeface="+mj-lt"/>
              <a:buAutoNum type="arabicPeriod"/>
            </a:pPr>
            <a:r>
              <a:rPr lang="zh-CN" altLang="en-US" b="1" u="sng" dirty="0" smtClean="0">
                <a:solidFill>
                  <a:srgbClr val="C00000"/>
                </a:solidFill>
              </a:rPr>
              <a:t>以</a:t>
            </a:r>
            <a:r>
              <a:rPr lang="zh-CN" altLang="en-US" b="1" u="sng" dirty="0">
                <a:solidFill>
                  <a:srgbClr val="C00000"/>
                </a:solidFill>
              </a:rPr>
              <a:t>儒家伦理学说作为立法的指导思想</a:t>
            </a:r>
            <a:r>
              <a:rPr lang="zh-CN" altLang="en-US" b="1" u="sng" dirty="0" smtClean="0">
                <a:solidFill>
                  <a:srgbClr val="C00000"/>
                </a:solidFill>
              </a:rPr>
              <a:t>。</a:t>
            </a:r>
            <a:endParaRPr lang="en-US" altLang="zh-CN" b="1" u="sng" dirty="0" smtClean="0">
              <a:solidFill>
                <a:srgbClr val="C00000"/>
              </a:solidFill>
            </a:endParaRPr>
          </a:p>
          <a:p>
            <a:pPr marL="457200" indent="-457200">
              <a:lnSpc>
                <a:spcPct val="250000"/>
              </a:lnSpc>
              <a:buFont typeface="+mj-lt"/>
              <a:buAutoNum type="arabicPeriod"/>
            </a:pPr>
            <a:r>
              <a:rPr lang="zh-CN" altLang="en-US" dirty="0" smtClean="0"/>
              <a:t>家族</a:t>
            </a:r>
            <a:r>
              <a:rPr lang="zh-CN" altLang="en-US" dirty="0"/>
              <a:t>本位的伦理法占有重要地位</a:t>
            </a:r>
            <a:r>
              <a:rPr lang="zh-CN" altLang="en-US" dirty="0" smtClean="0"/>
              <a:t>。</a:t>
            </a:r>
            <a:endParaRPr lang="en-US" altLang="zh-CN" dirty="0" smtClean="0"/>
          </a:p>
          <a:p>
            <a:pPr marL="457200" indent="-457200">
              <a:lnSpc>
                <a:spcPct val="250000"/>
              </a:lnSpc>
              <a:buFont typeface="+mj-lt"/>
              <a:buAutoNum type="arabicPeriod"/>
            </a:pPr>
            <a:r>
              <a:rPr lang="zh-CN" altLang="en-US" dirty="0" smtClean="0"/>
              <a:t>皇权</a:t>
            </a:r>
            <a:r>
              <a:rPr lang="zh-CN" altLang="en-US" dirty="0"/>
              <a:t>至上，法自君出</a:t>
            </a:r>
            <a:r>
              <a:rPr lang="zh-CN" altLang="en-US" dirty="0" smtClean="0"/>
              <a:t>。</a:t>
            </a:r>
            <a:endParaRPr lang="en-US" altLang="zh-CN" dirty="0" smtClean="0"/>
          </a:p>
          <a:p>
            <a:pPr marL="457200" indent="-457200">
              <a:lnSpc>
                <a:spcPct val="250000"/>
              </a:lnSpc>
              <a:buFont typeface="+mj-lt"/>
              <a:buAutoNum type="arabicPeriod"/>
            </a:pPr>
            <a:r>
              <a:rPr lang="zh-CN" altLang="en-US" dirty="0" smtClean="0"/>
              <a:t>强调</a:t>
            </a:r>
            <a:r>
              <a:rPr lang="zh-CN" altLang="en-US" dirty="0"/>
              <a:t>等级特权，主张同罪异罚</a:t>
            </a:r>
            <a:r>
              <a:rPr lang="zh-CN" altLang="en-US" dirty="0" smtClean="0"/>
              <a:t>。</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44</a:t>
            </a:fld>
            <a:endParaRPr lang="zh-CN" altLang="en-US"/>
          </a:p>
        </p:txBody>
      </p:sp>
      <p:sp>
        <p:nvSpPr>
          <p:cNvPr id="5" name="矩形 4"/>
          <p:cNvSpPr/>
          <p:nvPr/>
        </p:nvSpPr>
        <p:spPr>
          <a:xfrm>
            <a:off x="5832765" y="2159627"/>
            <a:ext cx="6096000" cy="2862322"/>
          </a:xfrm>
          <a:prstGeom prst="rect">
            <a:avLst/>
          </a:prstGeom>
          <a:ln>
            <a:solidFill>
              <a:srgbClr val="CB150A"/>
            </a:solidFill>
          </a:ln>
        </p:spPr>
        <p:txBody>
          <a:bodyPr>
            <a:spAutoFit/>
          </a:bodyPr>
          <a:lstStyle/>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以</a:t>
            </a:r>
            <a:r>
              <a:rPr lang="zh-CN" altLang="en-US" sz="2000" b="1" u="sng" dirty="0">
                <a:solidFill>
                  <a:srgbClr val="C00000"/>
                </a:solidFill>
                <a:latin typeface="等线" panose="02010600030101010101" pitchFamily="2" charset="-122"/>
                <a:ea typeface="等线" panose="02010600030101010101" pitchFamily="2" charset="-122"/>
              </a:rPr>
              <a:t>“三纲”</a:t>
            </a:r>
            <a:r>
              <a:rPr lang="zh-CN" altLang="en-US" sz="2000" dirty="0">
                <a:solidFill>
                  <a:prstClr val="black"/>
                </a:solidFill>
                <a:latin typeface="等线" panose="02010600030101010101" pitchFamily="2" charset="-122"/>
                <a:ea typeface="等线" panose="02010600030101010101" pitchFamily="2" charset="-122"/>
              </a:rPr>
              <a:t>为</a:t>
            </a:r>
            <a:r>
              <a:rPr lang="zh-CN" altLang="en-US" sz="2000" b="1" u="sng" dirty="0">
                <a:solidFill>
                  <a:srgbClr val="C00000"/>
                </a:solidFill>
                <a:latin typeface="等线" panose="02010600030101010101" pitchFamily="2" charset="-122"/>
                <a:ea typeface="等线" panose="02010600030101010101" pitchFamily="2" charset="-122"/>
              </a:rPr>
              <a:t>核心</a:t>
            </a:r>
            <a:r>
              <a:rPr lang="zh-CN" altLang="en-US" sz="2000" dirty="0">
                <a:solidFill>
                  <a:prstClr val="black"/>
                </a:solidFill>
                <a:latin typeface="等线" panose="02010600030101010101" pitchFamily="2" charset="-122"/>
                <a:ea typeface="等线" panose="02010600030101010101" pitchFamily="2" charset="-122"/>
              </a:rPr>
              <a:t>的</a:t>
            </a:r>
            <a:r>
              <a:rPr lang="zh-CN" altLang="en-US" sz="2000" b="1" u="sng" dirty="0">
                <a:solidFill>
                  <a:srgbClr val="C00000"/>
                </a:solidFill>
                <a:latin typeface="等线" panose="02010600030101010101" pitchFamily="2" charset="-122"/>
                <a:ea typeface="等线" panose="02010600030101010101" pitchFamily="2" charset="-122"/>
              </a:rPr>
              <a:t>封建礼教</a:t>
            </a:r>
            <a:r>
              <a:rPr lang="zh-CN" altLang="en-US" sz="2000" dirty="0">
                <a:solidFill>
                  <a:prstClr val="black"/>
                </a:solidFill>
                <a:latin typeface="等线" panose="02010600030101010101" pitchFamily="2" charset="-122"/>
                <a:ea typeface="等线" panose="02010600030101010101" pitchFamily="2" charset="-122"/>
              </a:rPr>
              <a:t>作为指导立法、司法活动的基本原则</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贯穿</a:t>
            </a:r>
            <a:r>
              <a:rPr lang="zh-CN" altLang="en-US" sz="2000" b="1" u="sng" dirty="0">
                <a:solidFill>
                  <a:srgbClr val="C00000"/>
                </a:solidFill>
                <a:latin typeface="等线" panose="02010600030101010101" pitchFamily="2" charset="-122"/>
                <a:ea typeface="等线" panose="02010600030101010101" pitchFamily="2" charset="-122"/>
              </a:rPr>
              <a:t>“德主刑辅”</a:t>
            </a:r>
            <a:r>
              <a:rPr lang="zh-CN" altLang="en-US" sz="2000" dirty="0">
                <a:solidFill>
                  <a:prstClr val="black"/>
                </a:solidFill>
                <a:latin typeface="等线" panose="02010600030101010101" pitchFamily="2" charset="-122"/>
                <a:ea typeface="等线" panose="02010600030101010101" pitchFamily="2" charset="-122"/>
              </a:rPr>
              <a:t>、“</a:t>
            </a:r>
            <a:r>
              <a:rPr lang="zh-CN" altLang="en-US" sz="2000" b="1" u="sng" dirty="0">
                <a:solidFill>
                  <a:srgbClr val="C00000"/>
                </a:solidFill>
                <a:latin typeface="等线" panose="02010600030101010101" pitchFamily="2" charset="-122"/>
                <a:ea typeface="等线" panose="02010600030101010101" pitchFamily="2" charset="-122"/>
              </a:rPr>
              <a:t>明刑弼教</a:t>
            </a:r>
            <a:r>
              <a:rPr lang="zh-CN" altLang="en-US" sz="2000" dirty="0">
                <a:solidFill>
                  <a:prstClr val="black"/>
                </a:solidFill>
                <a:latin typeface="等线" panose="02010600030101010101" pitchFamily="2" charset="-122"/>
                <a:ea typeface="等线" panose="02010600030101010101" pitchFamily="2" charset="-122"/>
              </a:rPr>
              <a:t>”的精神，以德为主，德刑并用是统治者所倡导的统治方法</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通过</a:t>
            </a:r>
            <a:r>
              <a:rPr lang="zh-CN" altLang="en-US" sz="2000" b="1" u="sng" dirty="0">
                <a:solidFill>
                  <a:srgbClr val="C00000"/>
                </a:solidFill>
                <a:latin typeface="等线" panose="02010600030101010101" pitchFamily="2" charset="-122"/>
                <a:ea typeface="等线" panose="02010600030101010101" pitchFamily="2" charset="-122"/>
              </a:rPr>
              <a:t>引经断狱、引经注律</a:t>
            </a:r>
            <a:r>
              <a:rPr lang="zh-CN" altLang="en-US" sz="2000" dirty="0">
                <a:solidFill>
                  <a:prstClr val="black"/>
                </a:solidFill>
                <a:latin typeface="等线" panose="02010600030101010101" pitchFamily="2" charset="-122"/>
                <a:ea typeface="等线" panose="02010600030101010101" pitchFamily="2" charset="-122"/>
              </a:rPr>
              <a:t>等方式使儒家经典法典化</a:t>
            </a:r>
            <a:r>
              <a:rPr lang="zh-CN" altLang="en-US" sz="2000" dirty="0" smtClean="0">
                <a:solidFill>
                  <a:prstClr val="black"/>
                </a:solidFill>
                <a:latin typeface="等线" panose="02010600030101010101" pitchFamily="2" charset="-122"/>
                <a:ea typeface="等线" panose="02010600030101010101" pitchFamily="2" charset="-122"/>
              </a:rPr>
              <a:t>。如“春秋决狱” 。</a:t>
            </a:r>
            <a:endParaRPr lang="zh-CN" altLang="en-US" sz="2000" dirty="0">
              <a:solidFill>
                <a:prstClr val="black"/>
              </a:solidFill>
              <a:latin typeface="等线" panose="02010600030101010101" pitchFamily="2" charset="-122"/>
              <a:ea typeface="等线" panose="02010600030101010101" pitchFamily="2" charset="-122"/>
            </a:endParaRPr>
          </a:p>
        </p:txBody>
      </p:sp>
      <p:sp>
        <p:nvSpPr>
          <p:cNvPr id="6" name="圆角矩形 5"/>
          <p:cNvSpPr/>
          <p:nvPr/>
        </p:nvSpPr>
        <p:spPr>
          <a:xfrm>
            <a:off x="7999614" y="1379912"/>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8" name="圆角矩形 7"/>
          <p:cNvSpPr/>
          <p:nvPr/>
        </p:nvSpPr>
        <p:spPr>
          <a:xfrm>
            <a:off x="5633259" y="204236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9"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2"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3"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4"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5"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6" name="矩形 15"/>
          <p:cNvSpPr/>
          <p:nvPr/>
        </p:nvSpPr>
        <p:spPr>
          <a:xfrm>
            <a:off x="866672" y="14905"/>
            <a:ext cx="3980978" cy="338554"/>
          </a:xfrm>
          <a:prstGeom prst="rect">
            <a:avLst/>
          </a:prstGeom>
        </p:spPr>
        <p:txBody>
          <a:bodyPr wrap="none">
            <a:spAutoFit/>
          </a:bodyPr>
          <a:lstStyle/>
          <a:p>
            <a:r>
              <a:rPr lang="en-US" altLang="zh-CN" sz="1600" dirty="0"/>
              <a:t>4.1.3 </a:t>
            </a:r>
            <a:r>
              <a:rPr lang="zh-CN" altLang="en-US" sz="1600" dirty="0"/>
              <a:t>三、法律制度与社会伦理秩序的保障</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下列选项中，体现中国古代法律制度以儒家伦理学说作为立法指导思想这一文化特色的有（ ）</a:t>
            </a:r>
          </a:p>
          <a:p>
            <a:endParaRPr lang="en-US" altLang="zh-CN" dirty="0" smtClean="0"/>
          </a:p>
          <a:p>
            <a:r>
              <a:rPr lang="en-US" altLang="zh-CN" dirty="0" smtClean="0"/>
              <a:t>A</a:t>
            </a:r>
            <a:r>
              <a:rPr lang="en-US" altLang="zh-CN" dirty="0"/>
              <a:t>:</a:t>
            </a:r>
            <a:r>
              <a:rPr lang="zh-CN" altLang="en-US" dirty="0"/>
              <a:t>天人合一，观物比德</a:t>
            </a:r>
          </a:p>
          <a:p>
            <a:r>
              <a:rPr lang="en-US" altLang="zh-CN" dirty="0"/>
              <a:t>B:</a:t>
            </a:r>
            <a:r>
              <a:rPr lang="zh-CN" altLang="en-US" dirty="0"/>
              <a:t>以“三纲”为核心的封建礼教指导立法、司法</a:t>
            </a:r>
          </a:p>
          <a:p>
            <a:r>
              <a:rPr lang="en-US" altLang="zh-CN" dirty="0"/>
              <a:t>C:</a:t>
            </a:r>
            <a:r>
              <a:rPr lang="zh-CN" altLang="en-US" dirty="0"/>
              <a:t>以德为主，德刑并用</a:t>
            </a:r>
          </a:p>
          <a:p>
            <a:r>
              <a:rPr lang="en-US" altLang="zh-CN" dirty="0"/>
              <a:t>D:</a:t>
            </a:r>
            <a:r>
              <a:rPr lang="zh-CN" altLang="en-US" dirty="0"/>
              <a:t>引经断狱，引经注律</a:t>
            </a:r>
          </a:p>
          <a:p>
            <a:r>
              <a:rPr lang="en-US" altLang="zh-CN" dirty="0"/>
              <a:t>E:</a:t>
            </a:r>
            <a:r>
              <a:rPr lang="zh-CN" altLang="en-US" dirty="0"/>
              <a:t>以</a:t>
            </a:r>
            <a:r>
              <a:rPr lang="en-US" altLang="zh-CN" dirty="0"/>
              <a:t>《</a:t>
            </a:r>
            <a:r>
              <a:rPr lang="zh-CN" altLang="en-US" dirty="0"/>
              <a:t>道德经</a:t>
            </a:r>
            <a:r>
              <a:rPr lang="en-US" altLang="zh-CN" dirty="0"/>
              <a:t>》</a:t>
            </a:r>
            <a:r>
              <a:rPr lang="zh-CN" altLang="en-US" dirty="0"/>
              <a:t>作为断狱依据</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45</a:t>
            </a:fld>
            <a:endParaRPr lang="zh-CN" altLang="en-US"/>
          </a:p>
        </p:txBody>
      </p:sp>
    </p:spTree>
    <p:extLst>
      <p:ext uri="{BB962C8B-B14F-4D97-AF65-F5344CB8AC3E}">
        <p14:creationId xmlns:p14="http://schemas.microsoft.com/office/powerpoint/2010/main" val="1992367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a:xfrm>
            <a:off x="838200" y="1189822"/>
            <a:ext cx="7657407" cy="4987141"/>
          </a:xfrm>
        </p:spPr>
        <p:txBody>
          <a:bodyPr>
            <a:normAutofit/>
          </a:bodyPr>
          <a:lstStyle/>
          <a:p>
            <a:r>
              <a:rPr lang="en-US" altLang="zh-CN" sz="2400" dirty="0" smtClean="0">
                <a:latin typeface="+mj-ea"/>
                <a:ea typeface="+mj-ea"/>
              </a:rPr>
              <a:t>4.1.3</a:t>
            </a:r>
            <a:r>
              <a:rPr lang="zh-CN" altLang="en-US" sz="2400" dirty="0" smtClean="0">
                <a:latin typeface="+mj-ea"/>
                <a:ea typeface="+mj-ea"/>
              </a:rPr>
              <a:t>、中国</a:t>
            </a:r>
            <a:r>
              <a:rPr lang="zh-CN" altLang="en-US" sz="2400" dirty="0">
                <a:latin typeface="+mj-ea"/>
                <a:ea typeface="+mj-ea"/>
              </a:rPr>
              <a:t>古代法律制度的文化特色主要有以下</a:t>
            </a:r>
            <a:r>
              <a:rPr lang="zh-CN" altLang="en-US" sz="2400" dirty="0" smtClean="0">
                <a:latin typeface="+mj-ea"/>
                <a:ea typeface="+mj-ea"/>
              </a:rPr>
              <a:t>表现</a:t>
            </a:r>
            <a:r>
              <a:rPr lang="zh-CN" altLang="en-US" dirty="0">
                <a:solidFill>
                  <a:srgbClr val="CB150A"/>
                </a:solidFill>
              </a:rPr>
              <a:t>★</a:t>
            </a:r>
            <a:r>
              <a:rPr lang="zh-CN" altLang="en-US" dirty="0" smtClean="0"/>
              <a:t>：</a:t>
            </a:r>
            <a:endParaRPr lang="zh-CN" altLang="en-US" dirty="0"/>
          </a:p>
          <a:p>
            <a:pPr marL="457200" indent="-457200">
              <a:lnSpc>
                <a:spcPct val="250000"/>
              </a:lnSpc>
              <a:buFont typeface="+mj-lt"/>
              <a:buAutoNum type="arabicPeriod"/>
            </a:pPr>
            <a:r>
              <a:rPr lang="zh-CN" altLang="en-US" dirty="0" smtClean="0"/>
              <a:t>以</a:t>
            </a:r>
            <a:r>
              <a:rPr lang="zh-CN" altLang="en-US" dirty="0"/>
              <a:t>儒家伦理学说作为立法的指导思想</a:t>
            </a:r>
            <a:r>
              <a:rPr lang="zh-CN" altLang="en-US" dirty="0" smtClean="0"/>
              <a:t>。</a:t>
            </a:r>
            <a:endParaRPr lang="en-US" altLang="zh-CN" dirty="0" smtClean="0"/>
          </a:p>
          <a:p>
            <a:pPr marL="457200" indent="-457200">
              <a:lnSpc>
                <a:spcPct val="250000"/>
              </a:lnSpc>
              <a:buFont typeface="+mj-lt"/>
              <a:buAutoNum type="arabicPeriod"/>
            </a:pPr>
            <a:r>
              <a:rPr lang="zh-CN" altLang="en-US" b="1" u="sng" dirty="0">
                <a:solidFill>
                  <a:srgbClr val="C00000"/>
                </a:solidFill>
              </a:rPr>
              <a:t>家族本位的伦理法占有重要地位</a:t>
            </a:r>
            <a:r>
              <a:rPr lang="zh-CN" altLang="en-US" dirty="0" smtClean="0"/>
              <a:t>。</a:t>
            </a:r>
            <a:endParaRPr lang="en-US" altLang="zh-CN" dirty="0" smtClean="0"/>
          </a:p>
          <a:p>
            <a:pPr marL="457200" indent="-457200">
              <a:lnSpc>
                <a:spcPct val="250000"/>
              </a:lnSpc>
              <a:buFont typeface="+mj-lt"/>
              <a:buAutoNum type="arabicPeriod"/>
            </a:pPr>
            <a:r>
              <a:rPr lang="zh-CN" altLang="en-US" dirty="0" smtClean="0"/>
              <a:t>皇权</a:t>
            </a:r>
            <a:r>
              <a:rPr lang="zh-CN" altLang="en-US" dirty="0"/>
              <a:t>至上，法自君出</a:t>
            </a:r>
            <a:r>
              <a:rPr lang="zh-CN" altLang="en-US" dirty="0" smtClean="0"/>
              <a:t>。</a:t>
            </a:r>
            <a:endParaRPr lang="en-US" altLang="zh-CN" dirty="0" smtClean="0"/>
          </a:p>
          <a:p>
            <a:pPr marL="457200" indent="-457200">
              <a:lnSpc>
                <a:spcPct val="250000"/>
              </a:lnSpc>
              <a:buFont typeface="+mj-lt"/>
              <a:buAutoNum type="arabicPeriod"/>
            </a:pPr>
            <a:r>
              <a:rPr lang="zh-CN" altLang="en-US" dirty="0" smtClean="0"/>
              <a:t>强调</a:t>
            </a:r>
            <a:r>
              <a:rPr lang="zh-CN" altLang="en-US" dirty="0"/>
              <a:t>等级特权，主张同罪异罚</a:t>
            </a:r>
            <a:r>
              <a:rPr lang="zh-CN" altLang="en-US" dirty="0" smtClean="0"/>
              <a:t>。</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46</a:t>
            </a:fld>
            <a:endParaRPr lang="zh-CN" altLang="en-US" dirty="0"/>
          </a:p>
        </p:txBody>
      </p:sp>
      <p:sp>
        <p:nvSpPr>
          <p:cNvPr id="5" name="矩形 4"/>
          <p:cNvSpPr/>
          <p:nvPr/>
        </p:nvSpPr>
        <p:spPr>
          <a:xfrm>
            <a:off x="5953298" y="2247221"/>
            <a:ext cx="5516880" cy="3323987"/>
          </a:xfrm>
          <a:prstGeom prst="rect">
            <a:avLst/>
          </a:prstGeom>
          <a:ln>
            <a:solidFill>
              <a:srgbClr val="CB150A"/>
            </a:solidFill>
          </a:ln>
        </p:spPr>
        <p:txBody>
          <a:bodyPr wrap="square">
            <a:spAutoFit/>
          </a:bodyPr>
          <a:lstStyle/>
          <a:p>
            <a:pPr marL="457200" lvl="0" indent="-457200">
              <a:lnSpc>
                <a:spcPct val="150000"/>
              </a:lnSpc>
              <a:buFont typeface="+mj-lt"/>
              <a:buAutoNum type="arabicPeriod"/>
            </a:pPr>
            <a:r>
              <a:rPr lang="zh-CN" altLang="en-US" sz="2000" b="1" u="sng" dirty="0">
                <a:solidFill>
                  <a:srgbClr val="C00000"/>
                </a:solidFill>
                <a:latin typeface="等线" panose="02010600030101010101" pitchFamily="2" charset="-122"/>
                <a:ea typeface="等线" panose="02010600030101010101" pitchFamily="2" charset="-122"/>
              </a:rPr>
              <a:t>家族本位的伦理法</a:t>
            </a:r>
            <a:r>
              <a:rPr lang="zh-CN" altLang="en-US" sz="2000" dirty="0">
                <a:solidFill>
                  <a:prstClr val="black"/>
                </a:solidFill>
                <a:latin typeface="等线" panose="02010600030101010101" pitchFamily="2" charset="-122"/>
                <a:ea typeface="等线" panose="02010600030101010101" pitchFamily="2" charset="-122"/>
              </a:rPr>
              <a:t>占有重要地位</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b="1" u="sng" dirty="0" smtClean="0">
                <a:solidFill>
                  <a:srgbClr val="C00000"/>
                </a:solidFill>
                <a:latin typeface="等线" panose="02010600030101010101" pitchFamily="2" charset="-122"/>
                <a:ea typeface="等线" panose="02010600030101010101" pitchFamily="2" charset="-122"/>
              </a:rPr>
              <a:t>十</a:t>
            </a:r>
            <a:r>
              <a:rPr lang="zh-CN" altLang="en-US" sz="2000" b="1" u="sng" dirty="0">
                <a:solidFill>
                  <a:srgbClr val="C00000"/>
                </a:solidFill>
                <a:latin typeface="等线" panose="02010600030101010101" pitchFamily="2" charset="-122"/>
                <a:ea typeface="等线" panose="02010600030101010101" pitchFamily="2" charset="-122"/>
              </a:rPr>
              <a:t>恶</a:t>
            </a:r>
            <a:r>
              <a:rPr lang="zh-CN" altLang="en-US" sz="2000" dirty="0">
                <a:solidFill>
                  <a:prstClr val="black"/>
                </a:solidFill>
                <a:latin typeface="等线" panose="02010600030101010101" pitchFamily="2" charset="-122"/>
                <a:ea typeface="等线" panose="02010600030101010101" pitchFamily="2" charset="-122"/>
              </a:rPr>
              <a:t>是古代社会中最严重的</a:t>
            </a:r>
            <a:r>
              <a:rPr lang="zh-CN" altLang="en-US" sz="2000" dirty="0" smtClean="0">
                <a:solidFill>
                  <a:prstClr val="black"/>
                </a:solidFill>
                <a:latin typeface="等线" panose="02010600030101010101" pitchFamily="2" charset="-122"/>
                <a:ea typeface="等线" panose="02010600030101010101" pitchFamily="2" charset="-122"/>
              </a:rPr>
              <a:t>犯罪：</a:t>
            </a:r>
            <a:endParaRPr lang="en-US" altLang="zh-CN" sz="2000" dirty="0" smtClean="0">
              <a:solidFill>
                <a:prstClr val="black"/>
              </a:solidFill>
              <a:latin typeface="等线" panose="02010600030101010101" pitchFamily="2" charset="-122"/>
              <a:ea typeface="等线" panose="02010600030101010101" pitchFamily="2" charset="-122"/>
            </a:endParaRPr>
          </a:p>
          <a:p>
            <a:pPr marL="914400" lvl="1" indent="-457200">
              <a:lnSpc>
                <a:spcPct val="150000"/>
              </a:lnSpc>
              <a:buFont typeface="+mj-ea"/>
              <a:buAutoNum type="circleNumDbPlain"/>
            </a:pPr>
            <a:r>
              <a:rPr lang="zh-CN" altLang="en-US" sz="2000" dirty="0" smtClean="0">
                <a:solidFill>
                  <a:prstClr val="black"/>
                </a:solidFill>
                <a:latin typeface="等线" panose="02010600030101010101" pitchFamily="2" charset="-122"/>
                <a:ea typeface="等线" panose="02010600030101010101" pitchFamily="2" charset="-122"/>
              </a:rPr>
              <a:t>维护</a:t>
            </a:r>
            <a:r>
              <a:rPr lang="zh-CN" altLang="en-US" sz="2000" dirty="0">
                <a:solidFill>
                  <a:prstClr val="black"/>
                </a:solidFill>
                <a:latin typeface="等线" panose="02010600030101010101" pitchFamily="2" charset="-122"/>
                <a:ea typeface="等线" panose="02010600030101010101" pitchFamily="2" charset="-122"/>
              </a:rPr>
              <a:t>以皇帝为代表的封建统治，打击危害封建国家和危及皇帝人身安全与尊严的行为</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a:solidFill>
                <a:prstClr val="black"/>
              </a:solidFill>
              <a:latin typeface="等线" panose="02010600030101010101" pitchFamily="2" charset="-122"/>
              <a:ea typeface="等线" panose="02010600030101010101" pitchFamily="2" charset="-122"/>
            </a:endParaRPr>
          </a:p>
          <a:p>
            <a:pPr marL="914400" lvl="1" indent="-457200">
              <a:lnSpc>
                <a:spcPct val="150000"/>
              </a:lnSpc>
              <a:buFont typeface="+mj-ea"/>
              <a:buAutoNum type="circleNumDbPlain"/>
            </a:pPr>
            <a:r>
              <a:rPr lang="zh-CN" altLang="en-US" sz="2000" dirty="0" smtClean="0">
                <a:solidFill>
                  <a:prstClr val="black"/>
                </a:solidFill>
                <a:latin typeface="等线" panose="02010600030101010101" pitchFamily="2" charset="-122"/>
                <a:ea typeface="等线" panose="02010600030101010101" pitchFamily="2" charset="-122"/>
              </a:rPr>
              <a:t>维护</a:t>
            </a:r>
            <a:r>
              <a:rPr lang="zh-CN" altLang="en-US" sz="2000" dirty="0">
                <a:solidFill>
                  <a:prstClr val="black"/>
                </a:solidFill>
                <a:latin typeface="等线" panose="02010600030101010101" pitchFamily="2" charset="-122"/>
                <a:ea typeface="等线" panose="02010600030101010101" pitchFamily="2" charset="-122"/>
              </a:rPr>
              <a:t>以父权、夫权为中心的家族制度，严厉打击危害家族伦常的犯罪行为。</a:t>
            </a:r>
            <a:endParaRPr lang="en-US" altLang="zh-CN" sz="2000" dirty="0">
              <a:solidFill>
                <a:prstClr val="black"/>
              </a:solidFill>
              <a:latin typeface="等线" panose="02010600030101010101" pitchFamily="2" charset="-122"/>
              <a:ea typeface="等线" panose="02010600030101010101" pitchFamily="2" charset="-122"/>
            </a:endParaRPr>
          </a:p>
        </p:txBody>
      </p:sp>
      <p:sp>
        <p:nvSpPr>
          <p:cNvPr id="6" name="圆角矩形 5"/>
          <p:cNvSpPr/>
          <p:nvPr/>
        </p:nvSpPr>
        <p:spPr>
          <a:xfrm>
            <a:off x="10177548" y="2838873"/>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7" name="圆角矩形 6"/>
          <p:cNvSpPr/>
          <p:nvPr/>
        </p:nvSpPr>
        <p:spPr>
          <a:xfrm>
            <a:off x="7999614" y="1379912"/>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8" name="圆角矩形 7"/>
          <p:cNvSpPr/>
          <p:nvPr/>
        </p:nvSpPr>
        <p:spPr>
          <a:xfrm>
            <a:off x="5696989" y="1957933"/>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9"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2"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3"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4"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5"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6" name="矩形 15"/>
          <p:cNvSpPr/>
          <p:nvPr/>
        </p:nvSpPr>
        <p:spPr>
          <a:xfrm>
            <a:off x="866672" y="14905"/>
            <a:ext cx="3980978" cy="338554"/>
          </a:xfrm>
          <a:prstGeom prst="rect">
            <a:avLst/>
          </a:prstGeom>
        </p:spPr>
        <p:txBody>
          <a:bodyPr wrap="none">
            <a:spAutoFit/>
          </a:bodyPr>
          <a:lstStyle/>
          <a:p>
            <a:r>
              <a:rPr lang="en-US" altLang="zh-CN" sz="1600" dirty="0"/>
              <a:t>4.1.3 </a:t>
            </a:r>
            <a:r>
              <a:rPr lang="zh-CN" altLang="en-US" sz="1600" dirty="0"/>
              <a:t>三、法律制度与社会伦理秩序的保障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 </a:t>
            </a:r>
            <a:r>
              <a:rPr lang="zh-CN" altLang="en-US" dirty="0"/>
              <a:t>中国传统的政治制度</a:t>
            </a:r>
          </a:p>
        </p:txBody>
      </p:sp>
      <p:sp>
        <p:nvSpPr>
          <p:cNvPr id="3" name="内容占位符 2"/>
          <p:cNvSpPr>
            <a:spLocks noGrp="1"/>
          </p:cNvSpPr>
          <p:nvPr>
            <p:ph idx="1"/>
          </p:nvPr>
        </p:nvSpPr>
        <p:spPr>
          <a:xfrm>
            <a:off x="838200" y="1189822"/>
            <a:ext cx="7657407" cy="4987141"/>
          </a:xfrm>
        </p:spPr>
        <p:txBody>
          <a:bodyPr>
            <a:normAutofit/>
          </a:bodyPr>
          <a:lstStyle/>
          <a:p>
            <a:r>
              <a:rPr lang="en-US" altLang="zh-CN" sz="2400" dirty="0" smtClean="0">
                <a:latin typeface="+mj-ea"/>
                <a:ea typeface="+mj-ea"/>
              </a:rPr>
              <a:t>4.1.3</a:t>
            </a:r>
            <a:r>
              <a:rPr lang="zh-CN" altLang="en-US" sz="2400" dirty="0" smtClean="0">
                <a:latin typeface="+mj-ea"/>
                <a:ea typeface="+mj-ea"/>
              </a:rPr>
              <a:t>、中国</a:t>
            </a:r>
            <a:r>
              <a:rPr lang="zh-CN" altLang="en-US" sz="2400" dirty="0">
                <a:latin typeface="+mj-ea"/>
                <a:ea typeface="+mj-ea"/>
              </a:rPr>
              <a:t>古代法律制度的文化特色主要有以下</a:t>
            </a:r>
            <a:r>
              <a:rPr lang="zh-CN" altLang="en-US" sz="2400" dirty="0" smtClean="0">
                <a:latin typeface="+mj-ea"/>
                <a:ea typeface="+mj-ea"/>
              </a:rPr>
              <a:t>表现</a:t>
            </a:r>
            <a:r>
              <a:rPr lang="zh-CN" altLang="en-US" dirty="0">
                <a:solidFill>
                  <a:srgbClr val="CB150A"/>
                </a:solidFill>
              </a:rPr>
              <a:t>★</a:t>
            </a:r>
            <a:r>
              <a:rPr lang="zh-CN" altLang="en-US" dirty="0" smtClean="0"/>
              <a:t>：</a:t>
            </a:r>
            <a:endParaRPr lang="zh-CN" altLang="en-US" dirty="0"/>
          </a:p>
          <a:p>
            <a:pPr marL="457200" indent="-457200">
              <a:lnSpc>
                <a:spcPct val="250000"/>
              </a:lnSpc>
              <a:buFont typeface="+mj-lt"/>
              <a:buAutoNum type="arabicPeriod"/>
            </a:pPr>
            <a:r>
              <a:rPr lang="zh-CN" altLang="en-US" dirty="0" smtClean="0"/>
              <a:t>以</a:t>
            </a:r>
            <a:r>
              <a:rPr lang="zh-CN" altLang="en-US" dirty="0"/>
              <a:t>儒家伦理学说作为立法的指导思想</a:t>
            </a:r>
            <a:r>
              <a:rPr lang="zh-CN" altLang="en-US" dirty="0" smtClean="0"/>
              <a:t>。</a:t>
            </a:r>
            <a:endParaRPr lang="en-US" altLang="zh-CN" dirty="0" smtClean="0"/>
          </a:p>
          <a:p>
            <a:pPr marL="457200" indent="-457200">
              <a:lnSpc>
                <a:spcPct val="250000"/>
              </a:lnSpc>
              <a:buFont typeface="+mj-lt"/>
              <a:buAutoNum type="arabicPeriod"/>
            </a:pPr>
            <a:r>
              <a:rPr lang="zh-CN" altLang="en-US" dirty="0" smtClean="0"/>
              <a:t>家族</a:t>
            </a:r>
            <a:r>
              <a:rPr lang="zh-CN" altLang="en-US" dirty="0"/>
              <a:t>本位的伦理法占有重要地位</a:t>
            </a:r>
            <a:r>
              <a:rPr lang="zh-CN" altLang="en-US" dirty="0" smtClean="0"/>
              <a:t>。</a:t>
            </a:r>
            <a:endParaRPr lang="en-US" altLang="zh-CN" dirty="0" smtClean="0"/>
          </a:p>
          <a:p>
            <a:pPr marL="457200" indent="-457200">
              <a:lnSpc>
                <a:spcPct val="250000"/>
              </a:lnSpc>
              <a:buFont typeface="+mj-lt"/>
              <a:buAutoNum type="arabicPeriod"/>
            </a:pPr>
            <a:r>
              <a:rPr lang="zh-CN" altLang="en-US" dirty="0" smtClean="0"/>
              <a:t>皇权</a:t>
            </a:r>
            <a:r>
              <a:rPr lang="zh-CN" altLang="en-US" dirty="0"/>
              <a:t>至上，法自君出</a:t>
            </a:r>
            <a:r>
              <a:rPr lang="zh-CN" altLang="en-US" dirty="0" smtClean="0"/>
              <a:t>。</a:t>
            </a:r>
            <a:endParaRPr lang="en-US" altLang="zh-CN" dirty="0" smtClean="0"/>
          </a:p>
          <a:p>
            <a:pPr marL="457200" indent="-457200">
              <a:lnSpc>
                <a:spcPct val="250000"/>
              </a:lnSpc>
              <a:buFont typeface="+mj-lt"/>
              <a:buAutoNum type="arabicPeriod"/>
            </a:pPr>
            <a:r>
              <a:rPr lang="zh-CN" altLang="en-US" b="1" u="sng" dirty="0">
                <a:solidFill>
                  <a:srgbClr val="C00000"/>
                </a:solidFill>
              </a:rPr>
              <a:t>强调等级特权，主张同罪异罚。</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47</a:t>
            </a:fld>
            <a:endParaRPr lang="zh-CN" altLang="en-US"/>
          </a:p>
        </p:txBody>
      </p:sp>
      <p:sp>
        <p:nvSpPr>
          <p:cNvPr id="5" name="矩形 4"/>
          <p:cNvSpPr/>
          <p:nvPr/>
        </p:nvSpPr>
        <p:spPr>
          <a:xfrm>
            <a:off x="6096000" y="2021398"/>
            <a:ext cx="5638801" cy="3323987"/>
          </a:xfrm>
          <a:prstGeom prst="rect">
            <a:avLst/>
          </a:prstGeom>
          <a:ln>
            <a:solidFill>
              <a:srgbClr val="CB150A"/>
            </a:solidFill>
          </a:ln>
        </p:spPr>
        <p:txBody>
          <a:bodyPr wrap="square">
            <a:spAutoFit/>
          </a:bodyPr>
          <a:lstStyle/>
          <a:p>
            <a:pPr marL="457200" lvl="0" indent="-457200">
              <a:lnSpc>
                <a:spcPct val="150000"/>
              </a:lnSpc>
              <a:buFont typeface="+mj-lt"/>
              <a:buAutoNum type="arabicPeriod"/>
            </a:pPr>
            <a:r>
              <a:rPr lang="zh-CN" altLang="en-US" sz="2000" dirty="0">
                <a:solidFill>
                  <a:prstClr val="black"/>
                </a:solidFill>
                <a:latin typeface="等线" panose="02010600030101010101" pitchFamily="2" charset="-122"/>
                <a:ea typeface="等线" panose="02010600030101010101" pitchFamily="2" charset="-122"/>
              </a:rPr>
              <a:t>主张根据人的身份、地位进行区别</a:t>
            </a:r>
            <a:r>
              <a:rPr lang="zh-CN" altLang="en-US" sz="2000" dirty="0" smtClean="0">
                <a:solidFill>
                  <a:prstClr val="black"/>
                </a:solidFill>
                <a:latin typeface="等线" panose="02010600030101010101" pitchFamily="2" charset="-122"/>
                <a:ea typeface="等线" panose="02010600030101010101" pitchFamily="2" charset="-122"/>
              </a:rPr>
              <a:t>对待。</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b="1" u="sng" dirty="0" smtClean="0">
                <a:solidFill>
                  <a:srgbClr val="C00000"/>
                </a:solidFill>
                <a:latin typeface="等线" panose="02010600030101010101" pitchFamily="2" charset="-122"/>
                <a:ea typeface="等线" panose="02010600030101010101" pitchFamily="2" charset="-122"/>
              </a:rPr>
              <a:t>八</a:t>
            </a:r>
            <a:r>
              <a:rPr lang="zh-CN" altLang="en-US" sz="2000" b="1" u="sng" dirty="0">
                <a:solidFill>
                  <a:srgbClr val="C00000"/>
                </a:solidFill>
                <a:latin typeface="等线" panose="02010600030101010101" pitchFamily="2" charset="-122"/>
                <a:ea typeface="等线" panose="02010600030101010101" pitchFamily="2" charset="-122"/>
              </a:rPr>
              <a:t>议</a:t>
            </a:r>
            <a:r>
              <a:rPr lang="zh-CN" altLang="en-US" sz="2000" dirty="0">
                <a:solidFill>
                  <a:prstClr val="black"/>
                </a:solidFill>
                <a:latin typeface="等线" panose="02010600030101010101" pitchFamily="2" charset="-122"/>
                <a:ea typeface="等线" panose="02010600030101010101" pitchFamily="2" charset="-122"/>
              </a:rPr>
              <a:t>制度较为典型</a:t>
            </a:r>
            <a:r>
              <a:rPr lang="zh-CN" altLang="en-US" sz="2000" dirty="0" smtClean="0">
                <a:solidFill>
                  <a:prstClr val="black"/>
                </a:solidFill>
                <a:latin typeface="等线" panose="02010600030101010101" pitchFamily="2" charset="-122"/>
                <a:ea typeface="等线" panose="02010600030101010101" pitchFamily="2" charset="-122"/>
              </a:rPr>
              <a:t>，亲</a:t>
            </a:r>
            <a:r>
              <a:rPr lang="zh-CN" altLang="en-US" sz="2000" dirty="0">
                <a:solidFill>
                  <a:prstClr val="black"/>
                </a:solidFill>
                <a:latin typeface="等线" panose="02010600030101010101" pitchFamily="2" charset="-122"/>
                <a:ea typeface="等线" panose="02010600030101010101" pitchFamily="2" charset="-122"/>
              </a:rPr>
              <a:t>、故、贤、能、功、贵、勤、宾</a:t>
            </a:r>
            <a:r>
              <a:rPr lang="zh-CN" altLang="en-US" sz="2000" dirty="0" smtClean="0">
                <a:solidFill>
                  <a:prstClr val="black"/>
                </a:solidFill>
                <a:latin typeface="等线" panose="02010600030101010101" pitchFamily="2" charset="-122"/>
                <a:ea typeface="等线" panose="02010600030101010101" pitchFamily="2" charset="-122"/>
              </a:rPr>
              <a:t>是八</a:t>
            </a:r>
            <a:r>
              <a:rPr lang="zh-CN" altLang="en-US" sz="2000" dirty="0">
                <a:solidFill>
                  <a:prstClr val="black"/>
                </a:solidFill>
                <a:latin typeface="等线" panose="02010600030101010101" pitchFamily="2" charset="-122"/>
                <a:ea typeface="等线" panose="02010600030101010101" pitchFamily="2" charset="-122"/>
              </a:rPr>
              <a:t>议的对象。凡享有“八议”权利的人犯罪时不由司法机关 直接判罪，而是“大者必议，小者必赦”</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古代</a:t>
            </a:r>
            <a:r>
              <a:rPr lang="zh-CN" altLang="en-US" sz="2000" dirty="0">
                <a:solidFill>
                  <a:prstClr val="black"/>
                </a:solidFill>
                <a:latin typeface="等线" panose="02010600030101010101" pitchFamily="2" charset="-122"/>
                <a:ea typeface="等线" panose="02010600030101010101" pitchFamily="2" charset="-122"/>
              </a:rPr>
              <a:t>还根据家族内的身份等级尊卑上下来定罪轻重。</a:t>
            </a:r>
            <a:endParaRPr lang="en-US" altLang="zh-CN" sz="2000" dirty="0">
              <a:solidFill>
                <a:prstClr val="black"/>
              </a:solidFill>
              <a:latin typeface="等线" panose="02010600030101010101" pitchFamily="2" charset="-122"/>
              <a:ea typeface="等线" panose="02010600030101010101" pitchFamily="2" charset="-122"/>
            </a:endParaRPr>
          </a:p>
        </p:txBody>
      </p:sp>
      <p:sp>
        <p:nvSpPr>
          <p:cNvPr id="6" name="圆角矩形 5"/>
          <p:cNvSpPr/>
          <p:nvPr/>
        </p:nvSpPr>
        <p:spPr>
          <a:xfrm>
            <a:off x="9915698" y="3985169"/>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7" name="圆角矩形 6"/>
          <p:cNvSpPr/>
          <p:nvPr/>
        </p:nvSpPr>
        <p:spPr>
          <a:xfrm>
            <a:off x="7999614" y="1379912"/>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8" name="圆角矩形 7"/>
          <p:cNvSpPr/>
          <p:nvPr/>
        </p:nvSpPr>
        <p:spPr>
          <a:xfrm>
            <a:off x="5805054" y="1841832"/>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9"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2"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3"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4"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bg1"/>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5"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16" name="矩形 15"/>
          <p:cNvSpPr/>
          <p:nvPr/>
        </p:nvSpPr>
        <p:spPr>
          <a:xfrm>
            <a:off x="866672" y="14905"/>
            <a:ext cx="3980978" cy="338554"/>
          </a:xfrm>
          <a:prstGeom prst="rect">
            <a:avLst/>
          </a:prstGeom>
        </p:spPr>
        <p:txBody>
          <a:bodyPr wrap="none">
            <a:spAutoFit/>
          </a:bodyPr>
          <a:lstStyle/>
          <a:p>
            <a:r>
              <a:rPr lang="en-US" altLang="zh-CN" sz="1600" dirty="0"/>
              <a:t>4.1.3 </a:t>
            </a:r>
            <a:r>
              <a:rPr lang="zh-CN" altLang="en-US" sz="1600" dirty="0"/>
              <a:t>三、法律制度与社会伦理秩序的保障</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本章结构图</a:t>
            </a:r>
            <a:endParaRPr lang="zh-CN" altLang="en-US" dirty="0"/>
          </a:p>
        </p:txBody>
      </p:sp>
      <p:grpSp>
        <p:nvGrpSpPr>
          <p:cNvPr id="3" name="组合 2"/>
          <p:cNvGrpSpPr/>
          <p:nvPr/>
        </p:nvGrpSpPr>
        <p:grpSpPr>
          <a:xfrm>
            <a:off x="2354093" y="819689"/>
            <a:ext cx="6627601" cy="5415928"/>
            <a:chOff x="2354093" y="819689"/>
            <a:chExt cx="6627601" cy="5415928"/>
          </a:xfrm>
        </p:grpSpPr>
        <p:sp>
          <p:nvSpPr>
            <p:cNvPr id="6" name="任意多边形 5"/>
            <p:cNvSpPr/>
            <p:nvPr/>
          </p:nvSpPr>
          <p:spPr>
            <a:xfrm>
              <a:off x="6041406" y="5395215"/>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7" name="任意多边形 6"/>
            <p:cNvSpPr/>
            <p:nvPr/>
          </p:nvSpPr>
          <p:spPr>
            <a:xfrm>
              <a:off x="6041406" y="4928324"/>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7"/>
            <p:cNvSpPr/>
            <p:nvPr/>
          </p:nvSpPr>
          <p:spPr>
            <a:xfrm>
              <a:off x="3101117" y="3994543"/>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8"/>
            <p:cNvSpPr/>
            <p:nvPr/>
          </p:nvSpPr>
          <p:spPr>
            <a:xfrm>
              <a:off x="6041406" y="2593872"/>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9"/>
            <p:cNvSpPr/>
            <p:nvPr/>
          </p:nvSpPr>
          <p:spPr>
            <a:xfrm>
              <a:off x="6041406" y="2593872"/>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0"/>
            <p:cNvSpPr/>
            <p:nvPr/>
          </p:nvSpPr>
          <p:spPr>
            <a:xfrm>
              <a:off x="6041406" y="2126982"/>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1"/>
            <p:cNvSpPr/>
            <p:nvPr/>
          </p:nvSpPr>
          <p:spPr>
            <a:xfrm>
              <a:off x="6041406" y="1193201"/>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3" name="任意多边形 12"/>
            <p:cNvSpPr/>
            <p:nvPr/>
          </p:nvSpPr>
          <p:spPr>
            <a:xfrm>
              <a:off x="3101117" y="2593872"/>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4" name="任意多边形 13"/>
            <p:cNvSpPr/>
            <p:nvPr/>
          </p:nvSpPr>
          <p:spPr>
            <a:xfrm rot="16200000">
              <a:off x="761751" y="3621031"/>
              <a:ext cx="3931708" cy="747024"/>
            </a:xfrm>
            <a:custGeom>
              <a:avLst/>
              <a:gdLst>
                <a:gd name="connsiteX0" fmla="*/ 0 w 3931708"/>
                <a:gd name="connsiteY0" fmla="*/ 0 h 747024"/>
                <a:gd name="connsiteX1" fmla="*/ 3931708 w 3931708"/>
                <a:gd name="connsiteY1" fmla="*/ 0 h 747024"/>
                <a:gd name="connsiteX2" fmla="*/ 3931708 w 3931708"/>
                <a:gd name="connsiteY2" fmla="*/ 747024 h 747024"/>
                <a:gd name="connsiteX3" fmla="*/ 0 w 3931708"/>
                <a:gd name="connsiteY3" fmla="*/ 747024 h 747024"/>
                <a:gd name="connsiteX4" fmla="*/ 0 w 3931708"/>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1708" h="747024">
                  <a:moveTo>
                    <a:pt x="0" y="0"/>
                  </a:moveTo>
                  <a:lnTo>
                    <a:pt x="3931708" y="0"/>
                  </a:lnTo>
                  <a:lnTo>
                    <a:pt x="3931708"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eaVert"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mj-ea"/>
                  <a:ea typeface="+mj-ea"/>
                </a:rPr>
                <a:t>第四章</a:t>
              </a:r>
              <a:endParaRPr lang="zh-CN" altLang="en-US" sz="3200" kern="1200" dirty="0">
                <a:latin typeface="+mj-ea"/>
                <a:ea typeface="+mj-ea"/>
              </a:endParaRPr>
            </a:p>
          </p:txBody>
        </p:sp>
        <p:sp>
          <p:nvSpPr>
            <p:cNvPr id="15" name="任意多边形 14"/>
            <p:cNvSpPr/>
            <p:nvPr/>
          </p:nvSpPr>
          <p:spPr>
            <a:xfrm>
              <a:off x="3591165" y="222036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6" name="任意多边形 15"/>
            <p:cNvSpPr/>
            <p:nvPr/>
          </p:nvSpPr>
          <p:spPr>
            <a:xfrm>
              <a:off x="6531454" y="819689"/>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7" name="任意多边形 16"/>
            <p:cNvSpPr/>
            <p:nvPr/>
          </p:nvSpPr>
          <p:spPr>
            <a:xfrm>
              <a:off x="6531454" y="175347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8" name="任意多边形 17"/>
            <p:cNvSpPr/>
            <p:nvPr/>
          </p:nvSpPr>
          <p:spPr>
            <a:xfrm>
              <a:off x="6531454" y="268725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9" name="任意多边形 18"/>
            <p:cNvSpPr/>
            <p:nvPr/>
          </p:nvSpPr>
          <p:spPr>
            <a:xfrm>
              <a:off x="6531454" y="3621031"/>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20" name="任意多边形 19"/>
            <p:cNvSpPr/>
            <p:nvPr/>
          </p:nvSpPr>
          <p:spPr>
            <a:xfrm>
              <a:off x="3591165" y="502170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BDD7EE"/>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21" name="任意多边形 20"/>
            <p:cNvSpPr/>
            <p:nvPr/>
          </p:nvSpPr>
          <p:spPr>
            <a:xfrm>
              <a:off x="6531454" y="455481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22" name="任意多边形 21"/>
            <p:cNvSpPr/>
            <p:nvPr/>
          </p:nvSpPr>
          <p:spPr>
            <a:xfrm>
              <a:off x="6531454" y="5488593"/>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grpSp>
    </p:spTree>
    <p:extLst>
      <p:ext uri="{BB962C8B-B14F-4D97-AF65-F5344CB8AC3E}">
        <p14:creationId xmlns:p14="http://schemas.microsoft.com/office/powerpoint/2010/main" val="3653621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241390"/>
            <a:ext cx="10515600" cy="645130"/>
          </a:xfrm>
        </p:spPr>
        <p:txBody>
          <a:bodyPr/>
          <a:lstStyle/>
          <a:p>
            <a:r>
              <a:rPr lang="en-US" altLang="zh-CN" dirty="0" smtClean="0"/>
              <a:t>4.2</a:t>
            </a:r>
            <a:r>
              <a:rPr lang="zh-CN" altLang="en-US" dirty="0" smtClean="0"/>
              <a:t> 中国社会传统的礼俗规约</a:t>
            </a:r>
            <a:endParaRPr lang="zh-CN" altLang="en-US" dirty="0"/>
          </a:p>
        </p:txBody>
      </p:sp>
      <p:sp>
        <p:nvSpPr>
          <p:cNvPr id="3" name="内容占位符 2"/>
          <p:cNvSpPr>
            <a:spLocks noGrp="1"/>
          </p:cNvSpPr>
          <p:nvPr>
            <p:ph idx="1"/>
          </p:nvPr>
        </p:nvSpPr>
        <p:spPr/>
        <p:txBody>
          <a:bodyPr>
            <a:normAutofit/>
          </a:bodyPr>
          <a:lstStyle/>
          <a:p>
            <a:pPr algn="ctr"/>
            <a:r>
              <a:rPr lang="zh-CN" altLang="zh-CN" dirty="0"/>
              <a:t>从社会文化角度</a:t>
            </a:r>
            <a:r>
              <a:rPr lang="zh-CN" altLang="zh-CN" dirty="0" smtClean="0"/>
              <a:t>看</a:t>
            </a:r>
            <a:endParaRPr lang="en-US" altLang="zh-CN" dirty="0" smtClean="0"/>
          </a:p>
          <a:p>
            <a:pPr algn="ctr"/>
            <a:r>
              <a:rPr lang="zh-CN" altLang="zh-CN" dirty="0" smtClean="0"/>
              <a:t>礼</a:t>
            </a:r>
            <a:r>
              <a:rPr lang="zh-CN" altLang="zh-CN" dirty="0"/>
              <a:t>是</a:t>
            </a:r>
            <a:r>
              <a:rPr lang="zh-CN" altLang="zh-CN" b="1" u="sng" dirty="0">
                <a:solidFill>
                  <a:srgbClr val="C00000"/>
                </a:solidFill>
              </a:rPr>
              <a:t>沟通天人</a:t>
            </a:r>
            <a:r>
              <a:rPr lang="zh-CN" altLang="zh-CN" dirty="0"/>
              <a:t>的仪式，礼是</a:t>
            </a:r>
            <a:r>
              <a:rPr lang="zh-CN" altLang="zh-CN" b="1" u="sng" dirty="0">
                <a:solidFill>
                  <a:srgbClr val="C00000"/>
                </a:solidFill>
              </a:rPr>
              <a:t>贵族等级</a:t>
            </a:r>
            <a:r>
              <a:rPr lang="zh-CN" altLang="zh-CN" dirty="0"/>
              <a:t>的标志，礼是</a:t>
            </a:r>
            <a:r>
              <a:rPr lang="zh-CN" altLang="zh-CN" b="1" u="sng" dirty="0">
                <a:solidFill>
                  <a:srgbClr val="C00000"/>
                </a:solidFill>
              </a:rPr>
              <a:t>乡里庶族</a:t>
            </a:r>
            <a:r>
              <a:rPr lang="zh-CN" altLang="zh-CN" dirty="0"/>
              <a:t>的规范，礼是</a:t>
            </a:r>
            <a:r>
              <a:rPr lang="zh-CN" altLang="zh-CN" b="1" u="sng" dirty="0">
                <a:solidFill>
                  <a:srgbClr val="C00000"/>
                </a:solidFill>
              </a:rPr>
              <a:t>立身处世</a:t>
            </a:r>
            <a:r>
              <a:rPr lang="zh-CN" altLang="zh-CN" dirty="0"/>
              <a:t>的准则</a:t>
            </a:r>
            <a:r>
              <a:rPr lang="zh-CN" altLang="zh-CN" dirty="0" smtClean="0"/>
              <a:t>。</a:t>
            </a:r>
            <a:endParaRPr lang="en-US" altLang="zh-CN" b="1" dirty="0" smtClean="0"/>
          </a:p>
          <a:p>
            <a:r>
              <a:rPr lang="zh-CN" altLang="en-US" sz="2400" dirty="0">
                <a:latin typeface="+mj-ea"/>
                <a:ea typeface="+mj-ea"/>
              </a:rPr>
              <a:t>问题一：礼俗规约</a:t>
            </a:r>
            <a:endParaRPr lang="zh-CN" altLang="zh-CN" sz="2400" dirty="0">
              <a:latin typeface="+mj-ea"/>
              <a:ea typeface="+mj-ea"/>
            </a:endParaRPr>
          </a:p>
          <a:p>
            <a:r>
              <a:rPr lang="zh-CN" altLang="en-US" sz="2400" dirty="0">
                <a:latin typeface="+mj-ea"/>
                <a:ea typeface="+mj-ea"/>
              </a:rPr>
              <a:t>一、</a:t>
            </a:r>
            <a:r>
              <a:rPr lang="zh-CN" altLang="zh-CN" sz="2400" dirty="0">
                <a:latin typeface="+mj-ea"/>
                <a:ea typeface="+mj-ea"/>
              </a:rPr>
              <a:t>起源</a:t>
            </a:r>
            <a:r>
              <a:rPr lang="zh-CN" altLang="zh-CN" dirty="0"/>
              <a:t>：礼俗规制起源于人民群居的社会需要。</a:t>
            </a:r>
          </a:p>
          <a:p>
            <a:r>
              <a:rPr lang="zh-CN" altLang="en-US" sz="2400" dirty="0">
                <a:latin typeface="+mj-ea"/>
                <a:ea typeface="+mj-ea"/>
              </a:rPr>
              <a:t>二、</a:t>
            </a:r>
            <a:r>
              <a:rPr lang="zh-CN" altLang="zh-CN" sz="2400" dirty="0">
                <a:latin typeface="+mj-ea"/>
                <a:ea typeface="+mj-ea"/>
              </a:rPr>
              <a:t>礼与俗</a:t>
            </a:r>
            <a:r>
              <a:rPr lang="zh-CN" altLang="en-US" sz="2400" dirty="0">
                <a:latin typeface="+mj-ea"/>
                <a:ea typeface="+mj-ea"/>
              </a:rPr>
              <a:t>的关系</a:t>
            </a:r>
            <a:endParaRPr lang="en-US" altLang="zh-CN" sz="2400" dirty="0">
              <a:latin typeface="+mj-ea"/>
              <a:ea typeface="+mj-ea"/>
            </a:endParaRPr>
          </a:p>
          <a:p>
            <a:pPr marL="457200" indent="-457200">
              <a:buFont typeface="+mj-lt"/>
              <a:buAutoNum type="arabicPeriod"/>
            </a:pPr>
            <a:r>
              <a:rPr lang="zh-CN" altLang="zh-CN" b="1" dirty="0" smtClean="0"/>
              <a:t>区别</a:t>
            </a:r>
            <a:r>
              <a:rPr lang="zh-CN" altLang="zh-CN" dirty="0" smtClean="0"/>
              <a:t>：</a:t>
            </a:r>
            <a:r>
              <a:rPr lang="zh-CN" altLang="zh-CN" dirty="0"/>
              <a:t>俗是民众自发形成的行为习惯，具有纷繁的复杂性特点；礼是自上而下的一套社会行为规范，其中贯穿着特定的整合社会的理念。礼具有规整、严密、适于操作的特点。</a:t>
            </a:r>
          </a:p>
          <a:p>
            <a:pPr marL="457200" indent="-457200">
              <a:buFont typeface="+mj-lt"/>
              <a:buAutoNum type="arabicPeriod"/>
            </a:pPr>
            <a:r>
              <a:rPr lang="zh-CN" altLang="en-US" b="1" dirty="0" smtClean="0"/>
              <a:t>联系</a:t>
            </a:r>
            <a:r>
              <a:rPr lang="zh-CN" altLang="en-US" dirty="0" smtClean="0"/>
              <a:t>：</a:t>
            </a:r>
            <a:r>
              <a:rPr lang="zh-CN" altLang="zh-CN" dirty="0" smtClean="0"/>
              <a:t>礼</a:t>
            </a:r>
            <a:r>
              <a:rPr lang="zh-CN" altLang="zh-CN" dirty="0"/>
              <a:t>与俗有着密不可分的关系。在文化混沌未分时，不存在俗与礼的区别，伴随着阶级分化、文化分层的过程，礼逐渐从原始习俗中提纯出来</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49</a:t>
            </a:fld>
            <a:endParaRPr lang="zh-CN" altLang="en-US"/>
          </a:p>
        </p:txBody>
      </p:sp>
      <p:sp>
        <p:nvSpPr>
          <p:cNvPr id="5" name="圆角矩形 4"/>
          <p:cNvSpPr/>
          <p:nvPr/>
        </p:nvSpPr>
        <p:spPr>
          <a:xfrm>
            <a:off x="3527366" y="336665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圆角矩形 5"/>
          <p:cNvSpPr/>
          <p:nvPr/>
        </p:nvSpPr>
        <p:spPr>
          <a:xfrm>
            <a:off x="11154294" y="1701542"/>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7"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0"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1"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2" name="矩形 11"/>
          <p:cNvSpPr/>
          <p:nvPr/>
        </p:nvSpPr>
        <p:spPr>
          <a:xfrm>
            <a:off x="866672" y="14905"/>
            <a:ext cx="3365425" cy="338554"/>
          </a:xfrm>
          <a:prstGeom prst="rect">
            <a:avLst/>
          </a:prstGeom>
        </p:spPr>
        <p:txBody>
          <a:bodyPr wrap="none">
            <a:spAutoFit/>
          </a:bodyPr>
          <a:lstStyle/>
          <a:p>
            <a:r>
              <a:rPr lang="en-US" altLang="zh-CN" sz="1600" dirty="0"/>
              <a:t>4.2.1 </a:t>
            </a:r>
            <a:r>
              <a:rPr lang="zh-CN" altLang="en-US" sz="1600" dirty="0" smtClean="0"/>
              <a:t>传统礼俗规约</a:t>
            </a:r>
            <a:r>
              <a:rPr lang="zh-CN" altLang="en-US" sz="1600" dirty="0"/>
              <a:t>的起源及其特点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本章结构图</a:t>
            </a:r>
            <a:endParaRPr lang="zh-CN" altLang="en-US" dirty="0"/>
          </a:p>
        </p:txBody>
      </p:sp>
      <p:grpSp>
        <p:nvGrpSpPr>
          <p:cNvPr id="3" name="组合 2"/>
          <p:cNvGrpSpPr/>
          <p:nvPr/>
        </p:nvGrpSpPr>
        <p:grpSpPr>
          <a:xfrm>
            <a:off x="2354093" y="819689"/>
            <a:ext cx="6627601" cy="5415928"/>
            <a:chOff x="2354093" y="819689"/>
            <a:chExt cx="6627601" cy="5415928"/>
          </a:xfrm>
        </p:grpSpPr>
        <p:sp>
          <p:nvSpPr>
            <p:cNvPr id="6" name="任意多边形 5"/>
            <p:cNvSpPr/>
            <p:nvPr/>
          </p:nvSpPr>
          <p:spPr>
            <a:xfrm>
              <a:off x="6041406" y="5395215"/>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7" name="任意多边形 6"/>
            <p:cNvSpPr/>
            <p:nvPr/>
          </p:nvSpPr>
          <p:spPr>
            <a:xfrm>
              <a:off x="6041406" y="4928324"/>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7"/>
            <p:cNvSpPr/>
            <p:nvPr/>
          </p:nvSpPr>
          <p:spPr>
            <a:xfrm>
              <a:off x="3101117" y="3994543"/>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8"/>
            <p:cNvSpPr/>
            <p:nvPr/>
          </p:nvSpPr>
          <p:spPr>
            <a:xfrm>
              <a:off x="6041406" y="2593872"/>
              <a:ext cx="490048" cy="1400671"/>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9"/>
            <p:cNvSpPr/>
            <p:nvPr/>
          </p:nvSpPr>
          <p:spPr>
            <a:xfrm>
              <a:off x="6041406" y="2593872"/>
              <a:ext cx="490048" cy="466890"/>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1" name="任意多边形 10"/>
            <p:cNvSpPr/>
            <p:nvPr/>
          </p:nvSpPr>
          <p:spPr>
            <a:xfrm>
              <a:off x="6041406" y="2126982"/>
              <a:ext cx="490048" cy="466890"/>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2" name="任意多边形 11"/>
            <p:cNvSpPr/>
            <p:nvPr/>
          </p:nvSpPr>
          <p:spPr>
            <a:xfrm>
              <a:off x="6041406" y="1193201"/>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3" name="任意多边形 12"/>
            <p:cNvSpPr/>
            <p:nvPr/>
          </p:nvSpPr>
          <p:spPr>
            <a:xfrm>
              <a:off x="3101117" y="2593872"/>
              <a:ext cx="490048" cy="1400671"/>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4" name="任意多边形 13"/>
            <p:cNvSpPr/>
            <p:nvPr/>
          </p:nvSpPr>
          <p:spPr>
            <a:xfrm rot="16200000">
              <a:off x="761751" y="3621031"/>
              <a:ext cx="3931708" cy="747024"/>
            </a:xfrm>
            <a:custGeom>
              <a:avLst/>
              <a:gdLst>
                <a:gd name="connsiteX0" fmla="*/ 0 w 3931708"/>
                <a:gd name="connsiteY0" fmla="*/ 0 h 747024"/>
                <a:gd name="connsiteX1" fmla="*/ 3931708 w 3931708"/>
                <a:gd name="connsiteY1" fmla="*/ 0 h 747024"/>
                <a:gd name="connsiteX2" fmla="*/ 3931708 w 3931708"/>
                <a:gd name="connsiteY2" fmla="*/ 747024 h 747024"/>
                <a:gd name="connsiteX3" fmla="*/ 0 w 3931708"/>
                <a:gd name="connsiteY3" fmla="*/ 747024 h 747024"/>
                <a:gd name="connsiteX4" fmla="*/ 0 w 3931708"/>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1708" h="747024">
                  <a:moveTo>
                    <a:pt x="0" y="0"/>
                  </a:moveTo>
                  <a:lnTo>
                    <a:pt x="3931708" y="0"/>
                  </a:lnTo>
                  <a:lnTo>
                    <a:pt x="3931708"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eaVert"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3200" kern="1200" dirty="0" smtClean="0">
                  <a:latin typeface="+mj-ea"/>
                  <a:ea typeface="+mj-ea"/>
                </a:rPr>
                <a:t>第四章</a:t>
              </a:r>
              <a:endParaRPr lang="zh-CN" altLang="en-US" sz="3200" kern="1200" dirty="0">
                <a:latin typeface="+mj-ea"/>
                <a:ea typeface="+mj-ea"/>
              </a:endParaRPr>
            </a:p>
          </p:txBody>
        </p:sp>
        <p:sp>
          <p:nvSpPr>
            <p:cNvPr id="15" name="任意多边形 14"/>
            <p:cNvSpPr/>
            <p:nvPr/>
          </p:nvSpPr>
          <p:spPr>
            <a:xfrm>
              <a:off x="3591165" y="222036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chemeClr val="accent1">
                <a:lumMod val="40000"/>
                <a:lumOff val="60000"/>
              </a:schemeClr>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6" name="任意多边形 15"/>
            <p:cNvSpPr/>
            <p:nvPr/>
          </p:nvSpPr>
          <p:spPr>
            <a:xfrm>
              <a:off x="6531454" y="819689"/>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7" name="任意多边形 16"/>
            <p:cNvSpPr/>
            <p:nvPr/>
          </p:nvSpPr>
          <p:spPr>
            <a:xfrm>
              <a:off x="6531454" y="175347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8" name="任意多边形 17"/>
            <p:cNvSpPr/>
            <p:nvPr/>
          </p:nvSpPr>
          <p:spPr>
            <a:xfrm>
              <a:off x="6531454" y="2687250"/>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9" name="任意多边形 18"/>
            <p:cNvSpPr/>
            <p:nvPr/>
          </p:nvSpPr>
          <p:spPr>
            <a:xfrm>
              <a:off x="6531454" y="3621031"/>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20" name="任意多边形 19"/>
            <p:cNvSpPr/>
            <p:nvPr/>
          </p:nvSpPr>
          <p:spPr>
            <a:xfrm>
              <a:off x="3591165" y="502170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21" name="任意多边形 20"/>
            <p:cNvSpPr/>
            <p:nvPr/>
          </p:nvSpPr>
          <p:spPr>
            <a:xfrm>
              <a:off x="6531454" y="4554812"/>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22" name="任意多边形 21"/>
            <p:cNvSpPr/>
            <p:nvPr/>
          </p:nvSpPr>
          <p:spPr>
            <a:xfrm>
              <a:off x="6531454" y="5488593"/>
              <a:ext cx="2450240" cy="747024"/>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grpSp>
    </p:spTree>
    <p:extLst>
      <p:ext uri="{BB962C8B-B14F-4D97-AF65-F5344CB8AC3E}">
        <p14:creationId xmlns:p14="http://schemas.microsoft.com/office/powerpoint/2010/main" val="556123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 中国社会传统的礼俗规约</a:t>
            </a:r>
            <a:endParaRPr lang="zh-CN" altLang="en-US" dirty="0"/>
          </a:p>
        </p:txBody>
      </p:sp>
      <p:sp>
        <p:nvSpPr>
          <p:cNvPr id="3" name="内容占位符 2"/>
          <p:cNvSpPr>
            <a:spLocks noGrp="1"/>
          </p:cNvSpPr>
          <p:nvPr>
            <p:ph idx="1"/>
          </p:nvPr>
        </p:nvSpPr>
        <p:spPr>
          <a:xfrm>
            <a:off x="838200" y="1189822"/>
            <a:ext cx="10515600" cy="5531653"/>
          </a:xfrm>
        </p:spPr>
        <p:txBody>
          <a:bodyPr>
            <a:normAutofit/>
          </a:bodyPr>
          <a:lstStyle/>
          <a:p>
            <a:pPr>
              <a:lnSpc>
                <a:spcPct val="140000"/>
              </a:lnSpc>
            </a:pPr>
            <a:r>
              <a:rPr lang="en-US" altLang="zh-CN" sz="2400" dirty="0" smtClean="0">
                <a:latin typeface="+mj-ea"/>
                <a:ea typeface="+mj-ea"/>
              </a:rPr>
              <a:t>4.2.2.2</a:t>
            </a:r>
            <a:r>
              <a:rPr lang="zh-CN" altLang="en-US" sz="2400" dirty="0" smtClean="0">
                <a:latin typeface="+mj-ea"/>
                <a:ea typeface="+mj-ea"/>
              </a:rPr>
              <a:t>、</a:t>
            </a:r>
            <a:r>
              <a:rPr lang="zh-CN" altLang="zh-CN" sz="2400" dirty="0">
                <a:latin typeface="+mj-ea"/>
                <a:ea typeface="+mj-ea"/>
              </a:rPr>
              <a:t>传统礼俗规约的</a:t>
            </a:r>
            <a:r>
              <a:rPr lang="zh-CN" altLang="zh-CN" sz="2400" dirty="0" smtClean="0">
                <a:latin typeface="+mj-ea"/>
                <a:ea typeface="+mj-ea"/>
              </a:rPr>
              <a:t>特点</a:t>
            </a:r>
            <a:r>
              <a:rPr lang="zh-CN" altLang="en-US" sz="2400" dirty="0" smtClean="0">
                <a:solidFill>
                  <a:srgbClr val="CB150A"/>
                </a:solidFill>
              </a:rPr>
              <a:t>★</a:t>
            </a:r>
            <a:r>
              <a:rPr lang="zh-CN" altLang="en-US" sz="2400" dirty="0">
                <a:solidFill>
                  <a:srgbClr val="CB150A"/>
                </a:solidFill>
              </a:rPr>
              <a:t>★</a:t>
            </a:r>
            <a:endParaRPr lang="zh-CN" altLang="zh-CN" sz="2400" dirty="0">
              <a:latin typeface="+mj-ea"/>
              <a:ea typeface="+mj-ea"/>
            </a:endParaRPr>
          </a:p>
          <a:p>
            <a:pPr marL="457200" indent="-457200">
              <a:lnSpc>
                <a:spcPct val="140000"/>
              </a:lnSpc>
              <a:buFont typeface="+mj-lt"/>
              <a:buAutoNum type="arabicPeriod"/>
            </a:pPr>
            <a:r>
              <a:rPr lang="zh-CN" altLang="zh-CN" b="1" dirty="0" smtClean="0"/>
              <a:t>传统</a:t>
            </a:r>
            <a:r>
              <a:rPr lang="zh-CN" altLang="zh-CN" b="1" dirty="0"/>
              <a:t>礼俗的</a:t>
            </a:r>
            <a:r>
              <a:rPr lang="zh-CN" altLang="zh-CN" b="1" u="sng" dirty="0">
                <a:solidFill>
                  <a:srgbClr val="C00000"/>
                </a:solidFill>
              </a:rPr>
              <a:t>等差性</a:t>
            </a:r>
            <a:r>
              <a:rPr lang="zh-CN" altLang="zh-CN" b="1" dirty="0" smtClean="0"/>
              <a:t>。</a:t>
            </a:r>
            <a:endParaRPr lang="en-US" altLang="zh-CN" b="1" dirty="0" smtClean="0"/>
          </a:p>
          <a:p>
            <a:pPr marL="457200" lvl="1" indent="0">
              <a:lnSpc>
                <a:spcPct val="140000"/>
              </a:lnSpc>
              <a:spcBef>
                <a:spcPts val="0"/>
              </a:spcBef>
              <a:buNone/>
            </a:pPr>
            <a:r>
              <a:rPr lang="zh-CN" altLang="en-US" sz="2000" dirty="0" smtClean="0"/>
              <a:t>礼</a:t>
            </a:r>
            <a:r>
              <a:rPr lang="zh-CN" altLang="en-US" sz="2000" dirty="0"/>
              <a:t>的根本职能就在于依照等差原则调整社会关系</a:t>
            </a:r>
            <a:r>
              <a:rPr lang="zh-CN" altLang="en-US" sz="2000" dirty="0" smtClean="0"/>
              <a:t>，以</a:t>
            </a:r>
            <a:r>
              <a:rPr lang="zh-CN" altLang="en-US" sz="2000" dirty="0"/>
              <a:t>维持社会秩序的</a:t>
            </a:r>
            <a:r>
              <a:rPr lang="zh-CN" altLang="en-US" sz="2000" dirty="0" smtClean="0"/>
              <a:t>稳定。</a:t>
            </a:r>
            <a:endParaRPr lang="zh-CN" altLang="zh-CN" sz="2000" dirty="0"/>
          </a:p>
          <a:p>
            <a:pPr marL="457200" indent="-457200">
              <a:lnSpc>
                <a:spcPct val="140000"/>
              </a:lnSpc>
              <a:buFont typeface="+mj-lt"/>
              <a:buAutoNum type="arabicPeriod"/>
            </a:pPr>
            <a:r>
              <a:rPr lang="zh-CN" altLang="zh-CN" b="1" dirty="0" smtClean="0"/>
              <a:t>传统</a:t>
            </a:r>
            <a:r>
              <a:rPr lang="zh-CN" altLang="zh-CN" b="1" dirty="0"/>
              <a:t>礼俗的</a:t>
            </a:r>
            <a:r>
              <a:rPr lang="zh-CN" altLang="zh-CN" b="1" u="sng" dirty="0">
                <a:solidFill>
                  <a:srgbClr val="C00000"/>
                </a:solidFill>
              </a:rPr>
              <a:t>调和性</a:t>
            </a:r>
            <a:r>
              <a:rPr lang="zh-CN" altLang="zh-CN" dirty="0" smtClean="0"/>
              <a:t>：</a:t>
            </a:r>
            <a:endParaRPr lang="en-US" altLang="zh-CN" dirty="0" smtClean="0"/>
          </a:p>
          <a:p>
            <a:pPr marL="457200" lvl="1" indent="0">
              <a:lnSpc>
                <a:spcPct val="140000"/>
              </a:lnSpc>
              <a:spcBef>
                <a:spcPts val="0"/>
              </a:spcBef>
              <a:buNone/>
            </a:pPr>
            <a:r>
              <a:rPr lang="zh-CN" altLang="zh-CN" sz="2000" dirty="0" smtClean="0"/>
              <a:t>礼俗</a:t>
            </a:r>
            <a:r>
              <a:rPr lang="zh-CN" altLang="zh-CN" sz="2000" dirty="0"/>
              <a:t>的调和性在</a:t>
            </a:r>
            <a:r>
              <a:rPr lang="zh-CN" altLang="zh-CN" sz="2000" b="1" u="sng" dirty="0">
                <a:solidFill>
                  <a:srgbClr val="C00000"/>
                </a:solidFill>
                <a:latin typeface="等线" panose="02010600030101010101" pitchFamily="2" charset="-122"/>
                <a:ea typeface="等线" panose="02010600030101010101" pitchFamily="2" charset="-122"/>
              </a:rPr>
              <a:t>先秦</a:t>
            </a:r>
            <a:r>
              <a:rPr lang="zh-CN" altLang="zh-CN" sz="2000" dirty="0"/>
              <a:t>得到特别</a:t>
            </a:r>
            <a:r>
              <a:rPr lang="zh-CN" altLang="zh-CN" sz="2000" dirty="0" smtClean="0"/>
              <a:t>强调</a:t>
            </a:r>
            <a:r>
              <a:rPr lang="zh-CN" altLang="en-US" sz="2000" dirty="0" smtClean="0"/>
              <a:t>。主要</a:t>
            </a:r>
            <a:r>
              <a:rPr lang="zh-CN" altLang="en-US" sz="2000" dirty="0"/>
              <a:t>体现在两个</a:t>
            </a:r>
            <a:r>
              <a:rPr lang="zh-CN" altLang="en-US" sz="2000" dirty="0" smtClean="0"/>
              <a:t>方面：①对</a:t>
            </a:r>
            <a:r>
              <a:rPr lang="zh-CN" altLang="en-US" sz="2000" dirty="0"/>
              <a:t>尊者、贵者、长者而言，要遵循礼制，对待从属人员，要宽厚、慈爱，避免因过度的压制导致矛盾的激化</a:t>
            </a:r>
            <a:r>
              <a:rPr lang="zh-CN" altLang="en-US" sz="2000" dirty="0" smtClean="0"/>
              <a:t>。②对</a:t>
            </a:r>
            <a:r>
              <a:rPr lang="zh-CN" altLang="en-US" sz="2000" dirty="0"/>
              <a:t>社会从属者而言，礼制的主要宗旨是要他们</a:t>
            </a:r>
            <a:r>
              <a:rPr lang="zh-CN" altLang="en-US" sz="2000" dirty="0" smtClean="0"/>
              <a:t>节制行为</a:t>
            </a:r>
            <a:r>
              <a:rPr lang="zh-CN" altLang="en-US" sz="2000" dirty="0"/>
              <a:t>，</a:t>
            </a:r>
            <a:r>
              <a:rPr lang="zh-CN" altLang="en-US" sz="2000" dirty="0" smtClean="0"/>
              <a:t>克制欲望</a:t>
            </a:r>
            <a:r>
              <a:rPr lang="zh-CN" altLang="en-US" sz="2000" dirty="0"/>
              <a:t>，服从尊长，安于本分</a:t>
            </a:r>
            <a:r>
              <a:rPr lang="zh-CN" altLang="en-US" sz="2000" dirty="0" smtClean="0"/>
              <a:t>。</a:t>
            </a:r>
            <a:endParaRPr lang="en-US" altLang="zh-CN" sz="2000" dirty="0" smtClean="0"/>
          </a:p>
          <a:p>
            <a:pPr marL="457200" indent="-457200">
              <a:lnSpc>
                <a:spcPct val="140000"/>
              </a:lnSpc>
              <a:buFont typeface="+mj-lt"/>
              <a:buAutoNum type="arabicPeriod"/>
            </a:pPr>
            <a:r>
              <a:rPr lang="zh-CN" altLang="zh-CN" b="1" dirty="0" smtClean="0"/>
              <a:t>传统</a:t>
            </a:r>
            <a:r>
              <a:rPr lang="zh-CN" altLang="zh-CN" b="1" dirty="0"/>
              <a:t>礼俗的</a:t>
            </a:r>
            <a:r>
              <a:rPr lang="zh-CN" altLang="zh-CN" b="1" u="sng" dirty="0" smtClean="0">
                <a:solidFill>
                  <a:srgbClr val="C00000"/>
                </a:solidFill>
              </a:rPr>
              <a:t>规范性</a:t>
            </a:r>
            <a:r>
              <a:rPr lang="zh-CN" altLang="en-US" dirty="0">
                <a:solidFill>
                  <a:srgbClr val="CB150A"/>
                </a:solidFill>
              </a:rPr>
              <a:t>★</a:t>
            </a:r>
            <a:endParaRPr lang="en-US" altLang="zh-CN" dirty="0" smtClean="0"/>
          </a:p>
          <a:p>
            <a:pPr marL="457200" lvl="1" indent="0">
              <a:lnSpc>
                <a:spcPct val="140000"/>
              </a:lnSpc>
              <a:spcBef>
                <a:spcPts val="0"/>
              </a:spcBef>
              <a:buNone/>
            </a:pPr>
            <a:r>
              <a:rPr lang="zh-CN" altLang="en-US" sz="2000" dirty="0" smtClean="0"/>
              <a:t>传统</a:t>
            </a:r>
            <a:r>
              <a:rPr lang="zh-CN" altLang="en-US" sz="2000" dirty="0"/>
              <a:t>礼俗</a:t>
            </a:r>
            <a:r>
              <a:rPr lang="zh-CN" altLang="en-US" sz="2000" b="1" u="sng" dirty="0">
                <a:solidFill>
                  <a:srgbClr val="C00000"/>
                </a:solidFill>
                <a:latin typeface="等线" panose="02010600030101010101" pitchFamily="2" charset="-122"/>
                <a:ea typeface="等线" panose="02010600030101010101" pitchFamily="2" charset="-122"/>
              </a:rPr>
              <a:t>最根本</a:t>
            </a:r>
            <a:r>
              <a:rPr lang="zh-CN" altLang="en-US" sz="2000" dirty="0"/>
              <a:t>的特性是它的规范性</a:t>
            </a:r>
            <a:r>
              <a:rPr lang="en-US" altLang="zh-CN" sz="2000" dirty="0"/>
              <a:t>,</a:t>
            </a:r>
            <a:r>
              <a:rPr lang="zh-CN" altLang="en-US" sz="2000" dirty="0"/>
              <a:t>礼俗的</a:t>
            </a:r>
            <a:r>
              <a:rPr lang="zh-CN" altLang="en-US" sz="2000" b="1" u="sng" dirty="0">
                <a:solidFill>
                  <a:srgbClr val="C00000"/>
                </a:solidFill>
                <a:latin typeface="等线" panose="02010600030101010101" pitchFamily="2" charset="-122"/>
                <a:ea typeface="等线" panose="02010600030101010101" pitchFamily="2" charset="-122"/>
              </a:rPr>
              <a:t>重点</a:t>
            </a:r>
            <a:r>
              <a:rPr lang="zh-CN" altLang="en-US" sz="2000" dirty="0"/>
              <a:t>在于</a:t>
            </a:r>
            <a:r>
              <a:rPr lang="zh-CN" altLang="en-US" sz="2000" b="1" u="sng" dirty="0">
                <a:solidFill>
                  <a:srgbClr val="C00000"/>
                </a:solidFill>
                <a:latin typeface="等线" panose="02010600030101010101" pitchFamily="2" charset="-122"/>
                <a:ea typeface="等线" panose="02010600030101010101" pitchFamily="2" charset="-122"/>
              </a:rPr>
              <a:t>服务尊长</a:t>
            </a:r>
            <a:r>
              <a:rPr lang="zh-CN" altLang="en-US" sz="2000" dirty="0"/>
              <a:t>。礼俗对社会生活的规范是通过礼义原则与礼俗规约的内外结合实现的。</a:t>
            </a:r>
            <a:r>
              <a:rPr lang="zh-CN" altLang="en-US" sz="2000" b="1" u="sng" dirty="0">
                <a:solidFill>
                  <a:srgbClr val="C00000"/>
                </a:solidFill>
                <a:latin typeface="等线" panose="02010600030101010101" pitchFamily="2" charset="-122"/>
                <a:ea typeface="等线" panose="02010600030101010101" pitchFamily="2" charset="-122"/>
              </a:rPr>
              <a:t>礼义原则是礼制的核心</a:t>
            </a:r>
            <a:r>
              <a:rPr lang="zh-CN" altLang="en-US" sz="2000" dirty="0"/>
              <a:t>，在先秦时代，它体现在</a:t>
            </a:r>
            <a:r>
              <a:rPr lang="zh-CN" altLang="en-US" sz="2000" b="1" u="sng" dirty="0">
                <a:solidFill>
                  <a:srgbClr val="C00000"/>
                </a:solidFill>
                <a:latin typeface="等线" panose="02010600030101010101" pitchFamily="2" charset="-122"/>
                <a:ea typeface="等线" panose="02010600030101010101" pitchFamily="2" charset="-122"/>
              </a:rPr>
              <a:t>五伦</a:t>
            </a:r>
            <a:r>
              <a:rPr lang="zh-CN" altLang="en-US" sz="2000" dirty="0"/>
              <a:t>（ “父子有亲，君臣有义，夫妇有别，长幼有序，朋友有信” ）的关系</a:t>
            </a:r>
            <a:r>
              <a:rPr lang="zh-CN" altLang="en-US" sz="2000" dirty="0" smtClean="0"/>
              <a:t>之中。</a:t>
            </a:r>
            <a:endParaRPr lang="zh-CN" altLang="en-US"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50</a:t>
            </a:fld>
            <a:endParaRPr lang="zh-CN" altLang="en-US"/>
          </a:p>
        </p:txBody>
      </p:sp>
      <p:sp>
        <p:nvSpPr>
          <p:cNvPr id="5" name="圆角矩形 4"/>
          <p:cNvSpPr/>
          <p:nvPr/>
        </p:nvSpPr>
        <p:spPr>
          <a:xfrm>
            <a:off x="4982094" y="1346661"/>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圆角矩形 5"/>
          <p:cNvSpPr/>
          <p:nvPr/>
        </p:nvSpPr>
        <p:spPr>
          <a:xfrm>
            <a:off x="5472544" y="1346661"/>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14"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5"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6"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7"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8"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2" name="矩形 11"/>
          <p:cNvSpPr/>
          <p:nvPr/>
        </p:nvSpPr>
        <p:spPr>
          <a:xfrm>
            <a:off x="866672" y="14905"/>
            <a:ext cx="2920992" cy="338554"/>
          </a:xfrm>
          <a:prstGeom prst="rect">
            <a:avLst/>
          </a:prstGeom>
        </p:spPr>
        <p:txBody>
          <a:bodyPr wrap="none">
            <a:spAutoFit/>
          </a:bodyPr>
          <a:lstStyle/>
          <a:p>
            <a:r>
              <a:rPr lang="en-US" altLang="zh-CN" sz="1600" dirty="0"/>
              <a:t>4.2.2.2 </a:t>
            </a:r>
            <a:r>
              <a:rPr lang="zh-CN" altLang="en-US" sz="1600" dirty="0"/>
              <a:t>庶族平民礼俗的规范性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论语</a:t>
            </a:r>
            <a:r>
              <a:rPr lang="en-US" altLang="zh-CN" dirty="0"/>
              <a:t>》</a:t>
            </a:r>
            <a:r>
              <a:rPr lang="zh-CN" altLang="en-US" dirty="0"/>
              <a:t>说：“礼之用，和为贵，先王之道斯为美。</a:t>
            </a:r>
            <a:r>
              <a:rPr lang="en-US" altLang="zh-CN" dirty="0"/>
              <a:t>"</a:t>
            </a:r>
            <a:r>
              <a:rPr lang="zh-CN" altLang="en-US" dirty="0"/>
              <a:t>这句话道出了传统礼俗的（ ）</a:t>
            </a:r>
          </a:p>
          <a:p>
            <a:endParaRPr lang="en-US" altLang="zh-CN" dirty="0" smtClean="0"/>
          </a:p>
          <a:p>
            <a:r>
              <a:rPr lang="en-US" altLang="zh-CN" dirty="0" smtClean="0"/>
              <a:t>A</a:t>
            </a:r>
            <a:r>
              <a:rPr lang="en-US" altLang="zh-CN" dirty="0"/>
              <a:t>:</a:t>
            </a:r>
            <a:r>
              <a:rPr lang="zh-CN" altLang="en-US" dirty="0"/>
              <a:t>等差性</a:t>
            </a:r>
          </a:p>
          <a:p>
            <a:r>
              <a:rPr lang="en-US" altLang="zh-CN" dirty="0"/>
              <a:t>B:</a:t>
            </a:r>
            <a:r>
              <a:rPr lang="zh-CN" altLang="en-US" dirty="0"/>
              <a:t>调和性</a:t>
            </a:r>
          </a:p>
          <a:p>
            <a:r>
              <a:rPr lang="en-US" altLang="zh-CN" dirty="0"/>
              <a:t>C:</a:t>
            </a:r>
            <a:r>
              <a:rPr lang="zh-CN" altLang="en-US" dirty="0"/>
              <a:t>规范性</a:t>
            </a:r>
          </a:p>
          <a:p>
            <a:r>
              <a:rPr lang="en-US" altLang="zh-CN" dirty="0"/>
              <a:t>D:</a:t>
            </a:r>
            <a:r>
              <a:rPr lang="zh-CN" altLang="en-US" dirty="0"/>
              <a:t>唯一性</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51</a:t>
            </a:fld>
            <a:endParaRPr lang="zh-CN" altLang="en-US"/>
          </a:p>
        </p:txBody>
      </p:sp>
    </p:spTree>
    <p:extLst>
      <p:ext uri="{BB962C8B-B14F-4D97-AF65-F5344CB8AC3E}">
        <p14:creationId xmlns:p14="http://schemas.microsoft.com/office/powerpoint/2010/main" val="99062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在宗法制度下，礼俗的重点在于（ ）</a:t>
            </a:r>
          </a:p>
          <a:p>
            <a:endParaRPr lang="en-US" altLang="zh-CN" dirty="0" smtClean="0"/>
          </a:p>
          <a:p>
            <a:r>
              <a:rPr lang="en-US" altLang="zh-CN" dirty="0" smtClean="0"/>
              <a:t>A</a:t>
            </a:r>
            <a:r>
              <a:rPr lang="en-US" altLang="zh-CN" dirty="0"/>
              <a:t>:</a:t>
            </a:r>
            <a:r>
              <a:rPr lang="zh-CN" altLang="en-US" dirty="0"/>
              <a:t>尊老爱幼</a:t>
            </a:r>
          </a:p>
          <a:p>
            <a:r>
              <a:rPr lang="en-US" altLang="zh-CN" dirty="0"/>
              <a:t>B:</a:t>
            </a:r>
            <a:r>
              <a:rPr lang="zh-CN" altLang="en-US" dirty="0"/>
              <a:t>服务尊长 </a:t>
            </a:r>
          </a:p>
          <a:p>
            <a:r>
              <a:rPr lang="en-US" altLang="zh-CN" dirty="0"/>
              <a:t>C:</a:t>
            </a:r>
            <a:r>
              <a:rPr lang="zh-CN" altLang="en-US" dirty="0"/>
              <a:t>敬畏祖先</a:t>
            </a:r>
          </a:p>
          <a:p>
            <a:r>
              <a:rPr lang="en-US" altLang="zh-CN" dirty="0"/>
              <a:t>D:</a:t>
            </a:r>
            <a:r>
              <a:rPr lang="zh-CN" altLang="en-US" dirty="0"/>
              <a:t>人人平等</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52</a:t>
            </a:fld>
            <a:endParaRPr lang="zh-CN" altLang="en-US"/>
          </a:p>
        </p:txBody>
      </p:sp>
    </p:spTree>
    <p:extLst>
      <p:ext uri="{BB962C8B-B14F-4D97-AF65-F5344CB8AC3E}">
        <p14:creationId xmlns:p14="http://schemas.microsoft.com/office/powerpoint/2010/main" val="1675908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 </a:t>
            </a:r>
            <a:r>
              <a:rPr lang="zh-CN" altLang="en-US" dirty="0"/>
              <a:t>中国社会传统的礼俗规约</a:t>
            </a:r>
          </a:p>
        </p:txBody>
      </p:sp>
      <p:sp>
        <p:nvSpPr>
          <p:cNvPr id="3" name="内容占位符 2"/>
          <p:cNvSpPr>
            <a:spLocks noGrp="1"/>
          </p:cNvSpPr>
          <p:nvPr>
            <p:ph idx="1"/>
          </p:nvPr>
        </p:nvSpPr>
        <p:spPr>
          <a:xfrm>
            <a:off x="838200" y="1189823"/>
            <a:ext cx="10515600" cy="1610527"/>
          </a:xfrm>
        </p:spPr>
        <p:txBody>
          <a:bodyPr>
            <a:normAutofit/>
          </a:bodyPr>
          <a:lstStyle/>
          <a:p>
            <a:r>
              <a:rPr lang="en-US" altLang="zh-CN" sz="2400" dirty="0" smtClean="0">
                <a:latin typeface="+mj-ea"/>
                <a:ea typeface="+mj-ea"/>
              </a:rPr>
              <a:t>4.2.2.1</a:t>
            </a:r>
            <a:r>
              <a:rPr lang="zh-CN" altLang="en-US" sz="2400" dirty="0" smtClean="0">
                <a:latin typeface="+mj-ea"/>
                <a:ea typeface="+mj-ea"/>
              </a:rPr>
              <a:t>：</a:t>
            </a:r>
            <a:r>
              <a:rPr lang="zh-CN" altLang="en-US" sz="2400" dirty="0">
                <a:latin typeface="+mj-ea"/>
                <a:ea typeface="+mj-ea"/>
              </a:rPr>
              <a:t>皇家贵族礼制的</a:t>
            </a:r>
            <a:r>
              <a:rPr lang="zh-CN" altLang="en-US" sz="2400" dirty="0" smtClean="0">
                <a:latin typeface="+mj-ea"/>
                <a:ea typeface="+mj-ea"/>
              </a:rPr>
              <a:t>严整性</a:t>
            </a:r>
            <a:r>
              <a:rPr lang="zh-CN" altLang="en-US" sz="2400" dirty="0" smtClean="0">
                <a:solidFill>
                  <a:srgbClr val="CB150A"/>
                </a:solidFill>
              </a:rPr>
              <a:t>★★</a:t>
            </a:r>
            <a:r>
              <a:rPr lang="zh-CN" altLang="en-US" sz="2400" dirty="0">
                <a:solidFill>
                  <a:srgbClr val="CB150A"/>
                </a:solidFill>
              </a:rPr>
              <a:t>★</a:t>
            </a:r>
            <a:endParaRPr lang="zh-CN" altLang="en-US" sz="2400" dirty="0">
              <a:latin typeface="+mj-ea"/>
              <a:ea typeface="+mj-ea"/>
            </a:endParaRPr>
          </a:p>
          <a:p>
            <a:r>
              <a:rPr lang="zh-CN" altLang="en-US" sz="2400" dirty="0">
                <a:latin typeface="+mj-ea"/>
                <a:ea typeface="+mj-ea"/>
              </a:rPr>
              <a:t>一、五礼</a:t>
            </a:r>
            <a:r>
              <a:rPr lang="zh-CN" altLang="en-US" dirty="0" smtClean="0"/>
              <a:t>：</a:t>
            </a:r>
            <a:r>
              <a:rPr lang="zh-CN" altLang="en-US" b="1" u="sng" dirty="0">
                <a:solidFill>
                  <a:srgbClr val="C00000"/>
                </a:solidFill>
              </a:rPr>
              <a:t>吉、凶、宾、军、嘉</a:t>
            </a:r>
            <a:r>
              <a:rPr lang="zh-CN" altLang="en-US" dirty="0"/>
              <a:t>五种</a:t>
            </a:r>
            <a:r>
              <a:rPr lang="zh-CN" altLang="en-US" dirty="0" smtClean="0"/>
              <a:t>，</a:t>
            </a:r>
            <a:r>
              <a:rPr lang="zh-CN" altLang="zh-CN" dirty="0" smtClean="0"/>
              <a:t>大约</a:t>
            </a:r>
            <a:r>
              <a:rPr lang="zh-CN" altLang="zh-CN" dirty="0"/>
              <a:t>定制</a:t>
            </a:r>
            <a:r>
              <a:rPr lang="zh-CN" altLang="zh-CN" b="1" u="sng" dirty="0">
                <a:solidFill>
                  <a:srgbClr val="C00000"/>
                </a:solidFill>
              </a:rPr>
              <a:t>周代</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53</a:t>
            </a:fld>
            <a:endParaRPr lang="zh-CN" altLang="en-US"/>
          </a:p>
        </p:txBody>
      </p:sp>
      <p:graphicFrame>
        <p:nvGraphicFramePr>
          <p:cNvPr id="5" name="表格 4"/>
          <p:cNvGraphicFramePr>
            <a:graphicFrameLocks noGrp="1"/>
          </p:cNvGraphicFramePr>
          <p:nvPr/>
        </p:nvGraphicFramePr>
        <p:xfrm>
          <a:off x="897164" y="2479675"/>
          <a:ext cx="10704286" cy="3703930"/>
        </p:xfrm>
        <a:graphic>
          <a:graphicData uri="http://schemas.openxmlformats.org/drawingml/2006/table">
            <a:tbl>
              <a:tblPr>
                <a:tableStyleId>{5C22544A-7EE6-4342-B048-85BDC9FD1C3A}</a:tableStyleId>
              </a:tblPr>
              <a:tblGrid>
                <a:gridCol w="1135743"/>
                <a:gridCol w="9568543"/>
              </a:tblGrid>
              <a:tr h="1837746">
                <a:tc>
                  <a:txBody>
                    <a:bodyPr/>
                    <a:lstStyle/>
                    <a:p>
                      <a:pPr algn="ctr">
                        <a:lnSpc>
                          <a:spcPct val="150000"/>
                        </a:lnSpc>
                      </a:pPr>
                      <a:r>
                        <a:rPr lang="zh-CN" altLang="en-US" sz="2400" b="0" kern="1200" dirty="0" smtClean="0">
                          <a:solidFill>
                            <a:schemeClr val="tx1"/>
                          </a:solidFill>
                          <a:latin typeface="+mj-ea"/>
                          <a:ea typeface="+mj-ea"/>
                          <a:cs typeface="+mn-cs"/>
                        </a:rPr>
                        <a:t>吉礼</a:t>
                      </a:r>
                      <a:endParaRPr lang="zh-CN" altLang="en-US" sz="2400" b="0" dirty="0">
                        <a:solidFill>
                          <a:schemeClr val="tx1"/>
                        </a:solidFill>
                        <a:latin typeface="+mj-ea"/>
                        <a:ea typeface="+mj-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c>
                  <a:txBody>
                    <a:bodyPr/>
                    <a:lstStyle/>
                    <a:p>
                      <a:pPr>
                        <a:lnSpc>
                          <a:spcPct val="150000"/>
                        </a:lnSpc>
                      </a:pPr>
                      <a:r>
                        <a:rPr lang="zh-CN" altLang="en-US" sz="2000" dirty="0" smtClean="0">
                          <a:latin typeface="+mn-ea"/>
                          <a:ea typeface="+mn-ea"/>
                        </a:rPr>
                        <a:t>祭祀典礼是在古代称为</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吉礼</a:t>
                      </a:r>
                      <a:r>
                        <a:rPr lang="zh-CN" altLang="en-US" sz="2000" kern="1200" dirty="0" smtClean="0">
                          <a:solidFill>
                            <a:schemeClr val="dk1"/>
                          </a:solidFill>
                          <a:latin typeface="+mn-ea"/>
                          <a:ea typeface="+mn-ea"/>
                          <a:cs typeface="+mn-cs"/>
                        </a:rPr>
                        <a:t>。</a:t>
                      </a:r>
                      <a:r>
                        <a:rPr lang="zh-CN" altLang="en-US" sz="2000" dirty="0" smtClean="0">
                          <a:latin typeface="+mn-ea"/>
                          <a:ea typeface="+mn-ea"/>
                        </a:rPr>
                        <a:t>吉礼的祭祀，分天神、地祇、人鬼三类。</a:t>
                      </a:r>
                      <a:endParaRPr lang="en-US" altLang="zh-CN" sz="2000" dirty="0" smtClean="0">
                        <a:latin typeface="+mn-ea"/>
                        <a:ea typeface="+mn-ea"/>
                      </a:endParaRPr>
                    </a:p>
                    <a:p>
                      <a:pPr marL="457200" indent="-457200">
                        <a:lnSpc>
                          <a:spcPct val="150000"/>
                        </a:lnSpc>
                        <a:buFont typeface="+mj-lt"/>
                        <a:buAutoNum type="arabicPeriod"/>
                      </a:pP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天神</a:t>
                      </a:r>
                      <a:r>
                        <a:rPr lang="zh-CN" altLang="en-US" sz="2000" dirty="0" smtClean="0">
                          <a:latin typeface="+mn-ea"/>
                          <a:ea typeface="+mn-ea"/>
                        </a:rPr>
                        <a:t>祭祀包括</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天帝祭祀、日月星辰祭祀、气象神祭祀</a:t>
                      </a:r>
                      <a:r>
                        <a:rPr lang="zh-CN" altLang="en-US" sz="2000" dirty="0" smtClean="0">
                          <a:latin typeface="+mn-ea"/>
                          <a:ea typeface="+mn-ea"/>
                        </a:rPr>
                        <a:t>三种。</a:t>
                      </a:r>
                      <a:endParaRPr lang="en-US" altLang="zh-CN" sz="2000" dirty="0" smtClean="0">
                        <a:latin typeface="+mn-ea"/>
                        <a:ea typeface="+mn-ea"/>
                      </a:endParaRPr>
                    </a:p>
                    <a:p>
                      <a:pPr marL="457200" indent="-457200">
                        <a:lnSpc>
                          <a:spcPct val="150000"/>
                        </a:lnSpc>
                        <a:buFont typeface="+mj-lt"/>
                        <a:buAutoNum type="arabicPeriod"/>
                      </a:pP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地神</a:t>
                      </a:r>
                      <a:r>
                        <a:rPr lang="zh-CN" altLang="en-US" sz="2000" dirty="0" smtClean="0">
                          <a:latin typeface="+mn-ea"/>
                          <a:ea typeface="+mn-ea"/>
                        </a:rPr>
                        <a:t>祭祀主要包括</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大地祭祀、社稷祭祀、山川祭祀</a:t>
                      </a:r>
                      <a:r>
                        <a:rPr lang="zh-CN" altLang="en-US" sz="2000" dirty="0" smtClean="0">
                          <a:latin typeface="+mn-ea"/>
                          <a:ea typeface="+mn-ea"/>
                        </a:rPr>
                        <a:t>等。</a:t>
                      </a:r>
                      <a:endParaRPr lang="en-US" altLang="zh-CN" sz="2000" dirty="0" smtClean="0">
                        <a:latin typeface="+mn-ea"/>
                        <a:ea typeface="+mn-ea"/>
                      </a:endParaRPr>
                    </a:p>
                    <a:p>
                      <a:pPr marL="457200" indent="-457200">
                        <a:lnSpc>
                          <a:spcPct val="150000"/>
                        </a:lnSpc>
                        <a:buFont typeface="+mj-lt"/>
                        <a:buAutoNum type="arabicPeriod"/>
                      </a:pP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人神</a:t>
                      </a:r>
                      <a:r>
                        <a:rPr lang="zh-CN" altLang="en-US" sz="2000" dirty="0" smtClean="0">
                          <a:latin typeface="+mn-ea"/>
                          <a:ea typeface="+mn-ea"/>
                        </a:rPr>
                        <a:t>祭祀包括</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宗庙祭祖、祭先王先师</a:t>
                      </a:r>
                      <a:r>
                        <a:rPr lang="zh-CN" altLang="en-US" sz="2000" dirty="0" smtClean="0">
                          <a:latin typeface="+mn-ea"/>
                          <a:ea typeface="+mn-ea"/>
                        </a:rPr>
                        <a:t>。</a:t>
                      </a:r>
                      <a:endParaRPr lang="en-US" altLang="zh-CN" sz="2000" dirty="0" smtClean="0">
                        <a:latin typeface="+mn-ea"/>
                        <a:ea typeface="+mn-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r>
              <a:tr h="962629">
                <a:tc>
                  <a:txBody>
                    <a:bodyPr/>
                    <a:lstStyle/>
                    <a:p>
                      <a:pPr algn="ctr">
                        <a:lnSpc>
                          <a:spcPct val="150000"/>
                        </a:lnSpc>
                      </a:pPr>
                      <a:r>
                        <a:rPr lang="zh-CN" altLang="en-US" sz="2400" b="0" kern="1200" dirty="0" smtClean="0">
                          <a:solidFill>
                            <a:schemeClr val="dk1"/>
                          </a:solidFill>
                          <a:latin typeface="+mj-ea"/>
                          <a:ea typeface="+mj-ea"/>
                          <a:cs typeface="+mn-cs"/>
                        </a:rPr>
                        <a:t>嘉礼</a:t>
                      </a:r>
                      <a:endParaRPr lang="zh-CN" altLang="en-US" sz="2400" b="0" dirty="0">
                        <a:latin typeface="+mj-ea"/>
                        <a:ea typeface="+mj-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c>
                  <a:txBody>
                    <a:bodyPr/>
                    <a:lstStyle/>
                    <a:p>
                      <a:pPr marL="457200" indent="-457200">
                        <a:lnSpc>
                          <a:spcPct val="150000"/>
                        </a:lnSpc>
                        <a:buFont typeface="+mj-lt"/>
                        <a:buAutoNum type="arabicPeriod"/>
                      </a:pP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冠礼</a:t>
                      </a:r>
                      <a:r>
                        <a:rPr lang="zh-CN" altLang="en-US" sz="2000" dirty="0" smtClean="0">
                          <a:latin typeface="+mn-ea"/>
                          <a:ea typeface="+mn-ea"/>
                        </a:rPr>
                        <a:t>。古代的</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成人礼</a:t>
                      </a:r>
                      <a:r>
                        <a:rPr lang="zh-CN" altLang="en-US" sz="2000" dirty="0" smtClean="0">
                          <a:latin typeface="+mn-ea"/>
                          <a:ea typeface="+mn-ea"/>
                        </a:rPr>
                        <a:t>，冠礼是社会礼仪的起点，加冠取字</a:t>
                      </a:r>
                      <a:r>
                        <a:rPr lang="en-US" altLang="zh-CN" sz="2000" dirty="0" smtClean="0">
                          <a:latin typeface="+mn-ea"/>
                          <a:ea typeface="+mn-ea"/>
                        </a:rPr>
                        <a:t>,</a:t>
                      </a:r>
                      <a:r>
                        <a:rPr lang="zh-CN" altLang="en-US" sz="2000" dirty="0" smtClean="0">
                          <a:latin typeface="+mn-ea"/>
                          <a:ea typeface="+mn-ea"/>
                        </a:rPr>
                        <a:t>为“成人之始”。</a:t>
                      </a:r>
                      <a:endParaRPr lang="en-US" altLang="zh-CN" sz="2000" dirty="0" smtClean="0">
                        <a:latin typeface="+mn-ea"/>
                        <a:ea typeface="+mn-ea"/>
                      </a:endParaRPr>
                    </a:p>
                    <a:p>
                      <a:pPr marL="457200" indent="-457200">
                        <a:lnSpc>
                          <a:spcPct val="150000"/>
                        </a:lnSpc>
                        <a:buFont typeface="+mj-lt"/>
                        <a:buAutoNum type="arabicPeriod"/>
                      </a:pP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婚礼</a:t>
                      </a:r>
                      <a:r>
                        <a:rPr lang="zh-CN" altLang="en-US" sz="2000" dirty="0" smtClean="0">
                          <a:latin typeface="+mn-ea"/>
                          <a:ea typeface="+mn-ea"/>
                        </a:rPr>
                        <a:t>。古代婚制有“</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周公六礼</a:t>
                      </a:r>
                      <a:r>
                        <a:rPr lang="zh-CN" altLang="en-US" sz="2000" dirty="0" smtClean="0">
                          <a:latin typeface="+mn-ea"/>
                          <a:ea typeface="+mn-ea"/>
                        </a:rPr>
                        <a:t>” ：</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①纳采 ②问名 ③纳吉 ④纳征 ⑤请期 ⑥亲迎</a:t>
                      </a:r>
                      <a:r>
                        <a:rPr lang="zh-CN" altLang="en-US" sz="2000" dirty="0" smtClean="0">
                          <a:latin typeface="+mn-ea"/>
                          <a:ea typeface="+mn-ea"/>
                        </a:rPr>
                        <a:t>。</a:t>
                      </a:r>
                      <a:endParaRPr lang="en-US" altLang="zh-CN" sz="2000" dirty="0">
                        <a:latin typeface="+mn-ea"/>
                        <a:ea typeface="+mn-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r>
              <a:tr h="777850">
                <a:tc>
                  <a:txBody>
                    <a:bodyPr/>
                    <a:lstStyle/>
                    <a:p>
                      <a:pPr algn="ctr">
                        <a:lnSpc>
                          <a:spcPct val="150000"/>
                        </a:lnSpc>
                      </a:pPr>
                      <a:r>
                        <a:rPr lang="zh-CN" altLang="en-US" sz="2400" b="0" kern="1200" dirty="0" smtClean="0">
                          <a:solidFill>
                            <a:schemeClr val="dk1"/>
                          </a:solidFill>
                          <a:latin typeface="+mj-ea"/>
                          <a:ea typeface="+mj-ea"/>
                          <a:cs typeface="+mn-cs"/>
                        </a:rPr>
                        <a:t>凶礼</a:t>
                      </a:r>
                      <a:endParaRPr lang="zh-CN" altLang="en-US" sz="2400" b="0" dirty="0">
                        <a:latin typeface="+mj-ea"/>
                        <a:ea typeface="+mj-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c>
                  <a:txBody>
                    <a:bodyPr/>
                    <a:lstStyle/>
                    <a:p>
                      <a:pPr>
                        <a:lnSpc>
                          <a:spcPct val="150000"/>
                        </a:lnSpc>
                      </a:pPr>
                      <a:r>
                        <a:rPr lang="zh-CN" altLang="en-US" sz="2000" dirty="0" smtClean="0">
                          <a:latin typeface="+mn-ea"/>
                          <a:ea typeface="+mn-ea"/>
                        </a:rPr>
                        <a:t>丧礼，丧服为</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“五服”</a:t>
                      </a:r>
                      <a:r>
                        <a:rPr lang="zh-CN" altLang="en-US" sz="2000" dirty="0" smtClean="0">
                          <a:latin typeface="+mn-ea"/>
                          <a:ea typeface="+mn-ea"/>
                        </a:rPr>
                        <a:t>：“</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斩缞（音</a:t>
                      </a:r>
                      <a:r>
                        <a:rPr lang="en-US" altLang="zh-CN" sz="2000" b="1" u="sng" kern="1200" dirty="0" smtClean="0">
                          <a:solidFill>
                            <a:srgbClr val="C00000"/>
                          </a:solidFill>
                          <a:latin typeface="等线" panose="02010600030101010101" pitchFamily="2" charset="-122"/>
                          <a:ea typeface="等线" panose="02010600030101010101" pitchFamily="2" charset="-122"/>
                          <a:cs typeface="+mn-cs"/>
                        </a:rPr>
                        <a:t>cui)”</a:t>
                      </a:r>
                      <a:r>
                        <a:rPr lang="zh-CN" altLang="en-US" sz="2000" b="1" u="sng" kern="1200" dirty="0" smtClean="0">
                          <a:solidFill>
                            <a:srgbClr val="C00000"/>
                          </a:solidFill>
                          <a:latin typeface="等线" panose="02010600030101010101" pitchFamily="2" charset="-122"/>
                          <a:ea typeface="等线" panose="02010600030101010101" pitchFamily="2" charset="-122"/>
                          <a:cs typeface="+mn-cs"/>
                        </a:rPr>
                        <a:t>、“齐缞”、“大功”、“小功”、“缌麻”</a:t>
                      </a:r>
                      <a:r>
                        <a:rPr lang="zh-CN" altLang="en-US" sz="2000" dirty="0" smtClean="0">
                          <a:latin typeface="+mn-ea"/>
                          <a:ea typeface="+mn-ea"/>
                        </a:rPr>
                        <a:t>等。 </a:t>
                      </a:r>
                      <a:endParaRPr lang="en-US" altLang="zh-CN" sz="2000" dirty="0">
                        <a:latin typeface="+mn-ea"/>
                        <a:ea typeface="+mn-ea"/>
                      </a:endParaRPr>
                    </a:p>
                  </a:txBody>
                  <a:tcPr anchor="ctr">
                    <a:lnL w="12700" cap="flat" cmpd="sng" algn="ctr">
                      <a:solidFill>
                        <a:srgbClr val="CB150A"/>
                      </a:solidFill>
                      <a:prstDash val="sysDot"/>
                      <a:round/>
                      <a:headEnd type="none" w="med" len="med"/>
                      <a:tailEnd type="none" w="med" len="med"/>
                    </a:lnL>
                    <a:lnR w="12700" cap="flat" cmpd="sng" algn="ctr">
                      <a:solidFill>
                        <a:srgbClr val="CB150A"/>
                      </a:solidFill>
                      <a:prstDash val="sysDot"/>
                      <a:round/>
                      <a:headEnd type="none" w="med" len="med"/>
                      <a:tailEnd type="none" w="med" len="med"/>
                    </a:lnR>
                    <a:lnT w="12700" cap="flat" cmpd="sng" algn="ctr">
                      <a:solidFill>
                        <a:srgbClr val="CB150A"/>
                      </a:solidFill>
                      <a:prstDash val="sysDot"/>
                      <a:round/>
                      <a:headEnd type="none" w="med" len="med"/>
                      <a:tailEnd type="none" w="med" len="med"/>
                    </a:lnT>
                    <a:lnB w="12700" cap="flat" cmpd="sng" algn="ctr">
                      <a:solidFill>
                        <a:srgbClr val="CB150A"/>
                      </a:solidFill>
                      <a:prstDash val="sysDot"/>
                      <a:round/>
                      <a:headEnd type="none" w="med" len="med"/>
                      <a:tailEnd type="none" w="med" len="med"/>
                    </a:lnB>
                    <a:solidFill>
                      <a:schemeClr val="bg1"/>
                    </a:solidFill>
                  </a:tcPr>
                </a:tc>
              </a:tr>
            </a:tbl>
          </a:graphicData>
        </a:graphic>
      </p:graphicFrame>
      <p:sp>
        <p:nvSpPr>
          <p:cNvPr id="6" name="圆角矩形 5"/>
          <p:cNvSpPr/>
          <p:nvPr/>
        </p:nvSpPr>
        <p:spPr>
          <a:xfrm>
            <a:off x="7035337" y="1907919"/>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7" name="圆角矩形 6"/>
          <p:cNvSpPr/>
          <p:nvPr/>
        </p:nvSpPr>
        <p:spPr>
          <a:xfrm>
            <a:off x="10576559" y="567146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8" name="圆角矩形 7"/>
          <p:cNvSpPr/>
          <p:nvPr/>
        </p:nvSpPr>
        <p:spPr>
          <a:xfrm>
            <a:off x="10776064" y="4537740"/>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9" name="圆角矩形 8"/>
          <p:cNvSpPr/>
          <p:nvPr/>
        </p:nvSpPr>
        <p:spPr>
          <a:xfrm>
            <a:off x="11515378" y="493675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10" name="圆角矩形 9"/>
          <p:cNvSpPr/>
          <p:nvPr/>
        </p:nvSpPr>
        <p:spPr>
          <a:xfrm>
            <a:off x="1299555" y="366904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11" name="圆角矩形 10"/>
          <p:cNvSpPr/>
          <p:nvPr/>
        </p:nvSpPr>
        <p:spPr>
          <a:xfrm>
            <a:off x="6162501" y="134595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12"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3"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4"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5"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6"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7" name="矩形 16"/>
          <p:cNvSpPr/>
          <p:nvPr/>
        </p:nvSpPr>
        <p:spPr>
          <a:xfrm>
            <a:off x="866672" y="14905"/>
            <a:ext cx="2920992" cy="338554"/>
          </a:xfrm>
          <a:prstGeom prst="rect">
            <a:avLst/>
          </a:prstGeom>
        </p:spPr>
        <p:txBody>
          <a:bodyPr wrap="none">
            <a:spAutoFit/>
          </a:bodyPr>
          <a:lstStyle/>
          <a:p>
            <a:r>
              <a:rPr lang="en-US" altLang="zh-CN" sz="1600" dirty="0"/>
              <a:t>4.2.2.1 </a:t>
            </a:r>
            <a:r>
              <a:rPr lang="zh-CN" altLang="en-US" sz="1600" dirty="0"/>
              <a:t>皇家贵族礼制的严整性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smtClean="0"/>
              <a:t>地</a:t>
            </a:r>
            <a:r>
              <a:rPr lang="zh-CN" altLang="en-US" dirty="0"/>
              <a:t>神祭祀包括（  ）</a:t>
            </a:r>
          </a:p>
          <a:p>
            <a:endParaRPr lang="en-US" altLang="zh-CN" dirty="0" smtClean="0"/>
          </a:p>
          <a:p>
            <a:r>
              <a:rPr lang="en-US" altLang="zh-CN" dirty="0" smtClean="0"/>
              <a:t>A</a:t>
            </a:r>
            <a:r>
              <a:rPr lang="en-US" altLang="zh-CN" dirty="0"/>
              <a:t>:</a:t>
            </a:r>
            <a:r>
              <a:rPr lang="zh-CN" altLang="en-US" dirty="0"/>
              <a:t>大地祭祀</a:t>
            </a:r>
          </a:p>
          <a:p>
            <a:r>
              <a:rPr lang="en-US" altLang="zh-CN" dirty="0"/>
              <a:t>B:</a:t>
            </a:r>
            <a:r>
              <a:rPr lang="zh-CN" altLang="en-US" dirty="0"/>
              <a:t>日月星辰祭祀  </a:t>
            </a:r>
          </a:p>
          <a:p>
            <a:r>
              <a:rPr lang="en-US" altLang="zh-CN" dirty="0"/>
              <a:t>C:</a:t>
            </a:r>
            <a:r>
              <a:rPr lang="zh-CN" altLang="en-US" dirty="0"/>
              <a:t>山川祭祀</a:t>
            </a:r>
          </a:p>
          <a:p>
            <a:r>
              <a:rPr lang="en-US" altLang="zh-CN" dirty="0"/>
              <a:t>D:</a:t>
            </a:r>
            <a:r>
              <a:rPr lang="zh-CN" altLang="en-US" dirty="0"/>
              <a:t>社稷祭祀</a:t>
            </a:r>
          </a:p>
          <a:p>
            <a:r>
              <a:rPr lang="en-US" altLang="zh-CN" dirty="0"/>
              <a:t>E:</a:t>
            </a:r>
            <a:r>
              <a:rPr lang="zh-CN" altLang="en-US" dirty="0"/>
              <a:t>气象神祭祀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54</a:t>
            </a:fld>
            <a:endParaRPr lang="zh-CN" altLang="en-US"/>
          </a:p>
        </p:txBody>
      </p:sp>
    </p:spTree>
    <p:extLst>
      <p:ext uri="{BB962C8B-B14F-4D97-AF65-F5344CB8AC3E}">
        <p14:creationId xmlns:p14="http://schemas.microsoft.com/office/powerpoint/2010/main" val="1285277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中国古代国家礼仪制度的“五礼”是（ ）</a:t>
            </a:r>
          </a:p>
          <a:p>
            <a:endParaRPr lang="en-US" altLang="zh-CN" dirty="0" smtClean="0"/>
          </a:p>
          <a:p>
            <a:r>
              <a:rPr lang="en-US" altLang="zh-CN" dirty="0" smtClean="0"/>
              <a:t>A</a:t>
            </a:r>
            <a:r>
              <a:rPr lang="en-US" altLang="zh-CN" dirty="0"/>
              <a:t>:</a:t>
            </a:r>
            <a:r>
              <a:rPr lang="zh-CN" altLang="en-US" dirty="0"/>
              <a:t>冠、婚、丧、祭、乡</a:t>
            </a:r>
          </a:p>
          <a:p>
            <a:r>
              <a:rPr lang="en-US" altLang="zh-CN" dirty="0"/>
              <a:t>B:</a:t>
            </a:r>
            <a:r>
              <a:rPr lang="zh-CN" altLang="en-US" dirty="0"/>
              <a:t>冠、婚、射、朝、聘</a:t>
            </a:r>
          </a:p>
          <a:p>
            <a:r>
              <a:rPr lang="en-US" altLang="zh-CN" dirty="0"/>
              <a:t>C:</a:t>
            </a:r>
            <a:r>
              <a:rPr lang="zh-CN" altLang="en-US" dirty="0"/>
              <a:t>祭、凶、宾、军、家</a:t>
            </a:r>
          </a:p>
          <a:p>
            <a:r>
              <a:rPr lang="en-US" altLang="zh-CN" dirty="0"/>
              <a:t>D:</a:t>
            </a:r>
            <a:r>
              <a:rPr lang="zh-CN" altLang="en-US" dirty="0"/>
              <a:t>吉、凶、宾、军、嘉</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55</a:t>
            </a:fld>
            <a:endParaRPr lang="zh-CN" altLang="en-US"/>
          </a:p>
        </p:txBody>
      </p:sp>
    </p:spTree>
    <p:extLst>
      <p:ext uri="{BB962C8B-B14F-4D97-AF65-F5344CB8AC3E}">
        <p14:creationId xmlns:p14="http://schemas.microsoft.com/office/powerpoint/2010/main" val="1714880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传统汉族男子的成年礼叫（ ）</a:t>
            </a:r>
          </a:p>
          <a:p>
            <a:endParaRPr lang="en-US" altLang="zh-CN" dirty="0" smtClean="0"/>
          </a:p>
          <a:p>
            <a:r>
              <a:rPr lang="en-US" altLang="zh-CN" dirty="0" smtClean="0"/>
              <a:t>A</a:t>
            </a:r>
            <a:r>
              <a:rPr lang="en-US" altLang="zh-CN" dirty="0"/>
              <a:t>:</a:t>
            </a:r>
            <a:r>
              <a:rPr lang="zh-CN" altLang="en-US" dirty="0"/>
              <a:t>加冠</a:t>
            </a:r>
          </a:p>
          <a:p>
            <a:r>
              <a:rPr lang="en-US" altLang="zh-CN" dirty="0"/>
              <a:t>B:</a:t>
            </a:r>
            <a:r>
              <a:rPr lang="zh-CN" altLang="en-US" dirty="0"/>
              <a:t>及笄</a:t>
            </a:r>
          </a:p>
          <a:p>
            <a:r>
              <a:rPr lang="en-US" altLang="zh-CN" dirty="0"/>
              <a:t>C:</a:t>
            </a:r>
            <a:r>
              <a:rPr lang="zh-CN" altLang="en-US" dirty="0"/>
              <a:t>大功</a:t>
            </a:r>
          </a:p>
          <a:p>
            <a:r>
              <a:rPr lang="en-US" altLang="zh-CN" dirty="0"/>
              <a:t>D:</a:t>
            </a:r>
            <a:r>
              <a:rPr lang="zh-CN" altLang="en-US" dirty="0"/>
              <a:t>齐衰</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56</a:t>
            </a:fld>
            <a:endParaRPr lang="zh-CN" altLang="en-US"/>
          </a:p>
        </p:txBody>
      </p:sp>
    </p:spTree>
    <p:extLst>
      <p:ext uri="{BB962C8B-B14F-4D97-AF65-F5344CB8AC3E}">
        <p14:creationId xmlns:p14="http://schemas.microsoft.com/office/powerpoint/2010/main" val="1344741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地神祭祀包括大地祭祀、（ ）、山川祭祀等。</a:t>
            </a:r>
          </a:p>
          <a:p>
            <a:endParaRPr lang="en-US" altLang="zh-CN" dirty="0" smtClean="0"/>
          </a:p>
          <a:p>
            <a:r>
              <a:rPr lang="en-US" altLang="zh-CN" dirty="0" smtClean="0"/>
              <a:t>A</a:t>
            </a:r>
            <a:r>
              <a:rPr lang="en-US" altLang="zh-CN" dirty="0"/>
              <a:t>:</a:t>
            </a:r>
            <a:r>
              <a:rPr lang="zh-CN" altLang="en-US" dirty="0"/>
              <a:t>人鬼祭祀</a:t>
            </a:r>
          </a:p>
          <a:p>
            <a:r>
              <a:rPr lang="en-US" altLang="zh-CN" dirty="0"/>
              <a:t>B:</a:t>
            </a:r>
            <a:r>
              <a:rPr lang="zh-CN" altLang="en-US" dirty="0"/>
              <a:t>日月星辰祭祀</a:t>
            </a:r>
          </a:p>
          <a:p>
            <a:r>
              <a:rPr lang="en-US" altLang="zh-CN" dirty="0"/>
              <a:t>C:</a:t>
            </a:r>
            <a:r>
              <a:rPr lang="zh-CN" altLang="en-US" dirty="0"/>
              <a:t>社稷祭祀 </a:t>
            </a:r>
          </a:p>
          <a:p>
            <a:r>
              <a:rPr lang="en-US" altLang="zh-CN" dirty="0"/>
              <a:t>D:</a:t>
            </a:r>
            <a:r>
              <a:rPr lang="zh-CN" altLang="en-US" dirty="0"/>
              <a:t>人神祭祀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57</a:t>
            </a:fld>
            <a:endParaRPr lang="zh-CN" altLang="en-US"/>
          </a:p>
        </p:txBody>
      </p:sp>
    </p:spTree>
    <p:extLst>
      <p:ext uri="{BB962C8B-B14F-4D97-AF65-F5344CB8AC3E}">
        <p14:creationId xmlns:p14="http://schemas.microsoft.com/office/powerpoint/2010/main" val="474567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清明节俗的中心内容是（ ）</a:t>
            </a:r>
          </a:p>
          <a:p>
            <a:endParaRPr lang="en-US" altLang="zh-CN" dirty="0" smtClean="0"/>
          </a:p>
          <a:p>
            <a:r>
              <a:rPr lang="en-US" altLang="zh-CN" dirty="0" smtClean="0"/>
              <a:t>A</a:t>
            </a:r>
            <a:r>
              <a:rPr lang="en-US" altLang="zh-CN" dirty="0"/>
              <a:t>:</a:t>
            </a:r>
            <a:r>
              <a:rPr lang="zh-CN" altLang="en-US" dirty="0"/>
              <a:t>会亲友</a:t>
            </a:r>
          </a:p>
          <a:p>
            <a:r>
              <a:rPr lang="en-US" altLang="zh-CN" dirty="0"/>
              <a:t>B:</a:t>
            </a:r>
            <a:r>
              <a:rPr lang="zh-CN" altLang="en-US" dirty="0"/>
              <a:t>家族饮宴</a:t>
            </a:r>
          </a:p>
          <a:p>
            <a:r>
              <a:rPr lang="en-US" altLang="zh-CN" dirty="0"/>
              <a:t>C:</a:t>
            </a:r>
            <a:r>
              <a:rPr lang="zh-CN" altLang="en-US" dirty="0"/>
              <a:t>祭祖扫墓</a:t>
            </a:r>
          </a:p>
          <a:p>
            <a:r>
              <a:rPr lang="en-US" altLang="zh-CN" dirty="0"/>
              <a:t>D:</a:t>
            </a:r>
            <a:r>
              <a:rPr lang="zh-CN" altLang="en-US" dirty="0"/>
              <a:t>散祭神</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58</a:t>
            </a:fld>
            <a:endParaRPr lang="zh-CN" altLang="en-US"/>
          </a:p>
        </p:txBody>
      </p:sp>
    </p:spTree>
    <p:extLst>
      <p:ext uri="{BB962C8B-B14F-4D97-AF65-F5344CB8AC3E}">
        <p14:creationId xmlns:p14="http://schemas.microsoft.com/office/powerpoint/2010/main" val="1089805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传说，制定婚姻“六礼”的人是（ ）</a:t>
            </a:r>
          </a:p>
          <a:p>
            <a:endParaRPr lang="en-US" altLang="zh-CN" dirty="0" smtClean="0"/>
          </a:p>
          <a:p>
            <a:r>
              <a:rPr lang="en-US" altLang="zh-CN" dirty="0" smtClean="0"/>
              <a:t>A</a:t>
            </a:r>
            <a:r>
              <a:rPr lang="en-US" altLang="zh-CN" dirty="0"/>
              <a:t>:</a:t>
            </a:r>
            <a:r>
              <a:rPr lang="zh-CN" altLang="en-US" dirty="0"/>
              <a:t>周文王</a:t>
            </a:r>
          </a:p>
          <a:p>
            <a:r>
              <a:rPr lang="en-US" altLang="zh-CN" dirty="0"/>
              <a:t>B:</a:t>
            </a:r>
            <a:r>
              <a:rPr lang="zh-CN" altLang="en-US" dirty="0"/>
              <a:t>周武王</a:t>
            </a:r>
          </a:p>
          <a:p>
            <a:r>
              <a:rPr lang="en-US" altLang="zh-CN" dirty="0"/>
              <a:t>C:</a:t>
            </a:r>
            <a:r>
              <a:rPr lang="zh-CN" altLang="en-US" dirty="0"/>
              <a:t>周公</a:t>
            </a:r>
          </a:p>
          <a:p>
            <a:r>
              <a:rPr lang="en-US" altLang="zh-CN" dirty="0"/>
              <a:t>D:</a:t>
            </a:r>
            <a:r>
              <a:rPr lang="zh-CN" altLang="en-US" dirty="0"/>
              <a:t>孔子</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59</a:t>
            </a:fld>
            <a:endParaRPr lang="zh-CN" altLang="en-US"/>
          </a:p>
        </p:txBody>
      </p:sp>
    </p:spTree>
    <p:extLst>
      <p:ext uri="{BB962C8B-B14F-4D97-AF65-F5344CB8AC3E}">
        <p14:creationId xmlns:p14="http://schemas.microsoft.com/office/powerpoint/2010/main" val="4320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a:t>
            </a:r>
            <a:r>
              <a:rPr lang="zh-CN" altLang="en-US" dirty="0" smtClean="0"/>
              <a:t> 中国</a:t>
            </a:r>
            <a:r>
              <a:rPr lang="zh-CN" altLang="en-US" dirty="0"/>
              <a:t>传统的政治</a:t>
            </a:r>
            <a:r>
              <a:rPr lang="zh-CN" altLang="en-US" dirty="0" smtClean="0"/>
              <a:t>制度</a:t>
            </a:r>
            <a:endParaRPr lang="zh-CN" altLang="en-US" dirty="0"/>
          </a:p>
        </p:txBody>
      </p:sp>
      <p:sp>
        <p:nvSpPr>
          <p:cNvPr id="3" name="内容占位符 2"/>
          <p:cNvSpPr>
            <a:spLocks noGrp="1"/>
          </p:cNvSpPr>
          <p:nvPr>
            <p:ph idx="1"/>
          </p:nvPr>
        </p:nvSpPr>
        <p:spPr>
          <a:xfrm>
            <a:off x="572192" y="1189732"/>
            <a:ext cx="11248505" cy="4987141"/>
          </a:xfrm>
        </p:spPr>
        <p:txBody>
          <a:bodyPr/>
          <a:lstStyle/>
          <a:p>
            <a:pPr algn="ctr"/>
            <a:r>
              <a:rPr lang="zh-CN" altLang="zh-CN" sz="2800" dirty="0" smtClean="0">
                <a:latin typeface="+mj-ea"/>
                <a:ea typeface="+mj-ea"/>
              </a:rPr>
              <a:t>制度文化</a:t>
            </a:r>
            <a:r>
              <a:rPr lang="zh-CN" altLang="en-US" dirty="0">
                <a:solidFill>
                  <a:srgbClr val="CB150A"/>
                </a:solidFill>
              </a:rPr>
              <a:t>★</a:t>
            </a:r>
            <a:r>
              <a:rPr lang="zh-CN" altLang="zh-CN" dirty="0" smtClean="0"/>
              <a:t>（</a:t>
            </a:r>
            <a:r>
              <a:rPr lang="en-US" altLang="zh-CN" dirty="0"/>
              <a:t>0810</a:t>
            </a:r>
            <a:r>
              <a:rPr lang="zh-CN" altLang="zh-CN" dirty="0"/>
              <a:t>、</a:t>
            </a:r>
            <a:r>
              <a:rPr lang="en-US" altLang="zh-CN" dirty="0"/>
              <a:t>0910</a:t>
            </a:r>
            <a:r>
              <a:rPr lang="zh-CN" altLang="zh-CN" dirty="0"/>
              <a:t>单）</a:t>
            </a:r>
          </a:p>
          <a:p>
            <a:pPr marL="457200" indent="-457200">
              <a:buFont typeface="+mj-lt"/>
              <a:buAutoNum type="arabicPeriod"/>
            </a:pPr>
            <a:r>
              <a:rPr lang="zh-CN" altLang="zh-CN" dirty="0" smtClean="0"/>
              <a:t>是</a:t>
            </a:r>
            <a:r>
              <a:rPr lang="zh-CN" altLang="zh-CN" dirty="0"/>
              <a:t>人类文化的一个重要层面，它是</a:t>
            </a:r>
            <a:r>
              <a:rPr lang="zh-CN" altLang="zh-CN" dirty="0">
                <a:solidFill>
                  <a:srgbClr val="FF0000"/>
                </a:solidFill>
              </a:rPr>
              <a:t>物质文化与精神文化的中介</a:t>
            </a:r>
            <a:r>
              <a:rPr lang="zh-CN" altLang="zh-CN" dirty="0"/>
              <a:t>。</a:t>
            </a:r>
          </a:p>
          <a:p>
            <a:pPr marL="457200" indent="-457200">
              <a:buFont typeface="+mj-lt"/>
              <a:buAutoNum type="arabicPeriod"/>
            </a:pPr>
            <a:r>
              <a:rPr lang="zh-CN" altLang="zh-CN" dirty="0" smtClean="0"/>
              <a:t>是</a:t>
            </a:r>
            <a:r>
              <a:rPr lang="zh-CN" altLang="zh-CN" dirty="0"/>
              <a:t>人们为适应人类生存、社会发展的需要而主动创制出来的</a:t>
            </a:r>
            <a:r>
              <a:rPr lang="zh-CN" altLang="zh-CN" dirty="0">
                <a:solidFill>
                  <a:srgbClr val="FF0000"/>
                </a:solidFill>
              </a:rPr>
              <a:t>有组织</a:t>
            </a:r>
            <a:r>
              <a:rPr lang="zh-CN" altLang="zh-CN" dirty="0"/>
              <a:t>的规范体系。</a:t>
            </a:r>
          </a:p>
          <a:p>
            <a:pPr marL="457200" indent="-457200">
              <a:buFont typeface="+mj-lt"/>
              <a:buAutoNum type="arabicPeriod"/>
            </a:pPr>
            <a:r>
              <a:rPr lang="zh-CN" altLang="zh-CN" dirty="0" smtClean="0"/>
              <a:t>作为</a:t>
            </a:r>
            <a:r>
              <a:rPr lang="zh-CN" altLang="zh-CN" dirty="0"/>
              <a:t>有组织的社会规范系统，它既是</a:t>
            </a:r>
            <a:r>
              <a:rPr lang="zh-CN" altLang="zh-CN" dirty="0">
                <a:solidFill>
                  <a:srgbClr val="FF0000"/>
                </a:solidFill>
              </a:rPr>
              <a:t>物质文化的反映形式，又是精神文化的物化形态</a:t>
            </a:r>
            <a:r>
              <a:rPr lang="zh-CN" altLang="zh-CN" dirty="0"/>
              <a:t>。</a:t>
            </a:r>
          </a:p>
          <a:p>
            <a:pPr marL="457200" indent="-457200">
              <a:buFont typeface="+mj-lt"/>
              <a:buAutoNum type="arabicPeriod"/>
            </a:pPr>
            <a:r>
              <a:rPr lang="zh-CN" altLang="zh-CN" dirty="0" smtClean="0"/>
              <a:t>服务</a:t>
            </a:r>
            <a:r>
              <a:rPr lang="zh-CN" altLang="zh-CN" dirty="0"/>
              <a:t>与制约着人类的群体活动，它在文化体系中具有</a:t>
            </a:r>
            <a:r>
              <a:rPr lang="zh-CN" altLang="zh-CN" dirty="0">
                <a:solidFill>
                  <a:srgbClr val="FF0000"/>
                </a:solidFill>
              </a:rPr>
              <a:t>相对稳定的</a:t>
            </a:r>
            <a:r>
              <a:rPr lang="zh-CN" altLang="zh-CN" dirty="0"/>
              <a:t>特性</a:t>
            </a:r>
            <a:r>
              <a:rPr lang="zh-CN" altLang="zh-CN" dirty="0" smtClean="0"/>
              <a:t>。</a:t>
            </a:r>
            <a:endParaRPr lang="en-US" altLang="zh-CN" dirty="0" smtClean="0"/>
          </a:p>
          <a:p>
            <a:endParaRPr lang="en-US" altLang="zh-CN" dirty="0" smtClean="0"/>
          </a:p>
          <a:p>
            <a:pPr algn="ctr"/>
            <a:r>
              <a:rPr lang="zh-CN" altLang="zh-CN" dirty="0" smtClean="0"/>
              <a:t>以</a:t>
            </a:r>
            <a:r>
              <a:rPr lang="zh-CN" altLang="zh-CN" dirty="0"/>
              <a:t>血缘关系为纽带的</a:t>
            </a:r>
            <a:r>
              <a:rPr lang="zh-CN" altLang="zh-CN" u="sng" dirty="0">
                <a:solidFill>
                  <a:srgbClr val="C00000"/>
                </a:solidFill>
              </a:rPr>
              <a:t>宗法原则</a:t>
            </a:r>
            <a:r>
              <a:rPr lang="zh-CN" altLang="zh-CN" dirty="0"/>
              <a:t>与</a:t>
            </a:r>
            <a:r>
              <a:rPr lang="zh-CN" altLang="zh-CN" u="sng" dirty="0" smtClean="0">
                <a:solidFill>
                  <a:srgbClr val="C00000"/>
                </a:solidFill>
              </a:rPr>
              <a:t>君主专制</a:t>
            </a:r>
            <a:r>
              <a:rPr lang="zh-CN" altLang="zh-CN" dirty="0" smtClean="0"/>
              <a:t>政治</a:t>
            </a:r>
            <a:r>
              <a:rPr lang="zh-CN" altLang="zh-CN" dirty="0"/>
              <a:t>体制相结合的</a:t>
            </a:r>
            <a:r>
              <a:rPr lang="zh-CN" altLang="zh-CN" b="1" u="sng" dirty="0">
                <a:solidFill>
                  <a:srgbClr val="C00000"/>
                </a:solidFill>
              </a:rPr>
              <a:t>伦理政治</a:t>
            </a:r>
            <a:r>
              <a:rPr lang="zh-CN" altLang="zh-CN" dirty="0"/>
              <a:t>是中国政治制度的</a:t>
            </a:r>
            <a:r>
              <a:rPr lang="zh-CN" altLang="zh-CN" b="1" u="sng" dirty="0">
                <a:solidFill>
                  <a:srgbClr val="C00000"/>
                </a:solidFill>
              </a:rPr>
              <a:t>鲜明特点</a:t>
            </a:r>
            <a:endParaRPr lang="en-US" altLang="zh-CN" b="1" u="sng" dirty="0">
              <a:solidFill>
                <a:srgbClr val="C00000"/>
              </a:solidFill>
            </a:endParaRPr>
          </a:p>
          <a:p>
            <a:pPr algn="r"/>
            <a:r>
              <a:rPr lang="zh-CN" altLang="zh-CN" dirty="0" smtClean="0"/>
              <a:t>（</a:t>
            </a:r>
            <a:r>
              <a:rPr lang="en-US" altLang="zh-CN" dirty="0"/>
              <a:t>0901</a:t>
            </a:r>
            <a:r>
              <a:rPr lang="zh-CN" altLang="zh-CN" dirty="0"/>
              <a:t>、</a:t>
            </a:r>
            <a:r>
              <a:rPr lang="en-US" altLang="zh-CN" dirty="0"/>
              <a:t>1310</a:t>
            </a:r>
            <a:r>
              <a:rPr lang="zh-CN" altLang="zh-CN" dirty="0"/>
              <a:t>单）</a:t>
            </a:r>
          </a:p>
          <a:p>
            <a:endParaRPr lang="zh-CN" altLang="en-US" dirty="0"/>
          </a:p>
          <a:p>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a:t>
            </a:fld>
            <a:endParaRPr lang="zh-CN" altLang="en-US"/>
          </a:p>
        </p:txBody>
      </p:sp>
      <p:sp>
        <p:nvSpPr>
          <p:cNvPr id="6" name="圆角矩形 5"/>
          <p:cNvSpPr/>
          <p:nvPr/>
        </p:nvSpPr>
        <p:spPr>
          <a:xfrm>
            <a:off x="8074428" y="1403728"/>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圆角矩形 6"/>
          <p:cNvSpPr/>
          <p:nvPr/>
        </p:nvSpPr>
        <p:spPr>
          <a:xfrm>
            <a:off x="11682152" y="4236327"/>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8"/>
          <p:cNvSpPr/>
          <p:nvPr/>
        </p:nvSpPr>
        <p:spPr>
          <a:xfrm>
            <a:off x="9251297" y="839536"/>
            <a:ext cx="481020" cy="578699"/>
          </a:xfrm>
          <a:custGeom>
            <a:avLst/>
            <a:gdLst>
              <a:gd name="connsiteX0" fmla="*/ 0 w 490048"/>
              <a:gd name="connsiteY0" fmla="*/ 0 h 1400671"/>
              <a:gd name="connsiteX1" fmla="*/ 245024 w 490048"/>
              <a:gd name="connsiteY1" fmla="*/ 0 h 1400671"/>
              <a:gd name="connsiteX2" fmla="*/ 245024 w 490048"/>
              <a:gd name="connsiteY2" fmla="*/ 1400671 h 1400671"/>
              <a:gd name="connsiteX3" fmla="*/ 490048 w 490048"/>
              <a:gd name="connsiteY3" fmla="*/ 1400671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0"/>
                </a:moveTo>
                <a:lnTo>
                  <a:pt x="245024" y="0"/>
                </a:lnTo>
                <a:lnTo>
                  <a:pt x="245024" y="1400671"/>
                </a:lnTo>
                <a:lnTo>
                  <a:pt x="490048" y="1400671"/>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1"/>
          <p:cNvSpPr/>
          <p:nvPr/>
        </p:nvSpPr>
        <p:spPr>
          <a:xfrm>
            <a:off x="9236270" y="159547"/>
            <a:ext cx="496047" cy="665483"/>
          </a:xfrm>
          <a:custGeom>
            <a:avLst/>
            <a:gdLst>
              <a:gd name="connsiteX0" fmla="*/ 0 w 490048"/>
              <a:gd name="connsiteY0" fmla="*/ 1400671 h 1400671"/>
              <a:gd name="connsiteX1" fmla="*/ 245024 w 490048"/>
              <a:gd name="connsiteY1" fmla="*/ 1400671 h 1400671"/>
              <a:gd name="connsiteX2" fmla="*/ 245024 w 490048"/>
              <a:gd name="connsiteY2" fmla="*/ 0 h 1400671"/>
              <a:gd name="connsiteX3" fmla="*/ 490048 w 490048"/>
              <a:gd name="connsiteY3" fmla="*/ 0 h 1400671"/>
            </a:gdLst>
            <a:ahLst/>
            <a:cxnLst>
              <a:cxn ang="0">
                <a:pos x="connsiteX0" y="connsiteY0"/>
              </a:cxn>
              <a:cxn ang="0">
                <a:pos x="connsiteX1" y="connsiteY1"/>
              </a:cxn>
              <a:cxn ang="0">
                <a:pos x="connsiteX2" y="connsiteY2"/>
              </a:cxn>
              <a:cxn ang="0">
                <a:pos x="connsiteX3" y="connsiteY3"/>
              </a:cxn>
            </a:cxnLst>
            <a:rect l="l" t="t" r="r" b="b"/>
            <a:pathLst>
              <a:path w="490048" h="1400671">
                <a:moveTo>
                  <a:pt x="0" y="1400671"/>
                </a:moveTo>
                <a:lnTo>
                  <a:pt x="245024" y="1400671"/>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20626" tIns="663238" rIns="220626" bIns="663237"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4"/>
          <p:cNvSpPr/>
          <p:nvPr/>
        </p:nvSpPr>
        <p:spPr>
          <a:xfrm>
            <a:off x="7539944" y="589807"/>
            <a:ext cx="1746306" cy="47044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sym typeface="+mn-ea"/>
              </a:rPr>
              <a:t>政治制度</a:t>
            </a:r>
            <a:endParaRPr lang="zh-CN" altLang="en-US" sz="2400" kern="1200" dirty="0">
              <a:latin typeface="+mj-ea"/>
              <a:ea typeface="+mj-ea"/>
            </a:endParaRPr>
          </a:p>
        </p:txBody>
      </p:sp>
      <p:sp>
        <p:nvSpPr>
          <p:cNvPr id="11" name="任意多边形 15"/>
          <p:cNvSpPr/>
          <p:nvPr/>
        </p:nvSpPr>
        <p:spPr>
          <a:xfrm>
            <a:off x="9741760" y="26147"/>
            <a:ext cx="2450240" cy="373511"/>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宗法制</a:t>
            </a:r>
            <a:endParaRPr lang="zh-CN" altLang="en-US" sz="2400" kern="1200" dirty="0">
              <a:latin typeface="+mj-ea"/>
              <a:ea typeface="+mj-ea"/>
            </a:endParaRPr>
          </a:p>
        </p:txBody>
      </p:sp>
      <p:sp>
        <p:nvSpPr>
          <p:cNvPr id="12" name="任意多边形 16"/>
          <p:cNvSpPr/>
          <p:nvPr/>
        </p:nvSpPr>
        <p:spPr>
          <a:xfrm>
            <a:off x="9744567" y="417278"/>
            <a:ext cx="2459268" cy="40775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君主专制</a:t>
            </a:r>
            <a:endParaRPr lang="zh-CN" altLang="en-US" sz="2400" kern="1200" dirty="0">
              <a:latin typeface="+mj-ea"/>
              <a:ea typeface="+mj-ea"/>
            </a:endParaRPr>
          </a:p>
        </p:txBody>
      </p:sp>
      <p:sp>
        <p:nvSpPr>
          <p:cNvPr id="13" name="任意多边形 17"/>
          <p:cNvSpPr/>
          <p:nvPr/>
        </p:nvSpPr>
        <p:spPr>
          <a:xfrm>
            <a:off x="9759594" y="825031"/>
            <a:ext cx="2432406" cy="364702"/>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科举制</a:t>
            </a:r>
            <a:endParaRPr lang="zh-CN" altLang="en-US" sz="2400" kern="1200" dirty="0">
              <a:latin typeface="+mj-ea"/>
              <a:ea typeface="+mj-ea"/>
            </a:endParaRPr>
          </a:p>
        </p:txBody>
      </p:sp>
      <p:sp>
        <p:nvSpPr>
          <p:cNvPr id="14" name="任意多边形 18"/>
          <p:cNvSpPr/>
          <p:nvPr/>
        </p:nvSpPr>
        <p:spPr>
          <a:xfrm>
            <a:off x="9759594" y="1172321"/>
            <a:ext cx="2450240" cy="393775"/>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法律制度</a:t>
            </a:r>
            <a:endParaRPr lang="zh-CN" altLang="en-US" sz="2400" kern="1200" dirty="0">
              <a:latin typeface="+mj-ea"/>
              <a:ea typeface="+mj-ea"/>
            </a:endParaRPr>
          </a:p>
        </p:txBody>
      </p:sp>
      <p:sp>
        <p:nvSpPr>
          <p:cNvPr id="5" name="矩形 4"/>
          <p:cNvSpPr/>
          <p:nvPr/>
        </p:nvSpPr>
        <p:spPr>
          <a:xfrm>
            <a:off x="866672" y="14905"/>
            <a:ext cx="1967205" cy="338554"/>
          </a:xfrm>
          <a:prstGeom prst="rect">
            <a:avLst/>
          </a:prstGeom>
        </p:spPr>
        <p:txBody>
          <a:bodyPr wrap="none">
            <a:spAutoFit/>
          </a:bodyPr>
          <a:lstStyle/>
          <a:p>
            <a:r>
              <a:rPr lang="en-US" altLang="zh-CN" sz="1600" dirty="0"/>
              <a:t>4.0 </a:t>
            </a:r>
            <a:r>
              <a:rPr lang="zh-CN" altLang="en-US" sz="1600" dirty="0"/>
              <a:t>制度文化的含义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古代婚姻“六礼”就是婚礼的六道仪式，它们是（ ）</a:t>
            </a:r>
          </a:p>
          <a:p>
            <a:endParaRPr lang="en-US" altLang="zh-CN" dirty="0" smtClean="0"/>
          </a:p>
          <a:p>
            <a:r>
              <a:rPr lang="en-US" altLang="zh-CN" dirty="0" smtClean="0"/>
              <a:t>A</a:t>
            </a:r>
            <a:r>
              <a:rPr lang="en-US" altLang="zh-CN" dirty="0"/>
              <a:t>:</a:t>
            </a:r>
            <a:r>
              <a:rPr lang="zh-CN" altLang="en-US" dirty="0"/>
              <a:t>纳采、问名、纳吉</a:t>
            </a:r>
          </a:p>
          <a:p>
            <a:r>
              <a:rPr lang="en-US" altLang="zh-CN" dirty="0"/>
              <a:t>B:</a:t>
            </a:r>
            <a:r>
              <a:rPr lang="zh-CN" altLang="en-US" dirty="0"/>
              <a:t>定聘、拜天地、闹洞房 </a:t>
            </a:r>
          </a:p>
          <a:p>
            <a:r>
              <a:rPr lang="en-US" altLang="zh-CN" dirty="0"/>
              <a:t>C:</a:t>
            </a:r>
            <a:r>
              <a:rPr lang="zh-CN" altLang="en-US" dirty="0"/>
              <a:t>问话、拜堂、回门</a:t>
            </a:r>
          </a:p>
          <a:p>
            <a:r>
              <a:rPr lang="en-US" altLang="zh-CN" dirty="0"/>
              <a:t>D:</a:t>
            </a:r>
            <a:r>
              <a:rPr lang="zh-CN" altLang="en-US" dirty="0"/>
              <a:t>纳征、请期、亲迎</a:t>
            </a:r>
          </a:p>
          <a:p>
            <a:r>
              <a:rPr lang="en-US" altLang="zh-CN" dirty="0"/>
              <a:t>E:</a:t>
            </a:r>
            <a:r>
              <a:rPr lang="zh-CN" altLang="en-US" dirty="0"/>
              <a:t>分大小、拜舅姑、庙祭</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60</a:t>
            </a:fld>
            <a:endParaRPr lang="zh-CN" altLang="en-US"/>
          </a:p>
        </p:txBody>
      </p:sp>
    </p:spTree>
    <p:extLst>
      <p:ext uri="{BB962C8B-B14F-4D97-AF65-F5344CB8AC3E}">
        <p14:creationId xmlns:p14="http://schemas.microsoft.com/office/powerpoint/2010/main" val="646270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五服制度中最重的丧服是（ ）</a:t>
            </a:r>
          </a:p>
          <a:p>
            <a:endParaRPr lang="en-US" altLang="zh-CN" dirty="0" smtClean="0"/>
          </a:p>
          <a:p>
            <a:r>
              <a:rPr lang="en-US" altLang="zh-CN" dirty="0" smtClean="0"/>
              <a:t>A</a:t>
            </a:r>
            <a:r>
              <a:rPr lang="en-US" altLang="zh-CN" dirty="0"/>
              <a:t>:</a:t>
            </a:r>
            <a:r>
              <a:rPr lang="zh-CN" altLang="en-US" dirty="0"/>
              <a:t>齐缞</a:t>
            </a:r>
          </a:p>
          <a:p>
            <a:r>
              <a:rPr lang="en-US" altLang="zh-CN" dirty="0"/>
              <a:t>B:</a:t>
            </a:r>
            <a:r>
              <a:rPr lang="zh-CN" altLang="en-US" dirty="0"/>
              <a:t>缌麻</a:t>
            </a:r>
          </a:p>
          <a:p>
            <a:r>
              <a:rPr lang="en-US" altLang="zh-CN" dirty="0"/>
              <a:t>C:</a:t>
            </a:r>
            <a:r>
              <a:rPr lang="zh-CN" altLang="en-US" dirty="0"/>
              <a:t>大功</a:t>
            </a:r>
          </a:p>
          <a:p>
            <a:r>
              <a:rPr lang="en-US" altLang="zh-CN" dirty="0"/>
              <a:t>D:</a:t>
            </a:r>
            <a:r>
              <a:rPr lang="zh-CN" altLang="en-US" dirty="0"/>
              <a:t>斩缞</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61</a:t>
            </a:fld>
            <a:endParaRPr lang="zh-CN" altLang="en-US"/>
          </a:p>
        </p:txBody>
      </p:sp>
    </p:spTree>
    <p:extLst>
      <p:ext uri="{BB962C8B-B14F-4D97-AF65-F5344CB8AC3E}">
        <p14:creationId xmlns:p14="http://schemas.microsoft.com/office/powerpoint/2010/main" val="1412825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天神祭祀包括（ ）</a:t>
            </a:r>
          </a:p>
          <a:p>
            <a:endParaRPr lang="en-US" altLang="zh-CN" dirty="0" smtClean="0"/>
          </a:p>
          <a:p>
            <a:r>
              <a:rPr lang="en-US" altLang="zh-CN" dirty="0" smtClean="0"/>
              <a:t>A</a:t>
            </a:r>
            <a:r>
              <a:rPr lang="en-US" altLang="zh-CN" dirty="0"/>
              <a:t>:</a:t>
            </a:r>
            <a:r>
              <a:rPr lang="zh-CN" altLang="en-US" dirty="0"/>
              <a:t>天帝祭祀</a:t>
            </a:r>
          </a:p>
          <a:p>
            <a:r>
              <a:rPr lang="en-US" altLang="zh-CN" dirty="0"/>
              <a:t>B:</a:t>
            </a:r>
            <a:r>
              <a:rPr lang="zh-CN" altLang="en-US" dirty="0"/>
              <a:t>山川祭祀</a:t>
            </a:r>
          </a:p>
          <a:p>
            <a:r>
              <a:rPr lang="en-US" altLang="zh-CN" dirty="0"/>
              <a:t>C:</a:t>
            </a:r>
            <a:r>
              <a:rPr lang="zh-CN" altLang="en-US" dirty="0"/>
              <a:t>日月星辰祭祀</a:t>
            </a:r>
          </a:p>
          <a:p>
            <a:r>
              <a:rPr lang="en-US" altLang="zh-CN" dirty="0"/>
              <a:t>D:</a:t>
            </a:r>
            <a:r>
              <a:rPr lang="zh-CN" altLang="en-US" dirty="0"/>
              <a:t>气象神祭祀</a:t>
            </a:r>
          </a:p>
          <a:p>
            <a:r>
              <a:rPr lang="en-US" altLang="zh-CN" dirty="0"/>
              <a:t>E:</a:t>
            </a:r>
            <a:r>
              <a:rPr lang="zh-CN" altLang="en-US" dirty="0"/>
              <a:t>社稷祭祀</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62</a:t>
            </a:fld>
            <a:endParaRPr lang="zh-CN" altLang="en-US"/>
          </a:p>
        </p:txBody>
      </p:sp>
    </p:spTree>
    <p:extLst>
      <p:ext uri="{BB962C8B-B14F-4D97-AF65-F5344CB8AC3E}">
        <p14:creationId xmlns:p14="http://schemas.microsoft.com/office/powerpoint/2010/main" val="592777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 </a:t>
            </a:r>
            <a:r>
              <a:rPr lang="zh-CN" altLang="en-US" dirty="0"/>
              <a:t>中国社会传统的礼俗规约</a:t>
            </a:r>
          </a:p>
        </p:txBody>
      </p:sp>
      <p:sp>
        <p:nvSpPr>
          <p:cNvPr id="3" name="内容占位符 2"/>
          <p:cNvSpPr>
            <a:spLocks noGrp="1"/>
          </p:cNvSpPr>
          <p:nvPr>
            <p:ph idx="1"/>
          </p:nvPr>
        </p:nvSpPr>
        <p:spPr>
          <a:xfrm>
            <a:off x="838200" y="1189822"/>
            <a:ext cx="10774680" cy="4987141"/>
          </a:xfrm>
        </p:spPr>
        <p:txBody>
          <a:bodyPr/>
          <a:lstStyle/>
          <a:p>
            <a:r>
              <a:rPr lang="en-US" altLang="zh-CN" sz="2400" dirty="0" smtClean="0">
                <a:latin typeface="+mj-ea"/>
                <a:ea typeface="+mj-ea"/>
              </a:rPr>
              <a:t>4.2.2.2</a:t>
            </a:r>
            <a:r>
              <a:rPr lang="zh-CN" altLang="en-US" sz="2400" dirty="0" smtClean="0">
                <a:latin typeface="+mj-ea"/>
                <a:ea typeface="+mj-ea"/>
              </a:rPr>
              <a:t>：</a:t>
            </a:r>
            <a:r>
              <a:rPr lang="zh-CN" altLang="en-US" sz="2400" dirty="0">
                <a:latin typeface="+mj-ea"/>
                <a:ea typeface="+mj-ea"/>
              </a:rPr>
              <a:t>庶族平民礼俗的</a:t>
            </a:r>
            <a:r>
              <a:rPr lang="zh-CN" altLang="en-US" sz="2400" dirty="0" smtClean="0">
                <a:latin typeface="+mj-ea"/>
                <a:ea typeface="+mj-ea"/>
              </a:rPr>
              <a:t>规范性</a:t>
            </a:r>
            <a:r>
              <a:rPr lang="zh-CN" altLang="en-US" sz="2400" dirty="0">
                <a:solidFill>
                  <a:srgbClr val="CB150A"/>
                </a:solidFill>
              </a:rPr>
              <a:t>★</a:t>
            </a:r>
            <a:endParaRPr lang="en-US" altLang="zh-CN" sz="2400" dirty="0">
              <a:latin typeface="+mj-ea"/>
              <a:ea typeface="+mj-ea"/>
            </a:endParaRPr>
          </a:p>
          <a:p>
            <a:r>
              <a:rPr lang="zh-CN" altLang="en-US" sz="2400" dirty="0">
                <a:latin typeface="+mj-ea"/>
                <a:ea typeface="+mj-ea"/>
              </a:rPr>
              <a:t>一、岁时礼俗的伦理性</a:t>
            </a:r>
            <a:r>
              <a:rPr lang="zh-CN" altLang="en-US" dirty="0" smtClean="0"/>
              <a:t>。</a:t>
            </a:r>
            <a:endParaRPr lang="en-US" altLang="zh-CN" dirty="0" smtClean="0"/>
          </a:p>
          <a:p>
            <a:pPr marL="457200" indent="-457200">
              <a:buFont typeface="+mj-lt"/>
              <a:buAutoNum type="arabicPeriod"/>
            </a:pPr>
            <a:r>
              <a:rPr lang="zh-CN" altLang="en-US" dirty="0" smtClean="0"/>
              <a:t>四</a:t>
            </a:r>
            <a:r>
              <a:rPr lang="zh-CN" altLang="en-US" dirty="0"/>
              <a:t>时祭祖聚族</a:t>
            </a:r>
            <a:r>
              <a:rPr lang="zh-CN" altLang="en-US" dirty="0" smtClean="0"/>
              <a:t>。</a:t>
            </a:r>
            <a:r>
              <a:rPr lang="zh-CN" altLang="en-US" b="1" u="sng" dirty="0">
                <a:solidFill>
                  <a:srgbClr val="C00000"/>
                </a:solidFill>
              </a:rPr>
              <a:t>春节</a:t>
            </a:r>
            <a:r>
              <a:rPr lang="zh-CN" altLang="en-US" dirty="0" smtClean="0"/>
              <a:t>、</a:t>
            </a:r>
            <a:r>
              <a:rPr lang="zh-CN" altLang="en-US" b="1" u="sng" dirty="0">
                <a:solidFill>
                  <a:srgbClr val="C00000"/>
                </a:solidFill>
              </a:rPr>
              <a:t>清明</a:t>
            </a:r>
            <a:r>
              <a:rPr lang="zh-CN" altLang="en-US" dirty="0" smtClean="0"/>
              <a:t>。</a:t>
            </a:r>
            <a:endParaRPr lang="en-US" altLang="zh-CN" dirty="0" smtClean="0"/>
          </a:p>
          <a:p>
            <a:pPr marL="457200" indent="-457200">
              <a:buFont typeface="+mj-lt"/>
              <a:buAutoNum type="arabicPeriod"/>
            </a:pPr>
            <a:r>
              <a:rPr lang="zh-CN" altLang="en-US" dirty="0" smtClean="0"/>
              <a:t>以</a:t>
            </a:r>
            <a:r>
              <a:rPr lang="zh-CN" altLang="en-US" dirty="0"/>
              <a:t>节日聚会娱乐调节乡里社区关系</a:t>
            </a:r>
            <a:r>
              <a:rPr lang="zh-CN" altLang="en-US" dirty="0" smtClean="0"/>
              <a:t>。</a:t>
            </a:r>
            <a:r>
              <a:rPr lang="zh-CN" altLang="en-US" b="1" u="sng" dirty="0">
                <a:solidFill>
                  <a:srgbClr val="C00000"/>
                </a:solidFill>
              </a:rPr>
              <a:t>元宵节</a:t>
            </a:r>
            <a:r>
              <a:rPr lang="zh-CN" altLang="en-US" dirty="0" smtClean="0"/>
              <a:t>、</a:t>
            </a:r>
            <a:r>
              <a:rPr lang="zh-CN" altLang="en-US" b="1" u="sng" dirty="0">
                <a:solidFill>
                  <a:srgbClr val="C00000"/>
                </a:solidFill>
              </a:rPr>
              <a:t>社日</a:t>
            </a:r>
            <a:r>
              <a:rPr lang="zh-CN" altLang="en-US" dirty="0" smtClean="0"/>
              <a:t>（</a:t>
            </a:r>
            <a:r>
              <a:rPr lang="zh-CN" altLang="en-US" dirty="0"/>
              <a:t>社</a:t>
            </a:r>
            <a:r>
              <a:rPr lang="zh-CN" altLang="en-US" dirty="0" smtClean="0"/>
              <a:t>日</a:t>
            </a:r>
            <a:r>
              <a:rPr lang="zh-CN" altLang="en-US" dirty="0"/>
              <a:t>：</a:t>
            </a:r>
            <a:r>
              <a:rPr lang="zh-CN" altLang="en-US" dirty="0" smtClean="0"/>
              <a:t>以</a:t>
            </a:r>
            <a:r>
              <a:rPr lang="zh-CN" altLang="en-US" dirty="0"/>
              <a:t>社神祭祀为中心内容的</a:t>
            </a:r>
            <a:r>
              <a:rPr lang="zh-CN" altLang="en-US" dirty="0" smtClean="0"/>
              <a:t>节日）</a:t>
            </a:r>
            <a:endParaRPr lang="en-US" altLang="zh-CN" dirty="0"/>
          </a:p>
          <a:p>
            <a:pPr marL="457200" indent="-457200">
              <a:buFont typeface="+mj-lt"/>
              <a:buAutoNum type="arabicPeriod"/>
            </a:pPr>
            <a:r>
              <a:rPr lang="zh-CN" altLang="en-US" b="1" dirty="0" smtClean="0"/>
              <a:t>周期性</a:t>
            </a:r>
            <a:r>
              <a:rPr lang="zh-CN" altLang="en-US" b="1" dirty="0"/>
              <a:t>出现的岁时节日礼仪对民众生活的伦理</a:t>
            </a:r>
            <a:r>
              <a:rPr lang="zh-CN" altLang="en-US" b="1" dirty="0" smtClean="0"/>
              <a:t>规范的两重</a:t>
            </a:r>
            <a:r>
              <a:rPr lang="zh-CN" altLang="en-US" b="1" dirty="0"/>
              <a:t>意义</a:t>
            </a:r>
            <a:r>
              <a:rPr lang="zh-CN" altLang="en-US" dirty="0"/>
              <a:t>：</a:t>
            </a:r>
          </a:p>
          <a:p>
            <a:pPr marL="457200" indent="-457200">
              <a:buFont typeface="+mj-ea"/>
              <a:buAutoNum type="circleNumDbPlain"/>
            </a:pPr>
            <a:r>
              <a:rPr lang="zh-CN" altLang="en-US" dirty="0" smtClean="0"/>
              <a:t>岁</a:t>
            </a:r>
            <a:r>
              <a:rPr lang="zh-CN" altLang="en-US" dirty="0"/>
              <a:t>时礼俗的自然伦理属性</a:t>
            </a:r>
            <a:r>
              <a:rPr lang="zh-CN" altLang="en-US" dirty="0" smtClean="0"/>
              <a:t>。人们遵循自然时序，以岁时礼仪活动调整人与自然</a:t>
            </a:r>
            <a:r>
              <a:rPr lang="en-US" altLang="zh-CN" dirty="0" smtClean="0"/>
              <a:t>(</a:t>
            </a:r>
            <a:r>
              <a:rPr lang="zh-CN" altLang="en-US" dirty="0" smtClean="0"/>
              <a:t>在古代社会，自然力量常常以神的面目出现）的伦理关系。</a:t>
            </a:r>
            <a:endParaRPr lang="en-US" altLang="zh-CN" dirty="0" smtClean="0"/>
          </a:p>
          <a:p>
            <a:pPr marL="457200" indent="-457200">
              <a:buFont typeface="+mj-ea"/>
              <a:buAutoNum type="circleNumDbPlain"/>
            </a:pPr>
            <a:r>
              <a:rPr lang="zh-CN" altLang="en-US" dirty="0" smtClean="0"/>
              <a:t>岁时礼俗的社会伦理属性。周期性的岁时礼俗是对宗族社会关系的反复确认，以及对宗法伦理观念与情感的不断强化。 </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63</a:t>
            </a:fld>
            <a:endParaRPr lang="zh-CN" altLang="en-US"/>
          </a:p>
        </p:txBody>
      </p:sp>
      <p:sp>
        <p:nvSpPr>
          <p:cNvPr id="5" name="圆角矩形 4"/>
          <p:cNvSpPr/>
          <p:nvPr/>
        </p:nvSpPr>
        <p:spPr>
          <a:xfrm>
            <a:off x="11413374" y="2838873"/>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6" name="圆角矩形 5"/>
          <p:cNvSpPr/>
          <p:nvPr/>
        </p:nvSpPr>
        <p:spPr>
          <a:xfrm>
            <a:off x="8282247" y="3284381"/>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7" name="圆角矩形 6"/>
          <p:cNvSpPr/>
          <p:nvPr/>
        </p:nvSpPr>
        <p:spPr>
          <a:xfrm>
            <a:off x="4242261" y="1876109"/>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1"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2"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3" name="矩形 12"/>
          <p:cNvSpPr/>
          <p:nvPr/>
        </p:nvSpPr>
        <p:spPr>
          <a:xfrm>
            <a:off x="866672" y="14905"/>
            <a:ext cx="2920992" cy="338554"/>
          </a:xfrm>
          <a:prstGeom prst="rect">
            <a:avLst/>
          </a:prstGeom>
        </p:spPr>
        <p:txBody>
          <a:bodyPr wrap="none">
            <a:spAutoFit/>
          </a:bodyPr>
          <a:lstStyle/>
          <a:p>
            <a:r>
              <a:rPr lang="en-US" altLang="zh-CN" sz="1600" dirty="0"/>
              <a:t>4.2.2.2 </a:t>
            </a:r>
            <a:r>
              <a:rPr lang="zh-CN" altLang="en-US" sz="1600" dirty="0"/>
              <a:t>庶族平民礼俗的规范性</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古代调节乡社关系的重要节日是（  ）</a:t>
            </a:r>
          </a:p>
          <a:p>
            <a:endParaRPr lang="en-US" altLang="zh-CN" dirty="0" smtClean="0"/>
          </a:p>
          <a:p>
            <a:r>
              <a:rPr lang="en-US" altLang="zh-CN" dirty="0" smtClean="0"/>
              <a:t>A</a:t>
            </a:r>
            <a:r>
              <a:rPr lang="en-US" altLang="zh-CN" dirty="0"/>
              <a:t>:</a:t>
            </a:r>
            <a:r>
              <a:rPr lang="zh-CN" altLang="en-US" dirty="0"/>
              <a:t>社日</a:t>
            </a:r>
          </a:p>
          <a:p>
            <a:r>
              <a:rPr lang="en-US" altLang="zh-CN" dirty="0"/>
              <a:t>B:</a:t>
            </a:r>
            <a:r>
              <a:rPr lang="zh-CN" altLang="en-US" dirty="0"/>
              <a:t>端午</a:t>
            </a:r>
          </a:p>
          <a:p>
            <a:r>
              <a:rPr lang="en-US" altLang="zh-CN" dirty="0"/>
              <a:t>C:</a:t>
            </a:r>
            <a:r>
              <a:rPr lang="zh-CN" altLang="en-US" dirty="0"/>
              <a:t>重阳</a:t>
            </a:r>
          </a:p>
          <a:p>
            <a:r>
              <a:rPr lang="en-US" altLang="zh-CN" dirty="0"/>
              <a:t>D:</a:t>
            </a:r>
            <a:r>
              <a:rPr lang="zh-CN" altLang="en-US" dirty="0"/>
              <a:t>腊日</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64</a:t>
            </a:fld>
            <a:endParaRPr lang="zh-CN" altLang="en-US"/>
          </a:p>
        </p:txBody>
      </p:sp>
    </p:spTree>
    <p:extLst>
      <p:ext uri="{BB962C8B-B14F-4D97-AF65-F5344CB8AC3E}">
        <p14:creationId xmlns:p14="http://schemas.microsoft.com/office/powerpoint/2010/main" val="1853353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举行观灯、舞龙、耍狮等礼俗活动的传统节日是（ ）</a:t>
            </a:r>
          </a:p>
          <a:p>
            <a:endParaRPr lang="en-US" altLang="zh-CN" dirty="0" smtClean="0"/>
          </a:p>
          <a:p>
            <a:r>
              <a:rPr lang="en-US" altLang="zh-CN" dirty="0" smtClean="0"/>
              <a:t>A</a:t>
            </a:r>
            <a:r>
              <a:rPr lang="en-US" altLang="zh-CN" dirty="0"/>
              <a:t>:</a:t>
            </a:r>
            <a:r>
              <a:rPr lang="zh-CN" altLang="en-US" dirty="0"/>
              <a:t>元宵节</a:t>
            </a:r>
          </a:p>
          <a:p>
            <a:r>
              <a:rPr lang="en-US" altLang="zh-CN" dirty="0"/>
              <a:t>B:</a:t>
            </a:r>
            <a:r>
              <a:rPr lang="zh-CN" altLang="en-US" dirty="0"/>
              <a:t>中秋节</a:t>
            </a:r>
          </a:p>
          <a:p>
            <a:r>
              <a:rPr lang="en-US" altLang="zh-CN" dirty="0"/>
              <a:t>C:</a:t>
            </a:r>
            <a:r>
              <a:rPr lang="zh-CN" altLang="en-US" dirty="0"/>
              <a:t>端午节</a:t>
            </a:r>
          </a:p>
          <a:p>
            <a:r>
              <a:rPr lang="en-US" altLang="zh-CN" dirty="0"/>
              <a:t>D:</a:t>
            </a:r>
            <a:r>
              <a:rPr lang="zh-CN" altLang="en-US" dirty="0"/>
              <a:t>重阳节</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65</a:t>
            </a:fld>
            <a:endParaRPr lang="zh-CN" altLang="en-US"/>
          </a:p>
        </p:txBody>
      </p:sp>
    </p:spTree>
    <p:extLst>
      <p:ext uri="{BB962C8B-B14F-4D97-AF65-F5344CB8AC3E}">
        <p14:creationId xmlns:p14="http://schemas.microsoft.com/office/powerpoint/2010/main" val="810218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 </a:t>
            </a:r>
            <a:r>
              <a:rPr lang="zh-CN" altLang="en-US" dirty="0"/>
              <a:t>中国社会传统的礼俗规约</a:t>
            </a:r>
          </a:p>
        </p:txBody>
      </p:sp>
      <p:sp>
        <p:nvSpPr>
          <p:cNvPr id="3" name="内容占位符 2"/>
          <p:cNvSpPr>
            <a:spLocks noGrp="1"/>
          </p:cNvSpPr>
          <p:nvPr>
            <p:ph idx="1"/>
          </p:nvPr>
        </p:nvSpPr>
        <p:spPr>
          <a:xfrm>
            <a:off x="838200" y="1189822"/>
            <a:ext cx="10515600" cy="5410483"/>
          </a:xfrm>
        </p:spPr>
        <p:txBody>
          <a:bodyPr>
            <a:normAutofit/>
          </a:bodyPr>
          <a:lstStyle/>
          <a:p>
            <a:r>
              <a:rPr lang="en-US" altLang="zh-CN" sz="2400" dirty="0" smtClean="0">
                <a:latin typeface="+mj-ea"/>
                <a:ea typeface="+mj-ea"/>
              </a:rPr>
              <a:t>4.2.2.2</a:t>
            </a:r>
            <a:r>
              <a:rPr lang="zh-CN" altLang="en-US" sz="2400" dirty="0" smtClean="0">
                <a:latin typeface="+mj-ea"/>
                <a:ea typeface="+mj-ea"/>
              </a:rPr>
              <a:t>、</a:t>
            </a:r>
            <a:r>
              <a:rPr lang="zh-CN" altLang="en-US" sz="2400" dirty="0">
                <a:latin typeface="+mj-ea"/>
                <a:ea typeface="+mj-ea"/>
              </a:rPr>
              <a:t>人生礼俗的家族</a:t>
            </a:r>
            <a:r>
              <a:rPr lang="zh-CN" altLang="en-US" sz="2400" dirty="0" smtClean="0">
                <a:latin typeface="+mj-ea"/>
                <a:ea typeface="+mj-ea"/>
              </a:rPr>
              <a:t>性</a:t>
            </a:r>
            <a:endParaRPr lang="en-US" altLang="zh-CN" dirty="0" smtClean="0"/>
          </a:p>
          <a:p>
            <a:pPr marL="457200" indent="-457200">
              <a:buFont typeface="+mj-lt"/>
              <a:buAutoNum type="arabicPeriod"/>
            </a:pPr>
            <a:r>
              <a:rPr lang="zh-CN" altLang="en-US" b="1" dirty="0" smtClean="0"/>
              <a:t>诞生</a:t>
            </a:r>
            <a:r>
              <a:rPr lang="zh-CN" altLang="en-US" b="1" dirty="0"/>
              <a:t>礼的家族意义</a:t>
            </a:r>
            <a:r>
              <a:rPr lang="zh-CN" altLang="en-US" b="1" dirty="0" smtClean="0"/>
              <a:t>。</a:t>
            </a:r>
            <a:endParaRPr lang="en-US" altLang="zh-CN" b="1" dirty="0" smtClean="0"/>
          </a:p>
          <a:p>
            <a:pPr marL="457200" lvl="1" indent="0">
              <a:lnSpc>
                <a:spcPct val="150000"/>
              </a:lnSpc>
              <a:buNone/>
            </a:pPr>
            <a:r>
              <a:rPr lang="zh-CN" altLang="en-US" sz="2000" dirty="0" smtClean="0"/>
              <a:t>诞生礼是人生第一礼。诞生礼还应包括诞生前的</a:t>
            </a:r>
            <a:r>
              <a:rPr lang="zh-CN" altLang="en-US" sz="2000" b="1" u="sng" dirty="0">
                <a:solidFill>
                  <a:srgbClr val="C00000"/>
                </a:solidFill>
              </a:rPr>
              <a:t>求子仪式</a:t>
            </a:r>
            <a:r>
              <a:rPr lang="zh-CN" altLang="en-US" sz="2000" dirty="0" smtClean="0"/>
              <a:t>与以后的</a:t>
            </a:r>
            <a:r>
              <a:rPr lang="zh-CN" altLang="en-US" sz="2000" b="1" u="sng" dirty="0">
                <a:solidFill>
                  <a:srgbClr val="C00000"/>
                </a:solidFill>
              </a:rPr>
              <a:t>养育仪式</a:t>
            </a:r>
            <a:r>
              <a:rPr lang="zh-CN" altLang="en-US" sz="2000" dirty="0" smtClean="0"/>
              <a:t>。</a:t>
            </a:r>
            <a:endParaRPr lang="en-US" altLang="zh-CN" sz="2000" dirty="0" smtClean="0"/>
          </a:p>
          <a:p>
            <a:pPr marL="457200" indent="-457200">
              <a:buFont typeface="+mj-lt"/>
              <a:buAutoNum type="arabicPeriod"/>
            </a:pPr>
            <a:r>
              <a:rPr lang="zh-CN" altLang="en-US" b="1" dirty="0" smtClean="0"/>
              <a:t>成</a:t>
            </a:r>
            <a:r>
              <a:rPr lang="zh-CN" altLang="en-US" b="1" dirty="0"/>
              <a:t>年礼的家族期待</a:t>
            </a:r>
            <a:r>
              <a:rPr lang="zh-CN" altLang="en-US" b="1" dirty="0" smtClean="0"/>
              <a:t>。</a:t>
            </a:r>
            <a:endParaRPr lang="en-US" altLang="zh-CN" b="1" dirty="0" smtClean="0"/>
          </a:p>
          <a:p>
            <a:pPr marL="457200" lvl="1" indent="0">
              <a:lnSpc>
                <a:spcPct val="150000"/>
              </a:lnSpc>
              <a:buNone/>
            </a:pPr>
            <a:r>
              <a:rPr lang="zh-CN" altLang="en-US" sz="2000" dirty="0" smtClean="0"/>
              <a:t>成</a:t>
            </a:r>
            <a:r>
              <a:rPr lang="zh-CN" altLang="en-US" sz="2000" dirty="0"/>
              <a:t>年礼是为承认年轻人具有进入社会的能力与资格而举行的礼仪。</a:t>
            </a:r>
            <a:endParaRPr lang="en-US" altLang="zh-CN" sz="2000" dirty="0"/>
          </a:p>
          <a:p>
            <a:pPr marL="457200" indent="-457200">
              <a:buFont typeface="+mj-lt"/>
              <a:buAutoNum type="arabicPeriod"/>
            </a:pPr>
            <a:r>
              <a:rPr lang="zh-CN" altLang="en-US" b="1" dirty="0" smtClean="0"/>
              <a:t>婚姻</a:t>
            </a:r>
            <a:r>
              <a:rPr lang="zh-CN" altLang="en-US" b="1" dirty="0"/>
              <a:t>仪礼的家族原则。</a:t>
            </a:r>
            <a:endParaRPr lang="en-US" altLang="zh-CN" b="1" dirty="0"/>
          </a:p>
          <a:p>
            <a:pPr marL="457200" indent="-457200">
              <a:buFont typeface="+mj-lt"/>
              <a:buAutoNum type="arabicPeriod"/>
            </a:pPr>
            <a:r>
              <a:rPr lang="zh-CN" altLang="en-US" b="1" dirty="0" smtClean="0"/>
              <a:t>丧葬</a:t>
            </a:r>
            <a:r>
              <a:rPr lang="zh-CN" altLang="en-US" b="1" dirty="0"/>
              <a:t>仪礼的家族等级服制</a:t>
            </a:r>
            <a:r>
              <a:rPr lang="zh-CN" altLang="en-US" b="1" dirty="0" smtClean="0"/>
              <a:t>。</a:t>
            </a:r>
            <a:endParaRPr lang="en-US" altLang="zh-CN" b="1" dirty="0" smtClean="0"/>
          </a:p>
          <a:p>
            <a:pPr marL="457200" lvl="1" indent="0">
              <a:lnSpc>
                <a:spcPct val="150000"/>
              </a:lnSpc>
              <a:buNone/>
            </a:pPr>
            <a:r>
              <a:rPr lang="zh-CN" altLang="en-US" sz="2000" dirty="0" smtClean="0"/>
              <a:t>丧葬</a:t>
            </a:r>
            <a:r>
              <a:rPr lang="zh-CN" altLang="en-US" sz="2000" dirty="0"/>
              <a:t>仪礼是人生历程中最后的一道“通过仪礼”。丧葬仪礼中最能体现家族社会关系的是</a:t>
            </a:r>
            <a:r>
              <a:rPr lang="zh-CN" altLang="en-US" sz="2000" b="1" u="sng" dirty="0">
                <a:solidFill>
                  <a:srgbClr val="C00000"/>
                </a:solidFill>
              </a:rPr>
              <a:t>丧服礼制</a:t>
            </a:r>
            <a:r>
              <a:rPr lang="zh-CN" altLang="en-US" sz="2000" dirty="0"/>
              <a:t>。丧服制度遵循的是</a:t>
            </a:r>
            <a:r>
              <a:rPr lang="zh-CN" altLang="en-US" sz="2000" b="1" u="sng" dirty="0">
                <a:solidFill>
                  <a:srgbClr val="C00000"/>
                </a:solidFill>
              </a:rPr>
              <a:t>亲亲、尊尊、长长、男女有别</a:t>
            </a:r>
            <a:r>
              <a:rPr lang="zh-CN" altLang="en-US" sz="2000" dirty="0"/>
              <a:t>等礼制</a:t>
            </a:r>
            <a:r>
              <a:rPr lang="zh-CN" altLang="en-US" sz="2000" dirty="0" smtClean="0"/>
              <a:t>原则。宗法</a:t>
            </a:r>
            <a:r>
              <a:rPr lang="zh-CN" altLang="en-US" sz="2000" dirty="0"/>
              <a:t>人伦关系与等级制度在五服礼制得到最集中、最鲜明的表现。</a:t>
            </a:r>
          </a:p>
          <a:p>
            <a:endParaRPr lang="zh-CN" altLang="en-US" dirty="0"/>
          </a:p>
          <a:p>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66</a:t>
            </a:fld>
            <a:endParaRPr lang="zh-CN" altLang="en-US"/>
          </a:p>
        </p:txBody>
      </p:sp>
      <p:sp>
        <p:nvSpPr>
          <p:cNvPr id="5" name="圆角矩形 4"/>
          <p:cNvSpPr/>
          <p:nvPr/>
        </p:nvSpPr>
        <p:spPr>
          <a:xfrm>
            <a:off x="4952148" y="135497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大</a:t>
            </a:r>
            <a:endParaRPr lang="zh-CN" altLang="en-US" sz="2000" dirty="0">
              <a:solidFill>
                <a:schemeClr val="bg1"/>
              </a:solidFill>
              <a:latin typeface="+mj-ea"/>
              <a:ea typeface="+mj-ea"/>
            </a:endParaRPr>
          </a:p>
        </p:txBody>
      </p:sp>
      <p:sp>
        <p:nvSpPr>
          <p:cNvPr id="6" name="圆角矩形 5"/>
          <p:cNvSpPr/>
          <p:nvPr/>
        </p:nvSpPr>
        <p:spPr>
          <a:xfrm>
            <a:off x="5509101" y="1354974"/>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7"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8"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0"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1"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2" name="矩形 11"/>
          <p:cNvSpPr/>
          <p:nvPr/>
        </p:nvSpPr>
        <p:spPr>
          <a:xfrm>
            <a:off x="866672" y="14905"/>
            <a:ext cx="2920992" cy="338554"/>
          </a:xfrm>
          <a:prstGeom prst="rect">
            <a:avLst/>
          </a:prstGeom>
        </p:spPr>
        <p:txBody>
          <a:bodyPr wrap="none">
            <a:spAutoFit/>
          </a:bodyPr>
          <a:lstStyle/>
          <a:p>
            <a:r>
              <a:rPr lang="en-US" altLang="zh-CN" sz="1600" dirty="0"/>
              <a:t>4.2.2.2 </a:t>
            </a:r>
            <a:r>
              <a:rPr lang="zh-CN" altLang="en-US" sz="1600" dirty="0"/>
              <a:t>庶族平民礼俗的规范性</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 </a:t>
            </a:r>
            <a:r>
              <a:rPr lang="zh-CN" altLang="en-US" dirty="0"/>
              <a:t>中国社会传统的礼俗规约</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4.2.2.2</a:t>
            </a:r>
            <a:r>
              <a:rPr lang="zh-CN" altLang="en-US" sz="2400" dirty="0" smtClean="0">
                <a:latin typeface="+mj-ea"/>
                <a:ea typeface="+mj-ea"/>
              </a:rPr>
              <a:t>诞生</a:t>
            </a:r>
            <a:r>
              <a:rPr lang="zh-CN" altLang="en-US" sz="2400" dirty="0">
                <a:latin typeface="+mj-ea"/>
                <a:ea typeface="+mj-ea"/>
              </a:rPr>
              <a:t>礼的家族</a:t>
            </a:r>
            <a:r>
              <a:rPr lang="zh-CN" altLang="en-US" sz="2400" dirty="0" smtClean="0">
                <a:latin typeface="+mj-ea"/>
                <a:ea typeface="+mj-ea"/>
              </a:rPr>
              <a:t>意义</a:t>
            </a:r>
            <a:r>
              <a:rPr lang="zh-CN" altLang="en-US" sz="2400" dirty="0">
                <a:solidFill>
                  <a:srgbClr val="CB150A"/>
                </a:solidFill>
              </a:rPr>
              <a:t>★</a:t>
            </a:r>
            <a:endParaRPr lang="zh-CN" altLang="en-US" sz="2400" dirty="0">
              <a:latin typeface="+mj-ea"/>
              <a:ea typeface="+mj-ea"/>
            </a:endParaRPr>
          </a:p>
          <a:p>
            <a:pPr marL="457200" indent="-457200">
              <a:spcBef>
                <a:spcPts val="1200"/>
              </a:spcBef>
              <a:buClr>
                <a:srgbClr val="C00000"/>
              </a:buClr>
              <a:buFont typeface="Wingdings" panose="05000000000000000000" pitchFamily="2" charset="2"/>
              <a:buChar char="n"/>
            </a:pPr>
            <a:r>
              <a:rPr lang="zh-CN" altLang="en-US" b="1" dirty="0" smtClean="0"/>
              <a:t>求</a:t>
            </a:r>
            <a:r>
              <a:rPr lang="zh-CN" altLang="en-US" b="1" dirty="0"/>
              <a:t>子仪式</a:t>
            </a:r>
            <a:r>
              <a:rPr lang="zh-CN" altLang="en-US" b="1" dirty="0" smtClean="0"/>
              <a:t>。</a:t>
            </a:r>
            <a:r>
              <a:rPr lang="zh-CN" altLang="en-US" b="1" u="sng" dirty="0">
                <a:solidFill>
                  <a:srgbClr val="C00000"/>
                </a:solidFill>
              </a:rPr>
              <a:t>麒麟送子、“秋瓜送子”</a:t>
            </a:r>
            <a:r>
              <a:rPr lang="zh-CN" altLang="en-US" dirty="0" smtClean="0"/>
              <a:t>。 </a:t>
            </a:r>
            <a:endParaRPr lang="zh-CN" altLang="en-US" dirty="0"/>
          </a:p>
          <a:p>
            <a:pPr marL="457200" indent="-457200">
              <a:buClr>
                <a:srgbClr val="C00000"/>
              </a:buClr>
              <a:buFont typeface="Wingdings" panose="05000000000000000000" pitchFamily="2" charset="2"/>
              <a:buChar char="n"/>
            </a:pPr>
            <a:r>
              <a:rPr lang="zh-CN" altLang="en-US" b="1" dirty="0"/>
              <a:t>催生仪式</a:t>
            </a:r>
            <a:r>
              <a:rPr lang="zh-CN" altLang="en-US" b="1" dirty="0" smtClean="0"/>
              <a:t>。 </a:t>
            </a:r>
            <a:r>
              <a:rPr lang="zh-CN" altLang="en-US" b="1" u="sng" dirty="0">
                <a:solidFill>
                  <a:srgbClr val="C00000"/>
                </a:solidFill>
              </a:rPr>
              <a:t>“催生担”、“吹笙”</a:t>
            </a:r>
            <a:endParaRPr lang="en-US" altLang="zh-CN" b="1" u="sng" dirty="0">
              <a:solidFill>
                <a:srgbClr val="C00000"/>
              </a:solidFill>
            </a:endParaRPr>
          </a:p>
          <a:p>
            <a:pPr marL="457200" indent="-457200">
              <a:buClr>
                <a:srgbClr val="C00000"/>
              </a:buClr>
              <a:buFont typeface="Wingdings" panose="05000000000000000000" pitchFamily="2" charset="2"/>
              <a:buChar char="n"/>
            </a:pPr>
            <a:r>
              <a:rPr lang="zh-CN" altLang="en-US" b="1" dirty="0" smtClean="0"/>
              <a:t>诞生</a:t>
            </a:r>
            <a:r>
              <a:rPr lang="zh-CN" altLang="en-US" b="1" dirty="0"/>
              <a:t>庆贺仪式</a:t>
            </a:r>
            <a:r>
              <a:rPr lang="zh-CN" altLang="en-US" b="1" dirty="0" smtClean="0"/>
              <a:t>。  </a:t>
            </a:r>
            <a:r>
              <a:rPr lang="zh-CN" altLang="en-US" b="1" u="sng" dirty="0">
                <a:solidFill>
                  <a:srgbClr val="C00000"/>
                </a:solidFill>
              </a:rPr>
              <a:t>“洗三”</a:t>
            </a:r>
            <a:r>
              <a:rPr lang="zh-CN" altLang="en-US" dirty="0"/>
              <a:t>是家庭庆贺添丁进口的仪式。洗三仪式</a:t>
            </a:r>
            <a:r>
              <a:rPr lang="zh-CN" altLang="en-US" dirty="0" smtClean="0"/>
              <a:t>，婴儿出生的第三天，由</a:t>
            </a:r>
            <a:r>
              <a:rPr lang="zh-CN" altLang="en-US" dirty="0"/>
              <a:t>一位儿女双全的有威望的老年妇女主持，她一边唱祝福吉祥的喜歌，一边给婴儿清洗，洗去婴儿的胎气，意味着婴儿进人了人间社会。</a:t>
            </a:r>
          </a:p>
          <a:p>
            <a:pPr marL="457200" indent="-457200">
              <a:buClr>
                <a:srgbClr val="C00000"/>
              </a:buClr>
              <a:buFont typeface="Wingdings" panose="05000000000000000000" pitchFamily="2" charset="2"/>
              <a:buChar char="n"/>
            </a:pPr>
            <a:r>
              <a:rPr lang="zh-CN" altLang="en-US" b="1" u="sng" dirty="0">
                <a:solidFill>
                  <a:srgbClr val="C00000"/>
                </a:solidFill>
              </a:rPr>
              <a:t>“满月”礼</a:t>
            </a:r>
            <a:r>
              <a:rPr lang="zh-CN" altLang="en-US" dirty="0" smtClean="0"/>
              <a:t>。由</a:t>
            </a:r>
            <a:r>
              <a:rPr lang="zh-CN" altLang="en-US" dirty="0"/>
              <a:t>舅父主持“去胎发”的仪式，在祭祖祀神之后，抱小孩第一次出门见世面</a:t>
            </a:r>
            <a:r>
              <a:rPr lang="zh-CN" altLang="en-US" dirty="0" smtClean="0"/>
              <a:t>。</a:t>
            </a:r>
            <a:endParaRPr lang="en-US" altLang="zh-CN" dirty="0" smtClean="0"/>
          </a:p>
          <a:p>
            <a:pPr marL="457200" indent="-457200">
              <a:buClr>
                <a:srgbClr val="C00000"/>
              </a:buClr>
              <a:buFont typeface="Wingdings" panose="05000000000000000000" pitchFamily="2" charset="2"/>
              <a:buChar char="n"/>
            </a:pPr>
            <a:r>
              <a:rPr lang="zh-CN" altLang="en-US" b="1" u="sng" dirty="0">
                <a:solidFill>
                  <a:srgbClr val="C00000"/>
                </a:solidFill>
              </a:rPr>
              <a:t>“百岁”礼</a:t>
            </a:r>
            <a:r>
              <a:rPr lang="zh-CN" altLang="en-US" dirty="0" smtClean="0"/>
              <a:t>。给</a:t>
            </a:r>
            <a:r>
              <a:rPr lang="zh-CN" altLang="en-US" dirty="0"/>
              <a:t>孩子凑办百家锁、百家衣、</a:t>
            </a:r>
            <a:r>
              <a:rPr lang="zh-CN" altLang="en-US" dirty="0" smtClean="0"/>
              <a:t>百家饭。</a:t>
            </a:r>
            <a:endParaRPr lang="zh-CN" altLang="en-US" dirty="0"/>
          </a:p>
          <a:p>
            <a:pPr marL="457200" indent="-457200">
              <a:buClr>
                <a:srgbClr val="C00000"/>
              </a:buClr>
              <a:buFont typeface="Wingdings" panose="05000000000000000000" pitchFamily="2" charset="2"/>
              <a:buChar char="n"/>
            </a:pPr>
            <a:r>
              <a:rPr lang="zh-CN" altLang="en-US" b="1" u="sng" dirty="0">
                <a:solidFill>
                  <a:srgbClr val="C00000"/>
                </a:solidFill>
              </a:rPr>
              <a:t>“周岁”礼</a:t>
            </a:r>
            <a:r>
              <a:rPr lang="zh-CN" altLang="en-US" dirty="0" smtClean="0"/>
              <a:t>。</a:t>
            </a:r>
            <a:r>
              <a:rPr lang="zh-CN" altLang="en-US" dirty="0"/>
              <a:t>周岁这天，邀集亲友，举行“抓周”仪式</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67</a:t>
            </a:fld>
            <a:endParaRPr lang="zh-CN" altLang="en-US"/>
          </a:p>
        </p:txBody>
      </p:sp>
      <p:cxnSp>
        <p:nvCxnSpPr>
          <p:cNvPr id="5" name="直接箭头连接符 4"/>
          <p:cNvCxnSpPr/>
          <p:nvPr/>
        </p:nvCxnSpPr>
        <p:spPr>
          <a:xfrm>
            <a:off x="1022465" y="1920239"/>
            <a:ext cx="0" cy="3924000"/>
          </a:xfrm>
          <a:prstGeom prst="straightConnector1">
            <a:avLst/>
          </a:prstGeom>
          <a:ln w="28575">
            <a:solidFill>
              <a:srgbClr val="CB150A"/>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4845667" y="133854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名</a:t>
            </a:r>
            <a:endParaRPr lang="zh-CN" altLang="en-US" sz="2000" dirty="0">
              <a:solidFill>
                <a:schemeClr val="bg1"/>
              </a:solidFill>
              <a:latin typeface="+mj-ea"/>
              <a:ea typeface="+mj-ea"/>
            </a:endParaRPr>
          </a:p>
        </p:txBody>
      </p:sp>
      <p:sp>
        <p:nvSpPr>
          <p:cNvPr id="7" name="圆角矩形 6"/>
          <p:cNvSpPr/>
          <p:nvPr/>
        </p:nvSpPr>
        <p:spPr>
          <a:xfrm>
            <a:off x="5336118" y="1338545"/>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选</a:t>
            </a:r>
            <a:endParaRPr lang="zh-CN" altLang="en-US" sz="2000" dirty="0">
              <a:solidFill>
                <a:schemeClr val="bg1"/>
              </a:solidFill>
              <a:latin typeface="+mj-ea"/>
              <a:ea typeface="+mj-ea"/>
            </a:endParaRPr>
          </a:p>
        </p:txBody>
      </p:sp>
      <p:sp>
        <p:nvSpPr>
          <p:cNvPr id="8" name="任意多边形 5"/>
          <p:cNvSpPr/>
          <p:nvPr/>
        </p:nvSpPr>
        <p:spPr>
          <a:xfrm>
            <a:off x="9251712" y="617094"/>
            <a:ext cx="490048" cy="243261"/>
          </a:xfrm>
          <a:custGeom>
            <a:avLst/>
            <a:gdLst>
              <a:gd name="connsiteX0" fmla="*/ 0 w 490048"/>
              <a:gd name="connsiteY0" fmla="*/ 0 h 466890"/>
              <a:gd name="connsiteX1" fmla="*/ 245024 w 490048"/>
              <a:gd name="connsiteY1" fmla="*/ 0 h 466890"/>
              <a:gd name="connsiteX2" fmla="*/ 245024 w 490048"/>
              <a:gd name="connsiteY2" fmla="*/ 466890 h 466890"/>
              <a:gd name="connsiteX3" fmla="*/ 490048 w 490048"/>
              <a:gd name="connsiteY3" fmla="*/ 46689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0"/>
                </a:moveTo>
                <a:lnTo>
                  <a:pt x="245024" y="0"/>
                </a:lnTo>
                <a:lnTo>
                  <a:pt x="245024" y="466890"/>
                </a:lnTo>
                <a:lnTo>
                  <a:pt x="490048" y="46689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3" rIns="240804" bIns="216525"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9" name="任意多边形 6"/>
          <p:cNvSpPr/>
          <p:nvPr/>
        </p:nvSpPr>
        <p:spPr>
          <a:xfrm>
            <a:off x="9251712" y="349420"/>
            <a:ext cx="490048" cy="243261"/>
          </a:xfrm>
          <a:custGeom>
            <a:avLst/>
            <a:gdLst>
              <a:gd name="connsiteX0" fmla="*/ 0 w 490048"/>
              <a:gd name="connsiteY0" fmla="*/ 466890 h 466890"/>
              <a:gd name="connsiteX1" fmla="*/ 245024 w 490048"/>
              <a:gd name="connsiteY1" fmla="*/ 466890 h 466890"/>
              <a:gd name="connsiteX2" fmla="*/ 245024 w 490048"/>
              <a:gd name="connsiteY2" fmla="*/ 0 h 466890"/>
              <a:gd name="connsiteX3" fmla="*/ 490048 w 490048"/>
              <a:gd name="connsiteY3" fmla="*/ 0 h 466890"/>
            </a:gdLst>
            <a:ahLst/>
            <a:cxnLst>
              <a:cxn ang="0">
                <a:pos x="connsiteX0" y="connsiteY0"/>
              </a:cxn>
              <a:cxn ang="0">
                <a:pos x="connsiteX1" y="connsiteY1"/>
              </a:cxn>
              <a:cxn ang="0">
                <a:pos x="connsiteX2" y="connsiteY2"/>
              </a:cxn>
              <a:cxn ang="0">
                <a:pos x="connsiteX3" y="connsiteY3"/>
              </a:cxn>
            </a:cxnLst>
            <a:rect l="l" t="t" r="r" b="b"/>
            <a:pathLst>
              <a:path w="490048" h="466890">
                <a:moveTo>
                  <a:pt x="0" y="466890"/>
                </a:moveTo>
                <a:lnTo>
                  <a:pt x="245024" y="466890"/>
                </a:lnTo>
                <a:lnTo>
                  <a:pt x="245024" y="0"/>
                </a:lnTo>
                <a:lnTo>
                  <a:pt x="490048" y="0"/>
                </a:lnTo>
              </a:path>
            </a:pathLst>
          </a:custGeom>
          <a:noFill/>
          <a:ln>
            <a:solidFill>
              <a:srgbClr val="CB150A"/>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40802" tIns="216524" rIns="240804" bIns="216524"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p:txBody>
      </p:sp>
      <p:sp>
        <p:nvSpPr>
          <p:cNvPr id="10" name="任意多边形 19"/>
          <p:cNvSpPr/>
          <p:nvPr/>
        </p:nvSpPr>
        <p:spPr>
          <a:xfrm>
            <a:off x="7378261" y="442799"/>
            <a:ext cx="1873449" cy="30455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礼俗规约</a:t>
            </a:r>
            <a:endParaRPr lang="zh-CN" altLang="en-US" sz="2400" kern="1200" dirty="0">
              <a:latin typeface="+mj-ea"/>
              <a:ea typeface="+mj-ea"/>
            </a:endParaRPr>
          </a:p>
        </p:txBody>
      </p:sp>
      <p:sp>
        <p:nvSpPr>
          <p:cNvPr id="11" name="任意多边形 20"/>
          <p:cNvSpPr/>
          <p:nvPr/>
        </p:nvSpPr>
        <p:spPr>
          <a:xfrm>
            <a:off x="9741760" y="86714"/>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皇家礼制</a:t>
            </a:r>
            <a:endParaRPr lang="zh-CN" altLang="en-US" sz="2400" kern="1200" dirty="0">
              <a:latin typeface="+mj-ea"/>
              <a:ea typeface="+mj-ea"/>
            </a:endParaRPr>
          </a:p>
        </p:txBody>
      </p:sp>
      <p:sp>
        <p:nvSpPr>
          <p:cNvPr id="12" name="任意多边形 21"/>
          <p:cNvSpPr/>
          <p:nvPr/>
        </p:nvSpPr>
        <p:spPr>
          <a:xfrm>
            <a:off x="9741760" y="710473"/>
            <a:ext cx="2450240" cy="389218"/>
          </a:xfrm>
          <a:custGeom>
            <a:avLst/>
            <a:gdLst>
              <a:gd name="connsiteX0" fmla="*/ 0 w 2450240"/>
              <a:gd name="connsiteY0" fmla="*/ 0 h 747024"/>
              <a:gd name="connsiteX1" fmla="*/ 2450240 w 2450240"/>
              <a:gd name="connsiteY1" fmla="*/ 0 h 747024"/>
              <a:gd name="connsiteX2" fmla="*/ 2450240 w 2450240"/>
              <a:gd name="connsiteY2" fmla="*/ 747024 h 747024"/>
              <a:gd name="connsiteX3" fmla="*/ 0 w 2450240"/>
              <a:gd name="connsiteY3" fmla="*/ 747024 h 747024"/>
              <a:gd name="connsiteX4" fmla="*/ 0 w 2450240"/>
              <a:gd name="connsiteY4" fmla="*/ 0 h 74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40" h="747024">
                <a:moveTo>
                  <a:pt x="0" y="0"/>
                </a:moveTo>
                <a:lnTo>
                  <a:pt x="2450240" y="0"/>
                </a:lnTo>
                <a:lnTo>
                  <a:pt x="2450240" y="747024"/>
                </a:lnTo>
                <a:lnTo>
                  <a:pt x="0" y="747024"/>
                </a:lnTo>
                <a:lnTo>
                  <a:pt x="0" y="0"/>
                </a:lnTo>
                <a:close/>
              </a:path>
            </a:pathLst>
          </a:custGeom>
          <a:solidFill>
            <a:srgbClr val="FF3773"/>
          </a:solidFill>
          <a:ln>
            <a:solidFill>
              <a:srgbClr val="CB150A"/>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平民礼俗</a:t>
            </a:r>
            <a:endParaRPr lang="zh-CN" altLang="en-US" sz="2400" kern="1200" dirty="0">
              <a:latin typeface="+mj-ea"/>
              <a:ea typeface="+mj-ea"/>
            </a:endParaRPr>
          </a:p>
        </p:txBody>
      </p:sp>
      <p:sp>
        <p:nvSpPr>
          <p:cNvPr id="13" name="矩形 12"/>
          <p:cNvSpPr/>
          <p:nvPr/>
        </p:nvSpPr>
        <p:spPr>
          <a:xfrm>
            <a:off x="866672" y="14905"/>
            <a:ext cx="2920992" cy="338554"/>
          </a:xfrm>
          <a:prstGeom prst="rect">
            <a:avLst/>
          </a:prstGeom>
        </p:spPr>
        <p:txBody>
          <a:bodyPr wrap="none">
            <a:spAutoFit/>
          </a:bodyPr>
          <a:lstStyle/>
          <a:p>
            <a:r>
              <a:rPr lang="en-US" altLang="zh-CN" sz="1600" dirty="0"/>
              <a:t>4.2.2.2 </a:t>
            </a:r>
            <a:r>
              <a:rPr lang="zh-CN" altLang="en-US" sz="1600" dirty="0"/>
              <a:t>庶族平民礼俗的规范性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以下选项属诞生礼俗的有（ ）</a:t>
            </a:r>
          </a:p>
          <a:p>
            <a:endParaRPr lang="en-US" altLang="zh-CN" dirty="0" smtClean="0"/>
          </a:p>
          <a:p>
            <a:r>
              <a:rPr lang="en-US" altLang="zh-CN" dirty="0" smtClean="0"/>
              <a:t>A</a:t>
            </a:r>
            <a:r>
              <a:rPr lang="en-US" altLang="zh-CN" dirty="0"/>
              <a:t>:</a:t>
            </a:r>
            <a:r>
              <a:rPr lang="zh-CN" altLang="en-US" dirty="0"/>
              <a:t>催生礼</a:t>
            </a:r>
          </a:p>
          <a:p>
            <a:r>
              <a:rPr lang="en-US" altLang="zh-CN" dirty="0"/>
              <a:t>B:</a:t>
            </a:r>
            <a:r>
              <a:rPr lang="zh-CN" altLang="en-US" dirty="0"/>
              <a:t>洗三</a:t>
            </a:r>
          </a:p>
          <a:p>
            <a:r>
              <a:rPr lang="en-US" altLang="zh-CN" dirty="0"/>
              <a:t>C:</a:t>
            </a:r>
            <a:r>
              <a:rPr lang="zh-CN" altLang="en-US" dirty="0"/>
              <a:t>满月礼</a:t>
            </a:r>
          </a:p>
          <a:p>
            <a:r>
              <a:rPr lang="en-US" altLang="zh-CN" dirty="0"/>
              <a:t>D:</a:t>
            </a:r>
            <a:r>
              <a:rPr lang="zh-CN" altLang="en-US" dirty="0"/>
              <a:t>百日礼</a:t>
            </a:r>
          </a:p>
          <a:p>
            <a:r>
              <a:rPr lang="en-US" altLang="zh-CN" dirty="0"/>
              <a:t>E:</a:t>
            </a:r>
            <a:r>
              <a:rPr lang="zh-CN" altLang="en-US" dirty="0"/>
              <a:t>抓周礼</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68</a:t>
            </a:fld>
            <a:endParaRPr lang="zh-CN" altLang="en-US"/>
          </a:p>
        </p:txBody>
      </p:sp>
    </p:spTree>
    <p:extLst>
      <p:ext uri="{BB962C8B-B14F-4D97-AF65-F5344CB8AC3E}">
        <p14:creationId xmlns:p14="http://schemas.microsoft.com/office/powerpoint/2010/main" val="201416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下列有关制度文化的说法，不正确的是（ ）</a:t>
            </a:r>
          </a:p>
          <a:p>
            <a:endParaRPr lang="en-US" altLang="zh-CN" dirty="0" smtClean="0"/>
          </a:p>
          <a:p>
            <a:r>
              <a:rPr lang="en-US" altLang="zh-CN" dirty="0" smtClean="0"/>
              <a:t>A</a:t>
            </a:r>
            <a:r>
              <a:rPr lang="en-US" altLang="zh-CN" dirty="0"/>
              <a:t>:</a:t>
            </a:r>
            <a:r>
              <a:rPr lang="zh-CN" altLang="en-US" dirty="0"/>
              <a:t>它是人们创制出来的一种无序化体系</a:t>
            </a:r>
          </a:p>
          <a:p>
            <a:r>
              <a:rPr lang="en-US" altLang="zh-CN" dirty="0"/>
              <a:t>B:</a:t>
            </a:r>
            <a:r>
              <a:rPr lang="zh-CN" altLang="en-US" dirty="0"/>
              <a:t>它是物质文化与精神文化的中介</a:t>
            </a:r>
          </a:p>
          <a:p>
            <a:r>
              <a:rPr lang="en-US" altLang="zh-CN" dirty="0"/>
              <a:t>C:</a:t>
            </a:r>
            <a:r>
              <a:rPr lang="zh-CN" altLang="en-US" dirty="0"/>
              <a:t>它是物质文化的反映形式</a:t>
            </a:r>
          </a:p>
          <a:p>
            <a:r>
              <a:rPr lang="en-US" altLang="zh-CN" dirty="0"/>
              <a:t>D:</a:t>
            </a:r>
            <a:r>
              <a:rPr lang="zh-CN" altLang="en-US" dirty="0"/>
              <a:t>它是精神文化的物化形态</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a:t>
            </a:fld>
            <a:endParaRPr lang="zh-CN" altLang="en-US"/>
          </a:p>
        </p:txBody>
      </p:sp>
    </p:spTree>
    <p:extLst>
      <p:ext uri="{BB962C8B-B14F-4D97-AF65-F5344CB8AC3E}">
        <p14:creationId xmlns:p14="http://schemas.microsoft.com/office/powerpoint/2010/main" val="99095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下列有关制度文化的说法，不正确的是（ ）</a:t>
            </a:r>
          </a:p>
          <a:p>
            <a:endParaRPr lang="en-US" altLang="zh-CN" dirty="0" smtClean="0"/>
          </a:p>
          <a:p>
            <a:r>
              <a:rPr lang="en-US" altLang="zh-CN" dirty="0" smtClean="0"/>
              <a:t>A</a:t>
            </a:r>
            <a:r>
              <a:rPr lang="en-US" altLang="zh-CN" dirty="0"/>
              <a:t>:</a:t>
            </a:r>
            <a:r>
              <a:rPr lang="zh-CN" altLang="en-US" dirty="0"/>
              <a:t>它是物质文化与精神文化的中介</a:t>
            </a:r>
          </a:p>
          <a:p>
            <a:r>
              <a:rPr lang="en-US" altLang="zh-CN" dirty="0"/>
              <a:t>B:</a:t>
            </a:r>
            <a:r>
              <a:rPr lang="zh-CN" altLang="en-US" dirty="0"/>
              <a:t>它在文化体系中稳定性不强</a:t>
            </a:r>
          </a:p>
          <a:p>
            <a:r>
              <a:rPr lang="en-US" altLang="zh-CN" dirty="0"/>
              <a:t>C:</a:t>
            </a:r>
            <a:r>
              <a:rPr lang="zh-CN" altLang="en-US" dirty="0"/>
              <a:t>它是物质文化的反映形式</a:t>
            </a:r>
          </a:p>
          <a:p>
            <a:r>
              <a:rPr lang="en-US" altLang="zh-CN" dirty="0"/>
              <a:t>D:</a:t>
            </a:r>
            <a:r>
              <a:rPr lang="zh-CN" altLang="en-US" dirty="0"/>
              <a:t>它是精神文化的物化形态</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8</a:t>
            </a:fld>
            <a:endParaRPr lang="zh-CN" altLang="en-US"/>
          </a:p>
        </p:txBody>
      </p:sp>
    </p:spTree>
    <p:extLst>
      <p:ext uri="{BB962C8B-B14F-4D97-AF65-F5344CB8AC3E}">
        <p14:creationId xmlns:p14="http://schemas.microsoft.com/office/powerpoint/2010/main" val="107724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中国传统政治制度的鲜明特点是（ ）</a:t>
            </a:r>
          </a:p>
          <a:p>
            <a:endParaRPr lang="en-US" altLang="zh-CN" dirty="0" smtClean="0"/>
          </a:p>
          <a:p>
            <a:r>
              <a:rPr lang="en-US" altLang="zh-CN" dirty="0" smtClean="0"/>
              <a:t>A</a:t>
            </a:r>
            <a:r>
              <a:rPr lang="en-US" altLang="zh-CN" dirty="0"/>
              <a:t>:</a:t>
            </a:r>
            <a:r>
              <a:rPr lang="zh-CN" altLang="en-US" dirty="0"/>
              <a:t>伦理政治</a:t>
            </a:r>
          </a:p>
          <a:p>
            <a:r>
              <a:rPr lang="en-US" altLang="zh-CN" dirty="0"/>
              <a:t>B:</a:t>
            </a:r>
            <a:r>
              <a:rPr lang="zh-CN" altLang="en-US" dirty="0"/>
              <a:t>强权政治</a:t>
            </a:r>
          </a:p>
          <a:p>
            <a:r>
              <a:rPr lang="en-US" altLang="zh-CN" dirty="0"/>
              <a:t>C:</a:t>
            </a:r>
            <a:r>
              <a:rPr lang="zh-CN" altLang="en-US" dirty="0"/>
              <a:t>议会政治</a:t>
            </a:r>
          </a:p>
          <a:p>
            <a:r>
              <a:rPr lang="en-US" altLang="zh-CN" dirty="0"/>
              <a:t>D:</a:t>
            </a:r>
            <a:r>
              <a:rPr lang="zh-CN" altLang="en-US" dirty="0"/>
              <a:t>民主政治</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9</a:t>
            </a:fld>
            <a:endParaRPr lang="zh-CN" altLang="en-US"/>
          </a:p>
        </p:txBody>
      </p:sp>
    </p:spTree>
    <p:extLst>
      <p:ext uri="{BB962C8B-B14F-4D97-AF65-F5344CB8AC3E}">
        <p14:creationId xmlns:p14="http://schemas.microsoft.com/office/powerpoint/2010/main" val="1935858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184">
              <a:schemeClr val="accent2">
                <a:lumMod val="60000"/>
                <a:lumOff val="40000"/>
              </a:schemeClr>
            </a:gs>
            <a:gs pos="49000">
              <a:schemeClr val="accent2">
                <a:lumMod val="60000"/>
                <a:lumOff val="40000"/>
              </a:schemeClr>
            </a:gs>
            <a:gs pos="69000">
              <a:schemeClr val="accent5">
                <a:lumMod val="60000"/>
                <a:lumOff val="40000"/>
              </a:schemeClr>
            </a:gs>
            <a:gs pos="56000">
              <a:schemeClr val="accent5">
                <a:lumMod val="60000"/>
                <a:lumOff val="40000"/>
              </a:schemeClr>
            </a:gs>
            <a:gs pos="27000">
              <a:schemeClr val="accent5">
                <a:lumMod val="60000"/>
                <a:lumOff val="40000"/>
              </a:schemeClr>
            </a:gs>
            <a:gs pos="34000">
              <a:schemeClr val="accent2">
                <a:lumMod val="60000"/>
                <a:lumOff val="40000"/>
              </a:schemeClr>
            </a:gs>
            <a:gs pos="9000">
              <a:schemeClr val="accent2">
                <a:lumMod val="60000"/>
                <a:lumOff val="40000"/>
              </a:schemeClr>
            </a:gs>
            <a:gs pos="16000">
              <a:schemeClr val="accent5">
                <a:lumMod val="60000"/>
                <a:lumOff val="40000"/>
              </a:schemeClr>
            </a:gs>
            <a:gs pos="94000">
              <a:schemeClr val="accent5">
                <a:lumMod val="60000"/>
                <a:lumOff val="40000"/>
              </a:schemeClr>
            </a:gs>
          </a:gsLst>
          <a:lin ang="0" scaled="1"/>
        </a:gra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3869</Words>
  <Application>Microsoft Macintosh PowerPoint</Application>
  <PresentationFormat>自定义</PresentationFormat>
  <Paragraphs>785</Paragraphs>
  <Slides>68</Slides>
  <Notes>24</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PowerPoint 演示文稿</vt:lpstr>
      <vt:lpstr>PowerPoint 演示文稿</vt:lpstr>
      <vt:lpstr>PowerPoint 演示文稿</vt:lpstr>
      <vt:lpstr>本章结构图</vt:lpstr>
      <vt:lpstr>本章结构图</vt:lpstr>
      <vt:lpstr>4.1 中国传统的政治制度</vt:lpstr>
      <vt:lpstr>PowerPoint 演示文稿</vt:lpstr>
      <vt:lpstr>PowerPoint 演示文稿</vt:lpstr>
      <vt:lpstr>PowerPoint 演示文稿</vt:lpstr>
      <vt:lpstr>4.1 中国传统的政治制度</vt:lpstr>
      <vt:lpstr>PowerPoint 演示文稿</vt:lpstr>
      <vt:lpstr>PowerPoint 演示文稿</vt:lpstr>
      <vt:lpstr>PowerPoint 演示文稿</vt:lpstr>
      <vt:lpstr>4.1 中国传统的政治制度</vt:lpstr>
      <vt:lpstr>PowerPoint 演示文稿</vt:lpstr>
      <vt:lpstr>4.1 中国传统的政治制度</vt:lpstr>
      <vt:lpstr>PowerPoint 演示文稿</vt:lpstr>
      <vt:lpstr>PowerPoint 演示文稿</vt:lpstr>
      <vt:lpstr>PowerPoint 演示文稿</vt:lpstr>
      <vt:lpstr>4.1 中国传统的政治制度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vt:lpstr>
      <vt:lpstr>4.1 中国传统的政治制度</vt:lpstr>
      <vt:lpstr>PowerPoint 演示文稿</vt:lpstr>
      <vt:lpstr>4.1 中国传统的政治制度</vt:lpstr>
      <vt:lpstr>PowerPoint 演示文稿</vt:lpstr>
      <vt:lpstr>PowerPoint 演示文稿</vt:lpstr>
      <vt:lpstr>PowerPoint 演示文稿</vt:lpstr>
      <vt:lpstr>4.1 中国传统的政治制度</vt:lpstr>
      <vt:lpstr>PowerPoint 演示文稿</vt:lpstr>
      <vt:lpstr>PowerPoint 演示文稿</vt:lpstr>
      <vt:lpstr>PowerPoint 演示文稿</vt:lpstr>
      <vt:lpstr>4.1 中国传统的政治制度</vt:lpstr>
      <vt:lpstr>4.1 中国传统的政治制度</vt:lpstr>
      <vt:lpstr>PowerPoint 演示文稿</vt:lpstr>
      <vt:lpstr>第一节 中国传统的政治制度</vt:lpstr>
      <vt:lpstr>4.1 中国传统的政治制度</vt:lpstr>
      <vt:lpstr>PowerPoint 演示文稿</vt:lpstr>
      <vt:lpstr>4.1 中国传统的政治制度</vt:lpstr>
      <vt:lpstr>4.1 中国传统的政治制度</vt:lpstr>
      <vt:lpstr>本章结构图</vt:lpstr>
      <vt:lpstr>4.2 中国社会传统的礼俗规约</vt:lpstr>
      <vt:lpstr>4.2 中国社会传统的礼俗规约</vt:lpstr>
      <vt:lpstr>PowerPoint 演示文稿</vt:lpstr>
      <vt:lpstr>PowerPoint 演示文稿</vt:lpstr>
      <vt:lpstr>4.2 中国社会传统的礼俗规约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中国社会传统的礼俗规约</vt:lpstr>
      <vt:lpstr>PowerPoint 演示文稿</vt:lpstr>
      <vt:lpstr>PowerPoint 演示文稿</vt:lpstr>
      <vt:lpstr>4.2 中国社会传统的礼俗规约</vt:lpstr>
      <vt:lpstr>4.2 中国社会传统的礼俗规约</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薛大宝 薛</cp:lastModifiedBy>
  <cp:revision>594</cp:revision>
  <cp:lastPrinted>2018-06-22T02:50:51Z</cp:lastPrinted>
  <dcterms:created xsi:type="dcterms:W3CDTF">2015-01-10T04:56:00Z</dcterms:created>
  <dcterms:modified xsi:type="dcterms:W3CDTF">2018-09-21T07:38:52Z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