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1"/>
  </p:notesMasterIdLst>
  <p:sldIdLst>
    <p:sldId id="795" r:id="rId2"/>
    <p:sldId id="846" r:id="rId3"/>
    <p:sldId id="908" r:id="rId4"/>
    <p:sldId id="909" r:id="rId5"/>
    <p:sldId id="847" r:id="rId6"/>
    <p:sldId id="950" r:id="rId7"/>
    <p:sldId id="887" r:id="rId8"/>
    <p:sldId id="910" r:id="rId9"/>
    <p:sldId id="888" r:id="rId10"/>
    <p:sldId id="911" r:id="rId11"/>
    <p:sldId id="849" r:id="rId12"/>
    <p:sldId id="890" r:id="rId13"/>
    <p:sldId id="912" r:id="rId14"/>
    <p:sldId id="913" r:id="rId15"/>
    <p:sldId id="851" r:id="rId16"/>
    <p:sldId id="914" r:id="rId17"/>
    <p:sldId id="951" r:id="rId18"/>
    <p:sldId id="891" r:id="rId19"/>
    <p:sldId id="871" r:id="rId20"/>
    <p:sldId id="915" r:id="rId21"/>
    <p:sldId id="916" r:id="rId22"/>
    <p:sldId id="892" r:id="rId23"/>
    <p:sldId id="918" r:id="rId24"/>
    <p:sldId id="873" r:id="rId25"/>
    <p:sldId id="874" r:id="rId26"/>
    <p:sldId id="917" r:id="rId27"/>
    <p:sldId id="952" r:id="rId28"/>
    <p:sldId id="875" r:id="rId29"/>
    <p:sldId id="920" r:id="rId30"/>
    <p:sldId id="919" r:id="rId31"/>
    <p:sldId id="921" r:id="rId32"/>
    <p:sldId id="876" r:id="rId33"/>
    <p:sldId id="922" r:id="rId34"/>
    <p:sldId id="923" r:id="rId35"/>
    <p:sldId id="924" r:id="rId36"/>
    <p:sldId id="925" r:id="rId37"/>
    <p:sldId id="877" r:id="rId38"/>
    <p:sldId id="926" r:id="rId39"/>
    <p:sldId id="953" r:id="rId40"/>
    <p:sldId id="894" r:id="rId41"/>
    <p:sldId id="893" r:id="rId42"/>
    <p:sldId id="928" r:id="rId43"/>
    <p:sldId id="927" r:id="rId44"/>
    <p:sldId id="929" r:id="rId45"/>
    <p:sldId id="930" r:id="rId46"/>
    <p:sldId id="895" r:id="rId47"/>
    <p:sldId id="931" r:id="rId48"/>
    <p:sldId id="932" r:id="rId49"/>
    <p:sldId id="933" r:id="rId50"/>
    <p:sldId id="934" r:id="rId51"/>
    <p:sldId id="954" r:id="rId52"/>
    <p:sldId id="899" r:id="rId53"/>
    <p:sldId id="945" r:id="rId54"/>
    <p:sldId id="901" r:id="rId55"/>
    <p:sldId id="941" r:id="rId56"/>
    <p:sldId id="902" r:id="rId57"/>
    <p:sldId id="940" r:id="rId58"/>
    <p:sldId id="903" r:id="rId59"/>
    <p:sldId id="882" r:id="rId60"/>
    <p:sldId id="938" r:id="rId61"/>
    <p:sldId id="904" r:id="rId62"/>
    <p:sldId id="944" r:id="rId63"/>
    <p:sldId id="883" r:id="rId64"/>
    <p:sldId id="935" r:id="rId65"/>
    <p:sldId id="884" r:id="rId66"/>
    <p:sldId id="937" r:id="rId67"/>
    <p:sldId id="936" r:id="rId68"/>
    <p:sldId id="943" r:id="rId69"/>
    <p:sldId id="905" r:id="rId70"/>
    <p:sldId id="885" r:id="rId71"/>
    <p:sldId id="942" r:id="rId72"/>
    <p:sldId id="939" r:id="rId73"/>
    <p:sldId id="906" r:id="rId74"/>
    <p:sldId id="907" r:id="rId75"/>
    <p:sldId id="946" r:id="rId76"/>
    <p:sldId id="886" r:id="rId77"/>
    <p:sldId id="947" r:id="rId78"/>
    <p:sldId id="949" r:id="rId79"/>
    <p:sldId id="948" r:id="rId8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E4AAA2-0FA5-4870-8DF6-6CC030187F8C}">
          <p14:sldIdLst>
            <p14:sldId id="795"/>
            <p14:sldId id="846"/>
            <p14:sldId id="908"/>
            <p14:sldId id="909"/>
            <p14:sldId id="847"/>
            <p14:sldId id="950"/>
            <p14:sldId id="887"/>
            <p14:sldId id="910"/>
            <p14:sldId id="888"/>
            <p14:sldId id="911"/>
            <p14:sldId id="849"/>
            <p14:sldId id="890"/>
            <p14:sldId id="912"/>
            <p14:sldId id="913"/>
            <p14:sldId id="851"/>
            <p14:sldId id="914"/>
            <p14:sldId id="951"/>
            <p14:sldId id="891"/>
            <p14:sldId id="871"/>
            <p14:sldId id="915"/>
            <p14:sldId id="916"/>
            <p14:sldId id="892"/>
            <p14:sldId id="918"/>
            <p14:sldId id="873"/>
            <p14:sldId id="874"/>
            <p14:sldId id="917"/>
            <p14:sldId id="952"/>
            <p14:sldId id="875"/>
            <p14:sldId id="920"/>
            <p14:sldId id="919"/>
            <p14:sldId id="921"/>
            <p14:sldId id="876"/>
            <p14:sldId id="922"/>
            <p14:sldId id="923"/>
            <p14:sldId id="924"/>
            <p14:sldId id="925"/>
            <p14:sldId id="877"/>
            <p14:sldId id="926"/>
            <p14:sldId id="953"/>
            <p14:sldId id="894"/>
            <p14:sldId id="893"/>
            <p14:sldId id="928"/>
            <p14:sldId id="927"/>
            <p14:sldId id="929"/>
            <p14:sldId id="930"/>
            <p14:sldId id="895"/>
            <p14:sldId id="931"/>
            <p14:sldId id="932"/>
            <p14:sldId id="933"/>
            <p14:sldId id="934"/>
            <p14:sldId id="954"/>
            <p14:sldId id="899"/>
            <p14:sldId id="945"/>
            <p14:sldId id="901"/>
            <p14:sldId id="941"/>
            <p14:sldId id="902"/>
            <p14:sldId id="940"/>
            <p14:sldId id="903"/>
            <p14:sldId id="882"/>
            <p14:sldId id="938"/>
            <p14:sldId id="904"/>
            <p14:sldId id="944"/>
            <p14:sldId id="883"/>
            <p14:sldId id="935"/>
            <p14:sldId id="884"/>
            <p14:sldId id="937"/>
            <p14:sldId id="936"/>
            <p14:sldId id="943"/>
            <p14:sldId id="905"/>
            <p14:sldId id="885"/>
            <p14:sldId id="942"/>
            <p14:sldId id="939"/>
            <p14:sldId id="906"/>
            <p14:sldId id="907"/>
            <p14:sldId id="946"/>
            <p14:sldId id="886"/>
            <p14:sldId id="947"/>
            <p14:sldId id="949"/>
            <p14:sldId id="948"/>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505"/>
    <a:srgbClr val="FFD966"/>
    <a:srgbClr val="ED7D31"/>
    <a:srgbClr val="7E534D"/>
    <a:srgbClr val="FFFFFF"/>
    <a:srgbClr val="57383F"/>
    <a:srgbClr val="F3EFEF"/>
    <a:srgbClr val="8DB9E2"/>
    <a:srgbClr val="2E75B6"/>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70" autoAdjust="0"/>
    <p:restoredTop sz="76182"/>
  </p:normalViewPr>
  <p:slideViewPr>
    <p:cSldViewPr snapToGrid="0">
      <p:cViewPr varScale="1">
        <p:scale>
          <a:sx n="67" d="100"/>
          <a:sy n="67" d="100"/>
        </p:scale>
        <p:origin x="-62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notesMaster" Target="notesMasters/notesMaster1.xml"/><Relationship Id="rId82" Type="http://schemas.openxmlformats.org/officeDocument/2006/relationships/printerSettings" Target="printerSettings/printerSettings1.bin"/><Relationship Id="rId83" Type="http://schemas.openxmlformats.org/officeDocument/2006/relationships/commentAuthors" Target="commentAuthors.xml"/><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18/09/18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3090666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最早的哲学思想，天人合一</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7</a:t>
            </a:fld>
            <a:endParaRPr lang="zh-CN" altLang="en-US"/>
          </a:p>
        </p:txBody>
      </p:sp>
    </p:spTree>
    <p:extLst>
      <p:ext uri="{BB962C8B-B14F-4D97-AF65-F5344CB8AC3E}">
        <p14:creationId xmlns:p14="http://schemas.microsoft.com/office/powerpoint/2010/main" val="113264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孔圣人</a:t>
            </a:r>
            <a:endParaRPr kumimoji="1" lang="en-US" altLang="zh-CN" dirty="0" smtClean="0"/>
          </a:p>
          <a:p>
            <a:r>
              <a:rPr lang="zh-CN" altLang="en-US" dirty="0" smtClean="0"/>
              <a:t>跑偏</a:t>
            </a:r>
            <a:r>
              <a:rPr lang="en-US" altLang="zh-CN" dirty="0" err="1" smtClean="0"/>
              <a:t>chèn</a:t>
            </a:r>
            <a:r>
              <a:rPr lang="en-US" altLang="zh-CN" dirty="0" smtClean="0"/>
              <a:t> </a:t>
            </a:r>
            <a:r>
              <a:rPr lang="en-US" altLang="zh-CN" dirty="0" err="1" smtClean="0"/>
              <a:t>wěi</a:t>
            </a:r>
            <a:r>
              <a:rPr lang="zh-CN" altLang="en-US" dirty="0" smtClean="0"/>
              <a:t> 一语成谶，印证了</a:t>
            </a:r>
            <a:endParaRPr lang="en-US" altLang="zh-CN" dirty="0" smtClean="0"/>
          </a:p>
          <a:p>
            <a:r>
              <a:rPr kumimoji="1" lang="zh-CN" altLang="en-US" dirty="0" smtClean="0"/>
              <a:t>兼济天下</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25</a:t>
            </a:fld>
            <a:endParaRPr lang="zh-CN" altLang="en-US"/>
          </a:p>
        </p:txBody>
      </p:sp>
    </p:spTree>
    <p:extLst>
      <p:ext uri="{BB962C8B-B14F-4D97-AF65-F5344CB8AC3E}">
        <p14:creationId xmlns:p14="http://schemas.microsoft.com/office/powerpoint/2010/main" val="532341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法律要维护三钢五常</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28</a:t>
            </a:fld>
            <a:endParaRPr lang="zh-CN" altLang="en-US"/>
          </a:p>
        </p:txBody>
      </p:sp>
    </p:spTree>
    <p:extLst>
      <p:ext uri="{BB962C8B-B14F-4D97-AF65-F5344CB8AC3E}">
        <p14:creationId xmlns:p14="http://schemas.microsoft.com/office/powerpoint/2010/main" val="273580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仁义礼信</a:t>
            </a:r>
            <a:endParaRPr kumimoji="1" lang="en-US" altLang="zh-CN" dirty="0" smtClean="0"/>
          </a:p>
          <a:p>
            <a:r>
              <a:rPr kumimoji="1" lang="zh-CN" altLang="en-US" dirty="0" smtClean="0"/>
              <a:t>智是后天修养，可以没有智</a:t>
            </a:r>
            <a:endParaRPr kumimoji="1" lang="en-US" altLang="zh-CN" dirty="0" smtClean="0"/>
          </a:p>
          <a:p>
            <a:r>
              <a:rPr kumimoji="1" lang="zh-CN" altLang="en-US" dirty="0" smtClean="0"/>
              <a:t>等级性的礼，礼乐制度，不是礼貌的礼</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32</a:t>
            </a:fld>
            <a:endParaRPr lang="zh-CN" altLang="en-US"/>
          </a:p>
        </p:txBody>
      </p:sp>
    </p:spTree>
    <p:extLst>
      <p:ext uri="{BB962C8B-B14F-4D97-AF65-F5344CB8AC3E}">
        <p14:creationId xmlns:p14="http://schemas.microsoft.com/office/powerpoint/2010/main" val="438339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周公：礼贤下士，爱君子</a:t>
            </a:r>
            <a:endParaRPr kumimoji="1" lang="en-US" altLang="zh-CN" dirty="0" smtClean="0"/>
          </a:p>
          <a:p>
            <a:r>
              <a:rPr kumimoji="1" lang="zh-CN" altLang="en-US" dirty="0" smtClean="0"/>
              <a:t>敢于当肱骨之臣，不僭越，一心为民为君</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37</a:t>
            </a:fld>
            <a:endParaRPr lang="zh-CN" altLang="en-US"/>
          </a:p>
        </p:txBody>
      </p:sp>
    </p:spTree>
    <p:extLst>
      <p:ext uri="{BB962C8B-B14F-4D97-AF65-F5344CB8AC3E}">
        <p14:creationId xmlns:p14="http://schemas.microsoft.com/office/powerpoint/2010/main" val="2059523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不是为了让你有才华，而是想通过教育让你成为一个君子</a:t>
            </a:r>
            <a:endParaRPr kumimoji="1" lang="en-US" altLang="zh-CN" dirty="0" smtClean="0"/>
          </a:p>
          <a:p>
            <a:r>
              <a:rPr kumimoji="1" lang="zh-CN" altLang="en-US" dirty="0" smtClean="0"/>
              <a:t>保住善</a:t>
            </a:r>
            <a:endParaRPr kumimoji="1" lang="en-US" altLang="zh-CN" dirty="0" smtClean="0"/>
          </a:p>
          <a:p>
            <a:r>
              <a:rPr kumimoji="1" lang="zh-CN" altLang="en-US" dirty="0" smtClean="0"/>
              <a:t>没人教就会干坏事，让你去选择不要为恶</a:t>
            </a:r>
            <a:endParaRPr kumimoji="1" lang="en-US" altLang="zh-CN" dirty="0" smtClean="0"/>
          </a:p>
          <a:p>
            <a:r>
              <a:rPr kumimoji="1" lang="zh-CN" altLang="en-US" dirty="0" smtClean="0"/>
              <a:t>书院</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40</a:t>
            </a:fld>
            <a:endParaRPr lang="zh-CN" altLang="en-US"/>
          </a:p>
        </p:txBody>
      </p:sp>
    </p:spTree>
    <p:extLst>
      <p:ext uri="{BB962C8B-B14F-4D97-AF65-F5344CB8AC3E}">
        <p14:creationId xmlns:p14="http://schemas.microsoft.com/office/powerpoint/2010/main" val="1415246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大学：宏大的学问</a:t>
            </a:r>
            <a:endParaRPr kumimoji="1" lang="en-US" altLang="zh-CN" dirty="0" smtClean="0"/>
          </a:p>
          <a:p>
            <a:r>
              <a:rPr kumimoji="1" lang="zh-CN" altLang="en-US" dirty="0" smtClean="0"/>
              <a:t>核心</a:t>
            </a:r>
            <a:endParaRPr kumimoji="1" lang="en-US" altLang="zh-CN" dirty="0" smtClean="0"/>
          </a:p>
          <a:p>
            <a:r>
              <a:rPr kumimoji="1" lang="zh-CN" altLang="en-US" dirty="0" smtClean="0"/>
              <a:t>格物：通过外在去认知本质，致知：找到规律</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41</a:t>
            </a:fld>
            <a:endParaRPr lang="zh-CN" altLang="en-US"/>
          </a:p>
        </p:txBody>
      </p:sp>
    </p:spTree>
    <p:extLst>
      <p:ext uri="{BB962C8B-B14F-4D97-AF65-F5344CB8AC3E}">
        <p14:creationId xmlns:p14="http://schemas.microsoft.com/office/powerpoint/2010/main" val="2043380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两大流派，浪漫主义和现实主义</a:t>
            </a:r>
            <a:endParaRPr kumimoji="1" lang="en-US" altLang="zh-CN" dirty="0" smtClean="0"/>
          </a:p>
          <a:p>
            <a:r>
              <a:rPr kumimoji="1" lang="zh-CN" altLang="en-US" dirty="0" smtClean="0"/>
              <a:t>现实描写实在的人间，杜甫诗史</a:t>
            </a:r>
            <a:endParaRPr kumimoji="1" lang="en-US" altLang="zh-CN" dirty="0" smtClean="0"/>
          </a:p>
          <a:p>
            <a:r>
              <a:rPr kumimoji="1" lang="zh-CN" altLang="en-US" dirty="0" smtClean="0"/>
              <a:t>浪漫描写想象，对未来的向往</a:t>
            </a:r>
            <a:endParaRPr kumimoji="1" lang="en-US" altLang="zh-CN" dirty="0" smtClean="0"/>
          </a:p>
          <a:p>
            <a:r>
              <a:rPr kumimoji="1" lang="zh-CN" altLang="en-US" dirty="0" smtClean="0"/>
              <a:t>窈窕淑女，君子好逑</a:t>
            </a:r>
            <a:endParaRPr kumimoji="1" lang="en-US" altLang="zh-CN" dirty="0" smtClean="0"/>
          </a:p>
          <a:p>
            <a:r>
              <a:rPr kumimoji="1" lang="zh-CN" altLang="en-US" dirty="0" smtClean="0"/>
              <a:t>执子之手，与子偕老</a:t>
            </a:r>
            <a:endParaRPr kumimoji="1" lang="en-US" altLang="zh-CN" dirty="0" smtClean="0"/>
          </a:p>
          <a:p>
            <a:r>
              <a:rPr kumimoji="1" lang="zh-CN" altLang="en-US" dirty="0" smtClean="0"/>
              <a:t>中下层文人，收集成诗歌总集，诗三百</a:t>
            </a:r>
            <a:endParaRPr kumimoji="1" lang="en-US" altLang="zh-CN" dirty="0" smtClean="0"/>
          </a:p>
          <a:p>
            <a:r>
              <a:rPr kumimoji="1" lang="zh-CN" altLang="en-US" dirty="0" smtClean="0"/>
              <a:t>不是为了朗诵的，是为了唱的</a:t>
            </a:r>
            <a:endParaRPr kumimoji="1" lang="en-US" altLang="zh-CN" dirty="0" smtClean="0"/>
          </a:p>
          <a:p>
            <a:r>
              <a:rPr kumimoji="1" lang="zh-CN" altLang="en-US" dirty="0" smtClean="0"/>
              <a:t>风：地方音乐：二人转，河北梆子</a:t>
            </a:r>
            <a:r>
              <a:rPr kumimoji="1" lang="zh-CN" altLang="en-US" baseline="0" dirty="0" smtClean="0"/>
              <a:t> 雅：官方歌曲，宋祖英</a:t>
            </a:r>
            <a:endParaRPr kumimoji="1" lang="en-US" altLang="zh-CN" baseline="0" dirty="0" smtClean="0"/>
          </a:p>
          <a:p>
            <a:r>
              <a:rPr kumimoji="1" lang="zh-CN" altLang="en-US" baseline="0" dirty="0" smtClean="0"/>
              <a:t>颂：载歌载舞，宗庙祭祀歌曲，很长</a:t>
            </a:r>
            <a:endParaRPr kumimoji="1" lang="en-US" altLang="zh-CN" baseline="0" dirty="0" smtClean="0"/>
          </a:p>
          <a:p>
            <a:r>
              <a:rPr kumimoji="1" lang="zh-CN" altLang="en-US" dirty="0" smtClean="0"/>
              <a:t>赋：用不同的手法来描述，重复，杯子像墨一样黑，一个黑能描写</a:t>
            </a:r>
            <a:r>
              <a:rPr kumimoji="1" lang="en-US" altLang="zh-CN" dirty="0" smtClean="0"/>
              <a:t>10</a:t>
            </a:r>
            <a:r>
              <a:rPr kumimoji="1" lang="zh-CN" altLang="en-US" dirty="0" smtClean="0"/>
              <a:t>几遍，描写动作，举起来，放下去，举起来，放下去，磨叽</a:t>
            </a:r>
            <a:endParaRPr kumimoji="1" lang="en-US" altLang="zh-CN" dirty="0" smtClean="0"/>
          </a:p>
          <a:p>
            <a:r>
              <a:rPr kumimoji="1" lang="zh-CN" altLang="en-US" dirty="0" smtClean="0"/>
              <a:t>比：比喻  兴：先言他物以引起所咏之词 蒹葭苍苍，白露为霜，所谓伊人，在水一方，景物描写叫起兴</a:t>
            </a:r>
            <a:endParaRPr kumimoji="1" lang="en-US" altLang="zh-CN" dirty="0" smtClean="0"/>
          </a:p>
          <a:p>
            <a:r>
              <a:rPr kumimoji="1" lang="zh-CN" altLang="en-US" dirty="0" smtClean="0"/>
              <a:t>长，有韵律，读起来难度大，文学水平高</a:t>
            </a:r>
            <a:endParaRPr kumimoji="1" lang="en-US" altLang="zh-CN" dirty="0" smtClean="0"/>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52</a:t>
            </a:fld>
            <a:endParaRPr lang="zh-CN" altLang="en-US"/>
          </a:p>
        </p:txBody>
      </p:sp>
    </p:spTree>
    <p:extLst>
      <p:ext uri="{BB962C8B-B14F-4D97-AF65-F5344CB8AC3E}">
        <p14:creationId xmlns:p14="http://schemas.microsoft.com/office/powerpoint/2010/main" val="764272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屈原：第一个爱国诗人</a:t>
            </a:r>
            <a:endParaRPr kumimoji="1" lang="en-US" altLang="zh-CN" dirty="0" smtClean="0"/>
          </a:p>
          <a:p>
            <a:r>
              <a:rPr kumimoji="1" lang="zh-CN" altLang="en-US" dirty="0" smtClean="0"/>
              <a:t>楚辞大部分是七言，跟之前的诗经完全不一样</a:t>
            </a:r>
            <a:endParaRPr kumimoji="1" lang="en-US" altLang="zh-CN" dirty="0" smtClean="0"/>
          </a:p>
          <a:p>
            <a:r>
              <a:rPr kumimoji="1" lang="zh-CN" altLang="en-US" dirty="0" smtClean="0"/>
              <a:t>把自己必成一个姑娘</a:t>
            </a:r>
            <a:endParaRPr kumimoji="1" lang="en-US" altLang="zh-CN" dirty="0" smtClean="0"/>
          </a:p>
          <a:p>
            <a:r>
              <a:rPr kumimoji="1" lang="zh-CN" altLang="en-US" dirty="0" smtClean="0"/>
              <a:t>方言，楚地人尚巫，山鬼，河伯，东皇太一，大司命</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54</a:t>
            </a:fld>
            <a:endParaRPr lang="zh-CN" altLang="en-US"/>
          </a:p>
        </p:txBody>
      </p:sp>
    </p:spTree>
    <p:extLst>
      <p:ext uri="{BB962C8B-B14F-4D97-AF65-F5344CB8AC3E}">
        <p14:creationId xmlns:p14="http://schemas.microsoft.com/office/powerpoint/2010/main" val="1234354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秦朝太短，没有文学，以法治国，李斯，唯一的文学家，战国时期，活到了秦朝</a:t>
            </a:r>
            <a:endParaRPr kumimoji="1" lang="en-US" altLang="zh-CN" dirty="0" smtClean="0"/>
          </a:p>
          <a:p>
            <a:r>
              <a:rPr kumimoji="1" lang="zh-CN" altLang="en-US" dirty="0" smtClean="0"/>
              <a:t>赋：用不同的手法来描述，重复，杯子像墨一样黑，一个黑能描写</a:t>
            </a:r>
            <a:r>
              <a:rPr kumimoji="1" lang="en-US" altLang="zh-CN" dirty="0" smtClean="0"/>
              <a:t>10</a:t>
            </a:r>
            <a:r>
              <a:rPr kumimoji="1" lang="zh-CN" altLang="en-US" dirty="0" smtClean="0"/>
              <a:t>几遍，描写动作，举起来，放下去，举起来，放下去，磨叽</a:t>
            </a:r>
            <a:endParaRPr kumimoji="1" lang="en-US" altLang="zh-CN" dirty="0" smtClean="0"/>
          </a:p>
          <a:p>
            <a:r>
              <a:rPr kumimoji="1" lang="zh-CN" altLang="en-US" dirty="0" smtClean="0"/>
              <a:t>比：比喻  兴：先言他物以引起所咏之词 蒹葭苍苍，白露为霜，所谓伊人，在水一方，景物描写叫起兴</a:t>
            </a:r>
            <a:endParaRPr kumimoji="1" lang="en-US" altLang="zh-CN" dirty="0" smtClean="0"/>
          </a:p>
          <a:p>
            <a:r>
              <a:rPr kumimoji="1" lang="zh-CN" altLang="en-US" dirty="0" smtClean="0"/>
              <a:t>长，有韵律，读起来难度大，文学水平高</a:t>
            </a:r>
            <a:endParaRPr kumimoji="1" lang="en-US" altLang="zh-CN" dirty="0" smtClean="0"/>
          </a:p>
          <a:p>
            <a:r>
              <a:rPr kumimoji="1" lang="zh-CN" altLang="en-US" dirty="0" smtClean="0"/>
              <a:t>汉赋是给皇帝看的，上层文化</a:t>
            </a:r>
            <a:endParaRPr kumimoji="1" lang="en-US" altLang="zh-CN" dirty="0" smtClean="0"/>
          </a:p>
          <a:p>
            <a:r>
              <a:rPr kumimoji="1" lang="zh-CN" altLang="en-US" dirty="0" smtClean="0"/>
              <a:t>汉乐府民歌，给老百姓看的</a:t>
            </a:r>
            <a:endParaRPr kumimoji="1" lang="en-US" altLang="zh-CN" dirty="0" smtClean="0"/>
          </a:p>
          <a:p>
            <a:r>
              <a:rPr kumimoji="1" lang="zh-CN" altLang="en-US" dirty="0" smtClean="0"/>
              <a:t>汉乐府，专门搜集民间的民歌的</a:t>
            </a:r>
            <a:endParaRPr kumimoji="1" lang="en-US" altLang="zh-CN" dirty="0" smtClean="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56</a:t>
            </a:fld>
            <a:endParaRPr lang="zh-CN" altLang="en-US"/>
          </a:p>
        </p:txBody>
      </p:sp>
    </p:spTree>
    <p:extLst>
      <p:ext uri="{BB962C8B-B14F-4D97-AF65-F5344CB8AC3E}">
        <p14:creationId xmlns:p14="http://schemas.microsoft.com/office/powerpoint/2010/main" val="1467257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唐诗宋词元曲明清小说</a:t>
            </a:r>
            <a:endParaRPr kumimoji="1" lang="en-US" altLang="zh-CN" dirty="0" smtClean="0"/>
          </a:p>
          <a:p>
            <a:r>
              <a:rPr kumimoji="1" lang="zh-CN" altLang="en-US" dirty="0" smtClean="0"/>
              <a:t>铜豌豆，关汉卿</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58</a:t>
            </a:fld>
            <a:endParaRPr lang="zh-CN" altLang="en-US"/>
          </a:p>
        </p:txBody>
      </p:sp>
    </p:spTree>
    <p:extLst>
      <p:ext uri="{BB962C8B-B14F-4D97-AF65-F5344CB8AC3E}">
        <p14:creationId xmlns:p14="http://schemas.microsoft.com/office/powerpoint/2010/main" val="2125999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有的时候自然胜利，有的时候天胜利，要发挥人的能动性</a:t>
            </a:r>
            <a:endParaRPr kumimoji="1" lang="en-US" altLang="zh-CN" dirty="0" smtClean="0"/>
          </a:p>
          <a:p>
            <a:endParaRPr kumimoji="1" lang="en-US" altLang="zh-CN" dirty="0" smtClean="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a:t>
            </a:fld>
            <a:endParaRPr lang="zh-CN" altLang="en-US"/>
          </a:p>
        </p:txBody>
      </p:sp>
    </p:spTree>
    <p:extLst>
      <p:ext uri="{BB962C8B-B14F-4D97-AF65-F5344CB8AC3E}">
        <p14:creationId xmlns:p14="http://schemas.microsoft.com/office/powerpoint/2010/main" val="861822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巫术说，来自于祭祀，为了神看的开心，赐福</a:t>
            </a:r>
            <a:endParaRPr kumimoji="1" lang="en-US" altLang="zh-CN" dirty="0" smtClean="0"/>
          </a:p>
          <a:p>
            <a:r>
              <a:rPr kumimoji="1" lang="zh-CN" altLang="en-US" dirty="0" smtClean="0"/>
              <a:t>原始人，咔嚓一个雷，有一个人或一个神在主宰这些变化，把自然力归结为自然神，为了明年风调雨顺</a:t>
            </a:r>
            <a:endParaRPr kumimoji="1" lang="en-US" altLang="zh-CN" dirty="0" smtClean="0"/>
          </a:p>
          <a:p>
            <a:r>
              <a:rPr kumimoji="1" lang="zh-CN" altLang="en-US" dirty="0" smtClean="0"/>
              <a:t>所有人来在早期都有极强的自然存在</a:t>
            </a:r>
            <a:endParaRPr kumimoji="1" lang="en-US" altLang="zh-CN" dirty="0" smtClean="0"/>
          </a:p>
          <a:p>
            <a:r>
              <a:rPr kumimoji="1" lang="zh-CN" altLang="en-US" dirty="0" smtClean="0"/>
              <a:t>唐朝，戏子，伶人地位很低</a:t>
            </a:r>
            <a:endParaRPr kumimoji="1" lang="en-US" altLang="zh-CN" dirty="0" smtClean="0"/>
          </a:p>
          <a:p>
            <a:r>
              <a:rPr kumimoji="1" lang="zh-CN" altLang="en-US" dirty="0" smtClean="0"/>
              <a:t>元代文人活不下去了，写剧本</a:t>
            </a:r>
            <a:endParaRPr kumimoji="1" lang="en-US" altLang="zh-CN" dirty="0" smtClean="0"/>
          </a:p>
          <a:p>
            <a:r>
              <a:rPr kumimoji="1" lang="zh-CN" altLang="en-US" dirty="0" smtClean="0"/>
              <a:t>思想源头，奠基人孔子苏格拉底，汤显祖和莎士比亚，良辰美景奈何天，情不知所起，一往而深</a:t>
            </a:r>
            <a:endParaRPr kumimoji="1" lang="en-US" altLang="zh-CN" dirty="0" smtClean="0"/>
          </a:p>
          <a:p>
            <a:r>
              <a:rPr kumimoji="1" lang="zh-CN" altLang="en-US" dirty="0" smtClean="0"/>
              <a:t>头上蓝布，穷，规定好的，外国讲究逼真</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59</a:t>
            </a:fld>
            <a:endParaRPr lang="zh-CN" altLang="en-US"/>
          </a:p>
        </p:txBody>
      </p:sp>
    </p:spTree>
    <p:extLst>
      <p:ext uri="{BB962C8B-B14F-4D97-AF65-F5344CB8AC3E}">
        <p14:creationId xmlns:p14="http://schemas.microsoft.com/office/powerpoint/2010/main" val="1163323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先秦</a:t>
            </a:r>
            <a:r>
              <a:rPr kumimoji="1" lang="en-US" altLang="zh-CN" dirty="0" smtClean="0"/>
              <a:t>29</a:t>
            </a:r>
            <a:r>
              <a:rPr kumimoji="1" lang="zh-CN" altLang="en-US" dirty="0" smtClean="0"/>
              <a:t>种乐器</a:t>
            </a:r>
            <a:endParaRPr kumimoji="1" lang="en-US" altLang="zh-CN" dirty="0" smtClean="0"/>
          </a:p>
          <a:p>
            <a:r>
              <a:rPr kumimoji="1" lang="zh-CN" altLang="en-US" dirty="0" smtClean="0"/>
              <a:t>宋词是用来唱的，词牌就是谱子</a:t>
            </a:r>
            <a:endParaRPr kumimoji="1" lang="en-US" altLang="zh-CN" dirty="0" smtClean="0"/>
          </a:p>
          <a:p>
            <a:r>
              <a:rPr kumimoji="1" lang="zh-CN" altLang="en-US" dirty="0" smtClean="0"/>
              <a:t>平正典雅，不能有太多的情感在里面，平淡敦厚</a:t>
            </a:r>
            <a:endParaRPr kumimoji="1" lang="en-US" altLang="zh-CN" dirty="0" smtClean="0"/>
          </a:p>
          <a:p>
            <a:r>
              <a:rPr kumimoji="1" lang="zh-CN" altLang="en-US" dirty="0" smtClean="0"/>
              <a:t>诗经宋词元曲都是用来唱的</a:t>
            </a:r>
            <a:endParaRPr kumimoji="1" lang="en-US" altLang="zh-CN" dirty="0" smtClean="0"/>
          </a:p>
          <a:p>
            <a:r>
              <a:rPr kumimoji="1" lang="zh-CN" altLang="en-US" dirty="0" smtClean="0"/>
              <a:t>舞蹈，像异姓表示爱慕，战争狩猎</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61</a:t>
            </a:fld>
            <a:endParaRPr lang="zh-CN" altLang="en-US"/>
          </a:p>
        </p:txBody>
      </p:sp>
    </p:spTree>
    <p:extLst>
      <p:ext uri="{BB962C8B-B14F-4D97-AF65-F5344CB8AC3E}">
        <p14:creationId xmlns:p14="http://schemas.microsoft.com/office/powerpoint/2010/main" val="1412460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付好，祈祷</a:t>
            </a:r>
            <a:endParaRPr kumimoji="1" lang="en-US" altLang="zh-CN" dirty="0" smtClean="0"/>
          </a:p>
          <a:p>
            <a:r>
              <a:rPr kumimoji="1" lang="zh-CN" altLang="en-US" dirty="0" smtClean="0"/>
              <a:t>周朝礼乐治国，传达精神思想境界</a:t>
            </a:r>
            <a:endParaRPr kumimoji="1" lang="en-US" altLang="zh-CN" dirty="0" smtClean="0"/>
          </a:p>
          <a:p>
            <a:r>
              <a:rPr kumimoji="1" lang="zh-CN" altLang="en-US" dirty="0" smtClean="0"/>
              <a:t>优二声</a:t>
            </a:r>
            <a:endParaRPr kumimoji="1" lang="en-US" altLang="zh-CN" dirty="0" smtClean="0"/>
          </a:p>
          <a:p>
            <a:r>
              <a:rPr kumimoji="1" lang="zh-CN" altLang="en-US" dirty="0" smtClean="0"/>
              <a:t>羽衣舞，据说是杨贵妃编的</a:t>
            </a:r>
            <a:endParaRPr kumimoji="1" lang="en-US" altLang="zh-CN" dirty="0" smtClean="0"/>
          </a:p>
          <a:p>
            <a:r>
              <a:rPr kumimoji="1" lang="zh-CN" altLang="en-US" dirty="0" smtClean="0"/>
              <a:t>后唐 李煜，李后主，大老婆重新演绎</a:t>
            </a:r>
            <a:endParaRPr kumimoji="1" lang="en-US" altLang="zh-CN" dirty="0" smtClean="0"/>
          </a:p>
          <a:p>
            <a:r>
              <a:rPr kumimoji="1" lang="zh-CN" altLang="en-US" dirty="0" smtClean="0"/>
              <a:t>西域，胡旋舞</a:t>
            </a:r>
            <a:endParaRPr kumimoji="1" lang="en-US" altLang="zh-CN" dirty="0" smtClean="0"/>
          </a:p>
          <a:p>
            <a:r>
              <a:rPr kumimoji="1" lang="zh-CN" altLang="en-US" dirty="0" smtClean="0"/>
              <a:t>安禄山讨杨玉环欢心，很喜欢他，干儿子</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63</a:t>
            </a:fld>
            <a:endParaRPr lang="zh-CN" altLang="en-US"/>
          </a:p>
        </p:txBody>
      </p:sp>
    </p:spTree>
    <p:extLst>
      <p:ext uri="{BB962C8B-B14F-4D97-AF65-F5344CB8AC3E}">
        <p14:creationId xmlns:p14="http://schemas.microsoft.com/office/powerpoint/2010/main" val="941406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新石器时代：人面鱼纹彩陶盆绘画的雏形</a:t>
            </a:r>
            <a:endParaRPr kumimoji="1" lang="en-US" altLang="zh-CN" dirty="0" smtClean="0"/>
          </a:p>
          <a:p>
            <a:r>
              <a:rPr kumimoji="1" lang="zh-CN" altLang="en-US" dirty="0" smtClean="0"/>
              <a:t>晋朝，玄学，山水画</a:t>
            </a:r>
            <a:endParaRPr kumimoji="1" lang="en-US" altLang="zh-CN" dirty="0" smtClean="0"/>
          </a:p>
          <a:p>
            <a:r>
              <a:rPr kumimoji="1" lang="zh-CN" altLang="en-US" dirty="0" smtClean="0"/>
              <a:t>王维：红豆生南国，春来发几枝，文人画</a:t>
            </a:r>
            <a:endParaRPr kumimoji="1" lang="en-US" altLang="zh-CN" dirty="0" smtClean="0"/>
          </a:p>
          <a:p>
            <a:r>
              <a:rPr kumimoji="1" lang="zh-CN" altLang="en-US" dirty="0" smtClean="0"/>
              <a:t>明清没有创新精神</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65</a:t>
            </a:fld>
            <a:endParaRPr lang="zh-CN" altLang="en-US"/>
          </a:p>
        </p:txBody>
      </p:sp>
    </p:spTree>
    <p:extLst>
      <p:ext uri="{BB962C8B-B14F-4D97-AF65-F5344CB8AC3E}">
        <p14:creationId xmlns:p14="http://schemas.microsoft.com/office/powerpoint/2010/main" val="727658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在画上题诗，乾隆刻戳</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69</a:t>
            </a:fld>
            <a:endParaRPr lang="zh-CN" altLang="en-US"/>
          </a:p>
        </p:txBody>
      </p:sp>
    </p:spTree>
    <p:extLst>
      <p:ext uri="{BB962C8B-B14F-4D97-AF65-F5344CB8AC3E}">
        <p14:creationId xmlns:p14="http://schemas.microsoft.com/office/powerpoint/2010/main" val="1676020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唐代建筑去日本看，中国大多数都毁于战火</a:t>
            </a:r>
            <a:endParaRPr kumimoji="1" lang="en-US" altLang="zh-CN" dirty="0" smtClean="0"/>
          </a:p>
          <a:p>
            <a:r>
              <a:rPr kumimoji="1" lang="zh-CN" altLang="en-US" dirty="0" smtClean="0"/>
              <a:t>唐代是日本文化的发源</a:t>
            </a:r>
            <a:endParaRPr kumimoji="1" lang="en-US" altLang="zh-CN" dirty="0" smtClean="0"/>
          </a:p>
          <a:p>
            <a:r>
              <a:rPr kumimoji="1" lang="zh-CN" altLang="en-US" dirty="0" smtClean="0"/>
              <a:t>故宫，晃不倒</a:t>
            </a:r>
            <a:endParaRPr kumimoji="1" lang="en-US" altLang="zh-CN" dirty="0" smtClean="0"/>
          </a:p>
          <a:p>
            <a:r>
              <a:rPr kumimoji="1" lang="zh-CN" altLang="en-US" dirty="0" smtClean="0"/>
              <a:t>应县木塔，埃菲尔铁塔，各种结构都不一样</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70</a:t>
            </a:fld>
            <a:endParaRPr lang="zh-CN" altLang="en-US"/>
          </a:p>
        </p:txBody>
      </p:sp>
    </p:spTree>
    <p:extLst>
      <p:ext uri="{BB962C8B-B14F-4D97-AF65-F5344CB8AC3E}">
        <p14:creationId xmlns:p14="http://schemas.microsoft.com/office/powerpoint/2010/main" val="2050301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诗言志</a:t>
            </a:r>
            <a:endParaRPr kumimoji="1" lang="en-US" altLang="zh-CN" dirty="0" smtClean="0"/>
          </a:p>
          <a:p>
            <a:r>
              <a:rPr kumimoji="1" lang="zh-CN" altLang="en-US" dirty="0" smtClean="0"/>
              <a:t>道，儒家伦理道德</a:t>
            </a:r>
            <a:endParaRPr kumimoji="1" lang="en-US" altLang="zh-CN" dirty="0" smtClean="0"/>
          </a:p>
          <a:p>
            <a:r>
              <a:rPr kumimoji="1" lang="zh-CN" altLang="en-US" dirty="0" smtClean="0"/>
              <a:t>外国艺术是艺术，</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73</a:t>
            </a:fld>
            <a:endParaRPr lang="zh-CN" altLang="en-US"/>
          </a:p>
        </p:txBody>
      </p:sp>
    </p:spTree>
    <p:extLst>
      <p:ext uri="{BB962C8B-B14F-4D97-AF65-F5344CB8AC3E}">
        <p14:creationId xmlns:p14="http://schemas.microsoft.com/office/powerpoint/2010/main" val="853464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不过分情感起伏，抑扬顿挫，中和之美</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74</a:t>
            </a:fld>
            <a:endParaRPr lang="zh-CN" altLang="en-US"/>
          </a:p>
        </p:txBody>
      </p:sp>
    </p:spTree>
    <p:extLst>
      <p:ext uri="{BB962C8B-B14F-4D97-AF65-F5344CB8AC3E}">
        <p14:creationId xmlns:p14="http://schemas.microsoft.com/office/powerpoint/2010/main" val="1911329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天人合一，是个整体</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11</a:t>
            </a:fld>
            <a:endParaRPr lang="zh-CN" altLang="en-US"/>
          </a:p>
        </p:txBody>
      </p:sp>
    </p:spTree>
    <p:extLst>
      <p:ext uri="{BB962C8B-B14F-4D97-AF65-F5344CB8AC3E}">
        <p14:creationId xmlns:p14="http://schemas.microsoft.com/office/powerpoint/2010/main" val="64691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既不过好也不过坏</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12</a:t>
            </a:fld>
            <a:endParaRPr lang="zh-CN" altLang="en-US"/>
          </a:p>
        </p:txBody>
      </p:sp>
    </p:spTree>
    <p:extLst>
      <p:ext uri="{BB962C8B-B14F-4D97-AF65-F5344CB8AC3E}">
        <p14:creationId xmlns:p14="http://schemas.microsoft.com/office/powerpoint/2010/main" val="1332681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知：道德修养</a:t>
            </a:r>
            <a:endParaRPr kumimoji="1" lang="en-US" altLang="zh-CN" dirty="0" smtClean="0"/>
          </a:p>
          <a:p>
            <a:r>
              <a:rPr kumimoji="1" lang="zh-CN" altLang="en-US" dirty="0" smtClean="0"/>
              <a:t>行：身体力行</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15</a:t>
            </a:fld>
            <a:endParaRPr lang="zh-CN" altLang="en-US"/>
          </a:p>
        </p:txBody>
      </p:sp>
    </p:spTree>
    <p:extLst>
      <p:ext uri="{BB962C8B-B14F-4D97-AF65-F5344CB8AC3E}">
        <p14:creationId xmlns:p14="http://schemas.microsoft.com/office/powerpoint/2010/main" val="920827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16</a:t>
            </a:fld>
            <a:endParaRPr lang="zh-CN" altLang="en-US"/>
          </a:p>
        </p:txBody>
      </p:sp>
    </p:spTree>
    <p:extLst>
      <p:ext uri="{BB962C8B-B14F-4D97-AF65-F5344CB8AC3E}">
        <p14:creationId xmlns:p14="http://schemas.microsoft.com/office/powerpoint/2010/main" val="1404162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王重阳：全真七子的师傅</a:t>
            </a:r>
            <a:endParaRPr kumimoji="1" lang="en-US" altLang="zh-CN" dirty="0" smtClean="0"/>
          </a:p>
          <a:p>
            <a:r>
              <a:rPr kumimoji="1" lang="zh-CN" altLang="en-US" dirty="0" smtClean="0"/>
              <a:t>道教，这辈子成仙</a:t>
            </a:r>
            <a:endParaRPr kumimoji="1" lang="en-US" altLang="zh-CN" dirty="0" smtClean="0"/>
          </a:p>
          <a:p>
            <a:r>
              <a:rPr kumimoji="1" lang="zh-CN" altLang="en-US" dirty="0" smtClean="0"/>
              <a:t>佛教：下辈子成仙</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19</a:t>
            </a:fld>
            <a:endParaRPr lang="zh-CN" altLang="en-US"/>
          </a:p>
        </p:txBody>
      </p:sp>
    </p:spTree>
    <p:extLst>
      <p:ext uri="{BB962C8B-B14F-4D97-AF65-F5344CB8AC3E}">
        <p14:creationId xmlns:p14="http://schemas.microsoft.com/office/powerpoint/2010/main" val="1223747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pu</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22</a:t>
            </a:fld>
            <a:endParaRPr lang="zh-CN" altLang="en-US"/>
          </a:p>
        </p:txBody>
      </p:sp>
    </p:spTree>
    <p:extLst>
      <p:ext uri="{BB962C8B-B14F-4D97-AF65-F5344CB8AC3E}">
        <p14:creationId xmlns:p14="http://schemas.microsoft.com/office/powerpoint/2010/main" val="559472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东汉，白马寺，翻译四十二章经</a:t>
            </a:r>
            <a:endParaRPr kumimoji="1" lang="en-US" altLang="zh-CN" dirty="0" smtClean="0"/>
          </a:p>
          <a:p>
            <a:r>
              <a:rPr kumimoji="1" lang="zh-CN" altLang="en-US" dirty="0" smtClean="0"/>
              <a:t>儒释道三家合一，宋明理学</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24</a:t>
            </a:fld>
            <a:endParaRPr lang="zh-CN" altLang="en-US"/>
          </a:p>
        </p:txBody>
      </p:sp>
    </p:spTree>
    <p:extLst>
      <p:ext uri="{BB962C8B-B14F-4D97-AF65-F5344CB8AC3E}">
        <p14:creationId xmlns:p14="http://schemas.microsoft.com/office/powerpoint/2010/main" val="867453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950F7A0-DAB4-4BE1-9CE9-8DA26B4F1D62}" type="datetime1">
              <a:rPr lang="zh-CN" altLang="en-US" smtClean="0"/>
              <a:t>18/09/18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83BE18-B052-4D40-846A-747510913F58}" type="datetime1">
              <a:rPr lang="zh-CN" altLang="en-US" smtClean="0"/>
              <a:t>18/09/18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332D2F-4B32-4C51-B9F5-A55F5DDBB59C}" type="datetime1">
              <a:rPr lang="zh-CN" altLang="en-US" smtClean="0"/>
              <a:t>18/09/18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291AD9-F8F5-4A2F-85E3-6C531A451F71}" type="datetime1">
              <a:rPr lang="zh-CN" altLang="en-US" smtClean="0"/>
              <a:t>18/09/18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5F88213-A31E-40C3-B151-70E3E11D3036}" type="datetime1">
              <a:rPr lang="zh-CN" altLang="en-US" smtClean="0"/>
              <a:t>18/09/18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96B047-83D7-479E-8986-2C5FC2B3AC64}" type="datetime1">
              <a:rPr lang="zh-CN" altLang="en-US" smtClean="0"/>
              <a:t>18/09/18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E160D6-9EB7-4FF9-98EE-9458CD0D16E9}" type="datetime1">
              <a:rPr lang="zh-CN" altLang="en-US" smtClean="0"/>
              <a:t>18/09/18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方正清刻本悦宋简体" panose="02000000000000000000" pitchFamily="2" charset="-122"/>
                <a:ea typeface="方正清刻本悦宋简体" panose="02000000000000000000"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pic>
        <p:nvPicPr>
          <p:cNvPr id="5" name="图片 4"/>
          <p:cNvPicPr>
            <a:picLocks noChangeAspect="1"/>
          </p:cNvPicPr>
          <p:nvPr userDrawn="1"/>
        </p:nvPicPr>
        <p:blipFill>
          <a:blip r:embed="rId2"/>
          <a:stretch>
            <a:fillRect/>
          </a:stretch>
        </p:blipFill>
        <p:spPr>
          <a:xfrm>
            <a:off x="0" y="269142"/>
            <a:ext cx="837593" cy="834341"/>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l="30175" r="33587" b="70469"/>
          <a:stretch>
            <a:fillRect/>
          </a:stretch>
        </p:blipFill>
        <p:spPr>
          <a:xfrm>
            <a:off x="-161974" y="181208"/>
            <a:ext cx="1192295" cy="1012966"/>
          </a:xfrm>
          <a:prstGeom prst="rect">
            <a:avLst/>
          </a:prstGeom>
        </p:spPr>
      </p:pic>
      <p:sp>
        <p:nvSpPr>
          <p:cNvPr id="2" name="标题 1"/>
          <p:cNvSpPr>
            <a:spLocks noGrp="1"/>
          </p:cNvSpPr>
          <p:nvPr>
            <p:ph type="title"/>
          </p:nvPr>
        </p:nvSpPr>
        <p:spPr/>
        <p:txBody>
          <a:bodyPr/>
          <a:lstStyle>
            <a:lvl1pPr>
              <a:defRPr>
                <a:latin typeface="方正清刻本悦宋简体" panose="02000000000000000000" pitchFamily="2" charset="-122"/>
                <a:ea typeface="方正清刻本悦宋简体" panose="02000000000000000000"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161182"/>
            <a:ext cx="954819" cy="954819"/>
          </a:xfrm>
          <a:prstGeom prst="rect">
            <a:avLst/>
          </a:prstGeom>
        </p:spPr>
      </p:pic>
      <p:sp>
        <p:nvSpPr>
          <p:cNvPr id="2" name="标题 1"/>
          <p:cNvSpPr>
            <a:spLocks noGrp="1"/>
          </p:cNvSpPr>
          <p:nvPr>
            <p:ph type="title"/>
          </p:nvPr>
        </p:nvSpPr>
        <p:spPr/>
        <p:txBody>
          <a:bodyPr/>
          <a:lstStyle>
            <a:lvl1pPr>
              <a:defRPr>
                <a:latin typeface="方正清刻本悦宋简体" panose="02000000000000000000" pitchFamily="2" charset="-122"/>
                <a:ea typeface="方正清刻本悦宋简体" panose="02000000000000000000"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39412" y="61012"/>
            <a:ext cx="1455867" cy="1091900"/>
          </a:xfrm>
          <a:prstGeom prst="rect">
            <a:avLst/>
          </a:prstGeom>
        </p:spPr>
      </p:pic>
      <p:sp>
        <p:nvSpPr>
          <p:cNvPr id="2" name="标题 1"/>
          <p:cNvSpPr>
            <a:spLocks noGrp="1"/>
          </p:cNvSpPr>
          <p:nvPr>
            <p:ph type="title"/>
          </p:nvPr>
        </p:nvSpPr>
        <p:spPr/>
        <p:txBody>
          <a:bodyPr/>
          <a:lstStyle>
            <a:lvl1pPr>
              <a:defRPr>
                <a:latin typeface="方正清刻本悦宋简体" panose="02000000000000000000" pitchFamily="2" charset="-122"/>
                <a:ea typeface="方正清刻本悦宋简体" panose="02000000000000000000"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方正清刻本悦宋简体" panose="02000000000000000000" pitchFamily="2" charset="-122"/>
                <a:ea typeface="方正清刻本悦宋简体" panose="02000000000000000000"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pic>
        <p:nvPicPr>
          <p:cNvPr id="8" name="图片 7"/>
          <p:cNvPicPr>
            <a:picLocks noChangeAspect="1"/>
          </p:cNvPicPr>
          <p:nvPr userDrawn="1"/>
        </p:nvPicPr>
        <p:blipFill rotWithShape="1">
          <a:blip r:embed="rId2"/>
          <a:srcRect l="23482" r="26255" b="12026"/>
          <a:stretch>
            <a:fillRect/>
          </a:stretch>
        </p:blipFill>
        <p:spPr>
          <a:xfrm>
            <a:off x="0" y="181064"/>
            <a:ext cx="809173" cy="1013254"/>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EEEF1F8-59B4-4D64-835A-3BFB7D41A2FC}" type="datetime1">
              <a:rPr lang="zh-CN" altLang="en-US" smtClean="0"/>
              <a:t>18/09/18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5C9940A-A7B6-4079-A6B3-0AA3BEAE57F4}" type="datetime1">
              <a:rPr lang="zh-CN" altLang="en-US" smtClean="0"/>
              <a:t>18/09/18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8B5DC50-33D0-4E3D-B52E-6C2280B1F4EA}" type="datetime1">
              <a:rPr lang="zh-CN" altLang="en-US" smtClean="0"/>
              <a:t>18/09/18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64513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189822"/>
            <a:ext cx="10515600" cy="4987141"/>
          </a:xfrm>
          <a:prstGeom prst="rect">
            <a:avLst/>
          </a:prstGeom>
        </p:spPr>
        <p:txBody>
          <a:bodyPr vert="horz" lIns="91440" tIns="45720" rIns="91440" bIns="45720" rtlCol="0">
            <a:normAutofit/>
          </a:bodyPr>
          <a:lstStyle/>
          <a:p>
            <a:pPr lvl="0"/>
            <a:r>
              <a:rPr lang="zh-CN" altLang="en-US" smtClean="0"/>
              <a:t>单击此处编辑母版文本样式</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E389F-834F-4993-899F-7BF9DD7D652C}" type="datetime1">
              <a:rPr lang="zh-CN" altLang="en-US" smtClean="0"/>
              <a:t>18/09/18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2800" kern="1200">
          <a:solidFill>
            <a:schemeClr val="tx1"/>
          </a:solidFill>
          <a:latin typeface="方正姚体" panose="02010601030101010101" pitchFamily="2" charset="-122"/>
          <a:ea typeface="方正姚体" panose="02010601030101010101" pitchFamily="2" charset="-122"/>
          <a:cs typeface="+mj-cs"/>
        </a:defRPr>
      </a:lvl1pPr>
    </p:titleStyle>
    <p:body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14306" y="2161310"/>
            <a:ext cx="4289367" cy="1004762"/>
          </a:xfrm>
          <a:prstGeom prst="rect">
            <a:avLst/>
          </a:prstGeom>
          <a:noFill/>
        </p:spPr>
        <p:txBody>
          <a:bodyPr wrap="square" rtlCol="0">
            <a:spAutoFit/>
          </a:bodyPr>
          <a:lstStyle/>
          <a:p>
            <a:pPr algn="ctr">
              <a:lnSpc>
                <a:spcPct val="150000"/>
              </a:lnSpc>
            </a:pPr>
            <a:r>
              <a:rPr lang="zh-CN" altLang="en-US" sz="4400" dirty="0" smtClean="0">
                <a:latin typeface="等线" panose="02010600030101010101" pitchFamily="2" charset="-122"/>
                <a:ea typeface="等线" panose="02010600030101010101" pitchFamily="2" charset="-122"/>
              </a:rPr>
              <a:t>中国文化概论</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0"/>
            <a:ext cx="10820400" cy="6948522"/>
          </a:xfrm>
          <a:prstGeom prst="rect">
            <a:avLst/>
          </a:prstGeom>
        </p:spPr>
      </p:pic>
      <p:sp>
        <p:nvSpPr>
          <p:cNvPr id="5" name="矩形 4"/>
          <p:cNvSpPr/>
          <p:nvPr/>
        </p:nvSpPr>
        <p:spPr>
          <a:xfrm>
            <a:off x="-668867" y="0"/>
            <a:ext cx="2040467" cy="6948522"/>
          </a:xfrm>
          <a:prstGeom prst="rect">
            <a:avLst/>
          </a:prstGeom>
          <a:solidFill>
            <a:srgbClr val="050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6" name="文本框 5"/>
          <p:cNvSpPr txBox="1"/>
          <p:nvPr/>
        </p:nvSpPr>
        <p:spPr>
          <a:xfrm>
            <a:off x="353211" y="821266"/>
            <a:ext cx="1567815" cy="5164667"/>
          </a:xfrm>
          <a:prstGeom prst="rect">
            <a:avLst/>
          </a:prstGeom>
          <a:noFill/>
        </p:spPr>
        <p:txBody>
          <a:bodyPr vert="eaVert" wrap="square" rtlCol="0">
            <a:spAutoFit/>
          </a:bodyPr>
          <a:lstStyle/>
          <a:p>
            <a:pPr>
              <a:lnSpc>
                <a:spcPct val="150000"/>
              </a:lnSpc>
            </a:pPr>
            <a:r>
              <a:rPr lang="zh-CN" altLang="en-US" sz="6000" dirty="0" smtClean="0">
                <a:solidFill>
                  <a:schemeClr val="bg1"/>
                </a:solidFill>
                <a:latin typeface="方正清刻本悦宋简体" panose="02000000000000000000" pitchFamily="2" charset="-122"/>
                <a:ea typeface="方正清刻本悦宋简体" panose="02000000000000000000" pitchFamily="2" charset="-122"/>
                <a:cs typeface="方正仿郭简体" panose="03000509000000000000" pitchFamily="65" charset="-122"/>
              </a:rPr>
              <a:t>中国文化概论</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提出“天人之分”观点的人是（ ）</a:t>
            </a:r>
          </a:p>
          <a:p>
            <a:endParaRPr lang="en-US" altLang="zh-CN" dirty="0" smtClean="0"/>
          </a:p>
          <a:p>
            <a:r>
              <a:rPr lang="en-US" altLang="zh-CN" dirty="0" smtClean="0"/>
              <a:t>A</a:t>
            </a:r>
            <a:r>
              <a:rPr lang="en-US" altLang="zh-CN" dirty="0"/>
              <a:t>:</a:t>
            </a:r>
            <a:r>
              <a:rPr lang="zh-CN" altLang="en-US" dirty="0"/>
              <a:t>战国荀子</a:t>
            </a:r>
          </a:p>
          <a:p>
            <a:r>
              <a:rPr lang="en-US" altLang="zh-CN" dirty="0"/>
              <a:t>B:</a:t>
            </a:r>
            <a:r>
              <a:rPr lang="zh-CN" altLang="en-US" dirty="0"/>
              <a:t>唐代刘禹锡</a:t>
            </a:r>
          </a:p>
          <a:p>
            <a:r>
              <a:rPr lang="en-US" altLang="zh-CN" dirty="0"/>
              <a:t>C:</a:t>
            </a:r>
            <a:r>
              <a:rPr lang="zh-CN" altLang="en-US" dirty="0"/>
              <a:t>唐代柳宗元</a:t>
            </a:r>
          </a:p>
          <a:p>
            <a:r>
              <a:rPr lang="en-US" altLang="zh-CN" dirty="0"/>
              <a:t>D:</a:t>
            </a:r>
            <a:r>
              <a:rPr lang="zh-CN" altLang="en-US" dirty="0"/>
              <a:t>宋代张载</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10</a:t>
            </a:fld>
            <a:endParaRPr lang="zh-CN" altLang="en-US"/>
          </a:p>
        </p:txBody>
      </p:sp>
    </p:spTree>
    <p:extLst>
      <p:ext uri="{BB962C8B-B14F-4D97-AF65-F5344CB8AC3E}">
        <p14:creationId xmlns:p14="http://schemas.microsoft.com/office/powerpoint/2010/main" val="1394408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第一节 中国传统的哲学观念 </a:t>
            </a:r>
          </a:p>
        </p:txBody>
      </p:sp>
      <p:sp>
        <p:nvSpPr>
          <p:cNvPr id="3" name="内容占位符 2"/>
          <p:cNvSpPr>
            <a:spLocks noGrp="1"/>
          </p:cNvSpPr>
          <p:nvPr>
            <p:ph idx="1"/>
          </p:nvPr>
        </p:nvSpPr>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5.1.1.2</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en-US" sz="2400" dirty="0">
                <a:latin typeface="方正清刻本悦宋简体" panose="02000000000000000000" pitchFamily="2" charset="-122"/>
                <a:ea typeface="方正清刻本悦宋简体" panose="02000000000000000000" pitchFamily="2" charset="-122"/>
              </a:rPr>
              <a:t>“天人合一”观念对中国文化的</a:t>
            </a:r>
            <a:r>
              <a:rPr lang="zh-CN" altLang="en-US" sz="2400" dirty="0" smtClean="0">
                <a:latin typeface="方正清刻本悦宋简体" panose="02000000000000000000" pitchFamily="2" charset="-122"/>
                <a:ea typeface="方正清刻本悦宋简体" panose="02000000000000000000" pitchFamily="2" charset="-122"/>
              </a:rPr>
              <a:t>影响</a:t>
            </a:r>
            <a:r>
              <a:rPr lang="zh-CN" altLang="en-US" dirty="0" smtClean="0">
                <a:solidFill>
                  <a:srgbClr val="4472C4"/>
                </a:solidFill>
              </a:rPr>
              <a:t>★</a:t>
            </a:r>
            <a:r>
              <a:rPr lang="zh-CN" altLang="en-US" dirty="0">
                <a:solidFill>
                  <a:srgbClr val="4472C4"/>
                </a:solidFill>
              </a:rPr>
              <a:t>★</a:t>
            </a:r>
            <a:endParaRPr lang="zh-CN" altLang="en-US" dirty="0"/>
          </a:p>
          <a:p>
            <a:r>
              <a:rPr lang="zh-CN" altLang="en-US" dirty="0"/>
              <a:t>在中国哲学中，</a:t>
            </a:r>
            <a:r>
              <a:rPr lang="zh-CN" altLang="en-US" b="1" u="sng" dirty="0">
                <a:solidFill>
                  <a:schemeClr val="accent5"/>
                </a:solidFill>
              </a:rPr>
              <a:t>天人合一</a:t>
            </a:r>
            <a:r>
              <a:rPr lang="zh-CN" altLang="en-US" dirty="0"/>
              <a:t>的观念占有</a:t>
            </a:r>
            <a:r>
              <a:rPr lang="zh-CN" altLang="en-US" b="1" u="sng" dirty="0">
                <a:solidFill>
                  <a:schemeClr val="accent5"/>
                </a:solidFill>
              </a:rPr>
              <a:t>主导</a:t>
            </a:r>
            <a:r>
              <a:rPr lang="zh-CN" altLang="en-US" dirty="0"/>
              <a:t>的</a:t>
            </a:r>
            <a:r>
              <a:rPr lang="zh-CN" altLang="en-US" dirty="0" smtClean="0"/>
              <a:t>地位</a:t>
            </a:r>
            <a:r>
              <a:rPr lang="zh-CN" altLang="en-US" dirty="0">
                <a:solidFill>
                  <a:srgbClr val="4472C4"/>
                </a:solidFill>
              </a:rPr>
              <a:t>★</a:t>
            </a:r>
            <a:endParaRPr lang="en-US" altLang="zh-CN" dirty="0" smtClean="0"/>
          </a:p>
          <a:p>
            <a:pPr marL="457200" indent="-457200">
              <a:buFont typeface="+mj-lt"/>
              <a:buAutoNum type="arabicPeriod"/>
            </a:pPr>
            <a:r>
              <a:rPr lang="zh-CN" altLang="en-US" b="1" dirty="0" smtClean="0"/>
              <a:t>促成中国</a:t>
            </a:r>
            <a:r>
              <a:rPr lang="zh-CN" altLang="en-US" b="1" dirty="0"/>
              <a:t>文化中</a:t>
            </a:r>
            <a:r>
              <a:rPr lang="zh-CN" altLang="en-US" b="1" dirty="0">
                <a:solidFill>
                  <a:srgbClr val="FF0000"/>
                </a:solidFill>
              </a:rPr>
              <a:t>整体系统</a:t>
            </a:r>
            <a:r>
              <a:rPr lang="zh-CN" altLang="en-US" b="1" dirty="0"/>
              <a:t>的思维方式</a:t>
            </a:r>
            <a:r>
              <a:rPr lang="zh-CN" altLang="en-US" b="1" dirty="0" smtClean="0"/>
              <a:t>。</a:t>
            </a:r>
            <a:endParaRPr lang="en-US" altLang="zh-CN" b="1" dirty="0" smtClean="0"/>
          </a:p>
          <a:p>
            <a:pPr marL="457200" lvl="1" indent="0">
              <a:lnSpc>
                <a:spcPct val="150000"/>
              </a:lnSpc>
              <a:spcBef>
                <a:spcPts val="0"/>
              </a:spcBef>
              <a:buNone/>
            </a:pPr>
            <a:r>
              <a:rPr lang="zh-CN" altLang="en-US" sz="2000" b="1" u="sng" dirty="0">
                <a:solidFill>
                  <a:schemeClr val="accent5"/>
                </a:solidFill>
                <a:latin typeface="等线" panose="02010600030101010101" pitchFamily="2" charset="-122"/>
                <a:ea typeface="等线" panose="02010600030101010101" pitchFamily="2" charset="-122"/>
              </a:rPr>
              <a:t>整体系统</a:t>
            </a:r>
            <a:r>
              <a:rPr lang="zh-CN" altLang="en-US" sz="2000" dirty="0"/>
              <a:t>的思维方式，是指把天地、人、社会看作密切贯通的整体，认为天地人我、人身人心都处在一个整体系统之中，各系统要素之间存在着相互依存的联系</a:t>
            </a:r>
            <a:r>
              <a:rPr lang="zh-CN" altLang="en-US" sz="2000" dirty="0" smtClean="0"/>
              <a:t>。</a:t>
            </a:r>
            <a:endParaRPr lang="en-US" altLang="zh-CN" sz="2000" dirty="0" smtClean="0"/>
          </a:p>
          <a:p>
            <a:pPr marL="457200" indent="-457200">
              <a:buFont typeface="+mj-lt"/>
              <a:buAutoNum type="arabicPeriod"/>
            </a:pPr>
            <a:r>
              <a:rPr lang="zh-CN" altLang="en-US" b="1" dirty="0" smtClean="0"/>
              <a:t>造成</a:t>
            </a:r>
            <a:r>
              <a:rPr lang="zh-CN" altLang="en-US" b="1" dirty="0"/>
              <a:t>了追求</a:t>
            </a:r>
            <a:r>
              <a:rPr lang="zh-CN" altLang="en-US" b="1" dirty="0">
                <a:solidFill>
                  <a:srgbClr val="FF0000"/>
                </a:solidFill>
              </a:rPr>
              <a:t>和谐社会</a:t>
            </a:r>
            <a:r>
              <a:rPr lang="zh-CN" altLang="en-US" b="1" dirty="0"/>
              <a:t>的理想主义倾向</a:t>
            </a:r>
            <a:r>
              <a:rPr lang="zh-CN" altLang="en-US" b="1" dirty="0" smtClean="0"/>
              <a:t>。</a:t>
            </a:r>
            <a:endParaRPr lang="en-US" altLang="zh-CN" b="1" dirty="0" smtClean="0"/>
          </a:p>
          <a:p>
            <a:pPr marL="457200" lvl="1" indent="0">
              <a:lnSpc>
                <a:spcPct val="150000"/>
              </a:lnSpc>
              <a:spcBef>
                <a:spcPts val="0"/>
              </a:spcBef>
              <a:buNone/>
            </a:pPr>
            <a:r>
              <a:rPr lang="zh-CN" altLang="en-US" sz="2000" dirty="0" smtClean="0"/>
              <a:t>“天人合一”</a:t>
            </a:r>
            <a:r>
              <a:rPr lang="zh-CN" altLang="en-US" sz="2000" dirty="0"/>
              <a:t>的根本</a:t>
            </a:r>
            <a:r>
              <a:rPr lang="zh-CN" altLang="en-US" sz="2000" dirty="0" smtClean="0"/>
              <a:t>道理是做人</a:t>
            </a:r>
            <a:r>
              <a:rPr lang="zh-CN" altLang="en-US" sz="2000" dirty="0"/>
              <a:t>的最高境界，把美好的理想凝聚于心中，而求实现于人世</a:t>
            </a:r>
            <a:r>
              <a:rPr lang="zh-CN" altLang="en-US" sz="2000" dirty="0" smtClean="0"/>
              <a:t>。</a:t>
            </a:r>
            <a:endParaRPr lang="en-US" altLang="zh-CN" sz="2000" dirty="0" smtClean="0"/>
          </a:p>
          <a:p>
            <a:pPr marL="457200" indent="-457200">
              <a:buFont typeface="+mj-lt"/>
              <a:buAutoNum type="arabicPeriod"/>
            </a:pPr>
            <a:r>
              <a:rPr lang="zh-CN" altLang="en-US" b="1" dirty="0" smtClean="0"/>
              <a:t>促成</a:t>
            </a:r>
            <a:r>
              <a:rPr lang="zh-CN" altLang="en-US" b="1" dirty="0"/>
              <a:t>“诚明合能”的人生修养哲学，推动</a:t>
            </a:r>
            <a:r>
              <a:rPr lang="zh-CN" altLang="en-US" b="1" dirty="0" smtClean="0"/>
              <a:t>人在</a:t>
            </a:r>
            <a:r>
              <a:rPr lang="zh-CN" altLang="en-US" b="1" dirty="0"/>
              <a:t>成已成物、人我交融中实现人格、品德的完善</a:t>
            </a:r>
            <a:r>
              <a:rPr lang="zh-CN" altLang="en-US" b="1" dirty="0" smtClean="0"/>
              <a:t>。 </a:t>
            </a:r>
            <a:endParaRPr lang="en-US" altLang="zh-CN" b="1" dirty="0" smtClean="0"/>
          </a:p>
          <a:p>
            <a:pPr marL="457200" lvl="1" indent="0">
              <a:lnSpc>
                <a:spcPct val="150000"/>
              </a:lnSpc>
              <a:spcBef>
                <a:spcPts val="0"/>
              </a:spcBef>
              <a:buNone/>
            </a:pPr>
            <a:r>
              <a:rPr lang="zh-CN" altLang="en-US" sz="2000" dirty="0" smtClean="0"/>
              <a:t>“</a:t>
            </a:r>
            <a:r>
              <a:rPr lang="zh-CN" altLang="en-US" sz="2000" dirty="0"/>
              <a:t>诚明合能”是要使人的心性修养与人我的和谐、对天地自然的顺应都融合为一，以培养真善美统一的理想人格，把品德、精神逐层提升至道德境界、天地境界。</a:t>
            </a:r>
          </a:p>
          <a:p>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11</a:t>
            </a:fld>
            <a:endParaRPr lang="zh-CN" altLang="en-US"/>
          </a:p>
        </p:txBody>
      </p:sp>
      <p:sp>
        <p:nvSpPr>
          <p:cNvPr id="5" name="圆角矩形 4"/>
          <p:cNvSpPr/>
          <p:nvPr/>
        </p:nvSpPr>
        <p:spPr>
          <a:xfrm>
            <a:off x="6935584" y="1337226"/>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大</a:t>
            </a:r>
            <a:endParaRPr lang="zh-CN" altLang="en-US" sz="2000" dirty="0">
              <a:latin typeface="+mj-ea"/>
              <a:ea typeface="+mj-ea"/>
            </a:endParaRPr>
          </a:p>
        </p:txBody>
      </p:sp>
      <p:sp>
        <p:nvSpPr>
          <p:cNvPr id="6" name="任意多边形 91"/>
          <p:cNvSpPr/>
          <p:nvPr/>
        </p:nvSpPr>
        <p:spPr>
          <a:xfrm>
            <a:off x="10721616" y="698494"/>
            <a:ext cx="1430621"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第一节 哲学</a:t>
            </a:r>
            <a:endParaRPr lang="zh-CN" altLang="en-US" sz="2000" kern="1200" dirty="0"/>
          </a:p>
        </p:txBody>
      </p:sp>
      <p:sp>
        <p:nvSpPr>
          <p:cNvPr id="7" name="任意多边形 92"/>
          <p:cNvSpPr/>
          <p:nvPr/>
        </p:nvSpPr>
        <p:spPr>
          <a:xfrm rot="3310531">
            <a:off x="10092217" y="644227"/>
            <a:ext cx="801240" cy="22742"/>
          </a:xfrm>
          <a:custGeom>
            <a:avLst/>
            <a:gdLst>
              <a:gd name="connsiteX0" fmla="*/ 0 w 801240"/>
              <a:gd name="connsiteY0" fmla="*/ 11370 h 22741"/>
              <a:gd name="connsiteX1" fmla="*/ 801240 w 801240"/>
              <a:gd name="connsiteY1" fmla="*/ 11370 h 22741"/>
            </a:gdLst>
            <a:ahLst/>
            <a:cxnLst>
              <a:cxn ang="0">
                <a:pos x="connsiteX0" y="connsiteY0"/>
              </a:cxn>
              <a:cxn ang="0">
                <a:pos x="connsiteX1" y="connsiteY1"/>
              </a:cxn>
            </a:cxnLst>
            <a:rect l="l" t="t" r="r" b="b"/>
            <a:pathLst>
              <a:path w="801240" h="22741">
                <a:moveTo>
                  <a:pt x="80124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93289" tIns="-8660" rIns="393289" bIns="-86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 name="任意多边形 93"/>
          <p:cNvSpPr/>
          <p:nvPr/>
        </p:nvSpPr>
        <p:spPr>
          <a:xfrm>
            <a:off x="9120157" y="40752"/>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accent5"/>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bg1"/>
                </a:solidFill>
              </a:rPr>
              <a:t>天人合一</a:t>
            </a:r>
            <a:endParaRPr lang="zh-CN" altLang="en-US" sz="2000" kern="1200" dirty="0">
              <a:solidFill>
                <a:schemeClr val="bg1"/>
              </a:solidFill>
            </a:endParaRPr>
          </a:p>
        </p:txBody>
      </p:sp>
      <p:sp>
        <p:nvSpPr>
          <p:cNvPr id="9" name="任意多边形 94"/>
          <p:cNvSpPr/>
          <p:nvPr/>
        </p:nvSpPr>
        <p:spPr>
          <a:xfrm>
            <a:off x="10264057" y="973099"/>
            <a:ext cx="457560" cy="22742"/>
          </a:xfrm>
          <a:custGeom>
            <a:avLst/>
            <a:gdLst>
              <a:gd name="connsiteX0" fmla="*/ 0 w 457560"/>
              <a:gd name="connsiteY0" fmla="*/ 11370 h 22741"/>
              <a:gd name="connsiteX1" fmla="*/ 457560 w 457560"/>
              <a:gd name="connsiteY1" fmla="*/ 11370 h 22741"/>
            </a:gdLst>
            <a:ahLst/>
            <a:cxnLst>
              <a:cxn ang="0">
                <a:pos x="connsiteX0" y="connsiteY0"/>
              </a:cxn>
              <a:cxn ang="0">
                <a:pos x="connsiteX1" y="connsiteY1"/>
              </a:cxn>
            </a:cxnLst>
            <a:rect l="l" t="t" r="r" b="b"/>
            <a:pathLst>
              <a:path w="457560" h="22741">
                <a:moveTo>
                  <a:pt x="45756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30041" tIns="-69" rIns="230041" bIns="-6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 name="任意多边形 95"/>
          <p:cNvSpPr/>
          <p:nvPr/>
        </p:nvSpPr>
        <p:spPr>
          <a:xfrm>
            <a:off x="9120157" y="698494"/>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中庸之道</a:t>
            </a:r>
            <a:endParaRPr lang="zh-CN" altLang="en-US" sz="2000" kern="1200" dirty="0"/>
          </a:p>
        </p:txBody>
      </p:sp>
      <p:sp>
        <p:nvSpPr>
          <p:cNvPr id="11" name="任意多边形 96"/>
          <p:cNvSpPr/>
          <p:nvPr/>
        </p:nvSpPr>
        <p:spPr>
          <a:xfrm rot="18289469">
            <a:off x="10092217" y="1301970"/>
            <a:ext cx="801240" cy="22741"/>
          </a:xfrm>
          <a:custGeom>
            <a:avLst/>
            <a:gdLst>
              <a:gd name="connsiteX0" fmla="*/ 0 w 801240"/>
              <a:gd name="connsiteY0" fmla="*/ 11370 h 22741"/>
              <a:gd name="connsiteX1" fmla="*/ 801240 w 801240"/>
              <a:gd name="connsiteY1" fmla="*/ 11370 h 22741"/>
            </a:gdLst>
            <a:ahLst/>
            <a:cxnLst>
              <a:cxn ang="0">
                <a:pos x="connsiteX0" y="connsiteY0"/>
              </a:cxn>
              <a:cxn ang="0">
                <a:pos x="connsiteX1" y="connsiteY1"/>
              </a:cxn>
            </a:cxnLst>
            <a:rect l="l" t="t" r="r" b="b"/>
            <a:pathLst>
              <a:path w="801240" h="22741">
                <a:moveTo>
                  <a:pt x="80124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93288" tIns="-8661" rIns="393289" bIns="-86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2" name="任意多边形 97"/>
          <p:cNvSpPr/>
          <p:nvPr/>
        </p:nvSpPr>
        <p:spPr>
          <a:xfrm>
            <a:off x="9120157" y="1356237"/>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tx1"/>
                </a:solidFill>
              </a:rPr>
              <a:t>知行合一</a:t>
            </a:r>
          </a:p>
        </p:txBody>
      </p:sp>
      <p:sp>
        <p:nvSpPr>
          <p:cNvPr id="13" name="矩形 12"/>
          <p:cNvSpPr/>
          <p:nvPr/>
        </p:nvSpPr>
        <p:spPr>
          <a:xfrm>
            <a:off x="461376" y="0"/>
            <a:ext cx="3878386" cy="338554"/>
          </a:xfrm>
          <a:prstGeom prst="rect">
            <a:avLst/>
          </a:prstGeom>
        </p:spPr>
        <p:txBody>
          <a:bodyPr wrap="none">
            <a:spAutoFit/>
          </a:bodyPr>
          <a:lstStyle/>
          <a:p>
            <a:r>
              <a:rPr lang="en-US" altLang="zh-CN" sz="1600" dirty="0"/>
              <a:t>5.1.1.2 “</a:t>
            </a:r>
            <a:r>
              <a:rPr lang="zh-CN" altLang="en-US" sz="1600" dirty="0"/>
              <a:t>天人合一”观念对中国文化的影响</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a:t>
            </a:r>
            <a:r>
              <a:rPr lang="zh-CN" altLang="en-US" dirty="0" smtClean="0"/>
              <a:t>  </a:t>
            </a:r>
            <a:r>
              <a:rPr lang="zh-CN" altLang="en-US" dirty="0"/>
              <a:t>中国传统的哲学观念 </a:t>
            </a:r>
          </a:p>
        </p:txBody>
      </p:sp>
      <p:sp>
        <p:nvSpPr>
          <p:cNvPr id="3" name="内容占位符 2"/>
          <p:cNvSpPr>
            <a:spLocks noGrp="1"/>
          </p:cNvSpPr>
          <p:nvPr>
            <p:ph idx="1"/>
          </p:nvPr>
        </p:nvSpPr>
        <p:spPr/>
        <p:txBody>
          <a:bodyPr/>
          <a:lstStyle/>
          <a:p>
            <a:r>
              <a:rPr lang="en-US" altLang="zh-CN" sz="2400" dirty="0" smtClean="0">
                <a:latin typeface="方正清刻本悦宋简体" panose="02000000000000000000" pitchFamily="2" charset="-122"/>
                <a:ea typeface="方正清刻本悦宋简体" panose="02000000000000000000" pitchFamily="2" charset="-122"/>
              </a:rPr>
              <a:t>5.1.2</a:t>
            </a:r>
            <a:r>
              <a:rPr lang="zh-CN" altLang="en-US" sz="2400" dirty="0" smtClean="0">
                <a:latin typeface="方正清刻本悦宋简体" panose="02000000000000000000" pitchFamily="2" charset="-122"/>
                <a:ea typeface="方正清刻本悦宋简体" panose="02000000000000000000" pitchFamily="2" charset="-122"/>
              </a:rPr>
              <a:t>：中庸之道</a:t>
            </a:r>
            <a:r>
              <a:rPr lang="zh-CN" altLang="en-US" sz="2400" dirty="0">
                <a:solidFill>
                  <a:srgbClr val="4472C4"/>
                </a:solidFill>
              </a:rPr>
              <a:t>★</a:t>
            </a:r>
            <a:endParaRPr lang="en-US" altLang="zh-CN" sz="2400" dirty="0">
              <a:latin typeface="方正清刻本悦宋简体" panose="02000000000000000000" pitchFamily="2" charset="-122"/>
              <a:ea typeface="方正清刻本悦宋简体" panose="02000000000000000000" pitchFamily="2" charset="-122"/>
            </a:endParaRPr>
          </a:p>
          <a:p>
            <a:pPr marL="457200" indent="-457200">
              <a:lnSpc>
                <a:spcPct val="250000"/>
              </a:lnSpc>
              <a:buFont typeface="+mj-lt"/>
              <a:buAutoNum type="arabicPeriod"/>
            </a:pPr>
            <a:r>
              <a:rPr lang="en-US" altLang="zh-CN" dirty="0" smtClean="0"/>
              <a:t>“</a:t>
            </a:r>
            <a:r>
              <a:rPr lang="zh-CN" altLang="en-US" b="1" u="sng" dirty="0">
                <a:solidFill>
                  <a:schemeClr val="accent5"/>
                </a:solidFill>
              </a:rPr>
              <a:t>中庸</a:t>
            </a:r>
            <a:r>
              <a:rPr lang="zh-CN" altLang="en-US" dirty="0" smtClean="0"/>
              <a:t>”：即“用中”，中“是</a:t>
            </a:r>
            <a:r>
              <a:rPr lang="zh-CN" altLang="en-US" dirty="0"/>
              <a:t>可以长久行用的典法</a:t>
            </a:r>
            <a:r>
              <a:rPr lang="zh-CN" altLang="en-US" dirty="0" smtClean="0"/>
              <a:t>”。</a:t>
            </a:r>
            <a:endParaRPr lang="en-US" altLang="zh-CN" dirty="0" smtClean="0"/>
          </a:p>
          <a:p>
            <a:pPr marL="457200" indent="-457200">
              <a:lnSpc>
                <a:spcPct val="250000"/>
              </a:lnSpc>
              <a:buFont typeface="+mj-lt"/>
              <a:buAutoNum type="arabicPeriod"/>
            </a:pPr>
            <a:r>
              <a:rPr lang="zh-CN" altLang="en-US" dirty="0" smtClean="0"/>
              <a:t>“中庸”</a:t>
            </a:r>
            <a:r>
              <a:rPr lang="zh-CN" altLang="en-US" dirty="0"/>
              <a:t>是中国传统文化的</a:t>
            </a:r>
            <a:r>
              <a:rPr lang="zh-CN" altLang="en-US" b="1" u="sng" dirty="0">
                <a:solidFill>
                  <a:schemeClr val="accent5"/>
                </a:solidFill>
              </a:rPr>
              <a:t>最高价值原则</a:t>
            </a:r>
            <a:r>
              <a:rPr lang="zh-CN" altLang="en-US" dirty="0" smtClean="0"/>
              <a:t>。</a:t>
            </a:r>
            <a:endParaRPr lang="en-US" altLang="zh-CN" dirty="0" smtClean="0"/>
          </a:p>
          <a:p>
            <a:pPr marL="457200" indent="-457200">
              <a:lnSpc>
                <a:spcPct val="250000"/>
              </a:lnSpc>
              <a:buFont typeface="+mj-lt"/>
              <a:buAutoNum type="arabicPeriod"/>
            </a:pPr>
            <a:r>
              <a:rPr lang="zh-CN" altLang="en-US" dirty="0" smtClean="0"/>
              <a:t>这</a:t>
            </a:r>
            <a:r>
              <a:rPr lang="zh-CN" altLang="en-US" dirty="0"/>
              <a:t>一价值原则是由</a:t>
            </a:r>
            <a:r>
              <a:rPr lang="zh-CN" altLang="en-US" b="1" u="sng" dirty="0">
                <a:solidFill>
                  <a:schemeClr val="accent5"/>
                </a:solidFill>
              </a:rPr>
              <a:t>孔子</a:t>
            </a:r>
            <a:r>
              <a:rPr lang="zh-CN" altLang="en-US" dirty="0"/>
              <a:t>提出来的</a:t>
            </a:r>
            <a:r>
              <a:rPr lang="zh-CN" altLang="en-US" dirty="0" smtClean="0"/>
              <a:t>。孔子</a:t>
            </a:r>
            <a:r>
              <a:rPr lang="zh-CN" altLang="en-US" dirty="0"/>
              <a:t>指出“中庸”是</a:t>
            </a:r>
            <a:r>
              <a:rPr lang="zh-CN" altLang="en-US" b="1" u="sng" dirty="0">
                <a:solidFill>
                  <a:schemeClr val="accent5"/>
                </a:solidFill>
              </a:rPr>
              <a:t>“至德”</a:t>
            </a:r>
            <a:r>
              <a:rPr lang="zh-CN" altLang="en-US" dirty="0"/>
              <a:t>，是最高的德</a:t>
            </a:r>
            <a:r>
              <a:rPr lang="zh-CN" altLang="en-US" dirty="0" smtClean="0"/>
              <a:t>。</a:t>
            </a:r>
            <a:endParaRPr lang="en-US" altLang="zh-CN" dirty="0" smtClean="0"/>
          </a:p>
          <a:p>
            <a:pPr marL="457200" indent="-457200">
              <a:lnSpc>
                <a:spcPct val="250000"/>
              </a:lnSpc>
              <a:buFont typeface="+mj-lt"/>
              <a:buAutoNum type="arabicPeriod"/>
            </a:pPr>
            <a:r>
              <a:rPr lang="en-US" altLang="zh-CN" dirty="0" smtClean="0"/>
              <a:t>“</a:t>
            </a:r>
            <a:r>
              <a:rPr lang="zh-CN" altLang="en-US" dirty="0"/>
              <a:t>中和</a:t>
            </a:r>
            <a:r>
              <a:rPr lang="zh-CN" altLang="en-US" dirty="0" smtClean="0"/>
              <a:t>”：“中庸”</a:t>
            </a:r>
            <a:r>
              <a:rPr lang="zh-CN" altLang="en-US" dirty="0"/>
              <a:t>这一“至德”又叫“中和之德”，它表明：用中、执中，是指必须经过对两端的调整而达到和谐。“中和”之</a:t>
            </a:r>
            <a:r>
              <a:rPr lang="zh-CN" altLang="en-US" dirty="0" smtClean="0"/>
              <a:t>“和” 意思</a:t>
            </a:r>
            <a:r>
              <a:rPr lang="zh-CN" altLang="en-US" dirty="0"/>
              <a:t>是</a:t>
            </a:r>
            <a:r>
              <a:rPr lang="zh-CN" altLang="en-US" dirty="0" smtClean="0"/>
              <a:t>“调谐”。</a:t>
            </a:r>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12</a:t>
            </a:fld>
            <a:endParaRPr lang="zh-CN" altLang="en-US"/>
          </a:p>
        </p:txBody>
      </p:sp>
      <p:sp>
        <p:nvSpPr>
          <p:cNvPr id="5" name="圆角矩形 4"/>
          <p:cNvSpPr/>
          <p:nvPr/>
        </p:nvSpPr>
        <p:spPr>
          <a:xfrm>
            <a:off x="3883601" y="1357302"/>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6" name="任意多边形 91"/>
          <p:cNvSpPr/>
          <p:nvPr/>
        </p:nvSpPr>
        <p:spPr>
          <a:xfrm>
            <a:off x="10721616" y="698494"/>
            <a:ext cx="1430621"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第一节 哲学</a:t>
            </a:r>
            <a:endParaRPr lang="zh-CN" altLang="en-US" sz="2000" kern="1200" dirty="0"/>
          </a:p>
        </p:txBody>
      </p:sp>
      <p:sp>
        <p:nvSpPr>
          <p:cNvPr id="7" name="任意多边形 92"/>
          <p:cNvSpPr/>
          <p:nvPr/>
        </p:nvSpPr>
        <p:spPr>
          <a:xfrm rot="3310531">
            <a:off x="10092217" y="644227"/>
            <a:ext cx="801240" cy="22742"/>
          </a:xfrm>
          <a:custGeom>
            <a:avLst/>
            <a:gdLst>
              <a:gd name="connsiteX0" fmla="*/ 0 w 801240"/>
              <a:gd name="connsiteY0" fmla="*/ 11370 h 22741"/>
              <a:gd name="connsiteX1" fmla="*/ 801240 w 801240"/>
              <a:gd name="connsiteY1" fmla="*/ 11370 h 22741"/>
            </a:gdLst>
            <a:ahLst/>
            <a:cxnLst>
              <a:cxn ang="0">
                <a:pos x="connsiteX0" y="connsiteY0"/>
              </a:cxn>
              <a:cxn ang="0">
                <a:pos x="connsiteX1" y="connsiteY1"/>
              </a:cxn>
            </a:cxnLst>
            <a:rect l="l" t="t" r="r" b="b"/>
            <a:pathLst>
              <a:path w="801240" h="22741">
                <a:moveTo>
                  <a:pt x="80124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93289" tIns="-8660" rIns="393289" bIns="-86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 name="任意多边形 93"/>
          <p:cNvSpPr/>
          <p:nvPr/>
        </p:nvSpPr>
        <p:spPr>
          <a:xfrm>
            <a:off x="9120157" y="40752"/>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rPr>
              <a:t>天人合一</a:t>
            </a:r>
            <a:endParaRPr lang="zh-CN" altLang="en-US" sz="2000" kern="1200" dirty="0">
              <a:solidFill>
                <a:schemeClr val="tx1"/>
              </a:solidFill>
            </a:endParaRPr>
          </a:p>
        </p:txBody>
      </p:sp>
      <p:sp>
        <p:nvSpPr>
          <p:cNvPr id="9" name="任意多边形 94"/>
          <p:cNvSpPr/>
          <p:nvPr/>
        </p:nvSpPr>
        <p:spPr>
          <a:xfrm>
            <a:off x="10264057" y="973099"/>
            <a:ext cx="457560" cy="22742"/>
          </a:xfrm>
          <a:custGeom>
            <a:avLst/>
            <a:gdLst>
              <a:gd name="connsiteX0" fmla="*/ 0 w 457560"/>
              <a:gd name="connsiteY0" fmla="*/ 11370 h 22741"/>
              <a:gd name="connsiteX1" fmla="*/ 457560 w 457560"/>
              <a:gd name="connsiteY1" fmla="*/ 11370 h 22741"/>
            </a:gdLst>
            <a:ahLst/>
            <a:cxnLst>
              <a:cxn ang="0">
                <a:pos x="connsiteX0" y="connsiteY0"/>
              </a:cxn>
              <a:cxn ang="0">
                <a:pos x="connsiteX1" y="connsiteY1"/>
              </a:cxn>
            </a:cxnLst>
            <a:rect l="l" t="t" r="r" b="b"/>
            <a:pathLst>
              <a:path w="457560" h="22741">
                <a:moveTo>
                  <a:pt x="45756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30041" tIns="-69" rIns="230041" bIns="-6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 name="任意多边形 95"/>
          <p:cNvSpPr/>
          <p:nvPr/>
        </p:nvSpPr>
        <p:spPr>
          <a:xfrm>
            <a:off x="9120157" y="698494"/>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中庸之道</a:t>
            </a:r>
            <a:endParaRPr lang="zh-CN" altLang="en-US" sz="2000" kern="1200" dirty="0"/>
          </a:p>
        </p:txBody>
      </p:sp>
      <p:sp>
        <p:nvSpPr>
          <p:cNvPr id="11" name="任意多边形 96"/>
          <p:cNvSpPr/>
          <p:nvPr/>
        </p:nvSpPr>
        <p:spPr>
          <a:xfrm rot="18289469">
            <a:off x="10092217" y="1301970"/>
            <a:ext cx="801240" cy="22741"/>
          </a:xfrm>
          <a:custGeom>
            <a:avLst/>
            <a:gdLst>
              <a:gd name="connsiteX0" fmla="*/ 0 w 801240"/>
              <a:gd name="connsiteY0" fmla="*/ 11370 h 22741"/>
              <a:gd name="connsiteX1" fmla="*/ 801240 w 801240"/>
              <a:gd name="connsiteY1" fmla="*/ 11370 h 22741"/>
            </a:gdLst>
            <a:ahLst/>
            <a:cxnLst>
              <a:cxn ang="0">
                <a:pos x="connsiteX0" y="connsiteY0"/>
              </a:cxn>
              <a:cxn ang="0">
                <a:pos x="connsiteX1" y="connsiteY1"/>
              </a:cxn>
            </a:cxnLst>
            <a:rect l="l" t="t" r="r" b="b"/>
            <a:pathLst>
              <a:path w="801240" h="22741">
                <a:moveTo>
                  <a:pt x="80124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93288" tIns="-8661" rIns="393289" bIns="-86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2" name="任意多边形 97"/>
          <p:cNvSpPr/>
          <p:nvPr/>
        </p:nvSpPr>
        <p:spPr>
          <a:xfrm>
            <a:off x="9120157" y="1356237"/>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tx1"/>
                </a:solidFill>
              </a:rPr>
              <a:t>知行合一</a:t>
            </a:r>
          </a:p>
        </p:txBody>
      </p:sp>
      <p:sp>
        <p:nvSpPr>
          <p:cNvPr id="13" name="矩形 12"/>
          <p:cNvSpPr/>
          <p:nvPr/>
        </p:nvSpPr>
        <p:spPr>
          <a:xfrm>
            <a:off x="461376" y="0"/>
            <a:ext cx="2339503" cy="338554"/>
          </a:xfrm>
          <a:prstGeom prst="rect">
            <a:avLst/>
          </a:prstGeom>
        </p:spPr>
        <p:txBody>
          <a:bodyPr wrap="none">
            <a:spAutoFit/>
          </a:bodyPr>
          <a:lstStyle/>
          <a:p>
            <a:r>
              <a:rPr lang="en-US" altLang="zh-CN" sz="1600" dirty="0"/>
              <a:t>5.1.2 </a:t>
            </a:r>
            <a:r>
              <a:rPr lang="zh-CN" altLang="en-US" sz="1600" dirty="0" smtClean="0"/>
              <a:t>中庸之道的价值观</a:t>
            </a:r>
            <a:endParaRPr lang="zh-CN" alt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中国传统的哲学观念中，提出“中庸”这一价值原则的是（ ）</a:t>
            </a:r>
          </a:p>
          <a:p>
            <a:endParaRPr lang="en-US" altLang="zh-CN" dirty="0" smtClean="0"/>
          </a:p>
          <a:p>
            <a:r>
              <a:rPr lang="en-US" altLang="zh-CN" dirty="0" smtClean="0"/>
              <a:t>A</a:t>
            </a:r>
            <a:r>
              <a:rPr lang="en-US" altLang="zh-CN" dirty="0"/>
              <a:t>:</a:t>
            </a:r>
            <a:r>
              <a:rPr lang="zh-CN" altLang="en-US" dirty="0"/>
              <a:t>老子</a:t>
            </a:r>
          </a:p>
          <a:p>
            <a:r>
              <a:rPr lang="en-US" altLang="zh-CN" dirty="0"/>
              <a:t>B:</a:t>
            </a:r>
            <a:r>
              <a:rPr lang="zh-CN" altLang="en-US" dirty="0"/>
              <a:t>庄子</a:t>
            </a:r>
          </a:p>
          <a:p>
            <a:r>
              <a:rPr lang="en-US" altLang="zh-CN" dirty="0"/>
              <a:t>C:</a:t>
            </a:r>
            <a:r>
              <a:rPr lang="zh-CN" altLang="en-US" dirty="0"/>
              <a:t>墨子</a:t>
            </a:r>
          </a:p>
          <a:p>
            <a:r>
              <a:rPr lang="en-US" altLang="zh-CN" dirty="0"/>
              <a:t>D:</a:t>
            </a:r>
            <a:r>
              <a:rPr lang="zh-CN" altLang="en-US" dirty="0"/>
              <a:t>孔子</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13</a:t>
            </a:fld>
            <a:endParaRPr lang="zh-CN" altLang="en-US"/>
          </a:p>
        </p:txBody>
      </p:sp>
    </p:spTree>
    <p:extLst>
      <p:ext uri="{BB962C8B-B14F-4D97-AF65-F5344CB8AC3E}">
        <p14:creationId xmlns:p14="http://schemas.microsoft.com/office/powerpoint/2010/main" val="1033519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中国传统文化的最高价值原则是（ ）</a:t>
            </a:r>
          </a:p>
          <a:p>
            <a:endParaRPr lang="en-US" altLang="zh-CN" dirty="0" smtClean="0"/>
          </a:p>
          <a:p>
            <a:r>
              <a:rPr lang="en-US" altLang="zh-CN" dirty="0" smtClean="0"/>
              <a:t>A</a:t>
            </a:r>
            <a:r>
              <a:rPr lang="en-US" altLang="zh-CN" dirty="0"/>
              <a:t>:“</a:t>
            </a:r>
            <a:r>
              <a:rPr lang="zh-CN" altLang="en-US" dirty="0"/>
              <a:t>无常”</a:t>
            </a:r>
          </a:p>
          <a:p>
            <a:r>
              <a:rPr lang="en-US" altLang="zh-CN" dirty="0"/>
              <a:t>B:“</a:t>
            </a:r>
            <a:r>
              <a:rPr lang="zh-CN" altLang="en-US" dirty="0"/>
              <a:t>中庸”</a:t>
            </a:r>
          </a:p>
          <a:p>
            <a:r>
              <a:rPr lang="en-US" altLang="zh-CN" dirty="0"/>
              <a:t>C:“</a:t>
            </a:r>
            <a:r>
              <a:rPr lang="zh-CN" altLang="en-US" dirty="0"/>
              <a:t>诚信”</a:t>
            </a:r>
          </a:p>
          <a:p>
            <a:r>
              <a:rPr lang="en-US" altLang="zh-CN" dirty="0"/>
              <a:t>D:“</a:t>
            </a:r>
            <a:r>
              <a:rPr lang="zh-CN" altLang="en-US" dirty="0"/>
              <a:t>忠君”</a:t>
            </a:r>
          </a:p>
          <a:p>
            <a:r>
              <a:rPr lang="zh-CN" altLang="en-US" dirty="0"/>
              <a:t/>
            </a:r>
            <a:br>
              <a:rPr lang="zh-CN" altLang="en-US" dirty="0"/>
            </a:br>
            <a:endParaRPr lang="zh-CN" altLang="en-US" dirty="0"/>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14</a:t>
            </a:fld>
            <a:endParaRPr lang="zh-CN" altLang="en-US"/>
          </a:p>
        </p:txBody>
      </p:sp>
    </p:spTree>
    <p:extLst>
      <p:ext uri="{BB962C8B-B14F-4D97-AF65-F5344CB8AC3E}">
        <p14:creationId xmlns:p14="http://schemas.microsoft.com/office/powerpoint/2010/main" val="791529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a:t>
            </a:r>
            <a:r>
              <a:rPr lang="zh-CN" altLang="en-US" dirty="0" smtClean="0"/>
              <a:t> </a:t>
            </a:r>
            <a:r>
              <a:rPr lang="zh-CN" altLang="en-US" dirty="0"/>
              <a:t>中国传统的哲学观念 </a:t>
            </a:r>
          </a:p>
        </p:txBody>
      </p:sp>
      <p:sp>
        <p:nvSpPr>
          <p:cNvPr id="3" name="内容占位符 2"/>
          <p:cNvSpPr>
            <a:spLocks noGrp="1"/>
          </p:cNvSpPr>
          <p:nvPr>
            <p:ph idx="1"/>
          </p:nvPr>
        </p:nvSpPr>
        <p:spPr/>
        <p:txBody>
          <a:bodyPr/>
          <a:lstStyle/>
          <a:p>
            <a:r>
              <a:rPr lang="en-US" altLang="zh-CN" sz="2400" dirty="0" smtClean="0">
                <a:latin typeface="方正清刻本悦宋简体" panose="02000000000000000000" pitchFamily="2" charset="-122"/>
                <a:ea typeface="方正清刻本悦宋简体" panose="02000000000000000000" pitchFamily="2" charset="-122"/>
              </a:rPr>
              <a:t>5.1.3</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en-US" sz="2400" dirty="0">
                <a:latin typeface="方正清刻本悦宋简体" panose="02000000000000000000" pitchFamily="2" charset="-122"/>
                <a:ea typeface="方正清刻本悦宋简体" panose="02000000000000000000" pitchFamily="2" charset="-122"/>
              </a:rPr>
              <a:t>知行合一</a:t>
            </a:r>
            <a:endParaRPr lang="en-US" altLang="zh-CN" sz="2400" dirty="0">
              <a:latin typeface="方正清刻本悦宋简体" panose="02000000000000000000" pitchFamily="2" charset="-122"/>
              <a:ea typeface="方正清刻本悦宋简体" panose="02000000000000000000" pitchFamily="2" charset="-122"/>
            </a:endParaRPr>
          </a:p>
          <a:p>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15</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164853018"/>
              </p:ext>
            </p:extLst>
          </p:nvPr>
        </p:nvGraphicFramePr>
        <p:xfrm>
          <a:off x="3912599" y="2078983"/>
          <a:ext cx="4698001" cy="3973374"/>
        </p:xfrm>
        <a:graphic>
          <a:graphicData uri="http://schemas.openxmlformats.org/drawingml/2006/table">
            <a:tbl>
              <a:tblPr>
                <a:tableStyleId>{93296810-A885-4BE3-A3E7-6D5BEEA58F35}</a:tableStyleId>
              </a:tblPr>
              <a:tblGrid>
                <a:gridCol w="957274"/>
                <a:gridCol w="1246909"/>
                <a:gridCol w="2493818"/>
              </a:tblGrid>
              <a:tr h="491184">
                <a:tc gridSpan="3">
                  <a:txBody>
                    <a:bodyPr/>
                    <a:lstStyle/>
                    <a:p>
                      <a:pPr algn="ctr"/>
                      <a:r>
                        <a:rPr lang="zh-CN" altLang="en-US" sz="2400" kern="1200" dirty="0" smtClean="0">
                          <a:solidFill>
                            <a:schemeClr val="tx1"/>
                          </a:solidFill>
                          <a:latin typeface="方正清刻本悦宋简体" panose="02000000000000000000" pitchFamily="2" charset="-122"/>
                          <a:ea typeface="方正清刻本悦宋简体" panose="02000000000000000000" pitchFamily="2" charset="-122"/>
                          <a:cs typeface="+mn-cs"/>
                        </a:rPr>
                        <a:t>一、知行合一观点发展</a:t>
                      </a:r>
                      <a:r>
                        <a:rPr lang="zh-CN" altLang="en-US" sz="2400" dirty="0" smtClean="0">
                          <a:solidFill>
                            <a:srgbClr val="4472C4"/>
                          </a:solidFill>
                          <a:latin typeface="等线" panose="02010600030101010101" pitchFamily="2" charset="-122"/>
                          <a:ea typeface="等线" panose="02010600030101010101" pitchFamily="2" charset="-122"/>
                        </a:rPr>
                        <a:t>★★★</a:t>
                      </a:r>
                      <a:endParaRPr lang="zh-CN" altLang="en-US" sz="2400" kern="1200" dirty="0">
                        <a:solidFill>
                          <a:schemeClr val="tx1"/>
                        </a:solidFill>
                        <a:latin typeface="方正清刻本悦宋简体" panose="02000000000000000000" pitchFamily="2" charset="-122"/>
                        <a:ea typeface="方正清刻本悦宋简体" panose="02000000000000000000" pitchFamily="2" charset="-122"/>
                        <a:cs typeface="+mn-cs"/>
                      </a:endParaRPr>
                    </a:p>
                  </a:txBody>
                  <a:tcPr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hMerge="1">
                  <a:txBody>
                    <a:bodyPr/>
                    <a:lstStyle/>
                    <a:p>
                      <a:endParaRPr lang="zh-CN"/>
                    </a:p>
                  </a:txBody>
                  <a:tcPr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hMerge="1">
                  <a:txBody>
                    <a:bodyPr/>
                    <a:lstStyle/>
                    <a:p>
                      <a:endParaRPr lang="zh-CN"/>
                    </a:p>
                  </a:txBody>
                  <a:tcPr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r h="491184">
                <a:tc>
                  <a:txBody>
                    <a:bodyPr/>
                    <a:lstStyle/>
                    <a:p>
                      <a:pPr algn="ctr"/>
                      <a:r>
                        <a:rPr lang="zh-CN" altLang="en-US" sz="2000" dirty="0" smtClean="0">
                          <a:latin typeface="+mn-ea"/>
                          <a:ea typeface="+mn-ea"/>
                        </a:rPr>
                        <a:t>朝代</a:t>
                      </a:r>
                      <a:endParaRPr lang="zh-CN" altLang="en-US" sz="2000" dirty="0">
                        <a:latin typeface="+mn-ea"/>
                        <a:ea typeface="+mn-ea"/>
                      </a:endParaRPr>
                    </a:p>
                  </a:txBody>
                  <a:tcPr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algn="ctr"/>
                      <a:r>
                        <a:rPr lang="zh-CN" altLang="en-US" sz="2000" dirty="0" smtClean="0">
                          <a:latin typeface="+mn-ea"/>
                          <a:ea typeface="+mn-ea"/>
                        </a:rPr>
                        <a:t>人物</a:t>
                      </a:r>
                      <a:endParaRPr lang="zh-CN" altLang="en-US" sz="2000" dirty="0">
                        <a:latin typeface="+mn-ea"/>
                        <a:ea typeface="+mn-ea"/>
                      </a:endParaRPr>
                    </a:p>
                  </a:txBody>
                  <a:tcPr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algn="ctr"/>
                      <a:r>
                        <a:rPr lang="zh-CN" altLang="en-US" sz="2000" dirty="0" smtClean="0">
                          <a:latin typeface="+mn-ea"/>
                          <a:ea typeface="+mn-ea"/>
                        </a:rPr>
                        <a:t>主张</a:t>
                      </a:r>
                      <a:endParaRPr lang="zh-CN" altLang="en-US" sz="2000" dirty="0">
                        <a:latin typeface="+mn-ea"/>
                        <a:ea typeface="+mn-ea"/>
                      </a:endParaRPr>
                    </a:p>
                  </a:txBody>
                  <a:tcPr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r h="491184">
                <a:tc rowSpan="2">
                  <a:txBody>
                    <a:bodyPr/>
                    <a:lstStyle/>
                    <a:p>
                      <a:pPr algn="ctr"/>
                      <a:r>
                        <a:rPr lang="zh-CN" altLang="en-US" sz="2000" dirty="0" smtClean="0">
                          <a:latin typeface="+mn-ea"/>
                          <a:ea typeface="+mn-ea"/>
                        </a:rPr>
                        <a:t>春秋</a:t>
                      </a:r>
                      <a:endParaRPr lang="en-US" altLang="zh-CN" sz="2000" dirty="0" smtClean="0">
                        <a:latin typeface="+mn-ea"/>
                        <a:ea typeface="+mn-ea"/>
                      </a:endParaRPr>
                    </a:p>
                    <a:p>
                      <a:pPr algn="ctr"/>
                      <a:r>
                        <a:rPr lang="zh-CN" altLang="en-US" sz="2000" dirty="0" smtClean="0">
                          <a:latin typeface="+mn-ea"/>
                          <a:ea typeface="+mn-ea"/>
                        </a:rPr>
                        <a:t>战国</a:t>
                      </a:r>
                      <a:endParaRPr lang="zh-CN" altLang="en-US" sz="2000" dirty="0">
                        <a:latin typeface="+mn-ea"/>
                        <a:ea typeface="+mn-ea"/>
                      </a:endParaRPr>
                    </a:p>
                  </a:txBody>
                  <a:tcPr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algn="ctr"/>
                      <a:r>
                        <a:rPr lang="zh-CN" altLang="en-US" sz="2000" dirty="0" smtClean="0">
                          <a:solidFill>
                            <a:schemeClr val="tx1"/>
                          </a:solidFill>
                          <a:latin typeface="+mn-ea"/>
                          <a:ea typeface="+mn-ea"/>
                        </a:rPr>
                        <a:t>孔子</a:t>
                      </a:r>
                      <a:endParaRPr lang="zh-CN" altLang="en-US" sz="2000" dirty="0">
                        <a:solidFill>
                          <a:schemeClr val="tx1"/>
                        </a:solidFill>
                        <a:latin typeface="+mn-ea"/>
                        <a:ea typeface="+mn-ea"/>
                      </a:endParaRPr>
                    </a:p>
                  </a:txBody>
                  <a:tcPr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algn="ctr"/>
                      <a:r>
                        <a:rPr lang="zh-CN" altLang="en-US" sz="2000" dirty="0" smtClean="0">
                          <a:latin typeface="+mn-ea"/>
                          <a:ea typeface="+mn-ea"/>
                        </a:rPr>
                        <a:t>言行一致</a:t>
                      </a:r>
                      <a:endParaRPr lang="zh-CN" altLang="en-US" sz="2000" dirty="0">
                        <a:latin typeface="+mn-ea"/>
                        <a:ea typeface="+mn-ea"/>
                      </a:endParaRPr>
                    </a:p>
                  </a:txBody>
                  <a:tcPr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r h="535086">
                <a:tc vMerge="1">
                  <a:txBody>
                    <a:bodyPr/>
                    <a:lstStyle/>
                    <a:p>
                      <a:endParaRPr lang="zh-CN"/>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ea"/>
                          <a:ea typeface="+mn-ea"/>
                        </a:rPr>
                        <a:t>荀子</a:t>
                      </a:r>
                      <a:endParaRPr lang="zh-CN" altLang="en-US" sz="2000" dirty="0">
                        <a:solidFill>
                          <a:schemeClr val="tx1"/>
                        </a:solidFill>
                        <a:latin typeface="+mn-ea"/>
                        <a:ea typeface="+mn-ea"/>
                      </a:endParaRPr>
                    </a:p>
                  </a:txBody>
                  <a:tcPr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algn="ctr"/>
                      <a:r>
                        <a:rPr lang="zh-CN" altLang="en-US" sz="2000" dirty="0" smtClean="0">
                          <a:latin typeface="+mn-ea"/>
                          <a:ea typeface="+mn-ea"/>
                        </a:rPr>
                        <a:t>知轻行重</a:t>
                      </a:r>
                      <a:endParaRPr lang="zh-CN" altLang="en-US" sz="2000" dirty="0">
                        <a:latin typeface="+mn-ea"/>
                        <a:ea typeface="+mn-ea"/>
                      </a:endParaRPr>
                    </a:p>
                  </a:txBody>
                  <a:tcPr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r h="491184">
                <a:tc rowSpan="2">
                  <a:txBody>
                    <a:bodyPr/>
                    <a:lstStyle/>
                    <a:p>
                      <a:pPr algn="ctr"/>
                      <a:r>
                        <a:rPr lang="zh-CN" altLang="en-US" sz="2000" dirty="0" smtClean="0">
                          <a:latin typeface="+mn-ea"/>
                          <a:ea typeface="+mn-ea"/>
                        </a:rPr>
                        <a:t>宋代</a:t>
                      </a:r>
                      <a:endParaRPr lang="zh-CN" altLang="en-US" sz="2000" dirty="0">
                        <a:latin typeface="+mn-ea"/>
                        <a:ea typeface="+mn-ea"/>
                      </a:endParaRPr>
                    </a:p>
                  </a:txBody>
                  <a:tcPr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algn="ctr"/>
                      <a:r>
                        <a:rPr lang="zh-CN" altLang="en-US" sz="2000" b="1" u="sng" kern="1200" dirty="0" smtClean="0">
                          <a:solidFill>
                            <a:schemeClr val="accent5"/>
                          </a:solidFill>
                          <a:latin typeface="等线" panose="02010600030101010101" pitchFamily="2" charset="-122"/>
                          <a:ea typeface="等线" panose="02010600030101010101" pitchFamily="2" charset="-122"/>
                          <a:cs typeface="+mn-cs"/>
                        </a:rPr>
                        <a:t>程颐</a:t>
                      </a:r>
                      <a:endParaRPr lang="zh-CN" altLang="en-US" sz="2000" b="1" u="sng" kern="1200" dirty="0">
                        <a:solidFill>
                          <a:schemeClr val="accent5"/>
                        </a:solidFill>
                        <a:latin typeface="等线" panose="02010600030101010101" pitchFamily="2" charset="-122"/>
                        <a:ea typeface="等线" panose="02010600030101010101" pitchFamily="2" charset="-122"/>
                        <a:cs typeface="+mn-cs"/>
                      </a:endParaRPr>
                    </a:p>
                  </a:txBody>
                  <a:tcPr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algn="ctr"/>
                      <a:r>
                        <a:rPr lang="zh-CN" altLang="en-US" sz="2000" b="1" u="sng" kern="1200" dirty="0" smtClean="0">
                          <a:solidFill>
                            <a:schemeClr val="accent5"/>
                          </a:solidFill>
                          <a:latin typeface="等线" panose="02010600030101010101" pitchFamily="2" charset="-122"/>
                          <a:ea typeface="等线" panose="02010600030101010101" pitchFamily="2" charset="-122"/>
                          <a:cs typeface="+mn-cs"/>
                        </a:rPr>
                        <a:t>知先行后</a:t>
                      </a:r>
                      <a:endParaRPr lang="zh-CN" altLang="en-US" sz="2000" b="1" u="sng" kern="1200" dirty="0">
                        <a:solidFill>
                          <a:schemeClr val="accent5"/>
                        </a:solidFill>
                        <a:latin typeface="等线" panose="02010600030101010101" pitchFamily="2" charset="-122"/>
                        <a:ea typeface="等线" panose="02010600030101010101" pitchFamily="2" charset="-122"/>
                        <a:cs typeface="+mn-cs"/>
                      </a:endParaRPr>
                    </a:p>
                  </a:txBody>
                  <a:tcPr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r h="491184">
                <a:tc vMerge="1">
                  <a:txBody>
                    <a:bodyPr/>
                    <a:lstStyle/>
                    <a:p>
                      <a:endParaRPr lang="zh-CN"/>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smtClean="0">
                          <a:solidFill>
                            <a:schemeClr val="tx1"/>
                          </a:solidFill>
                          <a:latin typeface="+mn-ea"/>
                          <a:ea typeface="+mn-ea"/>
                        </a:rPr>
                        <a:t>朱熹</a:t>
                      </a:r>
                    </a:p>
                  </a:txBody>
                  <a:tcPr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algn="ctr"/>
                      <a:r>
                        <a:rPr lang="zh-CN" altLang="en-US" sz="2000" dirty="0" smtClean="0">
                          <a:latin typeface="+mn-ea"/>
                          <a:ea typeface="+mn-ea"/>
                        </a:rPr>
                        <a:t>知行并进互发</a:t>
                      </a:r>
                      <a:endParaRPr lang="zh-CN" altLang="en-US" sz="2000" dirty="0">
                        <a:latin typeface="+mn-ea"/>
                        <a:ea typeface="+mn-ea"/>
                      </a:endParaRPr>
                    </a:p>
                  </a:txBody>
                  <a:tcPr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r h="491184">
                <a:tc>
                  <a:txBody>
                    <a:bodyPr/>
                    <a:lstStyle/>
                    <a:p>
                      <a:pPr algn="ctr"/>
                      <a:r>
                        <a:rPr lang="zh-CN" altLang="en-US" sz="2000" dirty="0" smtClean="0">
                          <a:latin typeface="+mn-ea"/>
                          <a:ea typeface="+mn-ea"/>
                        </a:rPr>
                        <a:t>明朝</a:t>
                      </a:r>
                      <a:endParaRPr lang="zh-CN" altLang="en-US" sz="2000" dirty="0">
                        <a:latin typeface="+mn-ea"/>
                        <a:ea typeface="+mn-ea"/>
                      </a:endParaRPr>
                    </a:p>
                  </a:txBody>
                  <a:tcPr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algn="ctr"/>
                      <a:r>
                        <a:rPr lang="zh-CN" altLang="en-US" sz="2000" b="1" u="sng" kern="1200" dirty="0" smtClean="0">
                          <a:solidFill>
                            <a:schemeClr val="accent5"/>
                          </a:solidFill>
                          <a:latin typeface="等线" panose="02010600030101010101" pitchFamily="2" charset="-122"/>
                          <a:ea typeface="等线" panose="02010600030101010101" pitchFamily="2" charset="-122"/>
                          <a:cs typeface="+mn-cs"/>
                        </a:rPr>
                        <a:t>王阳明</a:t>
                      </a:r>
                      <a:endParaRPr lang="zh-CN" altLang="en-US" sz="2000" b="1" u="sng" kern="1200" dirty="0">
                        <a:solidFill>
                          <a:schemeClr val="accent5"/>
                        </a:solidFill>
                        <a:latin typeface="等线" panose="02010600030101010101" pitchFamily="2" charset="-122"/>
                        <a:ea typeface="等线" panose="02010600030101010101" pitchFamily="2" charset="-122"/>
                        <a:cs typeface="+mn-cs"/>
                      </a:endParaRPr>
                    </a:p>
                  </a:txBody>
                  <a:tcPr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algn="ctr"/>
                      <a:r>
                        <a:rPr lang="zh-CN" altLang="en-US" sz="2000" b="1" u="sng" kern="1200" dirty="0" smtClean="0">
                          <a:solidFill>
                            <a:schemeClr val="accent5"/>
                          </a:solidFill>
                          <a:latin typeface="等线" panose="02010600030101010101" pitchFamily="2" charset="-122"/>
                          <a:ea typeface="等线" panose="02010600030101010101" pitchFamily="2" charset="-122"/>
                          <a:cs typeface="+mn-cs"/>
                        </a:rPr>
                        <a:t>知行合一</a:t>
                      </a:r>
                      <a:endParaRPr lang="zh-CN" altLang="en-US" sz="2000" b="1" u="sng" kern="1200" dirty="0">
                        <a:solidFill>
                          <a:schemeClr val="accent5"/>
                        </a:solidFill>
                        <a:latin typeface="等线" panose="02010600030101010101" pitchFamily="2" charset="-122"/>
                        <a:ea typeface="等线" panose="02010600030101010101" pitchFamily="2" charset="-122"/>
                        <a:cs typeface="+mn-cs"/>
                      </a:endParaRPr>
                    </a:p>
                  </a:txBody>
                  <a:tcPr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r h="491184">
                <a:tc>
                  <a:txBody>
                    <a:bodyPr/>
                    <a:lstStyle/>
                    <a:p>
                      <a:pPr algn="ctr"/>
                      <a:r>
                        <a:rPr lang="zh-CN" altLang="en-US" sz="2000" dirty="0" smtClean="0">
                          <a:latin typeface="+mn-ea"/>
                          <a:ea typeface="+mn-ea"/>
                        </a:rPr>
                        <a:t>明清</a:t>
                      </a:r>
                      <a:endParaRPr lang="zh-CN" altLang="en-US" sz="2000" dirty="0">
                        <a:latin typeface="+mn-ea"/>
                        <a:ea typeface="+mn-ea"/>
                      </a:endParaRPr>
                    </a:p>
                  </a:txBody>
                  <a:tcPr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algn="ctr"/>
                      <a:r>
                        <a:rPr lang="zh-CN" altLang="en-US" sz="2000" b="1" u="sng" kern="1200" dirty="0" smtClean="0">
                          <a:solidFill>
                            <a:schemeClr val="accent5"/>
                          </a:solidFill>
                          <a:latin typeface="等线" panose="02010600030101010101" pitchFamily="2" charset="-122"/>
                          <a:ea typeface="等线" panose="02010600030101010101" pitchFamily="2" charset="-122"/>
                          <a:cs typeface="+mn-cs"/>
                        </a:rPr>
                        <a:t>王夫之</a:t>
                      </a:r>
                      <a:endParaRPr lang="zh-CN" altLang="en-US" sz="2000" b="1" u="sng" kern="1200" dirty="0">
                        <a:solidFill>
                          <a:schemeClr val="accent5"/>
                        </a:solidFill>
                        <a:latin typeface="等线" panose="02010600030101010101" pitchFamily="2" charset="-122"/>
                        <a:ea typeface="等线" panose="02010600030101010101" pitchFamily="2" charset="-122"/>
                        <a:cs typeface="+mn-cs"/>
                      </a:endParaRPr>
                    </a:p>
                  </a:txBody>
                  <a:tcPr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c>
                  <a:txBody>
                    <a:bodyPr/>
                    <a:lstStyle/>
                    <a:p>
                      <a:pPr algn="ctr"/>
                      <a:r>
                        <a:rPr lang="zh-CN" altLang="en-US" sz="2000" b="1" u="sng" kern="1200" dirty="0" smtClean="0">
                          <a:solidFill>
                            <a:schemeClr val="accent5"/>
                          </a:solidFill>
                          <a:latin typeface="等线" panose="02010600030101010101" pitchFamily="2" charset="-122"/>
                          <a:ea typeface="等线" panose="02010600030101010101" pitchFamily="2" charset="-122"/>
                          <a:cs typeface="+mn-cs"/>
                        </a:rPr>
                        <a:t>行先知后</a:t>
                      </a:r>
                      <a:endParaRPr lang="zh-CN" altLang="en-US" sz="2000" b="1" u="sng" kern="1200" dirty="0">
                        <a:solidFill>
                          <a:schemeClr val="accent5"/>
                        </a:solidFill>
                        <a:latin typeface="等线" panose="02010600030101010101" pitchFamily="2" charset="-122"/>
                        <a:ea typeface="等线" panose="02010600030101010101" pitchFamily="2" charset="-122"/>
                        <a:cs typeface="+mn-cs"/>
                      </a:endParaRPr>
                    </a:p>
                  </a:txBody>
                  <a:tcPr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solidFill>
                      <a:schemeClr val="bg1"/>
                    </a:solidFill>
                  </a:tcPr>
                </a:tc>
              </a:tr>
            </a:tbl>
          </a:graphicData>
        </a:graphic>
      </p:graphicFrame>
      <p:sp>
        <p:nvSpPr>
          <p:cNvPr id="7" name="圆角矩形 6"/>
          <p:cNvSpPr/>
          <p:nvPr/>
        </p:nvSpPr>
        <p:spPr>
          <a:xfrm>
            <a:off x="3510741" y="1342505"/>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大</a:t>
            </a:r>
            <a:endParaRPr lang="zh-CN" altLang="en-US" sz="2000" dirty="0">
              <a:latin typeface="+mj-ea"/>
              <a:ea typeface="+mj-ea"/>
            </a:endParaRPr>
          </a:p>
        </p:txBody>
      </p:sp>
      <p:sp>
        <p:nvSpPr>
          <p:cNvPr id="8" name="任意多边形 91"/>
          <p:cNvSpPr/>
          <p:nvPr/>
        </p:nvSpPr>
        <p:spPr>
          <a:xfrm>
            <a:off x="10721616" y="698494"/>
            <a:ext cx="1430621"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第一节 哲学</a:t>
            </a:r>
            <a:endParaRPr lang="zh-CN" altLang="en-US" sz="2000" kern="1200" dirty="0"/>
          </a:p>
        </p:txBody>
      </p:sp>
      <p:sp>
        <p:nvSpPr>
          <p:cNvPr id="9" name="任意多边形 92"/>
          <p:cNvSpPr/>
          <p:nvPr/>
        </p:nvSpPr>
        <p:spPr>
          <a:xfrm rot="3310531">
            <a:off x="10092217" y="644227"/>
            <a:ext cx="801240" cy="22742"/>
          </a:xfrm>
          <a:custGeom>
            <a:avLst/>
            <a:gdLst>
              <a:gd name="connsiteX0" fmla="*/ 0 w 801240"/>
              <a:gd name="connsiteY0" fmla="*/ 11370 h 22741"/>
              <a:gd name="connsiteX1" fmla="*/ 801240 w 801240"/>
              <a:gd name="connsiteY1" fmla="*/ 11370 h 22741"/>
            </a:gdLst>
            <a:ahLst/>
            <a:cxnLst>
              <a:cxn ang="0">
                <a:pos x="connsiteX0" y="connsiteY0"/>
              </a:cxn>
              <a:cxn ang="0">
                <a:pos x="connsiteX1" y="connsiteY1"/>
              </a:cxn>
            </a:cxnLst>
            <a:rect l="l" t="t" r="r" b="b"/>
            <a:pathLst>
              <a:path w="801240" h="22741">
                <a:moveTo>
                  <a:pt x="80124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93289" tIns="-8660" rIns="393289" bIns="-86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 name="任意多边形 93"/>
          <p:cNvSpPr/>
          <p:nvPr/>
        </p:nvSpPr>
        <p:spPr>
          <a:xfrm>
            <a:off x="9120157" y="40752"/>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rPr>
              <a:t>天人合一</a:t>
            </a:r>
            <a:endParaRPr lang="zh-CN" altLang="en-US" sz="2000" kern="1200" dirty="0">
              <a:solidFill>
                <a:schemeClr val="tx1"/>
              </a:solidFill>
            </a:endParaRPr>
          </a:p>
        </p:txBody>
      </p:sp>
      <p:sp>
        <p:nvSpPr>
          <p:cNvPr id="11" name="任意多边形 94"/>
          <p:cNvSpPr/>
          <p:nvPr/>
        </p:nvSpPr>
        <p:spPr>
          <a:xfrm>
            <a:off x="10264057" y="973099"/>
            <a:ext cx="457560" cy="22742"/>
          </a:xfrm>
          <a:custGeom>
            <a:avLst/>
            <a:gdLst>
              <a:gd name="connsiteX0" fmla="*/ 0 w 457560"/>
              <a:gd name="connsiteY0" fmla="*/ 11370 h 22741"/>
              <a:gd name="connsiteX1" fmla="*/ 457560 w 457560"/>
              <a:gd name="connsiteY1" fmla="*/ 11370 h 22741"/>
            </a:gdLst>
            <a:ahLst/>
            <a:cxnLst>
              <a:cxn ang="0">
                <a:pos x="connsiteX0" y="connsiteY0"/>
              </a:cxn>
              <a:cxn ang="0">
                <a:pos x="connsiteX1" y="connsiteY1"/>
              </a:cxn>
            </a:cxnLst>
            <a:rect l="l" t="t" r="r" b="b"/>
            <a:pathLst>
              <a:path w="457560" h="22741">
                <a:moveTo>
                  <a:pt x="45756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30041" tIns="-69" rIns="230041" bIns="-6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2" name="任意多边形 95"/>
          <p:cNvSpPr/>
          <p:nvPr/>
        </p:nvSpPr>
        <p:spPr>
          <a:xfrm>
            <a:off x="9120157" y="698494"/>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中庸之道</a:t>
            </a:r>
            <a:endParaRPr lang="zh-CN" altLang="en-US" sz="2000" kern="1200" dirty="0"/>
          </a:p>
        </p:txBody>
      </p:sp>
      <p:sp>
        <p:nvSpPr>
          <p:cNvPr id="13" name="任意多边形 96"/>
          <p:cNvSpPr/>
          <p:nvPr/>
        </p:nvSpPr>
        <p:spPr>
          <a:xfrm rot="18289469">
            <a:off x="10092217" y="1301970"/>
            <a:ext cx="801240" cy="22741"/>
          </a:xfrm>
          <a:custGeom>
            <a:avLst/>
            <a:gdLst>
              <a:gd name="connsiteX0" fmla="*/ 0 w 801240"/>
              <a:gd name="connsiteY0" fmla="*/ 11370 h 22741"/>
              <a:gd name="connsiteX1" fmla="*/ 801240 w 801240"/>
              <a:gd name="connsiteY1" fmla="*/ 11370 h 22741"/>
            </a:gdLst>
            <a:ahLst/>
            <a:cxnLst>
              <a:cxn ang="0">
                <a:pos x="connsiteX0" y="connsiteY0"/>
              </a:cxn>
              <a:cxn ang="0">
                <a:pos x="connsiteX1" y="connsiteY1"/>
              </a:cxn>
            </a:cxnLst>
            <a:rect l="l" t="t" r="r" b="b"/>
            <a:pathLst>
              <a:path w="801240" h="22741">
                <a:moveTo>
                  <a:pt x="80124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93288" tIns="-8661" rIns="393289" bIns="-86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4" name="任意多边形 97"/>
          <p:cNvSpPr/>
          <p:nvPr/>
        </p:nvSpPr>
        <p:spPr>
          <a:xfrm>
            <a:off x="9120157" y="1356237"/>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tx1"/>
                </a:solidFill>
              </a:rPr>
              <a:t>知行合一</a:t>
            </a:r>
          </a:p>
        </p:txBody>
      </p:sp>
      <p:sp>
        <p:nvSpPr>
          <p:cNvPr id="15" name="矩形 14"/>
          <p:cNvSpPr/>
          <p:nvPr/>
        </p:nvSpPr>
        <p:spPr>
          <a:xfrm>
            <a:off x="461376" y="0"/>
            <a:ext cx="2480166" cy="338554"/>
          </a:xfrm>
          <a:prstGeom prst="rect">
            <a:avLst/>
          </a:prstGeom>
        </p:spPr>
        <p:txBody>
          <a:bodyPr wrap="none">
            <a:spAutoFit/>
          </a:bodyPr>
          <a:lstStyle/>
          <a:p>
            <a:r>
              <a:rPr lang="en-US" altLang="zh-CN" sz="1600" dirty="0"/>
              <a:t>5.1.3 </a:t>
            </a:r>
            <a:r>
              <a:rPr lang="zh-CN" altLang="en-US" sz="1600" dirty="0" smtClean="0"/>
              <a:t>“</a:t>
            </a:r>
            <a:r>
              <a:rPr lang="zh-CN" altLang="en-US" sz="1600" dirty="0"/>
              <a:t>知行合一”的实践观</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提出“行先知后”说的是（ ）</a:t>
            </a:r>
          </a:p>
          <a:p>
            <a:endParaRPr lang="en-US" altLang="zh-CN" dirty="0" smtClean="0"/>
          </a:p>
          <a:p>
            <a:r>
              <a:rPr lang="en-US" altLang="zh-CN" dirty="0" smtClean="0"/>
              <a:t>A</a:t>
            </a:r>
            <a:r>
              <a:rPr lang="en-US" altLang="zh-CN" dirty="0"/>
              <a:t>:</a:t>
            </a:r>
            <a:r>
              <a:rPr lang="zh-CN" altLang="en-US" dirty="0"/>
              <a:t>王夫之</a:t>
            </a:r>
          </a:p>
          <a:p>
            <a:r>
              <a:rPr lang="en-US" altLang="zh-CN" dirty="0"/>
              <a:t>B:</a:t>
            </a:r>
            <a:r>
              <a:rPr lang="zh-CN" altLang="en-US" dirty="0"/>
              <a:t>王阳明</a:t>
            </a:r>
          </a:p>
          <a:p>
            <a:r>
              <a:rPr lang="en-US" altLang="zh-CN" dirty="0"/>
              <a:t>C:</a:t>
            </a:r>
            <a:r>
              <a:rPr lang="zh-CN" altLang="en-US" dirty="0"/>
              <a:t>朱熹</a:t>
            </a:r>
          </a:p>
          <a:p>
            <a:r>
              <a:rPr lang="en-US" altLang="zh-CN" dirty="0"/>
              <a:t>D:</a:t>
            </a:r>
            <a:r>
              <a:rPr lang="zh-CN" altLang="en-US" dirty="0"/>
              <a:t>程颐</a:t>
            </a:r>
          </a:p>
          <a:p>
            <a:r>
              <a:rPr lang="zh-CN" altLang="en-US" dirty="0"/>
              <a:t/>
            </a:r>
            <a:br>
              <a:rPr lang="zh-CN" altLang="en-US" dirty="0"/>
            </a:br>
            <a:endParaRPr lang="zh-CN" altLang="en-US" dirty="0"/>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16</a:t>
            </a:fld>
            <a:endParaRPr lang="zh-CN" altLang="en-US"/>
          </a:p>
        </p:txBody>
      </p:sp>
    </p:spTree>
    <p:extLst>
      <p:ext uri="{BB962C8B-B14F-4D97-AF65-F5344CB8AC3E}">
        <p14:creationId xmlns:p14="http://schemas.microsoft.com/office/powerpoint/2010/main" val="2118449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本章结构图</a:t>
            </a:r>
          </a:p>
        </p:txBody>
      </p:sp>
      <p:sp>
        <p:nvSpPr>
          <p:cNvPr id="4" name="灯片编号占位符 3"/>
          <p:cNvSpPr>
            <a:spLocks noGrp="1"/>
          </p:cNvSpPr>
          <p:nvPr>
            <p:ph type="sldNum" sz="quarter" idx="12"/>
          </p:nvPr>
        </p:nvSpPr>
        <p:spPr/>
        <p:txBody>
          <a:bodyPr/>
          <a:lstStyle/>
          <a:p>
            <a:fld id="{2F525CE8-A4D9-4C72-B3B7-D1ED057FD700}" type="slidenum">
              <a:rPr lang="zh-CN" altLang="en-US" smtClean="0"/>
              <a:t>17</a:t>
            </a:fld>
            <a:endParaRPr lang="zh-CN" altLang="en-US"/>
          </a:p>
        </p:txBody>
      </p:sp>
      <p:sp>
        <p:nvSpPr>
          <p:cNvPr id="90" name="任意多边形 89"/>
          <p:cNvSpPr/>
          <p:nvPr/>
        </p:nvSpPr>
        <p:spPr>
          <a:xfrm>
            <a:off x="5177942" y="3136700"/>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第五章</a:t>
            </a:r>
            <a:endParaRPr lang="zh-CN" altLang="en-US" sz="2000" kern="1200" dirty="0"/>
          </a:p>
        </p:txBody>
      </p:sp>
      <p:sp>
        <p:nvSpPr>
          <p:cNvPr id="91" name="任意多边形 90"/>
          <p:cNvSpPr/>
          <p:nvPr/>
        </p:nvSpPr>
        <p:spPr>
          <a:xfrm rot="4099285">
            <a:off x="4309640" y="2804069"/>
            <a:ext cx="1238658" cy="22742"/>
          </a:xfrm>
          <a:custGeom>
            <a:avLst/>
            <a:gdLst>
              <a:gd name="connsiteX0" fmla="*/ 0 w 1238658"/>
              <a:gd name="connsiteY0" fmla="*/ 11370 h 22741"/>
              <a:gd name="connsiteX1" fmla="*/ 1238658 w 1238658"/>
              <a:gd name="connsiteY1" fmla="*/ 11370 h 22741"/>
            </a:gdLst>
            <a:ahLst/>
            <a:cxnLst>
              <a:cxn ang="0">
                <a:pos x="connsiteX0" y="connsiteY0"/>
              </a:cxn>
              <a:cxn ang="0">
                <a:pos x="connsiteX1" y="connsiteY1"/>
              </a:cxn>
            </a:cxnLst>
            <a:rect l="l" t="t" r="r" b="b"/>
            <a:pathLst>
              <a:path w="1238658" h="22741">
                <a:moveTo>
                  <a:pt x="1238658" y="11371"/>
                </a:moveTo>
                <a:lnTo>
                  <a:pt x="0" y="1137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601062" tIns="-19595" rIns="601063" bIns="-19596"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2" name="任意多边形 91"/>
          <p:cNvSpPr/>
          <p:nvPr/>
        </p:nvSpPr>
        <p:spPr>
          <a:xfrm>
            <a:off x="3194425" y="1979483"/>
            <a:ext cx="1430621"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第一节 哲学</a:t>
            </a:r>
            <a:endParaRPr lang="zh-CN" altLang="en-US" sz="2000" kern="1200" dirty="0"/>
          </a:p>
        </p:txBody>
      </p:sp>
      <p:sp>
        <p:nvSpPr>
          <p:cNvPr id="93" name="任意多边形 92"/>
          <p:cNvSpPr/>
          <p:nvPr/>
        </p:nvSpPr>
        <p:spPr>
          <a:xfrm rot="3310531">
            <a:off x="2565026" y="1925216"/>
            <a:ext cx="801240" cy="22742"/>
          </a:xfrm>
          <a:custGeom>
            <a:avLst/>
            <a:gdLst>
              <a:gd name="connsiteX0" fmla="*/ 0 w 801240"/>
              <a:gd name="connsiteY0" fmla="*/ 11370 h 22741"/>
              <a:gd name="connsiteX1" fmla="*/ 801240 w 801240"/>
              <a:gd name="connsiteY1" fmla="*/ 11370 h 22741"/>
            </a:gdLst>
            <a:ahLst/>
            <a:cxnLst>
              <a:cxn ang="0">
                <a:pos x="connsiteX0" y="connsiteY0"/>
              </a:cxn>
              <a:cxn ang="0">
                <a:pos x="connsiteX1" y="connsiteY1"/>
              </a:cxn>
            </a:cxnLst>
            <a:rect l="l" t="t" r="r" b="b"/>
            <a:pathLst>
              <a:path w="801240" h="22741">
                <a:moveTo>
                  <a:pt x="80124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93289" tIns="-8660" rIns="393289" bIns="-86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4" name="任意多边形 93"/>
          <p:cNvSpPr/>
          <p:nvPr/>
        </p:nvSpPr>
        <p:spPr>
          <a:xfrm>
            <a:off x="1592966" y="1321741"/>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rPr>
              <a:t>天人合一</a:t>
            </a:r>
            <a:endParaRPr lang="zh-CN" altLang="en-US" sz="2000" kern="1200" dirty="0">
              <a:solidFill>
                <a:schemeClr val="tx1"/>
              </a:solidFill>
            </a:endParaRPr>
          </a:p>
        </p:txBody>
      </p:sp>
      <p:sp>
        <p:nvSpPr>
          <p:cNvPr id="95" name="任意多边形 94"/>
          <p:cNvSpPr/>
          <p:nvPr/>
        </p:nvSpPr>
        <p:spPr>
          <a:xfrm>
            <a:off x="2736866" y="2254088"/>
            <a:ext cx="457560" cy="22742"/>
          </a:xfrm>
          <a:custGeom>
            <a:avLst/>
            <a:gdLst>
              <a:gd name="connsiteX0" fmla="*/ 0 w 457560"/>
              <a:gd name="connsiteY0" fmla="*/ 11370 h 22741"/>
              <a:gd name="connsiteX1" fmla="*/ 457560 w 457560"/>
              <a:gd name="connsiteY1" fmla="*/ 11370 h 22741"/>
            </a:gdLst>
            <a:ahLst/>
            <a:cxnLst>
              <a:cxn ang="0">
                <a:pos x="connsiteX0" y="connsiteY0"/>
              </a:cxn>
              <a:cxn ang="0">
                <a:pos x="connsiteX1" y="connsiteY1"/>
              </a:cxn>
            </a:cxnLst>
            <a:rect l="l" t="t" r="r" b="b"/>
            <a:pathLst>
              <a:path w="457560" h="22741">
                <a:moveTo>
                  <a:pt x="45756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30041" tIns="-69" rIns="230041" bIns="-6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6" name="任意多边形 95"/>
          <p:cNvSpPr/>
          <p:nvPr/>
        </p:nvSpPr>
        <p:spPr>
          <a:xfrm>
            <a:off x="1592966" y="1979483"/>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中庸之道</a:t>
            </a:r>
            <a:endParaRPr lang="zh-CN" altLang="en-US" sz="2000" kern="1200" dirty="0"/>
          </a:p>
        </p:txBody>
      </p:sp>
      <p:sp>
        <p:nvSpPr>
          <p:cNvPr id="97" name="任意多边形 96"/>
          <p:cNvSpPr/>
          <p:nvPr/>
        </p:nvSpPr>
        <p:spPr>
          <a:xfrm rot="18289469">
            <a:off x="2565026" y="2582959"/>
            <a:ext cx="801240" cy="22741"/>
          </a:xfrm>
          <a:custGeom>
            <a:avLst/>
            <a:gdLst>
              <a:gd name="connsiteX0" fmla="*/ 0 w 801240"/>
              <a:gd name="connsiteY0" fmla="*/ 11370 h 22741"/>
              <a:gd name="connsiteX1" fmla="*/ 801240 w 801240"/>
              <a:gd name="connsiteY1" fmla="*/ 11370 h 22741"/>
            </a:gdLst>
            <a:ahLst/>
            <a:cxnLst>
              <a:cxn ang="0">
                <a:pos x="connsiteX0" y="connsiteY0"/>
              </a:cxn>
              <a:cxn ang="0">
                <a:pos x="connsiteX1" y="connsiteY1"/>
              </a:cxn>
            </a:cxnLst>
            <a:rect l="l" t="t" r="r" b="b"/>
            <a:pathLst>
              <a:path w="801240" h="22741">
                <a:moveTo>
                  <a:pt x="80124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93288" tIns="-8661" rIns="393289" bIns="-86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8" name="任意多边形 97"/>
          <p:cNvSpPr/>
          <p:nvPr/>
        </p:nvSpPr>
        <p:spPr>
          <a:xfrm>
            <a:off x="1592966" y="2637226"/>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知行合一</a:t>
            </a:r>
          </a:p>
        </p:txBody>
      </p:sp>
      <p:sp>
        <p:nvSpPr>
          <p:cNvPr id="99" name="任意多边形 98"/>
          <p:cNvSpPr/>
          <p:nvPr/>
        </p:nvSpPr>
        <p:spPr>
          <a:xfrm rot="17500715">
            <a:off x="4309640" y="3955118"/>
            <a:ext cx="1238658" cy="22742"/>
          </a:xfrm>
          <a:custGeom>
            <a:avLst/>
            <a:gdLst>
              <a:gd name="connsiteX0" fmla="*/ 0 w 1238658"/>
              <a:gd name="connsiteY0" fmla="*/ 11370 h 22741"/>
              <a:gd name="connsiteX1" fmla="*/ 1238658 w 1238658"/>
              <a:gd name="connsiteY1" fmla="*/ 11370 h 22741"/>
            </a:gdLst>
            <a:ahLst/>
            <a:cxnLst>
              <a:cxn ang="0">
                <a:pos x="connsiteX0" y="connsiteY0"/>
              </a:cxn>
              <a:cxn ang="0">
                <a:pos x="connsiteX1" y="connsiteY1"/>
              </a:cxn>
            </a:cxnLst>
            <a:rect l="l" t="t" r="r" b="b"/>
            <a:pathLst>
              <a:path w="1238658" h="22741">
                <a:moveTo>
                  <a:pt x="1238658" y="11371"/>
                </a:moveTo>
                <a:lnTo>
                  <a:pt x="0" y="1137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601063" tIns="-19595" rIns="601063" bIns="-19596"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0" name="任意多边形 99"/>
          <p:cNvSpPr/>
          <p:nvPr/>
        </p:nvSpPr>
        <p:spPr>
          <a:xfrm>
            <a:off x="3194426" y="4281582"/>
            <a:ext cx="1473806"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rgbClr val="5B9BD5"/>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第二节 宗教</a:t>
            </a:r>
            <a:endParaRPr lang="zh-CN" altLang="en-US" sz="2000" kern="1200" dirty="0"/>
          </a:p>
        </p:txBody>
      </p:sp>
      <p:sp>
        <p:nvSpPr>
          <p:cNvPr id="101" name="任意多边形 100"/>
          <p:cNvSpPr/>
          <p:nvPr/>
        </p:nvSpPr>
        <p:spPr>
          <a:xfrm rot="3907178">
            <a:off x="2421870" y="4062879"/>
            <a:ext cx="1087552" cy="22742"/>
          </a:xfrm>
          <a:custGeom>
            <a:avLst/>
            <a:gdLst>
              <a:gd name="connsiteX0" fmla="*/ 0 w 1087551"/>
              <a:gd name="connsiteY0" fmla="*/ 11370 h 22741"/>
              <a:gd name="connsiteX1" fmla="*/ 1087551 w 1087551"/>
              <a:gd name="connsiteY1" fmla="*/ 11370 h 22741"/>
            </a:gdLst>
            <a:ahLst/>
            <a:cxnLst>
              <a:cxn ang="0">
                <a:pos x="connsiteX0" y="connsiteY0"/>
              </a:cxn>
              <a:cxn ang="0">
                <a:pos x="connsiteX1" y="connsiteY1"/>
              </a:cxn>
            </a:cxnLst>
            <a:rect l="l" t="t" r="r" b="b"/>
            <a:pathLst>
              <a:path w="1087551" h="22741">
                <a:moveTo>
                  <a:pt x="1087551"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29287" tIns="-15817" rIns="529287" bIns="-15819"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2" name="任意多边形 101"/>
          <p:cNvSpPr/>
          <p:nvPr/>
        </p:nvSpPr>
        <p:spPr>
          <a:xfrm>
            <a:off x="1592966" y="3294968"/>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原始宗教</a:t>
            </a:r>
            <a:endParaRPr lang="zh-CN" altLang="en-US" sz="2000" kern="1200" dirty="0"/>
          </a:p>
        </p:txBody>
      </p:sp>
      <p:sp>
        <p:nvSpPr>
          <p:cNvPr id="103" name="任意多边形 102"/>
          <p:cNvSpPr/>
          <p:nvPr/>
        </p:nvSpPr>
        <p:spPr>
          <a:xfrm rot="2142401">
            <a:off x="2683902" y="4391750"/>
            <a:ext cx="563487" cy="22742"/>
          </a:xfrm>
          <a:custGeom>
            <a:avLst/>
            <a:gdLst>
              <a:gd name="connsiteX0" fmla="*/ 0 w 563486"/>
              <a:gd name="connsiteY0" fmla="*/ 11370 h 22741"/>
              <a:gd name="connsiteX1" fmla="*/ 563486 w 563486"/>
              <a:gd name="connsiteY1" fmla="*/ 11370 h 22741"/>
            </a:gdLst>
            <a:ahLst/>
            <a:cxnLst>
              <a:cxn ang="0">
                <a:pos x="connsiteX0" y="connsiteY0"/>
              </a:cxn>
              <a:cxn ang="0">
                <a:pos x="connsiteX1" y="connsiteY1"/>
              </a:cxn>
            </a:cxnLst>
            <a:rect l="l" t="t" r="r" b="b"/>
            <a:pathLst>
              <a:path w="563486" h="22741">
                <a:moveTo>
                  <a:pt x="563486"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80357" tIns="-2716" rIns="280355" bIns="-271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4" name="任意多边形 103"/>
          <p:cNvSpPr/>
          <p:nvPr/>
        </p:nvSpPr>
        <p:spPr>
          <a:xfrm>
            <a:off x="1592966" y="3952711"/>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道</a:t>
            </a:r>
            <a:endParaRPr lang="zh-CN" altLang="en-US" sz="2000" kern="1200" dirty="0"/>
          </a:p>
        </p:txBody>
      </p:sp>
      <p:sp>
        <p:nvSpPr>
          <p:cNvPr id="105" name="任意多边形 104"/>
          <p:cNvSpPr/>
          <p:nvPr/>
        </p:nvSpPr>
        <p:spPr>
          <a:xfrm rot="19457599">
            <a:off x="2683902" y="4720621"/>
            <a:ext cx="563487" cy="22742"/>
          </a:xfrm>
          <a:custGeom>
            <a:avLst/>
            <a:gdLst>
              <a:gd name="connsiteX0" fmla="*/ 0 w 563486"/>
              <a:gd name="connsiteY0" fmla="*/ 11370 h 22741"/>
              <a:gd name="connsiteX1" fmla="*/ 563486 w 563486"/>
              <a:gd name="connsiteY1" fmla="*/ 11370 h 22741"/>
            </a:gdLst>
            <a:ahLst/>
            <a:cxnLst>
              <a:cxn ang="0">
                <a:pos x="connsiteX0" y="connsiteY0"/>
              </a:cxn>
              <a:cxn ang="0">
                <a:pos x="connsiteX1" y="connsiteY1"/>
              </a:cxn>
            </a:cxnLst>
            <a:rect l="l" t="t" r="r" b="b"/>
            <a:pathLst>
              <a:path w="563486" h="22741">
                <a:moveTo>
                  <a:pt x="563486"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80356" tIns="-2715" rIns="280356" bIns="-2718"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6" name="任意多边形 105"/>
          <p:cNvSpPr/>
          <p:nvPr/>
        </p:nvSpPr>
        <p:spPr>
          <a:xfrm>
            <a:off x="1592966" y="4610454"/>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佛</a:t>
            </a:r>
            <a:endParaRPr lang="zh-CN" altLang="en-US" sz="2000" kern="1200" dirty="0"/>
          </a:p>
        </p:txBody>
      </p:sp>
      <p:sp>
        <p:nvSpPr>
          <p:cNvPr id="107" name="任意多边形 106"/>
          <p:cNvSpPr/>
          <p:nvPr/>
        </p:nvSpPr>
        <p:spPr>
          <a:xfrm rot="17692822">
            <a:off x="2421870" y="5049493"/>
            <a:ext cx="1087552" cy="22742"/>
          </a:xfrm>
          <a:custGeom>
            <a:avLst/>
            <a:gdLst>
              <a:gd name="connsiteX0" fmla="*/ 0 w 1087551"/>
              <a:gd name="connsiteY0" fmla="*/ 11370 h 22741"/>
              <a:gd name="connsiteX1" fmla="*/ 1087551 w 1087551"/>
              <a:gd name="connsiteY1" fmla="*/ 11370 h 22741"/>
            </a:gdLst>
            <a:ahLst/>
            <a:cxnLst>
              <a:cxn ang="0">
                <a:pos x="connsiteX0" y="connsiteY0"/>
              </a:cxn>
              <a:cxn ang="0">
                <a:pos x="connsiteX1" y="connsiteY1"/>
              </a:cxn>
            </a:cxnLst>
            <a:rect l="l" t="t" r="r" b="b"/>
            <a:pathLst>
              <a:path w="1087551" h="22741">
                <a:moveTo>
                  <a:pt x="1087551"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29287" tIns="-15819" rIns="529287" bIns="-1581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8" name="任意多边形 107"/>
          <p:cNvSpPr/>
          <p:nvPr/>
        </p:nvSpPr>
        <p:spPr>
          <a:xfrm>
            <a:off x="1592966" y="5268196"/>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儒</a:t>
            </a:r>
            <a:endParaRPr lang="zh-CN" altLang="en-US" sz="2000" kern="1200" dirty="0"/>
          </a:p>
        </p:txBody>
      </p:sp>
      <p:sp>
        <p:nvSpPr>
          <p:cNvPr id="57" name="任意多边形 56"/>
          <p:cNvSpPr/>
          <p:nvPr/>
        </p:nvSpPr>
        <p:spPr>
          <a:xfrm rot="16983315">
            <a:off x="5601880" y="2501864"/>
            <a:ext cx="1881101" cy="16682"/>
          </a:xfrm>
          <a:custGeom>
            <a:avLst/>
            <a:gdLst>
              <a:gd name="connsiteX0" fmla="*/ 0 w 1881101"/>
              <a:gd name="connsiteY0" fmla="*/ 8341 h 16682"/>
              <a:gd name="connsiteX1" fmla="*/ 1881101 w 1881101"/>
              <a:gd name="connsiteY1" fmla="*/ 8341 h 16682"/>
            </a:gdLst>
            <a:ahLst/>
            <a:cxnLst>
              <a:cxn ang="0">
                <a:pos x="connsiteX0" y="connsiteY0"/>
              </a:cxn>
              <a:cxn ang="0">
                <a:pos x="connsiteX1" y="connsiteY1"/>
              </a:cxn>
            </a:cxnLst>
            <a:rect l="l" t="t" r="r" b="b"/>
            <a:pathLst>
              <a:path w="1881101" h="16682">
                <a:moveTo>
                  <a:pt x="0" y="8341"/>
                </a:moveTo>
                <a:lnTo>
                  <a:pt x="1881101" y="834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906222" tIns="-38686" rIns="906223" bIns="-38688"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58" name="任意多边形 57"/>
          <p:cNvSpPr/>
          <p:nvPr/>
        </p:nvSpPr>
        <p:spPr>
          <a:xfrm>
            <a:off x="6773334" y="1321741"/>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第三节 伦理</a:t>
            </a:r>
            <a:endParaRPr lang="zh-CN" altLang="en-US" sz="2000" kern="1200" dirty="0"/>
          </a:p>
        </p:txBody>
      </p:sp>
      <p:sp>
        <p:nvSpPr>
          <p:cNvPr id="59" name="任意多边形 58"/>
          <p:cNvSpPr/>
          <p:nvPr/>
        </p:nvSpPr>
        <p:spPr>
          <a:xfrm rot="18289469">
            <a:off x="8087768" y="1273563"/>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60" name="任意多边形 59"/>
          <p:cNvSpPr/>
          <p:nvPr/>
        </p:nvSpPr>
        <p:spPr>
          <a:xfrm>
            <a:off x="8672273" y="710914"/>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儒家思想的道德</a:t>
            </a:r>
          </a:p>
        </p:txBody>
      </p:sp>
      <p:sp>
        <p:nvSpPr>
          <p:cNvPr id="61" name="任意多边形 60"/>
          <p:cNvSpPr/>
          <p:nvPr/>
        </p:nvSpPr>
        <p:spPr>
          <a:xfrm>
            <a:off x="8247352" y="1578977"/>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62" name="任意多边形 61"/>
          <p:cNvSpPr/>
          <p:nvPr/>
        </p:nvSpPr>
        <p:spPr>
          <a:xfrm>
            <a:off x="8672273" y="1321741"/>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中华民族传统美德</a:t>
            </a:r>
          </a:p>
        </p:txBody>
      </p:sp>
      <p:sp>
        <p:nvSpPr>
          <p:cNvPr id="71" name="任意多边形 70"/>
          <p:cNvSpPr/>
          <p:nvPr/>
        </p:nvSpPr>
        <p:spPr>
          <a:xfrm rot="3310531">
            <a:off x="8087768" y="1884390"/>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2" name="任意多边形 71"/>
          <p:cNvSpPr/>
          <p:nvPr/>
        </p:nvSpPr>
        <p:spPr>
          <a:xfrm>
            <a:off x="8672273" y="1932568"/>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中华民族理想人格</a:t>
            </a:r>
          </a:p>
        </p:txBody>
      </p:sp>
      <p:sp>
        <p:nvSpPr>
          <p:cNvPr id="73" name="任意多边形 72"/>
          <p:cNvSpPr/>
          <p:nvPr/>
        </p:nvSpPr>
        <p:spPr>
          <a:xfrm>
            <a:off x="6329969" y="3418104"/>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9" tIns="-2282" rIns="214537"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4" name="任意多边形 73"/>
          <p:cNvSpPr/>
          <p:nvPr/>
        </p:nvSpPr>
        <p:spPr>
          <a:xfrm>
            <a:off x="6773334" y="3154221"/>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第四节 教育</a:t>
            </a:r>
            <a:endParaRPr lang="zh-CN" altLang="en-US" sz="2000" kern="1200" dirty="0"/>
          </a:p>
        </p:txBody>
      </p:sp>
      <p:sp>
        <p:nvSpPr>
          <p:cNvPr id="75" name="任意多边形 74"/>
          <p:cNvSpPr/>
          <p:nvPr/>
        </p:nvSpPr>
        <p:spPr>
          <a:xfrm rot="18289469">
            <a:off x="8087768" y="3106043"/>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6" name="任意多边形 75"/>
          <p:cNvSpPr/>
          <p:nvPr/>
        </p:nvSpPr>
        <p:spPr>
          <a:xfrm>
            <a:off x="8672273" y="2543395"/>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古代教育的基本特征</a:t>
            </a:r>
            <a:endParaRPr lang="zh-CN" altLang="en-US" sz="2000" kern="1200" dirty="0"/>
          </a:p>
        </p:txBody>
      </p:sp>
      <p:sp>
        <p:nvSpPr>
          <p:cNvPr id="77" name="任意多边形 76"/>
          <p:cNvSpPr/>
          <p:nvPr/>
        </p:nvSpPr>
        <p:spPr>
          <a:xfrm>
            <a:off x="8247352" y="3411457"/>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8" name="任意多边形 77"/>
          <p:cNvSpPr/>
          <p:nvPr/>
        </p:nvSpPr>
        <p:spPr>
          <a:xfrm>
            <a:off x="8672273" y="3154221"/>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古代教育的总体目标</a:t>
            </a:r>
            <a:endParaRPr lang="zh-CN" altLang="en-US" sz="2000" kern="1200" dirty="0"/>
          </a:p>
        </p:txBody>
      </p:sp>
      <p:sp>
        <p:nvSpPr>
          <p:cNvPr id="79" name="任意多边形 78"/>
          <p:cNvSpPr/>
          <p:nvPr/>
        </p:nvSpPr>
        <p:spPr>
          <a:xfrm rot="3310531">
            <a:off x="8087768" y="3716870"/>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0" name="任意多边形 79"/>
          <p:cNvSpPr/>
          <p:nvPr/>
        </p:nvSpPr>
        <p:spPr>
          <a:xfrm>
            <a:off x="8672273" y="3765048"/>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古代教育的教学思想</a:t>
            </a:r>
            <a:endParaRPr lang="zh-CN" altLang="en-US" sz="2000" kern="1200" dirty="0"/>
          </a:p>
        </p:txBody>
      </p:sp>
      <p:sp>
        <p:nvSpPr>
          <p:cNvPr id="81" name="任意多边形 80"/>
          <p:cNvSpPr/>
          <p:nvPr/>
        </p:nvSpPr>
        <p:spPr>
          <a:xfrm rot="4616685">
            <a:off x="5601880" y="4334344"/>
            <a:ext cx="1881101" cy="16682"/>
          </a:xfrm>
          <a:custGeom>
            <a:avLst/>
            <a:gdLst>
              <a:gd name="connsiteX0" fmla="*/ 0 w 1881101"/>
              <a:gd name="connsiteY0" fmla="*/ 8341 h 16682"/>
              <a:gd name="connsiteX1" fmla="*/ 1881101 w 1881101"/>
              <a:gd name="connsiteY1" fmla="*/ 8341 h 16682"/>
            </a:gdLst>
            <a:ahLst/>
            <a:cxnLst>
              <a:cxn ang="0">
                <a:pos x="connsiteX0" y="connsiteY0"/>
              </a:cxn>
              <a:cxn ang="0">
                <a:pos x="connsiteX1" y="connsiteY1"/>
              </a:cxn>
            </a:cxnLst>
            <a:rect l="l" t="t" r="r" b="b"/>
            <a:pathLst>
              <a:path w="1881101" h="16682">
                <a:moveTo>
                  <a:pt x="0" y="8341"/>
                </a:moveTo>
                <a:lnTo>
                  <a:pt x="1881101" y="834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906223" tIns="-38687" rIns="906222" bIns="-3868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2" name="任意多边形 81"/>
          <p:cNvSpPr/>
          <p:nvPr/>
        </p:nvSpPr>
        <p:spPr>
          <a:xfrm>
            <a:off x="6773334" y="4986702"/>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第五节 艺术</a:t>
            </a:r>
            <a:endParaRPr lang="zh-CN" altLang="en-US" sz="2000" kern="1200" dirty="0"/>
          </a:p>
        </p:txBody>
      </p:sp>
      <p:sp>
        <p:nvSpPr>
          <p:cNvPr id="83" name="任意多边形 82"/>
          <p:cNvSpPr/>
          <p:nvPr/>
        </p:nvSpPr>
        <p:spPr>
          <a:xfrm rot="18289469">
            <a:off x="8087768" y="4938524"/>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4" name="任意多边形 83"/>
          <p:cNvSpPr/>
          <p:nvPr/>
        </p:nvSpPr>
        <p:spPr>
          <a:xfrm>
            <a:off x="8672274" y="4375875"/>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主要门类</a:t>
            </a:r>
          </a:p>
        </p:txBody>
      </p:sp>
      <p:sp>
        <p:nvSpPr>
          <p:cNvPr id="85" name="任意多边形 84"/>
          <p:cNvSpPr/>
          <p:nvPr/>
        </p:nvSpPr>
        <p:spPr>
          <a:xfrm>
            <a:off x="8247352" y="5243937"/>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6" name="任意多边形 85"/>
          <p:cNvSpPr/>
          <p:nvPr/>
        </p:nvSpPr>
        <p:spPr>
          <a:xfrm>
            <a:off x="8672274" y="4986702"/>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致用精神</a:t>
            </a:r>
            <a:endParaRPr lang="en-US" altLang="zh-CN" sz="2000" kern="1200" dirty="0" smtClean="0"/>
          </a:p>
        </p:txBody>
      </p:sp>
      <p:sp>
        <p:nvSpPr>
          <p:cNvPr id="87" name="任意多边形 86"/>
          <p:cNvSpPr/>
          <p:nvPr/>
        </p:nvSpPr>
        <p:spPr>
          <a:xfrm rot="3310531">
            <a:off x="8087768" y="5549350"/>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8" name="任意多边形 87"/>
          <p:cNvSpPr/>
          <p:nvPr/>
        </p:nvSpPr>
        <p:spPr>
          <a:xfrm>
            <a:off x="8672274" y="5597528"/>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审美观念</a:t>
            </a:r>
            <a:endParaRPr lang="en-US" altLang="zh-CN" sz="2000" kern="1200" dirty="0" smtClean="0"/>
          </a:p>
        </p:txBody>
      </p:sp>
    </p:spTree>
    <p:extLst>
      <p:ext uri="{BB962C8B-B14F-4D97-AF65-F5344CB8AC3E}">
        <p14:creationId xmlns:p14="http://schemas.microsoft.com/office/powerpoint/2010/main" val="4052530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a:t>
            </a:r>
            <a:r>
              <a:rPr lang="zh-CN" altLang="en-US" dirty="0" smtClean="0"/>
              <a:t> </a:t>
            </a:r>
            <a:r>
              <a:rPr lang="zh-CN" altLang="en-US" dirty="0"/>
              <a:t>中国传统的宗教信仰</a:t>
            </a:r>
          </a:p>
        </p:txBody>
      </p:sp>
      <p:sp>
        <p:nvSpPr>
          <p:cNvPr id="3" name="内容占位符 2"/>
          <p:cNvSpPr>
            <a:spLocks noGrp="1"/>
          </p:cNvSpPr>
          <p:nvPr>
            <p:ph idx="1"/>
          </p:nvPr>
        </p:nvSpPr>
        <p:spPr/>
        <p:txBody>
          <a:bodyPr/>
          <a:lstStyle/>
          <a:p>
            <a:r>
              <a:rPr lang="en-US" altLang="zh-CN" sz="2400" dirty="0" smtClean="0">
                <a:solidFill>
                  <a:prstClr val="black"/>
                </a:solidFill>
                <a:latin typeface="方正清刻本悦宋简体" panose="02000000000000000000" pitchFamily="2" charset="-122"/>
                <a:ea typeface="方正清刻本悦宋简体" panose="02000000000000000000" pitchFamily="2" charset="-122"/>
              </a:rPr>
              <a:t>5.2.1</a:t>
            </a:r>
            <a:r>
              <a:rPr lang="zh-CN" altLang="en-US" sz="2400" dirty="0" smtClean="0">
                <a:solidFill>
                  <a:prstClr val="black"/>
                </a:solidFill>
                <a:latin typeface="方正清刻本悦宋简体" panose="02000000000000000000" pitchFamily="2" charset="-122"/>
                <a:ea typeface="方正清刻本悦宋简体" panose="02000000000000000000" pitchFamily="2" charset="-122"/>
              </a:rPr>
              <a:t>：原始宗教</a:t>
            </a:r>
            <a:endParaRPr lang="en-US" altLang="zh-CN" sz="2400" dirty="0" smtClean="0">
              <a:solidFill>
                <a:prstClr val="black"/>
              </a:solidFill>
              <a:latin typeface="方正清刻本悦宋简体" panose="02000000000000000000" pitchFamily="2" charset="-122"/>
              <a:ea typeface="方正清刻本悦宋简体" panose="02000000000000000000" pitchFamily="2" charset="-122"/>
            </a:endParaRPr>
          </a:p>
          <a:p>
            <a:r>
              <a:rPr lang="zh-CN" altLang="en-US" sz="2400" dirty="0" smtClean="0">
                <a:solidFill>
                  <a:prstClr val="black"/>
                </a:solidFill>
                <a:latin typeface="方正清刻本悦宋简体" panose="02000000000000000000" pitchFamily="2" charset="-122"/>
                <a:ea typeface="方正清刻本悦宋简体" panose="02000000000000000000" pitchFamily="2" charset="-122"/>
              </a:rPr>
              <a:t>一、含义：</a:t>
            </a:r>
            <a:endParaRPr lang="en-US" altLang="zh-CN" sz="2400" dirty="0" smtClean="0">
              <a:solidFill>
                <a:prstClr val="black"/>
              </a:solidFill>
              <a:latin typeface="方正清刻本悦宋简体" panose="02000000000000000000" pitchFamily="2" charset="-122"/>
              <a:ea typeface="方正清刻本悦宋简体" panose="02000000000000000000" pitchFamily="2" charset="-122"/>
            </a:endParaRPr>
          </a:p>
          <a:p>
            <a:r>
              <a:rPr lang="zh-CN" altLang="en-US" dirty="0" smtClean="0"/>
              <a:t>远古时代出现的自然神崇拜、动物神崇拜、鬼魂崇拜、上帝崇拜、祖先崇拜等。对后来社会</a:t>
            </a:r>
            <a:r>
              <a:rPr lang="zh-CN" altLang="en-US" dirty="0"/>
              <a:t>有较大影响的，主要有</a:t>
            </a:r>
            <a:r>
              <a:rPr lang="zh-CN" altLang="en-US" b="1" u="sng" dirty="0">
                <a:solidFill>
                  <a:schemeClr val="accent5"/>
                </a:solidFill>
              </a:rPr>
              <a:t>上帝崇拜、鬼魂崇拜、祖先崇拜、前兆迷信和占卜</a:t>
            </a:r>
            <a:r>
              <a:rPr lang="zh-CN" altLang="en-US" dirty="0"/>
              <a:t>等</a:t>
            </a:r>
            <a:r>
              <a:rPr lang="zh-CN" altLang="en-US" dirty="0" smtClean="0"/>
              <a:t>。</a:t>
            </a:r>
            <a:r>
              <a:rPr lang="zh-CN" altLang="en-US" dirty="0">
                <a:solidFill>
                  <a:srgbClr val="4472C4"/>
                </a:solidFill>
              </a:rPr>
              <a:t>★</a:t>
            </a:r>
            <a:endParaRPr lang="en-US" altLang="zh-CN" dirty="0" smtClean="0"/>
          </a:p>
          <a:p>
            <a:r>
              <a:rPr lang="zh-CN" altLang="en-US" sz="2400" dirty="0">
                <a:latin typeface="方正清刻本悦宋简体" panose="02000000000000000000" pitchFamily="2" charset="-122"/>
                <a:ea typeface="方正清刻本悦宋简体" panose="02000000000000000000" pitchFamily="2" charset="-122"/>
              </a:rPr>
              <a:t>二、</a:t>
            </a:r>
            <a:r>
              <a:rPr lang="zh-CN" altLang="en-US" sz="2400" dirty="0" smtClean="0">
                <a:latin typeface="方正清刻本悦宋简体" panose="02000000000000000000" pitchFamily="2" charset="-122"/>
                <a:ea typeface="方正清刻本悦宋简体" panose="02000000000000000000" pitchFamily="2" charset="-122"/>
              </a:rPr>
              <a:t>中国</a:t>
            </a:r>
            <a:r>
              <a:rPr lang="zh-CN" altLang="en-US" sz="2400" dirty="0">
                <a:latin typeface="方正清刻本悦宋简体" panose="02000000000000000000" pitchFamily="2" charset="-122"/>
                <a:ea typeface="方正清刻本悦宋简体" panose="02000000000000000000" pitchFamily="2" charset="-122"/>
              </a:rPr>
              <a:t>古代原始宗教的社会作用</a:t>
            </a:r>
          </a:p>
          <a:p>
            <a:pPr marL="457200" indent="-457200">
              <a:buFont typeface="+mj-lt"/>
              <a:buAutoNum type="arabicPeriod"/>
            </a:pPr>
            <a:r>
              <a:rPr lang="zh-CN" altLang="en-US" dirty="0" smtClean="0"/>
              <a:t>保护</a:t>
            </a:r>
            <a:r>
              <a:rPr lang="zh-CN" altLang="en-US" dirty="0"/>
              <a:t>统治者和缓和统治阶级内部的矛盾</a:t>
            </a:r>
            <a:r>
              <a:rPr lang="zh-CN" altLang="en-US" dirty="0" smtClean="0"/>
              <a:t>，</a:t>
            </a:r>
            <a:endParaRPr lang="en-US" altLang="zh-CN" dirty="0" smtClean="0"/>
          </a:p>
          <a:p>
            <a:pPr marL="457200" indent="-457200">
              <a:buFont typeface="+mj-lt"/>
              <a:buAutoNum type="arabicPeriod"/>
            </a:pPr>
            <a:r>
              <a:rPr lang="zh-CN" altLang="en-US" dirty="0" smtClean="0"/>
              <a:t>麻醉</a:t>
            </a:r>
            <a:r>
              <a:rPr lang="zh-CN" altLang="en-US" dirty="0"/>
              <a:t>与驯服被统治者。</a:t>
            </a:r>
          </a:p>
          <a:p>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18</a:t>
            </a:fld>
            <a:endParaRPr lang="zh-CN" altLang="en-US"/>
          </a:p>
        </p:txBody>
      </p:sp>
      <p:sp>
        <p:nvSpPr>
          <p:cNvPr id="6" name="矩形 5"/>
          <p:cNvSpPr/>
          <p:nvPr/>
        </p:nvSpPr>
        <p:spPr>
          <a:xfrm>
            <a:off x="838200" y="4861992"/>
            <a:ext cx="10397838" cy="1274195"/>
          </a:xfrm>
          <a:prstGeom prst="rect">
            <a:avLst/>
          </a:prstGeom>
          <a:ln>
            <a:solidFill>
              <a:schemeClr val="accent5"/>
            </a:solidFill>
          </a:ln>
        </p:spPr>
        <p:txBody>
          <a:bodyPr wrap="square">
            <a:spAutoFit/>
          </a:bodyPr>
          <a:lstStyle/>
          <a:p>
            <a:pPr>
              <a:lnSpc>
                <a:spcPct val="120000"/>
              </a:lnSpc>
            </a:pPr>
            <a:r>
              <a:rPr lang="zh-CN" altLang="en-US" sz="2400" dirty="0">
                <a:latin typeface="方正清刻本悦宋简体" panose="02000000000000000000" pitchFamily="2" charset="-122"/>
                <a:ea typeface="方正清刻本悦宋简体" panose="02000000000000000000" pitchFamily="2" charset="-122"/>
              </a:rPr>
              <a:t>祖先崇拜</a:t>
            </a:r>
            <a:r>
              <a:rPr lang="zh-CN" altLang="en-US" sz="2000" dirty="0" smtClean="0"/>
              <a:t>：</a:t>
            </a:r>
            <a:r>
              <a:rPr lang="zh-CN" altLang="en-US" sz="2000" dirty="0" smtClean="0">
                <a:latin typeface="等线" panose="02010600030101010101" pitchFamily="2" charset="-122"/>
                <a:ea typeface="等线" panose="02010600030101010101" pitchFamily="2" charset="-122"/>
              </a:rPr>
              <a:t>祖先</a:t>
            </a:r>
            <a:r>
              <a:rPr lang="zh-CN" altLang="en-US" sz="2000" dirty="0">
                <a:latin typeface="等线" panose="02010600030101010101" pitchFamily="2" charset="-122"/>
                <a:ea typeface="等线" panose="02010600030101010101" pitchFamily="2" charset="-122"/>
              </a:rPr>
              <a:t>是指与崇拜者有血缘关系的人，它被当做保护本族或本家庭的神秘力量而受崇拜</a:t>
            </a:r>
            <a:r>
              <a:rPr lang="zh-CN" altLang="en-US" sz="2000" dirty="0" smtClean="0">
                <a:latin typeface="等线" panose="02010600030101010101" pitchFamily="2" charset="-122"/>
                <a:ea typeface="等线" panose="02010600030101010101" pitchFamily="2" charset="-122"/>
              </a:rPr>
              <a:t>。祖先</a:t>
            </a:r>
            <a:r>
              <a:rPr lang="zh-CN" altLang="en-US" sz="2000" dirty="0">
                <a:latin typeface="等线" panose="02010600030101010101" pitchFamily="2" charset="-122"/>
                <a:ea typeface="等线" panose="02010600030101010101" pitchFamily="2" charset="-122"/>
              </a:rPr>
              <a:t>崇拜主要是祭</a:t>
            </a:r>
            <a:r>
              <a:rPr lang="zh-CN" altLang="en-US" sz="2000" b="1" u="sng" dirty="0">
                <a:solidFill>
                  <a:schemeClr val="accent5"/>
                </a:solidFill>
                <a:latin typeface="等线" panose="02010600030101010101" pitchFamily="2" charset="-122"/>
                <a:ea typeface="等线" panose="02010600030101010101" pitchFamily="2" charset="-122"/>
              </a:rPr>
              <a:t>有功绩的远祖和血缘关系密切</a:t>
            </a:r>
            <a:r>
              <a:rPr lang="zh-CN" altLang="en-US" sz="2000" dirty="0">
                <a:latin typeface="等线" panose="02010600030101010101" pitchFamily="2" charset="-122"/>
                <a:ea typeface="等线" panose="02010600030101010101" pitchFamily="2" charset="-122"/>
              </a:rPr>
              <a:t>的近几代祖先</a:t>
            </a:r>
            <a:r>
              <a:rPr lang="zh-CN" altLang="en-US" sz="2000" dirty="0" smtClean="0">
                <a:latin typeface="等线" panose="02010600030101010101" pitchFamily="2" charset="-122"/>
                <a:ea typeface="等线" panose="02010600030101010101" pitchFamily="2" charset="-122"/>
              </a:rPr>
              <a:t>。通过</a:t>
            </a:r>
            <a:r>
              <a:rPr lang="zh-CN" altLang="en-US" sz="2000" dirty="0">
                <a:latin typeface="等线" panose="02010600030101010101" pitchFamily="2" charset="-122"/>
                <a:ea typeface="等线" panose="02010600030101010101" pitchFamily="2" charset="-122"/>
              </a:rPr>
              <a:t>纪念祖先的功绩，加强共同血缘观念，明确人们之间的辈分关系</a:t>
            </a:r>
            <a:r>
              <a:rPr lang="zh-CN" altLang="en-US" sz="2000" dirty="0" smtClean="0">
                <a:latin typeface="等线" panose="02010600030101010101" pitchFamily="2" charset="-122"/>
                <a:ea typeface="等线" panose="02010600030101010101" pitchFamily="2" charset="-122"/>
              </a:rPr>
              <a:t>。</a:t>
            </a:r>
            <a:r>
              <a:rPr lang="zh-CN" altLang="en-US" sz="2000" dirty="0">
                <a:solidFill>
                  <a:srgbClr val="4472C4"/>
                </a:solidFill>
                <a:latin typeface="等线" panose="02010600030101010101" pitchFamily="2" charset="-122"/>
                <a:ea typeface="等线" panose="02010600030101010101" pitchFamily="2" charset="-122"/>
              </a:rPr>
              <a:t>★</a:t>
            </a:r>
            <a:endParaRPr lang="zh-CN" altLang="en-US" sz="2000" dirty="0">
              <a:latin typeface="等线" panose="02010600030101010101" pitchFamily="2" charset="-122"/>
              <a:ea typeface="等线" panose="02010600030101010101" pitchFamily="2" charset="-122"/>
            </a:endParaRPr>
          </a:p>
        </p:txBody>
      </p:sp>
      <p:sp>
        <p:nvSpPr>
          <p:cNvPr id="7" name="圆角矩形 6"/>
          <p:cNvSpPr/>
          <p:nvPr/>
        </p:nvSpPr>
        <p:spPr>
          <a:xfrm>
            <a:off x="7110152" y="5737176"/>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8" name="圆角矩形 7"/>
          <p:cNvSpPr/>
          <p:nvPr/>
        </p:nvSpPr>
        <p:spPr>
          <a:xfrm>
            <a:off x="5634239" y="3357219"/>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大</a:t>
            </a:r>
            <a:endParaRPr lang="zh-CN" altLang="en-US" sz="2000" dirty="0">
              <a:latin typeface="+mj-ea"/>
              <a:ea typeface="+mj-ea"/>
            </a:endParaRPr>
          </a:p>
        </p:txBody>
      </p:sp>
      <p:sp>
        <p:nvSpPr>
          <p:cNvPr id="9" name="任意多边形 99"/>
          <p:cNvSpPr/>
          <p:nvPr/>
        </p:nvSpPr>
        <p:spPr>
          <a:xfrm>
            <a:off x="10718194" y="814064"/>
            <a:ext cx="1473806"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第二节 宗教</a:t>
            </a:r>
            <a:endParaRPr lang="zh-CN" altLang="en-US" sz="2000" kern="1200" dirty="0"/>
          </a:p>
        </p:txBody>
      </p:sp>
      <p:sp>
        <p:nvSpPr>
          <p:cNvPr id="10" name="任意多边形 100"/>
          <p:cNvSpPr/>
          <p:nvPr/>
        </p:nvSpPr>
        <p:spPr>
          <a:xfrm rot="3907178">
            <a:off x="9945638" y="595361"/>
            <a:ext cx="1087552" cy="22742"/>
          </a:xfrm>
          <a:custGeom>
            <a:avLst/>
            <a:gdLst>
              <a:gd name="connsiteX0" fmla="*/ 0 w 1087551"/>
              <a:gd name="connsiteY0" fmla="*/ 11370 h 22741"/>
              <a:gd name="connsiteX1" fmla="*/ 1087551 w 1087551"/>
              <a:gd name="connsiteY1" fmla="*/ 11370 h 22741"/>
            </a:gdLst>
            <a:ahLst/>
            <a:cxnLst>
              <a:cxn ang="0">
                <a:pos x="connsiteX0" y="connsiteY0"/>
              </a:cxn>
              <a:cxn ang="0">
                <a:pos x="connsiteX1" y="connsiteY1"/>
              </a:cxn>
            </a:cxnLst>
            <a:rect l="l" t="t" r="r" b="b"/>
            <a:pathLst>
              <a:path w="1087551" h="22741">
                <a:moveTo>
                  <a:pt x="1087551"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29287" tIns="-15817" rIns="529287" bIns="-15819"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101"/>
          <p:cNvSpPr/>
          <p:nvPr/>
        </p:nvSpPr>
        <p:spPr>
          <a:xfrm>
            <a:off x="9116734" y="0"/>
            <a:ext cx="1143900" cy="39940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原始宗教</a:t>
            </a:r>
            <a:endParaRPr lang="zh-CN" altLang="en-US" sz="2000" kern="1200" dirty="0"/>
          </a:p>
        </p:txBody>
      </p:sp>
      <p:sp>
        <p:nvSpPr>
          <p:cNvPr id="12" name="任意多边形 102"/>
          <p:cNvSpPr/>
          <p:nvPr/>
        </p:nvSpPr>
        <p:spPr>
          <a:xfrm rot="2142401">
            <a:off x="10207670" y="924232"/>
            <a:ext cx="563487" cy="22742"/>
          </a:xfrm>
          <a:custGeom>
            <a:avLst/>
            <a:gdLst>
              <a:gd name="connsiteX0" fmla="*/ 0 w 563486"/>
              <a:gd name="connsiteY0" fmla="*/ 11370 h 22741"/>
              <a:gd name="connsiteX1" fmla="*/ 563486 w 563486"/>
              <a:gd name="connsiteY1" fmla="*/ 11370 h 22741"/>
            </a:gdLst>
            <a:ahLst/>
            <a:cxnLst>
              <a:cxn ang="0">
                <a:pos x="connsiteX0" y="connsiteY0"/>
              </a:cxn>
              <a:cxn ang="0">
                <a:pos x="connsiteX1" y="connsiteY1"/>
              </a:cxn>
            </a:cxnLst>
            <a:rect l="l" t="t" r="r" b="b"/>
            <a:pathLst>
              <a:path w="563486" h="22741">
                <a:moveTo>
                  <a:pt x="563486"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80357" tIns="-2716" rIns="280355" bIns="-271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3" name="任意多边形 103"/>
          <p:cNvSpPr/>
          <p:nvPr/>
        </p:nvSpPr>
        <p:spPr>
          <a:xfrm>
            <a:off x="9116734" y="485193"/>
            <a:ext cx="1143900" cy="426224"/>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道</a:t>
            </a:r>
            <a:endParaRPr lang="zh-CN" altLang="en-US" sz="2000" kern="1200" dirty="0"/>
          </a:p>
        </p:txBody>
      </p:sp>
      <p:sp>
        <p:nvSpPr>
          <p:cNvPr id="14" name="任意多边形 104"/>
          <p:cNvSpPr/>
          <p:nvPr/>
        </p:nvSpPr>
        <p:spPr>
          <a:xfrm rot="19457599">
            <a:off x="10207670" y="1253103"/>
            <a:ext cx="563487" cy="22742"/>
          </a:xfrm>
          <a:custGeom>
            <a:avLst/>
            <a:gdLst>
              <a:gd name="connsiteX0" fmla="*/ 0 w 563486"/>
              <a:gd name="connsiteY0" fmla="*/ 11370 h 22741"/>
              <a:gd name="connsiteX1" fmla="*/ 563486 w 563486"/>
              <a:gd name="connsiteY1" fmla="*/ 11370 h 22741"/>
            </a:gdLst>
            <a:ahLst/>
            <a:cxnLst>
              <a:cxn ang="0">
                <a:pos x="connsiteX0" y="connsiteY0"/>
              </a:cxn>
              <a:cxn ang="0">
                <a:pos x="connsiteX1" y="connsiteY1"/>
              </a:cxn>
            </a:cxnLst>
            <a:rect l="l" t="t" r="r" b="b"/>
            <a:pathLst>
              <a:path w="563486" h="22741">
                <a:moveTo>
                  <a:pt x="563486"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80356" tIns="-2715" rIns="280356" bIns="-2718"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5" name="任意多边形 105"/>
          <p:cNvSpPr/>
          <p:nvPr/>
        </p:nvSpPr>
        <p:spPr>
          <a:xfrm>
            <a:off x="9116734" y="1074974"/>
            <a:ext cx="1143900" cy="375756"/>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佛</a:t>
            </a:r>
            <a:endParaRPr lang="zh-CN" altLang="en-US" sz="2000" kern="1200" dirty="0"/>
          </a:p>
        </p:txBody>
      </p:sp>
      <p:sp>
        <p:nvSpPr>
          <p:cNvPr id="16" name="任意多边形 106"/>
          <p:cNvSpPr/>
          <p:nvPr/>
        </p:nvSpPr>
        <p:spPr>
          <a:xfrm rot="17692822">
            <a:off x="10057638" y="1406575"/>
            <a:ext cx="863552" cy="126626"/>
          </a:xfrm>
          <a:custGeom>
            <a:avLst/>
            <a:gdLst>
              <a:gd name="connsiteX0" fmla="*/ 0 w 1087551"/>
              <a:gd name="connsiteY0" fmla="*/ 11370 h 22741"/>
              <a:gd name="connsiteX1" fmla="*/ 1087551 w 1087551"/>
              <a:gd name="connsiteY1" fmla="*/ 11370 h 22741"/>
            </a:gdLst>
            <a:ahLst/>
            <a:cxnLst>
              <a:cxn ang="0">
                <a:pos x="connsiteX0" y="connsiteY0"/>
              </a:cxn>
              <a:cxn ang="0">
                <a:pos x="connsiteX1" y="connsiteY1"/>
              </a:cxn>
            </a:cxnLst>
            <a:rect l="l" t="t" r="r" b="b"/>
            <a:pathLst>
              <a:path w="1087551" h="22741">
                <a:moveTo>
                  <a:pt x="1087551"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29287" tIns="-15819" rIns="529287" bIns="-1581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7" name="任意多边形 107"/>
          <p:cNvSpPr/>
          <p:nvPr/>
        </p:nvSpPr>
        <p:spPr>
          <a:xfrm>
            <a:off x="9116734" y="1565578"/>
            <a:ext cx="1143900" cy="49004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儒</a:t>
            </a:r>
            <a:endParaRPr lang="zh-CN" altLang="en-US" sz="2000" kern="1200" dirty="0"/>
          </a:p>
        </p:txBody>
      </p:sp>
      <p:sp>
        <p:nvSpPr>
          <p:cNvPr id="18" name="矩形 17"/>
          <p:cNvSpPr/>
          <p:nvPr/>
        </p:nvSpPr>
        <p:spPr>
          <a:xfrm>
            <a:off x="461376" y="0"/>
            <a:ext cx="2544687" cy="338554"/>
          </a:xfrm>
          <a:prstGeom prst="rect">
            <a:avLst/>
          </a:prstGeom>
        </p:spPr>
        <p:txBody>
          <a:bodyPr wrap="none">
            <a:spAutoFit/>
          </a:bodyPr>
          <a:lstStyle/>
          <a:p>
            <a:r>
              <a:rPr lang="en-US" altLang="zh-CN" sz="1600" dirty="0"/>
              <a:t>5.2.1 </a:t>
            </a:r>
            <a:r>
              <a:rPr lang="zh-CN" altLang="en-US" sz="1600" dirty="0" smtClean="0"/>
              <a:t>中国</a:t>
            </a:r>
            <a:r>
              <a:rPr lang="zh-CN" altLang="en-US" sz="1600" dirty="0"/>
              <a:t>古代的原始宗教</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第二节 中国传统的宗教信仰</a:t>
            </a:r>
          </a:p>
        </p:txBody>
      </p:sp>
      <p:sp>
        <p:nvSpPr>
          <p:cNvPr id="3" name="内容占位符 2"/>
          <p:cNvSpPr>
            <a:spLocks noGrp="1"/>
          </p:cNvSpPr>
          <p:nvPr>
            <p:ph idx="1"/>
          </p:nvPr>
        </p:nvSpPr>
        <p:spPr/>
        <p:txBody>
          <a:bodyPr>
            <a:normAutofit/>
          </a:bodyPr>
          <a:lstStyle/>
          <a:p>
            <a:r>
              <a:rPr lang="zh-CN" altLang="en-US" sz="2400" dirty="0">
                <a:latin typeface="方正清刻本悦宋简体" panose="02000000000000000000" pitchFamily="2" charset="-122"/>
                <a:ea typeface="方正清刻本悦宋简体" panose="02000000000000000000" pitchFamily="2" charset="-122"/>
              </a:rPr>
              <a:t>问题二：道教对中国文化的影响</a:t>
            </a:r>
          </a:p>
          <a:p>
            <a:r>
              <a:rPr lang="zh-CN" altLang="en-US" sz="2400" dirty="0">
                <a:latin typeface="方正清刻本悦宋简体" panose="02000000000000000000" pitchFamily="2" charset="-122"/>
                <a:ea typeface="方正清刻本悦宋简体" panose="02000000000000000000" pitchFamily="2" charset="-122"/>
              </a:rPr>
              <a:t>一、</a:t>
            </a:r>
            <a:r>
              <a:rPr lang="zh-CN" altLang="en-US" sz="2400" dirty="0" smtClean="0">
                <a:latin typeface="方正清刻本悦宋简体" panose="02000000000000000000" pitchFamily="2" charset="-122"/>
                <a:ea typeface="方正清刻本悦宋简体" panose="02000000000000000000" pitchFamily="2" charset="-122"/>
              </a:rPr>
              <a:t>发展</a:t>
            </a:r>
            <a:r>
              <a:rPr lang="zh-CN" altLang="en-US" sz="2400" dirty="0">
                <a:solidFill>
                  <a:srgbClr val="4472C4"/>
                </a:solidFill>
              </a:rPr>
              <a:t>★</a:t>
            </a:r>
            <a:endParaRPr lang="en-US" altLang="zh-CN" sz="2400" dirty="0">
              <a:latin typeface="方正清刻本悦宋简体" panose="02000000000000000000" pitchFamily="2" charset="-122"/>
              <a:ea typeface="方正清刻本悦宋简体" panose="02000000000000000000" pitchFamily="2" charset="-122"/>
            </a:endParaRPr>
          </a:p>
          <a:p>
            <a:pPr marL="457200" indent="-457200">
              <a:buFont typeface="+mj-lt"/>
              <a:buAutoNum type="arabicPeriod"/>
            </a:pPr>
            <a:r>
              <a:rPr lang="zh-CN" altLang="en-US" b="1" u="sng" dirty="0">
                <a:solidFill>
                  <a:schemeClr val="accent5"/>
                </a:solidFill>
              </a:rPr>
              <a:t>东汉</a:t>
            </a:r>
            <a:r>
              <a:rPr lang="zh-CN" altLang="en-US" dirty="0"/>
              <a:t>，</a:t>
            </a:r>
            <a:r>
              <a:rPr lang="zh-CN" altLang="en-US" b="1" u="sng" dirty="0">
                <a:solidFill>
                  <a:schemeClr val="accent5"/>
                </a:solidFill>
              </a:rPr>
              <a:t>张道陵</a:t>
            </a:r>
            <a:r>
              <a:rPr lang="zh-CN" altLang="en-US" dirty="0" smtClean="0"/>
              <a:t>创立</a:t>
            </a:r>
            <a:r>
              <a:rPr lang="zh-CN" altLang="en-US" b="1" u="sng" dirty="0">
                <a:solidFill>
                  <a:schemeClr val="accent5"/>
                </a:solidFill>
              </a:rPr>
              <a:t>“五斗米道”</a:t>
            </a:r>
            <a:r>
              <a:rPr lang="zh-CN" altLang="en-US" dirty="0" smtClean="0"/>
              <a:t>， 又</a:t>
            </a:r>
            <a:r>
              <a:rPr lang="zh-CN" altLang="en-US" dirty="0"/>
              <a:t>名</a:t>
            </a:r>
            <a:r>
              <a:rPr lang="zh-CN" altLang="en-US" b="1" u="sng" dirty="0">
                <a:solidFill>
                  <a:schemeClr val="accent5"/>
                </a:solidFill>
              </a:rPr>
              <a:t>“天师道”</a:t>
            </a:r>
            <a:r>
              <a:rPr lang="zh-CN" altLang="en-US" dirty="0"/>
              <a:t>。 </a:t>
            </a:r>
          </a:p>
          <a:p>
            <a:pPr marL="457200" indent="-457200">
              <a:buFont typeface="+mj-lt"/>
              <a:buAutoNum type="arabicPeriod"/>
            </a:pPr>
            <a:r>
              <a:rPr lang="zh-CN" altLang="en-US" dirty="0" smtClean="0"/>
              <a:t>唐宋之后，南北天师道等逐渐合流，到元代归并为</a:t>
            </a:r>
            <a:r>
              <a:rPr lang="zh-CN" altLang="en-US" b="1" u="sng" dirty="0">
                <a:solidFill>
                  <a:schemeClr val="accent5"/>
                </a:solidFill>
              </a:rPr>
              <a:t>“正一道”</a:t>
            </a:r>
            <a:r>
              <a:rPr lang="zh-CN" altLang="en-US" dirty="0" smtClean="0"/>
              <a:t>。</a:t>
            </a:r>
            <a:endParaRPr lang="en-US" altLang="zh-CN" dirty="0" smtClean="0"/>
          </a:p>
          <a:p>
            <a:pPr marL="457200" indent="-457200">
              <a:buFont typeface="+mj-lt"/>
              <a:buAutoNum type="arabicPeriod"/>
            </a:pPr>
            <a:r>
              <a:rPr lang="zh-CN" altLang="en-US" dirty="0" smtClean="0"/>
              <a:t>在北方</a:t>
            </a:r>
            <a:r>
              <a:rPr lang="zh-CN" altLang="en-US" b="1" u="sng" dirty="0">
                <a:solidFill>
                  <a:schemeClr val="accent5"/>
                </a:solidFill>
              </a:rPr>
              <a:t>王重阳</a:t>
            </a:r>
            <a:r>
              <a:rPr lang="zh-CN" altLang="en-US" dirty="0" smtClean="0"/>
              <a:t>创立</a:t>
            </a:r>
            <a:r>
              <a:rPr lang="zh-CN" altLang="en-US" b="1" u="sng" dirty="0">
                <a:solidFill>
                  <a:schemeClr val="accent5"/>
                </a:solidFill>
              </a:rPr>
              <a:t>全真派</a:t>
            </a:r>
            <a:r>
              <a:rPr lang="zh-CN" altLang="en-US" dirty="0" smtClean="0"/>
              <a:t>。</a:t>
            </a:r>
            <a:endParaRPr lang="en-US" altLang="zh-CN" dirty="0" smtClean="0"/>
          </a:p>
          <a:p>
            <a:pPr marL="457200" indent="-457200">
              <a:buFont typeface="+mj-lt"/>
              <a:buAutoNum type="arabicPeriod"/>
            </a:pPr>
            <a:r>
              <a:rPr lang="zh-CN" altLang="en-US" dirty="0" smtClean="0"/>
              <a:t>此后</a:t>
            </a:r>
            <a:r>
              <a:rPr lang="zh-CN" altLang="en-US" dirty="0"/>
              <a:t>道教正式分为正一、全真两大教派</a:t>
            </a:r>
            <a:r>
              <a:rPr lang="zh-CN" altLang="en-US" dirty="0" smtClean="0"/>
              <a:t>。正一派道士</a:t>
            </a:r>
            <a:r>
              <a:rPr lang="zh-CN" altLang="en-US" dirty="0"/>
              <a:t>不出家</a:t>
            </a:r>
            <a:r>
              <a:rPr lang="zh-CN" altLang="en-US" dirty="0" smtClean="0"/>
              <a:t>，全</a:t>
            </a:r>
            <a:r>
              <a:rPr lang="zh-CN" altLang="en-US" dirty="0"/>
              <a:t>真派的道士须出家</a:t>
            </a:r>
            <a:r>
              <a:rPr lang="zh-CN" altLang="en-US" dirty="0" smtClean="0"/>
              <a:t>。</a:t>
            </a:r>
            <a:endParaRPr lang="en-US" altLang="zh-CN" dirty="0" smtClean="0"/>
          </a:p>
          <a:p>
            <a:r>
              <a:rPr lang="zh-CN" altLang="en-US" sz="2400" dirty="0">
                <a:latin typeface="方正清刻本悦宋简体" panose="02000000000000000000" pitchFamily="2" charset="-122"/>
                <a:ea typeface="方正清刻本悦宋简体" panose="02000000000000000000" pitchFamily="2" charset="-122"/>
              </a:rPr>
              <a:t>二、</a:t>
            </a:r>
            <a:r>
              <a:rPr lang="zh-CN" altLang="en-US" sz="2400" dirty="0" smtClean="0">
                <a:latin typeface="方正清刻本悦宋简体" panose="02000000000000000000" pitchFamily="2" charset="-122"/>
                <a:ea typeface="方正清刻本悦宋简体" panose="02000000000000000000" pitchFamily="2" charset="-122"/>
              </a:rPr>
              <a:t>思想</a:t>
            </a:r>
            <a:r>
              <a:rPr lang="zh-CN" altLang="en-US" sz="2400" dirty="0">
                <a:solidFill>
                  <a:srgbClr val="4472C4"/>
                </a:solidFill>
              </a:rPr>
              <a:t>★</a:t>
            </a:r>
            <a:endParaRPr lang="en-US" altLang="zh-CN" sz="2400" dirty="0">
              <a:latin typeface="方正清刻本悦宋简体" panose="02000000000000000000" pitchFamily="2" charset="-122"/>
              <a:ea typeface="方正清刻本悦宋简体" panose="02000000000000000000" pitchFamily="2" charset="-122"/>
            </a:endParaRPr>
          </a:p>
          <a:p>
            <a:pPr marL="457200" indent="-457200">
              <a:buFont typeface="+mj-lt"/>
              <a:buAutoNum type="arabicPeriod"/>
            </a:pPr>
            <a:r>
              <a:rPr lang="zh-CN" altLang="en-US" dirty="0" smtClean="0"/>
              <a:t>道教</a:t>
            </a:r>
            <a:r>
              <a:rPr lang="zh-CN" altLang="en-US" dirty="0"/>
              <a:t>奉</a:t>
            </a:r>
            <a:r>
              <a:rPr lang="zh-CN" altLang="en-US" b="1" u="sng" dirty="0">
                <a:solidFill>
                  <a:schemeClr val="accent5"/>
                </a:solidFill>
              </a:rPr>
              <a:t>老子</a:t>
            </a:r>
            <a:r>
              <a:rPr lang="zh-CN" altLang="en-US" dirty="0"/>
              <a:t>为教祖，尊称</a:t>
            </a:r>
            <a:r>
              <a:rPr lang="zh-CN" altLang="en-US" b="1" u="sng" dirty="0">
                <a:solidFill>
                  <a:schemeClr val="accent5"/>
                </a:solidFill>
              </a:rPr>
              <a:t>“太上老君”</a:t>
            </a:r>
            <a:r>
              <a:rPr lang="zh-CN" altLang="en-US" dirty="0" smtClean="0"/>
              <a:t>。</a:t>
            </a:r>
            <a:endParaRPr lang="en-US" altLang="zh-CN" dirty="0" smtClean="0"/>
          </a:p>
          <a:p>
            <a:pPr marL="457200" indent="-457200">
              <a:buFont typeface="+mj-lt"/>
              <a:buAutoNum type="arabicPeriod"/>
            </a:pPr>
            <a:r>
              <a:rPr lang="zh-CN" altLang="en-US" dirty="0" smtClean="0"/>
              <a:t>道教是</a:t>
            </a:r>
            <a:r>
              <a:rPr lang="zh-CN" altLang="en-US" dirty="0"/>
              <a:t>将古代的鬼神崇拜，秦汉时期的神仙信仰、黄老道术以及经学、墨学的某些观点融合以后而成的</a:t>
            </a:r>
            <a:r>
              <a:rPr lang="zh-CN" altLang="en-US" dirty="0" smtClean="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19</a:t>
            </a:fld>
            <a:endParaRPr lang="zh-CN" altLang="en-US"/>
          </a:p>
        </p:txBody>
      </p:sp>
      <p:sp>
        <p:nvSpPr>
          <p:cNvPr id="5" name="任意多边形 99"/>
          <p:cNvSpPr/>
          <p:nvPr/>
        </p:nvSpPr>
        <p:spPr>
          <a:xfrm>
            <a:off x="10718194" y="814064"/>
            <a:ext cx="1473806"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第二节 宗教</a:t>
            </a:r>
            <a:endParaRPr lang="zh-CN" altLang="en-US" sz="2000" kern="1200" dirty="0"/>
          </a:p>
        </p:txBody>
      </p:sp>
      <p:sp>
        <p:nvSpPr>
          <p:cNvPr id="6" name="任意多边形 100"/>
          <p:cNvSpPr/>
          <p:nvPr/>
        </p:nvSpPr>
        <p:spPr>
          <a:xfrm rot="3907178">
            <a:off x="9945638" y="595361"/>
            <a:ext cx="1087552" cy="22742"/>
          </a:xfrm>
          <a:custGeom>
            <a:avLst/>
            <a:gdLst>
              <a:gd name="connsiteX0" fmla="*/ 0 w 1087551"/>
              <a:gd name="connsiteY0" fmla="*/ 11370 h 22741"/>
              <a:gd name="connsiteX1" fmla="*/ 1087551 w 1087551"/>
              <a:gd name="connsiteY1" fmla="*/ 11370 h 22741"/>
            </a:gdLst>
            <a:ahLst/>
            <a:cxnLst>
              <a:cxn ang="0">
                <a:pos x="connsiteX0" y="connsiteY0"/>
              </a:cxn>
              <a:cxn ang="0">
                <a:pos x="connsiteX1" y="connsiteY1"/>
              </a:cxn>
            </a:cxnLst>
            <a:rect l="l" t="t" r="r" b="b"/>
            <a:pathLst>
              <a:path w="1087551" h="22741">
                <a:moveTo>
                  <a:pt x="1087551"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29287" tIns="-15817" rIns="529287" bIns="-15819"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 name="任意多边形 101"/>
          <p:cNvSpPr/>
          <p:nvPr/>
        </p:nvSpPr>
        <p:spPr>
          <a:xfrm>
            <a:off x="9116734" y="0"/>
            <a:ext cx="1143900" cy="39940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原始宗教</a:t>
            </a:r>
            <a:endParaRPr lang="zh-CN" altLang="en-US" sz="2000" kern="1200" dirty="0"/>
          </a:p>
        </p:txBody>
      </p:sp>
      <p:sp>
        <p:nvSpPr>
          <p:cNvPr id="8" name="任意多边形 102"/>
          <p:cNvSpPr/>
          <p:nvPr/>
        </p:nvSpPr>
        <p:spPr>
          <a:xfrm rot="2142401">
            <a:off x="10207670" y="924232"/>
            <a:ext cx="563487" cy="22742"/>
          </a:xfrm>
          <a:custGeom>
            <a:avLst/>
            <a:gdLst>
              <a:gd name="connsiteX0" fmla="*/ 0 w 563486"/>
              <a:gd name="connsiteY0" fmla="*/ 11370 h 22741"/>
              <a:gd name="connsiteX1" fmla="*/ 563486 w 563486"/>
              <a:gd name="connsiteY1" fmla="*/ 11370 h 22741"/>
            </a:gdLst>
            <a:ahLst/>
            <a:cxnLst>
              <a:cxn ang="0">
                <a:pos x="connsiteX0" y="connsiteY0"/>
              </a:cxn>
              <a:cxn ang="0">
                <a:pos x="connsiteX1" y="connsiteY1"/>
              </a:cxn>
            </a:cxnLst>
            <a:rect l="l" t="t" r="r" b="b"/>
            <a:pathLst>
              <a:path w="563486" h="22741">
                <a:moveTo>
                  <a:pt x="563486"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80357" tIns="-2716" rIns="280355" bIns="-271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 name="任意多边形 103"/>
          <p:cNvSpPr/>
          <p:nvPr/>
        </p:nvSpPr>
        <p:spPr>
          <a:xfrm>
            <a:off x="9116734" y="485193"/>
            <a:ext cx="1143900" cy="426224"/>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道</a:t>
            </a:r>
            <a:endParaRPr lang="zh-CN" altLang="en-US" sz="2000" kern="1200" dirty="0"/>
          </a:p>
        </p:txBody>
      </p:sp>
      <p:sp>
        <p:nvSpPr>
          <p:cNvPr id="10" name="任意多边形 104"/>
          <p:cNvSpPr/>
          <p:nvPr/>
        </p:nvSpPr>
        <p:spPr>
          <a:xfrm rot="19457599">
            <a:off x="10207670" y="1253103"/>
            <a:ext cx="563487" cy="22742"/>
          </a:xfrm>
          <a:custGeom>
            <a:avLst/>
            <a:gdLst>
              <a:gd name="connsiteX0" fmla="*/ 0 w 563486"/>
              <a:gd name="connsiteY0" fmla="*/ 11370 h 22741"/>
              <a:gd name="connsiteX1" fmla="*/ 563486 w 563486"/>
              <a:gd name="connsiteY1" fmla="*/ 11370 h 22741"/>
            </a:gdLst>
            <a:ahLst/>
            <a:cxnLst>
              <a:cxn ang="0">
                <a:pos x="connsiteX0" y="connsiteY0"/>
              </a:cxn>
              <a:cxn ang="0">
                <a:pos x="connsiteX1" y="connsiteY1"/>
              </a:cxn>
            </a:cxnLst>
            <a:rect l="l" t="t" r="r" b="b"/>
            <a:pathLst>
              <a:path w="563486" h="22741">
                <a:moveTo>
                  <a:pt x="563486"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80356" tIns="-2715" rIns="280356" bIns="-2718"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105"/>
          <p:cNvSpPr/>
          <p:nvPr/>
        </p:nvSpPr>
        <p:spPr>
          <a:xfrm>
            <a:off x="9116734" y="1074974"/>
            <a:ext cx="1143900" cy="375756"/>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佛</a:t>
            </a:r>
            <a:endParaRPr lang="zh-CN" altLang="en-US" sz="2000" kern="1200" dirty="0"/>
          </a:p>
        </p:txBody>
      </p:sp>
      <p:sp>
        <p:nvSpPr>
          <p:cNvPr id="12" name="任意多边形 106"/>
          <p:cNvSpPr/>
          <p:nvPr/>
        </p:nvSpPr>
        <p:spPr>
          <a:xfrm rot="17692822">
            <a:off x="10057638" y="1406575"/>
            <a:ext cx="863552" cy="126626"/>
          </a:xfrm>
          <a:custGeom>
            <a:avLst/>
            <a:gdLst>
              <a:gd name="connsiteX0" fmla="*/ 0 w 1087551"/>
              <a:gd name="connsiteY0" fmla="*/ 11370 h 22741"/>
              <a:gd name="connsiteX1" fmla="*/ 1087551 w 1087551"/>
              <a:gd name="connsiteY1" fmla="*/ 11370 h 22741"/>
            </a:gdLst>
            <a:ahLst/>
            <a:cxnLst>
              <a:cxn ang="0">
                <a:pos x="connsiteX0" y="connsiteY0"/>
              </a:cxn>
              <a:cxn ang="0">
                <a:pos x="connsiteX1" y="connsiteY1"/>
              </a:cxn>
            </a:cxnLst>
            <a:rect l="l" t="t" r="r" b="b"/>
            <a:pathLst>
              <a:path w="1087551" h="22741">
                <a:moveTo>
                  <a:pt x="1087551"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29287" tIns="-15819" rIns="529287" bIns="-1581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3" name="任意多边形 107"/>
          <p:cNvSpPr/>
          <p:nvPr/>
        </p:nvSpPr>
        <p:spPr>
          <a:xfrm>
            <a:off x="9116734" y="1565578"/>
            <a:ext cx="1143900" cy="49004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儒</a:t>
            </a:r>
            <a:endParaRPr lang="zh-CN" altLang="en-US" sz="2000" kern="1200" dirty="0"/>
          </a:p>
        </p:txBody>
      </p:sp>
      <p:sp>
        <p:nvSpPr>
          <p:cNvPr id="14" name="矩形 13"/>
          <p:cNvSpPr/>
          <p:nvPr/>
        </p:nvSpPr>
        <p:spPr>
          <a:xfrm>
            <a:off x="674857" y="49724"/>
            <a:ext cx="2749872" cy="338554"/>
          </a:xfrm>
          <a:prstGeom prst="rect">
            <a:avLst/>
          </a:prstGeom>
        </p:spPr>
        <p:txBody>
          <a:bodyPr wrap="none">
            <a:spAutoFit/>
          </a:bodyPr>
          <a:lstStyle/>
          <a:p>
            <a:r>
              <a:rPr lang="en-US" altLang="zh-CN" sz="1600" dirty="0"/>
              <a:t>5.2.2 </a:t>
            </a:r>
            <a:r>
              <a:rPr lang="zh-CN" altLang="en-US" sz="1600" dirty="0" smtClean="0"/>
              <a:t>道教对中</a:t>
            </a:r>
            <a:r>
              <a:rPr lang="zh-CN" altLang="en-US" sz="1600" dirty="0"/>
              <a:t>国文化的影响</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56571" y="348771"/>
            <a:ext cx="6986552" cy="1173605"/>
            <a:chOff x="3552909" y="1155105"/>
            <a:chExt cx="6986552" cy="1173605"/>
          </a:xfrm>
        </p:grpSpPr>
        <p:grpSp>
          <p:nvGrpSpPr>
            <p:cNvPr id="7" name="组合 6"/>
            <p:cNvGrpSpPr/>
            <p:nvPr/>
          </p:nvGrpSpPr>
          <p:grpSpPr>
            <a:xfrm>
              <a:off x="3552909" y="1155105"/>
              <a:ext cx="6986552" cy="1173605"/>
              <a:chOff x="1009997" y="2269374"/>
              <a:chExt cx="6986552" cy="1173605"/>
            </a:xfrm>
          </p:grpSpPr>
          <p:sp>
            <p:nvSpPr>
              <p:cNvPr id="3" name="矩形 2"/>
              <p:cNvSpPr/>
              <p:nvPr/>
            </p:nvSpPr>
            <p:spPr>
              <a:xfrm>
                <a:off x="1009997" y="2269374"/>
                <a:ext cx="6986552" cy="78139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5" name="文本框 4"/>
              <p:cNvSpPr txBox="1"/>
              <p:nvPr/>
            </p:nvSpPr>
            <p:spPr>
              <a:xfrm>
                <a:off x="1152655" y="2427316"/>
                <a:ext cx="806334" cy="1015663"/>
              </a:xfrm>
              <a:prstGeom prst="rect">
                <a:avLst/>
              </a:prstGeom>
              <a:solidFill>
                <a:schemeClr val="bg1"/>
              </a:solidFill>
            </p:spPr>
            <p:txBody>
              <a:bodyPr wrap="square" rtlCol="0">
                <a:spAutoFit/>
              </a:bodyPr>
              <a:lstStyle/>
              <a:p>
                <a:pPr algn="ctr"/>
                <a:r>
                  <a:rPr lang="en-US" altLang="zh-CN" sz="6000" dirty="0" smtClean="0">
                    <a:solidFill>
                      <a:srgbClr val="A6A6A6"/>
                    </a:solidFill>
                    <a:latin typeface="等线" panose="02010600030101010101" pitchFamily="2" charset="-122"/>
                    <a:ea typeface="等线" panose="02010600030101010101" pitchFamily="2" charset="-122"/>
                  </a:rPr>
                  <a:t>1</a:t>
                </a:r>
                <a:endParaRPr lang="zh-CN" altLang="en-US" sz="6000" dirty="0">
                  <a:solidFill>
                    <a:srgbClr val="A6A6A6"/>
                  </a:solidFill>
                  <a:latin typeface="等线" panose="02010600030101010101" pitchFamily="2" charset="-122"/>
                  <a:ea typeface="等线" panose="02010600030101010101" pitchFamily="2" charset="-122"/>
                </a:endParaRPr>
              </a:p>
            </p:txBody>
          </p:sp>
          <p:sp>
            <p:nvSpPr>
              <p:cNvPr id="6" name="矩形 5"/>
              <p:cNvSpPr/>
              <p:nvPr/>
            </p:nvSpPr>
            <p:spPr>
              <a:xfrm>
                <a:off x="1958989" y="3014770"/>
                <a:ext cx="72000" cy="72000"/>
              </a:xfrm>
              <a:prstGeom prst="rect">
                <a:avLst/>
              </a:prstGeom>
              <a:solidFill>
                <a:schemeClr val="accent5"/>
              </a:solidFill>
              <a:ln>
                <a:solidFill>
                  <a:schemeClr val="accent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ea typeface="等线" panose="02010600030101010101" pitchFamily="2" charset="-122"/>
                </a:endParaRPr>
              </a:p>
            </p:txBody>
          </p:sp>
        </p:grpSp>
        <p:sp>
          <p:nvSpPr>
            <p:cNvPr id="23" name="矩形 22"/>
            <p:cNvSpPr/>
            <p:nvPr/>
          </p:nvSpPr>
          <p:spPr>
            <a:xfrm>
              <a:off x="4711685" y="1340884"/>
              <a:ext cx="2563522" cy="400110"/>
            </a:xfrm>
            <a:prstGeom prst="rect">
              <a:avLst/>
            </a:prstGeom>
          </p:spPr>
          <p:txBody>
            <a:bodyPr wrap="none">
              <a:spAutoFit/>
            </a:bodyPr>
            <a:lstStyle/>
            <a:p>
              <a:r>
                <a:rPr lang="zh-CN" altLang="en-US" sz="2000" dirty="0" smtClean="0">
                  <a:solidFill>
                    <a:schemeClr val="bg2">
                      <a:lumMod val="25000"/>
                    </a:schemeClr>
                  </a:solidFill>
                  <a:latin typeface="等线" panose="02010600030101010101" pitchFamily="2" charset="-122"/>
                  <a:ea typeface="等线" panose="02010600030101010101" pitchFamily="2" charset="-122"/>
                  <a:sym typeface="+mn-ea"/>
                </a:rPr>
                <a:t> 中国传统的哲学观念</a:t>
              </a:r>
              <a:endParaRPr lang="zh-CN" altLang="en-US" sz="2000" dirty="0">
                <a:solidFill>
                  <a:schemeClr val="bg2">
                    <a:lumMod val="25000"/>
                  </a:schemeClr>
                </a:solidFill>
                <a:latin typeface="等线" panose="02010600030101010101" pitchFamily="2" charset="-122"/>
                <a:ea typeface="等线" panose="02010600030101010101" pitchFamily="2" charset="-122"/>
              </a:endParaRPr>
            </a:p>
          </p:txBody>
        </p:sp>
      </p:grpSp>
      <p:sp>
        <p:nvSpPr>
          <p:cNvPr id="26" name="等腰三角形 25"/>
          <p:cNvSpPr/>
          <p:nvPr/>
        </p:nvSpPr>
        <p:spPr>
          <a:xfrm rot="5400000">
            <a:off x="-750973" y="2192722"/>
            <a:ext cx="3574989" cy="2073042"/>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27" name="文本框 26"/>
          <p:cNvSpPr txBox="1"/>
          <p:nvPr/>
        </p:nvSpPr>
        <p:spPr>
          <a:xfrm>
            <a:off x="159111" y="2310687"/>
            <a:ext cx="738664" cy="1837113"/>
          </a:xfrm>
          <a:prstGeom prst="rect">
            <a:avLst/>
          </a:prstGeom>
          <a:noFill/>
        </p:spPr>
        <p:txBody>
          <a:bodyPr vert="eaVert" wrap="square" rtlCol="0">
            <a:spAutoFit/>
          </a:bodyPr>
          <a:lstStyle/>
          <a:p>
            <a:pPr algn="ctr"/>
            <a:r>
              <a:rPr lang="zh-CN" altLang="en-US" sz="3600" dirty="0" smtClean="0">
                <a:solidFill>
                  <a:schemeClr val="bg1"/>
                </a:solidFill>
                <a:latin typeface="+mj-ea"/>
                <a:ea typeface="+mj-ea"/>
              </a:rPr>
              <a:t>第五章</a:t>
            </a:r>
            <a:endParaRPr lang="zh-CN" altLang="en-US" sz="3600" dirty="0">
              <a:solidFill>
                <a:schemeClr val="bg1"/>
              </a:solidFill>
              <a:latin typeface="+mj-ea"/>
              <a:ea typeface="+mj-ea"/>
            </a:endParaRPr>
          </a:p>
        </p:txBody>
      </p:sp>
      <p:sp>
        <p:nvSpPr>
          <p:cNvPr id="28" name="等腰三角形 27"/>
          <p:cNvSpPr/>
          <p:nvPr/>
        </p:nvSpPr>
        <p:spPr>
          <a:xfrm rot="5400000">
            <a:off x="-835090" y="2055088"/>
            <a:ext cx="3936719" cy="2348311"/>
          </a:xfrm>
          <a:prstGeom prst="triangl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grpSp>
        <p:nvGrpSpPr>
          <p:cNvPr id="24" name="组合 23"/>
          <p:cNvGrpSpPr/>
          <p:nvPr/>
        </p:nvGrpSpPr>
        <p:grpSpPr>
          <a:xfrm>
            <a:off x="3756571" y="1612998"/>
            <a:ext cx="6986552" cy="1173605"/>
            <a:chOff x="3552909" y="1155105"/>
            <a:chExt cx="6986552" cy="1173605"/>
          </a:xfrm>
        </p:grpSpPr>
        <p:grpSp>
          <p:nvGrpSpPr>
            <p:cNvPr id="25" name="组合 24"/>
            <p:cNvGrpSpPr/>
            <p:nvPr/>
          </p:nvGrpSpPr>
          <p:grpSpPr>
            <a:xfrm>
              <a:off x="3552909" y="1155105"/>
              <a:ext cx="6986552" cy="1173605"/>
              <a:chOff x="1009997" y="2269374"/>
              <a:chExt cx="6986552" cy="1173605"/>
            </a:xfrm>
          </p:grpSpPr>
          <p:sp>
            <p:nvSpPr>
              <p:cNvPr id="30" name="矩形 29"/>
              <p:cNvSpPr/>
              <p:nvPr/>
            </p:nvSpPr>
            <p:spPr>
              <a:xfrm>
                <a:off x="1009997" y="2269374"/>
                <a:ext cx="6986552" cy="78139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31" name="文本框 30"/>
              <p:cNvSpPr txBox="1"/>
              <p:nvPr/>
            </p:nvSpPr>
            <p:spPr>
              <a:xfrm>
                <a:off x="1152655" y="2427316"/>
                <a:ext cx="806334" cy="1015663"/>
              </a:xfrm>
              <a:prstGeom prst="rect">
                <a:avLst/>
              </a:prstGeom>
              <a:solidFill>
                <a:schemeClr val="bg1"/>
              </a:solidFill>
            </p:spPr>
            <p:txBody>
              <a:bodyPr wrap="square" rtlCol="0">
                <a:spAutoFit/>
              </a:bodyPr>
              <a:lstStyle/>
              <a:p>
                <a:pPr algn="ctr"/>
                <a:r>
                  <a:rPr lang="en-US" altLang="zh-CN" sz="6000" dirty="0" smtClean="0">
                    <a:solidFill>
                      <a:srgbClr val="A6A6A6"/>
                    </a:solidFill>
                    <a:latin typeface="等线" panose="02010600030101010101" pitchFamily="2" charset="-122"/>
                    <a:ea typeface="等线" panose="02010600030101010101" pitchFamily="2" charset="-122"/>
                  </a:rPr>
                  <a:t>2</a:t>
                </a:r>
                <a:endParaRPr lang="zh-CN" altLang="en-US" sz="6000" dirty="0">
                  <a:solidFill>
                    <a:srgbClr val="A6A6A6"/>
                  </a:solidFill>
                  <a:latin typeface="等线" panose="02010600030101010101" pitchFamily="2" charset="-122"/>
                  <a:ea typeface="等线" panose="02010600030101010101" pitchFamily="2" charset="-122"/>
                </a:endParaRPr>
              </a:p>
            </p:txBody>
          </p:sp>
          <p:sp>
            <p:nvSpPr>
              <p:cNvPr id="32" name="矩形 31"/>
              <p:cNvSpPr/>
              <p:nvPr/>
            </p:nvSpPr>
            <p:spPr>
              <a:xfrm>
                <a:off x="1958989" y="3014770"/>
                <a:ext cx="72000" cy="72000"/>
              </a:xfrm>
              <a:prstGeom prst="rect">
                <a:avLst/>
              </a:prstGeom>
              <a:solidFill>
                <a:schemeClr val="accent5"/>
              </a:solidFill>
              <a:ln>
                <a:solidFill>
                  <a:schemeClr val="accent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ea typeface="等线" panose="02010600030101010101" pitchFamily="2" charset="-122"/>
                </a:endParaRPr>
              </a:p>
            </p:txBody>
          </p:sp>
        </p:grpSp>
        <p:sp>
          <p:nvSpPr>
            <p:cNvPr id="29" name="矩形 28"/>
            <p:cNvSpPr/>
            <p:nvPr/>
          </p:nvSpPr>
          <p:spPr>
            <a:xfrm>
              <a:off x="4711685" y="1340884"/>
              <a:ext cx="2563522" cy="400110"/>
            </a:xfrm>
            <a:prstGeom prst="rect">
              <a:avLst/>
            </a:prstGeom>
          </p:spPr>
          <p:txBody>
            <a:bodyPr wrap="none">
              <a:spAutoFit/>
            </a:bodyPr>
            <a:lstStyle/>
            <a:p>
              <a:r>
                <a:rPr lang="zh-CN" altLang="en-US" sz="2000" dirty="0" smtClean="0">
                  <a:solidFill>
                    <a:schemeClr val="bg2">
                      <a:lumMod val="25000"/>
                    </a:schemeClr>
                  </a:solidFill>
                  <a:latin typeface="等线" panose="02010600030101010101" pitchFamily="2" charset="-122"/>
                  <a:ea typeface="等线" panose="02010600030101010101" pitchFamily="2" charset="-122"/>
                </a:rPr>
                <a:t>中国传统的宗教信仰 </a:t>
              </a:r>
              <a:endParaRPr lang="zh-CN" altLang="en-US" sz="2000" dirty="0">
                <a:solidFill>
                  <a:schemeClr val="bg2">
                    <a:lumMod val="25000"/>
                  </a:schemeClr>
                </a:solidFill>
                <a:latin typeface="等线" panose="02010600030101010101" pitchFamily="2" charset="-122"/>
                <a:ea typeface="等线" panose="02010600030101010101" pitchFamily="2" charset="-122"/>
              </a:endParaRPr>
            </a:p>
          </p:txBody>
        </p:sp>
      </p:grpSp>
      <p:grpSp>
        <p:nvGrpSpPr>
          <p:cNvPr id="39" name="组合 38"/>
          <p:cNvGrpSpPr/>
          <p:nvPr/>
        </p:nvGrpSpPr>
        <p:grpSpPr>
          <a:xfrm>
            <a:off x="3756571" y="2877225"/>
            <a:ext cx="6986552" cy="1173605"/>
            <a:chOff x="3552909" y="1155105"/>
            <a:chExt cx="6986552" cy="1173605"/>
          </a:xfrm>
        </p:grpSpPr>
        <p:grpSp>
          <p:nvGrpSpPr>
            <p:cNvPr id="40" name="组合 39"/>
            <p:cNvGrpSpPr/>
            <p:nvPr/>
          </p:nvGrpSpPr>
          <p:grpSpPr>
            <a:xfrm>
              <a:off x="3552909" y="1155105"/>
              <a:ext cx="6986552" cy="1173605"/>
              <a:chOff x="1009997" y="2269374"/>
              <a:chExt cx="6986552" cy="1173605"/>
            </a:xfrm>
          </p:grpSpPr>
          <p:sp>
            <p:nvSpPr>
              <p:cNvPr id="42" name="矩形 41"/>
              <p:cNvSpPr/>
              <p:nvPr/>
            </p:nvSpPr>
            <p:spPr>
              <a:xfrm>
                <a:off x="1009997" y="2269374"/>
                <a:ext cx="6986552" cy="78139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43" name="文本框 42"/>
              <p:cNvSpPr txBox="1"/>
              <p:nvPr/>
            </p:nvSpPr>
            <p:spPr>
              <a:xfrm>
                <a:off x="1152655" y="2427316"/>
                <a:ext cx="806334" cy="1015663"/>
              </a:xfrm>
              <a:prstGeom prst="rect">
                <a:avLst/>
              </a:prstGeom>
              <a:solidFill>
                <a:schemeClr val="bg1"/>
              </a:solidFill>
            </p:spPr>
            <p:txBody>
              <a:bodyPr wrap="square" rtlCol="0">
                <a:spAutoFit/>
              </a:bodyPr>
              <a:lstStyle/>
              <a:p>
                <a:pPr algn="ctr"/>
                <a:r>
                  <a:rPr lang="en-US" altLang="zh-CN" sz="6000" dirty="0" smtClean="0">
                    <a:solidFill>
                      <a:srgbClr val="A6A6A6"/>
                    </a:solidFill>
                    <a:latin typeface="等线" panose="02010600030101010101" pitchFamily="2" charset="-122"/>
                    <a:ea typeface="等线" panose="02010600030101010101" pitchFamily="2" charset="-122"/>
                  </a:rPr>
                  <a:t>3</a:t>
                </a:r>
                <a:endParaRPr lang="zh-CN" altLang="en-US" sz="6000" dirty="0">
                  <a:solidFill>
                    <a:srgbClr val="A6A6A6"/>
                  </a:solidFill>
                  <a:latin typeface="等线" panose="02010600030101010101" pitchFamily="2" charset="-122"/>
                  <a:ea typeface="等线" panose="02010600030101010101" pitchFamily="2" charset="-122"/>
                </a:endParaRPr>
              </a:p>
            </p:txBody>
          </p:sp>
          <p:sp>
            <p:nvSpPr>
              <p:cNvPr id="44" name="矩形 43"/>
              <p:cNvSpPr/>
              <p:nvPr/>
            </p:nvSpPr>
            <p:spPr>
              <a:xfrm>
                <a:off x="1958989" y="3014770"/>
                <a:ext cx="72000" cy="72000"/>
              </a:xfrm>
              <a:prstGeom prst="rect">
                <a:avLst/>
              </a:prstGeom>
              <a:solidFill>
                <a:schemeClr val="accent5"/>
              </a:solidFill>
              <a:ln>
                <a:solidFill>
                  <a:schemeClr val="accent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ea typeface="等线" panose="02010600030101010101" pitchFamily="2" charset="-122"/>
                </a:endParaRPr>
              </a:p>
            </p:txBody>
          </p:sp>
        </p:grpSp>
        <p:sp>
          <p:nvSpPr>
            <p:cNvPr id="41" name="矩形 40"/>
            <p:cNvSpPr/>
            <p:nvPr/>
          </p:nvSpPr>
          <p:spPr>
            <a:xfrm>
              <a:off x="4711685" y="1340884"/>
              <a:ext cx="2492990" cy="400110"/>
            </a:xfrm>
            <a:prstGeom prst="rect">
              <a:avLst/>
            </a:prstGeom>
          </p:spPr>
          <p:txBody>
            <a:bodyPr wrap="none">
              <a:spAutoFit/>
            </a:bodyPr>
            <a:lstStyle/>
            <a:p>
              <a:r>
                <a:rPr lang="zh-CN" altLang="en-US" sz="2000" dirty="0" smtClean="0">
                  <a:solidFill>
                    <a:schemeClr val="bg2">
                      <a:lumMod val="25000"/>
                    </a:schemeClr>
                  </a:solidFill>
                  <a:latin typeface="等线" panose="02010600030101010101" pitchFamily="2" charset="-122"/>
                  <a:ea typeface="等线" panose="02010600030101010101" pitchFamily="2" charset="-122"/>
                </a:rPr>
                <a:t>中国传统的伦理道德</a:t>
              </a:r>
              <a:endParaRPr lang="zh-CN" altLang="en-US" sz="2000" dirty="0">
                <a:solidFill>
                  <a:schemeClr val="bg2">
                    <a:lumMod val="25000"/>
                  </a:schemeClr>
                </a:solidFill>
                <a:latin typeface="等线" panose="02010600030101010101" pitchFamily="2" charset="-122"/>
                <a:ea typeface="等线" panose="02010600030101010101" pitchFamily="2" charset="-122"/>
              </a:endParaRPr>
            </a:p>
          </p:txBody>
        </p:sp>
      </p:grpSp>
      <p:grpSp>
        <p:nvGrpSpPr>
          <p:cNvPr id="45" name="组合 44"/>
          <p:cNvGrpSpPr/>
          <p:nvPr/>
        </p:nvGrpSpPr>
        <p:grpSpPr>
          <a:xfrm>
            <a:off x="3756571" y="4141452"/>
            <a:ext cx="6986552" cy="1173605"/>
            <a:chOff x="3552909" y="1155105"/>
            <a:chExt cx="6986552" cy="1173605"/>
          </a:xfrm>
        </p:grpSpPr>
        <p:grpSp>
          <p:nvGrpSpPr>
            <p:cNvPr id="46" name="组合 45"/>
            <p:cNvGrpSpPr/>
            <p:nvPr/>
          </p:nvGrpSpPr>
          <p:grpSpPr>
            <a:xfrm>
              <a:off x="3552909" y="1155105"/>
              <a:ext cx="6986552" cy="1173605"/>
              <a:chOff x="1009997" y="2269374"/>
              <a:chExt cx="6986552" cy="1173605"/>
            </a:xfrm>
          </p:grpSpPr>
          <p:sp>
            <p:nvSpPr>
              <p:cNvPr id="48" name="矩形 47"/>
              <p:cNvSpPr/>
              <p:nvPr/>
            </p:nvSpPr>
            <p:spPr>
              <a:xfrm>
                <a:off x="1009997" y="2269374"/>
                <a:ext cx="6986552" cy="78139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49" name="文本框 48"/>
              <p:cNvSpPr txBox="1"/>
              <p:nvPr/>
            </p:nvSpPr>
            <p:spPr>
              <a:xfrm>
                <a:off x="1152655" y="2427316"/>
                <a:ext cx="806334" cy="1015663"/>
              </a:xfrm>
              <a:prstGeom prst="rect">
                <a:avLst/>
              </a:prstGeom>
              <a:solidFill>
                <a:schemeClr val="bg1"/>
              </a:solidFill>
            </p:spPr>
            <p:txBody>
              <a:bodyPr wrap="square" rtlCol="0">
                <a:spAutoFit/>
              </a:bodyPr>
              <a:lstStyle/>
              <a:p>
                <a:pPr algn="ctr"/>
                <a:r>
                  <a:rPr lang="en-US" altLang="zh-CN" sz="6000" dirty="0" smtClean="0">
                    <a:solidFill>
                      <a:srgbClr val="A6A6A6"/>
                    </a:solidFill>
                    <a:latin typeface="等线" panose="02010600030101010101" pitchFamily="2" charset="-122"/>
                    <a:ea typeface="等线" panose="02010600030101010101" pitchFamily="2" charset="-122"/>
                  </a:rPr>
                  <a:t>4</a:t>
                </a:r>
                <a:endParaRPr lang="zh-CN" altLang="en-US" sz="6000" dirty="0">
                  <a:solidFill>
                    <a:srgbClr val="A6A6A6"/>
                  </a:solidFill>
                  <a:latin typeface="等线" panose="02010600030101010101" pitchFamily="2" charset="-122"/>
                  <a:ea typeface="等线" panose="02010600030101010101" pitchFamily="2" charset="-122"/>
                </a:endParaRPr>
              </a:p>
            </p:txBody>
          </p:sp>
          <p:sp>
            <p:nvSpPr>
              <p:cNvPr id="50" name="矩形 49"/>
              <p:cNvSpPr/>
              <p:nvPr/>
            </p:nvSpPr>
            <p:spPr>
              <a:xfrm>
                <a:off x="1958989" y="3014770"/>
                <a:ext cx="72000" cy="72000"/>
              </a:xfrm>
              <a:prstGeom prst="rect">
                <a:avLst/>
              </a:prstGeom>
              <a:solidFill>
                <a:schemeClr val="accent5"/>
              </a:solidFill>
              <a:ln>
                <a:solidFill>
                  <a:schemeClr val="accent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ea typeface="等线" panose="02010600030101010101" pitchFamily="2" charset="-122"/>
                </a:endParaRPr>
              </a:p>
            </p:txBody>
          </p:sp>
        </p:grpSp>
        <p:sp>
          <p:nvSpPr>
            <p:cNvPr id="47" name="矩形 46"/>
            <p:cNvSpPr/>
            <p:nvPr/>
          </p:nvSpPr>
          <p:spPr>
            <a:xfrm>
              <a:off x="4711685" y="1340884"/>
              <a:ext cx="2563522" cy="400110"/>
            </a:xfrm>
            <a:prstGeom prst="rect">
              <a:avLst/>
            </a:prstGeom>
          </p:spPr>
          <p:txBody>
            <a:bodyPr wrap="none">
              <a:spAutoFit/>
            </a:bodyPr>
            <a:lstStyle/>
            <a:p>
              <a:r>
                <a:rPr lang="zh-CN" altLang="en-US" sz="2000" dirty="0" smtClean="0">
                  <a:solidFill>
                    <a:schemeClr val="bg2">
                      <a:lumMod val="25000"/>
                    </a:schemeClr>
                  </a:solidFill>
                  <a:latin typeface="等线" panose="02010600030101010101" pitchFamily="2" charset="-122"/>
                  <a:ea typeface="等线" panose="02010600030101010101" pitchFamily="2" charset="-122"/>
                  <a:sym typeface="+mn-ea"/>
                </a:rPr>
                <a:t>中国传统的教育思想 </a:t>
              </a:r>
              <a:endParaRPr lang="zh-CN" altLang="en-US" sz="2000" dirty="0">
                <a:solidFill>
                  <a:schemeClr val="bg2">
                    <a:lumMod val="25000"/>
                  </a:schemeClr>
                </a:solidFill>
                <a:latin typeface="等线" panose="02010600030101010101" pitchFamily="2" charset="-122"/>
                <a:ea typeface="等线" panose="02010600030101010101" pitchFamily="2" charset="-122"/>
              </a:endParaRPr>
            </a:p>
          </p:txBody>
        </p:sp>
      </p:grpSp>
      <p:grpSp>
        <p:nvGrpSpPr>
          <p:cNvPr id="51" name="组合 50"/>
          <p:cNvGrpSpPr/>
          <p:nvPr/>
        </p:nvGrpSpPr>
        <p:grpSpPr>
          <a:xfrm>
            <a:off x="3756571" y="5405680"/>
            <a:ext cx="6986552" cy="1173605"/>
            <a:chOff x="3552909" y="1155105"/>
            <a:chExt cx="6986552" cy="1173605"/>
          </a:xfrm>
        </p:grpSpPr>
        <p:grpSp>
          <p:nvGrpSpPr>
            <p:cNvPr id="52" name="组合 51"/>
            <p:cNvGrpSpPr/>
            <p:nvPr/>
          </p:nvGrpSpPr>
          <p:grpSpPr>
            <a:xfrm>
              <a:off x="3552909" y="1155105"/>
              <a:ext cx="6986552" cy="1173605"/>
              <a:chOff x="1009997" y="2269374"/>
              <a:chExt cx="6986552" cy="1173605"/>
            </a:xfrm>
          </p:grpSpPr>
          <p:sp>
            <p:nvSpPr>
              <p:cNvPr id="54" name="矩形 53"/>
              <p:cNvSpPr/>
              <p:nvPr/>
            </p:nvSpPr>
            <p:spPr>
              <a:xfrm>
                <a:off x="1009997" y="2269374"/>
                <a:ext cx="6986552" cy="78139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55" name="文本框 54"/>
              <p:cNvSpPr txBox="1"/>
              <p:nvPr/>
            </p:nvSpPr>
            <p:spPr>
              <a:xfrm>
                <a:off x="1152655" y="2427316"/>
                <a:ext cx="806334" cy="1015663"/>
              </a:xfrm>
              <a:prstGeom prst="rect">
                <a:avLst/>
              </a:prstGeom>
              <a:solidFill>
                <a:schemeClr val="bg1"/>
              </a:solidFill>
            </p:spPr>
            <p:txBody>
              <a:bodyPr wrap="square" rtlCol="0">
                <a:spAutoFit/>
              </a:bodyPr>
              <a:lstStyle/>
              <a:p>
                <a:pPr algn="ctr"/>
                <a:r>
                  <a:rPr lang="en-US" altLang="zh-CN" sz="6000" dirty="0" smtClean="0">
                    <a:solidFill>
                      <a:srgbClr val="A6A6A6"/>
                    </a:solidFill>
                    <a:latin typeface="等线" panose="02010600030101010101" pitchFamily="2" charset="-122"/>
                    <a:ea typeface="等线" panose="02010600030101010101" pitchFamily="2" charset="-122"/>
                  </a:rPr>
                  <a:t>5</a:t>
                </a:r>
                <a:endParaRPr lang="zh-CN" altLang="en-US" sz="6000" dirty="0">
                  <a:solidFill>
                    <a:srgbClr val="A6A6A6"/>
                  </a:solidFill>
                  <a:latin typeface="等线" panose="02010600030101010101" pitchFamily="2" charset="-122"/>
                  <a:ea typeface="等线" panose="02010600030101010101" pitchFamily="2" charset="-122"/>
                </a:endParaRPr>
              </a:p>
            </p:txBody>
          </p:sp>
          <p:sp>
            <p:nvSpPr>
              <p:cNvPr id="56" name="矩形 55"/>
              <p:cNvSpPr/>
              <p:nvPr/>
            </p:nvSpPr>
            <p:spPr>
              <a:xfrm>
                <a:off x="1958989" y="3014770"/>
                <a:ext cx="72000" cy="72000"/>
              </a:xfrm>
              <a:prstGeom prst="rect">
                <a:avLst/>
              </a:prstGeom>
              <a:solidFill>
                <a:schemeClr val="accent5"/>
              </a:solidFill>
              <a:ln>
                <a:solidFill>
                  <a:schemeClr val="accent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ea typeface="等线" panose="02010600030101010101" pitchFamily="2" charset="-122"/>
                </a:endParaRPr>
              </a:p>
            </p:txBody>
          </p:sp>
        </p:grpSp>
        <p:sp>
          <p:nvSpPr>
            <p:cNvPr id="53" name="矩形 52"/>
            <p:cNvSpPr/>
            <p:nvPr/>
          </p:nvSpPr>
          <p:spPr>
            <a:xfrm>
              <a:off x="4711685" y="1340884"/>
              <a:ext cx="2563522" cy="400110"/>
            </a:xfrm>
            <a:prstGeom prst="rect">
              <a:avLst/>
            </a:prstGeom>
          </p:spPr>
          <p:txBody>
            <a:bodyPr wrap="none">
              <a:spAutoFit/>
            </a:bodyPr>
            <a:lstStyle/>
            <a:p>
              <a:r>
                <a:rPr lang="zh-CN" altLang="en-US" sz="2000" dirty="0" smtClean="0">
                  <a:solidFill>
                    <a:schemeClr val="bg2">
                      <a:lumMod val="25000"/>
                    </a:schemeClr>
                  </a:solidFill>
                  <a:latin typeface="等线" panose="02010600030101010101" pitchFamily="2" charset="-122"/>
                  <a:ea typeface="等线" panose="02010600030101010101" pitchFamily="2" charset="-122"/>
                  <a:sym typeface="+mn-ea"/>
                </a:rPr>
                <a:t>中国传统的艺术审美 </a:t>
              </a:r>
              <a:endParaRPr lang="zh-CN" altLang="en-US" sz="2000" dirty="0">
                <a:solidFill>
                  <a:schemeClr val="bg2">
                    <a:lumMod val="25000"/>
                  </a:schemeClr>
                </a:solidFill>
                <a:latin typeface="等线" panose="02010600030101010101" pitchFamily="2" charset="-122"/>
                <a:ea typeface="等线" panose="02010600030101010101" pitchFamily="2" charset="-122"/>
              </a:endParaRPr>
            </a:p>
          </p:txBody>
        </p:sp>
      </p:gr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原始道教最初称为“五斗米道”，又叫（ ）</a:t>
            </a:r>
          </a:p>
          <a:p>
            <a:endParaRPr lang="en-US" altLang="zh-CN" dirty="0" smtClean="0"/>
          </a:p>
          <a:p>
            <a:r>
              <a:rPr lang="en-US" altLang="zh-CN" dirty="0" smtClean="0"/>
              <a:t>A</a:t>
            </a:r>
            <a:r>
              <a:rPr lang="en-US" altLang="zh-CN" dirty="0"/>
              <a:t>:</a:t>
            </a:r>
            <a:r>
              <a:rPr lang="zh-CN" altLang="en-US" dirty="0"/>
              <a:t>天师道</a:t>
            </a:r>
          </a:p>
          <a:p>
            <a:r>
              <a:rPr lang="en-US" altLang="zh-CN" dirty="0"/>
              <a:t>B:</a:t>
            </a:r>
            <a:r>
              <a:rPr lang="zh-CN" altLang="en-US" dirty="0"/>
              <a:t>正一道</a:t>
            </a:r>
          </a:p>
          <a:p>
            <a:r>
              <a:rPr lang="en-US" altLang="zh-CN" dirty="0"/>
              <a:t>C:</a:t>
            </a:r>
            <a:r>
              <a:rPr lang="zh-CN" altLang="en-US" dirty="0"/>
              <a:t>全真道</a:t>
            </a:r>
          </a:p>
          <a:p>
            <a:r>
              <a:rPr lang="en-US" altLang="zh-CN" dirty="0"/>
              <a:t>D:</a:t>
            </a:r>
            <a:r>
              <a:rPr lang="zh-CN" altLang="en-US" dirty="0"/>
              <a:t>一贯道</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20</a:t>
            </a:fld>
            <a:endParaRPr lang="zh-CN" altLang="en-US"/>
          </a:p>
        </p:txBody>
      </p:sp>
    </p:spTree>
    <p:extLst>
      <p:ext uri="{BB962C8B-B14F-4D97-AF65-F5344CB8AC3E}">
        <p14:creationId xmlns:p14="http://schemas.microsoft.com/office/powerpoint/2010/main" val="582941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道教奉老子为教祖，尊称为（ ）</a:t>
            </a:r>
          </a:p>
          <a:p>
            <a:endParaRPr lang="en-US" altLang="zh-CN" dirty="0" smtClean="0"/>
          </a:p>
          <a:p>
            <a:r>
              <a:rPr lang="en-US" altLang="zh-CN" dirty="0" smtClean="0"/>
              <a:t>A</a:t>
            </a:r>
            <a:r>
              <a:rPr lang="en-US" altLang="zh-CN" dirty="0"/>
              <a:t>:</a:t>
            </a:r>
            <a:r>
              <a:rPr lang="zh-CN" altLang="en-US" dirty="0"/>
              <a:t>元始天尊</a:t>
            </a:r>
          </a:p>
          <a:p>
            <a:r>
              <a:rPr lang="en-US" altLang="zh-CN" dirty="0"/>
              <a:t>B:</a:t>
            </a:r>
            <a:r>
              <a:rPr lang="zh-CN" altLang="en-US" dirty="0"/>
              <a:t>灵宝天尊</a:t>
            </a:r>
          </a:p>
          <a:p>
            <a:r>
              <a:rPr lang="en-US" altLang="zh-CN" dirty="0"/>
              <a:t>C:</a:t>
            </a:r>
            <a:r>
              <a:rPr lang="zh-CN" altLang="en-US" dirty="0"/>
              <a:t>道德天尊 </a:t>
            </a:r>
          </a:p>
          <a:p>
            <a:r>
              <a:rPr lang="en-US" altLang="zh-CN" dirty="0"/>
              <a:t>D:</a:t>
            </a:r>
            <a:r>
              <a:rPr lang="zh-CN" altLang="en-US" dirty="0"/>
              <a:t>太上老君</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21</a:t>
            </a:fld>
            <a:endParaRPr lang="zh-CN" altLang="en-US"/>
          </a:p>
        </p:txBody>
      </p:sp>
    </p:spTree>
    <p:extLst>
      <p:ext uri="{BB962C8B-B14F-4D97-AF65-F5344CB8AC3E}">
        <p14:creationId xmlns:p14="http://schemas.microsoft.com/office/powerpoint/2010/main" val="319746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a:t>
            </a:r>
            <a:r>
              <a:rPr lang="zh-CN" altLang="en-US" dirty="0" smtClean="0"/>
              <a:t> </a:t>
            </a:r>
            <a:r>
              <a:rPr lang="zh-CN" altLang="en-US" dirty="0"/>
              <a:t>中国传统的宗教信仰</a:t>
            </a:r>
          </a:p>
        </p:txBody>
      </p:sp>
      <p:sp>
        <p:nvSpPr>
          <p:cNvPr id="3" name="内容占位符 2"/>
          <p:cNvSpPr>
            <a:spLocks noGrp="1"/>
          </p:cNvSpPr>
          <p:nvPr>
            <p:ph idx="1"/>
          </p:nvPr>
        </p:nvSpPr>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5.2.2</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en-US" sz="2400" dirty="0">
                <a:latin typeface="方正清刻本悦宋简体" panose="02000000000000000000" pitchFamily="2" charset="-122"/>
                <a:ea typeface="方正清刻本悦宋简体" panose="02000000000000000000" pitchFamily="2" charset="-122"/>
              </a:rPr>
              <a:t>道教对中国的</a:t>
            </a:r>
            <a:r>
              <a:rPr lang="zh-CN" altLang="en-US" sz="2400" dirty="0" smtClean="0">
                <a:latin typeface="方正清刻本悦宋简体" panose="02000000000000000000" pitchFamily="2" charset="-122"/>
                <a:ea typeface="方正清刻本悦宋简体" panose="02000000000000000000" pitchFamily="2" charset="-122"/>
              </a:rPr>
              <a:t>影响</a:t>
            </a:r>
            <a:r>
              <a:rPr lang="zh-CN" altLang="en-US" sz="2400" dirty="0" smtClean="0">
                <a:solidFill>
                  <a:srgbClr val="4472C4"/>
                </a:solidFill>
              </a:rPr>
              <a:t>★</a:t>
            </a:r>
            <a:r>
              <a:rPr lang="zh-CN" altLang="en-US" sz="2400" dirty="0">
                <a:solidFill>
                  <a:srgbClr val="4472C4"/>
                </a:solidFill>
              </a:rPr>
              <a:t>★</a:t>
            </a:r>
            <a:endParaRPr lang="en-US" altLang="zh-CN" sz="2400" dirty="0">
              <a:latin typeface="方正清刻本悦宋简体" panose="02000000000000000000" pitchFamily="2" charset="-122"/>
              <a:ea typeface="方正清刻本悦宋简体" panose="02000000000000000000" pitchFamily="2" charset="-122"/>
            </a:endParaRPr>
          </a:p>
          <a:p>
            <a:pPr marL="457200" indent="-457200">
              <a:lnSpc>
                <a:spcPct val="200000"/>
              </a:lnSpc>
              <a:buFont typeface="+mj-lt"/>
              <a:buAutoNum type="arabicPeriod"/>
            </a:pPr>
            <a:r>
              <a:rPr lang="zh-CN" altLang="en-US" b="1" dirty="0" smtClean="0"/>
              <a:t>化学</a:t>
            </a:r>
            <a:r>
              <a:rPr lang="zh-CN" altLang="en-US" dirty="0" smtClean="0"/>
              <a:t>：</a:t>
            </a:r>
            <a:r>
              <a:rPr lang="zh-CN" altLang="en-US" b="1" u="sng" dirty="0">
                <a:solidFill>
                  <a:schemeClr val="accent5"/>
                </a:solidFill>
              </a:rPr>
              <a:t>葛洪</a:t>
            </a:r>
            <a:r>
              <a:rPr lang="en-US" altLang="zh-CN" b="1" u="sng" dirty="0">
                <a:solidFill>
                  <a:schemeClr val="accent5"/>
                </a:solidFill>
              </a:rPr>
              <a:t>《</a:t>
            </a:r>
            <a:r>
              <a:rPr lang="zh-CN" altLang="en-US" b="1" u="sng" dirty="0">
                <a:solidFill>
                  <a:schemeClr val="accent5"/>
                </a:solidFill>
              </a:rPr>
              <a:t>抱朴子</a:t>
            </a:r>
            <a:r>
              <a:rPr lang="en-US" altLang="zh-CN" b="1" u="sng" dirty="0">
                <a:solidFill>
                  <a:schemeClr val="accent5"/>
                </a:solidFill>
              </a:rPr>
              <a:t>•</a:t>
            </a:r>
            <a:r>
              <a:rPr lang="zh-CN" altLang="en-US" b="1" u="sng" dirty="0">
                <a:solidFill>
                  <a:schemeClr val="accent5"/>
                </a:solidFill>
              </a:rPr>
              <a:t>金丹篇</a:t>
            </a:r>
            <a:r>
              <a:rPr lang="en-US" altLang="zh-CN" b="1" u="sng" dirty="0">
                <a:solidFill>
                  <a:schemeClr val="accent5"/>
                </a:solidFill>
              </a:rPr>
              <a:t>》</a:t>
            </a:r>
            <a:r>
              <a:rPr lang="zh-CN" altLang="en-US" dirty="0" smtClean="0"/>
              <a:t>开辟</a:t>
            </a:r>
            <a:r>
              <a:rPr lang="zh-CN" altLang="en-US" dirty="0"/>
              <a:t>了中国古代</a:t>
            </a:r>
            <a:r>
              <a:rPr lang="zh-CN" altLang="en-US" b="1" u="sng" dirty="0">
                <a:solidFill>
                  <a:schemeClr val="accent5"/>
                </a:solidFill>
              </a:rPr>
              <a:t>化学</a:t>
            </a:r>
            <a:r>
              <a:rPr lang="zh-CN" altLang="en-US" dirty="0"/>
              <a:t>之先河</a:t>
            </a:r>
            <a:r>
              <a:rPr lang="zh-CN" altLang="en-US" dirty="0" smtClean="0"/>
              <a:t>。</a:t>
            </a:r>
            <a:endParaRPr lang="en-US" altLang="zh-CN" dirty="0" smtClean="0"/>
          </a:p>
          <a:p>
            <a:pPr marL="457200" indent="-457200">
              <a:lnSpc>
                <a:spcPct val="200000"/>
              </a:lnSpc>
              <a:buFont typeface="+mj-lt"/>
              <a:buAutoNum type="arabicPeriod"/>
            </a:pPr>
            <a:r>
              <a:rPr lang="zh-CN" altLang="en-US" b="1" dirty="0" smtClean="0"/>
              <a:t>中医</a:t>
            </a:r>
            <a:r>
              <a:rPr lang="zh-CN" altLang="en-US" dirty="0" smtClean="0"/>
              <a:t>：陶弘景</a:t>
            </a:r>
            <a:r>
              <a:rPr lang="en-US" altLang="zh-CN" dirty="0" smtClean="0"/>
              <a:t>《</a:t>
            </a:r>
            <a:r>
              <a:rPr lang="zh-CN" altLang="en-US" dirty="0"/>
              <a:t>神农本草经集注</a:t>
            </a:r>
            <a:r>
              <a:rPr lang="en-US" altLang="zh-CN" dirty="0" smtClean="0"/>
              <a:t>》《</a:t>
            </a:r>
            <a:r>
              <a:rPr lang="zh-CN" altLang="en-US" dirty="0"/>
              <a:t>效验方</a:t>
            </a:r>
            <a:r>
              <a:rPr lang="en-US" altLang="zh-CN" dirty="0"/>
              <a:t>》</a:t>
            </a:r>
            <a:r>
              <a:rPr lang="zh-CN" altLang="en-US" dirty="0" smtClean="0"/>
              <a:t>，孙思邈</a:t>
            </a:r>
            <a:r>
              <a:rPr lang="en-US" altLang="zh-CN" dirty="0" smtClean="0"/>
              <a:t>《</a:t>
            </a:r>
            <a:r>
              <a:rPr lang="zh-CN" altLang="en-US" dirty="0"/>
              <a:t>千金要方</a:t>
            </a:r>
            <a:r>
              <a:rPr lang="en-US" altLang="zh-CN" dirty="0" smtClean="0"/>
              <a:t>》《</a:t>
            </a:r>
            <a:r>
              <a:rPr lang="zh-CN" altLang="en-US" dirty="0"/>
              <a:t>千金翼方</a:t>
            </a:r>
            <a:r>
              <a:rPr lang="en-US" altLang="zh-CN" dirty="0" smtClean="0"/>
              <a:t>》</a:t>
            </a:r>
            <a:r>
              <a:rPr lang="zh-CN" altLang="en-US" dirty="0" smtClean="0"/>
              <a:t> </a:t>
            </a:r>
            <a:endParaRPr lang="en-US" altLang="zh-CN" dirty="0" smtClean="0"/>
          </a:p>
          <a:p>
            <a:pPr marL="457200" indent="-457200">
              <a:lnSpc>
                <a:spcPct val="200000"/>
              </a:lnSpc>
              <a:buFont typeface="+mj-lt"/>
              <a:buAutoNum type="arabicPeriod"/>
            </a:pPr>
            <a:r>
              <a:rPr lang="zh-CN" altLang="en-US" b="1" u="sng" dirty="0">
                <a:solidFill>
                  <a:schemeClr val="accent5"/>
                </a:solidFill>
              </a:rPr>
              <a:t>神灵崇拜</a:t>
            </a:r>
            <a:r>
              <a:rPr lang="zh-CN" altLang="en-US" dirty="0" smtClean="0"/>
              <a:t>：</a:t>
            </a:r>
            <a:r>
              <a:rPr lang="zh-CN" altLang="en-US" dirty="0"/>
              <a:t>城隍、土地爷、</a:t>
            </a:r>
            <a:r>
              <a:rPr lang="zh-CN" altLang="en-US" dirty="0" smtClean="0"/>
              <a:t>灶君</a:t>
            </a:r>
            <a:endParaRPr lang="en-US" altLang="zh-CN" dirty="0" smtClean="0"/>
          </a:p>
          <a:p>
            <a:pPr marL="457200" indent="-457200">
              <a:lnSpc>
                <a:spcPct val="200000"/>
              </a:lnSpc>
              <a:buFont typeface="+mj-lt"/>
              <a:buAutoNum type="arabicPeriod"/>
            </a:pPr>
            <a:r>
              <a:rPr lang="zh-CN" altLang="en-US" b="1" u="sng" dirty="0">
                <a:solidFill>
                  <a:schemeClr val="accent5"/>
                </a:solidFill>
              </a:rPr>
              <a:t>传统节日</a:t>
            </a:r>
            <a:r>
              <a:rPr lang="zh-CN" altLang="en-US" dirty="0" smtClean="0"/>
              <a:t>：三</a:t>
            </a:r>
            <a:r>
              <a:rPr lang="zh-CN" altLang="en-US" dirty="0"/>
              <a:t>元节，上元节（正月十五）、中元节（七月十五）、下元节（十月十五</a:t>
            </a:r>
            <a:r>
              <a:rPr lang="zh-CN" altLang="en-US" dirty="0" smtClean="0"/>
              <a:t>）</a:t>
            </a:r>
            <a:endParaRPr lang="en-US" altLang="zh-CN" dirty="0" smtClean="0"/>
          </a:p>
          <a:p>
            <a:pPr marL="457200" indent="-457200">
              <a:lnSpc>
                <a:spcPct val="200000"/>
              </a:lnSpc>
              <a:buFont typeface="+mj-lt"/>
              <a:buAutoNum type="arabicPeriod"/>
            </a:pPr>
            <a:r>
              <a:rPr lang="zh-CN" altLang="en-US" b="1" u="sng" dirty="0">
                <a:solidFill>
                  <a:schemeClr val="accent5"/>
                </a:solidFill>
              </a:rPr>
              <a:t>传统节俗</a:t>
            </a:r>
            <a:r>
              <a:rPr lang="zh-CN" altLang="en-US" dirty="0" smtClean="0"/>
              <a:t>：春节</a:t>
            </a:r>
            <a:r>
              <a:rPr lang="zh-CN" altLang="en-US" dirty="0"/>
              <a:t>到来之前</a:t>
            </a:r>
            <a:r>
              <a:rPr lang="zh-CN" altLang="en-US" dirty="0" smtClean="0"/>
              <a:t>，贴</a:t>
            </a:r>
            <a:r>
              <a:rPr lang="zh-CN" altLang="en-US" dirty="0"/>
              <a:t>门神、灶马、桃符、</a:t>
            </a:r>
            <a:r>
              <a:rPr lang="zh-CN" altLang="en-US" dirty="0" smtClean="0"/>
              <a:t>钟馗。</a:t>
            </a:r>
            <a:endParaRPr lang="zh-CN" altLang="en-US" dirty="0"/>
          </a:p>
          <a:p>
            <a:pPr marL="457200" indent="-457200">
              <a:lnSpc>
                <a:spcPct val="200000"/>
              </a:lnSpc>
              <a:buFont typeface="+mj-lt"/>
              <a:buAutoNum type="arabicPeriod"/>
            </a:pPr>
            <a:r>
              <a:rPr lang="zh-CN" altLang="en-US" b="1" dirty="0" smtClean="0"/>
              <a:t>文学作品</a:t>
            </a:r>
            <a:r>
              <a:rPr lang="zh-CN" altLang="en-US" dirty="0" smtClean="0"/>
              <a:t>：唐代</a:t>
            </a:r>
            <a:r>
              <a:rPr lang="zh-CN" altLang="en-US" dirty="0"/>
              <a:t>的</a:t>
            </a:r>
            <a:r>
              <a:rPr lang="en-US" altLang="zh-CN" dirty="0"/>
              <a:t>《</a:t>
            </a:r>
            <a:r>
              <a:rPr lang="zh-CN" altLang="en-US" dirty="0"/>
              <a:t>枕中记</a:t>
            </a:r>
            <a:r>
              <a:rPr lang="en-US" altLang="zh-CN" dirty="0"/>
              <a:t>》</a:t>
            </a:r>
            <a:r>
              <a:rPr lang="zh-CN" altLang="en-US" dirty="0"/>
              <a:t>，宋代成书的</a:t>
            </a:r>
            <a:r>
              <a:rPr lang="en-US" altLang="zh-CN" dirty="0"/>
              <a:t>《</a:t>
            </a:r>
            <a:r>
              <a:rPr lang="zh-CN" altLang="en-US" dirty="0"/>
              <a:t>太平广记</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22</a:t>
            </a:fld>
            <a:endParaRPr lang="zh-CN" altLang="en-US"/>
          </a:p>
        </p:txBody>
      </p:sp>
      <p:sp>
        <p:nvSpPr>
          <p:cNvPr id="5" name="任意多边形 99"/>
          <p:cNvSpPr/>
          <p:nvPr/>
        </p:nvSpPr>
        <p:spPr>
          <a:xfrm>
            <a:off x="10718194" y="814064"/>
            <a:ext cx="1473806"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第二节 宗教</a:t>
            </a:r>
            <a:endParaRPr lang="zh-CN" altLang="en-US" sz="2000" kern="1200" dirty="0"/>
          </a:p>
        </p:txBody>
      </p:sp>
      <p:sp>
        <p:nvSpPr>
          <p:cNvPr id="6" name="任意多边形 100"/>
          <p:cNvSpPr/>
          <p:nvPr/>
        </p:nvSpPr>
        <p:spPr>
          <a:xfrm rot="3907178">
            <a:off x="9945638" y="595361"/>
            <a:ext cx="1087552" cy="22742"/>
          </a:xfrm>
          <a:custGeom>
            <a:avLst/>
            <a:gdLst>
              <a:gd name="connsiteX0" fmla="*/ 0 w 1087551"/>
              <a:gd name="connsiteY0" fmla="*/ 11370 h 22741"/>
              <a:gd name="connsiteX1" fmla="*/ 1087551 w 1087551"/>
              <a:gd name="connsiteY1" fmla="*/ 11370 h 22741"/>
            </a:gdLst>
            <a:ahLst/>
            <a:cxnLst>
              <a:cxn ang="0">
                <a:pos x="connsiteX0" y="connsiteY0"/>
              </a:cxn>
              <a:cxn ang="0">
                <a:pos x="connsiteX1" y="connsiteY1"/>
              </a:cxn>
            </a:cxnLst>
            <a:rect l="l" t="t" r="r" b="b"/>
            <a:pathLst>
              <a:path w="1087551" h="22741">
                <a:moveTo>
                  <a:pt x="1087551"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29287" tIns="-15817" rIns="529287" bIns="-15819"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 name="任意多边形 101"/>
          <p:cNvSpPr/>
          <p:nvPr/>
        </p:nvSpPr>
        <p:spPr>
          <a:xfrm>
            <a:off x="9116734" y="0"/>
            <a:ext cx="1143900" cy="39940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原始宗教</a:t>
            </a:r>
            <a:endParaRPr lang="zh-CN" altLang="en-US" sz="2000" kern="1200" dirty="0"/>
          </a:p>
        </p:txBody>
      </p:sp>
      <p:sp>
        <p:nvSpPr>
          <p:cNvPr id="8" name="任意多边形 102"/>
          <p:cNvSpPr/>
          <p:nvPr/>
        </p:nvSpPr>
        <p:spPr>
          <a:xfrm rot="2142401">
            <a:off x="10207670" y="924232"/>
            <a:ext cx="563487" cy="22742"/>
          </a:xfrm>
          <a:custGeom>
            <a:avLst/>
            <a:gdLst>
              <a:gd name="connsiteX0" fmla="*/ 0 w 563486"/>
              <a:gd name="connsiteY0" fmla="*/ 11370 h 22741"/>
              <a:gd name="connsiteX1" fmla="*/ 563486 w 563486"/>
              <a:gd name="connsiteY1" fmla="*/ 11370 h 22741"/>
            </a:gdLst>
            <a:ahLst/>
            <a:cxnLst>
              <a:cxn ang="0">
                <a:pos x="connsiteX0" y="connsiteY0"/>
              </a:cxn>
              <a:cxn ang="0">
                <a:pos x="connsiteX1" y="connsiteY1"/>
              </a:cxn>
            </a:cxnLst>
            <a:rect l="l" t="t" r="r" b="b"/>
            <a:pathLst>
              <a:path w="563486" h="22741">
                <a:moveTo>
                  <a:pt x="563486"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80357" tIns="-2716" rIns="280355" bIns="-271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 name="任意多边形 103"/>
          <p:cNvSpPr/>
          <p:nvPr/>
        </p:nvSpPr>
        <p:spPr>
          <a:xfrm>
            <a:off x="9116734" y="485193"/>
            <a:ext cx="1143900" cy="426224"/>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道</a:t>
            </a:r>
            <a:endParaRPr lang="zh-CN" altLang="en-US" sz="2000" kern="1200" dirty="0"/>
          </a:p>
        </p:txBody>
      </p:sp>
      <p:sp>
        <p:nvSpPr>
          <p:cNvPr id="10" name="任意多边形 104"/>
          <p:cNvSpPr/>
          <p:nvPr/>
        </p:nvSpPr>
        <p:spPr>
          <a:xfrm rot="19457599">
            <a:off x="10207670" y="1253103"/>
            <a:ext cx="563487" cy="22742"/>
          </a:xfrm>
          <a:custGeom>
            <a:avLst/>
            <a:gdLst>
              <a:gd name="connsiteX0" fmla="*/ 0 w 563486"/>
              <a:gd name="connsiteY0" fmla="*/ 11370 h 22741"/>
              <a:gd name="connsiteX1" fmla="*/ 563486 w 563486"/>
              <a:gd name="connsiteY1" fmla="*/ 11370 h 22741"/>
            </a:gdLst>
            <a:ahLst/>
            <a:cxnLst>
              <a:cxn ang="0">
                <a:pos x="connsiteX0" y="connsiteY0"/>
              </a:cxn>
              <a:cxn ang="0">
                <a:pos x="connsiteX1" y="connsiteY1"/>
              </a:cxn>
            </a:cxnLst>
            <a:rect l="l" t="t" r="r" b="b"/>
            <a:pathLst>
              <a:path w="563486" h="22741">
                <a:moveTo>
                  <a:pt x="563486"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80356" tIns="-2715" rIns="280356" bIns="-2718"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105"/>
          <p:cNvSpPr/>
          <p:nvPr/>
        </p:nvSpPr>
        <p:spPr>
          <a:xfrm>
            <a:off x="9116734" y="1074974"/>
            <a:ext cx="1143900" cy="375756"/>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佛</a:t>
            </a:r>
            <a:endParaRPr lang="zh-CN" altLang="en-US" sz="2000" kern="1200" dirty="0"/>
          </a:p>
        </p:txBody>
      </p:sp>
      <p:sp>
        <p:nvSpPr>
          <p:cNvPr id="12" name="任意多边形 106"/>
          <p:cNvSpPr/>
          <p:nvPr/>
        </p:nvSpPr>
        <p:spPr>
          <a:xfrm rot="17692822">
            <a:off x="10057638" y="1406575"/>
            <a:ext cx="863552" cy="126626"/>
          </a:xfrm>
          <a:custGeom>
            <a:avLst/>
            <a:gdLst>
              <a:gd name="connsiteX0" fmla="*/ 0 w 1087551"/>
              <a:gd name="connsiteY0" fmla="*/ 11370 h 22741"/>
              <a:gd name="connsiteX1" fmla="*/ 1087551 w 1087551"/>
              <a:gd name="connsiteY1" fmla="*/ 11370 h 22741"/>
            </a:gdLst>
            <a:ahLst/>
            <a:cxnLst>
              <a:cxn ang="0">
                <a:pos x="connsiteX0" y="connsiteY0"/>
              </a:cxn>
              <a:cxn ang="0">
                <a:pos x="connsiteX1" y="connsiteY1"/>
              </a:cxn>
            </a:cxnLst>
            <a:rect l="l" t="t" r="r" b="b"/>
            <a:pathLst>
              <a:path w="1087551" h="22741">
                <a:moveTo>
                  <a:pt x="1087551"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29287" tIns="-15819" rIns="529287" bIns="-1581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3" name="任意多边形 107"/>
          <p:cNvSpPr/>
          <p:nvPr/>
        </p:nvSpPr>
        <p:spPr>
          <a:xfrm>
            <a:off x="9116734" y="1565578"/>
            <a:ext cx="1143900" cy="49004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儒</a:t>
            </a:r>
            <a:endParaRPr lang="zh-CN" altLang="en-US" sz="2000" kern="1200" dirty="0"/>
          </a:p>
        </p:txBody>
      </p:sp>
      <p:sp>
        <p:nvSpPr>
          <p:cNvPr id="14" name="矩形 13"/>
          <p:cNvSpPr/>
          <p:nvPr/>
        </p:nvSpPr>
        <p:spPr>
          <a:xfrm>
            <a:off x="461376" y="0"/>
            <a:ext cx="2749872" cy="338554"/>
          </a:xfrm>
          <a:prstGeom prst="rect">
            <a:avLst/>
          </a:prstGeom>
        </p:spPr>
        <p:txBody>
          <a:bodyPr wrap="none">
            <a:spAutoFit/>
          </a:bodyPr>
          <a:lstStyle/>
          <a:p>
            <a:r>
              <a:rPr lang="en-US" altLang="zh-CN" sz="1600" dirty="0"/>
              <a:t>5.2.2 </a:t>
            </a:r>
            <a:r>
              <a:rPr lang="zh-CN" altLang="en-US" sz="1600" dirty="0" smtClean="0"/>
              <a:t>道教对中</a:t>
            </a:r>
            <a:r>
              <a:rPr lang="zh-CN" altLang="en-US" sz="1600" dirty="0"/>
              <a:t>国文化的影响</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春节到来之前，人们贴门神、灶马、桃符、钟馗，这种习俗来自（  ）</a:t>
            </a:r>
          </a:p>
          <a:p>
            <a:endParaRPr lang="en-US" altLang="zh-CN" dirty="0" smtClean="0"/>
          </a:p>
          <a:p>
            <a:r>
              <a:rPr lang="en-US" altLang="zh-CN" dirty="0" smtClean="0"/>
              <a:t>A</a:t>
            </a:r>
            <a:r>
              <a:rPr lang="en-US" altLang="zh-CN" dirty="0"/>
              <a:t>:</a:t>
            </a:r>
            <a:r>
              <a:rPr lang="zh-CN" altLang="en-US" dirty="0"/>
              <a:t>佛教</a:t>
            </a:r>
          </a:p>
          <a:p>
            <a:r>
              <a:rPr lang="en-US" altLang="zh-CN" dirty="0"/>
              <a:t>B:</a:t>
            </a:r>
            <a:r>
              <a:rPr lang="zh-CN" altLang="en-US" dirty="0"/>
              <a:t>道教</a:t>
            </a:r>
          </a:p>
          <a:p>
            <a:r>
              <a:rPr lang="en-US" altLang="zh-CN" dirty="0"/>
              <a:t>C:</a:t>
            </a:r>
            <a:r>
              <a:rPr lang="zh-CN" altLang="en-US" dirty="0"/>
              <a:t>萨满原始信仰 </a:t>
            </a:r>
          </a:p>
          <a:p>
            <a:r>
              <a:rPr lang="en-US" altLang="zh-CN" dirty="0"/>
              <a:t>D:</a:t>
            </a:r>
            <a:r>
              <a:rPr lang="zh-CN" altLang="en-US" dirty="0"/>
              <a:t>基督教</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23</a:t>
            </a:fld>
            <a:endParaRPr lang="zh-CN" altLang="en-US"/>
          </a:p>
        </p:txBody>
      </p:sp>
    </p:spTree>
    <p:extLst>
      <p:ext uri="{BB962C8B-B14F-4D97-AF65-F5344CB8AC3E}">
        <p14:creationId xmlns:p14="http://schemas.microsoft.com/office/powerpoint/2010/main" val="768983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a:t>
            </a:r>
            <a:r>
              <a:rPr lang="zh-CN" altLang="en-US" dirty="0" smtClean="0"/>
              <a:t> </a:t>
            </a:r>
            <a:r>
              <a:rPr lang="zh-CN" altLang="en-US" dirty="0"/>
              <a:t>中国传统的宗教信仰</a:t>
            </a:r>
          </a:p>
        </p:txBody>
      </p:sp>
      <p:sp>
        <p:nvSpPr>
          <p:cNvPr id="3" name="内容占位符 2"/>
          <p:cNvSpPr>
            <a:spLocks noGrp="1"/>
          </p:cNvSpPr>
          <p:nvPr>
            <p:ph idx="1"/>
          </p:nvPr>
        </p:nvSpPr>
        <p:spPr>
          <a:xfrm>
            <a:off x="838200" y="1189822"/>
            <a:ext cx="10515600" cy="5166528"/>
          </a:xfrm>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5.2.3</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en-US" sz="2400" dirty="0">
                <a:latin typeface="方正清刻本悦宋简体" panose="02000000000000000000" pitchFamily="2" charset="-122"/>
                <a:ea typeface="方正清刻本悦宋简体" panose="02000000000000000000" pitchFamily="2" charset="-122"/>
              </a:rPr>
              <a:t>佛教与中国文化的</a:t>
            </a:r>
            <a:r>
              <a:rPr lang="zh-CN" altLang="en-US" sz="2400" dirty="0" smtClean="0">
                <a:latin typeface="方正清刻本悦宋简体" panose="02000000000000000000" pitchFamily="2" charset="-122"/>
                <a:ea typeface="方正清刻本悦宋简体" panose="02000000000000000000" pitchFamily="2" charset="-122"/>
              </a:rPr>
              <a:t>交融</a:t>
            </a:r>
            <a:r>
              <a:rPr lang="zh-CN" altLang="en-US" sz="2400" dirty="0">
                <a:solidFill>
                  <a:srgbClr val="4472C4"/>
                </a:solidFill>
              </a:rPr>
              <a:t>★</a:t>
            </a:r>
            <a:endParaRPr lang="zh-CN" altLang="en-US" sz="2400" dirty="0">
              <a:latin typeface="方正清刻本悦宋简体" panose="02000000000000000000" pitchFamily="2" charset="-122"/>
              <a:ea typeface="方正清刻本悦宋简体" panose="02000000000000000000" pitchFamily="2" charset="-122"/>
            </a:endParaRPr>
          </a:p>
          <a:p>
            <a:pPr marL="457200" indent="-457200">
              <a:buFont typeface="+mj-lt"/>
              <a:buAutoNum type="arabicPeriod"/>
            </a:pPr>
            <a:r>
              <a:rPr lang="zh-CN" altLang="en-US" b="1" u="sng" dirty="0">
                <a:solidFill>
                  <a:schemeClr val="accent5"/>
                </a:solidFill>
              </a:rPr>
              <a:t>佛教</a:t>
            </a:r>
            <a:r>
              <a:rPr lang="zh-CN" altLang="en-US" dirty="0" smtClean="0"/>
              <a:t>与</a:t>
            </a:r>
            <a:r>
              <a:rPr lang="zh-CN" altLang="en-US" b="1" u="sng" dirty="0">
                <a:solidFill>
                  <a:schemeClr val="accent5"/>
                </a:solidFill>
              </a:rPr>
              <a:t>基督教</a:t>
            </a:r>
            <a:r>
              <a:rPr lang="zh-CN" altLang="en-US" dirty="0" smtClean="0"/>
              <a:t>、</a:t>
            </a:r>
            <a:r>
              <a:rPr lang="zh-CN" altLang="en-US" b="1" u="sng" dirty="0">
                <a:solidFill>
                  <a:schemeClr val="accent5"/>
                </a:solidFill>
              </a:rPr>
              <a:t>伊斯兰教</a:t>
            </a:r>
            <a:r>
              <a:rPr lang="zh-CN" altLang="en-US" dirty="0" smtClean="0"/>
              <a:t>并称为</a:t>
            </a:r>
            <a:r>
              <a:rPr lang="zh-CN" altLang="en-US" b="1" u="sng" dirty="0">
                <a:solidFill>
                  <a:schemeClr val="accent5"/>
                </a:solidFill>
              </a:rPr>
              <a:t>世界三大宗教</a:t>
            </a:r>
            <a:r>
              <a:rPr lang="zh-CN" altLang="en-US" dirty="0" smtClean="0"/>
              <a:t>。</a:t>
            </a:r>
          </a:p>
          <a:p>
            <a:pPr marL="457200" indent="-457200">
              <a:buFont typeface="+mj-lt"/>
              <a:buAutoNum type="arabicPeriod"/>
            </a:pPr>
            <a:r>
              <a:rPr lang="zh-CN" altLang="en-US" dirty="0" smtClean="0"/>
              <a:t>相传由公元前</a:t>
            </a:r>
            <a:r>
              <a:rPr lang="en-US" altLang="zh-CN" dirty="0" smtClean="0"/>
              <a:t>6</a:t>
            </a:r>
            <a:r>
              <a:rPr lang="zh-CN" altLang="en-US" dirty="0" smtClean="0"/>
              <a:t>至公元前</a:t>
            </a:r>
            <a:r>
              <a:rPr lang="en-US" altLang="zh-CN" dirty="0" smtClean="0"/>
              <a:t>5</a:t>
            </a:r>
            <a:r>
              <a:rPr lang="zh-CN" altLang="en-US" dirty="0" smtClean="0"/>
              <a:t>世纪古印度迦毗罗卫国的王子悉达多</a:t>
            </a:r>
            <a:r>
              <a:rPr lang="en-US" altLang="zh-CN" dirty="0" smtClean="0"/>
              <a:t>·</a:t>
            </a:r>
            <a:r>
              <a:rPr lang="zh-CN" altLang="en-US" dirty="0" smtClean="0"/>
              <a:t>乔达摩创立。佛教徒尊称他为释迦牟尼，佛或佛陀，意思是“觉者”或“觉悟了真理的智者”。</a:t>
            </a:r>
          </a:p>
          <a:p>
            <a:pPr marL="457200" indent="-457200">
              <a:buFont typeface="+mj-lt"/>
              <a:buAutoNum type="arabicPeriod"/>
            </a:pPr>
            <a:r>
              <a:rPr lang="zh-CN" altLang="en-US" dirty="0" smtClean="0"/>
              <a:t>基本教义：</a:t>
            </a:r>
            <a:r>
              <a:rPr lang="zh-CN" altLang="en-US" b="1" u="sng" dirty="0">
                <a:solidFill>
                  <a:schemeClr val="accent5"/>
                </a:solidFill>
              </a:rPr>
              <a:t>“四谛”</a:t>
            </a:r>
            <a:r>
              <a:rPr lang="zh-CN" altLang="en-US" dirty="0" smtClean="0"/>
              <a:t>法，指 “</a:t>
            </a:r>
            <a:r>
              <a:rPr lang="zh-CN" altLang="en-US" b="1" u="sng" dirty="0">
                <a:solidFill>
                  <a:schemeClr val="accent5"/>
                </a:solidFill>
              </a:rPr>
              <a:t>苦、集、灭、道</a:t>
            </a:r>
            <a:r>
              <a:rPr lang="zh-CN" altLang="en-US" dirty="0" smtClean="0"/>
              <a:t>”。</a:t>
            </a:r>
            <a:endParaRPr lang="en-US" altLang="zh-CN" dirty="0" smtClean="0"/>
          </a:p>
          <a:p>
            <a:pPr marL="457200" indent="-457200">
              <a:buFont typeface="+mj-lt"/>
              <a:buAutoNum type="arabicPeriod"/>
            </a:pPr>
            <a:r>
              <a:rPr lang="zh-CN" altLang="en-US" dirty="0" smtClean="0"/>
              <a:t>佛教</a:t>
            </a:r>
            <a:r>
              <a:rPr lang="zh-CN" altLang="en-US" b="1" u="sng" dirty="0">
                <a:solidFill>
                  <a:schemeClr val="accent5"/>
                </a:solidFill>
              </a:rPr>
              <a:t>东汉</a:t>
            </a:r>
            <a:r>
              <a:rPr lang="zh-CN" altLang="en-US" dirty="0" smtClean="0"/>
              <a:t>正式传入中国。</a:t>
            </a:r>
            <a:endParaRPr lang="en-US" altLang="zh-CN" dirty="0" smtClean="0"/>
          </a:p>
          <a:p>
            <a:pPr marL="457200" indent="-457200">
              <a:buFont typeface="+mj-lt"/>
              <a:buAutoNum type="arabicPeriod"/>
            </a:pPr>
            <a:r>
              <a:rPr lang="zh-CN" altLang="en-US" dirty="0" smtClean="0"/>
              <a:t>佛教与中国传统文化的融合，最集中的表现是，通过摄取儒道的思想而形成中国化的佛教宗派，如</a:t>
            </a:r>
            <a:r>
              <a:rPr lang="zh-CN" altLang="en-US" b="1" u="sng" dirty="0">
                <a:solidFill>
                  <a:schemeClr val="accent5"/>
                </a:solidFill>
              </a:rPr>
              <a:t>天台宗、华严宗和禅宗</a:t>
            </a:r>
            <a:r>
              <a:rPr lang="zh-CN" altLang="en-US" dirty="0" smtClean="0"/>
              <a:t>。</a:t>
            </a:r>
            <a:endParaRPr lang="en-US" altLang="zh-CN" dirty="0" smtClean="0"/>
          </a:p>
          <a:p>
            <a:pPr marL="457200" indent="-457200">
              <a:buFont typeface="+mj-lt"/>
              <a:buAutoNum type="arabicPeriod"/>
            </a:pPr>
            <a:r>
              <a:rPr lang="zh-CN" altLang="en-US" dirty="0" smtClean="0"/>
              <a:t>佛教对儒家的影响，突出表现于对</a:t>
            </a:r>
            <a:r>
              <a:rPr lang="zh-CN" altLang="en-US" b="1" u="sng" dirty="0">
                <a:solidFill>
                  <a:schemeClr val="accent5"/>
                </a:solidFill>
              </a:rPr>
              <a:t>新儒学</a:t>
            </a:r>
            <a:r>
              <a:rPr lang="en-US" altLang="zh-CN" b="1" u="sng" dirty="0">
                <a:solidFill>
                  <a:schemeClr val="accent5"/>
                </a:solidFill>
              </a:rPr>
              <a:t>——</a:t>
            </a:r>
            <a:r>
              <a:rPr lang="zh-CN" altLang="en-US" b="1" u="sng" dirty="0">
                <a:solidFill>
                  <a:schemeClr val="accent5"/>
                </a:solidFill>
              </a:rPr>
              <a:t>宋明理学</a:t>
            </a:r>
            <a:r>
              <a:rPr lang="zh-CN" altLang="en-US" dirty="0" smtClean="0"/>
              <a:t>的渗透</a:t>
            </a:r>
            <a:r>
              <a:rPr lang="zh-CN" altLang="en-US" dirty="0" smtClean="0">
                <a:solidFill>
                  <a:srgbClr val="4472C4"/>
                </a:solidFill>
              </a:rPr>
              <a:t>★★</a:t>
            </a:r>
            <a:r>
              <a:rPr lang="zh-CN" altLang="en-US" dirty="0">
                <a:solidFill>
                  <a:srgbClr val="4472C4"/>
                </a:solidFill>
              </a:rPr>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24</a:t>
            </a:fld>
            <a:endParaRPr lang="zh-CN" altLang="en-US"/>
          </a:p>
        </p:txBody>
      </p:sp>
      <p:sp>
        <p:nvSpPr>
          <p:cNvPr id="5" name="任意多边形 99"/>
          <p:cNvSpPr/>
          <p:nvPr/>
        </p:nvSpPr>
        <p:spPr>
          <a:xfrm>
            <a:off x="10718194" y="814064"/>
            <a:ext cx="1473806"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第二节 宗教</a:t>
            </a:r>
            <a:endParaRPr lang="zh-CN" altLang="en-US" sz="2000" kern="1200" dirty="0"/>
          </a:p>
        </p:txBody>
      </p:sp>
      <p:sp>
        <p:nvSpPr>
          <p:cNvPr id="6" name="任意多边形 100"/>
          <p:cNvSpPr/>
          <p:nvPr/>
        </p:nvSpPr>
        <p:spPr>
          <a:xfrm rot="3907178">
            <a:off x="9945638" y="595361"/>
            <a:ext cx="1087552" cy="22742"/>
          </a:xfrm>
          <a:custGeom>
            <a:avLst/>
            <a:gdLst>
              <a:gd name="connsiteX0" fmla="*/ 0 w 1087551"/>
              <a:gd name="connsiteY0" fmla="*/ 11370 h 22741"/>
              <a:gd name="connsiteX1" fmla="*/ 1087551 w 1087551"/>
              <a:gd name="connsiteY1" fmla="*/ 11370 h 22741"/>
            </a:gdLst>
            <a:ahLst/>
            <a:cxnLst>
              <a:cxn ang="0">
                <a:pos x="connsiteX0" y="connsiteY0"/>
              </a:cxn>
              <a:cxn ang="0">
                <a:pos x="connsiteX1" y="connsiteY1"/>
              </a:cxn>
            </a:cxnLst>
            <a:rect l="l" t="t" r="r" b="b"/>
            <a:pathLst>
              <a:path w="1087551" h="22741">
                <a:moveTo>
                  <a:pt x="1087551"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29287" tIns="-15817" rIns="529287" bIns="-15819"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 name="任意多边形 101"/>
          <p:cNvSpPr/>
          <p:nvPr/>
        </p:nvSpPr>
        <p:spPr>
          <a:xfrm>
            <a:off x="9116734" y="0"/>
            <a:ext cx="1143900" cy="39940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原始宗教</a:t>
            </a:r>
            <a:endParaRPr lang="zh-CN" altLang="en-US" sz="2000" kern="1200" dirty="0"/>
          </a:p>
        </p:txBody>
      </p:sp>
      <p:sp>
        <p:nvSpPr>
          <p:cNvPr id="8" name="任意多边形 102"/>
          <p:cNvSpPr/>
          <p:nvPr/>
        </p:nvSpPr>
        <p:spPr>
          <a:xfrm rot="2142401">
            <a:off x="10207670" y="924232"/>
            <a:ext cx="563487" cy="22742"/>
          </a:xfrm>
          <a:custGeom>
            <a:avLst/>
            <a:gdLst>
              <a:gd name="connsiteX0" fmla="*/ 0 w 563486"/>
              <a:gd name="connsiteY0" fmla="*/ 11370 h 22741"/>
              <a:gd name="connsiteX1" fmla="*/ 563486 w 563486"/>
              <a:gd name="connsiteY1" fmla="*/ 11370 h 22741"/>
            </a:gdLst>
            <a:ahLst/>
            <a:cxnLst>
              <a:cxn ang="0">
                <a:pos x="connsiteX0" y="connsiteY0"/>
              </a:cxn>
              <a:cxn ang="0">
                <a:pos x="connsiteX1" y="connsiteY1"/>
              </a:cxn>
            </a:cxnLst>
            <a:rect l="l" t="t" r="r" b="b"/>
            <a:pathLst>
              <a:path w="563486" h="22741">
                <a:moveTo>
                  <a:pt x="563486"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80357" tIns="-2716" rIns="280355" bIns="-271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 name="任意多边形 103"/>
          <p:cNvSpPr/>
          <p:nvPr/>
        </p:nvSpPr>
        <p:spPr>
          <a:xfrm>
            <a:off x="9116734" y="485193"/>
            <a:ext cx="1143900" cy="426224"/>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道</a:t>
            </a:r>
            <a:endParaRPr lang="zh-CN" altLang="en-US" sz="2000" kern="1200" dirty="0"/>
          </a:p>
        </p:txBody>
      </p:sp>
      <p:sp>
        <p:nvSpPr>
          <p:cNvPr id="10" name="任意多边形 104"/>
          <p:cNvSpPr/>
          <p:nvPr/>
        </p:nvSpPr>
        <p:spPr>
          <a:xfrm rot="19457599">
            <a:off x="10207670" y="1253103"/>
            <a:ext cx="563487" cy="22742"/>
          </a:xfrm>
          <a:custGeom>
            <a:avLst/>
            <a:gdLst>
              <a:gd name="connsiteX0" fmla="*/ 0 w 563486"/>
              <a:gd name="connsiteY0" fmla="*/ 11370 h 22741"/>
              <a:gd name="connsiteX1" fmla="*/ 563486 w 563486"/>
              <a:gd name="connsiteY1" fmla="*/ 11370 h 22741"/>
            </a:gdLst>
            <a:ahLst/>
            <a:cxnLst>
              <a:cxn ang="0">
                <a:pos x="connsiteX0" y="connsiteY0"/>
              </a:cxn>
              <a:cxn ang="0">
                <a:pos x="connsiteX1" y="connsiteY1"/>
              </a:cxn>
            </a:cxnLst>
            <a:rect l="l" t="t" r="r" b="b"/>
            <a:pathLst>
              <a:path w="563486" h="22741">
                <a:moveTo>
                  <a:pt x="563486"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80356" tIns="-2715" rIns="280356" bIns="-2718"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105"/>
          <p:cNvSpPr/>
          <p:nvPr/>
        </p:nvSpPr>
        <p:spPr>
          <a:xfrm>
            <a:off x="9116734" y="1074974"/>
            <a:ext cx="1143900" cy="375756"/>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佛</a:t>
            </a:r>
            <a:endParaRPr lang="zh-CN" altLang="en-US" sz="2000" kern="1200" dirty="0"/>
          </a:p>
        </p:txBody>
      </p:sp>
      <p:sp>
        <p:nvSpPr>
          <p:cNvPr id="12" name="任意多边形 106"/>
          <p:cNvSpPr/>
          <p:nvPr/>
        </p:nvSpPr>
        <p:spPr>
          <a:xfrm rot="17692822">
            <a:off x="10057638" y="1406575"/>
            <a:ext cx="863552" cy="126626"/>
          </a:xfrm>
          <a:custGeom>
            <a:avLst/>
            <a:gdLst>
              <a:gd name="connsiteX0" fmla="*/ 0 w 1087551"/>
              <a:gd name="connsiteY0" fmla="*/ 11370 h 22741"/>
              <a:gd name="connsiteX1" fmla="*/ 1087551 w 1087551"/>
              <a:gd name="connsiteY1" fmla="*/ 11370 h 22741"/>
            </a:gdLst>
            <a:ahLst/>
            <a:cxnLst>
              <a:cxn ang="0">
                <a:pos x="connsiteX0" y="connsiteY0"/>
              </a:cxn>
              <a:cxn ang="0">
                <a:pos x="connsiteX1" y="connsiteY1"/>
              </a:cxn>
            </a:cxnLst>
            <a:rect l="l" t="t" r="r" b="b"/>
            <a:pathLst>
              <a:path w="1087551" h="22741">
                <a:moveTo>
                  <a:pt x="1087551"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29287" tIns="-15819" rIns="529287" bIns="-1581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3" name="任意多边形 107"/>
          <p:cNvSpPr/>
          <p:nvPr/>
        </p:nvSpPr>
        <p:spPr>
          <a:xfrm>
            <a:off x="9116734" y="1565578"/>
            <a:ext cx="1143900" cy="49004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儒</a:t>
            </a:r>
            <a:endParaRPr lang="zh-CN" altLang="en-US" sz="2000" kern="1200" dirty="0"/>
          </a:p>
        </p:txBody>
      </p:sp>
      <p:sp>
        <p:nvSpPr>
          <p:cNvPr id="14" name="矩形 13"/>
          <p:cNvSpPr/>
          <p:nvPr/>
        </p:nvSpPr>
        <p:spPr>
          <a:xfrm>
            <a:off x="461376" y="0"/>
            <a:ext cx="2749872" cy="338554"/>
          </a:xfrm>
          <a:prstGeom prst="rect">
            <a:avLst/>
          </a:prstGeom>
        </p:spPr>
        <p:txBody>
          <a:bodyPr wrap="none">
            <a:spAutoFit/>
          </a:bodyPr>
          <a:lstStyle/>
          <a:p>
            <a:r>
              <a:rPr lang="en-US" altLang="zh-CN" sz="1600" dirty="0"/>
              <a:t>5.2.3 </a:t>
            </a:r>
            <a:r>
              <a:rPr lang="zh-CN" altLang="en-US" sz="1600" dirty="0" smtClean="0"/>
              <a:t>佛</a:t>
            </a:r>
            <a:r>
              <a:rPr lang="zh-CN" altLang="en-US" sz="1600" dirty="0"/>
              <a:t>教与中国文化的交融</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a:t>
            </a:r>
            <a:r>
              <a:rPr lang="zh-CN" altLang="en-US" dirty="0" smtClean="0"/>
              <a:t> </a:t>
            </a:r>
            <a:r>
              <a:rPr lang="zh-CN" altLang="en-US" dirty="0"/>
              <a:t>中国传统的宗教信仰</a:t>
            </a:r>
          </a:p>
        </p:txBody>
      </p:sp>
      <p:sp>
        <p:nvSpPr>
          <p:cNvPr id="3" name="内容占位符 2"/>
          <p:cNvSpPr>
            <a:spLocks noGrp="1"/>
          </p:cNvSpPr>
          <p:nvPr>
            <p:ph idx="1"/>
          </p:nvPr>
        </p:nvSpPr>
        <p:spPr/>
        <p:txBody>
          <a:bodyPr/>
          <a:lstStyle/>
          <a:p>
            <a:r>
              <a:rPr lang="en-US" altLang="zh-CN" sz="2400" dirty="0" smtClean="0">
                <a:latin typeface="方正清刻本悦宋简体" panose="02000000000000000000" pitchFamily="2" charset="-122"/>
                <a:ea typeface="方正清刻本悦宋简体" panose="02000000000000000000" pitchFamily="2" charset="-122"/>
              </a:rPr>
              <a:t>5.2.4</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en-US" sz="2400" dirty="0">
                <a:latin typeface="方正清刻本悦宋简体" panose="02000000000000000000" pitchFamily="2" charset="-122"/>
                <a:ea typeface="方正清刻本悦宋简体" panose="02000000000000000000" pitchFamily="2" charset="-122"/>
              </a:rPr>
              <a:t>带有宗教色彩的</a:t>
            </a:r>
            <a:r>
              <a:rPr lang="zh-CN" altLang="en-US" sz="2400" dirty="0" smtClean="0">
                <a:latin typeface="方正清刻本悦宋简体" panose="02000000000000000000" pitchFamily="2" charset="-122"/>
                <a:ea typeface="方正清刻本悦宋简体" panose="02000000000000000000" pitchFamily="2" charset="-122"/>
              </a:rPr>
              <a:t>儒学</a:t>
            </a:r>
            <a:r>
              <a:rPr lang="zh-CN" altLang="en-US" sz="2400" dirty="0" smtClean="0">
                <a:solidFill>
                  <a:srgbClr val="4472C4"/>
                </a:solidFill>
              </a:rPr>
              <a:t>★</a:t>
            </a:r>
            <a:r>
              <a:rPr lang="zh-CN" altLang="en-US" sz="2400" dirty="0">
                <a:solidFill>
                  <a:srgbClr val="4472C4"/>
                </a:solidFill>
              </a:rPr>
              <a:t>★</a:t>
            </a:r>
            <a:endParaRPr lang="en-US" altLang="zh-CN" sz="2400" dirty="0">
              <a:latin typeface="方正清刻本悦宋简体" panose="02000000000000000000" pitchFamily="2" charset="-122"/>
              <a:ea typeface="方正清刻本悦宋简体" panose="02000000000000000000" pitchFamily="2" charset="-122"/>
            </a:endParaRPr>
          </a:p>
          <a:p>
            <a:pPr marL="457200" indent="-457200">
              <a:lnSpc>
                <a:spcPct val="200000"/>
              </a:lnSpc>
              <a:buFont typeface="+mj-lt"/>
              <a:buAutoNum type="arabicPeriod"/>
            </a:pPr>
            <a:r>
              <a:rPr lang="zh-CN" altLang="en-US" dirty="0"/>
              <a:t>先秦时期</a:t>
            </a:r>
            <a:r>
              <a:rPr lang="zh-CN" altLang="en-US" dirty="0" smtClean="0"/>
              <a:t>：</a:t>
            </a:r>
            <a:r>
              <a:rPr lang="zh-CN" altLang="en-US" b="1" u="sng" dirty="0">
                <a:solidFill>
                  <a:schemeClr val="accent5"/>
                </a:solidFill>
              </a:rPr>
              <a:t>孔子</a:t>
            </a:r>
            <a:r>
              <a:rPr lang="zh-CN" altLang="en-US" dirty="0"/>
              <a:t>是创始人，提出“天命观”</a:t>
            </a:r>
            <a:r>
              <a:rPr lang="zh-CN" altLang="en-US" dirty="0" smtClean="0"/>
              <a:t>。</a:t>
            </a:r>
            <a:endParaRPr lang="en-US" altLang="zh-CN" dirty="0" smtClean="0"/>
          </a:p>
          <a:p>
            <a:pPr marL="457200" lvl="1" indent="0">
              <a:lnSpc>
                <a:spcPct val="200000"/>
              </a:lnSpc>
              <a:spcBef>
                <a:spcPts val="0"/>
              </a:spcBef>
              <a:buNone/>
            </a:pPr>
            <a:r>
              <a:rPr lang="en-US" altLang="zh-CN" sz="2000" dirty="0" smtClean="0"/>
              <a:t>《</a:t>
            </a:r>
            <a:r>
              <a:rPr lang="zh-CN" altLang="en-US" sz="2000" dirty="0"/>
              <a:t>论语</a:t>
            </a:r>
            <a:r>
              <a:rPr lang="en-US" altLang="zh-CN" sz="2000" dirty="0"/>
              <a:t>》</a:t>
            </a:r>
            <a:r>
              <a:rPr lang="zh-CN" altLang="en-US" sz="2000" dirty="0"/>
              <a:t>所谈的“天”和“天命”多与在位者和将在位者从事政治</a:t>
            </a:r>
            <a:r>
              <a:rPr lang="zh-CN" altLang="en-US" sz="2000" dirty="0" smtClean="0"/>
              <a:t>相关。“五十</a:t>
            </a:r>
            <a:r>
              <a:rPr lang="zh-CN" altLang="en-US" sz="2000" dirty="0"/>
              <a:t>而知</a:t>
            </a:r>
            <a:r>
              <a:rPr lang="zh-CN" altLang="en-US" sz="2000" dirty="0" smtClean="0"/>
              <a:t>天命”、</a:t>
            </a:r>
            <a:r>
              <a:rPr lang="en-US" altLang="zh-CN" sz="2000" dirty="0" smtClean="0"/>
              <a:t>“</a:t>
            </a:r>
            <a:r>
              <a:rPr lang="zh-CN" altLang="en-US" sz="2000" dirty="0"/>
              <a:t>君子有三畏：畏天命，畏大人，畏圣人之</a:t>
            </a:r>
            <a:r>
              <a:rPr lang="zh-CN" altLang="en-US" sz="2000" dirty="0" smtClean="0"/>
              <a:t>言”、</a:t>
            </a:r>
            <a:r>
              <a:rPr lang="en-US" altLang="zh-CN" sz="2000" dirty="0" smtClean="0"/>
              <a:t>“</a:t>
            </a:r>
            <a:r>
              <a:rPr lang="zh-CN" altLang="en-US" sz="2000" dirty="0"/>
              <a:t>死生有命，富贵在天。”</a:t>
            </a:r>
            <a:endParaRPr lang="en-US" altLang="zh-CN" sz="2000" dirty="0"/>
          </a:p>
          <a:p>
            <a:pPr marL="457200" indent="-457200">
              <a:lnSpc>
                <a:spcPct val="200000"/>
              </a:lnSpc>
              <a:buFont typeface="+mj-lt"/>
              <a:buAutoNum type="arabicPeriod"/>
            </a:pPr>
            <a:r>
              <a:rPr lang="zh-CN" altLang="en-US" dirty="0"/>
              <a:t>两汉时期</a:t>
            </a:r>
            <a:r>
              <a:rPr lang="zh-CN" altLang="en-US" dirty="0" smtClean="0"/>
              <a:t>：汉武帝罢黜百家</a:t>
            </a:r>
            <a:r>
              <a:rPr lang="zh-CN" altLang="en-US" dirty="0"/>
              <a:t>独尊儒术，</a:t>
            </a:r>
            <a:r>
              <a:rPr lang="zh-CN" altLang="en-US" b="1" u="sng" dirty="0">
                <a:solidFill>
                  <a:schemeClr val="accent5"/>
                </a:solidFill>
              </a:rPr>
              <a:t>董仲舒</a:t>
            </a:r>
            <a:r>
              <a:rPr lang="zh-CN" altLang="en-US" dirty="0"/>
              <a:t>将儒学同阴阳五行融合，将儒学宗教化。后来产生</a:t>
            </a:r>
            <a:r>
              <a:rPr lang="zh-CN" altLang="en-US" b="1" u="sng" dirty="0">
                <a:solidFill>
                  <a:schemeClr val="accent5"/>
                </a:solidFill>
              </a:rPr>
              <a:t>谶纬</a:t>
            </a:r>
            <a:r>
              <a:rPr lang="zh-CN" altLang="en-US" dirty="0"/>
              <a:t>之学。</a:t>
            </a:r>
            <a:endParaRPr lang="en-US" altLang="zh-CN" dirty="0"/>
          </a:p>
          <a:p>
            <a:pPr marL="457200" indent="-457200">
              <a:lnSpc>
                <a:spcPct val="200000"/>
              </a:lnSpc>
              <a:buFont typeface="+mj-lt"/>
              <a:buAutoNum type="arabicPeriod"/>
            </a:pPr>
            <a:r>
              <a:rPr lang="zh-CN" altLang="en-US" dirty="0"/>
              <a:t>宋明时期：儒佛道的融合</a:t>
            </a:r>
            <a:r>
              <a:rPr lang="zh-CN" altLang="en-US" dirty="0" smtClean="0"/>
              <a:t>造就新</a:t>
            </a:r>
            <a:r>
              <a:rPr lang="zh-CN" altLang="en-US" dirty="0"/>
              <a:t>儒学</a:t>
            </a:r>
            <a:r>
              <a:rPr lang="en-US" altLang="zh-CN" dirty="0"/>
              <a:t>——</a:t>
            </a:r>
            <a:r>
              <a:rPr lang="zh-CN" altLang="en-US" dirty="0" smtClean="0"/>
              <a:t>宋明理学。宋明理学的</a:t>
            </a:r>
            <a:r>
              <a:rPr lang="zh-CN" altLang="en-US" b="1" u="sng" dirty="0" smtClean="0">
                <a:solidFill>
                  <a:schemeClr val="accent5"/>
                </a:solidFill>
              </a:rPr>
              <a:t>目的是</a:t>
            </a:r>
            <a:r>
              <a:rPr lang="zh-CN" altLang="en-US" b="1" u="sng" dirty="0">
                <a:solidFill>
                  <a:schemeClr val="accent5"/>
                </a:solidFill>
              </a:rPr>
              <a:t>“存天理，灭人欲”</a:t>
            </a:r>
            <a:r>
              <a:rPr lang="zh-CN" altLang="en-US" dirty="0"/>
              <a:t>。</a:t>
            </a:r>
          </a:p>
        </p:txBody>
      </p:sp>
      <p:sp>
        <p:nvSpPr>
          <p:cNvPr id="4" name="灯片编号占位符 3"/>
          <p:cNvSpPr>
            <a:spLocks noGrp="1"/>
          </p:cNvSpPr>
          <p:nvPr>
            <p:ph type="sldNum" sz="quarter" idx="12"/>
          </p:nvPr>
        </p:nvSpPr>
        <p:spPr/>
        <p:txBody>
          <a:bodyPr/>
          <a:lstStyle/>
          <a:p>
            <a:fld id="{2F525CE8-A4D9-4C72-B3B7-D1ED057FD700}" type="slidenum">
              <a:rPr lang="zh-CN" altLang="en-US" smtClean="0"/>
              <a:t>25</a:t>
            </a:fld>
            <a:endParaRPr lang="zh-CN" altLang="en-US"/>
          </a:p>
        </p:txBody>
      </p:sp>
      <p:sp>
        <p:nvSpPr>
          <p:cNvPr id="5" name="任意多边形 99"/>
          <p:cNvSpPr/>
          <p:nvPr/>
        </p:nvSpPr>
        <p:spPr>
          <a:xfrm>
            <a:off x="10718194" y="814064"/>
            <a:ext cx="1473806"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第二节 宗教</a:t>
            </a:r>
            <a:endParaRPr lang="zh-CN" altLang="en-US" sz="2000" kern="1200" dirty="0"/>
          </a:p>
        </p:txBody>
      </p:sp>
      <p:sp>
        <p:nvSpPr>
          <p:cNvPr id="6" name="任意多边形 100"/>
          <p:cNvSpPr/>
          <p:nvPr/>
        </p:nvSpPr>
        <p:spPr>
          <a:xfrm rot="3907178">
            <a:off x="9945638" y="595361"/>
            <a:ext cx="1087552" cy="22742"/>
          </a:xfrm>
          <a:custGeom>
            <a:avLst/>
            <a:gdLst>
              <a:gd name="connsiteX0" fmla="*/ 0 w 1087551"/>
              <a:gd name="connsiteY0" fmla="*/ 11370 h 22741"/>
              <a:gd name="connsiteX1" fmla="*/ 1087551 w 1087551"/>
              <a:gd name="connsiteY1" fmla="*/ 11370 h 22741"/>
            </a:gdLst>
            <a:ahLst/>
            <a:cxnLst>
              <a:cxn ang="0">
                <a:pos x="connsiteX0" y="connsiteY0"/>
              </a:cxn>
              <a:cxn ang="0">
                <a:pos x="connsiteX1" y="connsiteY1"/>
              </a:cxn>
            </a:cxnLst>
            <a:rect l="l" t="t" r="r" b="b"/>
            <a:pathLst>
              <a:path w="1087551" h="22741">
                <a:moveTo>
                  <a:pt x="1087551"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29287" tIns="-15817" rIns="529287" bIns="-15819"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 name="任意多边形 101"/>
          <p:cNvSpPr/>
          <p:nvPr/>
        </p:nvSpPr>
        <p:spPr>
          <a:xfrm>
            <a:off x="9116734" y="0"/>
            <a:ext cx="1143900" cy="39940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原始宗教</a:t>
            </a:r>
            <a:endParaRPr lang="zh-CN" altLang="en-US" sz="2000" kern="1200" dirty="0"/>
          </a:p>
        </p:txBody>
      </p:sp>
      <p:sp>
        <p:nvSpPr>
          <p:cNvPr id="8" name="任意多边形 102"/>
          <p:cNvSpPr/>
          <p:nvPr/>
        </p:nvSpPr>
        <p:spPr>
          <a:xfrm rot="2142401">
            <a:off x="10207670" y="924232"/>
            <a:ext cx="563487" cy="22742"/>
          </a:xfrm>
          <a:custGeom>
            <a:avLst/>
            <a:gdLst>
              <a:gd name="connsiteX0" fmla="*/ 0 w 563486"/>
              <a:gd name="connsiteY0" fmla="*/ 11370 h 22741"/>
              <a:gd name="connsiteX1" fmla="*/ 563486 w 563486"/>
              <a:gd name="connsiteY1" fmla="*/ 11370 h 22741"/>
            </a:gdLst>
            <a:ahLst/>
            <a:cxnLst>
              <a:cxn ang="0">
                <a:pos x="connsiteX0" y="connsiteY0"/>
              </a:cxn>
              <a:cxn ang="0">
                <a:pos x="connsiteX1" y="connsiteY1"/>
              </a:cxn>
            </a:cxnLst>
            <a:rect l="l" t="t" r="r" b="b"/>
            <a:pathLst>
              <a:path w="563486" h="22741">
                <a:moveTo>
                  <a:pt x="563486"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80357" tIns="-2716" rIns="280355" bIns="-271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 name="任意多边形 103"/>
          <p:cNvSpPr/>
          <p:nvPr/>
        </p:nvSpPr>
        <p:spPr>
          <a:xfrm>
            <a:off x="9116734" y="485193"/>
            <a:ext cx="1143900" cy="426224"/>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道</a:t>
            </a:r>
            <a:endParaRPr lang="zh-CN" altLang="en-US" sz="2000" kern="1200" dirty="0"/>
          </a:p>
        </p:txBody>
      </p:sp>
      <p:sp>
        <p:nvSpPr>
          <p:cNvPr id="10" name="任意多边形 104"/>
          <p:cNvSpPr/>
          <p:nvPr/>
        </p:nvSpPr>
        <p:spPr>
          <a:xfrm rot="19457599">
            <a:off x="10207670" y="1253103"/>
            <a:ext cx="563487" cy="22742"/>
          </a:xfrm>
          <a:custGeom>
            <a:avLst/>
            <a:gdLst>
              <a:gd name="connsiteX0" fmla="*/ 0 w 563486"/>
              <a:gd name="connsiteY0" fmla="*/ 11370 h 22741"/>
              <a:gd name="connsiteX1" fmla="*/ 563486 w 563486"/>
              <a:gd name="connsiteY1" fmla="*/ 11370 h 22741"/>
            </a:gdLst>
            <a:ahLst/>
            <a:cxnLst>
              <a:cxn ang="0">
                <a:pos x="connsiteX0" y="connsiteY0"/>
              </a:cxn>
              <a:cxn ang="0">
                <a:pos x="connsiteX1" y="connsiteY1"/>
              </a:cxn>
            </a:cxnLst>
            <a:rect l="l" t="t" r="r" b="b"/>
            <a:pathLst>
              <a:path w="563486" h="22741">
                <a:moveTo>
                  <a:pt x="563486"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80356" tIns="-2715" rIns="280356" bIns="-2718"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105"/>
          <p:cNvSpPr/>
          <p:nvPr/>
        </p:nvSpPr>
        <p:spPr>
          <a:xfrm>
            <a:off x="9116734" y="1074974"/>
            <a:ext cx="1143900" cy="375756"/>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佛</a:t>
            </a:r>
            <a:endParaRPr lang="zh-CN" altLang="en-US" sz="2000" kern="1200" dirty="0"/>
          </a:p>
        </p:txBody>
      </p:sp>
      <p:sp>
        <p:nvSpPr>
          <p:cNvPr id="12" name="任意多边形 106"/>
          <p:cNvSpPr/>
          <p:nvPr/>
        </p:nvSpPr>
        <p:spPr>
          <a:xfrm rot="17692822">
            <a:off x="10057638" y="1406575"/>
            <a:ext cx="863552" cy="126626"/>
          </a:xfrm>
          <a:custGeom>
            <a:avLst/>
            <a:gdLst>
              <a:gd name="connsiteX0" fmla="*/ 0 w 1087551"/>
              <a:gd name="connsiteY0" fmla="*/ 11370 h 22741"/>
              <a:gd name="connsiteX1" fmla="*/ 1087551 w 1087551"/>
              <a:gd name="connsiteY1" fmla="*/ 11370 h 22741"/>
            </a:gdLst>
            <a:ahLst/>
            <a:cxnLst>
              <a:cxn ang="0">
                <a:pos x="connsiteX0" y="connsiteY0"/>
              </a:cxn>
              <a:cxn ang="0">
                <a:pos x="connsiteX1" y="connsiteY1"/>
              </a:cxn>
            </a:cxnLst>
            <a:rect l="l" t="t" r="r" b="b"/>
            <a:pathLst>
              <a:path w="1087551" h="22741">
                <a:moveTo>
                  <a:pt x="1087551"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29287" tIns="-15819" rIns="529287" bIns="-1581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3" name="任意多边形 107"/>
          <p:cNvSpPr/>
          <p:nvPr/>
        </p:nvSpPr>
        <p:spPr>
          <a:xfrm>
            <a:off x="9116734" y="1565578"/>
            <a:ext cx="1143900" cy="49004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儒</a:t>
            </a:r>
            <a:endParaRPr lang="zh-CN" altLang="en-US" sz="2000" kern="1200" dirty="0"/>
          </a:p>
        </p:txBody>
      </p:sp>
      <p:sp>
        <p:nvSpPr>
          <p:cNvPr id="14" name="矩形 13"/>
          <p:cNvSpPr/>
          <p:nvPr/>
        </p:nvSpPr>
        <p:spPr>
          <a:xfrm>
            <a:off x="461376" y="0"/>
            <a:ext cx="2544687" cy="338554"/>
          </a:xfrm>
          <a:prstGeom prst="rect">
            <a:avLst/>
          </a:prstGeom>
        </p:spPr>
        <p:txBody>
          <a:bodyPr wrap="none">
            <a:spAutoFit/>
          </a:bodyPr>
          <a:lstStyle/>
          <a:p>
            <a:r>
              <a:rPr lang="en-US" altLang="zh-CN" sz="1600" dirty="0"/>
              <a:t>5.2.4 </a:t>
            </a:r>
            <a:r>
              <a:rPr lang="zh-CN" altLang="en-US" sz="1600" dirty="0" smtClean="0"/>
              <a:t>带</a:t>
            </a:r>
            <a:r>
              <a:rPr lang="zh-CN" altLang="en-US" sz="1600" dirty="0"/>
              <a:t>有宗教色彩的儒学</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要达到“存天理，灭人欲”目的的是（  ）</a:t>
            </a:r>
          </a:p>
          <a:p>
            <a:endParaRPr lang="en-US" altLang="zh-CN" dirty="0" smtClean="0"/>
          </a:p>
          <a:p>
            <a:r>
              <a:rPr lang="en-US" altLang="zh-CN" dirty="0" smtClean="0"/>
              <a:t>A</a:t>
            </a:r>
            <a:r>
              <a:rPr lang="en-US" altLang="zh-CN" dirty="0"/>
              <a:t>:</a:t>
            </a:r>
            <a:r>
              <a:rPr lang="zh-CN" altLang="en-US" dirty="0"/>
              <a:t>墨子学说</a:t>
            </a:r>
          </a:p>
          <a:p>
            <a:r>
              <a:rPr lang="en-US" altLang="zh-CN" dirty="0"/>
              <a:t>B:</a:t>
            </a:r>
            <a:r>
              <a:rPr lang="zh-CN" altLang="en-US" dirty="0"/>
              <a:t>宋明理学</a:t>
            </a:r>
          </a:p>
          <a:p>
            <a:r>
              <a:rPr lang="en-US" altLang="zh-CN" dirty="0"/>
              <a:t>C:</a:t>
            </a:r>
            <a:r>
              <a:rPr lang="zh-CN" altLang="en-US" dirty="0"/>
              <a:t>禅宗</a:t>
            </a:r>
          </a:p>
          <a:p>
            <a:r>
              <a:rPr lang="en-US" altLang="zh-CN" dirty="0"/>
              <a:t>D:</a:t>
            </a:r>
            <a:r>
              <a:rPr lang="zh-CN" altLang="en-US" dirty="0"/>
              <a:t>道家学说</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26</a:t>
            </a:fld>
            <a:endParaRPr lang="zh-CN" altLang="en-US"/>
          </a:p>
        </p:txBody>
      </p:sp>
    </p:spTree>
    <p:extLst>
      <p:ext uri="{BB962C8B-B14F-4D97-AF65-F5344CB8AC3E}">
        <p14:creationId xmlns:p14="http://schemas.microsoft.com/office/powerpoint/2010/main" val="88321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本章结构图</a:t>
            </a:r>
          </a:p>
        </p:txBody>
      </p:sp>
      <p:sp>
        <p:nvSpPr>
          <p:cNvPr id="4" name="灯片编号占位符 3"/>
          <p:cNvSpPr>
            <a:spLocks noGrp="1"/>
          </p:cNvSpPr>
          <p:nvPr>
            <p:ph type="sldNum" sz="quarter" idx="12"/>
          </p:nvPr>
        </p:nvSpPr>
        <p:spPr/>
        <p:txBody>
          <a:bodyPr/>
          <a:lstStyle/>
          <a:p>
            <a:fld id="{2F525CE8-A4D9-4C72-B3B7-D1ED057FD700}" type="slidenum">
              <a:rPr lang="zh-CN" altLang="en-US" smtClean="0"/>
              <a:t>27</a:t>
            </a:fld>
            <a:endParaRPr lang="zh-CN" altLang="en-US"/>
          </a:p>
        </p:txBody>
      </p:sp>
      <p:sp>
        <p:nvSpPr>
          <p:cNvPr id="90" name="任意多边形 89"/>
          <p:cNvSpPr/>
          <p:nvPr/>
        </p:nvSpPr>
        <p:spPr>
          <a:xfrm>
            <a:off x="5177942" y="3136700"/>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第五章</a:t>
            </a:r>
            <a:endParaRPr lang="zh-CN" altLang="en-US" sz="2000" kern="1200" dirty="0"/>
          </a:p>
        </p:txBody>
      </p:sp>
      <p:sp>
        <p:nvSpPr>
          <p:cNvPr id="91" name="任意多边形 90"/>
          <p:cNvSpPr/>
          <p:nvPr/>
        </p:nvSpPr>
        <p:spPr>
          <a:xfrm rot="4099285">
            <a:off x="4309640" y="2804069"/>
            <a:ext cx="1238658" cy="22742"/>
          </a:xfrm>
          <a:custGeom>
            <a:avLst/>
            <a:gdLst>
              <a:gd name="connsiteX0" fmla="*/ 0 w 1238658"/>
              <a:gd name="connsiteY0" fmla="*/ 11370 h 22741"/>
              <a:gd name="connsiteX1" fmla="*/ 1238658 w 1238658"/>
              <a:gd name="connsiteY1" fmla="*/ 11370 h 22741"/>
            </a:gdLst>
            <a:ahLst/>
            <a:cxnLst>
              <a:cxn ang="0">
                <a:pos x="connsiteX0" y="connsiteY0"/>
              </a:cxn>
              <a:cxn ang="0">
                <a:pos x="connsiteX1" y="connsiteY1"/>
              </a:cxn>
            </a:cxnLst>
            <a:rect l="l" t="t" r="r" b="b"/>
            <a:pathLst>
              <a:path w="1238658" h="22741">
                <a:moveTo>
                  <a:pt x="1238658" y="11371"/>
                </a:moveTo>
                <a:lnTo>
                  <a:pt x="0" y="1137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601062" tIns="-19595" rIns="601063" bIns="-19596"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2" name="任意多边形 91"/>
          <p:cNvSpPr/>
          <p:nvPr/>
        </p:nvSpPr>
        <p:spPr>
          <a:xfrm>
            <a:off x="3194425" y="1979483"/>
            <a:ext cx="1430621"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第一节 哲学</a:t>
            </a:r>
            <a:endParaRPr lang="zh-CN" altLang="en-US" sz="2000" kern="1200" dirty="0"/>
          </a:p>
        </p:txBody>
      </p:sp>
      <p:sp>
        <p:nvSpPr>
          <p:cNvPr id="93" name="任意多边形 92"/>
          <p:cNvSpPr/>
          <p:nvPr/>
        </p:nvSpPr>
        <p:spPr>
          <a:xfrm rot="3310531">
            <a:off x="2565026" y="1925216"/>
            <a:ext cx="801240" cy="22742"/>
          </a:xfrm>
          <a:custGeom>
            <a:avLst/>
            <a:gdLst>
              <a:gd name="connsiteX0" fmla="*/ 0 w 801240"/>
              <a:gd name="connsiteY0" fmla="*/ 11370 h 22741"/>
              <a:gd name="connsiteX1" fmla="*/ 801240 w 801240"/>
              <a:gd name="connsiteY1" fmla="*/ 11370 h 22741"/>
            </a:gdLst>
            <a:ahLst/>
            <a:cxnLst>
              <a:cxn ang="0">
                <a:pos x="connsiteX0" y="connsiteY0"/>
              </a:cxn>
              <a:cxn ang="0">
                <a:pos x="connsiteX1" y="connsiteY1"/>
              </a:cxn>
            </a:cxnLst>
            <a:rect l="l" t="t" r="r" b="b"/>
            <a:pathLst>
              <a:path w="801240" h="22741">
                <a:moveTo>
                  <a:pt x="80124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93289" tIns="-8660" rIns="393289" bIns="-86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4" name="任意多边形 93"/>
          <p:cNvSpPr/>
          <p:nvPr/>
        </p:nvSpPr>
        <p:spPr>
          <a:xfrm>
            <a:off x="1592966" y="1321741"/>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rPr>
              <a:t>天人合一</a:t>
            </a:r>
            <a:endParaRPr lang="zh-CN" altLang="en-US" sz="2000" kern="1200" dirty="0">
              <a:solidFill>
                <a:schemeClr val="tx1"/>
              </a:solidFill>
            </a:endParaRPr>
          </a:p>
        </p:txBody>
      </p:sp>
      <p:sp>
        <p:nvSpPr>
          <p:cNvPr id="95" name="任意多边形 94"/>
          <p:cNvSpPr/>
          <p:nvPr/>
        </p:nvSpPr>
        <p:spPr>
          <a:xfrm>
            <a:off x="2736866" y="2254088"/>
            <a:ext cx="457560" cy="22742"/>
          </a:xfrm>
          <a:custGeom>
            <a:avLst/>
            <a:gdLst>
              <a:gd name="connsiteX0" fmla="*/ 0 w 457560"/>
              <a:gd name="connsiteY0" fmla="*/ 11370 h 22741"/>
              <a:gd name="connsiteX1" fmla="*/ 457560 w 457560"/>
              <a:gd name="connsiteY1" fmla="*/ 11370 h 22741"/>
            </a:gdLst>
            <a:ahLst/>
            <a:cxnLst>
              <a:cxn ang="0">
                <a:pos x="connsiteX0" y="connsiteY0"/>
              </a:cxn>
              <a:cxn ang="0">
                <a:pos x="connsiteX1" y="connsiteY1"/>
              </a:cxn>
            </a:cxnLst>
            <a:rect l="l" t="t" r="r" b="b"/>
            <a:pathLst>
              <a:path w="457560" h="22741">
                <a:moveTo>
                  <a:pt x="45756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30041" tIns="-69" rIns="230041" bIns="-6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6" name="任意多边形 95"/>
          <p:cNvSpPr/>
          <p:nvPr/>
        </p:nvSpPr>
        <p:spPr>
          <a:xfrm>
            <a:off x="1592966" y="1979483"/>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中庸之道</a:t>
            </a:r>
            <a:endParaRPr lang="zh-CN" altLang="en-US" sz="2000" kern="1200" dirty="0"/>
          </a:p>
        </p:txBody>
      </p:sp>
      <p:sp>
        <p:nvSpPr>
          <p:cNvPr id="97" name="任意多边形 96"/>
          <p:cNvSpPr/>
          <p:nvPr/>
        </p:nvSpPr>
        <p:spPr>
          <a:xfrm rot="18289469">
            <a:off x="2565026" y="2582959"/>
            <a:ext cx="801240" cy="22741"/>
          </a:xfrm>
          <a:custGeom>
            <a:avLst/>
            <a:gdLst>
              <a:gd name="connsiteX0" fmla="*/ 0 w 801240"/>
              <a:gd name="connsiteY0" fmla="*/ 11370 h 22741"/>
              <a:gd name="connsiteX1" fmla="*/ 801240 w 801240"/>
              <a:gd name="connsiteY1" fmla="*/ 11370 h 22741"/>
            </a:gdLst>
            <a:ahLst/>
            <a:cxnLst>
              <a:cxn ang="0">
                <a:pos x="connsiteX0" y="connsiteY0"/>
              </a:cxn>
              <a:cxn ang="0">
                <a:pos x="connsiteX1" y="connsiteY1"/>
              </a:cxn>
            </a:cxnLst>
            <a:rect l="l" t="t" r="r" b="b"/>
            <a:pathLst>
              <a:path w="801240" h="22741">
                <a:moveTo>
                  <a:pt x="80124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93288" tIns="-8661" rIns="393289" bIns="-86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8" name="任意多边形 97"/>
          <p:cNvSpPr/>
          <p:nvPr/>
        </p:nvSpPr>
        <p:spPr>
          <a:xfrm>
            <a:off x="1592966" y="2637226"/>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知行合一</a:t>
            </a:r>
          </a:p>
        </p:txBody>
      </p:sp>
      <p:sp>
        <p:nvSpPr>
          <p:cNvPr id="99" name="任意多边形 98"/>
          <p:cNvSpPr/>
          <p:nvPr/>
        </p:nvSpPr>
        <p:spPr>
          <a:xfrm rot="17500715">
            <a:off x="4309640" y="3955118"/>
            <a:ext cx="1238658" cy="22742"/>
          </a:xfrm>
          <a:custGeom>
            <a:avLst/>
            <a:gdLst>
              <a:gd name="connsiteX0" fmla="*/ 0 w 1238658"/>
              <a:gd name="connsiteY0" fmla="*/ 11370 h 22741"/>
              <a:gd name="connsiteX1" fmla="*/ 1238658 w 1238658"/>
              <a:gd name="connsiteY1" fmla="*/ 11370 h 22741"/>
            </a:gdLst>
            <a:ahLst/>
            <a:cxnLst>
              <a:cxn ang="0">
                <a:pos x="connsiteX0" y="connsiteY0"/>
              </a:cxn>
              <a:cxn ang="0">
                <a:pos x="connsiteX1" y="connsiteY1"/>
              </a:cxn>
            </a:cxnLst>
            <a:rect l="l" t="t" r="r" b="b"/>
            <a:pathLst>
              <a:path w="1238658" h="22741">
                <a:moveTo>
                  <a:pt x="1238658" y="11371"/>
                </a:moveTo>
                <a:lnTo>
                  <a:pt x="0" y="1137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601063" tIns="-19595" rIns="601063" bIns="-19596"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0" name="任意多边形 99"/>
          <p:cNvSpPr/>
          <p:nvPr/>
        </p:nvSpPr>
        <p:spPr>
          <a:xfrm>
            <a:off x="3194426" y="4281582"/>
            <a:ext cx="1473806"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第二节 宗教</a:t>
            </a:r>
            <a:endParaRPr lang="zh-CN" altLang="en-US" sz="2000" kern="1200" dirty="0"/>
          </a:p>
        </p:txBody>
      </p:sp>
      <p:sp>
        <p:nvSpPr>
          <p:cNvPr id="101" name="任意多边形 100"/>
          <p:cNvSpPr/>
          <p:nvPr/>
        </p:nvSpPr>
        <p:spPr>
          <a:xfrm rot="3907178">
            <a:off x="2421870" y="4062879"/>
            <a:ext cx="1087552" cy="22742"/>
          </a:xfrm>
          <a:custGeom>
            <a:avLst/>
            <a:gdLst>
              <a:gd name="connsiteX0" fmla="*/ 0 w 1087551"/>
              <a:gd name="connsiteY0" fmla="*/ 11370 h 22741"/>
              <a:gd name="connsiteX1" fmla="*/ 1087551 w 1087551"/>
              <a:gd name="connsiteY1" fmla="*/ 11370 h 22741"/>
            </a:gdLst>
            <a:ahLst/>
            <a:cxnLst>
              <a:cxn ang="0">
                <a:pos x="connsiteX0" y="connsiteY0"/>
              </a:cxn>
              <a:cxn ang="0">
                <a:pos x="connsiteX1" y="connsiteY1"/>
              </a:cxn>
            </a:cxnLst>
            <a:rect l="l" t="t" r="r" b="b"/>
            <a:pathLst>
              <a:path w="1087551" h="22741">
                <a:moveTo>
                  <a:pt x="1087551"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29287" tIns="-15817" rIns="529287" bIns="-15819"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2" name="任意多边形 101"/>
          <p:cNvSpPr/>
          <p:nvPr/>
        </p:nvSpPr>
        <p:spPr>
          <a:xfrm>
            <a:off x="1592966" y="3294968"/>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原始宗教</a:t>
            </a:r>
            <a:endParaRPr lang="zh-CN" altLang="en-US" sz="2000" kern="1200" dirty="0"/>
          </a:p>
        </p:txBody>
      </p:sp>
      <p:sp>
        <p:nvSpPr>
          <p:cNvPr id="103" name="任意多边形 102"/>
          <p:cNvSpPr/>
          <p:nvPr/>
        </p:nvSpPr>
        <p:spPr>
          <a:xfrm rot="2142401">
            <a:off x="2683902" y="4391750"/>
            <a:ext cx="563487" cy="22742"/>
          </a:xfrm>
          <a:custGeom>
            <a:avLst/>
            <a:gdLst>
              <a:gd name="connsiteX0" fmla="*/ 0 w 563486"/>
              <a:gd name="connsiteY0" fmla="*/ 11370 h 22741"/>
              <a:gd name="connsiteX1" fmla="*/ 563486 w 563486"/>
              <a:gd name="connsiteY1" fmla="*/ 11370 h 22741"/>
            </a:gdLst>
            <a:ahLst/>
            <a:cxnLst>
              <a:cxn ang="0">
                <a:pos x="connsiteX0" y="connsiteY0"/>
              </a:cxn>
              <a:cxn ang="0">
                <a:pos x="connsiteX1" y="connsiteY1"/>
              </a:cxn>
            </a:cxnLst>
            <a:rect l="l" t="t" r="r" b="b"/>
            <a:pathLst>
              <a:path w="563486" h="22741">
                <a:moveTo>
                  <a:pt x="563486"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80357" tIns="-2716" rIns="280355" bIns="-271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4" name="任意多边形 103"/>
          <p:cNvSpPr/>
          <p:nvPr/>
        </p:nvSpPr>
        <p:spPr>
          <a:xfrm>
            <a:off x="1592966" y="3952711"/>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道</a:t>
            </a:r>
            <a:endParaRPr lang="zh-CN" altLang="en-US" sz="2000" kern="1200" dirty="0"/>
          </a:p>
        </p:txBody>
      </p:sp>
      <p:sp>
        <p:nvSpPr>
          <p:cNvPr id="105" name="任意多边形 104"/>
          <p:cNvSpPr/>
          <p:nvPr/>
        </p:nvSpPr>
        <p:spPr>
          <a:xfrm rot="19457599">
            <a:off x="2683902" y="4720621"/>
            <a:ext cx="563487" cy="22742"/>
          </a:xfrm>
          <a:custGeom>
            <a:avLst/>
            <a:gdLst>
              <a:gd name="connsiteX0" fmla="*/ 0 w 563486"/>
              <a:gd name="connsiteY0" fmla="*/ 11370 h 22741"/>
              <a:gd name="connsiteX1" fmla="*/ 563486 w 563486"/>
              <a:gd name="connsiteY1" fmla="*/ 11370 h 22741"/>
            </a:gdLst>
            <a:ahLst/>
            <a:cxnLst>
              <a:cxn ang="0">
                <a:pos x="connsiteX0" y="connsiteY0"/>
              </a:cxn>
              <a:cxn ang="0">
                <a:pos x="connsiteX1" y="connsiteY1"/>
              </a:cxn>
            </a:cxnLst>
            <a:rect l="l" t="t" r="r" b="b"/>
            <a:pathLst>
              <a:path w="563486" h="22741">
                <a:moveTo>
                  <a:pt x="563486"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80356" tIns="-2715" rIns="280356" bIns="-2718"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6" name="任意多边形 105"/>
          <p:cNvSpPr/>
          <p:nvPr/>
        </p:nvSpPr>
        <p:spPr>
          <a:xfrm>
            <a:off x="1592966" y="4610454"/>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佛</a:t>
            </a:r>
            <a:endParaRPr lang="zh-CN" altLang="en-US" sz="2000" kern="1200" dirty="0"/>
          </a:p>
        </p:txBody>
      </p:sp>
      <p:sp>
        <p:nvSpPr>
          <p:cNvPr id="107" name="任意多边形 106"/>
          <p:cNvSpPr/>
          <p:nvPr/>
        </p:nvSpPr>
        <p:spPr>
          <a:xfrm rot="17692822">
            <a:off x="2421870" y="5049493"/>
            <a:ext cx="1087552" cy="22742"/>
          </a:xfrm>
          <a:custGeom>
            <a:avLst/>
            <a:gdLst>
              <a:gd name="connsiteX0" fmla="*/ 0 w 1087551"/>
              <a:gd name="connsiteY0" fmla="*/ 11370 h 22741"/>
              <a:gd name="connsiteX1" fmla="*/ 1087551 w 1087551"/>
              <a:gd name="connsiteY1" fmla="*/ 11370 h 22741"/>
            </a:gdLst>
            <a:ahLst/>
            <a:cxnLst>
              <a:cxn ang="0">
                <a:pos x="connsiteX0" y="connsiteY0"/>
              </a:cxn>
              <a:cxn ang="0">
                <a:pos x="connsiteX1" y="connsiteY1"/>
              </a:cxn>
            </a:cxnLst>
            <a:rect l="l" t="t" r="r" b="b"/>
            <a:pathLst>
              <a:path w="1087551" h="22741">
                <a:moveTo>
                  <a:pt x="1087551"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29287" tIns="-15819" rIns="529287" bIns="-1581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8" name="任意多边形 107"/>
          <p:cNvSpPr/>
          <p:nvPr/>
        </p:nvSpPr>
        <p:spPr>
          <a:xfrm>
            <a:off x="1592966" y="5268196"/>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儒</a:t>
            </a:r>
            <a:endParaRPr lang="zh-CN" altLang="en-US" sz="2000" kern="1200" dirty="0"/>
          </a:p>
        </p:txBody>
      </p:sp>
      <p:sp>
        <p:nvSpPr>
          <p:cNvPr id="57" name="任意多边形 56"/>
          <p:cNvSpPr/>
          <p:nvPr/>
        </p:nvSpPr>
        <p:spPr>
          <a:xfrm rot="16983315">
            <a:off x="5601880" y="2501864"/>
            <a:ext cx="1881101" cy="16682"/>
          </a:xfrm>
          <a:custGeom>
            <a:avLst/>
            <a:gdLst>
              <a:gd name="connsiteX0" fmla="*/ 0 w 1881101"/>
              <a:gd name="connsiteY0" fmla="*/ 8341 h 16682"/>
              <a:gd name="connsiteX1" fmla="*/ 1881101 w 1881101"/>
              <a:gd name="connsiteY1" fmla="*/ 8341 h 16682"/>
            </a:gdLst>
            <a:ahLst/>
            <a:cxnLst>
              <a:cxn ang="0">
                <a:pos x="connsiteX0" y="connsiteY0"/>
              </a:cxn>
              <a:cxn ang="0">
                <a:pos x="connsiteX1" y="connsiteY1"/>
              </a:cxn>
            </a:cxnLst>
            <a:rect l="l" t="t" r="r" b="b"/>
            <a:pathLst>
              <a:path w="1881101" h="16682">
                <a:moveTo>
                  <a:pt x="0" y="8341"/>
                </a:moveTo>
                <a:lnTo>
                  <a:pt x="1881101" y="834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906222" tIns="-38686" rIns="906223" bIns="-38688"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58" name="任意多边形 57"/>
          <p:cNvSpPr/>
          <p:nvPr/>
        </p:nvSpPr>
        <p:spPr>
          <a:xfrm>
            <a:off x="6773334" y="1321741"/>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5B9BD5"/>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第三节 伦理</a:t>
            </a:r>
            <a:endParaRPr lang="zh-CN" altLang="en-US" sz="2000" kern="1200" dirty="0"/>
          </a:p>
        </p:txBody>
      </p:sp>
      <p:sp>
        <p:nvSpPr>
          <p:cNvPr id="59" name="任意多边形 58"/>
          <p:cNvSpPr/>
          <p:nvPr/>
        </p:nvSpPr>
        <p:spPr>
          <a:xfrm rot="18289469">
            <a:off x="8087768" y="1273563"/>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60" name="任意多边形 59"/>
          <p:cNvSpPr/>
          <p:nvPr/>
        </p:nvSpPr>
        <p:spPr>
          <a:xfrm>
            <a:off x="8672273" y="710914"/>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儒家思想的道德</a:t>
            </a:r>
          </a:p>
        </p:txBody>
      </p:sp>
      <p:sp>
        <p:nvSpPr>
          <p:cNvPr id="61" name="任意多边形 60"/>
          <p:cNvSpPr/>
          <p:nvPr/>
        </p:nvSpPr>
        <p:spPr>
          <a:xfrm>
            <a:off x="8247352" y="1578977"/>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62" name="任意多边形 61"/>
          <p:cNvSpPr/>
          <p:nvPr/>
        </p:nvSpPr>
        <p:spPr>
          <a:xfrm>
            <a:off x="8672273" y="1321741"/>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中华民族传统美德</a:t>
            </a:r>
          </a:p>
        </p:txBody>
      </p:sp>
      <p:sp>
        <p:nvSpPr>
          <p:cNvPr id="71" name="任意多边形 70"/>
          <p:cNvSpPr/>
          <p:nvPr/>
        </p:nvSpPr>
        <p:spPr>
          <a:xfrm rot="3310531">
            <a:off x="8087768" y="1884390"/>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2" name="任意多边形 71"/>
          <p:cNvSpPr/>
          <p:nvPr/>
        </p:nvSpPr>
        <p:spPr>
          <a:xfrm>
            <a:off x="8672273" y="1932568"/>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中华民族理想人格</a:t>
            </a:r>
          </a:p>
        </p:txBody>
      </p:sp>
      <p:sp>
        <p:nvSpPr>
          <p:cNvPr id="73" name="任意多边形 72"/>
          <p:cNvSpPr/>
          <p:nvPr/>
        </p:nvSpPr>
        <p:spPr>
          <a:xfrm>
            <a:off x="6329969" y="3418104"/>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9" tIns="-2282" rIns="214537"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4" name="任意多边形 73"/>
          <p:cNvSpPr/>
          <p:nvPr/>
        </p:nvSpPr>
        <p:spPr>
          <a:xfrm>
            <a:off x="6773334" y="3154221"/>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第四节 教育</a:t>
            </a:r>
            <a:endParaRPr lang="zh-CN" altLang="en-US" sz="2000" kern="1200" dirty="0"/>
          </a:p>
        </p:txBody>
      </p:sp>
      <p:sp>
        <p:nvSpPr>
          <p:cNvPr id="75" name="任意多边形 74"/>
          <p:cNvSpPr/>
          <p:nvPr/>
        </p:nvSpPr>
        <p:spPr>
          <a:xfrm rot="18289469">
            <a:off x="8087768" y="3106043"/>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6" name="任意多边形 75"/>
          <p:cNvSpPr/>
          <p:nvPr/>
        </p:nvSpPr>
        <p:spPr>
          <a:xfrm>
            <a:off x="8672273" y="2543395"/>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古代教育的基本特征</a:t>
            </a:r>
            <a:endParaRPr lang="zh-CN" altLang="en-US" sz="2000" kern="1200" dirty="0"/>
          </a:p>
        </p:txBody>
      </p:sp>
      <p:sp>
        <p:nvSpPr>
          <p:cNvPr id="77" name="任意多边形 76"/>
          <p:cNvSpPr/>
          <p:nvPr/>
        </p:nvSpPr>
        <p:spPr>
          <a:xfrm>
            <a:off x="8247352" y="3411457"/>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8" name="任意多边形 77"/>
          <p:cNvSpPr/>
          <p:nvPr/>
        </p:nvSpPr>
        <p:spPr>
          <a:xfrm>
            <a:off x="8672273" y="3154221"/>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古代教育的总体目标</a:t>
            </a:r>
            <a:endParaRPr lang="zh-CN" altLang="en-US" sz="2000" kern="1200" dirty="0"/>
          </a:p>
        </p:txBody>
      </p:sp>
      <p:sp>
        <p:nvSpPr>
          <p:cNvPr id="79" name="任意多边形 78"/>
          <p:cNvSpPr/>
          <p:nvPr/>
        </p:nvSpPr>
        <p:spPr>
          <a:xfrm rot="3310531">
            <a:off x="8087768" y="3716870"/>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0" name="任意多边形 79"/>
          <p:cNvSpPr/>
          <p:nvPr/>
        </p:nvSpPr>
        <p:spPr>
          <a:xfrm>
            <a:off x="8672273" y="3765048"/>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古代教育的教学思想</a:t>
            </a:r>
            <a:endParaRPr lang="zh-CN" altLang="en-US" sz="2000" kern="1200" dirty="0"/>
          </a:p>
        </p:txBody>
      </p:sp>
      <p:sp>
        <p:nvSpPr>
          <p:cNvPr id="81" name="任意多边形 80"/>
          <p:cNvSpPr/>
          <p:nvPr/>
        </p:nvSpPr>
        <p:spPr>
          <a:xfrm rot="4616685">
            <a:off x="5601880" y="4334344"/>
            <a:ext cx="1881101" cy="16682"/>
          </a:xfrm>
          <a:custGeom>
            <a:avLst/>
            <a:gdLst>
              <a:gd name="connsiteX0" fmla="*/ 0 w 1881101"/>
              <a:gd name="connsiteY0" fmla="*/ 8341 h 16682"/>
              <a:gd name="connsiteX1" fmla="*/ 1881101 w 1881101"/>
              <a:gd name="connsiteY1" fmla="*/ 8341 h 16682"/>
            </a:gdLst>
            <a:ahLst/>
            <a:cxnLst>
              <a:cxn ang="0">
                <a:pos x="connsiteX0" y="connsiteY0"/>
              </a:cxn>
              <a:cxn ang="0">
                <a:pos x="connsiteX1" y="connsiteY1"/>
              </a:cxn>
            </a:cxnLst>
            <a:rect l="l" t="t" r="r" b="b"/>
            <a:pathLst>
              <a:path w="1881101" h="16682">
                <a:moveTo>
                  <a:pt x="0" y="8341"/>
                </a:moveTo>
                <a:lnTo>
                  <a:pt x="1881101" y="834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906223" tIns="-38687" rIns="906222" bIns="-3868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2" name="任意多边形 81"/>
          <p:cNvSpPr/>
          <p:nvPr/>
        </p:nvSpPr>
        <p:spPr>
          <a:xfrm>
            <a:off x="6773334" y="4986702"/>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第五节 艺术</a:t>
            </a:r>
            <a:endParaRPr lang="zh-CN" altLang="en-US" sz="2000" kern="1200" dirty="0"/>
          </a:p>
        </p:txBody>
      </p:sp>
      <p:sp>
        <p:nvSpPr>
          <p:cNvPr id="83" name="任意多边形 82"/>
          <p:cNvSpPr/>
          <p:nvPr/>
        </p:nvSpPr>
        <p:spPr>
          <a:xfrm rot="18289469">
            <a:off x="8087768" y="4938524"/>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4" name="任意多边形 83"/>
          <p:cNvSpPr/>
          <p:nvPr/>
        </p:nvSpPr>
        <p:spPr>
          <a:xfrm>
            <a:off x="8672274" y="4375875"/>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主要门类</a:t>
            </a:r>
          </a:p>
        </p:txBody>
      </p:sp>
      <p:sp>
        <p:nvSpPr>
          <p:cNvPr id="85" name="任意多边形 84"/>
          <p:cNvSpPr/>
          <p:nvPr/>
        </p:nvSpPr>
        <p:spPr>
          <a:xfrm>
            <a:off x="8247352" y="5243937"/>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6" name="任意多边形 85"/>
          <p:cNvSpPr/>
          <p:nvPr/>
        </p:nvSpPr>
        <p:spPr>
          <a:xfrm>
            <a:off x="8672274" y="4986702"/>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致用精神</a:t>
            </a:r>
            <a:endParaRPr lang="en-US" altLang="zh-CN" sz="2000" kern="1200" dirty="0" smtClean="0"/>
          </a:p>
        </p:txBody>
      </p:sp>
      <p:sp>
        <p:nvSpPr>
          <p:cNvPr id="87" name="任意多边形 86"/>
          <p:cNvSpPr/>
          <p:nvPr/>
        </p:nvSpPr>
        <p:spPr>
          <a:xfrm rot="3310531">
            <a:off x="8087768" y="5549350"/>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8" name="任意多边形 87"/>
          <p:cNvSpPr/>
          <p:nvPr/>
        </p:nvSpPr>
        <p:spPr>
          <a:xfrm>
            <a:off x="8672274" y="5597528"/>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审美观念</a:t>
            </a:r>
            <a:endParaRPr lang="en-US" altLang="zh-CN" sz="2000" kern="1200" dirty="0" smtClean="0"/>
          </a:p>
        </p:txBody>
      </p:sp>
    </p:spTree>
    <p:extLst>
      <p:ext uri="{BB962C8B-B14F-4D97-AF65-F5344CB8AC3E}">
        <p14:creationId xmlns:p14="http://schemas.microsoft.com/office/powerpoint/2010/main" val="4052530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a:t>
            </a:r>
            <a:r>
              <a:rPr lang="zh-CN" altLang="en-US" dirty="0" smtClean="0"/>
              <a:t> </a:t>
            </a:r>
            <a:r>
              <a:rPr lang="zh-CN" altLang="en-US" dirty="0"/>
              <a:t>中国传统的伦理道德</a:t>
            </a:r>
          </a:p>
        </p:txBody>
      </p:sp>
      <p:sp>
        <p:nvSpPr>
          <p:cNvPr id="3" name="内容占位符 2"/>
          <p:cNvSpPr>
            <a:spLocks noGrp="1"/>
          </p:cNvSpPr>
          <p:nvPr>
            <p:ph idx="1"/>
          </p:nvPr>
        </p:nvSpPr>
        <p:spPr>
          <a:xfrm>
            <a:off x="580390" y="1262852"/>
            <a:ext cx="11031220" cy="4987290"/>
          </a:xfrm>
        </p:spPr>
        <p:txBody>
          <a:bodyPr/>
          <a:lstStyle/>
          <a:p>
            <a:r>
              <a:rPr lang="en-US" altLang="zh-CN" sz="2400" dirty="0" smtClean="0">
                <a:latin typeface="方正清刻本悦宋简体" panose="02000000000000000000" pitchFamily="2" charset="-122"/>
                <a:ea typeface="方正清刻本悦宋简体" panose="02000000000000000000" pitchFamily="2" charset="-122"/>
              </a:rPr>
              <a:t>5.3.1</a:t>
            </a:r>
            <a:r>
              <a:rPr lang="zh-CN" altLang="en-US" sz="2400" dirty="0" smtClean="0">
                <a:latin typeface="方正清刻本悦宋简体" panose="02000000000000000000" pitchFamily="2" charset="-122"/>
                <a:ea typeface="方正清刻本悦宋简体" panose="02000000000000000000" pitchFamily="2" charset="-122"/>
              </a:rPr>
              <a:t>、内容</a:t>
            </a:r>
            <a:r>
              <a:rPr lang="zh-CN" altLang="en-US" dirty="0" smtClean="0">
                <a:solidFill>
                  <a:srgbClr val="4472C4"/>
                </a:solidFill>
              </a:rPr>
              <a:t>★★</a:t>
            </a:r>
            <a:r>
              <a:rPr lang="zh-CN" altLang="en-US" dirty="0">
                <a:solidFill>
                  <a:srgbClr val="4472C4"/>
                </a:solidFill>
              </a:rPr>
              <a:t>★</a:t>
            </a:r>
            <a:endParaRPr lang="zh-CN" altLang="en-US" dirty="0"/>
          </a:p>
          <a:p>
            <a:pPr marL="457200" indent="-457200">
              <a:lnSpc>
                <a:spcPct val="200000"/>
              </a:lnSpc>
              <a:buFont typeface="+mj-lt"/>
              <a:buAutoNum type="arabicPeriod"/>
            </a:pPr>
            <a:r>
              <a:rPr lang="zh-CN" altLang="en-US" dirty="0" smtClean="0"/>
              <a:t>孔子</a:t>
            </a:r>
            <a:r>
              <a:rPr lang="zh-CN" altLang="en-US" dirty="0"/>
              <a:t>伦理思想的核心是</a:t>
            </a:r>
            <a:r>
              <a:rPr lang="zh-CN" altLang="en-US" b="1" u="sng" dirty="0">
                <a:solidFill>
                  <a:schemeClr val="accent5"/>
                </a:solidFill>
              </a:rPr>
              <a:t>“三基德”</a:t>
            </a:r>
            <a:r>
              <a:rPr lang="zh-CN" altLang="en-US" dirty="0"/>
              <a:t> 或</a:t>
            </a:r>
            <a:r>
              <a:rPr lang="zh-CN" altLang="en-US" b="1" u="sng" dirty="0">
                <a:solidFill>
                  <a:schemeClr val="accent5"/>
                </a:solidFill>
              </a:rPr>
              <a:t>“三母德”</a:t>
            </a:r>
            <a:r>
              <a:rPr lang="zh-CN" altLang="en-US" dirty="0"/>
              <a:t>： </a:t>
            </a:r>
            <a:r>
              <a:rPr lang="zh-CN" altLang="en-US" b="1" u="sng" dirty="0">
                <a:solidFill>
                  <a:schemeClr val="accent5"/>
                </a:solidFill>
              </a:rPr>
              <a:t>仁、义、礼</a:t>
            </a:r>
            <a:r>
              <a:rPr lang="zh-CN" altLang="en-US" dirty="0"/>
              <a:t>。</a:t>
            </a:r>
          </a:p>
          <a:p>
            <a:pPr marL="457200" indent="-457200">
              <a:lnSpc>
                <a:spcPct val="200000"/>
              </a:lnSpc>
              <a:buFont typeface="+mj-lt"/>
              <a:buAutoNum type="arabicPeriod"/>
            </a:pPr>
            <a:r>
              <a:rPr lang="zh-CN" altLang="en-US" dirty="0" smtClean="0"/>
              <a:t>孟子</a:t>
            </a:r>
            <a:r>
              <a:rPr lang="zh-CN" altLang="en-US" dirty="0"/>
              <a:t>将具体的人际关系归纳为</a:t>
            </a:r>
            <a:r>
              <a:rPr lang="zh-CN" altLang="en-US" b="1" u="sng" dirty="0">
                <a:solidFill>
                  <a:schemeClr val="accent5"/>
                </a:solidFill>
              </a:rPr>
              <a:t>“五伦”</a:t>
            </a:r>
            <a:r>
              <a:rPr lang="zh-CN" altLang="en-US" dirty="0"/>
              <a:t>，即</a:t>
            </a:r>
            <a:r>
              <a:rPr lang="zh-CN" altLang="en-US" b="1" u="sng" dirty="0">
                <a:solidFill>
                  <a:schemeClr val="accent5"/>
                </a:solidFill>
              </a:rPr>
              <a:t>父子、夫妇、兄弟、君臣、朋友</a:t>
            </a:r>
            <a:r>
              <a:rPr lang="zh-CN" altLang="en-US" dirty="0"/>
              <a:t>。</a:t>
            </a:r>
          </a:p>
          <a:p>
            <a:pPr marL="457200" lvl="1" indent="0">
              <a:lnSpc>
                <a:spcPct val="200000"/>
              </a:lnSpc>
              <a:buNone/>
            </a:pPr>
            <a:r>
              <a:rPr lang="zh-CN" altLang="en-US" sz="2000" b="1" u="sng" dirty="0">
                <a:solidFill>
                  <a:schemeClr val="accent5"/>
                </a:solidFill>
                <a:latin typeface="等线" panose="02010600030101010101" pitchFamily="2" charset="-122"/>
                <a:ea typeface="等线" panose="02010600030101010101" pitchFamily="2" charset="-122"/>
              </a:rPr>
              <a:t>“五伦十教”</a:t>
            </a:r>
            <a:r>
              <a:rPr lang="zh-CN" altLang="en-US" sz="2000" dirty="0"/>
              <a:t>：</a:t>
            </a:r>
            <a:r>
              <a:rPr lang="zh-CN" altLang="en-US" sz="2000" dirty="0" smtClean="0"/>
              <a:t>君惠臣</a:t>
            </a:r>
            <a:r>
              <a:rPr lang="zh-CN" altLang="en-US" sz="2000" dirty="0"/>
              <a:t>忠，父慈子孝，兄友弟恭，夫义妇顺，朋友有信。</a:t>
            </a:r>
          </a:p>
          <a:p>
            <a:pPr marL="457200" indent="-457200">
              <a:lnSpc>
                <a:spcPct val="200000"/>
              </a:lnSpc>
              <a:buFont typeface="+mj-lt"/>
              <a:buAutoNum type="arabicPeriod"/>
            </a:pPr>
            <a:r>
              <a:rPr lang="en-US" altLang="zh-CN" dirty="0" smtClean="0"/>
              <a:t>“</a:t>
            </a:r>
            <a:r>
              <a:rPr lang="zh-CN" altLang="en-US" b="1" u="sng" dirty="0">
                <a:solidFill>
                  <a:schemeClr val="accent5"/>
                </a:solidFill>
              </a:rPr>
              <a:t>三纲</a:t>
            </a:r>
            <a:r>
              <a:rPr lang="zh-CN" altLang="en-US" dirty="0" smtClean="0"/>
              <a:t>”：最早</a:t>
            </a:r>
            <a:r>
              <a:rPr lang="zh-CN" altLang="en-US" dirty="0"/>
              <a:t>见于汉董仲舒的</a:t>
            </a:r>
            <a:r>
              <a:rPr lang="en-US" altLang="zh-CN" dirty="0"/>
              <a:t>《</a:t>
            </a:r>
            <a:r>
              <a:rPr lang="zh-CN" altLang="en-US" dirty="0"/>
              <a:t>春秋繁露</a:t>
            </a:r>
            <a:r>
              <a:rPr lang="en-US" altLang="zh-CN" dirty="0" smtClean="0"/>
              <a:t>·》</a:t>
            </a:r>
            <a:r>
              <a:rPr lang="zh-CN" altLang="en-US" dirty="0" smtClean="0"/>
              <a:t>，‘</a:t>
            </a:r>
            <a:r>
              <a:rPr lang="zh-CN" altLang="en-US" b="1" u="sng" dirty="0" smtClean="0">
                <a:solidFill>
                  <a:schemeClr val="accent5"/>
                </a:solidFill>
              </a:rPr>
              <a:t>君为臣纲，父为子纲，夫为妇纲</a:t>
            </a:r>
            <a:r>
              <a:rPr lang="zh-CN" altLang="en-US" dirty="0" smtClean="0"/>
              <a:t>。’”</a:t>
            </a:r>
            <a:endParaRPr lang="en-US" altLang="zh-CN" dirty="0" smtClean="0"/>
          </a:p>
          <a:p>
            <a:pPr marL="457200" lvl="1" indent="0">
              <a:lnSpc>
                <a:spcPct val="200000"/>
              </a:lnSpc>
              <a:spcBef>
                <a:spcPts val="0"/>
              </a:spcBef>
              <a:buNone/>
            </a:pPr>
            <a:r>
              <a:rPr lang="zh-CN" altLang="en-US" sz="2000" dirty="0" smtClean="0"/>
              <a:t> </a:t>
            </a:r>
            <a:r>
              <a:rPr lang="zh-CN" altLang="en-US" sz="2000" dirty="0"/>
              <a:t>“三纲”便成为封建伦理规范的最高法则，成为维护封建统治的最有力的武器</a:t>
            </a:r>
            <a:endParaRPr lang="en-US" altLang="zh-CN" sz="2000" dirty="0"/>
          </a:p>
          <a:p>
            <a:pPr marL="457200" indent="-457200">
              <a:lnSpc>
                <a:spcPct val="200000"/>
              </a:lnSpc>
              <a:buFont typeface="+mj-lt"/>
              <a:buAutoNum type="arabicPeriod"/>
            </a:pPr>
            <a:r>
              <a:rPr lang="zh-CN" altLang="en-US" dirty="0" smtClean="0"/>
              <a:t>董仲舒</a:t>
            </a:r>
            <a:r>
              <a:rPr lang="zh-CN" altLang="en-US" dirty="0"/>
              <a:t>还提出了所谓</a:t>
            </a:r>
            <a:r>
              <a:rPr lang="zh-CN" altLang="en-US" b="1" u="sng" dirty="0">
                <a:solidFill>
                  <a:schemeClr val="accent5"/>
                </a:solidFill>
              </a:rPr>
              <a:t>“五常之道”</a:t>
            </a:r>
            <a:r>
              <a:rPr lang="zh-CN" altLang="en-US" dirty="0"/>
              <a:t>。五常即五种道德规范，具体包括</a:t>
            </a:r>
            <a:r>
              <a:rPr lang="zh-CN" altLang="en-US" b="1" u="sng" dirty="0">
                <a:solidFill>
                  <a:schemeClr val="accent5"/>
                </a:solidFill>
              </a:rPr>
              <a:t>仁、义、礼、智、信</a:t>
            </a:r>
            <a:r>
              <a:rPr lang="zh-CN" altLang="en-US" dirty="0"/>
              <a:t>。</a:t>
            </a:r>
          </a:p>
          <a:p>
            <a:pPr marL="457200" indent="-457200">
              <a:buFont typeface="+mj-lt"/>
              <a:buAutoNum type="arabicPeriod"/>
            </a:pPr>
            <a:endParaRPr lang="zh-CN" altLang="en-US"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28</a:t>
            </a:fld>
            <a:endParaRPr lang="zh-CN" altLang="en-US"/>
          </a:p>
        </p:txBody>
      </p:sp>
      <p:sp>
        <p:nvSpPr>
          <p:cNvPr id="5" name="圆角矩形 4"/>
          <p:cNvSpPr/>
          <p:nvPr/>
        </p:nvSpPr>
        <p:spPr>
          <a:xfrm>
            <a:off x="3036915" y="1367520"/>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15" name="任意多边形 57"/>
          <p:cNvSpPr/>
          <p:nvPr/>
        </p:nvSpPr>
        <p:spPr>
          <a:xfrm>
            <a:off x="7436722" y="805634"/>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rPr>
              <a:t>第三节 伦理</a:t>
            </a:r>
            <a:endParaRPr lang="zh-CN" altLang="en-US" sz="2000" kern="1200" dirty="0">
              <a:solidFill>
                <a:schemeClr val="tx1"/>
              </a:solidFill>
            </a:endParaRPr>
          </a:p>
        </p:txBody>
      </p:sp>
      <p:sp>
        <p:nvSpPr>
          <p:cNvPr id="16" name="任意多边形 58"/>
          <p:cNvSpPr/>
          <p:nvPr/>
        </p:nvSpPr>
        <p:spPr>
          <a:xfrm rot="18289469">
            <a:off x="8751156" y="757456"/>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solidFill>
                <a:schemeClr val="tx1"/>
              </a:solidFill>
            </a:endParaRPr>
          </a:p>
        </p:txBody>
      </p:sp>
      <p:sp>
        <p:nvSpPr>
          <p:cNvPr id="17" name="任意多边形 59"/>
          <p:cNvSpPr/>
          <p:nvPr/>
        </p:nvSpPr>
        <p:spPr>
          <a:xfrm>
            <a:off x="9335661" y="194807"/>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tx1"/>
                </a:solidFill>
              </a:rPr>
              <a:t>儒家思想的道德</a:t>
            </a:r>
          </a:p>
        </p:txBody>
      </p:sp>
      <p:sp>
        <p:nvSpPr>
          <p:cNvPr id="18" name="任意多边形 60"/>
          <p:cNvSpPr/>
          <p:nvPr/>
        </p:nvSpPr>
        <p:spPr>
          <a:xfrm>
            <a:off x="8910740" y="1062870"/>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solidFill>
                <a:schemeClr val="tx1"/>
              </a:solidFill>
            </a:endParaRPr>
          </a:p>
        </p:txBody>
      </p:sp>
      <p:sp>
        <p:nvSpPr>
          <p:cNvPr id="19" name="任意多边形 61"/>
          <p:cNvSpPr/>
          <p:nvPr/>
        </p:nvSpPr>
        <p:spPr>
          <a:xfrm>
            <a:off x="9335661" y="805634"/>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tx1"/>
                </a:solidFill>
              </a:rPr>
              <a:t>中华民族传统美德</a:t>
            </a:r>
          </a:p>
        </p:txBody>
      </p:sp>
      <p:sp>
        <p:nvSpPr>
          <p:cNvPr id="20" name="任意多边形 70"/>
          <p:cNvSpPr/>
          <p:nvPr/>
        </p:nvSpPr>
        <p:spPr>
          <a:xfrm rot="3310531">
            <a:off x="8751156" y="1368283"/>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solidFill>
                <a:schemeClr val="tx1"/>
              </a:solidFill>
            </a:endParaRPr>
          </a:p>
        </p:txBody>
      </p:sp>
      <p:sp>
        <p:nvSpPr>
          <p:cNvPr id="21" name="任意多边形 71"/>
          <p:cNvSpPr/>
          <p:nvPr/>
        </p:nvSpPr>
        <p:spPr>
          <a:xfrm>
            <a:off x="9335661" y="1416461"/>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tx1"/>
                </a:solidFill>
              </a:rPr>
              <a:t>中华民族理想人格</a:t>
            </a:r>
          </a:p>
        </p:txBody>
      </p:sp>
      <p:sp>
        <p:nvSpPr>
          <p:cNvPr id="13" name="矩形 12"/>
          <p:cNvSpPr/>
          <p:nvPr/>
        </p:nvSpPr>
        <p:spPr>
          <a:xfrm>
            <a:off x="461376" y="0"/>
            <a:ext cx="2955056" cy="338554"/>
          </a:xfrm>
          <a:prstGeom prst="rect">
            <a:avLst/>
          </a:prstGeom>
        </p:spPr>
        <p:txBody>
          <a:bodyPr wrap="none">
            <a:spAutoFit/>
          </a:bodyPr>
          <a:lstStyle/>
          <a:p>
            <a:r>
              <a:rPr lang="en-US" altLang="zh-CN" sz="1600" dirty="0"/>
              <a:t>5.3.1 </a:t>
            </a:r>
            <a:r>
              <a:rPr lang="zh-CN" altLang="en-US" sz="1600" dirty="0" smtClean="0"/>
              <a:t>儒家思想与伦理道德规范</a:t>
            </a:r>
            <a:endParaRPr lang="zh-CN" altLang="en-US" sz="1600"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孔子伦理思想的核心是（ ）</a:t>
            </a:r>
          </a:p>
          <a:p>
            <a:endParaRPr lang="en-US" altLang="zh-CN" dirty="0" smtClean="0"/>
          </a:p>
          <a:p>
            <a:r>
              <a:rPr lang="en-US" altLang="zh-CN" dirty="0" smtClean="0"/>
              <a:t>A</a:t>
            </a:r>
            <a:r>
              <a:rPr lang="en-US" altLang="zh-CN" dirty="0"/>
              <a:t>:</a:t>
            </a:r>
            <a:r>
              <a:rPr lang="zh-CN" altLang="en-US" dirty="0"/>
              <a:t>仁、义、礼</a:t>
            </a:r>
          </a:p>
          <a:p>
            <a:r>
              <a:rPr lang="en-US" altLang="zh-CN" dirty="0"/>
              <a:t>B:</a:t>
            </a:r>
            <a:r>
              <a:rPr lang="zh-CN" altLang="en-US" dirty="0"/>
              <a:t>孝、悌、忠</a:t>
            </a:r>
          </a:p>
          <a:p>
            <a:r>
              <a:rPr lang="en-US" altLang="zh-CN" dirty="0"/>
              <a:t>C:</a:t>
            </a:r>
            <a:r>
              <a:rPr lang="zh-CN" altLang="en-US" dirty="0"/>
              <a:t>礼、智、信</a:t>
            </a:r>
          </a:p>
          <a:p>
            <a:r>
              <a:rPr lang="en-US" altLang="zh-CN" dirty="0"/>
              <a:t>D:</a:t>
            </a:r>
            <a:r>
              <a:rPr lang="zh-CN" altLang="en-US" dirty="0"/>
              <a:t>恭、敬、诚</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29</a:t>
            </a:fld>
            <a:endParaRPr lang="zh-CN" altLang="en-US"/>
          </a:p>
        </p:txBody>
      </p:sp>
    </p:spTree>
    <p:extLst>
      <p:ext uri="{BB962C8B-B14F-4D97-AF65-F5344CB8AC3E}">
        <p14:creationId xmlns:p14="http://schemas.microsoft.com/office/powerpoint/2010/main" val="117032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F525CE8-A4D9-4C72-B3B7-D1ED057FD700}" type="slidenum">
              <a:rPr lang="zh-CN" altLang="en-US" smtClean="0"/>
              <a:t>3</a:t>
            </a:fld>
            <a:endParaRPr lang="zh-CN" altLang="en-US"/>
          </a:p>
        </p:txBody>
      </p:sp>
      <p:sp>
        <p:nvSpPr>
          <p:cNvPr id="3" name="文本框 2"/>
          <p:cNvSpPr txBox="1"/>
          <p:nvPr/>
        </p:nvSpPr>
        <p:spPr>
          <a:xfrm>
            <a:off x="6159306" y="1403119"/>
            <a:ext cx="4904509" cy="3847207"/>
          </a:xfrm>
          <a:prstGeom prst="rect">
            <a:avLst/>
          </a:prstGeom>
          <a:noFill/>
        </p:spPr>
        <p:txBody>
          <a:bodyPr wrap="square" rtlCol="0">
            <a:spAutoFit/>
          </a:bodyPr>
          <a:lstStyle/>
          <a:p>
            <a:pPr>
              <a:lnSpc>
                <a:spcPct val="250000"/>
              </a:lnSpc>
            </a:pPr>
            <a:r>
              <a:rPr lang="zh-CN" altLang="en-US" sz="2800" dirty="0" smtClean="0">
                <a:latin typeface="方正清刻本悦宋简体" panose="02000000000000000000" pitchFamily="2" charset="-122"/>
                <a:ea typeface="方正清刻本悦宋简体" panose="02000000000000000000" pitchFamily="2" charset="-122"/>
              </a:rPr>
              <a:t>第</a:t>
            </a:r>
            <a:r>
              <a:rPr lang="zh-CN" altLang="en-US" sz="2800" dirty="0">
                <a:latin typeface="方正清刻本悦宋简体" panose="02000000000000000000" pitchFamily="2" charset="-122"/>
                <a:ea typeface="方正清刻本悦宋简体" panose="02000000000000000000" pitchFamily="2" charset="-122"/>
              </a:rPr>
              <a:t>五</a:t>
            </a:r>
            <a:r>
              <a:rPr lang="zh-CN" altLang="en-US" sz="2800" dirty="0" smtClean="0">
                <a:latin typeface="方正清刻本悦宋简体" panose="02000000000000000000" pitchFamily="2" charset="-122"/>
                <a:ea typeface="方正清刻本悦宋简体" panose="02000000000000000000" pitchFamily="2" charset="-122"/>
              </a:rPr>
              <a:t>章的重要性</a:t>
            </a:r>
            <a:endParaRPr lang="en-US" altLang="zh-CN" sz="2800" dirty="0" smtClean="0">
              <a:latin typeface="方正清刻本悦宋简体" panose="02000000000000000000" pitchFamily="2" charset="-122"/>
              <a:ea typeface="方正清刻本悦宋简体" panose="02000000000000000000" pitchFamily="2" charset="-122"/>
            </a:endParaRPr>
          </a:p>
          <a:p>
            <a:pPr>
              <a:lnSpc>
                <a:spcPct val="250000"/>
              </a:lnSpc>
            </a:pPr>
            <a:r>
              <a:rPr lang="zh-CN" altLang="en-US" sz="2400" dirty="0" smtClean="0">
                <a:latin typeface="等线" panose="02010600030101010101" pitchFamily="2" charset="-122"/>
                <a:ea typeface="等线" panose="02010600030101010101" pitchFamily="2" charset="-122"/>
              </a:rPr>
              <a:t>警戒</a:t>
            </a:r>
            <a:r>
              <a:rPr lang="zh-CN" altLang="en-US" sz="2400" dirty="0">
                <a:latin typeface="等线" panose="02010600030101010101" pitchFamily="2" charset="-122"/>
                <a:ea typeface="等线" panose="02010600030101010101" pitchFamily="2" charset="-122"/>
              </a:rPr>
              <a:t>级别</a:t>
            </a:r>
            <a:r>
              <a:rPr lang="zh-CN" altLang="en-US" sz="2400" dirty="0" smtClean="0">
                <a:latin typeface="等线" panose="02010600030101010101" pitchFamily="2" charset="-122"/>
                <a:ea typeface="等线" panose="02010600030101010101" pitchFamily="2" charset="-122"/>
              </a:rPr>
              <a:t>：</a:t>
            </a:r>
            <a:r>
              <a:rPr lang="zh-CN" altLang="en-US" sz="2400" dirty="0" smtClean="0">
                <a:solidFill>
                  <a:srgbClr val="4472C4"/>
                </a:solidFill>
                <a:latin typeface="等线" panose="02010600030101010101" pitchFamily="2" charset="-122"/>
                <a:ea typeface="等线" panose="02010600030101010101" pitchFamily="2" charset="-122"/>
              </a:rPr>
              <a:t>★★</a:t>
            </a:r>
            <a:r>
              <a:rPr lang="zh-CN" altLang="en-US" sz="2400" dirty="0">
                <a:solidFill>
                  <a:srgbClr val="4472C4"/>
                </a:solidFill>
                <a:latin typeface="等线" panose="02010600030101010101" pitchFamily="2" charset="-122"/>
                <a:ea typeface="等线" panose="02010600030101010101" pitchFamily="2" charset="-122"/>
              </a:rPr>
              <a:t>★</a:t>
            </a:r>
            <a:endParaRPr lang="en-US" altLang="zh-CN" sz="2400" dirty="0" smtClean="0">
              <a:solidFill>
                <a:schemeClr val="accent5"/>
              </a:solidFill>
              <a:latin typeface="等线" panose="02010600030101010101" pitchFamily="2" charset="-122"/>
              <a:ea typeface="等线" panose="02010600030101010101" pitchFamily="2" charset="-122"/>
            </a:endParaRPr>
          </a:p>
          <a:p>
            <a:pPr>
              <a:lnSpc>
                <a:spcPct val="250000"/>
              </a:lnSpc>
            </a:pPr>
            <a:r>
              <a:rPr lang="zh-CN" altLang="en-US" sz="2400" dirty="0" smtClean="0">
                <a:latin typeface="等线" panose="02010600030101010101" pitchFamily="2" charset="-122"/>
                <a:ea typeface="等线" panose="02010600030101010101" pitchFamily="2" charset="-122"/>
              </a:rPr>
              <a:t>次数占比：</a:t>
            </a:r>
            <a:r>
              <a:rPr lang="en-US" altLang="zh-CN" sz="2400" dirty="0" smtClean="0">
                <a:latin typeface="等线" panose="02010600030101010101" pitchFamily="2" charset="-122"/>
                <a:ea typeface="等线" panose="02010600030101010101" pitchFamily="2" charset="-122"/>
              </a:rPr>
              <a:t>14.83%</a:t>
            </a:r>
          </a:p>
          <a:p>
            <a:pPr>
              <a:lnSpc>
                <a:spcPct val="250000"/>
              </a:lnSpc>
            </a:pPr>
            <a:r>
              <a:rPr lang="zh-CN" altLang="en-US" sz="2400" dirty="0" smtClean="0">
                <a:latin typeface="等线" panose="02010600030101010101" pitchFamily="2" charset="-122"/>
                <a:ea typeface="等线" panose="02010600030101010101" pitchFamily="2" charset="-122"/>
              </a:rPr>
              <a:t>分值</a:t>
            </a:r>
            <a:r>
              <a:rPr lang="zh-CN" altLang="en-US" sz="2400" dirty="0">
                <a:latin typeface="等线" panose="02010600030101010101" pitchFamily="2" charset="-122"/>
                <a:ea typeface="等线" panose="02010600030101010101" pitchFamily="2" charset="-122"/>
              </a:rPr>
              <a:t>占</a:t>
            </a:r>
            <a:r>
              <a:rPr lang="zh-CN" altLang="en-US" sz="2400" dirty="0" smtClean="0">
                <a:latin typeface="等线" panose="02010600030101010101" pitchFamily="2" charset="-122"/>
                <a:ea typeface="等线" panose="02010600030101010101" pitchFamily="2" charset="-122"/>
              </a:rPr>
              <a:t>比：</a:t>
            </a:r>
            <a:r>
              <a:rPr lang="en-US" altLang="zh-CN" sz="2400" dirty="0" smtClean="0">
                <a:latin typeface="等线" panose="02010600030101010101" pitchFamily="2" charset="-122"/>
                <a:ea typeface="等线" panose="02010600030101010101" pitchFamily="2" charset="-122"/>
              </a:rPr>
              <a:t>17.64%</a:t>
            </a:r>
            <a:endParaRPr lang="en-US" altLang="zh-CN" sz="2400" dirty="0">
              <a:latin typeface="等线" panose="02010600030101010101" pitchFamily="2" charset="-122"/>
              <a:ea typeface="等线" panose="02010600030101010101" pitchFamily="2" charset="-122"/>
            </a:endParaRPr>
          </a:p>
        </p:txBody>
      </p:sp>
      <p:grpSp>
        <p:nvGrpSpPr>
          <p:cNvPr id="5" name="组合 4"/>
          <p:cNvGrpSpPr/>
          <p:nvPr/>
        </p:nvGrpSpPr>
        <p:grpSpPr>
          <a:xfrm rot="2709558" flipV="1">
            <a:off x="1206040" y="1670816"/>
            <a:ext cx="3138918" cy="3138918"/>
            <a:chOff x="5052590" y="986565"/>
            <a:chExt cx="3558009" cy="3558009"/>
          </a:xfrm>
        </p:grpSpPr>
        <p:sp>
          <p:nvSpPr>
            <p:cNvPr id="6" name="矩形 5"/>
            <p:cNvSpPr/>
            <p:nvPr/>
          </p:nvSpPr>
          <p:spPr>
            <a:xfrm rot="5400000">
              <a:off x="5211594" y="1145569"/>
              <a:ext cx="3240000" cy="324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7" name="矩形 6"/>
            <p:cNvSpPr/>
            <p:nvPr/>
          </p:nvSpPr>
          <p:spPr>
            <a:xfrm rot="5400000">
              <a:off x="5052590" y="986565"/>
              <a:ext cx="3558009" cy="3558009"/>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grpSp>
      <p:sp>
        <p:nvSpPr>
          <p:cNvPr id="8" name="文本框 7"/>
          <p:cNvSpPr txBox="1"/>
          <p:nvPr/>
        </p:nvSpPr>
        <p:spPr>
          <a:xfrm>
            <a:off x="2344611" y="2178446"/>
            <a:ext cx="861774" cy="2123658"/>
          </a:xfrm>
          <a:prstGeom prst="rect">
            <a:avLst/>
          </a:prstGeom>
          <a:noFill/>
        </p:spPr>
        <p:txBody>
          <a:bodyPr vert="horz" wrap="square" rtlCol="0">
            <a:spAutoFit/>
          </a:bodyPr>
          <a:lstStyle/>
          <a:p>
            <a:pPr algn="ctr"/>
            <a:r>
              <a:rPr lang="zh-CN" altLang="en-US" sz="4400" dirty="0" smtClean="0">
                <a:solidFill>
                  <a:schemeClr val="bg1"/>
                </a:solidFill>
                <a:latin typeface="+mj-ea"/>
                <a:ea typeface="+mj-ea"/>
              </a:rPr>
              <a:t>第</a:t>
            </a:r>
            <a:r>
              <a:rPr lang="en-US" altLang="zh-CN" sz="4400" dirty="0" smtClean="0">
                <a:solidFill>
                  <a:schemeClr val="bg1"/>
                </a:solidFill>
                <a:latin typeface="+mj-ea"/>
                <a:ea typeface="+mj-ea"/>
              </a:rPr>
              <a:t>5</a:t>
            </a:r>
            <a:r>
              <a:rPr lang="zh-CN" altLang="en-US" sz="4400" dirty="0" smtClean="0">
                <a:solidFill>
                  <a:schemeClr val="bg1"/>
                </a:solidFill>
                <a:latin typeface="+mj-ea"/>
                <a:ea typeface="+mj-ea"/>
              </a:rPr>
              <a:t>章</a:t>
            </a:r>
            <a:endParaRPr lang="zh-CN" altLang="en-US" sz="4400" dirty="0">
              <a:solidFill>
                <a:schemeClr val="bg1"/>
              </a:solidFill>
              <a:latin typeface="+mj-ea"/>
              <a:ea typeface="+mj-ea"/>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在传统伦理道德规范方面，提出“五伦十教”的是（ ）</a:t>
            </a:r>
          </a:p>
          <a:p>
            <a:endParaRPr lang="en-US" altLang="zh-CN" dirty="0" smtClean="0"/>
          </a:p>
          <a:p>
            <a:r>
              <a:rPr lang="en-US" altLang="zh-CN" dirty="0" smtClean="0"/>
              <a:t>A</a:t>
            </a:r>
            <a:r>
              <a:rPr lang="en-US" altLang="zh-CN" dirty="0"/>
              <a:t>:</a:t>
            </a:r>
            <a:r>
              <a:rPr lang="zh-CN" altLang="en-US" dirty="0"/>
              <a:t>周公</a:t>
            </a:r>
          </a:p>
          <a:p>
            <a:r>
              <a:rPr lang="en-US" altLang="zh-CN" dirty="0"/>
              <a:t>B:</a:t>
            </a:r>
            <a:r>
              <a:rPr lang="zh-CN" altLang="en-US" dirty="0"/>
              <a:t>孔子</a:t>
            </a:r>
          </a:p>
          <a:p>
            <a:r>
              <a:rPr lang="en-US" altLang="zh-CN" dirty="0"/>
              <a:t>C:</a:t>
            </a:r>
            <a:r>
              <a:rPr lang="zh-CN" altLang="en-US" dirty="0"/>
              <a:t>孟子</a:t>
            </a:r>
          </a:p>
          <a:p>
            <a:r>
              <a:rPr lang="en-US" altLang="zh-CN" dirty="0"/>
              <a:t>D:</a:t>
            </a:r>
            <a:r>
              <a:rPr lang="zh-CN" altLang="en-US" dirty="0"/>
              <a:t>董仲舒</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30</a:t>
            </a:fld>
            <a:endParaRPr lang="zh-CN" altLang="en-US"/>
          </a:p>
        </p:txBody>
      </p:sp>
    </p:spTree>
    <p:extLst>
      <p:ext uri="{BB962C8B-B14F-4D97-AF65-F5344CB8AC3E}">
        <p14:creationId xmlns:p14="http://schemas.microsoft.com/office/powerpoint/2010/main" val="2092325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在中国，“仁、义、礼、智、信”被称为（ ）</a:t>
            </a:r>
          </a:p>
          <a:p>
            <a:endParaRPr lang="en-US" altLang="zh-CN" dirty="0" smtClean="0"/>
          </a:p>
          <a:p>
            <a:r>
              <a:rPr lang="en-US" altLang="zh-CN" dirty="0" smtClean="0"/>
              <a:t>A</a:t>
            </a:r>
            <a:r>
              <a:rPr lang="en-US" altLang="zh-CN" dirty="0"/>
              <a:t>:</a:t>
            </a:r>
            <a:r>
              <a:rPr lang="zh-CN" altLang="en-US" dirty="0"/>
              <a:t>五德</a:t>
            </a:r>
          </a:p>
          <a:p>
            <a:r>
              <a:rPr lang="en-US" altLang="zh-CN" dirty="0"/>
              <a:t>B:</a:t>
            </a:r>
            <a:r>
              <a:rPr lang="zh-CN" altLang="en-US" dirty="0"/>
              <a:t>五伦</a:t>
            </a:r>
          </a:p>
          <a:p>
            <a:r>
              <a:rPr lang="en-US" altLang="zh-CN" dirty="0"/>
              <a:t>C:</a:t>
            </a:r>
            <a:r>
              <a:rPr lang="zh-CN" altLang="en-US" dirty="0"/>
              <a:t>五常</a:t>
            </a:r>
          </a:p>
          <a:p>
            <a:r>
              <a:rPr lang="en-US" altLang="zh-CN" dirty="0"/>
              <a:t>D:</a:t>
            </a:r>
            <a:r>
              <a:rPr lang="zh-CN" altLang="en-US" dirty="0"/>
              <a:t>五礼</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31</a:t>
            </a:fld>
            <a:endParaRPr lang="zh-CN" altLang="en-US"/>
          </a:p>
        </p:txBody>
      </p:sp>
    </p:spTree>
    <p:extLst>
      <p:ext uri="{BB962C8B-B14F-4D97-AF65-F5344CB8AC3E}">
        <p14:creationId xmlns:p14="http://schemas.microsoft.com/office/powerpoint/2010/main" val="1325825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a:t>
            </a:r>
            <a:r>
              <a:rPr lang="zh-CN" altLang="en-US" dirty="0" smtClean="0"/>
              <a:t> </a:t>
            </a:r>
            <a:r>
              <a:rPr lang="zh-CN" altLang="en-US" dirty="0"/>
              <a:t>中国传统的伦理道德</a:t>
            </a:r>
          </a:p>
        </p:txBody>
      </p:sp>
      <p:sp>
        <p:nvSpPr>
          <p:cNvPr id="4" name="灯片编号占位符 3"/>
          <p:cNvSpPr>
            <a:spLocks noGrp="1"/>
          </p:cNvSpPr>
          <p:nvPr>
            <p:ph type="sldNum" sz="quarter" idx="12"/>
          </p:nvPr>
        </p:nvSpPr>
        <p:spPr/>
        <p:txBody>
          <a:bodyPr/>
          <a:lstStyle/>
          <a:p>
            <a:fld id="{2F525CE8-A4D9-4C72-B3B7-D1ED057FD700}" type="slidenum">
              <a:rPr lang="zh-CN" altLang="en-US" smtClean="0"/>
              <a:t>32</a:t>
            </a:fld>
            <a:endParaRPr lang="zh-CN" altLang="en-US"/>
          </a:p>
        </p:txBody>
      </p:sp>
      <p:sp>
        <p:nvSpPr>
          <p:cNvPr id="5" name="内容占位符 2"/>
          <p:cNvSpPr txBox="1"/>
          <p:nvPr/>
        </p:nvSpPr>
        <p:spPr>
          <a:xfrm>
            <a:off x="790865" y="1189732"/>
            <a:ext cx="10515600" cy="498714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latin typeface="方正清刻本悦宋简体" panose="02000000000000000000" pitchFamily="2" charset="-122"/>
                <a:ea typeface="方正清刻本悦宋简体" panose="02000000000000000000" pitchFamily="2" charset="-122"/>
              </a:rPr>
              <a:t>5.3.2</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en-US" sz="2400" dirty="0">
                <a:latin typeface="方正清刻本悦宋简体" panose="02000000000000000000" pitchFamily="2" charset="-122"/>
                <a:ea typeface="方正清刻本悦宋简体" panose="02000000000000000000" pitchFamily="2" charset="-122"/>
              </a:rPr>
              <a:t>中华民族的传统</a:t>
            </a:r>
            <a:r>
              <a:rPr lang="zh-CN" altLang="en-US" sz="2400" dirty="0" smtClean="0">
                <a:latin typeface="方正清刻本悦宋简体" panose="02000000000000000000" pitchFamily="2" charset="-122"/>
                <a:ea typeface="方正清刻本悦宋简体" panose="02000000000000000000" pitchFamily="2" charset="-122"/>
              </a:rPr>
              <a:t>美德</a:t>
            </a:r>
            <a:r>
              <a:rPr lang="zh-CN" altLang="en-US" dirty="0">
                <a:solidFill>
                  <a:srgbClr val="4472C4"/>
                </a:solidFill>
              </a:rPr>
              <a:t>★</a:t>
            </a:r>
            <a:endParaRPr lang="zh-CN" altLang="en-US" dirty="0"/>
          </a:p>
        </p:txBody>
      </p:sp>
      <p:grpSp>
        <p:nvGrpSpPr>
          <p:cNvPr id="30" name="组合 29"/>
          <p:cNvGrpSpPr/>
          <p:nvPr/>
        </p:nvGrpSpPr>
        <p:grpSpPr>
          <a:xfrm>
            <a:off x="814024" y="1770611"/>
            <a:ext cx="10890295" cy="4305993"/>
            <a:chOff x="814024" y="1770611"/>
            <a:chExt cx="10890295" cy="4305993"/>
          </a:xfrm>
        </p:grpSpPr>
        <p:sp>
          <p:nvSpPr>
            <p:cNvPr id="12" name="任意多边形 11"/>
            <p:cNvSpPr/>
            <p:nvPr/>
          </p:nvSpPr>
          <p:spPr>
            <a:xfrm>
              <a:off x="814024" y="3452952"/>
              <a:ext cx="1211516" cy="921916"/>
            </a:xfrm>
            <a:custGeom>
              <a:avLst/>
              <a:gdLst>
                <a:gd name="connsiteX0" fmla="*/ 0 w 1211516"/>
                <a:gd name="connsiteY0" fmla="*/ 60576 h 605758"/>
                <a:gd name="connsiteX1" fmla="*/ 60576 w 1211516"/>
                <a:gd name="connsiteY1" fmla="*/ 0 h 605758"/>
                <a:gd name="connsiteX2" fmla="*/ 1150940 w 1211516"/>
                <a:gd name="connsiteY2" fmla="*/ 0 h 605758"/>
                <a:gd name="connsiteX3" fmla="*/ 1211516 w 1211516"/>
                <a:gd name="connsiteY3" fmla="*/ 60576 h 605758"/>
                <a:gd name="connsiteX4" fmla="*/ 1211516 w 1211516"/>
                <a:gd name="connsiteY4" fmla="*/ 545182 h 605758"/>
                <a:gd name="connsiteX5" fmla="*/ 1150940 w 1211516"/>
                <a:gd name="connsiteY5" fmla="*/ 605758 h 605758"/>
                <a:gd name="connsiteX6" fmla="*/ 60576 w 1211516"/>
                <a:gd name="connsiteY6" fmla="*/ 605758 h 605758"/>
                <a:gd name="connsiteX7" fmla="*/ 0 w 1211516"/>
                <a:gd name="connsiteY7" fmla="*/ 545182 h 605758"/>
                <a:gd name="connsiteX8" fmla="*/ 0 w 1211516"/>
                <a:gd name="connsiteY8" fmla="*/ 60576 h 60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1516" h="605758">
                  <a:moveTo>
                    <a:pt x="0" y="60576"/>
                  </a:moveTo>
                  <a:cubicBezTo>
                    <a:pt x="0" y="27121"/>
                    <a:pt x="27121" y="0"/>
                    <a:pt x="60576" y="0"/>
                  </a:cubicBezTo>
                  <a:lnTo>
                    <a:pt x="1150940" y="0"/>
                  </a:lnTo>
                  <a:cubicBezTo>
                    <a:pt x="1184395" y="0"/>
                    <a:pt x="1211516" y="27121"/>
                    <a:pt x="1211516" y="60576"/>
                  </a:cubicBezTo>
                  <a:lnTo>
                    <a:pt x="1211516" y="545182"/>
                  </a:lnTo>
                  <a:cubicBezTo>
                    <a:pt x="1211516" y="578637"/>
                    <a:pt x="1184395" y="605758"/>
                    <a:pt x="1150940" y="605758"/>
                  </a:cubicBezTo>
                  <a:lnTo>
                    <a:pt x="60576" y="605758"/>
                  </a:lnTo>
                  <a:cubicBezTo>
                    <a:pt x="27121" y="605758"/>
                    <a:pt x="0" y="578637"/>
                    <a:pt x="0" y="545182"/>
                  </a:cubicBezTo>
                  <a:lnTo>
                    <a:pt x="0" y="60576"/>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0442" tIns="30442" rIns="30442" bIns="30442" numCol="1" spcCol="1270" anchor="ctr" anchorCtr="0">
              <a:noAutofit/>
            </a:bodyPr>
            <a:lstStyle/>
            <a:p>
              <a:pPr lvl="0" algn="ctr" defTabSz="889000">
                <a:lnSpc>
                  <a:spcPct val="90000"/>
                </a:lnSpc>
                <a:spcBef>
                  <a:spcPct val="0"/>
                </a:spcBef>
                <a:spcAft>
                  <a:spcPct val="35000"/>
                </a:spcAft>
              </a:pPr>
              <a:r>
                <a:rPr lang="zh-CN" altLang="en-US" sz="2000" dirty="0" smtClean="0"/>
                <a:t>中华民族传统</a:t>
              </a:r>
              <a:r>
                <a:rPr lang="zh-CN" altLang="en-US" sz="2000" dirty="0"/>
                <a:t>美德</a:t>
              </a:r>
              <a:endParaRPr lang="zh-CN" altLang="en-US" sz="2000" b="0" kern="1200" dirty="0">
                <a:solidFill>
                  <a:schemeClr val="tx1"/>
                </a:solidFill>
                <a:latin typeface="+mn-ea"/>
                <a:ea typeface="+mn-ea"/>
              </a:endParaRPr>
            </a:p>
          </p:txBody>
        </p:sp>
        <p:sp>
          <p:nvSpPr>
            <p:cNvPr id="13" name="任意多边形 12"/>
            <p:cNvSpPr/>
            <p:nvPr/>
          </p:nvSpPr>
          <p:spPr>
            <a:xfrm rot="17692822">
              <a:off x="1511569" y="3074509"/>
              <a:ext cx="1839944" cy="29019"/>
            </a:xfrm>
            <a:custGeom>
              <a:avLst/>
              <a:gdLst>
                <a:gd name="connsiteX0" fmla="*/ 0 w 1151836"/>
                <a:gd name="connsiteY0" fmla="*/ 14509 h 29019"/>
                <a:gd name="connsiteX1" fmla="*/ 1151836 w 1151836"/>
                <a:gd name="connsiteY1" fmla="*/ 14509 h 29019"/>
              </a:gdLst>
              <a:ahLst/>
              <a:cxnLst>
                <a:cxn ang="0">
                  <a:pos x="connsiteX0" y="connsiteY0"/>
                </a:cxn>
                <a:cxn ang="0">
                  <a:pos x="connsiteX1" y="connsiteY1"/>
                </a:cxn>
              </a:cxnLst>
              <a:rect l="l" t="t" r="r" b="b"/>
              <a:pathLst>
                <a:path w="1151836" h="29019">
                  <a:moveTo>
                    <a:pt x="0" y="14509"/>
                  </a:moveTo>
                  <a:lnTo>
                    <a:pt x="1151836" y="14509"/>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59821" tIns="-14287" rIns="559823" bIns="-14286" numCol="1" spcCol="1270" anchor="ctr" anchorCtr="0">
              <a:noAutofit/>
            </a:bodyPr>
            <a:lstStyle/>
            <a:p>
              <a:pPr lvl="0" algn="ctr" defTabSz="889000">
                <a:lnSpc>
                  <a:spcPct val="90000"/>
                </a:lnSpc>
                <a:spcBef>
                  <a:spcPct val="0"/>
                </a:spcBef>
                <a:spcAft>
                  <a:spcPct val="35000"/>
                </a:spcAft>
              </a:pPr>
              <a:endParaRPr lang="zh-CN" altLang="en-US" sz="2000" b="0" kern="1200">
                <a:solidFill>
                  <a:schemeClr val="tx1"/>
                </a:solidFill>
                <a:latin typeface="+mn-ea"/>
                <a:ea typeface="+mn-ea"/>
              </a:endParaRPr>
            </a:p>
          </p:txBody>
        </p:sp>
        <p:sp>
          <p:nvSpPr>
            <p:cNvPr id="14" name="矩形 13"/>
            <p:cNvSpPr/>
            <p:nvPr/>
          </p:nvSpPr>
          <p:spPr>
            <a:xfrm>
              <a:off x="2673844" y="1990535"/>
              <a:ext cx="1211516" cy="540000"/>
            </a:xfrm>
            <a:prstGeom prst="rect">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0442" tIns="30442" rIns="30442" bIns="30442" numCol="1" spcCol="1270" anchor="ctr" anchorCtr="0">
              <a:noAutofit/>
            </a:bodyPr>
            <a:lstStyle/>
            <a:p>
              <a:pPr lvl="0" algn="ctr" defTabSz="889000">
                <a:lnSpc>
                  <a:spcPct val="90000"/>
                </a:lnSpc>
                <a:spcBef>
                  <a:spcPct val="0"/>
                </a:spcBef>
                <a:spcAft>
                  <a:spcPct val="35000"/>
                </a:spcAft>
              </a:pPr>
              <a:r>
                <a:rPr lang="zh-CN" altLang="en-US" sz="2000" b="1" u="sng" dirty="0">
                  <a:solidFill>
                    <a:schemeClr val="accent5"/>
                  </a:solidFill>
                  <a:latin typeface="等线" panose="02010600030101010101" pitchFamily="2" charset="-122"/>
                  <a:ea typeface="等线" panose="02010600030101010101" pitchFamily="2" charset="-122"/>
                </a:rPr>
                <a:t>仁爱孝悌</a:t>
              </a:r>
            </a:p>
          </p:txBody>
        </p:sp>
        <p:sp>
          <p:nvSpPr>
            <p:cNvPr id="15" name="任意多边形 14"/>
            <p:cNvSpPr/>
            <p:nvPr/>
          </p:nvSpPr>
          <p:spPr>
            <a:xfrm>
              <a:off x="3885361" y="2231254"/>
              <a:ext cx="484606" cy="46355"/>
            </a:xfrm>
            <a:custGeom>
              <a:avLst/>
              <a:gdLst>
                <a:gd name="connsiteX0" fmla="*/ 0 w 484606"/>
                <a:gd name="connsiteY0" fmla="*/ 14509 h 29019"/>
                <a:gd name="connsiteX1" fmla="*/ 484606 w 484606"/>
                <a:gd name="connsiteY1" fmla="*/ 14509 h 29019"/>
              </a:gdLst>
              <a:ahLst/>
              <a:cxnLst>
                <a:cxn ang="0">
                  <a:pos x="connsiteX0" y="connsiteY0"/>
                </a:cxn>
                <a:cxn ang="0">
                  <a:pos x="connsiteX1" y="connsiteY1"/>
                </a:cxn>
              </a:cxnLst>
              <a:rect l="l" t="t" r="r" b="b"/>
              <a:pathLst>
                <a:path w="484606" h="29019">
                  <a:moveTo>
                    <a:pt x="0" y="14509"/>
                  </a:moveTo>
                  <a:lnTo>
                    <a:pt x="484606" y="14509"/>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42888" tIns="2394" rIns="242888" bIns="2395" numCol="1" spcCol="1270" anchor="ctr" anchorCtr="0">
              <a:noAutofit/>
            </a:bodyPr>
            <a:lstStyle/>
            <a:p>
              <a:pPr lvl="0" algn="ctr" defTabSz="889000">
                <a:lnSpc>
                  <a:spcPct val="90000"/>
                </a:lnSpc>
                <a:spcBef>
                  <a:spcPct val="0"/>
                </a:spcBef>
                <a:spcAft>
                  <a:spcPct val="35000"/>
                </a:spcAft>
              </a:pPr>
              <a:endParaRPr lang="zh-CN" altLang="en-US" sz="2000" b="0" kern="1200">
                <a:solidFill>
                  <a:schemeClr val="tx1"/>
                </a:solidFill>
                <a:latin typeface="+mn-ea"/>
                <a:ea typeface="+mn-ea"/>
              </a:endParaRPr>
            </a:p>
          </p:txBody>
        </p:sp>
        <p:sp>
          <p:nvSpPr>
            <p:cNvPr id="16" name="矩形 15"/>
            <p:cNvSpPr/>
            <p:nvPr/>
          </p:nvSpPr>
          <p:spPr>
            <a:xfrm>
              <a:off x="4369967" y="1770611"/>
              <a:ext cx="7334352" cy="967639"/>
            </a:xfrm>
            <a:prstGeom prst="rect">
              <a:avLst/>
            </a:prstGeom>
            <a:ln>
              <a:solidFill>
                <a:schemeClr val="accent5"/>
              </a:solid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0442" tIns="30442" rIns="30442" bIns="30442" numCol="1" spcCol="1270" anchor="ctr" anchorCtr="0">
              <a:noAutofit/>
            </a:bodyPr>
            <a:lstStyle/>
            <a:p>
              <a:pPr marL="457200" lvl="0" indent="-457200" defTabSz="889000">
                <a:lnSpc>
                  <a:spcPct val="90000"/>
                </a:lnSpc>
                <a:spcBef>
                  <a:spcPct val="0"/>
                </a:spcBef>
                <a:buFont typeface="+mj-lt"/>
                <a:buAutoNum type="arabicPeriod"/>
              </a:pPr>
              <a:r>
                <a:rPr lang="zh-CN" altLang="en-US" sz="2000" b="0" kern="1200" dirty="0" smtClean="0">
                  <a:latin typeface="+mn-ea"/>
                  <a:ea typeface="+mn-ea"/>
                </a:rPr>
                <a:t>“</a:t>
              </a:r>
              <a:r>
                <a:rPr lang="zh-CN" altLang="en-US" sz="2000" b="1" u="sng" dirty="0">
                  <a:solidFill>
                    <a:schemeClr val="accent5"/>
                  </a:solidFill>
                  <a:latin typeface="等线" panose="02010600030101010101" pitchFamily="2" charset="-122"/>
                  <a:ea typeface="等线" panose="02010600030101010101" pitchFamily="2" charset="-122"/>
                </a:rPr>
                <a:t>仁</a:t>
              </a:r>
              <a:r>
                <a:rPr lang="zh-CN" altLang="en-US" sz="2000" b="0" kern="1200" dirty="0" smtClean="0">
                  <a:latin typeface="+mn-ea"/>
                  <a:ea typeface="+mn-ea"/>
                </a:rPr>
                <a:t>”列为众德之首</a:t>
              </a:r>
              <a:endParaRPr lang="en-US" altLang="zh-CN" sz="2000" b="0" kern="1200" dirty="0" smtClean="0">
                <a:latin typeface="+mn-ea"/>
                <a:ea typeface="+mn-ea"/>
              </a:endParaRPr>
            </a:p>
            <a:p>
              <a:pPr marL="457200" lvl="0" indent="-457200" defTabSz="889000">
                <a:lnSpc>
                  <a:spcPct val="90000"/>
                </a:lnSpc>
                <a:spcBef>
                  <a:spcPct val="0"/>
                </a:spcBef>
                <a:buFont typeface="+mj-lt"/>
                <a:buAutoNum type="arabicPeriod"/>
              </a:pPr>
              <a:r>
                <a:rPr lang="zh-CN" altLang="en-US" sz="2000" b="0" kern="1200" dirty="0" smtClean="0">
                  <a:latin typeface="+mn-ea"/>
                  <a:ea typeface="+mn-ea"/>
                </a:rPr>
                <a:t>内容：①在仁的丰富道德内涵中，其核心是爱人。②儒家的仁爱思想呈现出由己推人、由内而外、由近及远的特点。</a:t>
              </a:r>
              <a:endParaRPr lang="zh-CN" altLang="en-US" sz="2000" b="0" kern="1200" dirty="0">
                <a:latin typeface="+mn-ea"/>
                <a:ea typeface="+mn-ea"/>
              </a:endParaRPr>
            </a:p>
          </p:txBody>
        </p:sp>
        <p:sp>
          <p:nvSpPr>
            <p:cNvPr id="17" name="任意多边形 16"/>
            <p:cNvSpPr/>
            <p:nvPr/>
          </p:nvSpPr>
          <p:spPr>
            <a:xfrm rot="19457599">
              <a:off x="1965364" y="3676911"/>
              <a:ext cx="782185" cy="45719"/>
            </a:xfrm>
            <a:custGeom>
              <a:avLst/>
              <a:gdLst>
                <a:gd name="connsiteX0" fmla="*/ 0 w 596794"/>
                <a:gd name="connsiteY0" fmla="*/ 14509 h 29019"/>
                <a:gd name="connsiteX1" fmla="*/ 596794 w 596794"/>
                <a:gd name="connsiteY1" fmla="*/ 14509 h 29019"/>
              </a:gdLst>
              <a:ahLst/>
              <a:cxnLst>
                <a:cxn ang="0">
                  <a:pos x="connsiteX0" y="connsiteY0"/>
                </a:cxn>
                <a:cxn ang="0">
                  <a:pos x="connsiteX1" y="connsiteY1"/>
                </a:cxn>
              </a:cxnLst>
              <a:rect l="l" t="t" r="r" b="b"/>
              <a:pathLst>
                <a:path w="596794" h="29019">
                  <a:moveTo>
                    <a:pt x="0" y="14509"/>
                  </a:moveTo>
                  <a:lnTo>
                    <a:pt x="596794" y="14509"/>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96176" tIns="-411" rIns="296178" bIns="-410" numCol="1" spcCol="1270" anchor="ctr" anchorCtr="0">
              <a:noAutofit/>
            </a:bodyPr>
            <a:lstStyle/>
            <a:p>
              <a:pPr lvl="0" algn="ctr" defTabSz="889000">
                <a:lnSpc>
                  <a:spcPct val="90000"/>
                </a:lnSpc>
                <a:spcBef>
                  <a:spcPct val="0"/>
                </a:spcBef>
                <a:spcAft>
                  <a:spcPct val="35000"/>
                </a:spcAft>
              </a:pPr>
              <a:endParaRPr lang="zh-CN" altLang="en-US" sz="2000" b="0" kern="1200">
                <a:solidFill>
                  <a:schemeClr val="tx1"/>
                </a:solidFill>
                <a:latin typeface="+mn-ea"/>
                <a:ea typeface="+mn-ea"/>
              </a:endParaRPr>
            </a:p>
          </p:txBody>
        </p:sp>
        <p:sp>
          <p:nvSpPr>
            <p:cNvPr id="18" name="矩形 17"/>
            <p:cNvSpPr/>
            <p:nvPr/>
          </p:nvSpPr>
          <p:spPr>
            <a:xfrm>
              <a:off x="2673844" y="3103320"/>
              <a:ext cx="1211516" cy="540000"/>
            </a:xfrm>
            <a:prstGeom prst="rect">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0442" tIns="30442" rIns="30442" bIns="30442" numCol="1" spcCol="1270" anchor="ctr" anchorCtr="0">
              <a:noAutofit/>
            </a:bodyPr>
            <a:lstStyle/>
            <a:p>
              <a:pPr lvl="0" algn="ctr" defTabSz="889000">
                <a:lnSpc>
                  <a:spcPct val="90000"/>
                </a:lnSpc>
                <a:spcBef>
                  <a:spcPct val="0"/>
                </a:spcBef>
                <a:spcAft>
                  <a:spcPct val="35000"/>
                </a:spcAft>
              </a:pPr>
              <a:r>
                <a:rPr lang="zh-CN" altLang="en-US" sz="2000" b="1" u="sng" dirty="0">
                  <a:solidFill>
                    <a:schemeClr val="accent5"/>
                  </a:solidFill>
                  <a:latin typeface="等线" panose="02010600030101010101" pitchFamily="2" charset="-122"/>
                  <a:ea typeface="等线" panose="02010600030101010101" pitchFamily="2" charset="-122"/>
                </a:rPr>
                <a:t>重义轻利</a:t>
              </a:r>
            </a:p>
          </p:txBody>
        </p:sp>
        <p:sp>
          <p:nvSpPr>
            <p:cNvPr id="19" name="任意多边形 18"/>
            <p:cNvSpPr/>
            <p:nvPr/>
          </p:nvSpPr>
          <p:spPr>
            <a:xfrm>
              <a:off x="3885361" y="3344037"/>
              <a:ext cx="484606" cy="46355"/>
            </a:xfrm>
            <a:custGeom>
              <a:avLst/>
              <a:gdLst>
                <a:gd name="connsiteX0" fmla="*/ 0 w 484606"/>
                <a:gd name="connsiteY0" fmla="*/ 14509 h 29019"/>
                <a:gd name="connsiteX1" fmla="*/ 484606 w 484606"/>
                <a:gd name="connsiteY1" fmla="*/ 14509 h 29019"/>
              </a:gdLst>
              <a:ahLst/>
              <a:cxnLst>
                <a:cxn ang="0">
                  <a:pos x="connsiteX0" y="connsiteY0"/>
                </a:cxn>
                <a:cxn ang="0">
                  <a:pos x="connsiteX1" y="connsiteY1"/>
                </a:cxn>
              </a:cxnLst>
              <a:rect l="l" t="t" r="r" b="b"/>
              <a:pathLst>
                <a:path w="484606" h="29019">
                  <a:moveTo>
                    <a:pt x="0" y="14509"/>
                  </a:moveTo>
                  <a:lnTo>
                    <a:pt x="484606" y="14509"/>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42888" tIns="2395" rIns="242888" bIns="2394" numCol="1" spcCol="1270" anchor="ctr" anchorCtr="0">
              <a:noAutofit/>
            </a:bodyPr>
            <a:lstStyle/>
            <a:p>
              <a:pPr lvl="0" algn="ctr" defTabSz="889000">
                <a:lnSpc>
                  <a:spcPct val="90000"/>
                </a:lnSpc>
                <a:spcBef>
                  <a:spcPct val="0"/>
                </a:spcBef>
                <a:spcAft>
                  <a:spcPct val="35000"/>
                </a:spcAft>
              </a:pPr>
              <a:endParaRPr lang="zh-CN" altLang="en-US" sz="2000" b="0" kern="1200">
                <a:solidFill>
                  <a:schemeClr val="tx1"/>
                </a:solidFill>
                <a:latin typeface="+mn-ea"/>
                <a:ea typeface="+mn-ea"/>
              </a:endParaRPr>
            </a:p>
          </p:txBody>
        </p:sp>
        <p:sp>
          <p:nvSpPr>
            <p:cNvPr id="20" name="矩形 19"/>
            <p:cNvSpPr/>
            <p:nvPr/>
          </p:nvSpPr>
          <p:spPr>
            <a:xfrm>
              <a:off x="4369967" y="2883396"/>
              <a:ext cx="7334352" cy="967639"/>
            </a:xfrm>
            <a:prstGeom prst="rect">
              <a:avLst/>
            </a:prstGeom>
            <a:ln>
              <a:solidFill>
                <a:schemeClr val="accent5"/>
              </a:solid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0442" tIns="30442" rIns="30442" bIns="30442" numCol="1" spcCol="1270" anchor="ctr" anchorCtr="0">
              <a:noAutofit/>
            </a:bodyPr>
            <a:lstStyle/>
            <a:p>
              <a:pPr lvl="0" defTabSz="889000">
                <a:lnSpc>
                  <a:spcPct val="90000"/>
                </a:lnSpc>
                <a:spcBef>
                  <a:spcPct val="0"/>
                </a:spcBef>
              </a:pPr>
              <a:r>
                <a:rPr lang="zh-CN" altLang="en-US" sz="2000" b="0" kern="1200" dirty="0" smtClean="0">
                  <a:latin typeface="+mn-ea"/>
                  <a:ea typeface="+mn-ea"/>
                </a:rPr>
                <a:t>孟子：“生亦我所欲也，义亦我所欲也，二者不可得兼，舍生而取义者也。”是传统美德的最高境界。</a:t>
              </a:r>
              <a:endParaRPr lang="zh-CN" altLang="en-US" sz="2000" b="0" kern="1200" dirty="0">
                <a:latin typeface="+mn-ea"/>
                <a:ea typeface="+mn-ea"/>
              </a:endParaRPr>
            </a:p>
          </p:txBody>
        </p:sp>
        <p:sp>
          <p:nvSpPr>
            <p:cNvPr id="21" name="任意多边形 20"/>
            <p:cNvSpPr/>
            <p:nvPr/>
          </p:nvSpPr>
          <p:spPr>
            <a:xfrm rot="2142401">
              <a:off x="1949324" y="4120055"/>
              <a:ext cx="799480" cy="45719"/>
            </a:xfrm>
            <a:custGeom>
              <a:avLst/>
              <a:gdLst>
                <a:gd name="connsiteX0" fmla="*/ 0 w 596794"/>
                <a:gd name="connsiteY0" fmla="*/ 14509 h 29019"/>
                <a:gd name="connsiteX1" fmla="*/ 596794 w 596794"/>
                <a:gd name="connsiteY1" fmla="*/ 14509 h 29019"/>
              </a:gdLst>
              <a:ahLst/>
              <a:cxnLst>
                <a:cxn ang="0">
                  <a:pos x="connsiteX0" y="connsiteY0"/>
                </a:cxn>
                <a:cxn ang="0">
                  <a:pos x="connsiteX1" y="connsiteY1"/>
                </a:cxn>
              </a:cxnLst>
              <a:rect l="l" t="t" r="r" b="b"/>
              <a:pathLst>
                <a:path w="596794" h="29019">
                  <a:moveTo>
                    <a:pt x="0" y="14509"/>
                  </a:moveTo>
                  <a:lnTo>
                    <a:pt x="596794" y="14509"/>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96177" tIns="-410" rIns="296177" bIns="-411" numCol="1" spcCol="1270" anchor="ctr" anchorCtr="0">
              <a:noAutofit/>
            </a:bodyPr>
            <a:lstStyle/>
            <a:p>
              <a:pPr lvl="0" algn="ctr" defTabSz="889000">
                <a:lnSpc>
                  <a:spcPct val="90000"/>
                </a:lnSpc>
                <a:spcBef>
                  <a:spcPct val="0"/>
                </a:spcBef>
                <a:spcAft>
                  <a:spcPct val="35000"/>
                </a:spcAft>
              </a:pPr>
              <a:endParaRPr lang="zh-CN" altLang="en-US" sz="2000" b="0" kern="1200">
                <a:solidFill>
                  <a:schemeClr val="tx1"/>
                </a:solidFill>
                <a:latin typeface="+mn-ea"/>
                <a:ea typeface="+mn-ea"/>
              </a:endParaRPr>
            </a:p>
          </p:txBody>
        </p:sp>
        <p:sp>
          <p:nvSpPr>
            <p:cNvPr id="22" name="矩形 21"/>
            <p:cNvSpPr/>
            <p:nvPr/>
          </p:nvSpPr>
          <p:spPr>
            <a:xfrm>
              <a:off x="2673844" y="4216105"/>
              <a:ext cx="1211516" cy="540000"/>
            </a:xfrm>
            <a:prstGeom prst="rect">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0442" tIns="30442" rIns="30442" bIns="30442" numCol="1" spcCol="1270" anchor="ctr" anchorCtr="0">
              <a:noAutofit/>
            </a:bodyPr>
            <a:lstStyle/>
            <a:p>
              <a:pPr lvl="0" algn="ctr" defTabSz="889000">
                <a:lnSpc>
                  <a:spcPct val="90000"/>
                </a:lnSpc>
                <a:spcBef>
                  <a:spcPct val="0"/>
                </a:spcBef>
                <a:spcAft>
                  <a:spcPct val="35000"/>
                </a:spcAft>
              </a:pPr>
              <a:r>
                <a:rPr lang="zh-CN" altLang="en-US" sz="2000" b="1" u="sng" dirty="0">
                  <a:solidFill>
                    <a:schemeClr val="accent5"/>
                  </a:solidFill>
                  <a:latin typeface="等线" panose="02010600030101010101" pitchFamily="2" charset="-122"/>
                  <a:ea typeface="等线" panose="02010600030101010101" pitchFamily="2" charset="-122"/>
                </a:rPr>
                <a:t>谦和礼让</a:t>
              </a:r>
            </a:p>
          </p:txBody>
        </p:sp>
        <p:sp>
          <p:nvSpPr>
            <p:cNvPr id="23" name="任意多边形 22"/>
            <p:cNvSpPr/>
            <p:nvPr/>
          </p:nvSpPr>
          <p:spPr>
            <a:xfrm>
              <a:off x="3885361" y="4456822"/>
              <a:ext cx="484606" cy="46355"/>
            </a:xfrm>
            <a:custGeom>
              <a:avLst/>
              <a:gdLst>
                <a:gd name="connsiteX0" fmla="*/ 0 w 484606"/>
                <a:gd name="connsiteY0" fmla="*/ 14509 h 29019"/>
                <a:gd name="connsiteX1" fmla="*/ 484606 w 484606"/>
                <a:gd name="connsiteY1" fmla="*/ 14509 h 29019"/>
              </a:gdLst>
              <a:ahLst/>
              <a:cxnLst>
                <a:cxn ang="0">
                  <a:pos x="connsiteX0" y="connsiteY0"/>
                </a:cxn>
                <a:cxn ang="0">
                  <a:pos x="connsiteX1" y="connsiteY1"/>
                </a:cxn>
              </a:cxnLst>
              <a:rect l="l" t="t" r="r" b="b"/>
              <a:pathLst>
                <a:path w="484606" h="29019">
                  <a:moveTo>
                    <a:pt x="0" y="14509"/>
                  </a:moveTo>
                  <a:lnTo>
                    <a:pt x="484606" y="14509"/>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42888" tIns="2395" rIns="242888" bIns="2394" numCol="1" spcCol="1270" anchor="ctr" anchorCtr="0">
              <a:noAutofit/>
            </a:bodyPr>
            <a:lstStyle/>
            <a:p>
              <a:pPr lvl="0" algn="ctr" defTabSz="889000">
                <a:lnSpc>
                  <a:spcPct val="90000"/>
                </a:lnSpc>
                <a:spcBef>
                  <a:spcPct val="0"/>
                </a:spcBef>
                <a:spcAft>
                  <a:spcPct val="35000"/>
                </a:spcAft>
              </a:pPr>
              <a:endParaRPr lang="zh-CN" altLang="en-US" sz="2000" b="0" kern="1200">
                <a:solidFill>
                  <a:schemeClr val="tx1"/>
                </a:solidFill>
                <a:latin typeface="+mn-ea"/>
                <a:ea typeface="+mn-ea"/>
              </a:endParaRPr>
            </a:p>
          </p:txBody>
        </p:sp>
        <p:sp>
          <p:nvSpPr>
            <p:cNvPr id="24" name="矩形 23"/>
            <p:cNvSpPr/>
            <p:nvPr/>
          </p:nvSpPr>
          <p:spPr>
            <a:xfrm>
              <a:off x="4369966" y="3996181"/>
              <a:ext cx="7334353" cy="967639"/>
            </a:xfrm>
            <a:prstGeom prst="rect">
              <a:avLst/>
            </a:prstGeom>
            <a:ln>
              <a:solidFill>
                <a:schemeClr val="accent5"/>
              </a:solid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0442" tIns="30442" rIns="30442" bIns="30442" numCol="1" spcCol="1270" anchor="ctr" anchorCtr="0">
              <a:noAutofit/>
            </a:bodyPr>
            <a:lstStyle/>
            <a:p>
              <a:pPr marL="457200" lvl="0" indent="-457200" defTabSz="889000">
                <a:lnSpc>
                  <a:spcPct val="90000"/>
                </a:lnSpc>
                <a:spcBef>
                  <a:spcPct val="0"/>
                </a:spcBef>
                <a:buFont typeface="+mj-lt"/>
                <a:buAutoNum type="arabicPeriod"/>
              </a:pPr>
              <a:r>
                <a:rPr lang="zh-CN" altLang="en-US" sz="2000" b="0" kern="1200" dirty="0" smtClean="0">
                  <a:latin typeface="+mn-ea"/>
                  <a:ea typeface="+mn-ea"/>
                </a:rPr>
                <a:t>中国是享誉世界的“礼仪之邦”。</a:t>
              </a:r>
              <a:endParaRPr lang="en-US" altLang="zh-CN" sz="2000" b="0" kern="1200" dirty="0" smtClean="0">
                <a:latin typeface="+mn-ea"/>
                <a:ea typeface="+mn-ea"/>
              </a:endParaRPr>
            </a:p>
            <a:p>
              <a:pPr marL="457200" lvl="0" indent="-457200" defTabSz="889000">
                <a:lnSpc>
                  <a:spcPct val="90000"/>
                </a:lnSpc>
                <a:spcBef>
                  <a:spcPct val="0"/>
                </a:spcBef>
                <a:buFont typeface="+mj-lt"/>
                <a:buAutoNum type="arabicPeriod"/>
              </a:pPr>
              <a:r>
                <a:rPr lang="zh-CN" altLang="en-US" sz="2000" b="0" kern="1200" dirty="0" smtClean="0">
                  <a:latin typeface="+mn-ea"/>
                  <a:ea typeface="+mn-ea"/>
                </a:rPr>
                <a:t>孔子对世人提出了严格的要求，“非礼勿视，非礼勿听，非礼勿言，非礼勿动”</a:t>
              </a:r>
              <a:r>
                <a:rPr lang="en-US" altLang="zh-CN" sz="2000" b="0" kern="1200" dirty="0" smtClean="0">
                  <a:latin typeface="+mn-ea"/>
                  <a:ea typeface="+mn-ea"/>
                </a:rPr>
                <a:t>《</a:t>
              </a:r>
              <a:r>
                <a:rPr lang="zh-CN" altLang="en-US" sz="2000" b="0" kern="1200" dirty="0" smtClean="0">
                  <a:latin typeface="+mn-ea"/>
                  <a:ea typeface="+mn-ea"/>
                </a:rPr>
                <a:t>论语</a:t>
              </a:r>
              <a:r>
                <a:rPr lang="en-US" altLang="zh-CN" sz="2000" b="0" kern="1200" dirty="0" smtClean="0">
                  <a:latin typeface="+mn-ea"/>
                  <a:ea typeface="+mn-ea"/>
                </a:rPr>
                <a:t>·</a:t>
              </a:r>
              <a:r>
                <a:rPr lang="zh-CN" altLang="en-US" sz="2000" b="0" kern="1200" dirty="0" smtClean="0">
                  <a:latin typeface="+mn-ea"/>
                  <a:ea typeface="+mn-ea"/>
                </a:rPr>
                <a:t>颜渊</a:t>
              </a:r>
              <a:r>
                <a:rPr lang="en-US" altLang="zh-CN" sz="2000" b="0" kern="1200" dirty="0" smtClean="0">
                  <a:latin typeface="+mn-ea"/>
                  <a:ea typeface="+mn-ea"/>
                </a:rPr>
                <a:t>》</a:t>
              </a:r>
              <a:endParaRPr lang="zh-CN" altLang="en-US" sz="2000" b="0" kern="1200" dirty="0">
                <a:latin typeface="+mn-ea"/>
                <a:ea typeface="+mn-ea"/>
              </a:endParaRPr>
            </a:p>
          </p:txBody>
        </p:sp>
        <p:sp>
          <p:nvSpPr>
            <p:cNvPr id="25" name="任意多边形 24"/>
            <p:cNvSpPr/>
            <p:nvPr/>
          </p:nvSpPr>
          <p:spPr>
            <a:xfrm rot="3907178">
              <a:off x="1511569" y="4743687"/>
              <a:ext cx="1839944" cy="29019"/>
            </a:xfrm>
            <a:custGeom>
              <a:avLst/>
              <a:gdLst>
                <a:gd name="connsiteX0" fmla="*/ 0 w 1151836"/>
                <a:gd name="connsiteY0" fmla="*/ 14509 h 29019"/>
                <a:gd name="connsiteX1" fmla="*/ 1151836 w 1151836"/>
                <a:gd name="connsiteY1" fmla="*/ 14509 h 29019"/>
              </a:gdLst>
              <a:ahLst/>
              <a:cxnLst>
                <a:cxn ang="0">
                  <a:pos x="connsiteX0" y="connsiteY0"/>
                </a:cxn>
                <a:cxn ang="0">
                  <a:pos x="connsiteX1" y="connsiteY1"/>
                </a:cxn>
              </a:cxnLst>
              <a:rect l="l" t="t" r="r" b="b"/>
              <a:pathLst>
                <a:path w="1151836" h="29019">
                  <a:moveTo>
                    <a:pt x="0" y="14509"/>
                  </a:moveTo>
                  <a:lnTo>
                    <a:pt x="1151836" y="14509"/>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59821" tIns="-14287" rIns="559823" bIns="-14286" numCol="1" spcCol="1270" anchor="ctr" anchorCtr="0">
              <a:noAutofit/>
            </a:bodyPr>
            <a:lstStyle/>
            <a:p>
              <a:pPr lvl="0" algn="ctr" defTabSz="889000">
                <a:lnSpc>
                  <a:spcPct val="90000"/>
                </a:lnSpc>
                <a:spcBef>
                  <a:spcPct val="0"/>
                </a:spcBef>
                <a:spcAft>
                  <a:spcPct val="35000"/>
                </a:spcAft>
              </a:pPr>
              <a:endParaRPr lang="zh-CN" altLang="en-US" sz="2000" b="0" kern="1200">
                <a:solidFill>
                  <a:schemeClr val="tx1"/>
                </a:solidFill>
                <a:latin typeface="+mn-ea"/>
                <a:ea typeface="+mn-ea"/>
              </a:endParaRPr>
            </a:p>
          </p:txBody>
        </p:sp>
        <p:sp>
          <p:nvSpPr>
            <p:cNvPr id="26" name="矩形 25"/>
            <p:cNvSpPr/>
            <p:nvPr/>
          </p:nvSpPr>
          <p:spPr>
            <a:xfrm>
              <a:off x="2673844" y="5328889"/>
              <a:ext cx="1211516" cy="540000"/>
            </a:xfrm>
            <a:prstGeom prst="rect">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0442" tIns="30442" rIns="30442" bIns="30442" numCol="1" spcCol="1270" anchor="ctr" anchorCtr="0">
              <a:noAutofit/>
            </a:bodyPr>
            <a:lstStyle/>
            <a:p>
              <a:pPr lvl="0" algn="ctr" defTabSz="889000">
                <a:lnSpc>
                  <a:spcPct val="90000"/>
                </a:lnSpc>
                <a:spcBef>
                  <a:spcPct val="0"/>
                </a:spcBef>
                <a:spcAft>
                  <a:spcPct val="35000"/>
                </a:spcAft>
              </a:pPr>
              <a:r>
                <a:rPr lang="zh-CN" altLang="en-US" sz="2000" b="1" u="sng" dirty="0">
                  <a:solidFill>
                    <a:schemeClr val="accent5"/>
                  </a:solidFill>
                  <a:latin typeface="等线" panose="02010600030101010101" pitchFamily="2" charset="-122"/>
                  <a:ea typeface="等线" panose="02010600030101010101" pitchFamily="2" charset="-122"/>
                </a:rPr>
                <a:t>真诚有信</a:t>
              </a:r>
              <a:endParaRPr lang="en-US" altLang="zh-CN" sz="2000" b="1" u="sng" dirty="0">
                <a:solidFill>
                  <a:schemeClr val="accent5"/>
                </a:solidFill>
                <a:latin typeface="等线" panose="02010600030101010101" pitchFamily="2" charset="-122"/>
                <a:ea typeface="等线" panose="02010600030101010101" pitchFamily="2" charset="-122"/>
              </a:endParaRPr>
            </a:p>
          </p:txBody>
        </p:sp>
        <p:sp>
          <p:nvSpPr>
            <p:cNvPr id="27" name="任意多边形 26"/>
            <p:cNvSpPr/>
            <p:nvPr/>
          </p:nvSpPr>
          <p:spPr>
            <a:xfrm>
              <a:off x="3885361" y="5569606"/>
              <a:ext cx="484606" cy="46355"/>
            </a:xfrm>
            <a:custGeom>
              <a:avLst/>
              <a:gdLst>
                <a:gd name="connsiteX0" fmla="*/ 0 w 484606"/>
                <a:gd name="connsiteY0" fmla="*/ 14509 h 29019"/>
                <a:gd name="connsiteX1" fmla="*/ 484606 w 484606"/>
                <a:gd name="connsiteY1" fmla="*/ 14509 h 29019"/>
              </a:gdLst>
              <a:ahLst/>
              <a:cxnLst>
                <a:cxn ang="0">
                  <a:pos x="connsiteX0" y="connsiteY0"/>
                </a:cxn>
                <a:cxn ang="0">
                  <a:pos x="connsiteX1" y="connsiteY1"/>
                </a:cxn>
              </a:cxnLst>
              <a:rect l="l" t="t" r="r" b="b"/>
              <a:pathLst>
                <a:path w="484606" h="29019">
                  <a:moveTo>
                    <a:pt x="0" y="14509"/>
                  </a:moveTo>
                  <a:lnTo>
                    <a:pt x="484606" y="14509"/>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42888" tIns="2394" rIns="242888" bIns="2395" numCol="1" spcCol="1270" anchor="ctr" anchorCtr="0">
              <a:noAutofit/>
            </a:bodyPr>
            <a:lstStyle/>
            <a:p>
              <a:pPr lvl="0" algn="ctr" defTabSz="889000">
                <a:lnSpc>
                  <a:spcPct val="90000"/>
                </a:lnSpc>
                <a:spcBef>
                  <a:spcPct val="0"/>
                </a:spcBef>
                <a:spcAft>
                  <a:spcPct val="35000"/>
                </a:spcAft>
              </a:pPr>
              <a:endParaRPr lang="zh-CN" altLang="en-US" sz="2000" b="0" kern="1200">
                <a:solidFill>
                  <a:schemeClr val="tx1"/>
                </a:solidFill>
                <a:latin typeface="+mn-ea"/>
                <a:ea typeface="+mn-ea"/>
              </a:endParaRPr>
            </a:p>
          </p:txBody>
        </p:sp>
        <p:sp>
          <p:nvSpPr>
            <p:cNvPr id="28" name="矩形 27"/>
            <p:cNvSpPr/>
            <p:nvPr/>
          </p:nvSpPr>
          <p:spPr>
            <a:xfrm>
              <a:off x="4369967" y="5108965"/>
              <a:ext cx="7334352" cy="967639"/>
            </a:xfrm>
            <a:prstGeom prst="rect">
              <a:avLst/>
            </a:prstGeom>
            <a:ln>
              <a:solidFill>
                <a:schemeClr val="accent5"/>
              </a:solid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0442" tIns="30442" rIns="30442" bIns="30442" numCol="1" spcCol="1270" anchor="ctr" anchorCtr="0">
              <a:noAutofit/>
            </a:bodyPr>
            <a:lstStyle/>
            <a:p>
              <a:pPr marL="457200" lvl="0" indent="-457200" defTabSz="889000">
                <a:lnSpc>
                  <a:spcPct val="90000"/>
                </a:lnSpc>
                <a:spcBef>
                  <a:spcPct val="0"/>
                </a:spcBef>
                <a:spcAft>
                  <a:spcPct val="35000"/>
                </a:spcAft>
                <a:buFont typeface="+mj-lt"/>
                <a:buAutoNum type="arabicPeriod"/>
              </a:pPr>
              <a:r>
                <a:rPr lang="zh-CN" altLang="en-US" sz="2000" b="0" kern="1200" dirty="0" smtClean="0">
                  <a:latin typeface="+mn-ea"/>
                  <a:ea typeface="+mn-ea"/>
                </a:rPr>
                <a:t>“诚”的核心意义是真实而不虚妄。</a:t>
              </a:r>
              <a:endParaRPr lang="en-US" altLang="zh-CN" sz="2000" b="0" kern="1200" dirty="0" smtClean="0">
                <a:latin typeface="+mn-ea"/>
                <a:ea typeface="+mn-ea"/>
              </a:endParaRPr>
            </a:p>
            <a:p>
              <a:pPr marL="457200" lvl="0" indent="-457200" defTabSz="889000">
                <a:lnSpc>
                  <a:spcPct val="90000"/>
                </a:lnSpc>
                <a:spcBef>
                  <a:spcPct val="0"/>
                </a:spcBef>
                <a:spcAft>
                  <a:spcPct val="35000"/>
                </a:spcAft>
                <a:buFont typeface="+mj-lt"/>
                <a:buAutoNum type="arabicPeriod"/>
              </a:pPr>
              <a:r>
                <a:rPr lang="zh-CN" altLang="en-US" sz="2000" b="0" kern="1200" dirty="0" smtClean="0">
                  <a:latin typeface="+mn-ea"/>
                  <a:ea typeface="+mn-ea"/>
                </a:rPr>
                <a:t>“信”有两层含义，①讲信用，②信任。诚的最高境界是“真”。</a:t>
              </a:r>
              <a:endParaRPr lang="en-US" altLang="zh-CN" sz="2000" b="0" kern="1200" dirty="0" smtClean="0">
                <a:latin typeface="+mn-ea"/>
                <a:ea typeface="+mn-ea"/>
              </a:endParaRPr>
            </a:p>
          </p:txBody>
        </p:sp>
      </p:grpSp>
      <p:sp>
        <p:nvSpPr>
          <p:cNvPr id="31" name="圆角矩形 30"/>
          <p:cNvSpPr/>
          <p:nvPr/>
        </p:nvSpPr>
        <p:spPr>
          <a:xfrm>
            <a:off x="4516581" y="1299027"/>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大 </a:t>
            </a:r>
            <a:endParaRPr lang="zh-CN" altLang="en-US" sz="2000" dirty="0">
              <a:latin typeface="+mj-ea"/>
              <a:ea typeface="+mj-ea"/>
            </a:endParaRPr>
          </a:p>
        </p:txBody>
      </p:sp>
      <p:sp>
        <p:nvSpPr>
          <p:cNvPr id="29" name="任意多边形 57"/>
          <p:cNvSpPr/>
          <p:nvPr/>
        </p:nvSpPr>
        <p:spPr>
          <a:xfrm>
            <a:off x="7436722" y="805634"/>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rPr>
              <a:t>第三节 伦理</a:t>
            </a:r>
            <a:endParaRPr lang="zh-CN" altLang="en-US" sz="2000" kern="1200" dirty="0">
              <a:solidFill>
                <a:schemeClr val="tx1"/>
              </a:solidFill>
            </a:endParaRPr>
          </a:p>
        </p:txBody>
      </p:sp>
      <p:sp>
        <p:nvSpPr>
          <p:cNvPr id="32" name="任意多边形 58"/>
          <p:cNvSpPr/>
          <p:nvPr/>
        </p:nvSpPr>
        <p:spPr>
          <a:xfrm rot="18289469">
            <a:off x="8751156" y="757456"/>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solidFill>
                <a:schemeClr val="tx1"/>
              </a:solidFill>
            </a:endParaRPr>
          </a:p>
        </p:txBody>
      </p:sp>
      <p:sp>
        <p:nvSpPr>
          <p:cNvPr id="33" name="任意多边形 59"/>
          <p:cNvSpPr/>
          <p:nvPr/>
        </p:nvSpPr>
        <p:spPr>
          <a:xfrm>
            <a:off x="9335661" y="194807"/>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tx1"/>
                </a:solidFill>
              </a:rPr>
              <a:t>儒家思想的道德</a:t>
            </a:r>
          </a:p>
        </p:txBody>
      </p:sp>
      <p:sp>
        <p:nvSpPr>
          <p:cNvPr id="34" name="任意多边形 60"/>
          <p:cNvSpPr/>
          <p:nvPr/>
        </p:nvSpPr>
        <p:spPr>
          <a:xfrm>
            <a:off x="8910740" y="1062870"/>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solidFill>
                <a:schemeClr val="tx1"/>
              </a:solidFill>
            </a:endParaRPr>
          </a:p>
        </p:txBody>
      </p:sp>
      <p:sp>
        <p:nvSpPr>
          <p:cNvPr id="35" name="任意多边形 61"/>
          <p:cNvSpPr/>
          <p:nvPr/>
        </p:nvSpPr>
        <p:spPr>
          <a:xfrm>
            <a:off x="9335661" y="805634"/>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tx1"/>
                </a:solidFill>
              </a:rPr>
              <a:t>中华民族传统美德</a:t>
            </a:r>
          </a:p>
        </p:txBody>
      </p:sp>
      <p:sp>
        <p:nvSpPr>
          <p:cNvPr id="36" name="任意多边形 70"/>
          <p:cNvSpPr/>
          <p:nvPr/>
        </p:nvSpPr>
        <p:spPr>
          <a:xfrm rot="3310531">
            <a:off x="8751156" y="1368283"/>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solidFill>
                <a:schemeClr val="tx1"/>
              </a:solidFill>
            </a:endParaRPr>
          </a:p>
        </p:txBody>
      </p:sp>
      <p:sp>
        <p:nvSpPr>
          <p:cNvPr id="37" name="任意多边形 71"/>
          <p:cNvSpPr/>
          <p:nvPr/>
        </p:nvSpPr>
        <p:spPr>
          <a:xfrm>
            <a:off x="9335661" y="1416461"/>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tx1"/>
                </a:solidFill>
              </a:rPr>
              <a:t>中华民族理想人格</a:t>
            </a:r>
          </a:p>
        </p:txBody>
      </p:sp>
      <p:sp>
        <p:nvSpPr>
          <p:cNvPr id="38" name="矩形 37"/>
          <p:cNvSpPr/>
          <p:nvPr/>
        </p:nvSpPr>
        <p:spPr>
          <a:xfrm>
            <a:off x="461376" y="0"/>
            <a:ext cx="2544687" cy="338554"/>
          </a:xfrm>
          <a:prstGeom prst="rect">
            <a:avLst/>
          </a:prstGeom>
        </p:spPr>
        <p:txBody>
          <a:bodyPr wrap="none">
            <a:spAutoFit/>
          </a:bodyPr>
          <a:lstStyle/>
          <a:p>
            <a:r>
              <a:rPr lang="en-US" altLang="zh-CN" sz="1600" dirty="0"/>
              <a:t>5.3.2 </a:t>
            </a:r>
            <a:r>
              <a:rPr lang="zh-CN" altLang="en-US" sz="1600" dirty="0" smtClean="0"/>
              <a:t>中华</a:t>
            </a:r>
            <a:r>
              <a:rPr lang="zh-CN" altLang="en-US" sz="1600" dirty="0"/>
              <a:t>民族的传统美德</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在传统伦理道德规范方面，从孔子到孟子再到董仲舒，列为众德之首的是（ ）</a:t>
            </a:r>
          </a:p>
          <a:p>
            <a:endParaRPr lang="en-US" altLang="zh-CN" dirty="0" smtClean="0"/>
          </a:p>
          <a:p>
            <a:r>
              <a:rPr lang="en-US" altLang="zh-CN" dirty="0" smtClean="0"/>
              <a:t>A</a:t>
            </a:r>
            <a:r>
              <a:rPr lang="en-US" altLang="zh-CN" dirty="0"/>
              <a:t>:</a:t>
            </a:r>
            <a:r>
              <a:rPr lang="zh-CN" altLang="en-US" dirty="0"/>
              <a:t>孝</a:t>
            </a:r>
          </a:p>
          <a:p>
            <a:r>
              <a:rPr lang="en-US" altLang="zh-CN" dirty="0"/>
              <a:t>B:</a:t>
            </a:r>
            <a:r>
              <a:rPr lang="zh-CN" altLang="en-US" dirty="0"/>
              <a:t>仁</a:t>
            </a:r>
          </a:p>
          <a:p>
            <a:r>
              <a:rPr lang="en-US" altLang="zh-CN" dirty="0"/>
              <a:t>C:</a:t>
            </a:r>
            <a:r>
              <a:rPr lang="zh-CN" altLang="en-US" dirty="0"/>
              <a:t>义</a:t>
            </a:r>
          </a:p>
          <a:p>
            <a:r>
              <a:rPr lang="en-US" altLang="zh-CN" dirty="0"/>
              <a:t>D:</a:t>
            </a:r>
            <a:r>
              <a:rPr lang="zh-CN" altLang="en-US" dirty="0"/>
              <a:t>礼</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33</a:t>
            </a:fld>
            <a:endParaRPr lang="zh-CN" altLang="en-US"/>
          </a:p>
        </p:txBody>
      </p:sp>
    </p:spTree>
    <p:extLst>
      <p:ext uri="{BB962C8B-B14F-4D97-AF65-F5344CB8AC3E}">
        <p14:creationId xmlns:p14="http://schemas.microsoft.com/office/powerpoint/2010/main" val="864044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“生亦我所欲也，义亦我所欲也，二者不可得兼，舍生而取义者也”，这是（ ）说的。</a:t>
            </a:r>
          </a:p>
          <a:p>
            <a:endParaRPr lang="en-US" altLang="zh-CN" dirty="0" smtClean="0"/>
          </a:p>
          <a:p>
            <a:r>
              <a:rPr lang="en-US" altLang="zh-CN" dirty="0" smtClean="0"/>
              <a:t>A</a:t>
            </a:r>
            <a:r>
              <a:rPr lang="en-US" altLang="zh-CN" dirty="0"/>
              <a:t>:</a:t>
            </a:r>
            <a:r>
              <a:rPr lang="zh-CN" altLang="en-US" dirty="0"/>
              <a:t>孔子</a:t>
            </a:r>
          </a:p>
          <a:p>
            <a:r>
              <a:rPr lang="en-US" altLang="zh-CN" dirty="0"/>
              <a:t>B:</a:t>
            </a:r>
            <a:r>
              <a:rPr lang="zh-CN" altLang="en-US" dirty="0"/>
              <a:t>孟子</a:t>
            </a:r>
          </a:p>
          <a:p>
            <a:r>
              <a:rPr lang="en-US" altLang="zh-CN" dirty="0"/>
              <a:t>C</a:t>
            </a:r>
            <a:r>
              <a:rPr lang="en-US" altLang="zh-CN" dirty="0" smtClean="0"/>
              <a:t>:</a:t>
            </a:r>
            <a:r>
              <a:rPr lang="zh-CN" altLang="en-US" dirty="0" smtClean="0"/>
              <a:t>庄子</a:t>
            </a:r>
            <a:r>
              <a:rPr lang="zh-CN" altLang="en-US" dirty="0"/>
              <a:t/>
            </a:r>
            <a:br>
              <a:rPr lang="zh-CN" altLang="en-US" dirty="0"/>
            </a:br>
            <a:r>
              <a:rPr lang="en-US" altLang="zh-CN" dirty="0" smtClean="0"/>
              <a:t>D</a:t>
            </a:r>
            <a:r>
              <a:rPr lang="en-US" altLang="zh-CN" dirty="0"/>
              <a:t>:</a:t>
            </a:r>
            <a:r>
              <a:rPr lang="zh-CN" altLang="en-US" dirty="0"/>
              <a:t>老子</a:t>
            </a:r>
          </a:p>
          <a:p>
            <a:r>
              <a:rPr lang="zh-CN" altLang="en-US" dirty="0"/>
              <a:t/>
            </a:r>
            <a:br>
              <a:rPr lang="zh-CN" altLang="en-US" dirty="0"/>
            </a:br>
            <a:endParaRPr lang="zh-CN" altLang="en-US" dirty="0"/>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34</a:t>
            </a:fld>
            <a:endParaRPr lang="zh-CN" altLang="en-US"/>
          </a:p>
        </p:txBody>
      </p:sp>
    </p:spTree>
    <p:extLst>
      <p:ext uri="{BB962C8B-B14F-4D97-AF65-F5344CB8AC3E}">
        <p14:creationId xmlns:p14="http://schemas.microsoft.com/office/powerpoint/2010/main" val="17947974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“孔融让梨”的故事所体现的中华民族美德是（ ）</a:t>
            </a:r>
          </a:p>
          <a:p>
            <a:endParaRPr lang="en-US" altLang="zh-CN" dirty="0" smtClean="0"/>
          </a:p>
          <a:p>
            <a:r>
              <a:rPr lang="en-US" altLang="zh-CN" dirty="0" smtClean="0"/>
              <a:t>A</a:t>
            </a:r>
            <a:r>
              <a:rPr lang="en-US" altLang="zh-CN" dirty="0"/>
              <a:t>:</a:t>
            </a:r>
            <a:r>
              <a:rPr lang="zh-CN" altLang="en-US" dirty="0"/>
              <a:t>仁爱孝悌</a:t>
            </a:r>
          </a:p>
          <a:p>
            <a:r>
              <a:rPr lang="en-US" altLang="zh-CN" dirty="0"/>
              <a:t>B:</a:t>
            </a:r>
            <a:r>
              <a:rPr lang="zh-CN" altLang="en-US" dirty="0"/>
              <a:t>重义轻利</a:t>
            </a:r>
          </a:p>
          <a:p>
            <a:r>
              <a:rPr lang="en-US" altLang="zh-CN" dirty="0"/>
              <a:t>C:</a:t>
            </a:r>
            <a:r>
              <a:rPr lang="zh-CN" altLang="en-US" dirty="0"/>
              <a:t>谦和礼让</a:t>
            </a:r>
          </a:p>
          <a:p>
            <a:r>
              <a:rPr lang="en-US" altLang="zh-CN" dirty="0"/>
              <a:t>D:</a:t>
            </a:r>
            <a:r>
              <a:rPr lang="zh-CN" altLang="en-US" dirty="0"/>
              <a:t>真诚有信</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35</a:t>
            </a:fld>
            <a:endParaRPr lang="zh-CN" altLang="en-US"/>
          </a:p>
        </p:txBody>
      </p:sp>
    </p:spTree>
    <p:extLst>
      <p:ext uri="{BB962C8B-B14F-4D97-AF65-F5344CB8AC3E}">
        <p14:creationId xmlns:p14="http://schemas.microsoft.com/office/powerpoint/2010/main" val="1429184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“非礼勿视，非礼勿听，非礼勿言，非礼勿动。”这句话出自（ ）</a:t>
            </a:r>
          </a:p>
          <a:p>
            <a:endParaRPr lang="en-US" altLang="zh-CN" dirty="0" smtClean="0"/>
          </a:p>
          <a:p>
            <a:r>
              <a:rPr lang="en-US" altLang="zh-CN" dirty="0" smtClean="0"/>
              <a:t>A</a:t>
            </a:r>
            <a:r>
              <a:rPr lang="en-US" altLang="zh-CN" dirty="0"/>
              <a:t>:《</a:t>
            </a:r>
            <a:r>
              <a:rPr lang="zh-CN" altLang="en-US" dirty="0"/>
              <a:t>周礼</a:t>
            </a:r>
            <a:r>
              <a:rPr lang="en-US" altLang="zh-CN" dirty="0"/>
              <a:t>》</a:t>
            </a:r>
          </a:p>
          <a:p>
            <a:r>
              <a:rPr lang="en-US" altLang="zh-CN" dirty="0"/>
              <a:t>B:《</a:t>
            </a:r>
            <a:r>
              <a:rPr lang="zh-CN" altLang="en-US" dirty="0"/>
              <a:t>仪礼</a:t>
            </a:r>
            <a:r>
              <a:rPr lang="en-US" altLang="zh-CN" dirty="0"/>
              <a:t>》</a:t>
            </a:r>
          </a:p>
          <a:p>
            <a:r>
              <a:rPr lang="en-US" altLang="zh-CN" dirty="0"/>
              <a:t>C:《</a:t>
            </a:r>
            <a:r>
              <a:rPr lang="zh-CN" altLang="en-US" dirty="0"/>
              <a:t>论语</a:t>
            </a:r>
            <a:r>
              <a:rPr lang="en-US" altLang="zh-CN" dirty="0"/>
              <a:t>》 </a:t>
            </a:r>
          </a:p>
          <a:p>
            <a:r>
              <a:rPr lang="en-US" altLang="zh-CN" dirty="0"/>
              <a:t>D:《</a:t>
            </a:r>
            <a:r>
              <a:rPr lang="zh-CN" altLang="en-US" dirty="0"/>
              <a:t>老子</a:t>
            </a:r>
            <a:r>
              <a:rPr lang="en-US" altLang="zh-CN" dirty="0"/>
              <a:t>》</a:t>
            </a:r>
          </a:p>
          <a:p>
            <a:r>
              <a:rPr lang="en-US" altLang="zh-CN" dirty="0"/>
              <a:t/>
            </a:r>
            <a:br>
              <a:rPr lang="en-US" altLang="zh-CN" dirty="0"/>
            </a:b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36</a:t>
            </a:fld>
            <a:endParaRPr lang="zh-CN" altLang="en-US"/>
          </a:p>
        </p:txBody>
      </p:sp>
    </p:spTree>
    <p:extLst>
      <p:ext uri="{BB962C8B-B14F-4D97-AF65-F5344CB8AC3E}">
        <p14:creationId xmlns:p14="http://schemas.microsoft.com/office/powerpoint/2010/main" val="693309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a:t>
            </a:r>
            <a:r>
              <a:rPr lang="zh-CN" altLang="en-US" dirty="0" smtClean="0"/>
              <a:t> </a:t>
            </a:r>
            <a:r>
              <a:rPr lang="zh-CN" altLang="en-US" dirty="0"/>
              <a:t>中国传统的伦理道德</a:t>
            </a:r>
          </a:p>
        </p:txBody>
      </p:sp>
      <p:sp>
        <p:nvSpPr>
          <p:cNvPr id="3" name="内容占位符 2"/>
          <p:cNvSpPr>
            <a:spLocks noGrp="1"/>
          </p:cNvSpPr>
          <p:nvPr>
            <p:ph idx="1"/>
          </p:nvPr>
        </p:nvSpPr>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5.3.3</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en-US" sz="2400" dirty="0">
                <a:latin typeface="方正清刻本悦宋简体" panose="02000000000000000000" pitchFamily="2" charset="-122"/>
                <a:ea typeface="方正清刻本悦宋简体" panose="02000000000000000000" pitchFamily="2" charset="-122"/>
              </a:rPr>
              <a:t>中华民族的理想</a:t>
            </a:r>
            <a:r>
              <a:rPr lang="zh-CN" altLang="en-US" sz="2400" dirty="0" smtClean="0">
                <a:latin typeface="方正清刻本悦宋简体" panose="02000000000000000000" pitchFamily="2" charset="-122"/>
                <a:ea typeface="方正清刻本悦宋简体" panose="02000000000000000000" pitchFamily="2" charset="-122"/>
              </a:rPr>
              <a:t>人格</a:t>
            </a:r>
            <a:r>
              <a:rPr lang="en-US" altLang="zh-CN" sz="2400" dirty="0" smtClean="0">
                <a:latin typeface="方正清刻本悦宋简体" panose="02000000000000000000" pitchFamily="2" charset="-122"/>
                <a:ea typeface="方正清刻本悦宋简体" panose="02000000000000000000" pitchFamily="2" charset="-122"/>
              </a:rPr>
              <a:t>——</a:t>
            </a:r>
            <a:r>
              <a:rPr lang="zh-CN" altLang="en-US" dirty="0" smtClean="0"/>
              <a:t>儒家</a:t>
            </a:r>
            <a:r>
              <a:rPr lang="zh-CN" altLang="en-US" dirty="0"/>
              <a:t>所崇尚的理想人格是</a:t>
            </a:r>
            <a:r>
              <a:rPr lang="zh-CN" altLang="en-US" b="1" u="sng" dirty="0" smtClean="0">
                <a:solidFill>
                  <a:schemeClr val="accent5"/>
                </a:solidFill>
              </a:rPr>
              <a:t>圣贤</a:t>
            </a:r>
            <a:r>
              <a:rPr lang="zh-CN" altLang="en-US" dirty="0" smtClean="0">
                <a:solidFill>
                  <a:srgbClr val="4472C4"/>
                </a:solidFill>
              </a:rPr>
              <a:t>★★</a:t>
            </a:r>
            <a:endParaRPr lang="zh-CN" altLang="en-US" dirty="0"/>
          </a:p>
          <a:p>
            <a:pPr>
              <a:spcBef>
                <a:spcPts val="600"/>
              </a:spcBef>
            </a:pPr>
            <a:r>
              <a:rPr lang="zh-CN" altLang="en-US" dirty="0"/>
              <a:t>包括两个层次</a:t>
            </a:r>
            <a:r>
              <a:rPr lang="zh-CN" altLang="en-US" dirty="0" smtClean="0"/>
              <a:t>：</a:t>
            </a:r>
            <a:endParaRPr lang="en-US" altLang="zh-CN" dirty="0" smtClean="0"/>
          </a:p>
          <a:p>
            <a:pPr marL="457200" indent="-457200">
              <a:spcBef>
                <a:spcPts val="600"/>
              </a:spcBef>
              <a:buFont typeface="+mj-lt"/>
              <a:buAutoNum type="arabicPeriod"/>
            </a:pPr>
            <a:r>
              <a:rPr lang="zh-CN" altLang="en-US" b="1" u="sng" dirty="0" smtClean="0">
                <a:solidFill>
                  <a:schemeClr val="accent5"/>
                </a:solidFill>
              </a:rPr>
              <a:t>圣：</a:t>
            </a:r>
            <a:r>
              <a:rPr lang="zh-CN" altLang="en-US" dirty="0" smtClean="0"/>
              <a:t>指</a:t>
            </a:r>
            <a:r>
              <a:rPr lang="zh-CN" altLang="en-US" dirty="0"/>
              <a:t>圣王</a:t>
            </a:r>
            <a:r>
              <a:rPr lang="zh-CN" altLang="en-US" dirty="0" smtClean="0"/>
              <a:t>，最高</a:t>
            </a:r>
            <a:r>
              <a:rPr lang="zh-CN" altLang="en-US" dirty="0"/>
              <a:t>统治者所追求的人格目标</a:t>
            </a:r>
            <a:r>
              <a:rPr lang="zh-CN" altLang="en-US" dirty="0" smtClean="0"/>
              <a:t>，如尧</a:t>
            </a:r>
            <a:r>
              <a:rPr lang="zh-CN" altLang="en-US" dirty="0"/>
              <a:t>、舜、禹、汤、</a:t>
            </a:r>
            <a:r>
              <a:rPr lang="zh-CN" altLang="en-US" dirty="0" smtClean="0"/>
              <a:t>文王、周公</a:t>
            </a:r>
            <a:r>
              <a:rPr lang="zh-CN" altLang="en-US" dirty="0"/>
              <a:t>、孔子等</a:t>
            </a:r>
            <a:r>
              <a:rPr lang="zh-CN" altLang="en-US" dirty="0" smtClean="0"/>
              <a:t>。</a:t>
            </a:r>
            <a:r>
              <a:rPr lang="en-US" altLang="zh-CN" dirty="0" smtClean="0"/>
              <a:t> </a:t>
            </a:r>
            <a:endParaRPr lang="zh-CN" altLang="en-US" dirty="0"/>
          </a:p>
          <a:p>
            <a:pPr marL="457200" indent="-457200">
              <a:spcBef>
                <a:spcPts val="600"/>
              </a:spcBef>
              <a:buFont typeface="+mj-lt"/>
              <a:buAutoNum type="arabicPeriod"/>
            </a:pPr>
            <a:r>
              <a:rPr lang="zh-CN" altLang="en-US" b="1" u="sng" dirty="0" smtClean="0">
                <a:solidFill>
                  <a:schemeClr val="accent5"/>
                </a:solidFill>
              </a:rPr>
              <a:t>贤：</a:t>
            </a:r>
            <a:r>
              <a:rPr lang="zh-CN" altLang="en-US" dirty="0" smtClean="0"/>
              <a:t>指</a:t>
            </a:r>
            <a:r>
              <a:rPr lang="zh-CN" altLang="en-US" dirty="0"/>
              <a:t>道德修养较高的人，是一般士大夫和普通百姓所追求的人格目标</a:t>
            </a:r>
            <a:r>
              <a:rPr lang="zh-CN" altLang="en-US" dirty="0" smtClean="0"/>
              <a:t>。用</a:t>
            </a:r>
            <a:r>
              <a:rPr lang="zh-CN" altLang="en-US" b="1" u="sng" dirty="0" smtClean="0">
                <a:solidFill>
                  <a:schemeClr val="accent5"/>
                </a:solidFill>
              </a:rPr>
              <a:t>“君子”</a:t>
            </a:r>
            <a:r>
              <a:rPr lang="zh-CN" altLang="en-US" dirty="0" smtClean="0"/>
              <a:t>表示。</a:t>
            </a:r>
            <a:r>
              <a:rPr lang="en-US" altLang="zh-CN" dirty="0" smtClean="0"/>
              <a:t> </a:t>
            </a:r>
            <a:endParaRPr lang="zh-CN" altLang="en-US" dirty="0"/>
          </a:p>
          <a:p>
            <a:pPr marL="1143000" lvl="1" indent="-457200">
              <a:lnSpc>
                <a:spcPct val="150000"/>
              </a:lnSpc>
              <a:spcBef>
                <a:spcPts val="600"/>
              </a:spcBef>
              <a:buFont typeface="+mj-ea"/>
              <a:buAutoNum type="circleNumDbPlain"/>
            </a:pPr>
            <a:r>
              <a:rPr lang="zh-CN" altLang="en-US" sz="2000" b="1" u="sng" dirty="0" smtClean="0">
                <a:solidFill>
                  <a:schemeClr val="accent5"/>
                </a:solidFill>
              </a:rPr>
              <a:t>“</a:t>
            </a:r>
            <a:r>
              <a:rPr lang="zh-CN" altLang="en-US" sz="2000" b="1" u="sng" dirty="0">
                <a:solidFill>
                  <a:schemeClr val="accent5"/>
                </a:solidFill>
              </a:rPr>
              <a:t>仁</a:t>
            </a:r>
            <a:r>
              <a:rPr lang="zh-CN" altLang="en-US" sz="2000" b="1" u="sng" dirty="0" smtClean="0">
                <a:solidFill>
                  <a:schemeClr val="accent5"/>
                </a:solidFill>
              </a:rPr>
              <a:t>” </a:t>
            </a:r>
            <a:r>
              <a:rPr lang="zh-CN" altLang="en-US" sz="2000" dirty="0" smtClean="0"/>
              <a:t>是</a:t>
            </a:r>
            <a:r>
              <a:rPr lang="zh-CN" altLang="en-US" sz="2000" dirty="0"/>
              <a:t>君子之所以称为君子的根本</a:t>
            </a:r>
            <a:r>
              <a:rPr lang="zh-CN" altLang="en-US" sz="2000" dirty="0" smtClean="0"/>
              <a:t>标志。君子</a:t>
            </a:r>
            <a:r>
              <a:rPr lang="zh-CN" altLang="en-US" sz="2000" dirty="0"/>
              <a:t>除了有仁和礼之外，还要有智有勇，有信有义。严以律己宽以待人，成人之奖，不成人之恶，胸怀坦荡光明磊落，团结他人，</a:t>
            </a:r>
            <a:r>
              <a:rPr lang="zh-CN" altLang="en-US" sz="2000" dirty="0" smtClean="0"/>
              <a:t>安贫乐道，高尚</a:t>
            </a:r>
            <a:r>
              <a:rPr lang="zh-CN" altLang="en-US" sz="2000" dirty="0"/>
              <a:t>气节</a:t>
            </a:r>
            <a:r>
              <a:rPr lang="zh-CN" altLang="en-US" sz="2000" dirty="0" smtClean="0"/>
              <a:t>。</a:t>
            </a:r>
            <a:r>
              <a:rPr lang="en-US" altLang="zh-CN" sz="2000" dirty="0" smtClean="0"/>
              <a:t> </a:t>
            </a:r>
            <a:endParaRPr lang="zh-CN" altLang="en-US" sz="2000" dirty="0"/>
          </a:p>
          <a:p>
            <a:pPr marL="1143000" lvl="1" indent="-457200">
              <a:lnSpc>
                <a:spcPct val="150000"/>
              </a:lnSpc>
              <a:spcBef>
                <a:spcPts val="600"/>
              </a:spcBef>
              <a:buFont typeface="+mj-ea"/>
              <a:buAutoNum type="circleNumDbPlain"/>
            </a:pPr>
            <a:r>
              <a:rPr lang="zh-CN" altLang="en-US" sz="2000" dirty="0" smtClean="0"/>
              <a:t>还</a:t>
            </a:r>
            <a:r>
              <a:rPr lang="zh-CN" altLang="en-US" sz="2000" dirty="0"/>
              <a:t>强调君子本来也是普普通通的人，不是不可企及的，这就激励世人积极进取，朝着理想人格努力奋斗</a:t>
            </a:r>
            <a:r>
              <a:rPr lang="zh-CN" altLang="en-US" sz="2000" dirty="0" smtClean="0"/>
              <a:t>。</a:t>
            </a:r>
            <a:r>
              <a:rPr lang="en-US" altLang="zh-CN" sz="2000" dirty="0" smtClean="0"/>
              <a:t> </a:t>
            </a:r>
            <a:endParaRPr lang="zh-CN" altLang="en-US" sz="2000"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37</a:t>
            </a:fld>
            <a:endParaRPr lang="zh-CN" altLang="en-US"/>
          </a:p>
        </p:txBody>
      </p:sp>
      <p:sp>
        <p:nvSpPr>
          <p:cNvPr id="5" name="圆角矩形 4"/>
          <p:cNvSpPr/>
          <p:nvPr/>
        </p:nvSpPr>
        <p:spPr>
          <a:xfrm>
            <a:off x="8722820" y="1334269"/>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6" name="圆角矩形 5"/>
          <p:cNvSpPr/>
          <p:nvPr/>
        </p:nvSpPr>
        <p:spPr>
          <a:xfrm>
            <a:off x="9196646" y="1334269"/>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大</a:t>
            </a:r>
            <a:endParaRPr lang="zh-CN" altLang="en-US" sz="2000" dirty="0">
              <a:latin typeface="+mj-ea"/>
              <a:ea typeface="+mj-ea"/>
            </a:endParaRPr>
          </a:p>
        </p:txBody>
      </p:sp>
      <p:sp>
        <p:nvSpPr>
          <p:cNvPr id="7" name="任意多边形 57"/>
          <p:cNvSpPr/>
          <p:nvPr/>
        </p:nvSpPr>
        <p:spPr>
          <a:xfrm>
            <a:off x="7436722" y="805634"/>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rPr>
              <a:t>第三节 伦理</a:t>
            </a:r>
            <a:endParaRPr lang="zh-CN" altLang="en-US" sz="2000" kern="1200" dirty="0">
              <a:solidFill>
                <a:schemeClr val="tx1"/>
              </a:solidFill>
            </a:endParaRPr>
          </a:p>
        </p:txBody>
      </p:sp>
      <p:sp>
        <p:nvSpPr>
          <p:cNvPr id="8" name="任意多边形 58"/>
          <p:cNvSpPr/>
          <p:nvPr/>
        </p:nvSpPr>
        <p:spPr>
          <a:xfrm rot="18289469">
            <a:off x="8751156" y="757456"/>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solidFill>
                <a:schemeClr val="tx1"/>
              </a:solidFill>
            </a:endParaRPr>
          </a:p>
        </p:txBody>
      </p:sp>
      <p:sp>
        <p:nvSpPr>
          <p:cNvPr id="9" name="任意多边形 59"/>
          <p:cNvSpPr/>
          <p:nvPr/>
        </p:nvSpPr>
        <p:spPr>
          <a:xfrm>
            <a:off x="9335661" y="194807"/>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tx1"/>
                </a:solidFill>
              </a:rPr>
              <a:t>儒家思想的道德</a:t>
            </a:r>
          </a:p>
        </p:txBody>
      </p:sp>
      <p:sp>
        <p:nvSpPr>
          <p:cNvPr id="10" name="任意多边形 60"/>
          <p:cNvSpPr/>
          <p:nvPr/>
        </p:nvSpPr>
        <p:spPr>
          <a:xfrm>
            <a:off x="8910740" y="1062870"/>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solidFill>
                <a:schemeClr val="tx1"/>
              </a:solidFill>
            </a:endParaRPr>
          </a:p>
        </p:txBody>
      </p:sp>
      <p:sp>
        <p:nvSpPr>
          <p:cNvPr id="11" name="任意多边形 61"/>
          <p:cNvSpPr/>
          <p:nvPr/>
        </p:nvSpPr>
        <p:spPr>
          <a:xfrm>
            <a:off x="9335661" y="805634"/>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tx1"/>
                </a:solidFill>
              </a:rPr>
              <a:t>中华民族传统美德</a:t>
            </a:r>
          </a:p>
        </p:txBody>
      </p:sp>
      <p:sp>
        <p:nvSpPr>
          <p:cNvPr id="12" name="任意多边形 70"/>
          <p:cNvSpPr/>
          <p:nvPr/>
        </p:nvSpPr>
        <p:spPr>
          <a:xfrm rot="3310531">
            <a:off x="8751156" y="1368283"/>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solidFill>
                <a:schemeClr val="tx1"/>
              </a:solidFill>
            </a:endParaRPr>
          </a:p>
        </p:txBody>
      </p:sp>
      <p:sp>
        <p:nvSpPr>
          <p:cNvPr id="13" name="任意多边形 71"/>
          <p:cNvSpPr/>
          <p:nvPr/>
        </p:nvSpPr>
        <p:spPr>
          <a:xfrm>
            <a:off x="9335661" y="1416461"/>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tx1"/>
                </a:solidFill>
              </a:rPr>
              <a:t>中华民族理想人格</a:t>
            </a:r>
          </a:p>
        </p:txBody>
      </p:sp>
      <p:sp>
        <p:nvSpPr>
          <p:cNvPr id="14" name="矩形 13"/>
          <p:cNvSpPr/>
          <p:nvPr/>
        </p:nvSpPr>
        <p:spPr>
          <a:xfrm>
            <a:off x="461376" y="0"/>
            <a:ext cx="2544687" cy="338554"/>
          </a:xfrm>
          <a:prstGeom prst="rect">
            <a:avLst/>
          </a:prstGeom>
        </p:spPr>
        <p:txBody>
          <a:bodyPr wrap="none">
            <a:spAutoFit/>
          </a:bodyPr>
          <a:lstStyle/>
          <a:p>
            <a:r>
              <a:rPr lang="en-US" altLang="zh-CN" sz="1600" dirty="0"/>
              <a:t>5.3.3 </a:t>
            </a:r>
            <a:r>
              <a:rPr lang="zh-CN" altLang="en-US" sz="1600" dirty="0" smtClean="0"/>
              <a:t>中华</a:t>
            </a:r>
            <a:r>
              <a:rPr lang="zh-CN" altLang="en-US" sz="1600" dirty="0"/>
              <a:t>民族的理想人格</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儒家所崇尚的理想人格是（ ）</a:t>
            </a:r>
          </a:p>
          <a:p>
            <a:endParaRPr lang="en-US" altLang="zh-CN" dirty="0" smtClean="0"/>
          </a:p>
          <a:p>
            <a:r>
              <a:rPr lang="en-US" altLang="zh-CN" dirty="0" smtClean="0"/>
              <a:t>A</a:t>
            </a:r>
            <a:r>
              <a:rPr lang="en-US" altLang="zh-CN" dirty="0"/>
              <a:t>:</a:t>
            </a:r>
            <a:r>
              <a:rPr lang="zh-CN" altLang="en-US" dirty="0"/>
              <a:t>圣贤</a:t>
            </a:r>
          </a:p>
          <a:p>
            <a:r>
              <a:rPr lang="en-US" altLang="zh-CN" dirty="0"/>
              <a:t>B:</a:t>
            </a:r>
            <a:r>
              <a:rPr lang="zh-CN" altLang="en-US" dirty="0"/>
              <a:t>隐士</a:t>
            </a:r>
          </a:p>
          <a:p>
            <a:r>
              <a:rPr lang="en-US" altLang="zh-CN" dirty="0"/>
              <a:t>C:</a:t>
            </a:r>
            <a:r>
              <a:rPr lang="zh-CN" altLang="en-US" dirty="0"/>
              <a:t>君子</a:t>
            </a:r>
          </a:p>
          <a:p>
            <a:r>
              <a:rPr lang="en-US" altLang="zh-CN" dirty="0"/>
              <a:t>D:</a:t>
            </a:r>
            <a:r>
              <a:rPr lang="zh-CN" altLang="en-US" dirty="0"/>
              <a:t>忠臣</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38</a:t>
            </a:fld>
            <a:endParaRPr lang="zh-CN" altLang="en-US"/>
          </a:p>
        </p:txBody>
      </p:sp>
    </p:spTree>
    <p:extLst>
      <p:ext uri="{BB962C8B-B14F-4D97-AF65-F5344CB8AC3E}">
        <p14:creationId xmlns:p14="http://schemas.microsoft.com/office/powerpoint/2010/main" val="1758756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本章结构图</a:t>
            </a:r>
          </a:p>
        </p:txBody>
      </p:sp>
      <p:sp>
        <p:nvSpPr>
          <p:cNvPr id="4" name="灯片编号占位符 3"/>
          <p:cNvSpPr>
            <a:spLocks noGrp="1"/>
          </p:cNvSpPr>
          <p:nvPr>
            <p:ph type="sldNum" sz="quarter" idx="12"/>
          </p:nvPr>
        </p:nvSpPr>
        <p:spPr/>
        <p:txBody>
          <a:bodyPr/>
          <a:lstStyle/>
          <a:p>
            <a:fld id="{2F525CE8-A4D9-4C72-B3B7-D1ED057FD700}" type="slidenum">
              <a:rPr lang="zh-CN" altLang="en-US" smtClean="0"/>
              <a:t>39</a:t>
            </a:fld>
            <a:endParaRPr lang="zh-CN" altLang="en-US"/>
          </a:p>
        </p:txBody>
      </p:sp>
      <p:sp>
        <p:nvSpPr>
          <p:cNvPr id="90" name="任意多边形 89"/>
          <p:cNvSpPr/>
          <p:nvPr/>
        </p:nvSpPr>
        <p:spPr>
          <a:xfrm>
            <a:off x="5177942" y="3136700"/>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第五章</a:t>
            </a:r>
            <a:endParaRPr lang="zh-CN" altLang="en-US" sz="2000" kern="1200" dirty="0"/>
          </a:p>
        </p:txBody>
      </p:sp>
      <p:sp>
        <p:nvSpPr>
          <p:cNvPr id="91" name="任意多边形 90"/>
          <p:cNvSpPr/>
          <p:nvPr/>
        </p:nvSpPr>
        <p:spPr>
          <a:xfrm rot="4099285">
            <a:off x="4309640" y="2804069"/>
            <a:ext cx="1238658" cy="22742"/>
          </a:xfrm>
          <a:custGeom>
            <a:avLst/>
            <a:gdLst>
              <a:gd name="connsiteX0" fmla="*/ 0 w 1238658"/>
              <a:gd name="connsiteY0" fmla="*/ 11370 h 22741"/>
              <a:gd name="connsiteX1" fmla="*/ 1238658 w 1238658"/>
              <a:gd name="connsiteY1" fmla="*/ 11370 h 22741"/>
            </a:gdLst>
            <a:ahLst/>
            <a:cxnLst>
              <a:cxn ang="0">
                <a:pos x="connsiteX0" y="connsiteY0"/>
              </a:cxn>
              <a:cxn ang="0">
                <a:pos x="connsiteX1" y="connsiteY1"/>
              </a:cxn>
            </a:cxnLst>
            <a:rect l="l" t="t" r="r" b="b"/>
            <a:pathLst>
              <a:path w="1238658" h="22741">
                <a:moveTo>
                  <a:pt x="1238658" y="11371"/>
                </a:moveTo>
                <a:lnTo>
                  <a:pt x="0" y="1137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601062" tIns="-19595" rIns="601063" bIns="-19596"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2" name="任意多边形 91"/>
          <p:cNvSpPr/>
          <p:nvPr/>
        </p:nvSpPr>
        <p:spPr>
          <a:xfrm>
            <a:off x="3194425" y="1979483"/>
            <a:ext cx="1430621"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第一节 哲学</a:t>
            </a:r>
            <a:endParaRPr lang="zh-CN" altLang="en-US" sz="2000" kern="1200" dirty="0"/>
          </a:p>
        </p:txBody>
      </p:sp>
      <p:sp>
        <p:nvSpPr>
          <p:cNvPr id="93" name="任意多边形 92"/>
          <p:cNvSpPr/>
          <p:nvPr/>
        </p:nvSpPr>
        <p:spPr>
          <a:xfrm rot="3310531">
            <a:off x="2565026" y="1925216"/>
            <a:ext cx="801240" cy="22742"/>
          </a:xfrm>
          <a:custGeom>
            <a:avLst/>
            <a:gdLst>
              <a:gd name="connsiteX0" fmla="*/ 0 w 801240"/>
              <a:gd name="connsiteY0" fmla="*/ 11370 h 22741"/>
              <a:gd name="connsiteX1" fmla="*/ 801240 w 801240"/>
              <a:gd name="connsiteY1" fmla="*/ 11370 h 22741"/>
            </a:gdLst>
            <a:ahLst/>
            <a:cxnLst>
              <a:cxn ang="0">
                <a:pos x="connsiteX0" y="connsiteY0"/>
              </a:cxn>
              <a:cxn ang="0">
                <a:pos x="connsiteX1" y="connsiteY1"/>
              </a:cxn>
            </a:cxnLst>
            <a:rect l="l" t="t" r="r" b="b"/>
            <a:pathLst>
              <a:path w="801240" h="22741">
                <a:moveTo>
                  <a:pt x="80124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93289" tIns="-8660" rIns="393289" bIns="-86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4" name="任意多边形 93"/>
          <p:cNvSpPr/>
          <p:nvPr/>
        </p:nvSpPr>
        <p:spPr>
          <a:xfrm>
            <a:off x="1592966" y="1321741"/>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rPr>
              <a:t>天人合一</a:t>
            </a:r>
            <a:endParaRPr lang="zh-CN" altLang="en-US" sz="2000" kern="1200" dirty="0">
              <a:solidFill>
                <a:schemeClr val="tx1"/>
              </a:solidFill>
            </a:endParaRPr>
          </a:p>
        </p:txBody>
      </p:sp>
      <p:sp>
        <p:nvSpPr>
          <p:cNvPr id="95" name="任意多边形 94"/>
          <p:cNvSpPr/>
          <p:nvPr/>
        </p:nvSpPr>
        <p:spPr>
          <a:xfrm>
            <a:off x="2736866" y="2254088"/>
            <a:ext cx="457560" cy="22742"/>
          </a:xfrm>
          <a:custGeom>
            <a:avLst/>
            <a:gdLst>
              <a:gd name="connsiteX0" fmla="*/ 0 w 457560"/>
              <a:gd name="connsiteY0" fmla="*/ 11370 h 22741"/>
              <a:gd name="connsiteX1" fmla="*/ 457560 w 457560"/>
              <a:gd name="connsiteY1" fmla="*/ 11370 h 22741"/>
            </a:gdLst>
            <a:ahLst/>
            <a:cxnLst>
              <a:cxn ang="0">
                <a:pos x="connsiteX0" y="connsiteY0"/>
              </a:cxn>
              <a:cxn ang="0">
                <a:pos x="connsiteX1" y="connsiteY1"/>
              </a:cxn>
            </a:cxnLst>
            <a:rect l="l" t="t" r="r" b="b"/>
            <a:pathLst>
              <a:path w="457560" h="22741">
                <a:moveTo>
                  <a:pt x="45756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30041" tIns="-69" rIns="230041" bIns="-6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6" name="任意多边形 95"/>
          <p:cNvSpPr/>
          <p:nvPr/>
        </p:nvSpPr>
        <p:spPr>
          <a:xfrm>
            <a:off x="1592966" y="1979483"/>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中庸之道</a:t>
            </a:r>
            <a:endParaRPr lang="zh-CN" altLang="en-US" sz="2000" kern="1200" dirty="0"/>
          </a:p>
        </p:txBody>
      </p:sp>
      <p:sp>
        <p:nvSpPr>
          <p:cNvPr id="97" name="任意多边形 96"/>
          <p:cNvSpPr/>
          <p:nvPr/>
        </p:nvSpPr>
        <p:spPr>
          <a:xfrm rot="18289469">
            <a:off x="2565026" y="2582959"/>
            <a:ext cx="801240" cy="22741"/>
          </a:xfrm>
          <a:custGeom>
            <a:avLst/>
            <a:gdLst>
              <a:gd name="connsiteX0" fmla="*/ 0 w 801240"/>
              <a:gd name="connsiteY0" fmla="*/ 11370 h 22741"/>
              <a:gd name="connsiteX1" fmla="*/ 801240 w 801240"/>
              <a:gd name="connsiteY1" fmla="*/ 11370 h 22741"/>
            </a:gdLst>
            <a:ahLst/>
            <a:cxnLst>
              <a:cxn ang="0">
                <a:pos x="connsiteX0" y="connsiteY0"/>
              </a:cxn>
              <a:cxn ang="0">
                <a:pos x="connsiteX1" y="connsiteY1"/>
              </a:cxn>
            </a:cxnLst>
            <a:rect l="l" t="t" r="r" b="b"/>
            <a:pathLst>
              <a:path w="801240" h="22741">
                <a:moveTo>
                  <a:pt x="80124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93288" tIns="-8661" rIns="393289" bIns="-86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8" name="任意多边形 97"/>
          <p:cNvSpPr/>
          <p:nvPr/>
        </p:nvSpPr>
        <p:spPr>
          <a:xfrm>
            <a:off x="1592966" y="2637226"/>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知行合一</a:t>
            </a:r>
          </a:p>
        </p:txBody>
      </p:sp>
      <p:sp>
        <p:nvSpPr>
          <p:cNvPr id="99" name="任意多边形 98"/>
          <p:cNvSpPr/>
          <p:nvPr/>
        </p:nvSpPr>
        <p:spPr>
          <a:xfrm rot="17500715">
            <a:off x="4309640" y="3955118"/>
            <a:ext cx="1238658" cy="22742"/>
          </a:xfrm>
          <a:custGeom>
            <a:avLst/>
            <a:gdLst>
              <a:gd name="connsiteX0" fmla="*/ 0 w 1238658"/>
              <a:gd name="connsiteY0" fmla="*/ 11370 h 22741"/>
              <a:gd name="connsiteX1" fmla="*/ 1238658 w 1238658"/>
              <a:gd name="connsiteY1" fmla="*/ 11370 h 22741"/>
            </a:gdLst>
            <a:ahLst/>
            <a:cxnLst>
              <a:cxn ang="0">
                <a:pos x="connsiteX0" y="connsiteY0"/>
              </a:cxn>
              <a:cxn ang="0">
                <a:pos x="connsiteX1" y="connsiteY1"/>
              </a:cxn>
            </a:cxnLst>
            <a:rect l="l" t="t" r="r" b="b"/>
            <a:pathLst>
              <a:path w="1238658" h="22741">
                <a:moveTo>
                  <a:pt x="1238658" y="11371"/>
                </a:moveTo>
                <a:lnTo>
                  <a:pt x="0" y="1137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601063" tIns="-19595" rIns="601063" bIns="-19596"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0" name="任意多边形 99"/>
          <p:cNvSpPr/>
          <p:nvPr/>
        </p:nvSpPr>
        <p:spPr>
          <a:xfrm>
            <a:off x="3194426" y="4281582"/>
            <a:ext cx="1473806"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第二节 宗教</a:t>
            </a:r>
            <a:endParaRPr lang="zh-CN" altLang="en-US" sz="2000" kern="1200" dirty="0"/>
          </a:p>
        </p:txBody>
      </p:sp>
      <p:sp>
        <p:nvSpPr>
          <p:cNvPr id="101" name="任意多边形 100"/>
          <p:cNvSpPr/>
          <p:nvPr/>
        </p:nvSpPr>
        <p:spPr>
          <a:xfrm rot="3907178">
            <a:off x="2421870" y="4062879"/>
            <a:ext cx="1087552" cy="22742"/>
          </a:xfrm>
          <a:custGeom>
            <a:avLst/>
            <a:gdLst>
              <a:gd name="connsiteX0" fmla="*/ 0 w 1087551"/>
              <a:gd name="connsiteY0" fmla="*/ 11370 h 22741"/>
              <a:gd name="connsiteX1" fmla="*/ 1087551 w 1087551"/>
              <a:gd name="connsiteY1" fmla="*/ 11370 h 22741"/>
            </a:gdLst>
            <a:ahLst/>
            <a:cxnLst>
              <a:cxn ang="0">
                <a:pos x="connsiteX0" y="connsiteY0"/>
              </a:cxn>
              <a:cxn ang="0">
                <a:pos x="connsiteX1" y="connsiteY1"/>
              </a:cxn>
            </a:cxnLst>
            <a:rect l="l" t="t" r="r" b="b"/>
            <a:pathLst>
              <a:path w="1087551" h="22741">
                <a:moveTo>
                  <a:pt x="1087551"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29287" tIns="-15817" rIns="529287" bIns="-15819"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2" name="任意多边形 101"/>
          <p:cNvSpPr/>
          <p:nvPr/>
        </p:nvSpPr>
        <p:spPr>
          <a:xfrm>
            <a:off x="1592966" y="3294968"/>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原始宗教</a:t>
            </a:r>
            <a:endParaRPr lang="zh-CN" altLang="en-US" sz="2000" kern="1200" dirty="0"/>
          </a:p>
        </p:txBody>
      </p:sp>
      <p:sp>
        <p:nvSpPr>
          <p:cNvPr id="103" name="任意多边形 102"/>
          <p:cNvSpPr/>
          <p:nvPr/>
        </p:nvSpPr>
        <p:spPr>
          <a:xfrm rot="2142401">
            <a:off x="2683902" y="4391750"/>
            <a:ext cx="563487" cy="22742"/>
          </a:xfrm>
          <a:custGeom>
            <a:avLst/>
            <a:gdLst>
              <a:gd name="connsiteX0" fmla="*/ 0 w 563486"/>
              <a:gd name="connsiteY0" fmla="*/ 11370 h 22741"/>
              <a:gd name="connsiteX1" fmla="*/ 563486 w 563486"/>
              <a:gd name="connsiteY1" fmla="*/ 11370 h 22741"/>
            </a:gdLst>
            <a:ahLst/>
            <a:cxnLst>
              <a:cxn ang="0">
                <a:pos x="connsiteX0" y="connsiteY0"/>
              </a:cxn>
              <a:cxn ang="0">
                <a:pos x="connsiteX1" y="connsiteY1"/>
              </a:cxn>
            </a:cxnLst>
            <a:rect l="l" t="t" r="r" b="b"/>
            <a:pathLst>
              <a:path w="563486" h="22741">
                <a:moveTo>
                  <a:pt x="563486"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80357" tIns="-2716" rIns="280355" bIns="-271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4" name="任意多边形 103"/>
          <p:cNvSpPr/>
          <p:nvPr/>
        </p:nvSpPr>
        <p:spPr>
          <a:xfrm>
            <a:off x="1592966" y="3952711"/>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道</a:t>
            </a:r>
            <a:endParaRPr lang="zh-CN" altLang="en-US" sz="2000" kern="1200" dirty="0"/>
          </a:p>
        </p:txBody>
      </p:sp>
      <p:sp>
        <p:nvSpPr>
          <p:cNvPr id="105" name="任意多边形 104"/>
          <p:cNvSpPr/>
          <p:nvPr/>
        </p:nvSpPr>
        <p:spPr>
          <a:xfrm rot="19457599">
            <a:off x="2683902" y="4720621"/>
            <a:ext cx="563487" cy="22742"/>
          </a:xfrm>
          <a:custGeom>
            <a:avLst/>
            <a:gdLst>
              <a:gd name="connsiteX0" fmla="*/ 0 w 563486"/>
              <a:gd name="connsiteY0" fmla="*/ 11370 h 22741"/>
              <a:gd name="connsiteX1" fmla="*/ 563486 w 563486"/>
              <a:gd name="connsiteY1" fmla="*/ 11370 h 22741"/>
            </a:gdLst>
            <a:ahLst/>
            <a:cxnLst>
              <a:cxn ang="0">
                <a:pos x="connsiteX0" y="connsiteY0"/>
              </a:cxn>
              <a:cxn ang="0">
                <a:pos x="connsiteX1" y="connsiteY1"/>
              </a:cxn>
            </a:cxnLst>
            <a:rect l="l" t="t" r="r" b="b"/>
            <a:pathLst>
              <a:path w="563486" h="22741">
                <a:moveTo>
                  <a:pt x="563486"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80356" tIns="-2715" rIns="280356" bIns="-2718"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6" name="任意多边形 105"/>
          <p:cNvSpPr/>
          <p:nvPr/>
        </p:nvSpPr>
        <p:spPr>
          <a:xfrm>
            <a:off x="1592966" y="4610454"/>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佛</a:t>
            </a:r>
            <a:endParaRPr lang="zh-CN" altLang="en-US" sz="2000" kern="1200" dirty="0"/>
          </a:p>
        </p:txBody>
      </p:sp>
      <p:sp>
        <p:nvSpPr>
          <p:cNvPr id="107" name="任意多边形 106"/>
          <p:cNvSpPr/>
          <p:nvPr/>
        </p:nvSpPr>
        <p:spPr>
          <a:xfrm rot="17692822">
            <a:off x="2421870" y="5049493"/>
            <a:ext cx="1087552" cy="22742"/>
          </a:xfrm>
          <a:custGeom>
            <a:avLst/>
            <a:gdLst>
              <a:gd name="connsiteX0" fmla="*/ 0 w 1087551"/>
              <a:gd name="connsiteY0" fmla="*/ 11370 h 22741"/>
              <a:gd name="connsiteX1" fmla="*/ 1087551 w 1087551"/>
              <a:gd name="connsiteY1" fmla="*/ 11370 h 22741"/>
            </a:gdLst>
            <a:ahLst/>
            <a:cxnLst>
              <a:cxn ang="0">
                <a:pos x="connsiteX0" y="connsiteY0"/>
              </a:cxn>
              <a:cxn ang="0">
                <a:pos x="connsiteX1" y="connsiteY1"/>
              </a:cxn>
            </a:cxnLst>
            <a:rect l="l" t="t" r="r" b="b"/>
            <a:pathLst>
              <a:path w="1087551" h="22741">
                <a:moveTo>
                  <a:pt x="1087551"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29287" tIns="-15819" rIns="529287" bIns="-1581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8" name="任意多边形 107"/>
          <p:cNvSpPr/>
          <p:nvPr/>
        </p:nvSpPr>
        <p:spPr>
          <a:xfrm>
            <a:off x="1592966" y="5268196"/>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儒</a:t>
            </a:r>
            <a:endParaRPr lang="zh-CN" altLang="en-US" sz="2000" kern="1200" dirty="0"/>
          </a:p>
        </p:txBody>
      </p:sp>
      <p:sp>
        <p:nvSpPr>
          <p:cNvPr id="57" name="任意多边形 56"/>
          <p:cNvSpPr/>
          <p:nvPr/>
        </p:nvSpPr>
        <p:spPr>
          <a:xfrm rot="16983315">
            <a:off x="5601880" y="2501864"/>
            <a:ext cx="1881101" cy="16682"/>
          </a:xfrm>
          <a:custGeom>
            <a:avLst/>
            <a:gdLst>
              <a:gd name="connsiteX0" fmla="*/ 0 w 1881101"/>
              <a:gd name="connsiteY0" fmla="*/ 8341 h 16682"/>
              <a:gd name="connsiteX1" fmla="*/ 1881101 w 1881101"/>
              <a:gd name="connsiteY1" fmla="*/ 8341 h 16682"/>
            </a:gdLst>
            <a:ahLst/>
            <a:cxnLst>
              <a:cxn ang="0">
                <a:pos x="connsiteX0" y="connsiteY0"/>
              </a:cxn>
              <a:cxn ang="0">
                <a:pos x="connsiteX1" y="connsiteY1"/>
              </a:cxn>
            </a:cxnLst>
            <a:rect l="l" t="t" r="r" b="b"/>
            <a:pathLst>
              <a:path w="1881101" h="16682">
                <a:moveTo>
                  <a:pt x="0" y="8341"/>
                </a:moveTo>
                <a:lnTo>
                  <a:pt x="1881101" y="834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906222" tIns="-38686" rIns="906223" bIns="-38688"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58" name="任意多边形 57"/>
          <p:cNvSpPr/>
          <p:nvPr/>
        </p:nvSpPr>
        <p:spPr>
          <a:xfrm>
            <a:off x="6773334" y="1321741"/>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第三节 伦理</a:t>
            </a:r>
            <a:endParaRPr lang="zh-CN" altLang="en-US" sz="2000" kern="1200" dirty="0"/>
          </a:p>
        </p:txBody>
      </p:sp>
      <p:sp>
        <p:nvSpPr>
          <p:cNvPr id="59" name="任意多边形 58"/>
          <p:cNvSpPr/>
          <p:nvPr/>
        </p:nvSpPr>
        <p:spPr>
          <a:xfrm rot="18289469">
            <a:off x="8087768" y="1273563"/>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60" name="任意多边形 59"/>
          <p:cNvSpPr/>
          <p:nvPr/>
        </p:nvSpPr>
        <p:spPr>
          <a:xfrm>
            <a:off x="8672273" y="710914"/>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儒家思想的道德</a:t>
            </a:r>
          </a:p>
        </p:txBody>
      </p:sp>
      <p:sp>
        <p:nvSpPr>
          <p:cNvPr id="61" name="任意多边形 60"/>
          <p:cNvSpPr/>
          <p:nvPr/>
        </p:nvSpPr>
        <p:spPr>
          <a:xfrm>
            <a:off x="8247352" y="1578977"/>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62" name="任意多边形 61"/>
          <p:cNvSpPr/>
          <p:nvPr/>
        </p:nvSpPr>
        <p:spPr>
          <a:xfrm>
            <a:off x="8672273" y="1321741"/>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中华民族传统美德</a:t>
            </a:r>
          </a:p>
        </p:txBody>
      </p:sp>
      <p:sp>
        <p:nvSpPr>
          <p:cNvPr id="71" name="任意多边形 70"/>
          <p:cNvSpPr/>
          <p:nvPr/>
        </p:nvSpPr>
        <p:spPr>
          <a:xfrm rot="3310531">
            <a:off x="8087768" y="1884390"/>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2" name="任意多边形 71"/>
          <p:cNvSpPr/>
          <p:nvPr/>
        </p:nvSpPr>
        <p:spPr>
          <a:xfrm>
            <a:off x="8672273" y="1932568"/>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中华民族理想人格</a:t>
            </a:r>
          </a:p>
        </p:txBody>
      </p:sp>
      <p:sp>
        <p:nvSpPr>
          <p:cNvPr id="73" name="任意多边形 72"/>
          <p:cNvSpPr/>
          <p:nvPr/>
        </p:nvSpPr>
        <p:spPr>
          <a:xfrm>
            <a:off x="6329969" y="3418104"/>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9" tIns="-2282" rIns="214537"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4" name="任意多边形 73"/>
          <p:cNvSpPr/>
          <p:nvPr/>
        </p:nvSpPr>
        <p:spPr>
          <a:xfrm>
            <a:off x="6773334" y="3154221"/>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5B9BD5"/>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第四节 教育</a:t>
            </a:r>
            <a:endParaRPr lang="zh-CN" altLang="en-US" sz="2000" kern="1200" dirty="0"/>
          </a:p>
        </p:txBody>
      </p:sp>
      <p:sp>
        <p:nvSpPr>
          <p:cNvPr id="75" name="任意多边形 74"/>
          <p:cNvSpPr/>
          <p:nvPr/>
        </p:nvSpPr>
        <p:spPr>
          <a:xfrm rot="18289469">
            <a:off x="8087768" y="3106043"/>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6" name="任意多边形 75"/>
          <p:cNvSpPr/>
          <p:nvPr/>
        </p:nvSpPr>
        <p:spPr>
          <a:xfrm>
            <a:off x="8672273" y="2543395"/>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古代教育的基本特征</a:t>
            </a:r>
            <a:endParaRPr lang="zh-CN" altLang="en-US" sz="2000" kern="1200" dirty="0"/>
          </a:p>
        </p:txBody>
      </p:sp>
      <p:sp>
        <p:nvSpPr>
          <p:cNvPr id="77" name="任意多边形 76"/>
          <p:cNvSpPr/>
          <p:nvPr/>
        </p:nvSpPr>
        <p:spPr>
          <a:xfrm>
            <a:off x="8247352" y="3411457"/>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8" name="任意多边形 77"/>
          <p:cNvSpPr/>
          <p:nvPr/>
        </p:nvSpPr>
        <p:spPr>
          <a:xfrm>
            <a:off x="8672273" y="3154221"/>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古代教育的总体目标</a:t>
            </a:r>
            <a:endParaRPr lang="zh-CN" altLang="en-US" sz="2000" kern="1200" dirty="0"/>
          </a:p>
        </p:txBody>
      </p:sp>
      <p:sp>
        <p:nvSpPr>
          <p:cNvPr id="79" name="任意多边形 78"/>
          <p:cNvSpPr/>
          <p:nvPr/>
        </p:nvSpPr>
        <p:spPr>
          <a:xfrm rot="3310531">
            <a:off x="8087768" y="3716870"/>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0" name="任意多边形 79"/>
          <p:cNvSpPr/>
          <p:nvPr/>
        </p:nvSpPr>
        <p:spPr>
          <a:xfrm>
            <a:off x="8672273" y="3765048"/>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古代教育的教学思想</a:t>
            </a:r>
            <a:endParaRPr lang="zh-CN" altLang="en-US" sz="2000" kern="1200" dirty="0"/>
          </a:p>
        </p:txBody>
      </p:sp>
      <p:sp>
        <p:nvSpPr>
          <p:cNvPr id="81" name="任意多边形 80"/>
          <p:cNvSpPr/>
          <p:nvPr/>
        </p:nvSpPr>
        <p:spPr>
          <a:xfrm rot="4616685">
            <a:off x="5601880" y="4334344"/>
            <a:ext cx="1881101" cy="16682"/>
          </a:xfrm>
          <a:custGeom>
            <a:avLst/>
            <a:gdLst>
              <a:gd name="connsiteX0" fmla="*/ 0 w 1881101"/>
              <a:gd name="connsiteY0" fmla="*/ 8341 h 16682"/>
              <a:gd name="connsiteX1" fmla="*/ 1881101 w 1881101"/>
              <a:gd name="connsiteY1" fmla="*/ 8341 h 16682"/>
            </a:gdLst>
            <a:ahLst/>
            <a:cxnLst>
              <a:cxn ang="0">
                <a:pos x="connsiteX0" y="connsiteY0"/>
              </a:cxn>
              <a:cxn ang="0">
                <a:pos x="connsiteX1" y="connsiteY1"/>
              </a:cxn>
            </a:cxnLst>
            <a:rect l="l" t="t" r="r" b="b"/>
            <a:pathLst>
              <a:path w="1881101" h="16682">
                <a:moveTo>
                  <a:pt x="0" y="8341"/>
                </a:moveTo>
                <a:lnTo>
                  <a:pt x="1881101" y="834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906223" tIns="-38687" rIns="906222" bIns="-3868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2" name="任意多边形 81"/>
          <p:cNvSpPr/>
          <p:nvPr/>
        </p:nvSpPr>
        <p:spPr>
          <a:xfrm>
            <a:off x="6773334" y="4986702"/>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第五节 艺术</a:t>
            </a:r>
            <a:endParaRPr lang="zh-CN" altLang="en-US" sz="2000" kern="1200" dirty="0"/>
          </a:p>
        </p:txBody>
      </p:sp>
      <p:sp>
        <p:nvSpPr>
          <p:cNvPr id="83" name="任意多边形 82"/>
          <p:cNvSpPr/>
          <p:nvPr/>
        </p:nvSpPr>
        <p:spPr>
          <a:xfrm rot="18289469">
            <a:off x="8087768" y="4938524"/>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4" name="任意多边形 83"/>
          <p:cNvSpPr/>
          <p:nvPr/>
        </p:nvSpPr>
        <p:spPr>
          <a:xfrm>
            <a:off x="8672274" y="4375875"/>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主要门类</a:t>
            </a:r>
          </a:p>
        </p:txBody>
      </p:sp>
      <p:sp>
        <p:nvSpPr>
          <p:cNvPr id="85" name="任意多边形 84"/>
          <p:cNvSpPr/>
          <p:nvPr/>
        </p:nvSpPr>
        <p:spPr>
          <a:xfrm>
            <a:off x="8247352" y="5243937"/>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6" name="任意多边形 85"/>
          <p:cNvSpPr/>
          <p:nvPr/>
        </p:nvSpPr>
        <p:spPr>
          <a:xfrm>
            <a:off x="8672274" y="4986702"/>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致用精神</a:t>
            </a:r>
            <a:endParaRPr lang="en-US" altLang="zh-CN" sz="2000" kern="1200" dirty="0" smtClean="0"/>
          </a:p>
        </p:txBody>
      </p:sp>
      <p:sp>
        <p:nvSpPr>
          <p:cNvPr id="87" name="任意多边形 86"/>
          <p:cNvSpPr/>
          <p:nvPr/>
        </p:nvSpPr>
        <p:spPr>
          <a:xfrm rot="3310531">
            <a:off x="8087768" y="5549350"/>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8" name="任意多边形 87"/>
          <p:cNvSpPr/>
          <p:nvPr/>
        </p:nvSpPr>
        <p:spPr>
          <a:xfrm>
            <a:off x="8672274" y="5597528"/>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审美观念</a:t>
            </a:r>
            <a:endParaRPr lang="en-US" altLang="zh-CN" sz="2000" kern="1200" dirty="0" smtClean="0"/>
          </a:p>
        </p:txBody>
      </p:sp>
    </p:spTree>
    <p:extLst>
      <p:ext uri="{BB962C8B-B14F-4D97-AF65-F5344CB8AC3E}">
        <p14:creationId xmlns:p14="http://schemas.microsoft.com/office/powerpoint/2010/main" val="4052530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课件标识说明</a:t>
            </a:r>
            <a:endParaRPr lang="zh-CN" altLang="en-US" dirty="0"/>
          </a:p>
        </p:txBody>
      </p:sp>
      <p:sp>
        <p:nvSpPr>
          <p:cNvPr id="3" name="内容占位符 2"/>
          <p:cNvSpPr>
            <a:spLocks noGrp="1"/>
          </p:cNvSpPr>
          <p:nvPr>
            <p:ph idx="1"/>
          </p:nvPr>
        </p:nvSpPr>
        <p:spPr>
          <a:xfrm>
            <a:off x="2797924" y="1342368"/>
            <a:ext cx="1217121" cy="623487"/>
          </a:xfrm>
        </p:spPr>
        <p:txBody>
          <a:bodyPr>
            <a:normAutofit/>
          </a:bodyPr>
          <a:lstStyle/>
          <a:p>
            <a:pPr algn="dist">
              <a:lnSpc>
                <a:spcPct val="100000"/>
              </a:lnSpc>
            </a:pPr>
            <a:r>
              <a:rPr lang="zh-CN" altLang="en-US" sz="2400" dirty="0" smtClean="0">
                <a:solidFill>
                  <a:schemeClr val="accent5"/>
                </a:solidFill>
                <a:latin typeface="+mj-ea"/>
                <a:ea typeface="+mj-ea"/>
              </a:rPr>
              <a:t>重要性</a:t>
            </a:r>
            <a:endParaRPr lang="en-US" altLang="zh-CN" sz="2400" dirty="0" smtClean="0">
              <a:solidFill>
                <a:schemeClr val="accent5"/>
              </a:solidFill>
              <a:latin typeface="+mj-ea"/>
              <a:ea typeface="+mj-ea"/>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t>4</a:t>
            </a:fld>
            <a:endParaRPr lang="zh-CN" altLang="en-US"/>
          </a:p>
        </p:txBody>
      </p:sp>
      <p:sp>
        <p:nvSpPr>
          <p:cNvPr id="5" name="矩形 4"/>
          <p:cNvSpPr/>
          <p:nvPr/>
        </p:nvSpPr>
        <p:spPr>
          <a:xfrm>
            <a:off x="3268979" y="2356539"/>
            <a:ext cx="1814945" cy="2308324"/>
          </a:xfrm>
          <a:prstGeom prst="rect">
            <a:avLst/>
          </a:prstGeom>
        </p:spPr>
        <p:txBody>
          <a:bodyPr wrap="square">
            <a:spAutoFit/>
          </a:bodyPr>
          <a:lstStyle/>
          <a:p>
            <a:pPr lvl="0">
              <a:lnSpc>
                <a:spcPct val="150000"/>
              </a:lnSpc>
            </a:pPr>
            <a:r>
              <a:rPr lang="zh-CN" altLang="en-US" sz="2400" dirty="0" smtClean="0">
                <a:solidFill>
                  <a:srgbClr val="4472C4"/>
                </a:solidFill>
                <a:latin typeface="方正苏新诗柳楷简体" panose="02000000000000000000" pitchFamily="2" charset="-122"/>
                <a:ea typeface="方正苏新诗柳楷简体" panose="02000000000000000000" pitchFamily="2" charset="-122"/>
              </a:rPr>
              <a:t>没有星</a:t>
            </a:r>
            <a:endParaRPr lang="en-US" altLang="zh-CN" sz="2400" dirty="0">
              <a:solidFill>
                <a:srgbClr val="4472C4"/>
              </a:solidFill>
              <a:latin typeface="方正苏新诗柳楷简体" panose="02000000000000000000" pitchFamily="2" charset="-122"/>
              <a:ea typeface="方正苏新诗柳楷简体" panose="02000000000000000000" pitchFamily="2" charset="-122"/>
            </a:endParaRPr>
          </a:p>
          <a:p>
            <a:pPr lvl="0">
              <a:lnSpc>
                <a:spcPct val="150000"/>
              </a:lnSpc>
            </a:pPr>
            <a:r>
              <a:rPr lang="zh-CN" altLang="en-US" sz="2400" dirty="0">
                <a:solidFill>
                  <a:srgbClr val="4472C4"/>
                </a:solidFill>
                <a:latin typeface="等线" panose="02010600030101010101" pitchFamily="2" charset="-122"/>
                <a:ea typeface="等线" panose="02010600030101010101" pitchFamily="2" charset="-122"/>
              </a:rPr>
              <a:t>★</a:t>
            </a:r>
            <a:endParaRPr lang="en-US" altLang="zh-CN" sz="2400" dirty="0">
              <a:solidFill>
                <a:srgbClr val="4472C4"/>
              </a:solidFill>
              <a:latin typeface="等线" panose="02010600030101010101" pitchFamily="2" charset="-122"/>
              <a:ea typeface="等线" panose="02010600030101010101" pitchFamily="2" charset="-122"/>
            </a:endParaRPr>
          </a:p>
          <a:p>
            <a:pPr lvl="0">
              <a:lnSpc>
                <a:spcPct val="150000"/>
              </a:lnSpc>
            </a:pPr>
            <a:r>
              <a:rPr lang="zh-CN" altLang="en-US" sz="2400" dirty="0">
                <a:solidFill>
                  <a:srgbClr val="4472C4"/>
                </a:solidFill>
                <a:latin typeface="等线" panose="02010600030101010101" pitchFamily="2" charset="-122"/>
                <a:ea typeface="等线" panose="02010600030101010101" pitchFamily="2" charset="-122"/>
              </a:rPr>
              <a:t>★★</a:t>
            </a:r>
            <a:endParaRPr lang="en-US" altLang="zh-CN" sz="2400" dirty="0">
              <a:solidFill>
                <a:srgbClr val="4472C4"/>
              </a:solidFill>
              <a:latin typeface="等线" panose="02010600030101010101" pitchFamily="2" charset="-122"/>
              <a:ea typeface="等线" panose="02010600030101010101" pitchFamily="2" charset="-122"/>
            </a:endParaRPr>
          </a:p>
          <a:p>
            <a:pPr lvl="0">
              <a:lnSpc>
                <a:spcPct val="150000"/>
              </a:lnSpc>
            </a:pPr>
            <a:r>
              <a:rPr lang="zh-CN" altLang="en-US" sz="2400" dirty="0" smtClean="0">
                <a:solidFill>
                  <a:srgbClr val="4472C4"/>
                </a:solidFill>
                <a:latin typeface="等线" panose="02010600030101010101" pitchFamily="2" charset="-122"/>
                <a:ea typeface="等线" panose="02010600030101010101" pitchFamily="2" charset="-122"/>
              </a:rPr>
              <a:t>★★★</a:t>
            </a:r>
            <a:endParaRPr lang="zh-CN" altLang="en-US" sz="2400" dirty="0">
              <a:solidFill>
                <a:prstClr val="black"/>
              </a:solidFill>
              <a:latin typeface="等线" panose="02010600030101010101" pitchFamily="2" charset="-122"/>
              <a:ea typeface="等线" panose="02010600030101010101" pitchFamily="2" charset="-122"/>
            </a:endParaRPr>
          </a:p>
        </p:txBody>
      </p:sp>
      <p:cxnSp>
        <p:nvCxnSpPr>
          <p:cNvPr id="7" name="直接箭头连接符 6"/>
          <p:cNvCxnSpPr/>
          <p:nvPr/>
        </p:nvCxnSpPr>
        <p:spPr>
          <a:xfrm>
            <a:off x="3117077" y="2308087"/>
            <a:ext cx="0" cy="2405229"/>
          </a:xfrm>
          <a:prstGeom prst="straightConnector1">
            <a:avLst/>
          </a:prstGeom>
          <a:ln w="28575">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472732" y="2479923"/>
            <a:ext cx="492443" cy="2061557"/>
          </a:xfrm>
          <a:prstGeom prst="rect">
            <a:avLst/>
          </a:prstGeom>
          <a:noFill/>
        </p:spPr>
        <p:txBody>
          <a:bodyPr vert="eaVert" wrap="square" rtlCol="0">
            <a:spAutoFit/>
          </a:bodyPr>
          <a:lstStyle/>
          <a:p>
            <a:pPr algn="dist"/>
            <a:r>
              <a:rPr lang="zh-CN" altLang="en-US" sz="2000" dirty="0" smtClean="0">
                <a:solidFill>
                  <a:schemeClr val="accent5"/>
                </a:solidFill>
                <a:latin typeface="方正苏新诗柳楷简体" panose="02000000000000000000" pitchFamily="2" charset="-122"/>
                <a:ea typeface="方正苏新诗柳楷简体" panose="02000000000000000000" pitchFamily="2" charset="-122"/>
              </a:rPr>
              <a:t>低</a:t>
            </a:r>
            <a:r>
              <a:rPr lang="zh-CN" altLang="en-US" sz="2000" dirty="0">
                <a:solidFill>
                  <a:schemeClr val="accent5"/>
                </a:solidFill>
                <a:latin typeface="方正苏新诗柳楷简体" panose="02000000000000000000" pitchFamily="2" charset="-122"/>
                <a:ea typeface="方正苏新诗柳楷简体" panose="02000000000000000000" pitchFamily="2" charset="-122"/>
              </a:rPr>
              <a:t> </a:t>
            </a:r>
            <a:r>
              <a:rPr lang="zh-CN" altLang="en-US" sz="2000" dirty="0" smtClean="0">
                <a:solidFill>
                  <a:schemeClr val="accent5"/>
                </a:solidFill>
                <a:latin typeface="方正苏新诗柳楷简体" panose="02000000000000000000" pitchFamily="2" charset="-122"/>
                <a:ea typeface="方正苏新诗柳楷简体" panose="02000000000000000000" pitchFamily="2" charset="-122"/>
              </a:rPr>
              <a:t>  高</a:t>
            </a:r>
            <a:endParaRPr lang="en-US" altLang="zh-CN" sz="2000" dirty="0" smtClean="0">
              <a:solidFill>
                <a:schemeClr val="accent5"/>
              </a:solidFill>
              <a:latin typeface="方正苏新诗柳楷简体" panose="02000000000000000000" pitchFamily="2" charset="-122"/>
              <a:ea typeface="方正苏新诗柳楷简体" panose="02000000000000000000" pitchFamily="2" charset="-122"/>
            </a:endParaRPr>
          </a:p>
        </p:txBody>
      </p:sp>
      <p:sp>
        <p:nvSpPr>
          <p:cNvPr id="9" name="矩形 8"/>
          <p:cNvSpPr/>
          <p:nvPr/>
        </p:nvSpPr>
        <p:spPr>
          <a:xfrm>
            <a:off x="1729047" y="1911926"/>
            <a:ext cx="3354877" cy="3283529"/>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p:cNvSpPr txBox="1"/>
          <p:nvPr/>
        </p:nvSpPr>
        <p:spPr>
          <a:xfrm>
            <a:off x="7540831" y="1342368"/>
            <a:ext cx="1217121" cy="62348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dist">
              <a:lnSpc>
                <a:spcPct val="100000"/>
              </a:lnSpc>
            </a:pPr>
            <a:r>
              <a:rPr lang="zh-CN" altLang="en-US" sz="2400" dirty="0" smtClean="0">
                <a:solidFill>
                  <a:schemeClr val="accent5"/>
                </a:solidFill>
                <a:latin typeface="+mj-ea"/>
                <a:ea typeface="+mj-ea"/>
              </a:rPr>
              <a:t>题型</a:t>
            </a:r>
            <a:endParaRPr lang="en-US" altLang="zh-CN" sz="2400" dirty="0" smtClean="0">
              <a:solidFill>
                <a:schemeClr val="accent5"/>
              </a:solidFill>
              <a:latin typeface="+mj-ea"/>
              <a:ea typeface="+mj-ea"/>
            </a:endParaRPr>
          </a:p>
        </p:txBody>
      </p:sp>
      <p:sp>
        <p:nvSpPr>
          <p:cNvPr id="11" name="矩形 10"/>
          <p:cNvSpPr/>
          <p:nvPr/>
        </p:nvSpPr>
        <p:spPr>
          <a:xfrm>
            <a:off x="6471954" y="1911926"/>
            <a:ext cx="3354877" cy="3283529"/>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852457" y="2316087"/>
            <a:ext cx="399011" cy="39901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选</a:t>
            </a:r>
            <a:endParaRPr lang="zh-CN" altLang="en-US" sz="2000" dirty="0">
              <a:latin typeface="+mj-ea"/>
              <a:ea typeface="+mj-ea"/>
            </a:endParaRPr>
          </a:p>
        </p:txBody>
      </p:sp>
      <p:sp>
        <p:nvSpPr>
          <p:cNvPr id="13" name="圆角矩形 12"/>
          <p:cNvSpPr/>
          <p:nvPr/>
        </p:nvSpPr>
        <p:spPr>
          <a:xfrm>
            <a:off x="6852457" y="3287760"/>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14" name="圆角矩形 13"/>
          <p:cNvSpPr/>
          <p:nvPr/>
        </p:nvSpPr>
        <p:spPr>
          <a:xfrm>
            <a:off x="6852457" y="4254994"/>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大</a:t>
            </a:r>
            <a:endParaRPr lang="zh-CN" altLang="en-US" sz="2000" dirty="0">
              <a:latin typeface="+mj-ea"/>
              <a:ea typeface="+mj-ea"/>
            </a:endParaRPr>
          </a:p>
        </p:txBody>
      </p:sp>
      <p:sp>
        <p:nvSpPr>
          <p:cNvPr id="15" name="文本框 14"/>
          <p:cNvSpPr txBox="1"/>
          <p:nvPr/>
        </p:nvSpPr>
        <p:spPr>
          <a:xfrm>
            <a:off x="7457702" y="2238593"/>
            <a:ext cx="2010493" cy="502573"/>
          </a:xfrm>
          <a:prstGeom prst="rect">
            <a:avLst/>
          </a:prstGeom>
          <a:noFill/>
        </p:spPr>
        <p:txBody>
          <a:bodyPr wrap="square" rtlCol="0">
            <a:spAutoFit/>
          </a:bodyPr>
          <a:lstStyle/>
          <a:p>
            <a:pPr>
              <a:lnSpc>
                <a:spcPct val="150000"/>
              </a:lnSpc>
            </a:pPr>
            <a:r>
              <a:rPr lang="zh-CN" altLang="en-US" sz="2000" dirty="0" smtClean="0">
                <a:solidFill>
                  <a:schemeClr val="accent5"/>
                </a:solidFill>
                <a:latin typeface="+mj-ea"/>
                <a:ea typeface="+mj-ea"/>
              </a:rPr>
              <a:t>单选题、多选题</a:t>
            </a:r>
          </a:p>
        </p:txBody>
      </p:sp>
      <p:sp>
        <p:nvSpPr>
          <p:cNvPr id="16" name="文本框 15"/>
          <p:cNvSpPr txBox="1"/>
          <p:nvPr/>
        </p:nvSpPr>
        <p:spPr>
          <a:xfrm>
            <a:off x="7457702" y="3243200"/>
            <a:ext cx="2010493" cy="502573"/>
          </a:xfrm>
          <a:prstGeom prst="rect">
            <a:avLst/>
          </a:prstGeom>
          <a:noFill/>
        </p:spPr>
        <p:txBody>
          <a:bodyPr wrap="square" rtlCol="0">
            <a:spAutoFit/>
          </a:bodyPr>
          <a:lstStyle/>
          <a:p>
            <a:pPr>
              <a:lnSpc>
                <a:spcPct val="150000"/>
              </a:lnSpc>
            </a:pPr>
            <a:r>
              <a:rPr lang="zh-CN" altLang="en-US" sz="2000" dirty="0" smtClean="0">
                <a:solidFill>
                  <a:schemeClr val="accent5"/>
                </a:solidFill>
                <a:latin typeface="+mj-ea"/>
                <a:ea typeface="+mj-ea"/>
              </a:rPr>
              <a:t>名词解释题</a:t>
            </a:r>
          </a:p>
        </p:txBody>
      </p:sp>
      <p:sp>
        <p:nvSpPr>
          <p:cNvPr id="17" name="文本框 16"/>
          <p:cNvSpPr txBox="1"/>
          <p:nvPr/>
        </p:nvSpPr>
        <p:spPr>
          <a:xfrm>
            <a:off x="7457702" y="4200936"/>
            <a:ext cx="2010493" cy="502573"/>
          </a:xfrm>
          <a:prstGeom prst="rect">
            <a:avLst/>
          </a:prstGeom>
          <a:noFill/>
        </p:spPr>
        <p:txBody>
          <a:bodyPr wrap="square" rtlCol="0">
            <a:spAutoFit/>
          </a:bodyPr>
          <a:lstStyle/>
          <a:p>
            <a:pPr>
              <a:lnSpc>
                <a:spcPct val="150000"/>
              </a:lnSpc>
            </a:pPr>
            <a:r>
              <a:rPr lang="zh-CN" altLang="en-US" sz="2000" dirty="0" smtClean="0">
                <a:solidFill>
                  <a:schemeClr val="accent5"/>
                </a:solidFill>
                <a:latin typeface="+mj-ea"/>
                <a:ea typeface="+mj-ea"/>
              </a:rPr>
              <a:t>简答题、论述题</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a:t>
            </a:r>
            <a:r>
              <a:rPr lang="zh-CN" altLang="en-US" dirty="0" smtClean="0"/>
              <a:t> </a:t>
            </a:r>
            <a:r>
              <a:rPr lang="zh-CN" altLang="en-US" dirty="0"/>
              <a:t>中国传统的教育思想</a:t>
            </a:r>
          </a:p>
        </p:txBody>
      </p:sp>
      <p:sp>
        <p:nvSpPr>
          <p:cNvPr id="3" name="内容占位符 2"/>
          <p:cNvSpPr>
            <a:spLocks noGrp="1"/>
          </p:cNvSpPr>
          <p:nvPr>
            <p:ph idx="1"/>
          </p:nvPr>
        </p:nvSpPr>
        <p:spPr/>
        <p:txBody>
          <a:bodyPr/>
          <a:lstStyle/>
          <a:p>
            <a:r>
              <a:rPr lang="en-US" altLang="zh-CN" sz="2400" dirty="0" smtClean="0">
                <a:latin typeface="方正清刻本悦宋简体" panose="02000000000000000000" pitchFamily="2" charset="-122"/>
                <a:ea typeface="方正清刻本悦宋简体" panose="02000000000000000000" pitchFamily="2" charset="-122"/>
              </a:rPr>
              <a:t>5.4.1</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en-US" sz="2400" dirty="0">
                <a:latin typeface="方正清刻本悦宋简体" panose="02000000000000000000" pitchFamily="2" charset="-122"/>
                <a:ea typeface="方正清刻本悦宋简体" panose="02000000000000000000" pitchFamily="2" charset="-122"/>
              </a:rPr>
              <a:t>中国古代教育思想的基本</a:t>
            </a:r>
            <a:r>
              <a:rPr lang="zh-CN" altLang="en-US" sz="2400" dirty="0" smtClean="0">
                <a:latin typeface="方正清刻本悦宋简体" panose="02000000000000000000" pitchFamily="2" charset="-122"/>
                <a:ea typeface="方正清刻本悦宋简体" panose="02000000000000000000" pitchFamily="2" charset="-122"/>
              </a:rPr>
              <a:t>特征</a:t>
            </a:r>
            <a:r>
              <a:rPr lang="zh-CN" altLang="en-US" dirty="0" smtClean="0">
                <a:solidFill>
                  <a:srgbClr val="4472C4"/>
                </a:solidFill>
              </a:rPr>
              <a:t>★</a:t>
            </a:r>
            <a:endParaRPr lang="zh-CN" altLang="en-US" dirty="0"/>
          </a:p>
          <a:p>
            <a:pPr marL="457200" indent="-457200">
              <a:lnSpc>
                <a:spcPct val="250000"/>
              </a:lnSpc>
              <a:buFont typeface="+mj-lt"/>
              <a:buAutoNum type="arabicPeriod"/>
            </a:pPr>
            <a:r>
              <a:rPr lang="zh-CN" altLang="en-US" b="1" dirty="0"/>
              <a:t>重视教育的</a:t>
            </a:r>
            <a:r>
              <a:rPr lang="zh-CN" altLang="en-US" b="1" u="sng" dirty="0">
                <a:solidFill>
                  <a:schemeClr val="accent5"/>
                </a:solidFill>
              </a:rPr>
              <a:t>社会</a:t>
            </a:r>
            <a:r>
              <a:rPr lang="zh-CN" altLang="en-US" b="1" dirty="0"/>
              <a:t>作用</a:t>
            </a:r>
            <a:r>
              <a:rPr lang="zh-CN" altLang="en-US" dirty="0"/>
              <a:t>；</a:t>
            </a:r>
          </a:p>
          <a:p>
            <a:pPr marL="457200" indent="-457200">
              <a:lnSpc>
                <a:spcPct val="250000"/>
              </a:lnSpc>
              <a:buFont typeface="+mj-lt"/>
              <a:buAutoNum type="arabicPeriod"/>
            </a:pPr>
            <a:r>
              <a:rPr lang="zh-CN" altLang="en-US" b="1" dirty="0"/>
              <a:t>强调教育的必要性</a:t>
            </a:r>
            <a:r>
              <a:rPr lang="zh-CN" altLang="en-US" dirty="0"/>
              <a:t>。</a:t>
            </a:r>
            <a:r>
              <a:rPr lang="zh-CN" altLang="en-US" b="1" u="sng" dirty="0">
                <a:solidFill>
                  <a:schemeClr val="accent5"/>
                </a:solidFill>
              </a:rPr>
              <a:t>孟子：性本善。荀子：性恶论</a:t>
            </a:r>
            <a:r>
              <a:rPr lang="zh-CN" altLang="en-US" dirty="0"/>
              <a:t>。；</a:t>
            </a:r>
          </a:p>
          <a:p>
            <a:pPr marL="457200" indent="-457200">
              <a:lnSpc>
                <a:spcPct val="250000"/>
              </a:lnSpc>
              <a:buFont typeface="+mj-lt"/>
              <a:buAutoNum type="arabicPeriod"/>
            </a:pPr>
            <a:r>
              <a:rPr lang="zh-CN" altLang="en-US" b="1" dirty="0"/>
              <a:t>将</a:t>
            </a:r>
            <a:r>
              <a:rPr lang="zh-CN" altLang="en-US" b="1" u="sng" dirty="0">
                <a:solidFill>
                  <a:schemeClr val="accent5"/>
                </a:solidFill>
              </a:rPr>
              <a:t>德育</a:t>
            </a:r>
            <a:r>
              <a:rPr lang="zh-CN" altLang="en-US" b="1" dirty="0"/>
              <a:t>和</a:t>
            </a:r>
            <a:r>
              <a:rPr lang="zh-CN" altLang="en-US" b="1" u="sng" dirty="0">
                <a:solidFill>
                  <a:schemeClr val="accent5"/>
                </a:solidFill>
              </a:rPr>
              <a:t>智育</a:t>
            </a:r>
            <a:r>
              <a:rPr lang="zh-CN" altLang="en-US" b="1" dirty="0"/>
              <a:t>相结合</a:t>
            </a:r>
            <a:r>
              <a:rPr lang="zh-CN" altLang="en-US" dirty="0"/>
              <a:t>，是中国古代教育的一个重要特征。周朝教育的主要内容是“六艺”：“一曰五礼，二曰六乐，三曰五射，四曰五驭，五曰六书，六曰九数”。</a:t>
            </a:r>
            <a:endParaRPr lang="en-US" altLang="zh-CN"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40</a:t>
            </a:fld>
            <a:endParaRPr lang="zh-CN" altLang="en-US"/>
          </a:p>
        </p:txBody>
      </p:sp>
      <p:sp>
        <p:nvSpPr>
          <p:cNvPr id="5" name="圆角矩形 4"/>
          <p:cNvSpPr/>
          <p:nvPr/>
        </p:nvSpPr>
        <p:spPr>
          <a:xfrm>
            <a:off x="5896494" y="1362165"/>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大</a:t>
            </a:r>
            <a:endParaRPr lang="zh-CN" altLang="en-US" sz="2000" dirty="0">
              <a:latin typeface="+mj-ea"/>
              <a:ea typeface="+mj-ea"/>
            </a:endParaRPr>
          </a:p>
        </p:txBody>
      </p:sp>
      <p:sp>
        <p:nvSpPr>
          <p:cNvPr id="6" name="任意多边形 73"/>
          <p:cNvSpPr/>
          <p:nvPr/>
        </p:nvSpPr>
        <p:spPr>
          <a:xfrm>
            <a:off x="7687736" y="710375"/>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第四节 教育</a:t>
            </a:r>
            <a:endParaRPr lang="zh-CN" altLang="en-US" sz="2000" kern="1200" dirty="0"/>
          </a:p>
        </p:txBody>
      </p:sp>
      <p:sp>
        <p:nvSpPr>
          <p:cNvPr id="7" name="任意多边形 74"/>
          <p:cNvSpPr/>
          <p:nvPr/>
        </p:nvSpPr>
        <p:spPr>
          <a:xfrm rot="18289469">
            <a:off x="9002170" y="662197"/>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 name="任意多边形 75"/>
          <p:cNvSpPr/>
          <p:nvPr/>
        </p:nvSpPr>
        <p:spPr>
          <a:xfrm>
            <a:off x="9586675" y="99549"/>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古代教育的基本特征</a:t>
            </a:r>
            <a:endParaRPr lang="zh-CN" altLang="en-US" sz="2000" kern="1200" dirty="0"/>
          </a:p>
        </p:txBody>
      </p:sp>
      <p:sp>
        <p:nvSpPr>
          <p:cNvPr id="9" name="任意多边形 76"/>
          <p:cNvSpPr/>
          <p:nvPr/>
        </p:nvSpPr>
        <p:spPr>
          <a:xfrm>
            <a:off x="9161754" y="967611"/>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 name="任意多边形 77"/>
          <p:cNvSpPr/>
          <p:nvPr/>
        </p:nvSpPr>
        <p:spPr>
          <a:xfrm>
            <a:off x="9586675" y="710375"/>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古代教育的总体目标</a:t>
            </a:r>
            <a:endParaRPr lang="zh-CN" altLang="en-US" sz="2000" kern="1200" dirty="0"/>
          </a:p>
        </p:txBody>
      </p:sp>
      <p:sp>
        <p:nvSpPr>
          <p:cNvPr id="11" name="任意多边形 78"/>
          <p:cNvSpPr/>
          <p:nvPr/>
        </p:nvSpPr>
        <p:spPr>
          <a:xfrm rot="3310531">
            <a:off x="9002170" y="1273024"/>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2" name="任意多边形 79"/>
          <p:cNvSpPr/>
          <p:nvPr/>
        </p:nvSpPr>
        <p:spPr>
          <a:xfrm>
            <a:off x="9586675" y="1321202"/>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古代教育的教学思想</a:t>
            </a:r>
            <a:endParaRPr lang="zh-CN" altLang="en-US" sz="2000" kern="1200" dirty="0"/>
          </a:p>
        </p:txBody>
      </p:sp>
      <p:sp>
        <p:nvSpPr>
          <p:cNvPr id="13" name="矩形 12"/>
          <p:cNvSpPr/>
          <p:nvPr/>
        </p:nvSpPr>
        <p:spPr>
          <a:xfrm>
            <a:off x="778889" y="0"/>
            <a:ext cx="3365425" cy="338554"/>
          </a:xfrm>
          <a:prstGeom prst="rect">
            <a:avLst/>
          </a:prstGeom>
        </p:spPr>
        <p:txBody>
          <a:bodyPr wrap="none">
            <a:spAutoFit/>
          </a:bodyPr>
          <a:lstStyle/>
          <a:p>
            <a:r>
              <a:rPr lang="en-US" altLang="zh-CN" sz="1600" dirty="0"/>
              <a:t>5.4.1 </a:t>
            </a:r>
            <a:r>
              <a:rPr lang="zh-CN" altLang="en-US" sz="1600" dirty="0" smtClean="0"/>
              <a:t>中国</a:t>
            </a:r>
            <a:r>
              <a:rPr lang="zh-CN" altLang="en-US" sz="1600" dirty="0"/>
              <a:t>古代教育思想的基本特征</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a:t>
            </a:r>
            <a:r>
              <a:rPr lang="zh-CN" altLang="en-US" dirty="0" smtClean="0"/>
              <a:t> 中国传统的教育思想</a:t>
            </a:r>
            <a:endParaRPr lang="zh-CN" altLang="en-US" dirty="0"/>
          </a:p>
        </p:txBody>
      </p:sp>
      <p:sp>
        <p:nvSpPr>
          <p:cNvPr id="3" name="内容占位符 2"/>
          <p:cNvSpPr>
            <a:spLocks noGrp="1"/>
          </p:cNvSpPr>
          <p:nvPr>
            <p:ph idx="1"/>
          </p:nvPr>
        </p:nvSpPr>
        <p:spPr/>
        <p:txBody>
          <a:bodyPr/>
          <a:lstStyle/>
          <a:p>
            <a:r>
              <a:rPr lang="en-US" altLang="zh-CN" sz="2400" dirty="0" smtClean="0">
                <a:solidFill>
                  <a:prstClr val="black"/>
                </a:solidFill>
                <a:latin typeface="方正清刻本悦宋简体" panose="02000000000000000000" pitchFamily="2" charset="-122"/>
                <a:ea typeface="方正清刻本悦宋简体" panose="02000000000000000000" pitchFamily="2" charset="-122"/>
              </a:rPr>
              <a:t>5.4.2</a:t>
            </a:r>
            <a:r>
              <a:rPr lang="zh-CN" altLang="en-US" sz="2400" dirty="0" smtClean="0">
                <a:solidFill>
                  <a:prstClr val="black"/>
                </a:solidFill>
                <a:latin typeface="方正清刻本悦宋简体" panose="02000000000000000000" pitchFamily="2" charset="-122"/>
                <a:ea typeface="方正清刻本悦宋简体" panose="02000000000000000000" pitchFamily="2" charset="-122"/>
              </a:rPr>
              <a:t>、</a:t>
            </a:r>
            <a:r>
              <a:rPr lang="zh-CN" altLang="en-US" sz="2400" dirty="0">
                <a:solidFill>
                  <a:prstClr val="black"/>
                </a:solidFill>
                <a:latin typeface="方正清刻本悦宋简体" panose="02000000000000000000" pitchFamily="2" charset="-122"/>
                <a:ea typeface="方正清刻本悦宋简体" panose="02000000000000000000" pitchFamily="2" charset="-122"/>
              </a:rPr>
              <a:t>中国古代教育的总体</a:t>
            </a:r>
            <a:r>
              <a:rPr lang="zh-CN" altLang="en-US" sz="2400" dirty="0" smtClean="0">
                <a:solidFill>
                  <a:prstClr val="black"/>
                </a:solidFill>
                <a:latin typeface="方正清刻本悦宋简体" panose="02000000000000000000" pitchFamily="2" charset="-122"/>
                <a:ea typeface="方正清刻本悦宋简体" panose="02000000000000000000" pitchFamily="2" charset="-122"/>
              </a:rPr>
              <a:t>目标</a:t>
            </a:r>
            <a:r>
              <a:rPr lang="zh-CN" altLang="en-US" sz="2400" dirty="0" smtClean="0">
                <a:solidFill>
                  <a:srgbClr val="4472C4"/>
                </a:solidFill>
              </a:rPr>
              <a:t>★★</a:t>
            </a:r>
            <a:r>
              <a:rPr lang="zh-CN" altLang="en-US" sz="2400" dirty="0">
                <a:solidFill>
                  <a:srgbClr val="4472C4"/>
                </a:solidFill>
              </a:rPr>
              <a:t>★</a:t>
            </a:r>
            <a:endParaRPr lang="en-US" altLang="zh-CN" sz="2400" dirty="0" smtClean="0">
              <a:solidFill>
                <a:prstClr val="black"/>
              </a:solidFill>
              <a:latin typeface="方正清刻本悦宋简体" panose="02000000000000000000" pitchFamily="2" charset="-122"/>
              <a:ea typeface="方正清刻本悦宋简体" panose="02000000000000000000" pitchFamily="2" charset="-122"/>
            </a:endParaRPr>
          </a:p>
          <a:p>
            <a:pPr marL="457200" indent="-457200">
              <a:buFont typeface="+mj-lt"/>
              <a:buAutoNum type="arabicPeriod"/>
            </a:pPr>
            <a:r>
              <a:rPr lang="zh-CN" altLang="en-US" dirty="0" smtClean="0"/>
              <a:t>中国</a:t>
            </a:r>
            <a:r>
              <a:rPr lang="zh-CN" altLang="en-US" dirty="0"/>
              <a:t>古代教育的总体目标集中反映在</a:t>
            </a:r>
            <a:r>
              <a:rPr lang="en-US" altLang="zh-CN" b="1" u="sng" dirty="0">
                <a:solidFill>
                  <a:schemeClr val="accent5"/>
                </a:solidFill>
              </a:rPr>
              <a:t>《</a:t>
            </a:r>
            <a:r>
              <a:rPr lang="zh-CN" altLang="en-US" b="1" u="sng" dirty="0">
                <a:solidFill>
                  <a:schemeClr val="accent5"/>
                </a:solidFill>
              </a:rPr>
              <a:t>礼记</a:t>
            </a:r>
            <a:r>
              <a:rPr lang="en-US" altLang="zh-CN" b="1" u="sng" dirty="0">
                <a:solidFill>
                  <a:schemeClr val="accent5"/>
                </a:solidFill>
              </a:rPr>
              <a:t>•</a:t>
            </a:r>
            <a:r>
              <a:rPr lang="zh-CN" altLang="en-US" b="1" u="sng" dirty="0">
                <a:solidFill>
                  <a:schemeClr val="accent5"/>
                </a:solidFill>
              </a:rPr>
              <a:t>大学</a:t>
            </a:r>
            <a:r>
              <a:rPr lang="en-US" altLang="zh-CN" b="1" u="sng" dirty="0">
                <a:solidFill>
                  <a:schemeClr val="accent5"/>
                </a:solidFill>
              </a:rPr>
              <a:t>》</a:t>
            </a:r>
            <a:r>
              <a:rPr lang="zh-CN" altLang="en-US" dirty="0"/>
              <a:t>关于“大学之道”的论述中</a:t>
            </a:r>
            <a:r>
              <a:rPr lang="zh-CN" altLang="en-US" dirty="0" smtClean="0"/>
              <a:t>。</a:t>
            </a:r>
            <a:endParaRPr lang="en-US" altLang="zh-CN" dirty="0" smtClean="0"/>
          </a:p>
          <a:p>
            <a:pPr marL="457200" indent="-457200">
              <a:buFont typeface="+mj-lt"/>
              <a:buAutoNum type="arabicPeriod"/>
            </a:pPr>
            <a:r>
              <a:rPr lang="zh-CN" altLang="en-US" dirty="0" smtClean="0"/>
              <a:t>古代</a:t>
            </a:r>
            <a:r>
              <a:rPr lang="zh-CN" altLang="en-US" dirty="0"/>
              <a:t>教育的</a:t>
            </a:r>
            <a:r>
              <a:rPr lang="zh-CN" altLang="en-US" b="1" u="sng" dirty="0">
                <a:solidFill>
                  <a:schemeClr val="accent5"/>
                </a:solidFill>
              </a:rPr>
              <a:t>三大目标</a:t>
            </a:r>
            <a:r>
              <a:rPr lang="zh-CN" altLang="en-US" dirty="0" smtClean="0"/>
              <a:t>：</a:t>
            </a:r>
            <a:r>
              <a:rPr lang="zh-CN" altLang="en-US" dirty="0"/>
              <a:t>“大学之道，</a:t>
            </a:r>
            <a:r>
              <a:rPr lang="zh-CN" altLang="en-US" dirty="0">
                <a:solidFill>
                  <a:srgbClr val="FF0000"/>
                </a:solidFill>
              </a:rPr>
              <a:t>在明明德，在亲民，在止于至善</a:t>
            </a:r>
            <a:r>
              <a:rPr lang="zh-CN" altLang="en-US" dirty="0"/>
              <a:t>。</a:t>
            </a:r>
            <a:r>
              <a:rPr lang="zh-CN" altLang="en-US" dirty="0" smtClean="0"/>
              <a:t>”</a:t>
            </a:r>
            <a:endParaRPr lang="en-US" altLang="zh-CN" dirty="0" smtClean="0"/>
          </a:p>
          <a:p>
            <a:pPr marL="457200" indent="-457200">
              <a:buFont typeface="+mj-lt"/>
              <a:buAutoNum type="arabicPeriod"/>
            </a:pPr>
            <a:r>
              <a:rPr lang="zh-CN" altLang="en-US" dirty="0" smtClean="0"/>
              <a:t>教育</a:t>
            </a:r>
            <a:r>
              <a:rPr lang="zh-CN" altLang="en-US" dirty="0"/>
              <a:t>的</a:t>
            </a:r>
            <a:r>
              <a:rPr lang="zh-CN" altLang="en-US" b="1" u="sng" dirty="0">
                <a:solidFill>
                  <a:schemeClr val="accent5"/>
                </a:solidFill>
              </a:rPr>
              <a:t>八个步骤</a:t>
            </a:r>
            <a:r>
              <a:rPr lang="zh-CN" altLang="en-US" dirty="0" smtClean="0"/>
              <a:t>：</a:t>
            </a:r>
            <a:r>
              <a:rPr lang="zh-CN" altLang="en-US" b="1" u="sng" dirty="0">
                <a:solidFill>
                  <a:schemeClr val="accent5"/>
                </a:solidFill>
              </a:rPr>
              <a:t>格物、致知、诚意、正心、修身、齐家、治国、平天下</a:t>
            </a:r>
            <a:r>
              <a:rPr lang="zh-CN" altLang="en-US" dirty="0"/>
              <a:t>。这八个步骤实际上就是八个学习阶段的具体</a:t>
            </a:r>
            <a:r>
              <a:rPr lang="zh-CN" altLang="en-US" dirty="0" smtClean="0"/>
              <a:t>目标。</a:t>
            </a:r>
            <a:r>
              <a:rPr lang="zh-CN" altLang="en-US" dirty="0"/>
              <a:t>其中</a:t>
            </a:r>
            <a:r>
              <a:rPr lang="zh-CN" altLang="en-US" b="1" u="sng" dirty="0">
                <a:solidFill>
                  <a:schemeClr val="accent5"/>
                </a:solidFill>
              </a:rPr>
              <a:t>“格物”</a:t>
            </a:r>
            <a:r>
              <a:rPr lang="zh-CN" altLang="en-US" dirty="0"/>
              <a:t>是整个教育程序的起点</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41</a:t>
            </a:fld>
            <a:endParaRPr lang="zh-CN" altLang="en-US"/>
          </a:p>
        </p:txBody>
      </p:sp>
      <p:sp>
        <p:nvSpPr>
          <p:cNvPr id="5" name="文本框 2"/>
          <p:cNvSpPr txBox="1">
            <a:spLocks noChangeArrowheads="1"/>
          </p:cNvSpPr>
          <p:nvPr/>
        </p:nvSpPr>
        <p:spPr bwMode="auto">
          <a:xfrm>
            <a:off x="1086247" y="4080029"/>
            <a:ext cx="10267553" cy="1938992"/>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zh-CN" altLang="en-US" sz="2000" dirty="0" smtClean="0">
                <a:latin typeface="楷体" panose="02010609060101010101" pitchFamily="49" charset="-122"/>
                <a:ea typeface="楷体" panose="02010609060101010101" pitchFamily="49" charset="-122"/>
              </a:rPr>
              <a:t>    大学</a:t>
            </a:r>
            <a:r>
              <a:rPr lang="zh-CN" altLang="en-US" sz="2000" dirty="0">
                <a:latin typeface="楷体" panose="02010609060101010101" pitchFamily="49" charset="-122"/>
                <a:ea typeface="楷体" panose="02010609060101010101" pitchFamily="49" charset="-122"/>
              </a:rPr>
              <a:t>之</a:t>
            </a:r>
            <a:r>
              <a:rPr lang="zh-CN" altLang="en-US" sz="2000" dirty="0" smtClean="0">
                <a:latin typeface="楷体" panose="02010609060101010101" pitchFamily="49" charset="-122"/>
                <a:ea typeface="楷体" panose="02010609060101010101" pitchFamily="49" charset="-122"/>
              </a:rPr>
              <a:t>道，在</a:t>
            </a:r>
            <a:r>
              <a:rPr lang="zh-CN" altLang="en-US" sz="2000" dirty="0">
                <a:latin typeface="楷体" panose="02010609060101010101" pitchFamily="49" charset="-122"/>
                <a:ea typeface="楷体" panose="02010609060101010101" pitchFamily="49" charset="-122"/>
              </a:rPr>
              <a:t>明</a:t>
            </a:r>
            <a:r>
              <a:rPr lang="zh-CN" altLang="en-US" sz="2000" dirty="0">
                <a:solidFill>
                  <a:srgbClr val="FF0000"/>
                </a:solidFill>
                <a:latin typeface="楷体" panose="02010609060101010101" pitchFamily="49" charset="-122"/>
                <a:ea typeface="楷体" panose="02010609060101010101" pitchFamily="49" charset="-122"/>
              </a:rPr>
              <a:t>明</a:t>
            </a:r>
            <a:r>
              <a:rPr lang="zh-CN" altLang="en-US" sz="2000" dirty="0" smtClean="0">
                <a:solidFill>
                  <a:srgbClr val="FF0000"/>
                </a:solidFill>
                <a:latin typeface="楷体" panose="02010609060101010101" pitchFamily="49" charset="-122"/>
                <a:ea typeface="楷体" panose="02010609060101010101" pitchFamily="49" charset="-122"/>
              </a:rPr>
              <a:t>德，</a:t>
            </a:r>
            <a:r>
              <a:rPr lang="zh-CN" altLang="en-US" sz="2000" dirty="0" smtClean="0">
                <a:latin typeface="楷体" panose="02010609060101010101" pitchFamily="49" charset="-122"/>
                <a:ea typeface="楷体" panose="02010609060101010101" pitchFamily="49" charset="-122"/>
              </a:rPr>
              <a:t>在</a:t>
            </a:r>
            <a:r>
              <a:rPr lang="zh-CN" altLang="en-US" sz="2000" dirty="0">
                <a:solidFill>
                  <a:srgbClr val="FF0000"/>
                </a:solidFill>
                <a:latin typeface="楷体" panose="02010609060101010101" pitchFamily="49" charset="-122"/>
                <a:ea typeface="楷体" panose="02010609060101010101" pitchFamily="49" charset="-122"/>
              </a:rPr>
              <a:t>亲</a:t>
            </a:r>
            <a:r>
              <a:rPr lang="zh-CN" altLang="en-US" sz="2000" dirty="0" smtClean="0">
                <a:solidFill>
                  <a:srgbClr val="FF0000"/>
                </a:solidFill>
                <a:latin typeface="楷体" panose="02010609060101010101" pitchFamily="49" charset="-122"/>
                <a:ea typeface="楷体" panose="02010609060101010101" pitchFamily="49" charset="-122"/>
              </a:rPr>
              <a:t>民</a:t>
            </a:r>
            <a:r>
              <a:rPr lang="zh-CN" altLang="en-US" sz="2000" dirty="0" smtClean="0">
                <a:latin typeface="楷体" panose="02010609060101010101" pitchFamily="49" charset="-122"/>
                <a:ea typeface="楷体" panose="02010609060101010101" pitchFamily="49" charset="-122"/>
              </a:rPr>
              <a:t>，在</a:t>
            </a:r>
            <a:r>
              <a:rPr lang="zh-CN" altLang="en-US" sz="2000" dirty="0">
                <a:latin typeface="楷体" panose="02010609060101010101" pitchFamily="49" charset="-122"/>
                <a:ea typeface="楷体" panose="02010609060101010101" pitchFamily="49" charset="-122"/>
              </a:rPr>
              <a:t>止于</a:t>
            </a:r>
            <a:r>
              <a:rPr lang="zh-CN" altLang="en-US" sz="2000" dirty="0">
                <a:solidFill>
                  <a:srgbClr val="FF0000"/>
                </a:solidFill>
                <a:latin typeface="楷体" panose="02010609060101010101" pitchFamily="49" charset="-122"/>
                <a:ea typeface="楷体" panose="02010609060101010101" pitchFamily="49" charset="-122"/>
              </a:rPr>
              <a:t>至善</a:t>
            </a:r>
            <a:r>
              <a:rPr lang="zh-CN" altLang="en-US" sz="2000" dirty="0">
                <a:latin typeface="楷体" panose="02010609060101010101" pitchFamily="49" charset="-122"/>
                <a:ea typeface="楷体" panose="02010609060101010101" pitchFamily="49" charset="-122"/>
              </a:rPr>
              <a:t>。 </a:t>
            </a:r>
            <a:r>
              <a:rPr lang="en-US" altLang="zh-CN" sz="2000" dirty="0" smtClean="0">
                <a:latin typeface="楷体" panose="02010609060101010101" pitchFamily="49" charset="-122"/>
                <a:ea typeface="楷体" panose="02010609060101010101" pitchFamily="49" charset="-122"/>
              </a:rPr>
              <a:t>……</a:t>
            </a:r>
            <a:r>
              <a:rPr lang="zh-CN" altLang="en-US" sz="2000" dirty="0" smtClean="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古之欲明明德于天下者，先</a:t>
            </a:r>
            <a:r>
              <a:rPr lang="zh-CN" altLang="en-US" sz="2000" dirty="0">
                <a:solidFill>
                  <a:srgbClr val="FF0000"/>
                </a:solidFill>
                <a:latin typeface="楷体" panose="02010609060101010101" pitchFamily="49" charset="-122"/>
                <a:ea typeface="楷体" panose="02010609060101010101" pitchFamily="49" charset="-122"/>
              </a:rPr>
              <a:t>治其国</a:t>
            </a:r>
            <a:r>
              <a:rPr lang="zh-CN" altLang="en-US" sz="2000" dirty="0">
                <a:latin typeface="楷体" panose="02010609060101010101" pitchFamily="49" charset="-122"/>
                <a:ea typeface="楷体" panose="02010609060101010101" pitchFamily="49" charset="-122"/>
              </a:rPr>
              <a:t>；欲治其国者，先</a:t>
            </a:r>
            <a:r>
              <a:rPr lang="zh-CN" altLang="en-US" sz="2000" dirty="0">
                <a:solidFill>
                  <a:srgbClr val="FF0000"/>
                </a:solidFill>
                <a:latin typeface="楷体" panose="02010609060101010101" pitchFamily="49" charset="-122"/>
                <a:ea typeface="楷体" panose="02010609060101010101" pitchFamily="49" charset="-122"/>
              </a:rPr>
              <a:t>齐其家</a:t>
            </a:r>
            <a:r>
              <a:rPr lang="zh-CN" altLang="en-US" sz="2000" dirty="0" smtClean="0">
                <a:latin typeface="楷体" panose="02010609060101010101" pitchFamily="49" charset="-122"/>
                <a:ea typeface="楷体" panose="02010609060101010101" pitchFamily="49" charset="-122"/>
              </a:rPr>
              <a:t>；欲</a:t>
            </a:r>
            <a:r>
              <a:rPr lang="zh-CN" altLang="en-US" sz="2000" dirty="0">
                <a:latin typeface="楷体" panose="02010609060101010101" pitchFamily="49" charset="-122"/>
                <a:ea typeface="楷体" panose="02010609060101010101" pitchFamily="49" charset="-122"/>
              </a:rPr>
              <a:t>齐其家者，先</a:t>
            </a:r>
            <a:r>
              <a:rPr lang="zh-CN" altLang="en-US" sz="2000" dirty="0">
                <a:solidFill>
                  <a:srgbClr val="FF0000"/>
                </a:solidFill>
                <a:latin typeface="楷体" panose="02010609060101010101" pitchFamily="49" charset="-122"/>
                <a:ea typeface="楷体" panose="02010609060101010101" pitchFamily="49" charset="-122"/>
              </a:rPr>
              <a:t>修其身</a:t>
            </a:r>
            <a:r>
              <a:rPr lang="zh-CN" altLang="en-US" sz="2000" dirty="0">
                <a:latin typeface="楷体" panose="02010609060101010101" pitchFamily="49" charset="-122"/>
                <a:ea typeface="楷体" panose="02010609060101010101" pitchFamily="49" charset="-122"/>
              </a:rPr>
              <a:t>；欲修其身者，先</a:t>
            </a:r>
            <a:r>
              <a:rPr lang="zh-CN" altLang="en-US" sz="2000" dirty="0">
                <a:solidFill>
                  <a:srgbClr val="FF0000"/>
                </a:solidFill>
                <a:latin typeface="楷体" panose="02010609060101010101" pitchFamily="49" charset="-122"/>
                <a:ea typeface="楷体" panose="02010609060101010101" pitchFamily="49" charset="-122"/>
              </a:rPr>
              <a:t>正其心</a:t>
            </a:r>
            <a:r>
              <a:rPr lang="zh-CN" altLang="en-US" sz="2000" dirty="0">
                <a:latin typeface="楷体" panose="02010609060101010101" pitchFamily="49" charset="-122"/>
                <a:ea typeface="楷体" panose="02010609060101010101" pitchFamily="49" charset="-122"/>
              </a:rPr>
              <a:t>；欲正其心者</a:t>
            </a:r>
            <a:r>
              <a:rPr lang="zh-CN" altLang="en-US" sz="2000" dirty="0" smtClean="0">
                <a:latin typeface="楷体" panose="02010609060101010101" pitchFamily="49" charset="-122"/>
                <a:ea typeface="楷体" panose="02010609060101010101" pitchFamily="49" charset="-122"/>
              </a:rPr>
              <a:t>，先</a:t>
            </a:r>
            <a:r>
              <a:rPr lang="zh-CN" altLang="en-US" sz="2000" dirty="0">
                <a:solidFill>
                  <a:srgbClr val="FF0000"/>
                </a:solidFill>
                <a:latin typeface="楷体" panose="02010609060101010101" pitchFamily="49" charset="-122"/>
                <a:ea typeface="楷体" panose="02010609060101010101" pitchFamily="49" charset="-122"/>
              </a:rPr>
              <a:t>诚其意</a:t>
            </a:r>
            <a:r>
              <a:rPr lang="zh-CN" altLang="en-US" sz="2000" dirty="0">
                <a:latin typeface="楷体" panose="02010609060101010101" pitchFamily="49" charset="-122"/>
                <a:ea typeface="楷体" panose="02010609060101010101" pitchFamily="49" charset="-122"/>
              </a:rPr>
              <a:t>；欲诚其意者，先</a:t>
            </a:r>
            <a:r>
              <a:rPr lang="zh-CN" altLang="en-US" sz="2000" dirty="0">
                <a:solidFill>
                  <a:srgbClr val="FF0000"/>
                </a:solidFill>
                <a:latin typeface="楷体" panose="02010609060101010101" pitchFamily="49" charset="-122"/>
                <a:ea typeface="楷体" panose="02010609060101010101" pitchFamily="49" charset="-122"/>
              </a:rPr>
              <a:t>致其知</a:t>
            </a:r>
            <a:r>
              <a:rPr lang="zh-CN" altLang="en-US" sz="2000" dirty="0" smtClean="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致知在</a:t>
            </a:r>
            <a:r>
              <a:rPr lang="zh-CN" altLang="en-US" sz="2000" dirty="0">
                <a:solidFill>
                  <a:srgbClr val="FF0000"/>
                </a:solidFill>
                <a:latin typeface="楷体" panose="02010609060101010101" pitchFamily="49" charset="-122"/>
                <a:ea typeface="楷体" panose="02010609060101010101" pitchFamily="49" charset="-122"/>
              </a:rPr>
              <a:t>格物</a:t>
            </a:r>
            <a:r>
              <a:rPr lang="zh-CN" altLang="en-US" sz="2000" dirty="0" smtClean="0">
                <a:latin typeface="楷体" panose="02010609060101010101" pitchFamily="49" charset="-122"/>
                <a:ea typeface="楷体" panose="02010609060101010101" pitchFamily="49" charset="-122"/>
              </a:rPr>
              <a:t>。物</a:t>
            </a:r>
            <a:r>
              <a:rPr lang="zh-CN" altLang="en-US" sz="2000" dirty="0">
                <a:latin typeface="楷体" panose="02010609060101010101" pitchFamily="49" charset="-122"/>
                <a:ea typeface="楷体" panose="02010609060101010101" pitchFamily="49" charset="-122"/>
              </a:rPr>
              <a:t>格而后知至；知至而后意诚；意诚而后心正；心正而</a:t>
            </a:r>
            <a:r>
              <a:rPr lang="zh-CN" altLang="en-US" sz="2000" dirty="0" smtClean="0">
                <a:latin typeface="楷体" panose="02010609060101010101" pitchFamily="49" charset="-122"/>
                <a:ea typeface="楷体" panose="02010609060101010101" pitchFamily="49" charset="-122"/>
              </a:rPr>
              <a:t>后身修</a:t>
            </a:r>
            <a:r>
              <a:rPr lang="zh-CN" altLang="en-US" sz="2000" dirty="0">
                <a:latin typeface="楷体" panose="02010609060101010101" pitchFamily="49" charset="-122"/>
                <a:ea typeface="楷体" panose="02010609060101010101" pitchFamily="49" charset="-122"/>
              </a:rPr>
              <a:t>；身修而后家齐；家齐而后国治；国治而后天下平</a:t>
            </a:r>
            <a:r>
              <a:rPr lang="zh-CN" altLang="en-US" sz="2000" dirty="0" smtClean="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p:txBody>
      </p:sp>
      <p:sp>
        <p:nvSpPr>
          <p:cNvPr id="6" name="任意多边形 73"/>
          <p:cNvSpPr/>
          <p:nvPr/>
        </p:nvSpPr>
        <p:spPr>
          <a:xfrm>
            <a:off x="7687736" y="610826"/>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第四节 教育</a:t>
            </a:r>
            <a:endParaRPr lang="zh-CN" altLang="en-US" sz="2000" kern="1200" dirty="0"/>
          </a:p>
        </p:txBody>
      </p:sp>
      <p:sp>
        <p:nvSpPr>
          <p:cNvPr id="7" name="任意多边形 74"/>
          <p:cNvSpPr/>
          <p:nvPr/>
        </p:nvSpPr>
        <p:spPr>
          <a:xfrm rot="18289469">
            <a:off x="9002170" y="562648"/>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 name="任意多边形 75"/>
          <p:cNvSpPr/>
          <p:nvPr/>
        </p:nvSpPr>
        <p:spPr>
          <a:xfrm>
            <a:off x="9586675" y="0"/>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古代教育的基本特征</a:t>
            </a:r>
            <a:endParaRPr lang="zh-CN" altLang="en-US" sz="2000" kern="1200" dirty="0"/>
          </a:p>
        </p:txBody>
      </p:sp>
      <p:sp>
        <p:nvSpPr>
          <p:cNvPr id="9" name="任意多边形 76"/>
          <p:cNvSpPr/>
          <p:nvPr/>
        </p:nvSpPr>
        <p:spPr>
          <a:xfrm>
            <a:off x="9161754"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 name="任意多边形 77"/>
          <p:cNvSpPr/>
          <p:nvPr/>
        </p:nvSpPr>
        <p:spPr>
          <a:xfrm>
            <a:off x="9586675" y="610826"/>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古代教育的总体目标</a:t>
            </a:r>
            <a:endParaRPr lang="zh-CN" altLang="en-US" sz="2000" kern="1200" dirty="0"/>
          </a:p>
        </p:txBody>
      </p:sp>
      <p:sp>
        <p:nvSpPr>
          <p:cNvPr id="11" name="任意多边形 78"/>
          <p:cNvSpPr/>
          <p:nvPr/>
        </p:nvSpPr>
        <p:spPr>
          <a:xfrm rot="3310531">
            <a:off x="9002170" y="1173475"/>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2" name="任意多边形 79"/>
          <p:cNvSpPr/>
          <p:nvPr/>
        </p:nvSpPr>
        <p:spPr>
          <a:xfrm>
            <a:off x="9586675" y="1221653"/>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古代教育的教学思想</a:t>
            </a:r>
            <a:endParaRPr lang="zh-CN" altLang="en-US" sz="2000" kern="1200" dirty="0"/>
          </a:p>
        </p:txBody>
      </p:sp>
      <p:sp>
        <p:nvSpPr>
          <p:cNvPr id="13" name="矩形 12"/>
          <p:cNvSpPr/>
          <p:nvPr/>
        </p:nvSpPr>
        <p:spPr>
          <a:xfrm>
            <a:off x="838421" y="59526"/>
            <a:ext cx="2955056" cy="338554"/>
          </a:xfrm>
          <a:prstGeom prst="rect">
            <a:avLst/>
          </a:prstGeom>
        </p:spPr>
        <p:txBody>
          <a:bodyPr wrap="none">
            <a:spAutoFit/>
          </a:bodyPr>
          <a:lstStyle/>
          <a:p>
            <a:r>
              <a:rPr lang="en-US" altLang="zh-CN" sz="1600" dirty="0"/>
              <a:t>5.4.2 </a:t>
            </a:r>
            <a:r>
              <a:rPr lang="zh-CN" altLang="en-US" sz="1600" dirty="0" smtClean="0"/>
              <a:t>中国</a:t>
            </a:r>
            <a:r>
              <a:rPr lang="zh-CN" altLang="en-US" sz="1600" dirty="0"/>
              <a:t>古代教育的总体目标</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中国古代教育的总体目标集中反映在（ ）</a:t>
            </a:r>
          </a:p>
          <a:p>
            <a:endParaRPr lang="en-US" altLang="zh-CN" dirty="0" smtClean="0"/>
          </a:p>
          <a:p>
            <a:r>
              <a:rPr lang="en-US" altLang="zh-CN" dirty="0" smtClean="0"/>
              <a:t>A</a:t>
            </a:r>
            <a:r>
              <a:rPr lang="en-US" altLang="zh-CN" dirty="0"/>
              <a:t>:《</a:t>
            </a:r>
            <a:r>
              <a:rPr lang="zh-CN" altLang="en-US" dirty="0"/>
              <a:t>论语</a:t>
            </a:r>
            <a:r>
              <a:rPr lang="en-US" altLang="zh-CN" dirty="0"/>
              <a:t>》</a:t>
            </a:r>
          </a:p>
          <a:p>
            <a:r>
              <a:rPr lang="en-US" altLang="zh-CN" dirty="0"/>
              <a:t>B:《</a:t>
            </a:r>
            <a:r>
              <a:rPr lang="zh-CN" altLang="en-US" dirty="0"/>
              <a:t>孟子</a:t>
            </a:r>
            <a:r>
              <a:rPr lang="en-US" altLang="zh-CN" dirty="0"/>
              <a:t>》</a:t>
            </a:r>
          </a:p>
          <a:p>
            <a:r>
              <a:rPr lang="en-US" altLang="zh-CN" dirty="0"/>
              <a:t>C:《</a:t>
            </a:r>
            <a:r>
              <a:rPr lang="zh-CN" altLang="en-US" dirty="0"/>
              <a:t>礼记</a:t>
            </a:r>
            <a:r>
              <a:rPr lang="en-US" altLang="zh-CN" dirty="0"/>
              <a:t>·</a:t>
            </a:r>
            <a:r>
              <a:rPr lang="zh-CN" altLang="en-US" dirty="0"/>
              <a:t>大学</a:t>
            </a:r>
            <a:r>
              <a:rPr lang="en-US" altLang="zh-CN" dirty="0"/>
              <a:t>》</a:t>
            </a:r>
          </a:p>
          <a:p>
            <a:r>
              <a:rPr lang="en-US" altLang="zh-CN" dirty="0"/>
              <a:t>D:《</a:t>
            </a:r>
            <a:r>
              <a:rPr lang="zh-CN" altLang="en-US" dirty="0"/>
              <a:t>荀子</a:t>
            </a:r>
            <a:r>
              <a:rPr lang="en-US" altLang="zh-CN" dirty="0"/>
              <a:t>·</a:t>
            </a:r>
            <a:r>
              <a:rPr lang="zh-CN" altLang="en-US" dirty="0"/>
              <a:t>劝学</a:t>
            </a:r>
            <a:r>
              <a:rPr lang="en-US" altLang="zh-CN" dirty="0"/>
              <a:t>》</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42</a:t>
            </a:fld>
            <a:endParaRPr lang="zh-CN" altLang="en-US"/>
          </a:p>
        </p:txBody>
      </p:sp>
    </p:spTree>
    <p:extLst>
      <p:ext uri="{BB962C8B-B14F-4D97-AF65-F5344CB8AC3E}">
        <p14:creationId xmlns:p14="http://schemas.microsoft.com/office/powerpoint/2010/main" val="8675836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中国古代教育的三大目标是（ ）</a:t>
            </a:r>
          </a:p>
          <a:p>
            <a:endParaRPr lang="en-US" altLang="zh-CN" dirty="0" smtClean="0"/>
          </a:p>
          <a:p>
            <a:r>
              <a:rPr lang="en-US" altLang="zh-CN" dirty="0" smtClean="0"/>
              <a:t>A</a:t>
            </a:r>
            <a:r>
              <a:rPr lang="en-US" altLang="zh-CN" dirty="0"/>
              <a:t>:</a:t>
            </a:r>
            <a:r>
              <a:rPr lang="zh-CN" altLang="en-US" dirty="0"/>
              <a:t>明德、亲民、止于至善</a:t>
            </a:r>
          </a:p>
          <a:p>
            <a:r>
              <a:rPr lang="en-US" altLang="zh-CN" dirty="0"/>
              <a:t>B:</a:t>
            </a:r>
            <a:r>
              <a:rPr lang="zh-CN" altLang="en-US" dirty="0"/>
              <a:t>格物、致知、诚意</a:t>
            </a:r>
          </a:p>
          <a:p>
            <a:r>
              <a:rPr lang="en-US" altLang="zh-CN" dirty="0"/>
              <a:t>C:</a:t>
            </a:r>
            <a:r>
              <a:rPr lang="zh-CN" altLang="en-US" dirty="0"/>
              <a:t>诚意、正心、修身</a:t>
            </a:r>
          </a:p>
          <a:p>
            <a:r>
              <a:rPr lang="en-US" altLang="zh-CN" dirty="0"/>
              <a:t>D:</a:t>
            </a:r>
            <a:r>
              <a:rPr lang="zh-CN" altLang="en-US" dirty="0"/>
              <a:t>齐家、治国、平天下</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43</a:t>
            </a:fld>
            <a:endParaRPr lang="zh-CN" altLang="en-US"/>
          </a:p>
        </p:txBody>
      </p:sp>
    </p:spTree>
    <p:extLst>
      <p:ext uri="{BB962C8B-B14F-4D97-AF65-F5344CB8AC3E}">
        <p14:creationId xmlns:p14="http://schemas.microsoft.com/office/powerpoint/2010/main" val="7897343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提出教育“格物、致知、诚意、正心、修身、齐家、治国、平天下”八个步骤的经典著作是（  ）</a:t>
            </a:r>
          </a:p>
          <a:p>
            <a:endParaRPr lang="en-US" altLang="zh-CN" dirty="0" smtClean="0"/>
          </a:p>
          <a:p>
            <a:r>
              <a:rPr lang="en-US" altLang="zh-CN" dirty="0" smtClean="0"/>
              <a:t>A</a:t>
            </a:r>
            <a:r>
              <a:rPr lang="en-US" altLang="zh-CN" dirty="0"/>
              <a:t>:《</a:t>
            </a:r>
            <a:r>
              <a:rPr lang="zh-CN" altLang="en-US" dirty="0"/>
              <a:t>论语</a:t>
            </a:r>
            <a:r>
              <a:rPr lang="en-US" altLang="zh-CN" dirty="0"/>
              <a:t>》</a:t>
            </a:r>
          </a:p>
          <a:p>
            <a:r>
              <a:rPr lang="en-US" altLang="zh-CN" dirty="0"/>
              <a:t>B:《</a:t>
            </a:r>
            <a:r>
              <a:rPr lang="zh-CN" altLang="en-US" dirty="0"/>
              <a:t>中庸</a:t>
            </a:r>
            <a:r>
              <a:rPr lang="en-US" altLang="zh-CN" dirty="0"/>
              <a:t>》  </a:t>
            </a:r>
          </a:p>
          <a:p>
            <a:r>
              <a:rPr lang="en-US" altLang="zh-CN" dirty="0"/>
              <a:t>C:《</a:t>
            </a:r>
            <a:r>
              <a:rPr lang="zh-CN" altLang="en-US" dirty="0"/>
              <a:t>大学</a:t>
            </a:r>
            <a:r>
              <a:rPr lang="en-US" altLang="zh-CN" dirty="0"/>
              <a:t>》  </a:t>
            </a:r>
          </a:p>
          <a:p>
            <a:r>
              <a:rPr lang="en-US" altLang="zh-CN" dirty="0"/>
              <a:t>D:《</a:t>
            </a:r>
            <a:r>
              <a:rPr lang="zh-CN" altLang="en-US" dirty="0"/>
              <a:t>易经</a:t>
            </a:r>
            <a:r>
              <a:rPr lang="en-US" altLang="zh-CN" dirty="0"/>
              <a:t>》</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44</a:t>
            </a:fld>
            <a:endParaRPr lang="zh-CN" altLang="en-US"/>
          </a:p>
        </p:txBody>
      </p:sp>
    </p:spTree>
    <p:extLst>
      <p:ext uri="{BB962C8B-B14F-4D97-AF65-F5344CB8AC3E}">
        <p14:creationId xmlns:p14="http://schemas.microsoft.com/office/powerpoint/2010/main" val="1028812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在中国古代教育程序的八个步骤中， 最终阶段是（ ）</a:t>
            </a:r>
          </a:p>
          <a:p>
            <a:endParaRPr lang="en-US" altLang="zh-CN" dirty="0" smtClean="0"/>
          </a:p>
          <a:p>
            <a:r>
              <a:rPr lang="en-US" altLang="zh-CN" dirty="0" smtClean="0"/>
              <a:t>A</a:t>
            </a:r>
            <a:r>
              <a:rPr lang="en-US" altLang="zh-CN" dirty="0"/>
              <a:t>:“</a:t>
            </a:r>
            <a:r>
              <a:rPr lang="zh-CN" altLang="en-US" dirty="0"/>
              <a:t>正心”</a:t>
            </a:r>
          </a:p>
          <a:p>
            <a:r>
              <a:rPr lang="en-US" altLang="zh-CN" dirty="0"/>
              <a:t>B:“</a:t>
            </a:r>
            <a:r>
              <a:rPr lang="zh-CN" altLang="en-US" dirty="0"/>
              <a:t>修身”</a:t>
            </a:r>
          </a:p>
          <a:p>
            <a:r>
              <a:rPr lang="en-US" altLang="zh-CN" dirty="0"/>
              <a:t>C:“</a:t>
            </a:r>
            <a:r>
              <a:rPr lang="zh-CN" altLang="en-US" dirty="0"/>
              <a:t>平天下”</a:t>
            </a:r>
          </a:p>
          <a:p>
            <a:r>
              <a:rPr lang="en-US" altLang="zh-CN" dirty="0"/>
              <a:t>D:“</a:t>
            </a:r>
            <a:r>
              <a:rPr lang="zh-CN" altLang="en-US" dirty="0"/>
              <a:t>治国”</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45</a:t>
            </a:fld>
            <a:endParaRPr lang="zh-CN" altLang="en-US"/>
          </a:p>
        </p:txBody>
      </p:sp>
    </p:spTree>
    <p:extLst>
      <p:ext uri="{BB962C8B-B14F-4D97-AF65-F5344CB8AC3E}">
        <p14:creationId xmlns:p14="http://schemas.microsoft.com/office/powerpoint/2010/main" val="12431819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a:t>
            </a:r>
            <a:r>
              <a:rPr lang="zh-CN" altLang="en-US" dirty="0" smtClean="0"/>
              <a:t> </a:t>
            </a:r>
            <a:r>
              <a:rPr lang="zh-CN" altLang="en-US" dirty="0"/>
              <a:t>中国传统的教育思想</a:t>
            </a:r>
          </a:p>
        </p:txBody>
      </p:sp>
      <p:sp>
        <p:nvSpPr>
          <p:cNvPr id="3" name="内容占位符 2"/>
          <p:cNvSpPr>
            <a:spLocks noGrp="1"/>
          </p:cNvSpPr>
          <p:nvPr>
            <p:ph idx="1"/>
          </p:nvPr>
        </p:nvSpPr>
        <p:spPr/>
        <p:txBody>
          <a:bodyPr/>
          <a:lstStyle/>
          <a:p>
            <a:pPr lvl="0"/>
            <a:r>
              <a:rPr lang="en-US" altLang="zh-CN" sz="2400" dirty="0" smtClean="0">
                <a:solidFill>
                  <a:prstClr val="black"/>
                </a:solidFill>
                <a:latin typeface="方正清刻本悦宋简体" panose="02000000000000000000" pitchFamily="2" charset="-122"/>
                <a:ea typeface="方正清刻本悦宋简体" panose="02000000000000000000" pitchFamily="2" charset="-122"/>
              </a:rPr>
              <a:t>5.4.3</a:t>
            </a:r>
            <a:r>
              <a:rPr lang="zh-CN" altLang="en-US" sz="2400" dirty="0" smtClean="0">
                <a:solidFill>
                  <a:prstClr val="black"/>
                </a:solidFill>
                <a:latin typeface="方正清刻本悦宋简体" panose="02000000000000000000" pitchFamily="2" charset="-122"/>
                <a:ea typeface="方正清刻本悦宋简体" panose="02000000000000000000" pitchFamily="2" charset="-122"/>
              </a:rPr>
              <a:t>、</a:t>
            </a:r>
            <a:r>
              <a:rPr lang="zh-CN" altLang="en-US" sz="2400" dirty="0">
                <a:solidFill>
                  <a:prstClr val="black"/>
                </a:solidFill>
                <a:latin typeface="方正清刻本悦宋简体" panose="02000000000000000000" pitchFamily="2" charset="-122"/>
                <a:ea typeface="方正清刻本悦宋简体" panose="02000000000000000000" pitchFamily="2" charset="-122"/>
              </a:rPr>
              <a:t>中国古代教育的教学</a:t>
            </a:r>
            <a:r>
              <a:rPr lang="zh-CN" altLang="en-US" sz="2400" dirty="0" smtClean="0">
                <a:solidFill>
                  <a:prstClr val="black"/>
                </a:solidFill>
                <a:latin typeface="方正清刻本悦宋简体" panose="02000000000000000000" pitchFamily="2" charset="-122"/>
                <a:ea typeface="方正清刻本悦宋简体" panose="02000000000000000000" pitchFamily="2" charset="-122"/>
              </a:rPr>
              <a:t>思想</a:t>
            </a:r>
            <a:r>
              <a:rPr lang="zh-CN" altLang="en-US" sz="2400" dirty="0">
                <a:solidFill>
                  <a:srgbClr val="4472C4"/>
                </a:solidFill>
              </a:rPr>
              <a:t>★</a:t>
            </a:r>
            <a:endParaRPr lang="zh-CN" altLang="en-US" sz="2400" dirty="0">
              <a:solidFill>
                <a:prstClr val="black"/>
              </a:solidFill>
              <a:latin typeface="方正清刻本悦宋简体" panose="02000000000000000000" pitchFamily="2" charset="-122"/>
              <a:ea typeface="方正清刻本悦宋简体" panose="02000000000000000000" pitchFamily="2" charset="-122"/>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t>46</a:t>
            </a:fld>
            <a:endParaRPr lang="zh-CN" altLang="en-US"/>
          </a:p>
        </p:txBody>
      </p:sp>
      <p:grpSp>
        <p:nvGrpSpPr>
          <p:cNvPr id="5" name="组合 4"/>
          <p:cNvGrpSpPr/>
          <p:nvPr/>
        </p:nvGrpSpPr>
        <p:grpSpPr>
          <a:xfrm>
            <a:off x="814024" y="1770611"/>
            <a:ext cx="10890295" cy="4305993"/>
            <a:chOff x="814024" y="1770611"/>
            <a:chExt cx="10890295" cy="4305993"/>
          </a:xfrm>
        </p:grpSpPr>
        <p:sp>
          <p:nvSpPr>
            <p:cNvPr id="6" name="任意多边形 5"/>
            <p:cNvSpPr/>
            <p:nvPr/>
          </p:nvSpPr>
          <p:spPr>
            <a:xfrm>
              <a:off x="814024" y="3452952"/>
              <a:ext cx="1211516" cy="921916"/>
            </a:xfrm>
            <a:custGeom>
              <a:avLst/>
              <a:gdLst>
                <a:gd name="connsiteX0" fmla="*/ 0 w 1211516"/>
                <a:gd name="connsiteY0" fmla="*/ 60576 h 605758"/>
                <a:gd name="connsiteX1" fmla="*/ 60576 w 1211516"/>
                <a:gd name="connsiteY1" fmla="*/ 0 h 605758"/>
                <a:gd name="connsiteX2" fmla="*/ 1150940 w 1211516"/>
                <a:gd name="connsiteY2" fmla="*/ 0 h 605758"/>
                <a:gd name="connsiteX3" fmla="*/ 1211516 w 1211516"/>
                <a:gd name="connsiteY3" fmla="*/ 60576 h 605758"/>
                <a:gd name="connsiteX4" fmla="*/ 1211516 w 1211516"/>
                <a:gd name="connsiteY4" fmla="*/ 545182 h 605758"/>
                <a:gd name="connsiteX5" fmla="*/ 1150940 w 1211516"/>
                <a:gd name="connsiteY5" fmla="*/ 605758 h 605758"/>
                <a:gd name="connsiteX6" fmla="*/ 60576 w 1211516"/>
                <a:gd name="connsiteY6" fmla="*/ 605758 h 605758"/>
                <a:gd name="connsiteX7" fmla="*/ 0 w 1211516"/>
                <a:gd name="connsiteY7" fmla="*/ 545182 h 605758"/>
                <a:gd name="connsiteX8" fmla="*/ 0 w 1211516"/>
                <a:gd name="connsiteY8" fmla="*/ 60576 h 60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1516" h="605758">
                  <a:moveTo>
                    <a:pt x="0" y="60576"/>
                  </a:moveTo>
                  <a:cubicBezTo>
                    <a:pt x="0" y="27121"/>
                    <a:pt x="27121" y="0"/>
                    <a:pt x="60576" y="0"/>
                  </a:cubicBezTo>
                  <a:lnTo>
                    <a:pt x="1150940" y="0"/>
                  </a:lnTo>
                  <a:cubicBezTo>
                    <a:pt x="1184395" y="0"/>
                    <a:pt x="1211516" y="27121"/>
                    <a:pt x="1211516" y="60576"/>
                  </a:cubicBezTo>
                  <a:lnTo>
                    <a:pt x="1211516" y="545182"/>
                  </a:lnTo>
                  <a:cubicBezTo>
                    <a:pt x="1211516" y="578637"/>
                    <a:pt x="1184395" y="605758"/>
                    <a:pt x="1150940" y="605758"/>
                  </a:cubicBezTo>
                  <a:lnTo>
                    <a:pt x="60576" y="605758"/>
                  </a:lnTo>
                  <a:cubicBezTo>
                    <a:pt x="27121" y="605758"/>
                    <a:pt x="0" y="578637"/>
                    <a:pt x="0" y="545182"/>
                  </a:cubicBezTo>
                  <a:lnTo>
                    <a:pt x="0" y="60576"/>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0442" tIns="30442" rIns="30442" bIns="30442" numCol="1" spcCol="1270" anchor="ctr" anchorCtr="0">
              <a:noAutofit/>
            </a:bodyPr>
            <a:lstStyle/>
            <a:p>
              <a:pPr algn="ctr"/>
              <a:r>
                <a:rPr lang="zh-CN" altLang="en-US" sz="2000" dirty="0">
                  <a:latin typeface="方正清刻本悦宋简体" panose="02000000000000000000" pitchFamily="2" charset="-122"/>
                  <a:ea typeface="方正清刻本悦宋简体" panose="02000000000000000000" pitchFamily="2" charset="-122"/>
                </a:rPr>
                <a:t>古代</a:t>
              </a:r>
              <a:r>
                <a:rPr lang="zh-CN" altLang="en-US" sz="2000" dirty="0" smtClean="0">
                  <a:latin typeface="方正清刻本悦宋简体" panose="02000000000000000000" pitchFamily="2" charset="-122"/>
                  <a:ea typeface="方正清刻本悦宋简体" panose="02000000000000000000" pitchFamily="2" charset="-122"/>
                </a:rPr>
                <a:t>教育教学</a:t>
              </a:r>
              <a:r>
                <a:rPr lang="zh-CN" altLang="en-US" sz="2000" dirty="0">
                  <a:latin typeface="方正清刻本悦宋简体" panose="02000000000000000000" pitchFamily="2" charset="-122"/>
                  <a:ea typeface="方正清刻本悦宋简体" panose="02000000000000000000" pitchFamily="2" charset="-122"/>
                </a:rPr>
                <a:t>思想</a:t>
              </a:r>
            </a:p>
          </p:txBody>
        </p:sp>
        <p:sp>
          <p:nvSpPr>
            <p:cNvPr id="7" name="任意多边形 6"/>
            <p:cNvSpPr/>
            <p:nvPr/>
          </p:nvSpPr>
          <p:spPr>
            <a:xfrm rot="17692822">
              <a:off x="1511569" y="3074509"/>
              <a:ext cx="1839944" cy="29019"/>
            </a:xfrm>
            <a:custGeom>
              <a:avLst/>
              <a:gdLst>
                <a:gd name="connsiteX0" fmla="*/ 0 w 1151836"/>
                <a:gd name="connsiteY0" fmla="*/ 14509 h 29019"/>
                <a:gd name="connsiteX1" fmla="*/ 1151836 w 1151836"/>
                <a:gd name="connsiteY1" fmla="*/ 14509 h 29019"/>
              </a:gdLst>
              <a:ahLst/>
              <a:cxnLst>
                <a:cxn ang="0">
                  <a:pos x="connsiteX0" y="connsiteY0"/>
                </a:cxn>
                <a:cxn ang="0">
                  <a:pos x="connsiteX1" y="connsiteY1"/>
                </a:cxn>
              </a:cxnLst>
              <a:rect l="l" t="t" r="r" b="b"/>
              <a:pathLst>
                <a:path w="1151836" h="29019">
                  <a:moveTo>
                    <a:pt x="0" y="14509"/>
                  </a:moveTo>
                  <a:lnTo>
                    <a:pt x="1151836" y="14509"/>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59821" tIns="-14287" rIns="559823" bIns="-14286" numCol="1" spcCol="1270" anchor="ctr" anchorCtr="0">
              <a:noAutofit/>
            </a:bodyPr>
            <a:lstStyle/>
            <a:p>
              <a:pPr lvl="0" algn="ctr" defTabSz="889000">
                <a:lnSpc>
                  <a:spcPct val="90000"/>
                </a:lnSpc>
                <a:spcBef>
                  <a:spcPct val="0"/>
                </a:spcBef>
                <a:spcAft>
                  <a:spcPct val="35000"/>
                </a:spcAft>
              </a:pPr>
              <a:endParaRPr lang="zh-CN" altLang="en-US" sz="2000" b="0" kern="1200">
                <a:solidFill>
                  <a:schemeClr val="tx1"/>
                </a:solidFill>
                <a:latin typeface="+mn-ea"/>
                <a:ea typeface="+mn-ea"/>
              </a:endParaRPr>
            </a:p>
          </p:txBody>
        </p:sp>
        <p:sp>
          <p:nvSpPr>
            <p:cNvPr id="8" name="矩形 7"/>
            <p:cNvSpPr/>
            <p:nvPr/>
          </p:nvSpPr>
          <p:spPr>
            <a:xfrm>
              <a:off x="2673844" y="1990535"/>
              <a:ext cx="1211516" cy="540000"/>
            </a:xfrm>
            <a:prstGeom prst="rect">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0442" tIns="30442" rIns="30442" bIns="30442" numCol="1" spcCol="1270" anchor="ctr" anchorCtr="0">
              <a:noAutofit/>
            </a:bodyPr>
            <a:lstStyle/>
            <a:p>
              <a:pPr lvl="0" algn="ctr" defTabSz="889000">
                <a:lnSpc>
                  <a:spcPct val="90000"/>
                </a:lnSpc>
                <a:spcBef>
                  <a:spcPct val="0"/>
                </a:spcBef>
                <a:spcAft>
                  <a:spcPct val="35000"/>
                </a:spcAft>
              </a:pPr>
              <a:r>
                <a:rPr lang="zh-CN" altLang="en-US" sz="2000" b="1" u="sng" dirty="0">
                  <a:solidFill>
                    <a:schemeClr val="accent5"/>
                  </a:solidFill>
                  <a:latin typeface="等线" panose="02010600030101010101" pitchFamily="2" charset="-122"/>
                  <a:ea typeface="等线" panose="02010600030101010101" pitchFamily="2" charset="-122"/>
                </a:rPr>
                <a:t>因材施教</a:t>
              </a:r>
            </a:p>
          </p:txBody>
        </p:sp>
        <p:sp>
          <p:nvSpPr>
            <p:cNvPr id="9" name="任意多边形 8"/>
            <p:cNvSpPr/>
            <p:nvPr/>
          </p:nvSpPr>
          <p:spPr>
            <a:xfrm>
              <a:off x="3885361" y="2231254"/>
              <a:ext cx="484606" cy="46355"/>
            </a:xfrm>
            <a:custGeom>
              <a:avLst/>
              <a:gdLst>
                <a:gd name="connsiteX0" fmla="*/ 0 w 484606"/>
                <a:gd name="connsiteY0" fmla="*/ 14509 h 29019"/>
                <a:gd name="connsiteX1" fmla="*/ 484606 w 484606"/>
                <a:gd name="connsiteY1" fmla="*/ 14509 h 29019"/>
              </a:gdLst>
              <a:ahLst/>
              <a:cxnLst>
                <a:cxn ang="0">
                  <a:pos x="connsiteX0" y="connsiteY0"/>
                </a:cxn>
                <a:cxn ang="0">
                  <a:pos x="connsiteX1" y="connsiteY1"/>
                </a:cxn>
              </a:cxnLst>
              <a:rect l="l" t="t" r="r" b="b"/>
              <a:pathLst>
                <a:path w="484606" h="29019">
                  <a:moveTo>
                    <a:pt x="0" y="14509"/>
                  </a:moveTo>
                  <a:lnTo>
                    <a:pt x="484606" y="14509"/>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42888" tIns="2394" rIns="242888" bIns="2395" numCol="1" spcCol="1270" anchor="ctr" anchorCtr="0">
              <a:noAutofit/>
            </a:bodyPr>
            <a:lstStyle/>
            <a:p>
              <a:pPr lvl="0" algn="ctr" defTabSz="889000">
                <a:lnSpc>
                  <a:spcPct val="90000"/>
                </a:lnSpc>
                <a:spcBef>
                  <a:spcPct val="0"/>
                </a:spcBef>
                <a:spcAft>
                  <a:spcPct val="35000"/>
                </a:spcAft>
              </a:pPr>
              <a:endParaRPr lang="zh-CN" altLang="en-US" sz="2000" b="0" kern="1200">
                <a:solidFill>
                  <a:schemeClr val="tx1"/>
                </a:solidFill>
                <a:latin typeface="+mn-ea"/>
                <a:ea typeface="+mn-ea"/>
              </a:endParaRPr>
            </a:p>
          </p:txBody>
        </p:sp>
        <p:sp>
          <p:nvSpPr>
            <p:cNvPr id="10" name="矩形 9"/>
            <p:cNvSpPr/>
            <p:nvPr/>
          </p:nvSpPr>
          <p:spPr>
            <a:xfrm>
              <a:off x="4369967" y="1770611"/>
              <a:ext cx="7334352" cy="967639"/>
            </a:xfrm>
            <a:prstGeom prst="rect">
              <a:avLst/>
            </a:prstGeom>
            <a:ln>
              <a:solidFill>
                <a:schemeClr val="accent5"/>
              </a:solid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0442" tIns="30442" rIns="30442" bIns="30442" numCol="1" spcCol="1270" anchor="ctr" anchorCtr="0">
              <a:noAutofit/>
            </a:bodyPr>
            <a:lstStyle/>
            <a:p>
              <a:pPr marL="457200" lvl="0" indent="-457200" defTabSz="889000">
                <a:lnSpc>
                  <a:spcPct val="90000"/>
                </a:lnSpc>
                <a:spcBef>
                  <a:spcPct val="0"/>
                </a:spcBef>
                <a:buFont typeface="+mj-lt"/>
                <a:buAutoNum type="arabicPeriod"/>
              </a:pPr>
              <a:r>
                <a:rPr lang="zh-CN" altLang="en-US" sz="2000" dirty="0" smtClean="0">
                  <a:latin typeface="+mn-ea"/>
                </a:rPr>
                <a:t>含义：从</a:t>
              </a:r>
              <a:r>
                <a:rPr lang="zh-CN" altLang="en-US" sz="2000" dirty="0">
                  <a:latin typeface="+mn-ea"/>
                </a:rPr>
                <a:t>教育对象的实际出发，针对教育</a:t>
              </a:r>
              <a:r>
                <a:rPr lang="zh-CN" altLang="en-US" sz="2000" dirty="0" smtClean="0">
                  <a:latin typeface="+mn-ea"/>
                </a:rPr>
                <a:t>对象具体</a:t>
              </a:r>
              <a:r>
                <a:rPr lang="zh-CN" altLang="en-US" sz="2000" dirty="0">
                  <a:latin typeface="+mn-ea"/>
                </a:rPr>
                <a:t>情况，选择符合实际的教育内容和教育方法，使教育者能够各尽其材。</a:t>
              </a:r>
            </a:p>
            <a:p>
              <a:pPr marL="457200" lvl="0" indent="-457200" defTabSz="889000">
                <a:lnSpc>
                  <a:spcPct val="90000"/>
                </a:lnSpc>
                <a:spcBef>
                  <a:spcPct val="0"/>
                </a:spcBef>
                <a:buFont typeface="+mj-lt"/>
                <a:buAutoNum type="arabicPeriod"/>
              </a:pPr>
              <a:r>
                <a:rPr lang="zh-CN" altLang="en-US" sz="2000" dirty="0" smtClean="0">
                  <a:latin typeface="+mn-ea"/>
                </a:rPr>
                <a:t>最早</a:t>
              </a:r>
              <a:r>
                <a:rPr lang="zh-CN" altLang="en-US" sz="2000" dirty="0">
                  <a:latin typeface="+mn-ea"/>
                </a:rPr>
                <a:t>实践者：</a:t>
              </a:r>
              <a:r>
                <a:rPr lang="zh-CN" altLang="en-US" sz="2000" b="1" u="sng" dirty="0">
                  <a:solidFill>
                    <a:schemeClr val="accent5"/>
                  </a:solidFill>
                  <a:latin typeface="等线" panose="02010600030101010101" pitchFamily="2" charset="-122"/>
                  <a:ea typeface="等线" panose="02010600030101010101" pitchFamily="2" charset="-122"/>
                </a:rPr>
                <a:t>孔子</a:t>
              </a:r>
              <a:r>
                <a:rPr lang="zh-CN" altLang="en-US" sz="2000" dirty="0">
                  <a:latin typeface="+mn-ea"/>
                </a:rPr>
                <a:t>。</a:t>
              </a:r>
            </a:p>
          </p:txBody>
        </p:sp>
        <p:sp>
          <p:nvSpPr>
            <p:cNvPr id="11" name="任意多边形 10"/>
            <p:cNvSpPr/>
            <p:nvPr/>
          </p:nvSpPr>
          <p:spPr>
            <a:xfrm rot="19457599">
              <a:off x="1965364" y="3676911"/>
              <a:ext cx="782185" cy="45719"/>
            </a:xfrm>
            <a:custGeom>
              <a:avLst/>
              <a:gdLst>
                <a:gd name="connsiteX0" fmla="*/ 0 w 596794"/>
                <a:gd name="connsiteY0" fmla="*/ 14509 h 29019"/>
                <a:gd name="connsiteX1" fmla="*/ 596794 w 596794"/>
                <a:gd name="connsiteY1" fmla="*/ 14509 h 29019"/>
              </a:gdLst>
              <a:ahLst/>
              <a:cxnLst>
                <a:cxn ang="0">
                  <a:pos x="connsiteX0" y="connsiteY0"/>
                </a:cxn>
                <a:cxn ang="0">
                  <a:pos x="connsiteX1" y="connsiteY1"/>
                </a:cxn>
              </a:cxnLst>
              <a:rect l="l" t="t" r="r" b="b"/>
              <a:pathLst>
                <a:path w="596794" h="29019">
                  <a:moveTo>
                    <a:pt x="0" y="14509"/>
                  </a:moveTo>
                  <a:lnTo>
                    <a:pt x="596794" y="14509"/>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96176" tIns="-411" rIns="296178" bIns="-410" numCol="1" spcCol="1270" anchor="ctr" anchorCtr="0">
              <a:noAutofit/>
            </a:bodyPr>
            <a:lstStyle/>
            <a:p>
              <a:pPr lvl="0" algn="ctr" defTabSz="889000">
                <a:lnSpc>
                  <a:spcPct val="90000"/>
                </a:lnSpc>
                <a:spcBef>
                  <a:spcPct val="0"/>
                </a:spcBef>
                <a:spcAft>
                  <a:spcPct val="35000"/>
                </a:spcAft>
              </a:pPr>
              <a:endParaRPr lang="zh-CN" altLang="en-US" sz="2000" b="0" kern="1200">
                <a:solidFill>
                  <a:schemeClr val="tx1"/>
                </a:solidFill>
                <a:latin typeface="+mn-ea"/>
                <a:ea typeface="+mn-ea"/>
              </a:endParaRPr>
            </a:p>
          </p:txBody>
        </p:sp>
        <p:sp>
          <p:nvSpPr>
            <p:cNvPr id="12" name="矩形 11"/>
            <p:cNvSpPr/>
            <p:nvPr/>
          </p:nvSpPr>
          <p:spPr>
            <a:xfrm>
              <a:off x="2673844" y="3103320"/>
              <a:ext cx="1211516" cy="540000"/>
            </a:xfrm>
            <a:prstGeom prst="rect">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0442" tIns="30442" rIns="30442" bIns="30442" numCol="1" spcCol="1270" anchor="ctr" anchorCtr="0">
              <a:noAutofit/>
            </a:bodyPr>
            <a:lstStyle/>
            <a:p>
              <a:pPr lvl="0" algn="ctr" defTabSz="889000">
                <a:lnSpc>
                  <a:spcPct val="90000"/>
                </a:lnSpc>
                <a:spcBef>
                  <a:spcPct val="0"/>
                </a:spcBef>
                <a:spcAft>
                  <a:spcPct val="35000"/>
                </a:spcAft>
              </a:pPr>
              <a:r>
                <a:rPr lang="zh-CN" altLang="en-US" sz="2000" b="1" u="sng" dirty="0">
                  <a:solidFill>
                    <a:schemeClr val="accent5"/>
                  </a:solidFill>
                  <a:latin typeface="等线" panose="02010600030101010101" pitchFamily="2" charset="-122"/>
                  <a:ea typeface="等线" panose="02010600030101010101" pitchFamily="2" charset="-122"/>
                </a:rPr>
                <a:t>启发诱导</a:t>
              </a:r>
            </a:p>
          </p:txBody>
        </p:sp>
        <p:sp>
          <p:nvSpPr>
            <p:cNvPr id="13" name="任意多边形 12"/>
            <p:cNvSpPr/>
            <p:nvPr/>
          </p:nvSpPr>
          <p:spPr>
            <a:xfrm>
              <a:off x="3885361" y="3344037"/>
              <a:ext cx="484606" cy="46355"/>
            </a:xfrm>
            <a:custGeom>
              <a:avLst/>
              <a:gdLst>
                <a:gd name="connsiteX0" fmla="*/ 0 w 484606"/>
                <a:gd name="connsiteY0" fmla="*/ 14509 h 29019"/>
                <a:gd name="connsiteX1" fmla="*/ 484606 w 484606"/>
                <a:gd name="connsiteY1" fmla="*/ 14509 h 29019"/>
              </a:gdLst>
              <a:ahLst/>
              <a:cxnLst>
                <a:cxn ang="0">
                  <a:pos x="connsiteX0" y="connsiteY0"/>
                </a:cxn>
                <a:cxn ang="0">
                  <a:pos x="connsiteX1" y="connsiteY1"/>
                </a:cxn>
              </a:cxnLst>
              <a:rect l="l" t="t" r="r" b="b"/>
              <a:pathLst>
                <a:path w="484606" h="29019">
                  <a:moveTo>
                    <a:pt x="0" y="14509"/>
                  </a:moveTo>
                  <a:lnTo>
                    <a:pt x="484606" y="14509"/>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42888" tIns="2395" rIns="242888" bIns="2394" numCol="1" spcCol="1270" anchor="ctr" anchorCtr="0">
              <a:noAutofit/>
            </a:bodyPr>
            <a:lstStyle/>
            <a:p>
              <a:pPr lvl="0" algn="ctr" defTabSz="889000">
                <a:lnSpc>
                  <a:spcPct val="90000"/>
                </a:lnSpc>
                <a:spcBef>
                  <a:spcPct val="0"/>
                </a:spcBef>
                <a:spcAft>
                  <a:spcPct val="35000"/>
                </a:spcAft>
              </a:pPr>
              <a:endParaRPr lang="zh-CN" altLang="en-US" sz="2000" b="0" kern="1200">
                <a:solidFill>
                  <a:schemeClr val="tx1"/>
                </a:solidFill>
                <a:latin typeface="+mn-ea"/>
                <a:ea typeface="+mn-ea"/>
              </a:endParaRPr>
            </a:p>
          </p:txBody>
        </p:sp>
        <p:sp>
          <p:nvSpPr>
            <p:cNvPr id="14" name="矩形 13"/>
            <p:cNvSpPr/>
            <p:nvPr/>
          </p:nvSpPr>
          <p:spPr>
            <a:xfrm>
              <a:off x="4369967" y="2883396"/>
              <a:ext cx="7334352" cy="967639"/>
            </a:xfrm>
            <a:prstGeom prst="rect">
              <a:avLst/>
            </a:prstGeom>
            <a:ln>
              <a:solidFill>
                <a:schemeClr val="accent5"/>
              </a:solid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0442" tIns="30442" rIns="30442" bIns="30442" numCol="1" spcCol="1270" anchor="ctr" anchorCtr="0">
              <a:noAutofit/>
            </a:bodyPr>
            <a:lstStyle/>
            <a:p>
              <a:pPr lvl="0" defTabSz="889000">
                <a:lnSpc>
                  <a:spcPct val="90000"/>
                </a:lnSpc>
                <a:spcBef>
                  <a:spcPct val="0"/>
                </a:spcBef>
              </a:pPr>
              <a:r>
                <a:rPr lang="zh-CN" altLang="en-US" sz="2000" dirty="0">
                  <a:latin typeface="+mn-ea"/>
                </a:rPr>
                <a:t>朱熹特别强调教师在启发式教学中的重要性，认为教师如何有效地启发学生去主动思考是启发式教学成功的关键。</a:t>
              </a:r>
            </a:p>
          </p:txBody>
        </p:sp>
        <p:sp>
          <p:nvSpPr>
            <p:cNvPr id="15" name="任意多边形 14"/>
            <p:cNvSpPr/>
            <p:nvPr/>
          </p:nvSpPr>
          <p:spPr>
            <a:xfrm rot="2142401">
              <a:off x="1949324" y="4120055"/>
              <a:ext cx="799480" cy="45719"/>
            </a:xfrm>
            <a:custGeom>
              <a:avLst/>
              <a:gdLst>
                <a:gd name="connsiteX0" fmla="*/ 0 w 596794"/>
                <a:gd name="connsiteY0" fmla="*/ 14509 h 29019"/>
                <a:gd name="connsiteX1" fmla="*/ 596794 w 596794"/>
                <a:gd name="connsiteY1" fmla="*/ 14509 h 29019"/>
              </a:gdLst>
              <a:ahLst/>
              <a:cxnLst>
                <a:cxn ang="0">
                  <a:pos x="connsiteX0" y="connsiteY0"/>
                </a:cxn>
                <a:cxn ang="0">
                  <a:pos x="connsiteX1" y="connsiteY1"/>
                </a:cxn>
              </a:cxnLst>
              <a:rect l="l" t="t" r="r" b="b"/>
              <a:pathLst>
                <a:path w="596794" h="29019">
                  <a:moveTo>
                    <a:pt x="0" y="14509"/>
                  </a:moveTo>
                  <a:lnTo>
                    <a:pt x="596794" y="14509"/>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96177" tIns="-410" rIns="296177" bIns="-411" numCol="1" spcCol="1270" anchor="ctr" anchorCtr="0">
              <a:noAutofit/>
            </a:bodyPr>
            <a:lstStyle/>
            <a:p>
              <a:pPr lvl="0" algn="ctr" defTabSz="889000">
                <a:lnSpc>
                  <a:spcPct val="90000"/>
                </a:lnSpc>
                <a:spcBef>
                  <a:spcPct val="0"/>
                </a:spcBef>
                <a:spcAft>
                  <a:spcPct val="35000"/>
                </a:spcAft>
              </a:pPr>
              <a:endParaRPr lang="zh-CN" altLang="en-US" sz="2000" b="0" kern="1200">
                <a:solidFill>
                  <a:schemeClr val="tx1"/>
                </a:solidFill>
                <a:latin typeface="+mn-ea"/>
                <a:ea typeface="+mn-ea"/>
              </a:endParaRPr>
            </a:p>
          </p:txBody>
        </p:sp>
        <p:sp>
          <p:nvSpPr>
            <p:cNvPr id="16" name="矩形 15"/>
            <p:cNvSpPr/>
            <p:nvPr/>
          </p:nvSpPr>
          <p:spPr>
            <a:xfrm>
              <a:off x="2673844" y="4216105"/>
              <a:ext cx="1211516" cy="540000"/>
            </a:xfrm>
            <a:prstGeom prst="rect">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0442" tIns="30442" rIns="30442" bIns="30442" numCol="1" spcCol="1270" anchor="ctr" anchorCtr="0">
              <a:noAutofit/>
            </a:bodyPr>
            <a:lstStyle/>
            <a:p>
              <a:pPr lvl="0" algn="ctr" defTabSz="889000">
                <a:lnSpc>
                  <a:spcPct val="90000"/>
                </a:lnSpc>
                <a:spcBef>
                  <a:spcPct val="0"/>
                </a:spcBef>
                <a:spcAft>
                  <a:spcPct val="35000"/>
                </a:spcAft>
              </a:pPr>
              <a:r>
                <a:rPr lang="zh-CN" altLang="en-US" sz="2000" b="1" u="sng" dirty="0">
                  <a:solidFill>
                    <a:schemeClr val="accent5"/>
                  </a:solidFill>
                  <a:latin typeface="等线" panose="02010600030101010101" pitchFamily="2" charset="-122"/>
                  <a:ea typeface="等线" panose="02010600030101010101" pitchFamily="2" charset="-122"/>
                </a:rPr>
                <a:t>学思结合</a:t>
              </a:r>
            </a:p>
          </p:txBody>
        </p:sp>
        <p:sp>
          <p:nvSpPr>
            <p:cNvPr id="17" name="任意多边形 16"/>
            <p:cNvSpPr/>
            <p:nvPr/>
          </p:nvSpPr>
          <p:spPr>
            <a:xfrm>
              <a:off x="3885361" y="4456822"/>
              <a:ext cx="484606" cy="46355"/>
            </a:xfrm>
            <a:custGeom>
              <a:avLst/>
              <a:gdLst>
                <a:gd name="connsiteX0" fmla="*/ 0 w 484606"/>
                <a:gd name="connsiteY0" fmla="*/ 14509 h 29019"/>
                <a:gd name="connsiteX1" fmla="*/ 484606 w 484606"/>
                <a:gd name="connsiteY1" fmla="*/ 14509 h 29019"/>
              </a:gdLst>
              <a:ahLst/>
              <a:cxnLst>
                <a:cxn ang="0">
                  <a:pos x="connsiteX0" y="connsiteY0"/>
                </a:cxn>
                <a:cxn ang="0">
                  <a:pos x="connsiteX1" y="connsiteY1"/>
                </a:cxn>
              </a:cxnLst>
              <a:rect l="l" t="t" r="r" b="b"/>
              <a:pathLst>
                <a:path w="484606" h="29019">
                  <a:moveTo>
                    <a:pt x="0" y="14509"/>
                  </a:moveTo>
                  <a:lnTo>
                    <a:pt x="484606" y="14509"/>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42888" tIns="2395" rIns="242888" bIns="2394" numCol="1" spcCol="1270" anchor="ctr" anchorCtr="0">
              <a:noAutofit/>
            </a:bodyPr>
            <a:lstStyle/>
            <a:p>
              <a:pPr lvl="0" algn="ctr" defTabSz="889000">
                <a:lnSpc>
                  <a:spcPct val="90000"/>
                </a:lnSpc>
                <a:spcBef>
                  <a:spcPct val="0"/>
                </a:spcBef>
                <a:spcAft>
                  <a:spcPct val="35000"/>
                </a:spcAft>
              </a:pPr>
              <a:endParaRPr lang="zh-CN" altLang="en-US" sz="2000" b="0" kern="1200">
                <a:solidFill>
                  <a:schemeClr val="tx1"/>
                </a:solidFill>
                <a:latin typeface="+mn-ea"/>
                <a:ea typeface="+mn-ea"/>
              </a:endParaRPr>
            </a:p>
          </p:txBody>
        </p:sp>
        <p:sp>
          <p:nvSpPr>
            <p:cNvPr id="18" name="矩形 17"/>
            <p:cNvSpPr/>
            <p:nvPr/>
          </p:nvSpPr>
          <p:spPr>
            <a:xfrm>
              <a:off x="4369966" y="3996181"/>
              <a:ext cx="7334353" cy="967639"/>
            </a:xfrm>
            <a:prstGeom prst="rect">
              <a:avLst/>
            </a:prstGeom>
            <a:ln>
              <a:solidFill>
                <a:schemeClr val="accent5"/>
              </a:solid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0442" tIns="30442" rIns="30442" bIns="30442" numCol="1" spcCol="1270" anchor="ctr" anchorCtr="0">
              <a:noAutofit/>
            </a:bodyPr>
            <a:lstStyle/>
            <a:p>
              <a:pPr marL="457200" lvl="0" indent="-457200" defTabSz="889000">
                <a:lnSpc>
                  <a:spcPct val="90000"/>
                </a:lnSpc>
                <a:spcBef>
                  <a:spcPct val="0"/>
                </a:spcBef>
                <a:buFont typeface="+mj-lt"/>
                <a:buAutoNum type="arabicPeriod"/>
              </a:pPr>
              <a:r>
                <a:rPr lang="zh-CN" altLang="en-US" sz="2000" dirty="0">
                  <a:latin typeface="+mn-ea"/>
                </a:rPr>
                <a:t>最早提出者：</a:t>
              </a:r>
              <a:r>
                <a:rPr lang="zh-CN" altLang="en-US" sz="2000" b="1" u="sng" dirty="0">
                  <a:solidFill>
                    <a:schemeClr val="accent5"/>
                  </a:solidFill>
                  <a:latin typeface="等线" panose="02010600030101010101" pitchFamily="2" charset="-122"/>
                  <a:ea typeface="等线" panose="02010600030101010101" pitchFamily="2" charset="-122"/>
                </a:rPr>
                <a:t>孔子</a:t>
              </a:r>
              <a:r>
                <a:rPr lang="zh-CN" altLang="en-US" sz="2000" dirty="0">
                  <a:latin typeface="+mn-ea"/>
                </a:rPr>
                <a:t>。“学而不思则罔，思而不学则殆”</a:t>
              </a:r>
            </a:p>
            <a:p>
              <a:pPr marL="457200" lvl="0" indent="-457200" defTabSz="889000">
                <a:lnSpc>
                  <a:spcPct val="90000"/>
                </a:lnSpc>
                <a:spcBef>
                  <a:spcPct val="0"/>
                </a:spcBef>
                <a:buFont typeface="+mj-lt"/>
                <a:buAutoNum type="arabicPeriod"/>
              </a:pPr>
              <a:r>
                <a:rPr lang="zh-CN" altLang="en-US" sz="2000" dirty="0">
                  <a:latin typeface="+mn-ea"/>
                </a:rPr>
                <a:t>朱熹继承并发展了孔子学思并重的教学思想，认为学思结合，是学习成功的保证。</a:t>
              </a:r>
            </a:p>
          </p:txBody>
        </p:sp>
        <p:sp>
          <p:nvSpPr>
            <p:cNvPr id="19" name="任意多边形 18"/>
            <p:cNvSpPr/>
            <p:nvPr/>
          </p:nvSpPr>
          <p:spPr>
            <a:xfrm rot="3907178">
              <a:off x="1511569" y="4743687"/>
              <a:ext cx="1839944" cy="29019"/>
            </a:xfrm>
            <a:custGeom>
              <a:avLst/>
              <a:gdLst>
                <a:gd name="connsiteX0" fmla="*/ 0 w 1151836"/>
                <a:gd name="connsiteY0" fmla="*/ 14509 h 29019"/>
                <a:gd name="connsiteX1" fmla="*/ 1151836 w 1151836"/>
                <a:gd name="connsiteY1" fmla="*/ 14509 h 29019"/>
              </a:gdLst>
              <a:ahLst/>
              <a:cxnLst>
                <a:cxn ang="0">
                  <a:pos x="connsiteX0" y="connsiteY0"/>
                </a:cxn>
                <a:cxn ang="0">
                  <a:pos x="connsiteX1" y="connsiteY1"/>
                </a:cxn>
              </a:cxnLst>
              <a:rect l="l" t="t" r="r" b="b"/>
              <a:pathLst>
                <a:path w="1151836" h="29019">
                  <a:moveTo>
                    <a:pt x="0" y="14509"/>
                  </a:moveTo>
                  <a:lnTo>
                    <a:pt x="1151836" y="14509"/>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59821" tIns="-14287" rIns="559823" bIns="-14286" numCol="1" spcCol="1270" anchor="ctr" anchorCtr="0">
              <a:noAutofit/>
            </a:bodyPr>
            <a:lstStyle/>
            <a:p>
              <a:pPr lvl="0" algn="ctr" defTabSz="889000">
                <a:lnSpc>
                  <a:spcPct val="90000"/>
                </a:lnSpc>
                <a:spcBef>
                  <a:spcPct val="0"/>
                </a:spcBef>
                <a:spcAft>
                  <a:spcPct val="35000"/>
                </a:spcAft>
              </a:pPr>
              <a:endParaRPr lang="zh-CN" altLang="en-US" sz="2000" b="0" kern="1200">
                <a:solidFill>
                  <a:schemeClr val="tx1"/>
                </a:solidFill>
                <a:latin typeface="+mn-ea"/>
                <a:ea typeface="+mn-ea"/>
              </a:endParaRPr>
            </a:p>
          </p:txBody>
        </p:sp>
        <p:sp>
          <p:nvSpPr>
            <p:cNvPr id="20" name="矩形 19"/>
            <p:cNvSpPr/>
            <p:nvPr/>
          </p:nvSpPr>
          <p:spPr>
            <a:xfrm>
              <a:off x="2673844" y="5328889"/>
              <a:ext cx="1211516" cy="540000"/>
            </a:xfrm>
            <a:prstGeom prst="rect">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0442" tIns="30442" rIns="30442" bIns="30442" numCol="1" spcCol="1270" anchor="ctr" anchorCtr="0">
              <a:noAutofit/>
            </a:bodyPr>
            <a:lstStyle/>
            <a:p>
              <a:pPr lvl="0" algn="ctr" defTabSz="889000">
                <a:lnSpc>
                  <a:spcPct val="90000"/>
                </a:lnSpc>
                <a:spcBef>
                  <a:spcPct val="0"/>
                </a:spcBef>
                <a:spcAft>
                  <a:spcPct val="35000"/>
                </a:spcAft>
              </a:pPr>
              <a:r>
                <a:rPr lang="zh-CN" altLang="en-US" sz="2000" b="1" u="sng" dirty="0">
                  <a:solidFill>
                    <a:schemeClr val="accent5"/>
                  </a:solidFill>
                  <a:latin typeface="等线" panose="02010600030101010101" pitchFamily="2" charset="-122"/>
                  <a:ea typeface="等线" panose="02010600030101010101" pitchFamily="2" charset="-122"/>
                </a:rPr>
                <a:t>教学相长</a:t>
              </a:r>
            </a:p>
          </p:txBody>
        </p:sp>
        <p:sp>
          <p:nvSpPr>
            <p:cNvPr id="21" name="任意多边形 20"/>
            <p:cNvSpPr/>
            <p:nvPr/>
          </p:nvSpPr>
          <p:spPr>
            <a:xfrm>
              <a:off x="3885361" y="5569606"/>
              <a:ext cx="484606" cy="46355"/>
            </a:xfrm>
            <a:custGeom>
              <a:avLst/>
              <a:gdLst>
                <a:gd name="connsiteX0" fmla="*/ 0 w 484606"/>
                <a:gd name="connsiteY0" fmla="*/ 14509 h 29019"/>
                <a:gd name="connsiteX1" fmla="*/ 484606 w 484606"/>
                <a:gd name="connsiteY1" fmla="*/ 14509 h 29019"/>
              </a:gdLst>
              <a:ahLst/>
              <a:cxnLst>
                <a:cxn ang="0">
                  <a:pos x="connsiteX0" y="connsiteY0"/>
                </a:cxn>
                <a:cxn ang="0">
                  <a:pos x="connsiteX1" y="connsiteY1"/>
                </a:cxn>
              </a:cxnLst>
              <a:rect l="l" t="t" r="r" b="b"/>
              <a:pathLst>
                <a:path w="484606" h="29019">
                  <a:moveTo>
                    <a:pt x="0" y="14509"/>
                  </a:moveTo>
                  <a:lnTo>
                    <a:pt x="484606" y="14509"/>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42888" tIns="2394" rIns="242888" bIns="2395" numCol="1" spcCol="1270" anchor="ctr" anchorCtr="0">
              <a:noAutofit/>
            </a:bodyPr>
            <a:lstStyle/>
            <a:p>
              <a:pPr lvl="0" algn="ctr" defTabSz="889000">
                <a:lnSpc>
                  <a:spcPct val="90000"/>
                </a:lnSpc>
                <a:spcBef>
                  <a:spcPct val="0"/>
                </a:spcBef>
                <a:spcAft>
                  <a:spcPct val="35000"/>
                </a:spcAft>
              </a:pPr>
              <a:endParaRPr lang="zh-CN" altLang="en-US" sz="2000" b="0" kern="1200">
                <a:solidFill>
                  <a:schemeClr val="tx1"/>
                </a:solidFill>
                <a:latin typeface="+mn-ea"/>
                <a:ea typeface="+mn-ea"/>
              </a:endParaRPr>
            </a:p>
          </p:txBody>
        </p:sp>
        <p:sp>
          <p:nvSpPr>
            <p:cNvPr id="22" name="矩形 21"/>
            <p:cNvSpPr/>
            <p:nvPr/>
          </p:nvSpPr>
          <p:spPr>
            <a:xfrm>
              <a:off x="4369967" y="5108965"/>
              <a:ext cx="7334352" cy="967639"/>
            </a:xfrm>
            <a:prstGeom prst="rect">
              <a:avLst/>
            </a:prstGeom>
            <a:ln>
              <a:solidFill>
                <a:schemeClr val="accent5"/>
              </a:solidFill>
            </a:ln>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0442" tIns="30442" rIns="30442" bIns="30442" numCol="1" spcCol="1270" anchor="ctr" anchorCtr="0">
              <a:noAutofit/>
            </a:bodyPr>
            <a:lstStyle/>
            <a:p>
              <a:pPr marL="457200" lvl="0" indent="-457200" defTabSz="889000">
                <a:lnSpc>
                  <a:spcPct val="90000"/>
                </a:lnSpc>
                <a:spcBef>
                  <a:spcPct val="0"/>
                </a:spcBef>
                <a:spcAft>
                  <a:spcPct val="35000"/>
                </a:spcAft>
                <a:buFont typeface="+mj-lt"/>
                <a:buAutoNum type="arabicPeriod"/>
              </a:pPr>
              <a:r>
                <a:rPr lang="zh-CN" altLang="en-US" sz="2000" dirty="0">
                  <a:latin typeface="+mn-ea"/>
                </a:rPr>
                <a:t>最早提出：</a:t>
              </a:r>
              <a:r>
                <a:rPr lang="en-US" altLang="zh-CN" sz="2000" dirty="0">
                  <a:latin typeface="+mn-ea"/>
                </a:rPr>
                <a:t>《</a:t>
              </a:r>
              <a:r>
                <a:rPr lang="zh-CN" altLang="en-US" sz="2000" dirty="0">
                  <a:latin typeface="+mn-ea"/>
                </a:rPr>
                <a:t>礼记</a:t>
              </a:r>
              <a:r>
                <a:rPr lang="en-US" altLang="zh-CN" sz="2000" dirty="0">
                  <a:latin typeface="+mn-ea"/>
                </a:rPr>
                <a:t>·</a:t>
              </a:r>
              <a:r>
                <a:rPr lang="zh-CN" altLang="en-US" sz="2000" dirty="0">
                  <a:latin typeface="+mn-ea"/>
                </a:rPr>
                <a:t>学记</a:t>
              </a:r>
              <a:r>
                <a:rPr lang="en-US" altLang="zh-CN" sz="2000" dirty="0">
                  <a:latin typeface="+mn-ea"/>
                </a:rPr>
                <a:t>》</a:t>
              </a:r>
            </a:p>
          </p:txBody>
        </p:sp>
      </p:grpSp>
      <p:sp>
        <p:nvSpPr>
          <p:cNvPr id="23" name="圆角矩形 22"/>
          <p:cNvSpPr/>
          <p:nvPr/>
        </p:nvSpPr>
        <p:spPr>
          <a:xfrm>
            <a:off x="5256413" y="1327715"/>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大</a:t>
            </a:r>
            <a:endParaRPr lang="zh-CN" altLang="en-US" sz="2000" dirty="0">
              <a:latin typeface="+mj-ea"/>
              <a:ea typeface="+mj-ea"/>
            </a:endParaRPr>
          </a:p>
        </p:txBody>
      </p:sp>
      <p:sp>
        <p:nvSpPr>
          <p:cNvPr id="24" name="任意多边形 73"/>
          <p:cNvSpPr/>
          <p:nvPr/>
        </p:nvSpPr>
        <p:spPr>
          <a:xfrm>
            <a:off x="7684661" y="613190"/>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第四节 教育</a:t>
            </a:r>
            <a:endParaRPr lang="zh-CN" altLang="en-US" sz="2000" kern="1200" dirty="0"/>
          </a:p>
        </p:txBody>
      </p:sp>
      <p:sp>
        <p:nvSpPr>
          <p:cNvPr id="25" name="任意多边形 74"/>
          <p:cNvSpPr/>
          <p:nvPr/>
        </p:nvSpPr>
        <p:spPr>
          <a:xfrm rot="18289469">
            <a:off x="8999095" y="565012"/>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26" name="任意多边形 75"/>
          <p:cNvSpPr/>
          <p:nvPr/>
        </p:nvSpPr>
        <p:spPr>
          <a:xfrm>
            <a:off x="9583600" y="2364"/>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古代教育的基本特征</a:t>
            </a:r>
            <a:endParaRPr lang="zh-CN" altLang="en-US" sz="2000" kern="1200" dirty="0"/>
          </a:p>
        </p:txBody>
      </p:sp>
      <p:sp>
        <p:nvSpPr>
          <p:cNvPr id="27" name="任意多边形 76"/>
          <p:cNvSpPr/>
          <p:nvPr/>
        </p:nvSpPr>
        <p:spPr>
          <a:xfrm>
            <a:off x="9158679" y="870426"/>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28" name="任意多边形 77"/>
          <p:cNvSpPr/>
          <p:nvPr/>
        </p:nvSpPr>
        <p:spPr>
          <a:xfrm>
            <a:off x="9583600" y="613190"/>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古代教育的总体目标</a:t>
            </a:r>
            <a:endParaRPr lang="zh-CN" altLang="en-US" sz="2000" kern="1200" dirty="0"/>
          </a:p>
        </p:txBody>
      </p:sp>
      <p:sp>
        <p:nvSpPr>
          <p:cNvPr id="29" name="任意多边形 78"/>
          <p:cNvSpPr/>
          <p:nvPr/>
        </p:nvSpPr>
        <p:spPr>
          <a:xfrm rot="3310531">
            <a:off x="8999095" y="1175839"/>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30" name="任意多边形 79"/>
          <p:cNvSpPr/>
          <p:nvPr/>
        </p:nvSpPr>
        <p:spPr>
          <a:xfrm>
            <a:off x="9583600" y="1224017"/>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古代教育的教学思想</a:t>
            </a:r>
            <a:endParaRPr lang="zh-CN" altLang="en-US" sz="2000" kern="1200" dirty="0"/>
          </a:p>
        </p:txBody>
      </p:sp>
      <p:sp>
        <p:nvSpPr>
          <p:cNvPr id="31" name="矩形 30"/>
          <p:cNvSpPr/>
          <p:nvPr/>
        </p:nvSpPr>
        <p:spPr>
          <a:xfrm>
            <a:off x="620132" y="0"/>
            <a:ext cx="2955056" cy="338554"/>
          </a:xfrm>
          <a:prstGeom prst="rect">
            <a:avLst/>
          </a:prstGeom>
        </p:spPr>
        <p:txBody>
          <a:bodyPr wrap="none">
            <a:spAutoFit/>
          </a:bodyPr>
          <a:lstStyle/>
          <a:p>
            <a:r>
              <a:rPr lang="en-US" altLang="zh-CN" sz="1600" dirty="0"/>
              <a:t>5.4.3 </a:t>
            </a:r>
            <a:r>
              <a:rPr lang="zh-CN" altLang="en-US" sz="1600" dirty="0" smtClean="0"/>
              <a:t>中国</a:t>
            </a:r>
            <a:r>
              <a:rPr lang="zh-CN" altLang="en-US" sz="1600" dirty="0"/>
              <a:t>古代教育的教学思想</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因材施教的最早实践者是（ ）</a:t>
            </a:r>
          </a:p>
          <a:p>
            <a:endParaRPr lang="en-US" altLang="zh-CN" dirty="0" smtClean="0"/>
          </a:p>
          <a:p>
            <a:r>
              <a:rPr lang="en-US" altLang="zh-CN" dirty="0" smtClean="0"/>
              <a:t>A</a:t>
            </a:r>
            <a:r>
              <a:rPr lang="en-US" altLang="zh-CN" dirty="0"/>
              <a:t>:</a:t>
            </a:r>
            <a:r>
              <a:rPr lang="zh-CN" altLang="en-US" dirty="0"/>
              <a:t>周公</a:t>
            </a:r>
          </a:p>
          <a:p>
            <a:r>
              <a:rPr lang="en-US" altLang="zh-CN" dirty="0"/>
              <a:t>B:</a:t>
            </a:r>
            <a:r>
              <a:rPr lang="zh-CN" altLang="en-US" dirty="0"/>
              <a:t>孔子</a:t>
            </a:r>
          </a:p>
          <a:p>
            <a:r>
              <a:rPr lang="en-US" altLang="zh-CN" dirty="0"/>
              <a:t>C:</a:t>
            </a:r>
            <a:r>
              <a:rPr lang="zh-CN" altLang="en-US" dirty="0"/>
              <a:t>孟子</a:t>
            </a:r>
          </a:p>
          <a:p>
            <a:r>
              <a:rPr lang="en-US" altLang="zh-CN" dirty="0"/>
              <a:t>D:</a:t>
            </a:r>
            <a:r>
              <a:rPr lang="zh-CN" altLang="en-US" dirty="0"/>
              <a:t>荀子</a:t>
            </a:r>
          </a:p>
          <a:p>
            <a:r>
              <a:rPr lang="zh-CN" altLang="en-US" dirty="0"/>
              <a:t/>
            </a:r>
            <a:br>
              <a:rPr lang="zh-CN" altLang="en-US" dirty="0"/>
            </a:br>
            <a:endParaRPr lang="zh-CN" altLang="en-US" dirty="0"/>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47</a:t>
            </a:fld>
            <a:endParaRPr lang="zh-CN" altLang="en-US"/>
          </a:p>
        </p:txBody>
      </p:sp>
    </p:spTree>
    <p:extLst>
      <p:ext uri="{BB962C8B-B14F-4D97-AF65-F5344CB8AC3E}">
        <p14:creationId xmlns:p14="http://schemas.microsoft.com/office/powerpoint/2010/main" val="1639642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“学而不思则罔，思而不学则殆”。这句名言总结的一条中国古代教学原则是（ ）</a:t>
            </a:r>
          </a:p>
          <a:p>
            <a:endParaRPr lang="en-US" altLang="zh-CN" dirty="0" smtClean="0"/>
          </a:p>
          <a:p>
            <a:r>
              <a:rPr lang="en-US" altLang="zh-CN" dirty="0" smtClean="0"/>
              <a:t>A</a:t>
            </a:r>
            <a:r>
              <a:rPr lang="en-US" altLang="zh-CN" dirty="0"/>
              <a:t>:</a:t>
            </a:r>
            <a:r>
              <a:rPr lang="zh-CN" altLang="en-US" dirty="0"/>
              <a:t>因材施教</a:t>
            </a:r>
          </a:p>
          <a:p>
            <a:r>
              <a:rPr lang="en-US" altLang="zh-CN" dirty="0"/>
              <a:t>B:</a:t>
            </a:r>
            <a:r>
              <a:rPr lang="zh-CN" altLang="en-US" dirty="0"/>
              <a:t>启发引导</a:t>
            </a:r>
          </a:p>
          <a:p>
            <a:r>
              <a:rPr lang="en-US" altLang="zh-CN" dirty="0"/>
              <a:t>C:</a:t>
            </a:r>
            <a:r>
              <a:rPr lang="zh-CN" altLang="en-US" dirty="0"/>
              <a:t>学思结合</a:t>
            </a:r>
          </a:p>
          <a:p>
            <a:r>
              <a:rPr lang="en-US" altLang="zh-CN" dirty="0"/>
              <a:t>D:</a:t>
            </a:r>
            <a:r>
              <a:rPr lang="zh-CN" altLang="en-US" dirty="0"/>
              <a:t>教学相长</a:t>
            </a:r>
          </a:p>
          <a:p>
            <a:r>
              <a:rPr lang="zh-CN" altLang="en-US" dirty="0"/>
              <a:t/>
            </a:r>
            <a:br>
              <a:rPr lang="zh-CN" altLang="en-US" dirty="0"/>
            </a:br>
            <a:endParaRPr lang="zh-CN" altLang="en-US" dirty="0"/>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48</a:t>
            </a:fld>
            <a:endParaRPr lang="zh-CN" altLang="en-US"/>
          </a:p>
        </p:txBody>
      </p:sp>
    </p:spTree>
    <p:extLst>
      <p:ext uri="{BB962C8B-B14F-4D97-AF65-F5344CB8AC3E}">
        <p14:creationId xmlns:p14="http://schemas.microsoft.com/office/powerpoint/2010/main" val="5564903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“教学相长”作为中国古代一个重要的教育思想命题，首先提出它的是（ ）</a:t>
            </a:r>
          </a:p>
          <a:p>
            <a:endParaRPr lang="en-US" altLang="zh-CN" dirty="0" smtClean="0"/>
          </a:p>
          <a:p>
            <a:r>
              <a:rPr lang="en-US" altLang="zh-CN" dirty="0" smtClean="0"/>
              <a:t>A</a:t>
            </a:r>
            <a:r>
              <a:rPr lang="en-US" altLang="zh-CN" dirty="0"/>
              <a:t>:《</a:t>
            </a:r>
            <a:r>
              <a:rPr lang="zh-CN" altLang="en-US" dirty="0"/>
              <a:t>礼记</a:t>
            </a:r>
            <a:r>
              <a:rPr lang="en-US" altLang="zh-CN" dirty="0"/>
              <a:t>·</a:t>
            </a:r>
            <a:r>
              <a:rPr lang="zh-CN" altLang="en-US" dirty="0"/>
              <a:t>大学</a:t>
            </a:r>
            <a:r>
              <a:rPr lang="en-US" altLang="zh-CN" dirty="0"/>
              <a:t>》</a:t>
            </a:r>
          </a:p>
          <a:p>
            <a:r>
              <a:rPr lang="en-US" altLang="zh-CN" dirty="0"/>
              <a:t>B:《</a:t>
            </a:r>
            <a:r>
              <a:rPr lang="zh-CN" altLang="en-US" dirty="0"/>
              <a:t>礼记</a:t>
            </a:r>
            <a:r>
              <a:rPr lang="en-US" altLang="zh-CN" dirty="0"/>
              <a:t>·</a:t>
            </a:r>
            <a:r>
              <a:rPr lang="zh-CN" altLang="en-US" dirty="0"/>
              <a:t>学记</a:t>
            </a:r>
            <a:r>
              <a:rPr lang="en-US" altLang="zh-CN" dirty="0"/>
              <a:t>》</a:t>
            </a:r>
          </a:p>
          <a:p>
            <a:r>
              <a:rPr lang="en-US" altLang="zh-CN" dirty="0"/>
              <a:t>C:《</a:t>
            </a:r>
            <a:r>
              <a:rPr lang="zh-CN" altLang="en-US" dirty="0"/>
              <a:t>荀子</a:t>
            </a:r>
            <a:r>
              <a:rPr lang="en-US" altLang="zh-CN" dirty="0"/>
              <a:t>·</a:t>
            </a:r>
            <a:r>
              <a:rPr lang="zh-CN" altLang="en-US" dirty="0"/>
              <a:t>劝学</a:t>
            </a:r>
            <a:r>
              <a:rPr lang="en-US" altLang="zh-CN" dirty="0"/>
              <a:t>》</a:t>
            </a:r>
          </a:p>
          <a:p>
            <a:r>
              <a:rPr lang="en-US" altLang="zh-CN" dirty="0"/>
              <a:t>D:《</a:t>
            </a:r>
            <a:r>
              <a:rPr lang="zh-CN" altLang="en-US" dirty="0"/>
              <a:t>论语</a:t>
            </a:r>
            <a:r>
              <a:rPr lang="en-US" altLang="zh-CN" dirty="0"/>
              <a:t>·</a:t>
            </a:r>
            <a:r>
              <a:rPr lang="zh-CN" altLang="en-US" dirty="0"/>
              <a:t>学而</a:t>
            </a:r>
            <a:r>
              <a:rPr lang="en-US" altLang="zh-CN" dirty="0"/>
              <a:t>》</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49</a:t>
            </a:fld>
            <a:endParaRPr lang="zh-CN" altLang="en-US"/>
          </a:p>
        </p:txBody>
      </p:sp>
    </p:spTree>
    <p:extLst>
      <p:ext uri="{BB962C8B-B14F-4D97-AF65-F5344CB8AC3E}">
        <p14:creationId xmlns:p14="http://schemas.microsoft.com/office/powerpoint/2010/main" val="692098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本章结构图</a:t>
            </a:r>
          </a:p>
        </p:txBody>
      </p:sp>
      <p:sp>
        <p:nvSpPr>
          <p:cNvPr id="4" name="灯片编号占位符 3"/>
          <p:cNvSpPr>
            <a:spLocks noGrp="1"/>
          </p:cNvSpPr>
          <p:nvPr>
            <p:ph type="sldNum" sz="quarter" idx="12"/>
          </p:nvPr>
        </p:nvSpPr>
        <p:spPr/>
        <p:txBody>
          <a:bodyPr/>
          <a:lstStyle/>
          <a:p>
            <a:fld id="{2F525CE8-A4D9-4C72-B3B7-D1ED057FD700}" type="slidenum">
              <a:rPr lang="zh-CN" altLang="en-US" smtClean="0"/>
              <a:t>5</a:t>
            </a:fld>
            <a:endParaRPr lang="zh-CN" altLang="en-US"/>
          </a:p>
        </p:txBody>
      </p:sp>
      <p:sp>
        <p:nvSpPr>
          <p:cNvPr id="90" name="任意多边形 89"/>
          <p:cNvSpPr/>
          <p:nvPr/>
        </p:nvSpPr>
        <p:spPr>
          <a:xfrm>
            <a:off x="5177942" y="3136700"/>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第五章</a:t>
            </a:r>
            <a:endParaRPr lang="zh-CN" altLang="en-US" sz="2000" kern="1200" dirty="0"/>
          </a:p>
        </p:txBody>
      </p:sp>
      <p:sp>
        <p:nvSpPr>
          <p:cNvPr id="91" name="任意多边形 90"/>
          <p:cNvSpPr/>
          <p:nvPr/>
        </p:nvSpPr>
        <p:spPr>
          <a:xfrm rot="4099285">
            <a:off x="4309640" y="2804069"/>
            <a:ext cx="1238658" cy="22742"/>
          </a:xfrm>
          <a:custGeom>
            <a:avLst/>
            <a:gdLst>
              <a:gd name="connsiteX0" fmla="*/ 0 w 1238658"/>
              <a:gd name="connsiteY0" fmla="*/ 11370 h 22741"/>
              <a:gd name="connsiteX1" fmla="*/ 1238658 w 1238658"/>
              <a:gd name="connsiteY1" fmla="*/ 11370 h 22741"/>
            </a:gdLst>
            <a:ahLst/>
            <a:cxnLst>
              <a:cxn ang="0">
                <a:pos x="connsiteX0" y="connsiteY0"/>
              </a:cxn>
              <a:cxn ang="0">
                <a:pos x="connsiteX1" y="connsiteY1"/>
              </a:cxn>
            </a:cxnLst>
            <a:rect l="l" t="t" r="r" b="b"/>
            <a:pathLst>
              <a:path w="1238658" h="22741">
                <a:moveTo>
                  <a:pt x="1238658" y="11371"/>
                </a:moveTo>
                <a:lnTo>
                  <a:pt x="0" y="1137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601062" tIns="-19595" rIns="601063" bIns="-19596"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2" name="任意多边形 91"/>
          <p:cNvSpPr/>
          <p:nvPr/>
        </p:nvSpPr>
        <p:spPr>
          <a:xfrm>
            <a:off x="3194425" y="1979483"/>
            <a:ext cx="1430621"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第一节 哲学</a:t>
            </a:r>
            <a:endParaRPr lang="zh-CN" altLang="en-US" sz="2000" kern="1200" dirty="0"/>
          </a:p>
        </p:txBody>
      </p:sp>
      <p:sp>
        <p:nvSpPr>
          <p:cNvPr id="93" name="任意多边形 92"/>
          <p:cNvSpPr/>
          <p:nvPr/>
        </p:nvSpPr>
        <p:spPr>
          <a:xfrm rot="3310531">
            <a:off x="2565026" y="1925216"/>
            <a:ext cx="801240" cy="22742"/>
          </a:xfrm>
          <a:custGeom>
            <a:avLst/>
            <a:gdLst>
              <a:gd name="connsiteX0" fmla="*/ 0 w 801240"/>
              <a:gd name="connsiteY0" fmla="*/ 11370 h 22741"/>
              <a:gd name="connsiteX1" fmla="*/ 801240 w 801240"/>
              <a:gd name="connsiteY1" fmla="*/ 11370 h 22741"/>
            </a:gdLst>
            <a:ahLst/>
            <a:cxnLst>
              <a:cxn ang="0">
                <a:pos x="connsiteX0" y="connsiteY0"/>
              </a:cxn>
              <a:cxn ang="0">
                <a:pos x="connsiteX1" y="connsiteY1"/>
              </a:cxn>
            </a:cxnLst>
            <a:rect l="l" t="t" r="r" b="b"/>
            <a:pathLst>
              <a:path w="801240" h="22741">
                <a:moveTo>
                  <a:pt x="80124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93289" tIns="-8660" rIns="393289" bIns="-86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4" name="任意多边形 93"/>
          <p:cNvSpPr/>
          <p:nvPr/>
        </p:nvSpPr>
        <p:spPr>
          <a:xfrm>
            <a:off x="1592966" y="1321741"/>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rPr>
              <a:t>天人合一</a:t>
            </a:r>
            <a:endParaRPr lang="zh-CN" altLang="en-US" sz="2000" kern="1200" dirty="0">
              <a:solidFill>
                <a:schemeClr val="tx1"/>
              </a:solidFill>
            </a:endParaRPr>
          </a:p>
        </p:txBody>
      </p:sp>
      <p:sp>
        <p:nvSpPr>
          <p:cNvPr id="95" name="任意多边形 94"/>
          <p:cNvSpPr/>
          <p:nvPr/>
        </p:nvSpPr>
        <p:spPr>
          <a:xfrm>
            <a:off x="2736866" y="2254088"/>
            <a:ext cx="457560" cy="22742"/>
          </a:xfrm>
          <a:custGeom>
            <a:avLst/>
            <a:gdLst>
              <a:gd name="connsiteX0" fmla="*/ 0 w 457560"/>
              <a:gd name="connsiteY0" fmla="*/ 11370 h 22741"/>
              <a:gd name="connsiteX1" fmla="*/ 457560 w 457560"/>
              <a:gd name="connsiteY1" fmla="*/ 11370 h 22741"/>
            </a:gdLst>
            <a:ahLst/>
            <a:cxnLst>
              <a:cxn ang="0">
                <a:pos x="connsiteX0" y="connsiteY0"/>
              </a:cxn>
              <a:cxn ang="0">
                <a:pos x="connsiteX1" y="connsiteY1"/>
              </a:cxn>
            </a:cxnLst>
            <a:rect l="l" t="t" r="r" b="b"/>
            <a:pathLst>
              <a:path w="457560" h="22741">
                <a:moveTo>
                  <a:pt x="45756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30041" tIns="-69" rIns="230041" bIns="-6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6" name="任意多边形 95"/>
          <p:cNvSpPr/>
          <p:nvPr/>
        </p:nvSpPr>
        <p:spPr>
          <a:xfrm>
            <a:off x="1592966" y="1979483"/>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中庸之道</a:t>
            </a:r>
            <a:endParaRPr lang="zh-CN" altLang="en-US" sz="2000" kern="1200" dirty="0"/>
          </a:p>
        </p:txBody>
      </p:sp>
      <p:sp>
        <p:nvSpPr>
          <p:cNvPr id="97" name="任意多边形 96"/>
          <p:cNvSpPr/>
          <p:nvPr/>
        </p:nvSpPr>
        <p:spPr>
          <a:xfrm rot="18289469">
            <a:off x="2565026" y="2582959"/>
            <a:ext cx="801240" cy="22741"/>
          </a:xfrm>
          <a:custGeom>
            <a:avLst/>
            <a:gdLst>
              <a:gd name="connsiteX0" fmla="*/ 0 w 801240"/>
              <a:gd name="connsiteY0" fmla="*/ 11370 h 22741"/>
              <a:gd name="connsiteX1" fmla="*/ 801240 w 801240"/>
              <a:gd name="connsiteY1" fmla="*/ 11370 h 22741"/>
            </a:gdLst>
            <a:ahLst/>
            <a:cxnLst>
              <a:cxn ang="0">
                <a:pos x="connsiteX0" y="connsiteY0"/>
              </a:cxn>
              <a:cxn ang="0">
                <a:pos x="connsiteX1" y="connsiteY1"/>
              </a:cxn>
            </a:cxnLst>
            <a:rect l="l" t="t" r="r" b="b"/>
            <a:pathLst>
              <a:path w="801240" h="22741">
                <a:moveTo>
                  <a:pt x="80124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93288" tIns="-8661" rIns="393289" bIns="-86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8" name="任意多边形 97"/>
          <p:cNvSpPr/>
          <p:nvPr/>
        </p:nvSpPr>
        <p:spPr>
          <a:xfrm>
            <a:off x="1592966" y="2637226"/>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知行合一</a:t>
            </a:r>
          </a:p>
        </p:txBody>
      </p:sp>
      <p:sp>
        <p:nvSpPr>
          <p:cNvPr id="99" name="任意多边形 98"/>
          <p:cNvSpPr/>
          <p:nvPr/>
        </p:nvSpPr>
        <p:spPr>
          <a:xfrm rot="17500715">
            <a:off x="4309640" y="3955118"/>
            <a:ext cx="1238658" cy="22742"/>
          </a:xfrm>
          <a:custGeom>
            <a:avLst/>
            <a:gdLst>
              <a:gd name="connsiteX0" fmla="*/ 0 w 1238658"/>
              <a:gd name="connsiteY0" fmla="*/ 11370 h 22741"/>
              <a:gd name="connsiteX1" fmla="*/ 1238658 w 1238658"/>
              <a:gd name="connsiteY1" fmla="*/ 11370 h 22741"/>
            </a:gdLst>
            <a:ahLst/>
            <a:cxnLst>
              <a:cxn ang="0">
                <a:pos x="connsiteX0" y="connsiteY0"/>
              </a:cxn>
              <a:cxn ang="0">
                <a:pos x="connsiteX1" y="connsiteY1"/>
              </a:cxn>
            </a:cxnLst>
            <a:rect l="l" t="t" r="r" b="b"/>
            <a:pathLst>
              <a:path w="1238658" h="22741">
                <a:moveTo>
                  <a:pt x="1238658" y="11371"/>
                </a:moveTo>
                <a:lnTo>
                  <a:pt x="0" y="1137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601063" tIns="-19595" rIns="601063" bIns="-19596"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0" name="任意多边形 99"/>
          <p:cNvSpPr/>
          <p:nvPr/>
        </p:nvSpPr>
        <p:spPr>
          <a:xfrm>
            <a:off x="3194426" y="4281582"/>
            <a:ext cx="1473806"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第二节 宗教</a:t>
            </a:r>
            <a:endParaRPr lang="zh-CN" altLang="en-US" sz="2000" kern="1200" dirty="0"/>
          </a:p>
        </p:txBody>
      </p:sp>
      <p:sp>
        <p:nvSpPr>
          <p:cNvPr id="101" name="任意多边形 100"/>
          <p:cNvSpPr/>
          <p:nvPr/>
        </p:nvSpPr>
        <p:spPr>
          <a:xfrm rot="3907178">
            <a:off x="2421870" y="4062879"/>
            <a:ext cx="1087552" cy="22742"/>
          </a:xfrm>
          <a:custGeom>
            <a:avLst/>
            <a:gdLst>
              <a:gd name="connsiteX0" fmla="*/ 0 w 1087551"/>
              <a:gd name="connsiteY0" fmla="*/ 11370 h 22741"/>
              <a:gd name="connsiteX1" fmla="*/ 1087551 w 1087551"/>
              <a:gd name="connsiteY1" fmla="*/ 11370 h 22741"/>
            </a:gdLst>
            <a:ahLst/>
            <a:cxnLst>
              <a:cxn ang="0">
                <a:pos x="connsiteX0" y="connsiteY0"/>
              </a:cxn>
              <a:cxn ang="0">
                <a:pos x="connsiteX1" y="connsiteY1"/>
              </a:cxn>
            </a:cxnLst>
            <a:rect l="l" t="t" r="r" b="b"/>
            <a:pathLst>
              <a:path w="1087551" h="22741">
                <a:moveTo>
                  <a:pt x="1087551"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29287" tIns="-15817" rIns="529287" bIns="-15819"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2" name="任意多边形 101"/>
          <p:cNvSpPr/>
          <p:nvPr/>
        </p:nvSpPr>
        <p:spPr>
          <a:xfrm>
            <a:off x="1592966" y="3294968"/>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原始宗教</a:t>
            </a:r>
            <a:endParaRPr lang="zh-CN" altLang="en-US" sz="2000" kern="1200" dirty="0"/>
          </a:p>
        </p:txBody>
      </p:sp>
      <p:sp>
        <p:nvSpPr>
          <p:cNvPr id="103" name="任意多边形 102"/>
          <p:cNvSpPr/>
          <p:nvPr/>
        </p:nvSpPr>
        <p:spPr>
          <a:xfrm rot="2142401">
            <a:off x="2683902" y="4391750"/>
            <a:ext cx="563487" cy="22742"/>
          </a:xfrm>
          <a:custGeom>
            <a:avLst/>
            <a:gdLst>
              <a:gd name="connsiteX0" fmla="*/ 0 w 563486"/>
              <a:gd name="connsiteY0" fmla="*/ 11370 h 22741"/>
              <a:gd name="connsiteX1" fmla="*/ 563486 w 563486"/>
              <a:gd name="connsiteY1" fmla="*/ 11370 h 22741"/>
            </a:gdLst>
            <a:ahLst/>
            <a:cxnLst>
              <a:cxn ang="0">
                <a:pos x="connsiteX0" y="connsiteY0"/>
              </a:cxn>
              <a:cxn ang="0">
                <a:pos x="connsiteX1" y="connsiteY1"/>
              </a:cxn>
            </a:cxnLst>
            <a:rect l="l" t="t" r="r" b="b"/>
            <a:pathLst>
              <a:path w="563486" h="22741">
                <a:moveTo>
                  <a:pt x="563486"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80357" tIns="-2716" rIns="280355" bIns="-271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4" name="任意多边形 103"/>
          <p:cNvSpPr/>
          <p:nvPr/>
        </p:nvSpPr>
        <p:spPr>
          <a:xfrm>
            <a:off x="1592966" y="3952711"/>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道</a:t>
            </a:r>
            <a:endParaRPr lang="zh-CN" altLang="en-US" sz="2000" kern="1200" dirty="0"/>
          </a:p>
        </p:txBody>
      </p:sp>
      <p:sp>
        <p:nvSpPr>
          <p:cNvPr id="105" name="任意多边形 104"/>
          <p:cNvSpPr/>
          <p:nvPr/>
        </p:nvSpPr>
        <p:spPr>
          <a:xfrm rot="19457599">
            <a:off x="2683902" y="4720621"/>
            <a:ext cx="563487" cy="22742"/>
          </a:xfrm>
          <a:custGeom>
            <a:avLst/>
            <a:gdLst>
              <a:gd name="connsiteX0" fmla="*/ 0 w 563486"/>
              <a:gd name="connsiteY0" fmla="*/ 11370 h 22741"/>
              <a:gd name="connsiteX1" fmla="*/ 563486 w 563486"/>
              <a:gd name="connsiteY1" fmla="*/ 11370 h 22741"/>
            </a:gdLst>
            <a:ahLst/>
            <a:cxnLst>
              <a:cxn ang="0">
                <a:pos x="connsiteX0" y="connsiteY0"/>
              </a:cxn>
              <a:cxn ang="0">
                <a:pos x="connsiteX1" y="connsiteY1"/>
              </a:cxn>
            </a:cxnLst>
            <a:rect l="l" t="t" r="r" b="b"/>
            <a:pathLst>
              <a:path w="563486" h="22741">
                <a:moveTo>
                  <a:pt x="563486"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80356" tIns="-2715" rIns="280356" bIns="-2718"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6" name="任意多边形 105"/>
          <p:cNvSpPr/>
          <p:nvPr/>
        </p:nvSpPr>
        <p:spPr>
          <a:xfrm>
            <a:off x="1592966" y="4610454"/>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佛</a:t>
            </a:r>
            <a:endParaRPr lang="zh-CN" altLang="en-US" sz="2000" kern="1200" dirty="0"/>
          </a:p>
        </p:txBody>
      </p:sp>
      <p:sp>
        <p:nvSpPr>
          <p:cNvPr id="107" name="任意多边形 106"/>
          <p:cNvSpPr/>
          <p:nvPr/>
        </p:nvSpPr>
        <p:spPr>
          <a:xfrm rot="17692822">
            <a:off x="2421870" y="5049493"/>
            <a:ext cx="1087552" cy="22742"/>
          </a:xfrm>
          <a:custGeom>
            <a:avLst/>
            <a:gdLst>
              <a:gd name="connsiteX0" fmla="*/ 0 w 1087551"/>
              <a:gd name="connsiteY0" fmla="*/ 11370 h 22741"/>
              <a:gd name="connsiteX1" fmla="*/ 1087551 w 1087551"/>
              <a:gd name="connsiteY1" fmla="*/ 11370 h 22741"/>
            </a:gdLst>
            <a:ahLst/>
            <a:cxnLst>
              <a:cxn ang="0">
                <a:pos x="connsiteX0" y="connsiteY0"/>
              </a:cxn>
              <a:cxn ang="0">
                <a:pos x="connsiteX1" y="connsiteY1"/>
              </a:cxn>
            </a:cxnLst>
            <a:rect l="l" t="t" r="r" b="b"/>
            <a:pathLst>
              <a:path w="1087551" h="22741">
                <a:moveTo>
                  <a:pt x="1087551"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29287" tIns="-15819" rIns="529287" bIns="-1581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8" name="任意多边形 107"/>
          <p:cNvSpPr/>
          <p:nvPr/>
        </p:nvSpPr>
        <p:spPr>
          <a:xfrm>
            <a:off x="1592966" y="5268196"/>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儒</a:t>
            </a:r>
            <a:endParaRPr lang="zh-CN" altLang="en-US" sz="2000" kern="1200" dirty="0"/>
          </a:p>
        </p:txBody>
      </p:sp>
      <p:sp>
        <p:nvSpPr>
          <p:cNvPr id="57" name="任意多边形 56"/>
          <p:cNvSpPr/>
          <p:nvPr/>
        </p:nvSpPr>
        <p:spPr>
          <a:xfrm rot="16983315">
            <a:off x="5601880" y="2501864"/>
            <a:ext cx="1881101" cy="16682"/>
          </a:xfrm>
          <a:custGeom>
            <a:avLst/>
            <a:gdLst>
              <a:gd name="connsiteX0" fmla="*/ 0 w 1881101"/>
              <a:gd name="connsiteY0" fmla="*/ 8341 h 16682"/>
              <a:gd name="connsiteX1" fmla="*/ 1881101 w 1881101"/>
              <a:gd name="connsiteY1" fmla="*/ 8341 h 16682"/>
            </a:gdLst>
            <a:ahLst/>
            <a:cxnLst>
              <a:cxn ang="0">
                <a:pos x="connsiteX0" y="connsiteY0"/>
              </a:cxn>
              <a:cxn ang="0">
                <a:pos x="connsiteX1" y="connsiteY1"/>
              </a:cxn>
            </a:cxnLst>
            <a:rect l="l" t="t" r="r" b="b"/>
            <a:pathLst>
              <a:path w="1881101" h="16682">
                <a:moveTo>
                  <a:pt x="0" y="8341"/>
                </a:moveTo>
                <a:lnTo>
                  <a:pt x="1881101" y="834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906222" tIns="-38686" rIns="906223" bIns="-38688"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58" name="任意多边形 57"/>
          <p:cNvSpPr/>
          <p:nvPr/>
        </p:nvSpPr>
        <p:spPr>
          <a:xfrm>
            <a:off x="6773334" y="1321741"/>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第三节 伦理</a:t>
            </a:r>
            <a:endParaRPr lang="zh-CN" altLang="en-US" sz="2000" kern="1200" dirty="0"/>
          </a:p>
        </p:txBody>
      </p:sp>
      <p:sp>
        <p:nvSpPr>
          <p:cNvPr id="59" name="任意多边形 58"/>
          <p:cNvSpPr/>
          <p:nvPr/>
        </p:nvSpPr>
        <p:spPr>
          <a:xfrm rot="18289469">
            <a:off x="8087768" y="1273563"/>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60" name="任意多边形 59"/>
          <p:cNvSpPr/>
          <p:nvPr/>
        </p:nvSpPr>
        <p:spPr>
          <a:xfrm>
            <a:off x="8672273" y="710914"/>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儒家思想的道德</a:t>
            </a:r>
          </a:p>
        </p:txBody>
      </p:sp>
      <p:sp>
        <p:nvSpPr>
          <p:cNvPr id="61" name="任意多边形 60"/>
          <p:cNvSpPr/>
          <p:nvPr/>
        </p:nvSpPr>
        <p:spPr>
          <a:xfrm>
            <a:off x="8247352" y="1578977"/>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62" name="任意多边形 61"/>
          <p:cNvSpPr/>
          <p:nvPr/>
        </p:nvSpPr>
        <p:spPr>
          <a:xfrm>
            <a:off x="8672273" y="1321741"/>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中华民族传统美德</a:t>
            </a:r>
          </a:p>
        </p:txBody>
      </p:sp>
      <p:sp>
        <p:nvSpPr>
          <p:cNvPr id="71" name="任意多边形 70"/>
          <p:cNvSpPr/>
          <p:nvPr/>
        </p:nvSpPr>
        <p:spPr>
          <a:xfrm rot="3310531">
            <a:off x="8087768" y="1884390"/>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2" name="任意多边形 71"/>
          <p:cNvSpPr/>
          <p:nvPr/>
        </p:nvSpPr>
        <p:spPr>
          <a:xfrm>
            <a:off x="8672273" y="1932568"/>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中华民族理想人格</a:t>
            </a:r>
          </a:p>
        </p:txBody>
      </p:sp>
      <p:sp>
        <p:nvSpPr>
          <p:cNvPr id="73" name="任意多边形 72"/>
          <p:cNvSpPr/>
          <p:nvPr/>
        </p:nvSpPr>
        <p:spPr>
          <a:xfrm>
            <a:off x="6329969" y="3418104"/>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9" tIns="-2282" rIns="214537"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4" name="任意多边形 73"/>
          <p:cNvSpPr/>
          <p:nvPr/>
        </p:nvSpPr>
        <p:spPr>
          <a:xfrm>
            <a:off x="6773334" y="3154221"/>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第四节 教育</a:t>
            </a:r>
            <a:endParaRPr lang="zh-CN" altLang="en-US" sz="2000" kern="1200" dirty="0"/>
          </a:p>
        </p:txBody>
      </p:sp>
      <p:sp>
        <p:nvSpPr>
          <p:cNvPr id="75" name="任意多边形 74"/>
          <p:cNvSpPr/>
          <p:nvPr/>
        </p:nvSpPr>
        <p:spPr>
          <a:xfrm rot="18289469">
            <a:off x="8087768" y="3106043"/>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6" name="任意多边形 75"/>
          <p:cNvSpPr/>
          <p:nvPr/>
        </p:nvSpPr>
        <p:spPr>
          <a:xfrm>
            <a:off x="8672273" y="2543395"/>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古代教育的基本特征</a:t>
            </a:r>
            <a:endParaRPr lang="zh-CN" altLang="en-US" sz="2000" kern="1200" dirty="0"/>
          </a:p>
        </p:txBody>
      </p:sp>
      <p:sp>
        <p:nvSpPr>
          <p:cNvPr id="77" name="任意多边形 76"/>
          <p:cNvSpPr/>
          <p:nvPr/>
        </p:nvSpPr>
        <p:spPr>
          <a:xfrm>
            <a:off x="8247352" y="3411457"/>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8" name="任意多边形 77"/>
          <p:cNvSpPr/>
          <p:nvPr/>
        </p:nvSpPr>
        <p:spPr>
          <a:xfrm>
            <a:off x="8672273" y="3154221"/>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古代教育的总体目标</a:t>
            </a:r>
            <a:endParaRPr lang="zh-CN" altLang="en-US" sz="2000" kern="1200" dirty="0"/>
          </a:p>
        </p:txBody>
      </p:sp>
      <p:sp>
        <p:nvSpPr>
          <p:cNvPr id="79" name="任意多边形 78"/>
          <p:cNvSpPr/>
          <p:nvPr/>
        </p:nvSpPr>
        <p:spPr>
          <a:xfrm rot="3310531">
            <a:off x="8087768" y="3716870"/>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0" name="任意多边形 79"/>
          <p:cNvSpPr/>
          <p:nvPr/>
        </p:nvSpPr>
        <p:spPr>
          <a:xfrm>
            <a:off x="8672273" y="3765048"/>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古代教育的教学思想</a:t>
            </a:r>
            <a:endParaRPr lang="zh-CN" altLang="en-US" sz="2000" kern="1200" dirty="0"/>
          </a:p>
        </p:txBody>
      </p:sp>
      <p:sp>
        <p:nvSpPr>
          <p:cNvPr id="81" name="任意多边形 80"/>
          <p:cNvSpPr/>
          <p:nvPr/>
        </p:nvSpPr>
        <p:spPr>
          <a:xfrm rot="4616685">
            <a:off x="5601880" y="4334344"/>
            <a:ext cx="1881101" cy="16682"/>
          </a:xfrm>
          <a:custGeom>
            <a:avLst/>
            <a:gdLst>
              <a:gd name="connsiteX0" fmla="*/ 0 w 1881101"/>
              <a:gd name="connsiteY0" fmla="*/ 8341 h 16682"/>
              <a:gd name="connsiteX1" fmla="*/ 1881101 w 1881101"/>
              <a:gd name="connsiteY1" fmla="*/ 8341 h 16682"/>
            </a:gdLst>
            <a:ahLst/>
            <a:cxnLst>
              <a:cxn ang="0">
                <a:pos x="connsiteX0" y="connsiteY0"/>
              </a:cxn>
              <a:cxn ang="0">
                <a:pos x="connsiteX1" y="connsiteY1"/>
              </a:cxn>
            </a:cxnLst>
            <a:rect l="l" t="t" r="r" b="b"/>
            <a:pathLst>
              <a:path w="1881101" h="16682">
                <a:moveTo>
                  <a:pt x="0" y="8341"/>
                </a:moveTo>
                <a:lnTo>
                  <a:pt x="1881101" y="834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906223" tIns="-38687" rIns="906222" bIns="-3868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2" name="任意多边形 81"/>
          <p:cNvSpPr/>
          <p:nvPr/>
        </p:nvSpPr>
        <p:spPr>
          <a:xfrm>
            <a:off x="6773334" y="4986702"/>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第五节 艺术</a:t>
            </a:r>
            <a:endParaRPr lang="zh-CN" altLang="en-US" sz="2000" kern="1200" dirty="0"/>
          </a:p>
        </p:txBody>
      </p:sp>
      <p:sp>
        <p:nvSpPr>
          <p:cNvPr id="83" name="任意多边形 82"/>
          <p:cNvSpPr/>
          <p:nvPr/>
        </p:nvSpPr>
        <p:spPr>
          <a:xfrm rot="18289469">
            <a:off x="8087768" y="4938524"/>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4" name="任意多边形 83"/>
          <p:cNvSpPr/>
          <p:nvPr/>
        </p:nvSpPr>
        <p:spPr>
          <a:xfrm>
            <a:off x="8672274" y="4375875"/>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主要门类</a:t>
            </a:r>
          </a:p>
        </p:txBody>
      </p:sp>
      <p:sp>
        <p:nvSpPr>
          <p:cNvPr id="85" name="任意多边形 84"/>
          <p:cNvSpPr/>
          <p:nvPr/>
        </p:nvSpPr>
        <p:spPr>
          <a:xfrm>
            <a:off x="8247352" y="5243937"/>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6" name="任意多边形 85"/>
          <p:cNvSpPr/>
          <p:nvPr/>
        </p:nvSpPr>
        <p:spPr>
          <a:xfrm>
            <a:off x="8672274" y="4986702"/>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致用精神</a:t>
            </a:r>
            <a:endParaRPr lang="en-US" altLang="zh-CN" sz="2000" kern="1200" dirty="0" smtClean="0"/>
          </a:p>
        </p:txBody>
      </p:sp>
      <p:sp>
        <p:nvSpPr>
          <p:cNvPr id="87" name="任意多边形 86"/>
          <p:cNvSpPr/>
          <p:nvPr/>
        </p:nvSpPr>
        <p:spPr>
          <a:xfrm rot="3310531">
            <a:off x="8087768" y="5549350"/>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8" name="任意多边形 87"/>
          <p:cNvSpPr/>
          <p:nvPr/>
        </p:nvSpPr>
        <p:spPr>
          <a:xfrm>
            <a:off x="8672274" y="5597528"/>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审美观念</a:t>
            </a:r>
            <a:endParaRPr lang="en-US" altLang="zh-CN" sz="2000" kern="1200"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中国古代教育的教学思想包括（  ）</a:t>
            </a:r>
          </a:p>
          <a:p>
            <a:endParaRPr lang="en-US" altLang="zh-CN" dirty="0" smtClean="0"/>
          </a:p>
          <a:p>
            <a:r>
              <a:rPr lang="en-US" altLang="zh-CN" dirty="0" smtClean="0"/>
              <a:t>A</a:t>
            </a:r>
            <a:r>
              <a:rPr lang="en-US" altLang="zh-CN" dirty="0"/>
              <a:t>:</a:t>
            </a:r>
            <a:r>
              <a:rPr lang="zh-CN" altLang="en-US" dirty="0"/>
              <a:t>因材施教</a:t>
            </a:r>
          </a:p>
          <a:p>
            <a:r>
              <a:rPr lang="en-US" altLang="zh-CN" dirty="0"/>
              <a:t>B:</a:t>
            </a:r>
            <a:r>
              <a:rPr lang="zh-CN" altLang="en-US" dirty="0"/>
              <a:t>启发诱导</a:t>
            </a:r>
          </a:p>
          <a:p>
            <a:r>
              <a:rPr lang="en-US" altLang="zh-CN" dirty="0"/>
              <a:t>C:</a:t>
            </a:r>
            <a:r>
              <a:rPr lang="zh-CN" altLang="en-US" dirty="0"/>
              <a:t>学思结合</a:t>
            </a:r>
          </a:p>
          <a:p>
            <a:r>
              <a:rPr lang="en-US" altLang="zh-CN" dirty="0"/>
              <a:t>D:</a:t>
            </a:r>
            <a:r>
              <a:rPr lang="zh-CN" altLang="en-US" dirty="0"/>
              <a:t>竞争择优</a:t>
            </a:r>
          </a:p>
          <a:p>
            <a:r>
              <a:rPr lang="en-US" altLang="zh-CN" dirty="0"/>
              <a:t>E:</a:t>
            </a:r>
            <a:r>
              <a:rPr lang="zh-CN" altLang="en-US" dirty="0"/>
              <a:t>创新思维</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50</a:t>
            </a:fld>
            <a:endParaRPr lang="zh-CN" altLang="en-US"/>
          </a:p>
        </p:txBody>
      </p:sp>
    </p:spTree>
    <p:extLst>
      <p:ext uri="{BB962C8B-B14F-4D97-AF65-F5344CB8AC3E}">
        <p14:creationId xmlns:p14="http://schemas.microsoft.com/office/powerpoint/2010/main" val="13198819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本章结构图</a:t>
            </a:r>
          </a:p>
        </p:txBody>
      </p:sp>
      <p:sp>
        <p:nvSpPr>
          <p:cNvPr id="4" name="灯片编号占位符 3"/>
          <p:cNvSpPr>
            <a:spLocks noGrp="1"/>
          </p:cNvSpPr>
          <p:nvPr>
            <p:ph type="sldNum" sz="quarter" idx="12"/>
          </p:nvPr>
        </p:nvSpPr>
        <p:spPr/>
        <p:txBody>
          <a:bodyPr/>
          <a:lstStyle/>
          <a:p>
            <a:fld id="{2F525CE8-A4D9-4C72-B3B7-D1ED057FD700}" type="slidenum">
              <a:rPr lang="zh-CN" altLang="en-US" smtClean="0"/>
              <a:t>51</a:t>
            </a:fld>
            <a:endParaRPr lang="zh-CN" altLang="en-US"/>
          </a:p>
        </p:txBody>
      </p:sp>
      <p:sp>
        <p:nvSpPr>
          <p:cNvPr id="90" name="任意多边形 89"/>
          <p:cNvSpPr/>
          <p:nvPr/>
        </p:nvSpPr>
        <p:spPr>
          <a:xfrm>
            <a:off x="5177942" y="3136700"/>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第五章</a:t>
            </a:r>
            <a:endParaRPr lang="zh-CN" altLang="en-US" sz="2000" kern="1200" dirty="0"/>
          </a:p>
        </p:txBody>
      </p:sp>
      <p:sp>
        <p:nvSpPr>
          <p:cNvPr id="91" name="任意多边形 90"/>
          <p:cNvSpPr/>
          <p:nvPr/>
        </p:nvSpPr>
        <p:spPr>
          <a:xfrm rot="4099285">
            <a:off x="4309640" y="2804069"/>
            <a:ext cx="1238658" cy="22742"/>
          </a:xfrm>
          <a:custGeom>
            <a:avLst/>
            <a:gdLst>
              <a:gd name="connsiteX0" fmla="*/ 0 w 1238658"/>
              <a:gd name="connsiteY0" fmla="*/ 11370 h 22741"/>
              <a:gd name="connsiteX1" fmla="*/ 1238658 w 1238658"/>
              <a:gd name="connsiteY1" fmla="*/ 11370 h 22741"/>
            </a:gdLst>
            <a:ahLst/>
            <a:cxnLst>
              <a:cxn ang="0">
                <a:pos x="connsiteX0" y="connsiteY0"/>
              </a:cxn>
              <a:cxn ang="0">
                <a:pos x="connsiteX1" y="connsiteY1"/>
              </a:cxn>
            </a:cxnLst>
            <a:rect l="l" t="t" r="r" b="b"/>
            <a:pathLst>
              <a:path w="1238658" h="22741">
                <a:moveTo>
                  <a:pt x="1238658" y="11371"/>
                </a:moveTo>
                <a:lnTo>
                  <a:pt x="0" y="1137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601062" tIns="-19595" rIns="601063" bIns="-19596"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2" name="任意多边形 91"/>
          <p:cNvSpPr/>
          <p:nvPr/>
        </p:nvSpPr>
        <p:spPr>
          <a:xfrm>
            <a:off x="3194425" y="1979483"/>
            <a:ext cx="1430621"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第一节 哲学</a:t>
            </a:r>
            <a:endParaRPr lang="zh-CN" altLang="en-US" sz="2000" kern="1200" dirty="0"/>
          </a:p>
        </p:txBody>
      </p:sp>
      <p:sp>
        <p:nvSpPr>
          <p:cNvPr id="93" name="任意多边形 92"/>
          <p:cNvSpPr/>
          <p:nvPr/>
        </p:nvSpPr>
        <p:spPr>
          <a:xfrm rot="3310531">
            <a:off x="2565026" y="1925216"/>
            <a:ext cx="801240" cy="22742"/>
          </a:xfrm>
          <a:custGeom>
            <a:avLst/>
            <a:gdLst>
              <a:gd name="connsiteX0" fmla="*/ 0 w 801240"/>
              <a:gd name="connsiteY0" fmla="*/ 11370 h 22741"/>
              <a:gd name="connsiteX1" fmla="*/ 801240 w 801240"/>
              <a:gd name="connsiteY1" fmla="*/ 11370 h 22741"/>
            </a:gdLst>
            <a:ahLst/>
            <a:cxnLst>
              <a:cxn ang="0">
                <a:pos x="connsiteX0" y="connsiteY0"/>
              </a:cxn>
              <a:cxn ang="0">
                <a:pos x="connsiteX1" y="connsiteY1"/>
              </a:cxn>
            </a:cxnLst>
            <a:rect l="l" t="t" r="r" b="b"/>
            <a:pathLst>
              <a:path w="801240" h="22741">
                <a:moveTo>
                  <a:pt x="80124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93289" tIns="-8660" rIns="393289" bIns="-86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4" name="任意多边形 93"/>
          <p:cNvSpPr/>
          <p:nvPr/>
        </p:nvSpPr>
        <p:spPr>
          <a:xfrm>
            <a:off x="1592966" y="1321741"/>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rPr>
              <a:t>天人合一</a:t>
            </a:r>
            <a:endParaRPr lang="zh-CN" altLang="en-US" sz="2000" kern="1200" dirty="0">
              <a:solidFill>
                <a:schemeClr val="tx1"/>
              </a:solidFill>
            </a:endParaRPr>
          </a:p>
        </p:txBody>
      </p:sp>
      <p:sp>
        <p:nvSpPr>
          <p:cNvPr id="95" name="任意多边形 94"/>
          <p:cNvSpPr/>
          <p:nvPr/>
        </p:nvSpPr>
        <p:spPr>
          <a:xfrm>
            <a:off x="2736866" y="2254088"/>
            <a:ext cx="457560" cy="22742"/>
          </a:xfrm>
          <a:custGeom>
            <a:avLst/>
            <a:gdLst>
              <a:gd name="connsiteX0" fmla="*/ 0 w 457560"/>
              <a:gd name="connsiteY0" fmla="*/ 11370 h 22741"/>
              <a:gd name="connsiteX1" fmla="*/ 457560 w 457560"/>
              <a:gd name="connsiteY1" fmla="*/ 11370 h 22741"/>
            </a:gdLst>
            <a:ahLst/>
            <a:cxnLst>
              <a:cxn ang="0">
                <a:pos x="connsiteX0" y="connsiteY0"/>
              </a:cxn>
              <a:cxn ang="0">
                <a:pos x="connsiteX1" y="connsiteY1"/>
              </a:cxn>
            </a:cxnLst>
            <a:rect l="l" t="t" r="r" b="b"/>
            <a:pathLst>
              <a:path w="457560" h="22741">
                <a:moveTo>
                  <a:pt x="45756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30041" tIns="-69" rIns="230041" bIns="-6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6" name="任意多边形 95"/>
          <p:cNvSpPr/>
          <p:nvPr/>
        </p:nvSpPr>
        <p:spPr>
          <a:xfrm>
            <a:off x="1592966" y="1979483"/>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中庸之道</a:t>
            </a:r>
            <a:endParaRPr lang="zh-CN" altLang="en-US" sz="2000" kern="1200" dirty="0"/>
          </a:p>
        </p:txBody>
      </p:sp>
      <p:sp>
        <p:nvSpPr>
          <p:cNvPr id="97" name="任意多边形 96"/>
          <p:cNvSpPr/>
          <p:nvPr/>
        </p:nvSpPr>
        <p:spPr>
          <a:xfrm rot="18289469">
            <a:off x="2565026" y="2582959"/>
            <a:ext cx="801240" cy="22741"/>
          </a:xfrm>
          <a:custGeom>
            <a:avLst/>
            <a:gdLst>
              <a:gd name="connsiteX0" fmla="*/ 0 w 801240"/>
              <a:gd name="connsiteY0" fmla="*/ 11370 h 22741"/>
              <a:gd name="connsiteX1" fmla="*/ 801240 w 801240"/>
              <a:gd name="connsiteY1" fmla="*/ 11370 h 22741"/>
            </a:gdLst>
            <a:ahLst/>
            <a:cxnLst>
              <a:cxn ang="0">
                <a:pos x="connsiteX0" y="connsiteY0"/>
              </a:cxn>
              <a:cxn ang="0">
                <a:pos x="connsiteX1" y="connsiteY1"/>
              </a:cxn>
            </a:cxnLst>
            <a:rect l="l" t="t" r="r" b="b"/>
            <a:pathLst>
              <a:path w="801240" h="22741">
                <a:moveTo>
                  <a:pt x="80124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93288" tIns="-8661" rIns="393289" bIns="-86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8" name="任意多边形 97"/>
          <p:cNvSpPr/>
          <p:nvPr/>
        </p:nvSpPr>
        <p:spPr>
          <a:xfrm>
            <a:off x="1592966" y="2637226"/>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知行合一</a:t>
            </a:r>
          </a:p>
        </p:txBody>
      </p:sp>
      <p:sp>
        <p:nvSpPr>
          <p:cNvPr id="99" name="任意多边形 98"/>
          <p:cNvSpPr/>
          <p:nvPr/>
        </p:nvSpPr>
        <p:spPr>
          <a:xfrm rot="17500715">
            <a:off x="4309640" y="3955118"/>
            <a:ext cx="1238658" cy="22742"/>
          </a:xfrm>
          <a:custGeom>
            <a:avLst/>
            <a:gdLst>
              <a:gd name="connsiteX0" fmla="*/ 0 w 1238658"/>
              <a:gd name="connsiteY0" fmla="*/ 11370 h 22741"/>
              <a:gd name="connsiteX1" fmla="*/ 1238658 w 1238658"/>
              <a:gd name="connsiteY1" fmla="*/ 11370 h 22741"/>
            </a:gdLst>
            <a:ahLst/>
            <a:cxnLst>
              <a:cxn ang="0">
                <a:pos x="connsiteX0" y="connsiteY0"/>
              </a:cxn>
              <a:cxn ang="0">
                <a:pos x="connsiteX1" y="connsiteY1"/>
              </a:cxn>
            </a:cxnLst>
            <a:rect l="l" t="t" r="r" b="b"/>
            <a:pathLst>
              <a:path w="1238658" h="22741">
                <a:moveTo>
                  <a:pt x="1238658" y="11371"/>
                </a:moveTo>
                <a:lnTo>
                  <a:pt x="0" y="1137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601063" tIns="-19595" rIns="601063" bIns="-19596"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0" name="任意多边形 99"/>
          <p:cNvSpPr/>
          <p:nvPr/>
        </p:nvSpPr>
        <p:spPr>
          <a:xfrm>
            <a:off x="3194426" y="4281582"/>
            <a:ext cx="1473806"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第二节 宗教</a:t>
            </a:r>
            <a:endParaRPr lang="zh-CN" altLang="en-US" sz="2000" kern="1200" dirty="0"/>
          </a:p>
        </p:txBody>
      </p:sp>
      <p:sp>
        <p:nvSpPr>
          <p:cNvPr id="101" name="任意多边形 100"/>
          <p:cNvSpPr/>
          <p:nvPr/>
        </p:nvSpPr>
        <p:spPr>
          <a:xfrm rot="3907178">
            <a:off x="2421870" y="4062879"/>
            <a:ext cx="1087552" cy="22742"/>
          </a:xfrm>
          <a:custGeom>
            <a:avLst/>
            <a:gdLst>
              <a:gd name="connsiteX0" fmla="*/ 0 w 1087551"/>
              <a:gd name="connsiteY0" fmla="*/ 11370 h 22741"/>
              <a:gd name="connsiteX1" fmla="*/ 1087551 w 1087551"/>
              <a:gd name="connsiteY1" fmla="*/ 11370 h 22741"/>
            </a:gdLst>
            <a:ahLst/>
            <a:cxnLst>
              <a:cxn ang="0">
                <a:pos x="connsiteX0" y="connsiteY0"/>
              </a:cxn>
              <a:cxn ang="0">
                <a:pos x="connsiteX1" y="connsiteY1"/>
              </a:cxn>
            </a:cxnLst>
            <a:rect l="l" t="t" r="r" b="b"/>
            <a:pathLst>
              <a:path w="1087551" h="22741">
                <a:moveTo>
                  <a:pt x="1087551"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29287" tIns="-15817" rIns="529287" bIns="-15819"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2" name="任意多边形 101"/>
          <p:cNvSpPr/>
          <p:nvPr/>
        </p:nvSpPr>
        <p:spPr>
          <a:xfrm>
            <a:off x="1592966" y="3294968"/>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原始宗教</a:t>
            </a:r>
            <a:endParaRPr lang="zh-CN" altLang="en-US" sz="2000" kern="1200" dirty="0"/>
          </a:p>
        </p:txBody>
      </p:sp>
      <p:sp>
        <p:nvSpPr>
          <p:cNvPr id="103" name="任意多边形 102"/>
          <p:cNvSpPr/>
          <p:nvPr/>
        </p:nvSpPr>
        <p:spPr>
          <a:xfrm rot="2142401">
            <a:off x="2683902" y="4391750"/>
            <a:ext cx="563487" cy="22742"/>
          </a:xfrm>
          <a:custGeom>
            <a:avLst/>
            <a:gdLst>
              <a:gd name="connsiteX0" fmla="*/ 0 w 563486"/>
              <a:gd name="connsiteY0" fmla="*/ 11370 h 22741"/>
              <a:gd name="connsiteX1" fmla="*/ 563486 w 563486"/>
              <a:gd name="connsiteY1" fmla="*/ 11370 h 22741"/>
            </a:gdLst>
            <a:ahLst/>
            <a:cxnLst>
              <a:cxn ang="0">
                <a:pos x="connsiteX0" y="connsiteY0"/>
              </a:cxn>
              <a:cxn ang="0">
                <a:pos x="connsiteX1" y="connsiteY1"/>
              </a:cxn>
            </a:cxnLst>
            <a:rect l="l" t="t" r="r" b="b"/>
            <a:pathLst>
              <a:path w="563486" h="22741">
                <a:moveTo>
                  <a:pt x="563486"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80357" tIns="-2716" rIns="280355" bIns="-271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4" name="任意多边形 103"/>
          <p:cNvSpPr/>
          <p:nvPr/>
        </p:nvSpPr>
        <p:spPr>
          <a:xfrm>
            <a:off x="1592966" y="3952711"/>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道</a:t>
            </a:r>
            <a:endParaRPr lang="zh-CN" altLang="en-US" sz="2000" kern="1200" dirty="0"/>
          </a:p>
        </p:txBody>
      </p:sp>
      <p:sp>
        <p:nvSpPr>
          <p:cNvPr id="105" name="任意多边形 104"/>
          <p:cNvSpPr/>
          <p:nvPr/>
        </p:nvSpPr>
        <p:spPr>
          <a:xfrm rot="19457599">
            <a:off x="2683902" y="4720621"/>
            <a:ext cx="563487" cy="22742"/>
          </a:xfrm>
          <a:custGeom>
            <a:avLst/>
            <a:gdLst>
              <a:gd name="connsiteX0" fmla="*/ 0 w 563486"/>
              <a:gd name="connsiteY0" fmla="*/ 11370 h 22741"/>
              <a:gd name="connsiteX1" fmla="*/ 563486 w 563486"/>
              <a:gd name="connsiteY1" fmla="*/ 11370 h 22741"/>
            </a:gdLst>
            <a:ahLst/>
            <a:cxnLst>
              <a:cxn ang="0">
                <a:pos x="connsiteX0" y="connsiteY0"/>
              </a:cxn>
              <a:cxn ang="0">
                <a:pos x="connsiteX1" y="connsiteY1"/>
              </a:cxn>
            </a:cxnLst>
            <a:rect l="l" t="t" r="r" b="b"/>
            <a:pathLst>
              <a:path w="563486" h="22741">
                <a:moveTo>
                  <a:pt x="563486"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80356" tIns="-2715" rIns="280356" bIns="-2718"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6" name="任意多边形 105"/>
          <p:cNvSpPr/>
          <p:nvPr/>
        </p:nvSpPr>
        <p:spPr>
          <a:xfrm>
            <a:off x="1592966" y="4610454"/>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佛</a:t>
            </a:r>
            <a:endParaRPr lang="zh-CN" altLang="en-US" sz="2000" kern="1200" dirty="0"/>
          </a:p>
        </p:txBody>
      </p:sp>
      <p:sp>
        <p:nvSpPr>
          <p:cNvPr id="107" name="任意多边形 106"/>
          <p:cNvSpPr/>
          <p:nvPr/>
        </p:nvSpPr>
        <p:spPr>
          <a:xfrm rot="17692822">
            <a:off x="2421870" y="5049493"/>
            <a:ext cx="1087552" cy="22742"/>
          </a:xfrm>
          <a:custGeom>
            <a:avLst/>
            <a:gdLst>
              <a:gd name="connsiteX0" fmla="*/ 0 w 1087551"/>
              <a:gd name="connsiteY0" fmla="*/ 11370 h 22741"/>
              <a:gd name="connsiteX1" fmla="*/ 1087551 w 1087551"/>
              <a:gd name="connsiteY1" fmla="*/ 11370 h 22741"/>
            </a:gdLst>
            <a:ahLst/>
            <a:cxnLst>
              <a:cxn ang="0">
                <a:pos x="connsiteX0" y="connsiteY0"/>
              </a:cxn>
              <a:cxn ang="0">
                <a:pos x="connsiteX1" y="connsiteY1"/>
              </a:cxn>
            </a:cxnLst>
            <a:rect l="l" t="t" r="r" b="b"/>
            <a:pathLst>
              <a:path w="1087551" h="22741">
                <a:moveTo>
                  <a:pt x="1087551"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29287" tIns="-15819" rIns="529287" bIns="-1581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8" name="任意多边形 107"/>
          <p:cNvSpPr/>
          <p:nvPr/>
        </p:nvSpPr>
        <p:spPr>
          <a:xfrm>
            <a:off x="1592966" y="5268196"/>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儒</a:t>
            </a:r>
            <a:endParaRPr lang="zh-CN" altLang="en-US" sz="2000" kern="1200" dirty="0"/>
          </a:p>
        </p:txBody>
      </p:sp>
      <p:sp>
        <p:nvSpPr>
          <p:cNvPr id="57" name="任意多边形 56"/>
          <p:cNvSpPr/>
          <p:nvPr/>
        </p:nvSpPr>
        <p:spPr>
          <a:xfrm rot="16983315">
            <a:off x="5601880" y="2501864"/>
            <a:ext cx="1881101" cy="16682"/>
          </a:xfrm>
          <a:custGeom>
            <a:avLst/>
            <a:gdLst>
              <a:gd name="connsiteX0" fmla="*/ 0 w 1881101"/>
              <a:gd name="connsiteY0" fmla="*/ 8341 h 16682"/>
              <a:gd name="connsiteX1" fmla="*/ 1881101 w 1881101"/>
              <a:gd name="connsiteY1" fmla="*/ 8341 h 16682"/>
            </a:gdLst>
            <a:ahLst/>
            <a:cxnLst>
              <a:cxn ang="0">
                <a:pos x="connsiteX0" y="connsiteY0"/>
              </a:cxn>
              <a:cxn ang="0">
                <a:pos x="connsiteX1" y="connsiteY1"/>
              </a:cxn>
            </a:cxnLst>
            <a:rect l="l" t="t" r="r" b="b"/>
            <a:pathLst>
              <a:path w="1881101" h="16682">
                <a:moveTo>
                  <a:pt x="0" y="8341"/>
                </a:moveTo>
                <a:lnTo>
                  <a:pt x="1881101" y="834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906222" tIns="-38686" rIns="906223" bIns="-38688"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58" name="任意多边形 57"/>
          <p:cNvSpPr/>
          <p:nvPr/>
        </p:nvSpPr>
        <p:spPr>
          <a:xfrm>
            <a:off x="6773334" y="1321741"/>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第三节 伦理</a:t>
            </a:r>
            <a:endParaRPr lang="zh-CN" altLang="en-US" sz="2000" kern="1200" dirty="0"/>
          </a:p>
        </p:txBody>
      </p:sp>
      <p:sp>
        <p:nvSpPr>
          <p:cNvPr id="59" name="任意多边形 58"/>
          <p:cNvSpPr/>
          <p:nvPr/>
        </p:nvSpPr>
        <p:spPr>
          <a:xfrm rot="18289469">
            <a:off x="8087768" y="1273563"/>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60" name="任意多边形 59"/>
          <p:cNvSpPr/>
          <p:nvPr/>
        </p:nvSpPr>
        <p:spPr>
          <a:xfrm>
            <a:off x="8672273" y="710914"/>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儒家思想的道德</a:t>
            </a:r>
          </a:p>
        </p:txBody>
      </p:sp>
      <p:sp>
        <p:nvSpPr>
          <p:cNvPr id="61" name="任意多边形 60"/>
          <p:cNvSpPr/>
          <p:nvPr/>
        </p:nvSpPr>
        <p:spPr>
          <a:xfrm>
            <a:off x="8247352" y="1578977"/>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62" name="任意多边形 61"/>
          <p:cNvSpPr/>
          <p:nvPr/>
        </p:nvSpPr>
        <p:spPr>
          <a:xfrm>
            <a:off x="8672273" y="1321741"/>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中华民族传统美德</a:t>
            </a:r>
          </a:p>
        </p:txBody>
      </p:sp>
      <p:sp>
        <p:nvSpPr>
          <p:cNvPr id="71" name="任意多边形 70"/>
          <p:cNvSpPr/>
          <p:nvPr/>
        </p:nvSpPr>
        <p:spPr>
          <a:xfrm rot="3310531">
            <a:off x="8087768" y="1884390"/>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2" name="任意多边形 71"/>
          <p:cNvSpPr/>
          <p:nvPr/>
        </p:nvSpPr>
        <p:spPr>
          <a:xfrm>
            <a:off x="8672273" y="1932568"/>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中华民族理想人格</a:t>
            </a:r>
          </a:p>
        </p:txBody>
      </p:sp>
      <p:sp>
        <p:nvSpPr>
          <p:cNvPr id="73" name="任意多边形 72"/>
          <p:cNvSpPr/>
          <p:nvPr/>
        </p:nvSpPr>
        <p:spPr>
          <a:xfrm>
            <a:off x="6329969" y="3418104"/>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9" tIns="-2282" rIns="214537"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4" name="任意多边形 73"/>
          <p:cNvSpPr/>
          <p:nvPr/>
        </p:nvSpPr>
        <p:spPr>
          <a:xfrm>
            <a:off x="6773334" y="3154221"/>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第四节 教育</a:t>
            </a:r>
            <a:endParaRPr lang="zh-CN" altLang="en-US" sz="2000" kern="1200" dirty="0"/>
          </a:p>
        </p:txBody>
      </p:sp>
      <p:sp>
        <p:nvSpPr>
          <p:cNvPr id="75" name="任意多边形 74"/>
          <p:cNvSpPr/>
          <p:nvPr/>
        </p:nvSpPr>
        <p:spPr>
          <a:xfrm rot="18289469">
            <a:off x="8087768" y="3106043"/>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6" name="任意多边形 75"/>
          <p:cNvSpPr/>
          <p:nvPr/>
        </p:nvSpPr>
        <p:spPr>
          <a:xfrm>
            <a:off x="8672273" y="2543395"/>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古代教育的基本特征</a:t>
            </a:r>
            <a:endParaRPr lang="zh-CN" altLang="en-US" sz="2000" kern="1200" dirty="0"/>
          </a:p>
        </p:txBody>
      </p:sp>
      <p:sp>
        <p:nvSpPr>
          <p:cNvPr id="77" name="任意多边形 76"/>
          <p:cNvSpPr/>
          <p:nvPr/>
        </p:nvSpPr>
        <p:spPr>
          <a:xfrm>
            <a:off x="8247352" y="3411457"/>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8" name="任意多边形 77"/>
          <p:cNvSpPr/>
          <p:nvPr/>
        </p:nvSpPr>
        <p:spPr>
          <a:xfrm>
            <a:off x="8672273" y="3154221"/>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古代教育的总体目标</a:t>
            </a:r>
            <a:endParaRPr lang="zh-CN" altLang="en-US" sz="2000" kern="1200" dirty="0"/>
          </a:p>
        </p:txBody>
      </p:sp>
      <p:sp>
        <p:nvSpPr>
          <p:cNvPr id="79" name="任意多边形 78"/>
          <p:cNvSpPr/>
          <p:nvPr/>
        </p:nvSpPr>
        <p:spPr>
          <a:xfrm rot="3310531">
            <a:off x="8087768" y="3716870"/>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0" name="任意多边形 79"/>
          <p:cNvSpPr/>
          <p:nvPr/>
        </p:nvSpPr>
        <p:spPr>
          <a:xfrm>
            <a:off x="8672273" y="3765048"/>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古代教育的教学思想</a:t>
            </a:r>
            <a:endParaRPr lang="zh-CN" altLang="en-US" sz="2000" kern="1200" dirty="0"/>
          </a:p>
        </p:txBody>
      </p:sp>
      <p:sp>
        <p:nvSpPr>
          <p:cNvPr id="81" name="任意多边形 80"/>
          <p:cNvSpPr/>
          <p:nvPr/>
        </p:nvSpPr>
        <p:spPr>
          <a:xfrm rot="4616685">
            <a:off x="5601880" y="4334344"/>
            <a:ext cx="1881101" cy="16682"/>
          </a:xfrm>
          <a:custGeom>
            <a:avLst/>
            <a:gdLst>
              <a:gd name="connsiteX0" fmla="*/ 0 w 1881101"/>
              <a:gd name="connsiteY0" fmla="*/ 8341 h 16682"/>
              <a:gd name="connsiteX1" fmla="*/ 1881101 w 1881101"/>
              <a:gd name="connsiteY1" fmla="*/ 8341 h 16682"/>
            </a:gdLst>
            <a:ahLst/>
            <a:cxnLst>
              <a:cxn ang="0">
                <a:pos x="connsiteX0" y="connsiteY0"/>
              </a:cxn>
              <a:cxn ang="0">
                <a:pos x="connsiteX1" y="connsiteY1"/>
              </a:cxn>
            </a:cxnLst>
            <a:rect l="l" t="t" r="r" b="b"/>
            <a:pathLst>
              <a:path w="1881101" h="16682">
                <a:moveTo>
                  <a:pt x="0" y="8341"/>
                </a:moveTo>
                <a:lnTo>
                  <a:pt x="1881101" y="834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906223" tIns="-38687" rIns="906222" bIns="-3868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2" name="任意多边形 81"/>
          <p:cNvSpPr/>
          <p:nvPr/>
        </p:nvSpPr>
        <p:spPr>
          <a:xfrm>
            <a:off x="6773334" y="4986702"/>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5B9BD5"/>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第五节 艺术</a:t>
            </a:r>
            <a:endParaRPr lang="zh-CN" altLang="en-US" sz="2000" kern="1200" dirty="0"/>
          </a:p>
        </p:txBody>
      </p:sp>
      <p:sp>
        <p:nvSpPr>
          <p:cNvPr id="83" name="任意多边形 82"/>
          <p:cNvSpPr/>
          <p:nvPr/>
        </p:nvSpPr>
        <p:spPr>
          <a:xfrm rot="18289469">
            <a:off x="8087768" y="4938524"/>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4" name="任意多边形 83"/>
          <p:cNvSpPr/>
          <p:nvPr/>
        </p:nvSpPr>
        <p:spPr>
          <a:xfrm>
            <a:off x="8672274" y="4375875"/>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主要门类</a:t>
            </a:r>
          </a:p>
        </p:txBody>
      </p:sp>
      <p:sp>
        <p:nvSpPr>
          <p:cNvPr id="85" name="任意多边形 84"/>
          <p:cNvSpPr/>
          <p:nvPr/>
        </p:nvSpPr>
        <p:spPr>
          <a:xfrm>
            <a:off x="8247352" y="5243937"/>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6" name="任意多边形 85"/>
          <p:cNvSpPr/>
          <p:nvPr/>
        </p:nvSpPr>
        <p:spPr>
          <a:xfrm>
            <a:off x="8672274" y="4986702"/>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致用精神</a:t>
            </a:r>
            <a:endParaRPr lang="en-US" altLang="zh-CN" sz="2000" kern="1200" dirty="0" smtClean="0"/>
          </a:p>
        </p:txBody>
      </p:sp>
      <p:sp>
        <p:nvSpPr>
          <p:cNvPr id="87" name="任意多边形 86"/>
          <p:cNvSpPr/>
          <p:nvPr/>
        </p:nvSpPr>
        <p:spPr>
          <a:xfrm rot="3310531">
            <a:off x="8087768" y="5549350"/>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8" name="任意多边形 87"/>
          <p:cNvSpPr/>
          <p:nvPr/>
        </p:nvSpPr>
        <p:spPr>
          <a:xfrm>
            <a:off x="8672274" y="5597528"/>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审美观念</a:t>
            </a:r>
            <a:endParaRPr lang="en-US" altLang="zh-CN" sz="2000" kern="1200" dirty="0" smtClean="0"/>
          </a:p>
        </p:txBody>
      </p:sp>
    </p:spTree>
    <p:extLst>
      <p:ext uri="{BB962C8B-B14F-4D97-AF65-F5344CB8AC3E}">
        <p14:creationId xmlns:p14="http://schemas.microsoft.com/office/powerpoint/2010/main" val="40525308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a:t>
            </a:r>
            <a:r>
              <a:rPr lang="zh-CN" altLang="en-US" dirty="0" smtClean="0"/>
              <a:t> </a:t>
            </a:r>
            <a:r>
              <a:rPr lang="zh-CN" altLang="en-US" dirty="0"/>
              <a:t>中国传统的艺术审美</a:t>
            </a:r>
          </a:p>
        </p:txBody>
      </p:sp>
      <p:sp>
        <p:nvSpPr>
          <p:cNvPr id="3" name="内容占位符 2"/>
          <p:cNvSpPr>
            <a:spLocks noGrp="1"/>
          </p:cNvSpPr>
          <p:nvPr>
            <p:ph idx="1"/>
          </p:nvPr>
        </p:nvSpPr>
        <p:spPr>
          <a:xfrm>
            <a:off x="838200" y="1189822"/>
            <a:ext cx="10515600" cy="880047"/>
          </a:xfrm>
        </p:spPr>
        <p:txBody>
          <a:bodyPr/>
          <a:lstStyle/>
          <a:p>
            <a:r>
              <a:rPr lang="en-US" altLang="zh-CN" sz="2400" dirty="0" smtClean="0">
                <a:latin typeface="+mj-ea"/>
                <a:ea typeface="+mj-ea"/>
              </a:rPr>
              <a:t>5.5.1</a:t>
            </a:r>
            <a:r>
              <a:rPr lang="zh-CN" altLang="en-US" sz="2400" dirty="0" smtClean="0">
                <a:latin typeface="+mj-ea"/>
                <a:ea typeface="+mj-ea"/>
              </a:rPr>
              <a:t>、</a:t>
            </a:r>
            <a:r>
              <a:rPr lang="zh-CN" altLang="en-US" sz="2400" dirty="0">
                <a:latin typeface="+mj-ea"/>
                <a:ea typeface="+mj-ea"/>
              </a:rPr>
              <a:t>文学</a:t>
            </a:r>
            <a:r>
              <a:rPr lang="zh-CN" altLang="en-US" sz="2400" dirty="0" smtClean="0">
                <a:latin typeface="+mj-ea"/>
                <a:ea typeface="+mj-ea"/>
              </a:rPr>
              <a:t>艺术</a:t>
            </a:r>
            <a:r>
              <a:rPr lang="zh-CN" altLang="en-US" sz="2400" dirty="0">
                <a:solidFill>
                  <a:srgbClr val="4472C4"/>
                </a:solidFill>
              </a:rPr>
              <a:t>★</a:t>
            </a:r>
            <a:endParaRPr lang="en-US" altLang="zh-CN" sz="2400" dirty="0">
              <a:latin typeface="+mj-ea"/>
              <a:ea typeface="+mj-ea"/>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t>52</a:t>
            </a:fld>
            <a:endParaRPr lang="zh-CN" altLang="en-US"/>
          </a:p>
        </p:txBody>
      </p:sp>
      <p:sp>
        <p:nvSpPr>
          <p:cNvPr id="5" name="圆角矩形 4"/>
          <p:cNvSpPr/>
          <p:nvPr/>
        </p:nvSpPr>
        <p:spPr>
          <a:xfrm>
            <a:off x="698269" y="2576945"/>
            <a:ext cx="573578" cy="1612670"/>
          </a:xfrm>
          <a:prstGeom prst="roundRect">
            <a:avLst/>
          </a:prstGeom>
          <a:solidFill>
            <a:schemeClr val="bg1"/>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dirty="0" smtClean="0">
                <a:solidFill>
                  <a:schemeClr val="accent5"/>
                </a:solidFill>
                <a:latin typeface="+mj-ea"/>
                <a:ea typeface="+mj-ea"/>
              </a:rPr>
              <a:t>先秦</a:t>
            </a:r>
          </a:p>
        </p:txBody>
      </p:sp>
      <p:sp>
        <p:nvSpPr>
          <p:cNvPr id="6" name="矩形 5"/>
          <p:cNvSpPr/>
          <p:nvPr/>
        </p:nvSpPr>
        <p:spPr>
          <a:xfrm>
            <a:off x="1662545" y="2184640"/>
            <a:ext cx="9950335" cy="2862322"/>
          </a:xfrm>
          <a:prstGeom prst="rect">
            <a:avLst/>
          </a:prstGeom>
        </p:spPr>
        <p:txBody>
          <a:bodyPr wrap="square">
            <a:spAutoFit/>
          </a:bodyPr>
          <a:lstStyle/>
          <a:p>
            <a:pPr marL="457200" lvl="0" indent="-457200">
              <a:lnSpc>
                <a:spcPct val="150000"/>
              </a:lnSpc>
              <a:buFont typeface="+mj-lt"/>
              <a:buAutoNum type="arabicPeriod"/>
            </a:pPr>
            <a:r>
              <a:rPr lang="zh-CN" altLang="en-US" sz="2000" dirty="0">
                <a:solidFill>
                  <a:prstClr val="black"/>
                </a:solidFill>
                <a:latin typeface="等线" panose="02010600030101010101" pitchFamily="2" charset="-122"/>
                <a:ea typeface="等线" panose="02010600030101010101" pitchFamily="2" charset="-122"/>
              </a:rPr>
              <a:t>春秋时期编成的我国第一部诗歌</a:t>
            </a:r>
            <a:r>
              <a:rPr lang="zh-CN" altLang="en-US" sz="2000" b="1" u="sng" dirty="0">
                <a:solidFill>
                  <a:schemeClr val="accent5"/>
                </a:solidFill>
                <a:latin typeface="等线" panose="02010600030101010101" pitchFamily="2" charset="-122"/>
                <a:ea typeface="等线" panose="02010600030101010101" pitchFamily="2" charset="-122"/>
              </a:rPr>
              <a:t>总集</a:t>
            </a:r>
            <a:r>
              <a:rPr lang="en-US" altLang="zh-CN" sz="2000" dirty="0">
                <a:solidFill>
                  <a:prstClr val="black"/>
                </a:solidFill>
                <a:latin typeface="等线" panose="02010600030101010101" pitchFamily="2" charset="-122"/>
                <a:ea typeface="等线" panose="02010600030101010101" pitchFamily="2" charset="-122"/>
              </a:rPr>
              <a:t>《</a:t>
            </a:r>
            <a:r>
              <a:rPr lang="zh-CN" altLang="en-US" sz="2000" b="1" u="sng" dirty="0">
                <a:solidFill>
                  <a:schemeClr val="accent5"/>
                </a:solidFill>
                <a:latin typeface="等线" panose="02010600030101010101" pitchFamily="2" charset="-122"/>
                <a:ea typeface="等线" panose="02010600030101010101" pitchFamily="2" charset="-122"/>
              </a:rPr>
              <a:t>诗经</a:t>
            </a:r>
            <a:r>
              <a:rPr lang="en-US" altLang="zh-CN" sz="2000" dirty="0" smtClean="0">
                <a:solidFill>
                  <a:prstClr val="black"/>
                </a:solidFill>
                <a:latin typeface="等线" panose="02010600030101010101" pitchFamily="2" charset="-122"/>
                <a:ea typeface="等线" panose="02010600030101010101" pitchFamily="2" charset="-122"/>
              </a:rPr>
              <a:t>》</a:t>
            </a:r>
            <a:r>
              <a:rPr lang="zh-CN" altLang="en-US" sz="2000" dirty="0" smtClean="0">
                <a:solidFill>
                  <a:prstClr val="black"/>
                </a:solidFill>
                <a:latin typeface="等线" panose="02010600030101010101" pitchFamily="2" charset="-122"/>
                <a:ea typeface="等线" panose="02010600030101010101" pitchFamily="2" charset="-122"/>
              </a:rPr>
              <a:t>。</a:t>
            </a:r>
            <a:endParaRPr lang="en-US" altLang="zh-CN" sz="2000" dirty="0" smtClean="0">
              <a:solidFill>
                <a:prstClr val="black"/>
              </a:solidFill>
              <a:latin typeface="等线" panose="02010600030101010101" pitchFamily="2" charset="-122"/>
              <a:ea typeface="等线" panose="02010600030101010101" pitchFamily="2" charset="-122"/>
            </a:endParaRPr>
          </a:p>
          <a:p>
            <a:pPr marL="457200" lvl="0" indent="-457200">
              <a:lnSpc>
                <a:spcPct val="150000"/>
              </a:lnSpc>
              <a:buFont typeface="+mj-lt"/>
              <a:buAutoNum type="arabicPeriod"/>
            </a:pPr>
            <a:r>
              <a:rPr lang="en-US" altLang="zh-CN" sz="2000" dirty="0" smtClean="0">
                <a:solidFill>
                  <a:prstClr val="black"/>
                </a:solidFill>
                <a:latin typeface="等线" panose="02010600030101010101" pitchFamily="2" charset="-122"/>
                <a:ea typeface="等线" panose="02010600030101010101" pitchFamily="2" charset="-122"/>
              </a:rPr>
              <a:t>《</a:t>
            </a:r>
            <a:r>
              <a:rPr lang="zh-CN" altLang="en-US" sz="2000" dirty="0">
                <a:solidFill>
                  <a:prstClr val="black"/>
                </a:solidFill>
                <a:latin typeface="等线" panose="02010600030101010101" pitchFamily="2" charset="-122"/>
                <a:ea typeface="等线" panose="02010600030101010101" pitchFamily="2" charset="-122"/>
              </a:rPr>
              <a:t>诗经</a:t>
            </a:r>
            <a:r>
              <a:rPr lang="en-US" altLang="zh-CN" sz="2000" dirty="0">
                <a:solidFill>
                  <a:prstClr val="black"/>
                </a:solidFill>
                <a:latin typeface="等线" panose="02010600030101010101" pitchFamily="2" charset="-122"/>
                <a:ea typeface="等线" panose="02010600030101010101" pitchFamily="2" charset="-122"/>
              </a:rPr>
              <a:t>》</a:t>
            </a:r>
            <a:r>
              <a:rPr lang="zh-CN" altLang="en-US" sz="2000" dirty="0">
                <a:solidFill>
                  <a:prstClr val="black"/>
                </a:solidFill>
                <a:latin typeface="等线" panose="02010600030101010101" pitchFamily="2" charset="-122"/>
                <a:ea typeface="等线" panose="02010600030101010101" pitchFamily="2" charset="-122"/>
              </a:rPr>
              <a:t>现存</a:t>
            </a:r>
            <a:r>
              <a:rPr lang="en-US" altLang="zh-CN" sz="2000" b="1" u="sng" dirty="0">
                <a:solidFill>
                  <a:schemeClr val="accent5"/>
                </a:solidFill>
                <a:latin typeface="等线" panose="02010600030101010101" pitchFamily="2" charset="-122"/>
                <a:ea typeface="等线" panose="02010600030101010101" pitchFamily="2" charset="-122"/>
              </a:rPr>
              <a:t>305</a:t>
            </a:r>
            <a:r>
              <a:rPr lang="zh-CN" altLang="en-US" sz="2000" dirty="0">
                <a:solidFill>
                  <a:prstClr val="black"/>
                </a:solidFill>
                <a:latin typeface="等线" panose="02010600030101010101" pitchFamily="2" charset="-122"/>
                <a:ea typeface="等线" panose="02010600030101010101" pitchFamily="2" charset="-122"/>
              </a:rPr>
              <a:t>篇，创作年代历经自西周初年至春秋中叶的大约五百多年</a:t>
            </a:r>
            <a:r>
              <a:rPr lang="zh-CN" altLang="en-US" sz="2000" dirty="0" smtClean="0">
                <a:solidFill>
                  <a:prstClr val="black"/>
                </a:solidFill>
                <a:latin typeface="等线" panose="02010600030101010101" pitchFamily="2" charset="-122"/>
                <a:ea typeface="等线" panose="02010600030101010101" pitchFamily="2" charset="-122"/>
              </a:rPr>
              <a:t>。</a:t>
            </a:r>
            <a:endParaRPr lang="en-US" altLang="zh-CN" sz="2000" dirty="0" smtClean="0">
              <a:solidFill>
                <a:prstClr val="black"/>
              </a:solidFill>
              <a:latin typeface="等线" panose="02010600030101010101" pitchFamily="2" charset="-122"/>
              <a:ea typeface="等线" panose="02010600030101010101" pitchFamily="2" charset="-122"/>
            </a:endParaRPr>
          </a:p>
          <a:p>
            <a:pPr marL="457200" lvl="0" indent="-457200">
              <a:lnSpc>
                <a:spcPct val="150000"/>
              </a:lnSpc>
              <a:buFont typeface="+mj-lt"/>
              <a:buAutoNum type="arabicPeriod"/>
            </a:pPr>
            <a:r>
              <a:rPr lang="en-US" altLang="zh-CN" sz="2000" dirty="0" smtClean="0">
                <a:solidFill>
                  <a:prstClr val="black"/>
                </a:solidFill>
                <a:latin typeface="等线" panose="02010600030101010101" pitchFamily="2" charset="-122"/>
                <a:ea typeface="等线" panose="02010600030101010101" pitchFamily="2" charset="-122"/>
              </a:rPr>
              <a:t>《</a:t>
            </a:r>
            <a:r>
              <a:rPr lang="zh-CN" altLang="en-US" sz="2000" dirty="0">
                <a:solidFill>
                  <a:prstClr val="black"/>
                </a:solidFill>
                <a:latin typeface="等线" panose="02010600030101010101" pitchFamily="2" charset="-122"/>
                <a:ea typeface="等线" panose="02010600030101010101" pitchFamily="2" charset="-122"/>
              </a:rPr>
              <a:t>诗经</a:t>
            </a:r>
            <a:r>
              <a:rPr lang="en-US" altLang="zh-CN" sz="2000" dirty="0">
                <a:solidFill>
                  <a:prstClr val="black"/>
                </a:solidFill>
                <a:latin typeface="等线" panose="02010600030101010101" pitchFamily="2" charset="-122"/>
                <a:ea typeface="等线" panose="02010600030101010101" pitchFamily="2" charset="-122"/>
              </a:rPr>
              <a:t>》</a:t>
            </a:r>
            <a:r>
              <a:rPr lang="zh-CN" altLang="en-US" sz="2000" dirty="0">
                <a:solidFill>
                  <a:prstClr val="black"/>
                </a:solidFill>
                <a:latin typeface="等线" panose="02010600030101010101" pitchFamily="2" charset="-122"/>
                <a:ea typeface="等线" panose="02010600030101010101" pitchFamily="2" charset="-122"/>
              </a:rPr>
              <a:t>共分</a:t>
            </a:r>
            <a:r>
              <a:rPr lang="zh-CN" altLang="en-US" sz="2000" b="1" u="sng" dirty="0">
                <a:solidFill>
                  <a:schemeClr val="accent5"/>
                </a:solidFill>
                <a:latin typeface="等线" panose="02010600030101010101" pitchFamily="2" charset="-122"/>
                <a:ea typeface="等线" panose="02010600030101010101" pitchFamily="2" charset="-122"/>
              </a:rPr>
              <a:t>风、雅、颂</a:t>
            </a:r>
            <a:r>
              <a:rPr lang="zh-CN" altLang="en-US" sz="2000" dirty="0">
                <a:solidFill>
                  <a:prstClr val="black"/>
                </a:solidFill>
                <a:latin typeface="等线" panose="02010600030101010101" pitchFamily="2" charset="-122"/>
                <a:ea typeface="等线" panose="02010600030101010101" pitchFamily="2" charset="-122"/>
              </a:rPr>
              <a:t>三部分</a:t>
            </a:r>
            <a:r>
              <a:rPr lang="zh-CN" altLang="en-US" sz="2000" dirty="0" smtClean="0">
                <a:solidFill>
                  <a:prstClr val="black"/>
                </a:solidFill>
                <a:latin typeface="等线" panose="02010600030101010101" pitchFamily="2" charset="-122"/>
                <a:ea typeface="等线" panose="02010600030101010101" pitchFamily="2" charset="-122"/>
              </a:rPr>
              <a:t>，风</a:t>
            </a:r>
            <a:r>
              <a:rPr lang="zh-CN" altLang="en-US" sz="2000" dirty="0">
                <a:solidFill>
                  <a:prstClr val="black"/>
                </a:solidFill>
                <a:latin typeface="等线" panose="02010600030101010101" pitchFamily="2" charset="-122"/>
                <a:ea typeface="等线" panose="02010600030101010101" pitchFamily="2" charset="-122"/>
              </a:rPr>
              <a:t>、雅、颂的划分，反映了当时诗歌与音乐舞蹈的密切关系，体现出了上古时期诗、乐、舞三位一体的文化特征</a:t>
            </a:r>
            <a:r>
              <a:rPr lang="zh-CN" altLang="en-US" sz="2000" dirty="0" smtClean="0">
                <a:solidFill>
                  <a:prstClr val="black"/>
                </a:solidFill>
                <a:latin typeface="等线" panose="02010600030101010101" pitchFamily="2" charset="-122"/>
                <a:ea typeface="等线" panose="02010600030101010101" pitchFamily="2" charset="-122"/>
              </a:rPr>
              <a:t>。</a:t>
            </a:r>
            <a:endParaRPr lang="en-US" altLang="zh-CN" sz="2000" dirty="0" smtClean="0">
              <a:solidFill>
                <a:prstClr val="black"/>
              </a:solidFill>
              <a:latin typeface="等线" panose="02010600030101010101" pitchFamily="2" charset="-122"/>
              <a:ea typeface="等线" panose="02010600030101010101" pitchFamily="2" charset="-122"/>
            </a:endParaRPr>
          </a:p>
          <a:p>
            <a:pPr marL="457200" lvl="0" indent="-457200">
              <a:lnSpc>
                <a:spcPct val="150000"/>
              </a:lnSpc>
              <a:buFont typeface="+mj-lt"/>
              <a:buAutoNum type="arabicPeriod"/>
            </a:pPr>
            <a:r>
              <a:rPr lang="en-US" altLang="zh-CN" sz="2000" dirty="0" smtClean="0">
                <a:solidFill>
                  <a:prstClr val="black"/>
                </a:solidFill>
                <a:latin typeface="等线" panose="02010600030101010101" pitchFamily="2" charset="-122"/>
                <a:ea typeface="等线" panose="02010600030101010101" pitchFamily="2" charset="-122"/>
              </a:rPr>
              <a:t>《</a:t>
            </a:r>
            <a:r>
              <a:rPr lang="zh-CN" altLang="en-US" sz="2000" dirty="0">
                <a:solidFill>
                  <a:prstClr val="black"/>
                </a:solidFill>
                <a:latin typeface="等线" panose="02010600030101010101" pitchFamily="2" charset="-122"/>
                <a:ea typeface="等线" panose="02010600030101010101" pitchFamily="2" charset="-122"/>
              </a:rPr>
              <a:t>诗经</a:t>
            </a:r>
            <a:r>
              <a:rPr lang="en-US" altLang="zh-CN" sz="2000" dirty="0">
                <a:solidFill>
                  <a:prstClr val="black"/>
                </a:solidFill>
                <a:latin typeface="等线" panose="02010600030101010101" pitchFamily="2" charset="-122"/>
                <a:ea typeface="等线" panose="02010600030101010101" pitchFamily="2" charset="-122"/>
              </a:rPr>
              <a:t>》</a:t>
            </a:r>
            <a:r>
              <a:rPr lang="zh-CN" altLang="en-US" sz="2000" dirty="0">
                <a:solidFill>
                  <a:prstClr val="black"/>
                </a:solidFill>
                <a:latin typeface="等线" panose="02010600030101010101" pitchFamily="2" charset="-122"/>
                <a:ea typeface="等线" panose="02010600030101010101" pitchFamily="2" charset="-122"/>
              </a:rPr>
              <a:t>开创了中国古代文学的</a:t>
            </a:r>
            <a:r>
              <a:rPr lang="zh-CN" altLang="en-US" sz="2000" b="1" u="sng" dirty="0">
                <a:solidFill>
                  <a:schemeClr val="accent5"/>
                </a:solidFill>
                <a:latin typeface="等线" panose="02010600030101010101" pitchFamily="2" charset="-122"/>
                <a:ea typeface="等线" panose="02010600030101010101" pitchFamily="2" charset="-122"/>
              </a:rPr>
              <a:t>现实主义</a:t>
            </a:r>
            <a:r>
              <a:rPr lang="zh-CN" altLang="en-US" sz="2000" dirty="0">
                <a:solidFill>
                  <a:prstClr val="black"/>
                </a:solidFill>
                <a:latin typeface="等线" panose="02010600030101010101" pitchFamily="2" charset="-122"/>
                <a:ea typeface="等线" panose="02010600030101010101" pitchFamily="2" charset="-122"/>
              </a:rPr>
              <a:t>传统</a:t>
            </a:r>
            <a:r>
              <a:rPr lang="zh-CN" altLang="en-US" sz="2000" dirty="0" smtClean="0">
                <a:solidFill>
                  <a:prstClr val="black"/>
                </a:solidFill>
                <a:latin typeface="等线" panose="02010600030101010101" pitchFamily="2" charset="-122"/>
                <a:ea typeface="等线" panose="02010600030101010101" pitchFamily="2" charset="-122"/>
              </a:rPr>
              <a:t>。</a:t>
            </a:r>
            <a:endParaRPr lang="en-US" altLang="zh-CN" sz="2000" dirty="0" smtClean="0">
              <a:solidFill>
                <a:prstClr val="black"/>
              </a:solidFill>
              <a:latin typeface="等线" panose="02010600030101010101" pitchFamily="2" charset="-122"/>
              <a:ea typeface="等线" panose="02010600030101010101" pitchFamily="2" charset="-122"/>
            </a:endParaRPr>
          </a:p>
          <a:p>
            <a:pPr marL="457200" lvl="0" indent="-457200">
              <a:lnSpc>
                <a:spcPct val="150000"/>
              </a:lnSpc>
              <a:buFont typeface="+mj-lt"/>
              <a:buAutoNum type="arabicPeriod"/>
            </a:pPr>
            <a:r>
              <a:rPr lang="en-US" altLang="zh-CN" sz="2000" dirty="0" smtClean="0">
                <a:solidFill>
                  <a:prstClr val="black"/>
                </a:solidFill>
                <a:latin typeface="等线" panose="02010600030101010101" pitchFamily="2" charset="-122"/>
                <a:ea typeface="等线" panose="02010600030101010101" pitchFamily="2" charset="-122"/>
              </a:rPr>
              <a:t>《</a:t>
            </a:r>
            <a:r>
              <a:rPr lang="zh-CN" altLang="en-US" sz="2000" dirty="0">
                <a:solidFill>
                  <a:prstClr val="black"/>
                </a:solidFill>
                <a:latin typeface="等线" panose="02010600030101010101" pitchFamily="2" charset="-122"/>
                <a:ea typeface="等线" panose="02010600030101010101" pitchFamily="2" charset="-122"/>
              </a:rPr>
              <a:t>诗经</a:t>
            </a:r>
            <a:r>
              <a:rPr lang="en-US" altLang="zh-CN" sz="2000" dirty="0" smtClean="0">
                <a:solidFill>
                  <a:prstClr val="black"/>
                </a:solidFill>
                <a:latin typeface="等线" panose="02010600030101010101" pitchFamily="2" charset="-122"/>
                <a:ea typeface="等线" panose="02010600030101010101" pitchFamily="2" charset="-122"/>
              </a:rPr>
              <a:t>》</a:t>
            </a:r>
            <a:r>
              <a:rPr lang="zh-CN" altLang="en-US" sz="2000" dirty="0" smtClean="0">
                <a:solidFill>
                  <a:prstClr val="black"/>
                </a:solidFill>
                <a:latin typeface="等线" panose="02010600030101010101" pitchFamily="2" charset="-122"/>
                <a:ea typeface="等线" panose="02010600030101010101" pitchFamily="2" charset="-122"/>
              </a:rPr>
              <a:t>有</a:t>
            </a:r>
            <a:r>
              <a:rPr lang="zh-CN" altLang="en-US" sz="2000" b="1" u="sng" dirty="0">
                <a:solidFill>
                  <a:schemeClr val="accent5"/>
                </a:solidFill>
                <a:latin typeface="等线" panose="02010600030101010101" pitchFamily="2" charset="-122"/>
                <a:ea typeface="等线" panose="02010600030101010101" pitchFamily="2" charset="-122"/>
              </a:rPr>
              <a:t>“赋”、“比”、“兴”</a:t>
            </a:r>
            <a:r>
              <a:rPr lang="zh-CN" altLang="en-US" sz="2000" dirty="0">
                <a:solidFill>
                  <a:prstClr val="black"/>
                </a:solidFill>
                <a:latin typeface="等线" panose="02010600030101010101" pitchFamily="2" charset="-122"/>
                <a:ea typeface="等线" panose="02010600030101010101" pitchFamily="2" charset="-122"/>
              </a:rPr>
              <a:t>三种艺术表现方法</a:t>
            </a:r>
            <a:r>
              <a:rPr lang="zh-CN" altLang="en-US" sz="2000" dirty="0" smtClean="0">
                <a:solidFill>
                  <a:prstClr val="black"/>
                </a:solidFill>
                <a:latin typeface="等线" panose="02010600030101010101" pitchFamily="2" charset="-122"/>
                <a:ea typeface="等线" panose="02010600030101010101" pitchFamily="2" charset="-122"/>
              </a:rPr>
              <a:t>。</a:t>
            </a:r>
            <a:endParaRPr lang="zh-CN" altLang="en-US" sz="2000" dirty="0">
              <a:solidFill>
                <a:prstClr val="black"/>
              </a:solidFill>
              <a:latin typeface="等线" panose="02010600030101010101" pitchFamily="2" charset="-122"/>
              <a:ea typeface="等线" panose="02010600030101010101" pitchFamily="2" charset="-122"/>
            </a:endParaRPr>
          </a:p>
        </p:txBody>
      </p:sp>
      <p:sp>
        <p:nvSpPr>
          <p:cNvPr id="7" name="圆角矩形 6"/>
          <p:cNvSpPr/>
          <p:nvPr/>
        </p:nvSpPr>
        <p:spPr>
          <a:xfrm>
            <a:off x="7327668" y="2249435"/>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8" name="任意多边形 81"/>
          <p:cNvSpPr/>
          <p:nvPr/>
        </p:nvSpPr>
        <p:spPr>
          <a:xfrm>
            <a:off x="8610600" y="610827"/>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第五节 艺术</a:t>
            </a:r>
            <a:endParaRPr lang="zh-CN" altLang="en-US" sz="2000" kern="1200" dirty="0"/>
          </a:p>
        </p:txBody>
      </p:sp>
      <p:sp>
        <p:nvSpPr>
          <p:cNvPr id="9" name="任意多边形 82"/>
          <p:cNvSpPr/>
          <p:nvPr/>
        </p:nvSpPr>
        <p:spPr>
          <a:xfrm rot="18289469">
            <a:off x="9925034" y="562649"/>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 name="任意多边形 83"/>
          <p:cNvSpPr/>
          <p:nvPr/>
        </p:nvSpPr>
        <p:spPr>
          <a:xfrm>
            <a:off x="10509540" y="0"/>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5"/>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bg1"/>
                </a:solidFill>
              </a:rPr>
              <a:t>主要门类</a:t>
            </a:r>
          </a:p>
        </p:txBody>
      </p:sp>
      <p:sp>
        <p:nvSpPr>
          <p:cNvPr id="11" name="任意多边形 84"/>
          <p:cNvSpPr/>
          <p:nvPr/>
        </p:nvSpPr>
        <p:spPr>
          <a:xfrm>
            <a:off x="10084618"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2" name="任意多边形 85"/>
          <p:cNvSpPr/>
          <p:nvPr/>
        </p:nvSpPr>
        <p:spPr>
          <a:xfrm>
            <a:off x="10509540" y="610827"/>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致用精神</a:t>
            </a:r>
            <a:endParaRPr lang="en-US" altLang="zh-CN" sz="2000" kern="1200" dirty="0" smtClean="0"/>
          </a:p>
        </p:txBody>
      </p:sp>
      <p:sp>
        <p:nvSpPr>
          <p:cNvPr id="13" name="任意多边形 86"/>
          <p:cNvSpPr/>
          <p:nvPr/>
        </p:nvSpPr>
        <p:spPr>
          <a:xfrm rot="3310531">
            <a:off x="9925034" y="1173475"/>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4" name="任意多边形 87"/>
          <p:cNvSpPr/>
          <p:nvPr/>
        </p:nvSpPr>
        <p:spPr>
          <a:xfrm>
            <a:off x="10509540" y="1221653"/>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审美观念</a:t>
            </a:r>
            <a:endParaRPr lang="en-US" altLang="zh-CN" sz="2000" kern="1200" dirty="0" smtClean="0"/>
          </a:p>
        </p:txBody>
      </p:sp>
      <p:sp>
        <p:nvSpPr>
          <p:cNvPr id="15" name="矩形 14"/>
          <p:cNvSpPr/>
          <p:nvPr/>
        </p:nvSpPr>
        <p:spPr>
          <a:xfrm>
            <a:off x="461376" y="0"/>
            <a:ext cx="1689886" cy="338554"/>
          </a:xfrm>
          <a:prstGeom prst="rect">
            <a:avLst/>
          </a:prstGeom>
        </p:spPr>
        <p:txBody>
          <a:bodyPr wrap="none">
            <a:spAutoFit/>
          </a:bodyPr>
          <a:lstStyle/>
          <a:p>
            <a:r>
              <a:rPr lang="en-US" altLang="zh-TW" sz="1600" dirty="0"/>
              <a:t>5.5.1.1 </a:t>
            </a:r>
            <a:r>
              <a:rPr lang="zh-TW" altLang="en-US" sz="1600" dirty="0"/>
              <a:t>文学艺术</a:t>
            </a:r>
            <a:endParaRPr lang="zh-CN" altLang="en-US" sz="1600" dirty="0"/>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en-US" altLang="zh-CN" dirty="0"/>
              <a:t>《</a:t>
            </a:r>
            <a:r>
              <a:rPr lang="zh-CN" altLang="en-US" dirty="0"/>
              <a:t>诗经</a:t>
            </a:r>
            <a:r>
              <a:rPr lang="en-US" altLang="zh-CN" dirty="0"/>
              <a:t>》 </a:t>
            </a:r>
            <a:r>
              <a:rPr lang="zh-CN" altLang="en-US" dirty="0"/>
              <a:t>编成于（ ）</a:t>
            </a:r>
          </a:p>
          <a:p>
            <a:endParaRPr lang="en-US" altLang="zh-CN" dirty="0" smtClean="0"/>
          </a:p>
          <a:p>
            <a:r>
              <a:rPr lang="en-US" altLang="zh-CN" dirty="0" smtClean="0"/>
              <a:t>A</a:t>
            </a:r>
            <a:r>
              <a:rPr lang="en-US" altLang="zh-CN" dirty="0"/>
              <a:t>:</a:t>
            </a:r>
            <a:r>
              <a:rPr lang="zh-CN" altLang="en-US" dirty="0"/>
              <a:t>春秋时期</a:t>
            </a:r>
          </a:p>
          <a:p>
            <a:r>
              <a:rPr lang="en-US" altLang="zh-CN" dirty="0"/>
              <a:t>B:</a:t>
            </a:r>
            <a:r>
              <a:rPr lang="zh-CN" altLang="en-US" dirty="0"/>
              <a:t>战国时期</a:t>
            </a:r>
          </a:p>
          <a:p>
            <a:r>
              <a:rPr lang="en-US" altLang="zh-CN" dirty="0"/>
              <a:t>C:</a:t>
            </a:r>
            <a:r>
              <a:rPr lang="zh-CN" altLang="en-US" dirty="0"/>
              <a:t>唐朝</a:t>
            </a:r>
          </a:p>
          <a:p>
            <a:r>
              <a:rPr lang="en-US" altLang="zh-CN" dirty="0"/>
              <a:t>D:</a:t>
            </a:r>
            <a:r>
              <a:rPr lang="zh-CN" altLang="en-US" dirty="0"/>
              <a:t>汉朝</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53</a:t>
            </a:fld>
            <a:endParaRPr lang="zh-CN" altLang="en-US"/>
          </a:p>
        </p:txBody>
      </p:sp>
    </p:spTree>
    <p:extLst>
      <p:ext uri="{BB962C8B-B14F-4D97-AF65-F5344CB8AC3E}">
        <p14:creationId xmlns:p14="http://schemas.microsoft.com/office/powerpoint/2010/main" val="1874122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第五节 中国传统的艺术审美</a:t>
            </a:r>
          </a:p>
        </p:txBody>
      </p:sp>
      <p:sp>
        <p:nvSpPr>
          <p:cNvPr id="3" name="内容占位符 2"/>
          <p:cNvSpPr>
            <a:spLocks noGrp="1"/>
          </p:cNvSpPr>
          <p:nvPr>
            <p:ph idx="1"/>
          </p:nvPr>
        </p:nvSpPr>
        <p:spPr>
          <a:xfrm>
            <a:off x="838200" y="1189822"/>
            <a:ext cx="10515600" cy="880047"/>
          </a:xfrm>
        </p:spPr>
        <p:txBody>
          <a:bodyPr/>
          <a:lstStyle/>
          <a:p>
            <a:r>
              <a:rPr lang="en-US" altLang="zh-CN" sz="2400" dirty="0" smtClean="0">
                <a:latin typeface="+mj-ea"/>
                <a:ea typeface="+mj-ea"/>
              </a:rPr>
              <a:t>5.5.1.1</a:t>
            </a:r>
            <a:r>
              <a:rPr lang="zh-CN" altLang="en-US" sz="2400" dirty="0" smtClean="0">
                <a:latin typeface="+mj-ea"/>
                <a:ea typeface="+mj-ea"/>
              </a:rPr>
              <a:t>、</a:t>
            </a:r>
            <a:r>
              <a:rPr lang="zh-CN" altLang="en-US" sz="2400" dirty="0">
                <a:latin typeface="+mj-ea"/>
                <a:ea typeface="+mj-ea"/>
              </a:rPr>
              <a:t>文学</a:t>
            </a:r>
            <a:r>
              <a:rPr lang="zh-CN" altLang="en-US" sz="2400" dirty="0" smtClean="0">
                <a:latin typeface="+mj-ea"/>
                <a:ea typeface="+mj-ea"/>
              </a:rPr>
              <a:t>艺术</a:t>
            </a:r>
            <a:r>
              <a:rPr lang="zh-CN" altLang="en-US" sz="2400" dirty="0" smtClean="0">
                <a:solidFill>
                  <a:srgbClr val="4472C4"/>
                </a:solidFill>
              </a:rPr>
              <a:t>★</a:t>
            </a:r>
            <a:r>
              <a:rPr lang="zh-CN" altLang="en-US" sz="2400" dirty="0">
                <a:solidFill>
                  <a:srgbClr val="4472C4"/>
                </a:solidFill>
              </a:rPr>
              <a:t>★</a:t>
            </a:r>
            <a:endParaRPr lang="en-US" altLang="zh-CN" sz="2400" dirty="0">
              <a:latin typeface="+mj-ea"/>
              <a:ea typeface="+mj-ea"/>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t>54</a:t>
            </a:fld>
            <a:endParaRPr lang="zh-CN" altLang="en-US"/>
          </a:p>
        </p:txBody>
      </p:sp>
      <p:sp>
        <p:nvSpPr>
          <p:cNvPr id="5" name="圆角矩形 4"/>
          <p:cNvSpPr/>
          <p:nvPr/>
        </p:nvSpPr>
        <p:spPr>
          <a:xfrm>
            <a:off x="698269" y="2576945"/>
            <a:ext cx="573578" cy="1612670"/>
          </a:xfrm>
          <a:prstGeom prst="roundRect">
            <a:avLst/>
          </a:prstGeom>
          <a:solidFill>
            <a:schemeClr val="bg1"/>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dirty="0" smtClean="0">
                <a:solidFill>
                  <a:schemeClr val="accent5"/>
                </a:solidFill>
                <a:latin typeface="+mj-ea"/>
                <a:ea typeface="+mj-ea"/>
              </a:rPr>
              <a:t>先秦</a:t>
            </a:r>
          </a:p>
        </p:txBody>
      </p:sp>
      <p:sp>
        <p:nvSpPr>
          <p:cNvPr id="6" name="矩形 5"/>
          <p:cNvSpPr/>
          <p:nvPr/>
        </p:nvSpPr>
        <p:spPr>
          <a:xfrm>
            <a:off x="1602971" y="2249435"/>
            <a:ext cx="9950335" cy="2862322"/>
          </a:xfrm>
          <a:prstGeom prst="rect">
            <a:avLst/>
          </a:prstGeom>
        </p:spPr>
        <p:txBody>
          <a:bodyPr wrap="square">
            <a:spAutoFit/>
          </a:bodyPr>
          <a:lstStyle/>
          <a:p>
            <a:pPr marL="457200" lvl="0" indent="-457200">
              <a:lnSpc>
                <a:spcPct val="150000"/>
              </a:lnSpc>
              <a:buFont typeface="+mj-lt"/>
              <a:buAutoNum type="arabicPeriod"/>
            </a:pPr>
            <a:r>
              <a:rPr lang="zh-CN" altLang="en-US" sz="2000" b="1" u="sng" dirty="0">
                <a:solidFill>
                  <a:schemeClr val="accent5"/>
                </a:solidFill>
                <a:latin typeface="等线" panose="02010600030101010101" pitchFamily="2" charset="-122"/>
                <a:ea typeface="等线" panose="02010600030101010101" pitchFamily="2" charset="-122"/>
              </a:rPr>
              <a:t>楚辞</a:t>
            </a:r>
            <a:r>
              <a:rPr lang="zh-CN" altLang="en-US" sz="2000" dirty="0" smtClean="0">
                <a:solidFill>
                  <a:prstClr val="black"/>
                </a:solidFill>
                <a:latin typeface="等线" panose="02010600030101010101" pitchFamily="2" charset="-122"/>
                <a:ea typeface="等线" panose="02010600030101010101" pitchFamily="2" charset="-122"/>
              </a:rPr>
              <a:t>：战国时期</a:t>
            </a:r>
            <a:r>
              <a:rPr lang="zh-CN" altLang="en-US" sz="2000" b="1" u="sng" dirty="0">
                <a:solidFill>
                  <a:schemeClr val="accent5"/>
                </a:solidFill>
                <a:latin typeface="等线" panose="02010600030101010101" pitchFamily="2" charset="-122"/>
                <a:ea typeface="等线" panose="02010600030101010101" pitchFamily="2" charset="-122"/>
              </a:rPr>
              <a:t>屈原</a:t>
            </a:r>
            <a:r>
              <a:rPr lang="zh-CN" altLang="en-US" sz="2000" dirty="0" smtClean="0">
                <a:solidFill>
                  <a:prstClr val="black"/>
                </a:solidFill>
                <a:latin typeface="等线" panose="02010600030101010101" pitchFamily="2" charset="-122"/>
                <a:ea typeface="等线" panose="02010600030101010101" pitchFamily="2" charset="-122"/>
              </a:rPr>
              <a:t>创造</a:t>
            </a:r>
            <a:r>
              <a:rPr lang="zh-CN" altLang="en-US" sz="2000" dirty="0">
                <a:solidFill>
                  <a:prstClr val="black"/>
                </a:solidFill>
                <a:latin typeface="等线" panose="02010600030101010101" pitchFamily="2" charset="-122"/>
                <a:ea typeface="等线" panose="02010600030101010101" pitchFamily="2" charset="-122"/>
              </a:rPr>
              <a:t>的一种新诗体，具有十分浓郁的</a:t>
            </a:r>
            <a:r>
              <a:rPr lang="zh-CN" altLang="en-US" sz="2000" b="1" u="sng" dirty="0">
                <a:solidFill>
                  <a:schemeClr val="accent5"/>
                </a:solidFill>
                <a:latin typeface="等线" panose="02010600030101010101" pitchFamily="2" charset="-122"/>
                <a:ea typeface="等线" panose="02010600030101010101" pitchFamily="2" charset="-122"/>
              </a:rPr>
              <a:t>楚国</a:t>
            </a:r>
            <a:r>
              <a:rPr lang="zh-CN" altLang="en-US" sz="2000" dirty="0">
                <a:solidFill>
                  <a:prstClr val="black"/>
                </a:solidFill>
                <a:latin typeface="等线" panose="02010600030101010101" pitchFamily="2" charset="-122"/>
                <a:ea typeface="等线" panose="02010600030101010101" pitchFamily="2" charset="-122"/>
              </a:rPr>
              <a:t>地方文化色彩</a:t>
            </a:r>
            <a:r>
              <a:rPr lang="zh-CN" altLang="en-US" sz="2000" dirty="0" smtClean="0">
                <a:solidFill>
                  <a:prstClr val="black"/>
                </a:solidFill>
                <a:latin typeface="等线" panose="02010600030101010101" pitchFamily="2" charset="-122"/>
                <a:ea typeface="等线" panose="02010600030101010101" pitchFamily="2" charset="-122"/>
              </a:rPr>
              <a:t>。</a:t>
            </a:r>
            <a:endParaRPr lang="en-US" altLang="zh-CN" sz="2000" dirty="0" smtClean="0">
              <a:solidFill>
                <a:prstClr val="black"/>
              </a:solidFill>
              <a:latin typeface="等线" panose="02010600030101010101" pitchFamily="2" charset="-122"/>
              <a:ea typeface="等线" panose="02010600030101010101" pitchFamily="2" charset="-122"/>
            </a:endParaRPr>
          </a:p>
          <a:p>
            <a:pPr marL="457200" lvl="0" indent="-457200">
              <a:lnSpc>
                <a:spcPct val="150000"/>
              </a:lnSpc>
              <a:buFont typeface="+mj-lt"/>
              <a:buAutoNum type="arabicPeriod"/>
            </a:pPr>
            <a:r>
              <a:rPr lang="zh-CN" altLang="en-US" sz="2000" dirty="0" smtClean="0">
                <a:solidFill>
                  <a:prstClr val="black"/>
                </a:solidFill>
                <a:latin typeface="等线" panose="02010600030101010101" pitchFamily="2" charset="-122"/>
                <a:ea typeface="等线" panose="02010600030101010101" pitchFamily="2" charset="-122"/>
              </a:rPr>
              <a:t>由于</a:t>
            </a:r>
            <a:r>
              <a:rPr lang="zh-CN" altLang="en-US" sz="2000" dirty="0">
                <a:solidFill>
                  <a:prstClr val="black"/>
                </a:solidFill>
                <a:latin typeface="等线" panose="02010600030101010101" pitchFamily="2" charset="-122"/>
                <a:ea typeface="等线" panose="02010600030101010101" pitchFamily="2" charset="-122"/>
              </a:rPr>
              <a:t>屈原的</a:t>
            </a:r>
            <a:r>
              <a:rPr lang="en-US" altLang="zh-CN" sz="2000" dirty="0">
                <a:solidFill>
                  <a:prstClr val="black"/>
                </a:solidFill>
                <a:latin typeface="等线" panose="02010600030101010101" pitchFamily="2" charset="-122"/>
                <a:ea typeface="等线" panose="02010600030101010101" pitchFamily="2" charset="-122"/>
              </a:rPr>
              <a:t>《</a:t>
            </a:r>
            <a:r>
              <a:rPr lang="zh-CN" altLang="en-US" sz="2000" b="1" u="sng" dirty="0">
                <a:solidFill>
                  <a:schemeClr val="accent5"/>
                </a:solidFill>
                <a:latin typeface="等线" panose="02010600030101010101" pitchFamily="2" charset="-122"/>
                <a:ea typeface="等线" panose="02010600030101010101" pitchFamily="2" charset="-122"/>
              </a:rPr>
              <a:t>离骚</a:t>
            </a:r>
            <a:r>
              <a:rPr lang="en-US" altLang="zh-CN" sz="2000" dirty="0">
                <a:solidFill>
                  <a:prstClr val="black"/>
                </a:solidFill>
                <a:latin typeface="等线" panose="02010600030101010101" pitchFamily="2" charset="-122"/>
                <a:ea typeface="等线" panose="02010600030101010101" pitchFamily="2" charset="-122"/>
              </a:rPr>
              <a:t>》</a:t>
            </a:r>
            <a:r>
              <a:rPr lang="zh-CN" altLang="en-US" sz="2000" dirty="0">
                <a:solidFill>
                  <a:prstClr val="black"/>
                </a:solidFill>
                <a:latin typeface="等线" panose="02010600030101010101" pitchFamily="2" charset="-122"/>
                <a:ea typeface="等线" panose="02010600030101010101" pitchFamily="2" charset="-122"/>
              </a:rPr>
              <a:t>是这种诗体最有名的代表作，所以后世又称楚辞为</a:t>
            </a:r>
            <a:r>
              <a:rPr lang="zh-CN" altLang="en-US" sz="2000" b="1" u="sng" dirty="0">
                <a:solidFill>
                  <a:schemeClr val="accent5"/>
                </a:solidFill>
                <a:latin typeface="等线" panose="02010600030101010101" pitchFamily="2" charset="-122"/>
                <a:ea typeface="等线" panose="02010600030101010101" pitchFamily="2" charset="-122"/>
              </a:rPr>
              <a:t>骚体诗</a:t>
            </a:r>
            <a:r>
              <a:rPr lang="zh-CN" altLang="en-US" sz="2000" dirty="0" smtClean="0">
                <a:solidFill>
                  <a:prstClr val="black"/>
                </a:solidFill>
                <a:latin typeface="等线" panose="02010600030101010101" pitchFamily="2" charset="-122"/>
                <a:ea typeface="等线" panose="02010600030101010101" pitchFamily="2" charset="-122"/>
              </a:rPr>
              <a:t>。</a:t>
            </a:r>
            <a:endParaRPr lang="en-US" altLang="zh-CN" sz="2000" dirty="0" smtClean="0">
              <a:solidFill>
                <a:prstClr val="black"/>
              </a:solidFill>
              <a:latin typeface="等线" panose="02010600030101010101" pitchFamily="2" charset="-122"/>
              <a:ea typeface="等线" panose="02010600030101010101" pitchFamily="2" charset="-122"/>
            </a:endParaRPr>
          </a:p>
          <a:p>
            <a:pPr marL="457200" lvl="0" indent="-457200">
              <a:lnSpc>
                <a:spcPct val="150000"/>
              </a:lnSpc>
              <a:buFont typeface="+mj-lt"/>
              <a:buAutoNum type="arabicPeriod"/>
            </a:pPr>
            <a:r>
              <a:rPr lang="zh-CN" altLang="en-US" sz="2000" dirty="0" smtClean="0">
                <a:solidFill>
                  <a:prstClr val="black"/>
                </a:solidFill>
                <a:latin typeface="等线" panose="02010600030101010101" pitchFamily="2" charset="-122"/>
                <a:ea typeface="等线" panose="02010600030101010101" pitchFamily="2" charset="-122"/>
              </a:rPr>
              <a:t>骚体</a:t>
            </a:r>
            <a:r>
              <a:rPr lang="zh-CN" altLang="en-US" sz="2000" dirty="0">
                <a:solidFill>
                  <a:prstClr val="black"/>
                </a:solidFill>
                <a:latin typeface="等线" panose="02010600030101010101" pitchFamily="2" charset="-122"/>
                <a:ea typeface="等线" panose="02010600030101010101" pitchFamily="2" charset="-122"/>
              </a:rPr>
              <a:t>诗的出现，标志着中国诗歌从民间集体歌唱过渡到了</a:t>
            </a:r>
            <a:r>
              <a:rPr lang="zh-CN" altLang="en-US" sz="2000" b="1" u="sng" dirty="0">
                <a:solidFill>
                  <a:schemeClr val="accent5"/>
                </a:solidFill>
                <a:latin typeface="等线" panose="02010600030101010101" pitchFamily="2" charset="-122"/>
                <a:ea typeface="等线" panose="02010600030101010101" pitchFamily="2" charset="-122"/>
              </a:rPr>
              <a:t>诗人独立创作</a:t>
            </a:r>
            <a:r>
              <a:rPr lang="zh-CN" altLang="en-US" sz="2000" dirty="0">
                <a:solidFill>
                  <a:prstClr val="black"/>
                </a:solidFill>
                <a:latin typeface="等线" panose="02010600030101010101" pitchFamily="2" charset="-122"/>
                <a:ea typeface="等线" panose="02010600030101010101" pitchFamily="2" charset="-122"/>
              </a:rPr>
              <a:t>的新阶段</a:t>
            </a:r>
            <a:r>
              <a:rPr lang="zh-CN" altLang="en-US" sz="2000" dirty="0" smtClean="0">
                <a:solidFill>
                  <a:prstClr val="black"/>
                </a:solidFill>
                <a:latin typeface="等线" panose="02010600030101010101" pitchFamily="2" charset="-122"/>
                <a:ea typeface="等线" panose="02010600030101010101" pitchFamily="2" charset="-122"/>
              </a:rPr>
              <a:t>。</a:t>
            </a:r>
            <a:endParaRPr lang="en-US" altLang="zh-CN" sz="2000" dirty="0" smtClean="0">
              <a:solidFill>
                <a:prstClr val="black"/>
              </a:solidFill>
              <a:latin typeface="等线" panose="02010600030101010101" pitchFamily="2" charset="-122"/>
              <a:ea typeface="等线" panose="02010600030101010101" pitchFamily="2" charset="-122"/>
            </a:endParaRPr>
          </a:p>
          <a:p>
            <a:pPr marL="457200" lvl="0" indent="-457200">
              <a:lnSpc>
                <a:spcPct val="150000"/>
              </a:lnSpc>
              <a:buFont typeface="+mj-lt"/>
              <a:buAutoNum type="arabicPeriod"/>
            </a:pPr>
            <a:r>
              <a:rPr lang="zh-CN" altLang="en-US" sz="2000" dirty="0" smtClean="0">
                <a:solidFill>
                  <a:prstClr val="black"/>
                </a:solidFill>
                <a:latin typeface="等线" panose="02010600030101010101" pitchFamily="2" charset="-122"/>
                <a:ea typeface="等线" panose="02010600030101010101" pitchFamily="2" charset="-122"/>
              </a:rPr>
              <a:t>楚辞</a:t>
            </a:r>
            <a:r>
              <a:rPr lang="zh-CN" altLang="en-US" sz="2000" dirty="0">
                <a:solidFill>
                  <a:prstClr val="black"/>
                </a:solidFill>
                <a:latin typeface="等线" panose="02010600030101010101" pitchFamily="2" charset="-122"/>
                <a:ea typeface="等线" panose="02010600030101010101" pitchFamily="2" charset="-122"/>
              </a:rPr>
              <a:t>最突出的艺术成就是其</a:t>
            </a:r>
            <a:r>
              <a:rPr lang="zh-CN" altLang="en-US" sz="2000" b="1" u="sng" dirty="0">
                <a:solidFill>
                  <a:schemeClr val="accent5"/>
                </a:solidFill>
                <a:latin typeface="等线" panose="02010600030101010101" pitchFamily="2" charset="-122"/>
                <a:ea typeface="等线" panose="02010600030101010101" pitchFamily="2" charset="-122"/>
              </a:rPr>
              <a:t>浪漫主义</a:t>
            </a:r>
            <a:r>
              <a:rPr lang="zh-CN" altLang="en-US" sz="2000" dirty="0">
                <a:solidFill>
                  <a:prstClr val="black"/>
                </a:solidFill>
                <a:latin typeface="等线" panose="02010600030101010101" pitchFamily="2" charset="-122"/>
                <a:ea typeface="等线" panose="02010600030101010101" pitchFamily="2" charset="-122"/>
              </a:rPr>
              <a:t>手法的运用</a:t>
            </a:r>
            <a:r>
              <a:rPr lang="zh-CN" altLang="en-US" sz="2000" dirty="0" smtClean="0">
                <a:solidFill>
                  <a:prstClr val="black"/>
                </a:solidFill>
                <a:latin typeface="等线" panose="02010600030101010101" pitchFamily="2" charset="-122"/>
                <a:ea typeface="等线" panose="02010600030101010101" pitchFamily="2" charset="-122"/>
              </a:rPr>
              <a:t>。</a:t>
            </a:r>
            <a:endParaRPr lang="en-US" altLang="zh-CN" sz="2000" dirty="0" smtClean="0">
              <a:solidFill>
                <a:prstClr val="black"/>
              </a:solidFill>
              <a:latin typeface="等线" panose="02010600030101010101" pitchFamily="2" charset="-122"/>
              <a:ea typeface="等线" panose="02010600030101010101" pitchFamily="2" charset="-122"/>
            </a:endParaRPr>
          </a:p>
          <a:p>
            <a:pPr marL="457200" lvl="0" indent="-457200">
              <a:lnSpc>
                <a:spcPct val="150000"/>
              </a:lnSpc>
              <a:buFont typeface="+mj-lt"/>
              <a:buAutoNum type="arabicPeriod"/>
            </a:pPr>
            <a:r>
              <a:rPr lang="en-US" altLang="zh-CN" sz="2000" dirty="0" smtClean="0">
                <a:solidFill>
                  <a:prstClr val="black"/>
                </a:solidFill>
                <a:latin typeface="等线" panose="02010600030101010101" pitchFamily="2" charset="-122"/>
                <a:ea typeface="等线" panose="02010600030101010101" pitchFamily="2" charset="-122"/>
              </a:rPr>
              <a:t>《</a:t>
            </a:r>
            <a:r>
              <a:rPr lang="zh-CN" altLang="en-US" sz="2000" dirty="0">
                <a:solidFill>
                  <a:prstClr val="black"/>
                </a:solidFill>
                <a:latin typeface="等线" panose="02010600030101010101" pitchFamily="2" charset="-122"/>
                <a:ea typeface="等线" panose="02010600030101010101" pitchFamily="2" charset="-122"/>
              </a:rPr>
              <a:t>离骚</a:t>
            </a:r>
            <a:r>
              <a:rPr lang="en-US" altLang="zh-CN" sz="2000" dirty="0">
                <a:solidFill>
                  <a:prstClr val="black"/>
                </a:solidFill>
                <a:latin typeface="等线" panose="02010600030101010101" pitchFamily="2" charset="-122"/>
                <a:ea typeface="等线" panose="02010600030101010101" pitchFamily="2" charset="-122"/>
              </a:rPr>
              <a:t>》</a:t>
            </a:r>
            <a:r>
              <a:rPr lang="zh-CN" altLang="en-US" sz="2000" dirty="0">
                <a:solidFill>
                  <a:prstClr val="black"/>
                </a:solidFill>
                <a:latin typeface="等线" panose="02010600030101010101" pitchFamily="2" charset="-122"/>
                <a:ea typeface="等线" panose="02010600030101010101" pitchFamily="2" charset="-122"/>
              </a:rPr>
              <a:t>把神话传说和自然花草人格化、形象化，以香草象征诗人志行的高洁，以婚约比喻君臣之间的遇合，以众女妒美比喻小人的嫉贤妒能。</a:t>
            </a:r>
            <a:endParaRPr lang="en-US" altLang="zh-CN" sz="2000" dirty="0">
              <a:solidFill>
                <a:prstClr val="black"/>
              </a:solidFill>
              <a:latin typeface="等线" panose="02010600030101010101" pitchFamily="2" charset="-122"/>
              <a:ea typeface="等线" panose="02010600030101010101" pitchFamily="2" charset="-122"/>
            </a:endParaRPr>
          </a:p>
        </p:txBody>
      </p:sp>
      <p:sp>
        <p:nvSpPr>
          <p:cNvPr id="7" name="圆角矩形 6"/>
          <p:cNvSpPr/>
          <p:nvPr/>
        </p:nvSpPr>
        <p:spPr>
          <a:xfrm>
            <a:off x="10684624" y="2377439"/>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8" name="任意多边形 81"/>
          <p:cNvSpPr/>
          <p:nvPr/>
        </p:nvSpPr>
        <p:spPr>
          <a:xfrm>
            <a:off x="8610600" y="610827"/>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第五节 艺术</a:t>
            </a:r>
            <a:endParaRPr lang="zh-CN" altLang="en-US" sz="2000" kern="1200" dirty="0"/>
          </a:p>
        </p:txBody>
      </p:sp>
      <p:sp>
        <p:nvSpPr>
          <p:cNvPr id="9" name="任意多边形 82"/>
          <p:cNvSpPr/>
          <p:nvPr/>
        </p:nvSpPr>
        <p:spPr>
          <a:xfrm rot="18289469">
            <a:off x="9925034" y="562649"/>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 name="任意多边形 83"/>
          <p:cNvSpPr/>
          <p:nvPr/>
        </p:nvSpPr>
        <p:spPr>
          <a:xfrm>
            <a:off x="10509540" y="0"/>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5"/>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bg1"/>
                </a:solidFill>
              </a:rPr>
              <a:t>主要门类</a:t>
            </a:r>
          </a:p>
        </p:txBody>
      </p:sp>
      <p:sp>
        <p:nvSpPr>
          <p:cNvPr id="11" name="任意多边形 84"/>
          <p:cNvSpPr/>
          <p:nvPr/>
        </p:nvSpPr>
        <p:spPr>
          <a:xfrm>
            <a:off x="10084618"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2" name="任意多边形 85"/>
          <p:cNvSpPr/>
          <p:nvPr/>
        </p:nvSpPr>
        <p:spPr>
          <a:xfrm>
            <a:off x="10509540" y="610827"/>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致用精神</a:t>
            </a:r>
            <a:endParaRPr lang="en-US" altLang="zh-CN" sz="2000" kern="1200" dirty="0" smtClean="0"/>
          </a:p>
        </p:txBody>
      </p:sp>
      <p:sp>
        <p:nvSpPr>
          <p:cNvPr id="13" name="任意多边形 86"/>
          <p:cNvSpPr/>
          <p:nvPr/>
        </p:nvSpPr>
        <p:spPr>
          <a:xfrm rot="3310531">
            <a:off x="9925034" y="1173475"/>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4" name="任意多边形 87"/>
          <p:cNvSpPr/>
          <p:nvPr/>
        </p:nvSpPr>
        <p:spPr>
          <a:xfrm>
            <a:off x="10509540" y="1221653"/>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审美观念</a:t>
            </a:r>
            <a:endParaRPr lang="en-US" altLang="zh-CN" sz="2000" kern="1200" dirty="0" smtClean="0"/>
          </a:p>
        </p:txBody>
      </p:sp>
      <p:sp>
        <p:nvSpPr>
          <p:cNvPr id="15" name="矩形 14"/>
          <p:cNvSpPr/>
          <p:nvPr/>
        </p:nvSpPr>
        <p:spPr>
          <a:xfrm>
            <a:off x="461376" y="0"/>
            <a:ext cx="1689886" cy="338554"/>
          </a:xfrm>
          <a:prstGeom prst="rect">
            <a:avLst/>
          </a:prstGeom>
        </p:spPr>
        <p:txBody>
          <a:bodyPr wrap="none">
            <a:spAutoFit/>
          </a:bodyPr>
          <a:lstStyle/>
          <a:p>
            <a:r>
              <a:rPr lang="en-US" altLang="zh-TW" sz="1600" dirty="0"/>
              <a:t>5.5.1.1 </a:t>
            </a:r>
            <a:r>
              <a:rPr lang="zh-TW" altLang="en-US" sz="1600" dirty="0"/>
              <a:t>文学艺术</a:t>
            </a:r>
            <a:endParaRPr lang="zh-CN" altLang="en-US" sz="1600" dirty="0"/>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屈原最具代表性的作品是（  ）</a:t>
            </a:r>
          </a:p>
          <a:p>
            <a:endParaRPr lang="en-US" altLang="zh-CN" dirty="0" smtClean="0"/>
          </a:p>
          <a:p>
            <a:r>
              <a:rPr lang="en-US" altLang="zh-CN" dirty="0" smtClean="0"/>
              <a:t>A</a:t>
            </a:r>
            <a:r>
              <a:rPr lang="en-US" altLang="zh-CN" dirty="0"/>
              <a:t>:《</a:t>
            </a:r>
            <a:r>
              <a:rPr lang="zh-CN" altLang="en-US" dirty="0"/>
              <a:t>九歌</a:t>
            </a:r>
            <a:r>
              <a:rPr lang="en-US" altLang="zh-CN" dirty="0"/>
              <a:t>》</a:t>
            </a:r>
          </a:p>
          <a:p>
            <a:r>
              <a:rPr lang="en-US" altLang="zh-CN" dirty="0"/>
              <a:t>B:《</a:t>
            </a:r>
            <a:r>
              <a:rPr lang="zh-CN" altLang="en-US" dirty="0"/>
              <a:t>天问</a:t>
            </a:r>
            <a:r>
              <a:rPr lang="en-US" altLang="zh-CN" dirty="0"/>
              <a:t>》</a:t>
            </a:r>
          </a:p>
          <a:p>
            <a:r>
              <a:rPr lang="en-US" altLang="zh-CN" dirty="0"/>
              <a:t>C:《</a:t>
            </a:r>
            <a:r>
              <a:rPr lang="zh-CN" altLang="en-US" dirty="0"/>
              <a:t>离骚</a:t>
            </a:r>
            <a:r>
              <a:rPr lang="en-US" altLang="zh-CN" dirty="0"/>
              <a:t>》</a:t>
            </a:r>
          </a:p>
          <a:p>
            <a:r>
              <a:rPr lang="en-US" altLang="zh-CN" dirty="0"/>
              <a:t>D:《</a:t>
            </a:r>
            <a:r>
              <a:rPr lang="zh-CN" altLang="en-US" dirty="0"/>
              <a:t>阳春</a:t>
            </a:r>
            <a:r>
              <a:rPr lang="en-US" altLang="zh-CN" dirty="0"/>
              <a:t>》</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55</a:t>
            </a:fld>
            <a:endParaRPr lang="zh-CN" altLang="en-US"/>
          </a:p>
        </p:txBody>
      </p:sp>
    </p:spTree>
    <p:extLst>
      <p:ext uri="{BB962C8B-B14F-4D97-AF65-F5344CB8AC3E}">
        <p14:creationId xmlns:p14="http://schemas.microsoft.com/office/powerpoint/2010/main" val="19553133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a:t>
            </a:r>
            <a:r>
              <a:rPr lang="zh-CN" altLang="en-US" dirty="0" smtClean="0"/>
              <a:t> </a:t>
            </a:r>
            <a:r>
              <a:rPr lang="zh-CN" altLang="en-US" dirty="0"/>
              <a:t>中国传统的艺术审美</a:t>
            </a:r>
          </a:p>
        </p:txBody>
      </p:sp>
      <p:sp>
        <p:nvSpPr>
          <p:cNvPr id="3" name="内容占位符 2"/>
          <p:cNvSpPr>
            <a:spLocks noGrp="1"/>
          </p:cNvSpPr>
          <p:nvPr>
            <p:ph idx="1"/>
          </p:nvPr>
        </p:nvSpPr>
        <p:spPr>
          <a:xfrm>
            <a:off x="838200" y="1189822"/>
            <a:ext cx="10515600" cy="880047"/>
          </a:xfrm>
        </p:spPr>
        <p:txBody>
          <a:bodyPr/>
          <a:lstStyle/>
          <a:p>
            <a:r>
              <a:rPr lang="en-US" altLang="zh-CN" sz="2400" dirty="0" smtClean="0">
                <a:latin typeface="+mj-ea"/>
                <a:ea typeface="+mj-ea"/>
              </a:rPr>
              <a:t>5.5.1.1</a:t>
            </a:r>
            <a:r>
              <a:rPr lang="zh-CN" altLang="en-US" sz="2400" dirty="0" smtClean="0">
                <a:latin typeface="+mj-ea"/>
                <a:ea typeface="+mj-ea"/>
              </a:rPr>
              <a:t>、</a:t>
            </a:r>
            <a:r>
              <a:rPr lang="zh-CN" altLang="en-US" sz="2400" dirty="0">
                <a:latin typeface="+mj-ea"/>
                <a:ea typeface="+mj-ea"/>
              </a:rPr>
              <a:t>文学</a:t>
            </a:r>
            <a:r>
              <a:rPr lang="zh-CN" altLang="en-US" sz="2400" dirty="0" smtClean="0">
                <a:latin typeface="+mj-ea"/>
                <a:ea typeface="+mj-ea"/>
              </a:rPr>
              <a:t>艺术</a:t>
            </a:r>
            <a:r>
              <a:rPr lang="zh-CN" altLang="en-US" sz="2400" dirty="0">
                <a:solidFill>
                  <a:srgbClr val="4472C4"/>
                </a:solidFill>
              </a:rPr>
              <a:t>★</a:t>
            </a:r>
            <a:endParaRPr lang="en-US" altLang="zh-CN" sz="2400" dirty="0">
              <a:latin typeface="+mj-ea"/>
              <a:ea typeface="+mj-ea"/>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t>56</a:t>
            </a:fld>
            <a:endParaRPr lang="zh-CN" altLang="en-US"/>
          </a:p>
        </p:txBody>
      </p:sp>
      <p:sp>
        <p:nvSpPr>
          <p:cNvPr id="5" name="圆角矩形 4"/>
          <p:cNvSpPr/>
          <p:nvPr/>
        </p:nvSpPr>
        <p:spPr>
          <a:xfrm>
            <a:off x="698269" y="2576945"/>
            <a:ext cx="573578" cy="1612670"/>
          </a:xfrm>
          <a:prstGeom prst="roundRect">
            <a:avLst/>
          </a:prstGeom>
          <a:solidFill>
            <a:schemeClr val="bg1"/>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dirty="0" smtClean="0">
                <a:solidFill>
                  <a:schemeClr val="accent5"/>
                </a:solidFill>
                <a:latin typeface="+mj-ea"/>
                <a:ea typeface="+mj-ea"/>
              </a:rPr>
              <a:t>汉</a:t>
            </a:r>
          </a:p>
        </p:txBody>
      </p:sp>
      <p:sp>
        <p:nvSpPr>
          <p:cNvPr id="6" name="矩形 5"/>
          <p:cNvSpPr/>
          <p:nvPr/>
        </p:nvSpPr>
        <p:spPr>
          <a:xfrm>
            <a:off x="1602971" y="2249435"/>
            <a:ext cx="9950335" cy="2400657"/>
          </a:xfrm>
          <a:prstGeom prst="rect">
            <a:avLst/>
          </a:prstGeom>
        </p:spPr>
        <p:txBody>
          <a:bodyPr wrap="square">
            <a:spAutoFit/>
          </a:bodyPr>
          <a:lstStyle/>
          <a:p>
            <a:pPr marL="457200" lvl="0" indent="-457200">
              <a:lnSpc>
                <a:spcPct val="150000"/>
              </a:lnSpc>
              <a:buFont typeface="+mj-lt"/>
              <a:buAutoNum type="arabicPeriod"/>
            </a:pPr>
            <a:r>
              <a:rPr lang="zh-CN" altLang="en-US" sz="2000" b="1" u="sng" dirty="0">
                <a:solidFill>
                  <a:schemeClr val="accent5"/>
                </a:solidFill>
                <a:latin typeface="等线" panose="02010600030101010101" pitchFamily="2" charset="-122"/>
                <a:ea typeface="等线" panose="02010600030101010101" pitchFamily="2" charset="-122"/>
              </a:rPr>
              <a:t>汉赋</a:t>
            </a:r>
            <a:r>
              <a:rPr lang="zh-CN" altLang="en-US" sz="2000" dirty="0">
                <a:solidFill>
                  <a:prstClr val="black"/>
                </a:solidFill>
                <a:latin typeface="等线" panose="02010600030101010101" pitchFamily="2" charset="-122"/>
                <a:ea typeface="等线" panose="02010600030101010101" pitchFamily="2" charset="-122"/>
              </a:rPr>
              <a:t>是由</a:t>
            </a:r>
            <a:r>
              <a:rPr lang="zh-CN" altLang="en-US" sz="2000" b="1" u="sng" dirty="0">
                <a:solidFill>
                  <a:schemeClr val="accent5"/>
                </a:solidFill>
                <a:latin typeface="等线" panose="02010600030101010101" pitchFamily="2" charset="-122"/>
                <a:ea typeface="等线" panose="02010600030101010101" pitchFamily="2" charset="-122"/>
              </a:rPr>
              <a:t>楚辞</a:t>
            </a:r>
            <a:r>
              <a:rPr lang="zh-CN" altLang="en-US" sz="2000" dirty="0">
                <a:solidFill>
                  <a:prstClr val="black"/>
                </a:solidFill>
                <a:latin typeface="等线" panose="02010600030101010101" pitchFamily="2" charset="-122"/>
                <a:ea typeface="等线" panose="02010600030101010101" pitchFamily="2" charset="-122"/>
              </a:rPr>
              <a:t>演化而来的一种</a:t>
            </a:r>
            <a:r>
              <a:rPr lang="zh-CN" altLang="en-US" sz="2000" b="1" u="sng" dirty="0">
                <a:solidFill>
                  <a:schemeClr val="accent5"/>
                </a:solidFill>
                <a:latin typeface="等线" panose="02010600030101010101" pitchFamily="2" charset="-122"/>
                <a:ea typeface="等线" panose="02010600030101010101" pitchFamily="2" charset="-122"/>
              </a:rPr>
              <a:t>专事铺叙的用韵散文</a:t>
            </a:r>
            <a:r>
              <a:rPr lang="zh-CN" altLang="en-US" sz="2000" dirty="0" smtClean="0">
                <a:solidFill>
                  <a:prstClr val="black"/>
                </a:solidFill>
                <a:latin typeface="等线" panose="02010600030101010101" pitchFamily="2" charset="-122"/>
                <a:ea typeface="等线" panose="02010600030101010101" pitchFamily="2" charset="-122"/>
              </a:rPr>
              <a:t>。</a:t>
            </a:r>
            <a:endParaRPr lang="en-US" altLang="zh-CN" sz="2000" dirty="0" smtClean="0">
              <a:solidFill>
                <a:prstClr val="black"/>
              </a:solidFill>
              <a:latin typeface="等线" panose="02010600030101010101" pitchFamily="2" charset="-122"/>
              <a:ea typeface="等线" panose="02010600030101010101" pitchFamily="2" charset="-122"/>
            </a:endParaRPr>
          </a:p>
          <a:p>
            <a:pPr marL="457200" lvl="0" indent="-457200">
              <a:lnSpc>
                <a:spcPct val="150000"/>
              </a:lnSpc>
              <a:buFont typeface="+mj-lt"/>
              <a:buAutoNum type="arabicPeriod"/>
            </a:pPr>
            <a:r>
              <a:rPr lang="zh-CN" altLang="en-US" sz="2000" dirty="0" smtClean="0">
                <a:solidFill>
                  <a:prstClr val="black"/>
                </a:solidFill>
                <a:latin typeface="等线" panose="02010600030101010101" pitchFamily="2" charset="-122"/>
                <a:ea typeface="等线" panose="02010600030101010101" pitchFamily="2" charset="-122"/>
              </a:rPr>
              <a:t>汉赋</a:t>
            </a:r>
            <a:r>
              <a:rPr lang="zh-CN" altLang="en-US" sz="2000" dirty="0">
                <a:solidFill>
                  <a:prstClr val="black"/>
                </a:solidFill>
                <a:latin typeface="等线" panose="02010600030101010101" pitchFamily="2" charset="-122"/>
                <a:ea typeface="等线" panose="02010600030101010101" pitchFamily="2" charset="-122"/>
              </a:rPr>
              <a:t>的根本特色就是以</a:t>
            </a:r>
            <a:r>
              <a:rPr lang="zh-CN" altLang="en-US" sz="2000" b="1" u="sng" dirty="0">
                <a:solidFill>
                  <a:schemeClr val="accent5"/>
                </a:solidFill>
                <a:latin typeface="等线" panose="02010600030101010101" pitchFamily="2" charset="-122"/>
                <a:ea typeface="等线" panose="02010600030101010101" pitchFamily="2" charset="-122"/>
              </a:rPr>
              <a:t>铺张</a:t>
            </a:r>
            <a:r>
              <a:rPr lang="zh-CN" altLang="en-US" sz="2000" dirty="0">
                <a:solidFill>
                  <a:prstClr val="black"/>
                </a:solidFill>
                <a:latin typeface="等线" panose="02010600030101010101" pitchFamily="2" charset="-122"/>
                <a:ea typeface="等线" panose="02010600030101010101" pitchFamily="2" charset="-122"/>
              </a:rPr>
              <a:t>为</a:t>
            </a:r>
            <a:r>
              <a:rPr lang="zh-CN" altLang="en-US" sz="2000" dirty="0" smtClean="0">
                <a:solidFill>
                  <a:prstClr val="black"/>
                </a:solidFill>
                <a:latin typeface="等线" panose="02010600030101010101" pitchFamily="2" charset="-122"/>
                <a:ea typeface="等线" panose="02010600030101010101" pitchFamily="2" charset="-122"/>
              </a:rPr>
              <a:t>能事。</a:t>
            </a:r>
            <a:endParaRPr lang="en-US" altLang="zh-CN" sz="2000" dirty="0" smtClean="0">
              <a:solidFill>
                <a:prstClr val="black"/>
              </a:solidFill>
              <a:latin typeface="等线" panose="02010600030101010101" pitchFamily="2" charset="-122"/>
              <a:ea typeface="等线" panose="02010600030101010101" pitchFamily="2" charset="-122"/>
            </a:endParaRPr>
          </a:p>
          <a:p>
            <a:pPr marL="457200" lvl="0" indent="-457200">
              <a:lnSpc>
                <a:spcPct val="150000"/>
              </a:lnSpc>
              <a:buFont typeface="+mj-lt"/>
              <a:buAutoNum type="arabicPeriod"/>
            </a:pPr>
            <a:r>
              <a:rPr lang="zh-CN" altLang="en-US" sz="2000" b="1" u="sng" dirty="0">
                <a:solidFill>
                  <a:schemeClr val="accent5"/>
                </a:solidFill>
                <a:latin typeface="等线" panose="02010600030101010101" pitchFamily="2" charset="-122"/>
                <a:ea typeface="等线" panose="02010600030101010101" pitchFamily="2" charset="-122"/>
              </a:rPr>
              <a:t>汉乐府民歌</a:t>
            </a:r>
            <a:r>
              <a:rPr lang="zh-CN" altLang="en-US" sz="2000" dirty="0">
                <a:solidFill>
                  <a:prstClr val="black"/>
                </a:solidFill>
                <a:latin typeface="等线" panose="02010600030101010101" pitchFamily="2" charset="-122"/>
                <a:ea typeface="等线" panose="02010600030101010101" pitchFamily="2" charset="-122"/>
              </a:rPr>
              <a:t>是由汉代的音乐机关乐府从民间采集起来的，其目的除了供统治者娱乐之外，还具有“观风俗，知厚薄”的政治意图。</a:t>
            </a:r>
          </a:p>
          <a:p>
            <a:pPr marL="457200" lvl="0" indent="-457200">
              <a:lnSpc>
                <a:spcPct val="150000"/>
              </a:lnSpc>
              <a:buFont typeface="+mj-lt"/>
              <a:buAutoNum type="arabicPeriod"/>
            </a:pPr>
            <a:r>
              <a:rPr lang="zh-CN" altLang="en-US" sz="2000" dirty="0">
                <a:solidFill>
                  <a:prstClr val="black"/>
                </a:solidFill>
                <a:latin typeface="等线" panose="02010600030101010101" pitchFamily="2" charset="-122"/>
                <a:ea typeface="等线" panose="02010600030101010101" pitchFamily="2" charset="-122"/>
              </a:rPr>
              <a:t>汉赋与汉乐府民歌的风格差异，反映了汉代</a:t>
            </a:r>
            <a:r>
              <a:rPr lang="zh-CN" altLang="en-US" sz="2000" b="1" u="sng" dirty="0">
                <a:solidFill>
                  <a:schemeClr val="accent5"/>
                </a:solidFill>
                <a:latin typeface="等线" panose="02010600030101010101" pitchFamily="2" charset="-122"/>
                <a:ea typeface="等线" panose="02010600030101010101" pitchFamily="2" charset="-122"/>
              </a:rPr>
              <a:t>上下层文化的不同追求</a:t>
            </a:r>
            <a:r>
              <a:rPr lang="zh-CN" altLang="en-US" sz="2000" dirty="0">
                <a:solidFill>
                  <a:prstClr val="black"/>
                </a:solidFill>
                <a:latin typeface="等线" panose="02010600030101010101" pitchFamily="2" charset="-122"/>
                <a:ea typeface="等线" panose="02010600030101010101" pitchFamily="2" charset="-122"/>
              </a:rPr>
              <a:t>。</a:t>
            </a:r>
          </a:p>
        </p:txBody>
      </p:sp>
      <p:sp>
        <p:nvSpPr>
          <p:cNvPr id="7" name="圆角矩形 6"/>
          <p:cNvSpPr/>
          <p:nvPr/>
        </p:nvSpPr>
        <p:spPr>
          <a:xfrm>
            <a:off x="7874923" y="2324481"/>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8" name="圆角矩形 7"/>
          <p:cNvSpPr/>
          <p:nvPr/>
        </p:nvSpPr>
        <p:spPr>
          <a:xfrm>
            <a:off x="7334085" y="3790604"/>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9" name="任意多边形 81"/>
          <p:cNvSpPr/>
          <p:nvPr/>
        </p:nvSpPr>
        <p:spPr>
          <a:xfrm>
            <a:off x="8610600" y="610827"/>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第五节 艺术</a:t>
            </a:r>
            <a:endParaRPr lang="zh-CN" altLang="en-US" sz="2000" kern="1200" dirty="0"/>
          </a:p>
        </p:txBody>
      </p:sp>
      <p:sp>
        <p:nvSpPr>
          <p:cNvPr id="10" name="任意多边形 82"/>
          <p:cNvSpPr/>
          <p:nvPr/>
        </p:nvSpPr>
        <p:spPr>
          <a:xfrm rot="18289469">
            <a:off x="9925034" y="562649"/>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83"/>
          <p:cNvSpPr/>
          <p:nvPr/>
        </p:nvSpPr>
        <p:spPr>
          <a:xfrm>
            <a:off x="10509540" y="0"/>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5"/>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bg1"/>
                </a:solidFill>
              </a:rPr>
              <a:t>主要门类</a:t>
            </a:r>
          </a:p>
        </p:txBody>
      </p:sp>
      <p:sp>
        <p:nvSpPr>
          <p:cNvPr id="12" name="任意多边形 84"/>
          <p:cNvSpPr/>
          <p:nvPr/>
        </p:nvSpPr>
        <p:spPr>
          <a:xfrm>
            <a:off x="10084618"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3" name="任意多边形 85"/>
          <p:cNvSpPr/>
          <p:nvPr/>
        </p:nvSpPr>
        <p:spPr>
          <a:xfrm>
            <a:off x="10509540" y="610827"/>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致用精神</a:t>
            </a:r>
            <a:endParaRPr lang="en-US" altLang="zh-CN" sz="2000" kern="1200" dirty="0" smtClean="0"/>
          </a:p>
        </p:txBody>
      </p:sp>
      <p:sp>
        <p:nvSpPr>
          <p:cNvPr id="14" name="任意多边形 86"/>
          <p:cNvSpPr/>
          <p:nvPr/>
        </p:nvSpPr>
        <p:spPr>
          <a:xfrm rot="3310531">
            <a:off x="9925034" y="1173475"/>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5" name="任意多边形 87"/>
          <p:cNvSpPr/>
          <p:nvPr/>
        </p:nvSpPr>
        <p:spPr>
          <a:xfrm>
            <a:off x="10509540" y="1221653"/>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审美观念</a:t>
            </a:r>
            <a:endParaRPr lang="en-US" altLang="zh-CN" sz="2000" kern="1200" dirty="0" smtClean="0"/>
          </a:p>
        </p:txBody>
      </p:sp>
      <p:sp>
        <p:nvSpPr>
          <p:cNvPr id="16" name="矩形 15"/>
          <p:cNvSpPr/>
          <p:nvPr/>
        </p:nvSpPr>
        <p:spPr>
          <a:xfrm>
            <a:off x="461376" y="0"/>
            <a:ext cx="1689886" cy="338554"/>
          </a:xfrm>
          <a:prstGeom prst="rect">
            <a:avLst/>
          </a:prstGeom>
        </p:spPr>
        <p:txBody>
          <a:bodyPr wrap="none">
            <a:spAutoFit/>
          </a:bodyPr>
          <a:lstStyle/>
          <a:p>
            <a:r>
              <a:rPr lang="en-US" altLang="zh-TW" sz="1600" dirty="0"/>
              <a:t>5.5.1.1 </a:t>
            </a:r>
            <a:r>
              <a:rPr lang="zh-TW" altLang="en-US" sz="1600" dirty="0"/>
              <a:t>文学艺术</a:t>
            </a:r>
            <a:endParaRPr lang="zh-CN" altLang="en-US" sz="1600" dirty="0"/>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下列选项中，演化出汉赋的是（ ）</a:t>
            </a:r>
          </a:p>
          <a:p>
            <a:endParaRPr lang="en-US" altLang="zh-CN" dirty="0" smtClean="0"/>
          </a:p>
          <a:p>
            <a:r>
              <a:rPr lang="en-US" altLang="zh-CN" dirty="0" smtClean="0"/>
              <a:t>A</a:t>
            </a:r>
            <a:r>
              <a:rPr lang="en-US" altLang="zh-CN" dirty="0"/>
              <a:t>:</a:t>
            </a:r>
            <a:r>
              <a:rPr lang="zh-CN" altLang="en-US" dirty="0"/>
              <a:t>楚辞</a:t>
            </a:r>
          </a:p>
          <a:p>
            <a:r>
              <a:rPr lang="en-US" altLang="zh-CN" dirty="0"/>
              <a:t>B:</a:t>
            </a:r>
            <a:r>
              <a:rPr lang="zh-CN" altLang="en-US" dirty="0"/>
              <a:t>大雅</a:t>
            </a:r>
          </a:p>
          <a:p>
            <a:r>
              <a:rPr lang="en-US" altLang="zh-CN" dirty="0"/>
              <a:t>C:</a:t>
            </a:r>
            <a:r>
              <a:rPr lang="zh-CN" altLang="en-US" dirty="0"/>
              <a:t>小雅</a:t>
            </a:r>
          </a:p>
          <a:p>
            <a:r>
              <a:rPr lang="en-US" altLang="zh-CN" dirty="0"/>
              <a:t>D:</a:t>
            </a:r>
            <a:r>
              <a:rPr lang="zh-CN" altLang="en-US" dirty="0"/>
              <a:t>周颂</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57</a:t>
            </a:fld>
            <a:endParaRPr lang="zh-CN" altLang="en-US"/>
          </a:p>
        </p:txBody>
      </p:sp>
    </p:spTree>
    <p:extLst>
      <p:ext uri="{BB962C8B-B14F-4D97-AF65-F5344CB8AC3E}">
        <p14:creationId xmlns:p14="http://schemas.microsoft.com/office/powerpoint/2010/main" val="20231504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a:t>
            </a:r>
            <a:r>
              <a:rPr lang="zh-CN" altLang="en-US" dirty="0" smtClean="0"/>
              <a:t>  </a:t>
            </a:r>
            <a:r>
              <a:rPr lang="zh-CN" altLang="en-US" dirty="0"/>
              <a:t>中国传统的艺术审美</a:t>
            </a:r>
          </a:p>
        </p:txBody>
      </p:sp>
      <p:sp>
        <p:nvSpPr>
          <p:cNvPr id="3" name="内容占位符 2"/>
          <p:cNvSpPr>
            <a:spLocks noGrp="1"/>
          </p:cNvSpPr>
          <p:nvPr>
            <p:ph idx="1"/>
          </p:nvPr>
        </p:nvSpPr>
        <p:spPr>
          <a:xfrm>
            <a:off x="838200" y="1189822"/>
            <a:ext cx="10515600" cy="880047"/>
          </a:xfrm>
        </p:spPr>
        <p:txBody>
          <a:bodyPr/>
          <a:lstStyle/>
          <a:p>
            <a:r>
              <a:rPr lang="en-US" altLang="zh-CN" sz="2400" dirty="0" smtClean="0">
                <a:latin typeface="+mj-ea"/>
                <a:ea typeface="+mj-ea"/>
              </a:rPr>
              <a:t>5.5.1.1</a:t>
            </a:r>
            <a:r>
              <a:rPr lang="zh-CN" altLang="en-US" sz="2400" dirty="0" smtClean="0">
                <a:latin typeface="+mj-ea"/>
                <a:ea typeface="+mj-ea"/>
              </a:rPr>
              <a:t>、</a:t>
            </a:r>
            <a:r>
              <a:rPr lang="zh-CN" altLang="en-US" sz="2400" dirty="0">
                <a:latin typeface="+mj-ea"/>
                <a:ea typeface="+mj-ea"/>
              </a:rPr>
              <a:t>文学</a:t>
            </a:r>
            <a:r>
              <a:rPr lang="zh-CN" altLang="en-US" sz="2400" dirty="0" smtClean="0">
                <a:latin typeface="+mj-ea"/>
                <a:ea typeface="+mj-ea"/>
              </a:rPr>
              <a:t>艺术</a:t>
            </a:r>
            <a:r>
              <a:rPr lang="zh-CN" altLang="en-US" sz="2400" dirty="0" smtClean="0">
                <a:solidFill>
                  <a:srgbClr val="4472C4"/>
                </a:solidFill>
              </a:rPr>
              <a:t>★</a:t>
            </a:r>
            <a:r>
              <a:rPr lang="zh-CN" altLang="en-US" sz="2400" dirty="0">
                <a:solidFill>
                  <a:srgbClr val="4472C4"/>
                </a:solidFill>
              </a:rPr>
              <a:t>★</a:t>
            </a:r>
            <a:endParaRPr lang="en-US" altLang="zh-CN" sz="2400" dirty="0">
              <a:latin typeface="+mj-ea"/>
              <a:ea typeface="+mj-ea"/>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t>58</a:t>
            </a:fld>
            <a:endParaRPr lang="zh-CN" altLang="en-US"/>
          </a:p>
        </p:txBody>
      </p:sp>
      <p:sp>
        <p:nvSpPr>
          <p:cNvPr id="5" name="圆角矩形 4"/>
          <p:cNvSpPr/>
          <p:nvPr/>
        </p:nvSpPr>
        <p:spPr>
          <a:xfrm>
            <a:off x="698269" y="2576945"/>
            <a:ext cx="573578" cy="1612670"/>
          </a:xfrm>
          <a:prstGeom prst="roundRect">
            <a:avLst/>
          </a:prstGeom>
          <a:solidFill>
            <a:schemeClr val="bg1"/>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dirty="0" smtClean="0">
                <a:solidFill>
                  <a:schemeClr val="accent5"/>
                </a:solidFill>
                <a:latin typeface="+mj-ea"/>
                <a:ea typeface="+mj-ea"/>
              </a:rPr>
              <a:t>其他</a:t>
            </a:r>
          </a:p>
        </p:txBody>
      </p:sp>
      <p:sp>
        <p:nvSpPr>
          <p:cNvPr id="6" name="矩形 5"/>
          <p:cNvSpPr/>
          <p:nvPr/>
        </p:nvSpPr>
        <p:spPr>
          <a:xfrm>
            <a:off x="1611283" y="2413784"/>
            <a:ext cx="9950335" cy="1938992"/>
          </a:xfrm>
          <a:prstGeom prst="rect">
            <a:avLst/>
          </a:prstGeom>
        </p:spPr>
        <p:txBody>
          <a:bodyPr wrap="square">
            <a:spAutoFit/>
          </a:bodyPr>
          <a:lstStyle/>
          <a:p>
            <a:pPr marL="457200" lvl="0" indent="-457200">
              <a:lnSpc>
                <a:spcPct val="150000"/>
              </a:lnSpc>
              <a:buFont typeface="+mj-lt"/>
              <a:buAutoNum type="arabicPeriod"/>
            </a:pPr>
            <a:r>
              <a:rPr lang="zh-CN" altLang="en-US" sz="2000" b="1" u="sng" dirty="0">
                <a:solidFill>
                  <a:schemeClr val="accent5"/>
                </a:solidFill>
                <a:latin typeface="等线" panose="02010600030101010101" pitchFamily="2" charset="-122"/>
                <a:ea typeface="等线" panose="02010600030101010101" pitchFamily="2" charset="-122"/>
              </a:rPr>
              <a:t>唐代</a:t>
            </a:r>
            <a:r>
              <a:rPr lang="zh-CN" altLang="en-US" sz="2000" dirty="0">
                <a:solidFill>
                  <a:prstClr val="black"/>
                </a:solidFill>
                <a:latin typeface="等线" panose="02010600030101010101" pitchFamily="2" charset="-122"/>
                <a:ea typeface="等线" panose="02010600030101010101" pitchFamily="2" charset="-122"/>
              </a:rPr>
              <a:t>的</a:t>
            </a:r>
            <a:r>
              <a:rPr lang="zh-CN" altLang="en-US" sz="2000" b="1" u="sng" dirty="0">
                <a:solidFill>
                  <a:schemeClr val="accent5"/>
                </a:solidFill>
                <a:latin typeface="等线" panose="02010600030101010101" pitchFamily="2" charset="-122"/>
                <a:ea typeface="等线" panose="02010600030101010101" pitchFamily="2" charset="-122"/>
              </a:rPr>
              <a:t>格律诗</a:t>
            </a:r>
            <a:r>
              <a:rPr lang="zh-CN" altLang="en-US" sz="2000" dirty="0">
                <a:solidFill>
                  <a:prstClr val="black"/>
                </a:solidFill>
                <a:latin typeface="等线" panose="02010600030101010101" pitchFamily="2" charset="-122"/>
                <a:ea typeface="等线" panose="02010600030101010101" pitchFamily="2" charset="-122"/>
              </a:rPr>
              <a:t>是中国诗歌形式美的极致</a:t>
            </a:r>
            <a:r>
              <a:rPr lang="zh-CN" altLang="en-US" sz="2000" dirty="0" smtClean="0">
                <a:solidFill>
                  <a:prstClr val="black"/>
                </a:solidFill>
                <a:latin typeface="等线" panose="02010600030101010101" pitchFamily="2" charset="-122"/>
                <a:ea typeface="等线" panose="02010600030101010101" pitchFamily="2" charset="-122"/>
              </a:rPr>
              <a:t>。</a:t>
            </a:r>
            <a:endParaRPr lang="en-US" altLang="zh-CN" sz="2000" dirty="0" smtClean="0">
              <a:solidFill>
                <a:prstClr val="black"/>
              </a:solidFill>
              <a:latin typeface="等线" panose="02010600030101010101" pitchFamily="2" charset="-122"/>
              <a:ea typeface="等线" panose="02010600030101010101" pitchFamily="2" charset="-122"/>
            </a:endParaRPr>
          </a:p>
          <a:p>
            <a:pPr marL="457200" lvl="0" indent="-457200">
              <a:lnSpc>
                <a:spcPct val="150000"/>
              </a:lnSpc>
              <a:buFont typeface="+mj-lt"/>
              <a:buAutoNum type="arabicPeriod"/>
            </a:pPr>
            <a:r>
              <a:rPr lang="zh-CN" altLang="en-US" sz="2000" b="1" u="sng" dirty="0">
                <a:solidFill>
                  <a:schemeClr val="accent5"/>
                </a:solidFill>
                <a:latin typeface="等线" panose="02010600030101010101" pitchFamily="2" charset="-122"/>
                <a:ea typeface="等线" panose="02010600030101010101" pitchFamily="2" charset="-122"/>
              </a:rPr>
              <a:t>词</a:t>
            </a:r>
            <a:r>
              <a:rPr lang="zh-CN" altLang="en-US" sz="2000" dirty="0">
                <a:solidFill>
                  <a:prstClr val="black"/>
                </a:solidFill>
                <a:latin typeface="等线" panose="02010600030101010101" pitchFamily="2" charset="-122"/>
                <a:ea typeface="等线" panose="02010600030101010101" pitchFamily="2" charset="-122"/>
              </a:rPr>
              <a:t>在</a:t>
            </a:r>
            <a:r>
              <a:rPr lang="zh-CN" altLang="en-US" sz="2000" b="1" u="sng" dirty="0">
                <a:solidFill>
                  <a:schemeClr val="accent5"/>
                </a:solidFill>
                <a:latin typeface="等线" panose="02010600030101010101" pitchFamily="2" charset="-122"/>
                <a:ea typeface="等线" panose="02010600030101010101" pitchFamily="2" charset="-122"/>
              </a:rPr>
              <a:t>宋代</a:t>
            </a:r>
            <a:r>
              <a:rPr lang="zh-CN" altLang="en-US" sz="2000" dirty="0">
                <a:solidFill>
                  <a:prstClr val="black"/>
                </a:solidFill>
                <a:latin typeface="等线" panose="02010600030101010101" pitchFamily="2" charset="-122"/>
                <a:ea typeface="等线" panose="02010600030101010101" pitchFamily="2" charset="-122"/>
              </a:rPr>
              <a:t>发展到鼎盛时期，成为宋代文学的代表样式，晏殊、柳永、苏轼、秦观、周邦彦、李清照、陆游、辛弃疾等，都是宋词的著名作家。</a:t>
            </a:r>
          </a:p>
          <a:p>
            <a:pPr marL="457200" lvl="0" indent="-457200">
              <a:lnSpc>
                <a:spcPct val="150000"/>
              </a:lnSpc>
              <a:buFont typeface="+mj-lt"/>
              <a:buAutoNum type="arabicPeriod"/>
            </a:pPr>
            <a:r>
              <a:rPr lang="zh-CN" altLang="en-US" sz="2000" b="1" u="sng" dirty="0">
                <a:solidFill>
                  <a:schemeClr val="accent5"/>
                </a:solidFill>
                <a:latin typeface="等线" panose="02010600030101010101" pitchFamily="2" charset="-122"/>
                <a:ea typeface="等线" panose="02010600030101010101" pitchFamily="2" charset="-122"/>
              </a:rPr>
              <a:t>元代的散曲、明清的章回小说</a:t>
            </a:r>
            <a:r>
              <a:rPr lang="zh-CN" altLang="en-US" sz="2000" dirty="0">
                <a:solidFill>
                  <a:prstClr val="black"/>
                </a:solidFill>
                <a:latin typeface="等线" panose="02010600030101010101" pitchFamily="2" charset="-122"/>
                <a:ea typeface="等线" panose="02010600030101010101" pitchFamily="2" charset="-122"/>
              </a:rPr>
              <a:t>等等，都是颇具中国特色的文学</a:t>
            </a:r>
            <a:r>
              <a:rPr lang="zh-CN" altLang="en-US" sz="2000" dirty="0" smtClean="0">
                <a:solidFill>
                  <a:prstClr val="black"/>
                </a:solidFill>
                <a:latin typeface="等线" panose="02010600030101010101" pitchFamily="2" charset="-122"/>
                <a:ea typeface="等线" panose="02010600030101010101" pitchFamily="2" charset="-122"/>
              </a:rPr>
              <a:t>样式。</a:t>
            </a:r>
            <a:endParaRPr lang="zh-CN" altLang="en-US" sz="2000" dirty="0">
              <a:solidFill>
                <a:prstClr val="black"/>
              </a:solidFill>
              <a:latin typeface="等线" panose="02010600030101010101" pitchFamily="2" charset="-122"/>
              <a:ea typeface="等线" panose="02010600030101010101" pitchFamily="2" charset="-122"/>
            </a:endParaRPr>
          </a:p>
        </p:txBody>
      </p:sp>
      <p:sp>
        <p:nvSpPr>
          <p:cNvPr id="7" name="任意多边形 81"/>
          <p:cNvSpPr/>
          <p:nvPr/>
        </p:nvSpPr>
        <p:spPr>
          <a:xfrm>
            <a:off x="8610600" y="610827"/>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第五节 艺术</a:t>
            </a:r>
            <a:endParaRPr lang="zh-CN" altLang="en-US" sz="2000" kern="1200" dirty="0"/>
          </a:p>
        </p:txBody>
      </p:sp>
      <p:sp>
        <p:nvSpPr>
          <p:cNvPr id="8" name="任意多边形 82"/>
          <p:cNvSpPr/>
          <p:nvPr/>
        </p:nvSpPr>
        <p:spPr>
          <a:xfrm rot="18289469">
            <a:off x="9925034" y="562649"/>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 name="任意多边形 83"/>
          <p:cNvSpPr/>
          <p:nvPr/>
        </p:nvSpPr>
        <p:spPr>
          <a:xfrm>
            <a:off x="10509540" y="0"/>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5"/>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bg1"/>
                </a:solidFill>
              </a:rPr>
              <a:t>主要门类</a:t>
            </a:r>
          </a:p>
        </p:txBody>
      </p:sp>
      <p:sp>
        <p:nvSpPr>
          <p:cNvPr id="10" name="任意多边形 84"/>
          <p:cNvSpPr/>
          <p:nvPr/>
        </p:nvSpPr>
        <p:spPr>
          <a:xfrm>
            <a:off x="10084618"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85"/>
          <p:cNvSpPr/>
          <p:nvPr/>
        </p:nvSpPr>
        <p:spPr>
          <a:xfrm>
            <a:off x="10509540" y="610827"/>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致用精神</a:t>
            </a:r>
            <a:endParaRPr lang="en-US" altLang="zh-CN" sz="2000" kern="1200" dirty="0" smtClean="0"/>
          </a:p>
        </p:txBody>
      </p:sp>
      <p:sp>
        <p:nvSpPr>
          <p:cNvPr id="12" name="任意多边形 86"/>
          <p:cNvSpPr/>
          <p:nvPr/>
        </p:nvSpPr>
        <p:spPr>
          <a:xfrm rot="3310531">
            <a:off x="9925034" y="1173475"/>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3" name="任意多边形 87"/>
          <p:cNvSpPr/>
          <p:nvPr/>
        </p:nvSpPr>
        <p:spPr>
          <a:xfrm>
            <a:off x="10509540" y="1221653"/>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审美观念</a:t>
            </a:r>
            <a:endParaRPr lang="en-US" altLang="zh-CN" sz="2000" kern="1200" dirty="0" smtClean="0"/>
          </a:p>
        </p:txBody>
      </p:sp>
      <p:sp>
        <p:nvSpPr>
          <p:cNvPr id="14" name="矩形 13"/>
          <p:cNvSpPr/>
          <p:nvPr/>
        </p:nvSpPr>
        <p:spPr>
          <a:xfrm>
            <a:off x="461376" y="0"/>
            <a:ext cx="1689886" cy="338554"/>
          </a:xfrm>
          <a:prstGeom prst="rect">
            <a:avLst/>
          </a:prstGeom>
        </p:spPr>
        <p:txBody>
          <a:bodyPr wrap="none">
            <a:spAutoFit/>
          </a:bodyPr>
          <a:lstStyle/>
          <a:p>
            <a:r>
              <a:rPr lang="en-US" altLang="zh-TW" sz="1600" dirty="0"/>
              <a:t>5.5.1.1 </a:t>
            </a:r>
            <a:r>
              <a:rPr lang="zh-TW" altLang="en-US" sz="1600" dirty="0"/>
              <a:t>文学艺术</a:t>
            </a:r>
            <a:endParaRPr lang="zh-CN" altLang="en-US" sz="1600" dirty="0"/>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a:t>
            </a:r>
            <a:r>
              <a:rPr lang="zh-CN" altLang="en-US" dirty="0" smtClean="0"/>
              <a:t> </a:t>
            </a:r>
            <a:r>
              <a:rPr lang="zh-CN" altLang="en-US" dirty="0"/>
              <a:t>中国传统的艺术审美</a:t>
            </a:r>
          </a:p>
        </p:txBody>
      </p:sp>
      <p:sp>
        <p:nvSpPr>
          <p:cNvPr id="3" name="内容占位符 2"/>
          <p:cNvSpPr>
            <a:spLocks noGrp="1"/>
          </p:cNvSpPr>
          <p:nvPr>
            <p:ph idx="1"/>
          </p:nvPr>
        </p:nvSpPr>
        <p:spPr/>
        <p:txBody>
          <a:bodyPr>
            <a:normAutofit/>
          </a:bodyPr>
          <a:lstStyle/>
          <a:p>
            <a:pPr>
              <a:lnSpc>
                <a:spcPct val="200000"/>
              </a:lnSpc>
            </a:pPr>
            <a:r>
              <a:rPr lang="en-US" altLang="zh-CN" sz="2400" dirty="0" smtClean="0">
                <a:latin typeface="+mj-ea"/>
                <a:ea typeface="+mj-ea"/>
              </a:rPr>
              <a:t>5.5.1.2</a:t>
            </a:r>
            <a:r>
              <a:rPr lang="zh-CN" altLang="en-US" sz="2400" dirty="0" smtClean="0">
                <a:latin typeface="+mj-ea"/>
                <a:ea typeface="+mj-ea"/>
              </a:rPr>
              <a:t>、</a:t>
            </a:r>
            <a:r>
              <a:rPr lang="zh-CN" altLang="zh-CN" sz="2400" dirty="0">
                <a:latin typeface="+mj-ea"/>
                <a:ea typeface="+mj-ea"/>
              </a:rPr>
              <a:t>戏曲</a:t>
            </a:r>
          </a:p>
          <a:p>
            <a:pPr marL="457200" indent="-457200">
              <a:lnSpc>
                <a:spcPct val="200000"/>
              </a:lnSpc>
              <a:buFont typeface="+mj-lt"/>
              <a:buAutoNum type="arabicPeriod"/>
            </a:pPr>
            <a:r>
              <a:rPr lang="zh-CN" altLang="zh-CN" dirty="0" smtClean="0"/>
              <a:t>中国</a:t>
            </a:r>
            <a:r>
              <a:rPr lang="zh-CN" altLang="zh-CN" dirty="0"/>
              <a:t>戏曲发端于远古时期</a:t>
            </a:r>
            <a:r>
              <a:rPr lang="zh-CN" altLang="zh-CN" b="1" u="sng" dirty="0">
                <a:solidFill>
                  <a:schemeClr val="accent5"/>
                </a:solidFill>
              </a:rPr>
              <a:t>祭祀神鬼</a:t>
            </a:r>
            <a:r>
              <a:rPr lang="zh-CN" altLang="zh-CN" dirty="0"/>
              <a:t>的仪式。</a:t>
            </a:r>
          </a:p>
          <a:p>
            <a:pPr marL="457200" indent="-457200">
              <a:lnSpc>
                <a:spcPct val="200000"/>
              </a:lnSpc>
              <a:buFont typeface="+mj-lt"/>
              <a:buAutoNum type="arabicPeriod"/>
            </a:pPr>
            <a:r>
              <a:rPr lang="zh-CN" altLang="en-US" b="1" u="sng" dirty="0">
                <a:solidFill>
                  <a:schemeClr val="accent5"/>
                </a:solidFill>
              </a:rPr>
              <a:t>杂剧</a:t>
            </a:r>
            <a:r>
              <a:rPr lang="zh-CN" altLang="zh-CN" dirty="0" smtClean="0"/>
              <a:t>发展</a:t>
            </a:r>
            <a:r>
              <a:rPr lang="zh-CN" altLang="zh-CN" dirty="0"/>
              <a:t>到</a:t>
            </a:r>
            <a:r>
              <a:rPr lang="zh-CN" altLang="zh-CN" b="1" u="sng" dirty="0">
                <a:solidFill>
                  <a:schemeClr val="accent5"/>
                </a:solidFill>
              </a:rPr>
              <a:t>元代</a:t>
            </a:r>
            <a:r>
              <a:rPr lang="zh-CN" altLang="zh-CN" dirty="0"/>
              <a:t>，进入了中国戏曲的辉煌时期。</a:t>
            </a:r>
          </a:p>
          <a:p>
            <a:pPr marL="457200" indent="-457200">
              <a:lnSpc>
                <a:spcPct val="200000"/>
              </a:lnSpc>
              <a:buFont typeface="+mj-lt"/>
              <a:buAutoNum type="arabicPeriod"/>
            </a:pPr>
            <a:r>
              <a:rPr lang="zh-CN" altLang="zh-CN" b="1" u="sng" dirty="0">
                <a:solidFill>
                  <a:schemeClr val="accent5"/>
                </a:solidFill>
              </a:rPr>
              <a:t>明清</a:t>
            </a:r>
            <a:r>
              <a:rPr lang="zh-CN" altLang="zh-CN" dirty="0"/>
              <a:t>时期，中国</a:t>
            </a:r>
            <a:r>
              <a:rPr lang="zh-CN" altLang="zh-CN" b="1" u="sng" dirty="0">
                <a:solidFill>
                  <a:schemeClr val="accent5"/>
                </a:solidFill>
              </a:rPr>
              <a:t>戏曲</a:t>
            </a:r>
            <a:r>
              <a:rPr lang="zh-CN" altLang="zh-CN" dirty="0"/>
              <a:t>的发展高潮迭起，成果辉煌。明代</a:t>
            </a:r>
            <a:r>
              <a:rPr lang="zh-CN" altLang="zh-CN" b="1" u="sng" dirty="0">
                <a:solidFill>
                  <a:schemeClr val="accent5"/>
                </a:solidFill>
              </a:rPr>
              <a:t>汤显</a:t>
            </a:r>
            <a:r>
              <a:rPr lang="zh-CN" altLang="zh-CN" b="1" u="sng" dirty="0" smtClean="0">
                <a:solidFill>
                  <a:schemeClr val="accent5"/>
                </a:solidFill>
              </a:rPr>
              <a:t>祖《牡丹亭》</a:t>
            </a:r>
            <a:r>
              <a:rPr lang="zh-CN" altLang="zh-CN" dirty="0" smtClean="0"/>
              <a:t>，清代</a:t>
            </a:r>
            <a:r>
              <a:rPr lang="zh-CN" altLang="zh-CN" dirty="0"/>
              <a:t>的</a:t>
            </a:r>
            <a:r>
              <a:rPr lang="zh-CN" altLang="zh-CN" b="1" u="sng" dirty="0">
                <a:solidFill>
                  <a:schemeClr val="accent5"/>
                </a:solidFill>
              </a:rPr>
              <a:t>孔尚任的《桃花扇》</a:t>
            </a:r>
            <a:r>
              <a:rPr lang="zh-CN" altLang="zh-CN" dirty="0"/>
              <a:t>，都是深受广大人民欢迎的戏曲佳作。</a:t>
            </a:r>
          </a:p>
          <a:p>
            <a:pPr marL="457200" indent="-457200">
              <a:lnSpc>
                <a:spcPct val="200000"/>
              </a:lnSpc>
              <a:buFont typeface="+mj-lt"/>
              <a:buAutoNum type="arabicPeriod"/>
            </a:pPr>
            <a:r>
              <a:rPr lang="zh-CN" altLang="zh-CN" dirty="0" smtClean="0"/>
              <a:t>中国</a:t>
            </a:r>
            <a:r>
              <a:rPr lang="zh-CN" altLang="zh-CN" dirty="0"/>
              <a:t>戏曲的共同特点：</a:t>
            </a:r>
            <a:r>
              <a:rPr lang="zh-CN" altLang="zh-CN" b="1" u="sng" dirty="0">
                <a:solidFill>
                  <a:schemeClr val="accent5"/>
                </a:solidFill>
              </a:rPr>
              <a:t>表演方式的程序化</a:t>
            </a:r>
            <a:r>
              <a:rPr lang="zh-CN" altLang="zh-CN" dirty="0"/>
              <a:t>。表演方式的程式化首先表现为角色的模式化；其次表现为动作的虚拟化</a:t>
            </a:r>
            <a:r>
              <a:rPr lang="zh-CN" altLang="zh-CN" dirty="0" smtClean="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59</a:t>
            </a:fld>
            <a:endParaRPr lang="zh-CN" altLang="en-US"/>
          </a:p>
        </p:txBody>
      </p:sp>
      <p:sp>
        <p:nvSpPr>
          <p:cNvPr id="5" name="任意多边形 81"/>
          <p:cNvSpPr/>
          <p:nvPr/>
        </p:nvSpPr>
        <p:spPr>
          <a:xfrm>
            <a:off x="8610600" y="610827"/>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第五节 艺术</a:t>
            </a:r>
            <a:endParaRPr lang="zh-CN" altLang="en-US" sz="2000" kern="1200" dirty="0"/>
          </a:p>
        </p:txBody>
      </p:sp>
      <p:sp>
        <p:nvSpPr>
          <p:cNvPr id="6" name="任意多边形 82"/>
          <p:cNvSpPr/>
          <p:nvPr/>
        </p:nvSpPr>
        <p:spPr>
          <a:xfrm rot="18289469">
            <a:off x="9925034" y="562649"/>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 name="任意多边形 83"/>
          <p:cNvSpPr/>
          <p:nvPr/>
        </p:nvSpPr>
        <p:spPr>
          <a:xfrm>
            <a:off x="10509540" y="0"/>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5"/>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bg1"/>
                </a:solidFill>
              </a:rPr>
              <a:t>主要门类</a:t>
            </a:r>
          </a:p>
        </p:txBody>
      </p:sp>
      <p:sp>
        <p:nvSpPr>
          <p:cNvPr id="8" name="任意多边形 84"/>
          <p:cNvSpPr/>
          <p:nvPr/>
        </p:nvSpPr>
        <p:spPr>
          <a:xfrm>
            <a:off x="10084618"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 name="任意多边形 85"/>
          <p:cNvSpPr/>
          <p:nvPr/>
        </p:nvSpPr>
        <p:spPr>
          <a:xfrm>
            <a:off x="10509540" y="610827"/>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致用精神</a:t>
            </a:r>
            <a:endParaRPr lang="en-US" altLang="zh-CN" sz="2000" kern="1200" dirty="0" smtClean="0"/>
          </a:p>
        </p:txBody>
      </p:sp>
      <p:sp>
        <p:nvSpPr>
          <p:cNvPr id="10" name="任意多边形 86"/>
          <p:cNvSpPr/>
          <p:nvPr/>
        </p:nvSpPr>
        <p:spPr>
          <a:xfrm rot="3310531">
            <a:off x="9925034" y="1173475"/>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87"/>
          <p:cNvSpPr/>
          <p:nvPr/>
        </p:nvSpPr>
        <p:spPr>
          <a:xfrm>
            <a:off x="10509540" y="1221653"/>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审美观念</a:t>
            </a:r>
            <a:endParaRPr lang="en-US" altLang="zh-CN" sz="2000" kern="1200" dirty="0" smtClean="0"/>
          </a:p>
        </p:txBody>
      </p:sp>
      <p:sp>
        <p:nvSpPr>
          <p:cNvPr id="12" name="矩形 11"/>
          <p:cNvSpPr/>
          <p:nvPr/>
        </p:nvSpPr>
        <p:spPr>
          <a:xfrm>
            <a:off x="461376" y="0"/>
            <a:ext cx="1279517" cy="338554"/>
          </a:xfrm>
          <a:prstGeom prst="rect">
            <a:avLst/>
          </a:prstGeom>
        </p:spPr>
        <p:txBody>
          <a:bodyPr wrap="none">
            <a:spAutoFit/>
          </a:bodyPr>
          <a:lstStyle/>
          <a:p>
            <a:r>
              <a:rPr lang="en-US" altLang="zh-TW" sz="1600" dirty="0"/>
              <a:t>5.5.1.2 </a:t>
            </a:r>
            <a:r>
              <a:rPr lang="zh-TW" altLang="en-US" sz="1600" dirty="0"/>
              <a:t>戏曲</a:t>
            </a:r>
            <a:endParaRPr lang="zh-CN" altLang="en-US" sz="1600"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本章结构图</a:t>
            </a:r>
          </a:p>
        </p:txBody>
      </p:sp>
      <p:sp>
        <p:nvSpPr>
          <p:cNvPr id="4" name="灯片编号占位符 3"/>
          <p:cNvSpPr>
            <a:spLocks noGrp="1"/>
          </p:cNvSpPr>
          <p:nvPr>
            <p:ph type="sldNum" sz="quarter" idx="12"/>
          </p:nvPr>
        </p:nvSpPr>
        <p:spPr/>
        <p:txBody>
          <a:bodyPr/>
          <a:lstStyle/>
          <a:p>
            <a:fld id="{2F525CE8-A4D9-4C72-B3B7-D1ED057FD700}" type="slidenum">
              <a:rPr lang="zh-CN" altLang="en-US" smtClean="0"/>
              <a:t>6</a:t>
            </a:fld>
            <a:endParaRPr lang="zh-CN" altLang="en-US"/>
          </a:p>
        </p:txBody>
      </p:sp>
      <p:sp>
        <p:nvSpPr>
          <p:cNvPr id="90" name="任意多边形 89"/>
          <p:cNvSpPr/>
          <p:nvPr/>
        </p:nvSpPr>
        <p:spPr>
          <a:xfrm>
            <a:off x="5177942" y="3136700"/>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第五章</a:t>
            </a:r>
            <a:endParaRPr lang="zh-CN" altLang="en-US" sz="2000" kern="1200" dirty="0"/>
          </a:p>
        </p:txBody>
      </p:sp>
      <p:sp>
        <p:nvSpPr>
          <p:cNvPr id="91" name="任意多边形 90"/>
          <p:cNvSpPr/>
          <p:nvPr/>
        </p:nvSpPr>
        <p:spPr>
          <a:xfrm rot="4099285">
            <a:off x="4309640" y="2804069"/>
            <a:ext cx="1238658" cy="22742"/>
          </a:xfrm>
          <a:custGeom>
            <a:avLst/>
            <a:gdLst>
              <a:gd name="connsiteX0" fmla="*/ 0 w 1238658"/>
              <a:gd name="connsiteY0" fmla="*/ 11370 h 22741"/>
              <a:gd name="connsiteX1" fmla="*/ 1238658 w 1238658"/>
              <a:gd name="connsiteY1" fmla="*/ 11370 h 22741"/>
            </a:gdLst>
            <a:ahLst/>
            <a:cxnLst>
              <a:cxn ang="0">
                <a:pos x="connsiteX0" y="connsiteY0"/>
              </a:cxn>
              <a:cxn ang="0">
                <a:pos x="connsiteX1" y="connsiteY1"/>
              </a:cxn>
            </a:cxnLst>
            <a:rect l="l" t="t" r="r" b="b"/>
            <a:pathLst>
              <a:path w="1238658" h="22741">
                <a:moveTo>
                  <a:pt x="1238658" y="11371"/>
                </a:moveTo>
                <a:lnTo>
                  <a:pt x="0" y="1137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601062" tIns="-19595" rIns="601063" bIns="-19596"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2" name="任意多边形 91"/>
          <p:cNvSpPr/>
          <p:nvPr/>
        </p:nvSpPr>
        <p:spPr>
          <a:xfrm>
            <a:off x="3194425" y="1979483"/>
            <a:ext cx="1430621"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accent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第一节 哲学</a:t>
            </a:r>
            <a:endParaRPr lang="zh-CN" altLang="en-US" sz="2000" kern="1200" dirty="0"/>
          </a:p>
        </p:txBody>
      </p:sp>
      <p:sp>
        <p:nvSpPr>
          <p:cNvPr id="93" name="任意多边形 92"/>
          <p:cNvSpPr/>
          <p:nvPr/>
        </p:nvSpPr>
        <p:spPr>
          <a:xfrm rot="3310531">
            <a:off x="2565026" y="1925216"/>
            <a:ext cx="801240" cy="22742"/>
          </a:xfrm>
          <a:custGeom>
            <a:avLst/>
            <a:gdLst>
              <a:gd name="connsiteX0" fmla="*/ 0 w 801240"/>
              <a:gd name="connsiteY0" fmla="*/ 11370 h 22741"/>
              <a:gd name="connsiteX1" fmla="*/ 801240 w 801240"/>
              <a:gd name="connsiteY1" fmla="*/ 11370 h 22741"/>
            </a:gdLst>
            <a:ahLst/>
            <a:cxnLst>
              <a:cxn ang="0">
                <a:pos x="connsiteX0" y="connsiteY0"/>
              </a:cxn>
              <a:cxn ang="0">
                <a:pos x="connsiteX1" y="connsiteY1"/>
              </a:cxn>
            </a:cxnLst>
            <a:rect l="l" t="t" r="r" b="b"/>
            <a:pathLst>
              <a:path w="801240" h="22741">
                <a:moveTo>
                  <a:pt x="80124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93289" tIns="-8660" rIns="393289" bIns="-86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4" name="任意多边形 93"/>
          <p:cNvSpPr/>
          <p:nvPr/>
        </p:nvSpPr>
        <p:spPr>
          <a:xfrm>
            <a:off x="1592966" y="1321741"/>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solidFill>
              </a:rPr>
              <a:t>天人合一</a:t>
            </a:r>
            <a:endParaRPr lang="zh-CN" altLang="en-US" sz="2000" kern="1200" dirty="0">
              <a:solidFill>
                <a:schemeClr val="tx1"/>
              </a:solidFill>
            </a:endParaRPr>
          </a:p>
        </p:txBody>
      </p:sp>
      <p:sp>
        <p:nvSpPr>
          <p:cNvPr id="95" name="任意多边形 94"/>
          <p:cNvSpPr/>
          <p:nvPr/>
        </p:nvSpPr>
        <p:spPr>
          <a:xfrm>
            <a:off x="2736866" y="2254088"/>
            <a:ext cx="457560" cy="22742"/>
          </a:xfrm>
          <a:custGeom>
            <a:avLst/>
            <a:gdLst>
              <a:gd name="connsiteX0" fmla="*/ 0 w 457560"/>
              <a:gd name="connsiteY0" fmla="*/ 11370 h 22741"/>
              <a:gd name="connsiteX1" fmla="*/ 457560 w 457560"/>
              <a:gd name="connsiteY1" fmla="*/ 11370 h 22741"/>
            </a:gdLst>
            <a:ahLst/>
            <a:cxnLst>
              <a:cxn ang="0">
                <a:pos x="connsiteX0" y="connsiteY0"/>
              </a:cxn>
              <a:cxn ang="0">
                <a:pos x="connsiteX1" y="connsiteY1"/>
              </a:cxn>
            </a:cxnLst>
            <a:rect l="l" t="t" r="r" b="b"/>
            <a:pathLst>
              <a:path w="457560" h="22741">
                <a:moveTo>
                  <a:pt x="45756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30041" tIns="-69" rIns="230041" bIns="-6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6" name="任意多边形 95"/>
          <p:cNvSpPr/>
          <p:nvPr/>
        </p:nvSpPr>
        <p:spPr>
          <a:xfrm>
            <a:off x="1592966" y="1979483"/>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中庸之道</a:t>
            </a:r>
            <a:endParaRPr lang="zh-CN" altLang="en-US" sz="2000" kern="1200" dirty="0"/>
          </a:p>
        </p:txBody>
      </p:sp>
      <p:sp>
        <p:nvSpPr>
          <p:cNvPr id="97" name="任意多边形 96"/>
          <p:cNvSpPr/>
          <p:nvPr/>
        </p:nvSpPr>
        <p:spPr>
          <a:xfrm rot="18289469">
            <a:off x="2565026" y="2582959"/>
            <a:ext cx="801240" cy="22741"/>
          </a:xfrm>
          <a:custGeom>
            <a:avLst/>
            <a:gdLst>
              <a:gd name="connsiteX0" fmla="*/ 0 w 801240"/>
              <a:gd name="connsiteY0" fmla="*/ 11370 h 22741"/>
              <a:gd name="connsiteX1" fmla="*/ 801240 w 801240"/>
              <a:gd name="connsiteY1" fmla="*/ 11370 h 22741"/>
            </a:gdLst>
            <a:ahLst/>
            <a:cxnLst>
              <a:cxn ang="0">
                <a:pos x="connsiteX0" y="connsiteY0"/>
              </a:cxn>
              <a:cxn ang="0">
                <a:pos x="connsiteX1" y="connsiteY1"/>
              </a:cxn>
            </a:cxnLst>
            <a:rect l="l" t="t" r="r" b="b"/>
            <a:pathLst>
              <a:path w="801240" h="22741">
                <a:moveTo>
                  <a:pt x="80124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93288" tIns="-8661" rIns="393289" bIns="-86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8" name="任意多边形 97"/>
          <p:cNvSpPr/>
          <p:nvPr/>
        </p:nvSpPr>
        <p:spPr>
          <a:xfrm>
            <a:off x="1592966" y="2637226"/>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知行合一</a:t>
            </a:r>
          </a:p>
        </p:txBody>
      </p:sp>
      <p:sp>
        <p:nvSpPr>
          <p:cNvPr id="99" name="任意多边形 98"/>
          <p:cNvSpPr/>
          <p:nvPr/>
        </p:nvSpPr>
        <p:spPr>
          <a:xfrm rot="17500715">
            <a:off x="4309640" y="3955118"/>
            <a:ext cx="1238658" cy="22742"/>
          </a:xfrm>
          <a:custGeom>
            <a:avLst/>
            <a:gdLst>
              <a:gd name="connsiteX0" fmla="*/ 0 w 1238658"/>
              <a:gd name="connsiteY0" fmla="*/ 11370 h 22741"/>
              <a:gd name="connsiteX1" fmla="*/ 1238658 w 1238658"/>
              <a:gd name="connsiteY1" fmla="*/ 11370 h 22741"/>
            </a:gdLst>
            <a:ahLst/>
            <a:cxnLst>
              <a:cxn ang="0">
                <a:pos x="connsiteX0" y="connsiteY0"/>
              </a:cxn>
              <a:cxn ang="0">
                <a:pos x="connsiteX1" y="connsiteY1"/>
              </a:cxn>
            </a:cxnLst>
            <a:rect l="l" t="t" r="r" b="b"/>
            <a:pathLst>
              <a:path w="1238658" h="22741">
                <a:moveTo>
                  <a:pt x="1238658" y="11371"/>
                </a:moveTo>
                <a:lnTo>
                  <a:pt x="0" y="1137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601063" tIns="-19595" rIns="601063" bIns="-19596"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0" name="任意多边形 99"/>
          <p:cNvSpPr/>
          <p:nvPr/>
        </p:nvSpPr>
        <p:spPr>
          <a:xfrm>
            <a:off x="3194426" y="4281582"/>
            <a:ext cx="1473806"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第二节 宗教</a:t>
            </a:r>
            <a:endParaRPr lang="zh-CN" altLang="en-US" sz="2000" kern="1200" dirty="0"/>
          </a:p>
        </p:txBody>
      </p:sp>
      <p:sp>
        <p:nvSpPr>
          <p:cNvPr id="101" name="任意多边形 100"/>
          <p:cNvSpPr/>
          <p:nvPr/>
        </p:nvSpPr>
        <p:spPr>
          <a:xfrm rot="3907178">
            <a:off x="2421870" y="4062879"/>
            <a:ext cx="1087552" cy="22742"/>
          </a:xfrm>
          <a:custGeom>
            <a:avLst/>
            <a:gdLst>
              <a:gd name="connsiteX0" fmla="*/ 0 w 1087551"/>
              <a:gd name="connsiteY0" fmla="*/ 11370 h 22741"/>
              <a:gd name="connsiteX1" fmla="*/ 1087551 w 1087551"/>
              <a:gd name="connsiteY1" fmla="*/ 11370 h 22741"/>
            </a:gdLst>
            <a:ahLst/>
            <a:cxnLst>
              <a:cxn ang="0">
                <a:pos x="connsiteX0" y="connsiteY0"/>
              </a:cxn>
              <a:cxn ang="0">
                <a:pos x="connsiteX1" y="connsiteY1"/>
              </a:cxn>
            </a:cxnLst>
            <a:rect l="l" t="t" r="r" b="b"/>
            <a:pathLst>
              <a:path w="1087551" h="22741">
                <a:moveTo>
                  <a:pt x="1087551"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29287" tIns="-15817" rIns="529287" bIns="-15819"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2" name="任意多边形 101"/>
          <p:cNvSpPr/>
          <p:nvPr/>
        </p:nvSpPr>
        <p:spPr>
          <a:xfrm>
            <a:off x="1592966" y="3294968"/>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原始宗教</a:t>
            </a:r>
            <a:endParaRPr lang="zh-CN" altLang="en-US" sz="2000" kern="1200" dirty="0"/>
          </a:p>
        </p:txBody>
      </p:sp>
      <p:sp>
        <p:nvSpPr>
          <p:cNvPr id="103" name="任意多边形 102"/>
          <p:cNvSpPr/>
          <p:nvPr/>
        </p:nvSpPr>
        <p:spPr>
          <a:xfrm rot="2142401">
            <a:off x="2683902" y="4391750"/>
            <a:ext cx="563487" cy="22742"/>
          </a:xfrm>
          <a:custGeom>
            <a:avLst/>
            <a:gdLst>
              <a:gd name="connsiteX0" fmla="*/ 0 w 563486"/>
              <a:gd name="connsiteY0" fmla="*/ 11370 h 22741"/>
              <a:gd name="connsiteX1" fmla="*/ 563486 w 563486"/>
              <a:gd name="connsiteY1" fmla="*/ 11370 h 22741"/>
            </a:gdLst>
            <a:ahLst/>
            <a:cxnLst>
              <a:cxn ang="0">
                <a:pos x="connsiteX0" y="connsiteY0"/>
              </a:cxn>
              <a:cxn ang="0">
                <a:pos x="connsiteX1" y="connsiteY1"/>
              </a:cxn>
            </a:cxnLst>
            <a:rect l="l" t="t" r="r" b="b"/>
            <a:pathLst>
              <a:path w="563486" h="22741">
                <a:moveTo>
                  <a:pt x="563486"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80357" tIns="-2716" rIns="280355" bIns="-271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4" name="任意多边形 103"/>
          <p:cNvSpPr/>
          <p:nvPr/>
        </p:nvSpPr>
        <p:spPr>
          <a:xfrm>
            <a:off x="1592966" y="3952711"/>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道</a:t>
            </a:r>
            <a:endParaRPr lang="zh-CN" altLang="en-US" sz="2000" kern="1200" dirty="0"/>
          </a:p>
        </p:txBody>
      </p:sp>
      <p:sp>
        <p:nvSpPr>
          <p:cNvPr id="105" name="任意多边形 104"/>
          <p:cNvSpPr/>
          <p:nvPr/>
        </p:nvSpPr>
        <p:spPr>
          <a:xfrm rot="19457599">
            <a:off x="2683902" y="4720621"/>
            <a:ext cx="563487" cy="22742"/>
          </a:xfrm>
          <a:custGeom>
            <a:avLst/>
            <a:gdLst>
              <a:gd name="connsiteX0" fmla="*/ 0 w 563486"/>
              <a:gd name="connsiteY0" fmla="*/ 11370 h 22741"/>
              <a:gd name="connsiteX1" fmla="*/ 563486 w 563486"/>
              <a:gd name="connsiteY1" fmla="*/ 11370 h 22741"/>
            </a:gdLst>
            <a:ahLst/>
            <a:cxnLst>
              <a:cxn ang="0">
                <a:pos x="connsiteX0" y="connsiteY0"/>
              </a:cxn>
              <a:cxn ang="0">
                <a:pos x="connsiteX1" y="connsiteY1"/>
              </a:cxn>
            </a:cxnLst>
            <a:rect l="l" t="t" r="r" b="b"/>
            <a:pathLst>
              <a:path w="563486" h="22741">
                <a:moveTo>
                  <a:pt x="563486"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80356" tIns="-2715" rIns="280356" bIns="-2718"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6" name="任意多边形 105"/>
          <p:cNvSpPr/>
          <p:nvPr/>
        </p:nvSpPr>
        <p:spPr>
          <a:xfrm>
            <a:off x="1592966" y="4610454"/>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佛</a:t>
            </a:r>
            <a:endParaRPr lang="zh-CN" altLang="en-US" sz="2000" kern="1200" dirty="0"/>
          </a:p>
        </p:txBody>
      </p:sp>
      <p:sp>
        <p:nvSpPr>
          <p:cNvPr id="107" name="任意多边形 106"/>
          <p:cNvSpPr/>
          <p:nvPr/>
        </p:nvSpPr>
        <p:spPr>
          <a:xfrm rot="17692822">
            <a:off x="2421870" y="5049493"/>
            <a:ext cx="1087552" cy="22742"/>
          </a:xfrm>
          <a:custGeom>
            <a:avLst/>
            <a:gdLst>
              <a:gd name="connsiteX0" fmla="*/ 0 w 1087551"/>
              <a:gd name="connsiteY0" fmla="*/ 11370 h 22741"/>
              <a:gd name="connsiteX1" fmla="*/ 1087551 w 1087551"/>
              <a:gd name="connsiteY1" fmla="*/ 11370 h 22741"/>
            </a:gdLst>
            <a:ahLst/>
            <a:cxnLst>
              <a:cxn ang="0">
                <a:pos x="connsiteX0" y="connsiteY0"/>
              </a:cxn>
              <a:cxn ang="0">
                <a:pos x="connsiteX1" y="connsiteY1"/>
              </a:cxn>
            </a:cxnLst>
            <a:rect l="l" t="t" r="r" b="b"/>
            <a:pathLst>
              <a:path w="1087551" h="22741">
                <a:moveTo>
                  <a:pt x="1087551"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529287" tIns="-15819" rIns="529287" bIns="-1581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8" name="任意多边形 107"/>
          <p:cNvSpPr/>
          <p:nvPr/>
        </p:nvSpPr>
        <p:spPr>
          <a:xfrm>
            <a:off x="1592966" y="5268196"/>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儒</a:t>
            </a:r>
            <a:endParaRPr lang="zh-CN" altLang="en-US" sz="2000" kern="1200" dirty="0"/>
          </a:p>
        </p:txBody>
      </p:sp>
      <p:sp>
        <p:nvSpPr>
          <p:cNvPr id="57" name="任意多边形 56"/>
          <p:cNvSpPr/>
          <p:nvPr/>
        </p:nvSpPr>
        <p:spPr>
          <a:xfrm rot="16983315">
            <a:off x="5601880" y="2501864"/>
            <a:ext cx="1881101" cy="16682"/>
          </a:xfrm>
          <a:custGeom>
            <a:avLst/>
            <a:gdLst>
              <a:gd name="connsiteX0" fmla="*/ 0 w 1881101"/>
              <a:gd name="connsiteY0" fmla="*/ 8341 h 16682"/>
              <a:gd name="connsiteX1" fmla="*/ 1881101 w 1881101"/>
              <a:gd name="connsiteY1" fmla="*/ 8341 h 16682"/>
            </a:gdLst>
            <a:ahLst/>
            <a:cxnLst>
              <a:cxn ang="0">
                <a:pos x="connsiteX0" y="connsiteY0"/>
              </a:cxn>
              <a:cxn ang="0">
                <a:pos x="connsiteX1" y="connsiteY1"/>
              </a:cxn>
            </a:cxnLst>
            <a:rect l="l" t="t" r="r" b="b"/>
            <a:pathLst>
              <a:path w="1881101" h="16682">
                <a:moveTo>
                  <a:pt x="0" y="8341"/>
                </a:moveTo>
                <a:lnTo>
                  <a:pt x="1881101" y="834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906222" tIns="-38686" rIns="906223" bIns="-38688"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58" name="任意多边形 57"/>
          <p:cNvSpPr/>
          <p:nvPr/>
        </p:nvSpPr>
        <p:spPr>
          <a:xfrm>
            <a:off x="6773334" y="1321741"/>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第三节 伦理</a:t>
            </a:r>
            <a:endParaRPr lang="zh-CN" altLang="en-US" sz="2000" kern="1200" dirty="0"/>
          </a:p>
        </p:txBody>
      </p:sp>
      <p:sp>
        <p:nvSpPr>
          <p:cNvPr id="59" name="任意多边形 58"/>
          <p:cNvSpPr/>
          <p:nvPr/>
        </p:nvSpPr>
        <p:spPr>
          <a:xfrm rot="18289469">
            <a:off x="8087768" y="1273563"/>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60" name="任意多边形 59"/>
          <p:cNvSpPr/>
          <p:nvPr/>
        </p:nvSpPr>
        <p:spPr>
          <a:xfrm>
            <a:off x="8672273" y="710914"/>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儒家思想的道德</a:t>
            </a:r>
          </a:p>
        </p:txBody>
      </p:sp>
      <p:sp>
        <p:nvSpPr>
          <p:cNvPr id="61" name="任意多边形 60"/>
          <p:cNvSpPr/>
          <p:nvPr/>
        </p:nvSpPr>
        <p:spPr>
          <a:xfrm>
            <a:off x="8247352" y="1578977"/>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62" name="任意多边形 61"/>
          <p:cNvSpPr/>
          <p:nvPr/>
        </p:nvSpPr>
        <p:spPr>
          <a:xfrm>
            <a:off x="8672273" y="1321741"/>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中华民族传统美德</a:t>
            </a:r>
          </a:p>
        </p:txBody>
      </p:sp>
      <p:sp>
        <p:nvSpPr>
          <p:cNvPr id="71" name="任意多边形 70"/>
          <p:cNvSpPr/>
          <p:nvPr/>
        </p:nvSpPr>
        <p:spPr>
          <a:xfrm rot="3310531">
            <a:off x="8087768" y="1884390"/>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2" name="任意多边形 71"/>
          <p:cNvSpPr/>
          <p:nvPr/>
        </p:nvSpPr>
        <p:spPr>
          <a:xfrm>
            <a:off x="8672273" y="1932568"/>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中华民族理想人格</a:t>
            </a:r>
          </a:p>
        </p:txBody>
      </p:sp>
      <p:sp>
        <p:nvSpPr>
          <p:cNvPr id="73" name="任意多边形 72"/>
          <p:cNvSpPr/>
          <p:nvPr/>
        </p:nvSpPr>
        <p:spPr>
          <a:xfrm>
            <a:off x="6329969" y="3418104"/>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9" tIns="-2282" rIns="214537"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4" name="任意多边形 73"/>
          <p:cNvSpPr/>
          <p:nvPr/>
        </p:nvSpPr>
        <p:spPr>
          <a:xfrm>
            <a:off x="6773334" y="3154221"/>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第四节 教育</a:t>
            </a:r>
            <a:endParaRPr lang="zh-CN" altLang="en-US" sz="2000" kern="1200" dirty="0"/>
          </a:p>
        </p:txBody>
      </p:sp>
      <p:sp>
        <p:nvSpPr>
          <p:cNvPr id="75" name="任意多边形 74"/>
          <p:cNvSpPr/>
          <p:nvPr/>
        </p:nvSpPr>
        <p:spPr>
          <a:xfrm rot="18289469">
            <a:off x="8087768" y="3106043"/>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1" tIns="-10260" rIns="366143" bIns="-10263"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6" name="任意多边形 75"/>
          <p:cNvSpPr/>
          <p:nvPr/>
        </p:nvSpPr>
        <p:spPr>
          <a:xfrm>
            <a:off x="8672273" y="2543395"/>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古代教育的基本特征</a:t>
            </a:r>
            <a:endParaRPr lang="zh-CN" altLang="en-US" sz="2000" kern="1200" dirty="0"/>
          </a:p>
        </p:txBody>
      </p:sp>
      <p:sp>
        <p:nvSpPr>
          <p:cNvPr id="77" name="任意多边形 76"/>
          <p:cNvSpPr/>
          <p:nvPr/>
        </p:nvSpPr>
        <p:spPr>
          <a:xfrm>
            <a:off x="8247352" y="3411457"/>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8" name="任意多边形 77"/>
          <p:cNvSpPr/>
          <p:nvPr/>
        </p:nvSpPr>
        <p:spPr>
          <a:xfrm>
            <a:off x="8672273" y="3154221"/>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古代教育的总体目标</a:t>
            </a:r>
            <a:endParaRPr lang="zh-CN" altLang="en-US" sz="2000" kern="1200" dirty="0"/>
          </a:p>
        </p:txBody>
      </p:sp>
      <p:sp>
        <p:nvSpPr>
          <p:cNvPr id="79" name="任意多边形 78"/>
          <p:cNvSpPr/>
          <p:nvPr/>
        </p:nvSpPr>
        <p:spPr>
          <a:xfrm rot="3310531">
            <a:off x="8087768" y="3716870"/>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0" name="任意多边形 79"/>
          <p:cNvSpPr/>
          <p:nvPr/>
        </p:nvSpPr>
        <p:spPr>
          <a:xfrm>
            <a:off x="8672273" y="3765048"/>
            <a:ext cx="2605325"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古代教育的教学思想</a:t>
            </a:r>
            <a:endParaRPr lang="zh-CN" altLang="en-US" sz="2000" kern="1200" dirty="0"/>
          </a:p>
        </p:txBody>
      </p:sp>
      <p:sp>
        <p:nvSpPr>
          <p:cNvPr id="81" name="任意多边形 80"/>
          <p:cNvSpPr/>
          <p:nvPr/>
        </p:nvSpPr>
        <p:spPr>
          <a:xfrm rot="4616685">
            <a:off x="5601880" y="4334344"/>
            <a:ext cx="1881101" cy="16682"/>
          </a:xfrm>
          <a:custGeom>
            <a:avLst/>
            <a:gdLst>
              <a:gd name="connsiteX0" fmla="*/ 0 w 1881101"/>
              <a:gd name="connsiteY0" fmla="*/ 8341 h 16682"/>
              <a:gd name="connsiteX1" fmla="*/ 1881101 w 1881101"/>
              <a:gd name="connsiteY1" fmla="*/ 8341 h 16682"/>
            </a:gdLst>
            <a:ahLst/>
            <a:cxnLst>
              <a:cxn ang="0">
                <a:pos x="connsiteX0" y="connsiteY0"/>
              </a:cxn>
              <a:cxn ang="0">
                <a:pos x="connsiteX1" y="connsiteY1"/>
              </a:cxn>
            </a:cxnLst>
            <a:rect l="l" t="t" r="r" b="b"/>
            <a:pathLst>
              <a:path w="1881101" h="16682">
                <a:moveTo>
                  <a:pt x="0" y="8341"/>
                </a:moveTo>
                <a:lnTo>
                  <a:pt x="1881101" y="834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906223" tIns="-38687" rIns="906222" bIns="-3868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2" name="任意多边形 81"/>
          <p:cNvSpPr/>
          <p:nvPr/>
        </p:nvSpPr>
        <p:spPr>
          <a:xfrm>
            <a:off x="6773334" y="4986702"/>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第五节 艺术</a:t>
            </a:r>
            <a:endParaRPr lang="zh-CN" altLang="en-US" sz="2000" kern="1200" dirty="0"/>
          </a:p>
        </p:txBody>
      </p:sp>
      <p:sp>
        <p:nvSpPr>
          <p:cNvPr id="83" name="任意多边形 82"/>
          <p:cNvSpPr/>
          <p:nvPr/>
        </p:nvSpPr>
        <p:spPr>
          <a:xfrm rot="18289469">
            <a:off x="8087768" y="4938524"/>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4" name="任意多边形 83"/>
          <p:cNvSpPr/>
          <p:nvPr/>
        </p:nvSpPr>
        <p:spPr>
          <a:xfrm>
            <a:off x="8672274" y="4375875"/>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rgbClr val="FFFFFF"/>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rgbClr val="000000"/>
                </a:solidFill>
              </a:rPr>
              <a:t>主要门类</a:t>
            </a:r>
          </a:p>
        </p:txBody>
      </p:sp>
      <p:sp>
        <p:nvSpPr>
          <p:cNvPr id="85" name="任意多边形 84"/>
          <p:cNvSpPr/>
          <p:nvPr/>
        </p:nvSpPr>
        <p:spPr>
          <a:xfrm>
            <a:off x="8247352" y="5243937"/>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6" name="任意多边形 85"/>
          <p:cNvSpPr/>
          <p:nvPr/>
        </p:nvSpPr>
        <p:spPr>
          <a:xfrm>
            <a:off x="8672274" y="4986702"/>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致用精神</a:t>
            </a:r>
            <a:endParaRPr lang="en-US" altLang="zh-CN" sz="2000" kern="1200" dirty="0" smtClean="0"/>
          </a:p>
        </p:txBody>
      </p:sp>
      <p:sp>
        <p:nvSpPr>
          <p:cNvPr id="87" name="任意多边形 86"/>
          <p:cNvSpPr/>
          <p:nvPr/>
        </p:nvSpPr>
        <p:spPr>
          <a:xfrm rot="3310531">
            <a:off x="8087768" y="5549350"/>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8" name="任意多边形 87"/>
          <p:cNvSpPr/>
          <p:nvPr/>
        </p:nvSpPr>
        <p:spPr>
          <a:xfrm>
            <a:off x="8672274" y="5597528"/>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审美观念</a:t>
            </a:r>
            <a:endParaRPr lang="en-US" altLang="zh-CN" sz="2000" kern="1200" dirty="0" smtClean="0"/>
          </a:p>
        </p:txBody>
      </p:sp>
    </p:spTree>
    <p:extLst>
      <p:ext uri="{BB962C8B-B14F-4D97-AF65-F5344CB8AC3E}">
        <p14:creationId xmlns:p14="http://schemas.microsoft.com/office/powerpoint/2010/main" val="27969883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en-US" altLang="zh-CN" dirty="0"/>
              <a:t>《</a:t>
            </a:r>
            <a:r>
              <a:rPr lang="zh-CN" altLang="en-US" dirty="0"/>
              <a:t>牡丹亭</a:t>
            </a:r>
            <a:r>
              <a:rPr lang="en-US" altLang="zh-CN" dirty="0"/>
              <a:t>》</a:t>
            </a:r>
            <a:r>
              <a:rPr lang="zh-CN" altLang="en-US" dirty="0"/>
              <a:t>是（ ）的作品。</a:t>
            </a:r>
          </a:p>
          <a:p>
            <a:endParaRPr lang="en-US" altLang="zh-CN" dirty="0" smtClean="0"/>
          </a:p>
          <a:p>
            <a:r>
              <a:rPr lang="en-US" altLang="zh-CN" dirty="0" smtClean="0"/>
              <a:t>A</a:t>
            </a:r>
            <a:r>
              <a:rPr lang="en-US" altLang="zh-CN" dirty="0"/>
              <a:t>:</a:t>
            </a:r>
            <a:r>
              <a:rPr lang="zh-CN" altLang="en-US" dirty="0"/>
              <a:t>元朝的关汉卿 </a:t>
            </a:r>
          </a:p>
          <a:p>
            <a:r>
              <a:rPr lang="en-US" altLang="zh-CN" dirty="0"/>
              <a:t>B:</a:t>
            </a:r>
            <a:r>
              <a:rPr lang="zh-CN" altLang="en-US" dirty="0"/>
              <a:t>元朝的王实甫</a:t>
            </a:r>
          </a:p>
          <a:p>
            <a:r>
              <a:rPr lang="en-US" altLang="zh-CN" dirty="0"/>
              <a:t>C:</a:t>
            </a:r>
            <a:r>
              <a:rPr lang="zh-CN" altLang="en-US" dirty="0"/>
              <a:t>明朝的汤显祖 </a:t>
            </a:r>
          </a:p>
          <a:p>
            <a:r>
              <a:rPr lang="en-US" altLang="zh-CN" dirty="0"/>
              <a:t>D:</a:t>
            </a:r>
            <a:r>
              <a:rPr lang="zh-CN" altLang="en-US" dirty="0"/>
              <a:t>清朝的孔尚任</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60</a:t>
            </a:fld>
            <a:endParaRPr lang="zh-CN" altLang="en-US"/>
          </a:p>
        </p:txBody>
      </p:sp>
    </p:spTree>
    <p:extLst>
      <p:ext uri="{BB962C8B-B14F-4D97-AF65-F5344CB8AC3E}">
        <p14:creationId xmlns:p14="http://schemas.microsoft.com/office/powerpoint/2010/main" val="6926976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a:t>
            </a:r>
            <a:r>
              <a:rPr lang="zh-CN" altLang="en-US" dirty="0" smtClean="0"/>
              <a:t> 中国传统的艺术审美</a:t>
            </a:r>
            <a:endParaRPr lang="zh-CN" altLang="en-US" dirty="0"/>
          </a:p>
        </p:txBody>
      </p:sp>
      <p:sp>
        <p:nvSpPr>
          <p:cNvPr id="3" name="内容占位符 2"/>
          <p:cNvSpPr>
            <a:spLocks noGrp="1"/>
          </p:cNvSpPr>
          <p:nvPr>
            <p:ph idx="1"/>
          </p:nvPr>
        </p:nvSpPr>
        <p:spPr/>
        <p:txBody>
          <a:bodyPr>
            <a:normAutofit/>
          </a:bodyPr>
          <a:lstStyle/>
          <a:p>
            <a:pPr>
              <a:lnSpc>
                <a:spcPct val="130000"/>
              </a:lnSpc>
            </a:pPr>
            <a:r>
              <a:rPr lang="en-US" altLang="zh-CN" sz="2400" dirty="0" smtClean="0">
                <a:latin typeface="+mj-ea"/>
                <a:ea typeface="+mj-ea"/>
              </a:rPr>
              <a:t>5.5.1.3</a:t>
            </a:r>
            <a:r>
              <a:rPr lang="zh-CN" altLang="en-US" sz="2400" dirty="0" smtClean="0">
                <a:latin typeface="+mj-ea"/>
                <a:ea typeface="+mj-ea"/>
              </a:rPr>
              <a:t>、</a:t>
            </a:r>
            <a:r>
              <a:rPr lang="zh-CN" altLang="zh-CN" sz="2400" dirty="0">
                <a:latin typeface="+mj-ea"/>
                <a:ea typeface="+mj-ea"/>
              </a:rPr>
              <a:t>音乐 </a:t>
            </a:r>
            <a:r>
              <a:rPr lang="zh-CN" altLang="en-US" sz="2400" dirty="0">
                <a:solidFill>
                  <a:srgbClr val="4472C4"/>
                </a:solidFill>
              </a:rPr>
              <a:t>★</a:t>
            </a:r>
            <a:endParaRPr lang="zh-CN" altLang="zh-CN" sz="2400" dirty="0">
              <a:latin typeface="+mj-ea"/>
              <a:ea typeface="+mj-ea"/>
            </a:endParaRPr>
          </a:p>
          <a:p>
            <a:pPr marL="457200" indent="-457200">
              <a:lnSpc>
                <a:spcPct val="130000"/>
              </a:lnSpc>
              <a:buFont typeface="+mj-lt"/>
              <a:buAutoNum type="arabicPeriod"/>
            </a:pPr>
            <a:r>
              <a:rPr lang="zh-CN" altLang="en-US" dirty="0"/>
              <a:t>依制作材料而划分的</a:t>
            </a:r>
            <a:r>
              <a:rPr lang="zh-CN" altLang="en-US" b="1" u="sng" dirty="0">
                <a:solidFill>
                  <a:schemeClr val="accent5"/>
                </a:solidFill>
              </a:rPr>
              <a:t>“八音”</a:t>
            </a:r>
            <a:r>
              <a:rPr lang="zh-CN" altLang="en-US" dirty="0"/>
              <a:t>，即金、石、土、革、丝、木、匏、竹。</a:t>
            </a:r>
            <a:endParaRPr lang="en-US" altLang="zh-CN" dirty="0"/>
          </a:p>
          <a:p>
            <a:pPr marL="457200" indent="-457200">
              <a:lnSpc>
                <a:spcPct val="130000"/>
              </a:lnSpc>
              <a:buFont typeface="+mj-lt"/>
              <a:buAutoNum type="arabicPeriod"/>
            </a:pPr>
            <a:r>
              <a:rPr lang="zh-CN" altLang="en-US" b="1" u="sng" dirty="0">
                <a:solidFill>
                  <a:schemeClr val="accent5"/>
                </a:solidFill>
              </a:rPr>
              <a:t>“五音”</a:t>
            </a:r>
            <a:r>
              <a:rPr lang="zh-CN" altLang="en-US" dirty="0"/>
              <a:t>（或“五声”）：宫、商、角、徵、羽。</a:t>
            </a:r>
          </a:p>
          <a:p>
            <a:pPr marL="457200" indent="-457200">
              <a:lnSpc>
                <a:spcPct val="130000"/>
              </a:lnSpc>
              <a:buFont typeface="+mj-lt"/>
              <a:buAutoNum type="arabicPeriod"/>
            </a:pPr>
            <a:r>
              <a:rPr lang="en-US" altLang="zh-CN" dirty="0"/>
              <a:t>《</a:t>
            </a:r>
            <a:r>
              <a:rPr lang="zh-CN" altLang="en-US" dirty="0"/>
              <a:t>诗经</a:t>
            </a:r>
            <a:r>
              <a:rPr lang="en-US" altLang="zh-CN" dirty="0"/>
              <a:t>》</a:t>
            </a:r>
            <a:r>
              <a:rPr lang="zh-CN" altLang="en-US" dirty="0"/>
              <a:t>中所提及的乐器有</a:t>
            </a:r>
            <a:r>
              <a:rPr lang="en-US" altLang="zh-CN" b="1" u="sng" dirty="0">
                <a:solidFill>
                  <a:schemeClr val="accent5"/>
                </a:solidFill>
              </a:rPr>
              <a:t>29</a:t>
            </a:r>
            <a:r>
              <a:rPr lang="zh-CN" altLang="en-US" b="1" u="sng" dirty="0">
                <a:solidFill>
                  <a:schemeClr val="accent5"/>
                </a:solidFill>
              </a:rPr>
              <a:t>种</a:t>
            </a:r>
            <a:r>
              <a:rPr lang="zh-CN" altLang="en-US" dirty="0"/>
              <a:t>，而有文献可考的周代乐器多达</a:t>
            </a:r>
            <a:r>
              <a:rPr lang="en-US" altLang="zh-CN" dirty="0"/>
              <a:t>70</a:t>
            </a:r>
            <a:r>
              <a:rPr lang="zh-CN" altLang="en-US" dirty="0"/>
              <a:t>余种。</a:t>
            </a:r>
            <a:endParaRPr lang="en-US" altLang="zh-CN" dirty="0"/>
          </a:p>
          <a:p>
            <a:pPr marL="457200" indent="-457200">
              <a:lnSpc>
                <a:spcPct val="130000"/>
              </a:lnSpc>
              <a:buFont typeface="+mj-lt"/>
              <a:buAutoNum type="arabicPeriod"/>
            </a:pPr>
            <a:r>
              <a:rPr lang="zh-CN" altLang="zh-CN" dirty="0" smtClean="0"/>
              <a:t>中国</a:t>
            </a:r>
            <a:r>
              <a:rPr lang="zh-CN" altLang="zh-CN" dirty="0"/>
              <a:t>古代</a:t>
            </a:r>
            <a:r>
              <a:rPr lang="zh-CN" altLang="zh-CN" dirty="0" smtClean="0"/>
              <a:t>音乐</a:t>
            </a:r>
            <a:r>
              <a:rPr lang="zh-CN" altLang="en-US" dirty="0" smtClean="0"/>
              <a:t>发展</a:t>
            </a:r>
            <a:r>
              <a:rPr lang="zh-CN" altLang="en-US" b="1" u="sng" dirty="0">
                <a:solidFill>
                  <a:schemeClr val="accent5"/>
                </a:solidFill>
              </a:rPr>
              <a:t>特点</a:t>
            </a:r>
            <a:r>
              <a:rPr lang="zh-CN" altLang="en-US" dirty="0" smtClean="0"/>
              <a:t>：</a:t>
            </a:r>
            <a:r>
              <a:rPr lang="zh-CN" altLang="zh-CN" dirty="0" smtClean="0"/>
              <a:t>在</a:t>
            </a:r>
            <a:r>
              <a:rPr lang="zh-CN" altLang="zh-CN" dirty="0"/>
              <a:t>其他</a:t>
            </a:r>
            <a:r>
              <a:rPr lang="zh-CN" altLang="zh-CN" dirty="0" smtClean="0"/>
              <a:t>艺术伴随</a:t>
            </a:r>
            <a:r>
              <a:rPr lang="zh-CN" altLang="zh-CN" dirty="0"/>
              <a:t>下逐步</a:t>
            </a:r>
            <a:r>
              <a:rPr lang="zh-CN" altLang="zh-CN" dirty="0" smtClean="0"/>
              <a:t>成长</a:t>
            </a:r>
            <a:r>
              <a:rPr lang="zh-CN" altLang="en-US" dirty="0" smtClean="0"/>
              <a:t>；</a:t>
            </a:r>
            <a:r>
              <a:rPr lang="zh-CN" altLang="zh-CN" dirty="0" smtClean="0"/>
              <a:t>多</a:t>
            </a:r>
            <a:r>
              <a:rPr lang="zh-CN" altLang="zh-CN" dirty="0"/>
              <a:t>民族的融合。</a:t>
            </a:r>
            <a:endParaRPr lang="en-US" altLang="zh-CN" dirty="0"/>
          </a:p>
          <a:p>
            <a:pPr marL="457200" indent="-457200">
              <a:lnSpc>
                <a:spcPct val="130000"/>
              </a:lnSpc>
              <a:buFont typeface="+mj-lt"/>
              <a:buAutoNum type="arabicPeriod"/>
            </a:pPr>
            <a:r>
              <a:rPr lang="zh-CN" altLang="en-US" b="1" u="sng" dirty="0">
                <a:solidFill>
                  <a:schemeClr val="accent5"/>
                </a:solidFill>
              </a:rPr>
              <a:t>诗乐舞不分</a:t>
            </a:r>
            <a:endParaRPr lang="en-US" altLang="zh-CN" b="1" u="sng" dirty="0">
              <a:solidFill>
                <a:schemeClr val="accent5"/>
              </a:solidFill>
            </a:endParaRPr>
          </a:p>
          <a:p>
            <a:pPr marL="914400" lvl="1" indent="-457200">
              <a:lnSpc>
                <a:spcPct val="130000"/>
              </a:lnSpc>
              <a:spcBef>
                <a:spcPts val="0"/>
              </a:spcBef>
              <a:buFont typeface="+mj-ea"/>
              <a:buAutoNum type="circleNumDbPlain"/>
            </a:pPr>
            <a:r>
              <a:rPr lang="zh-CN" altLang="en-US" sz="2000" dirty="0"/>
              <a:t>最初，乐和舞是密不可分的，乐时必有舞，舞时必奏乐。</a:t>
            </a:r>
            <a:endParaRPr lang="en-US" altLang="zh-CN" sz="2000" dirty="0"/>
          </a:p>
          <a:p>
            <a:pPr marL="914400" lvl="1" indent="-457200">
              <a:lnSpc>
                <a:spcPct val="130000"/>
              </a:lnSpc>
              <a:spcBef>
                <a:spcPts val="0"/>
              </a:spcBef>
              <a:buFont typeface="+mj-ea"/>
              <a:buAutoNum type="circleNumDbPlain"/>
            </a:pPr>
            <a:r>
              <a:rPr lang="zh-CN" altLang="en-US" sz="2000" dirty="0"/>
              <a:t>在</a:t>
            </a:r>
            <a:r>
              <a:rPr lang="zh-CN" altLang="en-US" sz="2000" dirty="0" smtClean="0"/>
              <a:t>远古祭祀</a:t>
            </a:r>
            <a:r>
              <a:rPr lang="zh-CN" altLang="en-US" sz="2000" dirty="0"/>
              <a:t>仪式中，巫者所跳的娱神舞，往往就有音乐伴奏，这可能就是中国音乐的最早起源。</a:t>
            </a:r>
            <a:r>
              <a:rPr lang="en-US" altLang="zh-CN" sz="2000" dirty="0"/>
              <a:t> </a:t>
            </a:r>
            <a:r>
              <a:rPr lang="zh-CN" altLang="en-US" sz="2000" dirty="0"/>
              <a:t/>
            </a:r>
            <a:br>
              <a:rPr lang="zh-CN" altLang="en-US" sz="2000" dirty="0"/>
            </a:br>
            <a:r>
              <a:rPr lang="zh-CN" altLang="en-US" sz="2000" dirty="0"/>
              <a:t>随着民间诗歌的兴起，形成了诗、乐、舞三位一体的文化传统。</a:t>
            </a:r>
            <a:endParaRPr lang="en-US" altLang="zh-CN" sz="2000" dirty="0"/>
          </a:p>
          <a:p>
            <a:pPr marL="914400" lvl="1" indent="-457200">
              <a:lnSpc>
                <a:spcPct val="130000"/>
              </a:lnSpc>
              <a:spcBef>
                <a:spcPts val="0"/>
              </a:spcBef>
              <a:buFont typeface="+mj-ea"/>
              <a:buAutoNum type="circleNumDbPlain"/>
            </a:pPr>
            <a:r>
              <a:rPr lang="zh-CN" altLang="en-US" sz="2000" dirty="0"/>
              <a:t>战国楚辞、汉乐府民歌、隋唐歌舞、宋词曲等，都和音乐有着密切的关系。</a:t>
            </a:r>
          </a:p>
        </p:txBody>
      </p:sp>
      <p:sp>
        <p:nvSpPr>
          <p:cNvPr id="4" name="灯片编号占位符 3"/>
          <p:cNvSpPr>
            <a:spLocks noGrp="1"/>
          </p:cNvSpPr>
          <p:nvPr>
            <p:ph type="sldNum" sz="quarter" idx="12"/>
          </p:nvPr>
        </p:nvSpPr>
        <p:spPr/>
        <p:txBody>
          <a:bodyPr/>
          <a:lstStyle/>
          <a:p>
            <a:fld id="{2F525CE8-A4D9-4C72-B3B7-D1ED057FD700}" type="slidenum">
              <a:rPr lang="zh-CN" altLang="en-US" smtClean="0"/>
              <a:t>61</a:t>
            </a:fld>
            <a:endParaRPr lang="zh-CN" altLang="en-US"/>
          </a:p>
        </p:txBody>
      </p:sp>
      <p:sp>
        <p:nvSpPr>
          <p:cNvPr id="5" name="圆角矩形 4"/>
          <p:cNvSpPr/>
          <p:nvPr/>
        </p:nvSpPr>
        <p:spPr>
          <a:xfrm>
            <a:off x="439189" y="1683403"/>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6" name="圆角矩形 5"/>
          <p:cNvSpPr/>
          <p:nvPr/>
        </p:nvSpPr>
        <p:spPr>
          <a:xfrm>
            <a:off x="439188" y="2091581"/>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7" name="圆角矩形 6"/>
          <p:cNvSpPr/>
          <p:nvPr/>
        </p:nvSpPr>
        <p:spPr>
          <a:xfrm>
            <a:off x="2721032" y="3348907"/>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大</a:t>
            </a:r>
            <a:endParaRPr lang="zh-CN" altLang="en-US" sz="2000" dirty="0">
              <a:latin typeface="+mj-ea"/>
              <a:ea typeface="+mj-ea"/>
            </a:endParaRPr>
          </a:p>
        </p:txBody>
      </p:sp>
      <p:sp>
        <p:nvSpPr>
          <p:cNvPr id="8" name="任意多边形 81"/>
          <p:cNvSpPr/>
          <p:nvPr/>
        </p:nvSpPr>
        <p:spPr>
          <a:xfrm>
            <a:off x="8610600" y="610827"/>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第五节 艺术</a:t>
            </a:r>
            <a:endParaRPr lang="zh-CN" altLang="en-US" sz="2000" kern="1200" dirty="0"/>
          </a:p>
        </p:txBody>
      </p:sp>
      <p:sp>
        <p:nvSpPr>
          <p:cNvPr id="9" name="任意多边形 82"/>
          <p:cNvSpPr/>
          <p:nvPr/>
        </p:nvSpPr>
        <p:spPr>
          <a:xfrm rot="18289469">
            <a:off x="9925034" y="562649"/>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 name="任意多边形 83"/>
          <p:cNvSpPr/>
          <p:nvPr/>
        </p:nvSpPr>
        <p:spPr>
          <a:xfrm>
            <a:off x="10509540" y="0"/>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5"/>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bg1"/>
                </a:solidFill>
              </a:rPr>
              <a:t>主要门类</a:t>
            </a:r>
          </a:p>
        </p:txBody>
      </p:sp>
      <p:sp>
        <p:nvSpPr>
          <p:cNvPr id="11" name="任意多边形 84"/>
          <p:cNvSpPr/>
          <p:nvPr/>
        </p:nvSpPr>
        <p:spPr>
          <a:xfrm>
            <a:off x="10084618"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2" name="任意多边形 85"/>
          <p:cNvSpPr/>
          <p:nvPr/>
        </p:nvSpPr>
        <p:spPr>
          <a:xfrm>
            <a:off x="10509540" y="610827"/>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致用精神</a:t>
            </a:r>
            <a:endParaRPr lang="en-US" altLang="zh-CN" sz="2000" kern="1200" dirty="0" smtClean="0"/>
          </a:p>
        </p:txBody>
      </p:sp>
      <p:sp>
        <p:nvSpPr>
          <p:cNvPr id="13" name="任意多边形 86"/>
          <p:cNvSpPr/>
          <p:nvPr/>
        </p:nvSpPr>
        <p:spPr>
          <a:xfrm rot="3310531">
            <a:off x="9925034" y="1173475"/>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4" name="任意多边形 87"/>
          <p:cNvSpPr/>
          <p:nvPr/>
        </p:nvSpPr>
        <p:spPr>
          <a:xfrm>
            <a:off x="10509540" y="1221653"/>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审美观念</a:t>
            </a:r>
            <a:endParaRPr lang="en-US" altLang="zh-CN" sz="2000" kern="1200" dirty="0" smtClean="0"/>
          </a:p>
        </p:txBody>
      </p:sp>
      <p:sp>
        <p:nvSpPr>
          <p:cNvPr id="15" name="矩形 14"/>
          <p:cNvSpPr/>
          <p:nvPr/>
        </p:nvSpPr>
        <p:spPr>
          <a:xfrm>
            <a:off x="461376" y="0"/>
            <a:ext cx="1279517" cy="338554"/>
          </a:xfrm>
          <a:prstGeom prst="rect">
            <a:avLst/>
          </a:prstGeom>
        </p:spPr>
        <p:txBody>
          <a:bodyPr wrap="none">
            <a:spAutoFit/>
          </a:bodyPr>
          <a:lstStyle/>
          <a:p>
            <a:r>
              <a:rPr lang="en-US" altLang="zh-TW" sz="1600" dirty="0"/>
              <a:t>5.5.1.3 </a:t>
            </a:r>
            <a:r>
              <a:rPr lang="zh-TW" altLang="en-US" sz="1600" dirty="0"/>
              <a:t>音乐</a:t>
            </a:r>
            <a:endParaRPr lang="zh-CN" altLang="en-US" sz="1600" dirty="0"/>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中国的乐器有着极其悠久的历史。据统计，</a:t>
            </a:r>
            <a:r>
              <a:rPr lang="en-US" altLang="zh-CN" dirty="0"/>
              <a:t>《</a:t>
            </a:r>
            <a:r>
              <a:rPr lang="zh-CN" altLang="en-US" dirty="0"/>
              <a:t>诗经</a:t>
            </a:r>
            <a:r>
              <a:rPr lang="en-US" altLang="zh-CN" dirty="0"/>
              <a:t>》</a:t>
            </a:r>
            <a:r>
              <a:rPr lang="zh-CN" altLang="en-US" dirty="0"/>
              <a:t>中所提及的乐器有（  ）</a:t>
            </a:r>
          </a:p>
          <a:p>
            <a:endParaRPr lang="en-US" altLang="zh-CN" dirty="0" smtClean="0"/>
          </a:p>
          <a:p>
            <a:r>
              <a:rPr lang="en-US" altLang="zh-CN" dirty="0" smtClean="0"/>
              <a:t>A:18</a:t>
            </a:r>
            <a:r>
              <a:rPr lang="zh-CN" altLang="en-US" dirty="0"/>
              <a:t>种</a:t>
            </a:r>
          </a:p>
          <a:p>
            <a:r>
              <a:rPr lang="en-US" altLang="zh-CN" dirty="0"/>
              <a:t>B:25</a:t>
            </a:r>
            <a:r>
              <a:rPr lang="zh-CN" altLang="en-US" dirty="0"/>
              <a:t>种</a:t>
            </a:r>
          </a:p>
          <a:p>
            <a:r>
              <a:rPr lang="en-US" altLang="zh-CN" dirty="0"/>
              <a:t>C:29</a:t>
            </a:r>
            <a:r>
              <a:rPr lang="zh-CN" altLang="en-US" dirty="0"/>
              <a:t>种</a:t>
            </a:r>
          </a:p>
          <a:p>
            <a:r>
              <a:rPr lang="en-US" altLang="zh-CN" dirty="0"/>
              <a:t>D:30</a:t>
            </a:r>
            <a:r>
              <a:rPr lang="zh-CN" altLang="en-US" dirty="0"/>
              <a:t>种</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62</a:t>
            </a:fld>
            <a:endParaRPr lang="zh-CN" altLang="en-US"/>
          </a:p>
        </p:txBody>
      </p:sp>
    </p:spTree>
    <p:extLst>
      <p:ext uri="{BB962C8B-B14F-4D97-AF65-F5344CB8AC3E}">
        <p14:creationId xmlns:p14="http://schemas.microsoft.com/office/powerpoint/2010/main" val="15252058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a:t>
            </a:r>
            <a:r>
              <a:rPr lang="zh-CN" altLang="en-US" dirty="0" smtClean="0"/>
              <a:t> </a:t>
            </a:r>
            <a:r>
              <a:rPr lang="zh-CN" altLang="en-US" dirty="0"/>
              <a:t>中国传统的艺术审美</a:t>
            </a:r>
          </a:p>
        </p:txBody>
      </p:sp>
      <p:sp>
        <p:nvSpPr>
          <p:cNvPr id="3" name="内容占位符 2"/>
          <p:cNvSpPr>
            <a:spLocks noGrp="1"/>
          </p:cNvSpPr>
          <p:nvPr>
            <p:ph idx="1"/>
          </p:nvPr>
        </p:nvSpPr>
        <p:spPr>
          <a:xfrm>
            <a:off x="838200" y="1189822"/>
            <a:ext cx="10515600" cy="4953284"/>
          </a:xfrm>
        </p:spPr>
        <p:txBody>
          <a:bodyPr>
            <a:normAutofit/>
          </a:bodyPr>
          <a:lstStyle/>
          <a:p>
            <a:pPr>
              <a:lnSpc>
                <a:spcPct val="130000"/>
              </a:lnSpc>
            </a:pPr>
            <a:r>
              <a:rPr lang="en-US" altLang="zh-CN" sz="2400" dirty="0" smtClean="0">
                <a:latin typeface="+mj-ea"/>
                <a:ea typeface="+mj-ea"/>
              </a:rPr>
              <a:t>5.5.1.4</a:t>
            </a:r>
            <a:r>
              <a:rPr lang="zh-CN" altLang="en-US" sz="2400" dirty="0" smtClean="0">
                <a:latin typeface="+mj-ea"/>
                <a:ea typeface="+mj-ea"/>
              </a:rPr>
              <a:t>、</a:t>
            </a:r>
            <a:r>
              <a:rPr lang="zh-CN" altLang="zh-CN" sz="2400" dirty="0">
                <a:latin typeface="+mj-ea"/>
                <a:ea typeface="+mj-ea"/>
              </a:rPr>
              <a:t>舞蹈 </a:t>
            </a:r>
          </a:p>
          <a:p>
            <a:pPr>
              <a:lnSpc>
                <a:spcPct val="130000"/>
              </a:lnSpc>
            </a:pPr>
            <a:r>
              <a:rPr lang="zh-CN" altLang="en-US" dirty="0" smtClean="0"/>
              <a:t>（一）</a:t>
            </a:r>
            <a:r>
              <a:rPr lang="zh-CN" altLang="zh-CN" dirty="0" smtClean="0"/>
              <a:t>起源：原始人</a:t>
            </a:r>
            <a:r>
              <a:rPr lang="zh-CN" altLang="zh-CN" dirty="0"/>
              <a:t>对狩猎、</a:t>
            </a:r>
            <a:r>
              <a:rPr lang="zh-CN" altLang="zh-CN" dirty="0" smtClean="0"/>
              <a:t>农耕的模拟及</a:t>
            </a:r>
            <a:r>
              <a:rPr lang="zh-CN" altLang="zh-CN" dirty="0"/>
              <a:t>向异性表示爱慕的动作。</a:t>
            </a:r>
            <a:r>
              <a:rPr lang="zh-CN" altLang="zh-CN" dirty="0" smtClean="0"/>
              <a:t>后来具有宗教</a:t>
            </a:r>
            <a:r>
              <a:rPr lang="zh-CN" altLang="zh-CN" dirty="0"/>
              <a:t>巫术气息。</a:t>
            </a:r>
          </a:p>
          <a:p>
            <a:pPr>
              <a:lnSpc>
                <a:spcPct val="130000"/>
              </a:lnSpc>
            </a:pPr>
            <a:r>
              <a:rPr lang="zh-CN" altLang="en-US" dirty="0" smtClean="0"/>
              <a:t>（二）</a:t>
            </a:r>
            <a:r>
              <a:rPr lang="zh-CN" altLang="zh-CN" dirty="0" smtClean="0"/>
              <a:t>发展</a:t>
            </a:r>
            <a:r>
              <a:rPr lang="zh-CN" altLang="zh-CN" dirty="0"/>
              <a:t>：</a:t>
            </a:r>
          </a:p>
          <a:p>
            <a:pPr marL="457200" indent="-457200">
              <a:lnSpc>
                <a:spcPct val="130000"/>
              </a:lnSpc>
              <a:buFont typeface="+mj-lt"/>
              <a:buAutoNum type="arabicPeriod"/>
            </a:pPr>
            <a:r>
              <a:rPr lang="zh-CN" altLang="zh-CN" dirty="0" smtClean="0"/>
              <a:t>商代有</a:t>
            </a:r>
            <a:r>
              <a:rPr lang="zh-CN" altLang="zh-CN" b="1" u="sng" dirty="0">
                <a:solidFill>
                  <a:schemeClr val="accent5"/>
                </a:solidFill>
              </a:rPr>
              <a:t>巫舞</a:t>
            </a:r>
            <a:r>
              <a:rPr lang="zh-CN" altLang="zh-CN" dirty="0"/>
              <a:t>和</a:t>
            </a:r>
            <a:r>
              <a:rPr lang="zh-CN" altLang="zh-CN" b="1" u="sng" dirty="0">
                <a:solidFill>
                  <a:schemeClr val="accent5"/>
                </a:solidFill>
              </a:rPr>
              <a:t>乐舞</a:t>
            </a:r>
            <a:r>
              <a:rPr lang="zh-CN" altLang="zh-CN" dirty="0"/>
              <a:t>之分。巫舞是原始宗教舞蹈的继续，乐舞则是供贵族享用的歌舞表演。</a:t>
            </a:r>
          </a:p>
          <a:p>
            <a:pPr marL="457200" indent="-457200">
              <a:lnSpc>
                <a:spcPct val="130000"/>
              </a:lnSpc>
              <a:buFont typeface="+mj-lt"/>
              <a:buAutoNum type="arabicPeriod"/>
            </a:pPr>
            <a:r>
              <a:rPr lang="zh-CN" altLang="zh-CN" dirty="0" smtClean="0"/>
              <a:t>周代舞蹈巫术</a:t>
            </a:r>
            <a:r>
              <a:rPr lang="zh-CN" altLang="zh-CN" dirty="0"/>
              <a:t>气息逐渐淡化</a:t>
            </a:r>
            <a:r>
              <a:rPr lang="zh-CN" altLang="zh-CN" dirty="0" smtClean="0"/>
              <a:t>，教化性质</a:t>
            </a:r>
            <a:r>
              <a:rPr lang="zh-CN" altLang="en-US" dirty="0" smtClean="0"/>
              <a:t>增强</a:t>
            </a:r>
            <a:r>
              <a:rPr lang="zh-CN" altLang="zh-CN" dirty="0" smtClean="0"/>
              <a:t>。</a:t>
            </a:r>
            <a:r>
              <a:rPr lang="zh-CN" altLang="zh-CN" dirty="0"/>
              <a:t>当时的宫廷雅乐体系分</a:t>
            </a:r>
            <a:r>
              <a:rPr lang="zh-CN" altLang="zh-CN" b="1" u="sng" dirty="0">
                <a:solidFill>
                  <a:schemeClr val="accent5"/>
                </a:solidFill>
              </a:rPr>
              <a:t>文舞</a:t>
            </a:r>
            <a:r>
              <a:rPr lang="zh-CN" altLang="zh-CN" dirty="0"/>
              <a:t>和</a:t>
            </a:r>
            <a:r>
              <a:rPr lang="zh-CN" altLang="zh-CN" b="1" u="sng" dirty="0">
                <a:solidFill>
                  <a:schemeClr val="accent5"/>
                </a:solidFill>
              </a:rPr>
              <a:t>武舞</a:t>
            </a:r>
            <a:r>
              <a:rPr lang="zh-CN" altLang="zh-CN" dirty="0"/>
              <a:t>两种</a:t>
            </a:r>
            <a:r>
              <a:rPr lang="zh-CN" altLang="zh-CN" dirty="0" smtClean="0"/>
              <a:t>。</a:t>
            </a:r>
            <a:endParaRPr lang="en-US" altLang="zh-CN" dirty="0" smtClean="0"/>
          </a:p>
          <a:p>
            <a:pPr marL="457200" indent="-457200">
              <a:lnSpc>
                <a:spcPct val="130000"/>
              </a:lnSpc>
              <a:buFont typeface="+mj-lt"/>
              <a:buAutoNum type="arabicPeriod"/>
            </a:pPr>
            <a:r>
              <a:rPr lang="zh-CN" altLang="zh-CN" dirty="0" smtClean="0"/>
              <a:t>秦汉舞蹈</a:t>
            </a:r>
            <a:r>
              <a:rPr lang="zh-CN" altLang="zh-CN" dirty="0"/>
              <a:t>开始和武术、杂技</a:t>
            </a:r>
            <a:r>
              <a:rPr lang="zh-CN" altLang="zh-CN" dirty="0" smtClean="0"/>
              <a:t>等结合</a:t>
            </a:r>
            <a:r>
              <a:rPr lang="zh-CN" altLang="zh-CN" dirty="0"/>
              <a:t>起来，并不断和异域舞蹈相交流，逐渐成为一种不同阶层人们都喜闻乐见的娱乐形式</a:t>
            </a:r>
            <a:r>
              <a:rPr lang="zh-CN" altLang="zh-CN" dirty="0" smtClean="0"/>
              <a:t>。</a:t>
            </a:r>
            <a:endParaRPr lang="zh-CN" altLang="zh-CN" dirty="0"/>
          </a:p>
          <a:p>
            <a:pPr marL="457200" indent="-457200">
              <a:lnSpc>
                <a:spcPct val="130000"/>
              </a:lnSpc>
              <a:buFont typeface="+mj-lt"/>
              <a:buAutoNum type="arabicPeriod"/>
            </a:pPr>
            <a:r>
              <a:rPr lang="zh-CN" altLang="zh-CN" dirty="0" smtClean="0"/>
              <a:t>魏</a:t>
            </a:r>
            <a:r>
              <a:rPr lang="zh-CN" altLang="zh-CN" dirty="0"/>
              <a:t>晋南北朝时期</a:t>
            </a:r>
            <a:r>
              <a:rPr lang="zh-CN" altLang="zh-CN" dirty="0" smtClean="0"/>
              <a:t>，江南以</a:t>
            </a:r>
            <a:r>
              <a:rPr lang="en-US" altLang="zh-CN" b="1" u="sng" dirty="0">
                <a:solidFill>
                  <a:schemeClr val="accent5"/>
                </a:solidFill>
              </a:rPr>
              <a:t>“</a:t>
            </a:r>
            <a:r>
              <a:rPr lang="zh-CN" altLang="zh-CN" b="1" u="sng" dirty="0">
                <a:solidFill>
                  <a:schemeClr val="accent5"/>
                </a:solidFill>
              </a:rPr>
              <a:t>优舞</a:t>
            </a:r>
            <a:r>
              <a:rPr lang="en-US" altLang="zh-CN" b="1" u="sng" dirty="0">
                <a:solidFill>
                  <a:schemeClr val="accent5"/>
                </a:solidFill>
              </a:rPr>
              <a:t>”</a:t>
            </a:r>
            <a:r>
              <a:rPr lang="zh-CN" altLang="zh-CN" dirty="0"/>
              <a:t>为主；北方</a:t>
            </a:r>
            <a:r>
              <a:rPr lang="zh-CN" altLang="zh-CN" dirty="0" smtClean="0"/>
              <a:t>民族以</a:t>
            </a:r>
            <a:r>
              <a:rPr lang="en-US" altLang="zh-CN" b="1" u="sng" dirty="0">
                <a:solidFill>
                  <a:schemeClr val="accent5"/>
                </a:solidFill>
              </a:rPr>
              <a:t>“</a:t>
            </a:r>
            <a:r>
              <a:rPr lang="zh-CN" altLang="zh-CN" b="1" u="sng" dirty="0">
                <a:solidFill>
                  <a:schemeClr val="accent5"/>
                </a:solidFill>
              </a:rPr>
              <a:t>武舞</a:t>
            </a:r>
            <a:r>
              <a:rPr lang="en-US" altLang="zh-CN" b="1" u="sng" dirty="0">
                <a:solidFill>
                  <a:schemeClr val="accent5"/>
                </a:solidFill>
              </a:rPr>
              <a:t>”</a:t>
            </a:r>
            <a:r>
              <a:rPr lang="zh-CN" altLang="zh-CN" b="1" u="sng" dirty="0">
                <a:solidFill>
                  <a:schemeClr val="accent5"/>
                </a:solidFill>
              </a:rPr>
              <a:t>、</a:t>
            </a:r>
            <a:r>
              <a:rPr lang="en-US" altLang="zh-CN" b="1" u="sng" dirty="0">
                <a:solidFill>
                  <a:schemeClr val="accent5"/>
                </a:solidFill>
              </a:rPr>
              <a:t>“</a:t>
            </a:r>
            <a:r>
              <a:rPr lang="zh-CN" altLang="zh-CN" b="1" u="sng" dirty="0">
                <a:solidFill>
                  <a:schemeClr val="accent5"/>
                </a:solidFill>
              </a:rPr>
              <a:t>胡舞</a:t>
            </a:r>
            <a:r>
              <a:rPr lang="en-US" altLang="zh-CN" b="1" u="sng" dirty="0">
                <a:solidFill>
                  <a:schemeClr val="accent5"/>
                </a:solidFill>
              </a:rPr>
              <a:t>”</a:t>
            </a:r>
            <a:r>
              <a:rPr lang="zh-CN" altLang="zh-CN" dirty="0"/>
              <a:t>为主，舞蹈中常有击剑打斗等场面。</a:t>
            </a:r>
          </a:p>
          <a:p>
            <a:pPr marL="457200" indent="-457200">
              <a:lnSpc>
                <a:spcPct val="130000"/>
              </a:lnSpc>
              <a:buFont typeface="+mj-lt"/>
              <a:buAutoNum type="arabicPeriod"/>
            </a:pPr>
            <a:r>
              <a:rPr lang="zh-CN" altLang="zh-CN" b="1" u="sng" dirty="0">
                <a:solidFill>
                  <a:schemeClr val="accent5"/>
                </a:solidFill>
              </a:rPr>
              <a:t>唐代的舞蹈可谓盛极一时</a:t>
            </a:r>
            <a:r>
              <a:rPr lang="zh-CN" altLang="zh-CN" dirty="0"/>
              <a:t>，无论是舞蹈的种类还是舞蹈的普及程度都是空前的。其中以健舞、软舞最为盛行</a:t>
            </a:r>
            <a:r>
              <a:rPr lang="zh-CN" altLang="zh-CN" dirty="0" smtClean="0"/>
              <a:t>。其中</a:t>
            </a:r>
            <a:r>
              <a:rPr lang="zh-CN" altLang="zh-CN" dirty="0"/>
              <a:t>最著名的是</a:t>
            </a:r>
            <a:r>
              <a:rPr lang="zh-CN" altLang="zh-CN" b="1" u="sng" dirty="0">
                <a:solidFill>
                  <a:schemeClr val="accent5"/>
                </a:solidFill>
              </a:rPr>
              <a:t>《霓裳羽衣舞》</a:t>
            </a:r>
          </a:p>
          <a:p>
            <a:pPr>
              <a:lnSpc>
                <a:spcPct val="130000"/>
              </a:lnSpc>
            </a:pPr>
            <a:r>
              <a:rPr lang="zh-CN" altLang="en-US" dirty="0" smtClean="0"/>
              <a:t>（三）</a:t>
            </a:r>
            <a:r>
              <a:rPr lang="zh-CN" altLang="zh-CN" dirty="0" smtClean="0"/>
              <a:t>特点</a:t>
            </a:r>
            <a:r>
              <a:rPr lang="zh-CN" altLang="zh-CN" dirty="0"/>
              <a:t>：从总体上看，中国古典舞蹈主要有三个特点，即</a:t>
            </a:r>
            <a:r>
              <a:rPr lang="zh-CN" altLang="zh-CN" b="1" u="sng" dirty="0">
                <a:solidFill>
                  <a:schemeClr val="accent5"/>
                </a:solidFill>
              </a:rPr>
              <a:t>民族性</a:t>
            </a:r>
            <a:r>
              <a:rPr lang="zh-CN" altLang="zh-CN" dirty="0"/>
              <a:t>、</a:t>
            </a:r>
            <a:r>
              <a:rPr lang="zh-CN" altLang="zh-CN" b="1" u="sng" dirty="0">
                <a:solidFill>
                  <a:schemeClr val="accent5"/>
                </a:solidFill>
              </a:rPr>
              <a:t>民俗性</a:t>
            </a:r>
            <a:r>
              <a:rPr lang="zh-CN" altLang="zh-CN" dirty="0"/>
              <a:t>和</a:t>
            </a:r>
            <a:r>
              <a:rPr lang="zh-CN" altLang="zh-CN" b="1" u="sng" dirty="0">
                <a:solidFill>
                  <a:schemeClr val="accent5"/>
                </a:solidFill>
              </a:rPr>
              <a:t>地域性</a:t>
            </a:r>
          </a:p>
        </p:txBody>
      </p:sp>
      <p:sp>
        <p:nvSpPr>
          <p:cNvPr id="4" name="灯片编号占位符 3"/>
          <p:cNvSpPr>
            <a:spLocks noGrp="1"/>
          </p:cNvSpPr>
          <p:nvPr>
            <p:ph type="sldNum" sz="quarter" idx="12"/>
          </p:nvPr>
        </p:nvSpPr>
        <p:spPr/>
        <p:txBody>
          <a:bodyPr/>
          <a:lstStyle/>
          <a:p>
            <a:fld id="{2F525CE8-A4D9-4C72-B3B7-D1ED057FD700}" type="slidenum">
              <a:rPr lang="zh-CN" altLang="en-US" smtClean="0"/>
              <a:t>63</a:t>
            </a:fld>
            <a:endParaRPr lang="zh-CN" altLang="en-US"/>
          </a:p>
        </p:txBody>
      </p:sp>
      <p:sp>
        <p:nvSpPr>
          <p:cNvPr id="5" name="任意多边形 81"/>
          <p:cNvSpPr/>
          <p:nvPr/>
        </p:nvSpPr>
        <p:spPr>
          <a:xfrm>
            <a:off x="8610600" y="610827"/>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第五节 艺术</a:t>
            </a:r>
            <a:endParaRPr lang="zh-CN" altLang="en-US" sz="2000" kern="1200" dirty="0"/>
          </a:p>
        </p:txBody>
      </p:sp>
      <p:sp>
        <p:nvSpPr>
          <p:cNvPr id="6" name="任意多边形 82"/>
          <p:cNvSpPr/>
          <p:nvPr/>
        </p:nvSpPr>
        <p:spPr>
          <a:xfrm rot="18289469">
            <a:off x="9925034" y="562649"/>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 name="任意多边形 83"/>
          <p:cNvSpPr/>
          <p:nvPr/>
        </p:nvSpPr>
        <p:spPr>
          <a:xfrm>
            <a:off x="10509540" y="0"/>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5"/>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bg1"/>
                </a:solidFill>
              </a:rPr>
              <a:t>主要门类</a:t>
            </a:r>
          </a:p>
        </p:txBody>
      </p:sp>
      <p:sp>
        <p:nvSpPr>
          <p:cNvPr id="8" name="任意多边形 84"/>
          <p:cNvSpPr/>
          <p:nvPr/>
        </p:nvSpPr>
        <p:spPr>
          <a:xfrm>
            <a:off x="10084618"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 name="任意多边形 85"/>
          <p:cNvSpPr/>
          <p:nvPr/>
        </p:nvSpPr>
        <p:spPr>
          <a:xfrm>
            <a:off x="10509540" y="610827"/>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致用精神</a:t>
            </a:r>
            <a:endParaRPr lang="en-US" altLang="zh-CN" sz="2000" kern="1200" dirty="0" smtClean="0"/>
          </a:p>
        </p:txBody>
      </p:sp>
      <p:sp>
        <p:nvSpPr>
          <p:cNvPr id="10" name="任意多边形 86"/>
          <p:cNvSpPr/>
          <p:nvPr/>
        </p:nvSpPr>
        <p:spPr>
          <a:xfrm rot="3310531">
            <a:off x="9925034" y="1173475"/>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87"/>
          <p:cNvSpPr/>
          <p:nvPr/>
        </p:nvSpPr>
        <p:spPr>
          <a:xfrm>
            <a:off x="10509540" y="1221653"/>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审美观念</a:t>
            </a:r>
            <a:endParaRPr lang="en-US" altLang="zh-CN" sz="2000" kern="1200" dirty="0" smtClean="0"/>
          </a:p>
        </p:txBody>
      </p:sp>
      <p:sp>
        <p:nvSpPr>
          <p:cNvPr id="12" name="矩形 11"/>
          <p:cNvSpPr/>
          <p:nvPr/>
        </p:nvSpPr>
        <p:spPr>
          <a:xfrm>
            <a:off x="461376" y="0"/>
            <a:ext cx="1279517" cy="338554"/>
          </a:xfrm>
          <a:prstGeom prst="rect">
            <a:avLst/>
          </a:prstGeom>
        </p:spPr>
        <p:txBody>
          <a:bodyPr wrap="none">
            <a:spAutoFit/>
          </a:bodyPr>
          <a:lstStyle/>
          <a:p>
            <a:r>
              <a:rPr lang="en-US" altLang="zh-TW" sz="1600" dirty="0"/>
              <a:t>5.5.1.4 </a:t>
            </a:r>
            <a:r>
              <a:rPr lang="zh-TW" altLang="en-US" sz="1600" dirty="0"/>
              <a:t>舞蹈</a:t>
            </a:r>
            <a:endParaRPr lang="zh-CN" altLang="en-US" sz="16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唐代最有名的大型舞蹈是（ ）</a:t>
            </a:r>
          </a:p>
          <a:p>
            <a:endParaRPr lang="en-US" altLang="zh-CN" dirty="0" smtClean="0"/>
          </a:p>
          <a:p>
            <a:r>
              <a:rPr lang="en-US" altLang="zh-CN" dirty="0" smtClean="0"/>
              <a:t>A</a:t>
            </a:r>
            <a:r>
              <a:rPr lang="en-US" altLang="zh-CN" dirty="0"/>
              <a:t>:《</a:t>
            </a:r>
            <a:r>
              <a:rPr lang="zh-CN" altLang="en-US" dirty="0"/>
              <a:t>胡旋</a:t>
            </a:r>
            <a:r>
              <a:rPr lang="en-US" altLang="zh-CN" dirty="0"/>
              <a:t>》</a:t>
            </a:r>
          </a:p>
          <a:p>
            <a:r>
              <a:rPr lang="en-US" altLang="zh-CN" dirty="0"/>
              <a:t>B:《</a:t>
            </a:r>
            <a:r>
              <a:rPr lang="zh-CN" altLang="en-US" dirty="0"/>
              <a:t>凉州</a:t>
            </a:r>
            <a:r>
              <a:rPr lang="en-US" altLang="zh-CN" dirty="0"/>
              <a:t>》</a:t>
            </a:r>
          </a:p>
          <a:p>
            <a:r>
              <a:rPr lang="en-US" altLang="zh-CN" dirty="0"/>
              <a:t>C:《</a:t>
            </a:r>
            <a:r>
              <a:rPr lang="zh-CN" altLang="en-US" dirty="0"/>
              <a:t>绿腰</a:t>
            </a:r>
            <a:r>
              <a:rPr lang="en-US" altLang="zh-CN" dirty="0"/>
              <a:t>》</a:t>
            </a:r>
          </a:p>
          <a:p>
            <a:r>
              <a:rPr lang="en-US" altLang="zh-CN" dirty="0"/>
              <a:t>D:《</a:t>
            </a:r>
            <a:r>
              <a:rPr lang="zh-CN" altLang="en-US" dirty="0"/>
              <a:t>霓裳羽衣舞</a:t>
            </a:r>
            <a:r>
              <a:rPr lang="en-US" altLang="zh-CN" dirty="0"/>
              <a:t>》</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64</a:t>
            </a:fld>
            <a:endParaRPr lang="zh-CN" altLang="en-US"/>
          </a:p>
        </p:txBody>
      </p:sp>
    </p:spTree>
    <p:extLst>
      <p:ext uri="{BB962C8B-B14F-4D97-AF65-F5344CB8AC3E}">
        <p14:creationId xmlns:p14="http://schemas.microsoft.com/office/powerpoint/2010/main" val="1818569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a:t>
            </a:r>
            <a:r>
              <a:rPr lang="zh-CN" altLang="en-US" dirty="0" smtClean="0"/>
              <a:t> </a:t>
            </a:r>
            <a:r>
              <a:rPr lang="zh-CN" altLang="en-US" dirty="0"/>
              <a:t>中国传统的艺术审美</a:t>
            </a:r>
          </a:p>
        </p:txBody>
      </p:sp>
      <p:sp>
        <p:nvSpPr>
          <p:cNvPr id="3" name="内容占位符 2"/>
          <p:cNvSpPr>
            <a:spLocks noGrp="1"/>
          </p:cNvSpPr>
          <p:nvPr>
            <p:ph idx="1"/>
          </p:nvPr>
        </p:nvSpPr>
        <p:spPr>
          <a:xfrm>
            <a:off x="838200" y="1081757"/>
            <a:ext cx="10515600" cy="5385545"/>
          </a:xfrm>
        </p:spPr>
        <p:txBody>
          <a:bodyPr>
            <a:noAutofit/>
          </a:bodyPr>
          <a:lstStyle/>
          <a:p>
            <a:r>
              <a:rPr lang="en-US" altLang="zh-CN" sz="2400" dirty="0" smtClean="0">
                <a:latin typeface="+mj-ea"/>
                <a:ea typeface="+mj-ea"/>
              </a:rPr>
              <a:t>5.5.1.5</a:t>
            </a:r>
            <a:r>
              <a:rPr lang="zh-CN" altLang="en-US" sz="2400" dirty="0" smtClean="0">
                <a:latin typeface="+mj-ea"/>
                <a:ea typeface="+mj-ea"/>
              </a:rPr>
              <a:t>、</a:t>
            </a:r>
            <a:r>
              <a:rPr lang="zh-CN" altLang="zh-CN" sz="2400" dirty="0" smtClean="0">
                <a:latin typeface="+mj-ea"/>
                <a:ea typeface="+mj-ea"/>
              </a:rPr>
              <a:t>绘画</a:t>
            </a:r>
            <a:r>
              <a:rPr lang="zh-CN" altLang="en-US" sz="2400" dirty="0" smtClean="0">
                <a:solidFill>
                  <a:srgbClr val="4472C4"/>
                </a:solidFill>
              </a:rPr>
              <a:t>★★</a:t>
            </a:r>
            <a:r>
              <a:rPr lang="zh-CN" altLang="en-US" sz="2400" dirty="0">
                <a:solidFill>
                  <a:srgbClr val="4472C4"/>
                </a:solidFill>
              </a:rPr>
              <a:t>★</a:t>
            </a:r>
            <a:endParaRPr lang="zh-CN" altLang="zh-CN" sz="2400" dirty="0"/>
          </a:p>
          <a:p>
            <a:pPr marL="457200" indent="-457200">
              <a:buFont typeface="+mj-lt"/>
              <a:buAutoNum type="arabicPeriod"/>
            </a:pPr>
            <a:r>
              <a:rPr lang="zh-CN" altLang="zh-CN" dirty="0" smtClean="0"/>
              <a:t>四五千年前</a:t>
            </a:r>
            <a:r>
              <a:rPr lang="zh-CN" altLang="zh-CN" dirty="0"/>
              <a:t>，原始社会彩陶上的美丽图案就已经开启了中国绘画艺术的先河。</a:t>
            </a:r>
          </a:p>
          <a:p>
            <a:pPr marL="457200" indent="-457200">
              <a:buFont typeface="+mj-lt"/>
              <a:buAutoNum type="arabicPeriod"/>
            </a:pPr>
            <a:r>
              <a:rPr lang="zh-CN" altLang="zh-CN" dirty="0" smtClean="0"/>
              <a:t>夏</a:t>
            </a:r>
            <a:r>
              <a:rPr lang="zh-CN" altLang="zh-CN" dirty="0"/>
              <a:t>商周三代青铜器上的精美图饰，标志着当时的绘画技艺已达到相当高的水平。</a:t>
            </a:r>
          </a:p>
          <a:p>
            <a:pPr marL="457200" indent="-457200">
              <a:buFont typeface="+mj-lt"/>
              <a:buAutoNum type="arabicPeriod"/>
            </a:pPr>
            <a:r>
              <a:rPr lang="zh-CN" altLang="zh-CN" b="1" u="sng" dirty="0">
                <a:solidFill>
                  <a:schemeClr val="accent5"/>
                </a:solidFill>
              </a:rPr>
              <a:t>东汉</a:t>
            </a:r>
            <a:r>
              <a:rPr lang="zh-CN" altLang="zh-CN" dirty="0"/>
              <a:t>时期，绘画艺术已从专业画工发展到</a:t>
            </a:r>
            <a:r>
              <a:rPr lang="zh-CN" altLang="zh-CN" b="1" u="sng" dirty="0">
                <a:solidFill>
                  <a:schemeClr val="accent5"/>
                </a:solidFill>
              </a:rPr>
              <a:t>文人士大夫</a:t>
            </a:r>
            <a:r>
              <a:rPr lang="zh-CN" altLang="zh-CN" dirty="0" smtClean="0"/>
              <a:t>中间。</a:t>
            </a:r>
            <a:endParaRPr lang="en-US" altLang="zh-CN" dirty="0" smtClean="0"/>
          </a:p>
          <a:p>
            <a:pPr marL="457200" indent="-457200">
              <a:buFont typeface="+mj-lt"/>
              <a:buAutoNum type="arabicPeriod"/>
            </a:pPr>
            <a:r>
              <a:rPr lang="zh-CN" altLang="zh-CN" b="1" u="sng" dirty="0">
                <a:solidFill>
                  <a:schemeClr val="accent5"/>
                </a:solidFill>
              </a:rPr>
              <a:t>魏晋南北朝时期</a:t>
            </a:r>
            <a:r>
              <a:rPr lang="zh-CN" altLang="zh-CN" dirty="0" smtClean="0"/>
              <a:t>，</a:t>
            </a:r>
            <a:r>
              <a:rPr lang="zh-CN" altLang="zh-CN" b="1" u="sng" dirty="0">
                <a:solidFill>
                  <a:schemeClr val="accent5"/>
                </a:solidFill>
              </a:rPr>
              <a:t>佛教</a:t>
            </a:r>
            <a:r>
              <a:rPr lang="zh-CN" altLang="zh-CN" dirty="0"/>
              <a:t>绘画美术得到了迅速的发展，三国</a:t>
            </a:r>
            <a:r>
              <a:rPr lang="zh-CN" altLang="zh-CN" dirty="0" smtClean="0"/>
              <a:t>东吴</a:t>
            </a:r>
            <a:r>
              <a:rPr lang="zh-CN" altLang="zh-CN" b="1" u="sng" dirty="0">
                <a:solidFill>
                  <a:schemeClr val="accent5"/>
                </a:solidFill>
              </a:rPr>
              <a:t>曹不兴</a:t>
            </a:r>
            <a:r>
              <a:rPr lang="zh-CN" altLang="zh-CN" dirty="0" smtClean="0"/>
              <a:t>享有</a:t>
            </a:r>
            <a:r>
              <a:rPr lang="en-US" altLang="zh-CN" dirty="0"/>
              <a:t>“</a:t>
            </a:r>
            <a:r>
              <a:rPr lang="zh-CN" altLang="zh-CN" b="1" u="sng" dirty="0">
                <a:solidFill>
                  <a:schemeClr val="accent5"/>
                </a:solidFill>
              </a:rPr>
              <a:t>佛画之祖</a:t>
            </a:r>
            <a:r>
              <a:rPr lang="en-US" altLang="zh-CN" dirty="0"/>
              <a:t>”</a:t>
            </a:r>
            <a:r>
              <a:rPr lang="zh-CN" altLang="zh-CN" dirty="0"/>
              <a:t>的美誉。东晋的</a:t>
            </a:r>
            <a:r>
              <a:rPr lang="zh-CN" altLang="zh-CN" b="1" u="sng" dirty="0" smtClean="0">
                <a:solidFill>
                  <a:schemeClr val="accent5"/>
                </a:solidFill>
              </a:rPr>
              <a:t>顾</a:t>
            </a:r>
            <a:r>
              <a:rPr lang="zh-CN" altLang="en-US" b="1" u="sng" dirty="0" smtClean="0">
                <a:solidFill>
                  <a:schemeClr val="accent5"/>
                </a:solidFill>
              </a:rPr>
              <a:t>凯</a:t>
            </a:r>
            <a:r>
              <a:rPr lang="zh-CN" altLang="zh-CN" b="1" u="sng" dirty="0" smtClean="0">
                <a:solidFill>
                  <a:schemeClr val="accent5"/>
                </a:solidFill>
              </a:rPr>
              <a:t>之</a:t>
            </a:r>
            <a:r>
              <a:rPr lang="zh-CN" altLang="zh-CN" dirty="0"/>
              <a:t>提出了系统的</a:t>
            </a:r>
            <a:r>
              <a:rPr lang="zh-CN" altLang="zh-CN" b="1" u="sng" dirty="0">
                <a:solidFill>
                  <a:schemeClr val="accent5"/>
                </a:solidFill>
              </a:rPr>
              <a:t>人物画论</a:t>
            </a:r>
            <a:r>
              <a:rPr lang="zh-CN" altLang="zh-CN" dirty="0"/>
              <a:t>，明确阐述了</a:t>
            </a:r>
            <a:r>
              <a:rPr lang="en-US" altLang="zh-CN" dirty="0"/>
              <a:t>“</a:t>
            </a:r>
            <a:r>
              <a:rPr lang="zh-CN" altLang="zh-CN" dirty="0"/>
              <a:t>传神写照</a:t>
            </a:r>
            <a:r>
              <a:rPr lang="en-US" altLang="zh-CN" dirty="0"/>
              <a:t>”</a:t>
            </a:r>
            <a:r>
              <a:rPr lang="zh-CN" altLang="zh-CN" dirty="0"/>
              <a:t>、</a:t>
            </a:r>
            <a:r>
              <a:rPr lang="en-US" altLang="zh-CN" dirty="0"/>
              <a:t>“</a:t>
            </a:r>
            <a:r>
              <a:rPr lang="zh-CN" altLang="zh-CN" dirty="0"/>
              <a:t>以形写神</a:t>
            </a:r>
            <a:r>
              <a:rPr lang="en-US" altLang="zh-CN" dirty="0"/>
              <a:t>”</a:t>
            </a:r>
            <a:r>
              <a:rPr lang="zh-CN" altLang="zh-CN" dirty="0"/>
              <a:t>的创作规律，他的</a:t>
            </a:r>
            <a:r>
              <a:rPr lang="zh-CN" altLang="zh-CN" b="1" u="sng" dirty="0">
                <a:solidFill>
                  <a:schemeClr val="accent5"/>
                </a:solidFill>
              </a:rPr>
              <a:t>《女史箴图》、《洛神赋图》</a:t>
            </a:r>
            <a:r>
              <a:rPr lang="zh-CN" altLang="zh-CN" dirty="0"/>
              <a:t>代表着当时人物画的最高水平。</a:t>
            </a:r>
          </a:p>
          <a:p>
            <a:pPr marL="457200" indent="-457200">
              <a:buFont typeface="+mj-lt"/>
              <a:buAutoNum type="arabicPeriod"/>
            </a:pPr>
            <a:r>
              <a:rPr lang="zh-CN" altLang="zh-CN" b="1" u="sng" dirty="0">
                <a:solidFill>
                  <a:schemeClr val="accent5"/>
                </a:solidFill>
              </a:rPr>
              <a:t>唐代</a:t>
            </a:r>
            <a:r>
              <a:rPr lang="zh-CN" altLang="zh-CN" dirty="0"/>
              <a:t>是中国绘画艺术全面繁荣的时期</a:t>
            </a:r>
            <a:r>
              <a:rPr lang="zh-CN" altLang="zh-CN" dirty="0" smtClean="0"/>
              <a:t>。</a:t>
            </a:r>
            <a:r>
              <a:rPr lang="zh-CN" altLang="zh-CN" b="1" u="sng" dirty="0">
                <a:solidFill>
                  <a:schemeClr val="accent5"/>
                </a:solidFill>
              </a:rPr>
              <a:t>王维 </a:t>
            </a:r>
            <a:r>
              <a:rPr lang="en-US" altLang="zh-CN" b="1" u="sng" dirty="0">
                <a:solidFill>
                  <a:schemeClr val="accent5"/>
                </a:solidFill>
              </a:rPr>
              <a:t>“</a:t>
            </a:r>
            <a:r>
              <a:rPr lang="zh-CN" altLang="zh-CN" b="1" u="sng" dirty="0">
                <a:solidFill>
                  <a:schemeClr val="accent5"/>
                </a:solidFill>
              </a:rPr>
              <a:t>诗中有画，画中有诗</a:t>
            </a:r>
            <a:r>
              <a:rPr lang="en-US" altLang="zh-CN" dirty="0" smtClean="0"/>
              <a:t>”</a:t>
            </a:r>
            <a:r>
              <a:rPr lang="zh-CN" altLang="zh-CN" dirty="0" smtClean="0"/>
              <a:t>是</a:t>
            </a:r>
            <a:r>
              <a:rPr lang="zh-CN" altLang="zh-CN" dirty="0"/>
              <a:t>文人画发展的</a:t>
            </a:r>
            <a:r>
              <a:rPr lang="zh-CN" altLang="zh-CN" dirty="0" smtClean="0"/>
              <a:t>前奏</a:t>
            </a:r>
            <a:r>
              <a:rPr lang="zh-CN" altLang="en-US" dirty="0" smtClean="0"/>
              <a:t>。</a:t>
            </a:r>
            <a:endParaRPr lang="zh-CN" altLang="zh-CN" dirty="0"/>
          </a:p>
          <a:p>
            <a:pPr marL="457200" indent="-457200">
              <a:buFont typeface="+mj-lt"/>
              <a:buAutoNum type="arabicPeriod"/>
            </a:pPr>
            <a:r>
              <a:rPr lang="zh-CN" altLang="zh-CN" b="1" u="sng" dirty="0">
                <a:solidFill>
                  <a:schemeClr val="accent5"/>
                </a:solidFill>
              </a:rPr>
              <a:t>宋代</a:t>
            </a:r>
            <a:r>
              <a:rPr lang="zh-CN" altLang="zh-CN" dirty="0" smtClean="0"/>
              <a:t>是</a:t>
            </a:r>
            <a:r>
              <a:rPr lang="zh-CN" altLang="zh-CN" b="1" u="sng" dirty="0" smtClean="0">
                <a:solidFill>
                  <a:schemeClr val="accent5"/>
                </a:solidFill>
              </a:rPr>
              <a:t>鼎盛</a:t>
            </a:r>
            <a:r>
              <a:rPr lang="zh-CN" altLang="zh-CN" b="1" u="sng" dirty="0">
                <a:solidFill>
                  <a:schemeClr val="accent5"/>
                </a:solidFill>
              </a:rPr>
              <a:t>时期</a:t>
            </a:r>
            <a:r>
              <a:rPr lang="zh-CN" altLang="zh-CN" dirty="0" smtClean="0"/>
              <a:t>。</a:t>
            </a:r>
            <a:r>
              <a:rPr lang="zh-CN" altLang="en-US" dirty="0" smtClean="0"/>
              <a:t>出现</a:t>
            </a:r>
            <a:r>
              <a:rPr lang="zh-CN" altLang="zh-CN" b="1" u="sng" dirty="0">
                <a:solidFill>
                  <a:schemeClr val="accent5"/>
                </a:solidFill>
              </a:rPr>
              <a:t>风俗画</a:t>
            </a:r>
            <a:r>
              <a:rPr lang="zh-CN" altLang="zh-CN" dirty="0" smtClean="0"/>
              <a:t>，</a:t>
            </a:r>
            <a:r>
              <a:rPr lang="zh-CN" altLang="en-US" dirty="0" smtClean="0"/>
              <a:t>属于</a:t>
            </a:r>
            <a:r>
              <a:rPr lang="zh-CN" altLang="en-US" b="1" u="sng" dirty="0">
                <a:solidFill>
                  <a:schemeClr val="accent5"/>
                </a:solidFill>
              </a:rPr>
              <a:t>现实主义的</a:t>
            </a:r>
            <a:r>
              <a:rPr lang="zh-CN" altLang="en-US" dirty="0"/>
              <a:t>院体画风。如</a:t>
            </a:r>
            <a:r>
              <a:rPr lang="zh-CN" altLang="zh-CN" b="1" u="sng" dirty="0">
                <a:solidFill>
                  <a:schemeClr val="accent5"/>
                </a:solidFill>
              </a:rPr>
              <a:t>张择</a:t>
            </a:r>
            <a:r>
              <a:rPr lang="zh-CN" altLang="zh-CN" b="1" u="sng" dirty="0" smtClean="0">
                <a:solidFill>
                  <a:schemeClr val="accent5"/>
                </a:solidFill>
              </a:rPr>
              <a:t>端《清明上河图》</a:t>
            </a:r>
            <a:r>
              <a:rPr lang="zh-CN" altLang="en-US" dirty="0" smtClean="0"/>
              <a:t>。</a:t>
            </a:r>
            <a:endParaRPr lang="zh-CN" altLang="zh-CN" dirty="0"/>
          </a:p>
          <a:p>
            <a:pPr marL="457200" indent="-457200">
              <a:buFont typeface="+mj-lt"/>
              <a:buAutoNum type="arabicPeriod"/>
            </a:pPr>
            <a:r>
              <a:rPr lang="zh-CN" altLang="zh-CN" b="1" u="sng" dirty="0">
                <a:solidFill>
                  <a:schemeClr val="accent5"/>
                </a:solidFill>
              </a:rPr>
              <a:t>元代</a:t>
            </a:r>
            <a:r>
              <a:rPr lang="zh-CN" altLang="zh-CN" dirty="0"/>
              <a:t>是文人画统治画坛的时期。</a:t>
            </a:r>
            <a:r>
              <a:rPr lang="zh-CN" altLang="zh-CN" b="1" u="sng" dirty="0">
                <a:solidFill>
                  <a:schemeClr val="accent5"/>
                </a:solidFill>
              </a:rPr>
              <a:t>山水画</a:t>
            </a:r>
            <a:r>
              <a:rPr lang="zh-CN" altLang="zh-CN" dirty="0"/>
              <a:t>则有较大的发展。</a:t>
            </a:r>
          </a:p>
          <a:p>
            <a:pPr marL="457200" indent="-457200">
              <a:buFont typeface="+mj-lt"/>
              <a:buAutoNum type="arabicPeriod"/>
            </a:pPr>
            <a:r>
              <a:rPr lang="zh-CN" altLang="zh-CN" dirty="0" smtClean="0"/>
              <a:t>明清</a:t>
            </a:r>
            <a:r>
              <a:rPr lang="zh-CN" altLang="zh-CN" dirty="0"/>
              <a:t>两代的绘画主要是继承元代的传统，在思想上趋于崇古保守，因循模仿</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65</a:t>
            </a:fld>
            <a:endParaRPr lang="zh-CN" altLang="en-US"/>
          </a:p>
        </p:txBody>
      </p:sp>
      <p:sp>
        <p:nvSpPr>
          <p:cNvPr id="5" name="任意多边形 81"/>
          <p:cNvSpPr/>
          <p:nvPr/>
        </p:nvSpPr>
        <p:spPr>
          <a:xfrm>
            <a:off x="8610600" y="610827"/>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第五节 艺术</a:t>
            </a:r>
            <a:endParaRPr lang="zh-CN" altLang="en-US" sz="2000" kern="1200" dirty="0"/>
          </a:p>
        </p:txBody>
      </p:sp>
      <p:sp>
        <p:nvSpPr>
          <p:cNvPr id="6" name="任意多边形 82"/>
          <p:cNvSpPr/>
          <p:nvPr/>
        </p:nvSpPr>
        <p:spPr>
          <a:xfrm rot="18289469">
            <a:off x="9925034" y="562649"/>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7" name="任意多边形 83"/>
          <p:cNvSpPr/>
          <p:nvPr/>
        </p:nvSpPr>
        <p:spPr>
          <a:xfrm>
            <a:off x="10509540" y="0"/>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5"/>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bg1"/>
                </a:solidFill>
              </a:rPr>
              <a:t>主要门类</a:t>
            </a:r>
          </a:p>
        </p:txBody>
      </p:sp>
      <p:sp>
        <p:nvSpPr>
          <p:cNvPr id="8" name="任意多边形 84"/>
          <p:cNvSpPr/>
          <p:nvPr/>
        </p:nvSpPr>
        <p:spPr>
          <a:xfrm>
            <a:off x="10084618"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 name="任意多边形 85"/>
          <p:cNvSpPr/>
          <p:nvPr/>
        </p:nvSpPr>
        <p:spPr>
          <a:xfrm>
            <a:off x="10509540" y="610827"/>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致用精神</a:t>
            </a:r>
            <a:endParaRPr lang="en-US" altLang="zh-CN" sz="2000" kern="1200" dirty="0" smtClean="0"/>
          </a:p>
        </p:txBody>
      </p:sp>
      <p:sp>
        <p:nvSpPr>
          <p:cNvPr id="10" name="任意多边形 86"/>
          <p:cNvSpPr/>
          <p:nvPr/>
        </p:nvSpPr>
        <p:spPr>
          <a:xfrm rot="3310531">
            <a:off x="9925034" y="1173475"/>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87"/>
          <p:cNvSpPr/>
          <p:nvPr/>
        </p:nvSpPr>
        <p:spPr>
          <a:xfrm>
            <a:off x="10509540" y="1221653"/>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审美观念</a:t>
            </a:r>
            <a:endParaRPr lang="en-US" altLang="zh-CN" sz="2000" kern="1200" dirty="0" smtClean="0"/>
          </a:p>
        </p:txBody>
      </p:sp>
      <p:sp>
        <p:nvSpPr>
          <p:cNvPr id="12" name="矩形 11"/>
          <p:cNvSpPr/>
          <p:nvPr/>
        </p:nvSpPr>
        <p:spPr>
          <a:xfrm>
            <a:off x="461376" y="0"/>
            <a:ext cx="1279517" cy="338554"/>
          </a:xfrm>
          <a:prstGeom prst="rect">
            <a:avLst/>
          </a:prstGeom>
        </p:spPr>
        <p:txBody>
          <a:bodyPr wrap="none">
            <a:spAutoFit/>
          </a:bodyPr>
          <a:lstStyle/>
          <a:p>
            <a:r>
              <a:rPr lang="en-US" altLang="zh-TW" sz="1600" dirty="0"/>
              <a:t>5.5.1.5 </a:t>
            </a:r>
            <a:r>
              <a:rPr lang="zh-TW" altLang="en-US" sz="1600" dirty="0"/>
              <a:t>绘画</a:t>
            </a:r>
            <a:endParaRPr lang="zh-CN" altLang="en-US" sz="16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被誉为“诗中有画，画中有诗”的唐代著名诗人是（ ）</a:t>
            </a:r>
          </a:p>
          <a:p>
            <a:endParaRPr lang="en-US" altLang="zh-CN" dirty="0" smtClean="0"/>
          </a:p>
          <a:p>
            <a:r>
              <a:rPr lang="en-US" altLang="zh-CN" dirty="0" smtClean="0"/>
              <a:t>A</a:t>
            </a:r>
            <a:r>
              <a:rPr lang="en-US" altLang="zh-CN" dirty="0"/>
              <a:t>:</a:t>
            </a:r>
            <a:r>
              <a:rPr lang="zh-CN" altLang="en-US" dirty="0"/>
              <a:t>李白</a:t>
            </a:r>
          </a:p>
          <a:p>
            <a:r>
              <a:rPr lang="en-US" altLang="zh-CN" dirty="0"/>
              <a:t>B:</a:t>
            </a:r>
            <a:r>
              <a:rPr lang="zh-CN" altLang="en-US" dirty="0"/>
              <a:t>刘禹锡</a:t>
            </a:r>
          </a:p>
          <a:p>
            <a:r>
              <a:rPr lang="en-US" altLang="zh-CN" dirty="0"/>
              <a:t>C:</a:t>
            </a:r>
            <a:r>
              <a:rPr lang="zh-CN" altLang="en-US" dirty="0"/>
              <a:t>王维</a:t>
            </a:r>
          </a:p>
          <a:p>
            <a:r>
              <a:rPr lang="en-US" altLang="zh-CN" dirty="0"/>
              <a:t>D:</a:t>
            </a:r>
            <a:r>
              <a:rPr lang="zh-CN" altLang="en-US" dirty="0"/>
              <a:t>杜牧</a:t>
            </a:r>
          </a:p>
          <a:p>
            <a:r>
              <a:rPr lang="zh-CN" altLang="en-US" dirty="0"/>
              <a:t/>
            </a:r>
            <a:br>
              <a:rPr lang="zh-CN" altLang="en-US" dirty="0"/>
            </a:br>
            <a:endParaRPr lang="zh-CN" altLang="en-US" dirty="0"/>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66</a:t>
            </a:fld>
            <a:endParaRPr lang="zh-CN" altLang="en-US"/>
          </a:p>
        </p:txBody>
      </p:sp>
    </p:spTree>
    <p:extLst>
      <p:ext uri="{BB962C8B-B14F-4D97-AF65-F5344CB8AC3E}">
        <p14:creationId xmlns:p14="http://schemas.microsoft.com/office/powerpoint/2010/main" val="11849421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宋代出现了以广阔的社会生活画面为描写对象的风俗画，代表作是（ ）</a:t>
            </a:r>
          </a:p>
          <a:p>
            <a:endParaRPr lang="en-US" altLang="zh-CN" dirty="0" smtClean="0"/>
          </a:p>
          <a:p>
            <a:r>
              <a:rPr lang="en-US" altLang="zh-CN" dirty="0" smtClean="0"/>
              <a:t>A</a:t>
            </a:r>
            <a:r>
              <a:rPr lang="en-US" altLang="zh-CN" dirty="0"/>
              <a:t>:《</a:t>
            </a:r>
            <a:r>
              <a:rPr lang="zh-CN" altLang="en-US" dirty="0"/>
              <a:t>步辇图</a:t>
            </a:r>
            <a:r>
              <a:rPr lang="en-US" altLang="zh-CN" dirty="0"/>
              <a:t>》</a:t>
            </a:r>
          </a:p>
          <a:p>
            <a:r>
              <a:rPr lang="en-US" altLang="zh-CN" dirty="0"/>
              <a:t>B:《</a:t>
            </a:r>
            <a:r>
              <a:rPr lang="zh-CN" altLang="en-US" dirty="0"/>
              <a:t>清明上河图</a:t>
            </a:r>
            <a:r>
              <a:rPr lang="en-US" altLang="zh-CN" dirty="0"/>
              <a:t>》</a:t>
            </a:r>
          </a:p>
          <a:p>
            <a:r>
              <a:rPr lang="en-US" altLang="zh-CN" dirty="0"/>
              <a:t>C:《</a:t>
            </a:r>
            <a:r>
              <a:rPr lang="zh-CN" altLang="en-US" dirty="0"/>
              <a:t>天王送子图</a:t>
            </a:r>
            <a:r>
              <a:rPr lang="en-US" altLang="zh-CN" dirty="0"/>
              <a:t>》</a:t>
            </a:r>
          </a:p>
          <a:p>
            <a:r>
              <a:rPr lang="en-US" altLang="zh-CN" dirty="0"/>
              <a:t>D:《</a:t>
            </a:r>
            <a:r>
              <a:rPr lang="zh-CN" altLang="en-US" dirty="0"/>
              <a:t>簪花仕女图</a:t>
            </a:r>
            <a:r>
              <a:rPr lang="en-US" altLang="zh-CN" dirty="0"/>
              <a:t>》</a:t>
            </a:r>
          </a:p>
          <a:p>
            <a:r>
              <a:rPr lang="en-US" altLang="zh-CN" dirty="0"/>
              <a:t/>
            </a:r>
            <a:br>
              <a:rPr lang="en-US" altLang="zh-CN" dirty="0"/>
            </a:b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67</a:t>
            </a:fld>
            <a:endParaRPr lang="zh-CN" altLang="en-US"/>
          </a:p>
        </p:txBody>
      </p:sp>
    </p:spTree>
    <p:extLst>
      <p:ext uri="{BB962C8B-B14F-4D97-AF65-F5344CB8AC3E}">
        <p14:creationId xmlns:p14="http://schemas.microsoft.com/office/powerpoint/2010/main" val="7365839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en-US" altLang="zh-CN" dirty="0"/>
              <a:t>《</a:t>
            </a:r>
            <a:r>
              <a:rPr lang="zh-CN" altLang="en-US" dirty="0"/>
              <a:t>清明上河图</a:t>
            </a:r>
            <a:r>
              <a:rPr lang="en-US" altLang="zh-CN" dirty="0"/>
              <a:t>》</a:t>
            </a:r>
            <a:r>
              <a:rPr lang="zh-CN" altLang="en-US" dirty="0"/>
              <a:t>的作者是（  ）</a:t>
            </a:r>
          </a:p>
          <a:p>
            <a:endParaRPr lang="en-US" altLang="zh-CN" dirty="0" smtClean="0"/>
          </a:p>
          <a:p>
            <a:r>
              <a:rPr lang="en-US" altLang="zh-CN" dirty="0" smtClean="0"/>
              <a:t>A</a:t>
            </a:r>
            <a:r>
              <a:rPr lang="en-US" altLang="zh-CN" dirty="0"/>
              <a:t>:</a:t>
            </a:r>
            <a:r>
              <a:rPr lang="zh-CN" altLang="en-US" dirty="0"/>
              <a:t>顾恺之</a:t>
            </a:r>
          </a:p>
          <a:p>
            <a:r>
              <a:rPr lang="en-US" altLang="zh-CN" dirty="0"/>
              <a:t>B:</a:t>
            </a:r>
            <a:r>
              <a:rPr lang="zh-CN" altLang="en-US" dirty="0"/>
              <a:t>张择端</a:t>
            </a:r>
          </a:p>
          <a:p>
            <a:r>
              <a:rPr lang="en-US" altLang="zh-CN" dirty="0"/>
              <a:t>C:</a:t>
            </a:r>
            <a:r>
              <a:rPr lang="zh-CN" altLang="en-US" dirty="0"/>
              <a:t>石涛</a:t>
            </a:r>
          </a:p>
          <a:p>
            <a:r>
              <a:rPr lang="en-US" altLang="zh-CN" dirty="0"/>
              <a:t>D:</a:t>
            </a:r>
            <a:r>
              <a:rPr lang="zh-CN" altLang="en-US" dirty="0"/>
              <a:t>吴道子</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68</a:t>
            </a:fld>
            <a:endParaRPr lang="zh-CN" altLang="en-US"/>
          </a:p>
        </p:txBody>
      </p:sp>
    </p:spTree>
    <p:extLst>
      <p:ext uri="{BB962C8B-B14F-4D97-AF65-F5344CB8AC3E}">
        <p14:creationId xmlns:p14="http://schemas.microsoft.com/office/powerpoint/2010/main" val="9605524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a:t>
            </a:r>
            <a:r>
              <a:rPr lang="zh-CN" altLang="en-US" dirty="0" smtClean="0"/>
              <a:t> </a:t>
            </a:r>
            <a:r>
              <a:rPr lang="zh-CN" altLang="en-US" dirty="0"/>
              <a:t>中国传统的艺术审美</a:t>
            </a:r>
          </a:p>
        </p:txBody>
      </p:sp>
      <p:sp>
        <p:nvSpPr>
          <p:cNvPr id="3" name="内容占位符 2"/>
          <p:cNvSpPr>
            <a:spLocks noGrp="1"/>
          </p:cNvSpPr>
          <p:nvPr>
            <p:ph idx="1"/>
          </p:nvPr>
        </p:nvSpPr>
        <p:spPr/>
        <p:txBody>
          <a:bodyPr>
            <a:normAutofit/>
          </a:bodyPr>
          <a:lstStyle/>
          <a:p>
            <a:r>
              <a:rPr lang="en-US" altLang="zh-CN" sz="2400" dirty="0" smtClean="0">
                <a:latin typeface="+mj-ea"/>
                <a:ea typeface="+mj-ea"/>
              </a:rPr>
              <a:t>5.5.1.5</a:t>
            </a:r>
            <a:r>
              <a:rPr lang="zh-CN" altLang="en-US" sz="2400" dirty="0" smtClean="0">
                <a:latin typeface="+mj-ea"/>
                <a:ea typeface="+mj-ea"/>
              </a:rPr>
              <a:t>、</a:t>
            </a:r>
            <a:r>
              <a:rPr lang="zh-CN" altLang="zh-CN" sz="2400" dirty="0" smtClean="0">
                <a:latin typeface="+mj-ea"/>
                <a:ea typeface="+mj-ea"/>
              </a:rPr>
              <a:t>绘画</a:t>
            </a:r>
            <a:endParaRPr lang="zh-CN" altLang="zh-CN" sz="2400" dirty="0"/>
          </a:p>
          <a:p>
            <a:r>
              <a:rPr lang="zh-CN" altLang="zh-CN" dirty="0" smtClean="0"/>
              <a:t>中国画</a:t>
            </a:r>
            <a:r>
              <a:rPr lang="zh-CN" altLang="en-US" dirty="0" smtClean="0"/>
              <a:t>的</a:t>
            </a:r>
            <a:r>
              <a:rPr lang="zh-CN" altLang="zh-CN" dirty="0" smtClean="0"/>
              <a:t>特点</a:t>
            </a:r>
            <a:r>
              <a:rPr lang="en-US" altLang="zh-CN" dirty="0" smtClean="0"/>
              <a:t> </a:t>
            </a:r>
            <a:endParaRPr lang="zh-CN" altLang="zh-CN" dirty="0"/>
          </a:p>
          <a:p>
            <a:pPr marL="457200" indent="-457200">
              <a:buFont typeface="+mj-lt"/>
              <a:buAutoNum type="arabicPeriod"/>
            </a:pPr>
            <a:r>
              <a:rPr lang="zh-CN" altLang="en-US" b="1" dirty="0" smtClean="0"/>
              <a:t>追求</a:t>
            </a:r>
            <a:r>
              <a:rPr lang="zh-CN" altLang="en-US" b="1" dirty="0"/>
              <a:t>神似，注重意境。</a:t>
            </a:r>
            <a:r>
              <a:rPr lang="zh-CN" altLang="en-US" dirty="0"/>
              <a:t>中国画不要求形象逼真，而强调传神达意。“意足不求颜色似”（宋陈去非论画诗），是中国画的一个重要的创作原则</a:t>
            </a:r>
            <a:r>
              <a:rPr lang="zh-CN" altLang="en-US" dirty="0" smtClean="0"/>
              <a:t>。</a:t>
            </a:r>
            <a:endParaRPr lang="en-US" altLang="zh-CN" dirty="0" smtClean="0"/>
          </a:p>
          <a:p>
            <a:pPr marL="457200" indent="-457200">
              <a:buFont typeface="+mj-lt"/>
              <a:buAutoNum type="arabicPeriod"/>
            </a:pPr>
            <a:r>
              <a:rPr lang="zh-CN" altLang="en-US" b="1" dirty="0" smtClean="0"/>
              <a:t>以</a:t>
            </a:r>
            <a:r>
              <a:rPr lang="zh-CN" altLang="en-US" b="1" dirty="0"/>
              <a:t>墨线为造型的主要手段。</a:t>
            </a:r>
            <a:r>
              <a:rPr lang="zh-CN" altLang="en-US" dirty="0"/>
              <a:t>西洋画的线条一般只起表示轮廓的作用，而中国画的线条则具有众多的功能，既造型，又表意，而且还具有独立的形式美。线条的运用，使中国画摆脱了对物象光度、色彩的烦琐描绘，着力于对艺术形象的概括提炼，形成了中国画形简意赅的特殊风格</a:t>
            </a:r>
            <a:r>
              <a:rPr lang="zh-CN" altLang="en-US" dirty="0" smtClean="0"/>
              <a:t>。</a:t>
            </a:r>
            <a:endParaRPr lang="en-US" altLang="zh-CN" dirty="0" smtClean="0"/>
          </a:p>
          <a:p>
            <a:pPr marL="457200" indent="-457200">
              <a:buFont typeface="+mj-lt"/>
              <a:buAutoNum type="arabicPeriod"/>
            </a:pPr>
            <a:r>
              <a:rPr lang="zh-CN" altLang="en-US" b="1" dirty="0" smtClean="0"/>
              <a:t>与</a:t>
            </a:r>
            <a:r>
              <a:rPr lang="zh-CN" altLang="en-US" b="1" dirty="0"/>
              <a:t>诗、书、印密切配合。</a:t>
            </a:r>
            <a:r>
              <a:rPr lang="zh-CN" altLang="en-US" dirty="0"/>
              <a:t>诗文、书法、印章都是独立的艺术门类，中国画充分利用它们的艺术特长，使它们成为自己的有机组成部分，从而更增添了自身的民族特色。</a:t>
            </a:r>
          </a:p>
          <a:p>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69</a:t>
            </a:fld>
            <a:endParaRPr lang="zh-CN" altLang="en-US"/>
          </a:p>
        </p:txBody>
      </p:sp>
      <p:sp>
        <p:nvSpPr>
          <p:cNvPr id="5" name="圆角矩形 4"/>
          <p:cNvSpPr/>
          <p:nvPr/>
        </p:nvSpPr>
        <p:spPr>
          <a:xfrm>
            <a:off x="2538151" y="1894179"/>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大</a:t>
            </a:r>
            <a:endParaRPr lang="zh-CN" altLang="en-US" sz="2000" dirty="0">
              <a:latin typeface="+mj-ea"/>
              <a:ea typeface="+mj-ea"/>
            </a:endParaRPr>
          </a:p>
        </p:txBody>
      </p:sp>
      <p:sp>
        <p:nvSpPr>
          <p:cNvPr id="6" name="任意多边形 81"/>
          <p:cNvSpPr/>
          <p:nvPr/>
        </p:nvSpPr>
        <p:spPr>
          <a:xfrm>
            <a:off x="8610600" y="610827"/>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第五节 艺术</a:t>
            </a:r>
            <a:endParaRPr lang="zh-CN" altLang="en-US" sz="2000" kern="1200" dirty="0"/>
          </a:p>
        </p:txBody>
      </p:sp>
      <p:sp>
        <p:nvSpPr>
          <p:cNvPr id="7" name="任意多边形 82"/>
          <p:cNvSpPr/>
          <p:nvPr/>
        </p:nvSpPr>
        <p:spPr>
          <a:xfrm rot="18289469">
            <a:off x="9925034" y="562649"/>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 name="任意多边形 83"/>
          <p:cNvSpPr/>
          <p:nvPr/>
        </p:nvSpPr>
        <p:spPr>
          <a:xfrm>
            <a:off x="10509540" y="0"/>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5"/>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bg1"/>
                </a:solidFill>
              </a:rPr>
              <a:t>主要门类</a:t>
            </a:r>
          </a:p>
        </p:txBody>
      </p:sp>
      <p:sp>
        <p:nvSpPr>
          <p:cNvPr id="9" name="任意多边形 84"/>
          <p:cNvSpPr/>
          <p:nvPr/>
        </p:nvSpPr>
        <p:spPr>
          <a:xfrm>
            <a:off x="10084618"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 name="任意多边形 85"/>
          <p:cNvSpPr/>
          <p:nvPr/>
        </p:nvSpPr>
        <p:spPr>
          <a:xfrm>
            <a:off x="10509540" y="610827"/>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致用精神</a:t>
            </a:r>
            <a:endParaRPr lang="en-US" altLang="zh-CN" sz="2000" kern="1200" dirty="0" smtClean="0"/>
          </a:p>
        </p:txBody>
      </p:sp>
      <p:sp>
        <p:nvSpPr>
          <p:cNvPr id="11" name="任意多边形 86"/>
          <p:cNvSpPr/>
          <p:nvPr/>
        </p:nvSpPr>
        <p:spPr>
          <a:xfrm rot="3310531">
            <a:off x="9925034" y="1173475"/>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2" name="任意多边形 87"/>
          <p:cNvSpPr/>
          <p:nvPr/>
        </p:nvSpPr>
        <p:spPr>
          <a:xfrm>
            <a:off x="10509540" y="1221653"/>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审美观念</a:t>
            </a:r>
            <a:endParaRPr lang="en-US" altLang="zh-CN" sz="2000" kern="1200" dirty="0" smtClean="0"/>
          </a:p>
        </p:txBody>
      </p:sp>
      <p:sp>
        <p:nvSpPr>
          <p:cNvPr id="13" name="矩形 12"/>
          <p:cNvSpPr/>
          <p:nvPr/>
        </p:nvSpPr>
        <p:spPr>
          <a:xfrm>
            <a:off x="461376" y="0"/>
            <a:ext cx="1279517" cy="338554"/>
          </a:xfrm>
          <a:prstGeom prst="rect">
            <a:avLst/>
          </a:prstGeom>
        </p:spPr>
        <p:txBody>
          <a:bodyPr wrap="none">
            <a:spAutoFit/>
          </a:bodyPr>
          <a:lstStyle/>
          <a:p>
            <a:r>
              <a:rPr lang="en-US" altLang="zh-TW" sz="1600" dirty="0"/>
              <a:t>5.5.1.5 </a:t>
            </a:r>
            <a:r>
              <a:rPr lang="zh-TW" altLang="en-US" sz="1600" dirty="0"/>
              <a:t>绘画</a:t>
            </a:r>
            <a:endParaRPr lang="zh-CN" alt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a:t>
            </a:r>
            <a:r>
              <a:rPr lang="zh-CN" altLang="en-US" dirty="0" smtClean="0"/>
              <a:t> </a:t>
            </a:r>
            <a:r>
              <a:rPr lang="zh-CN" altLang="en-US" dirty="0"/>
              <a:t>中国传统的哲学观念 </a:t>
            </a:r>
          </a:p>
        </p:txBody>
      </p:sp>
      <p:sp>
        <p:nvSpPr>
          <p:cNvPr id="3" name="内容占位符 2"/>
          <p:cNvSpPr>
            <a:spLocks noGrp="1"/>
          </p:cNvSpPr>
          <p:nvPr>
            <p:ph idx="1"/>
          </p:nvPr>
        </p:nvSpPr>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5.1.1</a:t>
            </a:r>
            <a:r>
              <a:rPr lang="zh-CN" altLang="en-US" sz="2400" dirty="0" smtClean="0">
                <a:latin typeface="方正清刻本悦宋简体" panose="02000000000000000000" pitchFamily="2" charset="-122"/>
                <a:ea typeface="方正清刻本悦宋简体" panose="02000000000000000000" pitchFamily="2" charset="-122"/>
              </a:rPr>
              <a:t>：“天人合一”</a:t>
            </a:r>
            <a:r>
              <a:rPr lang="zh-CN" altLang="en-US" sz="2400" dirty="0">
                <a:latin typeface="方正清刻本悦宋简体" panose="02000000000000000000" pitchFamily="2" charset="-122"/>
                <a:ea typeface="方正清刻本悦宋简体" panose="02000000000000000000" pitchFamily="2" charset="-122"/>
              </a:rPr>
              <a:t>的宇宙观</a:t>
            </a:r>
          </a:p>
          <a:p>
            <a:r>
              <a:rPr lang="zh-CN" altLang="en-US" sz="2400" dirty="0" smtClean="0">
                <a:latin typeface="方正清刻本悦宋简体" panose="02000000000000000000" pitchFamily="2" charset="-122"/>
                <a:ea typeface="方正清刻本悦宋简体" panose="02000000000000000000" pitchFamily="2" charset="-122"/>
              </a:rPr>
              <a:t>一、“天人合一”的含义</a:t>
            </a:r>
            <a:r>
              <a:rPr lang="zh-CN" altLang="en-US" dirty="0">
                <a:solidFill>
                  <a:srgbClr val="4472C4"/>
                </a:solidFill>
              </a:rPr>
              <a:t>★</a:t>
            </a:r>
            <a:endParaRPr lang="en-US" altLang="zh-CN" dirty="0" smtClean="0"/>
          </a:p>
          <a:p>
            <a:r>
              <a:rPr lang="zh-CN" altLang="en-US" dirty="0" smtClean="0"/>
              <a:t>第一</a:t>
            </a:r>
            <a:r>
              <a:rPr lang="zh-CN" altLang="en-US" dirty="0"/>
              <a:t>层</a:t>
            </a:r>
            <a:r>
              <a:rPr lang="zh-CN" altLang="en-US" dirty="0" smtClean="0"/>
              <a:t>意义：人</a:t>
            </a:r>
            <a:r>
              <a:rPr lang="zh-CN" altLang="en-US" dirty="0"/>
              <a:t>是天地生成的，人的生活服从自然界的普遍规律</a:t>
            </a:r>
            <a:r>
              <a:rPr lang="zh-CN" altLang="en-US" dirty="0" smtClean="0"/>
              <a:t>。</a:t>
            </a:r>
            <a:endParaRPr lang="en-US" altLang="zh-CN" dirty="0" smtClean="0"/>
          </a:p>
          <a:p>
            <a:r>
              <a:rPr lang="zh-CN" altLang="en-US" dirty="0" smtClean="0"/>
              <a:t>第二</a:t>
            </a:r>
            <a:r>
              <a:rPr lang="zh-CN" altLang="en-US" dirty="0"/>
              <a:t>层</a:t>
            </a:r>
            <a:r>
              <a:rPr lang="zh-CN" altLang="en-US" dirty="0" smtClean="0"/>
              <a:t>意义：自然界</a:t>
            </a:r>
            <a:r>
              <a:rPr lang="zh-CN" altLang="en-US" dirty="0"/>
              <a:t>的普遍规律和人类道德的最高原则</a:t>
            </a:r>
            <a:r>
              <a:rPr lang="zh-CN" altLang="en-US" dirty="0" smtClean="0"/>
              <a:t>是“一</a:t>
            </a:r>
            <a:r>
              <a:rPr lang="zh-CN" altLang="en-US" dirty="0"/>
              <a:t>而二，二而一的。”</a:t>
            </a:r>
          </a:p>
          <a:p>
            <a:pPr>
              <a:spcBef>
                <a:spcPts val="1200"/>
              </a:spcBef>
            </a:pPr>
            <a:r>
              <a:rPr lang="zh-CN" altLang="en-US" sz="2400" dirty="0">
                <a:latin typeface="方正清刻本悦宋简体" panose="02000000000000000000" pitchFamily="2" charset="-122"/>
                <a:ea typeface="方正清刻本悦宋简体" panose="02000000000000000000" pitchFamily="2" charset="-122"/>
              </a:rPr>
              <a:t>二、</a:t>
            </a:r>
            <a:r>
              <a:rPr lang="zh-CN" altLang="en-US" sz="2400" dirty="0" smtClean="0">
                <a:latin typeface="方正清刻本悦宋简体" panose="02000000000000000000" pitchFamily="2" charset="-122"/>
                <a:ea typeface="方正清刻本悦宋简体" panose="02000000000000000000" pitchFamily="2" charset="-122"/>
              </a:rPr>
              <a:t>发展</a:t>
            </a:r>
            <a:r>
              <a:rPr lang="zh-CN" altLang="en-US" dirty="0" smtClean="0">
                <a:solidFill>
                  <a:srgbClr val="4472C4"/>
                </a:solidFill>
              </a:rPr>
              <a:t>★★</a:t>
            </a:r>
            <a:r>
              <a:rPr lang="zh-CN" altLang="en-US" dirty="0">
                <a:solidFill>
                  <a:srgbClr val="4472C4"/>
                </a:solidFill>
              </a:rPr>
              <a:t>★</a:t>
            </a:r>
            <a:endParaRPr lang="en-US" altLang="zh-CN" dirty="0" smtClean="0"/>
          </a:p>
          <a:p>
            <a:pPr marL="457200" indent="-457200">
              <a:buFont typeface="+mj-lt"/>
              <a:buAutoNum type="arabicPeriod"/>
            </a:pPr>
            <a:r>
              <a:rPr lang="zh-CN" altLang="en-US" dirty="0" smtClean="0"/>
              <a:t>天人合一</a:t>
            </a:r>
            <a:r>
              <a:rPr lang="zh-CN" altLang="en-US" dirty="0"/>
              <a:t>的观念起源于</a:t>
            </a:r>
            <a:r>
              <a:rPr lang="zh-CN" altLang="en-US" b="1" u="sng" dirty="0">
                <a:solidFill>
                  <a:schemeClr val="accent5"/>
                </a:solidFill>
              </a:rPr>
              <a:t>西周</a:t>
            </a:r>
            <a:r>
              <a:rPr lang="zh-CN" altLang="en-US" dirty="0"/>
              <a:t>时代，</a:t>
            </a:r>
            <a:r>
              <a:rPr lang="en-US" altLang="zh-CN" dirty="0"/>
              <a:t>《</a:t>
            </a:r>
            <a:r>
              <a:rPr lang="zh-CN" altLang="en-US" dirty="0"/>
              <a:t>诗经</a:t>
            </a:r>
            <a:r>
              <a:rPr lang="en-US" altLang="zh-CN" dirty="0"/>
              <a:t>•</a:t>
            </a:r>
            <a:r>
              <a:rPr lang="zh-CN" altLang="en-US" dirty="0"/>
              <a:t>大雅</a:t>
            </a:r>
            <a:r>
              <a:rPr lang="en-US" altLang="zh-CN" dirty="0"/>
              <a:t>•</a:t>
            </a:r>
            <a:r>
              <a:rPr lang="zh-CN" altLang="en-US" dirty="0"/>
              <a:t>蒸民</a:t>
            </a:r>
            <a:r>
              <a:rPr lang="en-US" altLang="zh-CN" dirty="0" smtClean="0"/>
              <a:t>》</a:t>
            </a:r>
            <a:r>
              <a:rPr lang="zh-CN" altLang="en-US" dirty="0" smtClean="0"/>
              <a:t>是</a:t>
            </a:r>
            <a:r>
              <a:rPr lang="zh-CN" altLang="en-US" dirty="0"/>
              <a:t>关于天人关系的最早表述</a:t>
            </a:r>
            <a:r>
              <a:rPr lang="zh-CN" altLang="en-US" dirty="0" smtClean="0"/>
              <a:t>。</a:t>
            </a:r>
            <a:endParaRPr lang="en-US" altLang="zh-CN" dirty="0" smtClean="0"/>
          </a:p>
          <a:p>
            <a:pPr marL="457200" indent="-457200">
              <a:buFont typeface="+mj-lt"/>
              <a:buAutoNum type="arabicPeriod"/>
            </a:pPr>
            <a:r>
              <a:rPr lang="zh-CN" altLang="en-US" dirty="0" smtClean="0"/>
              <a:t>明确</a:t>
            </a:r>
            <a:r>
              <a:rPr lang="zh-CN" altLang="en-US" dirty="0"/>
              <a:t>提出“天人合一”这一专有名称的是宋代的</a:t>
            </a:r>
            <a:r>
              <a:rPr lang="zh-CN" altLang="en-US" b="1" u="sng" dirty="0">
                <a:solidFill>
                  <a:schemeClr val="accent5"/>
                </a:solidFill>
              </a:rPr>
              <a:t>张载</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2F525CE8-A4D9-4C72-B3B7-D1ED057FD700}" type="slidenum">
              <a:rPr lang="zh-CN" altLang="en-US" smtClean="0"/>
              <a:t>7</a:t>
            </a:fld>
            <a:endParaRPr lang="zh-CN" altLang="en-US"/>
          </a:p>
        </p:txBody>
      </p:sp>
      <p:sp>
        <p:nvSpPr>
          <p:cNvPr id="5" name="圆角矩形 4"/>
          <p:cNvSpPr/>
          <p:nvPr/>
        </p:nvSpPr>
        <p:spPr>
          <a:xfrm>
            <a:off x="4574770" y="1874596"/>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6" name="圆角矩形 5"/>
          <p:cNvSpPr/>
          <p:nvPr/>
        </p:nvSpPr>
        <p:spPr>
          <a:xfrm>
            <a:off x="5056908" y="1874595"/>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大</a:t>
            </a:r>
            <a:endParaRPr lang="zh-CN" altLang="en-US" sz="2000" dirty="0">
              <a:latin typeface="+mj-ea"/>
              <a:ea typeface="+mj-ea"/>
            </a:endParaRPr>
          </a:p>
        </p:txBody>
      </p:sp>
      <p:sp>
        <p:nvSpPr>
          <p:cNvPr id="7" name="任意多边形 91"/>
          <p:cNvSpPr/>
          <p:nvPr/>
        </p:nvSpPr>
        <p:spPr>
          <a:xfrm>
            <a:off x="10721616" y="698494"/>
            <a:ext cx="1430621"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第一节 哲学</a:t>
            </a:r>
            <a:endParaRPr lang="zh-CN" altLang="en-US" sz="2000" kern="1200" dirty="0"/>
          </a:p>
        </p:txBody>
      </p:sp>
      <p:sp>
        <p:nvSpPr>
          <p:cNvPr id="8" name="任意多边形 92"/>
          <p:cNvSpPr/>
          <p:nvPr/>
        </p:nvSpPr>
        <p:spPr>
          <a:xfrm rot="3310531">
            <a:off x="10092217" y="644227"/>
            <a:ext cx="801240" cy="22742"/>
          </a:xfrm>
          <a:custGeom>
            <a:avLst/>
            <a:gdLst>
              <a:gd name="connsiteX0" fmla="*/ 0 w 801240"/>
              <a:gd name="connsiteY0" fmla="*/ 11370 h 22741"/>
              <a:gd name="connsiteX1" fmla="*/ 801240 w 801240"/>
              <a:gd name="connsiteY1" fmla="*/ 11370 h 22741"/>
            </a:gdLst>
            <a:ahLst/>
            <a:cxnLst>
              <a:cxn ang="0">
                <a:pos x="connsiteX0" y="connsiteY0"/>
              </a:cxn>
              <a:cxn ang="0">
                <a:pos x="connsiteX1" y="connsiteY1"/>
              </a:cxn>
            </a:cxnLst>
            <a:rect l="l" t="t" r="r" b="b"/>
            <a:pathLst>
              <a:path w="801240" h="22741">
                <a:moveTo>
                  <a:pt x="80124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93289" tIns="-8660" rIns="393289" bIns="-86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 name="任意多边形 93"/>
          <p:cNvSpPr/>
          <p:nvPr/>
        </p:nvSpPr>
        <p:spPr>
          <a:xfrm>
            <a:off x="9120157" y="40752"/>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accent5"/>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bg1"/>
                </a:solidFill>
              </a:rPr>
              <a:t>天人合一</a:t>
            </a:r>
            <a:endParaRPr lang="zh-CN" altLang="en-US" sz="2000" kern="1200" dirty="0">
              <a:solidFill>
                <a:schemeClr val="bg1"/>
              </a:solidFill>
            </a:endParaRPr>
          </a:p>
        </p:txBody>
      </p:sp>
      <p:sp>
        <p:nvSpPr>
          <p:cNvPr id="10" name="任意多边形 94"/>
          <p:cNvSpPr/>
          <p:nvPr/>
        </p:nvSpPr>
        <p:spPr>
          <a:xfrm>
            <a:off x="10264057" y="973099"/>
            <a:ext cx="457560" cy="22742"/>
          </a:xfrm>
          <a:custGeom>
            <a:avLst/>
            <a:gdLst>
              <a:gd name="connsiteX0" fmla="*/ 0 w 457560"/>
              <a:gd name="connsiteY0" fmla="*/ 11370 h 22741"/>
              <a:gd name="connsiteX1" fmla="*/ 457560 w 457560"/>
              <a:gd name="connsiteY1" fmla="*/ 11370 h 22741"/>
            </a:gdLst>
            <a:ahLst/>
            <a:cxnLst>
              <a:cxn ang="0">
                <a:pos x="connsiteX0" y="connsiteY0"/>
              </a:cxn>
              <a:cxn ang="0">
                <a:pos x="connsiteX1" y="connsiteY1"/>
              </a:cxn>
            </a:cxnLst>
            <a:rect l="l" t="t" r="r" b="b"/>
            <a:pathLst>
              <a:path w="457560" h="22741">
                <a:moveTo>
                  <a:pt x="45756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30041" tIns="-69" rIns="230041" bIns="-6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95"/>
          <p:cNvSpPr/>
          <p:nvPr/>
        </p:nvSpPr>
        <p:spPr>
          <a:xfrm>
            <a:off x="9120157" y="698494"/>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中庸之道</a:t>
            </a:r>
            <a:endParaRPr lang="zh-CN" altLang="en-US" sz="2000" kern="1200" dirty="0"/>
          </a:p>
        </p:txBody>
      </p:sp>
      <p:sp>
        <p:nvSpPr>
          <p:cNvPr id="12" name="任意多边形 96"/>
          <p:cNvSpPr/>
          <p:nvPr/>
        </p:nvSpPr>
        <p:spPr>
          <a:xfrm rot="18289469">
            <a:off x="10092217" y="1301970"/>
            <a:ext cx="801240" cy="22741"/>
          </a:xfrm>
          <a:custGeom>
            <a:avLst/>
            <a:gdLst>
              <a:gd name="connsiteX0" fmla="*/ 0 w 801240"/>
              <a:gd name="connsiteY0" fmla="*/ 11370 h 22741"/>
              <a:gd name="connsiteX1" fmla="*/ 801240 w 801240"/>
              <a:gd name="connsiteY1" fmla="*/ 11370 h 22741"/>
            </a:gdLst>
            <a:ahLst/>
            <a:cxnLst>
              <a:cxn ang="0">
                <a:pos x="connsiteX0" y="connsiteY0"/>
              </a:cxn>
              <a:cxn ang="0">
                <a:pos x="connsiteX1" y="connsiteY1"/>
              </a:cxn>
            </a:cxnLst>
            <a:rect l="l" t="t" r="r" b="b"/>
            <a:pathLst>
              <a:path w="801240" h="22741">
                <a:moveTo>
                  <a:pt x="80124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93288" tIns="-8661" rIns="393289" bIns="-86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3" name="任意多边形 97"/>
          <p:cNvSpPr/>
          <p:nvPr/>
        </p:nvSpPr>
        <p:spPr>
          <a:xfrm>
            <a:off x="9120157" y="1356237"/>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tx1"/>
                </a:solidFill>
              </a:rPr>
              <a:t>知行合一</a:t>
            </a:r>
          </a:p>
        </p:txBody>
      </p:sp>
      <p:sp>
        <p:nvSpPr>
          <p:cNvPr id="14" name="矩形 13"/>
          <p:cNvSpPr/>
          <p:nvPr/>
        </p:nvSpPr>
        <p:spPr>
          <a:xfrm>
            <a:off x="461376" y="0"/>
            <a:ext cx="5451332" cy="338554"/>
          </a:xfrm>
          <a:prstGeom prst="rect">
            <a:avLst/>
          </a:prstGeom>
        </p:spPr>
        <p:txBody>
          <a:bodyPr wrap="none">
            <a:spAutoFit/>
          </a:bodyPr>
          <a:lstStyle/>
          <a:p>
            <a:r>
              <a:rPr lang="en-US" altLang="zh-CN" sz="1600" dirty="0"/>
              <a:t>5.1.1.1 “</a:t>
            </a:r>
            <a:r>
              <a:rPr lang="zh-CN" altLang="en-US" sz="1600" dirty="0"/>
              <a:t>天人合一”的含义及古代关于“天人”关系的几种观点</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a:t>
            </a:r>
            <a:r>
              <a:rPr lang="zh-CN" altLang="en-US" dirty="0" smtClean="0"/>
              <a:t> </a:t>
            </a:r>
            <a:r>
              <a:rPr lang="zh-CN" altLang="en-US" dirty="0"/>
              <a:t>中国传统的艺术审美</a:t>
            </a:r>
          </a:p>
        </p:txBody>
      </p:sp>
      <p:sp>
        <p:nvSpPr>
          <p:cNvPr id="3" name="内容占位符 2"/>
          <p:cNvSpPr>
            <a:spLocks noGrp="1"/>
          </p:cNvSpPr>
          <p:nvPr>
            <p:ph idx="1"/>
          </p:nvPr>
        </p:nvSpPr>
        <p:spPr/>
        <p:txBody>
          <a:bodyPr>
            <a:normAutofit/>
          </a:bodyPr>
          <a:lstStyle/>
          <a:p>
            <a:r>
              <a:rPr lang="en-US" altLang="zh-CN" sz="2400" dirty="0" smtClean="0">
                <a:latin typeface="+mj-ea"/>
                <a:ea typeface="+mj-ea"/>
              </a:rPr>
              <a:t>5.5.1.6</a:t>
            </a:r>
            <a:r>
              <a:rPr lang="zh-CN" altLang="en-US" sz="2400" dirty="0" smtClean="0">
                <a:latin typeface="+mj-ea"/>
                <a:ea typeface="+mj-ea"/>
              </a:rPr>
              <a:t>、</a:t>
            </a:r>
            <a:r>
              <a:rPr lang="zh-CN" altLang="zh-CN" sz="2400" dirty="0">
                <a:latin typeface="+mj-ea"/>
                <a:ea typeface="+mj-ea"/>
              </a:rPr>
              <a:t>建筑 </a:t>
            </a:r>
          </a:p>
          <a:p>
            <a:pPr marL="457200" indent="-457200">
              <a:buFont typeface="+mj-lt"/>
              <a:buAutoNum type="arabicPeriod"/>
            </a:pPr>
            <a:r>
              <a:rPr lang="zh-CN" altLang="en-US" b="1" u="sng" dirty="0">
                <a:solidFill>
                  <a:schemeClr val="accent5"/>
                </a:solidFill>
              </a:rPr>
              <a:t>隋唐</a:t>
            </a:r>
            <a:r>
              <a:rPr lang="zh-CN" altLang="en-US" dirty="0"/>
              <a:t>时期，中国古代建筑走向全面</a:t>
            </a:r>
            <a:r>
              <a:rPr lang="zh-CN" altLang="en-US" dirty="0" smtClean="0"/>
              <a:t>昌盛。</a:t>
            </a:r>
            <a:endParaRPr lang="en-US" altLang="zh-CN" dirty="0" smtClean="0"/>
          </a:p>
          <a:p>
            <a:pPr marL="457200" indent="-457200">
              <a:buFont typeface="+mj-lt"/>
              <a:buAutoNum type="arabicPeriod"/>
            </a:pPr>
            <a:r>
              <a:rPr lang="zh-CN" altLang="en-US" b="1" u="sng" dirty="0">
                <a:solidFill>
                  <a:schemeClr val="accent5"/>
                </a:solidFill>
              </a:rPr>
              <a:t>宋代</a:t>
            </a:r>
            <a:r>
              <a:rPr lang="zh-CN" altLang="en-US" dirty="0"/>
              <a:t>以后</a:t>
            </a:r>
            <a:r>
              <a:rPr lang="zh-CN" altLang="en-US" dirty="0" smtClean="0"/>
              <a:t>，开始</a:t>
            </a:r>
            <a:r>
              <a:rPr lang="zh-CN" altLang="en-US" dirty="0"/>
              <a:t>向</a:t>
            </a:r>
            <a:r>
              <a:rPr lang="zh-CN" altLang="en-US" b="1" u="sng" dirty="0">
                <a:solidFill>
                  <a:schemeClr val="accent5"/>
                </a:solidFill>
              </a:rPr>
              <a:t>精美化</a:t>
            </a:r>
            <a:r>
              <a:rPr lang="zh-CN" altLang="en-US" dirty="0"/>
              <a:t>的方向发展，风格上趋于秀丽绚烂，结构形式上更加</a:t>
            </a:r>
            <a:r>
              <a:rPr lang="zh-CN" altLang="en-US" dirty="0" smtClean="0"/>
              <a:t>精巧。</a:t>
            </a:r>
            <a:endParaRPr lang="en-US" altLang="zh-CN" dirty="0" smtClean="0"/>
          </a:p>
          <a:p>
            <a:pPr marL="457200" indent="-457200">
              <a:buFont typeface="+mj-lt"/>
              <a:buAutoNum type="arabicPeriod"/>
            </a:pPr>
            <a:r>
              <a:rPr lang="zh-CN" altLang="en-US" b="1" u="sng" dirty="0">
                <a:solidFill>
                  <a:schemeClr val="accent5"/>
                </a:solidFill>
              </a:rPr>
              <a:t>明清</a:t>
            </a:r>
            <a:r>
              <a:rPr lang="zh-CN" altLang="en-US" dirty="0"/>
              <a:t>两</a:t>
            </a:r>
            <a:r>
              <a:rPr lang="zh-CN" altLang="en-US" dirty="0" smtClean="0"/>
              <a:t>代，是</a:t>
            </a:r>
            <a:r>
              <a:rPr lang="zh-CN" altLang="en-US" dirty="0"/>
              <a:t>中国古代建筑的</a:t>
            </a:r>
            <a:r>
              <a:rPr lang="zh-CN" altLang="en-US" b="1" u="sng" dirty="0">
                <a:solidFill>
                  <a:schemeClr val="accent5"/>
                </a:solidFill>
              </a:rPr>
              <a:t>巅峰期</a:t>
            </a:r>
            <a:r>
              <a:rPr lang="zh-CN" altLang="en-US" dirty="0" smtClean="0"/>
              <a:t>，</a:t>
            </a:r>
            <a:r>
              <a:rPr lang="zh-CN" altLang="en-US" b="1" u="sng" dirty="0">
                <a:solidFill>
                  <a:schemeClr val="accent5"/>
                </a:solidFill>
              </a:rPr>
              <a:t>明清皇城、明十三陵、明长城、清代皇家园林避暑山庄</a:t>
            </a:r>
            <a:r>
              <a:rPr lang="zh-CN" altLang="en-US" dirty="0"/>
              <a:t>等，都代表了中国古代建筑的最高成就，成为中国古代建筑史上的浓墨重彩</a:t>
            </a:r>
            <a:r>
              <a:rPr lang="zh-CN" altLang="en-US" dirty="0" smtClean="0"/>
              <a:t>。</a:t>
            </a:r>
            <a:endParaRPr lang="en-US" altLang="zh-CN" dirty="0" smtClean="0"/>
          </a:p>
          <a:p>
            <a:pPr marL="457200" indent="-457200">
              <a:buFont typeface="+mj-lt"/>
              <a:buAutoNum type="arabicPeriod"/>
            </a:pPr>
            <a:r>
              <a:rPr lang="zh-CN" altLang="en-US" b="1" dirty="0" smtClean="0"/>
              <a:t>中国建筑的特点</a:t>
            </a:r>
            <a:r>
              <a:rPr lang="zh-CN" altLang="en-US" dirty="0" smtClean="0">
                <a:solidFill>
                  <a:srgbClr val="4472C4"/>
                </a:solidFill>
              </a:rPr>
              <a:t>★★</a:t>
            </a:r>
            <a:r>
              <a:rPr lang="zh-CN" altLang="en-US" dirty="0">
                <a:solidFill>
                  <a:srgbClr val="4472C4"/>
                </a:solidFill>
              </a:rPr>
              <a:t>★</a:t>
            </a:r>
            <a:endParaRPr lang="en-US" altLang="zh-CN" dirty="0" smtClean="0"/>
          </a:p>
          <a:p>
            <a:pPr marL="457200" indent="-457200">
              <a:buFont typeface="+mj-ea"/>
              <a:buAutoNum type="circleNumDbPlain"/>
            </a:pPr>
            <a:r>
              <a:rPr lang="zh-CN" altLang="zh-CN" b="1" u="sng" dirty="0">
                <a:solidFill>
                  <a:schemeClr val="accent5"/>
                </a:solidFill>
              </a:rPr>
              <a:t>以木结构为主</a:t>
            </a:r>
            <a:r>
              <a:rPr lang="zh-CN" altLang="zh-CN" dirty="0"/>
              <a:t>是中国建筑在结构上的最大特点。</a:t>
            </a:r>
          </a:p>
          <a:p>
            <a:pPr marL="457200" indent="-457200">
              <a:buFont typeface="+mj-ea"/>
              <a:buAutoNum type="circleNumDbPlain"/>
            </a:pPr>
            <a:r>
              <a:rPr lang="zh-CN" altLang="zh-CN" b="1" u="sng" dirty="0">
                <a:solidFill>
                  <a:schemeClr val="accent5"/>
                </a:solidFill>
              </a:rPr>
              <a:t>左右对称</a:t>
            </a:r>
            <a:r>
              <a:rPr lang="zh-CN" altLang="zh-CN" dirty="0"/>
              <a:t>是中国建筑在布局上的显著特点。（</a:t>
            </a:r>
            <a:r>
              <a:rPr lang="en-US" altLang="zh-CN" dirty="0"/>
              <a:t>1101</a:t>
            </a:r>
            <a:r>
              <a:rPr lang="zh-CN" altLang="zh-CN" dirty="0"/>
              <a:t>单）</a:t>
            </a:r>
          </a:p>
          <a:p>
            <a:pPr marL="457200" indent="-457200">
              <a:buFont typeface="+mj-ea"/>
              <a:buAutoNum type="circleNumDbPlain"/>
            </a:pPr>
            <a:r>
              <a:rPr lang="zh-CN" altLang="zh-CN" dirty="0" smtClean="0"/>
              <a:t>具有</a:t>
            </a:r>
            <a:r>
              <a:rPr lang="zh-CN" altLang="zh-CN" b="1" u="sng" dirty="0">
                <a:solidFill>
                  <a:schemeClr val="accent5"/>
                </a:solidFill>
              </a:rPr>
              <a:t>强烈的人文性</a:t>
            </a:r>
            <a:r>
              <a:rPr lang="zh-CN" altLang="zh-CN" dirty="0"/>
              <a:t>，在建筑物中寄寓着浓厚的思想观念</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70</a:t>
            </a:fld>
            <a:endParaRPr lang="zh-CN" altLang="en-US"/>
          </a:p>
        </p:txBody>
      </p:sp>
      <p:sp>
        <p:nvSpPr>
          <p:cNvPr id="5" name="圆角矩形 4"/>
          <p:cNvSpPr/>
          <p:nvPr/>
        </p:nvSpPr>
        <p:spPr>
          <a:xfrm>
            <a:off x="4001191" y="3683392"/>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大</a:t>
            </a:r>
            <a:endParaRPr lang="zh-CN" altLang="en-US" sz="2000" dirty="0">
              <a:latin typeface="+mj-ea"/>
              <a:ea typeface="+mj-ea"/>
            </a:endParaRPr>
          </a:p>
        </p:txBody>
      </p:sp>
      <p:sp>
        <p:nvSpPr>
          <p:cNvPr id="6" name="任意多边形 81"/>
          <p:cNvSpPr/>
          <p:nvPr/>
        </p:nvSpPr>
        <p:spPr>
          <a:xfrm>
            <a:off x="8610600" y="610827"/>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第五节 艺术</a:t>
            </a:r>
            <a:endParaRPr lang="zh-CN" altLang="en-US" sz="2000" kern="1200" dirty="0"/>
          </a:p>
        </p:txBody>
      </p:sp>
      <p:sp>
        <p:nvSpPr>
          <p:cNvPr id="7" name="任意多边形 82"/>
          <p:cNvSpPr/>
          <p:nvPr/>
        </p:nvSpPr>
        <p:spPr>
          <a:xfrm rot="18289469">
            <a:off x="9925034" y="562649"/>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8" name="任意多边形 83"/>
          <p:cNvSpPr/>
          <p:nvPr/>
        </p:nvSpPr>
        <p:spPr>
          <a:xfrm>
            <a:off x="10509540" y="0"/>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5"/>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bg1"/>
                </a:solidFill>
              </a:rPr>
              <a:t>主要门类</a:t>
            </a:r>
          </a:p>
        </p:txBody>
      </p:sp>
      <p:sp>
        <p:nvSpPr>
          <p:cNvPr id="9" name="任意多边形 84"/>
          <p:cNvSpPr/>
          <p:nvPr/>
        </p:nvSpPr>
        <p:spPr>
          <a:xfrm>
            <a:off x="10084618"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0" name="任意多边形 85"/>
          <p:cNvSpPr/>
          <p:nvPr/>
        </p:nvSpPr>
        <p:spPr>
          <a:xfrm>
            <a:off x="10509540" y="610827"/>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致用精神</a:t>
            </a:r>
            <a:endParaRPr lang="en-US" altLang="zh-CN" sz="2000" kern="1200" dirty="0" smtClean="0"/>
          </a:p>
        </p:txBody>
      </p:sp>
      <p:sp>
        <p:nvSpPr>
          <p:cNvPr id="11" name="任意多边形 86"/>
          <p:cNvSpPr/>
          <p:nvPr/>
        </p:nvSpPr>
        <p:spPr>
          <a:xfrm rot="3310531">
            <a:off x="9925034" y="1173475"/>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2" name="任意多边形 87"/>
          <p:cNvSpPr/>
          <p:nvPr/>
        </p:nvSpPr>
        <p:spPr>
          <a:xfrm>
            <a:off x="10509540" y="1221653"/>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审美观念</a:t>
            </a:r>
            <a:endParaRPr lang="en-US" altLang="zh-CN" sz="2000" kern="1200" dirty="0" smtClean="0"/>
          </a:p>
        </p:txBody>
      </p:sp>
      <p:sp>
        <p:nvSpPr>
          <p:cNvPr id="13" name="矩形 12"/>
          <p:cNvSpPr/>
          <p:nvPr/>
        </p:nvSpPr>
        <p:spPr>
          <a:xfrm>
            <a:off x="461376" y="0"/>
            <a:ext cx="1279517" cy="338554"/>
          </a:xfrm>
          <a:prstGeom prst="rect">
            <a:avLst/>
          </a:prstGeom>
        </p:spPr>
        <p:txBody>
          <a:bodyPr wrap="none">
            <a:spAutoFit/>
          </a:bodyPr>
          <a:lstStyle/>
          <a:p>
            <a:r>
              <a:rPr lang="en-US" altLang="zh-TW" sz="1600" dirty="0"/>
              <a:t>5.5.1.6 </a:t>
            </a:r>
            <a:r>
              <a:rPr lang="zh-TW" altLang="en-US" sz="1600" dirty="0"/>
              <a:t>建筑</a:t>
            </a:r>
            <a:endParaRPr lang="zh-CN" altLang="en-US" sz="16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中国古代建筑在结构上的最大特点是（  ）</a:t>
            </a:r>
          </a:p>
          <a:p>
            <a:endParaRPr lang="en-US" altLang="zh-CN" dirty="0" smtClean="0"/>
          </a:p>
          <a:p>
            <a:r>
              <a:rPr lang="en-US" altLang="zh-CN" dirty="0" smtClean="0"/>
              <a:t>A</a:t>
            </a:r>
            <a:r>
              <a:rPr lang="en-US" altLang="zh-CN" dirty="0"/>
              <a:t>:</a:t>
            </a:r>
            <a:r>
              <a:rPr lang="zh-CN" altLang="en-US" dirty="0"/>
              <a:t>以石结构为主</a:t>
            </a:r>
          </a:p>
          <a:p>
            <a:r>
              <a:rPr lang="en-US" altLang="zh-CN" dirty="0"/>
              <a:t>B:</a:t>
            </a:r>
            <a:r>
              <a:rPr lang="zh-CN" altLang="en-US" dirty="0"/>
              <a:t>以砖结构为主</a:t>
            </a:r>
          </a:p>
          <a:p>
            <a:r>
              <a:rPr lang="en-US" altLang="zh-CN" dirty="0"/>
              <a:t>C:</a:t>
            </a:r>
            <a:r>
              <a:rPr lang="zh-CN" altLang="en-US" dirty="0"/>
              <a:t>以木结构为主</a:t>
            </a:r>
          </a:p>
          <a:p>
            <a:r>
              <a:rPr lang="en-US" altLang="zh-CN" dirty="0"/>
              <a:t>D:</a:t>
            </a:r>
            <a:r>
              <a:rPr lang="zh-CN" altLang="en-US" dirty="0"/>
              <a:t>以土结构为主</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71</a:t>
            </a:fld>
            <a:endParaRPr lang="zh-CN" altLang="en-US"/>
          </a:p>
        </p:txBody>
      </p:sp>
    </p:spTree>
    <p:extLst>
      <p:ext uri="{BB962C8B-B14F-4D97-AF65-F5344CB8AC3E}">
        <p14:creationId xmlns:p14="http://schemas.microsoft.com/office/powerpoint/2010/main" val="18624419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中国古代建筑表现出的显著特点有（ ）</a:t>
            </a:r>
          </a:p>
          <a:p>
            <a:endParaRPr lang="en-US" altLang="zh-CN" dirty="0" smtClean="0"/>
          </a:p>
          <a:p>
            <a:r>
              <a:rPr lang="en-US" altLang="zh-CN" dirty="0" smtClean="0"/>
              <a:t>A</a:t>
            </a:r>
            <a:r>
              <a:rPr lang="en-US" altLang="zh-CN" dirty="0"/>
              <a:t>:</a:t>
            </a:r>
            <a:r>
              <a:rPr lang="zh-CN" altLang="en-US" dirty="0"/>
              <a:t>结构上以木结构为主</a:t>
            </a:r>
          </a:p>
          <a:p>
            <a:r>
              <a:rPr lang="en-US" altLang="zh-CN" dirty="0"/>
              <a:t>B:</a:t>
            </a:r>
            <a:r>
              <a:rPr lang="zh-CN" altLang="en-US" dirty="0"/>
              <a:t>布局上左右对称</a:t>
            </a:r>
          </a:p>
          <a:p>
            <a:r>
              <a:rPr lang="en-US" altLang="zh-CN" dirty="0"/>
              <a:t>C:</a:t>
            </a:r>
            <a:r>
              <a:rPr lang="zh-CN" altLang="en-US" dirty="0"/>
              <a:t>外观的多样性</a:t>
            </a:r>
          </a:p>
          <a:p>
            <a:r>
              <a:rPr lang="en-US" altLang="zh-CN" dirty="0"/>
              <a:t>D:</a:t>
            </a:r>
            <a:r>
              <a:rPr lang="zh-CN" altLang="en-US" dirty="0"/>
              <a:t>强烈的人文性</a:t>
            </a:r>
          </a:p>
          <a:p>
            <a:r>
              <a:rPr lang="en-US" altLang="zh-CN" dirty="0"/>
              <a:t>E:</a:t>
            </a:r>
            <a:r>
              <a:rPr lang="zh-CN" altLang="en-US" dirty="0"/>
              <a:t>在建筑物中寄寓着浓厚的思想观念</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72</a:t>
            </a:fld>
            <a:endParaRPr lang="zh-CN" altLang="en-US"/>
          </a:p>
        </p:txBody>
      </p:sp>
    </p:spTree>
    <p:extLst>
      <p:ext uri="{BB962C8B-B14F-4D97-AF65-F5344CB8AC3E}">
        <p14:creationId xmlns:p14="http://schemas.microsoft.com/office/powerpoint/2010/main" val="19128979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a:t>
            </a:r>
            <a:r>
              <a:rPr lang="zh-CN" altLang="en-US" dirty="0" smtClean="0"/>
              <a:t> </a:t>
            </a:r>
            <a:r>
              <a:rPr lang="zh-CN" altLang="en-US" dirty="0"/>
              <a:t>中国传统的艺术审美</a:t>
            </a:r>
          </a:p>
        </p:txBody>
      </p:sp>
      <p:sp>
        <p:nvSpPr>
          <p:cNvPr id="3" name="内容占位符 2"/>
          <p:cNvSpPr>
            <a:spLocks noGrp="1"/>
          </p:cNvSpPr>
          <p:nvPr>
            <p:ph idx="1"/>
          </p:nvPr>
        </p:nvSpPr>
        <p:spPr/>
        <p:txBody>
          <a:bodyPr>
            <a:normAutofit/>
          </a:bodyPr>
          <a:lstStyle/>
          <a:p>
            <a:r>
              <a:rPr lang="en-US" altLang="zh-CN" sz="2400" dirty="0" smtClean="0">
                <a:latin typeface="+mj-ea"/>
                <a:ea typeface="+mj-ea"/>
              </a:rPr>
              <a:t>5.5.2</a:t>
            </a:r>
            <a:r>
              <a:rPr lang="zh-CN" altLang="en-US" sz="2400" dirty="0" smtClean="0">
                <a:latin typeface="+mj-ea"/>
                <a:ea typeface="+mj-ea"/>
              </a:rPr>
              <a:t>、</a:t>
            </a:r>
            <a:r>
              <a:rPr lang="zh-CN" altLang="zh-CN" sz="2400" dirty="0">
                <a:latin typeface="+mj-ea"/>
                <a:ea typeface="+mj-ea"/>
              </a:rPr>
              <a:t>中国古代艺术的致用</a:t>
            </a:r>
            <a:r>
              <a:rPr lang="zh-CN" altLang="zh-CN" sz="2400" dirty="0" smtClean="0">
                <a:latin typeface="+mj-ea"/>
                <a:ea typeface="+mj-ea"/>
              </a:rPr>
              <a:t>精神</a:t>
            </a:r>
            <a:r>
              <a:rPr lang="zh-CN" altLang="en-US" sz="2400" dirty="0" smtClean="0">
                <a:solidFill>
                  <a:srgbClr val="4472C4"/>
                </a:solidFill>
              </a:rPr>
              <a:t>★★</a:t>
            </a:r>
            <a:endParaRPr lang="zh-CN" altLang="zh-CN" sz="2400" dirty="0">
              <a:latin typeface="+mj-ea"/>
              <a:ea typeface="+mj-ea"/>
            </a:endParaRPr>
          </a:p>
          <a:p>
            <a:pPr marL="457200" indent="-457200">
              <a:lnSpc>
                <a:spcPct val="200000"/>
              </a:lnSpc>
              <a:buFont typeface="+mj-lt"/>
              <a:buAutoNum type="arabicPeriod"/>
            </a:pPr>
            <a:r>
              <a:rPr lang="zh-CN" altLang="zh-CN" b="1" u="sng" dirty="0">
                <a:solidFill>
                  <a:schemeClr val="accent5"/>
                </a:solidFill>
              </a:rPr>
              <a:t>诗言志</a:t>
            </a:r>
            <a:r>
              <a:rPr lang="zh-CN" altLang="zh-CN" dirty="0" smtClean="0"/>
              <a:t>：</a:t>
            </a:r>
            <a:r>
              <a:rPr lang="zh-CN" altLang="en-US" dirty="0" smtClean="0"/>
              <a:t>最早出现于</a:t>
            </a:r>
            <a:r>
              <a:rPr lang="en-US" altLang="zh-CN" dirty="0" smtClean="0"/>
              <a:t>《</a:t>
            </a:r>
            <a:r>
              <a:rPr lang="zh-CN" altLang="en-US" b="1" u="sng" dirty="0">
                <a:solidFill>
                  <a:schemeClr val="accent5"/>
                </a:solidFill>
              </a:rPr>
              <a:t>诗经</a:t>
            </a:r>
            <a:r>
              <a:rPr lang="en-US" altLang="zh-CN" dirty="0" smtClean="0"/>
              <a:t>》</a:t>
            </a:r>
            <a:r>
              <a:rPr lang="zh-CN" altLang="en-US" dirty="0" smtClean="0"/>
              <a:t>。</a:t>
            </a:r>
            <a:r>
              <a:rPr lang="zh-CN" altLang="zh-CN" dirty="0" smtClean="0"/>
              <a:t>是</a:t>
            </a:r>
            <a:r>
              <a:rPr lang="zh-CN" altLang="zh-CN" dirty="0"/>
              <a:t>说诗歌是用来表达作者思想思想感情和理想追求的一种艺术形式</a:t>
            </a:r>
            <a:r>
              <a:rPr lang="zh-CN" altLang="zh-CN" dirty="0" smtClean="0"/>
              <a:t>。</a:t>
            </a:r>
            <a:r>
              <a:rPr lang="zh-CN" altLang="en-US" dirty="0" smtClean="0"/>
              <a:t>孔子</a:t>
            </a:r>
            <a:r>
              <a:rPr lang="zh-CN" altLang="en-US" dirty="0"/>
              <a:t>则用“兴、观、群、怨”四字概括了</a:t>
            </a:r>
            <a:r>
              <a:rPr lang="en-US" altLang="zh-CN" dirty="0"/>
              <a:t>《</a:t>
            </a:r>
            <a:r>
              <a:rPr lang="zh-CN" altLang="en-US" dirty="0"/>
              <a:t>诗经</a:t>
            </a:r>
            <a:r>
              <a:rPr lang="en-US" altLang="zh-CN" dirty="0"/>
              <a:t>》</a:t>
            </a:r>
            <a:r>
              <a:rPr lang="zh-CN" altLang="en-US" dirty="0"/>
              <a:t>的社会</a:t>
            </a:r>
            <a:r>
              <a:rPr lang="zh-CN" altLang="en-US" dirty="0" smtClean="0"/>
              <a:t>作用。</a:t>
            </a:r>
            <a:endParaRPr lang="zh-CN" altLang="zh-CN" dirty="0"/>
          </a:p>
          <a:p>
            <a:pPr marL="457200" indent="-457200">
              <a:lnSpc>
                <a:spcPct val="200000"/>
              </a:lnSpc>
              <a:buFont typeface="+mj-lt"/>
              <a:buAutoNum type="arabicPeriod"/>
            </a:pPr>
            <a:r>
              <a:rPr lang="zh-CN" altLang="zh-CN" b="1" u="sng" dirty="0">
                <a:solidFill>
                  <a:schemeClr val="accent5"/>
                </a:solidFill>
              </a:rPr>
              <a:t>文以载道</a:t>
            </a:r>
            <a:r>
              <a:rPr lang="zh-CN" altLang="zh-CN" dirty="0"/>
              <a:t>：由宋代古文家</a:t>
            </a:r>
            <a:r>
              <a:rPr lang="zh-CN" altLang="zh-CN" b="1" u="sng" dirty="0">
                <a:solidFill>
                  <a:schemeClr val="accent5"/>
                </a:solidFill>
              </a:rPr>
              <a:t>周敦颐</a:t>
            </a:r>
            <a:r>
              <a:rPr lang="zh-CN" altLang="zh-CN" dirty="0"/>
              <a:t>提出来。这里所说的“道”是指儒家的传统伦理道德。（</a:t>
            </a:r>
            <a:r>
              <a:rPr lang="en-US" altLang="zh-CN" dirty="0"/>
              <a:t>0901</a:t>
            </a:r>
            <a:r>
              <a:rPr lang="zh-CN" altLang="zh-CN" dirty="0"/>
              <a:t>单）</a:t>
            </a:r>
          </a:p>
          <a:p>
            <a:pPr marL="457200" indent="-457200">
              <a:lnSpc>
                <a:spcPct val="200000"/>
              </a:lnSpc>
              <a:buFont typeface="+mj-lt"/>
              <a:buAutoNum type="arabicPeriod"/>
            </a:pPr>
            <a:r>
              <a:rPr lang="zh-CN" altLang="zh-CN" b="1" u="sng" dirty="0">
                <a:solidFill>
                  <a:schemeClr val="accent5"/>
                </a:solidFill>
              </a:rPr>
              <a:t>乐以教化</a:t>
            </a:r>
            <a:r>
              <a:rPr lang="zh-CN" altLang="zh-CN" dirty="0"/>
              <a:t>：周礼是礼制盛行的时期，等级制度渗透于社会生活的各个方面，车马、服饰、日用器等都成了礼制的象征，而音乐更是被放到了与“礼”同等重要的地位。</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73</a:t>
            </a:fld>
            <a:endParaRPr lang="zh-CN" altLang="en-US"/>
          </a:p>
        </p:txBody>
      </p:sp>
      <p:sp>
        <p:nvSpPr>
          <p:cNvPr id="5" name="圆角矩形 4"/>
          <p:cNvSpPr/>
          <p:nvPr/>
        </p:nvSpPr>
        <p:spPr>
          <a:xfrm>
            <a:off x="5605548" y="1350895"/>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6" name="圆角矩形 5"/>
          <p:cNvSpPr/>
          <p:nvPr/>
        </p:nvSpPr>
        <p:spPr>
          <a:xfrm>
            <a:off x="6096000" y="1350894"/>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大</a:t>
            </a:r>
            <a:endParaRPr lang="zh-CN" altLang="en-US" sz="2000" dirty="0">
              <a:latin typeface="+mj-ea"/>
              <a:ea typeface="+mj-ea"/>
            </a:endParaRPr>
          </a:p>
        </p:txBody>
      </p:sp>
      <p:sp>
        <p:nvSpPr>
          <p:cNvPr id="7" name="任意多边形 81"/>
          <p:cNvSpPr/>
          <p:nvPr/>
        </p:nvSpPr>
        <p:spPr>
          <a:xfrm>
            <a:off x="8610600" y="610827"/>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第五节 艺术</a:t>
            </a:r>
            <a:endParaRPr lang="zh-CN" altLang="en-US" sz="2000" kern="1200" dirty="0"/>
          </a:p>
        </p:txBody>
      </p:sp>
      <p:sp>
        <p:nvSpPr>
          <p:cNvPr id="8" name="任意多边形 82"/>
          <p:cNvSpPr/>
          <p:nvPr/>
        </p:nvSpPr>
        <p:spPr>
          <a:xfrm rot="18289469">
            <a:off x="9925034" y="562649"/>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 name="任意多边形 83"/>
          <p:cNvSpPr/>
          <p:nvPr/>
        </p:nvSpPr>
        <p:spPr>
          <a:xfrm>
            <a:off x="10509540" y="0"/>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tx1"/>
                </a:solidFill>
              </a:rPr>
              <a:t>主要门类</a:t>
            </a:r>
          </a:p>
        </p:txBody>
      </p:sp>
      <p:sp>
        <p:nvSpPr>
          <p:cNvPr id="10" name="任意多边形 84"/>
          <p:cNvSpPr/>
          <p:nvPr/>
        </p:nvSpPr>
        <p:spPr>
          <a:xfrm>
            <a:off x="10084618"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85"/>
          <p:cNvSpPr/>
          <p:nvPr/>
        </p:nvSpPr>
        <p:spPr>
          <a:xfrm>
            <a:off x="10509540" y="610827"/>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致用精神</a:t>
            </a:r>
            <a:endParaRPr lang="en-US" altLang="zh-CN" sz="2000" kern="1200" dirty="0" smtClean="0"/>
          </a:p>
        </p:txBody>
      </p:sp>
      <p:sp>
        <p:nvSpPr>
          <p:cNvPr id="12" name="任意多边形 86"/>
          <p:cNvSpPr/>
          <p:nvPr/>
        </p:nvSpPr>
        <p:spPr>
          <a:xfrm rot="3310531">
            <a:off x="9925034" y="1173475"/>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3" name="任意多边形 87"/>
          <p:cNvSpPr/>
          <p:nvPr/>
        </p:nvSpPr>
        <p:spPr>
          <a:xfrm>
            <a:off x="10509540" y="1221653"/>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审美观念</a:t>
            </a:r>
            <a:endParaRPr lang="en-US" altLang="zh-CN" sz="2000" kern="1200" dirty="0" smtClean="0"/>
          </a:p>
        </p:txBody>
      </p:sp>
      <p:sp>
        <p:nvSpPr>
          <p:cNvPr id="14" name="矩形 13"/>
          <p:cNvSpPr/>
          <p:nvPr/>
        </p:nvSpPr>
        <p:spPr>
          <a:xfrm>
            <a:off x="461376" y="0"/>
            <a:ext cx="2955056" cy="338554"/>
          </a:xfrm>
          <a:prstGeom prst="rect">
            <a:avLst/>
          </a:prstGeom>
        </p:spPr>
        <p:txBody>
          <a:bodyPr wrap="none">
            <a:spAutoFit/>
          </a:bodyPr>
          <a:lstStyle/>
          <a:p>
            <a:r>
              <a:rPr lang="en-US" altLang="zh-CN" sz="1600" dirty="0"/>
              <a:t>5.5.2 </a:t>
            </a:r>
            <a:r>
              <a:rPr lang="zh-CN" altLang="en-US" sz="1600" dirty="0" smtClean="0"/>
              <a:t>中国古代艺术</a:t>
            </a:r>
            <a:r>
              <a:rPr lang="zh-CN" altLang="en-US" sz="1600" dirty="0"/>
              <a:t>的致用精神</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a:t>
            </a:r>
            <a:r>
              <a:rPr lang="zh-CN" altLang="en-US" dirty="0" smtClean="0"/>
              <a:t> </a:t>
            </a:r>
            <a:r>
              <a:rPr lang="zh-CN" altLang="en-US" dirty="0"/>
              <a:t>中国传统的艺术审美</a:t>
            </a:r>
          </a:p>
        </p:txBody>
      </p:sp>
      <p:sp>
        <p:nvSpPr>
          <p:cNvPr id="3" name="内容占位符 2"/>
          <p:cNvSpPr>
            <a:spLocks noGrp="1"/>
          </p:cNvSpPr>
          <p:nvPr>
            <p:ph idx="1"/>
          </p:nvPr>
        </p:nvSpPr>
        <p:spPr/>
        <p:txBody>
          <a:bodyPr>
            <a:normAutofit/>
          </a:bodyPr>
          <a:lstStyle/>
          <a:p>
            <a:r>
              <a:rPr lang="en-US" altLang="zh-CN" sz="2400" dirty="0" smtClean="0">
                <a:latin typeface="+mj-ea"/>
                <a:ea typeface="+mj-ea"/>
              </a:rPr>
              <a:t>5.5.3</a:t>
            </a:r>
            <a:r>
              <a:rPr lang="zh-CN" altLang="en-US" sz="2400" dirty="0" smtClean="0">
                <a:latin typeface="+mj-ea"/>
                <a:ea typeface="+mj-ea"/>
              </a:rPr>
              <a:t>、</a:t>
            </a:r>
            <a:r>
              <a:rPr lang="zh-CN" altLang="zh-CN" sz="2400" dirty="0">
                <a:latin typeface="+mj-ea"/>
                <a:ea typeface="+mj-ea"/>
              </a:rPr>
              <a:t>中国古代艺术的审美观念 </a:t>
            </a:r>
            <a:r>
              <a:rPr lang="zh-CN" altLang="en-US" sz="2400" dirty="0" smtClean="0">
                <a:solidFill>
                  <a:srgbClr val="4472C4"/>
                </a:solidFill>
              </a:rPr>
              <a:t>★</a:t>
            </a:r>
            <a:endParaRPr lang="zh-CN" altLang="zh-CN" sz="2400" dirty="0"/>
          </a:p>
          <a:p>
            <a:r>
              <a:rPr lang="zh-CN" altLang="en-US" b="1" dirty="0" smtClean="0"/>
              <a:t>（一）</a:t>
            </a:r>
            <a:r>
              <a:rPr lang="zh-CN" altLang="zh-CN" b="1" dirty="0" smtClean="0"/>
              <a:t>中和</a:t>
            </a:r>
            <a:r>
              <a:rPr lang="zh-CN" altLang="zh-CN" b="1" dirty="0"/>
              <a:t>之美</a:t>
            </a:r>
            <a:r>
              <a:rPr lang="zh-CN" altLang="zh-CN" dirty="0"/>
              <a:t>（</a:t>
            </a:r>
            <a:r>
              <a:rPr lang="en-US" altLang="zh-CN" dirty="0"/>
              <a:t>1010</a:t>
            </a:r>
            <a:r>
              <a:rPr lang="zh-CN" altLang="zh-CN" dirty="0"/>
              <a:t>单、</a:t>
            </a:r>
            <a:r>
              <a:rPr lang="en-US" altLang="zh-CN" dirty="0"/>
              <a:t>0810</a:t>
            </a:r>
            <a:r>
              <a:rPr lang="zh-CN" altLang="zh-CN" dirty="0"/>
              <a:t>名</a:t>
            </a:r>
            <a:r>
              <a:rPr lang="zh-CN" altLang="zh-CN" dirty="0" smtClean="0"/>
              <a:t>）</a:t>
            </a:r>
            <a:endParaRPr lang="zh-CN" altLang="zh-CN" dirty="0"/>
          </a:p>
          <a:p>
            <a:r>
              <a:rPr lang="zh-CN" altLang="zh-CN" dirty="0"/>
              <a:t>受儒家</a:t>
            </a:r>
            <a:r>
              <a:rPr lang="zh-CN" altLang="zh-CN" b="1" u="sng" dirty="0">
                <a:solidFill>
                  <a:schemeClr val="accent5"/>
                </a:solidFill>
              </a:rPr>
              <a:t>“中庸”</a:t>
            </a:r>
            <a:r>
              <a:rPr lang="zh-CN" altLang="zh-CN" dirty="0"/>
              <a:t>哲学思想的影响，中国古代艺术把</a:t>
            </a:r>
            <a:r>
              <a:rPr lang="zh-CN" altLang="zh-CN" b="1" u="sng" dirty="0">
                <a:solidFill>
                  <a:schemeClr val="accent5"/>
                </a:solidFill>
              </a:rPr>
              <a:t>“中和”</a:t>
            </a:r>
            <a:r>
              <a:rPr lang="zh-CN" altLang="zh-CN" dirty="0"/>
              <a:t>作为重要的审美原则。中和之美要求艺术所表现的内容要符合</a:t>
            </a:r>
            <a:r>
              <a:rPr lang="zh-CN" altLang="zh-CN" b="1" u="sng" dirty="0">
                <a:solidFill>
                  <a:schemeClr val="accent5"/>
                </a:solidFill>
              </a:rPr>
              <a:t>“温柔敦厚”</a:t>
            </a:r>
            <a:r>
              <a:rPr lang="zh-CN" altLang="zh-CN" dirty="0"/>
              <a:t>的儒家诗教，所反映的思想情感不能超越儒家传统的道德规范，“</a:t>
            </a:r>
            <a:r>
              <a:rPr lang="zh-CN" altLang="zh-CN" b="1" u="sng" dirty="0">
                <a:solidFill>
                  <a:schemeClr val="accent5"/>
                </a:solidFill>
              </a:rPr>
              <a:t>要发乎情，止乎礼义</a:t>
            </a:r>
            <a:r>
              <a:rPr lang="zh-CN" altLang="zh-CN" dirty="0"/>
              <a:t>”。</a:t>
            </a:r>
          </a:p>
          <a:p>
            <a:pPr marL="457200" indent="-457200">
              <a:buFont typeface="+mj-lt"/>
              <a:buAutoNum type="arabicPeriod"/>
            </a:pPr>
            <a:r>
              <a:rPr lang="zh-CN" altLang="zh-CN" dirty="0" smtClean="0"/>
              <a:t>中和</a:t>
            </a:r>
            <a:r>
              <a:rPr lang="zh-CN" altLang="zh-CN" dirty="0"/>
              <a:t>之美突出表现在中国古代的音乐思想中；</a:t>
            </a:r>
          </a:p>
          <a:p>
            <a:pPr marL="457200" indent="-457200">
              <a:buFont typeface="+mj-lt"/>
              <a:buAutoNum type="arabicPeriod"/>
            </a:pPr>
            <a:r>
              <a:rPr lang="zh-CN" altLang="zh-CN" dirty="0" smtClean="0"/>
              <a:t>中和</a:t>
            </a:r>
            <a:r>
              <a:rPr lang="zh-CN" altLang="zh-CN" dirty="0"/>
              <a:t>之美的审美观念在以后的历代的文学创作中都得到了体现。</a:t>
            </a:r>
          </a:p>
          <a:p>
            <a:pPr marL="457200" indent="-457200">
              <a:buFont typeface="+mj-lt"/>
              <a:buAutoNum type="arabicPeriod"/>
            </a:pPr>
            <a:r>
              <a:rPr lang="zh-CN" altLang="zh-CN" dirty="0" smtClean="0"/>
              <a:t>中和</a:t>
            </a:r>
            <a:r>
              <a:rPr lang="zh-CN" altLang="zh-CN" dirty="0"/>
              <a:t>之美的审美观念对于促进中国古代艺术向着和谐统一的方向发展起到了积极作用，但其消极影响也是不荣容忽视的</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74</a:t>
            </a:fld>
            <a:endParaRPr lang="zh-CN" altLang="en-US"/>
          </a:p>
        </p:txBody>
      </p:sp>
      <p:sp>
        <p:nvSpPr>
          <p:cNvPr id="5" name="圆角矩形 4"/>
          <p:cNvSpPr/>
          <p:nvPr/>
        </p:nvSpPr>
        <p:spPr>
          <a:xfrm>
            <a:off x="5364478" y="1350895"/>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6" name="圆角矩形 5"/>
          <p:cNvSpPr/>
          <p:nvPr/>
        </p:nvSpPr>
        <p:spPr>
          <a:xfrm>
            <a:off x="5896494" y="1350894"/>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大</a:t>
            </a:r>
            <a:endParaRPr lang="zh-CN" altLang="en-US" sz="2000" dirty="0">
              <a:latin typeface="+mj-ea"/>
              <a:ea typeface="+mj-ea"/>
            </a:endParaRPr>
          </a:p>
        </p:txBody>
      </p:sp>
      <p:sp>
        <p:nvSpPr>
          <p:cNvPr id="7" name="任意多边形 81"/>
          <p:cNvSpPr/>
          <p:nvPr/>
        </p:nvSpPr>
        <p:spPr>
          <a:xfrm>
            <a:off x="8610600" y="610827"/>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第五节 艺术</a:t>
            </a:r>
            <a:endParaRPr lang="zh-CN" altLang="en-US" sz="2000" kern="1200" dirty="0"/>
          </a:p>
        </p:txBody>
      </p:sp>
      <p:sp>
        <p:nvSpPr>
          <p:cNvPr id="8" name="任意多边形 82"/>
          <p:cNvSpPr/>
          <p:nvPr/>
        </p:nvSpPr>
        <p:spPr>
          <a:xfrm rot="18289469">
            <a:off x="9925034" y="562649"/>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 name="任意多边形 83"/>
          <p:cNvSpPr/>
          <p:nvPr/>
        </p:nvSpPr>
        <p:spPr>
          <a:xfrm>
            <a:off x="10509540" y="0"/>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tx1"/>
                </a:solidFill>
              </a:rPr>
              <a:t>主要门类</a:t>
            </a:r>
          </a:p>
        </p:txBody>
      </p:sp>
      <p:sp>
        <p:nvSpPr>
          <p:cNvPr id="10" name="任意多边形 84"/>
          <p:cNvSpPr/>
          <p:nvPr/>
        </p:nvSpPr>
        <p:spPr>
          <a:xfrm>
            <a:off x="10084618"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85"/>
          <p:cNvSpPr/>
          <p:nvPr/>
        </p:nvSpPr>
        <p:spPr>
          <a:xfrm>
            <a:off x="10509540" y="610827"/>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致用精神</a:t>
            </a:r>
            <a:endParaRPr lang="en-US" altLang="zh-CN" sz="2000" kern="1200" dirty="0" smtClean="0"/>
          </a:p>
        </p:txBody>
      </p:sp>
      <p:sp>
        <p:nvSpPr>
          <p:cNvPr id="12" name="任意多边形 86"/>
          <p:cNvSpPr/>
          <p:nvPr/>
        </p:nvSpPr>
        <p:spPr>
          <a:xfrm rot="3310531">
            <a:off x="9925034" y="1173475"/>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3" name="任意多边形 87"/>
          <p:cNvSpPr/>
          <p:nvPr/>
        </p:nvSpPr>
        <p:spPr>
          <a:xfrm>
            <a:off x="10509540" y="1221653"/>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审美观念</a:t>
            </a:r>
            <a:endParaRPr lang="en-US" altLang="zh-CN" sz="2000" kern="1200" dirty="0" smtClean="0"/>
          </a:p>
        </p:txBody>
      </p:sp>
      <p:sp>
        <p:nvSpPr>
          <p:cNvPr id="14" name="矩形 13"/>
          <p:cNvSpPr/>
          <p:nvPr/>
        </p:nvSpPr>
        <p:spPr>
          <a:xfrm>
            <a:off x="461376" y="0"/>
            <a:ext cx="2955056" cy="338554"/>
          </a:xfrm>
          <a:prstGeom prst="rect">
            <a:avLst/>
          </a:prstGeom>
        </p:spPr>
        <p:txBody>
          <a:bodyPr wrap="none">
            <a:spAutoFit/>
          </a:bodyPr>
          <a:lstStyle/>
          <a:p>
            <a:r>
              <a:rPr lang="en-US" altLang="zh-CN" sz="1600"/>
              <a:t>5.5.3 </a:t>
            </a:r>
            <a:r>
              <a:rPr lang="zh-CN" altLang="en-US" sz="1600" smtClean="0"/>
              <a:t>中国古代艺术</a:t>
            </a:r>
            <a:r>
              <a:rPr lang="zh-CN" altLang="en-US" sz="1600"/>
              <a:t>的审美观念</a:t>
            </a:r>
            <a:endParaRPr lang="zh-CN" altLang="en-US" sz="16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“中和之美”作为中国古代重要的审美原则，其哲学基础是（ ）</a:t>
            </a:r>
          </a:p>
          <a:p>
            <a:endParaRPr lang="en-US" altLang="zh-CN" dirty="0" smtClean="0"/>
          </a:p>
          <a:p>
            <a:r>
              <a:rPr lang="en-US" altLang="zh-CN" dirty="0" smtClean="0"/>
              <a:t>A</a:t>
            </a:r>
            <a:r>
              <a:rPr lang="en-US" altLang="zh-CN" dirty="0"/>
              <a:t>:</a:t>
            </a:r>
            <a:r>
              <a:rPr lang="zh-CN" altLang="en-US" dirty="0"/>
              <a:t>天人合一</a:t>
            </a:r>
          </a:p>
          <a:p>
            <a:r>
              <a:rPr lang="en-US" altLang="zh-CN" dirty="0"/>
              <a:t>B:</a:t>
            </a:r>
            <a:r>
              <a:rPr lang="zh-CN" altLang="en-US" dirty="0"/>
              <a:t>知行合一</a:t>
            </a:r>
          </a:p>
          <a:p>
            <a:r>
              <a:rPr lang="en-US" altLang="zh-CN" dirty="0"/>
              <a:t>C:</a:t>
            </a:r>
            <a:r>
              <a:rPr lang="zh-CN" altLang="en-US" dirty="0"/>
              <a:t>中庸之道</a:t>
            </a:r>
          </a:p>
          <a:p>
            <a:r>
              <a:rPr lang="en-US" altLang="zh-CN" dirty="0"/>
              <a:t>D:</a:t>
            </a:r>
            <a:r>
              <a:rPr lang="zh-CN" altLang="en-US" dirty="0"/>
              <a:t>抽象思维</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75</a:t>
            </a:fld>
            <a:endParaRPr lang="zh-CN" altLang="en-US"/>
          </a:p>
        </p:txBody>
      </p:sp>
    </p:spTree>
    <p:extLst>
      <p:ext uri="{BB962C8B-B14F-4D97-AF65-F5344CB8AC3E}">
        <p14:creationId xmlns:p14="http://schemas.microsoft.com/office/powerpoint/2010/main" val="19572004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a:t>
            </a:r>
            <a:r>
              <a:rPr lang="zh-CN" altLang="en-US" dirty="0" smtClean="0"/>
              <a:t> </a:t>
            </a:r>
            <a:r>
              <a:rPr lang="zh-CN" altLang="en-US" dirty="0"/>
              <a:t>中国传统的艺术审美</a:t>
            </a:r>
          </a:p>
        </p:txBody>
      </p:sp>
      <p:sp>
        <p:nvSpPr>
          <p:cNvPr id="3" name="内容占位符 2"/>
          <p:cNvSpPr>
            <a:spLocks noGrp="1"/>
          </p:cNvSpPr>
          <p:nvPr>
            <p:ph idx="1"/>
          </p:nvPr>
        </p:nvSpPr>
        <p:spPr/>
        <p:txBody>
          <a:bodyPr>
            <a:normAutofit/>
          </a:bodyPr>
          <a:lstStyle/>
          <a:p>
            <a:r>
              <a:rPr lang="en-US" altLang="zh-CN" sz="2400" dirty="0" smtClean="0">
                <a:latin typeface="+mj-ea"/>
                <a:ea typeface="+mj-ea"/>
              </a:rPr>
              <a:t>5.5.3</a:t>
            </a:r>
            <a:r>
              <a:rPr lang="zh-CN" altLang="en-US" sz="2400" dirty="0" smtClean="0">
                <a:latin typeface="+mj-ea"/>
                <a:ea typeface="+mj-ea"/>
              </a:rPr>
              <a:t>、</a:t>
            </a:r>
            <a:r>
              <a:rPr lang="zh-CN" altLang="zh-CN" sz="2400" dirty="0">
                <a:latin typeface="+mj-ea"/>
                <a:ea typeface="+mj-ea"/>
              </a:rPr>
              <a:t>中国古代艺术的审美</a:t>
            </a:r>
            <a:r>
              <a:rPr lang="zh-CN" altLang="zh-CN" sz="2400" dirty="0" smtClean="0">
                <a:latin typeface="+mj-ea"/>
                <a:ea typeface="+mj-ea"/>
              </a:rPr>
              <a:t>观念</a:t>
            </a:r>
            <a:r>
              <a:rPr lang="zh-CN" altLang="en-US" sz="2400" dirty="0">
                <a:solidFill>
                  <a:srgbClr val="4472C4"/>
                </a:solidFill>
              </a:rPr>
              <a:t>★</a:t>
            </a:r>
            <a:r>
              <a:rPr lang="zh-CN" altLang="zh-CN" sz="2400" dirty="0" smtClean="0">
                <a:latin typeface="+mj-ea"/>
                <a:ea typeface="+mj-ea"/>
              </a:rPr>
              <a:t> </a:t>
            </a:r>
            <a:endParaRPr lang="zh-CN" altLang="zh-CN" sz="2400" dirty="0"/>
          </a:p>
          <a:p>
            <a:r>
              <a:rPr lang="zh-CN" altLang="zh-CN" b="1" dirty="0" smtClean="0"/>
              <a:t>（</a:t>
            </a:r>
            <a:r>
              <a:rPr lang="zh-CN" altLang="en-US" b="1" dirty="0" smtClean="0"/>
              <a:t>二</a:t>
            </a:r>
            <a:r>
              <a:rPr lang="zh-CN" altLang="zh-CN" b="1" dirty="0" smtClean="0"/>
              <a:t>）</a:t>
            </a:r>
            <a:r>
              <a:rPr lang="zh-CN" altLang="zh-CN" b="1" dirty="0"/>
              <a:t>尚意</a:t>
            </a:r>
            <a:r>
              <a:rPr lang="zh-CN" altLang="zh-CN" b="1" dirty="0" smtClean="0"/>
              <a:t>追求</a:t>
            </a:r>
            <a:endParaRPr lang="zh-CN" altLang="zh-CN" b="1" dirty="0"/>
          </a:p>
          <a:p>
            <a:r>
              <a:rPr lang="zh-CN" altLang="zh-CN" dirty="0"/>
              <a:t>中国古代艺术特别重视对内在精神的追求，把艺术所表现的</a:t>
            </a:r>
            <a:r>
              <a:rPr lang="en-US" altLang="zh-CN" dirty="0"/>
              <a:t>“</a:t>
            </a:r>
            <a:r>
              <a:rPr lang="zh-CN" altLang="zh-CN" b="1" u="sng" dirty="0">
                <a:solidFill>
                  <a:schemeClr val="accent5"/>
                </a:solidFill>
              </a:rPr>
              <a:t>意境</a:t>
            </a:r>
            <a:r>
              <a:rPr lang="en-US" altLang="zh-CN" dirty="0"/>
              <a:t>”</a:t>
            </a:r>
            <a:r>
              <a:rPr lang="zh-CN" altLang="zh-CN" dirty="0"/>
              <a:t>和</a:t>
            </a:r>
            <a:r>
              <a:rPr lang="en-US" altLang="zh-CN" dirty="0"/>
              <a:t>“</a:t>
            </a:r>
            <a:r>
              <a:rPr lang="zh-CN" altLang="zh-CN" b="1" u="sng" dirty="0">
                <a:solidFill>
                  <a:schemeClr val="accent5"/>
                </a:solidFill>
              </a:rPr>
              <a:t>神韵</a:t>
            </a:r>
            <a:r>
              <a:rPr lang="en-US" altLang="zh-CN" dirty="0"/>
              <a:t>”</a:t>
            </a:r>
            <a:r>
              <a:rPr lang="zh-CN" altLang="zh-CN" dirty="0"/>
              <a:t>作为重要的审美标准。历史上出现的言意之辨和形神之辨，都是关于这一审美标准的讨论。</a:t>
            </a:r>
          </a:p>
          <a:p>
            <a:r>
              <a:rPr lang="zh-CN" altLang="zh-CN" b="1" dirty="0" smtClean="0"/>
              <a:t>（</a:t>
            </a:r>
            <a:r>
              <a:rPr lang="zh-CN" altLang="en-US" b="1" dirty="0" smtClean="0"/>
              <a:t>三</a:t>
            </a:r>
            <a:r>
              <a:rPr lang="zh-CN" altLang="zh-CN" b="1" dirty="0" smtClean="0"/>
              <a:t>）</a:t>
            </a:r>
            <a:r>
              <a:rPr lang="zh-CN" altLang="zh-CN" b="1" dirty="0"/>
              <a:t>尊崇</a:t>
            </a:r>
            <a:r>
              <a:rPr lang="zh-CN" altLang="zh-CN" b="1" dirty="0" smtClean="0"/>
              <a:t>自然</a:t>
            </a:r>
            <a:endParaRPr lang="zh-CN" altLang="zh-CN" b="1" dirty="0"/>
          </a:p>
          <a:p>
            <a:r>
              <a:rPr lang="zh-CN" altLang="zh-CN" dirty="0"/>
              <a:t>受</a:t>
            </a:r>
            <a:r>
              <a:rPr lang="en-US" altLang="zh-CN" dirty="0"/>
              <a:t>“</a:t>
            </a:r>
            <a:r>
              <a:rPr lang="zh-CN" altLang="zh-CN" b="1" u="sng" dirty="0">
                <a:solidFill>
                  <a:schemeClr val="accent5"/>
                </a:solidFill>
              </a:rPr>
              <a:t>天人合一</a:t>
            </a:r>
            <a:r>
              <a:rPr lang="en-US" altLang="zh-CN" dirty="0"/>
              <a:t>”</a:t>
            </a:r>
            <a:r>
              <a:rPr lang="zh-CN" altLang="zh-CN" dirty="0"/>
              <a:t>哲学思想的影响，尊崇自然成了中国古代艺术一个重要的审美观念。艺术家们渴望与自然达成高度的和谐，在自然之中陶冶自己的审美情操，使自己的思想境界得以升华。崇尚自然，赞美自然，是中国古代艺术一个永恒的</a:t>
            </a:r>
            <a:r>
              <a:rPr lang="zh-CN" altLang="zh-CN" dirty="0" smtClean="0"/>
              <a:t>主题</a:t>
            </a:r>
            <a:r>
              <a:rPr lang="zh-CN" altLang="en-US" dirty="0" smtClean="0"/>
              <a:t>。</a:t>
            </a:r>
            <a:r>
              <a:rPr lang="zh-CN" altLang="en-US" b="1" u="sng" dirty="0">
                <a:solidFill>
                  <a:schemeClr val="accent5"/>
                </a:solidFill>
              </a:rPr>
              <a:t>陶渊明的田园诗</a:t>
            </a:r>
            <a:r>
              <a:rPr lang="zh-CN" altLang="en-US" dirty="0" smtClean="0"/>
              <a:t>是其中翘楚，如 </a:t>
            </a:r>
            <a:r>
              <a:rPr lang="zh-CN" altLang="en-US" b="1" u="sng" dirty="0">
                <a:solidFill>
                  <a:schemeClr val="accent5"/>
                </a:solidFill>
              </a:rPr>
              <a:t>“采菊东篱下，悠然见南山”。</a:t>
            </a:r>
          </a:p>
        </p:txBody>
      </p:sp>
      <p:sp>
        <p:nvSpPr>
          <p:cNvPr id="4" name="灯片编号占位符 3"/>
          <p:cNvSpPr>
            <a:spLocks noGrp="1"/>
          </p:cNvSpPr>
          <p:nvPr>
            <p:ph type="sldNum" sz="quarter" idx="12"/>
          </p:nvPr>
        </p:nvSpPr>
        <p:spPr/>
        <p:txBody>
          <a:bodyPr/>
          <a:lstStyle/>
          <a:p>
            <a:fld id="{2F525CE8-A4D9-4C72-B3B7-D1ED057FD700}" type="slidenum">
              <a:rPr lang="zh-CN" altLang="en-US" smtClean="0"/>
              <a:t>76</a:t>
            </a:fld>
            <a:endParaRPr lang="zh-CN" altLang="en-US"/>
          </a:p>
        </p:txBody>
      </p:sp>
      <p:sp>
        <p:nvSpPr>
          <p:cNvPr id="5" name="圆角矩形 4"/>
          <p:cNvSpPr/>
          <p:nvPr/>
        </p:nvSpPr>
        <p:spPr>
          <a:xfrm>
            <a:off x="5364478" y="1350895"/>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6" name="圆角矩形 5"/>
          <p:cNvSpPr/>
          <p:nvPr/>
        </p:nvSpPr>
        <p:spPr>
          <a:xfrm>
            <a:off x="5896494" y="1350894"/>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大</a:t>
            </a:r>
            <a:endParaRPr lang="zh-CN" altLang="en-US" sz="2000" dirty="0">
              <a:latin typeface="+mj-ea"/>
              <a:ea typeface="+mj-ea"/>
            </a:endParaRPr>
          </a:p>
        </p:txBody>
      </p:sp>
      <p:sp>
        <p:nvSpPr>
          <p:cNvPr id="7" name="任意多边形 81"/>
          <p:cNvSpPr/>
          <p:nvPr/>
        </p:nvSpPr>
        <p:spPr>
          <a:xfrm>
            <a:off x="8610600" y="610827"/>
            <a:ext cx="1474018"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第五节 艺术</a:t>
            </a:r>
            <a:endParaRPr lang="zh-CN" altLang="en-US" sz="2000" kern="1200" dirty="0"/>
          </a:p>
        </p:txBody>
      </p:sp>
      <p:sp>
        <p:nvSpPr>
          <p:cNvPr id="8" name="任意多边形 82"/>
          <p:cNvSpPr/>
          <p:nvPr/>
        </p:nvSpPr>
        <p:spPr>
          <a:xfrm rot="18289469">
            <a:off x="9925034" y="562649"/>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1" rIns="366142" bIns="-1026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 name="任意多边形 83"/>
          <p:cNvSpPr/>
          <p:nvPr/>
        </p:nvSpPr>
        <p:spPr>
          <a:xfrm>
            <a:off x="10509540" y="0"/>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tx1"/>
                </a:solidFill>
              </a:rPr>
              <a:t>主要门类</a:t>
            </a:r>
          </a:p>
        </p:txBody>
      </p:sp>
      <p:sp>
        <p:nvSpPr>
          <p:cNvPr id="10" name="任意多边形 84"/>
          <p:cNvSpPr/>
          <p:nvPr/>
        </p:nvSpPr>
        <p:spPr>
          <a:xfrm>
            <a:off x="10084618" y="868062"/>
            <a:ext cx="424922" cy="16682"/>
          </a:xfrm>
          <a:custGeom>
            <a:avLst/>
            <a:gdLst>
              <a:gd name="connsiteX0" fmla="*/ 0 w 424922"/>
              <a:gd name="connsiteY0" fmla="*/ 8341 h 16682"/>
              <a:gd name="connsiteX1" fmla="*/ 424922 w 424922"/>
              <a:gd name="connsiteY1" fmla="*/ 8341 h 16682"/>
            </a:gdLst>
            <a:ahLst/>
            <a:cxnLst>
              <a:cxn ang="0">
                <a:pos x="connsiteX0" y="connsiteY0"/>
              </a:cxn>
              <a:cxn ang="0">
                <a:pos x="connsiteX1" y="connsiteY1"/>
              </a:cxn>
            </a:cxnLst>
            <a:rect l="l" t="t" r="r" b="b"/>
            <a:pathLst>
              <a:path w="424922" h="16682">
                <a:moveTo>
                  <a:pt x="0" y="8341"/>
                </a:moveTo>
                <a:lnTo>
                  <a:pt x="424922"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14538" tIns="-2282" rIns="214538" bIns="-2282"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85"/>
          <p:cNvSpPr/>
          <p:nvPr/>
        </p:nvSpPr>
        <p:spPr>
          <a:xfrm>
            <a:off x="10509540" y="610827"/>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致用精神</a:t>
            </a:r>
            <a:endParaRPr lang="en-US" altLang="zh-CN" sz="2000" kern="1200" dirty="0" smtClean="0"/>
          </a:p>
        </p:txBody>
      </p:sp>
      <p:sp>
        <p:nvSpPr>
          <p:cNvPr id="12" name="任意多边形 86"/>
          <p:cNvSpPr/>
          <p:nvPr/>
        </p:nvSpPr>
        <p:spPr>
          <a:xfrm rot="3310531">
            <a:off x="9925034" y="1173475"/>
            <a:ext cx="744089" cy="16682"/>
          </a:xfrm>
          <a:custGeom>
            <a:avLst/>
            <a:gdLst>
              <a:gd name="connsiteX0" fmla="*/ 0 w 744089"/>
              <a:gd name="connsiteY0" fmla="*/ 8341 h 16682"/>
              <a:gd name="connsiteX1" fmla="*/ 744089 w 744089"/>
              <a:gd name="connsiteY1" fmla="*/ 8341 h 16682"/>
            </a:gdLst>
            <a:ahLst/>
            <a:cxnLst>
              <a:cxn ang="0">
                <a:pos x="connsiteX0" y="connsiteY0"/>
              </a:cxn>
              <a:cxn ang="0">
                <a:pos x="connsiteX1" y="connsiteY1"/>
              </a:cxn>
            </a:cxnLst>
            <a:rect l="l" t="t" r="r" b="b"/>
            <a:pathLst>
              <a:path w="744089" h="16682">
                <a:moveTo>
                  <a:pt x="0" y="8341"/>
                </a:moveTo>
                <a:lnTo>
                  <a:pt x="744089" y="834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66142" tIns="-10262" rIns="366142" bIns="-102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3" name="任意多边形 87"/>
          <p:cNvSpPr/>
          <p:nvPr/>
        </p:nvSpPr>
        <p:spPr>
          <a:xfrm>
            <a:off x="10509540" y="1221653"/>
            <a:ext cx="1673992" cy="531153"/>
          </a:xfrm>
          <a:custGeom>
            <a:avLst/>
            <a:gdLst>
              <a:gd name="connsiteX0" fmla="*/ 0 w 1062307"/>
              <a:gd name="connsiteY0" fmla="*/ 53115 h 531153"/>
              <a:gd name="connsiteX1" fmla="*/ 53115 w 1062307"/>
              <a:gd name="connsiteY1" fmla="*/ 0 h 531153"/>
              <a:gd name="connsiteX2" fmla="*/ 1009192 w 1062307"/>
              <a:gd name="connsiteY2" fmla="*/ 0 h 531153"/>
              <a:gd name="connsiteX3" fmla="*/ 1062307 w 1062307"/>
              <a:gd name="connsiteY3" fmla="*/ 53115 h 531153"/>
              <a:gd name="connsiteX4" fmla="*/ 1062307 w 1062307"/>
              <a:gd name="connsiteY4" fmla="*/ 478038 h 531153"/>
              <a:gd name="connsiteX5" fmla="*/ 1009192 w 1062307"/>
              <a:gd name="connsiteY5" fmla="*/ 531153 h 531153"/>
              <a:gd name="connsiteX6" fmla="*/ 53115 w 1062307"/>
              <a:gd name="connsiteY6" fmla="*/ 531153 h 531153"/>
              <a:gd name="connsiteX7" fmla="*/ 0 w 1062307"/>
              <a:gd name="connsiteY7" fmla="*/ 478038 h 531153"/>
              <a:gd name="connsiteX8" fmla="*/ 0 w 1062307"/>
              <a:gd name="connsiteY8" fmla="*/ 53115 h 53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307" h="531153">
                <a:moveTo>
                  <a:pt x="0" y="53115"/>
                </a:moveTo>
                <a:cubicBezTo>
                  <a:pt x="0" y="23780"/>
                  <a:pt x="23780" y="0"/>
                  <a:pt x="53115" y="0"/>
                </a:cubicBezTo>
                <a:lnTo>
                  <a:pt x="1009192" y="0"/>
                </a:lnTo>
                <a:cubicBezTo>
                  <a:pt x="1038527" y="0"/>
                  <a:pt x="1062307" y="23780"/>
                  <a:pt x="1062307" y="53115"/>
                </a:cubicBezTo>
                <a:lnTo>
                  <a:pt x="1062307" y="478038"/>
                </a:lnTo>
                <a:cubicBezTo>
                  <a:pt x="1062307" y="507373"/>
                  <a:pt x="1038527" y="531153"/>
                  <a:pt x="1009192" y="531153"/>
                </a:cubicBezTo>
                <a:lnTo>
                  <a:pt x="53115" y="531153"/>
                </a:lnTo>
                <a:cubicBezTo>
                  <a:pt x="23780" y="531153"/>
                  <a:pt x="0" y="507373"/>
                  <a:pt x="0" y="478038"/>
                </a:cubicBezTo>
                <a:lnTo>
                  <a:pt x="0" y="53115"/>
                </a:lnTo>
                <a:close/>
              </a:path>
            </a:pathLst>
          </a:custGeom>
          <a:solidFill>
            <a:schemeClr val="accent1">
              <a:lumMod val="60000"/>
              <a:lumOff val="40000"/>
            </a:schemeClr>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257" tIns="28257" rIns="28257" bIns="28257" numCol="1" spcCol="1270" anchor="ctr" anchorCtr="0">
            <a:noAutofit/>
          </a:bodyPr>
          <a:lstStyle/>
          <a:p>
            <a:pPr lvl="0" algn="ctr" defTabSz="889000">
              <a:lnSpc>
                <a:spcPct val="90000"/>
              </a:lnSpc>
              <a:spcBef>
                <a:spcPct val="0"/>
              </a:spcBef>
              <a:spcAft>
                <a:spcPct val="35000"/>
              </a:spcAft>
            </a:pPr>
            <a:r>
              <a:rPr lang="zh-CN" altLang="en-US" sz="2000" kern="1200" dirty="0" smtClean="0"/>
              <a:t>审美观念</a:t>
            </a:r>
            <a:endParaRPr lang="en-US" altLang="zh-CN" sz="2000" kern="1200" dirty="0" smtClean="0"/>
          </a:p>
        </p:txBody>
      </p:sp>
      <p:sp>
        <p:nvSpPr>
          <p:cNvPr id="14" name="矩形 13"/>
          <p:cNvSpPr/>
          <p:nvPr/>
        </p:nvSpPr>
        <p:spPr>
          <a:xfrm>
            <a:off x="461376" y="0"/>
            <a:ext cx="2955056" cy="338554"/>
          </a:xfrm>
          <a:prstGeom prst="rect">
            <a:avLst/>
          </a:prstGeom>
        </p:spPr>
        <p:txBody>
          <a:bodyPr wrap="none">
            <a:spAutoFit/>
          </a:bodyPr>
          <a:lstStyle/>
          <a:p>
            <a:r>
              <a:rPr lang="en-US" altLang="zh-CN" sz="1600" dirty="0"/>
              <a:t>5.5.3 </a:t>
            </a:r>
            <a:r>
              <a:rPr lang="zh-CN" altLang="en-US" sz="1600" dirty="0" smtClean="0"/>
              <a:t>中国古代艺术</a:t>
            </a:r>
            <a:r>
              <a:rPr lang="zh-CN" altLang="en-US" sz="1600" dirty="0"/>
              <a:t>的审美观念</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尊崇自然作为中国古代艺术一个重要的审美观念，其哲学基础是（ ）</a:t>
            </a:r>
          </a:p>
          <a:p>
            <a:endParaRPr lang="en-US" altLang="zh-CN" dirty="0" smtClean="0"/>
          </a:p>
          <a:p>
            <a:r>
              <a:rPr lang="en-US" altLang="zh-CN" dirty="0" smtClean="0"/>
              <a:t>A</a:t>
            </a:r>
            <a:r>
              <a:rPr lang="en-US" altLang="zh-CN" dirty="0"/>
              <a:t>:</a:t>
            </a:r>
            <a:r>
              <a:rPr lang="zh-CN" altLang="en-US" dirty="0"/>
              <a:t>天人合一</a:t>
            </a:r>
          </a:p>
          <a:p>
            <a:r>
              <a:rPr lang="en-US" altLang="zh-CN" dirty="0"/>
              <a:t>B:</a:t>
            </a:r>
            <a:r>
              <a:rPr lang="zh-CN" altLang="en-US" dirty="0"/>
              <a:t>知行合一</a:t>
            </a:r>
          </a:p>
          <a:p>
            <a:r>
              <a:rPr lang="en-US" altLang="zh-CN" dirty="0"/>
              <a:t>C:</a:t>
            </a:r>
            <a:r>
              <a:rPr lang="zh-CN" altLang="en-US" dirty="0"/>
              <a:t>中庸之道</a:t>
            </a:r>
          </a:p>
          <a:p>
            <a:r>
              <a:rPr lang="en-US" altLang="zh-CN" dirty="0"/>
              <a:t>D</a:t>
            </a:r>
            <a:r>
              <a:rPr lang="en-US" altLang="zh-CN" dirty="0" smtClean="0"/>
              <a:t>:</a:t>
            </a:r>
            <a:r>
              <a:rPr lang="zh-CN" altLang="en-US" dirty="0" smtClean="0"/>
              <a:t>抽象思维</a:t>
            </a:r>
            <a:endParaRPr lang="zh-CN" altLang="en-US" dirty="0"/>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77</a:t>
            </a:fld>
            <a:endParaRPr lang="zh-CN" altLang="en-US"/>
          </a:p>
        </p:txBody>
      </p:sp>
    </p:spTree>
    <p:extLst>
      <p:ext uri="{BB962C8B-B14F-4D97-AF65-F5344CB8AC3E}">
        <p14:creationId xmlns:p14="http://schemas.microsoft.com/office/powerpoint/2010/main" val="11159223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“采菊东篱下，悠然见南山”这一诗句出自（  ）</a:t>
            </a:r>
          </a:p>
          <a:p>
            <a:endParaRPr lang="en-US" altLang="zh-CN" dirty="0" smtClean="0"/>
          </a:p>
          <a:p>
            <a:r>
              <a:rPr lang="en-US" altLang="zh-CN" dirty="0" smtClean="0"/>
              <a:t>A</a:t>
            </a:r>
            <a:r>
              <a:rPr lang="en-US" altLang="zh-CN" dirty="0"/>
              <a:t>:</a:t>
            </a:r>
            <a:r>
              <a:rPr lang="zh-CN" altLang="en-US" dirty="0"/>
              <a:t>杜牧的诗  </a:t>
            </a:r>
          </a:p>
          <a:p>
            <a:r>
              <a:rPr lang="en-US" altLang="zh-CN" dirty="0"/>
              <a:t>B:</a:t>
            </a:r>
            <a:r>
              <a:rPr lang="zh-CN" altLang="en-US" dirty="0"/>
              <a:t>陶渊明的诗    </a:t>
            </a:r>
          </a:p>
          <a:p>
            <a:r>
              <a:rPr lang="en-US" altLang="zh-CN" dirty="0"/>
              <a:t>C:</a:t>
            </a:r>
            <a:r>
              <a:rPr lang="zh-CN" altLang="en-US" dirty="0"/>
              <a:t>柳宗元的诗 </a:t>
            </a:r>
          </a:p>
          <a:p>
            <a:r>
              <a:rPr lang="en-US" altLang="zh-CN" dirty="0"/>
              <a:t>D:</a:t>
            </a:r>
            <a:r>
              <a:rPr lang="zh-CN" altLang="en-US" dirty="0"/>
              <a:t>杜甫的诗</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78</a:t>
            </a:fld>
            <a:endParaRPr lang="zh-CN" altLang="en-US"/>
          </a:p>
        </p:txBody>
      </p:sp>
    </p:spTree>
    <p:extLst>
      <p:ext uri="{BB962C8B-B14F-4D97-AF65-F5344CB8AC3E}">
        <p14:creationId xmlns:p14="http://schemas.microsoft.com/office/powerpoint/2010/main" val="979484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下列选项中，不属于中国古代艺术的审美观念的是（ ）</a:t>
            </a:r>
          </a:p>
          <a:p>
            <a:endParaRPr lang="en-US" altLang="zh-CN" dirty="0" smtClean="0"/>
          </a:p>
          <a:p>
            <a:r>
              <a:rPr lang="en-US" altLang="zh-CN" dirty="0" smtClean="0"/>
              <a:t>A</a:t>
            </a:r>
            <a:r>
              <a:rPr lang="en-US" altLang="zh-CN" dirty="0"/>
              <a:t>:</a:t>
            </a:r>
            <a:r>
              <a:rPr lang="zh-CN" altLang="en-US" dirty="0"/>
              <a:t>化繁为简</a:t>
            </a:r>
          </a:p>
          <a:p>
            <a:r>
              <a:rPr lang="en-US" altLang="zh-CN" dirty="0"/>
              <a:t>B:</a:t>
            </a:r>
            <a:r>
              <a:rPr lang="zh-CN" altLang="en-US" dirty="0"/>
              <a:t>中和之美 </a:t>
            </a:r>
          </a:p>
          <a:p>
            <a:r>
              <a:rPr lang="en-US" altLang="zh-CN" dirty="0"/>
              <a:t>C:</a:t>
            </a:r>
            <a:r>
              <a:rPr lang="zh-CN" altLang="en-US" dirty="0"/>
              <a:t>尚意追求</a:t>
            </a:r>
          </a:p>
          <a:p>
            <a:r>
              <a:rPr lang="en-US" altLang="zh-CN" dirty="0"/>
              <a:t>D:</a:t>
            </a:r>
            <a:r>
              <a:rPr lang="zh-CN" altLang="en-US" dirty="0"/>
              <a:t>尊崇自然</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79</a:t>
            </a:fld>
            <a:endParaRPr lang="zh-CN" altLang="en-US"/>
          </a:p>
        </p:txBody>
      </p:sp>
    </p:spTree>
    <p:extLst>
      <p:ext uri="{BB962C8B-B14F-4D97-AF65-F5344CB8AC3E}">
        <p14:creationId xmlns:p14="http://schemas.microsoft.com/office/powerpoint/2010/main" val="1132677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en-US" dirty="0"/>
              <a:t>“天人合一”的观念起源于（ ）</a:t>
            </a:r>
          </a:p>
          <a:p>
            <a:endParaRPr lang="en-US" altLang="zh-CN" dirty="0" smtClean="0"/>
          </a:p>
          <a:p>
            <a:r>
              <a:rPr lang="en-US" altLang="zh-CN" dirty="0" smtClean="0"/>
              <a:t>A</a:t>
            </a:r>
            <a:r>
              <a:rPr lang="en-US" altLang="zh-CN" dirty="0"/>
              <a:t>:</a:t>
            </a:r>
            <a:r>
              <a:rPr lang="zh-CN" altLang="en-US" dirty="0"/>
              <a:t>夏</a:t>
            </a:r>
          </a:p>
          <a:p>
            <a:r>
              <a:rPr lang="en-US" altLang="zh-CN" dirty="0"/>
              <a:t>B:</a:t>
            </a:r>
            <a:r>
              <a:rPr lang="zh-CN" altLang="en-US" dirty="0"/>
              <a:t>商</a:t>
            </a:r>
          </a:p>
          <a:p>
            <a:r>
              <a:rPr lang="en-US" altLang="zh-CN" dirty="0"/>
              <a:t>C:</a:t>
            </a:r>
            <a:r>
              <a:rPr lang="zh-CN" altLang="en-US" dirty="0"/>
              <a:t>西周</a:t>
            </a:r>
          </a:p>
          <a:p>
            <a:r>
              <a:rPr lang="en-US" altLang="zh-CN" dirty="0"/>
              <a:t>D:</a:t>
            </a:r>
            <a:r>
              <a:rPr lang="zh-CN" altLang="en-US" dirty="0"/>
              <a:t>汉代</a:t>
            </a:r>
          </a:p>
          <a:p>
            <a:endParaRPr kumimoji="1" lang="zh-CN" altLang="en-US" dirty="0"/>
          </a:p>
        </p:txBody>
      </p:sp>
      <p:sp>
        <p:nvSpPr>
          <p:cNvPr id="4" name="幻灯片编号占位符 3"/>
          <p:cNvSpPr>
            <a:spLocks noGrp="1"/>
          </p:cNvSpPr>
          <p:nvPr>
            <p:ph type="sldNum" sz="quarter" idx="12"/>
          </p:nvPr>
        </p:nvSpPr>
        <p:spPr/>
        <p:txBody>
          <a:bodyPr/>
          <a:lstStyle/>
          <a:p>
            <a:fld id="{2F525CE8-A4D9-4C72-B3B7-D1ED057FD700}" type="slidenum">
              <a:rPr lang="zh-CN" altLang="en-US" smtClean="0"/>
              <a:t>8</a:t>
            </a:fld>
            <a:endParaRPr lang="zh-CN" altLang="en-US"/>
          </a:p>
        </p:txBody>
      </p:sp>
    </p:spTree>
    <p:extLst>
      <p:ext uri="{BB962C8B-B14F-4D97-AF65-F5344CB8AC3E}">
        <p14:creationId xmlns:p14="http://schemas.microsoft.com/office/powerpoint/2010/main" val="1802949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第一节 中国传统的哲学观念 </a:t>
            </a:r>
          </a:p>
        </p:txBody>
      </p:sp>
      <p:sp>
        <p:nvSpPr>
          <p:cNvPr id="3" name="内容占位符 2"/>
          <p:cNvSpPr>
            <a:spLocks noGrp="1"/>
          </p:cNvSpPr>
          <p:nvPr>
            <p:ph idx="1"/>
          </p:nvPr>
        </p:nvSpPr>
        <p:spPr>
          <a:xfrm>
            <a:off x="838200" y="1189822"/>
            <a:ext cx="10515600" cy="5277480"/>
          </a:xfrm>
        </p:spPr>
        <p:txBody>
          <a:bodyPr>
            <a:normAutofit/>
          </a:bodyPr>
          <a:lstStyle/>
          <a:p>
            <a:r>
              <a:rPr lang="en-US" altLang="zh-CN" sz="2400" dirty="0" smtClean="0">
                <a:latin typeface="方正清刻本悦宋简体" panose="02000000000000000000" pitchFamily="2" charset="-122"/>
                <a:ea typeface="方正清刻本悦宋简体" panose="02000000000000000000" pitchFamily="2" charset="-122"/>
              </a:rPr>
              <a:t>5.1.1.1</a:t>
            </a:r>
            <a:r>
              <a:rPr lang="zh-CN" altLang="en-US" sz="2400" dirty="0" smtClean="0">
                <a:latin typeface="方正清刻本悦宋简体" panose="02000000000000000000" pitchFamily="2" charset="-122"/>
                <a:ea typeface="方正清刻本悦宋简体" panose="02000000000000000000" pitchFamily="2" charset="-122"/>
              </a:rPr>
              <a:t>、</a:t>
            </a:r>
            <a:r>
              <a:rPr lang="zh-CN" altLang="en-US" sz="2400" dirty="0">
                <a:latin typeface="方正清刻本悦宋简体" panose="02000000000000000000" pitchFamily="2" charset="-122"/>
                <a:ea typeface="方正清刻本悦宋简体" panose="02000000000000000000" pitchFamily="2" charset="-122"/>
              </a:rPr>
              <a:t>古代关于天人关系主要有以下几种观点</a:t>
            </a:r>
            <a:r>
              <a:rPr lang="zh-CN" altLang="en-US" dirty="0"/>
              <a:t>：</a:t>
            </a:r>
          </a:p>
          <a:p>
            <a:pPr marL="457200" indent="-457200">
              <a:buFont typeface="+mj-lt"/>
              <a:buAutoNum type="arabicPeriod"/>
            </a:pPr>
            <a:r>
              <a:rPr lang="zh-CN" altLang="en-US" dirty="0" smtClean="0"/>
              <a:t>“天人合一”</a:t>
            </a:r>
            <a:endParaRPr lang="zh-CN" altLang="en-US" dirty="0"/>
          </a:p>
          <a:p>
            <a:pPr marL="457200" lvl="1" indent="0">
              <a:lnSpc>
                <a:spcPct val="150000"/>
              </a:lnSpc>
              <a:buNone/>
            </a:pPr>
            <a:r>
              <a:rPr lang="zh-CN" altLang="en-US" sz="2000" dirty="0" smtClean="0"/>
              <a:t>孟子</a:t>
            </a:r>
            <a:r>
              <a:rPr lang="zh-CN" altLang="en-US" sz="2000" dirty="0"/>
              <a:t>讲尽心、知性、知</a:t>
            </a:r>
            <a:r>
              <a:rPr lang="zh-CN" altLang="en-US" sz="2000" dirty="0" smtClean="0"/>
              <a:t>天；庄子“</a:t>
            </a:r>
            <a:r>
              <a:rPr lang="zh-CN" altLang="en-US" sz="2000" dirty="0"/>
              <a:t>天地与我同生，而万物与我为一”的精神</a:t>
            </a:r>
            <a:r>
              <a:rPr lang="zh-CN" altLang="en-US" sz="2000" dirty="0" smtClean="0"/>
              <a:t>境界；</a:t>
            </a:r>
            <a:endParaRPr lang="en-US" altLang="zh-CN" sz="2000" dirty="0" smtClean="0"/>
          </a:p>
          <a:p>
            <a:pPr marL="457200" lvl="1" indent="0">
              <a:lnSpc>
                <a:spcPct val="150000"/>
              </a:lnSpc>
              <a:buNone/>
            </a:pPr>
            <a:r>
              <a:rPr lang="en-US" altLang="zh-CN" sz="2000" dirty="0" smtClean="0"/>
              <a:t>《</a:t>
            </a:r>
            <a:r>
              <a:rPr lang="zh-CN" altLang="en-US" sz="2000" dirty="0"/>
              <a:t>易经</a:t>
            </a:r>
            <a:r>
              <a:rPr lang="en-US" altLang="zh-CN" sz="2000" dirty="0" smtClean="0"/>
              <a:t>》</a:t>
            </a:r>
            <a:r>
              <a:rPr lang="zh-CN" altLang="en-US" sz="2000" dirty="0" smtClean="0"/>
              <a:t>说</a:t>
            </a:r>
            <a:r>
              <a:rPr lang="zh-CN" altLang="en-US" sz="2000" dirty="0"/>
              <a:t>既要遵循</a:t>
            </a:r>
            <a:r>
              <a:rPr lang="zh-CN" altLang="en-US" sz="2000" dirty="0" smtClean="0"/>
              <a:t>天地规律</a:t>
            </a:r>
            <a:r>
              <a:rPr lang="zh-CN" altLang="en-US" sz="2000" dirty="0"/>
              <a:t>，又要发挥主观</a:t>
            </a:r>
            <a:r>
              <a:rPr lang="zh-CN" altLang="en-US" sz="2000" dirty="0" smtClean="0"/>
              <a:t>能动。</a:t>
            </a:r>
          </a:p>
          <a:p>
            <a:pPr marL="457200" indent="-457200">
              <a:buFont typeface="+mj-lt"/>
              <a:buAutoNum type="arabicPeriod"/>
            </a:pPr>
            <a:r>
              <a:rPr lang="zh-CN" altLang="en-US" dirty="0" smtClean="0"/>
              <a:t>“</a:t>
            </a:r>
            <a:r>
              <a:rPr lang="zh-CN" altLang="en-US" b="1" u="sng" dirty="0">
                <a:solidFill>
                  <a:schemeClr val="accent5"/>
                </a:solidFill>
              </a:rPr>
              <a:t>天人交胜</a:t>
            </a:r>
            <a:r>
              <a:rPr lang="en-US" altLang="zh-CN" dirty="0" smtClean="0"/>
              <a:t>'</a:t>
            </a:r>
            <a:r>
              <a:rPr lang="zh-CN" altLang="en-US" dirty="0" smtClean="0">
                <a:solidFill>
                  <a:srgbClr val="4472C4"/>
                </a:solidFill>
              </a:rPr>
              <a:t>★</a:t>
            </a:r>
            <a:r>
              <a:rPr lang="zh-CN" altLang="en-US" dirty="0">
                <a:solidFill>
                  <a:srgbClr val="4472C4"/>
                </a:solidFill>
              </a:rPr>
              <a:t>★</a:t>
            </a:r>
            <a:endParaRPr lang="en-US" altLang="zh-CN" dirty="0"/>
          </a:p>
          <a:p>
            <a:pPr marL="457200" lvl="1" indent="0">
              <a:lnSpc>
                <a:spcPct val="150000"/>
              </a:lnSpc>
              <a:buNone/>
            </a:pPr>
            <a:r>
              <a:rPr lang="zh-CN" altLang="en-US" sz="2000" b="1" u="sng" dirty="0">
                <a:solidFill>
                  <a:schemeClr val="accent5"/>
                </a:solidFill>
                <a:latin typeface="等线" panose="02010600030101010101" pitchFamily="2" charset="-122"/>
                <a:ea typeface="等线" panose="02010600030101010101" pitchFamily="2" charset="-122"/>
              </a:rPr>
              <a:t>刘禹锡</a:t>
            </a:r>
            <a:r>
              <a:rPr lang="en-US" altLang="zh-CN" sz="2000" dirty="0" smtClean="0"/>
              <a:t>《</a:t>
            </a:r>
            <a:r>
              <a:rPr lang="zh-CN" altLang="en-US" sz="2000" dirty="0"/>
              <a:t>天论</a:t>
            </a:r>
            <a:r>
              <a:rPr lang="en-US" altLang="zh-CN" sz="2000" dirty="0" smtClean="0"/>
              <a:t>》</a:t>
            </a:r>
            <a:r>
              <a:rPr lang="zh-CN" altLang="en-US" sz="2000" dirty="0" smtClean="0"/>
              <a:t>：天</a:t>
            </a:r>
            <a:r>
              <a:rPr lang="zh-CN" altLang="en-US" sz="2000" dirty="0"/>
              <a:t>与人各有各的作用。天的</a:t>
            </a:r>
            <a:r>
              <a:rPr lang="zh-CN" altLang="en-US" sz="2000" dirty="0" smtClean="0"/>
              <a:t>作用人</a:t>
            </a:r>
            <a:r>
              <a:rPr lang="zh-CN" altLang="en-US" sz="2000" dirty="0"/>
              <a:t>不能发挥，人的</a:t>
            </a:r>
            <a:r>
              <a:rPr lang="zh-CN" altLang="en-US" sz="2000" dirty="0" smtClean="0"/>
              <a:t>作用天</a:t>
            </a:r>
            <a:r>
              <a:rPr lang="zh-CN" altLang="en-US" sz="2000" dirty="0"/>
              <a:t>也不能发挥</a:t>
            </a:r>
            <a:r>
              <a:rPr lang="zh-CN" altLang="en-US" sz="2000" dirty="0" smtClean="0"/>
              <a:t>。自然方面天</a:t>
            </a:r>
            <a:r>
              <a:rPr lang="zh-CN" altLang="en-US" sz="2000" dirty="0"/>
              <a:t>胜过人</a:t>
            </a:r>
            <a:r>
              <a:rPr lang="zh-CN" altLang="en-US" sz="2000" dirty="0" smtClean="0"/>
              <a:t>，社会方面人</a:t>
            </a:r>
            <a:r>
              <a:rPr lang="zh-CN" altLang="en-US" sz="2000" dirty="0"/>
              <a:t>胜过天</a:t>
            </a:r>
            <a:r>
              <a:rPr lang="zh-CN" altLang="en-US" sz="2000" dirty="0" smtClean="0"/>
              <a:t>。人根据</a:t>
            </a:r>
            <a:r>
              <a:rPr lang="zh-CN" altLang="en-US" sz="2000" dirty="0"/>
              <a:t>万物的自然本性来治理</a:t>
            </a:r>
            <a:r>
              <a:rPr lang="zh-CN" altLang="en-US" sz="2000" dirty="0" smtClean="0"/>
              <a:t>万物。使天人</a:t>
            </a:r>
            <a:r>
              <a:rPr lang="zh-CN" altLang="en-US" sz="2000" dirty="0"/>
              <a:t>关系学说有了新的发展</a:t>
            </a:r>
            <a:r>
              <a:rPr lang="zh-CN" altLang="en-US" sz="2000" dirty="0" smtClean="0"/>
              <a:t>。</a:t>
            </a:r>
            <a:endParaRPr lang="zh-CN" altLang="en-US" sz="2000" dirty="0"/>
          </a:p>
          <a:p>
            <a:pPr marL="457200" indent="-457200">
              <a:buFont typeface="+mj-lt"/>
              <a:buAutoNum type="arabicPeriod"/>
            </a:pPr>
            <a:r>
              <a:rPr lang="zh-CN" altLang="en-US" dirty="0" smtClean="0"/>
              <a:t>“天人之分”</a:t>
            </a:r>
            <a:r>
              <a:rPr lang="zh-CN" altLang="en-US" dirty="0"/>
              <a:t>。</a:t>
            </a:r>
          </a:p>
          <a:p>
            <a:pPr marL="457200" lvl="1" indent="0">
              <a:lnSpc>
                <a:spcPct val="150000"/>
              </a:lnSpc>
              <a:buNone/>
            </a:pPr>
            <a:r>
              <a:rPr lang="zh-CN" altLang="en-US" sz="2000" dirty="0" smtClean="0"/>
              <a:t>战国</a:t>
            </a:r>
            <a:r>
              <a:rPr lang="zh-CN" altLang="en-US" sz="2000" dirty="0"/>
              <a:t>时代的</a:t>
            </a:r>
            <a:r>
              <a:rPr lang="zh-CN" altLang="en-US" sz="2000" b="1" u="sng" dirty="0">
                <a:solidFill>
                  <a:schemeClr val="accent5"/>
                </a:solidFill>
                <a:latin typeface="等线" panose="02010600030101010101" pitchFamily="2" charset="-122"/>
                <a:ea typeface="等线" panose="02010600030101010101" pitchFamily="2" charset="-122"/>
              </a:rPr>
              <a:t>荀子</a:t>
            </a:r>
            <a:r>
              <a:rPr lang="zh-CN" altLang="en-US" sz="2000" dirty="0"/>
              <a:t>在他的</a:t>
            </a:r>
            <a:r>
              <a:rPr lang="en-US" altLang="zh-CN" sz="2000" dirty="0"/>
              <a:t>《</a:t>
            </a:r>
            <a:r>
              <a:rPr lang="zh-CN" altLang="en-US" sz="2000" dirty="0"/>
              <a:t>天论</a:t>
            </a:r>
            <a:r>
              <a:rPr lang="en-US" altLang="zh-CN" sz="2000" dirty="0"/>
              <a:t>》</a:t>
            </a:r>
            <a:r>
              <a:rPr lang="zh-CN" altLang="en-US" sz="2000" dirty="0"/>
              <a:t>篇中提出来的</a:t>
            </a:r>
            <a:r>
              <a:rPr lang="zh-CN" altLang="en-US" sz="2000" dirty="0" smtClean="0"/>
              <a:t>。</a:t>
            </a:r>
            <a:endParaRPr lang="zh-CN" altLang="en-US" sz="2000" dirty="0"/>
          </a:p>
        </p:txBody>
      </p:sp>
      <p:sp>
        <p:nvSpPr>
          <p:cNvPr id="4" name="灯片编号占位符 3"/>
          <p:cNvSpPr>
            <a:spLocks noGrp="1"/>
          </p:cNvSpPr>
          <p:nvPr>
            <p:ph type="sldNum" sz="quarter" idx="12"/>
          </p:nvPr>
        </p:nvSpPr>
        <p:spPr/>
        <p:txBody>
          <a:bodyPr/>
          <a:lstStyle/>
          <a:p>
            <a:fld id="{2F525CE8-A4D9-4C72-B3B7-D1ED057FD700}" type="slidenum">
              <a:rPr lang="zh-CN" altLang="en-US" smtClean="0"/>
              <a:t>9</a:t>
            </a:fld>
            <a:endParaRPr lang="zh-CN" altLang="en-US"/>
          </a:p>
        </p:txBody>
      </p:sp>
      <p:sp>
        <p:nvSpPr>
          <p:cNvPr id="5" name="圆角矩形 4"/>
          <p:cNvSpPr/>
          <p:nvPr/>
        </p:nvSpPr>
        <p:spPr>
          <a:xfrm>
            <a:off x="3342005" y="3349067"/>
            <a:ext cx="399011" cy="3990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名</a:t>
            </a:r>
            <a:endParaRPr lang="zh-CN" altLang="en-US" sz="2000" dirty="0">
              <a:latin typeface="+mj-ea"/>
              <a:ea typeface="+mj-ea"/>
            </a:endParaRPr>
          </a:p>
        </p:txBody>
      </p:sp>
      <p:sp>
        <p:nvSpPr>
          <p:cNvPr id="6" name="圆角矩形 5"/>
          <p:cNvSpPr/>
          <p:nvPr/>
        </p:nvSpPr>
        <p:spPr>
          <a:xfrm>
            <a:off x="6987770" y="1356970"/>
            <a:ext cx="399011" cy="39901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大</a:t>
            </a:r>
            <a:endParaRPr lang="zh-CN" altLang="en-US" sz="2000" dirty="0">
              <a:latin typeface="+mj-ea"/>
              <a:ea typeface="+mj-ea"/>
            </a:endParaRPr>
          </a:p>
        </p:txBody>
      </p:sp>
      <p:sp>
        <p:nvSpPr>
          <p:cNvPr id="7" name="任意多边形 91"/>
          <p:cNvSpPr/>
          <p:nvPr/>
        </p:nvSpPr>
        <p:spPr>
          <a:xfrm>
            <a:off x="10721616" y="698494"/>
            <a:ext cx="1430621"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第一节 哲学</a:t>
            </a:r>
            <a:endParaRPr lang="zh-CN" altLang="en-US" sz="2000" kern="1200" dirty="0"/>
          </a:p>
        </p:txBody>
      </p:sp>
      <p:sp>
        <p:nvSpPr>
          <p:cNvPr id="8" name="任意多边形 92"/>
          <p:cNvSpPr/>
          <p:nvPr/>
        </p:nvSpPr>
        <p:spPr>
          <a:xfrm rot="3310531">
            <a:off x="10092217" y="644227"/>
            <a:ext cx="801240" cy="22742"/>
          </a:xfrm>
          <a:custGeom>
            <a:avLst/>
            <a:gdLst>
              <a:gd name="connsiteX0" fmla="*/ 0 w 801240"/>
              <a:gd name="connsiteY0" fmla="*/ 11370 h 22741"/>
              <a:gd name="connsiteX1" fmla="*/ 801240 w 801240"/>
              <a:gd name="connsiteY1" fmla="*/ 11370 h 22741"/>
            </a:gdLst>
            <a:ahLst/>
            <a:cxnLst>
              <a:cxn ang="0">
                <a:pos x="connsiteX0" y="connsiteY0"/>
              </a:cxn>
              <a:cxn ang="0">
                <a:pos x="connsiteX1" y="connsiteY1"/>
              </a:cxn>
            </a:cxnLst>
            <a:rect l="l" t="t" r="r" b="b"/>
            <a:pathLst>
              <a:path w="801240" h="22741">
                <a:moveTo>
                  <a:pt x="80124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93289" tIns="-8660" rIns="393289" bIns="-86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9" name="任意多边形 93"/>
          <p:cNvSpPr/>
          <p:nvPr/>
        </p:nvSpPr>
        <p:spPr>
          <a:xfrm>
            <a:off x="9120157" y="40752"/>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accent5"/>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bg1"/>
                </a:solidFill>
              </a:rPr>
              <a:t>天人合一</a:t>
            </a:r>
            <a:endParaRPr lang="zh-CN" altLang="en-US" sz="2000" kern="1200" dirty="0">
              <a:solidFill>
                <a:schemeClr val="bg1"/>
              </a:solidFill>
            </a:endParaRPr>
          </a:p>
        </p:txBody>
      </p:sp>
      <p:sp>
        <p:nvSpPr>
          <p:cNvPr id="10" name="任意多边形 94"/>
          <p:cNvSpPr/>
          <p:nvPr/>
        </p:nvSpPr>
        <p:spPr>
          <a:xfrm>
            <a:off x="10264057" y="973099"/>
            <a:ext cx="457560" cy="22742"/>
          </a:xfrm>
          <a:custGeom>
            <a:avLst/>
            <a:gdLst>
              <a:gd name="connsiteX0" fmla="*/ 0 w 457560"/>
              <a:gd name="connsiteY0" fmla="*/ 11370 h 22741"/>
              <a:gd name="connsiteX1" fmla="*/ 457560 w 457560"/>
              <a:gd name="connsiteY1" fmla="*/ 11370 h 22741"/>
            </a:gdLst>
            <a:ahLst/>
            <a:cxnLst>
              <a:cxn ang="0">
                <a:pos x="connsiteX0" y="connsiteY0"/>
              </a:cxn>
              <a:cxn ang="0">
                <a:pos x="connsiteX1" y="connsiteY1"/>
              </a:cxn>
            </a:cxnLst>
            <a:rect l="l" t="t" r="r" b="b"/>
            <a:pathLst>
              <a:path w="457560" h="22741">
                <a:moveTo>
                  <a:pt x="45756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230041" tIns="-69" rIns="230041" bIns="-67"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1" name="任意多边形 95"/>
          <p:cNvSpPr/>
          <p:nvPr/>
        </p:nvSpPr>
        <p:spPr>
          <a:xfrm>
            <a:off x="9120157" y="698494"/>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lvl="0" algn="ctr" defTabSz="889000">
              <a:lnSpc>
                <a:spcPct val="90000"/>
              </a:lnSpc>
              <a:spcBef>
                <a:spcPct val="0"/>
              </a:spcBef>
              <a:spcAft>
                <a:spcPct val="35000"/>
              </a:spcAft>
            </a:pPr>
            <a:r>
              <a:rPr lang="zh-CN" altLang="en-US" sz="2000" kern="1200" dirty="0" smtClean="0"/>
              <a:t>中庸之道</a:t>
            </a:r>
            <a:endParaRPr lang="zh-CN" altLang="en-US" sz="2000" kern="1200" dirty="0"/>
          </a:p>
        </p:txBody>
      </p:sp>
      <p:sp>
        <p:nvSpPr>
          <p:cNvPr id="12" name="任意多边形 96"/>
          <p:cNvSpPr/>
          <p:nvPr/>
        </p:nvSpPr>
        <p:spPr>
          <a:xfrm rot="18289469">
            <a:off x="10092217" y="1301970"/>
            <a:ext cx="801240" cy="22741"/>
          </a:xfrm>
          <a:custGeom>
            <a:avLst/>
            <a:gdLst>
              <a:gd name="connsiteX0" fmla="*/ 0 w 801240"/>
              <a:gd name="connsiteY0" fmla="*/ 11370 h 22741"/>
              <a:gd name="connsiteX1" fmla="*/ 801240 w 801240"/>
              <a:gd name="connsiteY1" fmla="*/ 11370 h 22741"/>
            </a:gdLst>
            <a:ahLst/>
            <a:cxnLst>
              <a:cxn ang="0">
                <a:pos x="connsiteX0" y="connsiteY0"/>
              </a:cxn>
              <a:cxn ang="0">
                <a:pos x="connsiteX1" y="connsiteY1"/>
              </a:cxn>
            </a:cxnLst>
            <a:rect l="l" t="t" r="r" b="b"/>
            <a:pathLst>
              <a:path w="801240" h="22741">
                <a:moveTo>
                  <a:pt x="801240" y="11371"/>
                </a:moveTo>
                <a:lnTo>
                  <a:pt x="0" y="1137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spcFirstLastPara="0" vert="horz" wrap="square" lIns="393288" tIns="-8661" rIns="393289" bIns="-8661" numCol="1" spcCol="1270" anchor="ctr" anchorCtr="0">
            <a:noAutofit/>
          </a:bodyPr>
          <a:lstStyle/>
          <a:p>
            <a:pPr lvl="0" algn="ctr" defTabSz="889000">
              <a:lnSpc>
                <a:spcPct val="90000"/>
              </a:lnSpc>
              <a:spcBef>
                <a:spcPct val="0"/>
              </a:spcBef>
              <a:spcAft>
                <a:spcPct val="35000"/>
              </a:spcAft>
            </a:pPr>
            <a:endParaRPr lang="zh-CN" altLang="en-US" sz="2000" kern="1200"/>
          </a:p>
        </p:txBody>
      </p:sp>
      <p:sp>
        <p:nvSpPr>
          <p:cNvPr id="13" name="任意多边形 97"/>
          <p:cNvSpPr/>
          <p:nvPr/>
        </p:nvSpPr>
        <p:spPr>
          <a:xfrm>
            <a:off x="9120157" y="1356237"/>
            <a:ext cx="1143900" cy="571950"/>
          </a:xfrm>
          <a:custGeom>
            <a:avLst/>
            <a:gdLst>
              <a:gd name="connsiteX0" fmla="*/ 0 w 1143900"/>
              <a:gd name="connsiteY0" fmla="*/ 57195 h 571950"/>
              <a:gd name="connsiteX1" fmla="*/ 57195 w 1143900"/>
              <a:gd name="connsiteY1" fmla="*/ 0 h 571950"/>
              <a:gd name="connsiteX2" fmla="*/ 1086705 w 1143900"/>
              <a:gd name="connsiteY2" fmla="*/ 0 h 571950"/>
              <a:gd name="connsiteX3" fmla="*/ 1143900 w 1143900"/>
              <a:gd name="connsiteY3" fmla="*/ 57195 h 571950"/>
              <a:gd name="connsiteX4" fmla="*/ 1143900 w 1143900"/>
              <a:gd name="connsiteY4" fmla="*/ 514755 h 571950"/>
              <a:gd name="connsiteX5" fmla="*/ 1086705 w 1143900"/>
              <a:gd name="connsiteY5" fmla="*/ 571950 h 571950"/>
              <a:gd name="connsiteX6" fmla="*/ 57195 w 1143900"/>
              <a:gd name="connsiteY6" fmla="*/ 571950 h 571950"/>
              <a:gd name="connsiteX7" fmla="*/ 0 w 1143900"/>
              <a:gd name="connsiteY7" fmla="*/ 514755 h 571950"/>
              <a:gd name="connsiteX8" fmla="*/ 0 w 1143900"/>
              <a:gd name="connsiteY8" fmla="*/ 57195 h 5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900" h="571950">
                <a:moveTo>
                  <a:pt x="0" y="57195"/>
                </a:moveTo>
                <a:cubicBezTo>
                  <a:pt x="0" y="25607"/>
                  <a:pt x="25607" y="0"/>
                  <a:pt x="57195" y="0"/>
                </a:cubicBezTo>
                <a:lnTo>
                  <a:pt x="1086705" y="0"/>
                </a:lnTo>
                <a:cubicBezTo>
                  <a:pt x="1118293" y="0"/>
                  <a:pt x="1143900" y="25607"/>
                  <a:pt x="1143900" y="57195"/>
                </a:cubicBezTo>
                <a:lnTo>
                  <a:pt x="1143900" y="514755"/>
                </a:lnTo>
                <a:cubicBezTo>
                  <a:pt x="1143900" y="546343"/>
                  <a:pt x="1118293" y="571950"/>
                  <a:pt x="1086705" y="571950"/>
                </a:cubicBezTo>
                <a:lnTo>
                  <a:pt x="57195" y="571950"/>
                </a:lnTo>
                <a:cubicBezTo>
                  <a:pt x="25607" y="571950"/>
                  <a:pt x="0" y="546343"/>
                  <a:pt x="0" y="514755"/>
                </a:cubicBezTo>
                <a:lnTo>
                  <a:pt x="0" y="57195"/>
                </a:lnTo>
                <a:close/>
              </a:path>
            </a:pathLst>
          </a:custGeom>
          <a:solidFill>
            <a:schemeClr val="bg1"/>
          </a:solidFill>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9452" tIns="29452" rIns="29452" bIns="29452" numCol="1" spcCol="1270" anchor="ctr" anchorCtr="0">
            <a:noAutofit/>
          </a:bodyPr>
          <a:lstStyle/>
          <a:p>
            <a:pPr algn="ctr" defTabSz="889000">
              <a:lnSpc>
                <a:spcPct val="90000"/>
              </a:lnSpc>
              <a:spcBef>
                <a:spcPct val="0"/>
              </a:spcBef>
              <a:spcAft>
                <a:spcPct val="35000"/>
              </a:spcAft>
            </a:pPr>
            <a:r>
              <a:rPr lang="zh-CN" altLang="en-US" sz="2000" dirty="0">
                <a:solidFill>
                  <a:schemeClr val="tx1"/>
                </a:solidFill>
              </a:rPr>
              <a:t>知行合一</a:t>
            </a:r>
          </a:p>
        </p:txBody>
      </p:sp>
      <p:sp>
        <p:nvSpPr>
          <p:cNvPr id="14" name="矩形 13"/>
          <p:cNvSpPr/>
          <p:nvPr/>
        </p:nvSpPr>
        <p:spPr>
          <a:xfrm>
            <a:off x="461376" y="0"/>
            <a:ext cx="5451332" cy="338554"/>
          </a:xfrm>
          <a:prstGeom prst="rect">
            <a:avLst/>
          </a:prstGeom>
        </p:spPr>
        <p:txBody>
          <a:bodyPr wrap="none">
            <a:spAutoFit/>
          </a:bodyPr>
          <a:lstStyle/>
          <a:p>
            <a:r>
              <a:rPr lang="en-US" altLang="zh-CN" sz="1600" dirty="0"/>
              <a:t>5.1.1.1 “</a:t>
            </a:r>
            <a:r>
              <a:rPr lang="zh-CN" altLang="en-US" sz="1600" dirty="0"/>
              <a:t>天人合一”的含义及古代关于“天人”关系的几种观点</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
      <a:majorFont>
        <a:latin typeface="Tw Cen MT"/>
        <a:ea typeface="方正清刻本悦宋简体"/>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82184">
              <a:schemeClr val="accent2">
                <a:lumMod val="60000"/>
                <a:lumOff val="40000"/>
              </a:schemeClr>
            </a:gs>
            <a:gs pos="49000">
              <a:schemeClr val="accent2">
                <a:lumMod val="60000"/>
                <a:lumOff val="40000"/>
              </a:schemeClr>
            </a:gs>
            <a:gs pos="69000">
              <a:schemeClr val="accent5">
                <a:lumMod val="60000"/>
                <a:lumOff val="40000"/>
              </a:schemeClr>
            </a:gs>
            <a:gs pos="56000">
              <a:schemeClr val="accent5">
                <a:lumMod val="60000"/>
                <a:lumOff val="40000"/>
              </a:schemeClr>
            </a:gs>
            <a:gs pos="27000">
              <a:schemeClr val="accent5">
                <a:lumMod val="60000"/>
                <a:lumOff val="40000"/>
              </a:schemeClr>
            </a:gs>
            <a:gs pos="34000">
              <a:schemeClr val="accent2">
                <a:lumMod val="60000"/>
                <a:lumOff val="40000"/>
              </a:schemeClr>
            </a:gs>
            <a:gs pos="9000">
              <a:schemeClr val="accent2">
                <a:lumMod val="60000"/>
                <a:lumOff val="40000"/>
              </a:schemeClr>
            </a:gs>
            <a:gs pos="16000">
              <a:schemeClr val="accent5">
                <a:lumMod val="60000"/>
                <a:lumOff val="40000"/>
              </a:schemeClr>
            </a:gs>
            <a:gs pos="94000">
              <a:schemeClr val="accent5">
                <a:lumMod val="60000"/>
                <a:lumOff val="40000"/>
              </a:schemeClr>
            </a:gs>
          </a:gsLst>
          <a:lin ang="0" scaled="1"/>
        </a:gradFill>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50000"/>
          </a:lnSpc>
          <a:defRPr sz="2000" dirty="0" smtClean="0">
            <a:latin typeface="等线" panose="02010600030101010101" pitchFamily="2" charset="-122"/>
            <a:ea typeface="等线" panose="02010600030101010101" pitchFamily="2"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5227</Words>
  <Application>Microsoft Macintosh PowerPoint</Application>
  <PresentationFormat>自定义</PresentationFormat>
  <Paragraphs>1036</Paragraphs>
  <Slides>79</Slides>
  <Notes>27</Notes>
  <HiddenSlides>0</HiddenSlides>
  <MMClips>0</MMClips>
  <ScaleCrop>false</ScaleCrop>
  <HeadingPairs>
    <vt:vector size="4" baseType="variant">
      <vt:variant>
        <vt:lpstr>主题</vt:lpstr>
      </vt:variant>
      <vt:variant>
        <vt:i4>1</vt:i4>
      </vt:variant>
      <vt:variant>
        <vt:lpstr>幻灯片标题</vt:lpstr>
      </vt:variant>
      <vt:variant>
        <vt:i4>79</vt:i4>
      </vt:variant>
    </vt:vector>
  </HeadingPairs>
  <TitlesOfParts>
    <vt:vector size="80" baseType="lpstr">
      <vt:lpstr>Office 主题</vt:lpstr>
      <vt:lpstr>PowerPoint 演示文稿</vt:lpstr>
      <vt:lpstr>PowerPoint 演示文稿</vt:lpstr>
      <vt:lpstr>PowerPoint 演示文稿</vt:lpstr>
      <vt:lpstr>课件标识说明</vt:lpstr>
      <vt:lpstr>本章结构图</vt:lpstr>
      <vt:lpstr>本章结构图</vt:lpstr>
      <vt:lpstr>5.1 中国传统的哲学观念 </vt:lpstr>
      <vt:lpstr>PowerPoint 演示文稿</vt:lpstr>
      <vt:lpstr>第一节 中国传统的哲学观念 </vt:lpstr>
      <vt:lpstr>PowerPoint 演示文稿</vt:lpstr>
      <vt:lpstr>第一节 中国传统的哲学观念 </vt:lpstr>
      <vt:lpstr>5.1  中国传统的哲学观念 </vt:lpstr>
      <vt:lpstr>PowerPoint 演示文稿</vt:lpstr>
      <vt:lpstr>PowerPoint 演示文稿</vt:lpstr>
      <vt:lpstr>5.1 中国传统的哲学观念 </vt:lpstr>
      <vt:lpstr>PowerPoint 演示文稿</vt:lpstr>
      <vt:lpstr>本章结构图</vt:lpstr>
      <vt:lpstr>5.2 中国传统的宗教信仰</vt:lpstr>
      <vt:lpstr>第二节 中国传统的宗教信仰</vt:lpstr>
      <vt:lpstr>PowerPoint 演示文稿</vt:lpstr>
      <vt:lpstr>PowerPoint 演示文稿</vt:lpstr>
      <vt:lpstr>5.2 中国传统的宗教信仰</vt:lpstr>
      <vt:lpstr>PowerPoint 演示文稿</vt:lpstr>
      <vt:lpstr>5.2 中国传统的宗教信仰</vt:lpstr>
      <vt:lpstr>5.2 中国传统的宗教信仰</vt:lpstr>
      <vt:lpstr>PowerPoint 演示文稿</vt:lpstr>
      <vt:lpstr>本章结构图</vt:lpstr>
      <vt:lpstr>5.3 中国传统的伦理道德</vt:lpstr>
      <vt:lpstr>PowerPoint 演示文稿</vt:lpstr>
      <vt:lpstr>PowerPoint 演示文稿</vt:lpstr>
      <vt:lpstr>PowerPoint 演示文稿</vt:lpstr>
      <vt:lpstr>5.3 中国传统的伦理道德</vt:lpstr>
      <vt:lpstr>PowerPoint 演示文稿</vt:lpstr>
      <vt:lpstr>PowerPoint 演示文稿</vt:lpstr>
      <vt:lpstr>PowerPoint 演示文稿</vt:lpstr>
      <vt:lpstr>PowerPoint 演示文稿</vt:lpstr>
      <vt:lpstr>5.3 中国传统的伦理道德</vt:lpstr>
      <vt:lpstr>PowerPoint 演示文稿</vt:lpstr>
      <vt:lpstr>本章结构图</vt:lpstr>
      <vt:lpstr>5.4 中国传统的教育思想</vt:lpstr>
      <vt:lpstr>5.4 中国传统的教育思想</vt:lpstr>
      <vt:lpstr>PowerPoint 演示文稿</vt:lpstr>
      <vt:lpstr>PowerPoint 演示文稿</vt:lpstr>
      <vt:lpstr>PowerPoint 演示文稿</vt:lpstr>
      <vt:lpstr>PowerPoint 演示文稿</vt:lpstr>
      <vt:lpstr>5.4 中国传统的教育思想</vt:lpstr>
      <vt:lpstr>PowerPoint 演示文稿</vt:lpstr>
      <vt:lpstr>PowerPoint 演示文稿</vt:lpstr>
      <vt:lpstr>PowerPoint 演示文稿</vt:lpstr>
      <vt:lpstr>PowerPoint 演示文稿</vt:lpstr>
      <vt:lpstr>本章结构图</vt:lpstr>
      <vt:lpstr>5.5 中国传统的艺术审美</vt:lpstr>
      <vt:lpstr>PowerPoint 演示文稿</vt:lpstr>
      <vt:lpstr>第五节 中国传统的艺术审美</vt:lpstr>
      <vt:lpstr>PowerPoint 演示文稿</vt:lpstr>
      <vt:lpstr>5.5 中国传统的艺术审美</vt:lpstr>
      <vt:lpstr>PowerPoint 演示文稿</vt:lpstr>
      <vt:lpstr>5.5  中国传统的艺术审美</vt:lpstr>
      <vt:lpstr>5.5 中国传统的艺术审美</vt:lpstr>
      <vt:lpstr>PowerPoint 演示文稿</vt:lpstr>
      <vt:lpstr>5.5 中国传统的艺术审美</vt:lpstr>
      <vt:lpstr>PowerPoint 演示文稿</vt:lpstr>
      <vt:lpstr>5.5 中国传统的艺术审美</vt:lpstr>
      <vt:lpstr>PowerPoint 演示文稿</vt:lpstr>
      <vt:lpstr>5.5 中国传统的艺术审美</vt:lpstr>
      <vt:lpstr>PowerPoint 演示文稿</vt:lpstr>
      <vt:lpstr>PowerPoint 演示文稿</vt:lpstr>
      <vt:lpstr>PowerPoint 演示文稿</vt:lpstr>
      <vt:lpstr>5.5 中国传统的艺术审美</vt:lpstr>
      <vt:lpstr>5.5 中国传统的艺术审美</vt:lpstr>
      <vt:lpstr>PowerPoint 演示文稿</vt:lpstr>
      <vt:lpstr>PowerPoint 演示文稿</vt:lpstr>
      <vt:lpstr>5.5 中国传统的艺术审美</vt:lpstr>
      <vt:lpstr>5.5 中国传统的艺术审美</vt:lpstr>
      <vt:lpstr>PowerPoint 演示文稿</vt:lpstr>
      <vt:lpstr>5.5 中国传统的艺术审美</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薛大宝 薛</cp:lastModifiedBy>
  <cp:revision>597</cp:revision>
  <cp:lastPrinted>2018-06-23T07:20:09Z</cp:lastPrinted>
  <dcterms:created xsi:type="dcterms:W3CDTF">2015-01-10T04:56:00Z</dcterms:created>
  <dcterms:modified xsi:type="dcterms:W3CDTF">2018-09-18T05:38:49Z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