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sldIdLst>
    <p:sldId id="466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76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77" r:id="rId47"/>
    <p:sldId id="306" r:id="rId48"/>
    <p:sldId id="307" r:id="rId49"/>
    <p:sldId id="308" r:id="rId50"/>
    <p:sldId id="309" r:id="rId51"/>
    <p:sldId id="310" r:id="rId52"/>
    <p:sldId id="311" r:id="rId53"/>
    <p:sldId id="378" r:id="rId54"/>
    <p:sldId id="312" r:id="rId55"/>
    <p:sldId id="313" r:id="rId56"/>
    <p:sldId id="379" r:id="rId57"/>
    <p:sldId id="314" r:id="rId58"/>
    <p:sldId id="380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2" Type="http://schemas.openxmlformats.org/officeDocument/2006/relationships/commentAuthors" Target="commentAuthors.xml"/><Relationship Id="rId121" Type="http://schemas.openxmlformats.org/officeDocument/2006/relationships/tableStyles" Target="tableStyles.xml"/><Relationship Id="rId120" Type="http://schemas.openxmlformats.org/officeDocument/2006/relationships/viewProps" Target="viewProps.xml"/><Relationship Id="rId12" Type="http://schemas.openxmlformats.org/officeDocument/2006/relationships/slide" Target="slides/slide8.xml"/><Relationship Id="rId119" Type="http://schemas.openxmlformats.org/officeDocument/2006/relationships/presProps" Target="presProps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3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82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89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file:///C:\Users\1V994W2\PycharmProjects\PPT_Background_Generation/pic_temp/0_pic_quater_righ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99.xml"/><Relationship Id="rId4" Type="http://schemas.openxmlformats.org/officeDocument/2006/relationships/image" Target="file:///C:\Users\1V994W2\Documents\Tencent%20Files\574576071\FileRecv\&#25340;&#35013;&#32032;&#26448;\&#20013;&#22269;&#39118;-64\\16\subject_holdright_195,91,1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98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7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C:\Users\1V994W2\PycharmProjects\PPT_Background_Generation/pic_temp/pic_half_left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2" Type="http://schemas.openxmlformats.org/officeDocument/2006/relationships/tags" Target="../tags/tag131.xml"/><Relationship Id="rId11" Type="http://schemas.openxmlformats.org/officeDocument/2006/relationships/image" Target="file:///C:\Users\1V994W2\PycharmProjects\PPT_Background_Generation/pic_temp/pic_half_right.png" TargetMode="Externa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8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0809" y="2611958"/>
            <a:ext cx="939038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523822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78" y="1397000"/>
            <a:ext cx="2523822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882197" y="2135152"/>
            <a:ext cx="6427605" cy="1620419"/>
          </a:xfrm>
        </p:spPr>
        <p:txBody>
          <a:bodyPr lIns="101600" tIns="38100" rIns="25400" bIns="38100" anchor="b" anchorCtr="0">
            <a:normAutofit/>
          </a:bodyPr>
          <a:lstStyle>
            <a:lvl1pPr algn="ctr">
              <a:defRPr sz="6600" spc="600" baseline="0"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882197" y="3886199"/>
            <a:ext cx="6427605" cy="5493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523822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54025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49815" y="2723930"/>
            <a:ext cx="5879725" cy="1410139"/>
          </a:xfrm>
        </p:spPr>
        <p:txBody>
          <a:bodyPr anchor="ctr">
            <a:normAutofit/>
          </a:bodyPr>
          <a:lstStyle>
            <a:lvl1pPr>
              <a:defRPr sz="5400" baseline="0"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662098"/>
            <a:ext cx="4389120" cy="353380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202449" y="2298190"/>
            <a:ext cx="5787564" cy="1433361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523822" cy="406400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9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78" y="1397000"/>
            <a:ext cx="2523822" cy="40640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202218" y="3843129"/>
            <a:ext cx="5787795" cy="46382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9112" y="1208989"/>
            <a:ext cx="398843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2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2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370"/>
            <a:ext cx="720090" cy="722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619885" cy="1625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5" Type="http://schemas.openxmlformats.org/officeDocument/2006/relationships/theme" Target="../theme/theme3.xml"/><Relationship Id="rId24" Type="http://schemas.openxmlformats.org/officeDocument/2006/relationships/tags" Target="../tags/tag194.xml"/><Relationship Id="rId23" Type="http://schemas.openxmlformats.org/officeDocument/2006/relationships/tags" Target="../tags/tag193.xml"/><Relationship Id="rId22" Type="http://schemas.openxmlformats.org/officeDocument/2006/relationships/tags" Target="../tags/tag192.xml"/><Relationship Id="rId21" Type="http://schemas.openxmlformats.org/officeDocument/2006/relationships/tags" Target="../tags/tag191.xml"/><Relationship Id="rId20" Type="http://schemas.openxmlformats.org/officeDocument/2006/relationships/tags" Target="../tags/tag190.xml"/><Relationship Id="rId2" Type="http://schemas.openxmlformats.org/officeDocument/2006/relationships/slideLayout" Target="../slideLayouts/slideLayout18.xml"/><Relationship Id="rId19" Type="http://schemas.openxmlformats.org/officeDocument/2006/relationships/tags" Target="../tags/tag189.xml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41375" y="419100"/>
            <a:ext cx="96011" cy="484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79119" y="419100"/>
            <a:ext cx="99059" cy="484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3375" y="843787"/>
            <a:ext cx="644525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515" y="1806321"/>
            <a:ext cx="11570969" cy="323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16109" y="6406401"/>
            <a:ext cx="3041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490970"/>
            <a:ext cx="12115800" cy="3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27025" y="6490970"/>
            <a:ext cx="11461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上课时间：</a:t>
            </a:r>
            <a:r>
              <a:rPr lang="en-US" altLang="zh-CN" b="1"/>
              <a:t>7:30-9:50</a:t>
            </a:r>
            <a:r>
              <a:rPr lang="zh-CN" altLang="en-US" b="1"/>
              <a:t>（</a:t>
            </a:r>
            <a:r>
              <a:rPr lang="en-US" altLang="zh-CN" b="1"/>
              <a:t>7:15</a:t>
            </a:r>
            <a:r>
              <a:rPr lang="zh-CN" altLang="en-US" b="1"/>
              <a:t>开播）   没声音退出重进    听课</a:t>
            </a:r>
            <a:r>
              <a:rPr lang="en-US" altLang="zh-CN" b="1"/>
              <a:t>2</a:t>
            </a:r>
            <a:r>
              <a:rPr lang="zh-CN" altLang="en-US" b="1"/>
              <a:t>小时以上有全勤奖   大家加油！</a:t>
            </a: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image" Target="../media/image27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3.png"/><Relationship Id="rId2" Type="http://schemas.openxmlformats.org/officeDocument/2006/relationships/image" Target="../media/image16.jpeg"/><Relationship Id="rId1" Type="http://schemas.openxmlformats.org/officeDocument/2006/relationships/image" Target="../media/image11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1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1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1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2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1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21.pn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3.png"/><Relationship Id="rId2" Type="http://schemas.openxmlformats.org/officeDocument/2006/relationships/image" Target="../media/image16.jpeg"/><Relationship Id="rId1" Type="http://schemas.openxmlformats.org/officeDocument/2006/relationships/image" Target="../media/image12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image" Target="../media/image2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2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3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2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27.pn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9.png"/><Relationship Id="rId2" Type="http://schemas.openxmlformats.org/officeDocument/2006/relationships/image" Target="../media/image16.jpeg"/><Relationship Id="rId1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16.jpe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16.jpe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jpeg"/><Relationship Id="rId2" Type="http://schemas.openxmlformats.org/officeDocument/2006/relationships/image" Target="../media/image16.jpe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3.png"/><Relationship Id="rId3" Type="http://schemas.openxmlformats.org/officeDocument/2006/relationships/image" Target="../media/image44.jpeg"/><Relationship Id="rId2" Type="http://schemas.openxmlformats.org/officeDocument/2006/relationships/image" Target="../media/image16.jpe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baike.baidu.com/item/%E6%B3%AA%E9%9B%B6/1582549" TargetMode="External"/><Relationship Id="rId3" Type="http://schemas.openxmlformats.org/officeDocument/2006/relationships/hyperlink" Target="https://baike.baidu.com/item/%E9%A5%B1%E5%95%9C/846306" TargetMode="External"/><Relationship Id="rId2" Type="http://schemas.openxmlformats.org/officeDocument/2006/relationships/image" Target="../media/image16.jpe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8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16.jpeg"/><Relationship Id="rId1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16.jpeg"/><Relationship Id="rId1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16.jpeg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jpeg"/><Relationship Id="rId3" Type="http://schemas.openxmlformats.org/officeDocument/2006/relationships/image" Target="../media/image60.png"/><Relationship Id="rId2" Type="http://schemas.openxmlformats.org/officeDocument/2006/relationships/image" Target="../media/image16.jpeg"/><Relationship Id="rId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16.jpeg"/><Relationship Id="rId1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16.jpeg"/><Relationship Id="rId1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Relationship Id="rId3" Type="http://schemas.openxmlformats.org/officeDocument/2006/relationships/image" Target="../media/image68.png"/><Relationship Id="rId2" Type="http://schemas.openxmlformats.org/officeDocument/2006/relationships/image" Target="../media/image16.jpeg"/><Relationship Id="rId1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2.png"/><Relationship Id="rId2" Type="http://schemas.openxmlformats.org/officeDocument/2006/relationships/image" Target="../media/image16.jpeg"/><Relationship Id="rId1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7.png"/><Relationship Id="rId2" Type="http://schemas.openxmlformats.org/officeDocument/2006/relationships/image" Target="../media/image16.jpeg"/><Relationship Id="rId1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7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7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8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8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2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9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9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91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99.xml"/><Relationship Id="rId2" Type="http://schemas.openxmlformats.org/officeDocument/2006/relationships/image" Target="../media/image16.jpeg"/><Relationship Id="rId1" Type="http://schemas.openxmlformats.org/officeDocument/2006/relationships/image" Target="../media/image93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5.png"/><Relationship Id="rId2" Type="http://schemas.openxmlformats.org/officeDocument/2006/relationships/image" Target="../media/image16.jpeg"/><Relationship Id="rId1" Type="http://schemas.openxmlformats.org/officeDocument/2006/relationships/image" Target="../media/image9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9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9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9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0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0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0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03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6.jpeg"/><Relationship Id="rId1" Type="http://schemas.openxmlformats.org/officeDocument/2006/relationships/image" Target="../media/image104.png"/></Relationships>
</file>

<file path=ppt/slides/_rels/slide9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png"/><Relationship Id="rId3" Type="http://schemas.openxmlformats.org/officeDocument/2006/relationships/image" Target="../media/image108.png"/><Relationship Id="rId2" Type="http://schemas.openxmlformats.org/officeDocument/2006/relationships/image" Target="../media/image16.jpeg"/><Relationship Id="rId1" Type="http://schemas.openxmlformats.org/officeDocument/2006/relationships/image" Target="../media/image107.pn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6.png"/><Relationship Id="rId2" Type="http://schemas.openxmlformats.org/officeDocument/2006/relationships/image" Target="../media/image16.jpeg"/><Relationship Id="rId1" Type="http://schemas.openxmlformats.org/officeDocument/2006/relationships/image" Target="../media/image10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jpeg"/><Relationship Id="rId3" Type="http://schemas.openxmlformats.org/officeDocument/2006/relationships/image" Target="../media/image111.png"/><Relationship Id="rId2" Type="http://schemas.openxmlformats.org/officeDocument/2006/relationships/image" Target="../media/image16.jpeg"/><Relationship Id="rId1" Type="http://schemas.openxmlformats.org/officeDocument/2006/relationships/image" Target="../media/image110.pn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00.xml"/><Relationship Id="rId2" Type="http://schemas.openxmlformats.org/officeDocument/2006/relationships/image" Target="../media/image16.jpeg"/><Relationship Id="rId1" Type="http://schemas.openxmlformats.org/officeDocument/2006/relationships/image" Target="../media/image114.pn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3.png"/><Relationship Id="rId2" Type="http://schemas.openxmlformats.org/officeDocument/2006/relationships/image" Target="../media/image16.jpeg"/><Relationship Id="rId1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/>
              <a:t>中国现代文学史</a:t>
            </a:r>
            <a:endParaRPr lang="zh-CN" altLang="en-US" sz="59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/>
              <a:t>中国现代文学史精讲3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5156" y="511810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.2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郭沫若与《女神》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76" y="871484"/>
            <a:ext cx="11482705" cy="463994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《女神》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特色：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535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采用了内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情感强化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喷发式宣泄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的表达方式；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在形象描绘方式上充满了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昂奋的音调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，浓烈瑰丽的色彩，恢宏勇猛的形象，具有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英雄主义的格调；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SzPct val="96000"/>
              <a:buAutoNum type="arabicPlain" startAt="3"/>
              <a:tabLst>
                <a:tab pos="80200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想象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方式上具有奇特性，达到极度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夸张，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浓郁的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浪漫主义美学特</a:t>
            </a:r>
            <a:r>
              <a:rPr sz="24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征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0895" indent="-798830">
              <a:lnSpc>
                <a:spcPct val="100000"/>
              </a:lnSpc>
              <a:spcBef>
                <a:spcPts val="1440"/>
              </a:spcBef>
              <a:buSzPct val="96000"/>
              <a:buAutoNum type="arabicPlain" startAt="3"/>
              <a:tabLst>
                <a:tab pos="811530" algn="l"/>
              </a:tabLst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上具有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华赡丰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5"/>
              </a:spcBef>
              <a:buSzPct val="96000"/>
              <a:buAutoNum type="arabicPlain" startAt="3"/>
              <a:tabLst>
                <a:tab pos="80200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诗体形式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上，主张绝对的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自由和自主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，创立了多样的自由的诗形，从而为新诗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发展提供了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艺术表现的多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可能性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98407" y="0"/>
            <a:ext cx="355244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9502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3"/>
                </a:lnTo>
                <a:lnTo>
                  <a:pt x="685038" y="504443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59502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30161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685038" y="0"/>
                </a:moveTo>
                <a:lnTo>
                  <a:pt x="0" y="0"/>
                </a:lnTo>
                <a:lnTo>
                  <a:pt x="0" y="504443"/>
                </a:lnTo>
                <a:lnTo>
                  <a:pt x="685038" y="504443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30161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99278" y="730377"/>
            <a:ext cx="180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2725" algn="l"/>
              </a:tabLst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	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325" y="116281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1.4.2二、郭沫若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0429" y="433197"/>
            <a:ext cx="170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1.6.3</a:t>
            </a:r>
            <a:r>
              <a:rPr sz="2800" b="1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田汉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037" y="1052321"/>
            <a:ext cx="553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田汉在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1927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月以后的戏剧创作情况：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037" y="1491648"/>
            <a:ext cx="11687175" cy="455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6055">
              <a:lnSpc>
                <a:spcPct val="130000"/>
              </a:lnSpc>
              <a:spcBef>
                <a:spcPts val="9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1927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月以后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的戏剧创作，如《火之跳舞》显示出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现实主义和阶级意识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的明显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强化。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1931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中国左翼戏剧家联盟成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，田汉当选为主席。创作了《梅雨》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《洪水》等剧作，成为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左翼戏剧运动中高产的剧作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22275" indent="-40957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Font typeface="΢"/>
              <a:buAutoNum type="arabicParenBoth" startAt="2"/>
              <a:tabLst>
                <a:tab pos="422275" algn="l"/>
              </a:tabLst>
            </a:pP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世纪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创作了许多表现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抗日救亡主题的戏剧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，如《扫射》《战友》等；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580"/>
              </a:spcBef>
              <a:buClr>
                <a:srgbClr val="000000"/>
              </a:buClr>
              <a:buSzPct val="96000"/>
              <a:buFont typeface="΢"/>
              <a:buAutoNum type="arabicParenBoth" startAt="2"/>
              <a:tabLst>
                <a:tab pos="39624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抗战爆发后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，田汉怀着满腔热忱投身到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抗日民族统一战线的戏剧运动中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去。改编和创 作了《武则天》、《武松》等二十多个传统戏曲剧本。田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1947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年创作的话剧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《丽人 行》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，则是他在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整个民主主义革命时期戏剧创作的集大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之作。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95605" indent="-3835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Font typeface="΢"/>
              <a:buAutoNum type="arabicParenBoth" startAt="2"/>
              <a:tabLst>
                <a:tab pos="39624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新中国成立后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，田汉在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传统戏曲的改编和话剧创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方面都有新的突破和贡献。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l958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年发表的十二场历史剧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《关汉卿》成功塑造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了元代戏剧家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关汉卿的艺术形象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67088" y="27432"/>
            <a:ext cx="2640345" cy="779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46826" y="963930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90" h="504825">
                <a:moveTo>
                  <a:pt x="683514" y="0"/>
                </a:moveTo>
                <a:lnTo>
                  <a:pt x="0" y="0"/>
                </a:lnTo>
                <a:lnTo>
                  <a:pt x="0" y="504444"/>
                </a:lnTo>
                <a:lnTo>
                  <a:pt x="683514" y="504444"/>
                </a:lnTo>
                <a:lnTo>
                  <a:pt x="935735" y="252222"/>
                </a:lnTo>
                <a:lnTo>
                  <a:pt x="68351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46826" y="963930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90" h="504825">
                <a:moveTo>
                  <a:pt x="0" y="0"/>
                </a:moveTo>
                <a:lnTo>
                  <a:pt x="683514" y="0"/>
                </a:lnTo>
                <a:lnTo>
                  <a:pt x="935735" y="252222"/>
                </a:lnTo>
                <a:lnTo>
                  <a:pt x="683514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85459" y="100812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97281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828546"/>
            <a:ext cx="7645400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被田汉视为“比较能介绍我自己的出世作”的话剧是（）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《获虎之夜》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898390">
              <a:lnSpc>
                <a:spcPct val="2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《咖啡店之一夜》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《名优之死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《丽人行》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8425" y="498728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828546"/>
            <a:ext cx="7645400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被田汉视为“比较能介绍我自己的出世作”的话剧是（）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《获虎之夜》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《咖啡店之一夜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《名优之死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《丽人行》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1511" y="478993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523746"/>
            <a:ext cx="4077970" cy="285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剧本《赵阎王》的作者是（</a:t>
            </a:r>
            <a:r>
              <a:rPr sz="2400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143885" algn="just">
              <a:lnSpc>
                <a:spcPct val="150000"/>
              </a:lnSpc>
              <a:spcBef>
                <a:spcPts val="213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田汉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洪深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曹禺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:夏衍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1511" y="442417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523746"/>
            <a:ext cx="4077970" cy="285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剧本《赵阎王》的作者是（</a:t>
            </a:r>
            <a:r>
              <a:rPr sz="2400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143885" algn="just">
              <a:lnSpc>
                <a:spcPct val="150000"/>
              </a:lnSpc>
              <a:spcBef>
                <a:spcPts val="213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田汉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洪深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曹禺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:夏衍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97281"/>
            <a:ext cx="8787765" cy="370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  <a:tabLst>
                <a:tab pos="846963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1207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田汉艺术探索转变期中最优秀的重要代表作品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650355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《苏州夜话》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《丽人行》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661150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《名优之死》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《卢沟桥》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60705"/>
            <a:ext cx="9082405" cy="373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  <a:tabLst>
                <a:tab pos="8380095" algn="l"/>
                <a:tab pos="876427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1207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田汉艺术探索转变期中最优秀的重要代表作品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	C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944360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《苏州夜话》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《丽人行》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《名优之死》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《卢沟桥》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0500" y="478993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429257"/>
            <a:ext cx="848296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816483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1107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纱厂女工刘金妹这一女性形象出自田汉的话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040755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《咖啡店之夜》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《丽人行》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238875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《名优之死》 D:</a:t>
            </a:r>
            <a:r>
              <a:rPr sz="2400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《回春之曲》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3652" y="424129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429257"/>
            <a:ext cx="867346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835533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1107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纱厂女工刘金妹这一女性形象出自田汉的话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《咖啡店之夜》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B:《丽人行》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429375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《名优之死》 D:</a:t>
            </a:r>
            <a:r>
              <a:rPr sz="2400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《回春之曲》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200" y="2497835"/>
            <a:ext cx="5939028" cy="354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91109"/>
            <a:ext cx="6134735" cy="425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  <a:tabLst>
                <a:tab pos="581660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1410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下列属于田汉创作的剧本有（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301490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《五奎桥》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《家》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980180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《丽人行》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《回春之曲》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《南归》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5811" y="511810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郭沫若与《女神》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8407" y="0"/>
            <a:ext cx="355244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1550" y="1105661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81550" y="1105661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873856"/>
            <a:ext cx="12111990" cy="4081780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5"/>
              </a:spcBef>
              <a:tabLst>
                <a:tab pos="4954270" algn="l"/>
              </a:tabLst>
            </a:pP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《女神》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的意义和贡献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	</a:t>
            </a: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32180" indent="-920115">
              <a:lnSpc>
                <a:spcPct val="100000"/>
              </a:lnSpc>
              <a:spcBef>
                <a:spcPts val="1765"/>
              </a:spcBef>
              <a:buSzPct val="96000"/>
              <a:buAutoNum type="arabicPlain"/>
              <a:tabLst>
                <a:tab pos="93281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表现了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冲破封建旧社会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的狂飙突进</a:t>
            </a:r>
            <a:r>
              <a:rPr sz="28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“五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”时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</a:t>
            </a:r>
            <a:r>
              <a:rPr sz="28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9905">
              <a:lnSpc>
                <a:spcPct val="150000"/>
              </a:lnSpc>
              <a:spcBef>
                <a:spcPts val="670"/>
              </a:spcBef>
              <a:buSzPct val="96000"/>
              <a:buAutoNum type="arabicPlain"/>
              <a:tabLst>
                <a:tab pos="932815" algn="l"/>
              </a:tabLst>
            </a:pP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奇特雄伟的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想象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扩大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新诗的领域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创造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全新的现代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歌抒情</a:t>
            </a:r>
            <a:r>
              <a:rPr sz="28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 公的自我形象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32180" indent="-920115">
              <a:lnSpc>
                <a:spcPct val="100000"/>
              </a:lnSpc>
              <a:spcBef>
                <a:spcPts val="2350"/>
              </a:spcBef>
              <a:buSzPct val="96000"/>
              <a:buAutoNum type="arabicPlain"/>
              <a:tabLst>
                <a:tab pos="932815" algn="l"/>
              </a:tabLst>
            </a:pP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诗歌的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抒情性和个性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的本质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加强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形式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r>
              <a:rPr sz="28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格化的自然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为主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神话和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方故</a:t>
            </a:r>
            <a:r>
              <a:rPr sz="28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充分表</a:t>
            </a:r>
            <a:r>
              <a:rPr sz="2800" b="1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新时代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越了旧</a:t>
            </a:r>
            <a:r>
              <a:rPr sz="28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0325" y="116281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1.4.2二、郭沫若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60705"/>
            <a:ext cx="6737984" cy="428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  <a:tabLst>
                <a:tab pos="5636260" algn="l"/>
                <a:tab pos="641985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1410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下列属于田汉创作的剧本有（	CDE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905375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《五奎桥》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《家》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561840">
              <a:lnSpc>
                <a:spcPct val="15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《丽人行》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《回春之曲》 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E: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《南归》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46023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828546"/>
            <a:ext cx="498665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注重表现“灵的世界”的作家是（</a:t>
            </a:r>
            <a:r>
              <a:rPr sz="2400" spc="-6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丁西林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747770">
              <a:lnSpc>
                <a:spcPct val="2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田汉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洪深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郭沫若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686" y="491109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828546"/>
            <a:ext cx="498665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注重表现“灵的世界”的作家是（</a:t>
            </a:r>
            <a:r>
              <a:rPr sz="2400" spc="-6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丁西林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747770">
              <a:lnSpc>
                <a:spcPct val="2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田汉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洪深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郭沫若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686" y="491109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109" y="6406401"/>
            <a:ext cx="430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" panose="020B0604020202020204"/>
                <a:cs typeface="Arial" panose="020B0604020202020204"/>
              </a:rPr>
            </a:fld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368540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429257"/>
            <a:ext cx="744537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712724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1510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刘振声这一艺术形象出于田汉的剧作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308600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《苏州夜话》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《名优之死》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《南归》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《丽人行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28809" y="6384747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 panose="020B0604020202020204"/>
                <a:cs typeface="Arial" panose="020B0604020202020204"/>
              </a:rPr>
              <a:t>1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7595" y="406984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615" y="1620372"/>
            <a:ext cx="8654415" cy="322770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8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1510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刘振声这一艺术形象出于田汉的剧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800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spc="8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B  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158230" algn="just">
              <a:lnSpc>
                <a:spcPct val="150000"/>
              </a:lnSpc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《苏州夜话》  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b="1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《名优之死》 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C:《南归》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D:《丽人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6144" y="3796284"/>
            <a:ext cx="9339072" cy="225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593" y="491109"/>
            <a:ext cx="5579110" cy="443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补充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郭沫若在</a:t>
            </a:r>
            <a:r>
              <a:rPr sz="3600" spc="-15" baseline="-2000" dirty="0">
                <a:latin typeface="Arial" panose="020B0604020202020204"/>
                <a:cs typeface="Arial" panose="020B0604020202020204"/>
              </a:rPr>
              <a:t>1925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年发表的散文代表作是（）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441700">
              <a:lnSpc>
                <a:spcPts val="5760"/>
              </a:lnSpc>
              <a:spcBef>
                <a:spcPts val="5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《小品六章》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《塔》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《橄榄》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《水平线下》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593" y="411607"/>
            <a:ext cx="5579110" cy="451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补充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郭沫若在</a:t>
            </a:r>
            <a:r>
              <a:rPr sz="3600" spc="-15" baseline="-2000" dirty="0">
                <a:latin typeface="Arial" panose="020B0604020202020204"/>
                <a:cs typeface="Arial" panose="020B0604020202020204"/>
              </a:rPr>
              <a:t>1925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年发表的散文代表作是（）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《小品六章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034155">
              <a:lnSpc>
                <a:spcPts val="5760"/>
              </a:lnSpc>
              <a:spcBef>
                <a:spcPts val="67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《塔》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《橄榄》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《水平线下》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593" y="491109"/>
            <a:ext cx="4072254" cy="443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5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郭沫若的第一部新诗集是（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527300" algn="just">
              <a:lnSpc>
                <a:spcPts val="5760"/>
              </a:lnSpc>
              <a:spcBef>
                <a:spcPts val="5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《红烛》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《女神》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《死水》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《猛虎集》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949" y="451230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1686814"/>
            <a:ext cx="4072254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郭沫若的第一部新诗集是（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505710" algn="just">
              <a:lnSpc>
                <a:spcPts val="5760"/>
              </a:lnSpc>
              <a:spcBef>
                <a:spcPts val="5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《红烛》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《女神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《死水》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《猛虎集》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325" y="451230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1747773"/>
            <a:ext cx="6821805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郭沫若创作《女神》时的文艺思想倾向主要是（</a:t>
            </a:r>
            <a:r>
              <a:rPr sz="24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293995">
              <a:lnSpc>
                <a:spcPct val="162000"/>
              </a:lnSpc>
              <a:spcBef>
                <a:spcPts val="110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唯美主义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象征主义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694555">
              <a:lnSpc>
                <a:spcPct val="2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积极浪漫主义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未来主义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6350" y="509396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1747773"/>
            <a:ext cx="6821805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郭沫若创作《女神》时的文艺思想倾向主要是（</a:t>
            </a:r>
            <a:r>
              <a:rPr sz="24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293995">
              <a:lnSpc>
                <a:spcPct val="162000"/>
              </a:lnSpc>
              <a:spcBef>
                <a:spcPts val="110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唯美主义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象征主义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积极浪漫主义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未来主义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593" y="498728"/>
            <a:ext cx="8041640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5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最能体现五四时期狂飙突进的时代精神的诗篇或诗集是（</a:t>
            </a:r>
            <a:r>
              <a:rPr sz="2400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3211195"/>
            <a:ext cx="276923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胡适的《尝试集》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周作人的《小河》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5760"/>
              </a:lnSpc>
              <a:spcBef>
                <a:spcPts val="67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郭沫若的《女神》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朱自清的《毁灭》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593" y="498728"/>
            <a:ext cx="8041640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5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最能体现五四时期狂飙突进的时代精神的诗篇或诗集是（</a:t>
            </a:r>
            <a:r>
              <a:rPr sz="2400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3211195"/>
            <a:ext cx="276923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胡适的《尝试集》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周作人的《小河》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郭沫若的《女神》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朱自清的《毁灭》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" y="362711"/>
            <a:ext cx="96012" cy="4846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3756" y="362711"/>
            <a:ext cx="9905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1500" y="362711"/>
            <a:ext cx="97536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05527" y="1560957"/>
            <a:ext cx="4293235" cy="3770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课	程：《中国现代文学史》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课程代码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400" spc="-1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00537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ct val="185000"/>
              </a:lnSpc>
              <a:spcBef>
                <a:spcPts val="15"/>
              </a:spcBef>
              <a:tabLst>
                <a:tab pos="926465" algn="l"/>
                <a:tab pos="2603500" algn="l"/>
              </a:tabLst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教	材：《中国现代文学史》 主	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编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 丁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帆	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朱晓进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 marR="462280">
              <a:lnSpc>
                <a:spcPts val="5330"/>
              </a:lnSpc>
              <a:spcBef>
                <a:spcPts val="575"/>
              </a:spcBef>
              <a:tabLst>
                <a:tab pos="469265" algn="l"/>
                <a:tab pos="926465" algn="l"/>
                <a:tab pos="1687830" algn="l"/>
              </a:tabLst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出	版	社：	北京大学出版社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出版时间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400" spc="-2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2011年9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7515" y="1261753"/>
            <a:ext cx="3485916" cy="4706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6275" y="1420367"/>
            <a:ext cx="2988564" cy="4209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3272" y="393191"/>
            <a:ext cx="1504188" cy="504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3272" y="393191"/>
            <a:ext cx="1504315" cy="504825"/>
          </a:xfrm>
          <a:custGeom>
            <a:avLst/>
            <a:gdLst/>
            <a:ahLst/>
            <a:cxnLst/>
            <a:rect l="l" t="t" r="r" b="b"/>
            <a:pathLst>
              <a:path w="1504314" h="504825">
                <a:moveTo>
                  <a:pt x="0" y="84074"/>
                </a:moveTo>
                <a:lnTo>
                  <a:pt x="6607" y="51327"/>
                </a:lnTo>
                <a:lnTo>
                  <a:pt x="24625" y="24606"/>
                </a:lnTo>
                <a:lnTo>
                  <a:pt x="51349" y="6600"/>
                </a:lnTo>
                <a:lnTo>
                  <a:pt x="84074" y="0"/>
                </a:lnTo>
                <a:lnTo>
                  <a:pt x="1420114" y="0"/>
                </a:lnTo>
                <a:lnTo>
                  <a:pt x="1452860" y="6600"/>
                </a:lnTo>
                <a:lnTo>
                  <a:pt x="1479581" y="24606"/>
                </a:lnTo>
                <a:lnTo>
                  <a:pt x="1497587" y="51327"/>
                </a:lnTo>
                <a:lnTo>
                  <a:pt x="1504188" y="84074"/>
                </a:lnTo>
                <a:lnTo>
                  <a:pt x="1504188" y="420370"/>
                </a:lnTo>
                <a:lnTo>
                  <a:pt x="1497587" y="453116"/>
                </a:lnTo>
                <a:lnTo>
                  <a:pt x="1479581" y="479837"/>
                </a:lnTo>
                <a:lnTo>
                  <a:pt x="1452860" y="497843"/>
                </a:lnTo>
                <a:lnTo>
                  <a:pt x="1420114" y="504444"/>
                </a:lnTo>
                <a:lnTo>
                  <a:pt x="84074" y="504444"/>
                </a:lnTo>
                <a:lnTo>
                  <a:pt x="51349" y="497843"/>
                </a:lnTo>
                <a:lnTo>
                  <a:pt x="24625" y="479837"/>
                </a:lnTo>
                <a:lnTo>
                  <a:pt x="6607" y="453116"/>
                </a:lnTo>
                <a:lnTo>
                  <a:pt x="0" y="420370"/>
                </a:lnTo>
                <a:lnTo>
                  <a:pt x="0" y="84074"/>
                </a:lnTo>
                <a:close/>
              </a:path>
            </a:pathLst>
          </a:custGeom>
          <a:ln w="12192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58951" y="459104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参考教材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2638" y="393954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4"/>
                </a:lnTo>
                <a:lnTo>
                  <a:pt x="685038" y="504444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42638" y="393954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81525" y="43776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0690" y="393954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3" y="0"/>
                </a:moveTo>
                <a:lnTo>
                  <a:pt x="0" y="0"/>
                </a:lnTo>
                <a:lnTo>
                  <a:pt x="0" y="504444"/>
                </a:lnTo>
                <a:lnTo>
                  <a:pt x="683513" y="504444"/>
                </a:lnTo>
                <a:lnTo>
                  <a:pt x="935736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20690" y="393954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3" y="0"/>
                </a:lnTo>
                <a:lnTo>
                  <a:pt x="935736" y="252222"/>
                </a:lnTo>
                <a:lnTo>
                  <a:pt x="683513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59577" y="43776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062" y="498728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1747773"/>
            <a:ext cx="7431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“五四”时期对郭沫若思想影响最大的西方哲学是（</a:t>
            </a:r>
            <a:r>
              <a:rPr sz="24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3070986"/>
            <a:ext cx="18542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泛神论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00000"/>
              </a:lnSpc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人道主义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无政府主义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马克思主义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593" y="485647"/>
            <a:ext cx="743140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5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“五四”时期对郭沫若思想影响最大的西方哲学是（</a:t>
            </a:r>
            <a:r>
              <a:rPr sz="24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3070986"/>
            <a:ext cx="18542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泛神论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00000"/>
              </a:lnSpc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人道主义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无政府主义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马克思主义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4910" y="472821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302" y="1806955"/>
            <a:ext cx="285305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《女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神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》出版于（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A:191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9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546225" algn="just">
              <a:lnSpc>
                <a:spcPct val="2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B:1922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C:192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3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D:192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1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9774" y="491109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302" y="1806955"/>
            <a:ext cx="285305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《女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神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》出版于（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A:1919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529080" algn="just">
              <a:lnSpc>
                <a:spcPct val="2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B:1922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C:1923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年 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D:19</a:t>
            </a:r>
            <a:r>
              <a:rPr sz="24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593" y="491109"/>
            <a:ext cx="5741670" cy="411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5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下列均属于郭沫若创作的诗集是（</a:t>
            </a:r>
            <a:r>
              <a:rPr sz="2400" spc="-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 marR="861060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《女神》《前茅》《瓶》《红烛》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《女神》《前茅》《瓶》《恢复》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《女神》《前茅》《恢复》《猛虎集》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《女神》《瓶》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恢复》《黎明的通知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7816" y="490473"/>
            <a:ext cx="5741035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5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下列均属于郭沫若创作的诗集是（</a:t>
            </a:r>
            <a:r>
              <a:rPr sz="2400" spc="-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《女神》《前茅》《瓶》《红烛》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《女神》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前茅》《瓶》《恢复》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C:《女神》《前茅》《恢复》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猛虎集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《女神》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瓶》《恢复》《黎明的通知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BFBFB">
                  <a:alpha val="100000"/>
                </a:srgbClr>
              </a:clrFrom>
              <a:clrTo>
                <a:srgbClr val="FBFB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" y="245745"/>
            <a:ext cx="12089130" cy="61804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6167" y="428320"/>
            <a:ext cx="2164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1.4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闻一多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167" y="1407414"/>
            <a:ext cx="81343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诗集《红烛》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（1923），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《死水》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（1925）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爱国主义情思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167" y="2319020"/>
            <a:ext cx="2320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）思想意义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67" y="2684526"/>
            <a:ext cx="9472930" cy="29184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530985" indent="-252730">
              <a:lnSpc>
                <a:spcPct val="100000"/>
              </a:lnSpc>
              <a:spcBef>
                <a:spcPts val="965"/>
              </a:spcBef>
              <a:buSzPct val="96000"/>
              <a:buAutoNum type="arabicPeriod"/>
              <a:tabLst>
                <a:tab pos="153162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歌颂祖国、思恋祖国。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35430" indent="-252730">
              <a:lnSpc>
                <a:spcPct val="100000"/>
              </a:lnSpc>
              <a:spcBef>
                <a:spcPts val="865"/>
              </a:spcBef>
              <a:buSzPct val="96000"/>
              <a:buAutoNum type="arabicPeriod"/>
              <a:tabLst>
                <a:tab pos="153606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反帝反种族歧视。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35430" indent="-252730">
              <a:lnSpc>
                <a:spcPct val="100000"/>
              </a:lnSpc>
              <a:spcBef>
                <a:spcPts val="865"/>
              </a:spcBef>
              <a:buSzPct val="96000"/>
              <a:buAutoNum type="arabicPeriod"/>
              <a:tabLst>
                <a:tab pos="153606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对军阀统治下的祖国黑暗现实的失望和对祖国新生的信念。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艺术特色：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诗论核心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讲究诗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“三美”：音乐美、绘画美、建筑美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42219" y="4677155"/>
            <a:ext cx="2047494" cy="1898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58689" y="4572"/>
            <a:ext cx="3540937" cy="10786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00805" y="147065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4" y="0"/>
                </a:moveTo>
                <a:lnTo>
                  <a:pt x="0" y="0"/>
                </a:lnTo>
                <a:lnTo>
                  <a:pt x="0" y="504443"/>
                </a:lnTo>
                <a:lnTo>
                  <a:pt x="683514" y="504443"/>
                </a:lnTo>
                <a:lnTo>
                  <a:pt x="935736" y="252221"/>
                </a:lnTo>
                <a:lnTo>
                  <a:pt x="68351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0805" y="147065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4" y="0"/>
                </a:lnTo>
                <a:lnTo>
                  <a:pt x="935736" y="252221"/>
                </a:lnTo>
                <a:lnTo>
                  <a:pt x="683514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39439" y="19088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12058" y="203682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12058" y="203682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51326" y="207975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727" y="154635"/>
            <a:ext cx="3172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65" dirty="0">
                <a:uFill>
                  <a:solidFill>
                    <a:srgbClr val="000000"/>
                  </a:solidFill>
                </a:uFill>
              </a:rPr>
              <a:t>《死水》闻一多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50163" y="983995"/>
            <a:ext cx="2573020" cy="3983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这是一沟绝望的死水，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70000"/>
              </a:lnSpc>
            </a:pP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吹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不起半点漪沦。 不如多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扔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些破铜烂铁， 爽性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泼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你的剩菜残羹。 也许铜的要</a:t>
            </a:r>
            <a:r>
              <a:rPr sz="2000" b="1" dirty="0">
                <a:solidFill>
                  <a:srgbClr val="0061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绿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2000" b="1" dirty="0">
                <a:solidFill>
                  <a:srgbClr val="0061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翡翠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铁罐上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锈</a:t>
            </a:r>
            <a:r>
              <a:rPr sz="20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几瓣</a:t>
            </a:r>
            <a:r>
              <a:rPr sz="2000" b="1" dirty="0">
                <a:solidFill>
                  <a:srgbClr val="0061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桃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花； 再让油</a:t>
            </a:r>
            <a:r>
              <a:rPr sz="2000" b="1" spc="5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腻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织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一层</a:t>
            </a:r>
            <a:r>
              <a:rPr sz="2000" b="1" dirty="0">
                <a:solidFill>
                  <a:srgbClr val="0061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罗绮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霉菌给他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蒸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出些</a:t>
            </a:r>
            <a:r>
              <a:rPr sz="2000" b="1" dirty="0">
                <a:solidFill>
                  <a:srgbClr val="0061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云霞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3992" y="832691"/>
            <a:ext cx="2571115" cy="555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让死水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酵成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一沟</a:t>
            </a:r>
            <a:r>
              <a:rPr sz="2000" b="1" dirty="0">
                <a:solidFill>
                  <a:srgbClr val="0061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绿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酒， 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漂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满了珍珠似</a:t>
            </a:r>
            <a:r>
              <a:rPr sz="2000" b="1" spc="5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0061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</a:t>
            </a:r>
            <a:r>
              <a:rPr sz="2000" b="1" spc="-5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沫； 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小珠们笑声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成大珠， 又被偷酒的花蚊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咬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破。 那么一沟绝望的死水， 也就夸得上几分鲜明。 如果青蛙耐不住寂寞， 又算死水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叫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出了歌声。 这是一沟绝望的死水， 这里断不是美的所在， 不如让给丑恶来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开垦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看它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造</a:t>
            </a:r>
            <a:r>
              <a:rPr sz="2000" b="1" dirty="0">
                <a:solidFill>
                  <a:srgbClr val="3D27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出个什么世界。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58689" y="4572"/>
            <a:ext cx="3540937" cy="1078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85354" y="1288541"/>
            <a:ext cx="3895725" cy="3799205"/>
          </a:xfrm>
          <a:prstGeom prst="rect">
            <a:avLst/>
          </a:prstGeom>
          <a:ln w="28955">
            <a:solidFill>
              <a:srgbClr val="C00000"/>
            </a:solidFill>
          </a:ln>
        </p:spPr>
        <p:txBody>
          <a:bodyPr vert="horz" wrap="square" lIns="0" tIns="2876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65"/>
              </a:spcBef>
            </a:pPr>
            <a:r>
              <a:rPr sz="3200" b="1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一句话</a:t>
            </a:r>
            <a:endParaRPr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2075" marR="244475">
              <a:lnSpc>
                <a:spcPct val="100000"/>
              </a:lnSpc>
              <a:spcBef>
                <a:spcPts val="25"/>
              </a:spcBef>
            </a:pP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有一句话说出就是祸， 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有一句话能点得着火。 别看五千年没有说破， 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你猜得透火山的缄默？ 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说不定是突然着了魔， 突然青天里一个霹雳 爆 一 声 ：  “咱们的中国！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2420" y="445719"/>
            <a:ext cx="2164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1.4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徐志摩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384" y="880871"/>
            <a:ext cx="6719570" cy="4324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059180" marR="5080" indent="-1047115">
              <a:lnSpc>
                <a:spcPct val="149000"/>
              </a:lnSpc>
              <a:spcBef>
                <a:spcPts val="15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：前期：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《志摩的诗》、《翡冷翠的一夜》</a:t>
            </a:r>
            <a:r>
              <a:rPr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 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后期：《猛虎集》和《云游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代表作</a:t>
            </a:r>
            <a:r>
              <a:rPr sz="23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《再别康桥》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（抒情诗）艺术特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色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：①构思精巧，意象新</a:t>
            </a:r>
            <a:r>
              <a:rPr sz="23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颖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7985">
              <a:lnSpc>
                <a:spcPct val="100000"/>
              </a:lnSpc>
              <a:spcBef>
                <a:spcPts val="139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②韵律和谐，富于音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乐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75610">
              <a:lnSpc>
                <a:spcPct val="100000"/>
              </a:lnSpc>
              <a:spcBef>
                <a:spcPts val="1380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③章法整饬，灵活多样。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61970">
              <a:lnSpc>
                <a:spcPct val="100000"/>
              </a:lnSpc>
              <a:spcBef>
                <a:spcPts val="138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④辞藻华美，风格明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丽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2476" y="2721864"/>
            <a:ext cx="2561844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38031" y="13716"/>
            <a:ext cx="3553968" cy="1080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95750" y="35280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95750" y="35280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34002" y="39598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4627" y="1623154"/>
            <a:ext cx="8919137" cy="3849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272" y="393191"/>
            <a:ext cx="1504188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272" y="393191"/>
            <a:ext cx="1504315" cy="504825"/>
          </a:xfrm>
          <a:custGeom>
            <a:avLst/>
            <a:gdLst/>
            <a:ahLst/>
            <a:cxnLst/>
            <a:rect l="l" t="t" r="r" b="b"/>
            <a:pathLst>
              <a:path w="1504314" h="504825">
                <a:moveTo>
                  <a:pt x="0" y="84074"/>
                </a:moveTo>
                <a:lnTo>
                  <a:pt x="6607" y="51327"/>
                </a:lnTo>
                <a:lnTo>
                  <a:pt x="24625" y="24606"/>
                </a:lnTo>
                <a:lnTo>
                  <a:pt x="51349" y="6600"/>
                </a:lnTo>
                <a:lnTo>
                  <a:pt x="84074" y="0"/>
                </a:lnTo>
                <a:lnTo>
                  <a:pt x="1420114" y="0"/>
                </a:lnTo>
                <a:lnTo>
                  <a:pt x="1452860" y="6600"/>
                </a:lnTo>
                <a:lnTo>
                  <a:pt x="1479581" y="24606"/>
                </a:lnTo>
                <a:lnTo>
                  <a:pt x="1497587" y="51327"/>
                </a:lnTo>
                <a:lnTo>
                  <a:pt x="1504188" y="84074"/>
                </a:lnTo>
                <a:lnTo>
                  <a:pt x="1504188" y="420370"/>
                </a:lnTo>
                <a:lnTo>
                  <a:pt x="1497587" y="453116"/>
                </a:lnTo>
                <a:lnTo>
                  <a:pt x="1479581" y="479837"/>
                </a:lnTo>
                <a:lnTo>
                  <a:pt x="1452860" y="497843"/>
                </a:lnTo>
                <a:lnTo>
                  <a:pt x="1420114" y="504444"/>
                </a:lnTo>
                <a:lnTo>
                  <a:pt x="84074" y="504444"/>
                </a:lnTo>
                <a:lnTo>
                  <a:pt x="51349" y="497843"/>
                </a:lnTo>
                <a:lnTo>
                  <a:pt x="24625" y="479837"/>
                </a:lnTo>
                <a:lnTo>
                  <a:pt x="6607" y="453116"/>
                </a:lnTo>
                <a:lnTo>
                  <a:pt x="0" y="420370"/>
                </a:lnTo>
                <a:lnTo>
                  <a:pt x="0" y="84074"/>
                </a:lnTo>
                <a:close/>
              </a:path>
            </a:pathLst>
          </a:custGeom>
          <a:ln w="12192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8951" y="459104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全书框架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749" y="15951"/>
            <a:ext cx="4071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《再别康桥》徐志摩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625475" y="540258"/>
            <a:ext cx="4046220" cy="0"/>
          </a:xfrm>
          <a:custGeom>
            <a:avLst/>
            <a:gdLst/>
            <a:ahLst/>
            <a:cxnLst/>
            <a:rect l="l" t="t" r="r" b="b"/>
            <a:pathLst>
              <a:path w="4046220">
                <a:moveTo>
                  <a:pt x="0" y="0"/>
                </a:moveTo>
                <a:lnTo>
                  <a:pt x="40462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6083" y="834598"/>
            <a:ext cx="2311400" cy="52254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462280">
              <a:lnSpc>
                <a:spcPct val="150000"/>
              </a:lnSpc>
              <a:spcBef>
                <a:spcPts val="115"/>
              </a:spcBef>
            </a:pPr>
            <a:r>
              <a:rPr sz="1800" b="1" spc="-5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轻轻的我走了，  </a:t>
            </a: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正如我轻轻的来； 我轻轻的招手，  </a:t>
            </a:r>
            <a:r>
              <a:rPr sz="1800" b="1" spc="-5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作别西天的云彩。 </a:t>
            </a: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</a:t>
            </a: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河畔的金柳， </a:t>
            </a: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是</a:t>
            </a: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夕阳中的新娘； </a:t>
            </a: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波光里的艳影，  在我的心头荡漾。 </a:t>
            </a:r>
            <a:r>
              <a:rPr sz="1600" b="1" spc="-5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软泥上的青荇，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油油的在水底招摇；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b="1" spc="-10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在康河的柔波里，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我甘心做一条水草！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那榆荫下的一潭，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不是清泉，是天上虹；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6794" y="728853"/>
            <a:ext cx="2082800" cy="5828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揉碎在浮藻间，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沉淀着彩虹似的梦。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寻梦？撑一支长篙， 向青草更青处漫溯； 满载一船星辉，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在星辉斑斓里放歌。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但我不能放歌，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悄悄是别离的笙箫； </a:t>
            </a:r>
            <a:r>
              <a:rPr sz="1800" b="1" spc="-5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夏虫也为我沉默，  </a:t>
            </a: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沉默是今晚的康桥！ 悄悄的我走了，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正如我悄悄的来；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233680">
              <a:lnSpc>
                <a:spcPct val="150000"/>
              </a:lnSpc>
            </a:pPr>
            <a:r>
              <a:rPr sz="1800" b="1" dirty="0">
                <a:solidFill>
                  <a:srgbClr val="33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我挥一挥衣袖，  不带走一片云彩。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3031" y="1658111"/>
            <a:ext cx="4686300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38031" y="13716"/>
            <a:ext cx="3553968" cy="1080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5072" y="410972"/>
            <a:ext cx="2867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我有一个恋爱》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39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769112" y="1208989"/>
            <a:ext cx="3988435" cy="407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24915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我有一个恋爱；——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我爱天上的明星；  我爱他们的晶莹：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61468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人间没有这异样的神明。 </a:t>
            </a:r>
            <a:r>
              <a:rPr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在冷峭的暮冬的黄昏， 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在寂寞的灰色的清晨。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在海上，在风雨后的山顶—— 永远有一颗，万颗的明星！  山涧边小草花的知心，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高楼上小孩童的欢欣，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309880">
              <a:lnSpc>
                <a:spcPct val="100000"/>
              </a:lnSpc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旅行人的灯亮与南针：—— </a:t>
            </a:r>
            <a:r>
              <a:rPr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万万里外闪烁的精灵！</a:t>
            </a:r>
            <a:endParaRPr b="1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2802" y="934923"/>
            <a:ext cx="3683635" cy="481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我有一个破碎的魂灵，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像一堆破碎的水晶，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30988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散布在荒野的枯草里——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/>
              </a:rPr>
              <a:t>饱啜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你一瞬瞬的殷勤。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人生的冰激与柔情，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我也曾尝味，我也曾容忍； 有时阶砌下蟋蟀的秋吟，  引起我心伤，逼迫我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4"/>
              </a:rPr>
              <a:t>泪零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我袒露我的坦白的胸襟，  献爱与一天的明星，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任凭人生是幻是真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地球存在或是消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泯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太空中永远有不昧的明星！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7465" y="513664"/>
            <a:ext cx="5708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徐志摩诗歌的思想意义和艺术特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色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73" y="1209781"/>
            <a:ext cx="11482705" cy="487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buClr>
                <a:srgbClr val="000000"/>
              </a:buClr>
              <a:buSzPct val="96000"/>
              <a:buFont typeface="΢"/>
              <a:buAutoNum type="arabicPlain"/>
              <a:tabLst>
                <a:tab pos="80137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独抒心灵，追求爱与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实现个性解放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，在一定程度上反映了“五四”的时代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精神，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格调清新健康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表达了为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自由恋爱勇于向旧礼教挑战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的决心，包含着反对封建伦理道德、要求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 性解放的积极因素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，热烈清新，真挚自然。社会与人的灵性的对立模式，与社会和大 自然的对立模式同构。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艺术特色：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构思精巧，意象新颖，想象力丰富。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44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韵律和谐，词藻华美，富于音乐美。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50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从整体上看，节式、章法、句法、韵脚都各有变化，呈现出灵活多样的体式。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1518" y="605790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5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11518" y="605790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0" y="0"/>
                </a:moveTo>
                <a:lnTo>
                  <a:pt x="684276" y="0"/>
                </a:lnTo>
                <a:lnTo>
                  <a:pt x="935735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50151" y="64846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9761" y="391795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1600657"/>
            <a:ext cx="7432040" cy="304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贯穿闻一多《红烛》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《死水》两部诗集的诗魂是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2700" marR="5903595">
              <a:lnSpc>
                <a:spcPct val="124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唯美主义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爱国主义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887085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人道主义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:个性解放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9761" y="431419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1600657"/>
            <a:ext cx="7432040" cy="304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贯穿闻一多《红烛》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《死水》两部诗集的诗魂是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唯美主义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爱国主义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887085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人道主义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:个性解放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1214" y="399669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1600657"/>
            <a:ext cx="10283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徐志摩的诗歌创作以1927年为界分为前后两期，属于前期的两本诗集是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163" y="2970022"/>
            <a:ext cx="486219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《志摩的诗》、《云游》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《志摩的诗》、《翡冷翠的一夜》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C:《翡冷翠的一夜》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《云游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《翡冷翠的一夜》、《猛虎集》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3198" y="417957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1600657"/>
            <a:ext cx="10283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徐志摩的诗歌创作以1927年为界分为前后两期，属于前期的两本诗集是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163" y="2970022"/>
            <a:ext cx="489394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《志摩的诗》、《云游》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《志摩的诗》、《翡冷翠的一夜》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C:《翡冷翠的一夜》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《云游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《翡冷翠的一夜》、《猛虎集》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062" y="472821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1417777"/>
            <a:ext cx="4384040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与徐志摩诗集同名的作品是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2700" marR="2245995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《再别康桥》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《红烛》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619250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《雪花的快乐》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:《翡冷翠的一夜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2926" y="436245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04163" y="1417777"/>
            <a:ext cx="4384040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与徐志摩诗集同名的作品是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2700" marR="2245995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《再别康桥》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《红烛》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《雪花的快乐》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《翡冷翠的一夜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062" y="436245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04163" y="1600657"/>
            <a:ext cx="7432040" cy="304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新月派闻一多的诗论的核心内容是“三美”，包括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2700" marR="3769995">
              <a:lnSpc>
                <a:spcPct val="124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音乐美、绘画美、建筑美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音乐美、韵律美、绘画美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660140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韵律美、格律美、音乐美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格律美、建筑美、绘画美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1525" y="703326"/>
          <a:ext cx="5824855" cy="5513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685"/>
                <a:gridCol w="2991485"/>
              </a:tblGrid>
              <a:tr h="863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800" spc="5" dirty="0">
                          <a:solidFill>
                            <a:srgbClr val="C00000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题型</a:t>
                      </a:r>
                      <a:endParaRPr sz="2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800" spc="5" dirty="0">
                          <a:solidFill>
                            <a:srgbClr val="C00000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分值</a:t>
                      </a:r>
                      <a:endParaRPr sz="2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0"/>
                        </a:spcBef>
                      </a:pP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单选题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50"/>
                        </a:spcBef>
                      </a:pPr>
                      <a:r>
                        <a:rPr sz="2400" spc="-70" dirty="0">
                          <a:latin typeface="黑体" panose="02010609060101010101" charset="-122"/>
                          <a:cs typeface="黑体" panose="02010609060101010101" charset="-122"/>
                        </a:rPr>
                        <a:t>20×1=</a:t>
                      </a:r>
                      <a:r>
                        <a:rPr sz="2400" spc="-185" dirty="0"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spc="-95" dirty="0">
                          <a:latin typeface="黑体" panose="02010609060101010101" charset="-122"/>
                          <a:cs typeface="黑体" panose="02010609060101010101" charset="-122"/>
                        </a:rPr>
                        <a:t>20</a:t>
                      </a: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分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5928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多选题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6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-60" dirty="0">
                          <a:latin typeface="黑体" panose="02010609060101010101" charset="-122"/>
                          <a:cs typeface="黑体" panose="02010609060101010101" charset="-122"/>
                        </a:rPr>
                        <a:t>5×2</a:t>
                      </a:r>
                      <a:r>
                        <a:rPr sz="2400" spc="-185" dirty="0"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=</a:t>
                      </a:r>
                      <a:r>
                        <a:rPr sz="2400" spc="-180" dirty="0"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spc="-95" dirty="0">
                          <a:latin typeface="黑体" panose="02010609060101010101" charset="-122"/>
                          <a:cs typeface="黑体" panose="02010609060101010101" charset="-122"/>
                        </a:rPr>
                        <a:t>10</a:t>
                      </a: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分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6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585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15"/>
                        </a:spcBef>
                      </a:pP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名词解释题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15"/>
                        </a:spcBef>
                      </a:pPr>
                      <a:r>
                        <a:rPr sz="2400" spc="-60" dirty="0">
                          <a:latin typeface="黑体" panose="02010609060101010101" charset="-122"/>
                          <a:cs typeface="黑体" panose="02010609060101010101" charset="-122"/>
                        </a:rPr>
                        <a:t>3×4</a:t>
                      </a:r>
                      <a:r>
                        <a:rPr sz="2400" spc="-185" dirty="0"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=</a:t>
                      </a:r>
                      <a:r>
                        <a:rPr sz="2400" spc="-180" dirty="0"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spc="-95" dirty="0">
                          <a:latin typeface="黑体" panose="02010609060101010101" charset="-122"/>
                          <a:cs typeface="黑体" panose="02010609060101010101" charset="-122"/>
                        </a:rPr>
                        <a:t>12</a:t>
                      </a: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分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585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简答题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6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-60" dirty="0">
                          <a:latin typeface="黑体" panose="02010609060101010101" charset="-122"/>
                          <a:cs typeface="黑体" panose="02010609060101010101" charset="-122"/>
                        </a:rPr>
                        <a:t>4×8</a:t>
                      </a:r>
                      <a:r>
                        <a:rPr sz="2400" spc="-185" dirty="0"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=</a:t>
                      </a:r>
                      <a:r>
                        <a:rPr sz="2400" spc="-180" dirty="0"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spc="-95" dirty="0">
                          <a:latin typeface="黑体" panose="02010609060101010101" charset="-122"/>
                          <a:cs typeface="黑体" panose="02010609060101010101" charset="-122"/>
                        </a:rPr>
                        <a:t>32</a:t>
                      </a: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分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6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167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论述题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tabLst>
                          <a:tab pos="914400" algn="l"/>
                        </a:tabLst>
                      </a:pPr>
                      <a:r>
                        <a:rPr sz="2400" dirty="0">
                          <a:latin typeface="黑体" panose="02010609060101010101" charset="-122"/>
                          <a:cs typeface="黑体" panose="02010609060101010101" charset="-122"/>
                        </a:rPr>
                        <a:t>2×13	=26分</a:t>
                      </a:r>
                      <a:endParaRPr sz="2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33272" y="393191"/>
            <a:ext cx="1504188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272" y="393191"/>
            <a:ext cx="1504315" cy="504825"/>
          </a:xfrm>
          <a:custGeom>
            <a:avLst/>
            <a:gdLst/>
            <a:ahLst/>
            <a:cxnLst/>
            <a:rect l="l" t="t" r="r" b="b"/>
            <a:pathLst>
              <a:path w="1504314" h="504825">
                <a:moveTo>
                  <a:pt x="0" y="84074"/>
                </a:moveTo>
                <a:lnTo>
                  <a:pt x="6607" y="51327"/>
                </a:lnTo>
                <a:lnTo>
                  <a:pt x="24625" y="24606"/>
                </a:lnTo>
                <a:lnTo>
                  <a:pt x="51349" y="6600"/>
                </a:lnTo>
                <a:lnTo>
                  <a:pt x="84074" y="0"/>
                </a:lnTo>
                <a:lnTo>
                  <a:pt x="1420114" y="0"/>
                </a:lnTo>
                <a:lnTo>
                  <a:pt x="1452860" y="6600"/>
                </a:lnTo>
                <a:lnTo>
                  <a:pt x="1479581" y="24606"/>
                </a:lnTo>
                <a:lnTo>
                  <a:pt x="1497587" y="51327"/>
                </a:lnTo>
                <a:lnTo>
                  <a:pt x="1504188" y="84074"/>
                </a:lnTo>
                <a:lnTo>
                  <a:pt x="1504188" y="420370"/>
                </a:lnTo>
                <a:lnTo>
                  <a:pt x="1497587" y="453116"/>
                </a:lnTo>
                <a:lnTo>
                  <a:pt x="1479581" y="479837"/>
                </a:lnTo>
                <a:lnTo>
                  <a:pt x="1452860" y="497843"/>
                </a:lnTo>
                <a:lnTo>
                  <a:pt x="1420114" y="504444"/>
                </a:lnTo>
                <a:lnTo>
                  <a:pt x="84074" y="504444"/>
                </a:lnTo>
                <a:lnTo>
                  <a:pt x="51349" y="497843"/>
                </a:lnTo>
                <a:lnTo>
                  <a:pt x="24625" y="479837"/>
                </a:lnTo>
                <a:lnTo>
                  <a:pt x="6607" y="453116"/>
                </a:lnTo>
                <a:lnTo>
                  <a:pt x="0" y="420370"/>
                </a:lnTo>
                <a:lnTo>
                  <a:pt x="0" y="84074"/>
                </a:lnTo>
                <a:close/>
              </a:path>
            </a:pathLst>
          </a:custGeom>
          <a:ln w="12192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8951" y="459104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考试题型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062" y="399669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 题 演</a:t>
            </a:r>
            <a:r>
              <a:rPr sz="24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04163" y="1600657"/>
            <a:ext cx="7432040" cy="304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新月派闻一多的诗论的核心内容是“三美”，包括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音乐美、绘画美、建筑美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音乐美、韵律美、绘画美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660140">
              <a:lnSpc>
                <a:spcPct val="15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韵律美、格律美、音乐美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格律美、建筑美、绘画美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0980" y="419811"/>
            <a:ext cx="2235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6290" algn="l"/>
              </a:tabLst>
            </a:pPr>
            <a:r>
              <a:rPr sz="2800" b="1" spc="-320" dirty="0">
                <a:latin typeface="Microsoft JhengHei" panose="020B0604030504040204" charset="-120"/>
                <a:cs typeface="Microsoft JhengHei" panose="020B0604030504040204" charset="-120"/>
              </a:rPr>
              <a:t>1.5.</a:t>
            </a:r>
            <a:r>
              <a:rPr sz="2800" b="1" spc="-459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散文创作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874522"/>
            <a:ext cx="785050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（一）概况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46430" marR="5080" indent="179705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五四”新文学运动中，散文是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最有成就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的门类。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“五四”时期稍有成就的作家，基本上都是散文家。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60607" y="60960"/>
            <a:ext cx="83820" cy="1484630"/>
          </a:xfrm>
          <a:custGeom>
            <a:avLst/>
            <a:gdLst/>
            <a:ahLst/>
            <a:cxnLst/>
            <a:rect l="l" t="t" r="r" b="b"/>
            <a:pathLst>
              <a:path w="83820" h="1484630">
                <a:moveTo>
                  <a:pt x="83820" y="1484376"/>
                </a:moveTo>
                <a:lnTo>
                  <a:pt x="67520" y="1483820"/>
                </a:lnTo>
                <a:lnTo>
                  <a:pt x="54197" y="1482312"/>
                </a:lnTo>
                <a:lnTo>
                  <a:pt x="45208" y="1480089"/>
                </a:lnTo>
                <a:lnTo>
                  <a:pt x="41910" y="1477391"/>
                </a:lnTo>
                <a:lnTo>
                  <a:pt x="41910" y="749173"/>
                </a:lnTo>
                <a:lnTo>
                  <a:pt x="38611" y="746474"/>
                </a:lnTo>
                <a:lnTo>
                  <a:pt x="29622" y="744251"/>
                </a:lnTo>
                <a:lnTo>
                  <a:pt x="16299" y="742743"/>
                </a:lnTo>
                <a:lnTo>
                  <a:pt x="0" y="742188"/>
                </a:lnTo>
                <a:lnTo>
                  <a:pt x="16299" y="741632"/>
                </a:lnTo>
                <a:lnTo>
                  <a:pt x="29622" y="740124"/>
                </a:lnTo>
                <a:lnTo>
                  <a:pt x="38611" y="737901"/>
                </a:lnTo>
                <a:lnTo>
                  <a:pt x="41910" y="735203"/>
                </a:lnTo>
                <a:lnTo>
                  <a:pt x="41910" y="6985"/>
                </a:lnTo>
                <a:lnTo>
                  <a:pt x="45208" y="4286"/>
                </a:lnTo>
                <a:lnTo>
                  <a:pt x="54197" y="2063"/>
                </a:lnTo>
                <a:lnTo>
                  <a:pt x="67520" y="555"/>
                </a:lnTo>
                <a:lnTo>
                  <a:pt x="8382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04401" y="25044"/>
            <a:ext cx="2656205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31975">
              <a:lnSpc>
                <a:spcPct val="100000"/>
              </a:lnSpc>
              <a:spcBef>
                <a:spcPts val="485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07645" indent="1819275">
              <a:lnSpc>
                <a:spcPts val="2310"/>
              </a:lnSpc>
              <a:spcBef>
                <a:spcPts val="135"/>
              </a:spcBef>
              <a:tabLst>
                <a:tab pos="1831975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周作人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第五节散文创作	冰心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831975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朱自清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83197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散文意义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0584" y="409448"/>
            <a:ext cx="2235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6290" algn="l"/>
              </a:tabLst>
            </a:pPr>
            <a:r>
              <a:rPr sz="2800" b="1" spc="-680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.</a:t>
            </a:r>
            <a:r>
              <a:rPr sz="2800" b="1" spc="-434" dirty="0"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.</a:t>
            </a:r>
            <a:r>
              <a:rPr sz="2800" b="1" spc="-685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散文创作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234821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（二）杂文和“随感录”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053793"/>
            <a:ext cx="1200912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00"/>
              </a:spcBef>
              <a:buFont typeface="΢"/>
              <a:buAutoNum type="arabicPeriod"/>
              <a:tabLst>
                <a:tab pos="443865" algn="l"/>
                <a:tab pos="444500" algn="l"/>
                <a:tab pos="132651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杂 文	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：“五四”时期最早出现的散文作品，是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议论时政为主的杂感短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论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杂文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4795" indent="-252730">
              <a:lnSpc>
                <a:spcPct val="100000"/>
              </a:lnSpc>
              <a:spcBef>
                <a:spcPts val="2380"/>
              </a:spcBef>
              <a:buFont typeface="΢"/>
              <a:buAutoNum type="arabicPeriod"/>
              <a:tabLst>
                <a:tab pos="26543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“随感录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”：1918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《新青年》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开始设立“随感录”栏目。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50670">
              <a:lnSpc>
                <a:spcPct val="100000"/>
              </a:lnSpc>
              <a:spcBef>
                <a:spcPts val="201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先后发表了多人的杂感文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李大钊、陈独秀、鲁迅、周作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、钱玄同、刘半农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60607" y="60960"/>
            <a:ext cx="83820" cy="1484630"/>
          </a:xfrm>
          <a:custGeom>
            <a:avLst/>
            <a:gdLst/>
            <a:ahLst/>
            <a:cxnLst/>
            <a:rect l="l" t="t" r="r" b="b"/>
            <a:pathLst>
              <a:path w="83820" h="1484630">
                <a:moveTo>
                  <a:pt x="83820" y="1484376"/>
                </a:moveTo>
                <a:lnTo>
                  <a:pt x="67520" y="1483820"/>
                </a:lnTo>
                <a:lnTo>
                  <a:pt x="54197" y="1482312"/>
                </a:lnTo>
                <a:lnTo>
                  <a:pt x="45208" y="1480089"/>
                </a:lnTo>
                <a:lnTo>
                  <a:pt x="41910" y="1477391"/>
                </a:lnTo>
                <a:lnTo>
                  <a:pt x="41910" y="749173"/>
                </a:lnTo>
                <a:lnTo>
                  <a:pt x="38611" y="746474"/>
                </a:lnTo>
                <a:lnTo>
                  <a:pt x="29622" y="744251"/>
                </a:lnTo>
                <a:lnTo>
                  <a:pt x="16299" y="742743"/>
                </a:lnTo>
                <a:lnTo>
                  <a:pt x="0" y="742188"/>
                </a:lnTo>
                <a:lnTo>
                  <a:pt x="16299" y="741632"/>
                </a:lnTo>
                <a:lnTo>
                  <a:pt x="29622" y="740124"/>
                </a:lnTo>
                <a:lnTo>
                  <a:pt x="38611" y="737901"/>
                </a:lnTo>
                <a:lnTo>
                  <a:pt x="41910" y="735203"/>
                </a:lnTo>
                <a:lnTo>
                  <a:pt x="41910" y="6985"/>
                </a:lnTo>
                <a:lnTo>
                  <a:pt x="45208" y="4286"/>
                </a:lnTo>
                <a:lnTo>
                  <a:pt x="54197" y="2063"/>
                </a:lnTo>
                <a:lnTo>
                  <a:pt x="67520" y="555"/>
                </a:lnTo>
                <a:lnTo>
                  <a:pt x="8382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04401" y="25044"/>
            <a:ext cx="2656205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31975">
              <a:lnSpc>
                <a:spcPct val="100000"/>
              </a:lnSpc>
              <a:spcBef>
                <a:spcPts val="485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07645" indent="1819275">
              <a:lnSpc>
                <a:spcPts val="2310"/>
              </a:lnSpc>
              <a:spcBef>
                <a:spcPts val="135"/>
              </a:spcBef>
              <a:tabLst>
                <a:tab pos="1831975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周作人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第五节散文创作	冰心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831975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朱自清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83197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散文意义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5878" y="1191005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5878" y="1191005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146" y="123482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-12700" y="140970"/>
            <a:ext cx="822325" cy="462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1370" y="140970"/>
            <a:ext cx="3884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第五节  散文创作</a:t>
            </a:r>
            <a:endParaRPr lang="zh-CN" altLang="en-US" sz="2800" b="1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260" y="745490"/>
            <a:ext cx="1184211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400" b="1"/>
              <a:t>一、概述</a:t>
            </a:r>
            <a:endParaRPr lang="zh-CN" sz="2400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/>
              <a:t>（</a:t>
            </a:r>
            <a:r>
              <a:rPr lang="zh-CN" sz="2400" b="1"/>
              <a:t>三</a:t>
            </a:r>
            <a:r>
              <a:rPr sz="2400" b="1"/>
              <a:t>）“语丝文体”</a:t>
            </a:r>
            <a:endParaRPr sz="2400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/>
              <a:t>1</a:t>
            </a:r>
            <a:r>
              <a:rPr lang="zh-CN" altLang="en-US" sz="2400" b="1"/>
              <a:t>、语丝文体：</a:t>
            </a:r>
            <a:endParaRPr lang="zh-CN" altLang="en-US" sz="2400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）语丝作家：</a:t>
            </a:r>
            <a:r>
              <a:rPr lang="zh-CN" altLang="en-US" sz="2400" b="1" u="sng">
                <a:solidFill>
                  <a:srgbClr val="C00000"/>
                </a:solidFill>
              </a:rPr>
              <a:t>鲁迅、周作人</a:t>
            </a:r>
            <a:r>
              <a:rPr lang="zh-CN" altLang="en-US" sz="2400"/>
              <a:t>、孙伏园、孙福熙、川岛、</a:t>
            </a:r>
            <a:r>
              <a:rPr lang="zh-CN" altLang="en-US" sz="2400" b="1" u="sng">
                <a:solidFill>
                  <a:srgbClr val="C00000"/>
                </a:solidFill>
              </a:rPr>
              <a:t>林语堂</a:t>
            </a:r>
            <a:r>
              <a:rPr lang="zh-CN" altLang="en-US" sz="2400"/>
              <a:t>等</a:t>
            </a:r>
            <a:endParaRPr lang="zh-CN" alt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 b="1" u="sng">
                <a:solidFill>
                  <a:srgbClr val="C00000"/>
                </a:solidFill>
              </a:rPr>
              <a:t>周作人</a:t>
            </a:r>
            <a:r>
              <a:rPr lang="zh-CN" altLang="en-US" sz="2400"/>
              <a:t>：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叙述与抒情结合的</a:t>
            </a:r>
            <a:r>
              <a:rPr lang="zh-CN" altLang="en-US" sz="2400" b="1"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言志小品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闲适、青涩、充满知识性和趣味性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        </a:t>
            </a:r>
            <a:r>
              <a:rPr lang="zh-CN" altLang="en-US" sz="2400" b="1" u="sng">
                <a:solidFill>
                  <a:srgbClr val="C00000"/>
                </a:solidFill>
              </a:rPr>
              <a:t>林语堂</a:t>
            </a:r>
            <a:r>
              <a:rPr lang="zh-CN" altLang="en-US" sz="2400"/>
              <a:t>：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《语丝》撰稿人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创办《论语》。总体倾向反封建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反军阀统治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积极意义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）“语丝文体</a:t>
            </a:r>
            <a:r>
              <a:rPr lang="en-US" altLang="zh-CN" sz="2400"/>
              <a:t>”</a:t>
            </a:r>
            <a:r>
              <a:rPr lang="zh-CN" altLang="en-US" sz="2400"/>
              <a:t>特色是：短小犀利，富于俏皮和讽刺，任意而谈，无所顾忌。</a:t>
            </a:r>
            <a:endParaRPr lang="zh-CN" alt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            在现代散文发展中影响甚大。</a:t>
            </a:r>
            <a:endParaRPr lang="zh-CN" alt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美文</a:t>
            </a:r>
            <a:r>
              <a:rPr lang="zh-CN" altLang="en-US" sz="2400"/>
              <a:t>：</a:t>
            </a:r>
            <a:r>
              <a:rPr lang="zh-CN" altLang="en-US" sz="2400" b="1" u="sng">
                <a:solidFill>
                  <a:srgbClr val="C00000"/>
                </a:solidFill>
              </a:rPr>
              <a:t>周作人</a:t>
            </a:r>
            <a:r>
              <a:rPr lang="zh-CN" altLang="en-US" sz="2400"/>
              <a:t>从西方引入</a:t>
            </a:r>
            <a:r>
              <a:rPr lang="en-US" altLang="zh-CN" sz="2400"/>
              <a:t>“</a:t>
            </a:r>
            <a:r>
              <a:rPr lang="zh-CN" altLang="en-US" sz="2400"/>
              <a:t>美文</a:t>
            </a:r>
            <a:r>
              <a:rPr lang="en-US" altLang="zh-CN" sz="2400"/>
              <a:t>”</a:t>
            </a:r>
            <a:r>
              <a:rPr lang="zh-CN" altLang="en-US" sz="2400"/>
              <a:t>的概念，提倡“记述的”、“艺术的”</a:t>
            </a:r>
            <a:r>
              <a:rPr lang="zh-CN" altLang="en-US" sz="2400" b="1" u="sng">
                <a:solidFill>
                  <a:srgbClr val="C00000"/>
                </a:solidFill>
              </a:rPr>
              <a:t>叙事抒情散文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9" name="圆角矩形 18"/>
          <p:cNvSpPr/>
          <p:nvPr/>
        </p:nvSpPr>
        <p:spPr>
          <a:xfrm>
            <a:off x="3081020" y="1253490"/>
            <a:ext cx="900430" cy="521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选择</a:t>
            </a:r>
            <a:endParaRPr lang="zh-CN" altLang="en-US" sz="2400" b="1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25090" y="1885950"/>
            <a:ext cx="1508760" cy="5346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名词解释</a:t>
            </a:r>
            <a:endParaRPr lang="zh-CN" altLang="en-US" sz="2400" b="1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282" y="404622"/>
            <a:ext cx="262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2530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.1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散文创作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26" y="1172413"/>
            <a:ext cx="4749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（三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8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“五四”散文主要作家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726" y="1906015"/>
            <a:ext cx="1157859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100"/>
              </a:spcBef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林语堂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1932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年创办《论语》、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1934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年创办《人世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》、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1935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年创办《宇宙风》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60000"/>
              </a:lnSpc>
              <a:spcBef>
                <a:spcPts val="570"/>
              </a:spcBef>
              <a:buSzPct val="96000"/>
              <a:buAutoNum type="arabicPeriod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新文学早期写苏俄见闻的报告文学集：瞿秋白的两部通讯散文集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《新俄国游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（又 名《饿乡纪程》）和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《赤都心史》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可视为中国现代报告文学的萌芽。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64666" y="37988"/>
            <a:ext cx="2309440" cy="132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28894" y="118338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5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28894" y="1183386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0" y="0"/>
                </a:moveTo>
                <a:lnTo>
                  <a:pt x="684276" y="0"/>
                </a:lnTo>
                <a:lnTo>
                  <a:pt x="935735" y="251460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67527" y="1226007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282" y="404622"/>
            <a:ext cx="262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2530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.1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散文创作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26" y="926035"/>
            <a:ext cx="4749800" cy="137096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（三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8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“五四”散文主要作家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郭沫若：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726" y="2280666"/>
            <a:ext cx="9958705" cy="2781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散文集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《塔》、《橄榄》、《水平线下》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3737610">
              <a:lnSpc>
                <a:spcPct val="15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散文代表作：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1925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年《小品六章》（散文诗） 散文特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35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自己生活的记叙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，纵情抒写</a:t>
            </a:r>
            <a:r>
              <a:rPr sz="24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无拘无束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，潇洒自如；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44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作品主人公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自我抒情色彩很浓；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440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散文诗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语言讲究雕饰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，回味无穷，体现了狂飙突进的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浪漫主义美学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64666" y="37988"/>
            <a:ext cx="2309440" cy="132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31557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31557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71080" y="107454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11773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11773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51550" y="107454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282" y="372617"/>
            <a:ext cx="262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2530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.1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散文创作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26" y="1098042"/>
            <a:ext cx="4749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（三）</a:t>
            </a:r>
            <a:r>
              <a:rPr sz="2800" b="1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“五四”散文主要作家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726" y="1556410"/>
            <a:ext cx="11714480" cy="488759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1967230" algn="l"/>
              </a:tabLst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郁达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夫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	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散文集：《鸡肋集》、《奇零集》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散文特</a:t>
            </a:r>
            <a:r>
              <a:rPr sz="28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：（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率真坦诚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，感情外显，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自叙传色彩很浓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220"/>
              </a:spcBef>
              <a:buClr>
                <a:srgbClr val="000000"/>
              </a:buClr>
              <a:buSzPct val="96000"/>
              <a:buFont typeface="΢"/>
              <a:buAutoNum type="arabicPlain" startAt="2"/>
              <a:tabLst>
                <a:tab pos="80137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内容丰富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，包含身世不幸、世道不公、生涯困顿、对劳动人民的同情和尊敬；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150"/>
              </a:spcBef>
              <a:buSzPct val="96000"/>
              <a:buAutoNum type="arabicPlain" startAt="2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古典文学的神韵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不太讲究章法，质量有高有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徐志摩散文：</a:t>
            </a:r>
            <a:r>
              <a:rPr sz="2400" b="1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北戴河海滨的幻象》、《翡冷翠山居闲话》、</a:t>
            </a:r>
            <a:r>
              <a:rPr sz="2400" b="1" spc="-8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《“浓得化不开”》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《我所知道的康桥》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抒情散文：注重抒写性灵，想象丰富，结构繁难，语言铺张，辞藻浓艳。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议论散文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思想保守。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64666" y="37988"/>
            <a:ext cx="2309440" cy="132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31557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31557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11773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11773" y="103098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51550" y="1074546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1595" algn="l"/>
              </a:tabLst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	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06321"/>
            <a:ext cx="568007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“五四”时期最早出现的散文作品是（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抒情散文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439920">
              <a:lnSpc>
                <a:spcPct val="200000"/>
              </a:lnSpc>
              <a:spcBef>
                <a:spcPts val="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杂文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小品文  </a:t>
            </a:r>
            <a:r>
              <a:rPr sz="2400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诗歌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28809" y="63847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55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143" y="1806321"/>
            <a:ext cx="568007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“五四”时期最早出现的散文作品是（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抒情散文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439920">
              <a:lnSpc>
                <a:spcPct val="2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杂文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小品文  </a:t>
            </a:r>
            <a:r>
              <a:rPr sz="2400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诗歌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8993" y="864629"/>
            <a:ext cx="6479540" cy="120840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930275" lvl="2" indent="-918210">
              <a:lnSpc>
                <a:spcPct val="100000"/>
              </a:lnSpc>
              <a:spcBef>
                <a:spcPts val="1535"/>
              </a:spcBef>
              <a:buAutoNum type="arabicPeriod" startAt="2"/>
              <a:tabLst>
                <a:tab pos="930275" algn="l"/>
                <a:tab pos="930910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周作人——最早从西方引入“美文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概念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726440" lvl="3" indent="-295275">
              <a:lnSpc>
                <a:spcPct val="100000"/>
              </a:lnSpc>
              <a:spcBef>
                <a:spcPts val="1665"/>
              </a:spcBef>
              <a:buSzPct val="96000"/>
              <a:buFont typeface="΢"/>
              <a:buAutoNum type="arabicPeriod"/>
              <a:tabLst>
                <a:tab pos="72707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作家简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介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新文化运动代表人物之一。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93" y="2040015"/>
            <a:ext cx="11610975" cy="34709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419100">
              <a:lnSpc>
                <a:spcPct val="139000"/>
              </a:lnSpc>
              <a:spcBef>
                <a:spcPts val="620"/>
              </a:spcBef>
              <a:buSzPct val="96000"/>
              <a:buFont typeface="΢"/>
              <a:buAutoNum type="arabicPeriod" startAt="2"/>
              <a:tabLst>
                <a:tab pos="72707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主要作</a:t>
            </a:r>
            <a:r>
              <a:rPr sz="28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文集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《雨天的书》、《自己的园地》、《谈龙集》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、《谈虎集》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周作人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《新青年》发表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《人的文学》：以人道主义为本，对于人生诸问题，加以记 录研究的文字；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倡导“平民的文学”的主张“；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4010" indent="-321945">
              <a:lnSpc>
                <a:spcPct val="100000"/>
              </a:lnSpc>
              <a:spcBef>
                <a:spcPts val="1675"/>
              </a:spcBef>
              <a:buSzPct val="96000"/>
              <a:buAutoNum type="arabicPeriod" startAt="2"/>
              <a:tabLst>
                <a:tab pos="33464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散文思想内容：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500"/>
              </a:spcBef>
              <a:buSzPct val="96000"/>
              <a:buAutoNum type="arabicPlain"/>
              <a:tabLst>
                <a:tab pos="80200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抨击国民性的弱点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1490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宣扬一种隐逸的、逸乐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士大夫情趣。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95204" y="4428794"/>
            <a:ext cx="1796795" cy="2243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90276" y="4623815"/>
            <a:ext cx="1441703" cy="1673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92995" y="18288"/>
            <a:ext cx="2581656" cy="1493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8931" y="451815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二、周作人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05778" y="1530858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685038" y="0"/>
                </a:moveTo>
                <a:lnTo>
                  <a:pt x="0" y="0"/>
                </a:lnTo>
                <a:lnTo>
                  <a:pt x="0" y="504443"/>
                </a:lnTo>
                <a:lnTo>
                  <a:pt x="685038" y="504443"/>
                </a:lnTo>
                <a:lnTo>
                  <a:pt x="937260" y="252221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5778" y="1530858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0" y="0"/>
                </a:moveTo>
                <a:lnTo>
                  <a:pt x="685038" y="0"/>
                </a:lnTo>
                <a:lnTo>
                  <a:pt x="937260" y="252221"/>
                </a:lnTo>
                <a:lnTo>
                  <a:pt x="685038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45554" y="157505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25440" y="1737360"/>
            <a:ext cx="175895" cy="4546600"/>
          </a:xfrm>
          <a:custGeom>
            <a:avLst/>
            <a:gdLst/>
            <a:ahLst/>
            <a:cxnLst/>
            <a:rect l="l" t="t" r="r" b="b"/>
            <a:pathLst>
              <a:path w="175895" h="4546600">
                <a:moveTo>
                  <a:pt x="175387" y="4546092"/>
                </a:moveTo>
                <a:lnTo>
                  <a:pt x="141208" y="4544943"/>
                </a:lnTo>
                <a:lnTo>
                  <a:pt x="113315" y="4541812"/>
                </a:lnTo>
                <a:lnTo>
                  <a:pt x="94519" y="4537165"/>
                </a:lnTo>
                <a:lnTo>
                  <a:pt x="87630" y="4531474"/>
                </a:lnTo>
                <a:lnTo>
                  <a:pt x="87630" y="2287651"/>
                </a:lnTo>
                <a:lnTo>
                  <a:pt x="80742" y="2281993"/>
                </a:lnTo>
                <a:lnTo>
                  <a:pt x="61960" y="2277348"/>
                </a:lnTo>
                <a:lnTo>
                  <a:pt x="34105" y="2274202"/>
                </a:lnTo>
                <a:lnTo>
                  <a:pt x="0" y="2273046"/>
                </a:lnTo>
                <a:lnTo>
                  <a:pt x="34105" y="2271889"/>
                </a:lnTo>
                <a:lnTo>
                  <a:pt x="61960" y="2268743"/>
                </a:lnTo>
                <a:lnTo>
                  <a:pt x="80742" y="2264098"/>
                </a:lnTo>
                <a:lnTo>
                  <a:pt x="87630" y="2258441"/>
                </a:lnTo>
                <a:lnTo>
                  <a:pt x="87630" y="14604"/>
                </a:lnTo>
                <a:lnTo>
                  <a:pt x="94519" y="8947"/>
                </a:lnTo>
                <a:lnTo>
                  <a:pt x="113315" y="4302"/>
                </a:lnTo>
                <a:lnTo>
                  <a:pt x="141208" y="1156"/>
                </a:lnTo>
                <a:lnTo>
                  <a:pt x="17538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9347" y="1648205"/>
            <a:ext cx="627761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1660">
              <a:lnSpc>
                <a:spcPct val="100000"/>
              </a:lnSpc>
              <a:spcBef>
                <a:spcPts val="100"/>
              </a:spcBef>
              <a:tabLst>
                <a:tab pos="534987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第一节	概述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91660">
              <a:lnSpc>
                <a:spcPct val="100000"/>
              </a:lnSpc>
              <a:spcBef>
                <a:spcPts val="1775"/>
              </a:spcBef>
              <a:tabLst>
                <a:tab pos="534987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第二节	鲁迅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91660">
              <a:lnSpc>
                <a:spcPct val="100000"/>
              </a:lnSpc>
              <a:spcBef>
                <a:spcPts val="1780"/>
              </a:spcBef>
              <a:tabLst>
                <a:tab pos="534987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第三节	小说创作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8356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第一章	文学革命与“五四”新文学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391660">
              <a:lnSpc>
                <a:spcPct val="100000"/>
              </a:lnSpc>
              <a:spcBef>
                <a:spcPts val="575"/>
              </a:spcBef>
              <a:tabLst>
                <a:tab pos="5349875" algn="l"/>
              </a:tabLst>
            </a:pPr>
            <a:r>
              <a:rPr sz="1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第四</a:t>
            </a: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节</a:t>
            </a: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诗歌创作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391660" marR="5080">
              <a:lnSpc>
                <a:spcPct val="310000"/>
              </a:lnSpc>
              <a:tabLst>
                <a:tab pos="534987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第五节	散文创作 第六节	戏剧创作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9455" y="1187450"/>
            <a:ext cx="1117155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现在还须说明，我所说的人道主义，并非世间所谓“悲天悯人”或“博施济众”的慈善主义，乃是一种个人主义的人间本位主义。这理由是，第一，人在人类中，正如森林中的一株树木。森林盛了，各树也都茂盛。但要森林盛，去仍非靠各树各自茂盛不可。第二，个人爱人类，就只为人类中有了我，与我相关的缘故。墨子说，“爱人不外己，己在所爱之中”，便是最透彻的话。上文所谓利己而又利他，利他即是利己，正是这个意思，所以我说的人道主义，是从个人做起。要讲人道，爱人类，便须先使自己有人的资格，占得人的位置。耶稣说，“爱邻如己”。如不先知自爱，怎能“如己”的爱别人呢？至于无我的爱，纯粹的利他，我以为是不可能的。人为了所爱的人，或所信的主义，能够有献身的行为。若是割肉饲鹰，投身给饿虎吃，那是超人间的道德，不是人所能为的了。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272415"/>
            <a:ext cx="2437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人的文学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5848" y="1102867"/>
            <a:ext cx="648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.2	周作人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最早从西方引入“美文”概念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448" y="1802079"/>
            <a:ext cx="3719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2400" b="1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周作人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散文的艺术成就</a:t>
            </a:r>
            <a:r>
              <a:rPr sz="2700" baseline="200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700" baseline="20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48" y="2147061"/>
            <a:ext cx="7824470" cy="27806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01370" indent="-789305">
              <a:lnSpc>
                <a:spcPct val="100000"/>
              </a:lnSpc>
              <a:spcBef>
                <a:spcPts val="1540"/>
              </a:spcBef>
              <a:buSzPct val="96000"/>
              <a:buFont typeface="΢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旁征博引，于谈天说地中显示出深厚的学识、才情。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SzPct val="96000"/>
              <a:buFont typeface="΢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舒展自如，娓娓而谈。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SzPct val="96000"/>
              <a:buFont typeface="΢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平和冲淡，恬适淡远。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SzPct val="96000"/>
              <a:buFont typeface="΢"/>
              <a:buAutoNum type="arabicPlain"/>
              <a:tabLst>
                <a:tab pos="80200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语言简练而意蕴丰厚。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indent="-789305">
              <a:lnSpc>
                <a:spcPct val="100000"/>
              </a:lnSpc>
              <a:spcBef>
                <a:spcPts val="1440"/>
              </a:spcBef>
              <a:buSzPct val="96000"/>
              <a:buFont typeface="΢"/>
              <a:buAutoNum type="arabicPlain"/>
              <a:tabLst>
                <a:tab pos="802005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机智幽默，情趣似盎然而实苦涩。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92995" y="18288"/>
            <a:ext cx="2581656" cy="149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9540" y="391794"/>
            <a:ext cx="18027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二、周作人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3558" y="1622297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3" y="0"/>
                </a:moveTo>
                <a:lnTo>
                  <a:pt x="0" y="0"/>
                </a:lnTo>
                <a:lnTo>
                  <a:pt x="0" y="504443"/>
                </a:lnTo>
                <a:lnTo>
                  <a:pt x="683513" y="504443"/>
                </a:lnTo>
                <a:lnTo>
                  <a:pt x="935736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83558" y="1622297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3" y="0"/>
                </a:lnTo>
                <a:lnTo>
                  <a:pt x="935736" y="252222"/>
                </a:lnTo>
                <a:lnTo>
                  <a:pt x="683513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22190" y="16664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8036" y="468833"/>
            <a:ext cx="1808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1.5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冰心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" y="3638550"/>
            <a:ext cx="207263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艺术特色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848" y="4074159"/>
            <a:ext cx="8129905" cy="16725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95935" indent="-483870">
              <a:lnSpc>
                <a:spcPct val="100000"/>
              </a:lnSpc>
              <a:spcBef>
                <a:spcPts val="1540"/>
              </a:spcBef>
              <a:buSzPct val="96000"/>
              <a:buFont typeface="΢"/>
              <a:buAutoNum type="arabicPlain"/>
              <a:tabLst>
                <a:tab pos="4965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善于捕捉刹那间的感触，抒发内心，抒情性浓郁。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95935" indent="-483870">
              <a:lnSpc>
                <a:spcPct val="100000"/>
              </a:lnSpc>
              <a:spcBef>
                <a:spcPts val="1445"/>
              </a:spcBef>
              <a:buSzPct val="96000"/>
              <a:buFont typeface="΢"/>
              <a:buAutoNum type="arabicPlain"/>
              <a:tabLst>
                <a:tab pos="4965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：布局自然，不讲究结构，空灵飘逸。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95935" indent="-483870">
              <a:lnSpc>
                <a:spcPct val="100000"/>
              </a:lnSpc>
              <a:spcBef>
                <a:spcPts val="1435"/>
              </a:spcBef>
              <a:buSzPct val="96000"/>
              <a:buFont typeface="΢"/>
              <a:buAutoNum type="arabicPlain"/>
              <a:tabLst>
                <a:tab pos="4965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言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：清丽典雅。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78568" y="3177539"/>
            <a:ext cx="1981200" cy="264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73460" y="39022"/>
            <a:ext cx="2360085" cy="136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97073" y="3595878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20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97073" y="3595878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20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35960" y="363969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3197" y="1692401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4"/>
                </a:lnTo>
                <a:lnTo>
                  <a:pt x="685038" y="504444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13197" y="1692401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5260" y="1642998"/>
            <a:ext cx="11901170" cy="181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295275">
              <a:lnSpc>
                <a:spcPct val="100000"/>
              </a:lnSpc>
              <a:spcBef>
                <a:spcPts val="95"/>
              </a:spcBef>
              <a:buSzPct val="96000"/>
              <a:buFont typeface="΢"/>
              <a:buAutoNum type="arabicPeriod"/>
              <a:tabLst>
                <a:tab pos="333375" algn="l"/>
                <a:tab pos="508952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作者简介：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谢婉莹，笔名冰心。	</a:t>
            </a:r>
            <a:r>
              <a:rPr sz="3600" b="1" baseline="-8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</a:t>
            </a:r>
            <a:endParaRPr sz="3600" b="1" baseline="-8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2740" indent="-295275">
              <a:lnSpc>
                <a:spcPct val="100000"/>
              </a:lnSpc>
              <a:spcBef>
                <a:spcPts val="2270"/>
              </a:spcBef>
              <a:buSzPct val="96000"/>
              <a:buFont typeface="΢"/>
              <a:buAutoNum type="arabicPeriod"/>
              <a:tabLst>
                <a:tab pos="33337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主要作品：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散文集：《寄小读者》、《再寄小读者》、《三寄小读者》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《小桔灯》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2740" indent="-295275">
              <a:lnSpc>
                <a:spcPct val="100000"/>
              </a:lnSpc>
              <a:spcBef>
                <a:spcPts val="1680"/>
              </a:spcBef>
              <a:buSzPct val="96000"/>
              <a:buFont typeface="΢"/>
              <a:buAutoNum type="arabicPeriod"/>
              <a:tabLst>
                <a:tab pos="33337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思想内容：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爱的哲学”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；歌咏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母爱、童心、大自然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为基本主题。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245" y="675005"/>
            <a:ext cx="1141095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似曾相识的小朋友们：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我以抱病又将远行之身，此三两月内，自分已和文字绝缘；因为昨天看见《晨报》副刊上已特辟了“儿童世界”一栏，欣喜之下，便借着软弱的手腕，生疏的笔墨，来和可爱的小朋友，作第一次的通讯。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在这开宗明义的第一信里，请你们容我在你们面前介绍我自己。我是你们天真队里的一个落伍者——然而有一件事，是我常常用以自傲的：就是我从前也曾是一个小孩子，现在还 有时仍是一个小孩子。为着要保守这一点天真直到我转入另一世界时为止，我恳切的希望你们帮助我，提携我，我自己也要永远勉励着，做你们的一个最热情最忠实的朋友！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朋友，我要走到很远的地方去。我十分的喜欢有这次的远行，因为或者可以从旅行中多得些材料，以后的通讯里，能告诉你们些略为新奇的事情。——我去的地方，是在地球的那一边。我有三个弟弟，最小的十三岁了。他念过地理，知道地球是圆的。他开玩笑的和我说：“姊姊，你走了，我们想你的时候，可以拿一条很长的竹竿子，从我们的院子里，直穿到对面你们的院子去，穿成一个孔穴。我们从那孔穴里，可以彼此看见。我看看你别后是否胖了，或是瘦了。”小朋友想这是可能的事情么？——我又有一个小朋友，今年四岁了。他有一天问我说：“姑姑，你去的地方，是比前门还 远么？”小朋友看是地球的那一边远呢？还是前门远呢？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070" y="20891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《寄小读者》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5222" y="388696"/>
            <a:ext cx="2164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1.5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朱自清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1162050"/>
            <a:ext cx="944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.作家简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介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：朱自清，字佩弦。五四以来最有影响力的散文作家之一。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1527165"/>
            <a:ext cx="8835390" cy="15627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1255"/>
              </a:spcBef>
              <a:buSzPct val="96000"/>
              <a:buAutoNum type="arabicPeriod" startAt="2"/>
              <a:tabLst>
                <a:tab pos="288290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主要作品：散文集有《踪迹》、《背影》，抒情长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《毁灭》。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7655" indent="-275590">
              <a:lnSpc>
                <a:spcPct val="100000"/>
              </a:lnSpc>
              <a:spcBef>
                <a:spcPts val="1155"/>
              </a:spcBef>
              <a:buSzPct val="96000"/>
              <a:buAutoNum type="arabicPeriod" startAt="2"/>
              <a:tabLst>
                <a:tab pos="28829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题材类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：①社会性、政治性较强；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《白种</a:t>
            </a: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上帝的骄子》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31645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②描写感人至深的亲情、友情、人情；《背影》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5713" y="3063611"/>
            <a:ext cx="3987800" cy="104584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③写景抒情；《荷塘月色》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④表现生活情趣。《谈抽烟》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601083"/>
            <a:ext cx="9670415" cy="10445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艺术特色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一是善于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细腻地描写景物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31645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二是语言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华美秀丽，修辞繁复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：“清幽”“秀丽”“隽永”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24980" y="2787026"/>
            <a:ext cx="1822816" cy="2317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3595" y="2945892"/>
            <a:ext cx="1325879" cy="1819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73183" y="0"/>
            <a:ext cx="2650235" cy="1482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48621" y="1762505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5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48621" y="1762505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90" h="502919">
                <a:moveTo>
                  <a:pt x="0" y="0"/>
                </a:moveTo>
                <a:lnTo>
                  <a:pt x="684276" y="0"/>
                </a:lnTo>
                <a:lnTo>
                  <a:pt x="935735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788143" y="1806066"/>
            <a:ext cx="330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</a:t>
            </a:r>
            <a:endParaRPr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8586" y="3035045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20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59" y="251459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8586" y="3035045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20">
                <a:moveTo>
                  <a:pt x="0" y="0"/>
                </a:moveTo>
                <a:lnTo>
                  <a:pt x="685800" y="0"/>
                </a:lnTo>
                <a:lnTo>
                  <a:pt x="937259" y="251459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7803" y="3078226"/>
            <a:ext cx="330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endParaRPr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0675" y="955040"/>
            <a:ext cx="110375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年暑假到上海，在一路电车的头等里，见一个大西洋人带着一个小西洋人，相并地坐着。我不能确说他俩是英国人或美国人；我只猜他们是父与子。那小西洋人，那白种的孩子，不过十一二岁光景，看去是个可爱的小孩，引我久长的注意。他戴着平顶硬草帽，帽檐下端正地露着长圆的小脸。白中透红的面颊，眼睛上有着金黄的长睫毛，显出和平与秀美。我向来有种癖气：见了有趣的小孩，总想和他亲热，做好同伴；若不能亲热，便随时亲近亲近也好。在高等小学时，附设的初等里，有一个养着乌黑的西发的刘君，真是依人的小鸟一般；牵着他的手问他的话时，他只静静地微仰着头，小声儿回答——我不常看见他的笑容，他的脸老是那么幽静和真诚，皮下却烧着亲热的火把。我屡次让他到我家来，他总不肯；后来两年不见，他便死了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..............................................................................................................................................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小西洋人本坐在我的对面；走近我时，突然将脸尽力地伸过来了，两只蓝眼睛大大地睁着，那好看的睫毛已看不见了；两颊的红也已褪了不少了。和平，秀美的脸一变而为粗俗，凶恶的脸了！他的眼睛里有话：“咄！黄种人，黄种的支那人，你——你看吧！你配看我！”他已失了天真的稚气，脸上满布着横秋的老气了！我因此宁愿称他为“小西洋人”。他伸着脸向我足有两秒钟；电车停了，这才胜利地掉过头，牵着那大西洋人的手走了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" y="272415"/>
            <a:ext cx="306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《白种</a:t>
            </a:r>
            <a:r>
              <a:rPr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</a:t>
            </a:r>
            <a:r>
              <a:rPr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上帝的骄子》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115" y="432942"/>
            <a:ext cx="525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1.5.5</a:t>
            </a:r>
            <a:r>
              <a:rPr sz="2800"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“五四”时期散文的意义：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03" y="1449704"/>
            <a:ext cx="8434705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、对传统的示威：白话文也能做美文；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2、完成从古典到现代的变化：成为一个独立的门类；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、“五四”精神：个性解放，民主科学，反封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，革新求变。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31095" y="37500"/>
            <a:ext cx="2531697" cy="1465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1270" y="514350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59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1270" y="514350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59" h="502919">
                <a:moveTo>
                  <a:pt x="0" y="0"/>
                </a:moveTo>
                <a:lnTo>
                  <a:pt x="685800" y="0"/>
                </a:lnTo>
                <a:lnTo>
                  <a:pt x="937259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90792" y="5575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0383" y="42862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补充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06321"/>
            <a:ext cx="8644890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《往事（一）》、《往事（二）》、《山中杂记》的作者是（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冰心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404735" algn="just">
              <a:lnSpc>
                <a:spcPct val="2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朱自清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闻一多  </a:t>
            </a:r>
            <a:r>
              <a:rPr sz="2400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胡适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0383" y="42862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补充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06321"/>
            <a:ext cx="8644890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《往事（一）》、《往事（二）》、《山中杂记》的作者是（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冰心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404735" algn="just">
              <a:lnSpc>
                <a:spcPct val="2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朱自清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闻一多  </a:t>
            </a:r>
            <a:r>
              <a:rPr sz="2400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胡适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06321"/>
            <a:ext cx="415607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冰心属于哪一个文学社团（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文学研究会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915920" algn="just">
              <a:lnSpc>
                <a:spcPct val="2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创造社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新月社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语丝社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7679" y="440181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21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.2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郭沫若与《女神》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8407" y="0"/>
            <a:ext cx="355244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74123" y="2424684"/>
            <a:ext cx="2815589" cy="4431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6769" y="122758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3"/>
                </a:lnTo>
                <a:lnTo>
                  <a:pt x="685038" y="504443"/>
                </a:lnTo>
                <a:lnTo>
                  <a:pt x="937260" y="252221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6769" y="122758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1"/>
                </a:lnTo>
                <a:lnTo>
                  <a:pt x="685038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5803" y="1271778"/>
            <a:ext cx="8174990" cy="287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9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2300" b="1" spc="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郭沫若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：创造社、新诗、戏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3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</a:t>
            </a:r>
            <a:r>
              <a:rPr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神论</a:t>
            </a:r>
            <a:r>
              <a:rPr sz="23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”（</a:t>
            </a:r>
            <a:r>
              <a:rPr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</a:t>
            </a:r>
            <a:r>
              <a:rPr sz="23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</a:t>
            </a:r>
            <a:r>
              <a:rPr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哲学）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主要作品：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《凤</a:t>
            </a:r>
            <a:r>
              <a:rPr sz="23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凰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涅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槃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》、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地球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母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亲！</a:t>
            </a:r>
            <a:r>
              <a:rPr sz="23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3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300" b="1" spc="-10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3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《天狗》</a:t>
            </a:r>
            <a:endParaRPr sz="2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诗集：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《女神》《前茅》《瓶》《恢复》</a:t>
            </a:r>
            <a:r>
              <a:rPr sz="2400" b="1" spc="1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《星空》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0325" y="116281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1.4.2二、郭沫若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06321"/>
            <a:ext cx="415607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冰心属于哪一个文学社团（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文学研究会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915920" algn="just">
              <a:lnSpc>
                <a:spcPct val="2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创造社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新月社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语丝社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67280"/>
            <a:ext cx="3987800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林语堂最早创办的刊物是（）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:《人间世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165350">
              <a:lnSpc>
                <a:spcPct val="200000"/>
              </a:lnSpc>
              <a:spcBef>
                <a:spcPts val="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《论语》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:《宇宙风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《晨报副刊》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67280"/>
            <a:ext cx="3987800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林语堂最早创办的刊物是（）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A:《人间世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《论语》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C:《宇宙风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《晨报副刊》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2700" y="2804211"/>
            <a:ext cx="5624090" cy="2650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dirty="0"/>
              <a:t>林语堂</a:t>
            </a:r>
            <a:r>
              <a:rPr sz="3600" spc="-15" baseline="-2000" dirty="0">
                <a:latin typeface="Arial" panose="020B0604020202020204"/>
                <a:cs typeface="Arial" panose="020B0604020202020204"/>
              </a:rPr>
              <a:t>30</a:t>
            </a:r>
            <a:r>
              <a:rPr sz="2400" spc="5" dirty="0"/>
              <a:t>年</a:t>
            </a:r>
            <a:r>
              <a:rPr sz="2400" dirty="0"/>
              <a:t>代创作的，提倡闲适、幽默，流于鲁迅所讥讽的“小摆设”的刊物是（）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5110">
              <a:lnSpc>
                <a:spcPct val="100000"/>
              </a:lnSpc>
              <a:spcBef>
                <a:spcPts val="2255"/>
              </a:spcBef>
            </a:pPr>
            <a:r>
              <a:rPr spc="-10" dirty="0">
                <a:latin typeface="Arial" panose="020B0604020202020204"/>
                <a:cs typeface="Arial" panose="020B0604020202020204"/>
              </a:rPr>
              <a:t>A</a:t>
            </a:r>
            <a:r>
              <a:rPr dirty="0">
                <a:latin typeface="Arial" panose="020B0604020202020204"/>
                <a:cs typeface="Arial" panose="020B0604020202020204"/>
              </a:rPr>
              <a:t>:</a:t>
            </a:r>
            <a:r>
              <a:rPr spc="-5" dirty="0"/>
              <a:t>《论语</a:t>
            </a:r>
            <a:r>
              <a:rPr dirty="0"/>
              <a:t>》</a:t>
            </a:r>
            <a:endParaRPr dirty="0"/>
          </a:p>
          <a:p>
            <a:pPr marL="245110" marR="9199880">
              <a:lnSpc>
                <a:spcPct val="20000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B</a:t>
            </a:r>
            <a:r>
              <a:rPr dirty="0">
                <a:latin typeface="Arial" panose="020B0604020202020204"/>
                <a:cs typeface="Arial" panose="020B0604020202020204"/>
              </a:rPr>
              <a:t>:</a:t>
            </a:r>
            <a:r>
              <a:rPr dirty="0"/>
              <a:t>《每周评论》  </a:t>
            </a:r>
            <a:r>
              <a:rPr spc="-5" dirty="0">
                <a:latin typeface="Arial" panose="020B0604020202020204"/>
                <a:cs typeface="Arial" panose="020B0604020202020204"/>
              </a:rPr>
              <a:t>C:</a:t>
            </a:r>
            <a:r>
              <a:rPr spc="-5" dirty="0"/>
              <a:t>《热风</a:t>
            </a:r>
            <a:r>
              <a:rPr dirty="0"/>
              <a:t>》</a:t>
            </a:r>
            <a:endParaRPr dirty="0"/>
          </a:p>
          <a:p>
            <a:pPr marL="232410"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45110">
              <a:lnSpc>
                <a:spcPct val="10000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D:</a:t>
            </a:r>
            <a:r>
              <a:rPr dirty="0"/>
              <a:t>《坟》</a:t>
            </a:r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dirty="0"/>
              <a:t>林语堂</a:t>
            </a:r>
            <a:r>
              <a:rPr sz="3600" spc="-15" baseline="-2000" dirty="0">
                <a:latin typeface="Arial" panose="020B0604020202020204"/>
                <a:cs typeface="Arial" panose="020B0604020202020204"/>
              </a:rPr>
              <a:t>30</a:t>
            </a:r>
            <a:r>
              <a:rPr sz="2400" spc="5" dirty="0"/>
              <a:t>年</a:t>
            </a:r>
            <a:r>
              <a:rPr sz="2400" dirty="0"/>
              <a:t>代创作的，提倡闲适、幽默，流于鲁迅所讥讽的“小摆设”的刊物是（）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5110">
              <a:lnSpc>
                <a:spcPct val="100000"/>
              </a:lnSpc>
              <a:spcBef>
                <a:spcPts val="2255"/>
              </a:spcBef>
            </a:pPr>
            <a:r>
              <a:rPr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《论语</a:t>
            </a:r>
            <a:r>
              <a:rPr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b="1" spc="-10" dirty="0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5110" marR="9199880">
              <a:lnSpc>
                <a:spcPct val="20000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B</a:t>
            </a:r>
            <a:r>
              <a:rPr dirty="0">
                <a:latin typeface="Arial" panose="020B0604020202020204"/>
                <a:cs typeface="Arial" panose="020B0604020202020204"/>
              </a:rPr>
              <a:t>:</a:t>
            </a:r>
            <a:r>
              <a:rPr dirty="0"/>
              <a:t>《每周评论》  </a:t>
            </a:r>
            <a:r>
              <a:rPr spc="-5" dirty="0">
                <a:latin typeface="Arial" panose="020B0604020202020204"/>
                <a:cs typeface="Arial" panose="020B0604020202020204"/>
              </a:rPr>
              <a:t>C:</a:t>
            </a:r>
            <a:r>
              <a:rPr spc="-5" dirty="0"/>
              <a:t>《热风</a:t>
            </a:r>
            <a:r>
              <a:rPr dirty="0"/>
              <a:t>》</a:t>
            </a:r>
            <a:endParaRPr dirty="0"/>
          </a:p>
          <a:p>
            <a:pPr marL="232410"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45110">
              <a:lnSpc>
                <a:spcPct val="10000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D:</a:t>
            </a:r>
            <a:r>
              <a:rPr dirty="0"/>
              <a:t>《坟》</a:t>
            </a:r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06321"/>
            <a:ext cx="651065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下列朱自清作品中政治性、社会性较强的是（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《白种人</a:t>
            </a:r>
            <a:r>
              <a:rPr sz="2400" dirty="0">
                <a:latin typeface="Arial" panose="020B0604020202020204"/>
                <a:cs typeface="Arial" panose="020B0604020202020204"/>
              </a:rPr>
              <a:t>-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上帝的娇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660900">
              <a:lnSpc>
                <a:spcPct val="200000"/>
              </a:lnSpc>
              <a:spcBef>
                <a:spcPts val="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《背影》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《给亡妇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《一封信》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06321"/>
            <a:ext cx="651065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下列朱自清作品中政治性、社会性较强的是（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《白种人</a:t>
            </a:r>
            <a:r>
              <a:rPr sz="24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上帝的娇子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660900">
              <a:lnSpc>
                <a:spcPct val="200000"/>
              </a:lnSpc>
              <a:spcBef>
                <a:spcPts val="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《背影》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《给亡妇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《一封信》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474088"/>
            <a:ext cx="6205855" cy="3251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下列属于朱自清散文的主要艺术特色的是（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善于细腻地描写景物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13690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语言华美，修辞繁复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旁征博引，学识深厚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平和冲淡，恬适淡远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舒展自如，娓娓而谈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474088"/>
            <a:ext cx="6205855" cy="3251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下列属于朱自清散文的主要艺术特色的是（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106420">
              <a:lnSpc>
                <a:spcPts val="4320"/>
              </a:lnSpc>
              <a:spcBef>
                <a:spcPts val="120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善于细腻地描写景物 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语言华美，修辞繁复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136900">
              <a:lnSpc>
                <a:spcPts val="432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旁征博引，学识深厚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平和冲淡，恬适淡远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舒展自如，娓娓而谈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0383" y="1498853"/>
            <a:ext cx="9780270" cy="464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最早倡导“五四”文学革命，撰写《文学改良刍议》、《文学革命论》、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《人的文学》理论文章的作者分别是（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8861425">
              <a:lnSpc>
                <a:spcPct val="162000"/>
              </a:lnSpc>
              <a:spcBef>
                <a:spcPts val="110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鲁迅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胡适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8540115" algn="just">
              <a:lnSpc>
                <a:spcPct val="2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陈独秀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李大钊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6571" y="474979"/>
            <a:ext cx="3576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《我是个偶像崇拜</a:t>
            </a: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563" y="1080007"/>
            <a:ext cx="6731000" cy="49974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我是个偶像崇拜者哟！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我崇拜太阳，崇拜山岳，崇拜海洋；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我崇拜水，崇拜火，崇拜火山，崇拜伟大的江河；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614680">
              <a:lnSpc>
                <a:spcPct val="150000"/>
              </a:lnSpc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我崇拜生，崇拜死，崇拜光明，崇拜黑夜；  我崇拜苏彝士、巴拿马、万里长城、金字塔，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我崇拜创造的精神，崇拜力，崇拜血，崇拜心脏； 我崇拜炸弹，崇拜悲哀，崇拜破坏；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我崇拜偶像破坏者，崇拜我！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我又是个偶像破坏者哟！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325" y="116281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1.4.2二、郭沫若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0383" y="1498853"/>
            <a:ext cx="9780270" cy="464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最早倡导“五四”文学革命，撰写《文学改良刍议》、《文学革命论》、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《人的文学》理论文章的作者分别是（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鲁迅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胡适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8517255" algn="just">
              <a:lnSpc>
                <a:spcPct val="2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陈独秀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周作人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李大钊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67280"/>
            <a:ext cx="8560435" cy="390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周作人在《人的文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》中提出“人的文学”的主张，下列最符合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原意的表述是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以人的生活为材料的文字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视人的一切生活本能都是美的善的文字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合乎礼教道德的生活的文字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以人道主义为本，对于人生诸问题，加以记录研究的文字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867280"/>
            <a:ext cx="8560435" cy="390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周作人在《人的文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》中提出“人的文学”的主张，下列最符合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原意的表述是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以人的生活为材料的文字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视人的一切生活本能都是美的善的文字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合乎礼教道德的生活的文字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以人道主义为本，对于人生诸问题，加以记录研究的文字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596008"/>
            <a:ext cx="5297805" cy="31292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周作人“五四”时期的重要文章有（</a:t>
            </a:r>
            <a:r>
              <a:rPr sz="24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《建设的文学革命论》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837815">
              <a:lnSpc>
                <a:spcPct val="150000"/>
              </a:lnSpc>
              <a:spcBef>
                <a:spcPts val="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《人的文学》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《平民的文学》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:《文学革命论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《评新文化运动》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596008"/>
            <a:ext cx="5297805" cy="31292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周作人“五四”时期的重要文章有（</a:t>
            </a:r>
            <a:r>
              <a:rPr sz="24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《建设的文学革命论》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837815">
              <a:lnSpc>
                <a:spcPct val="15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《人的文学》 C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《平民的文学》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:《文学革命论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《评新文化运动》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383" y="42862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143" y="1589913"/>
            <a:ext cx="699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1204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多选】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新文学早期写苏俄见闻的报告文学集有（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3543" y="158991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7873" y="1955292"/>
            <a:ext cx="25006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《赤都心史》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．《饿乡纪程》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550" y="1955292"/>
            <a:ext cx="391223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A．《包身工》 C．《白种人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—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上帝的骄子》  E．《执政府大屠杀记》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4488" y="563626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702" y="1654886"/>
            <a:ext cx="6998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1204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多选】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新文学早期写苏俄见闻的报告文学集有（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7026" y="1654886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923" y="2021204"/>
            <a:ext cx="24091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B．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《赤都心史》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．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《饿乡纪程》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058" y="2021204"/>
            <a:ext cx="3912235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A．《包身工》 C．《白种人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—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上帝的骄子》  E．《执政府大屠杀记》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60705"/>
            <a:ext cx="8786495" cy="373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  <a:tabLst>
                <a:tab pos="846836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1710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</a:t>
            </a:r>
            <a:r>
              <a:rPr sz="1800" b="1" spc="-1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报告文学《饿乡纪程》和《赤都心史》的作者是（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7564120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郭沫若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郑伯奇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7546340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李金发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瞿秋白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60705"/>
            <a:ext cx="8928100" cy="373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1710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</a:t>
            </a:r>
            <a:r>
              <a:rPr sz="1800" b="1" spc="-1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报告文学《饿乡纪程》和《赤都心史》的作者是（</a:t>
            </a:r>
            <a:r>
              <a:rPr sz="240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7705090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郭沫若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:郑伯奇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李金发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瞿秋白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5507" y="496570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370" y="1644522"/>
            <a:ext cx="643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1304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周作人《雨天的书》的体裁是（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726" y="2009602"/>
            <a:ext cx="115570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A．小说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C．诗歌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9614" y="2009602"/>
            <a:ext cx="174053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．报告文学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D．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散文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0727" y="479552"/>
            <a:ext cx="2867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《凤凰涅槃》选段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362864"/>
            <a:ext cx="2311400" cy="18116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除夕将近的空中，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飞来飞去的一对凤凰， 唱着哀哀的歌声飞去， 衔着枝枝的香木飞来， 飞来在丹穴山上。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503802"/>
            <a:ext cx="2082800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0880" algn="just">
              <a:lnSpc>
                <a:spcPct val="13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天色昏黄了， 香木集高了， 凤已飞倦了， 凰已飞倦了，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他们的死期将近了</a:t>
            </a:r>
            <a:r>
              <a:rPr sz="1800" dirty="0">
                <a:latin typeface="华文仿宋" panose="02010600040101010101" charset="-122"/>
                <a:cs typeface="华文仿宋" panose="02010600040101010101" charset="-122"/>
              </a:rPr>
              <a:t>。</a:t>
            </a:r>
            <a:endParaRPr sz="1800">
              <a:latin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7276" y="1551813"/>
            <a:ext cx="3225800" cy="250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52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宇宙呀，宇宙， 你为什么存在？ 你自从哪里来？ 你坐在哪里在？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919480" algn="just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你是个有限大的空球？ 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你是个无限大的整块？ 你若是有限大的空球， 那拥抱着你的空间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他从哪里来？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你的当中为什么又有生命存在？ 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你到底还是个有生命的交流？  你到底还是个无生命的机械？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6958" y="1551813"/>
            <a:ext cx="20828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凤啄香木，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一星星的火点迸飞。 凰扇火星，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一缕缕的香烟上腾。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6958" y="2923794"/>
            <a:ext cx="18542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凤又啄， 凰又扇，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山上的香烟弥散， 山上的火光弥满。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6958" y="4295647"/>
            <a:ext cx="208407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1515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夜色已深了， 香木已燃了， 凤已啄倦了， 凰已扇倦了，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他们的死期已近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5604" y="1597533"/>
            <a:ext cx="3683000" cy="250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啊啊！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462280" algn="just">
              <a:lnSpc>
                <a:spcPct val="100000"/>
              </a:lnSpc>
            </a:pPr>
            <a:r>
              <a:rPr sz="18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我们年轻时候的新鲜哪儿去了？ 我们年轻时候的甘美哪儿去了？ </a:t>
            </a:r>
            <a:r>
              <a:rPr sz="1800" b="1" spc="-5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我们年轻时候的光华哪儿去了？ </a:t>
            </a:r>
            <a:r>
              <a:rPr sz="18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我们年轻时候的欢哀哪儿去了？ 去了！去了！去了！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2062480" algn="just">
              <a:lnSpc>
                <a:spcPct val="100000"/>
              </a:lnSpc>
            </a:pPr>
            <a:r>
              <a:rPr sz="18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一切都已去了， 一切都要去了。 </a:t>
            </a:r>
            <a:r>
              <a:rPr sz="1800" b="1" spc="-5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我们也要去了， </a:t>
            </a:r>
            <a:r>
              <a:rPr sz="18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你们也要去了。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悲哀呀！烦恼呀！寂寥呀！衰败呀！</a:t>
            </a:r>
            <a:endParaRPr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325" y="116281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1.4.2二、郭沫若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1511" y="491109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612138"/>
            <a:ext cx="643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1304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单选】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周作人《雨天的书》的体裁是（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867" y="1978385"/>
            <a:ext cx="115506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A．小说 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．诗歌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653" y="1978385"/>
            <a:ext cx="173990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．报告文学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D．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散文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1511" y="460705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749297"/>
            <a:ext cx="64274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下列均属于周作人的散文集是（</a:t>
            </a:r>
            <a:r>
              <a:rPr sz="2400" spc="-5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26390">
              <a:lnSpc>
                <a:spcPts val="5760"/>
              </a:lnSpc>
              <a:spcBef>
                <a:spcPts val="67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《自己的园地》、《雨天的书》、《小河》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《自己的园地》、《热风》、《泽泻集》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《雨天的书》、《自己的园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》、《谈龙集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《雨天的书》、《自己的园地》、《踪迹》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28809" y="63847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86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1511" y="431038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511" y="1749297"/>
            <a:ext cx="64731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下列均属于周作人的散文集是（</a:t>
            </a:r>
            <a:r>
              <a:rPr sz="2400" spc="-5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72110">
              <a:lnSpc>
                <a:spcPts val="5760"/>
              </a:lnSpc>
              <a:spcBef>
                <a:spcPts val="67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《自己的园地》、《雨天的书》、《小河》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《自己的园地》、《热风》、《泽泻集》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《雨天的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书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》、《自己的园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》、《谈龙集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《雨天的书》、《自己的园地》、《踪迹》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25440" y="1737360"/>
            <a:ext cx="175895" cy="4546600"/>
          </a:xfrm>
          <a:custGeom>
            <a:avLst/>
            <a:gdLst/>
            <a:ahLst/>
            <a:cxnLst/>
            <a:rect l="l" t="t" r="r" b="b"/>
            <a:pathLst>
              <a:path w="175895" h="4546600">
                <a:moveTo>
                  <a:pt x="175387" y="4546092"/>
                </a:moveTo>
                <a:lnTo>
                  <a:pt x="141208" y="4544943"/>
                </a:lnTo>
                <a:lnTo>
                  <a:pt x="113315" y="4541812"/>
                </a:lnTo>
                <a:lnTo>
                  <a:pt x="94519" y="4537165"/>
                </a:lnTo>
                <a:lnTo>
                  <a:pt x="87630" y="4531474"/>
                </a:lnTo>
                <a:lnTo>
                  <a:pt x="87630" y="2287651"/>
                </a:lnTo>
                <a:lnTo>
                  <a:pt x="80742" y="2281993"/>
                </a:lnTo>
                <a:lnTo>
                  <a:pt x="61960" y="2277348"/>
                </a:lnTo>
                <a:lnTo>
                  <a:pt x="34105" y="2274202"/>
                </a:lnTo>
                <a:lnTo>
                  <a:pt x="0" y="2273046"/>
                </a:lnTo>
                <a:lnTo>
                  <a:pt x="34105" y="2271889"/>
                </a:lnTo>
                <a:lnTo>
                  <a:pt x="61960" y="2268743"/>
                </a:lnTo>
                <a:lnTo>
                  <a:pt x="80742" y="2264098"/>
                </a:lnTo>
                <a:lnTo>
                  <a:pt x="87630" y="2258441"/>
                </a:lnTo>
                <a:lnTo>
                  <a:pt x="87630" y="14604"/>
                </a:lnTo>
                <a:lnTo>
                  <a:pt x="94519" y="8947"/>
                </a:lnTo>
                <a:lnTo>
                  <a:pt x="113315" y="4302"/>
                </a:lnTo>
                <a:lnTo>
                  <a:pt x="141208" y="1156"/>
                </a:lnTo>
                <a:lnTo>
                  <a:pt x="17538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9347" y="1656969"/>
            <a:ext cx="625919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72610">
              <a:lnSpc>
                <a:spcPct val="100000"/>
              </a:lnSpc>
              <a:spcBef>
                <a:spcPts val="100"/>
              </a:spcBef>
              <a:tabLst>
                <a:tab pos="53314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第一节	概述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72610">
              <a:lnSpc>
                <a:spcPct val="100000"/>
              </a:lnSpc>
              <a:spcBef>
                <a:spcPts val="1775"/>
              </a:spcBef>
              <a:tabLst>
                <a:tab pos="53314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第二节	鲁迅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72610">
              <a:lnSpc>
                <a:spcPct val="100000"/>
              </a:lnSpc>
              <a:spcBef>
                <a:spcPts val="1780"/>
              </a:spcBef>
              <a:tabLst>
                <a:tab pos="53314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第三节	小说创作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8356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第一章	文学革命与“五四”新文学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372610">
              <a:lnSpc>
                <a:spcPct val="100000"/>
              </a:lnSpc>
              <a:spcBef>
                <a:spcPts val="645"/>
              </a:spcBef>
              <a:tabLst>
                <a:tab pos="53314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第四节	诗歌创作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72610">
              <a:lnSpc>
                <a:spcPct val="100000"/>
              </a:lnSpc>
              <a:spcBef>
                <a:spcPts val="1780"/>
              </a:spcBef>
              <a:tabLst>
                <a:tab pos="53314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第五节	散文创作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72610">
              <a:lnSpc>
                <a:spcPct val="100000"/>
              </a:lnSpc>
              <a:spcBef>
                <a:spcPts val="1775"/>
              </a:spcBef>
              <a:tabLst>
                <a:tab pos="5331460" algn="l"/>
              </a:tabLst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第六节	戏剧创作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3619" y="360934"/>
            <a:ext cx="2237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7560" algn="l"/>
              </a:tabLst>
            </a:pPr>
            <a:r>
              <a:rPr sz="2800" b="1" spc="-680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.</a:t>
            </a:r>
            <a:r>
              <a:rPr sz="2800" b="1" spc="-425" dirty="0"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.</a:t>
            </a:r>
            <a:r>
              <a:rPr sz="2800" b="1" spc="-685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戏剧创作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0507" y="1309116"/>
          <a:ext cx="12056745" cy="475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810"/>
                <a:gridCol w="1212214"/>
                <a:gridCol w="9044305"/>
              </a:tblGrid>
              <a:tr h="55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剧社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内容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1124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春柳社</a:t>
                      </a:r>
                      <a:endParaRPr sz="24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0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1906</a:t>
                      </a:r>
                      <a:r>
                        <a:rPr sz="2000" b="1" spc="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中国最早话剧团体。</a:t>
                      </a:r>
                      <a:endParaRPr sz="24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1907年在日本东京演出的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茶花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女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》和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排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演的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五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幕话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剧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《黑</a:t>
                      </a:r>
                      <a:r>
                        <a:rPr sz="2000" b="1" spc="-1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奴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吁天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录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4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民众戏剧社</a:t>
                      </a:r>
                      <a:endParaRPr sz="24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1921年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ts val="36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新文学初期重要的戏剧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社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团，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创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办了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专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门性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戏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剧杂</a:t>
                      </a:r>
                      <a:r>
                        <a:rPr sz="2000" b="1" spc="-1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志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《戏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剧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</a:t>
                      </a:r>
                      <a:r>
                        <a:rPr sz="2000" b="1" spc="-1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主要成员有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汪 仲贤、沈雁冰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、郑振铎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陈大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悲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等；</a:t>
                      </a:r>
                      <a:r>
                        <a:rPr sz="2000" b="1" spc="-4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提倡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"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写实的社会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剧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"和"爱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剧"。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上海戏剧协社</a:t>
                      </a:r>
                      <a:endParaRPr sz="2000" b="1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1921年</a:t>
                      </a:r>
                      <a:endParaRPr sz="2000" b="1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1921年，欧阳予倩《运动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力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》，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洪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深《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卖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梨人》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1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南国社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1927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上海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田汉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领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创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立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的综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合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性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艺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术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社团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戏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剧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的成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就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影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响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最大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要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员：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田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汉</a:t>
                      </a:r>
                      <a:r>
                        <a:rPr sz="2000" b="1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欧阳予倩、徐志摩、徐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悲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鸿、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信芳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历史剧</a:t>
                      </a:r>
                      <a:endParaRPr sz="2000" b="1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年代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郭沫若《三个叛逆的女</a:t>
                      </a:r>
                      <a:r>
                        <a:rPr sz="2000" b="1" spc="-1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性</a:t>
                      </a:r>
                      <a:r>
                        <a:rPr sz="20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r>
                        <a:rPr sz="2000" b="1" spc="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</a:t>
                      </a:r>
                      <a:r>
                        <a:rPr sz="2000" b="1" spc="-1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</a:t>
                      </a:r>
                      <a:r>
                        <a:rPr sz="2000" b="1" spc="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聂莹</a:t>
                      </a:r>
                      <a:r>
                        <a:rPr sz="2000" b="1" spc="-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r>
                        <a:rPr sz="2000" b="1" spc="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《卓</a:t>
                      </a:r>
                      <a:r>
                        <a:rPr sz="2000" b="1" spc="-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</a:t>
                      </a:r>
                      <a:r>
                        <a:rPr sz="2000" b="1" spc="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君》</a:t>
                      </a:r>
                      <a:r>
                        <a:rPr sz="2000" b="1" spc="-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</a:t>
                      </a:r>
                      <a:r>
                        <a:rPr sz="2000" b="1" spc="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王昭</a:t>
                      </a:r>
                      <a:r>
                        <a:rPr sz="2000" b="1" spc="-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君</a:t>
                      </a:r>
                      <a:r>
                        <a:rPr sz="2000" b="1" spc="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838438" y="255270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第六节戏剧创作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41507" y="30480"/>
            <a:ext cx="96520" cy="881380"/>
          </a:xfrm>
          <a:custGeom>
            <a:avLst/>
            <a:gdLst/>
            <a:ahLst/>
            <a:cxnLst/>
            <a:rect l="l" t="t" r="r" b="b"/>
            <a:pathLst>
              <a:path w="96520" h="881380">
                <a:moveTo>
                  <a:pt x="96012" y="880872"/>
                </a:moveTo>
                <a:lnTo>
                  <a:pt x="77313" y="880246"/>
                </a:lnTo>
                <a:lnTo>
                  <a:pt x="62055" y="878538"/>
                </a:lnTo>
                <a:lnTo>
                  <a:pt x="51774" y="875996"/>
                </a:lnTo>
                <a:lnTo>
                  <a:pt x="48006" y="872871"/>
                </a:lnTo>
                <a:lnTo>
                  <a:pt x="48006" y="448437"/>
                </a:lnTo>
                <a:lnTo>
                  <a:pt x="44237" y="445311"/>
                </a:lnTo>
                <a:lnTo>
                  <a:pt x="33956" y="442769"/>
                </a:lnTo>
                <a:lnTo>
                  <a:pt x="18698" y="441061"/>
                </a:lnTo>
                <a:lnTo>
                  <a:pt x="0" y="440436"/>
                </a:lnTo>
                <a:lnTo>
                  <a:pt x="18698" y="439810"/>
                </a:lnTo>
                <a:lnTo>
                  <a:pt x="33956" y="438102"/>
                </a:lnTo>
                <a:lnTo>
                  <a:pt x="44237" y="435560"/>
                </a:lnTo>
                <a:lnTo>
                  <a:pt x="48006" y="432435"/>
                </a:lnTo>
                <a:lnTo>
                  <a:pt x="48006" y="8000"/>
                </a:lnTo>
                <a:lnTo>
                  <a:pt x="51774" y="4875"/>
                </a:lnTo>
                <a:lnTo>
                  <a:pt x="62055" y="2333"/>
                </a:lnTo>
                <a:lnTo>
                  <a:pt x="77313" y="625"/>
                </a:lnTo>
                <a:lnTo>
                  <a:pt x="9601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789411" y="53720"/>
            <a:ext cx="1168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08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概述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田汉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洪深丁西林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9021" y="544830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4"/>
                </a:lnTo>
                <a:lnTo>
                  <a:pt x="685038" y="504444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29021" y="544830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68797" y="58864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7421" y="543305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20"/>
                </a:lnTo>
                <a:lnTo>
                  <a:pt x="684276" y="502920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57421" y="543305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95673" y="58648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831596" y="94614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1.6.1</a:t>
            </a:r>
            <a:r>
              <a:rPr sz="1600" spc="-5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一、概述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204" y="503682"/>
            <a:ext cx="216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1.6.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1	戏剧创作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136" y="1052016"/>
            <a:ext cx="11497945" cy="432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（二）“问题剧”与“写实的社会剧”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7180" indent="-285115">
              <a:lnSpc>
                <a:spcPct val="100000"/>
              </a:lnSpc>
              <a:buFont typeface="΢"/>
              <a:buAutoNum type="arabicPeriod"/>
              <a:tabLst>
                <a:tab pos="297815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问题剧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从内容到形式都借鉴易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1150">
              <a:lnSpc>
                <a:spcPct val="100000"/>
              </a:lnSpc>
              <a:spcBef>
                <a:spcPts val="1680"/>
              </a:spcBef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“易卜生热”：胡适《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身大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》；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欧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阳予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倩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《泼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妇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》《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家以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78330">
              <a:lnSpc>
                <a:spcPct val="100000"/>
              </a:lnSpc>
              <a:spcBef>
                <a:spcPts val="1680"/>
              </a:spcBef>
              <a:tabLst>
                <a:tab pos="7672705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“娜拉”型戏剧作品和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出走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”戏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人物	易卜生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偶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之家》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娜拉”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3520" indent="-211455">
              <a:lnSpc>
                <a:spcPct val="100000"/>
              </a:lnSpc>
              <a:buAutoNum type="arabicPeriod" startAt="2"/>
              <a:tabLst>
                <a:tab pos="223520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“写实的社会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”——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以描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</a:t>
            </a:r>
            <a:r>
              <a:rPr sz="20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实，</a:t>
            </a:r>
            <a:r>
              <a:rPr sz="20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映真</a:t>
            </a:r>
            <a:r>
              <a:rPr sz="20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人生</a:t>
            </a:r>
            <a:r>
              <a:rPr sz="2000" b="1" spc="-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剧作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6220">
              <a:lnSpc>
                <a:spcPct val="100000"/>
              </a:lnSpc>
              <a:spcBef>
                <a:spcPts val="1685"/>
              </a:spcBef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蒲伯英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的《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道义之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四幕剧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阔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的孝道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揭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露讽刺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会虚伪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道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义”和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孝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道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3520" indent="-211455">
              <a:lnSpc>
                <a:spcPct val="100000"/>
              </a:lnSpc>
              <a:spcBef>
                <a:spcPts val="5"/>
              </a:spcBef>
              <a:buFont typeface="΢"/>
              <a:buAutoNum type="arabicPeriod" startAt="3"/>
              <a:tabLst>
                <a:tab pos="223520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爱美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：“非职业”的业余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剧，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摆脱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业化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倾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向，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行严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肃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的艺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创作。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52788" y="0"/>
            <a:ext cx="2730185" cy="797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596" y="94614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1.6.1</a:t>
            </a:r>
            <a:r>
              <a:rPr sz="1600" spc="-5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一、概述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9152" y="399669"/>
            <a:ext cx="246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名词解释：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爱美剧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0802" y="404622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0802" y="404622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70070" y="4472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8100" y="6468390"/>
            <a:ext cx="7217409" cy="434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12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</a:t>
            </a:r>
            <a:r>
              <a:rPr sz="2400" spc="-26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！</a:t>
            </a:r>
            <a:fld id="{81D60167-4931-47E6-BA6A-407CBD079E47}" type="slidenum">
              <a:rPr sz="2700" spc="-397" baseline="28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2700" baseline="28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596" y="94614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1.6.1</a:t>
            </a:r>
            <a:r>
              <a:rPr sz="1600" spc="-5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一、概述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5286" y="519429"/>
            <a:ext cx="246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名词解释：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爱美剧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658" y="1431162"/>
            <a:ext cx="1117727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740">
              <a:lnSpc>
                <a:spcPct val="13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1）</a:t>
            </a:r>
            <a:r>
              <a:rPr sz="24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1921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，汪仲贤、陈大悲等组成的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民众戏剧社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，与应云卫、欧阳予倩等组成 的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上海戏剧协社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，着力提倡“爱美剧”。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  <a:buSzPct val="96000"/>
              <a:buAutoNum type="arabicPlain" startAt="2"/>
              <a:tabLst>
                <a:tab pos="80137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“爱美剧”，即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“非职业”的业余演剧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。它针对文明戏的堕落，力求摆脱商业 化倾向，进行严肃的艺术创造。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΢"/>
              <a:buAutoNum type="arabicPlain" startAt="2"/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30000"/>
              </a:lnSpc>
              <a:buSzPct val="96000"/>
              <a:buAutoNum type="arabicPlain" startAt="2"/>
              <a:tabLst>
                <a:tab pos="80137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主张戏剧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表现时代、人生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，并重视舞台实践、剧场组织工作以及剧本的创作与 改编，促进了中国现代话剧的发展。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0238" y="538733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0238" y="538733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29759" y="58229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100" y="6468390"/>
            <a:ext cx="7217409" cy="434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12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</a:t>
            </a:r>
            <a:r>
              <a:rPr sz="2400" spc="-26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！</a:t>
            </a:r>
            <a:fld id="{81D60167-4931-47E6-BA6A-407CBD079E47}" type="slidenum">
              <a:rPr sz="2700" spc="-397" baseline="28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2700" baseline="28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596" y="94614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1.6.1</a:t>
            </a:r>
            <a:r>
              <a:rPr sz="1600" spc="-5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一、概述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5753" y="421004"/>
            <a:ext cx="3576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名词解释：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“问题剧”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0297" y="464058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19"/>
                </a:lnTo>
                <a:lnTo>
                  <a:pt x="685800" y="502919"/>
                </a:lnTo>
                <a:lnTo>
                  <a:pt x="937260" y="251459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0297" y="464058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59"/>
                </a:lnTo>
                <a:lnTo>
                  <a:pt x="68580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09565" y="5072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8100" y="6468390"/>
            <a:ext cx="7217409" cy="434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12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</a:t>
            </a:r>
            <a:r>
              <a:rPr sz="2400" spc="-26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！</a:t>
            </a:r>
            <a:fld id="{81D60167-4931-47E6-BA6A-407CBD079E47}" type="slidenum">
              <a:rPr sz="2700" spc="-397" baseline="28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2700" baseline="28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596" y="94614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1.6.1</a:t>
            </a:r>
            <a:r>
              <a:rPr sz="1600" spc="-5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一、概述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1758" y="421004"/>
            <a:ext cx="3576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名词解释：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“问题剧”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658" y="1487576"/>
            <a:ext cx="11374120" cy="18605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（1）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20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世纪20年代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“五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四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”文坛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上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出现的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批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借鉴</a:t>
            </a:r>
            <a:r>
              <a:rPr sz="28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易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卜</a:t>
            </a:r>
            <a:r>
              <a:rPr sz="28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生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戏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剧类型，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84505">
              <a:lnSpc>
                <a:spcPct val="130000"/>
              </a:lnSpc>
              <a:spcBef>
                <a:spcPts val="670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（2）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历史题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材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影射现实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，出现了一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批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8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胡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适的</a:t>
            </a:r>
            <a:r>
              <a:rPr sz="28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终身</a:t>
            </a:r>
            <a:r>
              <a:rPr sz="28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事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》为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代表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的“娜拉”型戏剧作品和“出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型”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戏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剧人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物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0778" y="404622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6" y="251460"/>
                </a:lnTo>
                <a:lnTo>
                  <a:pt x="6842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00778" y="404622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60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39665" y="4472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100" y="6468390"/>
            <a:ext cx="7217409" cy="434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12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</a:t>
            </a:r>
            <a:r>
              <a:rPr sz="2400" spc="-26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！</a:t>
            </a:r>
            <a:fld id="{81D60167-4931-47E6-BA6A-407CBD079E47}" type="slidenum">
              <a:rPr sz="2700" spc="-397" baseline="28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2700" baseline="28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596" y="94614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1.6.1</a:t>
            </a:r>
            <a:r>
              <a:rPr sz="1600" spc="-5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一、概述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6434" y="511810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850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郭沫若与《女神》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878" y="1237615"/>
            <a:ext cx="11144885" cy="466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《女神》的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地位：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indent="104775" algn="just">
              <a:lnSpc>
                <a:spcPct val="159000"/>
              </a:lnSpc>
              <a:spcBef>
                <a:spcPts val="370"/>
              </a:spcBef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郭沫若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第一部新诗集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，中国现代文学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史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上第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部具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杰出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就和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巨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大影 响的新诗集。</a:t>
            </a:r>
            <a:r>
              <a:rPr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1921年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诗集《女神》的出版，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为诗坛开了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浪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漫的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</a:t>
            </a:r>
            <a:r>
              <a:rPr sz="28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《女神》的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思想内容：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42975" indent="-930275">
              <a:lnSpc>
                <a:spcPct val="100000"/>
              </a:lnSpc>
              <a:spcBef>
                <a:spcPts val="2355"/>
              </a:spcBef>
              <a:buSzPct val="96000"/>
              <a:buFont typeface="΢"/>
              <a:buAutoNum type="arabicPlain"/>
              <a:tabLst>
                <a:tab pos="94297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个性解放的强烈要求；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41730" indent="-1129665">
              <a:lnSpc>
                <a:spcPct val="100000"/>
              </a:lnSpc>
              <a:spcBef>
                <a:spcPts val="1680"/>
              </a:spcBef>
              <a:buAutoNum type="arabicPlain"/>
              <a:tabLst>
                <a:tab pos="1141730" algn="l"/>
                <a:tab pos="1142365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反抗、叛逆与创造精神的歌唱；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36955" indent="-1024890">
              <a:lnSpc>
                <a:spcPct val="100000"/>
              </a:lnSpc>
              <a:spcBef>
                <a:spcPts val="1680"/>
              </a:spcBef>
              <a:buAutoNum type="arabicPlain"/>
              <a:tabLst>
                <a:tab pos="1037590" algn="l"/>
              </a:tabLst>
            </a:pP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爱国情思的抒发，以“五四”时期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勃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发的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主精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为主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sz="28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核心。</a:t>
            </a: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98407" y="0"/>
            <a:ext cx="355244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9502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685038" y="0"/>
                </a:moveTo>
                <a:lnTo>
                  <a:pt x="0" y="0"/>
                </a:lnTo>
                <a:lnTo>
                  <a:pt x="0" y="504443"/>
                </a:lnTo>
                <a:lnTo>
                  <a:pt x="685038" y="504443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59502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60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30161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685038" y="0"/>
                </a:moveTo>
                <a:lnTo>
                  <a:pt x="0" y="0"/>
                </a:lnTo>
                <a:lnTo>
                  <a:pt x="0" y="504443"/>
                </a:lnTo>
                <a:lnTo>
                  <a:pt x="685038" y="504443"/>
                </a:lnTo>
                <a:lnTo>
                  <a:pt x="937260" y="252222"/>
                </a:lnTo>
                <a:lnTo>
                  <a:pt x="6850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30161" y="686562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0" y="0"/>
                </a:moveTo>
                <a:lnTo>
                  <a:pt x="685038" y="0"/>
                </a:lnTo>
                <a:lnTo>
                  <a:pt x="937260" y="252222"/>
                </a:lnTo>
                <a:lnTo>
                  <a:pt x="685038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99278" y="730377"/>
            <a:ext cx="180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2725" algn="l"/>
              </a:tabLst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	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325" y="116281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5F"/>
                </a:solidFill>
                <a:latin typeface="等线" panose="02010600030101010101" charset="-122"/>
                <a:cs typeface="等线" panose="02010600030101010101" charset="-122"/>
              </a:rPr>
              <a:t>1.4.2二、郭沫若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511" y="416178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828546"/>
            <a:ext cx="3851275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民众戏剧社的发起人有（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汪仲贤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611120">
              <a:lnSpc>
                <a:spcPct val="20000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沈雁冰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郑敏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郑振铎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陈大悲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511" y="401192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828546"/>
            <a:ext cx="3851275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民众戏剧社的发起人有（</a:t>
            </a:r>
            <a:r>
              <a:rPr sz="2400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589530">
              <a:lnSpc>
                <a:spcPts val="5760"/>
              </a:lnSpc>
              <a:spcBef>
                <a:spcPts val="45"/>
              </a:spcBef>
            </a:pP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汪仲贤 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沈雁冰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589530">
              <a:lnSpc>
                <a:spcPts val="5760"/>
              </a:lnSpc>
              <a:spcBef>
                <a:spcPts val="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C: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郑敏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郑振铎  </a:t>
            </a:r>
            <a:r>
              <a:rPr sz="24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陈大悲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511" y="446023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578100" y="6406401"/>
            <a:ext cx="7242175" cy="4965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610"/>
              </a:spcBef>
            </a:pP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听够课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程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两</a:t>
            </a:r>
            <a:r>
              <a:rPr sz="2800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个小</a:t>
            </a:r>
            <a:r>
              <a:rPr sz="2800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为</a:t>
            </a:r>
            <a:r>
              <a:rPr sz="280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全勤</a:t>
            </a:r>
            <a:r>
              <a:rPr sz="2400" spc="-1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中途不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能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退出，</a:t>
            </a:r>
            <a:r>
              <a:rPr sz="2400" spc="-1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加</a:t>
            </a:r>
            <a:r>
              <a:rPr sz="2400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油！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1749297"/>
            <a:ext cx="404622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808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中国最早的话剧团体是（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823845">
              <a:lnSpc>
                <a:spcPts val="5760"/>
              </a:lnSpc>
              <a:spcBef>
                <a:spcPts val="67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南国社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辛酉社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C:民众戏剧社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春柳社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28809" y="63847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97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1511" y="476250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真 题 演</a:t>
            </a:r>
            <a:r>
              <a:rPr sz="2400" b="1" spc="-114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511" y="1749297"/>
            <a:ext cx="404622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808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中国最早的话剧团体是（	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823845">
              <a:lnSpc>
                <a:spcPts val="5760"/>
              </a:lnSpc>
              <a:spcBef>
                <a:spcPts val="67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南国社 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B: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辛酉社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C:民众戏剧社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D: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春柳社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820" y="426466"/>
            <a:ext cx="312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1.6.2</a:t>
            </a:r>
            <a:r>
              <a:rPr sz="28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洪深和丁西林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959" y="1440307"/>
            <a:ext cx="909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洪深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231" y="2244674"/>
            <a:ext cx="9968230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095" indent="-494030">
              <a:lnSpc>
                <a:spcPct val="100000"/>
              </a:lnSpc>
              <a:spcBef>
                <a:spcPts val="100"/>
              </a:spcBef>
              <a:buSzPct val="96000"/>
              <a:buAutoNum type="arabicPlain"/>
              <a:tabLst>
                <a:tab pos="506730" algn="l"/>
              </a:tabLst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作者简介：洪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——上海戏剧社成员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΢"/>
              <a:buAutoNum type="arabicPlain"/>
            </a:pPr>
            <a:endParaRPr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5460" indent="-493395">
              <a:lnSpc>
                <a:spcPct val="100000"/>
              </a:lnSpc>
              <a:buSzPct val="96000"/>
              <a:buAutoNum type="arabicPlain"/>
              <a:tabLst>
                <a:tab pos="50609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主要作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：处女作《卖梨人》，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代表作《赵阎王》、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《少奶奶的扇子》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6095" marR="1425575" indent="-506095">
              <a:lnSpc>
                <a:spcPct val="220000"/>
              </a:lnSpc>
              <a:buSzPct val="96000"/>
              <a:buAutoNum type="arabicPlain"/>
              <a:tabLst>
                <a:tab pos="50609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《赵阎王》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：1922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年创作，话剧，洪深自筹资金，自饰主角 以大段的独白和心理幻觉表现人物的恐惧心理。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50068" y="4088891"/>
            <a:ext cx="1730502" cy="2404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55480" y="73187"/>
            <a:ext cx="2598308" cy="771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3570" y="1497330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683513" y="0"/>
                </a:moveTo>
                <a:lnTo>
                  <a:pt x="0" y="0"/>
                </a:lnTo>
                <a:lnTo>
                  <a:pt x="0" y="504444"/>
                </a:lnTo>
                <a:lnTo>
                  <a:pt x="683513" y="504444"/>
                </a:lnTo>
                <a:lnTo>
                  <a:pt x="935736" y="252222"/>
                </a:lnTo>
                <a:lnTo>
                  <a:pt x="6835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93570" y="1497330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0" y="0"/>
                </a:moveTo>
                <a:lnTo>
                  <a:pt x="683513" y="0"/>
                </a:lnTo>
                <a:lnTo>
                  <a:pt x="935736" y="252222"/>
                </a:lnTo>
                <a:lnTo>
                  <a:pt x="683513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31822" y="154152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3561" y="426466"/>
            <a:ext cx="3122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1.6.2</a:t>
            </a:r>
            <a:r>
              <a:rPr sz="28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洪深和丁西林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005" y="1440307"/>
            <a:ext cx="121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丁西林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277" y="2244674"/>
            <a:ext cx="53949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1）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作者简介：丁西林，写独幕剧的能手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277" y="3049904"/>
            <a:ext cx="1088136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60" indent="-493395">
              <a:lnSpc>
                <a:spcPct val="100000"/>
              </a:lnSpc>
              <a:spcBef>
                <a:spcPts val="100"/>
              </a:spcBef>
              <a:buSzPct val="96000"/>
              <a:buAutoNum type="arabicPlain" startAt="2"/>
              <a:tabLst>
                <a:tab pos="50609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主要作品：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《一只马蜂》(成名作)、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《压迫》等喜剧创作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6095" marR="5080" indent="-506095">
              <a:lnSpc>
                <a:spcPct val="220000"/>
              </a:lnSpc>
              <a:buSzPct val="96000"/>
              <a:buAutoNum type="arabicPlain" startAt="2"/>
              <a:tabLst>
                <a:tab pos="50609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作品风格：不是辛辣、犀利的讽刺，而是带有诙谐意味的、温和委婉的批评， 喜剧多为“优雅的戏剧”特色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4904" y="4443984"/>
            <a:ext cx="1427226" cy="1948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55480" y="73187"/>
            <a:ext cx="2598308" cy="771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67678" y="2026157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685038" y="0"/>
                </a:moveTo>
                <a:lnTo>
                  <a:pt x="0" y="0"/>
                </a:lnTo>
                <a:lnTo>
                  <a:pt x="0" y="504443"/>
                </a:lnTo>
                <a:lnTo>
                  <a:pt x="685038" y="504443"/>
                </a:lnTo>
                <a:lnTo>
                  <a:pt x="937260" y="252221"/>
                </a:lnTo>
                <a:lnTo>
                  <a:pt x="685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67678" y="2026157"/>
            <a:ext cx="937260" cy="504825"/>
          </a:xfrm>
          <a:custGeom>
            <a:avLst/>
            <a:gdLst/>
            <a:ahLst/>
            <a:cxnLst/>
            <a:rect l="l" t="t" r="r" b="b"/>
            <a:pathLst>
              <a:path w="937259" h="504825">
                <a:moveTo>
                  <a:pt x="0" y="0"/>
                </a:moveTo>
                <a:lnTo>
                  <a:pt x="685038" y="0"/>
                </a:lnTo>
                <a:lnTo>
                  <a:pt x="937260" y="252221"/>
                </a:lnTo>
                <a:lnTo>
                  <a:pt x="685038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06945" y="207035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8580" y="263779"/>
            <a:ext cx="3122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1.6.2</a:t>
            </a:r>
            <a:r>
              <a:rPr sz="2800" b="1" spc="-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洪深和丁西林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024" y="678084"/>
            <a:ext cx="11830685" cy="563372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丁西林《一只马蜂》、《压迫》等喜剧创作：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477520">
              <a:lnSpc>
                <a:spcPct val="130000"/>
              </a:lnSpc>
              <a:spcBef>
                <a:spcPts val="555"/>
              </a:spcBef>
              <a:buSzPct val="95000"/>
              <a:buAutoNum type="arabicPlain"/>
              <a:tabLst>
                <a:tab pos="671830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被誉为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写独幕剧能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的丁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林的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封建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识的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物有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讽刺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但不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那种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辛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辣、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犀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利的讽 刺，而是带有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诙谐意味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，温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委婉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批评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的戏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剧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多具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优雅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sz="20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色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40715" indent="-628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一只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马蜂》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吉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老太太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办儿子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婚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姻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，儿子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装生病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住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院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所爱的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护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士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小姐亲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两个年轻人明明相爱着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却要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弯抹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地而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能公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地在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人面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来，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此表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达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“社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真是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不自然的东西”的主题。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255905">
              <a:lnSpc>
                <a:spcPct val="130000"/>
              </a:lnSpc>
              <a:spcBef>
                <a:spcPts val="480"/>
              </a:spcBef>
              <a:buSzPct val="95000"/>
              <a:buAutoNum type="arabicPlain" startAt="3"/>
              <a:tabLst>
                <a:tab pos="641350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《压迫》中戏剧矛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盾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的形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婚姻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题有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。房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太太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管束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女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儿，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肯将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房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子租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单身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而女儿追求自由恋爱，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肯将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房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子租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有家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眷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的男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，房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就一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租不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去。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来一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男女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冒</a:t>
            </a:r>
            <a:r>
              <a:rPr sz="20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 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夫妻才租下了这房子。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品本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在于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人们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联合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起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来”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抵抗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一切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压迫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欺负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 实际存在两对矛盾，房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太太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房客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矛盾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母女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矛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盾的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伸，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去解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母女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矛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盾，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用假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冒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夫妻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 法去解决前一矛盾，尽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也“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有趣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味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毕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竟未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深刻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达反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压迫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</a:t>
            </a:r>
            <a:r>
              <a:rPr sz="20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477520">
              <a:lnSpc>
                <a:spcPct val="130000"/>
              </a:lnSpc>
              <a:spcBef>
                <a:spcPts val="485"/>
              </a:spcBef>
              <a:buSzPct val="95000"/>
              <a:buAutoNum type="arabicPlain" startAt="3"/>
              <a:tabLst>
                <a:tab pos="671830" algn="l"/>
              </a:tabLst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丁西林的独幕剧简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洁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集中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浑然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体，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从一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些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严肃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正剧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材上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挖掘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松、风 趣的笔调，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批评某些社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现象</a:t>
            </a:r>
            <a:r>
              <a:rPr sz="2000" b="1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形成</a:t>
            </a:r>
            <a:r>
              <a:rPr sz="20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幽默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淡远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sz="20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55480" y="73187"/>
            <a:ext cx="2598308" cy="771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1862" y="508253"/>
            <a:ext cx="15817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微软雅黑" panose="020B0503020204020204" charset="-122"/>
                <a:cs typeface="微软雅黑" panose="020B0503020204020204" charset="-122"/>
              </a:rPr>
              <a:t>1.6.3</a:t>
            </a:r>
            <a:r>
              <a:rPr sz="2600" b="1" spc="-1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b="1" dirty="0">
                <a:latin typeface="微软雅黑" panose="020B0503020204020204" charset="-122"/>
                <a:cs typeface="微软雅黑" panose="020B0503020204020204" charset="-122"/>
              </a:rPr>
              <a:t>田汉</a:t>
            </a:r>
            <a:endParaRPr sz="2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06" y="1097686"/>
            <a:ext cx="11454130" cy="510857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、作者简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：田汉，原名田寿昌</a:t>
            </a:r>
            <a:r>
              <a:rPr sz="22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1924年创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办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小型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艺刊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《南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2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，开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展南</a:t>
            </a:r>
            <a:r>
              <a:rPr sz="22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戏剧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动。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、代表作品：《咖啡店之一夜》</a:t>
            </a:r>
            <a:r>
              <a:rPr sz="22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</a:t>
            </a:r>
            <a:r>
              <a:rPr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r>
              <a:rPr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</a:t>
            </a:r>
            <a:r>
              <a:rPr sz="2200" b="1" spc="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出世</a:t>
            </a:r>
            <a:r>
              <a:rPr sz="22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4615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①20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年代最有影响的剧作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获虎之夜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魏福生）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名优之死</a:t>
            </a:r>
            <a:r>
              <a:rPr sz="22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刘振声</a:t>
            </a:r>
            <a:r>
              <a:rPr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4615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②30年代：抗日救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亡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主题：</a:t>
            </a:r>
            <a:r>
              <a:rPr sz="22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回春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之曲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4615">
              <a:lnSpc>
                <a:spcPct val="100000"/>
              </a:lnSpc>
              <a:spcBef>
                <a:spcPts val="1320"/>
              </a:spcBef>
              <a:tabLst>
                <a:tab pos="5569585" algn="l"/>
              </a:tabLst>
            </a:pP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③抗战爆发后：抗日民族统一战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戏剧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	《丽人行》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4615">
              <a:lnSpc>
                <a:spcPct val="100000"/>
              </a:lnSpc>
              <a:spcBef>
                <a:spcPts val="1325"/>
              </a:spcBef>
              <a:tabLst>
                <a:tab pos="4171950" algn="l"/>
              </a:tabLst>
            </a:pP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④新中国成立后：传统戏剧改编	《关汉卿》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9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、艺术特色：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①注重表</a:t>
            </a:r>
            <a:r>
              <a:rPr sz="2200" b="1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“灵的世界”，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具有感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伤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情调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塑造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漂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泊的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术家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感伤</a:t>
            </a:r>
            <a:r>
              <a:rPr sz="2200" b="1" spc="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2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《南归》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140200" algn="l"/>
              </a:tabLst>
            </a:pP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现实主</a:t>
            </a:r>
            <a:r>
              <a:rPr sz="2200" b="1" spc="-1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</a:t>
            </a:r>
            <a:r>
              <a:rPr sz="2200" b="1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与浪漫主义融合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	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反映社会黑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暗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重主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观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、重</a:t>
            </a:r>
            <a:r>
              <a:rPr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</a:t>
            </a:r>
            <a:r>
              <a:rPr sz="22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象。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5660" y="2743185"/>
            <a:ext cx="1725231" cy="19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73311" y="2805683"/>
            <a:ext cx="1659636" cy="1844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67088" y="27432"/>
            <a:ext cx="2640345" cy="779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48177" y="427481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684276" y="0"/>
                </a:moveTo>
                <a:lnTo>
                  <a:pt x="0" y="0"/>
                </a:lnTo>
                <a:lnTo>
                  <a:pt x="0" y="502919"/>
                </a:lnTo>
                <a:lnTo>
                  <a:pt x="684276" y="502919"/>
                </a:lnTo>
                <a:lnTo>
                  <a:pt x="935736" y="251459"/>
                </a:lnTo>
                <a:lnTo>
                  <a:pt x="6842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48177" y="427481"/>
            <a:ext cx="935990" cy="502920"/>
          </a:xfrm>
          <a:custGeom>
            <a:avLst/>
            <a:gdLst/>
            <a:ahLst/>
            <a:cxnLst/>
            <a:rect l="l" t="t" r="r" b="b"/>
            <a:pathLst>
              <a:path w="935989" h="502919">
                <a:moveTo>
                  <a:pt x="0" y="0"/>
                </a:moveTo>
                <a:lnTo>
                  <a:pt x="684276" y="0"/>
                </a:lnTo>
                <a:lnTo>
                  <a:pt x="935736" y="251459"/>
                </a:lnTo>
                <a:lnTo>
                  <a:pt x="68427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86176" y="47040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948" y="646302"/>
            <a:ext cx="1363345" cy="1414145"/>
          </a:xfrm>
          <a:custGeom>
            <a:avLst/>
            <a:gdLst/>
            <a:ahLst/>
            <a:cxnLst/>
            <a:rect l="l" t="t" r="r" b="b"/>
            <a:pathLst>
              <a:path w="1363345" h="1414145">
                <a:moveTo>
                  <a:pt x="0" y="1414145"/>
                </a:moveTo>
                <a:lnTo>
                  <a:pt x="1363345" y="1414145"/>
                </a:lnTo>
                <a:lnTo>
                  <a:pt x="1363345" y="0"/>
                </a:lnTo>
                <a:lnTo>
                  <a:pt x="0" y="0"/>
                </a:lnTo>
                <a:lnTo>
                  <a:pt x="0" y="1414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89598" y="419100"/>
          <a:ext cx="11213465" cy="580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45"/>
                <a:gridCol w="2049145"/>
                <a:gridCol w="7781925"/>
              </a:tblGrid>
              <a:tr h="22720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41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《获虎之</a:t>
                      </a:r>
                      <a:r>
                        <a:rPr sz="15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夜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60020" algn="ctr">
                        <a:lnSpc>
                          <a:spcPct val="140000"/>
                        </a:lnSpc>
                        <a:spcBef>
                          <a:spcPts val="340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①父亲：魏福生，猎 户；②女儿：莲姑；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66370" marR="160020" algn="ctr">
                        <a:lnSpc>
                          <a:spcPts val="2520"/>
                        </a:lnSpc>
                        <a:spcBef>
                          <a:spcPts val="20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③表哥：黄大傻，与 莲姑相爱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 marR="153670" indent="11430" algn="ctr">
                        <a:lnSpc>
                          <a:spcPts val="2520"/>
                        </a:lnSpc>
                        <a:spcBef>
                          <a:spcPts val="150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以辛亥革命后湖南山村为背景，写猎户魏福生将女儿莲姑许配给富裕的陈家，而女儿却爱 着她的表</a:t>
                      </a:r>
                      <a:r>
                        <a:rPr sz="1500" b="1" spc="-1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哥</a:t>
                      </a:r>
                      <a:r>
                        <a:rPr sz="15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——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双亲亡故后沦为流浪儿的黄大傻，魏福生为添嫁妆安置抬枪打虎，被打中 的确实想看望莲姑的黄大傻；黄大傻在伤痛和悲哀之中倾诉了对莲姑的一片深情和自己的 孤独感。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7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《名优之</a:t>
                      </a:r>
                      <a:r>
                        <a:rPr sz="15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死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5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刘振声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：著名京剧艺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4030" marR="156210" indent="-2858135">
                        <a:lnSpc>
                          <a:spcPts val="2520"/>
                        </a:lnSpc>
                        <a:spcBef>
                          <a:spcPts val="15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通过著名京剧艺人刘振声与流氓、恶棍杨大爷的尖锐斗争以及他惨死在舞台上的故事，揭 露了旧社会的丑恶。</a:t>
                      </a:r>
                      <a:endParaRPr sz="1500" b="1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《南归》</a:t>
                      </a:r>
                      <a:endParaRPr sz="1500" b="1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流浪者</a:t>
                      </a:r>
                      <a:endParaRPr sz="1500" b="1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浪迹天涯的流浪者叹弹着吉他唱着感伤的歌</a:t>
                      </a:r>
                      <a:endParaRPr sz="1500" b="1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4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《回春之</a:t>
                      </a:r>
                      <a:r>
                        <a:rPr sz="15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曲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》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高维汉：南阳华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侨青年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南洋华侨高维汉毅然告别人脸中的情人梅娘，回国抗日，在上海参加了“一二八”抗战，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因受伤而失去记忆，整天呼喊着“杀啊，前进啊！”三年后，当梅娘重新唱起当初告别时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5895" marR="156210" algn="ctr">
                        <a:lnSpc>
                          <a:spcPct val="14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的歌曲，当窗外燃放起像“一二八”战争激烈枪炮声的新年鞭炮时，高维汉奇迹般地恢复 了记忆。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4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《丽人行》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5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刘金妹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：女工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5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女工</a:t>
                      </a:r>
                      <a:r>
                        <a:rPr sz="15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刘金妹</a:t>
                      </a:r>
                      <a:r>
                        <a:rPr sz="1500" b="1" spc="-5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被日本兵强奸后含愤自杀被救，但被辱的经历已使她无法回复到正常的轨道，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81280" marR="72390" algn="ctr">
                        <a:lnSpc>
                          <a:spcPct val="14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迫害和苦难接踵而至；革命者</a:t>
                      </a:r>
                      <a:r>
                        <a:rPr sz="15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李新群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不畏艰险的从事革命工作，她刻印传单，办工人夜校， 援助被捕同志；李新群的同事</a:t>
                      </a:r>
                      <a:r>
                        <a:rPr sz="15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梁若英</a:t>
                      </a:r>
                      <a:r>
                        <a:rPr sz="15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是动摇彷徨的资产阶级女性，她在丈夫章玉良去内地 后，经受不住生活的艰难，与银行家王仲元同居，甚至发现王仲元与女汉奸俞芳她们三个 女人，在美丽的夕阳中，紧紧抱在一起，迎接新的斗争生活。</a:t>
                      </a:r>
                      <a:endParaRPr sz="15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863" y="419100"/>
            <a:ext cx="97536" cy="484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9538" y="6032833"/>
            <a:ext cx="1729047" cy="37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31040" y="0"/>
                </a:moveTo>
                <a:lnTo>
                  <a:pt x="60960" y="0"/>
                </a:lnTo>
                <a:lnTo>
                  <a:pt x="37231" y="4790"/>
                </a:lnTo>
                <a:lnTo>
                  <a:pt x="17854" y="17854"/>
                </a:lnTo>
                <a:lnTo>
                  <a:pt x="4790" y="37231"/>
                </a:lnTo>
                <a:lnTo>
                  <a:pt x="0" y="6096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60960"/>
                </a:lnTo>
                <a:lnTo>
                  <a:pt x="12187207" y="37231"/>
                </a:lnTo>
                <a:lnTo>
                  <a:pt x="12174140" y="17854"/>
                </a:lnTo>
                <a:lnTo>
                  <a:pt x="12154763" y="4790"/>
                </a:lnTo>
                <a:lnTo>
                  <a:pt x="12131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0429" y="433197"/>
            <a:ext cx="170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1.6.3</a:t>
            </a:r>
            <a:r>
              <a:rPr sz="2800" b="1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田汉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037" y="1052321"/>
            <a:ext cx="11609070" cy="424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田汉的《咖啡店之一夜》、《获虎之夜》、《名优之死》等话剧创作主要艺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成就：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735" indent="-788670">
              <a:lnSpc>
                <a:spcPct val="100000"/>
              </a:lnSpc>
              <a:spcBef>
                <a:spcPts val="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田汉的创作追求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从内心出发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，注重表现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“灵的世界”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，具有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感伤情调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00000"/>
              </a:lnSpc>
              <a:spcBef>
                <a:spcPts val="575"/>
              </a:spcBef>
              <a:buSzPct val="96000"/>
              <a:buAutoNum type="arabicPlain"/>
              <a:tabLst>
                <a:tab pos="801370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田汉都是从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人生哲理的角度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，表现了一代青年感受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黑暗压迫的苦闷和寻求路途的 彷徨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。早期创作有两组交错的形象系列，一</a:t>
            </a:r>
            <a:r>
              <a:rPr sz="24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艺术家形象系列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，一是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漂泊者形象系</a:t>
            </a:r>
            <a:r>
              <a:rPr sz="2400" b="1" spc="-1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132715">
              <a:lnSpc>
                <a:spcPct val="200000"/>
              </a:lnSpc>
              <a:spcBef>
                <a:spcPts val="580"/>
              </a:spcBef>
              <a:buClr>
                <a:srgbClr val="000000"/>
              </a:buClr>
              <a:buSzPct val="96000"/>
              <a:buFont typeface="΢"/>
              <a:buAutoNum type="arabicPlain"/>
              <a:tabLst>
                <a:tab pos="80137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现实主义和浪漫主义融为一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炉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、交互辉映，是田汉“五四”时期戏剧创作的重要 </a:t>
            </a: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艺术特色。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67088" y="27432"/>
            <a:ext cx="2640345" cy="779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7738" y="39090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685800" y="0"/>
                </a:moveTo>
                <a:lnTo>
                  <a:pt x="0" y="0"/>
                </a:lnTo>
                <a:lnTo>
                  <a:pt x="0" y="502920"/>
                </a:lnTo>
                <a:lnTo>
                  <a:pt x="685800" y="502920"/>
                </a:lnTo>
                <a:lnTo>
                  <a:pt x="937260" y="251460"/>
                </a:lnTo>
                <a:lnTo>
                  <a:pt x="685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7738" y="390906"/>
            <a:ext cx="937260" cy="502920"/>
          </a:xfrm>
          <a:custGeom>
            <a:avLst/>
            <a:gdLst/>
            <a:ahLst/>
            <a:cxnLst/>
            <a:rect l="l" t="t" r="r" b="b"/>
            <a:pathLst>
              <a:path w="937260" h="502919">
                <a:moveTo>
                  <a:pt x="0" y="0"/>
                </a:moveTo>
                <a:lnTo>
                  <a:pt x="685800" y="0"/>
                </a:lnTo>
                <a:lnTo>
                  <a:pt x="937260" y="251460"/>
                </a:lnTo>
                <a:lnTo>
                  <a:pt x="6858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6625" y="433781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578100" y="6521592"/>
            <a:ext cx="7037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/>
              <a:t>听够课</a:t>
            </a:r>
            <a:r>
              <a:rPr spc="-10" dirty="0"/>
              <a:t>程</a:t>
            </a:r>
            <a:r>
              <a:rPr sz="2800" dirty="0">
                <a:solidFill>
                  <a:srgbClr val="C00000"/>
                </a:solidFill>
              </a:rPr>
              <a:t>两</a:t>
            </a:r>
            <a:r>
              <a:rPr sz="2800" spc="-5" dirty="0">
                <a:solidFill>
                  <a:srgbClr val="C00000"/>
                </a:solidFill>
              </a:rPr>
              <a:t>个小</a:t>
            </a:r>
            <a:r>
              <a:rPr sz="2800" spc="-10" dirty="0">
                <a:solidFill>
                  <a:srgbClr val="C00000"/>
                </a:solidFill>
              </a:rPr>
              <a:t>时</a:t>
            </a:r>
            <a:r>
              <a:rPr spc="-5" dirty="0"/>
              <a:t>为</a:t>
            </a:r>
            <a:r>
              <a:rPr sz="2800" dirty="0">
                <a:solidFill>
                  <a:srgbClr val="C00000"/>
                </a:solidFill>
              </a:rPr>
              <a:t>全勤</a:t>
            </a:r>
            <a:r>
              <a:rPr spc="-15" dirty="0"/>
              <a:t>，</a:t>
            </a:r>
            <a:r>
              <a:rPr dirty="0"/>
              <a:t>中途不</a:t>
            </a:r>
            <a:r>
              <a:rPr spc="-10" dirty="0"/>
              <a:t>能</a:t>
            </a:r>
            <a:r>
              <a:rPr dirty="0"/>
              <a:t>退出，</a:t>
            </a:r>
            <a:r>
              <a:rPr spc="-10" dirty="0"/>
              <a:t>加</a:t>
            </a:r>
            <a:r>
              <a:rPr dirty="0"/>
              <a:t>油！</a:t>
            </a:r>
            <a:endParaRPr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2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2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2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0、16、17、18、21、22、25、30、34、37"/>
</p:tagLst>
</file>

<file path=ppt/tags/tag195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中国风通用模板"/>
  <p:tag name="KSO_WM_TEMPLATE_CATEGORY" val="custom"/>
  <p:tag name="KSO_WM_TEMPLATE_INDEX" val="20204121"/>
  <p:tag name="KSO_WM_UNIT_ID" val="custom20204121_1*a*1"/>
  <p:tag name="KSO_WM_UNIT_ISNUMDGMTITLE" val="0"/>
</p:tagLst>
</file>

<file path=ppt/tags/tag19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121"/>
  <p:tag name="KSO_WM_UNIT_ID" val="custom20204121_1*b*1"/>
  <p:tag name="KSO_WM_UNIT_ISNUMDGMTITLE" val="0"/>
</p:tagLst>
</file>

<file path=ppt/tags/tag197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21"/>
  <p:tag name="KSO_WM_SLIDE_ID" val="custom20204121_1"/>
  <p:tag name="KSO_WM_TEMPLATE_MASTER_THUMB_INDEX" val="12"/>
  <p:tag name="KSO_WM_TEMPLATE_THUMBS_INDEX" val="1、4、7、8、9、10、16、17、18、21、22、25、30、34、37"/>
</p:tagLst>
</file>

<file path=ppt/tags/tag1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UNIT_TABLE_BEAUTIFY" val="smartTable{fbac3116-5d45-428d-8f15-9fc077b269cc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ABLE_BEAUTIFY" val="smartTable{263d7403-b509-4af2-8781-8aee1297c010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FEAEB"/>
      </a:dk2>
      <a:lt2>
        <a:srgbClr val="FCFBFB"/>
      </a:lt2>
      <a:accent1>
        <a:srgbClr val="C35B72"/>
      </a:accent1>
      <a:accent2>
        <a:srgbClr val="D76459"/>
      </a:accent2>
      <a:accent3>
        <a:srgbClr val="D07647"/>
      </a:accent3>
      <a:accent4>
        <a:srgbClr val="B18E43"/>
      </a:accent4>
      <a:accent5>
        <a:srgbClr val="86A851"/>
      </a:accent5>
      <a:accent6>
        <a:srgbClr val="5BC27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15134</Words>
  <Application>WPS 演示</Application>
  <PresentationFormat>On-screen Show (4:3)</PresentationFormat>
  <Paragraphs>1375</Paragraphs>
  <Slides>114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114</vt:i4>
      </vt:variant>
    </vt:vector>
  </HeadingPairs>
  <TitlesOfParts>
    <vt:vector size="136" baseType="lpstr">
      <vt:lpstr>Arial</vt:lpstr>
      <vt:lpstr>宋体</vt:lpstr>
      <vt:lpstr>Wingdings</vt:lpstr>
      <vt:lpstr>微软雅黑</vt:lpstr>
      <vt:lpstr>Arial</vt:lpstr>
      <vt:lpstr>Microsoft JhengHei</vt:lpstr>
      <vt:lpstr>楷体</vt:lpstr>
      <vt:lpstr>Wingdings</vt:lpstr>
      <vt:lpstr>黑体</vt:lpstr>
      <vt:lpstr>Times New Roman</vt:lpstr>
      <vt:lpstr>等线</vt:lpstr>
      <vt:lpstr>华文仿宋</vt:lpstr>
      <vt:lpstr>΢</vt:lpstr>
      <vt:lpstr>Segoe Print</vt:lpstr>
      <vt:lpstr>Calibri</vt:lpstr>
      <vt:lpstr>Arial Unicode MS</vt:lpstr>
      <vt:lpstr>方正清刻本悦宋简体</vt:lpstr>
      <vt:lpstr>隶书</vt:lpstr>
      <vt:lpstr>汉仪尚巍手书W</vt:lpstr>
      <vt:lpstr>Office Theme</vt:lpstr>
      <vt:lpstr>1_Office 主题​​</vt:lpstr>
      <vt:lpstr>2_Office 主题​​</vt:lpstr>
      <vt:lpstr>中国现代文学史净</vt:lpstr>
      <vt:lpstr>PowerPoint 演示文稿</vt:lpstr>
      <vt:lpstr>全书框架</vt:lpstr>
      <vt:lpstr>考试题型</vt:lpstr>
      <vt:lpstr>PowerPoint 演示文稿</vt:lpstr>
      <vt:lpstr>1.4.2	郭沫若与《女神》</vt:lpstr>
      <vt:lpstr>《我是个偶像崇拜者》</vt:lpstr>
      <vt:lpstr>《凤凰涅槃》选段</vt:lpstr>
      <vt:lpstr>1.4.2	郭沫若与《女神》</vt:lpstr>
      <vt:lpstr>1.4.2	郭沫若与《女神》</vt:lpstr>
      <vt:lpstr>1.4.2	郭沫若与《女神》</vt:lpstr>
      <vt:lpstr>PowerPoint 演示文稿</vt:lpstr>
      <vt:lpstr>PowerPoint 演示文稿</vt:lpstr>
      <vt:lpstr>PowerPoint 演示文稿</vt:lpstr>
      <vt:lpstr>真 题 演 练</vt:lpstr>
      <vt:lpstr>真 题 演 练</vt:lpstr>
      <vt:lpstr>真 题 演 练</vt:lpstr>
      <vt:lpstr>PowerPoint 演示文稿</vt:lpstr>
      <vt:lpstr>PowerPoint 演示文稿</vt:lpstr>
      <vt:lpstr>真 题 演 练</vt:lpstr>
      <vt:lpstr>PowerPoint 演示文稿</vt:lpstr>
      <vt:lpstr>真 题 演 练</vt:lpstr>
      <vt:lpstr>真 题 演 练</vt:lpstr>
      <vt:lpstr>PowerPoint 演示文稿</vt:lpstr>
      <vt:lpstr>PowerPoint 演示文稿</vt:lpstr>
      <vt:lpstr>PowerPoint 演示文稿</vt:lpstr>
      <vt:lpstr>1.4.3	闻一多</vt:lpstr>
      <vt:lpstr>《死水》闻一多</vt:lpstr>
      <vt:lpstr>1.4.4	徐志摩</vt:lpstr>
      <vt:lpstr>《再别康桥》徐志摩</vt:lpstr>
      <vt:lpstr>《我有一个恋爱》</vt:lpstr>
      <vt:lpstr>徐志摩诗歌的思想意义和艺术特色：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PowerPoint 演示文稿</vt:lpstr>
      <vt:lpstr>PowerPoint 演示文稿</vt:lpstr>
      <vt:lpstr>PowerPoint 演示文稿</vt:lpstr>
      <vt:lpstr>1.5.1	散文创作</vt:lpstr>
      <vt:lpstr>1.5.1	散文创作</vt:lpstr>
      <vt:lpstr>1.5.1	散文创作</vt:lpstr>
      <vt:lpstr>真 题 演 练</vt:lpstr>
      <vt:lpstr>真 题 演 练</vt:lpstr>
      <vt:lpstr>二、周作人</vt:lpstr>
      <vt:lpstr>PowerPoint 演示文稿</vt:lpstr>
      <vt:lpstr>二、周作人</vt:lpstr>
      <vt:lpstr>1.5.3	冰心</vt:lpstr>
      <vt:lpstr>PowerPoint 演示文稿</vt:lpstr>
      <vt:lpstr>1.5.4	朱自清</vt:lpstr>
      <vt:lpstr>PowerPoint 演示文稿</vt:lpstr>
      <vt:lpstr>1.5.5 “五四”时期散文的意义：</vt:lpstr>
      <vt:lpstr>PowerPoint 演示文稿</vt:lpstr>
      <vt:lpstr>PowerPoint 演示文稿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真 题 演 练</vt:lpstr>
      <vt:lpstr>PowerPoint 演示文稿</vt:lpstr>
      <vt:lpstr>PowerPoint 演示文稿</vt:lpstr>
      <vt:lpstr>真 题 演 练</vt:lpstr>
      <vt:lpstr>真 题 演 练</vt:lpstr>
      <vt:lpstr>PowerPoint 演示文稿</vt:lpstr>
      <vt:lpstr>真 题 演 练</vt:lpstr>
      <vt:lpstr>PowerPoint 演示文稿</vt:lpstr>
      <vt:lpstr>PowerPoint 演示文稿</vt:lpstr>
      <vt:lpstr>1.6.1	戏剧创作</vt:lpstr>
      <vt:lpstr>名词解释：爱美剧</vt:lpstr>
      <vt:lpstr>名词解释：爱美剧</vt:lpstr>
      <vt:lpstr>名词解释：“问题剧”</vt:lpstr>
      <vt:lpstr>名词解释：“问题剧”</vt:lpstr>
      <vt:lpstr>真 题 演 练</vt:lpstr>
      <vt:lpstr>真 题 演 练</vt:lpstr>
      <vt:lpstr>真 题 演 练</vt:lpstr>
      <vt:lpstr>真 题 演 练</vt:lpstr>
      <vt:lpstr>1.6.2 洪深和丁西林</vt:lpstr>
      <vt:lpstr>1.6.2 洪深和丁西林</vt:lpstr>
      <vt:lpstr>1.6.2 洪深和丁西林</vt:lpstr>
      <vt:lpstr>1.6.3 田汉</vt:lpstr>
      <vt:lpstr>PowerPoint 演示文稿</vt:lpstr>
      <vt:lpstr>1.6.3 田汉</vt:lpstr>
      <vt:lpstr>1.6.3 田汉</vt:lpstr>
      <vt:lpstr>PowerPoint 演示文稿</vt:lpstr>
      <vt:lpstr>真 题 演 练</vt:lpstr>
      <vt:lpstr>真 题 演 练</vt:lpstr>
      <vt:lpstr>真 题 演 练</vt:lpstr>
      <vt:lpstr>PowerPoint 演示文稿</vt:lpstr>
      <vt:lpstr>PowerPoint 演示文稿</vt:lpstr>
      <vt:lpstr>真 题 演 练</vt:lpstr>
      <vt:lpstr>真 题 演 练</vt:lpstr>
      <vt:lpstr>PowerPoint 演示文稿</vt:lpstr>
      <vt:lpstr>PowerPoint 演示文稿</vt:lpstr>
      <vt:lpstr>PowerPoint 演示文稿</vt:lpstr>
      <vt:lpstr>真 题 演 练</vt:lpstr>
      <vt:lpstr>真 题 演 练</vt:lpstr>
      <vt:lpstr>真 题 演 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阿彦</cp:lastModifiedBy>
  <cp:revision>3</cp:revision>
  <dcterms:created xsi:type="dcterms:W3CDTF">2020-08-07T11:33:00Z</dcterms:created>
  <dcterms:modified xsi:type="dcterms:W3CDTF">2020-08-07T11:36:15Z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2020-08-07T00:00:00Z</vt:filetime>
  </property>
  <property fmtid="{D5CDD505-2E9C-101B-9397-08002B2CF9AE}" pid="5" name="KSOProductBuildVer">
    <vt:lpwstr>2052-11.1.0.9912</vt:lpwstr>
  </property>
</Properties>
</file>