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3"/>
  </p:notesMasterIdLst>
  <p:sldIdLst>
    <p:sldId id="384"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505" r:id="rId25"/>
    <p:sldId id="284" r:id="rId26"/>
    <p:sldId id="285" r:id="rId27"/>
    <p:sldId id="286" r:id="rId28"/>
    <p:sldId id="287" r:id="rId29"/>
    <p:sldId id="288" r:id="rId30"/>
    <p:sldId id="289" r:id="rId31"/>
    <p:sldId id="507" r:id="rId32"/>
    <p:sldId id="290" r:id="rId33"/>
    <p:sldId id="291" r:id="rId34"/>
    <p:sldId id="292" r:id="rId35"/>
    <p:sldId id="509"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510" r:id="rId51"/>
    <p:sldId id="307" r:id="rId52"/>
    <p:sldId id="308" r:id="rId53"/>
    <p:sldId id="309" r:id="rId54"/>
    <p:sldId id="310" r:id="rId55"/>
    <p:sldId id="311" r:id="rId56"/>
    <p:sldId id="312" r:id="rId57"/>
    <p:sldId id="313" r:id="rId58"/>
    <p:sldId id="314" r:id="rId59"/>
    <p:sldId id="315" r:id="rId60"/>
    <p:sldId id="316" r:id="rId61"/>
    <p:sldId id="317" r:id="rId62"/>
    <p:sldId id="516"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511" r:id="rId79"/>
    <p:sldId id="512" r:id="rId80"/>
    <p:sldId id="513" r:id="rId81"/>
    <p:sldId id="514"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2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5" Type="http://schemas.openxmlformats.org/officeDocument/2006/relationships/commentAuthors" Target="commentAuthors.xml"/><Relationship Id="rId134" Type="http://schemas.openxmlformats.org/officeDocument/2006/relationships/tableStyles" Target="tableStyles.xml"/><Relationship Id="rId133" Type="http://schemas.openxmlformats.org/officeDocument/2006/relationships/viewProps" Target="viewProps.xml"/><Relationship Id="rId132" Type="http://schemas.openxmlformats.org/officeDocument/2006/relationships/presProps" Target="presProps.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notesMaster" Target="notesMasters/notesMaster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2277295" y="0"/>
            <a:ext cx="9392356" cy="25806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294283" y="642938"/>
            <a:ext cx="3086100" cy="17359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167467" y="2475309"/>
            <a:ext cx="17339733" cy="202525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4885432"/>
            <a:ext cx="9392356" cy="25806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2277295" y="4885432"/>
            <a:ext cx="9392356" cy="25806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943735"/>
          </a:solidFill>
        </p:spPr>
        <p:txBody>
          <a:bodyPr wrap="square" lIns="0" tIns="0" rIns="0" bIns="0" rtlCol="0"/>
          <a:lstStyle/>
          <a:p/>
        </p:txBody>
      </p:sp>
      <p:pic>
        <p:nvPicPr>
          <p:cNvPr id="17" name="bg object 17"/>
          <p:cNvPicPr/>
          <p:nvPr/>
        </p:nvPicPr>
        <p:blipFill>
          <a:blip r:embed="rId2" cstate="print"/>
          <a:stretch>
            <a:fillRect/>
          </a:stretch>
        </p:blipFill>
        <p:spPr>
          <a:xfrm>
            <a:off x="0" y="0"/>
            <a:ext cx="4265675" cy="2552700"/>
          </a:xfrm>
          <a:prstGeom prst="rect">
            <a:avLst/>
          </a:prstGeom>
        </p:spPr>
      </p:pic>
      <p:sp>
        <p:nvSpPr>
          <p:cNvPr id="2" name="Holder 2"/>
          <p:cNvSpPr>
            <a:spLocks noGrp="1"/>
          </p:cNvSpPr>
          <p:nvPr>
            <p:ph type="ctrTitle"/>
          </p:nvPr>
        </p:nvSpPr>
        <p:spPr>
          <a:xfrm>
            <a:off x="1400809" y="2611958"/>
            <a:ext cx="9390380" cy="1489075"/>
          </a:xfrm>
          <a:prstGeom prst="rect">
            <a:avLst/>
          </a:prstGeom>
        </p:spPr>
        <p:txBody>
          <a:bodyPr wrap="square" lIns="0" tIns="0" rIns="0" bIns="0">
            <a:spAutoFit/>
          </a:bodyPr>
          <a:lstStyle>
            <a:lvl1pPr>
              <a:defRPr sz="9600" b="1" i="0">
                <a:solidFill>
                  <a:schemeClr val="bg1"/>
                </a:solidFill>
                <a:latin typeface="微软雅黑" panose="020B0503020204020204" charset="-122"/>
                <a:cs typeface="微软雅黑" panose="020B0503020204020204" charset="-122"/>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2000" b="0" i="0">
                <a:solidFill>
                  <a:schemeClr val="bg1"/>
                </a:solidFill>
                <a:latin typeface="楷体" panose="02010609060101010101" charset="-122"/>
                <a:cs typeface="楷体" panose="02010609060101010101" charset="-122"/>
              </a:defRPr>
            </a:lvl1p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pPr marL="38100">
              <a:lnSpc>
                <a:spcPct val="100000"/>
              </a:lnSpc>
              <a:spcBef>
                <a:spcPts val="205"/>
              </a:spcBef>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p:txBody>
          <a:bodyPr lIns="0" tIns="0" rIns="0" bIns="0"/>
          <a:lstStyle>
            <a:lvl1pPr>
              <a:defRPr sz="2400" b="0" i="0">
                <a:solidFill>
                  <a:schemeClr val="tx1"/>
                </a:solidFill>
                <a:latin typeface="宋体" panose="02010600030101010101" pitchFamily="2" charset="-122"/>
                <a:cs typeface="宋体" panose="02010600030101010101" pitchFamily="2" charset="-122"/>
              </a:defRPr>
            </a:lvl1pPr>
          </a:lstStyle>
          <a:p/>
        </p:txBody>
      </p:sp>
      <p:sp>
        <p:nvSpPr>
          <p:cNvPr id="4" name="Holder 4"/>
          <p:cNvSpPr>
            <a:spLocks noGrp="1"/>
          </p:cNvSpPr>
          <p:nvPr>
            <p:ph type="ftr" sz="quarter" idx="5"/>
          </p:nvPr>
        </p:nvSpPr>
        <p:spPr/>
        <p:txBody>
          <a:bodyPr lIns="0" tIns="0" rIns="0" bIns="0"/>
          <a:lstStyle>
            <a:lvl1pPr>
              <a:defRPr sz="2000" b="0" i="0">
                <a:solidFill>
                  <a:schemeClr val="bg1"/>
                </a:solidFill>
                <a:latin typeface="楷体" panose="02010609060101010101" charset="-122"/>
                <a:cs typeface="楷体" panose="02010609060101010101" charset="-122"/>
              </a:defRPr>
            </a:lvl1p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pPr marL="38100">
              <a:lnSpc>
                <a:spcPct val="100000"/>
              </a:lnSpc>
              <a:spcBef>
                <a:spcPts val="205"/>
              </a:spcBef>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微软雅黑" panose="020B0503020204020204" charset="-122"/>
                <a:cs typeface="微软雅黑" panose="020B0503020204020204" charset="-122"/>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2000" b="0" i="0">
                <a:solidFill>
                  <a:schemeClr val="bg1"/>
                </a:solidFill>
                <a:latin typeface="楷体" panose="02010609060101010101" charset="-122"/>
                <a:cs typeface="楷体" panose="02010609060101010101" charset="-122"/>
              </a:defRPr>
            </a:lvl1p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pPr marL="38100">
              <a:lnSpc>
                <a:spcPct val="100000"/>
              </a:lnSpc>
              <a:spcBef>
                <a:spcPts val="205"/>
              </a:spcBef>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96011" y="362711"/>
            <a:ext cx="96012" cy="484631"/>
          </a:xfrm>
          <a:prstGeom prst="rect">
            <a:avLst/>
          </a:prstGeom>
        </p:spPr>
      </p:pic>
      <p:pic>
        <p:nvPicPr>
          <p:cNvPr id="17" name="bg object 17"/>
          <p:cNvPicPr/>
          <p:nvPr/>
        </p:nvPicPr>
        <p:blipFill>
          <a:blip r:embed="rId3" cstate="print"/>
          <a:stretch>
            <a:fillRect/>
          </a:stretch>
        </p:blipFill>
        <p:spPr>
          <a:xfrm>
            <a:off x="333756" y="362711"/>
            <a:ext cx="99059" cy="484631"/>
          </a:xfrm>
          <a:prstGeom prst="rect">
            <a:avLst/>
          </a:prstGeom>
        </p:spPr>
      </p:pic>
      <p:pic>
        <p:nvPicPr>
          <p:cNvPr id="18" name="bg object 18"/>
          <p:cNvPicPr/>
          <p:nvPr/>
        </p:nvPicPr>
        <p:blipFill>
          <a:blip r:embed="rId4" cstate="print"/>
          <a:stretch>
            <a:fillRect/>
          </a:stretch>
        </p:blipFill>
        <p:spPr>
          <a:xfrm>
            <a:off x="571500" y="362711"/>
            <a:ext cx="97536" cy="484631"/>
          </a:xfrm>
          <a:prstGeom prst="rect">
            <a:avLst/>
          </a:prstGeom>
        </p:spPr>
      </p:pic>
      <p:sp>
        <p:nvSpPr>
          <p:cNvPr id="19" name="bg object 19"/>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500" b="1" i="0">
                <a:solidFill>
                  <a:schemeClr val="tx1"/>
                </a:solidFill>
                <a:latin typeface="微软雅黑" panose="020B0503020204020204" charset="-122"/>
                <a:cs typeface="微软雅黑" panose="020B0503020204020204" charset="-122"/>
              </a:defRPr>
            </a:lvl1pPr>
          </a:lstStyle>
          <a:p/>
        </p:txBody>
      </p:sp>
      <p:sp>
        <p:nvSpPr>
          <p:cNvPr id="3" name="Holder 3"/>
          <p:cNvSpPr>
            <a:spLocks noGrp="1"/>
          </p:cNvSpPr>
          <p:nvPr>
            <p:ph type="ftr" sz="quarter" idx="5"/>
          </p:nvPr>
        </p:nvSpPr>
        <p:spPr/>
        <p:txBody>
          <a:bodyPr lIns="0" tIns="0" rIns="0" bIns="0"/>
          <a:lstStyle>
            <a:lvl1pPr>
              <a:defRPr sz="2000" b="0" i="0">
                <a:solidFill>
                  <a:schemeClr val="bg1"/>
                </a:solidFill>
                <a:latin typeface="楷体" panose="02010609060101010101" charset="-122"/>
                <a:cs typeface="楷体" panose="02010609060101010101" charset="-122"/>
              </a:defRPr>
            </a:lvl1p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pPr marL="38100">
              <a:lnSpc>
                <a:spcPct val="100000"/>
              </a:lnSpc>
              <a:spcBef>
                <a:spcPts val="205"/>
              </a:spcBef>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000" b="0" i="0">
                <a:solidFill>
                  <a:schemeClr val="bg1"/>
                </a:solidFill>
                <a:latin typeface="楷体" panose="02010609060101010101" charset="-122"/>
                <a:cs typeface="楷体" panose="02010609060101010101" charset="-122"/>
              </a:defRPr>
            </a:lvl1p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pPr marL="38100">
              <a:lnSpc>
                <a:spcPct val="100000"/>
              </a:lnSpc>
              <a:spcBef>
                <a:spcPts val="205"/>
              </a:spcBef>
            </a:pPr>
            <a:fld id="{81D60167-4931-47E6-BA6A-407CBD079E47}" type="slidenum">
              <a:rPr dirty="0"/>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41680" y="349377"/>
            <a:ext cx="4060190" cy="406400"/>
          </a:xfrm>
          <a:prstGeom prst="rect">
            <a:avLst/>
          </a:prstGeom>
        </p:spPr>
        <p:txBody>
          <a:bodyPr wrap="square" lIns="0" tIns="0" rIns="0" bIns="0">
            <a:spAutoFit/>
          </a:bodyPr>
          <a:lstStyle>
            <a:lvl1pPr>
              <a:defRPr sz="2500" b="1" i="0">
                <a:solidFill>
                  <a:schemeClr val="tx1"/>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135382" y="1602485"/>
            <a:ext cx="11921235" cy="3317875"/>
          </a:xfrm>
          <a:prstGeom prst="rect">
            <a:avLst/>
          </a:prstGeom>
        </p:spPr>
        <p:txBody>
          <a:bodyPr wrap="square" lIns="0" tIns="0" rIns="0" bIns="0">
            <a:spAutoFit/>
          </a:bodyPr>
          <a:lstStyle>
            <a:lvl1pPr>
              <a:defRPr sz="2400" b="0" i="0">
                <a:solidFill>
                  <a:schemeClr val="tx1"/>
                </a:solidFill>
                <a:latin typeface="宋体" panose="02010600030101010101" pitchFamily="2" charset="-122"/>
                <a:cs typeface="宋体" panose="02010600030101010101" pitchFamily="2" charset="-122"/>
              </a:defRPr>
            </a:lvl1pPr>
          </a:lstStyle>
          <a:p/>
        </p:txBody>
      </p:sp>
      <p:sp>
        <p:nvSpPr>
          <p:cNvPr id="4" name="Holder 4"/>
          <p:cNvSpPr>
            <a:spLocks noGrp="1"/>
          </p:cNvSpPr>
          <p:nvPr>
            <p:ph type="ftr" sz="quarter" idx="5"/>
          </p:nvPr>
        </p:nvSpPr>
        <p:spPr>
          <a:xfrm>
            <a:off x="3135248" y="6580009"/>
            <a:ext cx="5920740" cy="330200"/>
          </a:xfrm>
          <a:prstGeom prst="rect">
            <a:avLst/>
          </a:prstGeom>
        </p:spPr>
        <p:txBody>
          <a:bodyPr wrap="square" lIns="0" tIns="0" rIns="0" bIns="0">
            <a:spAutoFit/>
          </a:bodyPr>
          <a:lstStyle>
            <a:lvl1pPr>
              <a:defRPr sz="2000" b="0" i="0">
                <a:solidFill>
                  <a:schemeClr val="bg1"/>
                </a:solidFill>
                <a:latin typeface="楷体" panose="02010609060101010101" charset="-122"/>
                <a:cs typeface="楷体" panose="02010609060101010101" charset="-122"/>
              </a:defRPr>
            </a:lvl1p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9463785" y="6468390"/>
            <a:ext cx="344804" cy="327659"/>
          </a:xfrm>
          <a:prstGeom prst="rect">
            <a:avLst/>
          </a:prstGeom>
        </p:spPr>
        <p:txBody>
          <a:bodyPr wrap="square" lIns="0" tIns="0" rIns="0" bIns="0">
            <a:spAutoFit/>
          </a:bodyPr>
          <a:lstStyle>
            <a:lvl1pPr>
              <a:defRPr sz="1800" b="0" i="0">
                <a:solidFill>
                  <a:schemeClr val="tx1"/>
                </a:solidFill>
                <a:latin typeface="微软雅黑" panose="020B0503020204020204" charset="-122"/>
                <a:cs typeface="微软雅黑" panose="020B0503020204020204" charset="-122"/>
              </a:defRPr>
            </a:lvl1pPr>
          </a:lstStyle>
          <a:p>
            <a:pPr marL="38100">
              <a:lnSpc>
                <a:spcPct val="100000"/>
              </a:lnSpc>
              <a:spcBef>
                <a:spcPts val="205"/>
              </a:spcBef>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5.jpeg"/><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100.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openxmlformats.org/officeDocument/2006/relationships/image" Target="../media/image44.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2.png"/></Relationships>
</file>

<file path=ppt/slides/_rels/slide101.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46.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5.png"/></Relationships>
</file>

<file path=ppt/slides/_rels/slide10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6.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5.png"/></Relationships>
</file>

<file path=ppt/slides/_rels/slide10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6.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39.png"/></Relationships>
</file>

<file path=ppt/slides/_rels/slide10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39.png"/></Relationships>
</file>

<file path=ppt/slides/_rels/slide10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39.png"/></Relationships>
</file>

<file path=ppt/slides/_rels/slide10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1.png"/></Relationships>
</file>

<file path=ppt/slides/_rels/slide10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7.png"/></Relationships>
</file>

<file path=ppt/slides/_rels/slide10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2.png"/></Relationships>
</file>

<file path=ppt/slides/_rels/slide10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1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8.png"/></Relationships>
</file>

<file path=ppt/slides/_rels/slide1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39.png"/></Relationships>
</file>

<file path=ppt/slides/_rels/slide1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2.png"/></Relationships>
</file>

<file path=ppt/slides/_rels/slide1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39.png"/></Relationships>
</file>

<file path=ppt/slides/_rels/slide1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9.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2.png"/></Relationships>
</file>

<file path=ppt/slides/_rels/slide1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2.png"/></Relationships>
</file>

<file path=ppt/slides/_rels/slide1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2.png"/></Relationships>
</file>

<file path=ppt/slides/_rels/slide1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0.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5.png"/></Relationships>
</file>

<file path=ppt/slides/_rels/slide1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0.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1.png"/></Relationships>
</file>

<file path=ppt/slides/_rels/slide11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12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7.png"/></Relationships>
</file>

<file path=ppt/slides/_rels/slide12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7.png"/></Relationships>
</file>

<file path=ppt/slides/_rels/slide12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2.png"/></Relationships>
</file>

<file path=ppt/slides/_rels/slide12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_rels/slide12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36.png"/></Relationships>
</file>

<file path=ppt/slides/_rels/slide12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_rels/slide12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_rels/slide1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_rels/slide1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2.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9.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0.png"/></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1.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0.png"/></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0.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0.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0.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0.png"/></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2.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0.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4.png"/></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4.png"/></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4.png"/></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4.pn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4.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4.png"/></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4.png"/></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4.png"/></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4.png"/></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8.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9.png"/></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30.png"/></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8.png"/></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31.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8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8.png"/></Relationships>
</file>

<file path=ppt/slides/_rels/slide8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32.png"/></Relationships>
</file>

<file path=ppt/slides/_rels/slide8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8.jpeg"/><Relationship Id="rId4" Type="http://schemas.openxmlformats.org/officeDocument/2006/relationships/image" Target="../media/image3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36.png"/></Relationships>
</file>

<file path=ppt/slides/_rels/slide8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39.png"/></Relationships>
</file>

<file path=ppt/slides/_rels/slide8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39.png"/></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1.png"/></Relationships>
</file>

<file path=ppt/slides/_rels/slide8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1.png"/></Relationships>
</file>

<file path=ppt/slides/_rels/slide9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1.png"/></Relationships>
</file>

<file path=ppt/slides/_rels/slide9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_rels/slide9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2.png"/></Relationships>
</file>

<file path=ppt/slides/_rels/slide9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36.png"/></Relationships>
</file>

<file path=ppt/slides/_rels/slide9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2.png"/></Relationships>
</file>

<file path=ppt/slides/_rels/slide9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_rels/slide9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_rels/slide9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3.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1.png"/></Relationships>
</file>

<file path=ppt/slides/_rels/slide9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3.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2.png"/></Relationships>
</file>

<file path=ppt/slides/_rels/slide9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3.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meihua_service_cache\jpg/4b8cc3b628079e736643599cc4224b4f.jpg4b8cc3b628079e736643599cc4224b4f"/>
          <p:cNvPicPr>
            <a:picLocks noChangeAspect="1"/>
          </p:cNvPicPr>
          <p:nvPr>
            <p:custDataLst>
              <p:tags r:id="rId1"/>
            </p:custDataLst>
          </p:nvPr>
        </p:nvPicPr>
        <p:blipFill>
          <a:blip r:embed="rId2"/>
          <a:srcRect t="5555" b="5555"/>
          <a:stretch>
            <a:fillRect/>
          </a:stretch>
        </p:blipFill>
        <p:spPr>
          <a:xfrm>
            <a:off x="0" y="-11430"/>
            <a:ext cx="12192000" cy="6096049"/>
          </a:xfrm>
          <a:custGeom>
            <a:avLst/>
            <a:gdLst/>
            <a:ahLst/>
            <a:cxnLst>
              <a:cxn ang="3">
                <a:pos x="hc" y="t"/>
              </a:cxn>
              <a:cxn ang="cd2">
                <a:pos x="l" y="vc"/>
              </a:cxn>
              <a:cxn ang="cd4">
                <a:pos x="hc" y="b"/>
              </a:cxn>
              <a:cxn ang="0">
                <a:pos x="r" y="vc"/>
              </a:cxn>
            </a:cxnLst>
            <a:rect l="l" t="t" r="r" b="b"/>
            <a:pathLst>
              <a:path w="19200" h="9600">
                <a:moveTo>
                  <a:pt x="0" y="0"/>
                </a:moveTo>
                <a:lnTo>
                  <a:pt x="19200" y="0"/>
                </a:lnTo>
                <a:lnTo>
                  <a:pt x="19200" y="9600"/>
                </a:lnTo>
                <a:lnTo>
                  <a:pt x="0" y="9600"/>
                </a:lnTo>
                <a:lnTo>
                  <a:pt x="0" y="0"/>
                </a:lnTo>
                <a:close/>
              </a:path>
            </a:pathLst>
          </a:custGeom>
        </p:spPr>
      </p:pic>
      <p:sp>
        <p:nvSpPr>
          <p:cNvPr id="4" name="矩形 3"/>
          <p:cNvSpPr/>
          <p:nvPr>
            <p:custDataLst>
              <p:tags r:id="rId3"/>
            </p:custDataLst>
          </p:nvPr>
        </p:nvSpPr>
        <p:spPr>
          <a:xfrm>
            <a:off x="0" y="4571982"/>
            <a:ext cx="12192635" cy="2286018"/>
          </a:xfrm>
          <a:prstGeom prst="rect">
            <a:avLst/>
          </a:prstGeom>
          <a:gradFill>
            <a:gsLst>
              <a:gs pos="0">
                <a:srgbClr val="000000">
                  <a:alpha val="0"/>
                </a:srgbClr>
              </a:gs>
              <a:gs pos="5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FF"/>
              </a:solidFill>
              <a:latin typeface="微软雅黑" panose="020B0503020204020204" charset="-122"/>
              <a:ea typeface="微软雅黑" panose="020B0503020204020204" charset="-122"/>
            </a:endParaRPr>
          </a:p>
        </p:txBody>
      </p:sp>
      <p:sp>
        <p:nvSpPr>
          <p:cNvPr id="8" name="矩形 7"/>
          <p:cNvSpPr/>
          <p:nvPr>
            <p:custDataLst>
              <p:tags r:id="rId4"/>
            </p:custDataLst>
          </p:nvPr>
        </p:nvSpPr>
        <p:spPr>
          <a:xfrm>
            <a:off x="0" y="6400851"/>
            <a:ext cx="9601277" cy="152401"/>
          </a:xfrm>
          <a:prstGeom prst="rect">
            <a:avLst/>
          </a:prstGeom>
          <a:solidFill>
            <a:srgbClr val="1D6DC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FFFF"/>
              </a:solidFill>
              <a:latin typeface="微软雅黑" panose="020B0503020204020204" charset="-122"/>
              <a:ea typeface="微软雅黑" panose="020B0503020204020204" charset="-122"/>
            </a:endParaRPr>
          </a:p>
        </p:txBody>
      </p:sp>
      <p:sp>
        <p:nvSpPr>
          <p:cNvPr id="5" name="文本框 4"/>
          <p:cNvSpPr txBox="1"/>
          <p:nvPr>
            <p:custDataLst>
              <p:tags r:id="rId5"/>
            </p:custDataLst>
          </p:nvPr>
        </p:nvSpPr>
        <p:spPr>
          <a:xfrm>
            <a:off x="457204" y="5486444"/>
            <a:ext cx="9144076" cy="762000"/>
          </a:xfrm>
          <a:prstGeom prst="rect">
            <a:avLst/>
          </a:prstGeom>
          <a:noFill/>
        </p:spPr>
        <p:txBody>
          <a:bodyPr wrap="square" rtlCol="0" anchor="ctr">
            <a:noAutofit/>
          </a:bodyPr>
          <a:p>
            <a:pPr marL="0" indent="0" algn="l">
              <a:lnSpc>
                <a:spcPct val="100000"/>
              </a:lnSpc>
              <a:spcBef>
                <a:spcPts val="0"/>
              </a:spcBef>
              <a:spcAft>
                <a:spcPts val="0"/>
              </a:spcAft>
              <a:buSzPct val="100000"/>
              <a:buNone/>
            </a:pPr>
            <a:r>
              <a:rPr lang="zh-CN" altLang="en-US" sz="4000" b="1" spc="300">
                <a:solidFill>
                  <a:srgbClr val="FFFFFF"/>
                </a:solidFill>
                <a:latin typeface="微软雅黑" panose="020B0503020204020204" charset="-122"/>
                <a:ea typeface="微软雅黑" panose="020B0503020204020204" charset="-122"/>
              </a:rPr>
              <a:t>中国现代文学史</a:t>
            </a:r>
            <a:endParaRPr lang="zh-CN" altLang="en-US" sz="4000" b="1" spc="300">
              <a:solidFill>
                <a:srgbClr val="FFFFFF"/>
              </a:solidFill>
              <a:latin typeface="微软雅黑" panose="020B0503020204020204" charset="-122"/>
              <a:ea typeface="微软雅黑" panose="020B0503020204020204" charset="-122"/>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925779" y="1731009"/>
            <a:ext cx="7814309" cy="3317875"/>
          </a:xfrm>
          <a:prstGeom prst="rect">
            <a:avLst/>
          </a:prstGeom>
        </p:spPr>
        <p:txBody>
          <a:bodyPr vert="horz" wrap="square" lIns="0" tIns="12700" rIns="0" bIns="0" rtlCol="0">
            <a:spAutoFit/>
          </a:bodyPr>
          <a:lstStyle/>
          <a:p>
            <a:pPr marL="95885">
              <a:lnSpc>
                <a:spcPct val="100000"/>
              </a:lnSpc>
              <a:spcBef>
                <a:spcPts val="100"/>
              </a:spcBef>
            </a:pPr>
            <a:r>
              <a:rPr sz="2400" dirty="0">
                <a:latin typeface="宋体" panose="02010600030101010101" pitchFamily="2" charset="-122"/>
                <a:cs typeface="宋体" panose="02010600030101010101" pitchFamily="2" charset="-122"/>
              </a:rPr>
              <a:t>因诗集《玉门诗抄》等创作被称为“石油诗人”的是（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60"/>
              </a:spcBef>
            </a:pPr>
            <a:endParaRPr sz="2200">
              <a:latin typeface="宋体" panose="02010600030101010101" pitchFamily="2" charset="-122"/>
              <a:cs typeface="宋体" panose="02010600030101010101" pitchFamily="2" charset="-122"/>
            </a:endParaRPr>
          </a:p>
          <a:p>
            <a:pPr marL="12700">
              <a:lnSpc>
                <a:spcPct val="100000"/>
              </a:lnSpc>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王希坚</a:t>
            </a:r>
            <a:endParaRPr sz="2400">
              <a:latin typeface="宋体" panose="02010600030101010101" pitchFamily="2" charset="-122"/>
              <a:cs typeface="宋体" panose="02010600030101010101" pitchFamily="2" charset="-122"/>
            </a:endParaRPr>
          </a:p>
          <a:p>
            <a:pPr marL="12700" marR="6574155">
              <a:lnSpc>
                <a:spcPct val="200000"/>
              </a:lnSpc>
              <a:spcBef>
                <a:spcPts val="5"/>
              </a:spcBef>
            </a:pPr>
            <a:r>
              <a:rPr sz="2400" b="1" spc="-5" dirty="0">
                <a:solidFill>
                  <a:srgbClr val="C00000"/>
                </a:solidFill>
                <a:latin typeface="Arial" panose="020B0604020202020204"/>
                <a:cs typeface="Arial" panose="020B0604020202020204"/>
              </a:rPr>
              <a:t>B:</a:t>
            </a:r>
            <a:r>
              <a:rPr sz="2400" b="1" dirty="0">
                <a:solidFill>
                  <a:srgbClr val="C00000"/>
                </a:solidFill>
                <a:latin typeface="宋体" panose="02010600030101010101" pitchFamily="2" charset="-122"/>
                <a:cs typeface="宋体" panose="02010600030101010101" pitchFamily="2" charset="-122"/>
              </a:rPr>
              <a:t>李季 </a:t>
            </a: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梁上泉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严辰</a:t>
            </a:r>
            <a:endParaRPr sz="2400">
              <a:latin typeface="宋体" panose="02010600030101010101" pitchFamily="2" charset="-122"/>
              <a:cs typeface="宋体" panose="02010600030101010101" pitchFamily="2" charset="-122"/>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298195" y="2768955"/>
            <a:ext cx="11784330" cy="3707130"/>
          </a:xfrm>
          <a:prstGeom prst="rect">
            <a:avLst/>
          </a:prstGeom>
        </p:spPr>
        <p:txBody>
          <a:bodyPr vert="horz" wrap="square" lIns="0" tIns="210820" rIns="0" bIns="0" rtlCol="0">
            <a:spAutoFit/>
          </a:bodyPr>
          <a:lstStyle/>
          <a:p>
            <a:pPr marL="12700">
              <a:lnSpc>
                <a:spcPct val="100000"/>
              </a:lnSpc>
              <a:spcBef>
                <a:spcPts val="1660"/>
              </a:spcBef>
            </a:pPr>
            <a:r>
              <a:rPr sz="2600" b="1" dirty="0">
                <a:latin typeface="微软雅黑" panose="020B0503020204020204" charset="-122"/>
                <a:ea typeface="微软雅黑" panose="020B0503020204020204" charset="-122"/>
                <a:cs typeface="微软雅黑" panose="020B0503020204020204" charset="-122"/>
              </a:rPr>
              <a:t>“文革”期间，江青一</a:t>
            </a:r>
            <a:r>
              <a:rPr sz="2600" b="1" spc="-15" dirty="0">
                <a:latin typeface="微软雅黑" panose="020B0503020204020204" charset="-122"/>
                <a:ea typeface="微软雅黑" panose="020B0503020204020204" charset="-122"/>
                <a:cs typeface="微软雅黑" panose="020B0503020204020204" charset="-122"/>
              </a:rPr>
              <a:t>伙</a:t>
            </a:r>
            <a:r>
              <a:rPr sz="2600" b="1" dirty="0">
                <a:latin typeface="微软雅黑" panose="020B0503020204020204" charset="-122"/>
                <a:ea typeface="微软雅黑" panose="020B0503020204020204" charset="-122"/>
                <a:cs typeface="微软雅黑" panose="020B0503020204020204" charset="-122"/>
              </a:rPr>
              <a:t>在全</a:t>
            </a:r>
            <a:r>
              <a:rPr sz="2600" b="1" spc="-15" dirty="0">
                <a:latin typeface="微软雅黑" panose="020B0503020204020204" charset="-122"/>
                <a:ea typeface="微软雅黑" panose="020B0503020204020204" charset="-122"/>
                <a:cs typeface="微软雅黑" panose="020B0503020204020204" charset="-122"/>
              </a:rPr>
              <a:t>盘</a:t>
            </a:r>
            <a:r>
              <a:rPr sz="2600" b="1" dirty="0">
                <a:latin typeface="微软雅黑" panose="020B0503020204020204" charset="-122"/>
                <a:ea typeface="微软雅黑" panose="020B0503020204020204" charset="-122"/>
                <a:cs typeface="微软雅黑" panose="020B0503020204020204" charset="-122"/>
              </a:rPr>
              <a:t>否</a:t>
            </a:r>
            <a:r>
              <a:rPr sz="2600" b="1" spc="5" dirty="0">
                <a:latin typeface="微软雅黑" panose="020B0503020204020204" charset="-122"/>
                <a:ea typeface="微软雅黑" panose="020B0503020204020204" charset="-122"/>
                <a:cs typeface="微软雅黑" panose="020B0503020204020204" charset="-122"/>
              </a:rPr>
              <a:t>定</a:t>
            </a:r>
            <a:r>
              <a:rPr sz="2600" b="1" spc="-15" dirty="0">
                <a:latin typeface="微软雅黑" panose="020B0503020204020204" charset="-122"/>
                <a:ea typeface="微软雅黑" panose="020B0503020204020204" charset="-122"/>
                <a:cs typeface="微软雅黑" panose="020B0503020204020204" charset="-122"/>
              </a:rPr>
              <a:t>“</a:t>
            </a:r>
            <a:r>
              <a:rPr sz="2600" b="1" dirty="0">
                <a:latin typeface="微软雅黑" panose="020B0503020204020204" charset="-122"/>
                <a:ea typeface="微软雅黑" panose="020B0503020204020204" charset="-122"/>
                <a:cs typeface="微软雅黑" panose="020B0503020204020204" charset="-122"/>
              </a:rPr>
              <a:t>十七</a:t>
            </a:r>
            <a:r>
              <a:rPr sz="2600" b="1" spc="-15" dirty="0">
                <a:latin typeface="微软雅黑" panose="020B0503020204020204" charset="-122"/>
                <a:ea typeface="微软雅黑" panose="020B0503020204020204" charset="-122"/>
                <a:cs typeface="微软雅黑" panose="020B0503020204020204" charset="-122"/>
              </a:rPr>
              <a:t>年</a:t>
            </a:r>
            <a:r>
              <a:rPr sz="2600" b="1" dirty="0">
                <a:latin typeface="微软雅黑" panose="020B0503020204020204" charset="-122"/>
                <a:ea typeface="微软雅黑" panose="020B0503020204020204" charset="-122"/>
                <a:cs typeface="微软雅黑" panose="020B0503020204020204" charset="-122"/>
              </a:rPr>
              <a:t>”文</a:t>
            </a:r>
            <a:r>
              <a:rPr sz="2600" b="1" spc="-15" dirty="0">
                <a:latin typeface="微软雅黑" panose="020B0503020204020204" charset="-122"/>
                <a:ea typeface="微软雅黑" panose="020B0503020204020204" charset="-122"/>
                <a:cs typeface="微软雅黑" panose="020B0503020204020204" charset="-122"/>
              </a:rPr>
              <a:t>学</a:t>
            </a:r>
            <a:r>
              <a:rPr sz="2600" b="1" dirty="0">
                <a:latin typeface="微软雅黑" panose="020B0503020204020204" charset="-122"/>
                <a:ea typeface="微软雅黑" panose="020B0503020204020204" charset="-122"/>
                <a:cs typeface="微软雅黑" panose="020B0503020204020204" charset="-122"/>
              </a:rPr>
              <a:t>的同</a:t>
            </a:r>
            <a:r>
              <a:rPr sz="2600" b="1" spc="-15" dirty="0">
                <a:latin typeface="微软雅黑" panose="020B0503020204020204" charset="-122"/>
                <a:ea typeface="微软雅黑" panose="020B0503020204020204" charset="-122"/>
                <a:cs typeface="微软雅黑" panose="020B0503020204020204" charset="-122"/>
              </a:rPr>
              <a:t>时</a:t>
            </a:r>
            <a:r>
              <a:rPr sz="2600" b="1" dirty="0">
                <a:latin typeface="微软雅黑" panose="020B0503020204020204" charset="-122"/>
                <a:ea typeface="微软雅黑" panose="020B0503020204020204" charset="-122"/>
                <a:cs typeface="微软雅黑" panose="020B0503020204020204" charset="-122"/>
              </a:rPr>
              <a:t>，还</a:t>
            </a:r>
            <a:r>
              <a:rPr sz="2600" b="1" spc="-15" dirty="0">
                <a:latin typeface="微软雅黑" panose="020B0503020204020204" charset="-122"/>
                <a:ea typeface="微软雅黑" panose="020B0503020204020204" charset="-122"/>
                <a:cs typeface="微软雅黑" panose="020B0503020204020204" charset="-122"/>
              </a:rPr>
              <a:t>攫jué</a:t>
            </a:r>
            <a:r>
              <a:rPr sz="2600" b="1" dirty="0">
                <a:latin typeface="微软雅黑" panose="020B0503020204020204" charset="-122"/>
                <a:ea typeface="微软雅黑" panose="020B0503020204020204" charset="-122"/>
                <a:cs typeface="微软雅黑" panose="020B0503020204020204" charset="-122"/>
              </a:rPr>
              <a:t>取</a:t>
            </a:r>
            <a:r>
              <a:rPr sz="2600" b="1" spc="5" dirty="0">
                <a:latin typeface="微软雅黑" panose="020B0503020204020204" charset="-122"/>
                <a:ea typeface="微软雅黑" panose="020B0503020204020204" charset="-122"/>
                <a:cs typeface="微软雅黑" panose="020B0503020204020204" charset="-122"/>
              </a:rPr>
              <a:t>了</a:t>
            </a:r>
            <a:r>
              <a:rPr sz="2600" b="1" spc="-15" dirty="0">
                <a:latin typeface="微软雅黑" panose="020B0503020204020204" charset="-122"/>
                <a:ea typeface="微软雅黑" panose="020B0503020204020204" charset="-122"/>
                <a:cs typeface="微软雅黑" panose="020B0503020204020204" charset="-122"/>
              </a:rPr>
              <a:t>《</a:t>
            </a:r>
            <a:r>
              <a:rPr sz="2600" b="1" dirty="0">
                <a:latin typeface="微软雅黑" panose="020B0503020204020204" charset="-122"/>
                <a:ea typeface="微软雅黑" panose="020B0503020204020204" charset="-122"/>
                <a:cs typeface="微软雅黑" panose="020B0503020204020204" charset="-122"/>
              </a:rPr>
              <a:t>红灯</a:t>
            </a:r>
            <a:endParaRPr sz="2600" b="1">
              <a:latin typeface="微软雅黑" panose="020B0503020204020204" charset="-122"/>
              <a:ea typeface="微软雅黑" panose="020B0503020204020204" charset="-122"/>
              <a:cs typeface="微软雅黑" panose="020B0503020204020204" charset="-122"/>
            </a:endParaRPr>
          </a:p>
          <a:p>
            <a:pPr marL="12700" marR="5080">
              <a:lnSpc>
                <a:spcPct val="150000"/>
              </a:lnSpc>
            </a:pPr>
            <a:r>
              <a:rPr sz="2600" b="1" dirty="0">
                <a:latin typeface="微软雅黑" panose="020B0503020204020204" charset="-122"/>
                <a:ea typeface="微软雅黑" panose="020B0503020204020204" charset="-122"/>
                <a:cs typeface="微软雅黑" panose="020B0503020204020204" charset="-122"/>
              </a:rPr>
              <a:t>记》、《沙家浜》、《</a:t>
            </a:r>
            <a:r>
              <a:rPr sz="2600" b="1" spc="-15" dirty="0">
                <a:latin typeface="微软雅黑" panose="020B0503020204020204" charset="-122"/>
                <a:ea typeface="微软雅黑" panose="020B0503020204020204" charset="-122"/>
                <a:cs typeface="微软雅黑" panose="020B0503020204020204" charset="-122"/>
              </a:rPr>
              <a:t>智</a:t>
            </a:r>
            <a:r>
              <a:rPr sz="2600" b="1" dirty="0">
                <a:latin typeface="微软雅黑" panose="020B0503020204020204" charset="-122"/>
                <a:ea typeface="微软雅黑" panose="020B0503020204020204" charset="-122"/>
                <a:cs typeface="微软雅黑" panose="020B0503020204020204" charset="-122"/>
              </a:rPr>
              <a:t>取威</a:t>
            </a:r>
            <a:r>
              <a:rPr sz="2600" b="1" spc="-15" dirty="0">
                <a:latin typeface="微软雅黑" panose="020B0503020204020204" charset="-122"/>
                <a:ea typeface="微软雅黑" panose="020B0503020204020204" charset="-122"/>
                <a:cs typeface="微软雅黑" panose="020B0503020204020204" charset="-122"/>
              </a:rPr>
              <a:t>虎</a:t>
            </a:r>
            <a:r>
              <a:rPr sz="2600" b="1" dirty="0">
                <a:latin typeface="微软雅黑" panose="020B0503020204020204" charset="-122"/>
                <a:ea typeface="微软雅黑" panose="020B0503020204020204" charset="-122"/>
                <a:cs typeface="微软雅黑" panose="020B0503020204020204" charset="-122"/>
              </a:rPr>
              <a:t>山</a:t>
            </a:r>
            <a:r>
              <a:rPr sz="2600" b="1" spc="5" dirty="0">
                <a:latin typeface="微软雅黑" panose="020B0503020204020204" charset="-122"/>
                <a:ea typeface="微软雅黑" panose="020B0503020204020204" charset="-122"/>
                <a:cs typeface="微软雅黑" panose="020B0503020204020204" charset="-122"/>
              </a:rPr>
              <a:t>》</a:t>
            </a:r>
            <a:r>
              <a:rPr sz="2600" b="1" spc="-15" dirty="0">
                <a:latin typeface="微软雅黑" panose="020B0503020204020204" charset="-122"/>
                <a:ea typeface="微软雅黑" panose="020B0503020204020204" charset="-122"/>
                <a:cs typeface="微软雅黑" panose="020B0503020204020204" charset="-122"/>
              </a:rPr>
              <a:t>等</a:t>
            </a:r>
            <a:r>
              <a:rPr sz="2600" b="1" spc="-5" dirty="0">
                <a:latin typeface="微软雅黑" panose="020B0503020204020204" charset="-122"/>
                <a:ea typeface="微软雅黑" panose="020B0503020204020204" charset="-122"/>
                <a:cs typeface="微软雅黑" panose="020B0503020204020204" charset="-122"/>
              </a:rPr>
              <a:t>20</a:t>
            </a:r>
            <a:r>
              <a:rPr sz="2600" b="1" dirty="0">
                <a:latin typeface="微软雅黑" panose="020B0503020204020204" charset="-122"/>
                <a:ea typeface="微软雅黑" panose="020B0503020204020204" charset="-122"/>
                <a:cs typeface="微软雅黑" panose="020B0503020204020204" charset="-122"/>
              </a:rPr>
              <a:t>世纪</a:t>
            </a:r>
            <a:r>
              <a:rPr sz="2600" b="1" spc="-5" dirty="0">
                <a:latin typeface="微软雅黑" panose="020B0503020204020204" charset="-122"/>
                <a:ea typeface="微软雅黑" panose="020B0503020204020204" charset="-122"/>
                <a:cs typeface="微软雅黑" panose="020B0503020204020204" charset="-122"/>
              </a:rPr>
              <a:t>60</a:t>
            </a:r>
            <a:r>
              <a:rPr sz="2600" b="1" dirty="0">
                <a:latin typeface="微软雅黑" panose="020B0503020204020204" charset="-122"/>
                <a:ea typeface="微软雅黑" panose="020B0503020204020204" charset="-122"/>
                <a:cs typeface="微软雅黑" panose="020B0503020204020204" charset="-122"/>
              </a:rPr>
              <a:t>年</a:t>
            </a:r>
            <a:r>
              <a:rPr sz="2600" b="1" spc="-15" dirty="0">
                <a:latin typeface="微软雅黑" panose="020B0503020204020204" charset="-122"/>
                <a:ea typeface="微软雅黑" panose="020B0503020204020204" charset="-122"/>
                <a:cs typeface="微软雅黑" panose="020B0503020204020204" charset="-122"/>
              </a:rPr>
              <a:t>代</a:t>
            </a:r>
            <a:r>
              <a:rPr sz="2600" b="1" dirty="0">
                <a:latin typeface="微软雅黑" panose="020B0503020204020204" charset="-122"/>
                <a:ea typeface="微软雅黑" panose="020B0503020204020204" charset="-122"/>
                <a:cs typeface="微软雅黑" panose="020B0503020204020204" charset="-122"/>
              </a:rPr>
              <a:t>初期</a:t>
            </a:r>
            <a:r>
              <a:rPr sz="2600" b="1" spc="-15" dirty="0">
                <a:latin typeface="微软雅黑" panose="020B0503020204020204" charset="-122"/>
                <a:ea typeface="微软雅黑" panose="020B0503020204020204" charset="-122"/>
                <a:cs typeface="微软雅黑" panose="020B0503020204020204" charset="-122"/>
              </a:rPr>
              <a:t>京</a:t>
            </a:r>
            <a:r>
              <a:rPr sz="2600" b="1" dirty="0">
                <a:latin typeface="微软雅黑" panose="020B0503020204020204" charset="-122"/>
                <a:ea typeface="微软雅黑" panose="020B0503020204020204" charset="-122"/>
                <a:cs typeface="微软雅黑" panose="020B0503020204020204" charset="-122"/>
              </a:rPr>
              <a:t>剧改</a:t>
            </a:r>
            <a:r>
              <a:rPr sz="2600" b="1" spc="-15" dirty="0">
                <a:latin typeface="微软雅黑" panose="020B0503020204020204" charset="-122"/>
                <a:ea typeface="微软雅黑" panose="020B0503020204020204" charset="-122"/>
                <a:cs typeface="微软雅黑" panose="020B0503020204020204" charset="-122"/>
              </a:rPr>
              <a:t>革</a:t>
            </a:r>
            <a:r>
              <a:rPr sz="2600" b="1" dirty="0">
                <a:latin typeface="微软雅黑" panose="020B0503020204020204" charset="-122"/>
                <a:ea typeface="微软雅黑" panose="020B0503020204020204" charset="-122"/>
                <a:cs typeface="微软雅黑" panose="020B0503020204020204" charset="-122"/>
              </a:rPr>
              <a:t>的成</a:t>
            </a:r>
            <a:r>
              <a:rPr sz="2600" b="1" spc="-15" dirty="0">
                <a:latin typeface="微软雅黑" panose="020B0503020204020204" charset="-122"/>
                <a:ea typeface="微软雅黑" panose="020B0503020204020204" charset="-122"/>
                <a:cs typeface="微软雅黑" panose="020B0503020204020204" charset="-122"/>
              </a:rPr>
              <a:t>果</a:t>
            </a:r>
            <a:r>
              <a:rPr sz="2600" b="1" dirty="0">
                <a:latin typeface="微软雅黑" panose="020B0503020204020204" charset="-122"/>
                <a:ea typeface="微软雅黑" panose="020B0503020204020204" charset="-122"/>
                <a:cs typeface="微软雅黑" panose="020B0503020204020204" charset="-122"/>
              </a:rPr>
              <a:t>，并将 它们连同现代京剧《奇</a:t>
            </a:r>
            <a:r>
              <a:rPr sz="2600" b="1" spc="-15" dirty="0">
                <a:latin typeface="微软雅黑" panose="020B0503020204020204" charset="-122"/>
                <a:ea typeface="微软雅黑" panose="020B0503020204020204" charset="-122"/>
                <a:cs typeface="微软雅黑" panose="020B0503020204020204" charset="-122"/>
              </a:rPr>
              <a:t>袭</a:t>
            </a:r>
            <a:r>
              <a:rPr sz="2600" b="1" dirty="0">
                <a:latin typeface="微软雅黑" panose="020B0503020204020204" charset="-122"/>
                <a:ea typeface="微软雅黑" panose="020B0503020204020204" charset="-122"/>
                <a:cs typeface="微软雅黑" panose="020B0503020204020204" charset="-122"/>
              </a:rPr>
              <a:t>白虎</a:t>
            </a:r>
            <a:r>
              <a:rPr sz="2600" b="1" spc="-15" dirty="0">
                <a:latin typeface="微软雅黑" panose="020B0503020204020204" charset="-122"/>
                <a:ea typeface="微软雅黑" panose="020B0503020204020204" charset="-122"/>
                <a:cs typeface="微软雅黑" panose="020B0503020204020204" charset="-122"/>
              </a:rPr>
              <a:t>团</a:t>
            </a:r>
            <a:r>
              <a:rPr sz="2600" b="1" dirty="0">
                <a:latin typeface="微软雅黑" panose="020B0503020204020204" charset="-122"/>
                <a:ea typeface="微软雅黑" panose="020B0503020204020204" charset="-122"/>
                <a:cs typeface="微软雅黑" panose="020B0503020204020204" charset="-122"/>
              </a:rPr>
              <a:t>》、</a:t>
            </a:r>
            <a:r>
              <a:rPr sz="2600" b="1" spc="-15" dirty="0">
                <a:latin typeface="微软雅黑" panose="020B0503020204020204" charset="-122"/>
                <a:ea typeface="微软雅黑" panose="020B0503020204020204" charset="-122"/>
                <a:cs typeface="微软雅黑" panose="020B0503020204020204" charset="-122"/>
              </a:rPr>
              <a:t>《</a:t>
            </a:r>
            <a:r>
              <a:rPr sz="2600" b="1" dirty="0">
                <a:latin typeface="微软雅黑" panose="020B0503020204020204" charset="-122"/>
                <a:ea typeface="微软雅黑" panose="020B0503020204020204" charset="-122"/>
                <a:cs typeface="微软雅黑" panose="020B0503020204020204" charset="-122"/>
              </a:rPr>
              <a:t>海港</a:t>
            </a:r>
            <a:r>
              <a:rPr sz="2600" b="1" spc="-5" dirty="0">
                <a:latin typeface="微软雅黑" panose="020B0503020204020204" charset="-122"/>
                <a:ea typeface="微软雅黑" panose="020B0503020204020204" charset="-122"/>
                <a:cs typeface="微软雅黑" panose="020B0503020204020204" charset="-122"/>
              </a:rPr>
              <a:t>》</a:t>
            </a:r>
            <a:r>
              <a:rPr sz="2600" b="1" dirty="0">
                <a:latin typeface="微软雅黑" panose="020B0503020204020204" charset="-122"/>
                <a:ea typeface="微软雅黑" panose="020B0503020204020204" charset="-122"/>
                <a:cs typeface="微软雅黑" panose="020B0503020204020204" charset="-122"/>
              </a:rPr>
              <a:t>，现</a:t>
            </a:r>
            <a:r>
              <a:rPr sz="2600" b="1" spc="-15" dirty="0">
                <a:latin typeface="微软雅黑" panose="020B0503020204020204" charset="-122"/>
                <a:ea typeface="微软雅黑" panose="020B0503020204020204" charset="-122"/>
                <a:cs typeface="微软雅黑" panose="020B0503020204020204" charset="-122"/>
              </a:rPr>
              <a:t>代</a:t>
            </a:r>
            <a:r>
              <a:rPr sz="2600" b="1" dirty="0">
                <a:latin typeface="微软雅黑" panose="020B0503020204020204" charset="-122"/>
                <a:ea typeface="微软雅黑" panose="020B0503020204020204" charset="-122"/>
                <a:cs typeface="微软雅黑" panose="020B0503020204020204" charset="-122"/>
              </a:rPr>
              <a:t>舞剧</a:t>
            </a:r>
            <a:r>
              <a:rPr sz="2600" b="1" spc="-15" dirty="0">
                <a:latin typeface="微软雅黑" panose="020B0503020204020204" charset="-122"/>
                <a:ea typeface="微软雅黑" panose="020B0503020204020204" charset="-122"/>
                <a:cs typeface="微软雅黑" panose="020B0503020204020204" charset="-122"/>
              </a:rPr>
              <a:t>《</a:t>
            </a:r>
            <a:r>
              <a:rPr sz="2600" b="1" dirty="0">
                <a:latin typeface="微软雅黑" panose="020B0503020204020204" charset="-122"/>
                <a:ea typeface="微软雅黑" panose="020B0503020204020204" charset="-122"/>
                <a:cs typeface="微软雅黑" panose="020B0503020204020204" charset="-122"/>
              </a:rPr>
              <a:t>红色</a:t>
            </a:r>
            <a:r>
              <a:rPr sz="2600" b="1" spc="-15" dirty="0">
                <a:latin typeface="微软雅黑" panose="020B0503020204020204" charset="-122"/>
                <a:ea typeface="微软雅黑" panose="020B0503020204020204" charset="-122"/>
                <a:cs typeface="微软雅黑" panose="020B0503020204020204" charset="-122"/>
              </a:rPr>
              <a:t>娘</a:t>
            </a:r>
            <a:r>
              <a:rPr sz="2600" b="1" dirty="0">
                <a:latin typeface="微软雅黑" panose="020B0503020204020204" charset="-122"/>
                <a:ea typeface="微软雅黑" panose="020B0503020204020204" charset="-122"/>
                <a:cs typeface="微软雅黑" panose="020B0503020204020204" charset="-122"/>
              </a:rPr>
              <a:t>子军</a:t>
            </a:r>
            <a:r>
              <a:rPr sz="2600" b="1" spc="-10" dirty="0">
                <a:latin typeface="微软雅黑" panose="020B0503020204020204" charset="-122"/>
                <a:ea typeface="微软雅黑" panose="020B0503020204020204" charset="-122"/>
                <a:cs typeface="微软雅黑" panose="020B0503020204020204" charset="-122"/>
              </a:rPr>
              <a:t>》</a:t>
            </a:r>
            <a:r>
              <a:rPr sz="2600" b="1" dirty="0">
                <a:latin typeface="微软雅黑" panose="020B0503020204020204" charset="-122"/>
                <a:ea typeface="微软雅黑" panose="020B0503020204020204" charset="-122"/>
                <a:cs typeface="微软雅黑" panose="020B0503020204020204" charset="-122"/>
              </a:rPr>
              <a:t>、《白 毛女》。以及交响音乐</a:t>
            </a:r>
            <a:r>
              <a:rPr sz="2600" b="1" spc="-15" dirty="0">
                <a:latin typeface="微软雅黑" panose="020B0503020204020204" charset="-122"/>
                <a:ea typeface="微软雅黑" panose="020B0503020204020204" charset="-122"/>
                <a:cs typeface="微软雅黑" panose="020B0503020204020204" charset="-122"/>
              </a:rPr>
              <a:t>《</a:t>
            </a:r>
            <a:r>
              <a:rPr sz="2600" b="1" dirty="0">
                <a:latin typeface="微软雅黑" panose="020B0503020204020204" charset="-122"/>
                <a:ea typeface="微软雅黑" panose="020B0503020204020204" charset="-122"/>
                <a:cs typeface="微软雅黑" panose="020B0503020204020204" charset="-122"/>
              </a:rPr>
              <a:t>沙家</a:t>
            </a:r>
            <a:r>
              <a:rPr sz="2600" b="1" spc="-15" dirty="0">
                <a:latin typeface="微软雅黑" panose="020B0503020204020204" charset="-122"/>
                <a:ea typeface="微软雅黑" panose="020B0503020204020204" charset="-122"/>
                <a:cs typeface="微软雅黑" panose="020B0503020204020204" charset="-122"/>
              </a:rPr>
              <a:t>浜</a:t>
            </a:r>
            <a:r>
              <a:rPr sz="2600" b="1" spc="5" dirty="0">
                <a:latin typeface="微软雅黑" panose="020B0503020204020204" charset="-122"/>
                <a:ea typeface="微软雅黑" panose="020B0503020204020204" charset="-122"/>
                <a:cs typeface="微软雅黑" panose="020B0503020204020204" charset="-122"/>
              </a:rPr>
              <a:t>》</a:t>
            </a:r>
            <a:r>
              <a:rPr sz="2600" b="1" dirty="0">
                <a:latin typeface="微软雅黑" panose="020B0503020204020204" charset="-122"/>
                <a:ea typeface="微软雅黑" panose="020B0503020204020204" charset="-122"/>
                <a:cs typeface="微软雅黑" panose="020B0503020204020204" charset="-122"/>
              </a:rPr>
              <a:t>等</a:t>
            </a:r>
            <a:r>
              <a:rPr sz="2600" b="1" spc="-5" dirty="0">
                <a:latin typeface="微软雅黑" panose="020B0503020204020204" charset="-122"/>
                <a:ea typeface="微软雅黑" panose="020B0503020204020204" charset="-122"/>
                <a:cs typeface="微软雅黑" panose="020B0503020204020204" charset="-122"/>
              </a:rPr>
              <a:t>8</a:t>
            </a:r>
            <a:r>
              <a:rPr sz="2600" b="1" spc="-15" dirty="0">
                <a:latin typeface="微软雅黑" panose="020B0503020204020204" charset="-122"/>
                <a:ea typeface="微软雅黑" panose="020B0503020204020204" charset="-122"/>
                <a:cs typeface="微软雅黑" panose="020B0503020204020204" charset="-122"/>
              </a:rPr>
              <a:t>个</a:t>
            </a:r>
            <a:r>
              <a:rPr sz="2600" b="1" dirty="0">
                <a:latin typeface="微软雅黑" panose="020B0503020204020204" charset="-122"/>
                <a:ea typeface="微软雅黑" panose="020B0503020204020204" charset="-122"/>
                <a:cs typeface="微软雅黑" panose="020B0503020204020204" charset="-122"/>
              </a:rPr>
              <a:t>剧目</a:t>
            </a:r>
            <a:r>
              <a:rPr sz="2600" b="1" spc="-15" dirty="0">
                <a:latin typeface="微软雅黑" panose="020B0503020204020204" charset="-122"/>
                <a:ea typeface="微软雅黑" panose="020B0503020204020204" charset="-122"/>
                <a:cs typeface="微软雅黑" panose="020B0503020204020204" charset="-122"/>
              </a:rPr>
              <a:t>，</a:t>
            </a:r>
            <a:r>
              <a:rPr sz="2600" b="1" dirty="0">
                <a:latin typeface="微软雅黑" panose="020B0503020204020204" charset="-122"/>
                <a:ea typeface="微软雅黑" panose="020B0503020204020204" charset="-122"/>
                <a:cs typeface="微软雅黑" panose="020B0503020204020204" charset="-122"/>
              </a:rPr>
              <a:t>封为</a:t>
            </a:r>
            <a:r>
              <a:rPr sz="2600" b="1" spc="-15" dirty="0">
                <a:latin typeface="微软雅黑" panose="020B0503020204020204" charset="-122"/>
                <a:ea typeface="微软雅黑" panose="020B0503020204020204" charset="-122"/>
                <a:cs typeface="微软雅黑" panose="020B0503020204020204" charset="-122"/>
              </a:rPr>
              <a:t>革</a:t>
            </a:r>
            <a:r>
              <a:rPr sz="2600" b="1" spc="5" dirty="0">
                <a:latin typeface="微软雅黑" panose="020B0503020204020204" charset="-122"/>
                <a:ea typeface="微软雅黑" panose="020B0503020204020204" charset="-122"/>
                <a:cs typeface="微软雅黑" panose="020B0503020204020204" charset="-122"/>
              </a:rPr>
              <a:t>命</a:t>
            </a:r>
            <a:r>
              <a:rPr sz="2600" b="1" dirty="0">
                <a:latin typeface="微软雅黑" panose="020B0503020204020204" charset="-122"/>
                <a:ea typeface="微软雅黑" panose="020B0503020204020204" charset="-122"/>
                <a:cs typeface="微软雅黑" panose="020B0503020204020204" charset="-122"/>
              </a:rPr>
              <a:t>“</a:t>
            </a:r>
            <a:r>
              <a:rPr sz="2600" b="1" spc="-15" dirty="0">
                <a:latin typeface="微软雅黑" panose="020B0503020204020204" charset="-122"/>
                <a:ea typeface="微软雅黑" panose="020B0503020204020204" charset="-122"/>
                <a:cs typeface="微软雅黑" panose="020B0503020204020204" charset="-122"/>
              </a:rPr>
              <a:t>样</a:t>
            </a:r>
            <a:r>
              <a:rPr sz="2600" b="1" dirty="0">
                <a:latin typeface="微软雅黑" panose="020B0503020204020204" charset="-122"/>
                <a:ea typeface="微软雅黑" panose="020B0503020204020204" charset="-122"/>
                <a:cs typeface="微软雅黑" panose="020B0503020204020204" charset="-122"/>
              </a:rPr>
              <a:t>板戏</a:t>
            </a:r>
            <a:r>
              <a:rPr sz="2600" b="1" spc="-5" dirty="0">
                <a:latin typeface="微软雅黑" panose="020B0503020204020204" charset="-122"/>
                <a:ea typeface="微软雅黑" panose="020B0503020204020204" charset="-122"/>
                <a:cs typeface="微软雅黑" panose="020B0503020204020204" charset="-122"/>
              </a:rPr>
              <a:t>”，</a:t>
            </a:r>
            <a:r>
              <a:rPr sz="2600" b="1" dirty="0">
                <a:latin typeface="微软雅黑" panose="020B0503020204020204" charset="-122"/>
                <a:ea typeface="微软雅黑" panose="020B0503020204020204" charset="-122"/>
                <a:cs typeface="微软雅黑" panose="020B0503020204020204" charset="-122"/>
              </a:rPr>
              <a:t>吹</a:t>
            </a:r>
            <a:r>
              <a:rPr sz="2600" b="1" spc="-15" dirty="0">
                <a:latin typeface="微软雅黑" panose="020B0503020204020204" charset="-122"/>
                <a:ea typeface="微软雅黑" panose="020B0503020204020204" charset="-122"/>
                <a:cs typeface="微软雅黑" panose="020B0503020204020204" charset="-122"/>
              </a:rPr>
              <a:t>捧</a:t>
            </a:r>
            <a:r>
              <a:rPr sz="2600" b="1" dirty="0">
                <a:latin typeface="微软雅黑" panose="020B0503020204020204" charset="-122"/>
                <a:ea typeface="微软雅黑" panose="020B0503020204020204" charset="-122"/>
                <a:cs typeface="微软雅黑" panose="020B0503020204020204" charset="-122"/>
              </a:rPr>
              <a:t>它们是 向封、资、修文艺顽强</a:t>
            </a:r>
            <a:r>
              <a:rPr sz="2600" b="1" spc="-15" dirty="0">
                <a:latin typeface="微软雅黑" panose="020B0503020204020204" charset="-122"/>
                <a:ea typeface="微软雅黑" panose="020B0503020204020204" charset="-122"/>
                <a:cs typeface="微软雅黑" panose="020B0503020204020204" charset="-122"/>
              </a:rPr>
              <a:t>进</a:t>
            </a:r>
            <a:r>
              <a:rPr sz="2600" b="1" dirty="0">
                <a:latin typeface="微软雅黑" panose="020B0503020204020204" charset="-122"/>
                <a:ea typeface="微软雅黑" panose="020B0503020204020204" charset="-122"/>
                <a:cs typeface="微软雅黑" panose="020B0503020204020204" charset="-122"/>
              </a:rPr>
              <a:t>攻的</a:t>
            </a:r>
            <a:r>
              <a:rPr sz="2600" b="1" spc="-15" dirty="0">
                <a:latin typeface="微软雅黑" panose="020B0503020204020204" charset="-122"/>
                <a:ea typeface="微软雅黑" panose="020B0503020204020204" charset="-122"/>
                <a:cs typeface="微软雅黑" panose="020B0503020204020204" charset="-122"/>
              </a:rPr>
              <a:t>突</a:t>
            </a:r>
            <a:r>
              <a:rPr sz="2600" b="1" dirty="0">
                <a:latin typeface="微软雅黑" panose="020B0503020204020204" charset="-122"/>
                <a:ea typeface="微软雅黑" panose="020B0503020204020204" charset="-122"/>
                <a:cs typeface="微软雅黑" panose="020B0503020204020204" charset="-122"/>
              </a:rPr>
              <a:t>出代</a:t>
            </a:r>
            <a:r>
              <a:rPr sz="2600" b="1" spc="-15" dirty="0">
                <a:latin typeface="微软雅黑" panose="020B0503020204020204" charset="-122"/>
                <a:ea typeface="微软雅黑" panose="020B0503020204020204" charset="-122"/>
                <a:cs typeface="微软雅黑" panose="020B0503020204020204" charset="-122"/>
              </a:rPr>
              <a:t>表</a:t>
            </a:r>
            <a:r>
              <a:rPr sz="2600" b="1" dirty="0">
                <a:latin typeface="微软雅黑" panose="020B0503020204020204" charset="-122"/>
                <a:ea typeface="微软雅黑" panose="020B0503020204020204" charset="-122"/>
                <a:cs typeface="微软雅黑" panose="020B0503020204020204" charset="-122"/>
              </a:rPr>
              <a:t>。</a:t>
            </a:r>
            <a:endParaRPr sz="2600" b="1">
              <a:latin typeface="微软雅黑" panose="020B0503020204020204" charset="-122"/>
              <a:ea typeface="微软雅黑" panose="020B0503020204020204" charset="-122"/>
              <a:cs typeface="微软雅黑" panose="020B0503020204020204" charset="-122"/>
            </a:endParaRPr>
          </a:p>
          <a:p>
            <a:pPr marL="3023870">
              <a:lnSpc>
                <a:spcPct val="100000"/>
              </a:lnSpc>
              <a:spcBef>
                <a:spcPts val="3025"/>
              </a:spcBef>
            </a:pPr>
            <a:r>
              <a:rPr sz="2000" b="1" dirty="0">
                <a:latin typeface="微软雅黑" panose="020B0503020204020204" charset="-122"/>
                <a:ea typeface="微软雅黑" panose="020B0503020204020204" charset="-122"/>
                <a:cs typeface="微软雅黑" panose="020B0503020204020204" charset="-122"/>
              </a:rPr>
              <a:t>两“红”两“白”两“</a:t>
            </a:r>
            <a:r>
              <a:rPr sz="2000" b="1" spc="-15" dirty="0">
                <a:latin typeface="微软雅黑" panose="020B0503020204020204" charset="-122"/>
                <a:ea typeface="微软雅黑" panose="020B0503020204020204" charset="-122"/>
                <a:cs typeface="微软雅黑" panose="020B0503020204020204" charset="-122"/>
              </a:rPr>
              <a:t>沙</a:t>
            </a:r>
            <a:r>
              <a:rPr sz="2000" b="1" dirty="0">
                <a:latin typeface="微软雅黑" panose="020B0503020204020204" charset="-122"/>
                <a:ea typeface="微软雅黑" panose="020B0503020204020204" charset="-122"/>
                <a:cs typeface="微软雅黑" panose="020B0503020204020204" charset="-122"/>
              </a:rPr>
              <a:t>”、</a:t>
            </a:r>
            <a:r>
              <a:rPr sz="2000" b="1" spc="-15" dirty="0">
                <a:latin typeface="微软雅黑" panose="020B0503020204020204" charset="-122"/>
                <a:ea typeface="微软雅黑" panose="020B0503020204020204" charset="-122"/>
                <a:cs typeface="微软雅黑" panose="020B0503020204020204" charset="-122"/>
              </a:rPr>
              <a:t>智</a:t>
            </a:r>
            <a:r>
              <a:rPr sz="2000" b="1" dirty="0">
                <a:latin typeface="微软雅黑" panose="020B0503020204020204" charset="-122"/>
                <a:ea typeface="微软雅黑" panose="020B0503020204020204" charset="-122"/>
                <a:cs typeface="微软雅黑" panose="020B0503020204020204" charset="-122"/>
              </a:rPr>
              <a:t>取、</a:t>
            </a:r>
            <a:r>
              <a:rPr sz="2000" b="1" spc="-15" dirty="0">
                <a:latin typeface="微软雅黑" panose="020B0503020204020204" charset="-122"/>
                <a:ea typeface="微软雅黑" panose="020B0503020204020204" charset="-122"/>
                <a:cs typeface="微软雅黑" panose="020B0503020204020204" charset="-122"/>
              </a:rPr>
              <a:t>海</a:t>
            </a:r>
            <a:r>
              <a:rPr sz="2000" b="1" dirty="0">
                <a:latin typeface="微软雅黑" panose="020B0503020204020204" charset="-122"/>
                <a:ea typeface="微软雅黑" panose="020B0503020204020204" charset="-122"/>
                <a:cs typeface="微软雅黑" panose="020B0503020204020204" charset="-122"/>
              </a:rPr>
              <a:t>港</a:t>
            </a:r>
            <a:endParaRPr sz="2000" b="1">
              <a:latin typeface="微软雅黑" panose="020B0503020204020204" charset="-122"/>
              <a:ea typeface="微软雅黑" panose="020B0503020204020204" charset="-122"/>
              <a:cs typeface="微软雅黑" panose="020B0503020204020204" charset="-122"/>
            </a:endParaRPr>
          </a:p>
        </p:txBody>
      </p:sp>
      <p:pic>
        <p:nvPicPr>
          <p:cNvPr id="7" name="object 7"/>
          <p:cNvPicPr/>
          <p:nvPr/>
        </p:nvPicPr>
        <p:blipFill>
          <a:blip r:embed="rId4" cstate="print"/>
          <a:stretch>
            <a:fillRect/>
          </a:stretch>
        </p:blipFill>
        <p:spPr>
          <a:xfrm>
            <a:off x="9163811" y="0"/>
            <a:ext cx="3028188" cy="1766858"/>
          </a:xfrm>
          <a:prstGeom prst="rect">
            <a:avLst/>
          </a:prstGeom>
        </p:spPr>
      </p:pic>
      <p:grpSp>
        <p:nvGrpSpPr>
          <p:cNvPr id="8" name="object 8"/>
          <p:cNvGrpSpPr/>
          <p:nvPr/>
        </p:nvGrpSpPr>
        <p:grpSpPr>
          <a:xfrm>
            <a:off x="4428744" y="1548383"/>
            <a:ext cx="966469" cy="532130"/>
            <a:chOff x="4428744" y="1548383"/>
            <a:chExt cx="966469" cy="532130"/>
          </a:xfrm>
        </p:grpSpPr>
        <p:sp>
          <p:nvSpPr>
            <p:cNvPr id="9" name="object 9"/>
            <p:cNvSpPr/>
            <p:nvPr/>
          </p:nvSpPr>
          <p:spPr>
            <a:xfrm>
              <a:off x="4443222" y="1562861"/>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AF50"/>
            </a:solidFill>
          </p:spPr>
          <p:txBody>
            <a:bodyPr wrap="square" lIns="0" tIns="0" rIns="0" bIns="0" rtlCol="0"/>
            <a:lstStyle/>
            <a:p/>
          </p:txBody>
        </p:sp>
        <p:sp>
          <p:nvSpPr>
            <p:cNvPr id="10" name="object 10"/>
            <p:cNvSpPr/>
            <p:nvPr/>
          </p:nvSpPr>
          <p:spPr>
            <a:xfrm>
              <a:off x="4443222" y="1562861"/>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AF50"/>
              </a:solidFill>
            </a:ln>
          </p:spPr>
          <p:txBody>
            <a:bodyPr wrap="square" lIns="0" tIns="0" rIns="0" bIns="0" rtlCol="0"/>
            <a:lstStyle/>
            <a:p/>
          </p:txBody>
        </p:sp>
      </p:grpSp>
      <p:sp>
        <p:nvSpPr>
          <p:cNvPr id="11" name="object 11"/>
          <p:cNvSpPr txBox="1"/>
          <p:nvPr/>
        </p:nvSpPr>
        <p:spPr>
          <a:xfrm>
            <a:off x="298195" y="111237"/>
            <a:ext cx="4714875" cy="2596515"/>
          </a:xfrm>
          <a:prstGeom prst="rect">
            <a:avLst/>
          </a:prstGeom>
        </p:spPr>
        <p:txBody>
          <a:bodyPr vert="horz" wrap="square" lIns="0" tIns="43815" rIns="0" bIns="0" rtlCol="0">
            <a:spAutoFit/>
          </a:bodyPr>
          <a:lstStyle/>
          <a:p>
            <a:pPr marL="428625">
              <a:lnSpc>
                <a:spcPct val="100000"/>
              </a:lnSpc>
              <a:spcBef>
                <a:spcPts val="345"/>
              </a:spcBef>
            </a:pPr>
            <a:r>
              <a:rPr sz="1400" spc="-5" dirty="0">
                <a:solidFill>
                  <a:srgbClr val="7E7E7E"/>
                </a:solidFill>
                <a:latin typeface="微软雅黑" panose="020B0503020204020204" charset="-122"/>
                <a:cs typeface="微软雅黑" panose="020B0503020204020204" charset="-122"/>
              </a:rPr>
              <a:t>4.6.1</a:t>
            </a:r>
            <a:r>
              <a:rPr sz="1400" dirty="0">
                <a:solidFill>
                  <a:srgbClr val="7E7E7E"/>
                </a:solidFill>
                <a:latin typeface="微软雅黑" panose="020B0503020204020204" charset="-122"/>
                <a:cs typeface="微软雅黑" panose="020B0503020204020204" charset="-122"/>
              </a:rPr>
              <a:t>一、概述</a:t>
            </a:r>
            <a:endParaRPr sz="1400">
              <a:latin typeface="微软雅黑" panose="020B0503020204020204" charset="-122"/>
              <a:cs typeface="微软雅黑" panose="020B0503020204020204" charset="-122"/>
            </a:endParaRPr>
          </a:p>
          <a:p>
            <a:pPr marL="393700">
              <a:lnSpc>
                <a:spcPct val="100000"/>
              </a:lnSpc>
              <a:spcBef>
                <a:spcPts val="430"/>
              </a:spcBef>
              <a:tabLst>
                <a:tab pos="2113280" algn="l"/>
              </a:tabLst>
            </a:pPr>
            <a:r>
              <a:rPr sz="2500" b="1" spc="-10" dirty="0">
                <a:latin typeface="微软雅黑" panose="020B0503020204020204" charset="-122"/>
                <a:cs typeface="微软雅黑" panose="020B0503020204020204" charset="-122"/>
              </a:rPr>
              <a:t>4.6</a:t>
            </a:r>
            <a:r>
              <a:rPr sz="2500" b="1" spc="10" dirty="0">
                <a:latin typeface="微软雅黑" panose="020B0503020204020204" charset="-122"/>
                <a:cs typeface="微软雅黑" panose="020B0503020204020204" charset="-122"/>
              </a:rPr>
              <a:t> </a:t>
            </a:r>
            <a:r>
              <a:rPr sz="2500" b="1" spc="-5" dirty="0">
                <a:latin typeface="微软雅黑" panose="020B0503020204020204" charset="-122"/>
                <a:cs typeface="微软雅黑" panose="020B0503020204020204" charset="-122"/>
              </a:rPr>
              <a:t>第六节	文革文学</a:t>
            </a:r>
            <a:endParaRPr sz="2500">
              <a:latin typeface="微软雅黑" panose="020B0503020204020204" charset="-122"/>
              <a:cs typeface="微软雅黑" panose="020B0503020204020204" charset="-122"/>
            </a:endParaRPr>
          </a:p>
          <a:p>
            <a:pPr marL="12700">
              <a:lnSpc>
                <a:spcPct val="100000"/>
              </a:lnSpc>
              <a:spcBef>
                <a:spcPts val="1500"/>
              </a:spcBef>
            </a:pPr>
            <a:r>
              <a:rPr sz="2300" b="1" dirty="0">
                <a:latin typeface="微软雅黑" panose="020B0503020204020204" charset="-122"/>
                <a:cs typeface="微软雅黑" panose="020B0503020204020204" charset="-122"/>
              </a:rPr>
              <a:t>（一）文艺理论</a:t>
            </a:r>
            <a:endParaRPr sz="2300">
              <a:latin typeface="微软雅黑" panose="020B0503020204020204" charset="-122"/>
              <a:cs typeface="微软雅黑" panose="020B0503020204020204" charset="-122"/>
            </a:endParaRPr>
          </a:p>
          <a:p>
            <a:pPr marL="12700">
              <a:lnSpc>
                <a:spcPct val="100000"/>
              </a:lnSpc>
              <a:spcBef>
                <a:spcPts val="2150"/>
              </a:spcBef>
              <a:tabLst>
                <a:tab pos="4396740" algn="l"/>
              </a:tabLst>
            </a:pPr>
            <a:r>
              <a:rPr sz="2400" b="1" dirty="0">
                <a:latin typeface="微软雅黑" panose="020B0503020204020204" charset="-122"/>
                <a:cs typeface="微软雅黑" panose="020B0503020204020204" charset="-122"/>
              </a:rPr>
              <a:t>1</a:t>
            </a:r>
            <a:r>
              <a:rPr sz="2400" b="1" spc="-275" dirty="0">
                <a:latin typeface="微软雅黑" panose="020B0503020204020204" charset="-122"/>
                <a:cs typeface="微软雅黑" panose="020B0503020204020204" charset="-122"/>
              </a:rPr>
              <a:t>.</a:t>
            </a:r>
            <a:r>
              <a:rPr sz="2400" b="1" dirty="0">
                <a:latin typeface="微软雅黑" panose="020B0503020204020204" charset="-122"/>
                <a:cs typeface="微软雅黑" panose="020B0503020204020204" charset="-122"/>
              </a:rPr>
              <a:t>“样板戏”和“阴谋文艺</a:t>
            </a:r>
            <a:r>
              <a:rPr sz="2400" dirty="0">
                <a:latin typeface="微软雅黑" panose="020B0503020204020204" charset="-122"/>
                <a:cs typeface="微软雅黑" panose="020B0503020204020204" charset="-122"/>
              </a:rPr>
              <a:t>”	</a:t>
            </a: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a:p>
            <a:pPr marL="119380">
              <a:lnSpc>
                <a:spcPct val="100000"/>
              </a:lnSpc>
              <a:spcBef>
                <a:spcPts val="2235"/>
              </a:spcBef>
            </a:pPr>
            <a:r>
              <a:rPr sz="2800" b="1" spc="-5" dirty="0">
                <a:solidFill>
                  <a:srgbClr val="C00000"/>
                </a:solidFill>
                <a:latin typeface="微软雅黑" panose="020B0503020204020204" charset="-122"/>
                <a:cs typeface="微软雅黑" panose="020B0503020204020204" charset="-122"/>
              </a:rPr>
              <a:t>“样板戏”</a:t>
            </a:r>
            <a:r>
              <a:rPr sz="2800" spc="-5" dirty="0">
                <a:latin typeface="微软雅黑" panose="020B0503020204020204" charset="-122"/>
                <a:cs typeface="微软雅黑" panose="020B0503020204020204" charset="-122"/>
              </a:rPr>
              <a:t>：</a:t>
            </a:r>
            <a:endParaRPr sz="2800">
              <a:latin typeface="微软雅黑" panose="020B0503020204020204" charset="-122"/>
              <a:cs typeface="微软雅黑" panose="020B0503020204020204" charset="-122"/>
            </a:endParaRPr>
          </a:p>
        </p:txBody>
      </p:sp>
      <p:grpSp>
        <p:nvGrpSpPr>
          <p:cNvPr id="12" name="object 12"/>
          <p:cNvGrpSpPr/>
          <p:nvPr/>
        </p:nvGrpSpPr>
        <p:grpSpPr>
          <a:xfrm>
            <a:off x="5614415" y="1548383"/>
            <a:ext cx="965200" cy="532130"/>
            <a:chOff x="5614415" y="1548383"/>
            <a:chExt cx="965200" cy="532130"/>
          </a:xfrm>
        </p:grpSpPr>
        <p:sp>
          <p:nvSpPr>
            <p:cNvPr id="13" name="object 13"/>
            <p:cNvSpPr/>
            <p:nvPr/>
          </p:nvSpPr>
          <p:spPr>
            <a:xfrm>
              <a:off x="5628893" y="1562861"/>
              <a:ext cx="935990" cy="502920"/>
            </a:xfrm>
            <a:custGeom>
              <a:avLst/>
              <a:gdLst/>
              <a:ahLst/>
              <a:cxnLst/>
              <a:rect l="l" t="t" r="r" b="b"/>
              <a:pathLst>
                <a:path w="935990" h="502919">
                  <a:moveTo>
                    <a:pt x="684276" y="0"/>
                  </a:moveTo>
                  <a:lnTo>
                    <a:pt x="0" y="0"/>
                  </a:lnTo>
                  <a:lnTo>
                    <a:pt x="0" y="502920"/>
                  </a:lnTo>
                  <a:lnTo>
                    <a:pt x="684276" y="502920"/>
                  </a:lnTo>
                  <a:lnTo>
                    <a:pt x="935735" y="251460"/>
                  </a:lnTo>
                  <a:lnTo>
                    <a:pt x="684276" y="0"/>
                  </a:lnTo>
                  <a:close/>
                </a:path>
              </a:pathLst>
            </a:custGeom>
            <a:solidFill>
              <a:srgbClr val="006FC0"/>
            </a:solidFill>
          </p:spPr>
          <p:txBody>
            <a:bodyPr wrap="square" lIns="0" tIns="0" rIns="0" bIns="0" rtlCol="0"/>
            <a:lstStyle/>
            <a:p/>
          </p:txBody>
        </p:sp>
        <p:sp>
          <p:nvSpPr>
            <p:cNvPr id="14" name="object 14"/>
            <p:cNvSpPr/>
            <p:nvPr/>
          </p:nvSpPr>
          <p:spPr>
            <a:xfrm>
              <a:off x="5628893" y="1562861"/>
              <a:ext cx="935990" cy="502920"/>
            </a:xfrm>
            <a:custGeom>
              <a:avLst/>
              <a:gdLst/>
              <a:ahLst/>
              <a:cxnLst/>
              <a:rect l="l" t="t" r="r" b="b"/>
              <a:pathLst>
                <a:path w="935990" h="502919">
                  <a:moveTo>
                    <a:pt x="0" y="0"/>
                  </a:moveTo>
                  <a:lnTo>
                    <a:pt x="684276" y="0"/>
                  </a:lnTo>
                  <a:lnTo>
                    <a:pt x="935735" y="251460"/>
                  </a:lnTo>
                  <a:lnTo>
                    <a:pt x="684276" y="502920"/>
                  </a:lnTo>
                  <a:lnTo>
                    <a:pt x="0" y="502920"/>
                  </a:lnTo>
                  <a:lnTo>
                    <a:pt x="0" y="0"/>
                  </a:lnTo>
                  <a:close/>
                </a:path>
              </a:pathLst>
            </a:custGeom>
            <a:ln w="28956">
              <a:solidFill>
                <a:srgbClr val="006FC0"/>
              </a:solidFill>
            </a:ln>
          </p:spPr>
          <p:txBody>
            <a:bodyPr wrap="square" lIns="0" tIns="0" rIns="0" bIns="0" rtlCol="0"/>
            <a:lstStyle/>
            <a:p/>
          </p:txBody>
        </p:sp>
      </p:grpSp>
      <p:sp>
        <p:nvSpPr>
          <p:cNvPr id="15" name="object 15"/>
          <p:cNvSpPr txBox="1"/>
          <p:nvPr/>
        </p:nvSpPr>
        <p:spPr>
          <a:xfrm>
            <a:off x="5867527" y="1605483"/>
            <a:ext cx="33083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6" name="object 16"/>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87400" y="406399"/>
            <a:ext cx="3013075" cy="406400"/>
          </a:xfrm>
          <a:prstGeom prst="rect">
            <a:avLst/>
          </a:prstGeom>
        </p:spPr>
        <p:txBody>
          <a:bodyPr vert="horz" wrap="square" lIns="0" tIns="12065" rIns="0" bIns="0" rtlCol="0">
            <a:spAutoFit/>
          </a:bodyPr>
          <a:lstStyle/>
          <a:p>
            <a:pPr marL="12700">
              <a:lnSpc>
                <a:spcPct val="100000"/>
              </a:lnSpc>
              <a:spcBef>
                <a:spcPts val="95"/>
              </a:spcBef>
              <a:tabLst>
                <a:tab pos="1731645" algn="l"/>
              </a:tabLst>
            </a:pPr>
            <a:r>
              <a:rPr spc="-5" dirty="0"/>
              <a:t>4</a:t>
            </a:r>
            <a:r>
              <a:rPr spc="-15" dirty="0"/>
              <a:t>.</a:t>
            </a:r>
            <a:r>
              <a:rPr spc="-5" dirty="0"/>
              <a:t>6</a:t>
            </a:r>
            <a:r>
              <a:rPr spc="10" dirty="0"/>
              <a:t> </a:t>
            </a:r>
            <a:r>
              <a:rPr spc="-5" dirty="0"/>
              <a:t>第六节</a:t>
            </a:r>
            <a:r>
              <a:rPr dirty="0"/>
              <a:t>	</a:t>
            </a:r>
            <a:r>
              <a:rPr spc="-5" dirty="0"/>
              <a:t>文革文学</a:t>
            </a:r>
            <a:endParaRPr spc="-5" dirty="0"/>
          </a:p>
        </p:txBody>
      </p:sp>
      <p:sp>
        <p:nvSpPr>
          <p:cNvPr id="7" name="object 7"/>
          <p:cNvSpPr txBox="1"/>
          <p:nvPr/>
        </p:nvSpPr>
        <p:spPr>
          <a:xfrm>
            <a:off x="158292" y="875791"/>
            <a:ext cx="4265930" cy="1013460"/>
          </a:xfrm>
          <a:prstGeom prst="rect">
            <a:avLst/>
          </a:prstGeom>
        </p:spPr>
        <p:txBody>
          <a:bodyPr vert="horz" wrap="square" lIns="0" tIns="12700" rIns="0" bIns="0" rtlCol="0">
            <a:spAutoFit/>
          </a:bodyPr>
          <a:lstStyle/>
          <a:p>
            <a:pPr marL="12700">
              <a:lnSpc>
                <a:spcPct val="100000"/>
              </a:lnSpc>
              <a:spcBef>
                <a:spcPts val="100"/>
              </a:spcBef>
            </a:pPr>
            <a:r>
              <a:rPr sz="2400" b="1" spc="-95" dirty="0">
                <a:latin typeface="微软雅黑" panose="020B0503020204020204" charset="-122"/>
                <a:cs typeface="微软雅黑" panose="020B0503020204020204" charset="-122"/>
              </a:rPr>
              <a:t>1.“</a:t>
            </a:r>
            <a:r>
              <a:rPr sz="2400" b="1" dirty="0">
                <a:latin typeface="微软雅黑" panose="020B0503020204020204" charset="-122"/>
                <a:cs typeface="微软雅黑" panose="020B0503020204020204" charset="-122"/>
              </a:rPr>
              <a:t>样板戏”和“阴谋文艺”</a:t>
            </a:r>
            <a:endParaRPr sz="2400">
              <a:latin typeface="微软雅黑" panose="020B0503020204020204" charset="-122"/>
              <a:cs typeface="微软雅黑" panose="020B0503020204020204" charset="-122"/>
            </a:endParaRPr>
          </a:p>
          <a:p>
            <a:pPr marL="102235">
              <a:lnSpc>
                <a:spcPct val="100000"/>
              </a:lnSpc>
              <a:spcBef>
                <a:spcPts val="2015"/>
              </a:spcBef>
            </a:pPr>
            <a:r>
              <a:rPr sz="2400" b="1" spc="-5" dirty="0">
                <a:latin typeface="微软雅黑" panose="020B0503020204020204" charset="-122"/>
                <a:cs typeface="微软雅黑" panose="020B0503020204020204" charset="-122"/>
              </a:rPr>
              <a:t>2</a:t>
            </a:r>
            <a:r>
              <a:rPr sz="2400" b="1" dirty="0">
                <a:latin typeface="微软雅黑" panose="020B0503020204020204" charset="-122"/>
                <a:cs typeface="微软雅黑" panose="020B0503020204020204" charset="-122"/>
              </a:rPr>
              <a:t>）</a:t>
            </a:r>
            <a:r>
              <a:rPr sz="2400" b="1" dirty="0">
                <a:solidFill>
                  <a:srgbClr val="C00000"/>
                </a:solidFill>
                <a:latin typeface="微软雅黑" panose="020B0503020204020204" charset="-122"/>
                <a:cs typeface="微软雅黑" panose="020B0503020204020204" charset="-122"/>
              </a:rPr>
              <a:t>“阴谋文艺”</a:t>
            </a:r>
            <a:r>
              <a:rPr sz="2400" b="1" dirty="0">
                <a:latin typeface="微软雅黑" panose="020B0503020204020204" charset="-122"/>
                <a:cs typeface="微软雅黑" panose="020B0503020204020204" charset="-122"/>
              </a:rPr>
              <a:t>的理论依据：</a:t>
            </a:r>
            <a:endParaRPr sz="2400">
              <a:latin typeface="微软雅黑" panose="020B0503020204020204" charset="-122"/>
              <a:cs typeface="微软雅黑" panose="020B0503020204020204" charset="-122"/>
            </a:endParaRPr>
          </a:p>
        </p:txBody>
      </p:sp>
      <p:sp>
        <p:nvSpPr>
          <p:cNvPr id="8" name="object 8"/>
          <p:cNvSpPr txBox="1"/>
          <p:nvPr/>
        </p:nvSpPr>
        <p:spPr>
          <a:xfrm>
            <a:off x="158292" y="2119629"/>
            <a:ext cx="11913235" cy="4219575"/>
          </a:xfrm>
          <a:prstGeom prst="rect">
            <a:avLst/>
          </a:prstGeom>
        </p:spPr>
        <p:txBody>
          <a:bodyPr vert="horz" wrap="square" lIns="0" tIns="12700" rIns="0" bIns="0" rtlCol="0">
            <a:spAutoFit/>
          </a:bodyPr>
          <a:lstStyle/>
          <a:p>
            <a:pPr marL="102235">
              <a:lnSpc>
                <a:spcPct val="100000"/>
              </a:lnSpc>
              <a:spcBef>
                <a:spcPts val="100"/>
              </a:spcBef>
            </a:pPr>
            <a:r>
              <a:rPr sz="2400" b="1" dirty="0">
                <a:latin typeface="微软雅黑" panose="020B0503020204020204" charset="-122"/>
                <a:ea typeface="微软雅黑" panose="020B0503020204020204" charset="-122"/>
                <a:cs typeface="微软雅黑" panose="020B0503020204020204" charset="-122"/>
              </a:rPr>
              <a:t>①</a:t>
            </a:r>
            <a:r>
              <a:rPr sz="2400" b="1" dirty="0">
                <a:solidFill>
                  <a:srgbClr val="C00000"/>
                </a:solidFill>
                <a:latin typeface="微软雅黑" panose="020B0503020204020204" charset="-122"/>
                <a:ea typeface="微软雅黑" panose="020B0503020204020204" charset="-122"/>
                <a:cs typeface="微软雅黑" panose="020B0503020204020204" charset="-122"/>
              </a:rPr>
              <a:t>“根本任务论”：“</a:t>
            </a:r>
            <a:r>
              <a:rPr sz="2400" b="1" dirty="0">
                <a:latin typeface="微软雅黑" panose="020B0503020204020204" charset="-122"/>
                <a:ea typeface="微软雅黑" panose="020B0503020204020204" charset="-122"/>
                <a:cs typeface="微软雅黑" panose="020B0503020204020204" charset="-122"/>
              </a:rPr>
              <a:t>塑造工农兵英雄人物是社会主义文艺的根本任</a:t>
            </a:r>
            <a:r>
              <a:rPr sz="2400" b="1" spc="5" dirty="0">
                <a:latin typeface="微软雅黑" panose="020B0503020204020204" charset="-122"/>
                <a:ea typeface="微软雅黑" panose="020B0503020204020204" charset="-122"/>
                <a:cs typeface="微软雅黑" panose="020B0503020204020204" charset="-122"/>
              </a:rPr>
              <a:t>务</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1189355">
              <a:lnSpc>
                <a:spcPct val="100000"/>
              </a:lnSpc>
              <a:spcBef>
                <a:spcPts val="2015"/>
              </a:spcBef>
            </a:pPr>
            <a:r>
              <a:rPr sz="2400" b="1" dirty="0">
                <a:latin typeface="微软雅黑" panose="020B0503020204020204" charset="-122"/>
                <a:ea typeface="微软雅黑" panose="020B0503020204020204" charset="-122"/>
                <a:cs typeface="微软雅黑" panose="020B0503020204020204" charset="-122"/>
              </a:rPr>
              <a:t>“根本任务论”政治需要，是“文革”文学理论的核心</a:t>
            </a:r>
            <a:endParaRPr sz="2400" b="1">
              <a:latin typeface="微软雅黑" panose="020B0503020204020204" charset="-122"/>
              <a:ea typeface="微软雅黑" panose="020B0503020204020204" charset="-122"/>
              <a:cs typeface="微软雅黑" panose="020B0503020204020204" charset="-122"/>
            </a:endParaRPr>
          </a:p>
          <a:p>
            <a:pPr marL="12700" marR="5080" indent="89535">
              <a:lnSpc>
                <a:spcPct val="130000"/>
              </a:lnSpc>
              <a:spcBef>
                <a:spcPts val="1315"/>
              </a:spcBef>
            </a:pPr>
            <a:r>
              <a:rPr sz="2400" b="1" spc="-5" dirty="0">
                <a:latin typeface="微软雅黑" panose="020B0503020204020204" charset="-122"/>
                <a:ea typeface="微软雅黑" panose="020B0503020204020204" charset="-122"/>
                <a:cs typeface="微软雅黑" panose="020B0503020204020204" charset="-122"/>
              </a:rPr>
              <a:t>②</a:t>
            </a:r>
            <a:r>
              <a:rPr sz="2400" b="1" spc="-5" dirty="0">
                <a:solidFill>
                  <a:srgbClr val="C00000"/>
                </a:solidFill>
                <a:latin typeface="微软雅黑" panose="020B0503020204020204" charset="-122"/>
                <a:ea typeface="微软雅黑" panose="020B0503020204020204" charset="-122"/>
                <a:cs typeface="微软雅黑" panose="020B0503020204020204" charset="-122"/>
              </a:rPr>
              <a:t>“三突出：</a:t>
            </a:r>
            <a:r>
              <a:rPr sz="2400" b="1" spc="-5" dirty="0">
                <a:latin typeface="微软雅黑" panose="020B0503020204020204" charset="-122"/>
                <a:ea typeface="微软雅黑" panose="020B0503020204020204" charset="-122"/>
                <a:cs typeface="微软雅黑" panose="020B0503020204020204" charset="-122"/>
              </a:rPr>
              <a:t>就是“</a:t>
            </a:r>
            <a:r>
              <a:rPr sz="2400" b="1" spc="-5" dirty="0">
                <a:solidFill>
                  <a:srgbClr val="C00000"/>
                </a:solidFill>
                <a:latin typeface="微软雅黑" panose="020B0503020204020204" charset="-122"/>
                <a:ea typeface="微软雅黑" panose="020B0503020204020204" charset="-122"/>
                <a:cs typeface="微软雅黑" panose="020B0503020204020204" charset="-122"/>
              </a:rPr>
              <a:t>在所有人物中要突出正面人</a:t>
            </a:r>
            <a:r>
              <a:rPr sz="2400" b="1" dirty="0">
                <a:solidFill>
                  <a:srgbClr val="C00000"/>
                </a:solidFill>
                <a:latin typeface="微软雅黑" panose="020B0503020204020204" charset="-122"/>
                <a:ea typeface="微软雅黑" panose="020B0503020204020204" charset="-122"/>
                <a:cs typeface="微软雅黑" panose="020B0503020204020204" charset="-122"/>
              </a:rPr>
              <a:t>物</a:t>
            </a:r>
            <a:r>
              <a:rPr sz="2400" b="1" spc="-5" dirty="0">
                <a:latin typeface="微软雅黑" panose="020B0503020204020204" charset="-122"/>
                <a:ea typeface="微软雅黑" panose="020B0503020204020204" charset="-122"/>
                <a:cs typeface="微软雅黑" panose="020B0503020204020204" charset="-122"/>
              </a:rPr>
              <a:t>；在</a:t>
            </a:r>
            <a:r>
              <a:rPr sz="2400" b="1" spc="-5" dirty="0">
                <a:solidFill>
                  <a:srgbClr val="C00000"/>
                </a:solidFill>
                <a:latin typeface="微软雅黑" panose="020B0503020204020204" charset="-122"/>
                <a:ea typeface="微软雅黑" panose="020B0503020204020204" charset="-122"/>
                <a:cs typeface="微软雅黑" panose="020B0503020204020204" charset="-122"/>
              </a:rPr>
              <a:t>正面人物中要突出英雄人</a:t>
            </a:r>
            <a:r>
              <a:rPr sz="2400" b="1" dirty="0">
                <a:solidFill>
                  <a:srgbClr val="C00000"/>
                </a:solidFill>
                <a:latin typeface="微软雅黑" panose="020B0503020204020204" charset="-122"/>
                <a:ea typeface="微软雅黑" panose="020B0503020204020204" charset="-122"/>
                <a:cs typeface="微软雅黑" panose="020B0503020204020204" charset="-122"/>
              </a:rPr>
              <a:t>物</a:t>
            </a:r>
            <a:r>
              <a:rPr sz="2400" b="1" spc="-5" dirty="0">
                <a:latin typeface="微软雅黑" panose="020B0503020204020204" charset="-122"/>
                <a:ea typeface="微软雅黑" panose="020B0503020204020204" charset="-122"/>
                <a:cs typeface="微软雅黑" panose="020B0503020204020204" charset="-122"/>
              </a:rPr>
              <a:t>；在 </a:t>
            </a:r>
            <a:r>
              <a:rPr sz="2400" b="1" dirty="0">
                <a:solidFill>
                  <a:srgbClr val="C00000"/>
                </a:solidFill>
                <a:latin typeface="微软雅黑" panose="020B0503020204020204" charset="-122"/>
                <a:ea typeface="微软雅黑" panose="020B0503020204020204" charset="-122"/>
                <a:cs typeface="微软雅黑" panose="020B0503020204020204" charset="-122"/>
              </a:rPr>
              <a:t>英雄人物中要突出主要英雄人物</a:t>
            </a:r>
            <a:r>
              <a:rPr sz="2400" b="1" dirty="0">
                <a:latin typeface="微软雅黑" panose="020B0503020204020204" charset="-122"/>
                <a:ea typeface="微软雅黑" panose="020B0503020204020204" charset="-122"/>
                <a:cs typeface="微软雅黑" panose="020B0503020204020204" charset="-122"/>
              </a:rPr>
              <a:t>”。这是从“根本任务论”出发制定的形式主义的创作模 式，</a:t>
            </a:r>
            <a:r>
              <a:rPr sz="2400" b="1" dirty="0">
                <a:solidFill>
                  <a:srgbClr val="C00000"/>
                </a:solidFill>
                <a:latin typeface="微软雅黑" panose="020B0503020204020204" charset="-122"/>
                <a:ea typeface="微软雅黑" panose="020B0503020204020204" charset="-122"/>
                <a:cs typeface="微软雅黑" panose="020B0503020204020204" charset="-122"/>
              </a:rPr>
              <a:t>完全违背了文艺创作的规律</a:t>
            </a:r>
            <a:r>
              <a:rPr sz="2400" b="1" dirty="0">
                <a:latin typeface="微软雅黑" panose="020B0503020204020204" charset="-122"/>
                <a:ea typeface="微软雅黑" panose="020B0503020204020204" charset="-122"/>
                <a:cs typeface="微软雅黑" panose="020B0503020204020204" charset="-122"/>
              </a:rPr>
              <a:t>，导致了文学创作</a:t>
            </a:r>
            <a:r>
              <a:rPr sz="2400" b="1" dirty="0">
                <a:solidFill>
                  <a:srgbClr val="C00000"/>
                </a:solidFill>
                <a:latin typeface="微软雅黑" panose="020B0503020204020204" charset="-122"/>
                <a:ea typeface="微软雅黑" panose="020B0503020204020204" charset="-122"/>
                <a:cs typeface="微软雅黑" panose="020B0503020204020204" charset="-122"/>
              </a:rPr>
              <a:t>的公式化</a:t>
            </a:r>
            <a:r>
              <a:rPr sz="2400" b="1" dirty="0">
                <a:latin typeface="微软雅黑" panose="020B0503020204020204" charset="-122"/>
                <a:ea typeface="微软雅黑" panose="020B0503020204020204" charset="-122"/>
                <a:cs typeface="微软雅黑" panose="020B0503020204020204" charset="-122"/>
              </a:rPr>
              <a:t>，使文艺</a:t>
            </a:r>
            <a:r>
              <a:rPr sz="2400" b="1" dirty="0">
                <a:solidFill>
                  <a:srgbClr val="C00000"/>
                </a:solidFill>
                <a:latin typeface="微软雅黑" panose="020B0503020204020204" charset="-122"/>
                <a:ea typeface="微软雅黑" panose="020B0503020204020204" charset="-122"/>
                <a:cs typeface="微软雅黑" panose="020B0503020204020204" charset="-122"/>
              </a:rPr>
              <a:t>丧失了独创性</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5"/>
              </a:spcBef>
            </a:pPr>
            <a:endParaRPr sz="2250" b="1">
              <a:latin typeface="微软雅黑" panose="020B0503020204020204" charset="-122"/>
              <a:ea typeface="微软雅黑" panose="020B0503020204020204" charset="-122"/>
              <a:cs typeface="微软雅黑" panose="020B0503020204020204" charset="-122"/>
            </a:endParaRPr>
          </a:p>
          <a:p>
            <a:pPr marL="1731645" marR="613410" indent="-1719580">
              <a:lnSpc>
                <a:spcPct val="170000"/>
              </a:lnSpc>
            </a:pPr>
            <a:r>
              <a:rPr sz="2400" b="1" dirty="0">
                <a:latin typeface="微软雅黑" panose="020B0503020204020204" charset="-122"/>
                <a:ea typeface="微软雅黑" panose="020B0503020204020204" charset="-122"/>
                <a:cs typeface="微软雅黑" panose="020B0503020204020204" charset="-122"/>
              </a:rPr>
              <a:t>③</a:t>
            </a:r>
            <a:r>
              <a:rPr sz="2400" b="1" dirty="0">
                <a:solidFill>
                  <a:srgbClr val="C00000"/>
                </a:solidFill>
                <a:latin typeface="微软雅黑" panose="020B0503020204020204" charset="-122"/>
                <a:ea typeface="微软雅黑" panose="020B0503020204020204" charset="-122"/>
                <a:cs typeface="微软雅黑" panose="020B0503020204020204" charset="-122"/>
              </a:rPr>
              <a:t>“主题先行论”：</a:t>
            </a:r>
            <a:r>
              <a:rPr sz="2400" b="1" dirty="0">
                <a:latin typeface="微软雅黑" panose="020B0503020204020204" charset="-122"/>
                <a:ea typeface="微软雅黑" panose="020B0503020204020204" charset="-122"/>
                <a:cs typeface="微软雅黑" panose="020B0503020204020204" charset="-122"/>
              </a:rPr>
              <a:t>文学创作必须从与走资派作斗争的主题出发，设置作品的构</a:t>
            </a:r>
            <a:r>
              <a:rPr sz="2400" b="1" spc="-55" dirty="0">
                <a:latin typeface="微软雅黑" panose="020B0503020204020204" charset="-122"/>
                <a:ea typeface="微软雅黑" panose="020B0503020204020204" charset="-122"/>
                <a:cs typeface="微软雅黑" panose="020B0503020204020204" charset="-122"/>
              </a:rPr>
              <a:t>架</a:t>
            </a:r>
            <a:r>
              <a:rPr sz="2400" b="1" dirty="0">
                <a:latin typeface="微软雅黑" panose="020B0503020204020204" charset="-122"/>
                <a:ea typeface="微软雅黑" panose="020B0503020204020204" charset="-122"/>
                <a:cs typeface="微软雅黑" panose="020B0503020204020204" charset="-122"/>
              </a:rPr>
              <a:t>， 然后再到生活中找素材编故事</a:t>
            </a:r>
            <a:endParaRPr sz="2400" b="1">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9724643" y="0"/>
            <a:ext cx="2467355" cy="1443182"/>
          </a:xfrm>
          <a:prstGeom prst="rect">
            <a:avLst/>
          </a:prstGeom>
        </p:spPr>
      </p:pic>
      <p:grpSp>
        <p:nvGrpSpPr>
          <p:cNvPr id="10" name="object 10"/>
          <p:cNvGrpSpPr/>
          <p:nvPr/>
        </p:nvGrpSpPr>
        <p:grpSpPr>
          <a:xfrm>
            <a:off x="6886956" y="1338072"/>
            <a:ext cx="966469" cy="532130"/>
            <a:chOff x="6886956" y="1338072"/>
            <a:chExt cx="966469" cy="532130"/>
          </a:xfrm>
        </p:grpSpPr>
        <p:sp>
          <p:nvSpPr>
            <p:cNvPr id="11" name="object 11"/>
            <p:cNvSpPr/>
            <p:nvPr/>
          </p:nvSpPr>
          <p:spPr>
            <a:xfrm>
              <a:off x="6901434" y="1352550"/>
              <a:ext cx="937260" cy="502920"/>
            </a:xfrm>
            <a:custGeom>
              <a:avLst/>
              <a:gdLst/>
              <a:ahLst/>
              <a:cxnLst/>
              <a:rect l="l" t="t" r="r" b="b"/>
              <a:pathLst>
                <a:path w="937259" h="502919">
                  <a:moveTo>
                    <a:pt x="685800" y="0"/>
                  </a:moveTo>
                  <a:lnTo>
                    <a:pt x="0" y="0"/>
                  </a:lnTo>
                  <a:lnTo>
                    <a:pt x="0" y="502920"/>
                  </a:lnTo>
                  <a:lnTo>
                    <a:pt x="685800" y="502920"/>
                  </a:lnTo>
                  <a:lnTo>
                    <a:pt x="937260" y="251460"/>
                  </a:lnTo>
                  <a:lnTo>
                    <a:pt x="685800" y="0"/>
                  </a:lnTo>
                  <a:close/>
                </a:path>
              </a:pathLst>
            </a:custGeom>
            <a:solidFill>
              <a:srgbClr val="006FC0"/>
            </a:solidFill>
          </p:spPr>
          <p:txBody>
            <a:bodyPr wrap="square" lIns="0" tIns="0" rIns="0" bIns="0" rtlCol="0"/>
            <a:lstStyle/>
            <a:p/>
          </p:txBody>
        </p:sp>
        <p:sp>
          <p:nvSpPr>
            <p:cNvPr id="12" name="object 12"/>
            <p:cNvSpPr/>
            <p:nvPr/>
          </p:nvSpPr>
          <p:spPr>
            <a:xfrm>
              <a:off x="6901434" y="1352550"/>
              <a:ext cx="937260" cy="502920"/>
            </a:xfrm>
            <a:custGeom>
              <a:avLst/>
              <a:gdLst/>
              <a:ahLst/>
              <a:cxnLst/>
              <a:rect l="l" t="t" r="r" b="b"/>
              <a:pathLst>
                <a:path w="937259" h="502919">
                  <a:moveTo>
                    <a:pt x="0" y="0"/>
                  </a:moveTo>
                  <a:lnTo>
                    <a:pt x="685800" y="0"/>
                  </a:lnTo>
                  <a:lnTo>
                    <a:pt x="937260" y="251460"/>
                  </a:lnTo>
                  <a:lnTo>
                    <a:pt x="685800" y="502920"/>
                  </a:lnTo>
                  <a:lnTo>
                    <a:pt x="0" y="502920"/>
                  </a:lnTo>
                  <a:lnTo>
                    <a:pt x="0" y="0"/>
                  </a:lnTo>
                  <a:close/>
                </a:path>
              </a:pathLst>
            </a:custGeom>
            <a:ln w="28956">
              <a:solidFill>
                <a:srgbClr val="006FC0"/>
              </a:solidFill>
            </a:ln>
          </p:spPr>
          <p:txBody>
            <a:bodyPr wrap="square" lIns="0" tIns="0" rIns="0" bIns="0" rtlCol="0"/>
            <a:lstStyle/>
            <a:p/>
          </p:txBody>
        </p:sp>
      </p:grpSp>
      <p:grpSp>
        <p:nvGrpSpPr>
          <p:cNvPr id="13" name="object 13"/>
          <p:cNvGrpSpPr/>
          <p:nvPr/>
        </p:nvGrpSpPr>
        <p:grpSpPr>
          <a:xfrm>
            <a:off x="5654040" y="1338072"/>
            <a:ext cx="966469" cy="532130"/>
            <a:chOff x="5654040" y="1338072"/>
            <a:chExt cx="966469" cy="532130"/>
          </a:xfrm>
        </p:grpSpPr>
        <p:sp>
          <p:nvSpPr>
            <p:cNvPr id="14" name="object 14"/>
            <p:cNvSpPr/>
            <p:nvPr/>
          </p:nvSpPr>
          <p:spPr>
            <a:xfrm>
              <a:off x="5668518" y="1352550"/>
              <a:ext cx="937260" cy="502920"/>
            </a:xfrm>
            <a:custGeom>
              <a:avLst/>
              <a:gdLst/>
              <a:ahLst/>
              <a:cxnLst/>
              <a:rect l="l" t="t" r="r" b="b"/>
              <a:pathLst>
                <a:path w="937259" h="502919">
                  <a:moveTo>
                    <a:pt x="685800" y="0"/>
                  </a:moveTo>
                  <a:lnTo>
                    <a:pt x="0" y="0"/>
                  </a:lnTo>
                  <a:lnTo>
                    <a:pt x="0" y="502920"/>
                  </a:lnTo>
                  <a:lnTo>
                    <a:pt x="685800" y="502920"/>
                  </a:lnTo>
                  <a:lnTo>
                    <a:pt x="937260" y="251460"/>
                  </a:lnTo>
                  <a:lnTo>
                    <a:pt x="685800" y="0"/>
                  </a:lnTo>
                  <a:close/>
                </a:path>
              </a:pathLst>
            </a:custGeom>
            <a:solidFill>
              <a:srgbClr val="00AF50"/>
            </a:solidFill>
          </p:spPr>
          <p:txBody>
            <a:bodyPr wrap="square" lIns="0" tIns="0" rIns="0" bIns="0" rtlCol="0"/>
            <a:lstStyle/>
            <a:p/>
          </p:txBody>
        </p:sp>
        <p:sp>
          <p:nvSpPr>
            <p:cNvPr id="15" name="object 15"/>
            <p:cNvSpPr/>
            <p:nvPr/>
          </p:nvSpPr>
          <p:spPr>
            <a:xfrm>
              <a:off x="5668518" y="1352550"/>
              <a:ext cx="937260" cy="502920"/>
            </a:xfrm>
            <a:custGeom>
              <a:avLst/>
              <a:gdLst/>
              <a:ahLst/>
              <a:cxnLst/>
              <a:rect l="l" t="t" r="r" b="b"/>
              <a:pathLst>
                <a:path w="937259" h="502919">
                  <a:moveTo>
                    <a:pt x="0" y="0"/>
                  </a:moveTo>
                  <a:lnTo>
                    <a:pt x="685800" y="0"/>
                  </a:lnTo>
                  <a:lnTo>
                    <a:pt x="937260" y="251460"/>
                  </a:lnTo>
                  <a:lnTo>
                    <a:pt x="685800" y="502920"/>
                  </a:lnTo>
                  <a:lnTo>
                    <a:pt x="0" y="502920"/>
                  </a:lnTo>
                  <a:lnTo>
                    <a:pt x="0" y="0"/>
                  </a:lnTo>
                  <a:close/>
                </a:path>
              </a:pathLst>
            </a:custGeom>
            <a:ln w="28956">
              <a:solidFill>
                <a:srgbClr val="00AF50"/>
              </a:solidFill>
            </a:ln>
          </p:spPr>
          <p:txBody>
            <a:bodyPr wrap="square" lIns="0" tIns="0" rIns="0" bIns="0" rtlCol="0"/>
            <a:lstStyle/>
            <a:p/>
          </p:txBody>
        </p:sp>
      </p:grpSp>
      <p:sp>
        <p:nvSpPr>
          <p:cNvPr id="16" name="object 16"/>
          <p:cNvSpPr txBox="1"/>
          <p:nvPr/>
        </p:nvSpPr>
        <p:spPr>
          <a:xfrm>
            <a:off x="5907785" y="1395729"/>
            <a:ext cx="1564005" cy="391160"/>
          </a:xfrm>
          <a:prstGeom prst="rect">
            <a:avLst/>
          </a:prstGeom>
        </p:spPr>
        <p:txBody>
          <a:bodyPr vert="horz" wrap="square" lIns="0" tIns="12700" rIns="0" bIns="0" rtlCol="0">
            <a:spAutoFit/>
          </a:bodyPr>
          <a:lstStyle/>
          <a:p>
            <a:pPr marL="12700">
              <a:lnSpc>
                <a:spcPct val="100000"/>
              </a:lnSpc>
              <a:spcBef>
                <a:spcPts val="100"/>
              </a:spcBef>
              <a:tabLst>
                <a:tab pos="1245870" algn="l"/>
              </a:tabLst>
            </a:pPr>
            <a:r>
              <a:rPr sz="2400" b="1" dirty="0">
                <a:solidFill>
                  <a:srgbClr val="FFFFFF"/>
                </a:solidFill>
                <a:latin typeface="微软雅黑" panose="020B0503020204020204" charset="-122"/>
                <a:cs typeface="微软雅黑" panose="020B0503020204020204" charset="-122"/>
              </a:rPr>
              <a:t>客	主</a:t>
            </a:r>
            <a:endParaRPr sz="2400">
              <a:latin typeface="微软雅黑" panose="020B0503020204020204" charset="-122"/>
              <a:cs typeface="微软雅黑" panose="020B0503020204020204" charset="-122"/>
            </a:endParaRPr>
          </a:p>
        </p:txBody>
      </p:sp>
      <p:sp>
        <p:nvSpPr>
          <p:cNvPr id="18" name="object 18"/>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17" name="object 17"/>
          <p:cNvSpPr txBox="1"/>
          <p:nvPr/>
        </p:nvSpPr>
        <p:spPr>
          <a:xfrm>
            <a:off x="714248" y="142112"/>
            <a:ext cx="113982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7E7E7E"/>
                </a:solidFill>
                <a:latin typeface="微软雅黑" panose="020B0503020204020204" charset="-122"/>
                <a:cs typeface="微软雅黑" panose="020B0503020204020204" charset="-122"/>
              </a:rPr>
              <a:t>4.6.1</a:t>
            </a:r>
            <a:r>
              <a:rPr sz="1400" dirty="0">
                <a:solidFill>
                  <a:srgbClr val="7E7E7E"/>
                </a:solidFill>
                <a:latin typeface="微软雅黑" panose="020B0503020204020204" charset="-122"/>
                <a:cs typeface="微软雅黑" panose="020B0503020204020204" charset="-122"/>
              </a:rPr>
              <a:t>一、概述</a:t>
            </a:r>
            <a:endParaRPr sz="1400">
              <a:latin typeface="微软雅黑" panose="020B0503020204020204" charset="-122"/>
              <a:cs typeface="微软雅黑" panose="020B050302020402020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77951" y="397002"/>
            <a:ext cx="3013075" cy="406400"/>
          </a:xfrm>
          <a:prstGeom prst="rect">
            <a:avLst/>
          </a:prstGeom>
        </p:spPr>
        <p:txBody>
          <a:bodyPr vert="horz" wrap="square" lIns="0" tIns="12065" rIns="0" bIns="0" rtlCol="0">
            <a:spAutoFit/>
          </a:bodyPr>
          <a:lstStyle/>
          <a:p>
            <a:pPr marL="12700">
              <a:lnSpc>
                <a:spcPct val="100000"/>
              </a:lnSpc>
              <a:spcBef>
                <a:spcPts val="95"/>
              </a:spcBef>
              <a:tabLst>
                <a:tab pos="1731645" algn="l"/>
              </a:tabLst>
            </a:pPr>
            <a:r>
              <a:rPr spc="-5" dirty="0"/>
              <a:t>4</a:t>
            </a:r>
            <a:r>
              <a:rPr spc="-15" dirty="0"/>
              <a:t>.</a:t>
            </a:r>
            <a:r>
              <a:rPr spc="-5" dirty="0"/>
              <a:t>6</a:t>
            </a:r>
            <a:r>
              <a:rPr spc="5" dirty="0"/>
              <a:t> </a:t>
            </a:r>
            <a:r>
              <a:rPr spc="-5" dirty="0"/>
              <a:t>第六节</a:t>
            </a:r>
            <a:r>
              <a:rPr dirty="0"/>
              <a:t>	</a:t>
            </a:r>
            <a:r>
              <a:rPr spc="-5" dirty="0"/>
              <a:t>文革文学</a:t>
            </a:r>
            <a:endParaRPr spc="-5" dirty="0"/>
          </a:p>
        </p:txBody>
      </p:sp>
      <p:sp>
        <p:nvSpPr>
          <p:cNvPr id="7" name="object 7"/>
          <p:cNvSpPr txBox="1"/>
          <p:nvPr/>
        </p:nvSpPr>
        <p:spPr>
          <a:xfrm>
            <a:off x="118363" y="1233932"/>
            <a:ext cx="3347720" cy="105029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cs typeface="微软雅黑" panose="020B0503020204020204" charset="-122"/>
              </a:rPr>
              <a:t>（二）两类文学</a:t>
            </a:r>
            <a:endParaRPr sz="2400">
              <a:latin typeface="微软雅黑" panose="020B0503020204020204" charset="-122"/>
              <a:cs typeface="微软雅黑" panose="020B0503020204020204" charset="-122"/>
            </a:endParaRPr>
          </a:p>
          <a:p>
            <a:pPr marL="12700">
              <a:lnSpc>
                <a:spcPct val="100000"/>
              </a:lnSpc>
              <a:spcBef>
                <a:spcPts val="2305"/>
              </a:spcBef>
            </a:pPr>
            <a:r>
              <a:rPr sz="2400" b="1" spc="-5" dirty="0">
                <a:latin typeface="微软雅黑" panose="020B0503020204020204" charset="-122"/>
                <a:cs typeface="微软雅黑" panose="020B0503020204020204" charset="-122"/>
              </a:rPr>
              <a:t>1.</a:t>
            </a:r>
            <a:r>
              <a:rPr sz="2400" b="1" dirty="0">
                <a:solidFill>
                  <a:srgbClr val="C00000"/>
                </a:solidFill>
                <a:latin typeface="微软雅黑" panose="020B0503020204020204" charset="-122"/>
                <a:cs typeface="微软雅黑" panose="020B0503020204020204" charset="-122"/>
              </a:rPr>
              <a:t>不遵从政治之命的文学</a:t>
            </a:r>
            <a:endParaRPr sz="2400">
              <a:latin typeface="微软雅黑" panose="020B0503020204020204" charset="-122"/>
              <a:cs typeface="微软雅黑" panose="020B0503020204020204" charset="-122"/>
            </a:endParaRPr>
          </a:p>
        </p:txBody>
      </p:sp>
      <p:sp>
        <p:nvSpPr>
          <p:cNvPr id="8" name="object 8"/>
          <p:cNvSpPr txBox="1"/>
          <p:nvPr/>
        </p:nvSpPr>
        <p:spPr>
          <a:xfrm>
            <a:off x="118363" y="2550921"/>
            <a:ext cx="11786870" cy="2893060"/>
          </a:xfrm>
          <a:prstGeom prst="rect">
            <a:avLst/>
          </a:prstGeom>
        </p:spPr>
        <p:txBody>
          <a:bodyPr vert="horz" wrap="square" lIns="0" tIns="12700" rIns="0" bIns="0" rtlCol="0">
            <a:spAutoFit/>
          </a:bodyPr>
          <a:lstStyle/>
          <a:p>
            <a:pPr marL="892175" indent="-880110">
              <a:lnSpc>
                <a:spcPct val="100000"/>
              </a:lnSpc>
              <a:spcBef>
                <a:spcPts val="100"/>
              </a:spcBef>
              <a:buFont typeface="΢"/>
              <a:buAutoNum type="arabicPlain"/>
              <a:tabLst>
                <a:tab pos="892810" algn="l"/>
              </a:tabLst>
            </a:pPr>
            <a:r>
              <a:rPr sz="2400" b="1" dirty="0">
                <a:latin typeface="微软雅黑" panose="020B0503020204020204" charset="-122"/>
                <a:ea typeface="微软雅黑" panose="020B0503020204020204" charset="-122"/>
                <a:cs typeface="微软雅黑" panose="020B0503020204020204" charset="-122"/>
              </a:rPr>
              <a:t>小说</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《万山红遍》、《春潮急》、《李自成》、《沸腾的群山》、《昨天的战</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730"/>
              </a:spcBef>
            </a:pPr>
            <a:r>
              <a:rPr sz="2400" b="1" dirty="0">
                <a:latin typeface="微软雅黑" panose="020B0503020204020204" charset="-122"/>
                <a:ea typeface="微软雅黑" panose="020B0503020204020204" charset="-122"/>
                <a:cs typeface="微软雅黑" panose="020B0503020204020204" charset="-122"/>
              </a:rPr>
              <a:t>争》、《山呼海啸》、《闪闪的红星》、《机电局长的一天》、《大刀记》</a:t>
            </a:r>
            <a:endParaRPr sz="240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2305"/>
              </a:spcBef>
              <a:buFont typeface="΢"/>
              <a:buAutoNum type="arabicPlain" startAt="2"/>
              <a:tabLst>
                <a:tab pos="801370" algn="l"/>
              </a:tabLst>
            </a:pPr>
            <a:r>
              <a:rPr sz="2400" b="1" dirty="0">
                <a:latin typeface="微软雅黑" panose="020B0503020204020204" charset="-122"/>
                <a:ea typeface="微软雅黑" panose="020B0503020204020204" charset="-122"/>
                <a:cs typeface="微软雅黑" panose="020B0503020204020204" charset="-122"/>
              </a:rPr>
              <a:t>戏剧</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话剧《万水千山》、晋剧《三上桃峰》、湘剧《园丁之歌》</a:t>
            </a:r>
            <a:endParaRPr sz="2400" b="1">
              <a:latin typeface="微软雅黑" panose="020B0503020204020204" charset="-122"/>
              <a:ea typeface="微软雅黑" panose="020B0503020204020204" charset="-122"/>
              <a:cs typeface="微软雅黑" panose="020B0503020204020204" charset="-122"/>
            </a:endParaRPr>
          </a:p>
          <a:p>
            <a:pPr marL="12700" marR="5080">
              <a:lnSpc>
                <a:spcPct val="160000"/>
              </a:lnSpc>
              <a:spcBef>
                <a:spcPts val="575"/>
              </a:spcBef>
              <a:buFont typeface="΢"/>
              <a:buAutoNum type="arabicPlain" startAt="2"/>
              <a:tabLst>
                <a:tab pos="801370" algn="l"/>
              </a:tabLst>
            </a:pPr>
            <a:r>
              <a:rPr sz="2400" b="1" dirty="0">
                <a:latin typeface="微软雅黑" panose="020B0503020204020204" charset="-122"/>
                <a:ea typeface="微软雅黑" panose="020B0503020204020204" charset="-122"/>
                <a:cs typeface="微软雅黑" panose="020B0503020204020204" charset="-122"/>
              </a:rPr>
              <a:t>电影</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张天民编剧的歌颂石油工人的《创业》、谢铁骊lí编导的反映海防前线女兵生活的《海霞》</a:t>
            </a:r>
            <a:endParaRPr sz="2400" b="1">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9592056" y="0"/>
            <a:ext cx="2599944" cy="1518904"/>
          </a:xfrm>
          <a:prstGeom prst="rect">
            <a:avLst/>
          </a:prstGeom>
        </p:spPr>
      </p:pic>
      <p:grpSp>
        <p:nvGrpSpPr>
          <p:cNvPr id="10" name="object 10"/>
          <p:cNvGrpSpPr/>
          <p:nvPr/>
        </p:nvGrpSpPr>
        <p:grpSpPr>
          <a:xfrm>
            <a:off x="4009644" y="1641348"/>
            <a:ext cx="966469" cy="532130"/>
            <a:chOff x="4009644" y="1641348"/>
            <a:chExt cx="966469" cy="532130"/>
          </a:xfrm>
        </p:grpSpPr>
        <p:sp>
          <p:nvSpPr>
            <p:cNvPr id="11" name="object 11"/>
            <p:cNvSpPr/>
            <p:nvPr/>
          </p:nvSpPr>
          <p:spPr>
            <a:xfrm>
              <a:off x="4024122" y="1655826"/>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AF50"/>
            </a:solidFill>
          </p:spPr>
          <p:txBody>
            <a:bodyPr wrap="square" lIns="0" tIns="0" rIns="0" bIns="0" rtlCol="0"/>
            <a:lstStyle/>
            <a:p/>
          </p:txBody>
        </p:sp>
        <p:sp>
          <p:nvSpPr>
            <p:cNvPr id="12" name="object 12"/>
            <p:cNvSpPr/>
            <p:nvPr/>
          </p:nvSpPr>
          <p:spPr>
            <a:xfrm>
              <a:off x="4024122" y="1655826"/>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AF50"/>
              </a:solidFill>
            </a:ln>
          </p:spPr>
          <p:txBody>
            <a:bodyPr wrap="square" lIns="0" tIns="0" rIns="0" bIns="0" rtlCol="0"/>
            <a:lstStyle/>
            <a:p/>
          </p:txBody>
        </p:sp>
      </p:grpSp>
      <p:sp>
        <p:nvSpPr>
          <p:cNvPr id="13" name="object 13"/>
          <p:cNvSpPr txBox="1"/>
          <p:nvPr/>
        </p:nvSpPr>
        <p:spPr>
          <a:xfrm>
            <a:off x="4263644" y="1698752"/>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5" name="object 15"/>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14" name="object 14"/>
          <p:cNvSpPr txBox="1"/>
          <p:nvPr/>
        </p:nvSpPr>
        <p:spPr>
          <a:xfrm>
            <a:off x="714248" y="142112"/>
            <a:ext cx="113982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7E7E7E"/>
                </a:solidFill>
                <a:latin typeface="微软雅黑" panose="020B0503020204020204" charset="-122"/>
                <a:cs typeface="微软雅黑" panose="020B0503020204020204" charset="-122"/>
              </a:rPr>
              <a:t>4.6.1</a:t>
            </a:r>
            <a:r>
              <a:rPr sz="1400" dirty="0">
                <a:solidFill>
                  <a:srgbClr val="7E7E7E"/>
                </a:solidFill>
                <a:latin typeface="微软雅黑" panose="020B0503020204020204" charset="-122"/>
                <a:cs typeface="微软雅黑" panose="020B0503020204020204" charset="-122"/>
              </a:rPr>
              <a:t>一、概述</a:t>
            </a:r>
            <a:endParaRPr sz="1400">
              <a:latin typeface="微软雅黑" panose="020B0503020204020204" charset="-122"/>
              <a:cs typeface="微软雅黑" panose="020B050302020402020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9053" y="387477"/>
            <a:ext cx="3013075" cy="406400"/>
          </a:xfrm>
          <a:prstGeom prst="rect">
            <a:avLst/>
          </a:prstGeom>
        </p:spPr>
        <p:txBody>
          <a:bodyPr vert="horz" wrap="square" lIns="0" tIns="12065" rIns="0" bIns="0" rtlCol="0">
            <a:spAutoFit/>
          </a:bodyPr>
          <a:lstStyle/>
          <a:p>
            <a:pPr marL="12700">
              <a:lnSpc>
                <a:spcPct val="100000"/>
              </a:lnSpc>
              <a:spcBef>
                <a:spcPts val="95"/>
              </a:spcBef>
              <a:tabLst>
                <a:tab pos="1731645" algn="l"/>
              </a:tabLst>
            </a:pPr>
            <a:r>
              <a:rPr spc="-5" dirty="0"/>
              <a:t>4</a:t>
            </a:r>
            <a:r>
              <a:rPr spc="-15" dirty="0"/>
              <a:t>.</a:t>
            </a:r>
            <a:r>
              <a:rPr spc="-5" dirty="0"/>
              <a:t>6</a:t>
            </a:r>
            <a:r>
              <a:rPr spc="5" dirty="0"/>
              <a:t> </a:t>
            </a:r>
            <a:r>
              <a:rPr spc="-5" dirty="0"/>
              <a:t>第六节</a:t>
            </a:r>
            <a:r>
              <a:rPr dirty="0"/>
              <a:t>	</a:t>
            </a:r>
            <a:r>
              <a:rPr spc="-5" dirty="0"/>
              <a:t>文革文学</a:t>
            </a:r>
            <a:endParaRPr spc="-5" dirty="0"/>
          </a:p>
        </p:txBody>
      </p:sp>
      <p:sp>
        <p:nvSpPr>
          <p:cNvPr id="7" name="object 7"/>
          <p:cNvSpPr txBox="1"/>
          <p:nvPr/>
        </p:nvSpPr>
        <p:spPr>
          <a:xfrm>
            <a:off x="236321" y="1197102"/>
            <a:ext cx="21590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cs typeface="微软雅黑" panose="020B0503020204020204" charset="-122"/>
              </a:rPr>
              <a:t>（四）两类文学</a:t>
            </a:r>
            <a:endParaRPr sz="2400">
              <a:latin typeface="微软雅黑" panose="020B0503020204020204" charset="-122"/>
              <a:cs typeface="微软雅黑" panose="020B0503020204020204" charset="-122"/>
            </a:endParaRPr>
          </a:p>
        </p:txBody>
      </p:sp>
      <p:sp>
        <p:nvSpPr>
          <p:cNvPr id="8" name="object 8"/>
          <p:cNvSpPr txBox="1"/>
          <p:nvPr/>
        </p:nvSpPr>
        <p:spPr>
          <a:xfrm>
            <a:off x="236321" y="1818589"/>
            <a:ext cx="10066655" cy="2894330"/>
          </a:xfrm>
          <a:prstGeom prst="rect">
            <a:avLst/>
          </a:prstGeom>
        </p:spPr>
        <p:txBody>
          <a:bodyPr vert="horz" wrap="square" lIns="0" tIns="12700" rIns="0" bIns="0" rtlCol="0">
            <a:spAutoFit/>
          </a:bodyPr>
          <a:lstStyle/>
          <a:p>
            <a:pPr marL="12700">
              <a:lnSpc>
                <a:spcPct val="100000"/>
              </a:lnSpc>
              <a:spcBef>
                <a:spcPts val="100"/>
              </a:spcBef>
            </a:pPr>
            <a:r>
              <a:rPr sz="2400" spc="-5" dirty="0">
                <a:latin typeface="微软雅黑" panose="020B0503020204020204" charset="-122"/>
                <a:cs typeface="微软雅黑" panose="020B0503020204020204" charset="-122"/>
              </a:rPr>
              <a:t>2.</a:t>
            </a:r>
            <a:r>
              <a:rPr sz="2400" b="1" spc="-5" dirty="0">
                <a:latin typeface="微软雅黑" panose="020B0503020204020204" charset="-122"/>
                <a:ea typeface="微软雅黑" panose="020B0503020204020204" charset="-122"/>
                <a:cs typeface="微软雅黑" panose="020B0503020204020204" charset="-122"/>
              </a:rPr>
              <a:t>相对于公开文学的</a:t>
            </a:r>
            <a:r>
              <a:rPr sz="2400" b="1" spc="-5" dirty="0">
                <a:solidFill>
                  <a:srgbClr val="C00000"/>
                </a:solidFill>
                <a:latin typeface="微软雅黑" panose="020B0503020204020204" charset="-122"/>
                <a:ea typeface="微软雅黑" panose="020B0503020204020204" charset="-122"/>
                <a:cs typeface="微软雅黑" panose="020B0503020204020204" charset="-122"/>
              </a:rPr>
              <a:t>“地下文学”</a:t>
            </a:r>
            <a:endParaRPr sz="2400" b="1">
              <a:latin typeface="微软雅黑" panose="020B0503020204020204" charset="-122"/>
              <a:ea typeface="微软雅黑" panose="020B0503020204020204" charset="-122"/>
              <a:cs typeface="微软雅黑" panose="020B0503020204020204" charset="-122"/>
            </a:endParaRPr>
          </a:p>
          <a:p>
            <a:pPr marL="464820" marR="6997700" indent="-452755">
              <a:lnSpc>
                <a:spcPct val="170000"/>
              </a:lnSpc>
              <a:spcBef>
                <a:spcPts val="5"/>
              </a:spcBef>
            </a:pPr>
            <a:r>
              <a:rPr sz="2400" b="1" dirty="0">
                <a:solidFill>
                  <a:srgbClr val="C00000"/>
                </a:solidFill>
                <a:latin typeface="微软雅黑" panose="020B0503020204020204" charset="-122"/>
                <a:ea typeface="微软雅黑" panose="020B0503020204020204" charset="-122"/>
                <a:cs typeface="微软雅黑" panose="020B0503020204020204" charset="-122"/>
              </a:rPr>
              <a:t>张扬《第二次握手》</a:t>
            </a:r>
            <a:r>
              <a:rPr sz="2400" b="1" dirty="0">
                <a:solidFill>
                  <a:srgbClr val="0D0D0D"/>
                </a:solidFill>
                <a:latin typeface="微软雅黑" panose="020B0503020204020204" charset="-122"/>
                <a:ea typeface="微软雅黑" panose="020B0503020204020204" charset="-122"/>
                <a:cs typeface="微软雅黑" panose="020B0503020204020204" charset="-122"/>
              </a:rPr>
              <a:t>； 舒婷《船》；</a:t>
            </a:r>
            <a:endParaRPr sz="2400" b="1">
              <a:latin typeface="微软雅黑" panose="020B0503020204020204" charset="-122"/>
              <a:ea typeface="微软雅黑" panose="020B0503020204020204" charset="-122"/>
              <a:cs typeface="微软雅黑" panose="020B0503020204020204" charset="-122"/>
            </a:endParaRPr>
          </a:p>
          <a:p>
            <a:pPr marL="464820" marR="5325745">
              <a:lnSpc>
                <a:spcPct val="170000"/>
              </a:lnSpc>
            </a:pPr>
            <a:r>
              <a:rPr sz="2400" b="1" dirty="0">
                <a:solidFill>
                  <a:srgbClr val="0D0D0D"/>
                </a:solidFill>
                <a:latin typeface="微软雅黑" panose="020B0503020204020204" charset="-122"/>
                <a:ea typeface="微软雅黑" panose="020B0503020204020204" charset="-122"/>
                <a:cs typeface="微软雅黑" panose="020B0503020204020204" charset="-122"/>
              </a:rPr>
              <a:t>北岛的诗歌《你说》《回答》； 芒克《城市》《太阳落了》</a:t>
            </a:r>
            <a:endParaRPr sz="2400" b="1">
              <a:latin typeface="微软雅黑" panose="020B0503020204020204" charset="-122"/>
              <a:ea typeface="微软雅黑" panose="020B0503020204020204" charset="-122"/>
              <a:cs typeface="微软雅黑" panose="020B0503020204020204" charset="-122"/>
            </a:endParaRPr>
          </a:p>
          <a:p>
            <a:pPr marL="464820">
              <a:lnSpc>
                <a:spcPct val="100000"/>
              </a:lnSpc>
              <a:spcBef>
                <a:spcPts val="2020"/>
              </a:spcBef>
            </a:pPr>
            <a:r>
              <a:rPr sz="2400" b="1" dirty="0">
                <a:solidFill>
                  <a:srgbClr val="0D0D0D"/>
                </a:solidFill>
                <a:latin typeface="微软雅黑" panose="020B0503020204020204" charset="-122"/>
                <a:ea typeface="微软雅黑" panose="020B0503020204020204" charset="-122"/>
                <a:cs typeface="微软雅黑" panose="020B0503020204020204" charset="-122"/>
              </a:rPr>
              <a:t>以及天安门运动中涌现的“天安门诗歌”等；</a:t>
            </a:r>
            <a:endParaRPr sz="2400" b="1">
              <a:latin typeface="微软雅黑" panose="020B0503020204020204" charset="-122"/>
              <a:ea typeface="微软雅黑" panose="020B0503020204020204" charset="-122"/>
              <a:cs typeface="微软雅黑" panose="020B0503020204020204" charset="-122"/>
            </a:endParaRPr>
          </a:p>
          <a:p>
            <a:pPr marL="464820">
              <a:lnSpc>
                <a:spcPct val="100000"/>
              </a:lnSpc>
              <a:spcBef>
                <a:spcPts val="2015"/>
              </a:spcBef>
            </a:pPr>
            <a:r>
              <a:rPr sz="2400" b="1" dirty="0">
                <a:solidFill>
                  <a:srgbClr val="0D0D0D"/>
                </a:solidFill>
                <a:latin typeface="微软雅黑" panose="020B0503020204020204" charset="-122"/>
                <a:ea typeface="微软雅黑" panose="020B0503020204020204" charset="-122"/>
                <a:cs typeface="微软雅黑" panose="020B0503020204020204" charset="-122"/>
              </a:rPr>
              <a:t>知青创作</a:t>
            </a:r>
            <a:r>
              <a:rPr sz="2400" b="1" spc="-90" dirty="0">
                <a:solidFill>
                  <a:srgbClr val="0D0D0D"/>
                </a:solidFill>
                <a:latin typeface="微软雅黑" panose="020B0503020204020204" charset="-122"/>
                <a:ea typeface="微软雅黑" panose="020B0503020204020204" charset="-122"/>
                <a:cs typeface="微软雅黑" panose="020B0503020204020204" charset="-122"/>
              </a:rPr>
              <a:t> </a:t>
            </a:r>
            <a:r>
              <a:rPr sz="2400" b="1" spc="-5" dirty="0">
                <a:solidFill>
                  <a:srgbClr val="0D0D0D"/>
                </a:solidFill>
                <a:latin typeface="微软雅黑" panose="020B0503020204020204" charset="-122"/>
                <a:ea typeface="微软雅黑" panose="020B0503020204020204" charset="-122"/>
                <a:cs typeface="微软雅黑" panose="020B0503020204020204" charset="-122"/>
              </a:rPr>
              <a:t>——</a:t>
            </a:r>
            <a:r>
              <a:rPr sz="2400" b="1" dirty="0">
                <a:solidFill>
                  <a:srgbClr val="0D0D0D"/>
                </a:solidFill>
                <a:latin typeface="微软雅黑" panose="020B0503020204020204" charset="-122"/>
                <a:ea typeface="微软雅黑" panose="020B0503020204020204" charset="-122"/>
                <a:cs typeface="微软雅黑" panose="020B0503020204020204" charset="-122"/>
              </a:rPr>
              <a:t>郭路生（食指）《相信未来》《这</a:t>
            </a:r>
            <a:r>
              <a:rPr sz="2400" b="1" spc="-5" dirty="0">
                <a:solidFill>
                  <a:srgbClr val="0D0D0D"/>
                </a:solidFill>
                <a:latin typeface="微软雅黑" panose="020B0503020204020204" charset="-122"/>
                <a:ea typeface="微软雅黑" panose="020B0503020204020204" charset="-122"/>
                <a:cs typeface="微软雅黑" panose="020B0503020204020204" charset="-122"/>
              </a:rPr>
              <a:t>是</a:t>
            </a:r>
            <a:r>
              <a:rPr sz="2400" b="1" dirty="0">
                <a:solidFill>
                  <a:srgbClr val="0D0D0D"/>
                </a:solidFill>
                <a:latin typeface="微软雅黑" panose="020B0503020204020204" charset="-122"/>
                <a:ea typeface="微软雅黑" panose="020B0503020204020204" charset="-122"/>
                <a:cs typeface="微软雅黑" panose="020B0503020204020204" charset="-122"/>
              </a:rPr>
              <a:t>四点零八分的北京》</a:t>
            </a:r>
            <a:endParaRPr sz="2400" b="1">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9502140" y="0"/>
            <a:ext cx="2689859" cy="1570871"/>
          </a:xfrm>
          <a:prstGeom prst="rect">
            <a:avLst/>
          </a:prstGeom>
        </p:spPr>
      </p:pic>
      <p:grpSp>
        <p:nvGrpSpPr>
          <p:cNvPr id="10" name="object 10"/>
          <p:cNvGrpSpPr/>
          <p:nvPr/>
        </p:nvGrpSpPr>
        <p:grpSpPr>
          <a:xfrm>
            <a:off x="4942332" y="1891283"/>
            <a:ext cx="966469" cy="532130"/>
            <a:chOff x="4942332" y="1891283"/>
            <a:chExt cx="966469" cy="532130"/>
          </a:xfrm>
        </p:grpSpPr>
        <p:sp>
          <p:nvSpPr>
            <p:cNvPr id="11" name="object 11"/>
            <p:cNvSpPr/>
            <p:nvPr/>
          </p:nvSpPr>
          <p:spPr>
            <a:xfrm>
              <a:off x="4956810" y="1905761"/>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AF50"/>
            </a:solidFill>
          </p:spPr>
          <p:txBody>
            <a:bodyPr wrap="square" lIns="0" tIns="0" rIns="0" bIns="0" rtlCol="0"/>
            <a:lstStyle/>
            <a:p/>
          </p:txBody>
        </p:sp>
        <p:sp>
          <p:nvSpPr>
            <p:cNvPr id="12" name="object 12"/>
            <p:cNvSpPr/>
            <p:nvPr/>
          </p:nvSpPr>
          <p:spPr>
            <a:xfrm>
              <a:off x="4956810" y="1905761"/>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AF50"/>
              </a:solidFill>
            </a:ln>
          </p:spPr>
          <p:txBody>
            <a:bodyPr wrap="square" lIns="0" tIns="0" rIns="0" bIns="0" rtlCol="0"/>
            <a:lstStyle/>
            <a:p/>
          </p:txBody>
        </p:sp>
      </p:grpSp>
      <p:sp>
        <p:nvSpPr>
          <p:cNvPr id="13" name="object 13"/>
          <p:cNvSpPr txBox="1"/>
          <p:nvPr/>
        </p:nvSpPr>
        <p:spPr>
          <a:xfrm>
            <a:off x="5196585" y="1949577"/>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5" name="object 15"/>
          <p:cNvSpPr txBox="1"/>
          <p:nvPr/>
        </p:nvSpPr>
        <p:spPr>
          <a:xfrm>
            <a:off x="9489185" y="6468390"/>
            <a:ext cx="427990" cy="327660"/>
          </a:xfrm>
          <a:prstGeom prst="rect">
            <a:avLst/>
          </a:prstGeom>
        </p:spPr>
        <p:txBody>
          <a:bodyPr vert="horz" wrap="square" lIns="0" tIns="26034" rIns="0" bIns="0" rtlCol="0">
            <a:spAutoFit/>
          </a:bodyPr>
          <a:lstStyle/>
          <a:p>
            <a:pPr marL="12700">
              <a:lnSpc>
                <a:spcPct val="100000"/>
              </a:lnSpc>
              <a:spcBef>
                <a:spcPts val="205"/>
              </a:spcBef>
            </a:pPr>
            <a:r>
              <a:rPr sz="1800" dirty="0">
                <a:latin typeface="微软雅黑" panose="020B0503020204020204" charset="-122"/>
                <a:cs typeface="微软雅黑" panose="020B0503020204020204" charset="-122"/>
              </a:rPr>
              <a:t>100</a:t>
            </a:r>
            <a:endParaRPr sz="1800">
              <a:latin typeface="微软雅黑" panose="020B0503020204020204" charset="-122"/>
              <a:cs typeface="微软雅黑" panose="020B0503020204020204" charset="-122"/>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14" name="object 14"/>
          <p:cNvSpPr txBox="1"/>
          <p:nvPr/>
        </p:nvSpPr>
        <p:spPr>
          <a:xfrm>
            <a:off x="714248" y="142112"/>
            <a:ext cx="113982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7E7E7E"/>
                </a:solidFill>
                <a:latin typeface="微软雅黑" panose="020B0503020204020204" charset="-122"/>
                <a:cs typeface="微软雅黑" panose="020B0503020204020204" charset="-122"/>
              </a:rPr>
              <a:t>4.6.1</a:t>
            </a:r>
            <a:r>
              <a:rPr sz="1400" dirty="0">
                <a:solidFill>
                  <a:srgbClr val="7E7E7E"/>
                </a:solidFill>
                <a:latin typeface="微软雅黑" panose="020B0503020204020204" charset="-122"/>
                <a:cs typeface="微软雅黑" panose="020B0503020204020204" charset="-122"/>
              </a:rPr>
              <a:t>一、概述</a:t>
            </a:r>
            <a:endParaRPr sz="1400">
              <a:latin typeface="微软雅黑" panose="020B0503020204020204" charset="-122"/>
              <a:cs typeface="微软雅黑" panose="020B050302020402020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5034153" y="286892"/>
            <a:ext cx="1854200" cy="391160"/>
          </a:xfrm>
          <a:prstGeom prst="rect">
            <a:avLst/>
          </a:prstGeom>
        </p:spPr>
        <p:txBody>
          <a:bodyPr vert="horz" wrap="square" lIns="0" tIns="12700" rIns="0" bIns="0" rtlCol="0">
            <a:spAutoFit/>
          </a:bodyPr>
          <a:lstStyle/>
          <a:p>
            <a:pPr marL="12700">
              <a:lnSpc>
                <a:spcPct val="100000"/>
              </a:lnSpc>
              <a:spcBef>
                <a:spcPts val="100"/>
              </a:spcBef>
            </a:pPr>
            <a:r>
              <a:rPr sz="2400" dirty="0"/>
              <a:t>回答（节选）</a:t>
            </a:r>
            <a:endParaRPr sz="240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4119753" y="827912"/>
            <a:ext cx="3683000" cy="5213350"/>
          </a:xfrm>
          <a:prstGeom prst="rect">
            <a:avLst/>
          </a:prstGeom>
        </p:spPr>
        <p:txBody>
          <a:bodyPr vert="horz" wrap="square" lIns="0" tIns="12065" rIns="0" bIns="0" rtlCol="0">
            <a:spAutoFit/>
          </a:bodyPr>
          <a:lstStyle/>
          <a:p>
            <a:pPr marL="635" algn="ctr">
              <a:lnSpc>
                <a:spcPct val="100000"/>
              </a:lnSpc>
              <a:spcBef>
                <a:spcPts val="95"/>
              </a:spcBef>
            </a:pPr>
            <a:r>
              <a:rPr sz="2200" b="1" spc="-5" dirty="0">
                <a:latin typeface="微软雅黑" panose="020B0503020204020204" charset="-122"/>
                <a:ea typeface="微软雅黑" panose="020B0503020204020204" charset="-122"/>
                <a:cs typeface="微软雅黑" panose="020B0503020204020204" charset="-122"/>
              </a:rPr>
              <a:t>北岛</a:t>
            </a:r>
            <a:endParaRPr sz="2200" b="1">
              <a:latin typeface="微软雅黑" panose="020B0503020204020204" charset="-122"/>
              <a:ea typeface="微软雅黑" panose="020B0503020204020204" charset="-122"/>
              <a:cs typeface="微软雅黑" panose="020B0503020204020204" charset="-122"/>
            </a:endParaRPr>
          </a:p>
          <a:p>
            <a:pPr marL="12700" marR="5080" algn="ctr">
              <a:lnSpc>
                <a:spcPts val="5760"/>
              </a:lnSpc>
              <a:spcBef>
                <a:spcPts val="260"/>
              </a:spcBef>
            </a:pPr>
            <a:r>
              <a:rPr sz="2400" b="1" dirty="0">
                <a:latin typeface="微软雅黑" panose="020B0503020204020204" charset="-122"/>
                <a:ea typeface="微软雅黑" panose="020B0503020204020204" charset="-122"/>
                <a:cs typeface="微软雅黑" panose="020B0503020204020204" charset="-122"/>
              </a:rPr>
              <a:t>卑鄙是卑鄙者的通行证，  高尚是高尚者的墓志铭。</a:t>
            </a:r>
            <a:endParaRPr sz="2400" b="1">
              <a:latin typeface="微软雅黑" panose="020B0503020204020204" charset="-122"/>
              <a:ea typeface="微软雅黑" panose="020B0503020204020204" charset="-122"/>
              <a:cs typeface="微软雅黑" panose="020B0503020204020204" charset="-122"/>
            </a:endParaRPr>
          </a:p>
          <a:p>
            <a:pPr marL="12700" marR="5080" algn="ctr">
              <a:lnSpc>
                <a:spcPts val="5760"/>
              </a:lnSpc>
            </a:pPr>
            <a:r>
              <a:rPr sz="2400" b="1" dirty="0">
                <a:latin typeface="微软雅黑" panose="020B0503020204020204" charset="-122"/>
                <a:ea typeface="微软雅黑" panose="020B0503020204020204" charset="-122"/>
                <a:cs typeface="微软雅黑" panose="020B0503020204020204" charset="-122"/>
              </a:rPr>
              <a:t>看吧，在那镀金的天空中， 飘满了死者弯曲的倒影。</a:t>
            </a:r>
            <a:endParaRPr sz="2400" b="1">
              <a:latin typeface="微软雅黑" panose="020B0503020204020204" charset="-122"/>
              <a:ea typeface="微软雅黑" panose="020B0503020204020204" charset="-122"/>
              <a:cs typeface="微软雅黑" panose="020B0503020204020204" charset="-122"/>
            </a:endParaRPr>
          </a:p>
          <a:p>
            <a:pPr marL="635" algn="ctr">
              <a:lnSpc>
                <a:spcPct val="100000"/>
              </a:lnSpc>
              <a:spcBef>
                <a:spcPts val="2210"/>
              </a:spcBef>
            </a:pP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1550" b="1">
              <a:latin typeface="微软雅黑" panose="020B0503020204020204" charset="-122"/>
              <a:ea typeface="微软雅黑" panose="020B0503020204020204" charset="-122"/>
              <a:cs typeface="微软雅黑" panose="020B0503020204020204" charset="-122"/>
            </a:endParaRPr>
          </a:p>
          <a:p>
            <a:pPr algn="ctr">
              <a:lnSpc>
                <a:spcPct val="100000"/>
              </a:lnSpc>
              <a:spcBef>
                <a:spcPts val="5"/>
              </a:spcBef>
            </a:pPr>
            <a:r>
              <a:rPr sz="2400" b="1" spc="-5" dirty="0">
                <a:latin typeface="微软雅黑" panose="020B0503020204020204" charset="-122"/>
                <a:ea typeface="微软雅黑" panose="020B0503020204020204" charset="-122"/>
                <a:cs typeface="微软雅黑" panose="020B0503020204020204" charset="-122"/>
              </a:rPr>
              <a:t>告诉你吧，世界，</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algn="ctr">
              <a:lnSpc>
                <a:spcPct val="100000"/>
              </a:lnSpc>
            </a:pPr>
            <a:r>
              <a:rPr sz="2400" b="1" dirty="0">
                <a:latin typeface="微软雅黑" panose="020B0503020204020204" charset="-122"/>
                <a:ea typeface="微软雅黑" panose="020B0503020204020204" charset="-122"/>
                <a:cs typeface="微软雅黑" panose="020B0503020204020204" charset="-122"/>
              </a:rPr>
              <a:t>我</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不</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相</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信！</a:t>
            </a:r>
            <a:endParaRPr sz="2400" b="1">
              <a:latin typeface="微软雅黑" panose="020B0503020204020204" charset="-122"/>
              <a:ea typeface="微软雅黑" panose="020B0503020204020204" charset="-122"/>
              <a:cs typeface="微软雅黑" panose="020B0503020204020204" charset="-122"/>
            </a:endParaRPr>
          </a:p>
        </p:txBody>
      </p:sp>
      <p:sp>
        <p:nvSpPr>
          <p:cNvPr id="8" name="object 8"/>
          <p:cNvSpPr txBox="1"/>
          <p:nvPr/>
        </p:nvSpPr>
        <p:spPr>
          <a:xfrm>
            <a:off x="714248" y="142112"/>
            <a:ext cx="113982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7E7E7E"/>
                </a:solidFill>
                <a:latin typeface="微软雅黑" panose="020B0503020204020204" charset="-122"/>
                <a:cs typeface="微软雅黑" panose="020B0503020204020204" charset="-122"/>
              </a:rPr>
              <a:t>4.6.1</a:t>
            </a:r>
            <a:r>
              <a:rPr sz="1400" dirty="0">
                <a:solidFill>
                  <a:srgbClr val="7E7E7E"/>
                </a:solidFill>
                <a:latin typeface="微软雅黑" panose="020B0503020204020204" charset="-122"/>
                <a:cs typeface="微软雅黑" panose="020B0503020204020204" charset="-122"/>
              </a:rPr>
              <a:t>一、概述</a:t>
            </a:r>
            <a:endParaRPr sz="1400">
              <a:latin typeface="微软雅黑" panose="020B0503020204020204" charset="-122"/>
              <a:cs typeface="微软雅黑" panose="020B050302020402020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4363085" y="356235"/>
            <a:ext cx="3658235" cy="3429000"/>
          </a:xfrm>
          <a:prstGeom prst="rect">
            <a:avLst/>
          </a:prstGeom>
        </p:spPr>
        <p:txBody>
          <a:bodyPr vert="horz" wrap="square" lIns="0" tIns="12065" rIns="0" bIns="0" rtlCol="0">
            <a:spAutoFit/>
          </a:bodyPr>
          <a:lstStyle/>
          <a:p>
            <a:pPr marL="695325" marR="688975" algn="ctr">
              <a:lnSpc>
                <a:spcPct val="150000"/>
              </a:lnSpc>
              <a:spcBef>
                <a:spcPts val="95"/>
              </a:spcBef>
            </a:pPr>
            <a:r>
              <a:rPr sz="2400" b="1" dirty="0">
                <a:latin typeface="微软雅黑" panose="020B0503020204020204" charset="-122"/>
                <a:ea typeface="微软雅黑" panose="020B0503020204020204" charset="-122"/>
                <a:cs typeface="微软雅黑" panose="020B0503020204020204" charset="-122"/>
              </a:rPr>
              <a:t>城市（节选） </a:t>
            </a:r>
            <a:r>
              <a:rPr sz="2400" b="1" spc="-5" dirty="0">
                <a:latin typeface="微软雅黑" panose="020B0503020204020204" charset="-122"/>
                <a:ea typeface="微软雅黑" panose="020B0503020204020204" charset="-122"/>
                <a:cs typeface="微软雅黑" panose="020B0503020204020204" charset="-122"/>
              </a:rPr>
              <a:t>芒克</a:t>
            </a:r>
            <a:endParaRPr sz="2400" b="1">
              <a:latin typeface="微软雅黑" panose="020B0503020204020204" charset="-122"/>
              <a:ea typeface="微软雅黑" panose="020B0503020204020204" charset="-122"/>
              <a:cs typeface="微软雅黑" panose="020B0503020204020204" charset="-122"/>
            </a:endParaRPr>
          </a:p>
          <a:p>
            <a:pPr>
              <a:lnSpc>
                <a:spcPct val="100000"/>
              </a:lnSpc>
            </a:pPr>
            <a:endParaRPr sz="3200" b="1">
              <a:latin typeface="微软雅黑" panose="020B0503020204020204" charset="-122"/>
              <a:ea typeface="微软雅黑" panose="020B0503020204020204" charset="-122"/>
              <a:cs typeface="微软雅黑" panose="020B0503020204020204" charset="-122"/>
            </a:endParaRPr>
          </a:p>
          <a:p>
            <a:pPr algn="ctr">
              <a:lnSpc>
                <a:spcPct val="100000"/>
              </a:lnSpc>
              <a:spcBef>
                <a:spcPts val="5"/>
              </a:spcBef>
            </a:pPr>
            <a:r>
              <a:rPr sz="2800" b="1" spc="-10" dirty="0">
                <a:latin typeface="微软雅黑" panose="020B0503020204020204" charset="-122"/>
                <a:ea typeface="微软雅黑" panose="020B0503020204020204" charset="-122"/>
                <a:cs typeface="微软雅黑" panose="020B0503020204020204" charset="-122"/>
              </a:rPr>
              <a:t>啊，城市</a:t>
            </a:r>
            <a:endParaRPr sz="2800" b="1">
              <a:latin typeface="微软雅黑" panose="020B0503020204020204" charset="-122"/>
              <a:ea typeface="微软雅黑" panose="020B0503020204020204" charset="-122"/>
              <a:cs typeface="微软雅黑" panose="020B0503020204020204" charset="-122"/>
            </a:endParaRPr>
          </a:p>
          <a:p>
            <a:pPr marL="12065" marR="5080" indent="-1905" algn="ctr">
              <a:lnSpc>
                <a:spcPct val="150000"/>
              </a:lnSpc>
            </a:pPr>
            <a:r>
              <a:rPr sz="2800" b="1" spc="-5" dirty="0">
                <a:latin typeface="微软雅黑" panose="020B0503020204020204" charset="-122"/>
                <a:ea typeface="微软雅黑" panose="020B0503020204020204" charset="-122"/>
                <a:cs typeface="微软雅黑" panose="020B0503020204020204" charset="-122"/>
              </a:rPr>
              <a:t>你这东方的孩子。 在母亲干瘪的胸脯上你寻找着粮食</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714248" y="142112"/>
            <a:ext cx="113982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7E7E7E"/>
                </a:solidFill>
                <a:latin typeface="微软雅黑" panose="020B0503020204020204" charset="-122"/>
                <a:cs typeface="微软雅黑" panose="020B0503020204020204" charset="-122"/>
              </a:rPr>
              <a:t>4.6.1</a:t>
            </a:r>
            <a:r>
              <a:rPr sz="1400" dirty="0">
                <a:solidFill>
                  <a:srgbClr val="7E7E7E"/>
                </a:solidFill>
                <a:latin typeface="微软雅黑" panose="020B0503020204020204" charset="-122"/>
                <a:cs typeface="微软雅黑" panose="020B0503020204020204" charset="-122"/>
              </a:rPr>
              <a:t>一、概述</a:t>
            </a:r>
            <a:endParaRPr sz="1400">
              <a:latin typeface="微软雅黑" panose="020B0503020204020204" charset="-122"/>
              <a:cs typeface="微软雅黑" panose="020B0503020204020204"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4008246" y="137286"/>
            <a:ext cx="3930015" cy="360680"/>
          </a:xfrm>
          <a:prstGeom prst="rect">
            <a:avLst/>
          </a:prstGeom>
        </p:spPr>
        <p:txBody>
          <a:bodyPr vert="horz" wrap="square" lIns="0" tIns="12065" rIns="0" bIns="0" rtlCol="0">
            <a:spAutoFit/>
          </a:bodyPr>
          <a:lstStyle/>
          <a:p>
            <a:pPr marL="12700">
              <a:lnSpc>
                <a:spcPct val="100000"/>
              </a:lnSpc>
              <a:spcBef>
                <a:spcPts val="95"/>
              </a:spcBef>
            </a:pPr>
            <a:r>
              <a:rPr sz="2200" spc="-5" dirty="0"/>
              <a:t>这是四点零八分的北京（节选）</a:t>
            </a:r>
            <a:endParaRPr sz="220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3869563" y="471275"/>
            <a:ext cx="4208780" cy="5598795"/>
          </a:xfrm>
          <a:prstGeom prst="rect">
            <a:avLst/>
          </a:prstGeom>
        </p:spPr>
        <p:txBody>
          <a:bodyPr vert="horz" wrap="square" lIns="0" tIns="180975" rIns="0" bIns="0" rtlCol="0">
            <a:spAutoFit/>
          </a:bodyPr>
          <a:lstStyle/>
          <a:p>
            <a:pPr algn="ctr">
              <a:lnSpc>
                <a:spcPct val="100000"/>
              </a:lnSpc>
              <a:spcBef>
                <a:spcPts val="1425"/>
              </a:spcBef>
            </a:pPr>
            <a:r>
              <a:rPr sz="2200" b="1" spc="-10" dirty="0">
                <a:latin typeface="微软雅黑" panose="020B0503020204020204" charset="-122"/>
                <a:ea typeface="微软雅黑" panose="020B0503020204020204" charset="-122"/>
                <a:cs typeface="微软雅黑" panose="020B0503020204020204" charset="-122"/>
              </a:rPr>
              <a:t>食指</a:t>
            </a:r>
            <a:endParaRPr sz="2200" b="1">
              <a:latin typeface="微软雅黑" panose="020B0503020204020204" charset="-122"/>
              <a:ea typeface="微软雅黑" panose="020B0503020204020204" charset="-122"/>
              <a:cs typeface="微软雅黑" panose="020B0503020204020204" charset="-122"/>
            </a:endParaRPr>
          </a:p>
          <a:p>
            <a:pPr marL="708660" marR="702945" algn="ctr">
              <a:lnSpc>
                <a:spcPct val="150000"/>
              </a:lnSpc>
            </a:pPr>
            <a:r>
              <a:rPr sz="2200" b="1" spc="-5" dirty="0">
                <a:latin typeface="微软雅黑" panose="020B0503020204020204" charset="-122"/>
                <a:ea typeface="微软雅黑" panose="020B0503020204020204" charset="-122"/>
                <a:cs typeface="微软雅黑" panose="020B0503020204020204" charset="-122"/>
              </a:rPr>
              <a:t>这是四点零八分的北京 一片手的海洋翻动</a:t>
            </a:r>
            <a:endParaRPr sz="2200" b="1">
              <a:latin typeface="微软雅黑" panose="020B0503020204020204" charset="-122"/>
              <a:ea typeface="微软雅黑" panose="020B0503020204020204" charset="-122"/>
              <a:cs typeface="微软雅黑" panose="020B0503020204020204" charset="-122"/>
            </a:endParaRPr>
          </a:p>
          <a:p>
            <a:pPr marL="708660" marR="702945" algn="ctr">
              <a:lnSpc>
                <a:spcPct val="150000"/>
              </a:lnSpc>
              <a:spcBef>
                <a:spcPts val="5"/>
              </a:spcBef>
            </a:pPr>
            <a:r>
              <a:rPr sz="2200" b="1" spc="-5" dirty="0">
                <a:latin typeface="微软雅黑" panose="020B0503020204020204" charset="-122"/>
                <a:ea typeface="微软雅黑" panose="020B0503020204020204" charset="-122"/>
                <a:cs typeface="微软雅黑" panose="020B0503020204020204" charset="-122"/>
              </a:rPr>
              <a:t>这是四点零八分的北京 一声尖厉的汽笛长鸣 北京车站高大的建筑 突然一阵剧烈地抖动 我吃惊地望着窗外</a:t>
            </a:r>
            <a:endParaRPr sz="2200" b="1">
              <a:latin typeface="微软雅黑" panose="020B0503020204020204" charset="-122"/>
              <a:ea typeface="微软雅黑" panose="020B0503020204020204" charset="-122"/>
              <a:cs typeface="微软雅黑" panose="020B0503020204020204" charset="-122"/>
            </a:endParaRPr>
          </a:p>
          <a:p>
            <a:pPr algn="ctr">
              <a:lnSpc>
                <a:spcPct val="100000"/>
              </a:lnSpc>
              <a:spcBef>
                <a:spcPts val="1320"/>
              </a:spcBef>
            </a:pPr>
            <a:r>
              <a:rPr sz="2200" b="1" spc="-10" dirty="0">
                <a:latin typeface="微软雅黑" panose="020B0503020204020204" charset="-122"/>
                <a:ea typeface="微软雅黑" panose="020B0503020204020204" charset="-122"/>
                <a:cs typeface="微软雅黑" panose="020B0503020204020204" charset="-122"/>
              </a:rPr>
              <a:t>不知发生了什么事情</a:t>
            </a:r>
            <a:endParaRPr sz="2200" b="1">
              <a:latin typeface="微软雅黑" panose="020B0503020204020204" charset="-122"/>
              <a:ea typeface="微软雅黑" panose="020B0503020204020204" charset="-122"/>
              <a:cs typeface="微软雅黑" panose="020B0503020204020204" charset="-122"/>
            </a:endParaRPr>
          </a:p>
          <a:p>
            <a:pPr marL="12700" marR="5080" indent="278765">
              <a:lnSpc>
                <a:spcPct val="150000"/>
              </a:lnSpc>
            </a:pPr>
            <a:r>
              <a:rPr sz="2200" b="1" spc="-5" dirty="0">
                <a:latin typeface="微软雅黑" panose="020B0503020204020204" charset="-122"/>
                <a:ea typeface="微软雅黑" panose="020B0503020204020204" charset="-122"/>
                <a:cs typeface="微软雅黑" panose="020B0503020204020204" charset="-122"/>
              </a:rPr>
              <a:t>我的心骤然一阵疼痛，一定是 妈妈缀扣子的针线穿透了我的心胸</a:t>
            </a:r>
            <a:endParaRPr sz="2200" b="1">
              <a:latin typeface="微软雅黑" panose="020B0503020204020204" charset="-122"/>
              <a:ea typeface="微软雅黑" panose="020B0503020204020204" charset="-122"/>
              <a:cs typeface="微软雅黑" panose="020B0503020204020204" charset="-122"/>
            </a:endParaRPr>
          </a:p>
          <a:p>
            <a:pPr marL="1835150">
              <a:lnSpc>
                <a:spcPct val="100000"/>
              </a:lnSpc>
              <a:spcBef>
                <a:spcPts val="1325"/>
              </a:spcBef>
            </a:pPr>
            <a:r>
              <a:rPr sz="2200" b="1" spc="-10" dirty="0">
                <a:latin typeface="微软雅黑" panose="020B0503020204020204" charset="-122"/>
                <a:ea typeface="微软雅黑" panose="020B0503020204020204" charset="-122"/>
                <a:cs typeface="微软雅黑" panose="020B0503020204020204" charset="-122"/>
              </a:rPr>
              <a:t>……</a:t>
            </a:r>
            <a:endParaRPr sz="2200" b="1">
              <a:latin typeface="微软雅黑" panose="020B0503020204020204" charset="-122"/>
              <a:ea typeface="微软雅黑" panose="020B0503020204020204" charset="-122"/>
              <a:cs typeface="微软雅黑" panose="020B0503020204020204" charset="-122"/>
            </a:endParaRPr>
          </a:p>
        </p:txBody>
      </p:sp>
      <p:sp>
        <p:nvSpPr>
          <p:cNvPr id="8" name="object 8"/>
          <p:cNvSpPr txBox="1"/>
          <p:nvPr/>
        </p:nvSpPr>
        <p:spPr>
          <a:xfrm>
            <a:off x="714248" y="142112"/>
            <a:ext cx="113982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7E7E7E"/>
                </a:solidFill>
                <a:latin typeface="微软雅黑" panose="020B0503020204020204" charset="-122"/>
                <a:cs typeface="微软雅黑" panose="020B0503020204020204" charset="-122"/>
              </a:rPr>
              <a:t>4.6.1</a:t>
            </a:r>
            <a:r>
              <a:rPr sz="1400" dirty="0">
                <a:solidFill>
                  <a:srgbClr val="7E7E7E"/>
                </a:solidFill>
                <a:latin typeface="微软雅黑" panose="020B0503020204020204" charset="-122"/>
                <a:cs typeface="微软雅黑" panose="020B0503020204020204" charset="-122"/>
              </a:rPr>
              <a:t>一、概述</a:t>
            </a:r>
            <a:endParaRPr sz="1400">
              <a:latin typeface="微软雅黑" panose="020B0503020204020204" charset="-122"/>
              <a:cs typeface="微软雅黑" panose="020B0503020204020204"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409702"/>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668527" y="1498853"/>
            <a:ext cx="10473690" cy="3649979"/>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在《部队文艺工作座谈会纪要》中，江青炮制了所谓“黑八论”，其中有（</a:t>
            </a:r>
            <a:r>
              <a:rPr sz="2400" spc="-66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pPr>
            <a:endParaRPr sz="2400">
              <a:latin typeface="宋体" panose="02010600030101010101" pitchFamily="2" charset="-122"/>
              <a:cs typeface="宋体" panose="02010600030101010101" pitchFamily="2" charset="-122"/>
            </a:endParaRPr>
          </a:p>
          <a:p>
            <a:pPr>
              <a:lnSpc>
                <a:spcPct val="100000"/>
              </a:lnSpc>
              <a:spcBef>
                <a:spcPts val="50"/>
              </a:spcBef>
            </a:pPr>
            <a:endParaRPr sz="1850">
              <a:latin typeface="宋体" panose="02010600030101010101" pitchFamily="2" charset="-122"/>
              <a:cs typeface="宋体" panose="02010600030101010101" pitchFamily="2" charset="-122"/>
            </a:endParaRPr>
          </a:p>
          <a:p>
            <a:pPr marL="12700">
              <a:lnSpc>
                <a:spcPct val="100000"/>
              </a:lnSpc>
            </a:pPr>
            <a:r>
              <a:rPr sz="2400"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中间入物”论</a:t>
            </a:r>
            <a:endParaRPr sz="2400">
              <a:latin typeface="宋体" panose="02010600030101010101" pitchFamily="2" charset="-122"/>
              <a:cs typeface="宋体" panose="02010600030101010101" pitchFamily="2" charset="-122"/>
            </a:endParaRPr>
          </a:p>
          <a:p>
            <a:pPr marL="12700" marR="8455025">
              <a:lnSpc>
                <a:spcPct val="150000"/>
              </a:lnSpc>
            </a:pPr>
            <a:r>
              <a:rPr sz="2400" spc="-5" dirty="0">
                <a:latin typeface="Arial" panose="020B0604020202020204"/>
                <a:cs typeface="Arial" panose="020B0604020202020204"/>
              </a:rPr>
              <a:t>B:</a:t>
            </a:r>
            <a:r>
              <a:rPr sz="2400" spc="-100" dirty="0">
                <a:latin typeface="Arial" panose="020B0604020202020204"/>
                <a:cs typeface="Arial" panose="020B0604020202020204"/>
              </a:rPr>
              <a:t> </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写真实”论 </a:t>
            </a: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主观论</a:t>
            </a:r>
            <a:endParaRPr sz="2400">
              <a:latin typeface="宋体" panose="02010600030101010101" pitchFamily="2" charset="-122"/>
              <a:cs typeface="宋体" panose="02010600030101010101" pitchFamily="2" charset="-122"/>
            </a:endParaRPr>
          </a:p>
          <a:p>
            <a:pPr marL="12700">
              <a:lnSpc>
                <a:spcPct val="100000"/>
              </a:lnSpc>
              <a:spcBef>
                <a:spcPts val="1445"/>
              </a:spcBef>
            </a:pP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反“题材决定”论</a:t>
            </a:r>
            <a:endParaRPr sz="2400">
              <a:latin typeface="宋体" panose="02010600030101010101" pitchFamily="2" charset="-122"/>
              <a:cs typeface="宋体" panose="02010600030101010101" pitchFamily="2" charset="-122"/>
            </a:endParaRPr>
          </a:p>
          <a:p>
            <a:pPr marL="12700">
              <a:lnSpc>
                <a:spcPct val="100000"/>
              </a:lnSpc>
              <a:spcBef>
                <a:spcPts val="1440"/>
              </a:spcBef>
            </a:pPr>
            <a:r>
              <a:rPr sz="2400" dirty="0">
                <a:latin typeface="Arial" panose="020B0604020202020204"/>
                <a:cs typeface="Arial" panose="020B0604020202020204"/>
              </a:rPr>
              <a:t>E:“</a:t>
            </a:r>
            <a:r>
              <a:rPr sz="2400" dirty="0">
                <a:latin typeface="宋体" panose="02010600030101010101" pitchFamily="2" charset="-122"/>
                <a:cs typeface="宋体" panose="02010600030101010101" pitchFamily="2" charset="-122"/>
              </a:rPr>
              <a:t>现实主义广阔的道路”论</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409702"/>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668527" y="1498853"/>
            <a:ext cx="10473690" cy="3649979"/>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在《部队文艺工作座谈会纪要》中，江青炮制了所谓“黑八论”，其中有（</a:t>
            </a:r>
            <a:r>
              <a:rPr sz="2400" spc="-66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pPr>
            <a:endParaRPr sz="2400">
              <a:latin typeface="宋体" panose="02010600030101010101" pitchFamily="2" charset="-122"/>
              <a:cs typeface="宋体" panose="02010600030101010101" pitchFamily="2" charset="-122"/>
            </a:endParaRPr>
          </a:p>
          <a:p>
            <a:pPr>
              <a:lnSpc>
                <a:spcPct val="100000"/>
              </a:lnSpc>
              <a:spcBef>
                <a:spcPts val="50"/>
              </a:spcBef>
            </a:pPr>
            <a:endParaRPr sz="1850">
              <a:latin typeface="宋体" panose="02010600030101010101" pitchFamily="2" charset="-122"/>
              <a:cs typeface="宋体" panose="02010600030101010101" pitchFamily="2" charset="-122"/>
            </a:endParaRPr>
          </a:p>
          <a:p>
            <a:pPr marL="12700">
              <a:lnSpc>
                <a:spcPct val="100000"/>
              </a:lnSpc>
            </a:pPr>
            <a:r>
              <a:rPr sz="2400" b="1" spc="-5" dirty="0">
                <a:solidFill>
                  <a:srgbClr val="C00000"/>
                </a:solidFill>
                <a:latin typeface="Arial" panose="020B0604020202020204"/>
                <a:cs typeface="Arial" panose="020B0604020202020204"/>
              </a:rPr>
              <a:t>A:“</a:t>
            </a:r>
            <a:r>
              <a:rPr sz="2400" b="1" spc="-5" dirty="0">
                <a:solidFill>
                  <a:srgbClr val="C00000"/>
                </a:solidFill>
                <a:latin typeface="宋体" panose="02010600030101010101" pitchFamily="2" charset="-122"/>
                <a:cs typeface="宋体" panose="02010600030101010101" pitchFamily="2" charset="-122"/>
              </a:rPr>
              <a:t>中间入物”论</a:t>
            </a:r>
            <a:endParaRPr sz="2400">
              <a:latin typeface="宋体" panose="02010600030101010101" pitchFamily="2" charset="-122"/>
              <a:cs typeface="宋体" panose="02010600030101010101" pitchFamily="2" charset="-122"/>
            </a:endParaRPr>
          </a:p>
          <a:p>
            <a:pPr marL="12700">
              <a:lnSpc>
                <a:spcPct val="100000"/>
              </a:lnSpc>
              <a:spcBef>
                <a:spcPts val="1440"/>
              </a:spcBef>
            </a:pPr>
            <a:r>
              <a:rPr sz="2400" b="1" spc="-5" dirty="0">
                <a:solidFill>
                  <a:srgbClr val="C00000"/>
                </a:solidFill>
                <a:latin typeface="Arial" panose="020B0604020202020204"/>
                <a:cs typeface="Arial" panose="020B0604020202020204"/>
              </a:rPr>
              <a:t>B:</a:t>
            </a:r>
            <a:r>
              <a:rPr sz="2400" b="1" spc="5" dirty="0">
                <a:solidFill>
                  <a:srgbClr val="C00000"/>
                </a:solidFill>
                <a:latin typeface="Arial" panose="020B0604020202020204"/>
                <a:cs typeface="Arial" panose="020B0604020202020204"/>
              </a:rPr>
              <a:t> </a:t>
            </a:r>
            <a:r>
              <a:rPr sz="2400" b="1"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写真实”论</a:t>
            </a:r>
            <a:endParaRPr sz="2400">
              <a:latin typeface="宋体" panose="02010600030101010101" pitchFamily="2" charset="-122"/>
              <a:cs typeface="宋体" panose="02010600030101010101" pitchFamily="2" charset="-122"/>
            </a:endParaRPr>
          </a:p>
          <a:p>
            <a:pPr marL="12700">
              <a:lnSpc>
                <a:spcPct val="100000"/>
              </a:lnSpc>
              <a:spcBef>
                <a:spcPts val="1440"/>
              </a:spcBef>
            </a:pP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主观论</a:t>
            </a:r>
            <a:endParaRPr sz="2400">
              <a:latin typeface="宋体" panose="02010600030101010101" pitchFamily="2" charset="-122"/>
              <a:cs typeface="宋体" panose="02010600030101010101" pitchFamily="2" charset="-122"/>
            </a:endParaRPr>
          </a:p>
          <a:p>
            <a:pPr marL="12700">
              <a:lnSpc>
                <a:spcPct val="100000"/>
              </a:lnSpc>
              <a:spcBef>
                <a:spcPts val="1445"/>
              </a:spcBef>
            </a:pPr>
            <a:r>
              <a:rPr sz="2400" b="1" spc="-5" dirty="0">
                <a:solidFill>
                  <a:srgbClr val="C00000"/>
                </a:solidFill>
                <a:latin typeface="Arial" panose="020B0604020202020204"/>
                <a:cs typeface="Arial" panose="020B0604020202020204"/>
              </a:rPr>
              <a:t>D:</a:t>
            </a:r>
            <a:r>
              <a:rPr sz="2400" b="1" dirty="0">
                <a:solidFill>
                  <a:srgbClr val="C00000"/>
                </a:solidFill>
                <a:latin typeface="宋体" panose="02010600030101010101" pitchFamily="2" charset="-122"/>
                <a:cs typeface="宋体" panose="02010600030101010101" pitchFamily="2" charset="-122"/>
              </a:rPr>
              <a:t>反“题材决定”论</a:t>
            </a:r>
            <a:endParaRPr sz="2400">
              <a:latin typeface="宋体" panose="02010600030101010101" pitchFamily="2" charset="-122"/>
              <a:cs typeface="宋体" panose="02010600030101010101" pitchFamily="2" charset="-122"/>
            </a:endParaRPr>
          </a:p>
          <a:p>
            <a:pPr marL="12700">
              <a:lnSpc>
                <a:spcPct val="100000"/>
              </a:lnSpc>
              <a:spcBef>
                <a:spcPts val="1440"/>
              </a:spcBef>
            </a:pPr>
            <a:r>
              <a:rPr sz="2400" b="1" dirty="0">
                <a:solidFill>
                  <a:srgbClr val="C00000"/>
                </a:solidFill>
                <a:latin typeface="Arial" panose="020B0604020202020204"/>
                <a:cs typeface="Arial" panose="020B0604020202020204"/>
              </a:rPr>
              <a:t>E:“</a:t>
            </a:r>
            <a:r>
              <a:rPr sz="2400" b="1" dirty="0">
                <a:solidFill>
                  <a:srgbClr val="C00000"/>
                </a:solidFill>
                <a:latin typeface="宋体" panose="02010600030101010101" pitchFamily="2" charset="-122"/>
                <a:cs typeface="宋体" panose="02010600030101010101" pitchFamily="2" charset="-122"/>
              </a:rPr>
              <a:t>现实主义广阔的道路”论</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409702"/>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668527" y="1349501"/>
            <a:ext cx="6205855" cy="3251200"/>
          </a:xfrm>
          <a:prstGeom prst="rect">
            <a:avLst/>
          </a:prstGeom>
        </p:spPr>
        <p:txBody>
          <a:bodyPr vert="horz" wrap="square" lIns="0" tIns="161925" rIns="0" bIns="0" rtlCol="0">
            <a:spAutoFit/>
          </a:bodyPr>
          <a:lstStyle/>
          <a:p>
            <a:pPr marL="12700">
              <a:lnSpc>
                <a:spcPct val="100000"/>
              </a:lnSpc>
              <a:spcBef>
                <a:spcPts val="1275"/>
              </a:spcBef>
            </a:pPr>
            <a:r>
              <a:rPr sz="2400" dirty="0">
                <a:latin typeface="宋体" panose="02010600030101010101" pitchFamily="2" charset="-122"/>
                <a:cs typeface="宋体" panose="02010600030101010101" pitchFamily="2" charset="-122"/>
              </a:rPr>
              <a:t>被江青一伙定为革命“样板戏”的作品有（</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3746500">
              <a:lnSpc>
                <a:spcPts val="4320"/>
              </a:lnSpc>
              <a:spcBef>
                <a:spcPts val="120"/>
              </a:spcBef>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《盛大的节日》 </a:t>
            </a:r>
            <a:r>
              <a:rPr sz="2400" spc="-5" dirty="0">
                <a:latin typeface="Arial" panose="020B0604020202020204"/>
                <a:cs typeface="Arial" panose="020B0604020202020204"/>
              </a:rPr>
              <a:t>B:</a:t>
            </a:r>
            <a:r>
              <a:rPr sz="2400" spc="-5" dirty="0">
                <a:latin typeface="宋体" panose="02010600030101010101" pitchFamily="2" charset="-122"/>
                <a:cs typeface="宋体" panose="02010600030101010101" pitchFamily="2" charset="-122"/>
              </a:rPr>
              <a:t>《智取威虎山</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3746500">
              <a:lnSpc>
                <a:spcPts val="4320"/>
              </a:lnSpc>
            </a:pP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《红色娘子军》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《红灯记》</a:t>
            </a:r>
            <a:endParaRPr sz="2400">
              <a:latin typeface="宋体" panose="02010600030101010101" pitchFamily="2" charset="-122"/>
              <a:cs typeface="宋体" panose="02010600030101010101" pitchFamily="2" charset="-122"/>
            </a:endParaRPr>
          </a:p>
          <a:p>
            <a:pPr marL="12700">
              <a:lnSpc>
                <a:spcPct val="100000"/>
              </a:lnSpc>
              <a:spcBef>
                <a:spcPts val="1060"/>
              </a:spcBef>
            </a:pPr>
            <a:r>
              <a:rPr sz="2400" spc="-5" dirty="0">
                <a:latin typeface="Arial" panose="020B0604020202020204"/>
                <a:cs typeface="Arial" panose="020B0604020202020204"/>
              </a:rPr>
              <a:t>E</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《沙家浜》</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609091" y="1264665"/>
            <a:ext cx="4714240" cy="391160"/>
          </a:xfrm>
          <a:prstGeom prst="rect">
            <a:avLst/>
          </a:prstGeom>
        </p:spPr>
        <p:txBody>
          <a:bodyPr vert="horz" wrap="square" lIns="0" tIns="12700" rIns="0" bIns="0" rtlCol="0">
            <a:spAutoFit/>
          </a:bodyPr>
          <a:lstStyle/>
          <a:p>
            <a:pPr marL="12700">
              <a:lnSpc>
                <a:spcPct val="100000"/>
              </a:lnSpc>
              <a:spcBef>
                <a:spcPts val="100"/>
              </a:spcBef>
              <a:tabLst>
                <a:tab pos="4396105" algn="l"/>
              </a:tabLst>
            </a:pPr>
            <a:r>
              <a:rPr sz="2400" dirty="0">
                <a:latin typeface="宋体" panose="02010600030101010101" pitchFamily="2" charset="-122"/>
                <a:cs typeface="宋体" panose="02010600030101010101" pitchFamily="2" charset="-122"/>
              </a:rPr>
              <a:t>由闻捷创作的长篇叙事诗是（	）</a:t>
            </a:r>
            <a:endParaRPr sz="2400">
              <a:latin typeface="宋体" panose="02010600030101010101" pitchFamily="2" charset="-122"/>
              <a:cs typeface="宋体" panose="02010600030101010101" pitchFamily="2" charset="-122"/>
            </a:endParaRPr>
          </a:p>
        </p:txBody>
      </p:sp>
      <p:sp>
        <p:nvSpPr>
          <p:cNvPr id="8" name="object 8"/>
          <p:cNvSpPr txBox="1"/>
          <p:nvPr/>
        </p:nvSpPr>
        <p:spPr>
          <a:xfrm>
            <a:off x="609091" y="4952154"/>
            <a:ext cx="2463800" cy="366395"/>
          </a:xfrm>
          <a:prstGeom prst="rect">
            <a:avLst/>
          </a:prstGeom>
        </p:spPr>
        <p:txBody>
          <a:bodyPr vert="horz" wrap="square" lIns="0" tIns="0" rIns="0" bIns="0" rtlCol="0">
            <a:spAutoFit/>
          </a:bodyPr>
          <a:lstStyle/>
          <a:p>
            <a:pPr marL="12700">
              <a:lnSpc>
                <a:spcPts val="2755"/>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《复仇的火焰》</a:t>
            </a:r>
            <a:endParaRPr sz="2400">
              <a:latin typeface="宋体" panose="02010600030101010101" pitchFamily="2" charset="-122"/>
              <a:cs typeface="宋体" panose="02010600030101010101" pitchFamily="2"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609091" y="2728086"/>
            <a:ext cx="2447290" cy="18548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A</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《白雪的赞歌》</a:t>
            </a:r>
            <a:endParaRPr sz="2400">
              <a:latin typeface="宋体" panose="02010600030101010101" pitchFamily="2" charset="-122"/>
              <a:cs typeface="宋体" panose="02010600030101010101" pitchFamily="2" charset="-122"/>
            </a:endParaRPr>
          </a:p>
          <a:p>
            <a:pPr>
              <a:lnSpc>
                <a:spcPct val="100000"/>
              </a:lnSpc>
              <a:spcBef>
                <a:spcPts val="60"/>
              </a:spcBef>
            </a:pPr>
            <a:endParaRPr sz="2200">
              <a:latin typeface="宋体" panose="02010600030101010101" pitchFamily="2" charset="-122"/>
              <a:cs typeface="宋体" panose="02010600030101010101" pitchFamily="2" charset="-122"/>
            </a:endParaRPr>
          </a:p>
          <a:p>
            <a:pPr marL="12700">
              <a:lnSpc>
                <a:spcPct val="100000"/>
              </a:lnSpc>
            </a:pPr>
            <a:r>
              <a:rPr sz="2400" spc="-10" dirty="0">
                <a:latin typeface="Arial" panose="020B0604020202020204"/>
                <a:cs typeface="Arial" panose="020B0604020202020204"/>
              </a:rPr>
              <a:t>B</a:t>
            </a:r>
            <a:r>
              <a:rPr sz="2400"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《深深的山谷》</a:t>
            </a:r>
            <a:endParaRPr sz="2400">
              <a:latin typeface="宋体" panose="02010600030101010101" pitchFamily="2" charset="-122"/>
              <a:cs typeface="宋体" panose="02010600030101010101" pitchFamily="2" charset="-122"/>
            </a:endParaRPr>
          </a:p>
          <a:p>
            <a:pPr>
              <a:lnSpc>
                <a:spcPct val="100000"/>
              </a:lnSpc>
            </a:pPr>
            <a:endParaRPr sz="2250">
              <a:latin typeface="宋体" panose="02010600030101010101" pitchFamily="2" charset="-122"/>
              <a:cs typeface="宋体" panose="02010600030101010101" pitchFamily="2" charset="-122"/>
            </a:endParaRPr>
          </a:p>
          <a:p>
            <a:pPr marL="12700">
              <a:lnSpc>
                <a:spcPct val="100000"/>
              </a:lnSpc>
            </a:pP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《雷锋之歌》</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409702"/>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668527" y="1349501"/>
            <a:ext cx="6205855" cy="3251200"/>
          </a:xfrm>
          <a:prstGeom prst="rect">
            <a:avLst/>
          </a:prstGeom>
        </p:spPr>
        <p:txBody>
          <a:bodyPr vert="horz" wrap="square" lIns="0" tIns="161925" rIns="0" bIns="0" rtlCol="0">
            <a:spAutoFit/>
          </a:bodyPr>
          <a:lstStyle/>
          <a:p>
            <a:pPr marL="12700">
              <a:lnSpc>
                <a:spcPct val="100000"/>
              </a:lnSpc>
              <a:spcBef>
                <a:spcPts val="1275"/>
              </a:spcBef>
            </a:pPr>
            <a:r>
              <a:rPr sz="2400" dirty="0">
                <a:latin typeface="宋体" panose="02010600030101010101" pitchFamily="2" charset="-122"/>
                <a:cs typeface="宋体" panose="02010600030101010101" pitchFamily="2" charset="-122"/>
              </a:rPr>
              <a:t>被江青一伙定为革命“样板戏”的作品有（</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175"/>
              </a:spcBef>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《盛大的节日》</a:t>
            </a:r>
            <a:endParaRPr sz="2400">
              <a:latin typeface="宋体" panose="02010600030101010101" pitchFamily="2" charset="-122"/>
              <a:cs typeface="宋体" panose="02010600030101010101" pitchFamily="2" charset="-122"/>
            </a:endParaRPr>
          </a:p>
          <a:p>
            <a:pPr marL="12700" marR="3720465" algn="just">
              <a:lnSpc>
                <a:spcPct val="150000"/>
              </a:lnSpc>
            </a:pPr>
            <a:r>
              <a:rPr sz="2400" b="1" spc="-10" dirty="0">
                <a:solidFill>
                  <a:srgbClr val="C00000"/>
                </a:solidFill>
                <a:latin typeface="Arial" panose="020B0604020202020204"/>
                <a:cs typeface="Arial" panose="020B0604020202020204"/>
              </a:rPr>
              <a:t>B</a:t>
            </a:r>
            <a:r>
              <a:rPr sz="2400" b="1" dirty="0">
                <a:solidFill>
                  <a:srgbClr val="C00000"/>
                </a:solidFill>
                <a:latin typeface="Arial" panose="020B0604020202020204"/>
                <a:cs typeface="Arial" panose="020B0604020202020204"/>
              </a:rPr>
              <a:t>:</a:t>
            </a:r>
            <a:r>
              <a:rPr sz="2400" b="1" spc="-5" dirty="0">
                <a:solidFill>
                  <a:srgbClr val="C00000"/>
                </a:solidFill>
                <a:latin typeface="宋体" panose="02010600030101010101" pitchFamily="2" charset="-122"/>
                <a:cs typeface="宋体" panose="02010600030101010101" pitchFamily="2" charset="-122"/>
              </a:rPr>
              <a:t>《智取威虎</a:t>
            </a:r>
            <a:r>
              <a:rPr sz="2400" b="1" dirty="0">
                <a:solidFill>
                  <a:srgbClr val="C00000"/>
                </a:solidFill>
                <a:latin typeface="宋体" panose="02010600030101010101" pitchFamily="2" charset="-122"/>
                <a:cs typeface="宋体" panose="02010600030101010101" pitchFamily="2" charset="-122"/>
              </a:rPr>
              <a:t>山</a:t>
            </a:r>
            <a:r>
              <a:rPr sz="2400" b="1" spc="-5" dirty="0">
                <a:solidFill>
                  <a:srgbClr val="C00000"/>
                </a:solidFill>
                <a:latin typeface="宋体" panose="02010600030101010101" pitchFamily="2" charset="-122"/>
                <a:cs typeface="宋体" panose="02010600030101010101" pitchFamily="2" charset="-122"/>
              </a:rPr>
              <a:t>》  </a:t>
            </a:r>
            <a:r>
              <a:rPr sz="2400" b="1" spc="-10" dirty="0">
                <a:solidFill>
                  <a:srgbClr val="C00000"/>
                </a:solidFill>
                <a:latin typeface="Arial" panose="020B0604020202020204"/>
                <a:cs typeface="Arial" panose="020B0604020202020204"/>
              </a:rPr>
              <a:t>C</a:t>
            </a:r>
            <a:r>
              <a:rPr sz="2400" b="1" spc="-5"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《红色娘子军</a:t>
            </a:r>
            <a:r>
              <a:rPr sz="2400" b="1" spc="-10" dirty="0">
                <a:solidFill>
                  <a:srgbClr val="C00000"/>
                </a:solidFill>
                <a:latin typeface="宋体" panose="02010600030101010101" pitchFamily="2" charset="-122"/>
                <a:cs typeface="宋体" panose="02010600030101010101" pitchFamily="2" charset="-122"/>
              </a:rPr>
              <a:t>》  </a:t>
            </a:r>
            <a:r>
              <a:rPr sz="2400" b="1" spc="-5" dirty="0">
                <a:solidFill>
                  <a:srgbClr val="C00000"/>
                </a:solidFill>
                <a:latin typeface="Arial" panose="020B0604020202020204"/>
                <a:cs typeface="Arial" panose="020B0604020202020204"/>
              </a:rPr>
              <a:t>D:</a:t>
            </a:r>
            <a:r>
              <a:rPr sz="2400" b="1" dirty="0">
                <a:solidFill>
                  <a:srgbClr val="C00000"/>
                </a:solidFill>
                <a:latin typeface="宋体" panose="02010600030101010101" pitchFamily="2" charset="-122"/>
                <a:cs typeface="宋体" panose="02010600030101010101" pitchFamily="2" charset="-122"/>
              </a:rPr>
              <a:t>《红灯记</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445"/>
              </a:spcBef>
            </a:pPr>
            <a:r>
              <a:rPr sz="2400" b="1" spc="-5" dirty="0">
                <a:solidFill>
                  <a:srgbClr val="C00000"/>
                </a:solidFill>
                <a:latin typeface="Arial" panose="020B0604020202020204"/>
                <a:cs typeface="Arial" panose="020B0604020202020204"/>
              </a:rPr>
              <a:t>E</a:t>
            </a:r>
            <a:r>
              <a:rPr sz="2400" b="1"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《沙家浜</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409702"/>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668527" y="1498853"/>
            <a:ext cx="6815455" cy="310134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下列作品属于“文革”时期“地下文学”的是（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20"/>
              </a:spcBef>
            </a:pPr>
            <a:endParaRPr sz="3150">
              <a:latin typeface="宋体" panose="02010600030101010101" pitchFamily="2" charset="-122"/>
              <a:cs typeface="宋体" panose="02010600030101010101" pitchFamily="2" charset="-122"/>
            </a:endParaRPr>
          </a:p>
          <a:p>
            <a:pPr marL="12700" marR="3441700">
              <a:lnSpc>
                <a:spcPct val="150000"/>
              </a:lnSpc>
            </a:pPr>
            <a:r>
              <a:rPr sz="2400" spc="-5"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张扬的《第二次握手</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浩然的《金光大道》 </a:t>
            </a: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陈其通的《万水千山》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姚雪垠的《李自成》</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409702"/>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668527" y="1498853"/>
            <a:ext cx="6815455" cy="310134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下列作品属于“文革”时期“地下文学”的是（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20"/>
              </a:spcBef>
            </a:pPr>
            <a:endParaRPr sz="3150">
              <a:latin typeface="宋体" panose="02010600030101010101" pitchFamily="2" charset="-122"/>
              <a:cs typeface="宋体" panose="02010600030101010101" pitchFamily="2" charset="-122"/>
            </a:endParaRPr>
          </a:p>
          <a:p>
            <a:pPr marL="12700" marR="3411220">
              <a:lnSpc>
                <a:spcPct val="150000"/>
              </a:lnSpc>
            </a:pPr>
            <a:r>
              <a:rPr sz="2400" b="1" spc="-10" dirty="0">
                <a:solidFill>
                  <a:srgbClr val="C00000"/>
                </a:solidFill>
                <a:latin typeface="Arial" panose="020B0604020202020204"/>
                <a:cs typeface="Arial" panose="020B0604020202020204"/>
              </a:rPr>
              <a:t>A</a:t>
            </a:r>
            <a:r>
              <a:rPr sz="2400" b="1" dirty="0">
                <a:solidFill>
                  <a:srgbClr val="C00000"/>
                </a:solidFill>
                <a:latin typeface="Arial" panose="020B0604020202020204"/>
                <a:cs typeface="Arial" panose="020B0604020202020204"/>
              </a:rPr>
              <a:t>:</a:t>
            </a:r>
            <a:r>
              <a:rPr sz="2400" b="1" spc="-5" dirty="0">
                <a:solidFill>
                  <a:srgbClr val="C00000"/>
                </a:solidFill>
                <a:latin typeface="宋体" panose="02010600030101010101" pitchFamily="2" charset="-122"/>
                <a:cs typeface="宋体" panose="02010600030101010101" pitchFamily="2" charset="-122"/>
              </a:rPr>
              <a:t>张扬的《第二次握</a:t>
            </a:r>
            <a:r>
              <a:rPr sz="2400" b="1" dirty="0">
                <a:solidFill>
                  <a:srgbClr val="C00000"/>
                </a:solidFill>
                <a:latin typeface="宋体" panose="02010600030101010101" pitchFamily="2" charset="-122"/>
                <a:cs typeface="宋体" panose="02010600030101010101" pitchFamily="2" charset="-122"/>
              </a:rPr>
              <a:t>手</a:t>
            </a:r>
            <a:r>
              <a:rPr sz="2400" b="1" spc="-5" dirty="0">
                <a:solidFill>
                  <a:srgbClr val="C00000"/>
                </a:solidFill>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浩然的《金光大道》 </a:t>
            </a: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陈其通的《万水千山》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姚雪垠的《李自成》</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409702"/>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body" idx="1"/>
          </p:nvPr>
        </p:nvSpPr>
        <p:spPr>
          <a:prstGeom prst="rect">
            <a:avLst/>
          </a:prstGeom>
        </p:spPr>
        <p:txBody>
          <a:bodyPr vert="horz" wrap="square" lIns="0" tIns="12700" rIns="0" bIns="0" rtlCol="0">
            <a:spAutoFit/>
          </a:bodyPr>
          <a:lstStyle/>
          <a:p>
            <a:pPr marL="545465">
              <a:lnSpc>
                <a:spcPct val="100000"/>
              </a:lnSpc>
              <a:spcBef>
                <a:spcPts val="100"/>
              </a:spcBef>
            </a:pPr>
            <a:r>
              <a:rPr dirty="0"/>
              <a:t>在“文革”时期的“地下文学”创作中</a:t>
            </a:r>
            <a:r>
              <a:rPr spc="5" dirty="0"/>
              <a:t>，</a:t>
            </a:r>
            <a:r>
              <a:rPr dirty="0"/>
              <a:t>《第二次握手》影响最大，它的作者是（</a:t>
            </a:r>
            <a:r>
              <a:rPr spc="-630" dirty="0"/>
              <a:t> </a:t>
            </a:r>
            <a:r>
              <a:rPr dirty="0"/>
              <a:t>）</a:t>
            </a:r>
            <a:endParaRPr dirty="0"/>
          </a:p>
          <a:p>
            <a:pPr marL="545465" marR="10149205">
              <a:lnSpc>
                <a:spcPct val="200000"/>
              </a:lnSpc>
            </a:pPr>
            <a:r>
              <a:rPr spc="-5" dirty="0">
                <a:latin typeface="Arial" panose="020B0604020202020204"/>
                <a:cs typeface="Arial" panose="020B0604020202020204"/>
              </a:rPr>
              <a:t>A:</a:t>
            </a:r>
            <a:r>
              <a:rPr dirty="0"/>
              <a:t>穆旦 </a:t>
            </a:r>
            <a:r>
              <a:rPr spc="-5" dirty="0">
                <a:latin typeface="Arial" panose="020B0604020202020204"/>
                <a:cs typeface="Arial" panose="020B0604020202020204"/>
              </a:rPr>
              <a:t>B:</a:t>
            </a:r>
            <a:r>
              <a:rPr dirty="0"/>
              <a:t>张扬 </a:t>
            </a:r>
            <a:r>
              <a:rPr spc="-10" dirty="0">
                <a:latin typeface="Arial" panose="020B0604020202020204"/>
                <a:cs typeface="Arial" panose="020B0604020202020204"/>
              </a:rPr>
              <a:t>C</a:t>
            </a:r>
            <a:r>
              <a:rPr dirty="0">
                <a:latin typeface="Arial" panose="020B0604020202020204"/>
                <a:cs typeface="Arial" panose="020B0604020202020204"/>
              </a:rPr>
              <a:t>:</a:t>
            </a:r>
            <a:r>
              <a:rPr spc="-5" dirty="0"/>
              <a:t>郭小川  </a:t>
            </a:r>
            <a:r>
              <a:rPr spc="-5" dirty="0">
                <a:latin typeface="Arial" panose="020B0604020202020204"/>
                <a:cs typeface="Arial" panose="020B0604020202020204"/>
              </a:rPr>
              <a:t>D:</a:t>
            </a:r>
            <a:r>
              <a:rPr dirty="0"/>
              <a:t>舒婷</a:t>
            </a:r>
            <a:endParaRPr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409702"/>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7" name="object 7"/>
          <p:cNvSpPr txBox="1">
            <a:spLocks noGrp="1"/>
          </p:cNvSpPr>
          <p:nvPr>
            <p:ph type="body" idx="1"/>
          </p:nvPr>
        </p:nvSpPr>
        <p:spPr>
          <a:prstGeom prst="rect">
            <a:avLst/>
          </a:prstGeom>
        </p:spPr>
        <p:txBody>
          <a:bodyPr vert="horz" wrap="square" lIns="0" tIns="12700" rIns="0" bIns="0" rtlCol="0">
            <a:spAutoFit/>
          </a:bodyPr>
          <a:lstStyle/>
          <a:p>
            <a:pPr marL="545465">
              <a:lnSpc>
                <a:spcPct val="100000"/>
              </a:lnSpc>
              <a:spcBef>
                <a:spcPts val="100"/>
              </a:spcBef>
            </a:pPr>
            <a:r>
              <a:rPr dirty="0"/>
              <a:t>在“文革”时期的“地下文学”创作中</a:t>
            </a:r>
            <a:r>
              <a:rPr spc="5" dirty="0"/>
              <a:t>，</a:t>
            </a:r>
            <a:r>
              <a:rPr dirty="0"/>
              <a:t>《第二次握手》影响最大，它的作者是（</a:t>
            </a:r>
            <a:r>
              <a:rPr spc="-630" dirty="0"/>
              <a:t> </a:t>
            </a:r>
            <a:r>
              <a:rPr dirty="0"/>
              <a:t>）</a:t>
            </a:r>
            <a:endParaRPr dirty="0"/>
          </a:p>
          <a:p>
            <a:pPr marL="545465" marR="10149205">
              <a:lnSpc>
                <a:spcPct val="200000"/>
              </a:lnSpc>
            </a:pPr>
            <a:r>
              <a:rPr spc="-5" dirty="0">
                <a:latin typeface="Arial" panose="020B0604020202020204"/>
                <a:cs typeface="Arial" panose="020B0604020202020204"/>
              </a:rPr>
              <a:t>A:</a:t>
            </a:r>
            <a:r>
              <a:rPr dirty="0"/>
              <a:t>穆旦 </a:t>
            </a:r>
            <a:r>
              <a:rPr b="1" spc="-5" dirty="0">
                <a:solidFill>
                  <a:srgbClr val="C00000"/>
                </a:solidFill>
                <a:latin typeface="Arial" panose="020B0604020202020204"/>
                <a:cs typeface="Arial" panose="020B0604020202020204"/>
              </a:rPr>
              <a:t>B:</a:t>
            </a:r>
            <a:r>
              <a:rPr b="1" dirty="0">
                <a:solidFill>
                  <a:srgbClr val="C00000"/>
                </a:solidFill>
                <a:latin typeface="宋体" panose="02010600030101010101" pitchFamily="2" charset="-122"/>
                <a:cs typeface="宋体" panose="02010600030101010101" pitchFamily="2" charset="-122"/>
              </a:rPr>
              <a:t>张扬 </a:t>
            </a:r>
            <a:r>
              <a:rPr spc="-10" dirty="0">
                <a:latin typeface="Arial" panose="020B0604020202020204"/>
                <a:cs typeface="Arial" panose="020B0604020202020204"/>
              </a:rPr>
              <a:t>C</a:t>
            </a:r>
            <a:r>
              <a:rPr dirty="0">
                <a:latin typeface="Arial" panose="020B0604020202020204"/>
                <a:cs typeface="Arial" panose="020B0604020202020204"/>
              </a:rPr>
              <a:t>:</a:t>
            </a:r>
            <a:r>
              <a:rPr spc="-5" dirty="0"/>
              <a:t>郭小川  </a:t>
            </a:r>
            <a:r>
              <a:rPr spc="-5" dirty="0">
                <a:latin typeface="Arial" panose="020B0604020202020204"/>
                <a:cs typeface="Arial" panose="020B0604020202020204"/>
              </a:rPr>
              <a:t>D:</a:t>
            </a:r>
            <a:r>
              <a:rPr dirty="0"/>
              <a:t>舒婷</a:t>
            </a:r>
            <a:endParaRPr dirty="0"/>
          </a:p>
        </p:txBody>
      </p:sp>
      <p:pic>
        <p:nvPicPr>
          <p:cNvPr id="8" name="object 8"/>
          <p:cNvPicPr/>
          <p:nvPr/>
        </p:nvPicPr>
        <p:blipFill>
          <a:blip r:embed="rId4" cstate="print"/>
          <a:stretch>
            <a:fillRect/>
          </a:stretch>
        </p:blipFill>
        <p:spPr>
          <a:xfrm>
            <a:off x="4476136" y="2856738"/>
            <a:ext cx="6529895" cy="2441067"/>
          </a:xfrm>
          <a:prstGeom prst="rect">
            <a:avLst/>
          </a:prstGeom>
        </p:spPr>
      </p:pic>
      <p:sp>
        <p:nvSpPr>
          <p:cNvPr id="9" name="object 9"/>
          <p:cNvSpPr txBox="1"/>
          <p:nvPr/>
        </p:nvSpPr>
        <p:spPr>
          <a:xfrm>
            <a:off x="9503409" y="6368416"/>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409702"/>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12" name="object 12"/>
          <p:cNvSpPr txBox="1"/>
          <p:nvPr/>
        </p:nvSpPr>
        <p:spPr>
          <a:xfrm>
            <a:off x="9503409" y="6368416"/>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55751" y="2079193"/>
            <a:ext cx="8517255" cy="391795"/>
          </a:xfrm>
          <a:prstGeom prst="rect">
            <a:avLst/>
          </a:prstGeom>
        </p:spPr>
        <p:txBody>
          <a:bodyPr vert="horz" wrap="square" lIns="0" tIns="12700" rIns="0" bIns="0" rtlCol="0">
            <a:spAutoFit/>
          </a:bodyPr>
          <a:lstStyle/>
          <a:p>
            <a:pPr marL="12700">
              <a:lnSpc>
                <a:spcPct val="100000"/>
              </a:lnSpc>
              <a:spcBef>
                <a:spcPts val="100"/>
              </a:spcBef>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1204</a:t>
            </a:r>
            <a:r>
              <a:rPr sz="1800" b="1" dirty="0">
                <a:latin typeface="微软雅黑" panose="020B0503020204020204" charset="-122"/>
                <a:cs typeface="微软雅黑" panose="020B0503020204020204" charset="-122"/>
              </a:rPr>
              <a:t>多选】</a:t>
            </a:r>
            <a:r>
              <a:rPr sz="2400" spc="-5" dirty="0">
                <a:latin typeface="微软雅黑" panose="020B0503020204020204" charset="-122"/>
                <a:cs typeface="微软雅黑" panose="020B0503020204020204" charset="-122"/>
              </a:rPr>
              <a:t>文革时期，江青等人以总结创作经验为名，提出了一</a:t>
            </a:r>
            <a:endParaRPr sz="2400">
              <a:latin typeface="微软雅黑" panose="020B0503020204020204" charset="-122"/>
              <a:cs typeface="微软雅黑" panose="020B0503020204020204" charset="-122"/>
            </a:endParaRPr>
          </a:p>
        </p:txBody>
      </p:sp>
      <p:sp>
        <p:nvSpPr>
          <p:cNvPr id="8" name="object 8"/>
          <p:cNvSpPr txBox="1"/>
          <p:nvPr/>
        </p:nvSpPr>
        <p:spPr>
          <a:xfrm>
            <a:off x="555751" y="2811271"/>
            <a:ext cx="4069079" cy="1854835"/>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整套创作理论。其中包括（</a:t>
            </a:r>
            <a:endParaRPr sz="2400">
              <a:latin typeface="微软雅黑" panose="020B0503020204020204" charset="-122"/>
              <a:cs typeface="微软雅黑" panose="020B0503020204020204" charset="-122"/>
            </a:endParaRPr>
          </a:p>
          <a:p>
            <a:pPr>
              <a:lnSpc>
                <a:spcPct val="100000"/>
              </a:lnSpc>
              <a:spcBef>
                <a:spcPts val="20"/>
              </a:spcBef>
            </a:pPr>
            <a:endParaRPr sz="1550">
              <a:latin typeface="微软雅黑" panose="020B0503020204020204" charset="-122"/>
              <a:cs typeface="微软雅黑" panose="020B0503020204020204" charset="-122"/>
            </a:endParaRPr>
          </a:p>
          <a:p>
            <a:pPr marL="193675">
              <a:lnSpc>
                <a:spcPct val="100000"/>
              </a:lnSpc>
            </a:pPr>
            <a:r>
              <a:rPr sz="2400" spc="-5" dirty="0">
                <a:latin typeface="微软雅黑" panose="020B0503020204020204" charset="-122"/>
                <a:cs typeface="微软雅黑" panose="020B0503020204020204" charset="-122"/>
              </a:rPr>
              <a:t>A．“三突出”创作原则</a:t>
            </a:r>
            <a:endParaRPr sz="2400">
              <a:latin typeface="微软雅黑" panose="020B0503020204020204" charset="-122"/>
              <a:cs typeface="微软雅黑" panose="020B0503020204020204" charset="-122"/>
            </a:endParaRPr>
          </a:p>
          <a:p>
            <a:pPr>
              <a:lnSpc>
                <a:spcPct val="100000"/>
              </a:lnSpc>
              <a:spcBef>
                <a:spcPts val="25"/>
              </a:spcBef>
            </a:pPr>
            <a:endParaRPr sz="1550">
              <a:latin typeface="微软雅黑" panose="020B0503020204020204" charset="-122"/>
              <a:cs typeface="微软雅黑" panose="020B0503020204020204" charset="-122"/>
            </a:endParaRPr>
          </a:p>
          <a:p>
            <a:pPr marL="193675">
              <a:lnSpc>
                <a:spcPct val="100000"/>
              </a:lnSpc>
            </a:pPr>
            <a:r>
              <a:rPr sz="2400" dirty="0">
                <a:latin typeface="微软雅黑" panose="020B0503020204020204" charset="-122"/>
                <a:cs typeface="微软雅黑" panose="020B0503020204020204" charset="-122"/>
              </a:rPr>
              <a:t>C．“百花齐放，百家争鸣”</a:t>
            </a:r>
            <a:endParaRPr sz="2400">
              <a:latin typeface="微软雅黑" panose="020B0503020204020204" charset="-122"/>
              <a:cs typeface="微软雅黑" panose="020B0503020204020204" charset="-122"/>
            </a:endParaRPr>
          </a:p>
        </p:txBody>
      </p:sp>
      <p:sp>
        <p:nvSpPr>
          <p:cNvPr id="9" name="object 9"/>
          <p:cNvSpPr txBox="1"/>
          <p:nvPr/>
        </p:nvSpPr>
        <p:spPr>
          <a:xfrm>
            <a:off x="5119242" y="2811271"/>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p:txBody>
      </p:sp>
      <p:sp>
        <p:nvSpPr>
          <p:cNvPr id="10" name="object 10"/>
          <p:cNvSpPr txBox="1"/>
          <p:nvPr/>
        </p:nvSpPr>
        <p:spPr>
          <a:xfrm>
            <a:off x="5489575" y="3542487"/>
            <a:ext cx="3007995" cy="1123315"/>
          </a:xfrm>
          <a:prstGeom prst="rect">
            <a:avLst/>
          </a:prstGeom>
        </p:spPr>
        <p:txBody>
          <a:bodyPr vert="horz" wrap="square" lIns="0" tIns="12700" rIns="0" bIns="0" rtlCol="0">
            <a:spAutoFit/>
          </a:bodyPr>
          <a:lstStyle/>
          <a:p>
            <a:pPr marL="365760">
              <a:lnSpc>
                <a:spcPct val="100000"/>
              </a:lnSpc>
              <a:spcBef>
                <a:spcPts val="100"/>
              </a:spcBef>
            </a:pPr>
            <a:r>
              <a:rPr sz="2400" spc="-5" dirty="0">
                <a:latin typeface="微软雅黑" panose="020B0503020204020204" charset="-122"/>
                <a:cs typeface="微软雅黑" panose="020B0503020204020204" charset="-122"/>
              </a:rPr>
              <a:t>B．“根本任务论”</a:t>
            </a:r>
            <a:endParaRPr sz="2400">
              <a:latin typeface="微软雅黑" panose="020B0503020204020204" charset="-122"/>
              <a:cs typeface="微软雅黑" panose="020B0503020204020204" charset="-122"/>
            </a:endParaRPr>
          </a:p>
          <a:p>
            <a:pPr>
              <a:lnSpc>
                <a:spcPct val="100000"/>
              </a:lnSpc>
              <a:spcBef>
                <a:spcPts val="25"/>
              </a:spcBef>
            </a:pPr>
            <a:endParaRPr sz="1550">
              <a:latin typeface="微软雅黑" panose="020B0503020204020204" charset="-122"/>
              <a:cs typeface="微软雅黑" panose="020B0503020204020204" charset="-122"/>
            </a:endParaRPr>
          </a:p>
          <a:p>
            <a:pPr marL="12700">
              <a:lnSpc>
                <a:spcPct val="100000"/>
              </a:lnSpc>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主题先行论”</a:t>
            </a:r>
            <a:endParaRPr sz="2400">
              <a:latin typeface="微软雅黑" panose="020B0503020204020204" charset="-122"/>
              <a:cs typeface="微软雅黑" panose="020B0503020204020204" charset="-122"/>
            </a:endParaRPr>
          </a:p>
        </p:txBody>
      </p:sp>
      <p:sp>
        <p:nvSpPr>
          <p:cNvPr id="11" name="object 11"/>
          <p:cNvSpPr txBox="1"/>
          <p:nvPr/>
        </p:nvSpPr>
        <p:spPr>
          <a:xfrm>
            <a:off x="737108" y="5005781"/>
            <a:ext cx="5984240"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微软雅黑" panose="020B0503020204020204" charset="-122"/>
                <a:cs typeface="微软雅黑" panose="020B0503020204020204" charset="-122"/>
              </a:rPr>
              <a:t>E．“革命现实主义和革命浪漫主义相结合”</a:t>
            </a:r>
            <a:endParaRPr sz="2400">
              <a:latin typeface="微软雅黑" panose="020B0503020204020204" charset="-122"/>
              <a:cs typeface="微软雅黑" panose="020B0503020204020204"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498449" y="2041397"/>
            <a:ext cx="8517890" cy="391160"/>
          </a:xfrm>
          <a:prstGeom prst="rect">
            <a:avLst/>
          </a:prstGeom>
        </p:spPr>
        <p:txBody>
          <a:bodyPr vert="horz" wrap="square" lIns="0" tIns="12700" rIns="0" bIns="0" rtlCol="0">
            <a:spAutoFit/>
          </a:bodyPr>
          <a:lstStyle/>
          <a:p>
            <a:pPr marL="12700">
              <a:lnSpc>
                <a:spcPct val="100000"/>
              </a:lnSpc>
              <a:spcBef>
                <a:spcPts val="100"/>
              </a:spcBef>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1204</a:t>
            </a:r>
            <a:r>
              <a:rPr sz="1800" b="1" dirty="0">
                <a:latin typeface="微软雅黑" panose="020B0503020204020204" charset="-122"/>
                <a:cs typeface="微软雅黑" panose="020B0503020204020204" charset="-122"/>
              </a:rPr>
              <a:t>多选】</a:t>
            </a:r>
            <a:r>
              <a:rPr sz="2400" dirty="0">
                <a:latin typeface="微软雅黑" panose="020B0503020204020204" charset="-122"/>
                <a:cs typeface="微软雅黑" panose="020B0503020204020204" charset="-122"/>
              </a:rPr>
              <a:t>文革时期，江青等人以总结创作经验为名，提出了一</a:t>
            </a:r>
            <a:endParaRPr sz="2400">
              <a:latin typeface="微软雅黑" panose="020B0503020204020204" charset="-122"/>
              <a:cs typeface="微软雅黑" panose="020B0503020204020204" charset="-122"/>
            </a:endParaRPr>
          </a:p>
        </p:txBody>
      </p:sp>
      <p:sp>
        <p:nvSpPr>
          <p:cNvPr id="10" name="object 10"/>
          <p:cNvSpPr txBox="1"/>
          <p:nvPr/>
        </p:nvSpPr>
        <p:spPr>
          <a:xfrm>
            <a:off x="9503409" y="6368416"/>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graphicFrame>
        <p:nvGraphicFramePr>
          <p:cNvPr id="7" name="object 7"/>
          <p:cNvGraphicFramePr>
            <a:graphicFrameLocks noGrp="1"/>
          </p:cNvGraphicFramePr>
          <p:nvPr/>
        </p:nvGraphicFramePr>
        <p:xfrm>
          <a:off x="479399" y="2768161"/>
          <a:ext cx="7999095" cy="1865630"/>
        </p:xfrm>
        <a:graphic>
          <a:graphicData uri="http://schemas.openxmlformats.org/drawingml/2006/table">
            <a:tbl>
              <a:tblPr firstRow="1" bandRow="1">
                <a:tableStyleId>{2D5ABB26-0587-4C30-8999-92F81FD0307C}</a:tableStyleId>
              </a:tblPr>
              <a:tblGrid>
                <a:gridCol w="4337050"/>
                <a:gridCol w="641985"/>
                <a:gridCol w="3020060"/>
              </a:tblGrid>
              <a:tr h="566739">
                <a:tc>
                  <a:txBody>
                    <a:bodyPr/>
                    <a:lstStyle/>
                    <a:p>
                      <a:pPr marL="31750">
                        <a:lnSpc>
                          <a:spcPct val="100000"/>
                        </a:lnSpc>
                        <a:spcBef>
                          <a:spcPts val="140"/>
                        </a:spcBef>
                      </a:pPr>
                      <a:r>
                        <a:rPr sz="2400" dirty="0">
                          <a:latin typeface="微软雅黑" panose="020B0503020204020204" charset="-122"/>
                          <a:cs typeface="微软雅黑" panose="020B0503020204020204" charset="-122"/>
                        </a:rPr>
                        <a:t>整套创作理论。其中包括（</a:t>
                      </a:r>
                      <a:endParaRPr sz="2400">
                        <a:latin typeface="微软雅黑" panose="020B0503020204020204" charset="-122"/>
                        <a:cs typeface="微软雅黑" panose="020B0503020204020204" charset="-122"/>
                      </a:endParaRPr>
                    </a:p>
                  </a:txBody>
                  <a:tcPr marL="0" marR="0" marT="17780" marB="0"/>
                </a:tc>
                <a:tc>
                  <a:txBody>
                    <a:bodyPr/>
                    <a:lstStyle/>
                    <a:p>
                      <a:pPr marL="257810">
                        <a:lnSpc>
                          <a:spcPct val="100000"/>
                        </a:lnSpc>
                        <a:spcBef>
                          <a:spcPts val="140"/>
                        </a:spcBef>
                      </a:pP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a:txBody>
                  <a:tcPr marL="0" marR="0" marT="17780" marB="0"/>
                </a:tc>
                <a:tc>
                  <a:txBody>
                    <a:bodyPr/>
                    <a:lstStyle/>
                    <a:p>
                      <a:pPr>
                        <a:lnSpc>
                          <a:spcPct val="100000"/>
                        </a:lnSpc>
                      </a:pPr>
                      <a:endParaRPr sz="2300">
                        <a:latin typeface="Times New Roman" panose="02020603050405020304"/>
                        <a:cs typeface="Times New Roman" panose="02020603050405020304"/>
                      </a:endParaRPr>
                    </a:p>
                  </a:txBody>
                  <a:tcPr marL="0" marR="0" marT="0" marB="0"/>
                </a:tc>
              </a:tr>
              <a:tr h="731848">
                <a:tc>
                  <a:txBody>
                    <a:bodyPr/>
                    <a:lstStyle/>
                    <a:p>
                      <a:pPr marL="212725">
                        <a:lnSpc>
                          <a:spcPct val="100000"/>
                        </a:lnSpc>
                        <a:spcBef>
                          <a:spcPts val="1435"/>
                        </a:spcBef>
                      </a:pPr>
                      <a:r>
                        <a:rPr sz="2400" b="1" spc="-5" dirty="0">
                          <a:solidFill>
                            <a:srgbClr val="C00000"/>
                          </a:solidFill>
                          <a:latin typeface="微软雅黑" panose="020B0503020204020204" charset="-122"/>
                          <a:cs typeface="微软雅黑" panose="020B0503020204020204" charset="-122"/>
                        </a:rPr>
                        <a:t>A．“</a:t>
                      </a:r>
                      <a:r>
                        <a:rPr sz="2400" b="1" dirty="0">
                          <a:solidFill>
                            <a:srgbClr val="C00000"/>
                          </a:solidFill>
                          <a:latin typeface="微软雅黑" panose="020B0503020204020204" charset="-122"/>
                          <a:cs typeface="微软雅黑" panose="020B0503020204020204" charset="-122"/>
                        </a:rPr>
                        <a:t>三突出”创作原则</a:t>
                      </a:r>
                      <a:endParaRPr sz="2400">
                        <a:latin typeface="微软雅黑" panose="020B0503020204020204" charset="-122"/>
                        <a:cs typeface="微软雅黑" panose="020B0503020204020204" charset="-122"/>
                      </a:endParaRPr>
                    </a:p>
                  </a:txBody>
                  <a:tcPr marL="0" marR="0" marT="182245" marB="0"/>
                </a:tc>
                <a:tc>
                  <a:txBody>
                    <a:bodyPr/>
                    <a:lstStyle/>
                    <a:p>
                      <a:pPr>
                        <a:lnSpc>
                          <a:spcPct val="100000"/>
                        </a:lnSpc>
                      </a:pPr>
                      <a:endParaRPr sz="2300">
                        <a:latin typeface="Times New Roman" panose="02020603050405020304"/>
                        <a:cs typeface="Times New Roman" panose="02020603050405020304"/>
                      </a:endParaRPr>
                    </a:p>
                  </a:txBody>
                  <a:tcPr marL="0" marR="0" marT="0" marB="0"/>
                </a:tc>
                <a:tc>
                  <a:txBody>
                    <a:bodyPr/>
                    <a:lstStyle/>
                    <a:p>
                      <a:pPr marL="340360">
                        <a:lnSpc>
                          <a:spcPct val="100000"/>
                        </a:lnSpc>
                        <a:spcBef>
                          <a:spcPts val="1435"/>
                        </a:spcBef>
                      </a:pPr>
                      <a:r>
                        <a:rPr sz="2400" b="1" spc="-5" dirty="0">
                          <a:solidFill>
                            <a:srgbClr val="C00000"/>
                          </a:solidFill>
                          <a:latin typeface="微软雅黑" panose="020B0503020204020204" charset="-122"/>
                          <a:cs typeface="微软雅黑" panose="020B0503020204020204" charset="-122"/>
                        </a:rPr>
                        <a:t>B．“根本任务论”</a:t>
                      </a:r>
                      <a:endParaRPr sz="2400">
                        <a:latin typeface="微软雅黑" panose="020B0503020204020204" charset="-122"/>
                        <a:cs typeface="微软雅黑" panose="020B0503020204020204" charset="-122"/>
                      </a:endParaRPr>
                    </a:p>
                  </a:txBody>
                  <a:tcPr marL="0" marR="0" marT="182245" marB="0"/>
                </a:tc>
              </a:tr>
              <a:tr h="566988">
                <a:tc>
                  <a:txBody>
                    <a:bodyPr/>
                    <a:lstStyle/>
                    <a:p>
                      <a:pPr marL="212725">
                        <a:lnSpc>
                          <a:spcPct val="100000"/>
                        </a:lnSpc>
                        <a:spcBef>
                          <a:spcPts val="1435"/>
                        </a:spcBef>
                      </a:pPr>
                      <a:r>
                        <a:rPr sz="2400" dirty="0">
                          <a:latin typeface="微软雅黑" panose="020B0503020204020204" charset="-122"/>
                          <a:cs typeface="微软雅黑" panose="020B0503020204020204" charset="-122"/>
                        </a:rPr>
                        <a:t>C．“百花齐放，百家争鸣”</a:t>
                      </a:r>
                      <a:endParaRPr sz="2400">
                        <a:latin typeface="微软雅黑" panose="020B0503020204020204" charset="-122"/>
                        <a:cs typeface="微软雅黑" panose="020B0503020204020204" charset="-122"/>
                      </a:endParaRPr>
                    </a:p>
                  </a:txBody>
                  <a:tcPr marL="0" marR="0" marT="182245" marB="0"/>
                </a:tc>
                <a:tc>
                  <a:txBody>
                    <a:bodyPr/>
                    <a:lstStyle/>
                    <a:p>
                      <a:pPr>
                        <a:lnSpc>
                          <a:spcPct val="100000"/>
                        </a:lnSpc>
                      </a:pPr>
                      <a:endParaRPr sz="2300">
                        <a:latin typeface="Times New Roman" panose="02020603050405020304"/>
                        <a:cs typeface="Times New Roman" panose="02020603050405020304"/>
                      </a:endParaRPr>
                    </a:p>
                  </a:txBody>
                  <a:tcPr marL="0" marR="0" marT="0" marB="0"/>
                </a:tc>
                <a:tc>
                  <a:txBody>
                    <a:bodyPr/>
                    <a:lstStyle/>
                    <a:p>
                      <a:pPr marL="78105">
                        <a:lnSpc>
                          <a:spcPct val="100000"/>
                        </a:lnSpc>
                        <a:spcBef>
                          <a:spcPts val="1435"/>
                        </a:spcBef>
                      </a:pPr>
                      <a:r>
                        <a:rPr sz="2400" b="1" spc="-5" dirty="0">
                          <a:solidFill>
                            <a:srgbClr val="C00000"/>
                          </a:solidFill>
                          <a:latin typeface="微软雅黑" panose="020B0503020204020204" charset="-122"/>
                          <a:cs typeface="微软雅黑" panose="020B0503020204020204" charset="-122"/>
                        </a:rPr>
                        <a:t>D．“</a:t>
                      </a:r>
                      <a:r>
                        <a:rPr sz="2400" b="1" dirty="0">
                          <a:solidFill>
                            <a:srgbClr val="C00000"/>
                          </a:solidFill>
                          <a:latin typeface="微软雅黑" panose="020B0503020204020204" charset="-122"/>
                          <a:cs typeface="微软雅黑" panose="020B0503020204020204" charset="-122"/>
                        </a:rPr>
                        <a:t>主题先行论”</a:t>
                      </a:r>
                      <a:endParaRPr sz="2400">
                        <a:latin typeface="微软雅黑" panose="020B0503020204020204" charset="-122"/>
                        <a:cs typeface="微软雅黑" panose="020B0503020204020204" charset="-122"/>
                      </a:endParaRPr>
                    </a:p>
                  </a:txBody>
                  <a:tcPr marL="0" marR="0" marT="182245" marB="0"/>
                </a:tc>
              </a:tr>
            </a:tbl>
          </a:graphicData>
        </a:graphic>
      </p:graphicFrame>
      <p:sp>
        <p:nvSpPr>
          <p:cNvPr id="8" name="object 8"/>
          <p:cNvSpPr txBox="1"/>
          <p:nvPr/>
        </p:nvSpPr>
        <p:spPr>
          <a:xfrm>
            <a:off x="679805" y="4967681"/>
            <a:ext cx="599059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E．“革命现实主义和革命浪漫主义相结合”</a:t>
            </a:r>
            <a:endParaRPr sz="2400">
              <a:latin typeface="微软雅黑" panose="020B0503020204020204" charset="-122"/>
              <a:cs typeface="微软雅黑" panose="020B0503020204020204" charset="-122"/>
            </a:endParaRPr>
          </a:p>
        </p:txBody>
      </p:sp>
      <p:sp>
        <p:nvSpPr>
          <p:cNvPr id="9" name="object 9"/>
          <p:cNvSpPr txBox="1">
            <a:spLocks noGrp="1"/>
          </p:cNvSpPr>
          <p:nvPr>
            <p:ph type="title"/>
          </p:nvPr>
        </p:nvSpPr>
        <p:spPr>
          <a:xfrm>
            <a:off x="757529" y="409702"/>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844702" y="397002"/>
            <a:ext cx="3013075" cy="406400"/>
          </a:xfrm>
          <a:prstGeom prst="rect">
            <a:avLst/>
          </a:prstGeom>
        </p:spPr>
        <p:txBody>
          <a:bodyPr vert="horz" wrap="square" lIns="0" tIns="12065" rIns="0" bIns="0" rtlCol="0">
            <a:spAutoFit/>
          </a:bodyPr>
          <a:lstStyle/>
          <a:p>
            <a:pPr marL="12700">
              <a:lnSpc>
                <a:spcPct val="100000"/>
              </a:lnSpc>
              <a:spcBef>
                <a:spcPts val="95"/>
              </a:spcBef>
              <a:tabLst>
                <a:tab pos="1731645" algn="l"/>
              </a:tabLst>
            </a:pPr>
            <a:r>
              <a:rPr spc="-5" dirty="0"/>
              <a:t>4</a:t>
            </a:r>
            <a:r>
              <a:rPr spc="-15" dirty="0"/>
              <a:t>.</a:t>
            </a:r>
            <a:r>
              <a:rPr spc="-5" dirty="0"/>
              <a:t>6</a:t>
            </a:r>
            <a:r>
              <a:rPr spc="5" dirty="0"/>
              <a:t> </a:t>
            </a:r>
            <a:r>
              <a:rPr spc="-5" dirty="0"/>
              <a:t>第六节</a:t>
            </a:r>
            <a:r>
              <a:rPr dirty="0"/>
              <a:t>	</a:t>
            </a:r>
            <a:r>
              <a:rPr spc="-5" dirty="0"/>
              <a:t>文革文学</a:t>
            </a:r>
            <a:endParaRPr spc="-5" dirty="0"/>
          </a:p>
        </p:txBody>
      </p:sp>
      <p:sp>
        <p:nvSpPr>
          <p:cNvPr id="7" name="object 7"/>
          <p:cNvSpPr txBox="1"/>
          <p:nvPr/>
        </p:nvSpPr>
        <p:spPr>
          <a:xfrm>
            <a:off x="333247" y="1212850"/>
            <a:ext cx="36830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cs typeface="微软雅黑" panose="020B0503020204020204" charset="-122"/>
              </a:rPr>
              <a:t>（二）浩然的《金光大道》</a:t>
            </a:r>
            <a:endParaRPr sz="2400">
              <a:latin typeface="微软雅黑" panose="020B0503020204020204" charset="-122"/>
              <a:cs typeface="微软雅黑" panose="020B0503020204020204" charset="-122"/>
            </a:endParaRPr>
          </a:p>
        </p:txBody>
      </p:sp>
      <p:sp>
        <p:nvSpPr>
          <p:cNvPr id="8" name="object 8"/>
          <p:cNvSpPr txBox="1"/>
          <p:nvPr/>
        </p:nvSpPr>
        <p:spPr>
          <a:xfrm>
            <a:off x="333247" y="2017216"/>
            <a:ext cx="5153660" cy="170243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1.、《喜鹊登枝》：处女作，短篇小说</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50"/>
              </a:spcBef>
            </a:pPr>
            <a:endParaRPr sz="18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、《艳阳天》：三卷本长篇小说</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45"/>
              </a:spcBef>
            </a:pPr>
            <a:endParaRPr sz="185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5"/>
              </a:spcBef>
            </a:pPr>
            <a:r>
              <a:rPr sz="2400" b="1" spc="-5" dirty="0">
                <a:latin typeface="微软雅黑" panose="020B0503020204020204" charset="-122"/>
                <a:ea typeface="微软雅黑" panose="020B0503020204020204" charset="-122"/>
                <a:cs typeface="微软雅黑" panose="020B0503020204020204" charset="-122"/>
              </a:rPr>
              <a:t>3</a:t>
            </a:r>
            <a:r>
              <a:rPr sz="2400" b="1" dirty="0">
                <a:latin typeface="微软雅黑" panose="020B0503020204020204" charset="-122"/>
                <a:ea typeface="微软雅黑" panose="020B0503020204020204" charset="-122"/>
                <a:cs typeface="微软雅黑" panose="020B0503020204020204" charset="-122"/>
              </a:rPr>
              <a:t>、代表长篇小说：</a:t>
            </a:r>
            <a:r>
              <a:rPr sz="2400" b="1" dirty="0">
                <a:solidFill>
                  <a:srgbClr val="C00000"/>
                </a:solidFill>
                <a:latin typeface="微软雅黑" panose="020B0503020204020204" charset="-122"/>
                <a:ea typeface="微软雅黑" panose="020B0503020204020204" charset="-122"/>
                <a:cs typeface="微软雅黑" panose="020B0503020204020204" charset="-122"/>
              </a:rPr>
              <a:t>《金光大道》</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9811511" y="0"/>
            <a:ext cx="2380488" cy="1392700"/>
          </a:xfrm>
          <a:prstGeom prst="rect">
            <a:avLst/>
          </a:prstGeom>
        </p:spPr>
      </p:pic>
      <p:grpSp>
        <p:nvGrpSpPr>
          <p:cNvPr id="10" name="object 10"/>
          <p:cNvGrpSpPr/>
          <p:nvPr/>
        </p:nvGrpSpPr>
        <p:grpSpPr>
          <a:xfrm>
            <a:off x="4315967" y="1030224"/>
            <a:ext cx="966469" cy="532130"/>
            <a:chOff x="4315967" y="1030224"/>
            <a:chExt cx="966469" cy="532130"/>
          </a:xfrm>
        </p:grpSpPr>
        <p:sp>
          <p:nvSpPr>
            <p:cNvPr id="11" name="object 11"/>
            <p:cNvSpPr/>
            <p:nvPr/>
          </p:nvSpPr>
          <p:spPr>
            <a:xfrm>
              <a:off x="4330445" y="1044702"/>
              <a:ext cx="937260" cy="502920"/>
            </a:xfrm>
            <a:custGeom>
              <a:avLst/>
              <a:gdLst/>
              <a:ahLst/>
              <a:cxnLst/>
              <a:rect l="l" t="t" r="r" b="b"/>
              <a:pathLst>
                <a:path w="937260" h="502919">
                  <a:moveTo>
                    <a:pt x="685800" y="0"/>
                  </a:moveTo>
                  <a:lnTo>
                    <a:pt x="0" y="0"/>
                  </a:lnTo>
                  <a:lnTo>
                    <a:pt x="0" y="502920"/>
                  </a:lnTo>
                  <a:lnTo>
                    <a:pt x="685800" y="502920"/>
                  </a:lnTo>
                  <a:lnTo>
                    <a:pt x="937259" y="251460"/>
                  </a:lnTo>
                  <a:lnTo>
                    <a:pt x="685800" y="0"/>
                  </a:lnTo>
                  <a:close/>
                </a:path>
              </a:pathLst>
            </a:custGeom>
            <a:solidFill>
              <a:srgbClr val="00AF50"/>
            </a:solidFill>
          </p:spPr>
          <p:txBody>
            <a:bodyPr wrap="square" lIns="0" tIns="0" rIns="0" bIns="0" rtlCol="0"/>
            <a:lstStyle/>
            <a:p/>
          </p:txBody>
        </p:sp>
        <p:sp>
          <p:nvSpPr>
            <p:cNvPr id="12" name="object 12"/>
            <p:cNvSpPr/>
            <p:nvPr/>
          </p:nvSpPr>
          <p:spPr>
            <a:xfrm>
              <a:off x="4330445" y="1044702"/>
              <a:ext cx="937260" cy="502920"/>
            </a:xfrm>
            <a:custGeom>
              <a:avLst/>
              <a:gdLst/>
              <a:ahLst/>
              <a:cxnLst/>
              <a:rect l="l" t="t" r="r" b="b"/>
              <a:pathLst>
                <a:path w="937260" h="502919">
                  <a:moveTo>
                    <a:pt x="0" y="0"/>
                  </a:moveTo>
                  <a:lnTo>
                    <a:pt x="685800" y="0"/>
                  </a:lnTo>
                  <a:lnTo>
                    <a:pt x="937259" y="251460"/>
                  </a:lnTo>
                  <a:lnTo>
                    <a:pt x="685800" y="502920"/>
                  </a:lnTo>
                  <a:lnTo>
                    <a:pt x="0" y="502920"/>
                  </a:lnTo>
                  <a:lnTo>
                    <a:pt x="0" y="0"/>
                  </a:lnTo>
                  <a:close/>
                </a:path>
              </a:pathLst>
            </a:custGeom>
            <a:ln w="28956">
              <a:solidFill>
                <a:srgbClr val="00AF50"/>
              </a:solidFill>
            </a:ln>
          </p:spPr>
          <p:txBody>
            <a:bodyPr wrap="square" lIns="0" tIns="0" rIns="0" bIns="0" rtlCol="0"/>
            <a:lstStyle/>
            <a:p/>
          </p:txBody>
        </p:sp>
      </p:grpSp>
      <p:sp>
        <p:nvSpPr>
          <p:cNvPr id="13" name="object 13"/>
          <p:cNvSpPr txBox="1"/>
          <p:nvPr/>
        </p:nvSpPr>
        <p:spPr>
          <a:xfrm>
            <a:off x="4570221" y="1087577"/>
            <a:ext cx="33083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4" name="object 14"/>
          <p:cNvSpPr txBox="1"/>
          <p:nvPr/>
        </p:nvSpPr>
        <p:spPr>
          <a:xfrm>
            <a:off x="9463785" y="6468390"/>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844702" y="397002"/>
            <a:ext cx="3013075" cy="406400"/>
          </a:xfrm>
          <a:prstGeom prst="rect">
            <a:avLst/>
          </a:prstGeom>
        </p:spPr>
        <p:txBody>
          <a:bodyPr vert="horz" wrap="square" lIns="0" tIns="12065" rIns="0" bIns="0" rtlCol="0">
            <a:spAutoFit/>
          </a:bodyPr>
          <a:lstStyle/>
          <a:p>
            <a:pPr marL="12700">
              <a:lnSpc>
                <a:spcPct val="100000"/>
              </a:lnSpc>
              <a:spcBef>
                <a:spcPts val="95"/>
              </a:spcBef>
              <a:tabLst>
                <a:tab pos="1731645" algn="l"/>
              </a:tabLst>
            </a:pPr>
            <a:r>
              <a:rPr spc="-5" dirty="0"/>
              <a:t>4</a:t>
            </a:r>
            <a:r>
              <a:rPr spc="-15" dirty="0"/>
              <a:t>.</a:t>
            </a:r>
            <a:r>
              <a:rPr spc="-5" dirty="0"/>
              <a:t>6</a:t>
            </a:r>
            <a:r>
              <a:rPr spc="5" dirty="0"/>
              <a:t> </a:t>
            </a:r>
            <a:r>
              <a:rPr spc="-5" dirty="0"/>
              <a:t>第六节</a:t>
            </a:r>
            <a:r>
              <a:rPr dirty="0"/>
              <a:t>	</a:t>
            </a:r>
            <a:r>
              <a:rPr spc="-5" dirty="0"/>
              <a:t>文革文学</a:t>
            </a:r>
            <a:endParaRPr spc="-5" dirty="0"/>
          </a:p>
        </p:txBody>
      </p:sp>
      <p:sp>
        <p:nvSpPr>
          <p:cNvPr id="7" name="object 7"/>
          <p:cNvSpPr txBox="1"/>
          <p:nvPr/>
        </p:nvSpPr>
        <p:spPr>
          <a:xfrm>
            <a:off x="333247" y="1353058"/>
            <a:ext cx="490283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cs typeface="微软雅黑" panose="020B0503020204020204" charset="-122"/>
              </a:rPr>
              <a:t>浩然小说</a:t>
            </a:r>
            <a:r>
              <a:rPr sz="2400" b="1" dirty="0">
                <a:solidFill>
                  <a:srgbClr val="C00000"/>
                </a:solidFill>
                <a:latin typeface="微软雅黑" panose="020B0503020204020204" charset="-122"/>
                <a:cs typeface="微软雅黑" panose="020B0503020204020204" charset="-122"/>
              </a:rPr>
              <a:t>《金光大道》的主要内容：</a:t>
            </a:r>
            <a:endParaRPr sz="2400">
              <a:latin typeface="微软雅黑" panose="020B0503020204020204" charset="-122"/>
              <a:cs typeface="微软雅黑" panose="020B0503020204020204" charset="-122"/>
            </a:endParaRPr>
          </a:p>
        </p:txBody>
      </p:sp>
      <p:sp>
        <p:nvSpPr>
          <p:cNvPr id="8" name="object 8"/>
          <p:cNvSpPr txBox="1"/>
          <p:nvPr/>
        </p:nvSpPr>
        <p:spPr>
          <a:xfrm>
            <a:off x="333247" y="2017216"/>
            <a:ext cx="11485880" cy="3336925"/>
          </a:xfrm>
          <a:prstGeom prst="rect">
            <a:avLst/>
          </a:prstGeom>
        </p:spPr>
        <p:txBody>
          <a:bodyPr vert="horz" wrap="square" lIns="0" tIns="12700" rIns="0" bIns="0" rtlCol="0">
            <a:spAutoFit/>
          </a:bodyPr>
          <a:lstStyle/>
          <a:p>
            <a:pPr marL="801370" indent="-789305">
              <a:lnSpc>
                <a:spcPct val="100000"/>
              </a:lnSpc>
              <a:spcBef>
                <a:spcPts val="100"/>
              </a:spcBef>
              <a:buSzPct val="96000"/>
              <a:buAutoNum type="arabicPlain"/>
              <a:tabLst>
                <a:tab pos="802005" algn="l"/>
              </a:tabLst>
            </a:pPr>
            <a:r>
              <a:rPr sz="2400" spc="-5" dirty="0">
                <a:latin typeface="微软雅黑" panose="020B0503020204020204" charset="-122"/>
                <a:ea typeface="微软雅黑" panose="020B0503020204020204" charset="-122"/>
                <a:cs typeface="微软雅黑" panose="020B0503020204020204" charset="-122"/>
              </a:rPr>
              <a:t>浩然的代表作之一，也</a:t>
            </a:r>
            <a:r>
              <a:rPr sz="2400" dirty="0">
                <a:latin typeface="微软雅黑" panose="020B0503020204020204" charset="-122"/>
                <a:ea typeface="微软雅黑" panose="020B0503020204020204" charset="-122"/>
                <a:cs typeface="微软雅黑" panose="020B0503020204020204" charset="-122"/>
              </a:rPr>
              <a:t>是</a:t>
            </a:r>
            <a:r>
              <a:rPr sz="2400" b="1" spc="-5" dirty="0">
                <a:solidFill>
                  <a:srgbClr val="C00000"/>
                </a:solidFill>
                <a:latin typeface="微软雅黑" panose="020B0503020204020204" charset="-122"/>
                <a:ea typeface="微软雅黑" panose="020B0503020204020204" charset="-122"/>
                <a:cs typeface="微软雅黑" panose="020B0503020204020204" charset="-122"/>
              </a:rPr>
              <a:t>“文革”时期主流文学</a:t>
            </a:r>
            <a:r>
              <a:rPr sz="2400" spc="-5" dirty="0">
                <a:latin typeface="微软雅黑" panose="020B0503020204020204" charset="-122"/>
                <a:ea typeface="微软雅黑" panose="020B0503020204020204" charset="-122"/>
                <a:cs typeface="微软雅黑" panose="020B0503020204020204" charset="-122"/>
              </a:rPr>
              <a:t>的代表作之一；</a:t>
            </a:r>
            <a:endParaRPr sz="2400">
              <a:latin typeface="微软雅黑" panose="020B0503020204020204" charset="-122"/>
              <a:ea typeface="微软雅黑" panose="020B0503020204020204" charset="-122"/>
              <a:cs typeface="微软雅黑" panose="020B0503020204020204" charset="-122"/>
            </a:endParaRPr>
          </a:p>
          <a:p>
            <a:pPr marL="12700" marR="5080">
              <a:lnSpc>
                <a:spcPct val="200000"/>
              </a:lnSpc>
              <a:spcBef>
                <a:spcPts val="5"/>
              </a:spcBef>
              <a:buSzPct val="96000"/>
              <a:buAutoNum type="arabicPlain"/>
              <a:tabLst>
                <a:tab pos="802005" algn="l"/>
              </a:tabLst>
            </a:pPr>
            <a:r>
              <a:rPr sz="2400" dirty="0">
                <a:latin typeface="微软雅黑" panose="020B0503020204020204" charset="-122"/>
                <a:ea typeface="微软雅黑" panose="020B0503020204020204" charset="-122"/>
                <a:cs typeface="微软雅黑" panose="020B0503020204020204" charset="-122"/>
              </a:rPr>
              <a:t>作品描写的是，解放初期</a:t>
            </a:r>
            <a:r>
              <a:rPr sz="2400" b="1" dirty="0">
                <a:solidFill>
                  <a:srgbClr val="C00000"/>
                </a:solidFill>
                <a:latin typeface="微软雅黑" panose="020B0503020204020204" charset="-122"/>
                <a:ea typeface="微软雅黑" panose="020B0503020204020204" charset="-122"/>
                <a:cs typeface="微软雅黑" panose="020B0503020204020204" charset="-122"/>
              </a:rPr>
              <a:t>华北</a:t>
            </a:r>
            <a:r>
              <a:rPr sz="2400" dirty="0">
                <a:latin typeface="微软雅黑" panose="020B0503020204020204" charset="-122"/>
                <a:ea typeface="微软雅黑" panose="020B0503020204020204" charset="-122"/>
                <a:cs typeface="微软雅黑" panose="020B0503020204020204" charset="-122"/>
              </a:rPr>
              <a:t>一个</a:t>
            </a:r>
            <a:r>
              <a:rPr sz="2400" b="1" dirty="0">
                <a:solidFill>
                  <a:srgbClr val="C00000"/>
                </a:solidFill>
                <a:latin typeface="微软雅黑" panose="020B0503020204020204" charset="-122"/>
                <a:ea typeface="微软雅黑" panose="020B0503020204020204" charset="-122"/>
                <a:cs typeface="微软雅黑" panose="020B0503020204020204" charset="-122"/>
              </a:rPr>
              <a:t>村</a:t>
            </a:r>
            <a:r>
              <a:rPr sz="2400" b="1" spc="-5" dirty="0">
                <a:solidFill>
                  <a:srgbClr val="C00000"/>
                </a:solidFill>
                <a:latin typeface="微软雅黑" panose="020B0503020204020204" charset="-122"/>
                <a:ea typeface="微软雅黑" panose="020B0503020204020204" charset="-122"/>
                <a:cs typeface="微软雅黑" panose="020B0503020204020204" charset="-122"/>
              </a:rPr>
              <a:t>庄</a:t>
            </a:r>
            <a:r>
              <a:rPr sz="2400" dirty="0">
                <a:latin typeface="微软雅黑" panose="020B0503020204020204" charset="-122"/>
                <a:ea typeface="微软雅黑" panose="020B0503020204020204" charset="-122"/>
                <a:cs typeface="微软雅黑" panose="020B0503020204020204" charset="-122"/>
              </a:rPr>
              <a:t>，在</a:t>
            </a:r>
            <a:r>
              <a:rPr sz="2400" b="1" dirty="0">
                <a:solidFill>
                  <a:srgbClr val="C00000"/>
                </a:solidFill>
                <a:latin typeface="微软雅黑" panose="020B0503020204020204" charset="-122"/>
                <a:ea typeface="微软雅黑" panose="020B0503020204020204" charset="-122"/>
                <a:cs typeface="微软雅黑" panose="020B0503020204020204" charset="-122"/>
              </a:rPr>
              <a:t>党的领导</a:t>
            </a:r>
            <a:r>
              <a:rPr sz="2400" dirty="0">
                <a:latin typeface="微软雅黑" panose="020B0503020204020204" charset="-122"/>
                <a:ea typeface="微软雅黑" panose="020B0503020204020204" charset="-122"/>
                <a:cs typeface="微软雅黑" panose="020B0503020204020204" charset="-122"/>
              </a:rPr>
              <a:t>下，坚定不移地组织和发展 </a:t>
            </a:r>
            <a:r>
              <a:rPr sz="2400" spc="-5" dirty="0">
                <a:latin typeface="微软雅黑" panose="020B0503020204020204" charset="-122"/>
                <a:ea typeface="微软雅黑" panose="020B0503020204020204" charset="-122"/>
                <a:cs typeface="微软雅黑" panose="020B0503020204020204" charset="-122"/>
              </a:rPr>
              <a:t>农业生产合作社，走</a:t>
            </a:r>
            <a:r>
              <a:rPr sz="2400" dirty="0">
                <a:latin typeface="微软雅黑" panose="020B0503020204020204" charset="-122"/>
                <a:ea typeface="微软雅黑" panose="020B0503020204020204" charset="-122"/>
                <a:cs typeface="微软雅黑" panose="020B0503020204020204" charset="-122"/>
              </a:rPr>
              <a:t>上</a:t>
            </a:r>
            <a:r>
              <a:rPr sz="2400" b="1" spc="-5" dirty="0">
                <a:solidFill>
                  <a:srgbClr val="C00000"/>
                </a:solidFill>
                <a:latin typeface="微软雅黑" panose="020B0503020204020204" charset="-122"/>
                <a:ea typeface="微软雅黑" panose="020B0503020204020204" charset="-122"/>
                <a:cs typeface="微软雅黑" panose="020B0503020204020204" charset="-122"/>
              </a:rPr>
              <a:t>社会主义的金光大道</a:t>
            </a:r>
            <a:r>
              <a:rPr sz="2400" dirty="0">
                <a:latin typeface="微软雅黑" panose="020B0503020204020204" charset="-122"/>
                <a:ea typeface="微软雅黑" panose="020B0503020204020204" charset="-122"/>
                <a:cs typeface="微软雅黑" panose="020B0503020204020204" charset="-122"/>
              </a:rPr>
              <a:t>；</a:t>
            </a:r>
            <a:endParaRPr sz="2400">
              <a:latin typeface="微软雅黑" panose="020B0503020204020204" charset="-122"/>
              <a:ea typeface="微软雅黑" panose="020B0503020204020204" charset="-122"/>
              <a:cs typeface="微软雅黑" panose="020B0503020204020204" charset="-122"/>
            </a:endParaRPr>
          </a:p>
          <a:p>
            <a:pPr marL="12700" marR="8890">
              <a:lnSpc>
                <a:spcPct val="200000"/>
              </a:lnSpc>
              <a:buSzPct val="96000"/>
              <a:buAutoNum type="arabicPlain"/>
              <a:tabLst>
                <a:tab pos="802005" algn="l"/>
              </a:tabLst>
            </a:pPr>
            <a:r>
              <a:rPr sz="2400" dirty="0">
                <a:latin typeface="微软雅黑" panose="020B0503020204020204" charset="-122"/>
                <a:ea typeface="微软雅黑" panose="020B0503020204020204" charset="-122"/>
                <a:cs typeface="微软雅黑" panose="020B0503020204020204" charset="-122"/>
              </a:rPr>
              <a:t>表现我国农业社会主义改造运动中两个阶级、两条道路、两条路线尖锐复杂的斗 争，</a:t>
            </a:r>
            <a:r>
              <a:rPr sz="2400" b="1" dirty="0">
                <a:solidFill>
                  <a:srgbClr val="C00000"/>
                </a:solidFill>
                <a:latin typeface="微软雅黑" panose="020B0503020204020204" charset="-122"/>
                <a:ea typeface="微软雅黑" panose="020B0503020204020204" charset="-122"/>
                <a:cs typeface="微软雅黑" panose="020B0503020204020204" charset="-122"/>
              </a:rPr>
              <a:t>歌颂无产阶级革命路线</a:t>
            </a:r>
            <a:r>
              <a:rPr sz="2400" dirty="0">
                <a:latin typeface="微软雅黑" panose="020B0503020204020204" charset="-122"/>
                <a:ea typeface="微软雅黑" panose="020B0503020204020204" charset="-122"/>
                <a:cs typeface="微软雅黑" panose="020B0503020204020204" charset="-122"/>
              </a:rPr>
              <a:t>的伟大胜利。</a:t>
            </a:r>
            <a:endParaRPr sz="2400">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9811511" y="0"/>
            <a:ext cx="2380488" cy="1392700"/>
          </a:xfrm>
          <a:prstGeom prst="rect">
            <a:avLst/>
          </a:prstGeom>
        </p:spPr>
      </p:pic>
      <p:grpSp>
        <p:nvGrpSpPr>
          <p:cNvPr id="10" name="object 10"/>
          <p:cNvGrpSpPr/>
          <p:nvPr/>
        </p:nvGrpSpPr>
        <p:grpSpPr>
          <a:xfrm>
            <a:off x="5321808" y="1277111"/>
            <a:ext cx="965200" cy="532130"/>
            <a:chOff x="5321808" y="1277111"/>
            <a:chExt cx="965200" cy="532130"/>
          </a:xfrm>
        </p:grpSpPr>
        <p:sp>
          <p:nvSpPr>
            <p:cNvPr id="11" name="object 11"/>
            <p:cNvSpPr/>
            <p:nvPr/>
          </p:nvSpPr>
          <p:spPr>
            <a:xfrm>
              <a:off x="5336286" y="1291589"/>
              <a:ext cx="935990" cy="502920"/>
            </a:xfrm>
            <a:custGeom>
              <a:avLst/>
              <a:gdLst/>
              <a:ahLst/>
              <a:cxnLst/>
              <a:rect l="l" t="t" r="r" b="b"/>
              <a:pathLst>
                <a:path w="935989" h="502919">
                  <a:moveTo>
                    <a:pt x="684276" y="0"/>
                  </a:moveTo>
                  <a:lnTo>
                    <a:pt x="0" y="0"/>
                  </a:lnTo>
                  <a:lnTo>
                    <a:pt x="0" y="502920"/>
                  </a:lnTo>
                  <a:lnTo>
                    <a:pt x="684276" y="502920"/>
                  </a:lnTo>
                  <a:lnTo>
                    <a:pt x="935736" y="251460"/>
                  </a:lnTo>
                  <a:lnTo>
                    <a:pt x="684276" y="0"/>
                  </a:lnTo>
                  <a:close/>
                </a:path>
              </a:pathLst>
            </a:custGeom>
            <a:solidFill>
              <a:srgbClr val="006FC0"/>
            </a:solidFill>
          </p:spPr>
          <p:txBody>
            <a:bodyPr wrap="square" lIns="0" tIns="0" rIns="0" bIns="0" rtlCol="0"/>
            <a:lstStyle/>
            <a:p/>
          </p:txBody>
        </p:sp>
        <p:sp>
          <p:nvSpPr>
            <p:cNvPr id="12" name="object 12"/>
            <p:cNvSpPr/>
            <p:nvPr/>
          </p:nvSpPr>
          <p:spPr>
            <a:xfrm>
              <a:off x="5336286" y="1291589"/>
              <a:ext cx="935990" cy="502920"/>
            </a:xfrm>
            <a:custGeom>
              <a:avLst/>
              <a:gdLst/>
              <a:ahLst/>
              <a:cxnLst/>
              <a:rect l="l" t="t" r="r" b="b"/>
              <a:pathLst>
                <a:path w="935989" h="502919">
                  <a:moveTo>
                    <a:pt x="0" y="0"/>
                  </a:moveTo>
                  <a:lnTo>
                    <a:pt x="684276" y="0"/>
                  </a:lnTo>
                  <a:lnTo>
                    <a:pt x="935736" y="251460"/>
                  </a:lnTo>
                  <a:lnTo>
                    <a:pt x="684276" y="502920"/>
                  </a:lnTo>
                  <a:lnTo>
                    <a:pt x="0" y="502920"/>
                  </a:lnTo>
                  <a:lnTo>
                    <a:pt x="0" y="0"/>
                  </a:lnTo>
                  <a:close/>
                </a:path>
              </a:pathLst>
            </a:custGeom>
            <a:ln w="28956">
              <a:solidFill>
                <a:srgbClr val="006FC0"/>
              </a:solidFill>
            </a:ln>
          </p:spPr>
          <p:txBody>
            <a:bodyPr wrap="square" lIns="0" tIns="0" rIns="0" bIns="0" rtlCol="0"/>
            <a:lstStyle/>
            <a:p/>
          </p:txBody>
        </p:sp>
      </p:grpSp>
      <p:sp>
        <p:nvSpPr>
          <p:cNvPr id="13" name="object 13"/>
          <p:cNvSpPr txBox="1"/>
          <p:nvPr/>
        </p:nvSpPr>
        <p:spPr>
          <a:xfrm>
            <a:off x="5574919" y="1334515"/>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4" name="object 14"/>
          <p:cNvSpPr txBox="1"/>
          <p:nvPr/>
        </p:nvSpPr>
        <p:spPr>
          <a:xfrm>
            <a:off x="9463785" y="6468390"/>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757529" y="409702"/>
            <a:ext cx="4561205" cy="384175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微软雅黑" panose="020B0503020204020204" charset="-122"/>
                <a:cs typeface="微软雅黑" panose="020B0503020204020204" charset="-122"/>
              </a:rPr>
              <a:t>真 题 演</a:t>
            </a:r>
            <a:r>
              <a:rPr sz="2400" b="1" spc="-20"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练</a:t>
            </a:r>
            <a:endParaRPr sz="2400">
              <a:latin typeface="微软雅黑" panose="020B0503020204020204" charset="-122"/>
              <a:cs typeface="微软雅黑" panose="020B0503020204020204" charset="-122"/>
            </a:endParaRPr>
          </a:p>
          <a:p>
            <a:pPr marL="132080">
              <a:lnSpc>
                <a:spcPct val="100000"/>
              </a:lnSpc>
              <a:spcBef>
                <a:spcPts val="2680"/>
              </a:spcBef>
              <a:tabLst>
                <a:tab pos="4243070" algn="l"/>
              </a:tabLst>
            </a:pPr>
            <a:r>
              <a:rPr sz="2400" dirty="0">
                <a:latin typeface="微软雅黑" panose="020B0503020204020204" charset="-122"/>
                <a:cs typeface="微软雅黑" panose="020B0503020204020204" charset="-122"/>
              </a:rPr>
              <a:t>浩然的处女作短篇小说是（	）</a:t>
            </a:r>
            <a:endParaRPr sz="2400">
              <a:latin typeface="微软雅黑" panose="020B0503020204020204" charset="-122"/>
              <a:cs typeface="微软雅黑" panose="020B0503020204020204" charset="-122"/>
            </a:endParaRPr>
          </a:p>
          <a:p>
            <a:pPr>
              <a:lnSpc>
                <a:spcPct val="100000"/>
              </a:lnSpc>
              <a:spcBef>
                <a:spcPts val="85"/>
              </a:spcBef>
            </a:pPr>
            <a:endParaRPr sz="2300">
              <a:latin typeface="微软雅黑" panose="020B0503020204020204" charset="-122"/>
              <a:cs typeface="微软雅黑" panose="020B0503020204020204" charset="-122"/>
            </a:endParaRPr>
          </a:p>
          <a:p>
            <a:pPr marL="132080" marR="2286635">
              <a:lnSpc>
                <a:spcPct val="150000"/>
              </a:lnSpc>
            </a:pPr>
            <a:r>
              <a:rPr sz="2400" spc="-5" dirty="0">
                <a:latin typeface="微软雅黑" panose="020B0503020204020204" charset="-122"/>
                <a:cs typeface="微软雅黑" panose="020B0503020204020204" charset="-122"/>
              </a:rPr>
              <a:t>A:</a:t>
            </a:r>
            <a:r>
              <a:rPr sz="2400" dirty="0">
                <a:latin typeface="微软雅黑" panose="020B0503020204020204" charset="-122"/>
                <a:cs typeface="微软雅黑" panose="020B0503020204020204" charset="-122"/>
              </a:rPr>
              <a:t>《喜鹊登枝》 </a:t>
            </a: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《艳阳天》 C:</a:t>
            </a:r>
            <a:r>
              <a:rPr sz="2400" dirty="0">
                <a:latin typeface="微软雅黑" panose="020B0503020204020204" charset="-122"/>
                <a:cs typeface="微软雅黑" panose="020B0503020204020204" charset="-122"/>
              </a:rPr>
              <a:t>《金光大道》 </a:t>
            </a: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《西沙儿女》</a:t>
            </a:r>
            <a:endParaRPr sz="2400">
              <a:latin typeface="微软雅黑" panose="020B0503020204020204" charset="-122"/>
              <a:cs typeface="微软雅黑" panose="020B0503020204020204" charset="-122"/>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590804" y="1264665"/>
            <a:ext cx="4851400" cy="391160"/>
          </a:xfrm>
          <a:prstGeom prst="rect">
            <a:avLst/>
          </a:prstGeom>
        </p:spPr>
        <p:txBody>
          <a:bodyPr vert="horz" wrap="square" lIns="0" tIns="12700" rIns="0" bIns="0" rtlCol="0">
            <a:spAutoFit/>
          </a:bodyPr>
          <a:lstStyle/>
          <a:p>
            <a:pPr marL="12700">
              <a:lnSpc>
                <a:spcPct val="100000"/>
              </a:lnSpc>
              <a:spcBef>
                <a:spcPts val="100"/>
              </a:spcBef>
              <a:tabLst>
                <a:tab pos="4533265" algn="l"/>
              </a:tabLst>
            </a:pPr>
            <a:r>
              <a:rPr sz="2400" dirty="0">
                <a:latin typeface="宋体" panose="02010600030101010101" pitchFamily="2" charset="-122"/>
                <a:cs typeface="宋体" panose="02010600030101010101" pitchFamily="2" charset="-122"/>
              </a:rPr>
              <a:t>由闻捷创作的长篇叙事诗是（</a:t>
            </a:r>
            <a:r>
              <a:rPr sz="2400" spc="135"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D</a:t>
            </a:r>
            <a:r>
              <a:rPr sz="2400" dirty="0">
                <a:latin typeface="Arial" panose="020B0604020202020204"/>
                <a:cs typeface="Arial" panose="020B0604020202020204"/>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8" name="object 8"/>
          <p:cNvSpPr txBox="1"/>
          <p:nvPr/>
        </p:nvSpPr>
        <p:spPr>
          <a:xfrm>
            <a:off x="609091" y="4952154"/>
            <a:ext cx="2463800" cy="366395"/>
          </a:xfrm>
          <a:prstGeom prst="rect">
            <a:avLst/>
          </a:prstGeom>
        </p:spPr>
        <p:txBody>
          <a:bodyPr vert="horz" wrap="square" lIns="0" tIns="0" rIns="0" bIns="0" rtlCol="0">
            <a:spAutoFit/>
          </a:bodyPr>
          <a:lstStyle/>
          <a:p>
            <a:pPr marL="12700">
              <a:lnSpc>
                <a:spcPts val="2755"/>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《复仇的火焰》</a:t>
            </a:r>
            <a:endParaRPr sz="2400">
              <a:latin typeface="宋体" panose="02010600030101010101" pitchFamily="2" charset="-122"/>
              <a:cs typeface="宋体" panose="02010600030101010101" pitchFamily="2"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90804" y="2728086"/>
            <a:ext cx="2447290" cy="18548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A</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《白雪的赞歌》</a:t>
            </a:r>
            <a:endParaRPr sz="2400">
              <a:latin typeface="宋体" panose="02010600030101010101" pitchFamily="2" charset="-122"/>
              <a:cs typeface="宋体" panose="02010600030101010101" pitchFamily="2" charset="-122"/>
            </a:endParaRPr>
          </a:p>
          <a:p>
            <a:pPr>
              <a:lnSpc>
                <a:spcPct val="100000"/>
              </a:lnSpc>
              <a:spcBef>
                <a:spcPts val="60"/>
              </a:spcBef>
            </a:pPr>
            <a:endParaRPr sz="2200">
              <a:latin typeface="宋体" panose="02010600030101010101" pitchFamily="2" charset="-122"/>
              <a:cs typeface="宋体" panose="02010600030101010101" pitchFamily="2" charset="-122"/>
            </a:endParaRPr>
          </a:p>
          <a:p>
            <a:pPr marL="12700">
              <a:lnSpc>
                <a:spcPct val="100000"/>
              </a:lnSpc>
            </a:pPr>
            <a:r>
              <a:rPr sz="2400" spc="-10" dirty="0">
                <a:latin typeface="Arial" panose="020B0604020202020204"/>
                <a:cs typeface="Arial" panose="020B0604020202020204"/>
              </a:rPr>
              <a:t>B</a:t>
            </a:r>
            <a:r>
              <a:rPr sz="2400"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《深深的山谷》</a:t>
            </a:r>
            <a:endParaRPr sz="2400">
              <a:latin typeface="宋体" panose="02010600030101010101" pitchFamily="2" charset="-122"/>
              <a:cs typeface="宋体" panose="02010600030101010101" pitchFamily="2" charset="-122"/>
            </a:endParaRPr>
          </a:p>
          <a:p>
            <a:pPr>
              <a:lnSpc>
                <a:spcPct val="100000"/>
              </a:lnSpc>
            </a:pPr>
            <a:endParaRPr sz="2250">
              <a:latin typeface="宋体" panose="02010600030101010101" pitchFamily="2" charset="-122"/>
              <a:cs typeface="宋体" panose="02010600030101010101" pitchFamily="2" charset="-122"/>
            </a:endParaRPr>
          </a:p>
          <a:p>
            <a:pPr marL="12700">
              <a:lnSpc>
                <a:spcPct val="100000"/>
              </a:lnSpc>
            </a:pP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《雷锋之歌》</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757529" y="409702"/>
            <a:ext cx="4684395" cy="384175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微软雅黑" panose="020B0503020204020204" charset="-122"/>
                <a:cs typeface="微软雅黑" panose="020B0503020204020204" charset="-122"/>
              </a:rPr>
              <a:t>真 题 演</a:t>
            </a:r>
            <a:r>
              <a:rPr sz="2400" b="1" spc="-20"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练</a:t>
            </a:r>
            <a:endParaRPr sz="2400">
              <a:latin typeface="微软雅黑" panose="020B0503020204020204" charset="-122"/>
              <a:cs typeface="微软雅黑" panose="020B0503020204020204" charset="-122"/>
            </a:endParaRPr>
          </a:p>
          <a:p>
            <a:pPr marL="132080">
              <a:lnSpc>
                <a:spcPct val="100000"/>
              </a:lnSpc>
              <a:spcBef>
                <a:spcPts val="2680"/>
              </a:spcBef>
              <a:tabLst>
                <a:tab pos="3971925" algn="l"/>
                <a:tab pos="4366260" algn="l"/>
              </a:tabLst>
            </a:pPr>
            <a:r>
              <a:rPr sz="2400" dirty="0">
                <a:latin typeface="微软雅黑" panose="020B0503020204020204" charset="-122"/>
                <a:cs typeface="微软雅黑" panose="020B0503020204020204" charset="-122"/>
              </a:rPr>
              <a:t>浩然的处女作短篇小说是（	A	）</a:t>
            </a:r>
            <a:endParaRPr sz="2400">
              <a:latin typeface="微软雅黑" panose="020B0503020204020204" charset="-122"/>
              <a:cs typeface="微软雅黑" panose="020B0503020204020204" charset="-122"/>
            </a:endParaRPr>
          </a:p>
          <a:p>
            <a:pPr>
              <a:lnSpc>
                <a:spcPct val="100000"/>
              </a:lnSpc>
              <a:spcBef>
                <a:spcPts val="85"/>
              </a:spcBef>
            </a:pPr>
            <a:endParaRPr sz="2300">
              <a:latin typeface="微软雅黑" panose="020B0503020204020204" charset="-122"/>
              <a:cs typeface="微软雅黑" panose="020B0503020204020204" charset="-122"/>
            </a:endParaRPr>
          </a:p>
          <a:p>
            <a:pPr marL="132080" marR="2399665">
              <a:lnSpc>
                <a:spcPct val="150000"/>
              </a:lnSpc>
            </a:pPr>
            <a:r>
              <a:rPr sz="2400" b="1" spc="-5" dirty="0">
                <a:solidFill>
                  <a:srgbClr val="C00000"/>
                </a:solidFill>
                <a:latin typeface="微软雅黑" panose="020B0503020204020204" charset="-122"/>
                <a:cs typeface="微软雅黑" panose="020B0503020204020204" charset="-122"/>
              </a:rPr>
              <a:t>A:</a:t>
            </a:r>
            <a:r>
              <a:rPr sz="2400" b="1" dirty="0">
                <a:solidFill>
                  <a:srgbClr val="C00000"/>
                </a:solidFill>
                <a:latin typeface="微软雅黑" panose="020B0503020204020204" charset="-122"/>
                <a:cs typeface="微软雅黑" panose="020B0503020204020204" charset="-122"/>
              </a:rPr>
              <a:t>《喜鹊登枝》  </a:t>
            </a: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《艳阳天》 C:</a:t>
            </a:r>
            <a:r>
              <a:rPr sz="2400" dirty="0">
                <a:latin typeface="微软雅黑" panose="020B0503020204020204" charset="-122"/>
                <a:cs typeface="微软雅黑" panose="020B0503020204020204" charset="-122"/>
              </a:rPr>
              <a:t>《金光大道》 </a:t>
            </a: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《西沙儿女》</a:t>
            </a:r>
            <a:endParaRPr sz="2400">
              <a:latin typeface="微软雅黑" panose="020B0503020204020204" charset="-122"/>
              <a:cs typeface="微软雅黑" panose="020B0503020204020204" charset="-122"/>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757529" y="409702"/>
            <a:ext cx="10467340" cy="440182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微软雅黑" panose="020B0503020204020204" charset="-122"/>
                <a:cs typeface="微软雅黑" panose="020B0503020204020204" charset="-122"/>
              </a:rPr>
              <a:t>真 题 演</a:t>
            </a:r>
            <a:r>
              <a:rPr sz="2400" b="1" spc="-15"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练</a:t>
            </a:r>
            <a:endParaRPr sz="2400">
              <a:latin typeface="微软雅黑" panose="020B0503020204020204" charset="-122"/>
              <a:cs typeface="微软雅黑" panose="020B0503020204020204" charset="-122"/>
            </a:endParaRPr>
          </a:p>
          <a:p>
            <a:pPr marL="90805" marR="5080">
              <a:lnSpc>
                <a:spcPct val="150000"/>
              </a:lnSpc>
              <a:spcBef>
                <a:spcPts val="1330"/>
              </a:spcBef>
              <a:tabLst>
                <a:tab pos="6245225" algn="l"/>
              </a:tabLst>
            </a:pPr>
            <a:r>
              <a:rPr sz="2400" dirty="0">
                <a:latin typeface="微软雅黑" panose="020B0503020204020204" charset="-122"/>
                <a:cs typeface="微软雅黑" panose="020B0503020204020204" charset="-122"/>
              </a:rPr>
              <a:t>运用“文革”时期推向极致的斗争哲学去图解五十年代的农村生活，充分表现  “文革”文学的斗争主题的代表性作品是（	）</a:t>
            </a:r>
            <a:endParaRPr sz="2400">
              <a:latin typeface="微软雅黑" panose="020B0503020204020204" charset="-122"/>
              <a:cs typeface="微软雅黑" panose="020B0503020204020204" charset="-122"/>
            </a:endParaRPr>
          </a:p>
          <a:p>
            <a:pPr>
              <a:lnSpc>
                <a:spcPct val="100000"/>
              </a:lnSpc>
              <a:spcBef>
                <a:spcPts val="85"/>
              </a:spcBef>
            </a:pPr>
            <a:endParaRPr sz="2300">
              <a:latin typeface="微软雅黑" panose="020B0503020204020204" charset="-122"/>
              <a:cs typeface="微软雅黑" panose="020B0503020204020204" charset="-122"/>
            </a:endParaRPr>
          </a:p>
          <a:p>
            <a:pPr marL="90805" marR="7336790">
              <a:lnSpc>
                <a:spcPct val="150000"/>
              </a:lnSpc>
            </a:pPr>
            <a:r>
              <a:rPr sz="2400" dirty="0">
                <a:latin typeface="微软雅黑" panose="020B0503020204020204" charset="-122"/>
                <a:cs typeface="微软雅黑" panose="020B0503020204020204" charset="-122"/>
              </a:rPr>
              <a:t>A</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黎汝清《万山红遍》  </a:t>
            </a: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浩然《金光大道》 C:</a:t>
            </a:r>
            <a:r>
              <a:rPr sz="2400" dirty="0">
                <a:latin typeface="微软雅黑" panose="020B0503020204020204" charset="-122"/>
                <a:cs typeface="微软雅黑" panose="020B0503020204020204" charset="-122"/>
              </a:rPr>
              <a:t>克非《春潮急》</a:t>
            </a:r>
            <a:endParaRPr sz="2400">
              <a:latin typeface="微软雅黑" panose="020B0503020204020204" charset="-122"/>
              <a:cs typeface="微软雅黑" panose="020B0503020204020204" charset="-122"/>
            </a:endParaRPr>
          </a:p>
          <a:p>
            <a:pPr marL="90805">
              <a:lnSpc>
                <a:spcPct val="100000"/>
              </a:lnSpc>
              <a:spcBef>
                <a:spcPts val="1440"/>
              </a:spcBef>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李云德《沸腾的群山》</a:t>
            </a:r>
            <a:endParaRPr sz="2400">
              <a:latin typeface="微软雅黑" panose="020B0503020204020204" charset="-122"/>
              <a:cs typeface="微软雅黑" panose="020B0503020204020204" charset="-122"/>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757529" y="409702"/>
            <a:ext cx="10467340" cy="440182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微软雅黑" panose="020B0503020204020204" charset="-122"/>
                <a:cs typeface="微软雅黑" panose="020B0503020204020204" charset="-122"/>
              </a:rPr>
              <a:t>真 题 演</a:t>
            </a:r>
            <a:r>
              <a:rPr sz="2400" b="1" spc="-15"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练</a:t>
            </a:r>
            <a:endParaRPr sz="2400">
              <a:latin typeface="微软雅黑" panose="020B0503020204020204" charset="-122"/>
              <a:cs typeface="微软雅黑" panose="020B0503020204020204" charset="-122"/>
            </a:endParaRPr>
          </a:p>
          <a:p>
            <a:pPr marL="90805" marR="5080">
              <a:lnSpc>
                <a:spcPct val="150000"/>
              </a:lnSpc>
              <a:spcBef>
                <a:spcPts val="1330"/>
              </a:spcBef>
              <a:tabLst>
                <a:tab pos="6064250" algn="l"/>
                <a:tab pos="6435725" algn="l"/>
              </a:tabLst>
            </a:pPr>
            <a:r>
              <a:rPr sz="2400" dirty="0">
                <a:latin typeface="微软雅黑" panose="020B0503020204020204" charset="-122"/>
                <a:cs typeface="微软雅黑" panose="020B0503020204020204" charset="-122"/>
              </a:rPr>
              <a:t>运用“文革”时期推向极致的斗争哲学去图解五十年代的农村生活，充分表现  “文革”文学的斗争主题的代表性作品是（	B	）</a:t>
            </a:r>
            <a:endParaRPr sz="2400">
              <a:latin typeface="微软雅黑" panose="020B0503020204020204" charset="-122"/>
              <a:cs typeface="微软雅黑" panose="020B0503020204020204" charset="-122"/>
            </a:endParaRPr>
          </a:p>
          <a:p>
            <a:pPr>
              <a:lnSpc>
                <a:spcPct val="100000"/>
              </a:lnSpc>
              <a:spcBef>
                <a:spcPts val="85"/>
              </a:spcBef>
            </a:pPr>
            <a:endParaRPr sz="2300">
              <a:latin typeface="微软雅黑" panose="020B0503020204020204" charset="-122"/>
              <a:cs typeface="微软雅黑" panose="020B0503020204020204" charset="-122"/>
            </a:endParaRPr>
          </a:p>
          <a:p>
            <a:pPr marL="90805" marR="7336790">
              <a:lnSpc>
                <a:spcPct val="150000"/>
              </a:lnSpc>
            </a:pPr>
            <a:r>
              <a:rPr sz="2400" dirty="0">
                <a:latin typeface="微软雅黑" panose="020B0503020204020204" charset="-122"/>
                <a:cs typeface="微软雅黑" panose="020B0503020204020204" charset="-122"/>
              </a:rPr>
              <a:t>A</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黎汝清《万山红遍》  </a:t>
            </a:r>
            <a:r>
              <a:rPr sz="2400" b="1" spc="-5" dirty="0">
                <a:solidFill>
                  <a:srgbClr val="C00000"/>
                </a:solidFill>
                <a:latin typeface="微软雅黑" panose="020B0503020204020204" charset="-122"/>
                <a:cs typeface="微软雅黑" panose="020B0503020204020204" charset="-122"/>
              </a:rPr>
              <a:t>B:浩然《金光大道》 </a:t>
            </a:r>
            <a:r>
              <a:rPr sz="2400" spc="-5" dirty="0">
                <a:latin typeface="微软雅黑" panose="020B0503020204020204" charset="-122"/>
                <a:cs typeface="微软雅黑" panose="020B0503020204020204" charset="-122"/>
              </a:rPr>
              <a:t>C:</a:t>
            </a:r>
            <a:r>
              <a:rPr sz="2400" dirty="0">
                <a:latin typeface="微软雅黑" panose="020B0503020204020204" charset="-122"/>
                <a:cs typeface="微软雅黑" panose="020B0503020204020204" charset="-122"/>
              </a:rPr>
              <a:t>克非《春潮急》</a:t>
            </a:r>
            <a:endParaRPr sz="2400">
              <a:latin typeface="微软雅黑" panose="020B0503020204020204" charset="-122"/>
              <a:cs typeface="微软雅黑" panose="020B0503020204020204" charset="-122"/>
            </a:endParaRPr>
          </a:p>
          <a:p>
            <a:pPr marL="90805">
              <a:lnSpc>
                <a:spcPct val="100000"/>
              </a:lnSpc>
              <a:spcBef>
                <a:spcPts val="1440"/>
              </a:spcBef>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李云德《沸腾的群山》</a:t>
            </a:r>
            <a:endParaRPr sz="2400">
              <a:latin typeface="微软雅黑" panose="020B0503020204020204" charset="-122"/>
              <a:cs typeface="微软雅黑" panose="020B0503020204020204" charset="-122"/>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757529" y="409702"/>
            <a:ext cx="2583815" cy="109791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微软雅黑" panose="020B0503020204020204" charset="-122"/>
                <a:cs typeface="微软雅黑" panose="020B0503020204020204" charset="-122"/>
              </a:rPr>
              <a:t>真 题 演</a:t>
            </a:r>
            <a:r>
              <a:rPr sz="2400" b="1" spc="-35"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练</a:t>
            </a:r>
            <a:endParaRPr sz="2400">
              <a:latin typeface="微软雅黑" panose="020B0503020204020204" charset="-122"/>
              <a:cs typeface="微软雅黑" panose="020B0503020204020204" charset="-122"/>
            </a:endParaRPr>
          </a:p>
          <a:p>
            <a:pPr marL="132080">
              <a:lnSpc>
                <a:spcPct val="100000"/>
              </a:lnSpc>
              <a:spcBef>
                <a:spcPts val="2680"/>
              </a:spcBef>
            </a:pPr>
            <a:r>
              <a:rPr sz="2400" dirty="0">
                <a:latin typeface="微软雅黑" panose="020B0503020204020204" charset="-122"/>
                <a:cs typeface="微软雅黑" panose="020B0503020204020204" charset="-122"/>
              </a:rPr>
              <a:t>在艺术构思上，（</a:t>
            </a:r>
            <a:endParaRPr sz="24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3587241" y="1116329"/>
            <a:ext cx="5511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）集中代表了“文革”文学的构思模式。</a:t>
            </a:r>
            <a:endParaRPr sz="2400">
              <a:latin typeface="微软雅黑" panose="020B0503020204020204" charset="-122"/>
              <a:cs typeface="微软雅黑" panose="020B0503020204020204" charset="-122"/>
            </a:endParaRPr>
          </a:p>
        </p:txBody>
      </p:sp>
      <p:sp>
        <p:nvSpPr>
          <p:cNvPr id="8" name="object 8"/>
          <p:cNvSpPr txBox="1"/>
          <p:nvPr/>
        </p:nvSpPr>
        <p:spPr>
          <a:xfrm>
            <a:off x="877316" y="2031471"/>
            <a:ext cx="2142490" cy="2219960"/>
          </a:xfrm>
          <a:prstGeom prst="rect">
            <a:avLst/>
          </a:prstGeom>
        </p:spPr>
        <p:txBody>
          <a:bodyPr vert="horz" wrap="square" lIns="0" tIns="12065" rIns="0" bIns="0" rtlCol="0">
            <a:spAutoFit/>
          </a:bodyPr>
          <a:lstStyle/>
          <a:p>
            <a:pPr marL="12700" marR="5080" algn="just">
              <a:lnSpc>
                <a:spcPct val="150000"/>
              </a:lnSpc>
              <a:spcBef>
                <a:spcPts val="95"/>
              </a:spcBef>
            </a:pPr>
            <a:r>
              <a:rPr sz="2400" dirty="0">
                <a:latin typeface="微软雅黑" panose="020B0503020204020204" charset="-122"/>
                <a:cs typeface="微软雅黑" panose="020B0503020204020204" charset="-122"/>
              </a:rPr>
              <a:t>A</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《金光大道》  </a:t>
            </a: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《相信未来》 C:</a:t>
            </a:r>
            <a:r>
              <a:rPr sz="2400" dirty="0">
                <a:latin typeface="微软雅黑" panose="020B0503020204020204" charset="-122"/>
                <a:cs typeface="微软雅黑" panose="020B0503020204020204" charset="-122"/>
              </a:rPr>
              <a:t>《春苗》</a:t>
            </a:r>
            <a:endParaRPr sz="2400">
              <a:latin typeface="微软雅黑" panose="020B0503020204020204" charset="-122"/>
              <a:cs typeface="微软雅黑" panose="020B0503020204020204" charset="-122"/>
            </a:endParaRPr>
          </a:p>
          <a:p>
            <a:pPr marL="12700">
              <a:lnSpc>
                <a:spcPct val="100000"/>
              </a:lnSpc>
              <a:spcBef>
                <a:spcPts val="1440"/>
              </a:spcBef>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《反击》</a:t>
            </a:r>
            <a:endParaRPr sz="2400">
              <a:latin typeface="微软雅黑" panose="020B0503020204020204" charset="-122"/>
              <a:cs typeface="微软雅黑" panose="020B0503020204020204"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757529" y="409702"/>
            <a:ext cx="8646795" cy="384175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微软雅黑" panose="020B0503020204020204" charset="-122"/>
                <a:cs typeface="微软雅黑" panose="020B0503020204020204" charset="-122"/>
              </a:rPr>
              <a:t>真 题 演</a:t>
            </a:r>
            <a:r>
              <a:rPr sz="2400" b="1" spc="-15"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练</a:t>
            </a:r>
            <a:endParaRPr sz="2400">
              <a:latin typeface="微软雅黑" panose="020B0503020204020204" charset="-122"/>
              <a:cs typeface="微软雅黑" panose="020B0503020204020204" charset="-122"/>
            </a:endParaRPr>
          </a:p>
          <a:p>
            <a:pPr marL="132080">
              <a:lnSpc>
                <a:spcPct val="100000"/>
              </a:lnSpc>
              <a:spcBef>
                <a:spcPts val="2680"/>
              </a:spcBef>
              <a:tabLst>
                <a:tab pos="2752090" algn="l"/>
                <a:tab pos="3147060" algn="l"/>
              </a:tabLst>
            </a:pPr>
            <a:r>
              <a:rPr sz="2400" dirty="0">
                <a:latin typeface="微软雅黑" panose="020B0503020204020204" charset="-122"/>
                <a:cs typeface="微软雅黑" panose="020B0503020204020204" charset="-122"/>
              </a:rPr>
              <a:t>在艺术构思上，（	A	）集中代表了“文革”文学的构思模式。</a:t>
            </a:r>
            <a:endParaRPr sz="2400">
              <a:latin typeface="微软雅黑" panose="020B0503020204020204" charset="-122"/>
              <a:cs typeface="微软雅黑" panose="020B0503020204020204" charset="-122"/>
            </a:endParaRPr>
          </a:p>
          <a:p>
            <a:pPr>
              <a:lnSpc>
                <a:spcPct val="100000"/>
              </a:lnSpc>
              <a:spcBef>
                <a:spcPts val="85"/>
              </a:spcBef>
            </a:pPr>
            <a:endParaRPr sz="2300">
              <a:latin typeface="微软雅黑" panose="020B0503020204020204" charset="-122"/>
              <a:cs typeface="微软雅黑" panose="020B0503020204020204" charset="-122"/>
            </a:endParaRPr>
          </a:p>
          <a:p>
            <a:pPr marL="132080" marR="6361430" algn="just">
              <a:lnSpc>
                <a:spcPct val="150000"/>
              </a:lnSpc>
            </a:pPr>
            <a:r>
              <a:rPr sz="2400" b="1" spc="-5" dirty="0">
                <a:solidFill>
                  <a:srgbClr val="C00000"/>
                </a:solidFill>
                <a:latin typeface="微软雅黑" panose="020B0503020204020204" charset="-122"/>
                <a:cs typeface="微软雅黑" panose="020B0503020204020204" charset="-122"/>
              </a:rPr>
              <a:t>A:</a:t>
            </a:r>
            <a:r>
              <a:rPr sz="2400" b="1" dirty="0">
                <a:solidFill>
                  <a:srgbClr val="C00000"/>
                </a:solidFill>
                <a:latin typeface="微软雅黑" panose="020B0503020204020204" charset="-122"/>
                <a:cs typeface="微软雅黑" panose="020B0503020204020204" charset="-122"/>
              </a:rPr>
              <a:t>《金光大道》  </a:t>
            </a: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《相信未来》 C:</a:t>
            </a:r>
            <a:r>
              <a:rPr sz="2400" dirty="0">
                <a:latin typeface="微软雅黑" panose="020B0503020204020204" charset="-122"/>
                <a:cs typeface="微软雅黑" panose="020B0503020204020204" charset="-122"/>
              </a:rPr>
              <a:t>《春苗》</a:t>
            </a:r>
            <a:endParaRPr sz="2400">
              <a:latin typeface="微软雅黑" panose="020B0503020204020204" charset="-122"/>
              <a:cs typeface="微软雅黑" panose="020B0503020204020204" charset="-122"/>
            </a:endParaRPr>
          </a:p>
          <a:p>
            <a:pPr marL="132080">
              <a:lnSpc>
                <a:spcPct val="100000"/>
              </a:lnSpc>
              <a:spcBef>
                <a:spcPts val="1440"/>
              </a:spcBef>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《反击》</a:t>
            </a:r>
            <a:endParaRPr sz="2400">
              <a:latin typeface="微软雅黑" panose="020B0503020204020204" charset="-122"/>
              <a:cs typeface="微软雅黑" panose="020B0503020204020204" charset="-122"/>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757529" y="409702"/>
            <a:ext cx="2583815" cy="109791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微软雅黑" panose="020B0503020204020204" charset="-122"/>
                <a:cs typeface="微软雅黑" panose="020B0503020204020204" charset="-122"/>
              </a:rPr>
              <a:t>真 题 演</a:t>
            </a:r>
            <a:r>
              <a:rPr sz="2400" b="1" spc="-35"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练</a:t>
            </a:r>
            <a:endParaRPr sz="2400">
              <a:latin typeface="微软雅黑" panose="020B0503020204020204" charset="-122"/>
              <a:cs typeface="微软雅黑" panose="020B0503020204020204" charset="-122"/>
            </a:endParaRPr>
          </a:p>
          <a:p>
            <a:pPr marL="132080">
              <a:lnSpc>
                <a:spcPct val="100000"/>
              </a:lnSpc>
              <a:spcBef>
                <a:spcPts val="2680"/>
              </a:spcBef>
            </a:pPr>
            <a:r>
              <a:rPr sz="2400" dirty="0">
                <a:latin typeface="微软雅黑" panose="020B0503020204020204" charset="-122"/>
                <a:cs typeface="微软雅黑" panose="020B0503020204020204" charset="-122"/>
              </a:rPr>
              <a:t>《金光大道》是（</a:t>
            </a:r>
            <a:endParaRPr sz="24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3768597" y="1116329"/>
            <a:ext cx="2463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）的代表作之一。</a:t>
            </a:r>
            <a:endParaRPr sz="2400">
              <a:latin typeface="微软雅黑" panose="020B0503020204020204" charset="-122"/>
              <a:cs typeface="微软雅黑" panose="020B0503020204020204" charset="-122"/>
            </a:endParaRPr>
          </a:p>
        </p:txBody>
      </p:sp>
      <p:sp>
        <p:nvSpPr>
          <p:cNvPr id="8" name="object 8"/>
          <p:cNvSpPr txBox="1"/>
          <p:nvPr/>
        </p:nvSpPr>
        <p:spPr>
          <a:xfrm>
            <a:off x="877316" y="2031471"/>
            <a:ext cx="1228090" cy="2219960"/>
          </a:xfrm>
          <a:prstGeom prst="rect">
            <a:avLst/>
          </a:prstGeom>
        </p:spPr>
        <p:txBody>
          <a:bodyPr vert="horz" wrap="square" lIns="0" tIns="12065" rIns="0" bIns="0" rtlCol="0">
            <a:spAutoFit/>
          </a:bodyPr>
          <a:lstStyle/>
          <a:p>
            <a:pPr marL="12700" marR="5080">
              <a:lnSpc>
                <a:spcPct val="150000"/>
              </a:lnSpc>
              <a:spcBef>
                <a:spcPts val="95"/>
              </a:spcBef>
            </a:pPr>
            <a:r>
              <a:rPr sz="2400" dirty="0">
                <a:latin typeface="微软雅黑" panose="020B0503020204020204" charset="-122"/>
                <a:cs typeface="微软雅黑" panose="020B0503020204020204" charset="-122"/>
              </a:rPr>
              <a:t>A</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郭小川  </a:t>
            </a: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浩然 </a:t>
            </a:r>
            <a:r>
              <a:rPr sz="2400" dirty="0">
                <a:latin typeface="微软雅黑" panose="020B0503020204020204" charset="-122"/>
                <a:cs typeface="微软雅黑" panose="020B0503020204020204" charset="-122"/>
              </a:rPr>
              <a:t>C</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郭路生  </a:t>
            </a: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穆旦</a:t>
            </a:r>
            <a:endParaRPr sz="2400">
              <a:latin typeface="微软雅黑" panose="020B0503020204020204" charset="-122"/>
              <a:cs typeface="微软雅黑" panose="020B0503020204020204"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757529" y="409702"/>
            <a:ext cx="2583815" cy="109791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微软雅黑" panose="020B0503020204020204" charset="-122"/>
                <a:cs typeface="微软雅黑" panose="020B0503020204020204" charset="-122"/>
              </a:rPr>
              <a:t>真 题 演</a:t>
            </a:r>
            <a:r>
              <a:rPr sz="2400" b="1" spc="-35"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练</a:t>
            </a:r>
            <a:endParaRPr sz="2400">
              <a:latin typeface="微软雅黑" panose="020B0503020204020204" charset="-122"/>
              <a:cs typeface="微软雅黑" panose="020B0503020204020204" charset="-122"/>
            </a:endParaRPr>
          </a:p>
          <a:p>
            <a:pPr marL="132080">
              <a:lnSpc>
                <a:spcPct val="100000"/>
              </a:lnSpc>
              <a:spcBef>
                <a:spcPts val="2680"/>
              </a:spcBef>
            </a:pPr>
            <a:r>
              <a:rPr sz="2400" dirty="0">
                <a:latin typeface="微软雅黑" panose="020B0503020204020204" charset="-122"/>
                <a:cs typeface="微软雅黑" panose="020B0503020204020204" charset="-122"/>
              </a:rPr>
              <a:t>《金光大道》是（</a:t>
            </a:r>
            <a:endParaRPr sz="24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3587241" y="1116329"/>
            <a:ext cx="2835910" cy="391160"/>
          </a:xfrm>
          <a:prstGeom prst="rect">
            <a:avLst/>
          </a:prstGeom>
        </p:spPr>
        <p:txBody>
          <a:bodyPr vert="horz" wrap="square" lIns="0" tIns="12700" rIns="0" bIns="0" rtlCol="0">
            <a:spAutoFit/>
          </a:bodyPr>
          <a:lstStyle/>
          <a:p>
            <a:pPr marL="12700">
              <a:lnSpc>
                <a:spcPct val="100000"/>
              </a:lnSpc>
              <a:spcBef>
                <a:spcPts val="100"/>
              </a:spcBef>
              <a:tabLst>
                <a:tab pos="384175" algn="l"/>
              </a:tabLst>
            </a:pPr>
            <a:r>
              <a:rPr sz="2400" dirty="0">
                <a:latin typeface="微软雅黑" panose="020B0503020204020204" charset="-122"/>
                <a:cs typeface="微软雅黑" panose="020B0503020204020204" charset="-122"/>
              </a:rPr>
              <a:t>B	）的代表作之一。</a:t>
            </a:r>
            <a:endParaRPr sz="2400">
              <a:latin typeface="微软雅黑" panose="020B0503020204020204" charset="-122"/>
              <a:cs typeface="微软雅黑" panose="020B0503020204020204" charset="-122"/>
            </a:endParaRPr>
          </a:p>
        </p:txBody>
      </p:sp>
      <p:sp>
        <p:nvSpPr>
          <p:cNvPr id="8" name="object 8"/>
          <p:cNvSpPr txBox="1"/>
          <p:nvPr/>
        </p:nvSpPr>
        <p:spPr>
          <a:xfrm>
            <a:off x="877316" y="2031471"/>
            <a:ext cx="1228090" cy="2219960"/>
          </a:xfrm>
          <a:prstGeom prst="rect">
            <a:avLst/>
          </a:prstGeom>
        </p:spPr>
        <p:txBody>
          <a:bodyPr vert="horz" wrap="square" lIns="0" tIns="12065" rIns="0" bIns="0" rtlCol="0">
            <a:spAutoFit/>
          </a:bodyPr>
          <a:lstStyle/>
          <a:p>
            <a:pPr marL="12700" marR="5080">
              <a:lnSpc>
                <a:spcPct val="150000"/>
              </a:lnSpc>
              <a:spcBef>
                <a:spcPts val="95"/>
              </a:spcBef>
            </a:pPr>
            <a:r>
              <a:rPr sz="2400" dirty="0">
                <a:latin typeface="微软雅黑" panose="020B0503020204020204" charset="-122"/>
                <a:cs typeface="微软雅黑" panose="020B0503020204020204" charset="-122"/>
              </a:rPr>
              <a:t>A</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郭小川  </a:t>
            </a:r>
            <a:r>
              <a:rPr sz="2400" b="1" spc="-5" dirty="0">
                <a:solidFill>
                  <a:srgbClr val="C00000"/>
                </a:solidFill>
                <a:latin typeface="微软雅黑" panose="020B0503020204020204" charset="-122"/>
                <a:cs typeface="微软雅黑" panose="020B0503020204020204" charset="-122"/>
              </a:rPr>
              <a:t>B:浩然 </a:t>
            </a:r>
            <a:r>
              <a:rPr sz="2400" dirty="0">
                <a:latin typeface="微软雅黑" panose="020B0503020204020204" charset="-122"/>
                <a:cs typeface="微软雅黑" panose="020B0503020204020204" charset="-122"/>
              </a:rPr>
              <a:t>C</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郭路生  </a:t>
            </a: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穆旦</a:t>
            </a:r>
            <a:endParaRPr sz="2400">
              <a:latin typeface="微软雅黑" panose="020B0503020204020204" charset="-122"/>
              <a:cs typeface="微软雅黑" panose="020B0503020204020204"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0000" y="2007235"/>
            <a:ext cx="10041890" cy="2220595"/>
          </a:xfrm>
          <a:prstGeom prst="rect">
            <a:avLst/>
          </a:prstGeom>
        </p:spPr>
        <p:txBody>
          <a:bodyPr vert="horz" wrap="square" lIns="0" tIns="195580" rIns="0" bIns="0" rtlCol="0">
            <a:spAutoFit/>
          </a:bodyPr>
          <a:lstStyle/>
          <a:p>
            <a:pPr marL="12700">
              <a:lnSpc>
                <a:spcPct val="100000"/>
              </a:lnSpc>
              <a:spcBef>
                <a:spcPts val="1540"/>
              </a:spcBef>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1304</a:t>
            </a:r>
            <a:r>
              <a:rPr sz="18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运用“文革”时期推向极致的斗争哲学去图解五十年代的农村生</a:t>
            </a:r>
            <a:endParaRPr sz="2400">
              <a:latin typeface="微软雅黑" panose="020B0503020204020204" charset="-122"/>
              <a:cs typeface="微软雅黑" panose="020B0503020204020204" charset="-122"/>
            </a:endParaRPr>
          </a:p>
          <a:p>
            <a:pPr marL="12700">
              <a:lnSpc>
                <a:spcPct val="100000"/>
              </a:lnSpc>
              <a:spcBef>
                <a:spcPts val="1440"/>
              </a:spcBef>
            </a:pPr>
            <a:r>
              <a:rPr sz="2400" dirty="0">
                <a:latin typeface="微软雅黑" panose="020B0503020204020204" charset="-122"/>
                <a:cs typeface="微软雅黑" panose="020B0503020204020204" charset="-122"/>
              </a:rPr>
              <a:t>活，充分表现“文革”文学的斗争主题的代表性作品是</a:t>
            </a:r>
            <a:endParaRPr sz="2400">
              <a:latin typeface="微软雅黑" panose="020B0503020204020204" charset="-122"/>
              <a:cs typeface="微软雅黑" panose="020B0503020204020204" charset="-122"/>
            </a:endParaRPr>
          </a:p>
          <a:p>
            <a:pPr marL="193675" marR="3117850">
              <a:lnSpc>
                <a:spcPct val="150000"/>
              </a:lnSpc>
              <a:tabLst>
                <a:tab pos="3298825" algn="l"/>
                <a:tab pos="4213225" algn="l"/>
              </a:tabLst>
            </a:pPr>
            <a:r>
              <a:rPr sz="2400" dirty="0">
                <a:latin typeface="微软雅黑" panose="020B0503020204020204" charset="-122"/>
                <a:cs typeface="微软雅黑" panose="020B0503020204020204" charset="-122"/>
              </a:rPr>
              <a:t>A．黎汝清《万山红遍》	</a:t>
            </a: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浩然《金光大道》  </a:t>
            </a:r>
            <a:r>
              <a:rPr sz="2400" spc="-5" dirty="0">
                <a:latin typeface="微软雅黑" panose="020B0503020204020204" charset="-122"/>
                <a:cs typeface="微软雅黑" panose="020B0503020204020204" charset="-122"/>
              </a:rPr>
              <a:t>C.</a:t>
            </a:r>
            <a:r>
              <a:rPr sz="2400" dirty="0">
                <a:latin typeface="微软雅黑" panose="020B0503020204020204" charset="-122"/>
                <a:cs typeface="微软雅黑" panose="020B0503020204020204" charset="-122"/>
              </a:rPr>
              <a:t>克非《春潮急》	</a:t>
            </a:r>
            <a:r>
              <a:rPr sz="2400" spc="-90"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李云德《沸腾的群山》</a:t>
            </a:r>
            <a:endParaRPr sz="2400">
              <a:latin typeface="微软雅黑" panose="020B0503020204020204" charset="-122"/>
              <a:cs typeface="微软雅黑" panose="020B0503020204020204" charset="-122"/>
            </a:endParaRPr>
          </a:p>
        </p:txBody>
      </p:sp>
      <p:sp>
        <p:nvSpPr>
          <p:cNvPr id="8" name="object 8"/>
          <p:cNvSpPr txBox="1"/>
          <p:nvPr/>
        </p:nvSpPr>
        <p:spPr>
          <a:xfrm>
            <a:off x="9503409" y="6368416"/>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757529" y="409702"/>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31900" y="2188210"/>
            <a:ext cx="10041890" cy="2220595"/>
          </a:xfrm>
          <a:prstGeom prst="rect">
            <a:avLst/>
          </a:prstGeom>
        </p:spPr>
        <p:txBody>
          <a:bodyPr vert="horz" wrap="square" lIns="0" tIns="195580" rIns="0" bIns="0" rtlCol="0">
            <a:spAutoFit/>
          </a:bodyPr>
          <a:lstStyle/>
          <a:p>
            <a:pPr marL="12700">
              <a:lnSpc>
                <a:spcPct val="100000"/>
              </a:lnSpc>
              <a:spcBef>
                <a:spcPts val="1540"/>
              </a:spcBef>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1304</a:t>
            </a:r>
            <a:r>
              <a:rPr sz="18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运用“文革”时期推向极致的斗争哲学去图解五十年代的农村生</a:t>
            </a:r>
            <a:endParaRPr sz="2400">
              <a:latin typeface="微软雅黑" panose="020B0503020204020204" charset="-122"/>
              <a:cs typeface="微软雅黑" panose="020B0503020204020204" charset="-122"/>
            </a:endParaRPr>
          </a:p>
          <a:p>
            <a:pPr marL="12700">
              <a:lnSpc>
                <a:spcPct val="100000"/>
              </a:lnSpc>
              <a:spcBef>
                <a:spcPts val="1440"/>
              </a:spcBef>
            </a:pPr>
            <a:r>
              <a:rPr sz="2400" dirty="0">
                <a:latin typeface="微软雅黑" panose="020B0503020204020204" charset="-122"/>
                <a:cs typeface="微软雅黑" panose="020B0503020204020204" charset="-122"/>
              </a:rPr>
              <a:t>活，充分表现“文革”文学的斗争主题的代表性作品是</a:t>
            </a:r>
            <a:endParaRPr sz="2400">
              <a:latin typeface="微软雅黑" panose="020B0503020204020204" charset="-122"/>
              <a:cs typeface="微软雅黑" panose="020B0503020204020204" charset="-122"/>
            </a:endParaRPr>
          </a:p>
          <a:p>
            <a:pPr marL="193675">
              <a:lnSpc>
                <a:spcPct val="100000"/>
              </a:lnSpc>
              <a:spcBef>
                <a:spcPts val="1440"/>
              </a:spcBef>
              <a:tabLst>
                <a:tab pos="4213225" algn="l"/>
              </a:tabLst>
            </a:pPr>
            <a:r>
              <a:rPr sz="2400" dirty="0">
                <a:latin typeface="微软雅黑" panose="020B0503020204020204" charset="-122"/>
                <a:cs typeface="微软雅黑" panose="020B0503020204020204" charset="-122"/>
              </a:rPr>
              <a:t>A．黎汝清《万山红遍》	</a:t>
            </a:r>
            <a:r>
              <a:rPr sz="2400" b="1" spc="-5" dirty="0">
                <a:solidFill>
                  <a:srgbClr val="C00000"/>
                </a:solidFill>
                <a:latin typeface="微软雅黑" panose="020B0503020204020204" charset="-122"/>
                <a:cs typeface="微软雅黑" panose="020B0503020204020204" charset="-122"/>
              </a:rPr>
              <a:t>B.</a:t>
            </a:r>
            <a:r>
              <a:rPr sz="2400" b="1" dirty="0">
                <a:solidFill>
                  <a:srgbClr val="C00000"/>
                </a:solidFill>
                <a:latin typeface="微软雅黑" panose="020B0503020204020204" charset="-122"/>
                <a:cs typeface="微软雅黑" panose="020B0503020204020204" charset="-122"/>
              </a:rPr>
              <a:t>浩然《金光大道》</a:t>
            </a:r>
            <a:endParaRPr sz="2400">
              <a:latin typeface="微软雅黑" panose="020B0503020204020204" charset="-122"/>
              <a:cs typeface="微软雅黑" panose="020B0503020204020204" charset="-122"/>
            </a:endParaRPr>
          </a:p>
          <a:p>
            <a:pPr marL="193675">
              <a:lnSpc>
                <a:spcPct val="100000"/>
              </a:lnSpc>
              <a:spcBef>
                <a:spcPts val="1440"/>
              </a:spcBef>
              <a:tabLst>
                <a:tab pos="3298825" algn="l"/>
              </a:tabLst>
            </a:pPr>
            <a:r>
              <a:rPr sz="2400" spc="-5" dirty="0">
                <a:latin typeface="微软雅黑" panose="020B0503020204020204" charset="-122"/>
                <a:cs typeface="微软雅黑" panose="020B0503020204020204" charset="-122"/>
              </a:rPr>
              <a:t>C.</a:t>
            </a:r>
            <a:r>
              <a:rPr sz="2400" dirty="0">
                <a:latin typeface="微软雅黑" panose="020B0503020204020204" charset="-122"/>
                <a:cs typeface="微软雅黑" panose="020B0503020204020204" charset="-122"/>
              </a:rPr>
              <a:t>克非《春潮急》	</a:t>
            </a:r>
            <a:r>
              <a:rPr sz="2400" spc="-90"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李云德《沸腾的群山》</a:t>
            </a:r>
            <a:endParaRPr sz="2400">
              <a:latin typeface="微软雅黑" panose="020B0503020204020204" charset="-122"/>
              <a:cs typeface="微软雅黑" panose="020B0503020204020204" charset="-122"/>
            </a:endParaRPr>
          </a:p>
        </p:txBody>
      </p:sp>
      <p:sp>
        <p:nvSpPr>
          <p:cNvPr id="8" name="object 8"/>
          <p:cNvSpPr txBox="1"/>
          <p:nvPr/>
        </p:nvSpPr>
        <p:spPr>
          <a:xfrm>
            <a:off x="9503409" y="6368416"/>
            <a:ext cx="478790"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757529" y="409702"/>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36167" y="1343914"/>
            <a:ext cx="3767454"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下列属于闻捷诗歌的是（</a:t>
            </a:r>
            <a:r>
              <a:rPr sz="2400" spc="-63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10"/>
              </a:spcBef>
            </a:pPr>
            <a:endParaRPr sz="1750">
              <a:latin typeface="宋体" panose="02010600030101010101" pitchFamily="2" charset="-122"/>
              <a:cs typeface="宋体" panose="02010600030101010101" pitchFamily="2" charset="-122"/>
            </a:endParaRPr>
          </a:p>
          <a:p>
            <a:pPr marL="12700">
              <a:lnSpc>
                <a:spcPct val="100000"/>
              </a:lnSpc>
            </a:pPr>
            <a:r>
              <a:rPr sz="2400" spc="-5"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《天山牧歌</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1308735">
              <a:lnSpc>
                <a:spcPct val="200000"/>
              </a:lnSpc>
              <a:spcBef>
                <a:spcPts val="5"/>
              </a:spcBef>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《白雪的赞歌》 </a:t>
            </a: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《三门峡歌</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《桂林山水歌》</a:t>
            </a:r>
            <a:endParaRPr sz="2400">
              <a:latin typeface="宋体" panose="02010600030101010101" pitchFamily="2" charset="-122"/>
              <a:cs typeface="宋体" panose="02010600030101010101" pitchFamily="2" charset="-122"/>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36167" y="1343914"/>
            <a:ext cx="3767454"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下列属于闻捷诗歌的是（</a:t>
            </a:r>
            <a:r>
              <a:rPr sz="2400" spc="-63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10"/>
              </a:spcBef>
            </a:pPr>
            <a:endParaRPr sz="1750">
              <a:latin typeface="宋体" panose="02010600030101010101" pitchFamily="2" charset="-122"/>
              <a:cs typeface="宋体" panose="02010600030101010101" pitchFamily="2" charset="-122"/>
            </a:endParaRPr>
          </a:p>
          <a:p>
            <a:pPr marL="12700">
              <a:lnSpc>
                <a:spcPct val="100000"/>
              </a:lnSpc>
            </a:pPr>
            <a:r>
              <a:rPr sz="2400" b="1" spc="-5" dirty="0">
                <a:solidFill>
                  <a:srgbClr val="C00000"/>
                </a:solidFill>
                <a:latin typeface="Arial" panose="020B0604020202020204"/>
                <a:cs typeface="Arial" panose="020B0604020202020204"/>
              </a:rPr>
              <a:t>A:</a:t>
            </a:r>
            <a:r>
              <a:rPr sz="2400" b="1" spc="-5" dirty="0">
                <a:solidFill>
                  <a:srgbClr val="C00000"/>
                </a:solidFill>
                <a:latin typeface="宋体" panose="02010600030101010101" pitchFamily="2" charset="-122"/>
                <a:cs typeface="宋体" panose="02010600030101010101" pitchFamily="2" charset="-122"/>
              </a:rPr>
              <a:t>《天山牧歌</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1308735">
              <a:lnSpc>
                <a:spcPct val="200000"/>
              </a:lnSpc>
              <a:spcBef>
                <a:spcPts val="5"/>
              </a:spcBef>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《白雪的赞歌》 </a:t>
            </a: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《三门峡歌</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《桂林山水歌》</a:t>
            </a:r>
            <a:endParaRPr sz="2400">
              <a:latin typeface="宋体" panose="02010600030101010101" pitchFamily="2" charset="-122"/>
              <a:cs typeface="宋体" panose="02010600030101010101" pitchFamily="2" charset="-122"/>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2609850" y="451485"/>
            <a:ext cx="6276975" cy="452120"/>
          </a:xfrm>
          <a:prstGeom prst="rect">
            <a:avLst/>
          </a:prstGeom>
        </p:spPr>
        <p:txBody>
          <a:bodyPr vert="horz" wrap="square" lIns="0" tIns="12065" rIns="0" bIns="0" rtlCol="0">
            <a:spAutoFit/>
          </a:bodyPr>
          <a:lstStyle/>
          <a:p>
            <a:pPr marL="12700">
              <a:lnSpc>
                <a:spcPct val="100000"/>
              </a:lnSpc>
              <a:spcBef>
                <a:spcPts val="95"/>
              </a:spcBef>
              <a:tabLst>
                <a:tab pos="5194300" algn="l"/>
              </a:tabLst>
            </a:pPr>
            <a:r>
              <a:rPr sz="2800" spc="5" dirty="0">
                <a:latin typeface="楷体" panose="02010609060101010101" charset="-122"/>
                <a:cs typeface="楷体" panose="02010609060101010101" charset="-122"/>
              </a:rPr>
              <a:t>《</a:t>
            </a:r>
            <a:r>
              <a:rPr sz="2800" spc="-10" dirty="0">
                <a:latin typeface="楷体" panose="02010609060101010101" charset="-122"/>
                <a:cs typeface="楷体" panose="02010609060101010101" charset="-122"/>
              </a:rPr>
              <a:t>甘蔗</a:t>
            </a:r>
            <a:r>
              <a:rPr sz="2800" spc="5" dirty="0">
                <a:latin typeface="楷体" panose="02010609060101010101" charset="-122"/>
                <a:cs typeface="楷体" panose="02010609060101010101" charset="-122"/>
              </a:rPr>
              <a:t>林—</a:t>
            </a:r>
            <a:r>
              <a:rPr sz="2800" spc="-5" dirty="0">
                <a:latin typeface="楷体" panose="02010609060101010101" charset="-122"/>
                <a:cs typeface="楷体" panose="02010609060101010101" charset="-122"/>
              </a:rPr>
              <a:t>—青纱</a:t>
            </a:r>
            <a:r>
              <a:rPr sz="2800" spc="5" dirty="0">
                <a:latin typeface="楷体" panose="02010609060101010101" charset="-122"/>
                <a:cs typeface="楷体" panose="02010609060101010101" charset="-122"/>
              </a:rPr>
              <a:t>帐</a:t>
            </a:r>
            <a:r>
              <a:rPr sz="2800" spc="-5" dirty="0">
                <a:latin typeface="楷体" panose="02010609060101010101" charset="-122"/>
                <a:cs typeface="楷体" panose="02010609060101010101" charset="-122"/>
              </a:rPr>
              <a:t>》节</a:t>
            </a:r>
            <a:r>
              <a:rPr sz="2800" spc="-15" dirty="0">
                <a:latin typeface="楷体" panose="02010609060101010101" charset="-122"/>
                <a:cs typeface="楷体" panose="02010609060101010101" charset="-122"/>
              </a:rPr>
              <a:t>选</a:t>
            </a:r>
            <a:r>
              <a:rPr sz="2800" dirty="0">
                <a:latin typeface="楷体" panose="02010609060101010101" charset="-122"/>
                <a:cs typeface="楷体" panose="02010609060101010101" charset="-122"/>
              </a:rPr>
              <a:t>	</a:t>
            </a:r>
            <a:r>
              <a:rPr sz="2800" spc="-10" dirty="0">
                <a:latin typeface="楷体" panose="02010609060101010101" charset="-122"/>
                <a:cs typeface="楷体" panose="02010609060101010101" charset="-122"/>
              </a:rPr>
              <a:t>郭</a:t>
            </a:r>
            <a:r>
              <a:rPr sz="2800" spc="5" dirty="0">
                <a:latin typeface="楷体" panose="02010609060101010101" charset="-122"/>
                <a:cs typeface="楷体" panose="02010609060101010101" charset="-122"/>
              </a:rPr>
              <a:t>小</a:t>
            </a:r>
            <a:r>
              <a:rPr sz="2800" spc="-15" dirty="0">
                <a:latin typeface="楷体" panose="02010609060101010101" charset="-122"/>
                <a:cs typeface="楷体" panose="02010609060101010101" charset="-122"/>
              </a:rPr>
              <a:t>川</a:t>
            </a:r>
            <a:endParaRPr sz="2800">
              <a:latin typeface="楷体" panose="02010609060101010101" charset="-122"/>
              <a:cs typeface="楷体" panose="02010609060101010101"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2839973" y="1240916"/>
            <a:ext cx="5816600" cy="4791710"/>
          </a:xfrm>
          <a:prstGeom prst="rect">
            <a:avLst/>
          </a:prstGeom>
        </p:spPr>
        <p:txBody>
          <a:bodyPr vert="horz" wrap="square" lIns="0" tIns="12700" rIns="0" bIns="0" rtlCol="0">
            <a:spAutoFit/>
          </a:bodyPr>
          <a:lstStyle/>
          <a:p>
            <a:pPr algn="ctr">
              <a:lnSpc>
                <a:spcPct val="100000"/>
              </a:lnSpc>
              <a:spcBef>
                <a:spcPts val="100"/>
              </a:spcBef>
            </a:pPr>
            <a:r>
              <a:rPr sz="2400" b="1" dirty="0">
                <a:latin typeface="微软雅黑" panose="020B0503020204020204" charset="-122"/>
                <a:ea typeface="微软雅黑" panose="020B0503020204020204" charset="-122"/>
                <a:cs typeface="微软雅黑" panose="020B0503020204020204" charset="-122"/>
              </a:rPr>
              <a:t>看见了甘蔗林，我怎能不想去青纱帐！</a:t>
            </a:r>
            <a:endParaRPr sz="2400" b="1">
              <a:latin typeface="微软雅黑" panose="020B0503020204020204" charset="-122"/>
              <a:ea typeface="微软雅黑" panose="020B0503020204020204" charset="-122"/>
              <a:cs typeface="微软雅黑" panose="020B0503020204020204" charset="-122"/>
            </a:endParaRPr>
          </a:p>
          <a:p>
            <a:pPr>
              <a:lnSpc>
                <a:spcPct val="100000"/>
              </a:lnSpc>
            </a:pPr>
            <a:endParaRPr sz="2250" b="1">
              <a:latin typeface="微软雅黑" panose="020B0503020204020204" charset="-122"/>
              <a:ea typeface="微软雅黑" panose="020B0503020204020204" charset="-122"/>
              <a:cs typeface="微软雅黑" panose="020B0503020204020204" charset="-122"/>
            </a:endParaRPr>
          </a:p>
          <a:p>
            <a:pPr algn="ctr">
              <a:lnSpc>
                <a:spcPct val="100000"/>
              </a:lnSpc>
            </a:pPr>
            <a:r>
              <a:rPr sz="2400" b="1" dirty="0">
                <a:latin typeface="微软雅黑" panose="020B0503020204020204" charset="-122"/>
                <a:ea typeface="微软雅黑" panose="020B0503020204020204" charset="-122"/>
                <a:cs typeface="微软雅黑" panose="020B0503020204020204" charset="-122"/>
              </a:rPr>
              <a:t>北方的青纱帐啊，你至今还这样令人神往；</a:t>
            </a:r>
            <a:endParaRPr sz="2400" b="1">
              <a:latin typeface="微软雅黑" panose="020B0503020204020204" charset="-122"/>
              <a:ea typeface="微软雅黑" panose="020B0503020204020204" charset="-122"/>
              <a:cs typeface="微软雅黑" panose="020B0503020204020204" charset="-122"/>
            </a:endParaRPr>
          </a:p>
          <a:p>
            <a:pPr algn="ctr">
              <a:lnSpc>
                <a:spcPct val="100000"/>
              </a:lnSpc>
            </a:pP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algn="ctr">
              <a:lnSpc>
                <a:spcPct val="100000"/>
              </a:lnSpc>
            </a:pPr>
            <a:r>
              <a:rPr sz="2400" b="1" dirty="0">
                <a:latin typeface="微软雅黑" panose="020B0503020204020204" charset="-122"/>
                <a:ea typeface="微软雅黑" panose="020B0503020204020204" charset="-122"/>
                <a:cs typeface="微软雅黑" panose="020B0503020204020204" charset="-122"/>
              </a:rPr>
              <a:t>哦，我的青春、我的信念、我的梦想</a:t>
            </a:r>
            <a:endParaRPr sz="2400" b="1">
              <a:latin typeface="微软雅黑" panose="020B0503020204020204" charset="-122"/>
              <a:ea typeface="微软雅黑" panose="020B0503020204020204" charset="-122"/>
              <a:cs typeface="微软雅黑" panose="020B0503020204020204" charset="-122"/>
            </a:endParaRPr>
          </a:p>
          <a:p>
            <a:pPr marL="165100" marR="157480" algn="ctr">
              <a:lnSpc>
                <a:spcPct val="200000"/>
              </a:lnSpc>
            </a:pPr>
            <a:r>
              <a:rPr sz="2400" b="1" dirty="0">
                <a:latin typeface="微软雅黑" panose="020B0503020204020204" charset="-122"/>
                <a:ea typeface="微软雅黑" panose="020B0503020204020204" charset="-122"/>
                <a:cs typeface="微软雅黑" panose="020B0503020204020204" charset="-122"/>
              </a:rPr>
              <a:t>无不在北方的青纱帐里染上战斗的火光！ 哦，我的战友、我的亲人、我的兄长</a:t>
            </a:r>
            <a:endParaRPr sz="2400" b="1">
              <a:latin typeface="微软雅黑" panose="020B0503020204020204" charset="-122"/>
              <a:ea typeface="微软雅黑" panose="020B0503020204020204" charset="-122"/>
              <a:cs typeface="微软雅黑" panose="020B0503020204020204" charset="-122"/>
            </a:endParaRPr>
          </a:p>
          <a:p>
            <a:pPr algn="ctr">
              <a:lnSpc>
                <a:spcPct val="100000"/>
              </a:lnSpc>
              <a:spcBef>
                <a:spcPts val="5"/>
              </a:spcBef>
            </a:pP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algn="ctr">
              <a:lnSpc>
                <a:spcPct val="100000"/>
              </a:lnSpc>
            </a:pPr>
            <a:r>
              <a:rPr sz="2400" b="1" dirty="0">
                <a:latin typeface="微软雅黑" panose="020B0503020204020204" charset="-122"/>
                <a:ea typeface="微软雅黑" panose="020B0503020204020204" charset="-122"/>
                <a:cs typeface="微软雅黑" panose="020B0503020204020204" charset="-122"/>
              </a:rPr>
              <a:t>哦，我的歌声、我的意志、我的希望</a:t>
            </a:r>
            <a:endParaRPr sz="2400" b="1">
              <a:latin typeface="微软雅黑" panose="020B0503020204020204" charset="-122"/>
              <a:ea typeface="微软雅黑" panose="020B0503020204020204" charset="-122"/>
              <a:cs typeface="微软雅黑" panose="020B0503020204020204" charset="-122"/>
            </a:endParaRPr>
          </a:p>
          <a:p>
            <a:pPr algn="ctr">
              <a:lnSpc>
                <a:spcPct val="100000"/>
              </a:lnSpc>
            </a:pP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algn="ctr">
              <a:lnSpc>
                <a:spcPct val="100000"/>
              </a:lnSpc>
            </a:pPr>
            <a:r>
              <a:rPr sz="2400" b="1" spc="-5" dirty="0">
                <a:latin typeface="微软雅黑" panose="020B0503020204020204" charset="-122"/>
                <a:ea typeface="微软雅黑" panose="020B0503020204020204" charset="-122"/>
                <a:cs typeface="微软雅黑" panose="020B0503020204020204" charset="-122"/>
              </a:rPr>
              <a:t>哦，我的祖国、我的同胞、我的故</a:t>
            </a:r>
            <a:r>
              <a:rPr sz="2400" b="1" dirty="0">
                <a:latin typeface="微软雅黑" panose="020B0503020204020204" charset="-122"/>
                <a:ea typeface="微软雅黑" panose="020B0503020204020204" charset="-122"/>
                <a:cs typeface="微软雅黑" panose="020B0503020204020204" charset="-122"/>
              </a:rPr>
              <a:t>乡</a:t>
            </a:r>
            <a:r>
              <a:rPr sz="2400" b="1" spc="-5"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p:nvPr/>
        </p:nvSpPr>
        <p:spPr>
          <a:xfrm>
            <a:off x="737616" y="399288"/>
            <a:ext cx="1489075" cy="533400"/>
          </a:xfrm>
          <a:custGeom>
            <a:avLst/>
            <a:gdLst/>
            <a:ahLst/>
            <a:cxnLst/>
            <a:rect l="l" t="t" r="r" b="b"/>
            <a:pathLst>
              <a:path w="1489075" h="533400">
                <a:moveTo>
                  <a:pt x="1222248" y="0"/>
                </a:moveTo>
                <a:lnTo>
                  <a:pt x="0" y="0"/>
                </a:lnTo>
                <a:lnTo>
                  <a:pt x="0" y="533400"/>
                </a:lnTo>
                <a:lnTo>
                  <a:pt x="1222248" y="533400"/>
                </a:lnTo>
                <a:lnTo>
                  <a:pt x="1488948" y="266700"/>
                </a:lnTo>
                <a:lnTo>
                  <a:pt x="1222248" y="0"/>
                </a:lnTo>
                <a:close/>
              </a:path>
            </a:pathLst>
          </a:custGeom>
          <a:solidFill>
            <a:srgbClr val="212167"/>
          </a:solidFill>
        </p:spPr>
        <p:txBody>
          <a:bodyPr wrap="square" lIns="0" tIns="0" rIns="0" bIns="0" rtlCol="0"/>
          <a:lstStyle/>
          <a:p/>
        </p:txBody>
      </p:sp>
      <p:pic>
        <p:nvPicPr>
          <p:cNvPr id="7" name="object 7"/>
          <p:cNvPicPr/>
          <p:nvPr/>
        </p:nvPicPr>
        <p:blipFill>
          <a:blip r:embed="rId4" cstate="print"/>
          <a:stretch>
            <a:fillRect/>
          </a:stretch>
        </p:blipFill>
        <p:spPr>
          <a:xfrm>
            <a:off x="420623" y="2153411"/>
            <a:ext cx="1488947" cy="2107692"/>
          </a:xfrm>
          <a:prstGeom prst="rect">
            <a:avLst/>
          </a:prstGeom>
        </p:spPr>
      </p:pic>
      <p:sp>
        <p:nvSpPr>
          <p:cNvPr id="8" name="object 8"/>
          <p:cNvSpPr txBox="1"/>
          <p:nvPr/>
        </p:nvSpPr>
        <p:spPr>
          <a:xfrm>
            <a:off x="643839" y="4523359"/>
            <a:ext cx="867410"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黑体" panose="02010609060101010101" charset="-122"/>
                <a:cs typeface="黑体" panose="02010609060101010101" charset="-122"/>
              </a:rPr>
              <a:t>郭</a:t>
            </a:r>
            <a:r>
              <a:rPr sz="2200" b="1" spc="-5" dirty="0">
                <a:latin typeface="黑体" panose="02010609060101010101" charset="-122"/>
                <a:cs typeface="黑体" panose="02010609060101010101" charset="-122"/>
              </a:rPr>
              <a:t>小</a:t>
            </a:r>
            <a:r>
              <a:rPr sz="2200" b="1" spc="-15" dirty="0">
                <a:latin typeface="黑体" panose="02010609060101010101" charset="-122"/>
                <a:cs typeface="黑体" panose="02010609060101010101" charset="-122"/>
              </a:rPr>
              <a:t>川</a:t>
            </a:r>
            <a:endParaRPr sz="2200">
              <a:latin typeface="黑体" panose="02010609060101010101" charset="-122"/>
              <a:cs typeface="黑体" panose="02010609060101010101" charset="-122"/>
            </a:endParaRPr>
          </a:p>
        </p:txBody>
      </p:sp>
      <p:sp>
        <p:nvSpPr>
          <p:cNvPr id="12" name="object 12"/>
          <p:cNvSpPr txBox="1"/>
          <p:nvPr/>
        </p:nvSpPr>
        <p:spPr>
          <a:xfrm>
            <a:off x="2607055" y="2266569"/>
            <a:ext cx="8787765" cy="282511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1</a:t>
            </a:r>
            <a:r>
              <a:rPr sz="2400" b="1" dirty="0">
                <a:latin typeface="微软雅黑" panose="020B0503020204020204" charset="-122"/>
                <a:ea typeface="微软雅黑" panose="020B0503020204020204" charset="-122"/>
                <a:cs typeface="微软雅黑" panose="020B0503020204020204" charset="-122"/>
              </a:rPr>
              <a:t>、《致青年公民》：组诗，成名作；</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、《甘蔗林</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青纱帐》：排比、重叠、押韵等</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“新辞赋体”</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spc="-5" dirty="0">
                <a:latin typeface="微软雅黑" panose="020B0503020204020204" charset="-122"/>
                <a:ea typeface="微软雅黑" panose="020B0503020204020204" charset="-122"/>
                <a:cs typeface="微软雅黑" panose="020B0503020204020204" charset="-122"/>
              </a:rPr>
              <a:t>3</a:t>
            </a:r>
            <a:r>
              <a:rPr sz="2400" b="1" dirty="0">
                <a:latin typeface="微软雅黑" panose="020B0503020204020204" charset="-122"/>
                <a:ea typeface="微软雅黑" panose="020B0503020204020204" charset="-122"/>
                <a:cs typeface="微软雅黑" panose="020B0503020204020204" charset="-122"/>
              </a:rPr>
              <a:t>、《望星空》：深沉而凝重</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spc="-5" dirty="0">
                <a:latin typeface="微软雅黑" panose="020B0503020204020204" charset="-122"/>
                <a:ea typeface="微软雅黑" panose="020B0503020204020204" charset="-122"/>
                <a:cs typeface="微软雅黑" panose="020B0503020204020204" charset="-122"/>
              </a:rPr>
              <a:t>4</a:t>
            </a:r>
            <a:r>
              <a:rPr sz="2400" b="1" dirty="0">
                <a:latin typeface="微软雅黑" panose="020B0503020204020204" charset="-122"/>
                <a:ea typeface="微软雅黑" panose="020B0503020204020204" charset="-122"/>
                <a:cs typeface="微软雅黑" panose="020B0503020204020204" charset="-122"/>
              </a:rPr>
              <a:t>、《白雪的赞歌》：长篇叙事诗</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spc="-5" dirty="0">
                <a:latin typeface="微软雅黑" panose="020B0503020204020204" charset="-122"/>
                <a:ea typeface="微软雅黑" panose="020B0503020204020204" charset="-122"/>
                <a:cs typeface="微软雅黑" panose="020B0503020204020204" charset="-122"/>
              </a:rPr>
              <a:t>5</a:t>
            </a:r>
            <a:r>
              <a:rPr sz="2400" b="1" dirty="0">
                <a:latin typeface="微软雅黑" panose="020B0503020204020204" charset="-122"/>
                <a:ea typeface="微软雅黑" panose="020B0503020204020204" charset="-122"/>
                <a:cs typeface="微软雅黑" panose="020B0503020204020204" charset="-122"/>
              </a:rPr>
              <a:t>、评价：时代激情与人生哲理的有机结合</a:t>
            </a:r>
            <a:endParaRPr sz="2400" b="1">
              <a:latin typeface="微软雅黑" panose="020B0503020204020204" charset="-122"/>
              <a:ea typeface="微软雅黑" panose="020B0503020204020204" charset="-122"/>
              <a:cs typeface="微软雅黑" panose="020B0503020204020204" charset="-122"/>
            </a:endParaRPr>
          </a:p>
        </p:txBody>
      </p:sp>
      <p:sp>
        <p:nvSpPr>
          <p:cNvPr id="13" name="object 13"/>
          <p:cNvSpPr/>
          <p:nvPr/>
        </p:nvSpPr>
        <p:spPr>
          <a:xfrm>
            <a:off x="2058161" y="2230373"/>
            <a:ext cx="76200" cy="2251075"/>
          </a:xfrm>
          <a:custGeom>
            <a:avLst/>
            <a:gdLst/>
            <a:ahLst/>
            <a:cxnLst/>
            <a:rect l="l" t="t" r="r" b="b"/>
            <a:pathLst>
              <a:path w="76200" h="2251075">
                <a:moveTo>
                  <a:pt x="76200" y="2250948"/>
                </a:moveTo>
                <a:lnTo>
                  <a:pt x="61352" y="2250455"/>
                </a:lnTo>
                <a:lnTo>
                  <a:pt x="49244" y="2249106"/>
                </a:lnTo>
                <a:lnTo>
                  <a:pt x="41088" y="2247090"/>
                </a:lnTo>
                <a:lnTo>
                  <a:pt x="38100" y="2244598"/>
                </a:lnTo>
                <a:lnTo>
                  <a:pt x="38100" y="1239139"/>
                </a:lnTo>
                <a:lnTo>
                  <a:pt x="35111" y="1236646"/>
                </a:lnTo>
                <a:lnTo>
                  <a:pt x="26955" y="1234630"/>
                </a:lnTo>
                <a:lnTo>
                  <a:pt x="14847" y="1233281"/>
                </a:lnTo>
                <a:lnTo>
                  <a:pt x="0" y="1232789"/>
                </a:lnTo>
                <a:lnTo>
                  <a:pt x="14847" y="1232296"/>
                </a:lnTo>
                <a:lnTo>
                  <a:pt x="26955" y="1230947"/>
                </a:lnTo>
                <a:lnTo>
                  <a:pt x="35111" y="1228931"/>
                </a:lnTo>
                <a:lnTo>
                  <a:pt x="38100" y="1226439"/>
                </a:lnTo>
                <a:lnTo>
                  <a:pt x="38100" y="6350"/>
                </a:lnTo>
                <a:lnTo>
                  <a:pt x="41088" y="3857"/>
                </a:lnTo>
                <a:lnTo>
                  <a:pt x="49244" y="1841"/>
                </a:lnTo>
                <a:lnTo>
                  <a:pt x="61352" y="492"/>
                </a:lnTo>
                <a:lnTo>
                  <a:pt x="76200" y="0"/>
                </a:lnTo>
              </a:path>
            </a:pathLst>
          </a:custGeom>
          <a:ln w="32004">
            <a:solidFill>
              <a:srgbClr val="000000"/>
            </a:solidFill>
          </a:ln>
        </p:spPr>
        <p:txBody>
          <a:bodyPr wrap="square" lIns="0" tIns="0" rIns="0" bIns="0" rtlCol="0"/>
          <a:lstStyle/>
          <a:p/>
        </p:txBody>
      </p:sp>
      <p:grpSp>
        <p:nvGrpSpPr>
          <p:cNvPr id="14" name="object 14"/>
          <p:cNvGrpSpPr/>
          <p:nvPr/>
        </p:nvGrpSpPr>
        <p:grpSpPr>
          <a:xfrm>
            <a:off x="2554223" y="918972"/>
            <a:ext cx="966469" cy="532130"/>
            <a:chOff x="2554223" y="918972"/>
            <a:chExt cx="966469" cy="532130"/>
          </a:xfrm>
        </p:grpSpPr>
        <p:sp>
          <p:nvSpPr>
            <p:cNvPr id="15" name="object 15"/>
            <p:cNvSpPr/>
            <p:nvPr/>
          </p:nvSpPr>
          <p:spPr>
            <a:xfrm>
              <a:off x="2568701" y="933450"/>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AF50"/>
            </a:solidFill>
          </p:spPr>
          <p:txBody>
            <a:bodyPr wrap="square" lIns="0" tIns="0" rIns="0" bIns="0" rtlCol="0"/>
            <a:lstStyle/>
            <a:p/>
          </p:txBody>
        </p:sp>
        <p:sp>
          <p:nvSpPr>
            <p:cNvPr id="16" name="object 16"/>
            <p:cNvSpPr/>
            <p:nvPr/>
          </p:nvSpPr>
          <p:spPr>
            <a:xfrm>
              <a:off x="2568701" y="933450"/>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AF50"/>
              </a:solidFill>
            </a:ln>
          </p:spPr>
          <p:txBody>
            <a:bodyPr wrap="square" lIns="0" tIns="0" rIns="0" bIns="0" rtlCol="0"/>
            <a:lstStyle/>
            <a:p/>
          </p:txBody>
        </p:sp>
      </p:grpSp>
      <p:sp>
        <p:nvSpPr>
          <p:cNvPr id="17" name="object 17"/>
          <p:cNvSpPr txBox="1"/>
          <p:nvPr/>
        </p:nvSpPr>
        <p:spPr>
          <a:xfrm>
            <a:off x="945896" y="305689"/>
            <a:ext cx="2192655" cy="1062990"/>
          </a:xfrm>
          <a:prstGeom prst="rect">
            <a:avLst/>
          </a:prstGeom>
        </p:spPr>
        <p:txBody>
          <a:bodyPr vert="horz" wrap="square" lIns="0" tIns="165100" rIns="0" bIns="0" rtlCol="0">
            <a:spAutoFit/>
          </a:bodyPr>
          <a:lstStyle/>
          <a:p>
            <a:pPr marL="12700">
              <a:lnSpc>
                <a:spcPct val="100000"/>
              </a:lnSpc>
              <a:spcBef>
                <a:spcPts val="1300"/>
              </a:spcBef>
            </a:pPr>
            <a:r>
              <a:rPr sz="2400" b="1" dirty="0">
                <a:solidFill>
                  <a:srgbClr val="FFFFFF"/>
                </a:solidFill>
                <a:latin typeface="微软雅黑" panose="020B0503020204020204" charset="-122"/>
                <a:cs typeface="微软雅黑" panose="020B0503020204020204" charset="-122"/>
              </a:rPr>
              <a:t>郭小川</a:t>
            </a:r>
            <a:endParaRPr sz="2400">
              <a:latin typeface="微软雅黑" panose="020B0503020204020204" charset="-122"/>
              <a:cs typeface="微软雅黑" panose="020B0503020204020204" charset="-122"/>
            </a:endParaRPr>
          </a:p>
          <a:p>
            <a:pPr marL="1874520">
              <a:lnSpc>
                <a:spcPct val="100000"/>
              </a:lnSpc>
              <a:spcBef>
                <a:spcPts val="1205"/>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p:nvPr/>
        </p:nvSpPr>
        <p:spPr>
          <a:xfrm>
            <a:off x="737616" y="399288"/>
            <a:ext cx="1489075" cy="533400"/>
          </a:xfrm>
          <a:custGeom>
            <a:avLst/>
            <a:gdLst/>
            <a:ahLst/>
            <a:cxnLst/>
            <a:rect l="l" t="t" r="r" b="b"/>
            <a:pathLst>
              <a:path w="1489075" h="533400">
                <a:moveTo>
                  <a:pt x="1222248" y="0"/>
                </a:moveTo>
                <a:lnTo>
                  <a:pt x="0" y="0"/>
                </a:lnTo>
                <a:lnTo>
                  <a:pt x="0" y="533400"/>
                </a:lnTo>
                <a:lnTo>
                  <a:pt x="1222248" y="533400"/>
                </a:lnTo>
                <a:lnTo>
                  <a:pt x="1488948" y="266700"/>
                </a:lnTo>
                <a:lnTo>
                  <a:pt x="1222248" y="0"/>
                </a:lnTo>
                <a:close/>
              </a:path>
            </a:pathLst>
          </a:custGeom>
          <a:solidFill>
            <a:srgbClr val="212167"/>
          </a:solidFill>
        </p:spPr>
        <p:txBody>
          <a:bodyPr wrap="square" lIns="0" tIns="0" rIns="0" bIns="0" rtlCol="0"/>
          <a:lstStyle/>
          <a:p/>
        </p:txBody>
      </p:sp>
      <p:sp>
        <p:nvSpPr>
          <p:cNvPr id="7" name="object 7"/>
          <p:cNvSpPr txBox="1"/>
          <p:nvPr/>
        </p:nvSpPr>
        <p:spPr>
          <a:xfrm>
            <a:off x="945896" y="458470"/>
            <a:ext cx="9398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郭小川</a:t>
            </a:r>
            <a:endParaRPr sz="2400">
              <a:latin typeface="微软雅黑" panose="020B0503020204020204" charset="-122"/>
              <a:cs typeface="微软雅黑" panose="020B0503020204020204" charset="-122"/>
            </a:endParaRPr>
          </a:p>
        </p:txBody>
      </p:sp>
      <p:sp>
        <p:nvSpPr>
          <p:cNvPr id="8" name="object 8"/>
          <p:cNvSpPr txBox="1">
            <a:spLocks noGrp="1"/>
          </p:cNvSpPr>
          <p:nvPr>
            <p:ph type="title"/>
          </p:nvPr>
        </p:nvSpPr>
        <p:spPr>
          <a:xfrm>
            <a:off x="729487" y="1602486"/>
            <a:ext cx="3932554" cy="452120"/>
          </a:xfrm>
          <a:prstGeom prst="rect">
            <a:avLst/>
          </a:prstGeom>
        </p:spPr>
        <p:txBody>
          <a:bodyPr vert="horz" wrap="square" lIns="0" tIns="12065" rIns="0" bIns="0" rtlCol="0">
            <a:spAutoFit/>
          </a:bodyPr>
          <a:lstStyle/>
          <a:p>
            <a:pPr marL="12700">
              <a:lnSpc>
                <a:spcPct val="100000"/>
              </a:lnSpc>
              <a:spcBef>
                <a:spcPts val="95"/>
              </a:spcBef>
            </a:pPr>
            <a:r>
              <a:rPr sz="2800" spc="-5" dirty="0"/>
              <a:t>郭小川诗歌的艺术特</a:t>
            </a:r>
            <a:r>
              <a:rPr sz="2800" dirty="0"/>
              <a:t>色</a:t>
            </a:r>
            <a:r>
              <a:rPr sz="2800" spc="-5" dirty="0"/>
              <a:t>：</a:t>
            </a:r>
            <a:endParaRPr sz="2800"/>
          </a:p>
        </p:txBody>
      </p:sp>
      <p:sp>
        <p:nvSpPr>
          <p:cNvPr id="9" name="object 9"/>
          <p:cNvSpPr txBox="1"/>
          <p:nvPr/>
        </p:nvSpPr>
        <p:spPr>
          <a:xfrm>
            <a:off x="424687" y="2361438"/>
            <a:ext cx="11359515" cy="1859280"/>
          </a:xfrm>
          <a:prstGeom prst="rect">
            <a:avLst/>
          </a:prstGeom>
        </p:spPr>
        <p:txBody>
          <a:bodyPr vert="horz" wrap="square" lIns="0" tIns="12700" rIns="0" bIns="0" rtlCol="0">
            <a:spAutoFit/>
          </a:bodyPr>
          <a:lstStyle/>
          <a:p>
            <a:pPr marL="3175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（1）</a:t>
            </a:r>
            <a:r>
              <a:rPr sz="2400" b="1" dirty="0">
                <a:latin typeface="微软雅黑" panose="020B0503020204020204" charset="-122"/>
                <a:ea typeface="微软雅黑" panose="020B0503020204020204" charset="-122"/>
                <a:cs typeface="微软雅黑" panose="020B0503020204020204" charset="-122"/>
              </a:rPr>
              <a:t>首先表现为时代激情与人生哲理的有机结合。</a:t>
            </a:r>
            <a:endParaRPr sz="2400" b="1">
              <a:latin typeface="微软雅黑" panose="020B0503020204020204" charset="-122"/>
              <a:ea typeface="微软雅黑" panose="020B0503020204020204" charset="-122"/>
              <a:cs typeface="微软雅黑" panose="020B0503020204020204" charset="-122"/>
            </a:endParaRPr>
          </a:p>
          <a:p>
            <a:pPr marL="12700" marR="5080" indent="180975">
              <a:lnSpc>
                <a:spcPct val="200000"/>
              </a:lnSpc>
            </a:pP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）还表现为对形式技巧的刻意求新，多方探索。借鉴了我国古典辞赋善于铺张、 渲染、排比、重叠的表现手法，创造出独树一帜</a:t>
            </a:r>
            <a:r>
              <a:rPr sz="2400" b="1" spc="5" dirty="0">
                <a:latin typeface="微软雅黑" panose="020B0503020204020204" charset="-122"/>
                <a:ea typeface="微软雅黑" panose="020B0503020204020204" charset="-122"/>
                <a:cs typeface="微软雅黑" panose="020B0503020204020204" charset="-122"/>
              </a:rPr>
              <a:t>的</a:t>
            </a:r>
            <a:r>
              <a:rPr sz="2400" b="1" dirty="0">
                <a:latin typeface="微软雅黑" panose="020B0503020204020204" charset="-122"/>
                <a:ea typeface="微软雅黑" panose="020B0503020204020204" charset="-122"/>
                <a:cs typeface="微软雅黑" panose="020B0503020204020204" charset="-122"/>
              </a:rPr>
              <a:t>“新辞赋体”。</a:t>
            </a:r>
            <a:endParaRPr sz="2400" b="1">
              <a:latin typeface="微软雅黑" panose="020B0503020204020204" charset="-122"/>
              <a:ea typeface="微软雅黑" panose="020B0503020204020204" charset="-122"/>
              <a:cs typeface="微软雅黑" panose="020B0503020204020204" charset="-122"/>
            </a:endParaRPr>
          </a:p>
        </p:txBody>
      </p:sp>
      <p:grpSp>
        <p:nvGrpSpPr>
          <p:cNvPr id="10" name="object 10"/>
          <p:cNvGrpSpPr/>
          <p:nvPr/>
        </p:nvGrpSpPr>
        <p:grpSpPr>
          <a:xfrm>
            <a:off x="4771644" y="1568196"/>
            <a:ext cx="966469" cy="532130"/>
            <a:chOff x="4771644" y="1568196"/>
            <a:chExt cx="966469" cy="532130"/>
          </a:xfrm>
        </p:grpSpPr>
        <p:sp>
          <p:nvSpPr>
            <p:cNvPr id="11" name="object 11"/>
            <p:cNvSpPr/>
            <p:nvPr/>
          </p:nvSpPr>
          <p:spPr>
            <a:xfrm>
              <a:off x="4786122" y="1582674"/>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6FC0"/>
            </a:solidFill>
          </p:spPr>
          <p:txBody>
            <a:bodyPr wrap="square" lIns="0" tIns="0" rIns="0" bIns="0" rtlCol="0"/>
            <a:lstStyle/>
            <a:p/>
          </p:txBody>
        </p:sp>
        <p:sp>
          <p:nvSpPr>
            <p:cNvPr id="12" name="object 12"/>
            <p:cNvSpPr/>
            <p:nvPr/>
          </p:nvSpPr>
          <p:spPr>
            <a:xfrm>
              <a:off x="4786122" y="1582674"/>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6FC0"/>
              </a:solidFill>
            </a:ln>
          </p:spPr>
          <p:txBody>
            <a:bodyPr wrap="square" lIns="0" tIns="0" rIns="0" bIns="0" rtlCol="0"/>
            <a:lstStyle/>
            <a:p/>
          </p:txBody>
        </p:sp>
      </p:grpSp>
      <p:sp>
        <p:nvSpPr>
          <p:cNvPr id="13" name="object 13"/>
          <p:cNvSpPr txBox="1"/>
          <p:nvPr/>
        </p:nvSpPr>
        <p:spPr>
          <a:xfrm>
            <a:off x="5025897" y="1626234"/>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1253185"/>
            <a:ext cx="5546725" cy="391795"/>
          </a:xfrm>
          <a:prstGeom prst="rect">
            <a:avLst/>
          </a:prstGeom>
        </p:spPr>
        <p:txBody>
          <a:bodyPr vert="horz" wrap="square" lIns="0" tIns="12700" rIns="0" bIns="0" rtlCol="0">
            <a:spAutoFit/>
          </a:bodyPr>
          <a:lstStyle/>
          <a:p>
            <a:pPr marL="12700">
              <a:lnSpc>
                <a:spcPct val="100000"/>
              </a:lnSpc>
              <a:spcBef>
                <a:spcPts val="100"/>
              </a:spcBef>
              <a:tabLst>
                <a:tab pos="5227955" algn="l"/>
              </a:tabLst>
            </a:pPr>
            <a:r>
              <a:rPr sz="2400" spc="-5" dirty="0">
                <a:latin typeface="宋体" panose="02010600030101010101" pitchFamily="2" charset="-122"/>
                <a:cs typeface="宋体" panose="02010600030101010101" pitchFamily="2" charset="-122"/>
              </a:rPr>
              <a:t>叙事长诗《白雪的赞歌》的作者是</a:t>
            </a:r>
            <a:r>
              <a:rPr sz="2400" dirty="0">
                <a:latin typeface="宋体" panose="02010600030101010101" pitchFamily="2" charset="-122"/>
                <a:cs typeface="宋体" panose="02010600030101010101" pitchFamily="2" charset="-122"/>
              </a:rPr>
              <a:t>（</a:t>
            </a:r>
            <a:r>
              <a:rPr sz="240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8" name="object 8"/>
          <p:cNvSpPr txBox="1"/>
          <p:nvPr/>
        </p:nvSpPr>
        <p:spPr>
          <a:xfrm>
            <a:off x="877316" y="4940851"/>
            <a:ext cx="1244600" cy="366395"/>
          </a:xfrm>
          <a:prstGeom prst="rect">
            <a:avLst/>
          </a:prstGeom>
        </p:spPr>
        <p:txBody>
          <a:bodyPr vert="horz" wrap="square" lIns="0" tIns="0" rIns="0" bIns="0" rtlCol="0">
            <a:spAutoFit/>
          </a:bodyPr>
          <a:lstStyle/>
          <a:p>
            <a:pPr marL="12700">
              <a:lnSpc>
                <a:spcPts val="2755"/>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贺敬之</a:t>
            </a:r>
            <a:endParaRPr sz="2400">
              <a:latin typeface="宋体" panose="02010600030101010101" pitchFamily="2" charset="-122"/>
              <a:cs typeface="宋体" panose="02010600030101010101" pitchFamily="2"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877316" y="2716479"/>
            <a:ext cx="1244600" cy="185547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panose="020B0604020202020204"/>
                <a:cs typeface="Arial" panose="020B0604020202020204"/>
              </a:rPr>
              <a:t>A</a:t>
            </a:r>
            <a:r>
              <a:rPr sz="2400"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臧克家</a:t>
            </a:r>
            <a:endParaRPr sz="2400">
              <a:latin typeface="宋体" panose="02010600030101010101" pitchFamily="2" charset="-122"/>
              <a:cs typeface="宋体" panose="02010600030101010101" pitchFamily="2" charset="-122"/>
            </a:endParaRPr>
          </a:p>
          <a:p>
            <a:pPr marL="12700" marR="5080">
              <a:lnSpc>
                <a:spcPct val="200000"/>
              </a:lnSpc>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艾青 </a:t>
            </a: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郭小川</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1253185"/>
            <a:ext cx="5765800" cy="391795"/>
          </a:xfrm>
          <a:prstGeom prst="rect">
            <a:avLst/>
          </a:prstGeom>
        </p:spPr>
        <p:txBody>
          <a:bodyPr vert="horz" wrap="square" lIns="0" tIns="12700" rIns="0" bIns="0" rtlCol="0">
            <a:spAutoFit/>
          </a:bodyPr>
          <a:lstStyle/>
          <a:p>
            <a:pPr marL="12700">
              <a:lnSpc>
                <a:spcPct val="100000"/>
              </a:lnSpc>
              <a:spcBef>
                <a:spcPts val="100"/>
              </a:spcBef>
              <a:tabLst>
                <a:tab pos="5447665" algn="l"/>
              </a:tabLst>
            </a:pPr>
            <a:r>
              <a:rPr sz="2400" spc="-5" dirty="0">
                <a:latin typeface="宋体" panose="02010600030101010101" pitchFamily="2" charset="-122"/>
                <a:cs typeface="宋体" panose="02010600030101010101" pitchFamily="2" charset="-122"/>
              </a:rPr>
              <a:t>叙事长诗《白雪的赞歌》的作者是</a:t>
            </a:r>
            <a:r>
              <a:rPr sz="2400" dirty="0">
                <a:latin typeface="宋体" panose="02010600030101010101" pitchFamily="2" charset="-122"/>
                <a:cs typeface="宋体" panose="02010600030101010101" pitchFamily="2" charset="-122"/>
              </a:rPr>
              <a:t>（</a:t>
            </a:r>
            <a:r>
              <a:rPr sz="2400" spc="130" dirty="0">
                <a:latin typeface="宋体" panose="02010600030101010101" pitchFamily="2" charset="-122"/>
                <a:cs typeface="宋体" panose="02010600030101010101" pitchFamily="2" charset="-122"/>
              </a:rPr>
              <a:t> </a:t>
            </a:r>
            <a:r>
              <a:rPr sz="2400" dirty="0">
                <a:latin typeface="Arial" panose="020B0604020202020204"/>
                <a:cs typeface="Arial" panose="020B0604020202020204"/>
              </a:rPr>
              <a:t>C</a:t>
            </a:r>
            <a:r>
              <a:rPr sz="2400" dirty="0">
                <a:latin typeface="Arial" panose="020B0604020202020204"/>
                <a:cs typeface="Arial" panose="020B0604020202020204"/>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8" name="object 8"/>
          <p:cNvSpPr txBox="1"/>
          <p:nvPr/>
        </p:nvSpPr>
        <p:spPr>
          <a:xfrm>
            <a:off x="877316" y="4940851"/>
            <a:ext cx="1244600" cy="366395"/>
          </a:xfrm>
          <a:prstGeom prst="rect">
            <a:avLst/>
          </a:prstGeom>
        </p:spPr>
        <p:txBody>
          <a:bodyPr vert="horz" wrap="square" lIns="0" tIns="0" rIns="0" bIns="0" rtlCol="0">
            <a:spAutoFit/>
          </a:bodyPr>
          <a:lstStyle/>
          <a:p>
            <a:pPr marL="12700">
              <a:lnSpc>
                <a:spcPts val="2755"/>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贺敬之</a:t>
            </a:r>
            <a:endParaRPr sz="2400">
              <a:latin typeface="宋体" panose="02010600030101010101" pitchFamily="2" charset="-122"/>
              <a:cs typeface="宋体" panose="02010600030101010101" pitchFamily="2"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877316" y="2716479"/>
            <a:ext cx="1266190" cy="185547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臧克家</a:t>
            </a:r>
            <a:endParaRPr sz="2400">
              <a:latin typeface="宋体" panose="02010600030101010101" pitchFamily="2" charset="-122"/>
              <a:cs typeface="宋体" panose="02010600030101010101" pitchFamily="2" charset="-122"/>
            </a:endParaRPr>
          </a:p>
          <a:p>
            <a:pPr>
              <a:lnSpc>
                <a:spcPct val="100000"/>
              </a:lnSpc>
            </a:pPr>
            <a:endParaRPr sz="2250">
              <a:latin typeface="宋体" panose="02010600030101010101" pitchFamily="2" charset="-122"/>
              <a:cs typeface="宋体" panose="02010600030101010101" pitchFamily="2" charset="-122"/>
            </a:endParaRPr>
          </a:p>
          <a:p>
            <a:pPr marL="12700">
              <a:lnSpc>
                <a:spcPct val="100000"/>
              </a:lnSpc>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艾青</a:t>
            </a:r>
            <a:endParaRPr sz="2400">
              <a:latin typeface="宋体" panose="02010600030101010101" pitchFamily="2" charset="-122"/>
              <a:cs typeface="宋体" panose="02010600030101010101" pitchFamily="2" charset="-122"/>
            </a:endParaRPr>
          </a:p>
          <a:p>
            <a:pPr>
              <a:lnSpc>
                <a:spcPct val="100000"/>
              </a:lnSpc>
            </a:pPr>
            <a:endParaRPr sz="2250">
              <a:latin typeface="宋体" panose="02010600030101010101" pitchFamily="2" charset="-122"/>
              <a:cs typeface="宋体" panose="02010600030101010101" pitchFamily="2" charset="-122"/>
            </a:endParaRPr>
          </a:p>
          <a:p>
            <a:pPr marL="12700">
              <a:lnSpc>
                <a:spcPct val="100000"/>
              </a:lnSpc>
            </a:pPr>
            <a:r>
              <a:rPr sz="2400" b="1" spc="-10" dirty="0">
                <a:solidFill>
                  <a:srgbClr val="C00000"/>
                </a:solidFill>
                <a:latin typeface="Arial" panose="020B0604020202020204"/>
                <a:cs typeface="Arial" panose="020B0604020202020204"/>
              </a:rPr>
              <a:t>C</a:t>
            </a:r>
            <a:r>
              <a:rPr sz="2400" b="1" spc="-5"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郭小川</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8809" y="6381699"/>
            <a:ext cx="1600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微软雅黑" panose="020B0503020204020204" charset="-122"/>
                <a:cs typeface="微软雅黑" panose="020B0503020204020204" charset="-122"/>
              </a:rPr>
              <a:t>8</a:t>
            </a:r>
            <a:endParaRPr sz="1800">
              <a:latin typeface="微软雅黑" panose="020B0503020204020204" charset="-122"/>
              <a:cs typeface="微软雅黑" panose="020B0503020204020204" charset="-122"/>
            </a:endParaRPr>
          </a:p>
        </p:txBody>
      </p:sp>
      <p:sp>
        <p:nvSpPr>
          <p:cNvPr id="3" name="object 3"/>
          <p:cNvSpPr txBox="1">
            <a:spLocks noGrp="1"/>
          </p:cNvSpPr>
          <p:nvPr>
            <p:ph type="title"/>
          </p:nvPr>
        </p:nvSpPr>
        <p:spPr>
          <a:xfrm>
            <a:off x="1094943" y="635635"/>
            <a:ext cx="1765935" cy="452120"/>
          </a:xfrm>
          <a:prstGeom prst="rect">
            <a:avLst/>
          </a:prstGeom>
        </p:spPr>
        <p:txBody>
          <a:bodyPr vert="horz" wrap="square" lIns="0" tIns="12065" rIns="0" bIns="0" rtlCol="0">
            <a:spAutoFit/>
          </a:bodyPr>
          <a:lstStyle/>
          <a:p>
            <a:pPr marL="12700">
              <a:lnSpc>
                <a:spcPct val="100000"/>
              </a:lnSpc>
              <a:spcBef>
                <a:spcPts val="95"/>
              </a:spcBef>
            </a:pPr>
            <a:r>
              <a:rPr sz="2800" spc="-5" dirty="0"/>
              <a:t>知 识 框</a:t>
            </a:r>
            <a:r>
              <a:rPr sz="2800" spc="-70" dirty="0"/>
              <a:t> </a:t>
            </a:r>
            <a:r>
              <a:rPr sz="2800" spc="-5" dirty="0"/>
              <a:t>架</a:t>
            </a:r>
            <a:endParaRPr sz="2800"/>
          </a:p>
        </p:txBody>
      </p:sp>
      <p:pic>
        <p:nvPicPr>
          <p:cNvPr id="4" name="object 4"/>
          <p:cNvPicPr/>
          <p:nvPr/>
        </p:nvPicPr>
        <p:blipFill>
          <a:blip r:embed="rId1" cstate="print"/>
          <a:stretch>
            <a:fillRect/>
          </a:stretch>
        </p:blipFill>
        <p:spPr>
          <a:xfrm>
            <a:off x="955547" y="1876138"/>
            <a:ext cx="8920602" cy="3849529"/>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1253185"/>
            <a:ext cx="4902200"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时代激情与人生哲理的有机结合是（</a:t>
            </a:r>
            <a:endParaRPr sz="2400">
              <a:latin typeface="宋体" panose="02010600030101010101" pitchFamily="2" charset="-122"/>
              <a:cs typeface="宋体" panose="02010600030101010101" pitchFamily="2" charset="-122"/>
            </a:endParaRPr>
          </a:p>
        </p:txBody>
      </p:sp>
      <p:sp>
        <p:nvSpPr>
          <p:cNvPr id="9" name="object 9"/>
          <p:cNvSpPr txBox="1"/>
          <p:nvPr/>
        </p:nvSpPr>
        <p:spPr>
          <a:xfrm>
            <a:off x="877316" y="4940851"/>
            <a:ext cx="1244600" cy="366395"/>
          </a:xfrm>
          <a:prstGeom prst="rect">
            <a:avLst/>
          </a:prstGeom>
        </p:spPr>
        <p:txBody>
          <a:bodyPr vert="horz" wrap="square" lIns="0" tIns="0" rIns="0" bIns="0" rtlCol="0">
            <a:spAutoFit/>
          </a:bodyPr>
          <a:lstStyle/>
          <a:p>
            <a:pPr marL="12700">
              <a:lnSpc>
                <a:spcPts val="2755"/>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郭小川</a:t>
            </a:r>
            <a:endParaRPr sz="2400">
              <a:latin typeface="宋体" panose="02010600030101010101" pitchFamily="2" charset="-122"/>
              <a:cs typeface="宋体" panose="02010600030101010101" pitchFamily="2" charset="-122"/>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6175375" y="1253185"/>
            <a:ext cx="2768600" cy="391795"/>
          </a:xfrm>
          <a:prstGeom prst="rect">
            <a:avLst/>
          </a:prstGeom>
        </p:spPr>
        <p:txBody>
          <a:bodyPr vert="horz" wrap="square" lIns="0" tIns="12700" rIns="0" bIns="0" rtlCol="0">
            <a:spAutoFit/>
          </a:bodyPr>
          <a:lstStyle/>
          <a:p>
            <a:pPr marL="12700">
              <a:lnSpc>
                <a:spcPct val="100000"/>
              </a:lnSpc>
              <a:spcBef>
                <a:spcPts val="100"/>
              </a:spcBef>
            </a:pPr>
            <a:r>
              <a:rPr sz="2400" b="0" spc="-5" dirty="0">
                <a:latin typeface="宋体" panose="02010600030101010101" pitchFamily="2" charset="-122"/>
                <a:cs typeface="宋体" panose="02010600030101010101" pitchFamily="2" charset="-122"/>
              </a:rPr>
              <a:t>）诗歌的艺术特色。</a:t>
            </a:r>
            <a:endParaRPr sz="2400">
              <a:latin typeface="宋体" panose="02010600030101010101" pitchFamily="2" charset="-122"/>
              <a:cs typeface="宋体" panose="02010600030101010101" pitchFamily="2" charset="-122"/>
            </a:endParaRPr>
          </a:p>
        </p:txBody>
      </p:sp>
      <p:sp>
        <p:nvSpPr>
          <p:cNvPr id="8" name="object 8"/>
          <p:cNvSpPr txBox="1"/>
          <p:nvPr/>
        </p:nvSpPr>
        <p:spPr>
          <a:xfrm>
            <a:off x="877316" y="2716479"/>
            <a:ext cx="1228090" cy="185547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panose="020B0604020202020204"/>
                <a:cs typeface="Arial" panose="020B0604020202020204"/>
              </a:rPr>
              <a:t>A</a:t>
            </a:r>
            <a:r>
              <a:rPr sz="2400"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洛夫</a:t>
            </a:r>
            <a:endParaRPr sz="2400">
              <a:latin typeface="宋体" panose="02010600030101010101" pitchFamily="2" charset="-122"/>
              <a:cs typeface="宋体" panose="02010600030101010101" pitchFamily="2" charset="-122"/>
            </a:endParaRPr>
          </a:p>
          <a:p>
            <a:pPr marL="12700" marR="5080">
              <a:lnSpc>
                <a:spcPct val="200000"/>
              </a:lnSpc>
            </a:pPr>
            <a:r>
              <a:rPr sz="2400" spc="-5"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贺敬之  </a:t>
            </a: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闻捷</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1253185"/>
            <a:ext cx="8204200" cy="391795"/>
          </a:xfrm>
          <a:prstGeom prst="rect">
            <a:avLst/>
          </a:prstGeom>
        </p:spPr>
        <p:txBody>
          <a:bodyPr vert="horz" wrap="square" lIns="0" tIns="12700" rIns="0" bIns="0" rtlCol="0">
            <a:spAutoFit/>
          </a:bodyPr>
          <a:lstStyle/>
          <a:p>
            <a:pPr marL="12700">
              <a:lnSpc>
                <a:spcPct val="100000"/>
              </a:lnSpc>
              <a:spcBef>
                <a:spcPts val="100"/>
              </a:spcBef>
              <a:tabLst>
                <a:tab pos="5447665" algn="l"/>
              </a:tabLst>
            </a:pPr>
            <a:r>
              <a:rPr sz="2400" spc="-5" dirty="0">
                <a:latin typeface="宋体" panose="02010600030101010101" pitchFamily="2" charset="-122"/>
                <a:cs typeface="宋体" panose="02010600030101010101" pitchFamily="2" charset="-122"/>
              </a:rPr>
              <a:t>时代激情与人生哲理的有机结合是</a:t>
            </a:r>
            <a:r>
              <a:rPr sz="2400" dirty="0">
                <a:latin typeface="宋体" panose="02010600030101010101" pitchFamily="2" charset="-122"/>
                <a:cs typeface="宋体" panose="02010600030101010101" pitchFamily="2" charset="-122"/>
              </a:rPr>
              <a:t>（</a:t>
            </a:r>
            <a:r>
              <a:rPr sz="2400" spc="145" dirty="0">
                <a:latin typeface="宋体" panose="02010600030101010101" pitchFamily="2" charset="-122"/>
                <a:cs typeface="宋体" panose="02010600030101010101" pitchFamily="2" charset="-122"/>
              </a:rPr>
              <a:t> </a:t>
            </a:r>
            <a:r>
              <a:rPr sz="2400" dirty="0">
                <a:latin typeface="Arial" panose="020B0604020202020204"/>
                <a:cs typeface="Arial" panose="020B0604020202020204"/>
              </a:rPr>
              <a:t>D	</a:t>
            </a:r>
            <a:r>
              <a:rPr sz="2400" spc="-5" dirty="0">
                <a:latin typeface="宋体" panose="02010600030101010101" pitchFamily="2" charset="-122"/>
                <a:cs typeface="宋体" panose="02010600030101010101" pitchFamily="2" charset="-122"/>
              </a:rPr>
              <a:t>）诗歌的艺术特色。</a:t>
            </a:r>
            <a:endParaRPr sz="2400">
              <a:latin typeface="宋体" panose="02010600030101010101" pitchFamily="2" charset="-122"/>
              <a:cs typeface="宋体" panose="02010600030101010101" pitchFamily="2" charset="-122"/>
            </a:endParaRPr>
          </a:p>
        </p:txBody>
      </p:sp>
      <p:sp>
        <p:nvSpPr>
          <p:cNvPr id="8" name="object 8"/>
          <p:cNvSpPr txBox="1"/>
          <p:nvPr/>
        </p:nvSpPr>
        <p:spPr>
          <a:xfrm>
            <a:off x="877316" y="4940851"/>
            <a:ext cx="1244600" cy="366395"/>
          </a:xfrm>
          <a:prstGeom prst="rect">
            <a:avLst/>
          </a:prstGeom>
        </p:spPr>
        <p:txBody>
          <a:bodyPr vert="horz" wrap="square" lIns="0" tIns="0" rIns="0" bIns="0" rtlCol="0">
            <a:spAutoFit/>
          </a:bodyPr>
          <a:lstStyle/>
          <a:p>
            <a:pPr marL="12700">
              <a:lnSpc>
                <a:spcPts val="2755"/>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郭小川</a:t>
            </a:r>
            <a:endParaRPr sz="2400">
              <a:latin typeface="宋体" panose="02010600030101010101" pitchFamily="2" charset="-122"/>
              <a:cs typeface="宋体" panose="02010600030101010101" pitchFamily="2"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877316" y="2716479"/>
            <a:ext cx="1228090" cy="185547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panose="020B0604020202020204"/>
                <a:cs typeface="Arial" panose="020B0604020202020204"/>
              </a:rPr>
              <a:t>A</a:t>
            </a:r>
            <a:r>
              <a:rPr sz="2400"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洛夫</a:t>
            </a:r>
            <a:endParaRPr sz="2400">
              <a:latin typeface="宋体" panose="02010600030101010101" pitchFamily="2" charset="-122"/>
              <a:cs typeface="宋体" panose="02010600030101010101" pitchFamily="2" charset="-122"/>
            </a:endParaRPr>
          </a:p>
          <a:p>
            <a:pPr marL="12700" marR="5080">
              <a:lnSpc>
                <a:spcPct val="200000"/>
              </a:lnSpc>
            </a:pPr>
            <a:r>
              <a:rPr sz="2400" spc="-5"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贺敬之  </a:t>
            </a: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闻捷</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p:nvPr/>
        </p:nvSpPr>
        <p:spPr>
          <a:xfrm>
            <a:off x="925067" y="353568"/>
            <a:ext cx="1595755" cy="652780"/>
          </a:xfrm>
          <a:custGeom>
            <a:avLst/>
            <a:gdLst/>
            <a:ahLst/>
            <a:cxnLst/>
            <a:rect l="l" t="t" r="r" b="b"/>
            <a:pathLst>
              <a:path w="1595755" h="652780">
                <a:moveTo>
                  <a:pt x="1269492" y="0"/>
                </a:moveTo>
                <a:lnTo>
                  <a:pt x="0" y="0"/>
                </a:lnTo>
                <a:lnTo>
                  <a:pt x="0" y="652271"/>
                </a:lnTo>
                <a:lnTo>
                  <a:pt x="1269492" y="652271"/>
                </a:lnTo>
                <a:lnTo>
                  <a:pt x="1595627" y="326135"/>
                </a:lnTo>
                <a:lnTo>
                  <a:pt x="1269492" y="0"/>
                </a:lnTo>
                <a:close/>
              </a:path>
            </a:pathLst>
          </a:custGeom>
          <a:solidFill>
            <a:srgbClr val="212167"/>
          </a:solidFill>
        </p:spPr>
        <p:txBody>
          <a:bodyPr wrap="square" lIns="0" tIns="0" rIns="0" bIns="0" rtlCol="0"/>
          <a:lstStyle/>
          <a:p/>
        </p:txBody>
      </p:sp>
      <p:sp>
        <p:nvSpPr>
          <p:cNvPr id="7" name="object 7"/>
          <p:cNvSpPr txBox="1"/>
          <p:nvPr/>
        </p:nvSpPr>
        <p:spPr>
          <a:xfrm>
            <a:off x="1171447" y="472566"/>
            <a:ext cx="9398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贺敬之</a:t>
            </a:r>
            <a:endParaRPr sz="2400">
              <a:latin typeface="微软雅黑" panose="020B0503020204020204" charset="-122"/>
              <a:cs typeface="微软雅黑" panose="020B0503020204020204" charset="-122"/>
            </a:endParaRPr>
          </a:p>
        </p:txBody>
      </p:sp>
      <p:pic>
        <p:nvPicPr>
          <p:cNvPr id="8" name="object 8"/>
          <p:cNvPicPr/>
          <p:nvPr/>
        </p:nvPicPr>
        <p:blipFill>
          <a:blip r:embed="rId4" cstate="print"/>
          <a:stretch>
            <a:fillRect/>
          </a:stretch>
        </p:blipFill>
        <p:spPr>
          <a:xfrm>
            <a:off x="420623" y="1443227"/>
            <a:ext cx="1488947" cy="2093976"/>
          </a:xfrm>
          <a:prstGeom prst="rect">
            <a:avLst/>
          </a:prstGeom>
        </p:spPr>
      </p:pic>
      <p:sp>
        <p:nvSpPr>
          <p:cNvPr id="9" name="object 9"/>
          <p:cNvSpPr txBox="1"/>
          <p:nvPr/>
        </p:nvSpPr>
        <p:spPr>
          <a:xfrm>
            <a:off x="643839" y="3805554"/>
            <a:ext cx="867410"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黑体" panose="02010609060101010101" charset="-122"/>
                <a:cs typeface="黑体" panose="02010609060101010101" charset="-122"/>
              </a:rPr>
              <a:t>贺</a:t>
            </a:r>
            <a:r>
              <a:rPr sz="2200" b="1" spc="-5" dirty="0">
                <a:latin typeface="黑体" panose="02010609060101010101" charset="-122"/>
                <a:cs typeface="黑体" panose="02010609060101010101" charset="-122"/>
              </a:rPr>
              <a:t>敬</a:t>
            </a:r>
            <a:r>
              <a:rPr sz="2200" b="1" spc="-15" dirty="0">
                <a:latin typeface="黑体" panose="02010609060101010101" charset="-122"/>
                <a:cs typeface="黑体" panose="02010609060101010101" charset="-122"/>
              </a:rPr>
              <a:t>之</a:t>
            </a:r>
            <a:endParaRPr sz="2200">
              <a:latin typeface="黑体" panose="02010609060101010101" charset="-122"/>
              <a:cs typeface="黑体" panose="02010609060101010101" charset="-122"/>
            </a:endParaRPr>
          </a:p>
        </p:txBody>
      </p:sp>
      <p:sp>
        <p:nvSpPr>
          <p:cNvPr id="10" name="object 10"/>
          <p:cNvSpPr txBox="1">
            <a:spLocks noGrp="1"/>
          </p:cNvSpPr>
          <p:nvPr>
            <p:ph type="title"/>
          </p:nvPr>
        </p:nvSpPr>
        <p:spPr>
          <a:xfrm>
            <a:off x="2379979" y="1514347"/>
            <a:ext cx="9006205" cy="381635"/>
          </a:xfrm>
          <a:prstGeom prst="rect">
            <a:avLst/>
          </a:prstGeom>
        </p:spPr>
        <p:txBody>
          <a:bodyPr vert="horz" wrap="square" lIns="0" tIns="12700" rIns="0" bIns="0" rtlCol="0">
            <a:spAutoFit/>
          </a:bodyPr>
          <a:lstStyle/>
          <a:p>
            <a:pPr marL="12700">
              <a:lnSpc>
                <a:spcPct val="100000"/>
              </a:lnSpc>
              <a:spcBef>
                <a:spcPts val="100"/>
              </a:spcBef>
            </a:pPr>
            <a:r>
              <a:rPr sz="2200" dirty="0">
                <a:ea typeface="微软雅黑" panose="020B0503020204020204" charset="-122"/>
              </a:rPr>
              <a:t>1</a:t>
            </a:r>
            <a:r>
              <a:rPr sz="2200" spc="5" dirty="0">
                <a:ea typeface="微软雅黑" panose="020B0503020204020204" charset="-122"/>
              </a:rPr>
              <a:t>、</a:t>
            </a:r>
            <a:r>
              <a:rPr sz="2400" dirty="0">
                <a:ea typeface="微软雅黑" panose="020B0503020204020204" charset="-122"/>
              </a:rPr>
              <a:t>抒情短诗：《回延安》《三门</a:t>
            </a:r>
            <a:r>
              <a:rPr sz="2400" spc="-5" dirty="0">
                <a:ea typeface="微软雅黑" panose="020B0503020204020204" charset="-122"/>
              </a:rPr>
              <a:t>峡—</a:t>
            </a:r>
            <a:r>
              <a:rPr sz="2400" dirty="0">
                <a:ea typeface="微软雅黑" panose="020B0503020204020204" charset="-122"/>
              </a:rPr>
              <a:t>梳妆台》《桂林山水歌》等</a:t>
            </a:r>
            <a:r>
              <a:rPr sz="2400" b="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p:txBody>
      </p:sp>
      <p:sp>
        <p:nvSpPr>
          <p:cNvPr id="11" name="object 11"/>
          <p:cNvSpPr txBox="1"/>
          <p:nvPr/>
        </p:nvSpPr>
        <p:spPr>
          <a:xfrm>
            <a:off x="2379979" y="2245867"/>
            <a:ext cx="6605270" cy="343662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、长篇政治抒情诗：《十年颂歌》《雷锋之歌》</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5"/>
              </a:spcBef>
            </a:pPr>
            <a:r>
              <a:rPr sz="2400" b="1" spc="-5" dirty="0">
                <a:latin typeface="微软雅黑" panose="020B0503020204020204" charset="-122"/>
                <a:ea typeface="微软雅黑" panose="020B0503020204020204" charset="-122"/>
                <a:cs typeface="微软雅黑" panose="020B0503020204020204" charset="-122"/>
              </a:rPr>
              <a:t>3</a:t>
            </a:r>
            <a:r>
              <a:rPr sz="2400" b="1" dirty="0">
                <a:latin typeface="微软雅黑" panose="020B0503020204020204" charset="-122"/>
                <a:ea typeface="微软雅黑" panose="020B0503020204020204" charset="-122"/>
                <a:cs typeface="微软雅黑" panose="020B0503020204020204" charset="-122"/>
              </a:rPr>
              <a:t>、诗集：《放歌集》</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spc="-10" dirty="0">
                <a:latin typeface="微软雅黑" panose="020B0503020204020204" charset="-122"/>
                <a:ea typeface="微软雅黑" panose="020B0503020204020204" charset="-122"/>
                <a:cs typeface="微软雅黑" panose="020B0503020204020204" charset="-122"/>
              </a:rPr>
              <a:t>4</a:t>
            </a:r>
            <a:r>
              <a:rPr sz="2400" b="1" spc="-5" dirty="0">
                <a:latin typeface="微软雅黑" panose="020B0503020204020204" charset="-122"/>
                <a:ea typeface="微软雅黑" panose="020B0503020204020204" charset="-122"/>
                <a:cs typeface="微软雅黑" panose="020B0503020204020204" charset="-122"/>
              </a:rPr>
              <a:t>、《回延安》：</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1072515" indent="-788670">
              <a:lnSpc>
                <a:spcPct val="100000"/>
              </a:lnSpc>
              <a:buSzPct val="96000"/>
              <a:buAutoNum type="arabicPlain"/>
              <a:tabLst>
                <a:tab pos="1072515" algn="l"/>
              </a:tabLst>
            </a:pPr>
            <a:r>
              <a:rPr sz="2400" b="1" dirty="0">
                <a:latin typeface="微软雅黑" panose="020B0503020204020204" charset="-122"/>
                <a:ea typeface="微软雅黑" panose="020B0503020204020204" charset="-122"/>
                <a:cs typeface="微软雅黑" panose="020B0503020204020204" charset="-122"/>
              </a:rPr>
              <a:t>“信天</a:t>
            </a:r>
            <a:r>
              <a:rPr sz="2400" b="1" spc="-5" dirty="0">
                <a:latin typeface="微软雅黑" panose="020B0503020204020204" charset="-122"/>
                <a:ea typeface="微软雅黑" panose="020B0503020204020204" charset="-122"/>
                <a:cs typeface="微软雅黑" panose="020B0503020204020204" charset="-122"/>
              </a:rPr>
              <a:t>游</a:t>
            </a:r>
            <a:r>
              <a:rPr sz="2400" b="1" dirty="0">
                <a:latin typeface="微软雅黑" panose="020B0503020204020204" charset="-122"/>
                <a:ea typeface="微软雅黑" panose="020B0503020204020204" charset="-122"/>
                <a:cs typeface="微软雅黑" panose="020B0503020204020204" charset="-122"/>
              </a:rPr>
              <a:t>”形式；</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buFont typeface="΢"/>
              <a:buAutoNum type="arabicPlain"/>
            </a:pPr>
            <a:endParaRPr sz="1550" b="1">
              <a:latin typeface="微软雅黑" panose="020B0503020204020204" charset="-122"/>
              <a:ea typeface="微软雅黑" panose="020B0503020204020204" charset="-122"/>
              <a:cs typeface="微软雅黑" panose="020B0503020204020204" charset="-122"/>
            </a:endParaRPr>
          </a:p>
          <a:p>
            <a:pPr marL="1072515" indent="-789305">
              <a:lnSpc>
                <a:spcPct val="100000"/>
              </a:lnSpc>
              <a:buSzPct val="96000"/>
              <a:buAutoNum type="arabicPlain"/>
              <a:tabLst>
                <a:tab pos="1073150" algn="l"/>
              </a:tabLst>
            </a:pPr>
            <a:r>
              <a:rPr sz="2400" b="1" spc="-5" dirty="0">
                <a:latin typeface="微软雅黑" panose="020B0503020204020204" charset="-122"/>
                <a:ea typeface="微软雅黑" panose="020B0503020204020204" charset="-122"/>
                <a:cs typeface="微软雅黑" panose="020B0503020204020204" charset="-122"/>
              </a:rPr>
              <a:t>赞颂延安精神、延安人；</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buFont typeface="΢"/>
              <a:buAutoNum type="arabicPlain"/>
            </a:pPr>
            <a:endParaRPr sz="1550" b="1">
              <a:latin typeface="微软雅黑" panose="020B0503020204020204" charset="-122"/>
              <a:ea typeface="微软雅黑" panose="020B0503020204020204" charset="-122"/>
              <a:cs typeface="微软雅黑" panose="020B0503020204020204" charset="-122"/>
            </a:endParaRPr>
          </a:p>
          <a:p>
            <a:pPr marL="1072515" indent="-788670">
              <a:lnSpc>
                <a:spcPct val="100000"/>
              </a:lnSpc>
              <a:buSzPct val="96000"/>
              <a:buAutoNum type="arabicPlain"/>
              <a:tabLst>
                <a:tab pos="1072515" algn="l"/>
              </a:tabLst>
            </a:pPr>
            <a:r>
              <a:rPr sz="2400" b="1" dirty="0">
                <a:latin typeface="微软雅黑" panose="020B0503020204020204" charset="-122"/>
                <a:ea typeface="微软雅黑" panose="020B0503020204020204" charset="-122"/>
                <a:cs typeface="微软雅黑" panose="020B0503020204020204" charset="-122"/>
              </a:rPr>
              <a:t>生活气息浓郁，语言质朴清新。</a:t>
            </a:r>
            <a:endParaRPr sz="2400" b="1">
              <a:latin typeface="微软雅黑" panose="020B0503020204020204" charset="-122"/>
              <a:ea typeface="微软雅黑" panose="020B0503020204020204" charset="-122"/>
              <a:cs typeface="微软雅黑" panose="020B0503020204020204" charset="-122"/>
            </a:endParaRPr>
          </a:p>
        </p:txBody>
      </p:sp>
      <p:sp>
        <p:nvSpPr>
          <p:cNvPr id="12" name="object 12"/>
          <p:cNvSpPr/>
          <p:nvPr/>
        </p:nvSpPr>
        <p:spPr>
          <a:xfrm>
            <a:off x="2058161" y="1512569"/>
            <a:ext cx="76200" cy="2251075"/>
          </a:xfrm>
          <a:custGeom>
            <a:avLst/>
            <a:gdLst/>
            <a:ahLst/>
            <a:cxnLst/>
            <a:rect l="l" t="t" r="r" b="b"/>
            <a:pathLst>
              <a:path w="76200" h="2251075">
                <a:moveTo>
                  <a:pt x="76200" y="2250947"/>
                </a:moveTo>
                <a:lnTo>
                  <a:pt x="61352" y="2250455"/>
                </a:lnTo>
                <a:lnTo>
                  <a:pt x="49244" y="2249106"/>
                </a:lnTo>
                <a:lnTo>
                  <a:pt x="41088" y="2247090"/>
                </a:lnTo>
                <a:lnTo>
                  <a:pt x="38100" y="2244597"/>
                </a:lnTo>
                <a:lnTo>
                  <a:pt x="38100" y="1239139"/>
                </a:lnTo>
                <a:lnTo>
                  <a:pt x="35111" y="1236646"/>
                </a:lnTo>
                <a:lnTo>
                  <a:pt x="26955" y="1234630"/>
                </a:lnTo>
                <a:lnTo>
                  <a:pt x="14847" y="1233281"/>
                </a:lnTo>
                <a:lnTo>
                  <a:pt x="0" y="1232789"/>
                </a:lnTo>
                <a:lnTo>
                  <a:pt x="14847" y="1232296"/>
                </a:lnTo>
                <a:lnTo>
                  <a:pt x="26955" y="1230947"/>
                </a:lnTo>
                <a:lnTo>
                  <a:pt x="35111" y="1228931"/>
                </a:lnTo>
                <a:lnTo>
                  <a:pt x="38100" y="1226439"/>
                </a:lnTo>
                <a:lnTo>
                  <a:pt x="38100" y="6350"/>
                </a:lnTo>
                <a:lnTo>
                  <a:pt x="41088" y="3857"/>
                </a:lnTo>
                <a:lnTo>
                  <a:pt x="49244" y="1841"/>
                </a:lnTo>
                <a:lnTo>
                  <a:pt x="61352" y="492"/>
                </a:lnTo>
                <a:lnTo>
                  <a:pt x="76200" y="0"/>
                </a:lnTo>
              </a:path>
            </a:pathLst>
          </a:custGeom>
          <a:ln w="32004">
            <a:solidFill>
              <a:srgbClr val="000000"/>
            </a:solidFill>
          </a:ln>
        </p:spPr>
        <p:txBody>
          <a:bodyPr wrap="square" lIns="0" tIns="0" rIns="0" bIns="0" rtlCol="0"/>
          <a:lstStyle/>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88080" y="828675"/>
            <a:ext cx="4816475" cy="4154170"/>
          </a:xfrm>
          <a:prstGeom prst="rect">
            <a:avLst/>
          </a:prstGeom>
          <a:noFill/>
        </p:spPr>
        <p:txBody>
          <a:bodyPr wrap="square" rtlCol="0" anchor="t">
            <a:spAutoFit/>
          </a:bodyPr>
          <a:p>
            <a:r>
              <a:rPr lang="zh-CN" altLang="en-US" sz="2400" b="1">
                <a:latin typeface="微软雅黑" panose="020B0503020204020204" charset="-122"/>
                <a:ea typeface="微软雅黑" panose="020B0503020204020204" charset="-122"/>
                <a:cs typeface="微软雅黑" panose="020B0503020204020204" charset="-122"/>
              </a:rPr>
              <a:t>千万条腿来千万只眼，</a:t>
            </a:r>
            <a:endParaRPr lang="zh-CN" altLang="en-US" sz="2400" b="1">
              <a:latin typeface="微软雅黑" panose="020B0503020204020204" charset="-122"/>
              <a:ea typeface="微软雅黑" panose="020B0503020204020204" charset="-122"/>
              <a:cs typeface="微软雅黑" panose="020B0503020204020204" charset="-122"/>
            </a:endParaRPr>
          </a:p>
          <a:p>
            <a:r>
              <a:rPr lang="zh-CN" altLang="en-US" sz="2400" b="1">
                <a:latin typeface="微软雅黑" panose="020B0503020204020204" charset="-122"/>
                <a:ea typeface="微软雅黑" panose="020B0503020204020204" charset="-122"/>
                <a:cs typeface="微软雅黑" panose="020B0503020204020204" charset="-122"/>
              </a:rPr>
              <a:t>也不够我走来也不够我看！</a:t>
            </a:r>
            <a:endParaRPr lang="zh-CN" altLang="en-US" sz="2400" b="1">
              <a:latin typeface="微软雅黑" panose="020B0503020204020204" charset="-122"/>
              <a:ea typeface="微软雅黑" panose="020B0503020204020204" charset="-122"/>
              <a:cs typeface="微软雅黑" panose="020B0503020204020204" charset="-122"/>
            </a:endParaRPr>
          </a:p>
          <a:p>
            <a:r>
              <a:rPr lang="zh-CN" altLang="en-US" sz="2400" b="1">
                <a:latin typeface="微软雅黑" panose="020B0503020204020204" charset="-122"/>
                <a:ea typeface="微软雅黑" panose="020B0503020204020204" charset="-122"/>
                <a:cs typeface="微软雅黑" panose="020B0503020204020204" charset="-122"/>
              </a:rPr>
              <a:t>头顶着蓝天大明镜，</a:t>
            </a:r>
            <a:endParaRPr lang="zh-CN" altLang="en-US" sz="2400" b="1">
              <a:latin typeface="微软雅黑" panose="020B0503020204020204" charset="-122"/>
              <a:ea typeface="微软雅黑" panose="020B0503020204020204" charset="-122"/>
              <a:cs typeface="微软雅黑" panose="020B0503020204020204" charset="-122"/>
            </a:endParaRPr>
          </a:p>
          <a:p>
            <a:r>
              <a:rPr lang="zh-CN" altLang="en-US" sz="2400" b="1">
                <a:latin typeface="微软雅黑" panose="020B0503020204020204" charset="-122"/>
                <a:ea typeface="微软雅黑" panose="020B0503020204020204" charset="-122"/>
                <a:cs typeface="微软雅黑" panose="020B0503020204020204" charset="-122"/>
              </a:rPr>
              <a:t>延安城照在我心中：</a:t>
            </a:r>
            <a:endParaRPr lang="zh-CN" altLang="en-US" sz="2400" b="1">
              <a:latin typeface="微软雅黑" panose="020B0503020204020204" charset="-122"/>
              <a:ea typeface="微软雅黑" panose="020B0503020204020204" charset="-122"/>
              <a:cs typeface="微软雅黑" panose="020B0503020204020204" charset="-122"/>
            </a:endParaRPr>
          </a:p>
          <a:p>
            <a:r>
              <a:rPr lang="zh-CN" altLang="en-US" sz="2400" b="1">
                <a:latin typeface="微软雅黑" panose="020B0503020204020204" charset="-122"/>
                <a:ea typeface="微软雅黑" panose="020B0503020204020204" charset="-122"/>
                <a:cs typeface="微软雅黑" panose="020B0503020204020204" charset="-122"/>
              </a:rPr>
              <a:t>一条条街道宽又平，</a:t>
            </a:r>
            <a:endParaRPr lang="zh-CN" altLang="en-US" sz="2400" b="1">
              <a:latin typeface="微软雅黑" panose="020B0503020204020204" charset="-122"/>
              <a:ea typeface="微软雅黑" panose="020B0503020204020204" charset="-122"/>
              <a:cs typeface="微软雅黑" panose="020B0503020204020204" charset="-122"/>
            </a:endParaRPr>
          </a:p>
          <a:p>
            <a:r>
              <a:rPr lang="zh-CN" altLang="en-US" sz="2400" b="1">
                <a:latin typeface="微软雅黑" panose="020B0503020204020204" charset="-122"/>
                <a:ea typeface="微软雅黑" panose="020B0503020204020204" charset="-122"/>
                <a:cs typeface="微软雅黑" panose="020B0503020204020204" charset="-122"/>
              </a:rPr>
              <a:t>一座座楼房披彩虹；</a:t>
            </a:r>
            <a:endParaRPr lang="zh-CN" altLang="en-US" sz="2400" b="1">
              <a:latin typeface="微软雅黑" panose="020B0503020204020204" charset="-122"/>
              <a:ea typeface="微软雅黑" panose="020B0503020204020204" charset="-122"/>
              <a:cs typeface="微软雅黑" panose="020B0503020204020204" charset="-122"/>
            </a:endParaRPr>
          </a:p>
          <a:p>
            <a:r>
              <a:rPr lang="zh-CN" altLang="en-US" sz="2400" b="1">
                <a:latin typeface="微软雅黑" panose="020B0503020204020204" charset="-122"/>
                <a:ea typeface="微软雅黑" panose="020B0503020204020204" charset="-122"/>
                <a:cs typeface="微软雅黑" panose="020B0503020204020204" charset="-122"/>
              </a:rPr>
              <a:t>一盏盏电灯亮又明，</a:t>
            </a:r>
            <a:endParaRPr lang="zh-CN" altLang="en-US" sz="2400" b="1">
              <a:latin typeface="微软雅黑" panose="020B0503020204020204" charset="-122"/>
              <a:ea typeface="微软雅黑" panose="020B0503020204020204" charset="-122"/>
              <a:cs typeface="微软雅黑" panose="020B0503020204020204" charset="-122"/>
            </a:endParaRPr>
          </a:p>
          <a:p>
            <a:r>
              <a:rPr lang="zh-CN" altLang="en-US" sz="2400" b="1">
                <a:latin typeface="微软雅黑" panose="020B0503020204020204" charset="-122"/>
                <a:ea typeface="微软雅黑" panose="020B0503020204020204" charset="-122"/>
                <a:cs typeface="微软雅黑" panose="020B0503020204020204" charset="-122"/>
              </a:rPr>
              <a:t>一排排绿树迎春风……</a:t>
            </a:r>
            <a:endParaRPr lang="zh-CN" altLang="en-US" sz="2400" b="1">
              <a:latin typeface="微软雅黑" panose="020B0503020204020204" charset="-122"/>
              <a:ea typeface="微软雅黑" panose="020B0503020204020204" charset="-122"/>
              <a:cs typeface="微软雅黑" panose="020B0503020204020204" charset="-122"/>
            </a:endParaRPr>
          </a:p>
          <a:p>
            <a:r>
              <a:rPr lang="zh-CN" altLang="en-US" sz="2400" b="1">
                <a:latin typeface="微软雅黑" panose="020B0503020204020204" charset="-122"/>
                <a:ea typeface="微软雅黑" panose="020B0503020204020204" charset="-122"/>
                <a:cs typeface="微软雅黑" panose="020B0503020204020204" charset="-122"/>
              </a:rPr>
              <a:t>对照过去我认不出了你，</a:t>
            </a:r>
            <a:endParaRPr lang="zh-CN" altLang="en-US" sz="2400" b="1">
              <a:latin typeface="微软雅黑" panose="020B0503020204020204" charset="-122"/>
              <a:ea typeface="微软雅黑" panose="020B0503020204020204" charset="-122"/>
              <a:cs typeface="微软雅黑" panose="020B0503020204020204" charset="-122"/>
            </a:endParaRPr>
          </a:p>
          <a:p>
            <a:endParaRPr lang="zh-CN" altLang="en-US" sz="2400" b="1">
              <a:latin typeface="微软雅黑" panose="020B0503020204020204" charset="-122"/>
              <a:ea typeface="微软雅黑" panose="020B0503020204020204" charset="-122"/>
              <a:cs typeface="微软雅黑" panose="020B0503020204020204" charset="-122"/>
            </a:endParaRPr>
          </a:p>
          <a:p>
            <a:r>
              <a:rPr lang="zh-CN" altLang="en-US" sz="2400" b="1">
                <a:latin typeface="微软雅黑" panose="020B0503020204020204" charset="-122"/>
                <a:ea typeface="微软雅黑" panose="020B0503020204020204" charset="-122"/>
                <a:cs typeface="微软雅黑" panose="020B0503020204020204" charset="-122"/>
              </a:rPr>
              <a:t>母亲延安换新衣。</a:t>
            </a:r>
            <a:endParaRPr lang="zh-CN" altLang="en-US" sz="2400" b="1">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p:nvPr/>
        </p:nvSpPr>
        <p:spPr>
          <a:xfrm>
            <a:off x="925067" y="353568"/>
            <a:ext cx="1595755" cy="652780"/>
          </a:xfrm>
          <a:custGeom>
            <a:avLst/>
            <a:gdLst/>
            <a:ahLst/>
            <a:cxnLst/>
            <a:rect l="l" t="t" r="r" b="b"/>
            <a:pathLst>
              <a:path w="1595755" h="652780">
                <a:moveTo>
                  <a:pt x="1269492" y="0"/>
                </a:moveTo>
                <a:lnTo>
                  <a:pt x="0" y="0"/>
                </a:lnTo>
                <a:lnTo>
                  <a:pt x="0" y="652271"/>
                </a:lnTo>
                <a:lnTo>
                  <a:pt x="1269492" y="652271"/>
                </a:lnTo>
                <a:lnTo>
                  <a:pt x="1595627" y="326135"/>
                </a:lnTo>
                <a:lnTo>
                  <a:pt x="1269492" y="0"/>
                </a:lnTo>
                <a:close/>
              </a:path>
            </a:pathLst>
          </a:custGeom>
          <a:solidFill>
            <a:srgbClr val="212167"/>
          </a:solidFill>
        </p:spPr>
        <p:txBody>
          <a:bodyPr wrap="square" lIns="0" tIns="0" rIns="0" bIns="0" rtlCol="0"/>
          <a:lstStyle/>
          <a:p/>
        </p:txBody>
      </p:sp>
      <p:sp>
        <p:nvSpPr>
          <p:cNvPr id="7" name="object 7"/>
          <p:cNvSpPr txBox="1"/>
          <p:nvPr/>
        </p:nvSpPr>
        <p:spPr>
          <a:xfrm>
            <a:off x="1171447" y="472566"/>
            <a:ext cx="9398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贺敬之</a:t>
            </a:r>
            <a:endParaRPr sz="2400">
              <a:latin typeface="微软雅黑" panose="020B0503020204020204" charset="-122"/>
              <a:cs typeface="微软雅黑" panose="020B0503020204020204" charset="-122"/>
            </a:endParaRPr>
          </a:p>
        </p:txBody>
      </p:sp>
      <p:sp>
        <p:nvSpPr>
          <p:cNvPr id="8" name="object 8"/>
          <p:cNvSpPr txBox="1">
            <a:spLocks noGrp="1"/>
          </p:cNvSpPr>
          <p:nvPr>
            <p:ph type="title"/>
          </p:nvPr>
        </p:nvSpPr>
        <p:spPr>
          <a:xfrm>
            <a:off x="667613" y="1557909"/>
            <a:ext cx="3932554" cy="452120"/>
          </a:xfrm>
          <a:prstGeom prst="rect">
            <a:avLst/>
          </a:prstGeom>
        </p:spPr>
        <p:txBody>
          <a:bodyPr vert="horz" wrap="square" lIns="0" tIns="12065" rIns="0" bIns="0" rtlCol="0">
            <a:spAutoFit/>
          </a:bodyPr>
          <a:lstStyle/>
          <a:p>
            <a:pPr marL="12700">
              <a:lnSpc>
                <a:spcPct val="100000"/>
              </a:lnSpc>
              <a:spcBef>
                <a:spcPts val="95"/>
              </a:spcBef>
            </a:pPr>
            <a:r>
              <a:rPr sz="2800" spc="-5" dirty="0"/>
              <a:t>贺敬之诗歌的思想内</a:t>
            </a:r>
            <a:r>
              <a:rPr sz="2800" dirty="0"/>
              <a:t>容</a:t>
            </a:r>
            <a:r>
              <a:rPr sz="2800" spc="-5" dirty="0"/>
              <a:t>：</a:t>
            </a:r>
            <a:endParaRPr sz="2800"/>
          </a:p>
        </p:txBody>
      </p:sp>
      <p:sp>
        <p:nvSpPr>
          <p:cNvPr id="9" name="object 9"/>
          <p:cNvSpPr txBox="1"/>
          <p:nvPr/>
        </p:nvSpPr>
        <p:spPr>
          <a:xfrm>
            <a:off x="362813" y="2348484"/>
            <a:ext cx="11789410" cy="3336290"/>
          </a:xfrm>
          <a:prstGeom prst="rect">
            <a:avLst/>
          </a:prstGeom>
        </p:spPr>
        <p:txBody>
          <a:bodyPr vert="horz" wrap="square" lIns="0" tIns="12700" rIns="0" bIns="0" rtlCol="0">
            <a:spAutoFit/>
          </a:bodyPr>
          <a:lstStyle/>
          <a:p>
            <a:pPr marL="12700" marR="311785" indent="304800">
              <a:lnSpc>
                <a:spcPct val="150000"/>
              </a:lnSpc>
              <a:spcBef>
                <a:spcPts val="100"/>
              </a:spcBef>
            </a:pP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1</a:t>
            </a:r>
            <a:r>
              <a:rPr sz="2400" b="1" dirty="0">
                <a:latin typeface="微软雅黑" panose="020B0503020204020204" charset="-122"/>
                <a:ea typeface="微软雅黑" panose="020B0503020204020204" charset="-122"/>
                <a:cs typeface="微软雅黑" panose="020B0503020204020204" charset="-122"/>
              </a:rPr>
              <a:t>）诗歌带有</a:t>
            </a:r>
            <a:r>
              <a:rPr sz="2400" b="1" dirty="0">
                <a:solidFill>
                  <a:srgbClr val="FF0000"/>
                </a:solidFill>
                <a:latin typeface="微软雅黑" panose="020B0503020204020204" charset="-122"/>
                <a:ea typeface="微软雅黑" panose="020B0503020204020204" charset="-122"/>
                <a:cs typeface="微软雅黑" panose="020B0503020204020204" charset="-122"/>
              </a:rPr>
              <a:t>革命浪漫主义</a:t>
            </a:r>
            <a:r>
              <a:rPr sz="2400" b="1" dirty="0">
                <a:latin typeface="微软雅黑" panose="020B0503020204020204" charset="-122"/>
                <a:ea typeface="微软雅黑" panose="020B0503020204020204" charset="-122"/>
                <a:cs typeface="微软雅黑" panose="020B0503020204020204" charset="-122"/>
              </a:rPr>
              <a:t>的特色。他的不少诗作都想象较为奇特丰富，通篇充溢 着浓重的抒情韵致。</a:t>
            </a:r>
            <a:endParaRPr sz="2400" b="1">
              <a:latin typeface="微软雅黑" panose="020B0503020204020204" charset="-122"/>
              <a:ea typeface="微软雅黑" panose="020B0503020204020204" charset="-122"/>
              <a:cs typeface="微软雅黑" panose="020B0503020204020204" charset="-122"/>
            </a:endParaRPr>
          </a:p>
          <a:p>
            <a:pPr marL="12700" marR="5080">
              <a:lnSpc>
                <a:spcPct val="150000"/>
              </a:lnSpc>
              <a:buSzPct val="96000"/>
              <a:buFont typeface="΢"/>
              <a:buAutoNum type="arabicPlain" startAt="2"/>
              <a:tabLst>
                <a:tab pos="801370" algn="l"/>
              </a:tabLst>
            </a:pPr>
            <a:r>
              <a:rPr sz="2400" b="1" dirty="0">
                <a:latin typeface="微软雅黑" panose="020B0503020204020204" charset="-122"/>
                <a:ea typeface="微软雅黑" panose="020B0503020204020204" charset="-122"/>
                <a:cs typeface="微软雅黑" panose="020B0503020204020204" charset="-122"/>
              </a:rPr>
              <a:t>以</a:t>
            </a:r>
            <a:r>
              <a:rPr sz="2400" b="1" spc="5" dirty="0">
                <a:solidFill>
                  <a:srgbClr val="FF0000"/>
                </a:solidFill>
                <a:latin typeface="微软雅黑" panose="020B0503020204020204" charset="-122"/>
                <a:ea typeface="微软雅黑" panose="020B0503020204020204" charset="-122"/>
                <a:cs typeface="微软雅黑" panose="020B0503020204020204" charset="-122"/>
              </a:rPr>
              <a:t>革</a:t>
            </a:r>
            <a:r>
              <a:rPr sz="2400" b="1" dirty="0">
                <a:solidFill>
                  <a:srgbClr val="FF0000"/>
                </a:solidFill>
                <a:latin typeface="微软雅黑" panose="020B0503020204020204" charset="-122"/>
                <a:ea typeface="微软雅黑" panose="020B0503020204020204" charset="-122"/>
                <a:cs typeface="微软雅黑" panose="020B0503020204020204" charset="-122"/>
              </a:rPr>
              <a:t>命理想主义为基</a:t>
            </a:r>
            <a:r>
              <a:rPr sz="2400" b="1" spc="5" dirty="0">
                <a:solidFill>
                  <a:srgbClr val="FF0000"/>
                </a:solidFill>
                <a:latin typeface="微软雅黑" panose="020B0503020204020204" charset="-122"/>
                <a:ea typeface="微软雅黑" panose="020B0503020204020204" charset="-122"/>
                <a:cs typeface="微软雅黑" panose="020B0503020204020204" charset="-122"/>
              </a:rPr>
              <a:t>调</a:t>
            </a:r>
            <a:r>
              <a:rPr sz="2400" b="1" dirty="0">
                <a:solidFill>
                  <a:srgbClr val="FF0000"/>
                </a:solidFill>
                <a:latin typeface="微软雅黑" panose="020B0503020204020204" charset="-122"/>
                <a:ea typeface="微软雅黑" panose="020B0503020204020204" charset="-122"/>
                <a:cs typeface="微软雅黑" panose="020B0503020204020204" charset="-122"/>
              </a:rPr>
              <a:t>的主观抒情</a:t>
            </a:r>
            <a:r>
              <a:rPr sz="2400" b="1" dirty="0">
                <a:latin typeface="微软雅黑" panose="020B0503020204020204" charset="-122"/>
                <a:ea typeface="微软雅黑" panose="020B0503020204020204" charset="-122"/>
                <a:cs typeface="微软雅黑" panose="020B0503020204020204" charset="-122"/>
              </a:rPr>
              <a:t>。特别是那些长篇政治抒情诗，从不“嘲风月， </a:t>
            </a:r>
            <a:r>
              <a:rPr sz="2400" b="1" spc="-5" dirty="0">
                <a:latin typeface="微软雅黑" panose="020B0503020204020204" charset="-122"/>
                <a:ea typeface="微软雅黑" panose="020B0503020204020204" charset="-122"/>
                <a:cs typeface="微软雅黑" panose="020B0503020204020204" charset="-122"/>
              </a:rPr>
              <a:t>弄花草”，以宣泄个人伤感、消沉的情绪；</a:t>
            </a:r>
            <a:endParaRPr sz="2400" b="1">
              <a:latin typeface="微软雅黑" panose="020B0503020204020204" charset="-122"/>
              <a:ea typeface="微软雅黑" panose="020B0503020204020204" charset="-122"/>
              <a:cs typeface="微软雅黑" panose="020B0503020204020204" charset="-122"/>
            </a:endParaRPr>
          </a:p>
          <a:p>
            <a:pPr marL="12700" marR="311150">
              <a:lnSpc>
                <a:spcPct val="150000"/>
              </a:lnSpc>
              <a:buSzPct val="96000"/>
              <a:buAutoNum type="arabicPlain" startAt="2"/>
              <a:tabLst>
                <a:tab pos="801370" algn="l"/>
              </a:tabLst>
            </a:pPr>
            <a:r>
              <a:rPr sz="2400" b="1" dirty="0">
                <a:latin typeface="微软雅黑" panose="020B0503020204020204" charset="-122"/>
                <a:ea typeface="微软雅黑" panose="020B0503020204020204" charset="-122"/>
                <a:cs typeface="微软雅黑" panose="020B0503020204020204" charset="-122"/>
              </a:rPr>
              <a:t>诗人提出并回答政治生活中及人生道路上的一系列重大问</a:t>
            </a:r>
            <a:r>
              <a:rPr sz="2400" b="1" spc="5" dirty="0">
                <a:latin typeface="微软雅黑" panose="020B0503020204020204" charset="-122"/>
                <a:ea typeface="微软雅黑" panose="020B0503020204020204" charset="-122"/>
                <a:cs typeface="微软雅黑" panose="020B0503020204020204" charset="-122"/>
              </a:rPr>
              <a:t>题</a:t>
            </a:r>
            <a:r>
              <a:rPr sz="2400" b="1" dirty="0">
                <a:latin typeface="微软雅黑" panose="020B0503020204020204" charset="-122"/>
                <a:ea typeface="微软雅黑" panose="020B0503020204020204" charset="-122"/>
                <a:cs typeface="微软雅黑" panose="020B0503020204020204" charset="-122"/>
              </a:rPr>
              <a:t>时，常常先鸟瞰式地 展现历史和现实的图像，再</a:t>
            </a:r>
            <a:r>
              <a:rPr sz="2400" b="1" spc="5" dirty="0">
                <a:latin typeface="微软雅黑" panose="020B0503020204020204" charset="-122"/>
                <a:ea typeface="微软雅黑" panose="020B0503020204020204" charset="-122"/>
                <a:cs typeface="微软雅黑" panose="020B0503020204020204" charset="-122"/>
              </a:rPr>
              <a:t>用</a:t>
            </a:r>
            <a:r>
              <a:rPr sz="2400" b="1" dirty="0">
                <a:latin typeface="微软雅黑" panose="020B0503020204020204" charset="-122"/>
                <a:ea typeface="微软雅黑" panose="020B0503020204020204" charset="-122"/>
                <a:cs typeface="微软雅黑" panose="020B0503020204020204" charset="-122"/>
              </a:rPr>
              <a:t>乐观向上的瑰丽笔墨勾画出革命事业光辉的前程、灿烂 的远景。</a:t>
            </a:r>
            <a:endParaRPr sz="2400" b="1">
              <a:latin typeface="微软雅黑" panose="020B0503020204020204" charset="-122"/>
              <a:ea typeface="微软雅黑" panose="020B0503020204020204" charset="-122"/>
              <a:cs typeface="微软雅黑" panose="020B0503020204020204" charset="-122"/>
            </a:endParaRPr>
          </a:p>
        </p:txBody>
      </p:sp>
      <p:grpSp>
        <p:nvGrpSpPr>
          <p:cNvPr id="10" name="object 10"/>
          <p:cNvGrpSpPr/>
          <p:nvPr/>
        </p:nvGrpSpPr>
        <p:grpSpPr>
          <a:xfrm>
            <a:off x="4917947" y="1524000"/>
            <a:ext cx="966469" cy="532130"/>
            <a:chOff x="4917947" y="1524000"/>
            <a:chExt cx="966469" cy="532130"/>
          </a:xfrm>
        </p:grpSpPr>
        <p:sp>
          <p:nvSpPr>
            <p:cNvPr id="11" name="object 11"/>
            <p:cNvSpPr/>
            <p:nvPr/>
          </p:nvSpPr>
          <p:spPr>
            <a:xfrm>
              <a:off x="4932425" y="1538477"/>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6FC0"/>
            </a:solidFill>
          </p:spPr>
          <p:txBody>
            <a:bodyPr wrap="square" lIns="0" tIns="0" rIns="0" bIns="0" rtlCol="0"/>
            <a:lstStyle/>
            <a:p/>
          </p:txBody>
        </p:sp>
        <p:sp>
          <p:nvSpPr>
            <p:cNvPr id="12" name="object 12"/>
            <p:cNvSpPr/>
            <p:nvPr/>
          </p:nvSpPr>
          <p:spPr>
            <a:xfrm>
              <a:off x="4932425" y="1538477"/>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6FC0"/>
              </a:solidFill>
            </a:ln>
          </p:spPr>
          <p:txBody>
            <a:bodyPr wrap="square" lIns="0" tIns="0" rIns="0" bIns="0" rtlCol="0"/>
            <a:lstStyle/>
            <a:p/>
          </p:txBody>
        </p:sp>
      </p:grpSp>
      <p:sp>
        <p:nvSpPr>
          <p:cNvPr id="13" name="object 13"/>
          <p:cNvSpPr txBox="1"/>
          <p:nvPr/>
        </p:nvSpPr>
        <p:spPr>
          <a:xfrm>
            <a:off x="5172202" y="1582292"/>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1253185"/>
            <a:ext cx="7748905" cy="391795"/>
          </a:xfrm>
          <a:prstGeom prst="rect">
            <a:avLst/>
          </a:prstGeom>
        </p:spPr>
        <p:txBody>
          <a:bodyPr vert="horz" wrap="square" lIns="0" tIns="12700" rIns="0" bIns="0" rtlCol="0">
            <a:spAutoFit/>
          </a:bodyPr>
          <a:lstStyle/>
          <a:p>
            <a:pPr marL="12700">
              <a:lnSpc>
                <a:spcPct val="100000"/>
              </a:lnSpc>
              <a:spcBef>
                <a:spcPts val="100"/>
              </a:spcBef>
              <a:tabLst>
                <a:tab pos="7430770" algn="l"/>
              </a:tabLst>
            </a:pPr>
            <a:r>
              <a:rPr sz="2400" spc="-5" dirty="0">
                <a:latin typeface="Arial" panose="020B0604020202020204"/>
                <a:cs typeface="Arial" panose="020B0604020202020204"/>
              </a:rPr>
              <a:t>1956</a:t>
            </a:r>
            <a:r>
              <a:rPr sz="2400" dirty="0">
                <a:latin typeface="宋体" panose="02010600030101010101" pitchFamily="2" charset="-122"/>
                <a:cs typeface="宋体" panose="02010600030101010101" pitchFamily="2" charset="-122"/>
              </a:rPr>
              <a:t>年，贺敬之采用陕北民歌“信天游”形式写成（</a:t>
            </a:r>
            <a:r>
              <a:rPr sz="240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8" name="object 8"/>
          <p:cNvSpPr txBox="1"/>
          <p:nvPr/>
        </p:nvSpPr>
        <p:spPr>
          <a:xfrm>
            <a:off x="877316" y="4940851"/>
            <a:ext cx="2463800" cy="366395"/>
          </a:xfrm>
          <a:prstGeom prst="rect">
            <a:avLst/>
          </a:prstGeom>
        </p:spPr>
        <p:txBody>
          <a:bodyPr vert="horz" wrap="square" lIns="0" tIns="0" rIns="0" bIns="0" rtlCol="0">
            <a:spAutoFit/>
          </a:bodyPr>
          <a:lstStyle/>
          <a:p>
            <a:pPr marL="12700">
              <a:lnSpc>
                <a:spcPts val="2755"/>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《桂林山水歌》</a:t>
            </a:r>
            <a:endParaRPr sz="2400">
              <a:latin typeface="宋体" panose="02010600030101010101" pitchFamily="2" charset="-122"/>
              <a:cs typeface="宋体" panose="02010600030101010101" pitchFamily="2"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877316" y="2716479"/>
            <a:ext cx="2159000" cy="185547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panose="020B0604020202020204"/>
                <a:cs typeface="Arial" panose="020B0604020202020204"/>
              </a:rPr>
              <a:t>A</a:t>
            </a:r>
            <a:r>
              <a:rPr sz="2400"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《三门峡歌》</a:t>
            </a:r>
            <a:endParaRPr sz="2400">
              <a:latin typeface="宋体" panose="02010600030101010101" pitchFamily="2" charset="-122"/>
              <a:cs typeface="宋体" panose="02010600030101010101" pitchFamily="2" charset="-122"/>
            </a:endParaRPr>
          </a:p>
          <a:p>
            <a:pPr marL="12700" marR="5080">
              <a:lnSpc>
                <a:spcPct val="200000"/>
              </a:lnSpc>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《回延安》 </a:t>
            </a: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《放声歌唱》</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1253185"/>
            <a:ext cx="7951470" cy="391795"/>
          </a:xfrm>
          <a:prstGeom prst="rect">
            <a:avLst/>
          </a:prstGeom>
        </p:spPr>
        <p:txBody>
          <a:bodyPr vert="horz" wrap="square" lIns="0" tIns="12700" rIns="0" bIns="0" rtlCol="0">
            <a:spAutoFit/>
          </a:bodyPr>
          <a:lstStyle/>
          <a:p>
            <a:pPr marL="12700">
              <a:lnSpc>
                <a:spcPct val="100000"/>
              </a:lnSpc>
              <a:spcBef>
                <a:spcPts val="100"/>
              </a:spcBef>
              <a:tabLst>
                <a:tab pos="7632700" algn="l"/>
              </a:tabLst>
            </a:pPr>
            <a:r>
              <a:rPr sz="2400" spc="-5" dirty="0">
                <a:latin typeface="Arial" panose="020B0604020202020204"/>
                <a:cs typeface="Arial" panose="020B0604020202020204"/>
              </a:rPr>
              <a:t>1956</a:t>
            </a:r>
            <a:r>
              <a:rPr sz="2400" dirty="0">
                <a:latin typeface="宋体" panose="02010600030101010101" pitchFamily="2" charset="-122"/>
                <a:cs typeface="宋体" panose="02010600030101010101" pitchFamily="2" charset="-122"/>
              </a:rPr>
              <a:t>年，贺敬之采用陕北民歌“信天游”形式写成（</a:t>
            </a:r>
            <a:r>
              <a:rPr sz="2400" spc="100" dirty="0">
                <a:latin typeface="宋体" panose="02010600030101010101" pitchFamily="2" charset="-122"/>
                <a:cs typeface="宋体" panose="02010600030101010101" pitchFamily="2" charset="-122"/>
              </a:rPr>
              <a:t> </a:t>
            </a:r>
            <a:r>
              <a:rPr sz="2400" dirty="0">
                <a:latin typeface="Arial" panose="020B0604020202020204"/>
                <a:cs typeface="Arial" panose="020B0604020202020204"/>
              </a:rPr>
              <a:t>B</a:t>
            </a:r>
            <a:r>
              <a:rPr sz="2400" dirty="0">
                <a:latin typeface="Arial" panose="020B0604020202020204"/>
                <a:cs typeface="Arial" panose="020B0604020202020204"/>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8" name="object 8"/>
          <p:cNvSpPr txBox="1"/>
          <p:nvPr/>
        </p:nvSpPr>
        <p:spPr>
          <a:xfrm>
            <a:off x="877316" y="4940851"/>
            <a:ext cx="2463800" cy="366395"/>
          </a:xfrm>
          <a:prstGeom prst="rect">
            <a:avLst/>
          </a:prstGeom>
        </p:spPr>
        <p:txBody>
          <a:bodyPr vert="horz" wrap="square" lIns="0" tIns="0" rIns="0" bIns="0" rtlCol="0">
            <a:spAutoFit/>
          </a:bodyPr>
          <a:lstStyle/>
          <a:p>
            <a:pPr marL="12700">
              <a:lnSpc>
                <a:spcPts val="2755"/>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《桂林山水歌》</a:t>
            </a:r>
            <a:endParaRPr sz="2400">
              <a:latin typeface="宋体" panose="02010600030101010101" pitchFamily="2" charset="-122"/>
              <a:cs typeface="宋体" panose="02010600030101010101" pitchFamily="2"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877316" y="2716479"/>
            <a:ext cx="2159000" cy="185547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《三门峡歌》</a:t>
            </a:r>
            <a:endParaRPr sz="2400">
              <a:latin typeface="宋体" panose="02010600030101010101" pitchFamily="2" charset="-122"/>
              <a:cs typeface="宋体" panose="02010600030101010101" pitchFamily="2" charset="-122"/>
            </a:endParaRPr>
          </a:p>
          <a:p>
            <a:pPr>
              <a:lnSpc>
                <a:spcPct val="100000"/>
              </a:lnSpc>
            </a:pPr>
            <a:endParaRPr sz="2250">
              <a:latin typeface="宋体" panose="02010600030101010101" pitchFamily="2" charset="-122"/>
              <a:cs typeface="宋体" panose="02010600030101010101" pitchFamily="2" charset="-122"/>
            </a:endParaRPr>
          </a:p>
          <a:p>
            <a:pPr marL="12700">
              <a:lnSpc>
                <a:spcPct val="100000"/>
              </a:lnSpc>
            </a:pPr>
            <a:r>
              <a:rPr sz="2400" b="1" spc="-5" dirty="0">
                <a:solidFill>
                  <a:srgbClr val="C00000"/>
                </a:solidFill>
                <a:latin typeface="Arial" panose="020B0604020202020204"/>
                <a:cs typeface="Arial" panose="020B0604020202020204"/>
              </a:rPr>
              <a:t>B:</a:t>
            </a:r>
            <a:r>
              <a:rPr sz="2400" b="1" dirty="0">
                <a:solidFill>
                  <a:srgbClr val="C00000"/>
                </a:solidFill>
                <a:latin typeface="宋体" panose="02010600030101010101" pitchFamily="2" charset="-122"/>
                <a:cs typeface="宋体" panose="02010600030101010101" pitchFamily="2" charset="-122"/>
              </a:rPr>
              <a:t>《回延安》</a:t>
            </a:r>
            <a:endParaRPr sz="2400">
              <a:latin typeface="宋体" panose="02010600030101010101" pitchFamily="2" charset="-122"/>
              <a:cs typeface="宋体" panose="02010600030101010101" pitchFamily="2" charset="-122"/>
            </a:endParaRPr>
          </a:p>
          <a:p>
            <a:pPr>
              <a:lnSpc>
                <a:spcPct val="100000"/>
              </a:lnSpc>
            </a:pPr>
            <a:endParaRPr sz="2250">
              <a:latin typeface="宋体" panose="02010600030101010101" pitchFamily="2" charset="-122"/>
              <a:cs typeface="宋体" panose="02010600030101010101" pitchFamily="2" charset="-122"/>
            </a:endParaRPr>
          </a:p>
          <a:p>
            <a:pPr marL="12700">
              <a:lnSpc>
                <a:spcPct val="100000"/>
              </a:lnSpc>
            </a:pP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《放声歌唱》</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txBox="1">
            <a:spLocks noGrp="1"/>
          </p:cNvSpPr>
          <p:nvPr>
            <p:ph type="title"/>
          </p:nvPr>
        </p:nvSpPr>
        <p:spPr>
          <a:xfrm>
            <a:off x="3135248" y="6537146"/>
            <a:ext cx="5920740" cy="391160"/>
          </a:xfrm>
          <a:prstGeom prst="rect">
            <a:avLst/>
          </a:prstGeom>
        </p:spPr>
        <p:txBody>
          <a:bodyPr vert="horz" wrap="square" lIns="0" tIns="12700" rIns="0" bIns="0" rtlCol="0">
            <a:spAutoFit/>
          </a:bodyPr>
          <a:lstStyle/>
          <a:p>
            <a:pPr marL="12700">
              <a:lnSpc>
                <a:spcPct val="100000"/>
              </a:lnSpc>
              <a:spcBef>
                <a:spcPts val="100"/>
              </a:spcBef>
            </a:pPr>
            <a:r>
              <a:rPr sz="2000" b="0" dirty="0">
                <a:solidFill>
                  <a:srgbClr val="FFFFFF"/>
                </a:solidFill>
                <a:latin typeface="楷体" panose="02010609060101010101" charset="-122"/>
                <a:cs typeface="楷体" panose="02010609060101010101" charset="-122"/>
              </a:rPr>
              <a:t>听够课程</a:t>
            </a:r>
            <a:r>
              <a:rPr sz="2400" b="0" spc="-15" dirty="0">
                <a:solidFill>
                  <a:srgbClr val="C00000"/>
                </a:solidFill>
                <a:latin typeface="楷体" panose="02010609060101010101" charset="-122"/>
                <a:cs typeface="楷体" panose="02010609060101010101" charset="-122"/>
              </a:rPr>
              <a:t>两</a:t>
            </a:r>
            <a:r>
              <a:rPr sz="2400" b="0" dirty="0">
                <a:solidFill>
                  <a:srgbClr val="C00000"/>
                </a:solidFill>
                <a:latin typeface="楷体" panose="02010609060101010101" charset="-122"/>
                <a:cs typeface="楷体" panose="02010609060101010101" charset="-122"/>
              </a:rPr>
              <a:t>个小时</a:t>
            </a:r>
            <a:r>
              <a:rPr sz="2000" b="0" spc="10" dirty="0">
                <a:solidFill>
                  <a:srgbClr val="FFFFFF"/>
                </a:solidFill>
                <a:latin typeface="楷体" panose="02010609060101010101" charset="-122"/>
                <a:cs typeface="楷体" panose="02010609060101010101" charset="-122"/>
              </a:rPr>
              <a:t>为</a:t>
            </a:r>
            <a:r>
              <a:rPr sz="2400" b="0" spc="-15" dirty="0">
                <a:solidFill>
                  <a:srgbClr val="C00000"/>
                </a:solidFill>
                <a:latin typeface="楷体" panose="02010609060101010101" charset="-122"/>
                <a:cs typeface="楷体" panose="02010609060101010101" charset="-122"/>
              </a:rPr>
              <a:t>全</a:t>
            </a:r>
            <a:r>
              <a:rPr sz="2400" b="0" dirty="0">
                <a:solidFill>
                  <a:srgbClr val="C00000"/>
                </a:solidFill>
                <a:latin typeface="楷体" panose="02010609060101010101" charset="-122"/>
                <a:cs typeface="楷体" panose="02010609060101010101" charset="-122"/>
              </a:rPr>
              <a:t>勤</a:t>
            </a:r>
            <a:r>
              <a:rPr sz="2000" b="0" dirty="0">
                <a:solidFill>
                  <a:srgbClr val="FFFFFF"/>
                </a:solidFill>
                <a:latin typeface="楷体" panose="02010609060101010101" charset="-122"/>
                <a:cs typeface="楷体" panose="02010609060101010101" charset="-122"/>
              </a:rPr>
              <a:t>，中途</a:t>
            </a:r>
            <a:r>
              <a:rPr sz="2000" b="0" spc="-15" dirty="0">
                <a:solidFill>
                  <a:srgbClr val="FFFFFF"/>
                </a:solidFill>
                <a:latin typeface="楷体" panose="02010609060101010101" charset="-122"/>
                <a:cs typeface="楷体" panose="02010609060101010101" charset="-122"/>
              </a:rPr>
              <a:t>不</a:t>
            </a:r>
            <a:r>
              <a:rPr sz="2000" b="0" dirty="0">
                <a:solidFill>
                  <a:srgbClr val="FFFFFF"/>
                </a:solidFill>
                <a:latin typeface="楷体" panose="02010609060101010101" charset="-122"/>
                <a:cs typeface="楷体" panose="02010609060101010101" charset="-122"/>
              </a:rPr>
              <a:t>能退出</a:t>
            </a:r>
            <a:r>
              <a:rPr sz="2000" b="0" spc="-15" dirty="0">
                <a:solidFill>
                  <a:srgbClr val="FFFFFF"/>
                </a:solidFill>
                <a:latin typeface="楷体" panose="02010609060101010101" charset="-122"/>
                <a:cs typeface="楷体" panose="02010609060101010101" charset="-122"/>
              </a:rPr>
              <a:t>，</a:t>
            </a:r>
            <a:r>
              <a:rPr sz="2000" b="0" dirty="0">
                <a:solidFill>
                  <a:srgbClr val="FFFFFF"/>
                </a:solidFill>
                <a:latin typeface="楷体" panose="02010609060101010101" charset="-122"/>
                <a:cs typeface="楷体" panose="02010609060101010101" charset="-122"/>
              </a:rPr>
              <a:t>加</a:t>
            </a:r>
            <a:r>
              <a:rPr sz="2000" b="0" spc="-15" dirty="0">
                <a:solidFill>
                  <a:srgbClr val="FFFFFF"/>
                </a:solidFill>
                <a:latin typeface="楷体" panose="02010609060101010101" charset="-122"/>
                <a:cs typeface="楷体" panose="02010609060101010101" charset="-122"/>
              </a:rPr>
              <a:t>油</a:t>
            </a:r>
            <a:r>
              <a:rPr sz="2000" b="0"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6" name="object 6"/>
          <p:cNvSpPr txBox="1"/>
          <p:nvPr/>
        </p:nvSpPr>
        <p:spPr>
          <a:xfrm>
            <a:off x="9489185" y="6481673"/>
            <a:ext cx="2940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微软雅黑" panose="020B0503020204020204" charset="-122"/>
                <a:cs typeface="微软雅黑" panose="020B0503020204020204" charset="-122"/>
              </a:rPr>
              <a:t>32</a:t>
            </a:r>
            <a:endParaRPr sz="1800">
              <a:latin typeface="微软雅黑" panose="020B0503020204020204" charset="-122"/>
              <a:cs typeface="微软雅黑" panose="020B0503020204020204" charset="-122"/>
            </a:endParaRPr>
          </a:p>
        </p:txBody>
      </p:sp>
      <p:pic>
        <p:nvPicPr>
          <p:cNvPr id="7" name="object 7"/>
          <p:cNvPicPr/>
          <p:nvPr/>
        </p:nvPicPr>
        <p:blipFill>
          <a:blip r:embed="rId4" cstate="print"/>
          <a:stretch>
            <a:fillRect/>
          </a:stretch>
        </p:blipFill>
        <p:spPr>
          <a:xfrm>
            <a:off x="0" y="0"/>
            <a:ext cx="12192000" cy="68579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3135248" y="6537146"/>
            <a:ext cx="5920740" cy="39116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dirty="0">
                <a:solidFill>
                  <a:srgbClr val="C00000"/>
                </a:solidFill>
                <a:latin typeface="楷体" panose="02010609060101010101" charset="-122"/>
                <a:cs typeface="楷体" panose="02010609060101010101" charset="-122"/>
              </a:rPr>
              <a:t>勤</a:t>
            </a:r>
            <a:r>
              <a:rPr sz="2000" dirty="0">
                <a:solidFill>
                  <a:srgbClr val="FFFFFF"/>
                </a:solidFill>
                <a:latin typeface="楷体" panose="02010609060101010101" charset="-122"/>
                <a:cs typeface="楷体" panose="02010609060101010101" charset="-122"/>
              </a:rPr>
              <a:t>，中途</a:t>
            </a:r>
            <a:r>
              <a:rPr sz="2000" spc="-15" dirty="0">
                <a:solidFill>
                  <a:srgbClr val="FFFFFF"/>
                </a:solidFill>
                <a:latin typeface="楷体" panose="02010609060101010101" charset="-122"/>
                <a:cs typeface="楷体" panose="02010609060101010101" charset="-122"/>
              </a:rPr>
              <a:t>不</a:t>
            </a:r>
            <a:r>
              <a:rPr sz="2000" dirty="0">
                <a:solidFill>
                  <a:srgbClr val="FFFFFF"/>
                </a:solidFill>
                <a:latin typeface="楷体" panose="02010609060101010101" charset="-122"/>
                <a:cs typeface="楷体" panose="02010609060101010101" charset="-122"/>
              </a:rPr>
              <a:t>能退出</a:t>
            </a:r>
            <a:r>
              <a:rPr sz="2000" spc="-15" dirty="0">
                <a:solidFill>
                  <a:srgbClr val="FFFFFF"/>
                </a:solidFill>
                <a:latin typeface="楷体" panose="02010609060101010101" charset="-122"/>
                <a:cs typeface="楷体" panose="02010609060101010101" charset="-122"/>
              </a:rPr>
              <a:t>，</a:t>
            </a:r>
            <a:r>
              <a:rPr sz="2000" dirty="0">
                <a:solidFill>
                  <a:srgbClr val="FFFFFF"/>
                </a:solidFill>
                <a:latin typeface="楷体" panose="02010609060101010101" charset="-122"/>
                <a:cs typeface="楷体" panose="02010609060101010101" charset="-122"/>
              </a:rPr>
              <a:t>加</a:t>
            </a:r>
            <a:r>
              <a:rPr sz="2000" spc="-15" dirty="0">
                <a:solidFill>
                  <a:srgbClr val="FFFFFF"/>
                </a:solidFill>
                <a:latin typeface="楷体" panose="02010609060101010101" charset="-122"/>
                <a:cs typeface="楷体" panose="02010609060101010101" charset="-122"/>
              </a:rPr>
              <a:t>油</a:t>
            </a:r>
            <a:r>
              <a:rPr sz="2000"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7" name="object 7"/>
          <p:cNvSpPr txBox="1"/>
          <p:nvPr/>
        </p:nvSpPr>
        <p:spPr>
          <a:xfrm>
            <a:off x="9528809" y="6381699"/>
            <a:ext cx="2940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微软雅黑" panose="020B0503020204020204" charset="-122"/>
                <a:cs typeface="微软雅黑" panose="020B0503020204020204" charset="-122"/>
              </a:rPr>
              <a:t>33</a:t>
            </a:r>
            <a:endParaRPr sz="1800">
              <a:latin typeface="微软雅黑" panose="020B0503020204020204" charset="-122"/>
              <a:cs typeface="微软雅黑" panose="020B0503020204020204" charset="-122"/>
            </a:endParaRPr>
          </a:p>
        </p:txBody>
      </p:sp>
      <p:sp>
        <p:nvSpPr>
          <p:cNvPr id="8" name="object 8"/>
          <p:cNvSpPr txBox="1">
            <a:spLocks noGrp="1"/>
          </p:cNvSpPr>
          <p:nvPr>
            <p:ph type="title"/>
          </p:nvPr>
        </p:nvSpPr>
        <p:spPr>
          <a:xfrm>
            <a:off x="4140200" y="2372994"/>
            <a:ext cx="3912235" cy="452120"/>
          </a:xfrm>
          <a:prstGeom prst="rect">
            <a:avLst/>
          </a:prstGeom>
        </p:spPr>
        <p:txBody>
          <a:bodyPr vert="horz" wrap="square" lIns="0" tIns="12065" rIns="0" bIns="0" rtlCol="0">
            <a:spAutoFit/>
          </a:bodyPr>
          <a:lstStyle/>
          <a:p>
            <a:pPr marL="12700">
              <a:lnSpc>
                <a:spcPct val="100000"/>
              </a:lnSpc>
              <a:spcBef>
                <a:spcPts val="95"/>
              </a:spcBef>
              <a:tabLst>
                <a:tab pos="1288415" algn="l"/>
              </a:tabLst>
            </a:pPr>
            <a:r>
              <a:rPr sz="2800" b="0" spc="-5" dirty="0">
                <a:latin typeface="微软雅黑" panose="020B0503020204020204" charset="-122"/>
                <a:cs typeface="微软雅黑" panose="020B0503020204020204" charset="-122"/>
              </a:rPr>
              <a:t>第四章</a:t>
            </a:r>
            <a:r>
              <a:rPr sz="2800" b="0" spc="-5" dirty="0">
                <a:latin typeface="微软雅黑" panose="020B0503020204020204" charset="-122"/>
                <a:cs typeface="微软雅黑" panose="020B0503020204020204" charset="-122"/>
              </a:rPr>
              <a:t>	</a:t>
            </a:r>
            <a:r>
              <a:rPr sz="2800" b="0" spc="-5" dirty="0">
                <a:latin typeface="微软雅黑" panose="020B0503020204020204" charset="-122"/>
                <a:cs typeface="微软雅黑" panose="020B0503020204020204" charset="-122"/>
              </a:rPr>
              <a:t>50至70年代文学</a:t>
            </a:r>
            <a:endParaRPr sz="2800">
              <a:latin typeface="微软雅黑" panose="020B0503020204020204" charset="-122"/>
              <a:cs typeface="微软雅黑" panose="020B0503020204020204" charset="-122"/>
            </a:endParaRPr>
          </a:p>
        </p:txBody>
      </p:sp>
      <p:sp>
        <p:nvSpPr>
          <p:cNvPr id="9" name="object 9"/>
          <p:cNvSpPr txBox="1"/>
          <p:nvPr/>
        </p:nvSpPr>
        <p:spPr>
          <a:xfrm>
            <a:off x="4772659" y="3013074"/>
            <a:ext cx="264731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（1949-1977）</a:t>
            </a:r>
            <a:endParaRPr sz="2800">
              <a:latin typeface="微软雅黑" panose="020B0503020204020204" charset="-122"/>
              <a:cs typeface="微软雅黑" panose="020B0503020204020204" charset="-122"/>
            </a:endParaRPr>
          </a:p>
        </p:txBody>
      </p:sp>
      <p:pic>
        <p:nvPicPr>
          <p:cNvPr id="10" name="object 10"/>
          <p:cNvPicPr/>
          <p:nvPr/>
        </p:nvPicPr>
        <p:blipFill>
          <a:blip r:embed="rId4" cstate="print"/>
          <a:stretch>
            <a:fillRect/>
          </a:stretch>
        </p:blipFill>
        <p:spPr>
          <a:xfrm>
            <a:off x="2503558" y="4320333"/>
            <a:ext cx="7216794" cy="92712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p:nvPr/>
        </p:nvSpPr>
        <p:spPr>
          <a:xfrm>
            <a:off x="11081004" y="784859"/>
            <a:ext cx="1071880" cy="167640"/>
          </a:xfrm>
          <a:custGeom>
            <a:avLst/>
            <a:gdLst/>
            <a:ahLst/>
            <a:cxnLst/>
            <a:rect l="l" t="t" r="r" b="b"/>
            <a:pathLst>
              <a:path w="1071879" h="167640">
                <a:moveTo>
                  <a:pt x="0" y="167639"/>
                </a:moveTo>
                <a:lnTo>
                  <a:pt x="1071372" y="167639"/>
                </a:lnTo>
                <a:lnTo>
                  <a:pt x="1071372" y="0"/>
                </a:lnTo>
                <a:lnTo>
                  <a:pt x="0" y="0"/>
                </a:lnTo>
                <a:lnTo>
                  <a:pt x="0" y="167639"/>
                </a:lnTo>
                <a:close/>
              </a:path>
            </a:pathLst>
          </a:custGeom>
          <a:ln w="12192">
            <a:solidFill>
              <a:srgbClr val="333399"/>
            </a:solidFill>
          </a:ln>
        </p:spPr>
        <p:txBody>
          <a:bodyPr wrap="square" lIns="0" tIns="0" rIns="0" bIns="0" rtlCol="0"/>
          <a:lstStyle/>
          <a:p/>
        </p:txBody>
      </p:sp>
      <p:sp>
        <p:nvSpPr>
          <p:cNvPr id="7" name="object 7"/>
          <p:cNvSpPr txBox="1">
            <a:spLocks noGrp="1"/>
          </p:cNvSpPr>
          <p:nvPr>
            <p:ph type="title"/>
          </p:nvPr>
        </p:nvSpPr>
        <p:spPr>
          <a:xfrm>
            <a:off x="763320" y="417322"/>
            <a:ext cx="4060190" cy="406400"/>
          </a:xfrm>
          <a:prstGeom prst="rect">
            <a:avLst/>
          </a:prstGeom>
        </p:spPr>
        <p:txBody>
          <a:bodyPr vert="horz" wrap="square" lIns="0" tIns="12065" rIns="0" bIns="0" rtlCol="0">
            <a:spAutoFit/>
          </a:bodyPr>
          <a:lstStyle/>
          <a:p>
            <a:pPr marL="12700">
              <a:lnSpc>
                <a:spcPct val="100000"/>
              </a:lnSpc>
              <a:spcBef>
                <a:spcPts val="95"/>
              </a:spcBef>
              <a:tabLst>
                <a:tab pos="684530" algn="l"/>
                <a:tab pos="1827530" algn="l"/>
              </a:tabLst>
            </a:pPr>
            <a:r>
              <a:rPr spc="-5" dirty="0"/>
              <a:t>4</a:t>
            </a:r>
            <a:r>
              <a:rPr spc="-15" dirty="0"/>
              <a:t>.</a:t>
            </a:r>
            <a:r>
              <a:rPr spc="-5" dirty="0"/>
              <a:t>4</a:t>
            </a:r>
            <a:r>
              <a:rPr dirty="0"/>
              <a:t>	</a:t>
            </a:r>
            <a:r>
              <a:rPr spc="-5" dirty="0"/>
              <a:t>第四节</a:t>
            </a:r>
            <a:r>
              <a:rPr dirty="0"/>
              <a:t>	</a:t>
            </a:r>
            <a:r>
              <a:rPr spc="-5" dirty="0"/>
              <a:t>“十七年”散文</a:t>
            </a:r>
            <a:endParaRPr spc="-5" dirty="0"/>
          </a:p>
        </p:txBody>
      </p:sp>
      <p:sp>
        <p:nvSpPr>
          <p:cNvPr id="8" name="object 8"/>
          <p:cNvSpPr txBox="1"/>
          <p:nvPr/>
        </p:nvSpPr>
        <p:spPr>
          <a:xfrm>
            <a:off x="118363" y="1278763"/>
            <a:ext cx="11607800" cy="355854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4.4.1 </a:t>
            </a:r>
            <a:r>
              <a:rPr sz="2400" b="1" dirty="0">
                <a:latin typeface="微软雅黑" panose="020B0503020204020204" charset="-122"/>
                <a:ea typeface="微软雅黑" panose="020B0503020204020204" charset="-122"/>
                <a:cs typeface="微软雅黑" panose="020B0503020204020204" charset="-122"/>
              </a:rPr>
              <a:t>概述</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015"/>
              </a:spcBef>
            </a:pPr>
            <a:r>
              <a:rPr sz="2400" b="1" spc="-5" dirty="0">
                <a:latin typeface="微软雅黑" panose="020B0503020204020204" charset="-122"/>
                <a:ea typeface="微软雅黑" panose="020B0503020204020204" charset="-122"/>
                <a:cs typeface="微软雅黑" panose="020B0503020204020204" charset="-122"/>
              </a:rPr>
              <a:t>1</a:t>
            </a:r>
            <a:r>
              <a:rPr sz="2400" b="1" dirty="0">
                <a:latin typeface="微软雅黑" panose="020B0503020204020204" charset="-122"/>
                <a:ea typeface="微软雅黑" panose="020B0503020204020204" charset="-122"/>
                <a:cs typeface="微软雅黑" panose="020B0503020204020204" charset="-122"/>
              </a:rPr>
              <a:t>、建国初</a:t>
            </a:r>
            <a:r>
              <a:rPr sz="2400" b="1" spc="-10" dirty="0">
                <a:latin typeface="微软雅黑" panose="020B0503020204020204" charset="-122"/>
                <a:ea typeface="微软雅黑" panose="020B0503020204020204" charset="-122"/>
                <a:cs typeface="微软雅黑" panose="020B0503020204020204" charset="-122"/>
              </a:rPr>
              <a:t>期</a:t>
            </a:r>
            <a:r>
              <a:rPr sz="2400" b="1" dirty="0">
                <a:latin typeface="微软雅黑" panose="020B0503020204020204" charset="-122"/>
                <a:ea typeface="微软雅黑" panose="020B0503020204020204" charset="-122"/>
                <a:cs typeface="微软雅黑" panose="020B0503020204020204" charset="-122"/>
              </a:rPr>
              <a:t>：纪实性强、信息量大的通讯报告</a:t>
            </a:r>
            <a:endParaRPr sz="2400" b="1">
              <a:latin typeface="微软雅黑" panose="020B0503020204020204" charset="-122"/>
              <a:ea typeface="微软雅黑" panose="020B0503020204020204" charset="-122"/>
              <a:cs typeface="微软雅黑" panose="020B0503020204020204" charset="-122"/>
            </a:endParaRPr>
          </a:p>
          <a:p>
            <a:pPr marL="12700" marR="8390890" indent="452120">
              <a:lnSpc>
                <a:spcPct val="170000"/>
              </a:lnSpc>
            </a:pPr>
            <a:r>
              <a:rPr sz="2400" b="1" dirty="0">
                <a:latin typeface="微软雅黑" panose="020B0503020204020204" charset="-122"/>
                <a:ea typeface="微软雅黑" panose="020B0503020204020204" charset="-122"/>
                <a:cs typeface="微软雅黑" panose="020B0503020204020204" charset="-122"/>
              </a:rPr>
              <a:t>抗美援朝</a:t>
            </a:r>
            <a:r>
              <a:rPr sz="2400" b="1" spc="-10"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战地通讯个人作品集：</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020"/>
              </a:spcBef>
            </a:pPr>
            <a:r>
              <a:rPr sz="2400" b="1" spc="-5" dirty="0">
                <a:latin typeface="微软雅黑" panose="020B0503020204020204" charset="-122"/>
                <a:ea typeface="微软雅黑" panose="020B0503020204020204" charset="-122"/>
                <a:cs typeface="微软雅黑" panose="020B0503020204020204" charset="-122"/>
              </a:rPr>
              <a:t>魏巍《</a:t>
            </a:r>
            <a:r>
              <a:rPr sz="2400" b="1" spc="-5" dirty="0">
                <a:solidFill>
                  <a:srgbClr val="FF0000"/>
                </a:solidFill>
                <a:latin typeface="微软雅黑" panose="020B0503020204020204" charset="-122"/>
                <a:ea typeface="微软雅黑" panose="020B0503020204020204" charset="-122"/>
                <a:cs typeface="微软雅黑" panose="020B0503020204020204" charset="-122"/>
              </a:rPr>
              <a:t>谁是最可爱的人</a:t>
            </a:r>
            <a:r>
              <a:rPr sz="2400" b="1" spc="-5" dirty="0">
                <a:latin typeface="微软雅黑" panose="020B0503020204020204" charset="-122"/>
                <a:ea typeface="微软雅黑" panose="020B0503020204020204" charset="-122"/>
                <a:cs typeface="微软雅黑" panose="020B0503020204020204" charset="-122"/>
              </a:rPr>
              <a:t>》，巴金《生活在英雄中间》，刘白羽《朝鲜在战火中前进》。</a:t>
            </a:r>
            <a:endParaRPr sz="2400" b="1">
              <a:latin typeface="微软雅黑" panose="020B0503020204020204" charset="-122"/>
              <a:ea typeface="微软雅黑" panose="020B0503020204020204" charset="-122"/>
              <a:cs typeface="微软雅黑" panose="020B0503020204020204" charset="-122"/>
            </a:endParaRPr>
          </a:p>
          <a:p>
            <a:pPr marL="102235">
              <a:lnSpc>
                <a:spcPct val="100000"/>
              </a:lnSpc>
              <a:spcBef>
                <a:spcPts val="2235"/>
              </a:spcBef>
            </a:pPr>
            <a:r>
              <a:rPr sz="2400" b="1" dirty="0">
                <a:latin typeface="微软雅黑" panose="020B0503020204020204" charset="-122"/>
                <a:ea typeface="微软雅黑" panose="020B0503020204020204" charset="-122"/>
                <a:cs typeface="微软雅黑" panose="020B0503020204020204" charset="-122"/>
              </a:rPr>
              <a:t>战地通讯报告的大型选集：</a:t>
            </a:r>
            <a:endParaRPr sz="2400" b="1">
              <a:latin typeface="微软雅黑" panose="020B0503020204020204" charset="-122"/>
              <a:ea typeface="微软雅黑" panose="020B0503020204020204" charset="-122"/>
              <a:cs typeface="微软雅黑" panose="020B0503020204020204" charset="-122"/>
            </a:endParaRPr>
          </a:p>
          <a:p>
            <a:pPr marL="102235">
              <a:lnSpc>
                <a:spcPct val="100000"/>
              </a:lnSpc>
              <a:spcBef>
                <a:spcPts val="2085"/>
              </a:spcBef>
            </a:pPr>
            <a:r>
              <a:rPr sz="2400" b="1" spc="-5" dirty="0">
                <a:latin typeface="微软雅黑" panose="020B0503020204020204" charset="-122"/>
                <a:ea typeface="微软雅黑" panose="020B0503020204020204" charset="-122"/>
                <a:cs typeface="微软雅黑" panose="020B0503020204020204" charset="-122"/>
              </a:rPr>
              <a:t>《朝鲜通讯报告选》、《志愿军一日》、《志愿军英雄传》</a:t>
            </a:r>
            <a:endParaRPr sz="2400" b="1">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9368028" y="0"/>
            <a:ext cx="2673096" cy="1591055"/>
          </a:xfrm>
          <a:prstGeom prst="rect">
            <a:avLst/>
          </a:prstGeom>
        </p:spPr>
      </p:pic>
      <p:sp>
        <p:nvSpPr>
          <p:cNvPr id="10" name="object 10"/>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grpSp>
        <p:nvGrpSpPr>
          <p:cNvPr id="6" name="object 6"/>
          <p:cNvGrpSpPr/>
          <p:nvPr/>
        </p:nvGrpSpPr>
        <p:grpSpPr>
          <a:xfrm>
            <a:off x="9409176" y="0"/>
            <a:ext cx="2788920" cy="1624965"/>
            <a:chOff x="9409176" y="0"/>
            <a:chExt cx="2788920" cy="1624965"/>
          </a:xfrm>
        </p:grpSpPr>
        <p:sp>
          <p:nvSpPr>
            <p:cNvPr id="7" name="object 7"/>
            <p:cNvSpPr/>
            <p:nvPr/>
          </p:nvSpPr>
          <p:spPr>
            <a:xfrm>
              <a:off x="10984992" y="521208"/>
              <a:ext cx="1207135" cy="207645"/>
            </a:xfrm>
            <a:custGeom>
              <a:avLst/>
              <a:gdLst/>
              <a:ahLst/>
              <a:cxnLst/>
              <a:rect l="l" t="t" r="r" b="b"/>
              <a:pathLst>
                <a:path w="1207134" h="207645">
                  <a:moveTo>
                    <a:pt x="0" y="207263"/>
                  </a:moveTo>
                  <a:lnTo>
                    <a:pt x="1207007" y="207263"/>
                  </a:lnTo>
                  <a:lnTo>
                    <a:pt x="1207007" y="0"/>
                  </a:lnTo>
                  <a:lnTo>
                    <a:pt x="0" y="0"/>
                  </a:lnTo>
                  <a:lnTo>
                    <a:pt x="0" y="207263"/>
                  </a:lnTo>
                  <a:close/>
                </a:path>
              </a:pathLst>
            </a:custGeom>
            <a:ln w="12192">
              <a:solidFill>
                <a:srgbClr val="333399"/>
              </a:solidFill>
            </a:ln>
          </p:spPr>
          <p:txBody>
            <a:bodyPr wrap="square" lIns="0" tIns="0" rIns="0" bIns="0" rtlCol="0"/>
            <a:lstStyle/>
            <a:p/>
          </p:txBody>
        </p:sp>
        <p:pic>
          <p:nvPicPr>
            <p:cNvPr id="8" name="object 8"/>
            <p:cNvPicPr/>
            <p:nvPr/>
          </p:nvPicPr>
          <p:blipFill>
            <a:blip r:embed="rId4" cstate="print"/>
            <a:stretch>
              <a:fillRect/>
            </a:stretch>
          </p:blipFill>
          <p:spPr>
            <a:xfrm>
              <a:off x="9409176" y="0"/>
              <a:ext cx="2743200" cy="1624584"/>
            </a:xfrm>
            <a:prstGeom prst="rect">
              <a:avLst/>
            </a:prstGeom>
          </p:spPr>
        </p:pic>
      </p:grpSp>
      <p:sp>
        <p:nvSpPr>
          <p:cNvPr id="9" name="object 9"/>
          <p:cNvSpPr txBox="1">
            <a:spLocks noGrp="1"/>
          </p:cNvSpPr>
          <p:nvPr>
            <p:ph type="title"/>
          </p:nvPr>
        </p:nvSpPr>
        <p:spPr>
          <a:xfrm>
            <a:off x="879449" y="303656"/>
            <a:ext cx="4060190" cy="406400"/>
          </a:xfrm>
          <a:prstGeom prst="rect">
            <a:avLst/>
          </a:prstGeom>
        </p:spPr>
        <p:txBody>
          <a:bodyPr vert="horz" wrap="square" lIns="0" tIns="12065" rIns="0" bIns="0" rtlCol="0">
            <a:spAutoFit/>
          </a:bodyPr>
          <a:lstStyle/>
          <a:p>
            <a:pPr marL="12700">
              <a:lnSpc>
                <a:spcPct val="100000"/>
              </a:lnSpc>
              <a:spcBef>
                <a:spcPts val="95"/>
              </a:spcBef>
              <a:tabLst>
                <a:tab pos="684530" algn="l"/>
                <a:tab pos="1827530" algn="l"/>
              </a:tabLst>
            </a:pPr>
            <a:r>
              <a:rPr spc="-5" dirty="0"/>
              <a:t>4.3</a:t>
            </a:r>
            <a:r>
              <a:rPr spc="-5" dirty="0"/>
              <a:t>	</a:t>
            </a:r>
            <a:r>
              <a:rPr spc="-5" dirty="0"/>
              <a:t>第三节</a:t>
            </a:r>
            <a:r>
              <a:rPr spc="-5" dirty="0"/>
              <a:t>	</a:t>
            </a:r>
            <a:r>
              <a:rPr spc="-5" dirty="0"/>
              <a:t>“十七年”诗歌</a:t>
            </a:r>
            <a:endParaRPr spc="-5" dirty="0"/>
          </a:p>
        </p:txBody>
      </p:sp>
      <p:sp>
        <p:nvSpPr>
          <p:cNvPr id="11" name="object 11"/>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10" name="object 10"/>
          <p:cNvSpPr txBox="1"/>
          <p:nvPr/>
        </p:nvSpPr>
        <p:spPr>
          <a:xfrm>
            <a:off x="78739" y="867536"/>
            <a:ext cx="12217400" cy="385318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4.3.1 </a:t>
            </a:r>
            <a:r>
              <a:rPr sz="2400" b="1" dirty="0">
                <a:latin typeface="微软雅黑" panose="020B0503020204020204" charset="-122"/>
                <a:ea typeface="微软雅黑" panose="020B0503020204020204" charset="-122"/>
                <a:cs typeface="微软雅黑" panose="020B0503020204020204" charset="-122"/>
              </a:rPr>
              <a:t>概述</a:t>
            </a:r>
            <a:endParaRPr sz="2400" b="1">
              <a:latin typeface="微软雅黑" panose="020B0503020204020204" charset="-122"/>
              <a:ea typeface="微软雅黑" panose="020B0503020204020204" charset="-122"/>
              <a:cs typeface="微软雅黑" panose="020B0503020204020204" charset="-122"/>
            </a:endParaRPr>
          </a:p>
          <a:p>
            <a:pPr marL="278765" indent="-266700">
              <a:lnSpc>
                <a:spcPct val="100000"/>
              </a:lnSpc>
              <a:spcBef>
                <a:spcPts val="1725"/>
              </a:spcBef>
              <a:buSzPct val="96000"/>
              <a:buFont typeface="΢"/>
              <a:buAutoNum type="arabicPeriod"/>
              <a:tabLst>
                <a:tab pos="279400" algn="l"/>
              </a:tabLst>
            </a:pPr>
            <a:r>
              <a:rPr sz="2400" b="1" spc="-5" dirty="0">
                <a:latin typeface="微软雅黑" panose="020B0503020204020204" charset="-122"/>
                <a:ea typeface="微软雅黑" panose="020B0503020204020204" charset="-122"/>
                <a:cs typeface="微软雅黑" panose="020B0503020204020204" charset="-122"/>
              </a:rPr>
              <a:t>时间段线</a:t>
            </a: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 “十七年”的诗歌创作，总体上呈现出一种曲折盘旋的发展态势。</a:t>
            </a:r>
            <a:endParaRPr sz="2400" b="1">
              <a:latin typeface="微软雅黑" panose="020B0503020204020204" charset="-122"/>
              <a:ea typeface="微软雅黑" panose="020B0503020204020204" charset="-122"/>
              <a:cs typeface="微软雅黑" panose="020B0503020204020204" charset="-122"/>
            </a:endParaRPr>
          </a:p>
          <a:p>
            <a:pPr marL="264795" indent="-252730">
              <a:lnSpc>
                <a:spcPct val="100000"/>
              </a:lnSpc>
              <a:spcBef>
                <a:spcPts val="1735"/>
              </a:spcBef>
              <a:buSzPct val="96000"/>
              <a:buFont typeface="΢"/>
              <a:buAutoNum type="arabicPeriod"/>
              <a:tabLst>
                <a:tab pos="265430" algn="l"/>
              </a:tabLst>
            </a:pPr>
            <a:r>
              <a:rPr sz="2400" b="1" dirty="0">
                <a:latin typeface="微软雅黑" panose="020B0503020204020204" charset="-122"/>
                <a:ea typeface="微软雅黑" panose="020B0503020204020204" charset="-122"/>
                <a:cs typeface="微软雅黑" panose="020B0503020204020204" charset="-122"/>
              </a:rPr>
              <a:t>阶段特点：</a:t>
            </a:r>
            <a:endParaRPr sz="2400" b="1">
              <a:latin typeface="微软雅黑" panose="020B0503020204020204" charset="-122"/>
              <a:ea typeface="微软雅黑" panose="020B0503020204020204" charset="-122"/>
              <a:cs typeface="微软雅黑" panose="020B0503020204020204" charset="-122"/>
            </a:endParaRPr>
          </a:p>
          <a:p>
            <a:pPr marL="12700" marR="128905">
              <a:lnSpc>
                <a:spcPct val="140000"/>
              </a:lnSpc>
              <a:spcBef>
                <a:spcPts val="570"/>
              </a:spcBef>
            </a:pP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1</a:t>
            </a:r>
            <a:r>
              <a:rPr sz="2400" b="1" dirty="0">
                <a:latin typeface="微软雅黑" panose="020B0503020204020204" charset="-122"/>
                <a:ea typeface="微软雅黑" panose="020B0503020204020204" charset="-122"/>
                <a:cs typeface="微软雅黑" panose="020B0503020204020204" charset="-122"/>
              </a:rPr>
              <a:t>）建</a:t>
            </a:r>
            <a:r>
              <a:rPr sz="2400" b="1" spc="5" dirty="0">
                <a:latin typeface="微软雅黑" panose="020B0503020204020204" charset="-122"/>
                <a:ea typeface="微软雅黑" panose="020B0503020204020204" charset="-122"/>
                <a:cs typeface="微软雅黑" panose="020B0503020204020204" charset="-122"/>
              </a:rPr>
              <a:t>国</a:t>
            </a:r>
            <a:r>
              <a:rPr sz="2400" b="1" dirty="0">
                <a:latin typeface="微软雅黑" panose="020B0503020204020204" charset="-122"/>
                <a:ea typeface="微软雅黑" panose="020B0503020204020204" charset="-122"/>
                <a:cs typeface="微软雅黑" panose="020B0503020204020204" charset="-122"/>
              </a:rPr>
              <a:t>初期：“颂歌”，歌颂党和领袖，反映抗美援朝，各条火线上火热的斗争生活， 人民群众忘我的劳动精神</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730"/>
              </a:spcBef>
            </a:pPr>
            <a:r>
              <a:rPr sz="2400" b="1" dirty="0">
                <a:latin typeface="微软雅黑" panose="020B0503020204020204" charset="-122"/>
                <a:ea typeface="微软雅黑" panose="020B0503020204020204" charset="-122"/>
                <a:cs typeface="微软雅黑" panose="020B0503020204020204" charset="-122"/>
              </a:rPr>
              <a:t>李季《玉门诗抄》、《生活之歌》</a:t>
            </a:r>
            <a:r>
              <a:rPr sz="2400" b="1" dirty="0">
                <a:solidFill>
                  <a:srgbClr val="FF0000"/>
                </a:solidFill>
                <a:latin typeface="微软雅黑" panose="020B0503020204020204" charset="-122"/>
                <a:ea typeface="微软雅黑" panose="020B0503020204020204" charset="-122"/>
                <a:cs typeface="微软雅黑" panose="020B0503020204020204" charset="-122"/>
              </a:rPr>
              <a:t>被称为“石油诗人”</a:t>
            </a:r>
            <a:r>
              <a:rPr sz="2400" b="1" dirty="0">
                <a:latin typeface="微软雅黑" panose="020B0503020204020204" charset="-122"/>
                <a:ea typeface="微软雅黑" panose="020B0503020204020204" charset="-122"/>
                <a:cs typeface="微软雅黑" panose="020B0503020204020204" charset="-122"/>
              </a:rPr>
              <a:t>；阮章竞的组诗《新塞外行》；</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730"/>
              </a:spcBef>
            </a:pPr>
            <a:r>
              <a:rPr sz="2400" b="1" dirty="0">
                <a:latin typeface="微软雅黑" panose="020B0503020204020204" charset="-122"/>
                <a:ea typeface="微软雅黑" panose="020B0503020204020204" charset="-122"/>
                <a:cs typeface="微软雅黑" panose="020B0503020204020204" charset="-122"/>
              </a:rPr>
              <a:t>芦荻《田园新歌》，流沙河的《农村夜曲》，田间的《马头琴歌集》闻捷的《天山牧歌》。</a:t>
            </a:r>
            <a:endParaRPr sz="24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20800" y="1029335"/>
            <a:ext cx="9634220" cy="5262245"/>
          </a:xfrm>
          <a:prstGeom prst="rect">
            <a:avLst/>
          </a:prstGeom>
          <a:noFill/>
        </p:spPr>
        <p:txBody>
          <a:bodyPr wrap="square" rtlCol="0" anchor="t">
            <a:spAutoFit/>
          </a:bodyPr>
          <a:p>
            <a:r>
              <a:rPr lang="zh-CN" altLang="en-US" sz="2400" b="1">
                <a:latin typeface="微软雅黑" panose="020B0503020204020204" charset="-122"/>
                <a:ea typeface="微软雅黑" panose="020B0503020204020204" charset="-122"/>
                <a:cs typeface="微软雅黑" panose="020B0503020204020204" charset="-122"/>
              </a:rPr>
              <a:t>。。。。。。朋友们，用不着繁琐的举例，你已经可以了解到我们的战士，是怎样的一种人。这种人是什么一种品质，他们的灵魂是多么的美丽和宽广。他们是历史上、世界上第一流的战士，第一流的人！他们是世界上一切善良爱好和平人民的优秀之花！是我们值得骄傲的祖国之花！我们以我们的祖国有这样的英雄而骄傲，我们以生在这个英雄的国度而自豪！</a:t>
            </a:r>
            <a:endParaRPr lang="zh-CN" altLang="en-US" sz="2400" b="1">
              <a:latin typeface="微软雅黑" panose="020B0503020204020204" charset="-122"/>
              <a:ea typeface="微软雅黑" panose="020B0503020204020204" charset="-122"/>
              <a:cs typeface="微软雅黑" panose="020B0503020204020204" charset="-122"/>
            </a:endParaRPr>
          </a:p>
          <a:p>
            <a:r>
              <a:rPr lang="zh-CN" altLang="en-US" sz="2400" b="1">
                <a:latin typeface="微软雅黑" panose="020B0503020204020204" charset="-122"/>
                <a:ea typeface="微软雅黑" panose="020B0503020204020204" charset="-122"/>
                <a:cs typeface="微软雅黑" panose="020B0503020204020204" charset="-122"/>
              </a:rPr>
              <a:t>亲爱的朋友们，当你坐上早晨第一列电车走向工厂的时候，当你扛上犁耙走向田野的时候，当你喝完一杯豆浆，提着书包走向学校的时候，当你安安静静坐到办公桌前计划这一天工作的时候，当你向孩子嘴里塞着苹果的时候，当你和爱人悠闲散步的时候，朋友，你是否意识到你是在幸福之中呢？你也许很惊讶地看我：“这是很平常的呀！”可是，从朝鲜归来的人，会知道你正生活在幸福中。请你们意识到这是一种幸福吧，因为只有你意识到这一点，你才能更深刻了解我们的战士在朝鲜奋不顾身的原因。朋友！你已经知道了爱我们的祖国。。。。。。</a:t>
            </a:r>
            <a:endParaRPr lang="zh-CN" altLang="en-US" sz="2400" b="1">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p:nvPr/>
        </p:nvSpPr>
        <p:spPr>
          <a:xfrm>
            <a:off x="11081004" y="784859"/>
            <a:ext cx="1071880" cy="167640"/>
          </a:xfrm>
          <a:custGeom>
            <a:avLst/>
            <a:gdLst/>
            <a:ahLst/>
            <a:cxnLst/>
            <a:rect l="l" t="t" r="r" b="b"/>
            <a:pathLst>
              <a:path w="1071879" h="167640">
                <a:moveTo>
                  <a:pt x="0" y="167639"/>
                </a:moveTo>
                <a:lnTo>
                  <a:pt x="1071372" y="167639"/>
                </a:lnTo>
                <a:lnTo>
                  <a:pt x="1071372" y="0"/>
                </a:lnTo>
                <a:lnTo>
                  <a:pt x="0" y="0"/>
                </a:lnTo>
                <a:lnTo>
                  <a:pt x="0" y="167639"/>
                </a:lnTo>
                <a:close/>
              </a:path>
            </a:pathLst>
          </a:custGeom>
          <a:ln w="12192">
            <a:solidFill>
              <a:srgbClr val="333399"/>
            </a:solidFill>
          </a:ln>
        </p:spPr>
        <p:txBody>
          <a:bodyPr wrap="square" lIns="0" tIns="0" rIns="0" bIns="0" rtlCol="0"/>
          <a:lstStyle/>
          <a:p/>
        </p:txBody>
      </p:sp>
      <p:sp>
        <p:nvSpPr>
          <p:cNvPr id="7" name="object 7"/>
          <p:cNvSpPr txBox="1">
            <a:spLocks noGrp="1"/>
          </p:cNvSpPr>
          <p:nvPr>
            <p:ph type="title"/>
          </p:nvPr>
        </p:nvSpPr>
        <p:spPr>
          <a:xfrm>
            <a:off x="763320" y="417322"/>
            <a:ext cx="4060190" cy="406400"/>
          </a:xfrm>
          <a:prstGeom prst="rect">
            <a:avLst/>
          </a:prstGeom>
        </p:spPr>
        <p:txBody>
          <a:bodyPr vert="horz" wrap="square" lIns="0" tIns="12065" rIns="0" bIns="0" rtlCol="0">
            <a:spAutoFit/>
          </a:bodyPr>
          <a:lstStyle/>
          <a:p>
            <a:pPr marL="12700">
              <a:lnSpc>
                <a:spcPct val="100000"/>
              </a:lnSpc>
              <a:spcBef>
                <a:spcPts val="95"/>
              </a:spcBef>
              <a:tabLst>
                <a:tab pos="684530" algn="l"/>
                <a:tab pos="1827530" algn="l"/>
              </a:tabLst>
            </a:pPr>
            <a:r>
              <a:rPr spc="-5" dirty="0"/>
              <a:t>4</a:t>
            </a:r>
            <a:r>
              <a:rPr spc="-15" dirty="0"/>
              <a:t>.</a:t>
            </a:r>
            <a:r>
              <a:rPr spc="-5" dirty="0"/>
              <a:t>4</a:t>
            </a:r>
            <a:r>
              <a:rPr dirty="0"/>
              <a:t>	</a:t>
            </a:r>
            <a:r>
              <a:rPr spc="-5" dirty="0"/>
              <a:t>第四节</a:t>
            </a:r>
            <a:r>
              <a:rPr dirty="0"/>
              <a:t>	</a:t>
            </a:r>
            <a:r>
              <a:rPr spc="-5" dirty="0"/>
              <a:t>“十七年”散文</a:t>
            </a:r>
            <a:endParaRPr spc="-5" dirty="0"/>
          </a:p>
        </p:txBody>
      </p:sp>
      <p:sp>
        <p:nvSpPr>
          <p:cNvPr id="8" name="object 8"/>
          <p:cNvSpPr txBox="1"/>
          <p:nvPr/>
        </p:nvSpPr>
        <p:spPr>
          <a:xfrm>
            <a:off x="118363" y="1278763"/>
            <a:ext cx="11913235" cy="344678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4.4.1 </a:t>
            </a:r>
            <a:r>
              <a:rPr sz="2400" b="1" dirty="0">
                <a:latin typeface="微软雅黑" panose="020B0503020204020204" charset="-122"/>
                <a:ea typeface="微软雅黑" panose="020B0503020204020204" charset="-122"/>
                <a:cs typeface="微软雅黑" panose="020B0503020204020204" charset="-122"/>
              </a:rPr>
              <a:t>概述</a:t>
            </a:r>
            <a:endParaRPr sz="2400" b="1">
              <a:latin typeface="微软雅黑" panose="020B0503020204020204" charset="-122"/>
              <a:ea typeface="微软雅黑" panose="020B0503020204020204" charset="-122"/>
              <a:cs typeface="微软雅黑" panose="020B0503020204020204" charset="-122"/>
            </a:endParaRPr>
          </a:p>
          <a:p>
            <a:pPr marL="12700" marR="5080">
              <a:lnSpc>
                <a:spcPct val="150000"/>
              </a:lnSpc>
              <a:spcBef>
                <a:spcPts val="570"/>
              </a:spcBef>
            </a:pPr>
            <a:r>
              <a:rPr sz="2400" b="1" dirty="0">
                <a:latin typeface="微软雅黑" panose="020B0503020204020204" charset="-122"/>
                <a:ea typeface="微软雅黑" panose="020B0503020204020204" charset="-122"/>
                <a:cs typeface="微软雅黑" panose="020B0503020204020204" charset="-122"/>
              </a:rPr>
              <a:t>社会主义经济建设：柳青的《王家斌》，秦兆阳的《王永淮》、《老羊工》，沙汀的《卢 家秀》等</a:t>
            </a:r>
            <a:endParaRPr sz="2400" b="1">
              <a:latin typeface="微软雅黑" panose="020B0503020204020204" charset="-122"/>
              <a:ea typeface="微软雅黑" panose="020B0503020204020204" charset="-122"/>
              <a:cs typeface="微软雅黑" panose="020B0503020204020204" charset="-122"/>
            </a:endParaRPr>
          </a:p>
          <a:p>
            <a:pPr marL="12700" marR="4271010">
              <a:lnSpc>
                <a:spcPct val="170000"/>
              </a:lnSpc>
            </a:pPr>
            <a:r>
              <a:rPr sz="2400" b="1" dirty="0">
                <a:latin typeface="微软雅黑" panose="020B0503020204020204" charset="-122"/>
                <a:ea typeface="微软雅黑" panose="020B0503020204020204" charset="-122"/>
                <a:cs typeface="微软雅黑" panose="020B0503020204020204" charset="-122"/>
              </a:rPr>
              <a:t>抒情散文：老舍《我热爱新北京》、秦牧《社稷坛抒情》 </a:t>
            </a:r>
            <a:r>
              <a:rPr sz="2400" b="1" spc="-5" dirty="0">
                <a:latin typeface="微软雅黑" panose="020B0503020204020204" charset="-122"/>
                <a:ea typeface="微软雅黑" panose="020B0503020204020204" charset="-122"/>
                <a:cs typeface="微软雅黑" panose="020B0503020204020204" charset="-122"/>
              </a:rPr>
              <a:t>游记散文：叶圣陶《游了三个</a:t>
            </a:r>
            <a:r>
              <a:rPr sz="2400" b="1" dirty="0">
                <a:latin typeface="微软雅黑" panose="020B0503020204020204" charset="-122"/>
                <a:ea typeface="微软雅黑" panose="020B0503020204020204" charset="-122"/>
                <a:cs typeface="微软雅黑" panose="020B0503020204020204" charset="-122"/>
              </a:rPr>
              <a:t>湖</a:t>
            </a:r>
            <a:r>
              <a:rPr sz="2400" b="1" spc="-5" dirty="0">
                <a:latin typeface="微软雅黑" panose="020B0503020204020204" charset="-122"/>
                <a:ea typeface="微软雅黑" panose="020B0503020204020204" charset="-122"/>
                <a:cs typeface="微软雅黑" panose="020B0503020204020204" charset="-122"/>
              </a:rPr>
              <a:t>》、碧野《天山景物记</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12700" marR="7929245">
              <a:lnSpc>
                <a:spcPct val="170000"/>
              </a:lnSpc>
              <a:spcBef>
                <a:spcPts val="5"/>
              </a:spcBef>
            </a:pPr>
            <a:r>
              <a:rPr sz="2400" b="1" dirty="0">
                <a:latin typeface="微软雅黑" panose="020B0503020204020204" charset="-122"/>
                <a:ea typeface="微软雅黑" panose="020B0503020204020204" charset="-122"/>
                <a:cs typeface="微软雅黑" panose="020B0503020204020204" charset="-122"/>
              </a:rPr>
              <a:t>传记散文：高玉宝《高玉宝》 </a:t>
            </a:r>
            <a:r>
              <a:rPr sz="2400" b="1" spc="-5" dirty="0">
                <a:latin typeface="微软雅黑" panose="020B0503020204020204" charset="-122"/>
                <a:ea typeface="微软雅黑" panose="020B0503020204020204" charset="-122"/>
                <a:cs typeface="微软雅黑" panose="020B0503020204020204" charset="-122"/>
              </a:rPr>
              <a:t>杂文</a:t>
            </a: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马铁丁《思想杂</a:t>
            </a:r>
            <a:r>
              <a:rPr sz="2400" b="1" dirty="0">
                <a:latin typeface="微软雅黑" panose="020B0503020204020204" charset="-122"/>
                <a:ea typeface="微软雅黑" panose="020B0503020204020204" charset="-122"/>
                <a:cs typeface="微软雅黑" panose="020B0503020204020204" charset="-122"/>
              </a:rPr>
              <a:t>谈》</a:t>
            </a:r>
            <a:endParaRPr sz="2400" b="1">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9368028" y="0"/>
            <a:ext cx="2673096" cy="1591055"/>
          </a:xfrm>
          <a:prstGeom prst="rect">
            <a:avLst/>
          </a:prstGeom>
        </p:spPr>
      </p:pic>
      <p:sp>
        <p:nvSpPr>
          <p:cNvPr id="10" name="object 10"/>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72769" y="330199"/>
            <a:ext cx="4060190" cy="406400"/>
          </a:xfrm>
          <a:prstGeom prst="rect">
            <a:avLst/>
          </a:prstGeom>
        </p:spPr>
        <p:txBody>
          <a:bodyPr vert="horz" wrap="square" lIns="0" tIns="12065" rIns="0" bIns="0" rtlCol="0">
            <a:spAutoFit/>
          </a:bodyPr>
          <a:lstStyle/>
          <a:p>
            <a:pPr marL="12700">
              <a:lnSpc>
                <a:spcPct val="100000"/>
              </a:lnSpc>
              <a:spcBef>
                <a:spcPts val="95"/>
              </a:spcBef>
              <a:tabLst>
                <a:tab pos="684530" algn="l"/>
                <a:tab pos="1827530" algn="l"/>
              </a:tabLst>
            </a:pPr>
            <a:r>
              <a:rPr spc="-5" dirty="0"/>
              <a:t>4</a:t>
            </a:r>
            <a:r>
              <a:rPr spc="-15" dirty="0"/>
              <a:t>.</a:t>
            </a:r>
            <a:r>
              <a:rPr spc="-5" dirty="0"/>
              <a:t>4</a:t>
            </a:r>
            <a:r>
              <a:rPr dirty="0"/>
              <a:t>	</a:t>
            </a:r>
            <a:r>
              <a:rPr spc="-5" dirty="0"/>
              <a:t>第四节</a:t>
            </a:r>
            <a:r>
              <a:rPr dirty="0"/>
              <a:t>	</a:t>
            </a:r>
            <a:r>
              <a:rPr spc="-5" dirty="0"/>
              <a:t>“十七年”散文</a:t>
            </a:r>
            <a:endParaRPr spc="-5" dirty="0"/>
          </a:p>
        </p:txBody>
      </p:sp>
      <p:pic>
        <p:nvPicPr>
          <p:cNvPr id="7" name="object 7"/>
          <p:cNvPicPr/>
          <p:nvPr/>
        </p:nvPicPr>
        <p:blipFill>
          <a:blip r:embed="rId4" cstate="print"/>
          <a:stretch>
            <a:fillRect/>
          </a:stretch>
        </p:blipFill>
        <p:spPr>
          <a:xfrm>
            <a:off x="9973067" y="0"/>
            <a:ext cx="2218932" cy="1222374"/>
          </a:xfrm>
          <a:prstGeom prst="rect">
            <a:avLst/>
          </a:prstGeom>
        </p:spPr>
      </p:pic>
      <p:grpSp>
        <p:nvGrpSpPr>
          <p:cNvPr id="8" name="object 8"/>
          <p:cNvGrpSpPr/>
          <p:nvPr/>
        </p:nvGrpSpPr>
        <p:grpSpPr>
          <a:xfrm>
            <a:off x="6082284" y="1344167"/>
            <a:ext cx="966469" cy="532130"/>
            <a:chOff x="6082284" y="1344167"/>
            <a:chExt cx="966469" cy="532130"/>
          </a:xfrm>
        </p:grpSpPr>
        <p:sp>
          <p:nvSpPr>
            <p:cNvPr id="9" name="object 9"/>
            <p:cNvSpPr/>
            <p:nvPr/>
          </p:nvSpPr>
          <p:spPr>
            <a:xfrm>
              <a:off x="6096762" y="1358645"/>
              <a:ext cx="937260" cy="502920"/>
            </a:xfrm>
            <a:custGeom>
              <a:avLst/>
              <a:gdLst/>
              <a:ahLst/>
              <a:cxnLst/>
              <a:rect l="l" t="t" r="r" b="b"/>
              <a:pathLst>
                <a:path w="937259" h="502919">
                  <a:moveTo>
                    <a:pt x="685799" y="0"/>
                  </a:moveTo>
                  <a:lnTo>
                    <a:pt x="0" y="0"/>
                  </a:lnTo>
                  <a:lnTo>
                    <a:pt x="0" y="502919"/>
                  </a:lnTo>
                  <a:lnTo>
                    <a:pt x="685799" y="502919"/>
                  </a:lnTo>
                  <a:lnTo>
                    <a:pt x="937260" y="251459"/>
                  </a:lnTo>
                  <a:lnTo>
                    <a:pt x="685799" y="0"/>
                  </a:lnTo>
                  <a:close/>
                </a:path>
              </a:pathLst>
            </a:custGeom>
            <a:solidFill>
              <a:srgbClr val="00AF50"/>
            </a:solidFill>
          </p:spPr>
          <p:txBody>
            <a:bodyPr wrap="square" lIns="0" tIns="0" rIns="0" bIns="0" rtlCol="0"/>
            <a:lstStyle/>
            <a:p/>
          </p:txBody>
        </p:sp>
        <p:sp>
          <p:nvSpPr>
            <p:cNvPr id="10" name="object 10"/>
            <p:cNvSpPr/>
            <p:nvPr/>
          </p:nvSpPr>
          <p:spPr>
            <a:xfrm>
              <a:off x="6096762" y="1358645"/>
              <a:ext cx="937260" cy="502920"/>
            </a:xfrm>
            <a:custGeom>
              <a:avLst/>
              <a:gdLst/>
              <a:ahLst/>
              <a:cxnLst/>
              <a:rect l="l" t="t" r="r" b="b"/>
              <a:pathLst>
                <a:path w="937259" h="502919">
                  <a:moveTo>
                    <a:pt x="0" y="0"/>
                  </a:moveTo>
                  <a:lnTo>
                    <a:pt x="685799" y="0"/>
                  </a:lnTo>
                  <a:lnTo>
                    <a:pt x="937260" y="251459"/>
                  </a:lnTo>
                  <a:lnTo>
                    <a:pt x="685799" y="502919"/>
                  </a:lnTo>
                  <a:lnTo>
                    <a:pt x="0" y="502919"/>
                  </a:lnTo>
                  <a:lnTo>
                    <a:pt x="0" y="0"/>
                  </a:lnTo>
                  <a:close/>
                </a:path>
              </a:pathLst>
            </a:custGeom>
            <a:ln w="28956">
              <a:solidFill>
                <a:srgbClr val="00AF50"/>
              </a:solidFill>
            </a:ln>
          </p:spPr>
          <p:txBody>
            <a:bodyPr wrap="square" lIns="0" tIns="0" rIns="0" bIns="0" rtlCol="0"/>
            <a:lstStyle/>
            <a:p/>
          </p:txBody>
        </p:sp>
      </p:grpSp>
      <p:sp>
        <p:nvSpPr>
          <p:cNvPr id="11" name="object 11"/>
          <p:cNvSpPr txBox="1"/>
          <p:nvPr/>
        </p:nvSpPr>
        <p:spPr>
          <a:xfrm>
            <a:off x="50190" y="921765"/>
            <a:ext cx="12099925" cy="4842510"/>
          </a:xfrm>
          <a:prstGeom prst="rect">
            <a:avLst/>
          </a:prstGeom>
        </p:spPr>
        <p:txBody>
          <a:bodyPr vert="horz" wrap="square" lIns="0" tIns="12700" rIns="0" bIns="0" rtlCol="0">
            <a:spAutoFit/>
          </a:bodyPr>
          <a:lstStyle/>
          <a:p>
            <a:pPr marL="25400">
              <a:lnSpc>
                <a:spcPct val="100000"/>
              </a:lnSpc>
              <a:spcBef>
                <a:spcPts val="100"/>
              </a:spcBef>
              <a:tabLst>
                <a:tab pos="942340" algn="l"/>
              </a:tabLst>
            </a:pPr>
            <a:r>
              <a:rPr sz="2400" b="1" spc="-5" dirty="0">
                <a:latin typeface="微软雅黑" panose="020B0503020204020204" charset="-122"/>
                <a:ea typeface="微软雅黑" panose="020B0503020204020204" charset="-122"/>
                <a:cs typeface="微软雅黑" panose="020B0503020204020204" charset="-122"/>
              </a:rPr>
              <a:t>4.4.1	</a:t>
            </a:r>
            <a:r>
              <a:rPr sz="2400" b="1" dirty="0">
                <a:latin typeface="微软雅黑" panose="020B0503020204020204" charset="-122"/>
                <a:ea typeface="微软雅黑" panose="020B0503020204020204" charset="-122"/>
                <a:cs typeface="微软雅黑" panose="020B0503020204020204" charset="-122"/>
              </a:rPr>
              <a:t>概述</a:t>
            </a:r>
            <a:endParaRPr sz="2400" b="1">
              <a:latin typeface="微软雅黑" panose="020B0503020204020204" charset="-122"/>
              <a:ea typeface="微软雅黑" panose="020B0503020204020204" charset="-122"/>
              <a:cs typeface="微软雅黑" panose="020B0503020204020204" charset="-122"/>
            </a:endParaRPr>
          </a:p>
          <a:p>
            <a:pPr marL="25400">
              <a:lnSpc>
                <a:spcPct val="100000"/>
              </a:lnSpc>
              <a:spcBef>
                <a:spcPts val="2015"/>
              </a:spcBef>
              <a:tabLst>
                <a:tab pos="6297930" algn="l"/>
              </a:tabLst>
            </a:pP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50</a:t>
            </a:r>
            <a:r>
              <a:rPr sz="2400" b="1" dirty="0">
                <a:latin typeface="微软雅黑" panose="020B0503020204020204" charset="-122"/>
                <a:ea typeface="微软雅黑" panose="020B0503020204020204" charset="-122"/>
                <a:cs typeface="微软雅黑" panose="020B0503020204020204" charset="-122"/>
              </a:rPr>
              <a:t>年代中期：在“双百方针”的影响下，	</a:t>
            </a:r>
            <a:r>
              <a:rPr sz="3600" b="1" baseline="25000" dirty="0">
                <a:solidFill>
                  <a:srgbClr val="FFFFFF"/>
                </a:solidFill>
                <a:latin typeface="微软雅黑" panose="020B0503020204020204" charset="-122"/>
                <a:ea typeface="微软雅黑" panose="020B0503020204020204" charset="-122"/>
                <a:cs typeface="微软雅黑" panose="020B0503020204020204" charset="-122"/>
              </a:rPr>
              <a:t>客</a:t>
            </a:r>
            <a:endParaRPr sz="3600" b="1" baseline="25000">
              <a:latin typeface="微软雅黑" panose="020B0503020204020204" charset="-122"/>
              <a:ea typeface="微软雅黑" panose="020B0503020204020204" charset="-122"/>
              <a:cs typeface="微软雅黑" panose="020B0503020204020204" charset="-122"/>
            </a:endParaRPr>
          </a:p>
          <a:p>
            <a:pPr marL="114935">
              <a:lnSpc>
                <a:spcPct val="100000"/>
              </a:lnSpc>
              <a:spcBef>
                <a:spcPts val="2015"/>
              </a:spcBef>
            </a:pPr>
            <a:r>
              <a:rPr sz="2400" b="1" spc="-5" dirty="0">
                <a:latin typeface="微软雅黑" panose="020B0503020204020204" charset="-122"/>
                <a:ea typeface="微软雅黑" panose="020B0503020204020204" charset="-122"/>
                <a:cs typeface="微软雅黑" panose="020B0503020204020204" charset="-122"/>
              </a:rPr>
              <a:t>代表作</a:t>
            </a:r>
            <a:r>
              <a:rPr sz="2400" b="1" dirty="0">
                <a:latin typeface="微软雅黑" panose="020B0503020204020204" charset="-122"/>
                <a:ea typeface="微软雅黑" panose="020B0503020204020204" charset="-122"/>
                <a:cs typeface="微软雅黑" panose="020B0503020204020204" charset="-122"/>
              </a:rPr>
              <a:t>品</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刘</a:t>
            </a:r>
            <a:r>
              <a:rPr sz="2400" b="1" spc="-20" dirty="0">
                <a:latin typeface="微软雅黑" panose="020B0503020204020204" charset="-122"/>
                <a:ea typeface="微软雅黑" panose="020B0503020204020204" charset="-122"/>
                <a:cs typeface="微软雅黑" panose="020B0503020204020204" charset="-122"/>
              </a:rPr>
              <a:t>宾</a:t>
            </a:r>
            <a:r>
              <a:rPr sz="2400" b="1" dirty="0">
                <a:latin typeface="微软雅黑" panose="020B0503020204020204" charset="-122"/>
                <a:ea typeface="微软雅黑" panose="020B0503020204020204" charset="-122"/>
                <a:cs typeface="微软雅黑" panose="020B0503020204020204" charset="-122"/>
              </a:rPr>
              <a:t>雁《本</a:t>
            </a:r>
            <a:r>
              <a:rPr sz="2400" b="1" spc="-10" dirty="0">
                <a:latin typeface="微软雅黑" panose="020B0503020204020204" charset="-122"/>
                <a:ea typeface="微软雅黑" panose="020B0503020204020204" charset="-122"/>
                <a:cs typeface="微软雅黑" panose="020B0503020204020204" charset="-122"/>
              </a:rPr>
              <a:t>报</a:t>
            </a:r>
            <a:r>
              <a:rPr sz="2400" b="1" dirty="0">
                <a:latin typeface="微软雅黑" panose="020B0503020204020204" charset="-122"/>
                <a:ea typeface="微软雅黑" panose="020B0503020204020204" charset="-122"/>
                <a:cs typeface="微软雅黑" panose="020B0503020204020204" charset="-122"/>
              </a:rPr>
              <a:t>内部消</a:t>
            </a:r>
            <a:r>
              <a:rPr sz="2400" b="1" spc="-10" dirty="0">
                <a:latin typeface="微软雅黑" panose="020B0503020204020204" charset="-122"/>
                <a:ea typeface="微软雅黑" panose="020B0503020204020204" charset="-122"/>
                <a:cs typeface="微软雅黑" panose="020B0503020204020204" charset="-122"/>
              </a:rPr>
              <a:t>息</a:t>
            </a:r>
            <a:r>
              <a:rPr sz="2400" b="1" dirty="0">
                <a:latin typeface="微软雅黑" panose="020B0503020204020204" charset="-122"/>
                <a:ea typeface="微软雅黑" panose="020B0503020204020204" charset="-122"/>
                <a:cs typeface="微软雅黑" panose="020B0503020204020204" charset="-122"/>
              </a:rPr>
              <a:t>》、《</a:t>
            </a:r>
            <a:r>
              <a:rPr sz="2400" b="1" spc="-10" dirty="0">
                <a:latin typeface="微软雅黑" panose="020B0503020204020204" charset="-122"/>
                <a:ea typeface="微软雅黑" panose="020B0503020204020204" charset="-122"/>
                <a:cs typeface="微软雅黑" panose="020B0503020204020204" charset="-122"/>
              </a:rPr>
              <a:t>在</a:t>
            </a:r>
            <a:r>
              <a:rPr sz="2400" b="1" dirty="0">
                <a:latin typeface="微软雅黑" panose="020B0503020204020204" charset="-122"/>
                <a:ea typeface="微软雅黑" panose="020B0503020204020204" charset="-122"/>
                <a:cs typeface="微软雅黑" panose="020B0503020204020204" charset="-122"/>
              </a:rPr>
              <a:t>桥梁工</a:t>
            </a:r>
            <a:r>
              <a:rPr sz="2400" b="1" spc="-10" dirty="0">
                <a:latin typeface="微软雅黑" panose="020B0503020204020204" charset="-122"/>
                <a:ea typeface="微软雅黑" panose="020B0503020204020204" charset="-122"/>
                <a:cs typeface="微软雅黑" panose="020B0503020204020204" charset="-122"/>
              </a:rPr>
              <a:t>地</a:t>
            </a:r>
            <a:r>
              <a:rPr sz="2400" b="1" dirty="0">
                <a:latin typeface="微软雅黑" panose="020B0503020204020204" charset="-122"/>
                <a:ea typeface="微软雅黑" panose="020B0503020204020204" charset="-122"/>
                <a:cs typeface="微软雅黑" panose="020B0503020204020204" charset="-122"/>
              </a:rPr>
              <a:t>上》，</a:t>
            </a:r>
            <a:r>
              <a:rPr sz="2400" b="1" spc="-10" dirty="0">
                <a:latin typeface="微软雅黑" panose="020B0503020204020204" charset="-122"/>
                <a:ea typeface="微软雅黑" panose="020B0503020204020204" charset="-122"/>
                <a:cs typeface="微软雅黑" panose="020B0503020204020204" charset="-122"/>
              </a:rPr>
              <a:t>白</a:t>
            </a:r>
            <a:r>
              <a:rPr sz="2400" b="1" dirty="0">
                <a:latin typeface="微软雅黑" panose="020B0503020204020204" charset="-122"/>
                <a:ea typeface="微软雅黑" panose="020B0503020204020204" charset="-122"/>
                <a:cs typeface="微软雅黑" panose="020B0503020204020204" charset="-122"/>
              </a:rPr>
              <a:t>危《被</a:t>
            </a:r>
            <a:r>
              <a:rPr sz="2400" b="1" spc="-10" dirty="0">
                <a:latin typeface="微软雅黑" panose="020B0503020204020204" charset="-122"/>
                <a:ea typeface="微软雅黑" panose="020B0503020204020204" charset="-122"/>
                <a:cs typeface="微软雅黑" panose="020B0503020204020204" charset="-122"/>
              </a:rPr>
              <a:t>围</a:t>
            </a:r>
            <a:r>
              <a:rPr sz="2400" b="1" dirty="0">
                <a:latin typeface="微软雅黑" panose="020B0503020204020204" charset="-122"/>
                <a:ea typeface="微软雅黑" panose="020B0503020204020204" charset="-122"/>
                <a:cs typeface="微软雅黑" panose="020B0503020204020204" charset="-122"/>
              </a:rPr>
              <a:t>困的农</a:t>
            </a:r>
            <a:r>
              <a:rPr sz="2400" b="1" spc="-10" dirty="0">
                <a:latin typeface="微软雅黑" panose="020B0503020204020204" charset="-122"/>
                <a:ea typeface="微软雅黑" panose="020B0503020204020204" charset="-122"/>
                <a:cs typeface="微软雅黑" panose="020B0503020204020204" charset="-122"/>
              </a:rPr>
              <a:t>庄</a:t>
            </a:r>
            <a:r>
              <a:rPr sz="2400" b="1" dirty="0">
                <a:latin typeface="微软雅黑" panose="020B0503020204020204" charset="-122"/>
                <a:ea typeface="微软雅黑" panose="020B0503020204020204" charset="-122"/>
                <a:cs typeface="微软雅黑" panose="020B0503020204020204" charset="-122"/>
              </a:rPr>
              <a:t>主席》</a:t>
            </a:r>
            <a:endParaRPr sz="2400" b="1">
              <a:latin typeface="微软雅黑" panose="020B0503020204020204" charset="-122"/>
              <a:ea typeface="微软雅黑" panose="020B0503020204020204" charset="-122"/>
              <a:cs typeface="微软雅黑" panose="020B0503020204020204" charset="-122"/>
            </a:endParaRPr>
          </a:p>
          <a:p>
            <a:pPr marL="25400">
              <a:lnSpc>
                <a:spcPct val="100000"/>
              </a:lnSpc>
              <a:spcBef>
                <a:spcPts val="2020"/>
              </a:spcBef>
            </a:pPr>
            <a:r>
              <a:rPr sz="2400" b="1" spc="-5" dirty="0">
                <a:latin typeface="微软雅黑" panose="020B0503020204020204" charset="-122"/>
                <a:ea typeface="微软雅黑" panose="020B0503020204020204" charset="-122"/>
                <a:cs typeface="微软雅黑" panose="020B0503020204020204" charset="-122"/>
              </a:rPr>
              <a:t>3</a:t>
            </a: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50</a:t>
            </a:r>
            <a:r>
              <a:rPr sz="2400" b="1" dirty="0">
                <a:latin typeface="微软雅黑" panose="020B0503020204020204" charset="-122"/>
                <a:ea typeface="微软雅黑" panose="020B0503020204020204" charset="-122"/>
                <a:cs typeface="微软雅黑" panose="020B0503020204020204" charset="-122"/>
              </a:rPr>
              <a:t>年代末期：“左”倾 错误、浮夸风，</a:t>
            </a:r>
            <a:endParaRPr sz="2400" b="1" dirty="0">
              <a:latin typeface="微软雅黑" panose="020B0503020204020204" charset="-122"/>
              <a:ea typeface="微软雅黑" panose="020B0503020204020204" charset="-122"/>
              <a:cs typeface="微软雅黑" panose="020B0503020204020204" charset="-122"/>
            </a:endParaRPr>
          </a:p>
          <a:p>
            <a:pPr marL="25400">
              <a:lnSpc>
                <a:spcPct val="100000"/>
              </a:lnSpc>
              <a:spcBef>
                <a:spcPts val="2020"/>
              </a:spcBef>
            </a:pPr>
            <a:r>
              <a:rPr sz="2400" b="1" spc="-5" dirty="0">
                <a:latin typeface="微软雅黑" panose="020B0503020204020204" charset="-122"/>
                <a:ea typeface="微软雅黑" panose="020B0503020204020204" charset="-122"/>
                <a:cs typeface="微软雅黑" panose="020B0503020204020204" charset="-122"/>
              </a:rPr>
              <a:t>4、60年代初期：</a:t>
            </a:r>
            <a:endParaRPr sz="2400" b="1">
              <a:latin typeface="微软雅黑" panose="020B0503020204020204" charset="-122"/>
              <a:ea typeface="微软雅黑" panose="020B0503020204020204" charset="-122"/>
              <a:cs typeface="微软雅黑" panose="020B0503020204020204" charset="-122"/>
            </a:endParaRPr>
          </a:p>
          <a:p>
            <a:pPr marL="114935">
              <a:lnSpc>
                <a:spcPct val="100000"/>
              </a:lnSpc>
              <a:spcBef>
                <a:spcPts val="2020"/>
              </a:spcBef>
            </a:pPr>
            <a:r>
              <a:rPr sz="2400" b="1" dirty="0">
                <a:latin typeface="微软雅黑" panose="020B0503020204020204" charset="-122"/>
                <a:ea typeface="微软雅黑" panose="020B0503020204020204" charset="-122"/>
                <a:cs typeface="微软雅黑" panose="020B0503020204020204" charset="-122"/>
              </a:rPr>
              <a:t>抒情散文</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冰心</a:t>
            </a:r>
            <a:r>
              <a:rPr sz="2400" b="1" dirty="0">
                <a:solidFill>
                  <a:srgbClr val="FF0000"/>
                </a:solidFill>
                <a:latin typeface="微软雅黑" panose="020B0503020204020204" charset="-122"/>
                <a:ea typeface="微软雅黑" panose="020B0503020204020204" charset="-122"/>
                <a:cs typeface="微软雅黑" panose="020B0503020204020204" charset="-122"/>
              </a:rPr>
              <a:t>《樱花赞》</a:t>
            </a:r>
            <a:r>
              <a:rPr sz="2400" b="1" dirty="0">
                <a:latin typeface="微软雅黑" panose="020B0503020204020204" charset="-122"/>
                <a:ea typeface="微软雅黑" panose="020B0503020204020204" charset="-122"/>
                <a:cs typeface="微软雅黑" panose="020B0503020204020204" charset="-122"/>
              </a:rPr>
              <a:t>，杨朔《海市》《东风第一枝》，</a:t>
            </a:r>
            <a:r>
              <a:rPr sz="2400" b="1" spc="-30" dirty="0">
                <a:latin typeface="微软雅黑" panose="020B0503020204020204" charset="-122"/>
                <a:ea typeface="微软雅黑" panose="020B0503020204020204" charset="-122"/>
                <a:cs typeface="微软雅黑" panose="020B0503020204020204" charset="-122"/>
              </a:rPr>
              <a:t> </a:t>
            </a:r>
            <a:r>
              <a:rPr sz="2400" b="1" dirty="0">
                <a:latin typeface="微软雅黑" panose="020B0503020204020204" charset="-122"/>
                <a:ea typeface="微软雅黑" panose="020B0503020204020204" charset="-122"/>
                <a:cs typeface="微软雅黑" panose="020B0503020204020204" charset="-122"/>
              </a:rPr>
              <a:t>刘白羽《红玛瑙集》。</a:t>
            </a:r>
            <a:endParaRPr sz="2400" b="1">
              <a:latin typeface="微软雅黑" panose="020B0503020204020204" charset="-122"/>
              <a:ea typeface="微软雅黑" panose="020B0503020204020204" charset="-122"/>
              <a:cs typeface="微软雅黑" panose="020B0503020204020204" charset="-122"/>
            </a:endParaRPr>
          </a:p>
          <a:p>
            <a:pPr marL="386080" marR="17780" indent="360680">
              <a:lnSpc>
                <a:spcPts val="4900"/>
              </a:lnSpc>
              <a:spcBef>
                <a:spcPts val="495"/>
              </a:spcBef>
            </a:pPr>
            <a:r>
              <a:rPr sz="2400" b="1" dirty="0">
                <a:latin typeface="微软雅黑" panose="020B0503020204020204" charset="-122"/>
                <a:ea typeface="微软雅黑" panose="020B0503020204020204" charset="-122"/>
                <a:cs typeface="微软雅黑" panose="020B0503020204020204" charset="-122"/>
              </a:rPr>
              <a:t>杂</a:t>
            </a:r>
            <a:r>
              <a:rPr sz="2400" b="1" spc="10" dirty="0">
                <a:latin typeface="微软雅黑" panose="020B0503020204020204" charset="-122"/>
                <a:ea typeface="微软雅黑" panose="020B0503020204020204" charset="-122"/>
                <a:cs typeface="微软雅黑" panose="020B0503020204020204" charset="-122"/>
              </a:rPr>
              <a:t>文</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针</a:t>
            </a:r>
            <a:r>
              <a:rPr sz="2400" b="1" spc="-15" dirty="0">
                <a:latin typeface="微软雅黑" panose="020B0503020204020204" charset="-122"/>
                <a:ea typeface="微软雅黑" panose="020B0503020204020204" charset="-122"/>
                <a:cs typeface="微软雅黑" panose="020B0503020204020204" charset="-122"/>
              </a:rPr>
              <a:t>砭</a:t>
            </a:r>
            <a:r>
              <a:rPr sz="2400" b="1" dirty="0">
                <a:latin typeface="微软雅黑" panose="020B0503020204020204" charset="-122"/>
                <a:ea typeface="微软雅黑" panose="020B0503020204020204" charset="-122"/>
                <a:cs typeface="微软雅黑" panose="020B0503020204020204" charset="-122"/>
              </a:rPr>
              <a:t>时弊，提倡民主，词锋锐利，底蕴深厚，徐懋庸《武器、刑具与道具》 报告文学</a:t>
            </a:r>
            <a:r>
              <a:rPr sz="2400" b="1" spc="-5" dirty="0">
                <a:latin typeface="微软雅黑" panose="020B0503020204020204" charset="-122"/>
                <a:ea typeface="微软雅黑" panose="020B0503020204020204" charset="-122"/>
                <a:cs typeface="微软雅黑" panose="020B0503020204020204" charset="-122"/>
              </a:rPr>
              <a:t>——</a:t>
            </a:r>
            <a:r>
              <a:rPr sz="2400" b="1" dirty="0">
                <a:solidFill>
                  <a:srgbClr val="C00000"/>
                </a:solidFill>
                <a:latin typeface="微软雅黑" panose="020B0503020204020204" charset="-122"/>
                <a:ea typeface="微软雅黑" panose="020B0503020204020204" charset="-122"/>
                <a:cs typeface="微软雅黑" panose="020B0503020204020204" charset="-122"/>
              </a:rPr>
              <a:t>《为了六十一个阶级兄弟》</a:t>
            </a:r>
            <a:r>
              <a:rPr sz="2400" b="1" dirty="0">
                <a:latin typeface="微软雅黑" panose="020B0503020204020204" charset="-122"/>
                <a:ea typeface="微软雅黑" panose="020B0503020204020204" charset="-122"/>
                <a:cs typeface="微软雅黑" panose="020B0503020204020204" charset="-122"/>
              </a:rPr>
              <a:t>和《英雄列车》</a:t>
            </a:r>
            <a:endParaRPr sz="2400" b="1">
              <a:latin typeface="微软雅黑" panose="020B0503020204020204" charset="-122"/>
              <a:ea typeface="微软雅黑" panose="020B0503020204020204" charset="-122"/>
              <a:cs typeface="微软雅黑" panose="020B0503020204020204" charset="-122"/>
            </a:endParaRPr>
          </a:p>
        </p:txBody>
      </p:sp>
      <p:sp>
        <p:nvSpPr>
          <p:cNvPr id="12" name="object 12"/>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72769" y="330199"/>
            <a:ext cx="4060190" cy="406400"/>
          </a:xfrm>
          <a:prstGeom prst="rect">
            <a:avLst/>
          </a:prstGeom>
        </p:spPr>
        <p:txBody>
          <a:bodyPr vert="horz" wrap="square" lIns="0" tIns="12065" rIns="0" bIns="0" rtlCol="0">
            <a:spAutoFit/>
          </a:bodyPr>
          <a:lstStyle/>
          <a:p>
            <a:pPr marL="12700">
              <a:lnSpc>
                <a:spcPct val="100000"/>
              </a:lnSpc>
              <a:spcBef>
                <a:spcPts val="95"/>
              </a:spcBef>
              <a:tabLst>
                <a:tab pos="684530" algn="l"/>
                <a:tab pos="1827530" algn="l"/>
              </a:tabLst>
            </a:pPr>
            <a:r>
              <a:rPr spc="-5" dirty="0"/>
              <a:t>4</a:t>
            </a:r>
            <a:r>
              <a:rPr spc="-15" dirty="0"/>
              <a:t>.</a:t>
            </a:r>
            <a:r>
              <a:rPr spc="-5" dirty="0"/>
              <a:t>4</a:t>
            </a:r>
            <a:r>
              <a:rPr dirty="0"/>
              <a:t>	</a:t>
            </a:r>
            <a:r>
              <a:rPr spc="-5" dirty="0"/>
              <a:t>第四节</a:t>
            </a:r>
            <a:r>
              <a:rPr dirty="0"/>
              <a:t>	</a:t>
            </a:r>
            <a:r>
              <a:rPr spc="-5" dirty="0"/>
              <a:t>“十七年”散文</a:t>
            </a:r>
            <a:endParaRPr spc="-5" dirty="0"/>
          </a:p>
        </p:txBody>
      </p:sp>
      <p:sp>
        <p:nvSpPr>
          <p:cNvPr id="7" name="object 7"/>
          <p:cNvSpPr txBox="1"/>
          <p:nvPr/>
        </p:nvSpPr>
        <p:spPr>
          <a:xfrm>
            <a:off x="118363" y="917194"/>
            <a:ext cx="2630170" cy="376555"/>
          </a:xfrm>
          <a:prstGeom prst="rect">
            <a:avLst/>
          </a:prstGeom>
        </p:spPr>
        <p:txBody>
          <a:bodyPr vert="horz" wrap="square" lIns="0" tIns="13335" rIns="0" bIns="0" rtlCol="0">
            <a:spAutoFit/>
          </a:bodyPr>
          <a:lstStyle/>
          <a:p>
            <a:pPr marL="12700">
              <a:lnSpc>
                <a:spcPct val="100000"/>
              </a:lnSpc>
              <a:spcBef>
                <a:spcPts val="105"/>
              </a:spcBef>
            </a:pPr>
            <a:r>
              <a:rPr sz="2300" b="1" spc="-5" dirty="0">
                <a:latin typeface="微软雅黑" panose="020B0503020204020204" charset="-122"/>
                <a:cs typeface="微软雅黑" panose="020B0503020204020204" charset="-122"/>
              </a:rPr>
              <a:t>5.</a:t>
            </a:r>
            <a:r>
              <a:rPr sz="2300" b="1" dirty="0">
                <a:latin typeface="微软雅黑" panose="020B0503020204020204" charset="-122"/>
                <a:cs typeface="微软雅黑" panose="020B0503020204020204" charset="-122"/>
              </a:rPr>
              <a:t>台湾散文百家争鸣</a:t>
            </a:r>
            <a:endParaRPr sz="2300">
              <a:latin typeface="微软雅黑" panose="020B0503020204020204" charset="-122"/>
              <a:cs typeface="微软雅黑" panose="020B0503020204020204" charset="-122"/>
            </a:endParaRPr>
          </a:p>
        </p:txBody>
      </p:sp>
      <p:sp>
        <p:nvSpPr>
          <p:cNvPr id="8" name="object 8"/>
          <p:cNvSpPr txBox="1"/>
          <p:nvPr/>
        </p:nvSpPr>
        <p:spPr>
          <a:xfrm>
            <a:off x="118363" y="1513077"/>
            <a:ext cx="11483340" cy="4685665"/>
          </a:xfrm>
          <a:prstGeom prst="rect">
            <a:avLst/>
          </a:prstGeom>
        </p:spPr>
        <p:txBody>
          <a:bodyPr vert="horz" wrap="square" lIns="0" tIns="13335" rIns="0" bIns="0" rtlCol="0">
            <a:spAutoFit/>
          </a:bodyPr>
          <a:lstStyle/>
          <a:p>
            <a:pPr marL="12700">
              <a:lnSpc>
                <a:spcPct val="100000"/>
              </a:lnSpc>
              <a:spcBef>
                <a:spcPts val="105"/>
              </a:spcBef>
            </a:pPr>
            <a:r>
              <a:rPr sz="2300" b="1" dirty="0">
                <a:latin typeface="微软雅黑" panose="020B0503020204020204" charset="-122"/>
                <a:ea typeface="微软雅黑" panose="020B0503020204020204" charset="-122"/>
                <a:cs typeface="微软雅黑" panose="020B0503020204020204" charset="-122"/>
              </a:rPr>
              <a:t>代表作家:</a:t>
            </a:r>
            <a:r>
              <a:rPr sz="2300" b="1" spc="-15" dirty="0">
                <a:latin typeface="微软雅黑" panose="020B0503020204020204" charset="-122"/>
                <a:ea typeface="微软雅黑" panose="020B0503020204020204" charset="-122"/>
                <a:cs typeface="微软雅黑" panose="020B0503020204020204" charset="-122"/>
              </a:rPr>
              <a:t> </a:t>
            </a:r>
            <a:r>
              <a:rPr sz="2300" b="1" dirty="0">
                <a:latin typeface="微软雅黑" panose="020B0503020204020204" charset="-122"/>
                <a:ea typeface="微软雅黑" panose="020B0503020204020204" charset="-122"/>
                <a:cs typeface="微软雅黑" panose="020B0503020204020204" charset="-122"/>
              </a:rPr>
              <a:t>琦君、余光中、张秀亚、</a:t>
            </a:r>
            <a:r>
              <a:rPr sz="2300" b="1" spc="-15" dirty="0">
                <a:latin typeface="微软雅黑" panose="020B0503020204020204" charset="-122"/>
                <a:ea typeface="微软雅黑" panose="020B0503020204020204" charset="-122"/>
                <a:cs typeface="微软雅黑" panose="020B0503020204020204" charset="-122"/>
              </a:rPr>
              <a:t>张</a:t>
            </a:r>
            <a:r>
              <a:rPr sz="2300" b="1" dirty="0">
                <a:latin typeface="微软雅黑" panose="020B0503020204020204" charset="-122"/>
                <a:ea typeface="微软雅黑" panose="020B0503020204020204" charset="-122"/>
                <a:cs typeface="微软雅黑" panose="020B0503020204020204" charset="-122"/>
              </a:rPr>
              <a:t>晓风</a:t>
            </a:r>
            <a:r>
              <a:rPr sz="2300" b="1" spc="-15" dirty="0">
                <a:latin typeface="微软雅黑" panose="020B0503020204020204" charset="-122"/>
                <a:ea typeface="微软雅黑" panose="020B0503020204020204" charset="-122"/>
                <a:cs typeface="微软雅黑" panose="020B0503020204020204" charset="-122"/>
              </a:rPr>
              <a:t>、</a:t>
            </a:r>
            <a:r>
              <a:rPr sz="2300" b="1" dirty="0">
                <a:latin typeface="微软雅黑" panose="020B0503020204020204" charset="-122"/>
                <a:ea typeface="微软雅黑" panose="020B0503020204020204" charset="-122"/>
                <a:cs typeface="微软雅黑" panose="020B0503020204020204" charset="-122"/>
              </a:rPr>
              <a:t>三毛</a:t>
            </a:r>
            <a:r>
              <a:rPr sz="2300" b="1" spc="-15" dirty="0">
                <a:latin typeface="微软雅黑" panose="020B0503020204020204" charset="-122"/>
                <a:ea typeface="微软雅黑" panose="020B0503020204020204" charset="-122"/>
                <a:cs typeface="微软雅黑" panose="020B0503020204020204" charset="-122"/>
              </a:rPr>
              <a:t>、</a:t>
            </a:r>
            <a:r>
              <a:rPr sz="2300" b="1" dirty="0">
                <a:latin typeface="微软雅黑" panose="020B0503020204020204" charset="-122"/>
                <a:ea typeface="微软雅黑" panose="020B0503020204020204" charset="-122"/>
                <a:cs typeface="微软雅黑" panose="020B0503020204020204" charset="-122"/>
              </a:rPr>
              <a:t>杨牧等</a:t>
            </a:r>
            <a:endParaRPr sz="2300" b="1">
              <a:latin typeface="微软雅黑" panose="020B0503020204020204" charset="-122"/>
              <a:ea typeface="微软雅黑" panose="020B0503020204020204" charset="-122"/>
              <a:cs typeface="微软雅黑" panose="020B0503020204020204" charset="-122"/>
            </a:endParaRPr>
          </a:p>
          <a:p>
            <a:pPr marL="801370" indent="-789305">
              <a:lnSpc>
                <a:spcPct val="100000"/>
              </a:lnSpc>
              <a:spcBef>
                <a:spcPts val="1985"/>
              </a:spcBef>
              <a:buSzPct val="96000"/>
              <a:buFont typeface="΢"/>
              <a:buAutoNum type="arabicPlain"/>
              <a:tabLst>
                <a:tab pos="802005" algn="l"/>
              </a:tabLst>
            </a:pPr>
            <a:r>
              <a:rPr sz="2400" b="1" spc="-5" dirty="0">
                <a:latin typeface="微软雅黑" panose="020B0503020204020204" charset="-122"/>
                <a:ea typeface="微软雅黑" panose="020B0503020204020204" charset="-122"/>
                <a:cs typeface="微软雅黑" panose="020B0503020204020204" charset="-122"/>
              </a:rPr>
              <a:t>琦君，本名潘希珍，散文作</a:t>
            </a:r>
            <a:r>
              <a:rPr sz="2400" b="1" dirty="0">
                <a:latin typeface="微软雅黑" panose="020B0503020204020204" charset="-122"/>
                <a:ea typeface="微软雅黑" panose="020B0503020204020204" charset="-122"/>
                <a:cs typeface="微软雅黑" panose="020B0503020204020204" charset="-122"/>
              </a:rPr>
              <a:t>品</a:t>
            </a:r>
            <a:r>
              <a:rPr sz="2400" b="1" spc="-5" dirty="0">
                <a:latin typeface="微软雅黑" panose="020B0503020204020204" charset="-122"/>
                <a:ea typeface="微软雅黑" panose="020B0503020204020204" charset="-122"/>
                <a:cs typeface="微软雅黑" panose="020B0503020204020204" charset="-122"/>
              </a:rPr>
              <a:t>《烟愁》、《三更有梦书当</a:t>
            </a:r>
            <a:r>
              <a:rPr sz="2400" b="1" dirty="0">
                <a:latin typeface="微软雅黑" panose="020B0503020204020204" charset="-122"/>
                <a:ea typeface="微软雅黑" panose="020B0503020204020204" charset="-122"/>
                <a:cs typeface="微软雅黑" panose="020B0503020204020204" charset="-122"/>
              </a:rPr>
              <a:t>枕</a:t>
            </a:r>
            <a:r>
              <a:rPr sz="2400" b="1" spc="-5" dirty="0">
                <a:latin typeface="微软雅黑" panose="020B0503020204020204" charset="-122"/>
                <a:ea typeface="微软雅黑" panose="020B0503020204020204" charset="-122"/>
                <a:cs typeface="微软雅黑" panose="020B0503020204020204" charset="-122"/>
              </a:rPr>
              <a:t>》、《桂花雨》</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020"/>
              </a:spcBef>
            </a:pPr>
            <a:r>
              <a:rPr sz="2400" b="1" dirty="0">
                <a:latin typeface="微软雅黑" panose="020B0503020204020204" charset="-122"/>
                <a:ea typeface="微软雅黑" panose="020B0503020204020204" charset="-122"/>
                <a:cs typeface="微软雅黑" panose="020B0503020204020204" charset="-122"/>
              </a:rPr>
              <a:t>描写亲情（母爱）、友情、爱情为主。</a:t>
            </a:r>
            <a:endParaRPr sz="2400" b="1">
              <a:latin typeface="微软雅黑" panose="020B0503020204020204" charset="-122"/>
              <a:ea typeface="微软雅黑" panose="020B0503020204020204" charset="-122"/>
              <a:cs typeface="微软雅黑" panose="020B0503020204020204" charset="-122"/>
            </a:endParaRPr>
          </a:p>
          <a:p>
            <a:pPr marL="801370" indent="-789305">
              <a:lnSpc>
                <a:spcPct val="100000"/>
              </a:lnSpc>
              <a:spcBef>
                <a:spcPts val="2015"/>
              </a:spcBef>
              <a:buSzPct val="96000"/>
              <a:buFont typeface="΢"/>
              <a:buAutoNum type="arabicPlain" startAt="2"/>
              <a:tabLst>
                <a:tab pos="802005" algn="l"/>
              </a:tabLst>
            </a:pPr>
            <a:r>
              <a:rPr sz="2400" b="1" spc="-5" dirty="0">
                <a:latin typeface="微软雅黑" panose="020B0503020204020204" charset="-122"/>
                <a:ea typeface="微软雅黑" panose="020B0503020204020204" charset="-122"/>
                <a:cs typeface="微软雅黑" panose="020B0503020204020204" charset="-122"/>
              </a:rPr>
              <a:t>余光中作品：《</a:t>
            </a:r>
            <a:r>
              <a:rPr sz="2400" b="1" dirty="0">
                <a:latin typeface="微软雅黑" panose="020B0503020204020204" charset="-122"/>
                <a:ea typeface="微软雅黑" panose="020B0503020204020204" charset="-122"/>
                <a:cs typeface="微软雅黑" panose="020B0503020204020204" charset="-122"/>
              </a:rPr>
              <a:t>舟子的悲</a:t>
            </a:r>
            <a:r>
              <a:rPr sz="2400" b="1" spc="-10" dirty="0">
                <a:latin typeface="微软雅黑" panose="020B0503020204020204" charset="-122"/>
                <a:ea typeface="微软雅黑" panose="020B0503020204020204" charset="-122"/>
                <a:cs typeface="微软雅黑" panose="020B0503020204020204" charset="-122"/>
              </a:rPr>
              <a:t>歌</a:t>
            </a:r>
            <a:r>
              <a:rPr sz="2400" b="1" spc="-5" dirty="0">
                <a:latin typeface="微软雅黑" panose="020B0503020204020204" charset="-122"/>
                <a:ea typeface="微软雅黑" panose="020B0503020204020204" charset="-122"/>
                <a:cs typeface="微软雅黑" panose="020B0503020204020204" charset="-122"/>
              </a:rPr>
              <a:t>》《蓝色的羽毛》《钟乳</a:t>
            </a:r>
            <a:r>
              <a:rPr sz="2400" b="1" dirty="0">
                <a:latin typeface="微软雅黑" panose="020B0503020204020204" charset="-122"/>
                <a:ea typeface="微软雅黑" panose="020B0503020204020204" charset="-122"/>
                <a:cs typeface="微软雅黑" panose="020B0503020204020204" charset="-122"/>
              </a:rPr>
              <a:t>石</a:t>
            </a:r>
            <a:r>
              <a:rPr sz="2400" b="1" spc="-5" dirty="0">
                <a:latin typeface="微软雅黑" panose="020B0503020204020204" charset="-122"/>
                <a:ea typeface="微软雅黑" panose="020B0503020204020204" charset="-122"/>
                <a:cs typeface="微软雅黑" panose="020B0503020204020204" charset="-122"/>
              </a:rPr>
              <a:t>》(诗歌)、《逍遥游》</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445"/>
              </a:spcBef>
            </a:pPr>
            <a:r>
              <a:rPr sz="2400" b="1" dirty="0">
                <a:latin typeface="微软雅黑" panose="020B0503020204020204" charset="-122"/>
                <a:ea typeface="微软雅黑" panose="020B0503020204020204" charset="-122"/>
                <a:cs typeface="微软雅黑" panose="020B0503020204020204" charset="-122"/>
              </a:rPr>
              <a:t>《清纯边愁》</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015"/>
              </a:spcBef>
            </a:pPr>
            <a:r>
              <a:rPr sz="2400" b="1" dirty="0">
                <a:latin typeface="微软雅黑" panose="020B0503020204020204" charset="-122"/>
                <a:ea typeface="微软雅黑" panose="020B0503020204020204" charset="-122"/>
                <a:cs typeface="微软雅黑" panose="020B0503020204020204" charset="-122"/>
              </a:rPr>
              <a:t>散文特点：变化多样、美感浓烈、文字酣畅，语言气势磅礴，刚劲有力。</a:t>
            </a:r>
            <a:endParaRPr sz="240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2020"/>
              </a:spcBef>
              <a:buSzPct val="96000"/>
              <a:buAutoNum type="arabicPlain" startAt="3"/>
              <a:tabLst>
                <a:tab pos="801370" algn="l"/>
              </a:tabLst>
            </a:pPr>
            <a:r>
              <a:rPr sz="2400" b="1" dirty="0">
                <a:latin typeface="微软雅黑" panose="020B0503020204020204" charset="-122"/>
                <a:ea typeface="微软雅黑" panose="020B0503020204020204" charset="-122"/>
                <a:cs typeface="微软雅黑" panose="020B0503020204020204" charset="-122"/>
              </a:rPr>
              <a:t>杨牧本名杨靖献，散文以“反思”和“探索”（精神代表）为核心主题。</a:t>
            </a:r>
            <a:endParaRPr sz="240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2015"/>
              </a:spcBef>
              <a:buSzPct val="96000"/>
              <a:buAutoNum type="arabicPlain" startAt="3"/>
              <a:tabLst>
                <a:tab pos="801370" algn="l"/>
              </a:tabLst>
            </a:pPr>
            <a:r>
              <a:rPr sz="2400" b="1" dirty="0">
                <a:latin typeface="微软雅黑" panose="020B0503020204020204" charset="-122"/>
                <a:ea typeface="微软雅黑" panose="020B0503020204020204" charset="-122"/>
                <a:cs typeface="微软雅黑" panose="020B0503020204020204" charset="-122"/>
              </a:rPr>
              <a:t>三毛本名陈平。散文作</a:t>
            </a:r>
            <a:r>
              <a:rPr sz="2400" b="1" spc="-25" dirty="0">
                <a:latin typeface="微软雅黑" panose="020B0503020204020204" charset="-122"/>
                <a:ea typeface="微软雅黑" panose="020B0503020204020204" charset="-122"/>
                <a:cs typeface="微软雅黑" panose="020B0503020204020204" charset="-122"/>
              </a:rPr>
              <a:t>品</a:t>
            </a:r>
            <a:r>
              <a:rPr sz="2400" b="1" dirty="0">
                <a:solidFill>
                  <a:srgbClr val="C00000"/>
                </a:solidFill>
                <a:latin typeface="微软雅黑" panose="020B0503020204020204" charset="-122"/>
                <a:ea typeface="微软雅黑" panose="020B0503020204020204" charset="-122"/>
                <a:cs typeface="微软雅黑" panose="020B0503020204020204" charset="-122"/>
              </a:rPr>
              <a:t>《撒哈拉的故事》</a:t>
            </a:r>
            <a:r>
              <a:rPr sz="2400" b="1" dirty="0">
                <a:latin typeface="微软雅黑" panose="020B0503020204020204" charset="-122"/>
                <a:ea typeface="微软雅黑" panose="020B0503020204020204" charset="-122"/>
                <a:cs typeface="微软雅黑" panose="020B0503020204020204" charset="-122"/>
              </a:rPr>
              <a:t>、《稻草人手记》、《雨季不再来》</a:t>
            </a:r>
            <a:endParaRPr sz="2400" b="1">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9973067" y="0"/>
            <a:ext cx="2218932" cy="1222374"/>
          </a:xfrm>
          <a:prstGeom prst="rect">
            <a:avLst/>
          </a:prstGeom>
        </p:spPr>
      </p:pic>
      <p:grpSp>
        <p:nvGrpSpPr>
          <p:cNvPr id="10" name="object 10"/>
          <p:cNvGrpSpPr/>
          <p:nvPr/>
        </p:nvGrpSpPr>
        <p:grpSpPr>
          <a:xfrm>
            <a:off x="3075432" y="986027"/>
            <a:ext cx="966469" cy="532130"/>
            <a:chOff x="3075432" y="986027"/>
            <a:chExt cx="966469" cy="532130"/>
          </a:xfrm>
        </p:grpSpPr>
        <p:sp>
          <p:nvSpPr>
            <p:cNvPr id="11" name="object 11"/>
            <p:cNvSpPr/>
            <p:nvPr/>
          </p:nvSpPr>
          <p:spPr>
            <a:xfrm>
              <a:off x="3089910" y="1000505"/>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AF50"/>
            </a:solidFill>
          </p:spPr>
          <p:txBody>
            <a:bodyPr wrap="square" lIns="0" tIns="0" rIns="0" bIns="0" rtlCol="0"/>
            <a:lstStyle/>
            <a:p/>
          </p:txBody>
        </p:sp>
        <p:sp>
          <p:nvSpPr>
            <p:cNvPr id="12" name="object 12"/>
            <p:cNvSpPr/>
            <p:nvPr/>
          </p:nvSpPr>
          <p:spPr>
            <a:xfrm>
              <a:off x="3089910" y="1000505"/>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AF50"/>
              </a:solidFill>
            </a:ln>
          </p:spPr>
          <p:txBody>
            <a:bodyPr wrap="square" lIns="0" tIns="0" rIns="0" bIns="0" rtlCol="0"/>
            <a:lstStyle/>
            <a:p/>
          </p:txBody>
        </p:sp>
      </p:grpSp>
      <p:sp>
        <p:nvSpPr>
          <p:cNvPr id="13" name="object 13"/>
          <p:cNvSpPr txBox="1"/>
          <p:nvPr/>
        </p:nvSpPr>
        <p:spPr>
          <a:xfrm>
            <a:off x="3328796" y="1043685"/>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4" name="object 14"/>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1870" y="1145540"/>
            <a:ext cx="10553700" cy="4154170"/>
          </a:xfrm>
          <a:prstGeom prst="rect">
            <a:avLst/>
          </a:prstGeom>
          <a:noFill/>
        </p:spPr>
        <p:txBody>
          <a:bodyPr wrap="square" rtlCol="0" anchor="t">
            <a:spAutoFit/>
          </a:bodyPr>
          <a:p>
            <a:r>
              <a:rPr lang="zh-CN" altLang="en-US" sz="2400" b="1">
                <a:latin typeface="微软雅黑" panose="020B0503020204020204" charset="-122"/>
                <a:ea typeface="微软雅黑" panose="020B0503020204020204" charset="-122"/>
              </a:rPr>
              <a:t>《撒哈拉的故事》主要描写了三毛和荷西在撒哈拉沙漠生活时的所见所闻，与当地相识朋友的故事，每个故事都透露出这个隐忍女子对生活的热爱和面对困难的坚定。由十几篇精彩动人的散文结合而成，其中《沙漠中的饭店》，是三毛适应荒凉单调的沙漠生活后，重新拾笔的第一篇文章，从此之后，三毛便写出一系列以沙漠为背景的故事。</a:t>
            </a:r>
            <a:endParaRPr lang="zh-CN" altLang="en-US" sz="2400" b="1">
              <a:latin typeface="微软雅黑" panose="020B0503020204020204" charset="-122"/>
              <a:ea typeface="微软雅黑" panose="020B0503020204020204" charset="-122"/>
            </a:endParaRPr>
          </a:p>
          <a:p>
            <a:r>
              <a:rPr lang="zh-CN" altLang="en-US" sz="2400" b="1">
                <a:latin typeface="微软雅黑" panose="020B0503020204020204" charset="-122"/>
                <a:ea typeface="微软雅黑" panose="020B0503020204020204" charset="-122"/>
              </a:rPr>
              <a:t>三毛用自己的心去适应、关怀这片大沙漠，在她的笔下，那些撒哈拉沙漠的人和物变得丰富多彩。三毛以一个流浪者的口吻，轻松地讲述着她在撒哈拉沙漠零散的生活细节和生活经历：沙漠的新奇、生活的乐趣，千疮百孔的大帐篷、铁皮做的小屋、单峰骆驼和成群的山羊。书中无论是荷西把粉丝当做雨来吃，还是他们简单得不能再简单的婚礼、去海边打鱼、白手起家建立他们沙漠上最美丽的房子，都渗透着彼此间浓浓的温馨的爱意。</a:t>
            </a:r>
            <a:endParaRPr lang="zh-CN" altLang="en-US" sz="2400" b="1">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72769" y="330199"/>
            <a:ext cx="4060190" cy="406400"/>
          </a:xfrm>
          <a:prstGeom prst="rect">
            <a:avLst/>
          </a:prstGeom>
        </p:spPr>
        <p:txBody>
          <a:bodyPr vert="horz" wrap="square" lIns="0" tIns="12065" rIns="0" bIns="0" rtlCol="0">
            <a:spAutoFit/>
          </a:bodyPr>
          <a:lstStyle/>
          <a:p>
            <a:pPr marL="12700">
              <a:lnSpc>
                <a:spcPct val="100000"/>
              </a:lnSpc>
              <a:spcBef>
                <a:spcPts val="95"/>
              </a:spcBef>
              <a:tabLst>
                <a:tab pos="684530" algn="l"/>
                <a:tab pos="1827530" algn="l"/>
              </a:tabLst>
            </a:pPr>
            <a:r>
              <a:rPr spc="-5" dirty="0"/>
              <a:t>4</a:t>
            </a:r>
            <a:r>
              <a:rPr spc="-15" dirty="0"/>
              <a:t>.</a:t>
            </a:r>
            <a:r>
              <a:rPr spc="-5" dirty="0"/>
              <a:t>4</a:t>
            </a:r>
            <a:r>
              <a:rPr dirty="0"/>
              <a:t>	</a:t>
            </a:r>
            <a:r>
              <a:rPr spc="-5" dirty="0"/>
              <a:t>第四节</a:t>
            </a:r>
            <a:r>
              <a:rPr dirty="0"/>
              <a:t>	</a:t>
            </a:r>
            <a:r>
              <a:rPr spc="-5" dirty="0"/>
              <a:t>“十七年”散文</a:t>
            </a:r>
            <a:endParaRPr spc="-5" dirty="0"/>
          </a:p>
        </p:txBody>
      </p:sp>
      <p:sp>
        <p:nvSpPr>
          <p:cNvPr id="7" name="object 7"/>
          <p:cNvSpPr txBox="1"/>
          <p:nvPr/>
        </p:nvSpPr>
        <p:spPr>
          <a:xfrm>
            <a:off x="62890" y="921765"/>
            <a:ext cx="1552575" cy="391160"/>
          </a:xfrm>
          <a:prstGeom prst="rect">
            <a:avLst/>
          </a:prstGeom>
        </p:spPr>
        <p:txBody>
          <a:bodyPr vert="horz" wrap="square" lIns="0" tIns="12700" rIns="0" bIns="0" rtlCol="0">
            <a:spAutoFit/>
          </a:bodyPr>
          <a:lstStyle/>
          <a:p>
            <a:pPr marL="12700">
              <a:lnSpc>
                <a:spcPct val="100000"/>
              </a:lnSpc>
              <a:spcBef>
                <a:spcPts val="100"/>
              </a:spcBef>
              <a:tabLst>
                <a:tab pos="929640" algn="l"/>
              </a:tabLst>
            </a:pPr>
            <a:r>
              <a:rPr sz="2400" b="1" dirty="0">
                <a:latin typeface="微软雅黑" panose="020B0503020204020204" charset="-122"/>
                <a:cs typeface="微软雅黑" panose="020B0503020204020204" charset="-122"/>
              </a:rPr>
              <a:t>4</a:t>
            </a:r>
            <a:r>
              <a:rPr sz="2400" b="1" spc="-10" dirty="0">
                <a:latin typeface="微软雅黑" panose="020B0503020204020204" charset="-122"/>
                <a:cs typeface="微软雅黑" panose="020B0503020204020204" charset="-122"/>
              </a:rPr>
              <a:t>.</a:t>
            </a:r>
            <a:r>
              <a:rPr sz="2400" b="1" dirty="0">
                <a:latin typeface="微软雅黑" panose="020B0503020204020204" charset="-122"/>
                <a:cs typeface="微软雅黑" panose="020B0503020204020204" charset="-122"/>
              </a:rPr>
              <a:t>4</a:t>
            </a:r>
            <a:r>
              <a:rPr sz="2400" b="1" spc="-10" dirty="0">
                <a:latin typeface="微软雅黑" panose="020B0503020204020204" charset="-122"/>
                <a:cs typeface="微软雅黑" panose="020B0503020204020204" charset="-122"/>
              </a:rPr>
              <a:t>.</a:t>
            </a:r>
            <a:r>
              <a:rPr sz="2400" b="1" dirty="0">
                <a:latin typeface="微软雅黑" panose="020B0503020204020204" charset="-122"/>
                <a:cs typeface="微软雅黑" panose="020B0503020204020204" charset="-122"/>
              </a:rPr>
              <a:t>1	概述</a:t>
            </a:r>
            <a:endParaRPr sz="2400">
              <a:latin typeface="微软雅黑" panose="020B0503020204020204" charset="-122"/>
              <a:cs typeface="微软雅黑" panose="020B0503020204020204" charset="-122"/>
            </a:endParaRPr>
          </a:p>
        </p:txBody>
      </p:sp>
      <p:sp>
        <p:nvSpPr>
          <p:cNvPr id="8" name="object 8"/>
          <p:cNvSpPr txBox="1"/>
          <p:nvPr/>
        </p:nvSpPr>
        <p:spPr>
          <a:xfrm>
            <a:off x="62890" y="1543558"/>
            <a:ext cx="12166600" cy="392811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6.</a:t>
            </a:r>
            <a:r>
              <a:rPr sz="2400" b="1" dirty="0">
                <a:latin typeface="微软雅黑" panose="020B0503020204020204" charset="-122"/>
                <a:ea typeface="微软雅黑" panose="020B0503020204020204" charset="-122"/>
                <a:cs typeface="微软雅黑" panose="020B0503020204020204" charset="-122"/>
              </a:rPr>
              <a:t>香港作家：董桥、思果、黄维梁等。</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015"/>
              </a:spcBef>
            </a:pPr>
            <a:r>
              <a:rPr sz="2400" b="1" spc="-5" dirty="0">
                <a:latin typeface="微软雅黑" panose="020B0503020204020204" charset="-122"/>
                <a:ea typeface="微软雅黑" panose="020B0503020204020204" charset="-122"/>
                <a:cs typeface="微软雅黑" panose="020B0503020204020204" charset="-122"/>
              </a:rPr>
              <a:t>董桥作品：散文集</a:t>
            </a: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《藏书家的心事》、《另为一种心情》</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020"/>
              </a:spcBef>
            </a:pPr>
            <a:r>
              <a:rPr sz="2400" b="1" dirty="0">
                <a:solidFill>
                  <a:srgbClr val="C00000"/>
                </a:solidFill>
                <a:latin typeface="微软雅黑" panose="020B0503020204020204" charset="-122"/>
                <a:ea typeface="微软雅黑" panose="020B0503020204020204" charset="-122"/>
                <a:cs typeface="微软雅黑" panose="020B0503020204020204" charset="-122"/>
              </a:rPr>
              <a:t>董桥散文的主要特征：</a:t>
            </a:r>
            <a:endParaRPr sz="2400" b="1">
              <a:latin typeface="微软雅黑" panose="020B0503020204020204" charset="-122"/>
              <a:ea typeface="微软雅黑" panose="020B0503020204020204" charset="-122"/>
              <a:cs typeface="微软雅黑" panose="020B0503020204020204" charset="-122"/>
            </a:endParaRPr>
          </a:p>
          <a:p>
            <a:pPr marL="264795" indent="-252730">
              <a:lnSpc>
                <a:spcPct val="100000"/>
              </a:lnSpc>
              <a:spcBef>
                <a:spcPts val="2015"/>
              </a:spcBef>
              <a:buSzPct val="96000"/>
              <a:buAutoNum type="arabicPeriod"/>
              <a:tabLst>
                <a:tab pos="265430" algn="l"/>
              </a:tabLst>
            </a:pPr>
            <a:r>
              <a:rPr sz="2400" b="1" dirty="0">
                <a:latin typeface="微软雅黑" panose="020B0503020204020204" charset="-122"/>
                <a:ea typeface="微软雅黑" panose="020B0503020204020204" charset="-122"/>
                <a:cs typeface="微软雅黑" panose="020B0503020204020204" charset="-122"/>
              </a:rPr>
              <a:t>董桥以博学著称</a:t>
            </a:r>
            <a:r>
              <a:rPr sz="2400" b="1" spc="-5" dirty="0">
                <a:latin typeface="微软雅黑" panose="020B0503020204020204" charset="-122"/>
                <a:ea typeface="微软雅黑" panose="020B0503020204020204" charset="-122"/>
                <a:cs typeface="微软雅黑" panose="020B0503020204020204" charset="-122"/>
              </a:rPr>
              <a:t>，</a:t>
            </a:r>
            <a:r>
              <a:rPr sz="2400" b="1" spc="-5" dirty="0">
                <a:solidFill>
                  <a:srgbClr val="C00000"/>
                </a:solidFill>
                <a:latin typeface="微软雅黑" panose="020B0503020204020204" charset="-122"/>
                <a:ea typeface="微软雅黑" panose="020B0503020204020204" charset="-122"/>
                <a:cs typeface="微软雅黑" panose="020B0503020204020204" charset="-122"/>
              </a:rPr>
              <a:t>中西“骨董”</a:t>
            </a:r>
            <a:r>
              <a:rPr sz="2400" b="1" spc="-5" dirty="0">
                <a:latin typeface="微软雅黑" panose="020B0503020204020204" charset="-122"/>
                <a:ea typeface="微软雅黑" panose="020B0503020204020204" charset="-122"/>
                <a:cs typeface="微软雅黑" panose="020B0503020204020204" charset="-122"/>
              </a:rPr>
              <a:t>都是他的</a:t>
            </a:r>
            <a:r>
              <a:rPr sz="2400" b="1" spc="-5" dirty="0">
                <a:solidFill>
                  <a:srgbClr val="C00000"/>
                </a:solidFill>
                <a:latin typeface="微软雅黑" panose="020B0503020204020204" charset="-122"/>
                <a:ea typeface="微软雅黑" panose="020B0503020204020204" charset="-122"/>
                <a:cs typeface="微软雅黑" panose="020B0503020204020204" charset="-122"/>
              </a:rPr>
              <a:t>写作题材</a:t>
            </a:r>
            <a:r>
              <a:rPr sz="2400" b="1" spc="-5" dirty="0">
                <a:latin typeface="微软雅黑" panose="020B0503020204020204" charset="-122"/>
                <a:ea typeface="微软雅黑" panose="020B0503020204020204" charset="-122"/>
                <a:cs typeface="微软雅黑" panose="020B0503020204020204" charset="-122"/>
              </a:rPr>
              <a:t>。作品由物及人，由人及史，有情趣、</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440"/>
              </a:spcBef>
            </a:pPr>
            <a:r>
              <a:rPr sz="2400" b="1" dirty="0">
                <a:latin typeface="微软雅黑" panose="020B0503020204020204" charset="-122"/>
                <a:ea typeface="微软雅黑" panose="020B0503020204020204" charset="-122"/>
                <a:cs typeface="微软雅黑" panose="020B0503020204020204" charset="-122"/>
              </a:rPr>
              <a:t>有“古”意，寄托了</a:t>
            </a:r>
            <a:r>
              <a:rPr sz="2400" b="1" dirty="0">
                <a:solidFill>
                  <a:srgbClr val="C00000"/>
                </a:solidFill>
                <a:latin typeface="微软雅黑" panose="020B0503020204020204" charset="-122"/>
                <a:ea typeface="微软雅黑" panose="020B0503020204020204" charset="-122"/>
                <a:cs typeface="微软雅黑" panose="020B0503020204020204" charset="-122"/>
              </a:rPr>
              <a:t>对中国文化的乡愁</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264795" indent="-252730">
              <a:lnSpc>
                <a:spcPct val="100000"/>
              </a:lnSpc>
              <a:spcBef>
                <a:spcPts val="1440"/>
              </a:spcBef>
              <a:buSzPct val="96000"/>
              <a:buAutoNum type="arabicPeriod" startAt="2"/>
              <a:tabLst>
                <a:tab pos="265430" algn="l"/>
              </a:tabLst>
            </a:pPr>
            <a:r>
              <a:rPr sz="2400" b="1" dirty="0">
                <a:latin typeface="微软雅黑" panose="020B0503020204020204" charset="-122"/>
                <a:ea typeface="微软雅黑" panose="020B0503020204020204" charset="-122"/>
                <a:cs typeface="微软雅黑" panose="020B0503020204020204" charset="-122"/>
              </a:rPr>
              <a:t>以普通人的日常人生，写</a:t>
            </a:r>
            <a:r>
              <a:rPr sz="2400" b="1" dirty="0">
                <a:solidFill>
                  <a:srgbClr val="C00000"/>
                </a:solidFill>
                <a:latin typeface="微软雅黑" panose="020B0503020204020204" charset="-122"/>
                <a:ea typeface="微软雅黑" panose="020B0503020204020204" charset="-122"/>
                <a:cs typeface="微软雅黑" panose="020B0503020204020204" charset="-122"/>
              </a:rPr>
              <a:t>人性的温暖</a:t>
            </a:r>
            <a:r>
              <a:rPr sz="2400" b="1" dirty="0">
                <a:latin typeface="微软雅黑" panose="020B0503020204020204" charset="-122"/>
                <a:ea typeface="微软雅黑" panose="020B0503020204020204" charset="-122"/>
                <a:cs typeface="微软雅黑" panose="020B0503020204020204" charset="-122"/>
              </a:rPr>
              <a:t>和</a:t>
            </a:r>
            <a:r>
              <a:rPr sz="2400" b="1" dirty="0">
                <a:solidFill>
                  <a:srgbClr val="C00000"/>
                </a:solidFill>
                <a:latin typeface="微软雅黑" panose="020B0503020204020204" charset="-122"/>
                <a:ea typeface="微软雅黑" panose="020B0503020204020204" charset="-122"/>
                <a:cs typeface="微软雅黑" panose="020B0503020204020204" charset="-122"/>
              </a:rPr>
              <a:t>世事</a:t>
            </a:r>
            <a:r>
              <a:rPr sz="2400" b="1" dirty="0">
                <a:latin typeface="微软雅黑" panose="020B0503020204020204" charset="-122"/>
                <a:ea typeface="微软雅黑" panose="020B0503020204020204" charset="-122"/>
                <a:cs typeface="微软雅黑" panose="020B0503020204020204" charset="-122"/>
              </a:rPr>
              <a:t>的</a:t>
            </a:r>
            <a:r>
              <a:rPr sz="2400" b="1" dirty="0">
                <a:solidFill>
                  <a:srgbClr val="C00000"/>
                </a:solidFill>
                <a:latin typeface="微软雅黑" panose="020B0503020204020204" charset="-122"/>
                <a:ea typeface="微软雅黑" panose="020B0503020204020204" charset="-122"/>
                <a:cs typeface="微软雅黑" panose="020B0503020204020204" charset="-122"/>
              </a:rPr>
              <a:t>无常</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264795" indent="-252730">
              <a:lnSpc>
                <a:spcPct val="100000"/>
              </a:lnSpc>
              <a:spcBef>
                <a:spcPts val="1445"/>
              </a:spcBef>
              <a:buSzPct val="96000"/>
              <a:buAutoNum type="arabicPeriod" startAt="2"/>
              <a:tabLst>
                <a:tab pos="265430" algn="l"/>
              </a:tabLst>
            </a:pPr>
            <a:r>
              <a:rPr sz="2400" b="1" dirty="0">
                <a:latin typeface="微软雅黑" panose="020B0503020204020204" charset="-122"/>
                <a:ea typeface="微软雅黑" panose="020B0503020204020204" charset="-122"/>
                <a:cs typeface="微软雅黑" panose="020B0503020204020204" charset="-122"/>
              </a:rPr>
              <a:t>以淡笔写浓情，</a:t>
            </a:r>
            <a:r>
              <a:rPr sz="2400" b="1" dirty="0">
                <a:solidFill>
                  <a:srgbClr val="C00000"/>
                </a:solidFill>
                <a:latin typeface="微软雅黑" panose="020B0503020204020204" charset="-122"/>
                <a:ea typeface="微软雅黑" panose="020B0503020204020204" charset="-122"/>
                <a:cs typeface="微软雅黑" panose="020B0503020204020204" charset="-122"/>
              </a:rPr>
              <a:t>文字典雅</a:t>
            </a:r>
            <a:r>
              <a:rPr sz="2400" b="1" dirty="0">
                <a:latin typeface="微软雅黑" panose="020B0503020204020204" charset="-122"/>
                <a:ea typeface="微软雅黑" panose="020B0503020204020204" charset="-122"/>
                <a:cs typeface="微软雅黑" panose="020B0503020204020204" charset="-122"/>
              </a:rPr>
              <a:t>而又</a:t>
            </a:r>
            <a:r>
              <a:rPr sz="2400" b="1" dirty="0">
                <a:solidFill>
                  <a:srgbClr val="C00000"/>
                </a:solidFill>
                <a:latin typeface="微软雅黑" panose="020B0503020204020204" charset="-122"/>
                <a:ea typeface="微软雅黑" panose="020B0503020204020204" charset="-122"/>
                <a:cs typeface="微软雅黑" panose="020B0503020204020204" charset="-122"/>
              </a:rPr>
              <a:t>意兴飞扬</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9973067" y="0"/>
            <a:ext cx="2218932" cy="1222374"/>
          </a:xfrm>
          <a:prstGeom prst="rect">
            <a:avLst/>
          </a:prstGeom>
        </p:spPr>
      </p:pic>
      <p:grpSp>
        <p:nvGrpSpPr>
          <p:cNvPr id="10" name="object 10"/>
          <p:cNvGrpSpPr/>
          <p:nvPr/>
        </p:nvGrpSpPr>
        <p:grpSpPr>
          <a:xfrm>
            <a:off x="1955292" y="982980"/>
            <a:ext cx="966469" cy="532130"/>
            <a:chOff x="1955292" y="982980"/>
            <a:chExt cx="966469" cy="532130"/>
          </a:xfrm>
        </p:grpSpPr>
        <p:sp>
          <p:nvSpPr>
            <p:cNvPr id="11" name="object 11"/>
            <p:cNvSpPr/>
            <p:nvPr/>
          </p:nvSpPr>
          <p:spPr>
            <a:xfrm>
              <a:off x="1969770" y="997458"/>
              <a:ext cx="937260" cy="502920"/>
            </a:xfrm>
            <a:custGeom>
              <a:avLst/>
              <a:gdLst/>
              <a:ahLst/>
              <a:cxnLst/>
              <a:rect l="l" t="t" r="r" b="b"/>
              <a:pathLst>
                <a:path w="937260" h="502919">
                  <a:moveTo>
                    <a:pt x="685800" y="0"/>
                  </a:moveTo>
                  <a:lnTo>
                    <a:pt x="0" y="0"/>
                  </a:lnTo>
                  <a:lnTo>
                    <a:pt x="0" y="502919"/>
                  </a:lnTo>
                  <a:lnTo>
                    <a:pt x="685800" y="502919"/>
                  </a:lnTo>
                  <a:lnTo>
                    <a:pt x="937260" y="251459"/>
                  </a:lnTo>
                  <a:lnTo>
                    <a:pt x="685800" y="0"/>
                  </a:lnTo>
                  <a:close/>
                </a:path>
              </a:pathLst>
            </a:custGeom>
            <a:solidFill>
              <a:srgbClr val="006FC0"/>
            </a:solidFill>
          </p:spPr>
          <p:txBody>
            <a:bodyPr wrap="square" lIns="0" tIns="0" rIns="0" bIns="0" rtlCol="0"/>
            <a:lstStyle/>
            <a:p/>
          </p:txBody>
        </p:sp>
        <p:sp>
          <p:nvSpPr>
            <p:cNvPr id="12" name="object 12"/>
            <p:cNvSpPr/>
            <p:nvPr/>
          </p:nvSpPr>
          <p:spPr>
            <a:xfrm>
              <a:off x="1969770" y="997458"/>
              <a:ext cx="937260" cy="502920"/>
            </a:xfrm>
            <a:custGeom>
              <a:avLst/>
              <a:gdLst/>
              <a:ahLst/>
              <a:cxnLst/>
              <a:rect l="l" t="t" r="r" b="b"/>
              <a:pathLst>
                <a:path w="937260" h="502919">
                  <a:moveTo>
                    <a:pt x="0" y="0"/>
                  </a:moveTo>
                  <a:lnTo>
                    <a:pt x="685800" y="0"/>
                  </a:lnTo>
                  <a:lnTo>
                    <a:pt x="937260" y="251459"/>
                  </a:lnTo>
                  <a:lnTo>
                    <a:pt x="685800" y="502919"/>
                  </a:lnTo>
                  <a:lnTo>
                    <a:pt x="0" y="502919"/>
                  </a:lnTo>
                  <a:lnTo>
                    <a:pt x="0" y="0"/>
                  </a:lnTo>
                  <a:close/>
                </a:path>
              </a:pathLst>
            </a:custGeom>
            <a:ln w="28956">
              <a:solidFill>
                <a:srgbClr val="006FC0"/>
              </a:solidFill>
            </a:ln>
          </p:spPr>
          <p:txBody>
            <a:bodyPr wrap="square" lIns="0" tIns="0" rIns="0" bIns="0" rtlCol="0"/>
            <a:lstStyle/>
            <a:p/>
          </p:txBody>
        </p:sp>
      </p:grpSp>
      <p:grpSp>
        <p:nvGrpSpPr>
          <p:cNvPr id="13" name="object 13"/>
          <p:cNvGrpSpPr/>
          <p:nvPr/>
        </p:nvGrpSpPr>
        <p:grpSpPr>
          <a:xfrm>
            <a:off x="3166872" y="982980"/>
            <a:ext cx="966469" cy="532130"/>
            <a:chOff x="3166872" y="982980"/>
            <a:chExt cx="966469" cy="532130"/>
          </a:xfrm>
        </p:grpSpPr>
        <p:sp>
          <p:nvSpPr>
            <p:cNvPr id="14" name="object 14"/>
            <p:cNvSpPr/>
            <p:nvPr/>
          </p:nvSpPr>
          <p:spPr>
            <a:xfrm>
              <a:off x="3181350" y="997458"/>
              <a:ext cx="937260" cy="502920"/>
            </a:xfrm>
            <a:custGeom>
              <a:avLst/>
              <a:gdLst/>
              <a:ahLst/>
              <a:cxnLst/>
              <a:rect l="l" t="t" r="r" b="b"/>
              <a:pathLst>
                <a:path w="937260" h="502919">
                  <a:moveTo>
                    <a:pt x="685800" y="0"/>
                  </a:moveTo>
                  <a:lnTo>
                    <a:pt x="0" y="0"/>
                  </a:lnTo>
                  <a:lnTo>
                    <a:pt x="0" y="502919"/>
                  </a:lnTo>
                  <a:lnTo>
                    <a:pt x="685800" y="502919"/>
                  </a:lnTo>
                  <a:lnTo>
                    <a:pt x="937260" y="251459"/>
                  </a:lnTo>
                  <a:lnTo>
                    <a:pt x="685800" y="0"/>
                  </a:lnTo>
                  <a:close/>
                </a:path>
              </a:pathLst>
            </a:custGeom>
            <a:solidFill>
              <a:srgbClr val="00AF50"/>
            </a:solidFill>
          </p:spPr>
          <p:txBody>
            <a:bodyPr wrap="square" lIns="0" tIns="0" rIns="0" bIns="0" rtlCol="0"/>
            <a:lstStyle/>
            <a:p/>
          </p:txBody>
        </p:sp>
        <p:sp>
          <p:nvSpPr>
            <p:cNvPr id="15" name="object 15"/>
            <p:cNvSpPr/>
            <p:nvPr/>
          </p:nvSpPr>
          <p:spPr>
            <a:xfrm>
              <a:off x="3181350" y="997458"/>
              <a:ext cx="937260" cy="502920"/>
            </a:xfrm>
            <a:custGeom>
              <a:avLst/>
              <a:gdLst/>
              <a:ahLst/>
              <a:cxnLst/>
              <a:rect l="l" t="t" r="r" b="b"/>
              <a:pathLst>
                <a:path w="937260" h="502919">
                  <a:moveTo>
                    <a:pt x="0" y="0"/>
                  </a:moveTo>
                  <a:lnTo>
                    <a:pt x="685800" y="0"/>
                  </a:lnTo>
                  <a:lnTo>
                    <a:pt x="937260" y="251459"/>
                  </a:lnTo>
                  <a:lnTo>
                    <a:pt x="685800" y="502919"/>
                  </a:lnTo>
                  <a:lnTo>
                    <a:pt x="0" y="502919"/>
                  </a:lnTo>
                  <a:lnTo>
                    <a:pt x="0" y="0"/>
                  </a:lnTo>
                  <a:close/>
                </a:path>
              </a:pathLst>
            </a:custGeom>
            <a:ln w="28956">
              <a:solidFill>
                <a:srgbClr val="00AF50"/>
              </a:solidFill>
            </a:ln>
          </p:spPr>
          <p:txBody>
            <a:bodyPr wrap="square" lIns="0" tIns="0" rIns="0" bIns="0" rtlCol="0"/>
            <a:lstStyle/>
            <a:p/>
          </p:txBody>
        </p:sp>
      </p:grpSp>
      <p:sp>
        <p:nvSpPr>
          <p:cNvPr id="16" name="object 16"/>
          <p:cNvSpPr txBox="1"/>
          <p:nvPr/>
        </p:nvSpPr>
        <p:spPr>
          <a:xfrm>
            <a:off x="2209292" y="1041019"/>
            <a:ext cx="1541145" cy="391160"/>
          </a:xfrm>
          <a:prstGeom prst="rect">
            <a:avLst/>
          </a:prstGeom>
        </p:spPr>
        <p:txBody>
          <a:bodyPr vert="horz" wrap="square" lIns="0" tIns="12700" rIns="0" bIns="0" rtlCol="0">
            <a:spAutoFit/>
          </a:bodyPr>
          <a:lstStyle/>
          <a:p>
            <a:pPr marL="12700">
              <a:lnSpc>
                <a:spcPct val="100000"/>
              </a:lnSpc>
              <a:spcBef>
                <a:spcPts val="100"/>
              </a:spcBef>
              <a:tabLst>
                <a:tab pos="1223010" algn="l"/>
              </a:tabLst>
            </a:pPr>
            <a:r>
              <a:rPr sz="2400" b="1" dirty="0">
                <a:solidFill>
                  <a:srgbClr val="FFFFFF"/>
                </a:solidFill>
                <a:latin typeface="微软雅黑" panose="020B0503020204020204" charset="-122"/>
                <a:cs typeface="微软雅黑" panose="020B0503020204020204" charset="-122"/>
              </a:rPr>
              <a:t>主	客</a:t>
            </a:r>
            <a:endParaRPr sz="2400">
              <a:latin typeface="微软雅黑" panose="020B0503020204020204" charset="-122"/>
              <a:cs typeface="微软雅黑" panose="020B0503020204020204" charset="-122"/>
            </a:endParaRPr>
          </a:p>
        </p:txBody>
      </p:sp>
      <p:sp>
        <p:nvSpPr>
          <p:cNvPr id="17" name="object 17"/>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1332433"/>
            <a:ext cx="3462654" cy="3239770"/>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《隐题诗》的作者是</a:t>
            </a:r>
            <a:r>
              <a:rPr sz="2400" dirty="0">
                <a:latin typeface="宋体" panose="02010600030101010101" pitchFamily="2" charset="-122"/>
                <a:cs typeface="宋体" panose="02010600030101010101" pitchFamily="2" charset="-122"/>
              </a:rPr>
              <a:t>（</a:t>
            </a:r>
            <a:r>
              <a:rPr sz="2400" spc="-61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2222500">
              <a:lnSpc>
                <a:spcPts val="5760"/>
              </a:lnSpc>
              <a:spcBef>
                <a:spcPts val="50"/>
              </a:spcBef>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闻捷 </a:t>
            </a:r>
            <a:r>
              <a:rPr sz="2400" spc="-5" dirty="0">
                <a:latin typeface="Arial" panose="020B0604020202020204"/>
                <a:cs typeface="Arial" panose="020B0604020202020204"/>
              </a:rPr>
              <a:t>B:</a:t>
            </a:r>
            <a:r>
              <a:rPr sz="2400" spc="-5" dirty="0">
                <a:latin typeface="宋体" panose="02010600030101010101" pitchFamily="2" charset="-122"/>
                <a:cs typeface="宋体" panose="02010600030101010101" pitchFamily="2" charset="-122"/>
              </a:rPr>
              <a:t>洛夫 </a:t>
            </a: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余光中</a:t>
            </a:r>
            <a:endParaRPr sz="2400">
              <a:latin typeface="宋体" panose="02010600030101010101" pitchFamily="2" charset="-122"/>
              <a:cs typeface="宋体" panose="02010600030101010101" pitchFamily="2" charset="-122"/>
            </a:endParaRPr>
          </a:p>
          <a:p>
            <a:pPr marL="12700">
              <a:lnSpc>
                <a:spcPct val="100000"/>
              </a:lnSpc>
              <a:spcBef>
                <a:spcPts val="2215"/>
              </a:spcBef>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郭小川</a:t>
            </a:r>
            <a:endParaRPr sz="2400">
              <a:latin typeface="宋体" panose="02010600030101010101" pitchFamily="2" charset="-122"/>
              <a:cs typeface="宋体" panose="02010600030101010101" pitchFamily="2"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737108" y="394461"/>
            <a:ext cx="155702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补充考点：</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1332433"/>
            <a:ext cx="3462654" cy="3239770"/>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《隐题诗》的作者是</a:t>
            </a:r>
            <a:r>
              <a:rPr sz="2400" dirty="0">
                <a:latin typeface="宋体" panose="02010600030101010101" pitchFamily="2" charset="-122"/>
                <a:cs typeface="宋体" panose="02010600030101010101" pitchFamily="2" charset="-122"/>
              </a:rPr>
              <a:t>（</a:t>
            </a:r>
            <a:r>
              <a:rPr sz="2400" spc="-61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2222500">
              <a:lnSpc>
                <a:spcPts val="5760"/>
              </a:lnSpc>
              <a:spcBef>
                <a:spcPts val="50"/>
              </a:spcBef>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闻捷 </a:t>
            </a:r>
            <a:r>
              <a:rPr sz="2400" b="1" spc="-5" dirty="0">
                <a:solidFill>
                  <a:srgbClr val="C00000"/>
                </a:solidFill>
                <a:latin typeface="Arial" panose="020B0604020202020204"/>
                <a:cs typeface="Arial" panose="020B0604020202020204"/>
              </a:rPr>
              <a:t>B:</a:t>
            </a:r>
            <a:r>
              <a:rPr sz="2400" b="1" spc="-5" dirty="0">
                <a:solidFill>
                  <a:srgbClr val="C00000"/>
                </a:solidFill>
                <a:latin typeface="宋体" panose="02010600030101010101" pitchFamily="2" charset="-122"/>
                <a:cs typeface="宋体" panose="02010600030101010101" pitchFamily="2" charset="-122"/>
              </a:rPr>
              <a:t>洛夫 </a:t>
            </a: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余光中</a:t>
            </a:r>
            <a:endParaRPr sz="2400">
              <a:latin typeface="宋体" panose="02010600030101010101" pitchFamily="2" charset="-122"/>
              <a:cs typeface="宋体" panose="02010600030101010101" pitchFamily="2" charset="-122"/>
            </a:endParaRPr>
          </a:p>
          <a:p>
            <a:pPr marL="12700">
              <a:lnSpc>
                <a:spcPct val="100000"/>
              </a:lnSpc>
              <a:spcBef>
                <a:spcPts val="2215"/>
              </a:spcBef>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郭小川</a:t>
            </a:r>
            <a:endParaRPr sz="2400">
              <a:latin typeface="宋体" panose="02010600030101010101" pitchFamily="2" charset="-122"/>
              <a:cs typeface="宋体" panose="02010600030101010101" pitchFamily="2"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737108" y="394461"/>
            <a:ext cx="155702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补充考点：</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1332433"/>
            <a:ext cx="3411220" cy="3239770"/>
          </a:xfrm>
          <a:prstGeom prst="rect">
            <a:avLst/>
          </a:prstGeom>
        </p:spPr>
        <p:txBody>
          <a:bodyPr vert="horz" wrap="square" lIns="0" tIns="12700" rIns="0" bIns="0" rtlCol="0">
            <a:spAutoFit/>
          </a:bodyPr>
          <a:lstStyle/>
          <a:p>
            <a:pPr marL="12700">
              <a:lnSpc>
                <a:spcPct val="100000"/>
              </a:lnSpc>
              <a:spcBef>
                <a:spcPts val="100"/>
              </a:spcBef>
            </a:pPr>
            <a:r>
              <a:rPr sz="3600" baseline="-2000" dirty="0">
                <a:latin typeface="Arial" panose="020B0604020202020204"/>
                <a:cs typeface="Arial" panose="020B0604020202020204"/>
              </a:rPr>
              <a:t>.</a:t>
            </a:r>
            <a:r>
              <a:rPr sz="3600" spc="-60" baseline="-2000" dirty="0">
                <a:latin typeface="Arial" panose="020B0604020202020204"/>
                <a:cs typeface="Arial" panose="020B0604020202020204"/>
              </a:rPr>
              <a:t> </a:t>
            </a:r>
            <a:r>
              <a:rPr sz="2400" spc="-5" dirty="0">
                <a:latin typeface="宋体" panose="02010600030101010101" pitchFamily="2" charset="-122"/>
                <a:cs typeface="宋体" panose="02010600030101010101" pitchFamily="2" charset="-122"/>
              </a:rPr>
              <a:t>《灯船》的作者是</a:t>
            </a:r>
            <a:r>
              <a:rPr sz="2400" dirty="0">
                <a:latin typeface="宋体" panose="02010600030101010101" pitchFamily="2" charset="-122"/>
                <a:cs typeface="宋体" panose="02010600030101010101" pitchFamily="2" charset="-122"/>
              </a:rPr>
              <a:t>（</a:t>
            </a:r>
            <a:r>
              <a:rPr sz="2400" spc="7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2171065">
              <a:lnSpc>
                <a:spcPts val="5760"/>
              </a:lnSpc>
              <a:spcBef>
                <a:spcPts val="50"/>
              </a:spcBef>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陆蠡 </a:t>
            </a:r>
            <a:r>
              <a:rPr sz="2400" spc="-5" dirty="0">
                <a:latin typeface="Arial" panose="020B0604020202020204"/>
                <a:cs typeface="Arial" panose="020B0604020202020204"/>
              </a:rPr>
              <a:t>B:</a:t>
            </a:r>
            <a:r>
              <a:rPr sz="2400" spc="-5" dirty="0">
                <a:latin typeface="宋体" panose="02010600030101010101" pitchFamily="2" charset="-122"/>
                <a:cs typeface="宋体" panose="02010600030101010101" pitchFamily="2" charset="-122"/>
              </a:rPr>
              <a:t>杨牧 </a:t>
            </a: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李广田</a:t>
            </a:r>
            <a:endParaRPr sz="2400">
              <a:latin typeface="宋体" panose="02010600030101010101" pitchFamily="2" charset="-122"/>
              <a:cs typeface="宋体" panose="02010600030101010101" pitchFamily="2" charset="-122"/>
            </a:endParaRPr>
          </a:p>
          <a:p>
            <a:pPr marL="12700">
              <a:lnSpc>
                <a:spcPct val="100000"/>
              </a:lnSpc>
              <a:spcBef>
                <a:spcPts val="2215"/>
              </a:spcBef>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余光中</a:t>
            </a:r>
            <a:endParaRPr sz="2400">
              <a:latin typeface="宋体" panose="02010600030101010101" pitchFamily="2" charset="-122"/>
              <a:cs typeface="宋体" panose="02010600030101010101" pitchFamily="2"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737108" y="394461"/>
            <a:ext cx="155702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补充考点：</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1332433"/>
            <a:ext cx="3411220" cy="3239770"/>
          </a:xfrm>
          <a:prstGeom prst="rect">
            <a:avLst/>
          </a:prstGeom>
        </p:spPr>
        <p:txBody>
          <a:bodyPr vert="horz" wrap="square" lIns="0" tIns="12700" rIns="0" bIns="0" rtlCol="0">
            <a:spAutoFit/>
          </a:bodyPr>
          <a:lstStyle/>
          <a:p>
            <a:pPr marL="12700">
              <a:lnSpc>
                <a:spcPct val="100000"/>
              </a:lnSpc>
              <a:spcBef>
                <a:spcPts val="100"/>
              </a:spcBef>
            </a:pPr>
            <a:r>
              <a:rPr sz="3600" baseline="-2000" dirty="0">
                <a:latin typeface="Arial" panose="020B0604020202020204"/>
                <a:cs typeface="Arial" panose="020B0604020202020204"/>
              </a:rPr>
              <a:t>.</a:t>
            </a:r>
            <a:r>
              <a:rPr sz="3600" spc="-60" baseline="-2000" dirty="0">
                <a:latin typeface="Arial" panose="020B0604020202020204"/>
                <a:cs typeface="Arial" panose="020B0604020202020204"/>
              </a:rPr>
              <a:t> </a:t>
            </a:r>
            <a:r>
              <a:rPr sz="2400" spc="-5" dirty="0">
                <a:latin typeface="宋体" panose="02010600030101010101" pitchFamily="2" charset="-122"/>
                <a:cs typeface="宋体" panose="02010600030101010101" pitchFamily="2" charset="-122"/>
              </a:rPr>
              <a:t>《灯船》的作者是</a:t>
            </a:r>
            <a:r>
              <a:rPr sz="2400" dirty="0">
                <a:latin typeface="宋体" panose="02010600030101010101" pitchFamily="2" charset="-122"/>
                <a:cs typeface="宋体" panose="02010600030101010101" pitchFamily="2" charset="-122"/>
              </a:rPr>
              <a:t>（</a:t>
            </a:r>
            <a:r>
              <a:rPr sz="2400" spc="7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2171065">
              <a:lnSpc>
                <a:spcPts val="5760"/>
              </a:lnSpc>
              <a:spcBef>
                <a:spcPts val="50"/>
              </a:spcBef>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陆蠡 </a:t>
            </a:r>
            <a:r>
              <a:rPr sz="2400" b="1" spc="-5" dirty="0">
                <a:solidFill>
                  <a:srgbClr val="C00000"/>
                </a:solidFill>
                <a:latin typeface="Arial" panose="020B0604020202020204"/>
                <a:cs typeface="Arial" panose="020B0604020202020204"/>
              </a:rPr>
              <a:t>B:</a:t>
            </a:r>
            <a:r>
              <a:rPr sz="2400" b="1" spc="-5" dirty="0">
                <a:solidFill>
                  <a:srgbClr val="C00000"/>
                </a:solidFill>
                <a:latin typeface="宋体" panose="02010600030101010101" pitchFamily="2" charset="-122"/>
                <a:cs typeface="宋体" panose="02010600030101010101" pitchFamily="2" charset="-122"/>
              </a:rPr>
              <a:t>杨牧 </a:t>
            </a: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李广田</a:t>
            </a:r>
            <a:endParaRPr sz="2400">
              <a:latin typeface="宋体" panose="02010600030101010101" pitchFamily="2" charset="-122"/>
              <a:cs typeface="宋体" panose="02010600030101010101" pitchFamily="2" charset="-122"/>
            </a:endParaRPr>
          </a:p>
          <a:p>
            <a:pPr marL="12700">
              <a:lnSpc>
                <a:spcPct val="100000"/>
              </a:lnSpc>
              <a:spcBef>
                <a:spcPts val="2215"/>
              </a:spcBef>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余光中</a:t>
            </a:r>
            <a:endParaRPr sz="2400">
              <a:latin typeface="宋体" panose="02010600030101010101" pitchFamily="2" charset="-122"/>
              <a:cs typeface="宋体" panose="02010600030101010101" pitchFamily="2"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737108" y="394461"/>
            <a:ext cx="155702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补充考点：</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grpSp>
        <p:nvGrpSpPr>
          <p:cNvPr id="6" name="object 6"/>
          <p:cNvGrpSpPr/>
          <p:nvPr/>
        </p:nvGrpSpPr>
        <p:grpSpPr>
          <a:xfrm>
            <a:off x="9409176" y="0"/>
            <a:ext cx="2788920" cy="1624965"/>
            <a:chOff x="9409176" y="0"/>
            <a:chExt cx="2788920" cy="1624965"/>
          </a:xfrm>
        </p:grpSpPr>
        <p:sp>
          <p:nvSpPr>
            <p:cNvPr id="7" name="object 7"/>
            <p:cNvSpPr/>
            <p:nvPr/>
          </p:nvSpPr>
          <p:spPr>
            <a:xfrm>
              <a:off x="10984992" y="521208"/>
              <a:ext cx="1207135" cy="207645"/>
            </a:xfrm>
            <a:custGeom>
              <a:avLst/>
              <a:gdLst/>
              <a:ahLst/>
              <a:cxnLst/>
              <a:rect l="l" t="t" r="r" b="b"/>
              <a:pathLst>
                <a:path w="1207134" h="207645">
                  <a:moveTo>
                    <a:pt x="0" y="207263"/>
                  </a:moveTo>
                  <a:lnTo>
                    <a:pt x="1207007" y="207263"/>
                  </a:lnTo>
                  <a:lnTo>
                    <a:pt x="1207007" y="0"/>
                  </a:lnTo>
                  <a:lnTo>
                    <a:pt x="0" y="0"/>
                  </a:lnTo>
                  <a:lnTo>
                    <a:pt x="0" y="207263"/>
                  </a:lnTo>
                  <a:close/>
                </a:path>
              </a:pathLst>
            </a:custGeom>
            <a:ln w="12192">
              <a:solidFill>
                <a:srgbClr val="333399"/>
              </a:solidFill>
            </a:ln>
          </p:spPr>
          <p:txBody>
            <a:bodyPr wrap="square" lIns="0" tIns="0" rIns="0" bIns="0" rtlCol="0"/>
            <a:lstStyle/>
            <a:p/>
          </p:txBody>
        </p:sp>
        <p:pic>
          <p:nvPicPr>
            <p:cNvPr id="8" name="object 8"/>
            <p:cNvPicPr/>
            <p:nvPr/>
          </p:nvPicPr>
          <p:blipFill>
            <a:blip r:embed="rId4" cstate="print"/>
            <a:stretch>
              <a:fillRect/>
            </a:stretch>
          </p:blipFill>
          <p:spPr>
            <a:xfrm>
              <a:off x="9409176" y="0"/>
              <a:ext cx="2743200" cy="1624584"/>
            </a:xfrm>
            <a:prstGeom prst="rect">
              <a:avLst/>
            </a:prstGeom>
          </p:spPr>
        </p:pic>
      </p:grpSp>
      <p:sp>
        <p:nvSpPr>
          <p:cNvPr id="9" name="object 9"/>
          <p:cNvSpPr txBox="1">
            <a:spLocks noGrp="1"/>
          </p:cNvSpPr>
          <p:nvPr>
            <p:ph type="title"/>
          </p:nvPr>
        </p:nvSpPr>
        <p:spPr>
          <a:xfrm>
            <a:off x="879449" y="303656"/>
            <a:ext cx="4060190" cy="406400"/>
          </a:xfrm>
          <a:prstGeom prst="rect">
            <a:avLst/>
          </a:prstGeom>
        </p:spPr>
        <p:txBody>
          <a:bodyPr vert="horz" wrap="square" lIns="0" tIns="12065" rIns="0" bIns="0" rtlCol="0">
            <a:spAutoFit/>
          </a:bodyPr>
          <a:lstStyle/>
          <a:p>
            <a:pPr marL="12700">
              <a:lnSpc>
                <a:spcPct val="100000"/>
              </a:lnSpc>
              <a:spcBef>
                <a:spcPts val="95"/>
              </a:spcBef>
              <a:tabLst>
                <a:tab pos="684530" algn="l"/>
                <a:tab pos="1827530" algn="l"/>
              </a:tabLst>
            </a:pPr>
            <a:r>
              <a:rPr spc="-5" dirty="0"/>
              <a:t>4.3</a:t>
            </a:r>
            <a:r>
              <a:rPr spc="-5" dirty="0"/>
              <a:t>	</a:t>
            </a:r>
            <a:r>
              <a:rPr spc="-5" dirty="0"/>
              <a:t>第三节</a:t>
            </a:r>
            <a:r>
              <a:rPr spc="-5" dirty="0"/>
              <a:t>	</a:t>
            </a:r>
            <a:r>
              <a:rPr spc="-5" dirty="0"/>
              <a:t>“十七年”诗歌</a:t>
            </a:r>
            <a:endParaRPr spc="-5" dirty="0"/>
          </a:p>
        </p:txBody>
      </p:sp>
      <p:sp>
        <p:nvSpPr>
          <p:cNvPr id="11" name="object 11"/>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10" name="object 10"/>
          <p:cNvSpPr txBox="1"/>
          <p:nvPr/>
        </p:nvSpPr>
        <p:spPr>
          <a:xfrm>
            <a:off x="118363" y="867536"/>
            <a:ext cx="11585575" cy="496125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4.3.1 </a:t>
            </a:r>
            <a:r>
              <a:rPr sz="2400" b="1" dirty="0">
                <a:latin typeface="微软雅黑" panose="020B0503020204020204" charset="-122"/>
                <a:ea typeface="微软雅黑" panose="020B0503020204020204" charset="-122"/>
                <a:cs typeface="微软雅黑" panose="020B0503020204020204" charset="-122"/>
              </a:rPr>
              <a:t>概述</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725"/>
              </a:spcBef>
            </a:pPr>
            <a:r>
              <a:rPr sz="2400" b="1" spc="-5" dirty="0">
                <a:latin typeface="微软雅黑" panose="020B0503020204020204" charset="-122"/>
                <a:ea typeface="微软雅黑" panose="020B0503020204020204" charset="-122"/>
                <a:cs typeface="微软雅黑" panose="020B0503020204020204" charset="-122"/>
              </a:rPr>
              <a:t>2.阶段特点：</a:t>
            </a:r>
            <a:endParaRPr sz="2400" b="1">
              <a:latin typeface="微软雅黑" panose="020B0503020204020204" charset="-122"/>
              <a:ea typeface="微软雅黑" panose="020B0503020204020204" charset="-122"/>
              <a:cs typeface="微软雅黑" panose="020B0503020204020204" charset="-122"/>
            </a:endParaRPr>
          </a:p>
          <a:p>
            <a:pPr marL="12700" marR="5080">
              <a:lnSpc>
                <a:spcPct val="140000"/>
              </a:lnSpc>
              <a:spcBef>
                <a:spcPts val="580"/>
              </a:spcBef>
            </a:pP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1956</a:t>
            </a:r>
            <a:r>
              <a:rPr sz="2400" b="1" dirty="0">
                <a:latin typeface="微软雅黑" panose="020B0503020204020204" charset="-122"/>
                <a:ea typeface="微软雅黑" panose="020B0503020204020204" charset="-122"/>
                <a:cs typeface="微软雅黑" panose="020B0503020204020204" charset="-122"/>
              </a:rPr>
              <a:t>年：“双百方针”提出以后，出现此前鲜见的爱情诗、山水诗、咏物诗、赠 答诗</a:t>
            </a:r>
            <a:endParaRPr sz="2400" b="1">
              <a:latin typeface="微软雅黑" panose="020B0503020204020204" charset="-122"/>
              <a:ea typeface="微软雅黑" panose="020B0503020204020204" charset="-122"/>
              <a:cs typeface="微软雅黑" panose="020B0503020204020204" charset="-122"/>
            </a:endParaRPr>
          </a:p>
          <a:p>
            <a:pPr marL="12700" marR="5080">
              <a:lnSpc>
                <a:spcPct val="140000"/>
              </a:lnSpc>
              <a:spcBef>
                <a:spcPts val="580"/>
              </a:spcBef>
            </a:pP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3</a:t>
            </a: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1958</a:t>
            </a:r>
            <a:r>
              <a:rPr sz="2400" b="1" dirty="0">
                <a:latin typeface="微软雅黑" panose="020B0503020204020204" charset="-122"/>
                <a:ea typeface="微软雅黑" panose="020B0503020204020204" charset="-122"/>
                <a:cs typeface="微软雅黑" panose="020B0503020204020204" charset="-122"/>
              </a:rPr>
              <a:t>年：在毛泽东的号召下，全国范围内开始了“新民歌运动”，出版了新民歌 的选集《红旗歌谣》。</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725"/>
              </a:spcBef>
            </a:pPr>
            <a:r>
              <a:rPr sz="2400" b="1" spc="-5" dirty="0">
                <a:latin typeface="微软雅黑" panose="020B0503020204020204" charset="-122"/>
                <a:ea typeface="微软雅黑" panose="020B0503020204020204" charset="-122"/>
                <a:cs typeface="微软雅黑" panose="020B0503020204020204" charset="-122"/>
              </a:rPr>
              <a:t>（4）50年代末：政治领域内的“反右倾”斗争，迫使回避现实题材的长篇叙事诗发展</a:t>
            </a:r>
            <a:endParaRPr sz="2400" b="1">
              <a:latin typeface="微软雅黑" panose="020B0503020204020204" charset="-122"/>
              <a:ea typeface="微软雅黑" panose="020B0503020204020204" charset="-122"/>
              <a:cs typeface="微软雅黑" panose="020B0503020204020204" charset="-122"/>
            </a:endParaRPr>
          </a:p>
          <a:p>
            <a:pPr algn="ctr">
              <a:lnSpc>
                <a:spcPct val="100000"/>
              </a:lnSpc>
              <a:spcBef>
                <a:spcPts val="1730"/>
              </a:spcBef>
            </a:pPr>
            <a:r>
              <a:rPr sz="2400" b="1" dirty="0">
                <a:latin typeface="微软雅黑" panose="020B0503020204020204" charset="-122"/>
                <a:ea typeface="微软雅黑" panose="020B0503020204020204" charset="-122"/>
                <a:cs typeface="微软雅黑" panose="020B0503020204020204" charset="-122"/>
              </a:rPr>
              <a:t>一类是反映革命斗争历史的，另一类是表现神话故事、民间传说的</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730"/>
              </a:spcBef>
            </a:pPr>
            <a:r>
              <a:rPr sz="2400" b="1" spc="-5" dirty="0">
                <a:latin typeface="微软雅黑" panose="020B0503020204020204" charset="-122"/>
                <a:ea typeface="微软雅黑" panose="020B0503020204020204" charset="-122"/>
                <a:cs typeface="微软雅黑" panose="020B0503020204020204" charset="-122"/>
              </a:rPr>
              <a:t>（5）60年代初：郭小川、贺敬之等政治抒情诗推向了新的发展阶段，独领风骚。</a:t>
            </a:r>
            <a:endParaRPr sz="24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2044446"/>
            <a:ext cx="4682490" cy="3239135"/>
          </a:xfrm>
          <a:prstGeom prst="rect">
            <a:avLst/>
          </a:prstGeom>
        </p:spPr>
        <p:txBody>
          <a:bodyPr vert="horz" wrap="square" lIns="0" tIns="12700" rIns="0" bIns="0" rtlCol="0">
            <a:spAutoFit/>
          </a:bodyPr>
          <a:lstStyle/>
          <a:p>
            <a:pPr marL="12700" algn="just">
              <a:lnSpc>
                <a:spcPct val="100000"/>
              </a:lnSpc>
              <a:spcBef>
                <a:spcPts val="100"/>
              </a:spcBef>
            </a:pPr>
            <a:r>
              <a:rPr sz="2400" dirty="0">
                <a:latin typeface="宋体" panose="02010600030101010101" pitchFamily="2" charset="-122"/>
                <a:cs typeface="宋体" panose="02010600030101010101" pitchFamily="2" charset="-122"/>
              </a:rPr>
              <a:t>下列不属于余光中的作品的是（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2239010" algn="just">
              <a:lnSpc>
                <a:spcPts val="5760"/>
              </a:lnSpc>
              <a:spcBef>
                <a:spcPts val="50"/>
              </a:spcBef>
            </a:pPr>
            <a:r>
              <a:rPr sz="2400" spc="-5" dirty="0">
                <a:latin typeface="Arial" panose="020B0604020202020204"/>
                <a:cs typeface="Arial" panose="020B0604020202020204"/>
              </a:rPr>
              <a:t>A</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《舟子的悲</a:t>
            </a:r>
            <a:r>
              <a:rPr sz="2400" spc="-5" dirty="0">
                <a:latin typeface="宋体" panose="02010600030101010101" pitchFamily="2" charset="-122"/>
                <a:cs typeface="宋体" panose="02010600030101010101" pitchFamily="2" charset="-122"/>
              </a:rPr>
              <a:t>歌</a:t>
            </a:r>
            <a:r>
              <a:rPr sz="2400" dirty="0">
                <a:latin typeface="宋体" panose="02010600030101010101" pitchFamily="2" charset="-122"/>
                <a:cs typeface="宋体" panose="02010600030101010101" pitchFamily="2" charset="-122"/>
              </a:rPr>
              <a:t>》  </a:t>
            </a:r>
            <a:r>
              <a:rPr sz="2400" spc="-10"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蓝色的羽毛</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《钟乳</a:t>
            </a:r>
            <a:r>
              <a:rPr sz="2400" spc="-5" dirty="0">
                <a:latin typeface="宋体" panose="02010600030101010101" pitchFamily="2" charset="-122"/>
                <a:cs typeface="宋体" panose="02010600030101010101" pitchFamily="2" charset="-122"/>
              </a:rPr>
              <a:t>石</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2210"/>
              </a:spcBef>
            </a:pPr>
            <a:r>
              <a:rPr sz="2400" spc="-10"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水之湄</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2044446"/>
            <a:ext cx="4682490" cy="3239135"/>
          </a:xfrm>
          <a:prstGeom prst="rect">
            <a:avLst/>
          </a:prstGeom>
        </p:spPr>
        <p:txBody>
          <a:bodyPr vert="horz" wrap="square" lIns="0" tIns="12700" rIns="0" bIns="0" rtlCol="0">
            <a:spAutoFit/>
          </a:bodyPr>
          <a:lstStyle/>
          <a:p>
            <a:pPr marL="12700" algn="just">
              <a:lnSpc>
                <a:spcPct val="100000"/>
              </a:lnSpc>
              <a:spcBef>
                <a:spcPts val="100"/>
              </a:spcBef>
            </a:pPr>
            <a:r>
              <a:rPr sz="2400" dirty="0">
                <a:latin typeface="宋体" panose="02010600030101010101" pitchFamily="2" charset="-122"/>
                <a:cs typeface="宋体" panose="02010600030101010101" pitchFamily="2" charset="-122"/>
              </a:rPr>
              <a:t>下列不属于余光中的作品的是（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2239010" algn="just">
              <a:lnSpc>
                <a:spcPts val="5760"/>
              </a:lnSpc>
              <a:spcBef>
                <a:spcPts val="50"/>
              </a:spcBef>
            </a:pPr>
            <a:r>
              <a:rPr sz="2400" spc="-5" dirty="0">
                <a:latin typeface="Arial" panose="020B0604020202020204"/>
                <a:cs typeface="Arial" panose="020B0604020202020204"/>
              </a:rPr>
              <a:t>A</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《舟子的悲</a:t>
            </a:r>
            <a:r>
              <a:rPr sz="2400" spc="-5" dirty="0">
                <a:latin typeface="宋体" panose="02010600030101010101" pitchFamily="2" charset="-122"/>
                <a:cs typeface="宋体" panose="02010600030101010101" pitchFamily="2" charset="-122"/>
              </a:rPr>
              <a:t>歌</a:t>
            </a:r>
            <a:r>
              <a:rPr sz="2400" dirty="0">
                <a:latin typeface="宋体" panose="02010600030101010101" pitchFamily="2" charset="-122"/>
                <a:cs typeface="宋体" panose="02010600030101010101" pitchFamily="2" charset="-122"/>
              </a:rPr>
              <a:t>》  </a:t>
            </a:r>
            <a:r>
              <a:rPr sz="2400" spc="-10"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蓝色的羽毛</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《钟乳</a:t>
            </a:r>
            <a:r>
              <a:rPr sz="2400" spc="-5" dirty="0">
                <a:latin typeface="宋体" panose="02010600030101010101" pitchFamily="2" charset="-122"/>
                <a:cs typeface="宋体" panose="02010600030101010101" pitchFamily="2" charset="-122"/>
              </a:rPr>
              <a:t>石</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2210"/>
              </a:spcBef>
            </a:pPr>
            <a:r>
              <a:rPr sz="2400" b="1" spc="-10" dirty="0">
                <a:solidFill>
                  <a:srgbClr val="C00000"/>
                </a:solidFill>
                <a:latin typeface="Arial" panose="020B0604020202020204"/>
                <a:cs typeface="Arial" panose="020B0604020202020204"/>
              </a:rPr>
              <a:t>D</a:t>
            </a:r>
            <a:r>
              <a:rPr sz="2400" b="1"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a:t>
            </a:r>
            <a:r>
              <a:rPr sz="2400" b="1" spc="-5" dirty="0">
                <a:solidFill>
                  <a:srgbClr val="C00000"/>
                </a:solidFill>
                <a:latin typeface="宋体" panose="02010600030101010101" pitchFamily="2" charset="-122"/>
                <a:cs typeface="宋体" panose="02010600030101010101" pitchFamily="2" charset="-122"/>
              </a:rPr>
              <a:t>水之湄</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1678431"/>
            <a:ext cx="10456545" cy="2736215"/>
          </a:xfrm>
          <a:prstGeom prst="rect">
            <a:avLst/>
          </a:prstGeom>
        </p:spPr>
        <p:txBody>
          <a:bodyPr vert="horz" wrap="square" lIns="0" tIns="12700" rIns="0" bIns="0" rtlCol="0">
            <a:spAutoFit/>
          </a:bodyPr>
          <a:lstStyle/>
          <a:p>
            <a:pPr marL="12700" marR="5080">
              <a:lnSpc>
                <a:spcPct val="150000"/>
              </a:lnSpc>
              <a:spcBef>
                <a:spcPts val="100"/>
              </a:spcBef>
            </a:pPr>
            <a:r>
              <a:rPr sz="3600" spc="-15" baseline="-2000" dirty="0">
                <a:latin typeface="Arial" panose="020B0604020202020204"/>
                <a:cs typeface="Arial" panose="020B0604020202020204"/>
              </a:rPr>
              <a:t>20</a:t>
            </a:r>
            <a:r>
              <a:rPr sz="2400" dirty="0">
                <a:latin typeface="宋体" panose="02010600030101010101" pitchFamily="2" charset="-122"/>
                <a:cs typeface="宋体" panose="02010600030101010101" pitchFamily="2" charset="-122"/>
              </a:rPr>
              <a:t>世</a:t>
            </a:r>
            <a:r>
              <a:rPr sz="2400" spc="-5" dirty="0">
                <a:latin typeface="宋体" panose="02010600030101010101" pitchFamily="2" charset="-122"/>
                <a:cs typeface="宋体" panose="02010600030101010101" pitchFamily="2" charset="-122"/>
              </a:rPr>
              <a:t>纪</a:t>
            </a:r>
            <a:r>
              <a:rPr sz="3600" spc="-15" baseline="-2000" dirty="0">
                <a:latin typeface="Arial" panose="020B0604020202020204"/>
                <a:cs typeface="Arial" panose="020B0604020202020204"/>
              </a:rPr>
              <a:t>60</a:t>
            </a:r>
            <a:r>
              <a:rPr sz="2400" dirty="0">
                <a:latin typeface="宋体" panose="02010600030101010101" pitchFamily="2" charset="-122"/>
                <a:cs typeface="宋体" panose="02010600030101010101" pitchFamily="2" charset="-122"/>
              </a:rPr>
              <a:t>年代涌现出一大批具有强烈时代感的报告文学作品，其代表作是（）  </a:t>
            </a:r>
            <a:r>
              <a:rPr sz="3600" baseline="-2000"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《秋色</a:t>
            </a:r>
            <a:r>
              <a:rPr sz="2400" spc="-5" dirty="0">
                <a:latin typeface="宋体" panose="02010600030101010101" pitchFamily="2" charset="-122"/>
                <a:cs typeface="宋体" panose="02010600030101010101" pitchFamily="2" charset="-122"/>
              </a:rPr>
              <a:t>赋</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8013700">
              <a:lnSpc>
                <a:spcPts val="4320"/>
              </a:lnSpc>
              <a:spcBef>
                <a:spcPts val="120"/>
              </a:spcBef>
            </a:pPr>
            <a:r>
              <a:rPr sz="2400" spc="-5"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《东风第一</a:t>
            </a:r>
            <a:r>
              <a:rPr sz="2400" spc="-5" dirty="0">
                <a:latin typeface="宋体" panose="02010600030101010101" pitchFamily="2" charset="-122"/>
                <a:cs typeface="宋体" panose="02010600030101010101" pitchFamily="2" charset="-122"/>
              </a:rPr>
              <a:t>枝</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花城</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055"/>
              </a:spcBef>
            </a:pP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《为了六十一个阶级兄弟》</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1678431"/>
            <a:ext cx="10456545" cy="2736215"/>
          </a:xfrm>
          <a:prstGeom prst="rect">
            <a:avLst/>
          </a:prstGeom>
        </p:spPr>
        <p:txBody>
          <a:bodyPr vert="horz" wrap="square" lIns="0" tIns="12700" rIns="0" bIns="0" rtlCol="0">
            <a:spAutoFit/>
          </a:bodyPr>
          <a:lstStyle/>
          <a:p>
            <a:pPr marL="12700" marR="5080">
              <a:lnSpc>
                <a:spcPct val="150000"/>
              </a:lnSpc>
              <a:spcBef>
                <a:spcPts val="100"/>
              </a:spcBef>
            </a:pPr>
            <a:r>
              <a:rPr sz="3600" spc="-15" baseline="-2000" dirty="0">
                <a:latin typeface="Arial" panose="020B0604020202020204"/>
                <a:cs typeface="Arial" panose="020B0604020202020204"/>
              </a:rPr>
              <a:t>20</a:t>
            </a:r>
            <a:r>
              <a:rPr sz="2400" dirty="0">
                <a:latin typeface="宋体" panose="02010600030101010101" pitchFamily="2" charset="-122"/>
                <a:cs typeface="宋体" panose="02010600030101010101" pitchFamily="2" charset="-122"/>
              </a:rPr>
              <a:t>世</a:t>
            </a:r>
            <a:r>
              <a:rPr sz="2400" spc="-5" dirty="0">
                <a:latin typeface="宋体" panose="02010600030101010101" pitchFamily="2" charset="-122"/>
                <a:cs typeface="宋体" panose="02010600030101010101" pitchFamily="2" charset="-122"/>
              </a:rPr>
              <a:t>纪</a:t>
            </a:r>
            <a:r>
              <a:rPr sz="3600" spc="-15" baseline="-2000" dirty="0">
                <a:latin typeface="Arial" panose="020B0604020202020204"/>
                <a:cs typeface="Arial" panose="020B0604020202020204"/>
              </a:rPr>
              <a:t>60</a:t>
            </a:r>
            <a:r>
              <a:rPr sz="2400" dirty="0">
                <a:latin typeface="宋体" panose="02010600030101010101" pitchFamily="2" charset="-122"/>
                <a:cs typeface="宋体" panose="02010600030101010101" pitchFamily="2" charset="-122"/>
              </a:rPr>
              <a:t>年代涌现出一大批具有强烈时代感的报告文学作品，其代表作是（）  </a:t>
            </a:r>
            <a:r>
              <a:rPr sz="3600" baseline="-2000"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《秋色</a:t>
            </a:r>
            <a:r>
              <a:rPr sz="2400" spc="-5" dirty="0">
                <a:latin typeface="宋体" panose="02010600030101010101" pitchFamily="2" charset="-122"/>
                <a:cs typeface="宋体" panose="02010600030101010101" pitchFamily="2" charset="-122"/>
              </a:rPr>
              <a:t>赋</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8013700">
              <a:lnSpc>
                <a:spcPts val="4320"/>
              </a:lnSpc>
              <a:spcBef>
                <a:spcPts val="120"/>
              </a:spcBef>
            </a:pPr>
            <a:r>
              <a:rPr sz="2400" spc="-5"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《东风第一</a:t>
            </a:r>
            <a:r>
              <a:rPr sz="2400" spc="-5" dirty="0">
                <a:latin typeface="宋体" panose="02010600030101010101" pitchFamily="2" charset="-122"/>
                <a:cs typeface="宋体" panose="02010600030101010101" pitchFamily="2" charset="-122"/>
              </a:rPr>
              <a:t>枝</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花城</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055"/>
              </a:spcBef>
            </a:pPr>
            <a:r>
              <a:rPr sz="2400" b="1" spc="-5" dirty="0">
                <a:solidFill>
                  <a:srgbClr val="C00000"/>
                </a:solidFill>
                <a:latin typeface="Arial" panose="020B0604020202020204"/>
                <a:cs typeface="Arial" panose="020B0604020202020204"/>
              </a:rPr>
              <a:t>D:</a:t>
            </a:r>
            <a:r>
              <a:rPr sz="2400" b="1" dirty="0">
                <a:solidFill>
                  <a:srgbClr val="C00000"/>
                </a:solidFill>
                <a:latin typeface="宋体" panose="02010600030101010101" pitchFamily="2" charset="-122"/>
                <a:cs typeface="宋体" panose="02010600030101010101" pitchFamily="2" charset="-122"/>
              </a:rPr>
              <a:t>《为了六十一个阶级兄弟</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1678431"/>
            <a:ext cx="10693400" cy="3284854"/>
          </a:xfrm>
          <a:prstGeom prst="rect">
            <a:avLst/>
          </a:prstGeom>
        </p:spPr>
        <p:txBody>
          <a:bodyPr vert="horz" wrap="square" lIns="0" tIns="12700" rIns="0" bIns="0" rtlCol="0">
            <a:spAutoFit/>
          </a:bodyPr>
          <a:lstStyle/>
          <a:p>
            <a:pPr marL="12700" marR="5080">
              <a:lnSpc>
                <a:spcPct val="150000"/>
              </a:lnSpc>
              <a:spcBef>
                <a:spcPts val="100"/>
              </a:spcBef>
            </a:pPr>
            <a:r>
              <a:rPr sz="2400" dirty="0">
                <a:latin typeface="宋体" panose="02010600030101010101" pitchFamily="2" charset="-122"/>
                <a:cs typeface="宋体" panose="02010600030101010101" pitchFamily="2" charset="-122"/>
              </a:rPr>
              <a:t>擅长将旧人与古物相联接，写出历史的斗转星移，写“骨董”的物，写人的“骨 董”，文字典雅，具有深浓书卷气的散文家是（</a:t>
            </a:r>
            <a:r>
              <a:rPr sz="2400" spc="-54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9674225" algn="just">
              <a:lnSpc>
                <a:spcPct val="147000"/>
              </a:lnSpc>
              <a:spcBef>
                <a:spcPts val="85"/>
              </a:spcBef>
            </a:pPr>
            <a:r>
              <a:rPr sz="3600" spc="-7" baseline="-2000"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董桥 </a:t>
            </a:r>
            <a:r>
              <a:rPr sz="2400" spc="-5" dirty="0">
                <a:latin typeface="Arial" panose="020B0604020202020204"/>
                <a:cs typeface="Arial" panose="020B0604020202020204"/>
              </a:rPr>
              <a:t>B:</a:t>
            </a:r>
            <a:r>
              <a:rPr sz="2400" spc="-85" dirty="0">
                <a:latin typeface="Arial" panose="020B0604020202020204"/>
                <a:cs typeface="Arial" panose="020B0604020202020204"/>
              </a:rPr>
              <a:t> </a:t>
            </a:r>
            <a:r>
              <a:rPr sz="2400" dirty="0">
                <a:latin typeface="宋体" panose="02010600030101010101" pitchFamily="2" charset="-122"/>
                <a:cs typeface="宋体" panose="02010600030101010101" pitchFamily="2" charset="-122"/>
              </a:rPr>
              <a:t>三毛 </a:t>
            </a:r>
            <a:r>
              <a:rPr sz="2400" spc="-5" dirty="0">
                <a:latin typeface="Arial" panose="020B0604020202020204"/>
                <a:cs typeface="Arial" panose="020B0604020202020204"/>
              </a:rPr>
              <a:t>C:</a:t>
            </a:r>
            <a:r>
              <a:rPr sz="2400" spc="-95" dirty="0">
                <a:latin typeface="Arial" panose="020B0604020202020204"/>
                <a:cs typeface="Arial" panose="020B0604020202020204"/>
              </a:rPr>
              <a:t> </a:t>
            </a:r>
            <a:r>
              <a:rPr sz="2400" dirty="0">
                <a:latin typeface="宋体" panose="02010600030101010101" pitchFamily="2" charset="-122"/>
                <a:cs typeface="宋体" panose="02010600030101010101" pitchFamily="2" charset="-122"/>
              </a:rPr>
              <a:t>琦君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杨牧</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1678431"/>
            <a:ext cx="10693400" cy="3284854"/>
          </a:xfrm>
          <a:prstGeom prst="rect">
            <a:avLst/>
          </a:prstGeom>
        </p:spPr>
        <p:txBody>
          <a:bodyPr vert="horz" wrap="square" lIns="0" tIns="12700" rIns="0" bIns="0" rtlCol="0">
            <a:spAutoFit/>
          </a:bodyPr>
          <a:lstStyle/>
          <a:p>
            <a:pPr marL="12700" marR="5080">
              <a:lnSpc>
                <a:spcPct val="150000"/>
              </a:lnSpc>
              <a:spcBef>
                <a:spcPts val="100"/>
              </a:spcBef>
            </a:pPr>
            <a:r>
              <a:rPr sz="2400" dirty="0">
                <a:latin typeface="宋体" panose="02010600030101010101" pitchFamily="2" charset="-122"/>
                <a:cs typeface="宋体" panose="02010600030101010101" pitchFamily="2" charset="-122"/>
              </a:rPr>
              <a:t>擅长将旧人与古物相联接，写出历史的斗转星移，写“骨董”的物，写人的“骨 董”，文字典雅，具有深浓书卷气的散文家是（</a:t>
            </a:r>
            <a:r>
              <a:rPr sz="2400" spc="-54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9674225" algn="just">
              <a:lnSpc>
                <a:spcPct val="147000"/>
              </a:lnSpc>
              <a:spcBef>
                <a:spcPts val="85"/>
              </a:spcBef>
            </a:pPr>
            <a:r>
              <a:rPr sz="3600" b="1" spc="-7" baseline="-2000" dirty="0">
                <a:solidFill>
                  <a:srgbClr val="C00000"/>
                </a:solidFill>
                <a:latin typeface="Arial" panose="020B0604020202020204"/>
                <a:cs typeface="Arial" panose="020B0604020202020204"/>
              </a:rPr>
              <a:t>A:</a:t>
            </a:r>
            <a:r>
              <a:rPr sz="2400" b="1" dirty="0">
                <a:solidFill>
                  <a:srgbClr val="C00000"/>
                </a:solidFill>
                <a:latin typeface="宋体" panose="02010600030101010101" pitchFamily="2" charset="-122"/>
                <a:cs typeface="宋体" panose="02010600030101010101" pitchFamily="2" charset="-122"/>
              </a:rPr>
              <a:t>董桥 </a:t>
            </a:r>
            <a:r>
              <a:rPr sz="2400" spc="-5" dirty="0">
                <a:latin typeface="Arial" panose="020B0604020202020204"/>
                <a:cs typeface="Arial" panose="020B0604020202020204"/>
              </a:rPr>
              <a:t>B:</a:t>
            </a:r>
            <a:r>
              <a:rPr sz="2400" spc="-85" dirty="0">
                <a:latin typeface="Arial" panose="020B0604020202020204"/>
                <a:cs typeface="Arial" panose="020B0604020202020204"/>
              </a:rPr>
              <a:t> </a:t>
            </a:r>
            <a:r>
              <a:rPr sz="2400" dirty="0">
                <a:latin typeface="宋体" panose="02010600030101010101" pitchFamily="2" charset="-122"/>
                <a:cs typeface="宋体" panose="02010600030101010101" pitchFamily="2" charset="-122"/>
              </a:rPr>
              <a:t>三毛 </a:t>
            </a:r>
            <a:r>
              <a:rPr sz="2400" spc="-5" dirty="0">
                <a:latin typeface="Arial" panose="020B0604020202020204"/>
                <a:cs typeface="Arial" panose="020B0604020202020204"/>
              </a:rPr>
              <a:t>C:</a:t>
            </a:r>
            <a:r>
              <a:rPr sz="2400" spc="-95" dirty="0">
                <a:latin typeface="Arial" panose="020B0604020202020204"/>
                <a:cs typeface="Arial" panose="020B0604020202020204"/>
              </a:rPr>
              <a:t> </a:t>
            </a:r>
            <a:r>
              <a:rPr sz="2400" dirty="0">
                <a:latin typeface="宋体" panose="02010600030101010101" pitchFamily="2" charset="-122"/>
                <a:cs typeface="宋体" panose="02010600030101010101" pitchFamily="2" charset="-122"/>
              </a:rPr>
              <a:t>琦君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杨牧</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2044446"/>
            <a:ext cx="11083290"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十七年”期间作家们纷纷将纪实性强、信息量大的（</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）作为表达内心激情的工具。</a:t>
            </a:r>
            <a:endParaRPr sz="2400">
              <a:latin typeface="宋体" panose="02010600030101010101" pitchFamily="2" charset="-122"/>
              <a:cs typeface="宋体" panose="02010600030101010101" pitchFamily="2" charset="-122"/>
            </a:endParaRPr>
          </a:p>
          <a:p>
            <a:pPr marL="12700" marR="9553575">
              <a:lnSpc>
                <a:spcPts val="5760"/>
              </a:lnSpc>
              <a:spcBef>
                <a:spcPts val="50"/>
              </a:spcBef>
            </a:pPr>
            <a:r>
              <a:rPr sz="2400" spc="-5" dirty="0">
                <a:latin typeface="Arial" panose="020B0604020202020204"/>
                <a:cs typeface="Arial" panose="020B0604020202020204"/>
              </a:rPr>
              <a:t>A</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抒情散文  </a:t>
            </a: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报道</a:t>
            </a:r>
            <a:endParaRPr sz="2400">
              <a:latin typeface="宋体" panose="02010600030101010101" pitchFamily="2" charset="-122"/>
              <a:cs typeface="宋体" panose="02010600030101010101" pitchFamily="2" charset="-122"/>
            </a:endParaRPr>
          </a:p>
          <a:p>
            <a:pPr marL="12700" marR="9537065">
              <a:lnSpc>
                <a:spcPts val="5760"/>
              </a:lnSpc>
            </a:pP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通讯报告  </a:t>
            </a:r>
            <a:r>
              <a:rPr sz="2400" spc="-10"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传记散文</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9528809" y="6381699"/>
            <a:ext cx="2940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微软雅黑" panose="020B0503020204020204" charset="-122"/>
                <a:cs typeface="微软雅黑" panose="020B0503020204020204" charset="-122"/>
              </a:rPr>
              <a:t>50</a:t>
            </a:r>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574649" y="2044446"/>
            <a:ext cx="11083290"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十七年”期间作家们纷纷将纪实性强、信息量大的（</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）作为表达内心激情的工具。</a:t>
            </a:r>
            <a:endParaRPr sz="2400">
              <a:latin typeface="宋体" panose="02010600030101010101" pitchFamily="2" charset="-122"/>
              <a:cs typeface="宋体" panose="02010600030101010101" pitchFamily="2" charset="-122"/>
            </a:endParaRPr>
          </a:p>
          <a:p>
            <a:pPr marL="12700" marR="9553575">
              <a:lnSpc>
                <a:spcPts val="5760"/>
              </a:lnSpc>
              <a:spcBef>
                <a:spcPts val="50"/>
              </a:spcBef>
            </a:pPr>
            <a:r>
              <a:rPr sz="2400" spc="-5" dirty="0">
                <a:latin typeface="Arial" panose="020B0604020202020204"/>
                <a:cs typeface="Arial" panose="020B0604020202020204"/>
              </a:rPr>
              <a:t>A</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抒情散文  </a:t>
            </a: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报道</a:t>
            </a:r>
            <a:endParaRPr sz="2400">
              <a:latin typeface="宋体" panose="02010600030101010101" pitchFamily="2" charset="-122"/>
              <a:cs typeface="宋体" panose="02010600030101010101" pitchFamily="2" charset="-122"/>
            </a:endParaRPr>
          </a:p>
          <a:p>
            <a:pPr marL="12700">
              <a:lnSpc>
                <a:spcPct val="100000"/>
              </a:lnSpc>
              <a:spcBef>
                <a:spcPts val="2210"/>
              </a:spcBef>
            </a:pPr>
            <a:r>
              <a:rPr sz="2400" b="1" spc="-10" dirty="0">
                <a:solidFill>
                  <a:srgbClr val="C00000"/>
                </a:solidFill>
                <a:latin typeface="Arial" panose="020B0604020202020204"/>
                <a:cs typeface="Arial" panose="020B0604020202020204"/>
              </a:rPr>
              <a:t>C</a:t>
            </a:r>
            <a:r>
              <a:rPr sz="2400" b="1" spc="-5"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通讯报告</a:t>
            </a:r>
            <a:endParaRPr sz="2400">
              <a:latin typeface="宋体" panose="02010600030101010101" pitchFamily="2" charset="-122"/>
              <a:cs typeface="宋体" panose="02010600030101010101" pitchFamily="2" charset="-122"/>
            </a:endParaRPr>
          </a:p>
          <a:p>
            <a:pPr>
              <a:lnSpc>
                <a:spcPct val="100000"/>
              </a:lnSpc>
              <a:spcBef>
                <a:spcPts val="60"/>
              </a:spcBef>
            </a:pPr>
            <a:endParaRPr sz="2200">
              <a:latin typeface="宋体" panose="02010600030101010101" pitchFamily="2" charset="-122"/>
              <a:cs typeface="宋体" panose="02010600030101010101" pitchFamily="2" charset="-122"/>
            </a:endParaRPr>
          </a:p>
          <a:p>
            <a:pPr marL="12700">
              <a:lnSpc>
                <a:spcPct val="100000"/>
              </a:lnSpc>
            </a:pPr>
            <a:r>
              <a:rPr sz="2400" spc="-10"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传记散文</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171399" y="1166621"/>
            <a:ext cx="9780905" cy="221424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微软雅黑" panose="020B0503020204020204" charset="-122"/>
                <a:ea typeface="微软雅黑" panose="020B0503020204020204" charset="-122"/>
                <a:cs typeface="微软雅黑" panose="020B0503020204020204" charset="-122"/>
              </a:rPr>
              <a:t>杨朔   </a:t>
            </a:r>
            <a:r>
              <a:rPr sz="2400" b="1" dirty="0">
                <a:latin typeface="微软雅黑" panose="020B0503020204020204" charset="-122"/>
                <a:ea typeface="微软雅黑" panose="020B0503020204020204" charset="-122"/>
                <a:cs typeface="微软雅黑" panose="020B0503020204020204" charset="-122"/>
              </a:rPr>
              <a:t>原名杨毓晋。中篇小说：《红石山》、《北线》、《望南</a:t>
            </a:r>
            <a:r>
              <a:rPr sz="2400" b="1" spc="-5" dirty="0">
                <a:latin typeface="微软雅黑" panose="020B0503020204020204" charset="-122"/>
                <a:ea typeface="微软雅黑" panose="020B0503020204020204" charset="-122"/>
                <a:cs typeface="微软雅黑" panose="020B0503020204020204" charset="-122"/>
              </a:rPr>
              <a:t>山</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spc="-5" dirty="0">
                <a:latin typeface="微软雅黑" panose="020B0503020204020204" charset="-122"/>
                <a:ea typeface="微软雅黑" panose="020B0503020204020204" charset="-122"/>
                <a:cs typeface="微软雅黑" panose="020B0503020204020204" charset="-122"/>
              </a:rPr>
              <a:t>长篇小说</a:t>
            </a: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《三千里江山》，通讯报告集</a:t>
            </a: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《鸭绿江南北》《万古青春</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tabLst>
                <a:tab pos="4639945" algn="l"/>
              </a:tabLst>
            </a:pPr>
            <a:r>
              <a:rPr sz="2400" b="1" spc="-5" dirty="0">
                <a:latin typeface="微软雅黑" panose="020B0503020204020204" charset="-122"/>
                <a:ea typeface="微软雅黑" panose="020B0503020204020204" charset="-122"/>
                <a:cs typeface="微软雅黑" panose="020B0503020204020204" charset="-122"/>
              </a:rPr>
              <a:t>1</a:t>
            </a:r>
            <a:r>
              <a:rPr sz="2400" b="1" dirty="0">
                <a:latin typeface="微软雅黑" panose="020B0503020204020204" charset="-122"/>
                <a:ea typeface="微软雅黑" panose="020B0503020204020204" charset="-122"/>
                <a:cs typeface="微软雅黑" panose="020B0503020204020204" charset="-122"/>
              </a:rPr>
              <a:t>、强烈时代特点</a:t>
            </a:r>
            <a:r>
              <a:rPr sz="2400" b="1" spc="-1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《香山红叶》	、《樱花雨》</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tabLst>
                <a:tab pos="4944745" algn="l"/>
              </a:tabLst>
            </a:pPr>
            <a:r>
              <a:rPr sz="2400" b="1" spc="-5" dirty="0">
                <a:latin typeface="微软雅黑" panose="020B0503020204020204" charset="-122"/>
                <a:ea typeface="微软雅黑" panose="020B0503020204020204" charset="-122"/>
                <a:cs typeface="微软雅黑" panose="020B0503020204020204" charset="-122"/>
              </a:rPr>
              <a:t>2、普通劳动者的美</a:t>
            </a:r>
            <a:r>
              <a:rPr sz="2400" b="1" dirty="0">
                <a:latin typeface="微软雅黑" panose="020B0503020204020204" charset="-122"/>
                <a:ea typeface="微软雅黑" panose="020B0503020204020204" charset="-122"/>
                <a:cs typeface="微软雅黑" panose="020B0503020204020204" charset="-122"/>
              </a:rPr>
              <a:t>：《茶花赋》、	</a:t>
            </a:r>
            <a:r>
              <a:rPr sz="2400" b="1" spc="-5" dirty="0">
                <a:latin typeface="微软雅黑" panose="020B0503020204020204" charset="-122"/>
                <a:ea typeface="微软雅黑" panose="020B0503020204020204" charset="-122"/>
                <a:cs typeface="微软雅黑" panose="020B0503020204020204" charset="-122"/>
              </a:rPr>
              <a:t>《荔枝蜜》</a:t>
            </a:r>
            <a:endParaRPr sz="2400" b="1">
              <a:latin typeface="微软雅黑" panose="020B0503020204020204" charset="-122"/>
              <a:ea typeface="微软雅黑" panose="020B0503020204020204" charset="-122"/>
              <a:cs typeface="微软雅黑" panose="020B0503020204020204" charset="-122"/>
            </a:endParaRPr>
          </a:p>
        </p:txBody>
      </p:sp>
      <p:sp>
        <p:nvSpPr>
          <p:cNvPr id="7" name="object 7"/>
          <p:cNvSpPr txBox="1">
            <a:spLocks noGrp="1"/>
          </p:cNvSpPr>
          <p:nvPr>
            <p:ph type="title"/>
          </p:nvPr>
        </p:nvSpPr>
        <p:spPr>
          <a:xfrm>
            <a:off x="815441" y="380492"/>
            <a:ext cx="3692525" cy="452120"/>
          </a:xfrm>
          <a:prstGeom prst="rect">
            <a:avLst/>
          </a:prstGeom>
        </p:spPr>
        <p:txBody>
          <a:bodyPr vert="horz" wrap="square" lIns="0" tIns="12065" rIns="0" bIns="0" rtlCol="0">
            <a:spAutoFit/>
          </a:bodyPr>
          <a:lstStyle/>
          <a:p>
            <a:pPr marL="12700">
              <a:lnSpc>
                <a:spcPct val="100000"/>
              </a:lnSpc>
              <a:spcBef>
                <a:spcPts val="95"/>
              </a:spcBef>
            </a:pPr>
            <a:r>
              <a:rPr sz="2800" spc="-5" dirty="0"/>
              <a:t>4.4.2</a:t>
            </a:r>
            <a:r>
              <a:rPr sz="2800" spc="-35" dirty="0"/>
              <a:t> </a:t>
            </a:r>
            <a:r>
              <a:rPr sz="2800" spc="-5" dirty="0"/>
              <a:t>杨朔</a:t>
            </a:r>
            <a:r>
              <a:rPr sz="2800" spc="-10" dirty="0"/>
              <a:t> </a:t>
            </a:r>
            <a:r>
              <a:rPr sz="2800" spc="-5" dirty="0"/>
              <a:t>秦牧</a:t>
            </a:r>
            <a:r>
              <a:rPr sz="2800" spc="-15" dirty="0"/>
              <a:t> </a:t>
            </a:r>
            <a:r>
              <a:rPr sz="2800" spc="-5" dirty="0"/>
              <a:t>刘白羽</a:t>
            </a:r>
            <a:endParaRPr sz="2800"/>
          </a:p>
        </p:txBody>
      </p:sp>
      <p:pic>
        <p:nvPicPr>
          <p:cNvPr id="8" name="object 8"/>
          <p:cNvPicPr/>
          <p:nvPr/>
        </p:nvPicPr>
        <p:blipFill>
          <a:blip r:embed="rId4" cstate="print"/>
          <a:stretch>
            <a:fillRect/>
          </a:stretch>
        </p:blipFill>
        <p:spPr>
          <a:xfrm>
            <a:off x="9619488" y="10667"/>
            <a:ext cx="2572511" cy="1473707"/>
          </a:xfrm>
          <a:prstGeom prst="rect">
            <a:avLst/>
          </a:prstGeom>
        </p:spPr>
      </p:pic>
      <p:grpSp>
        <p:nvGrpSpPr>
          <p:cNvPr id="9" name="object 9"/>
          <p:cNvGrpSpPr/>
          <p:nvPr/>
        </p:nvGrpSpPr>
        <p:grpSpPr>
          <a:xfrm>
            <a:off x="4966715" y="403859"/>
            <a:ext cx="966469" cy="532130"/>
            <a:chOff x="4966715" y="403859"/>
            <a:chExt cx="966469" cy="532130"/>
          </a:xfrm>
        </p:grpSpPr>
        <p:sp>
          <p:nvSpPr>
            <p:cNvPr id="10" name="object 10"/>
            <p:cNvSpPr/>
            <p:nvPr/>
          </p:nvSpPr>
          <p:spPr>
            <a:xfrm>
              <a:off x="4981193" y="418337"/>
              <a:ext cx="937260" cy="502920"/>
            </a:xfrm>
            <a:custGeom>
              <a:avLst/>
              <a:gdLst/>
              <a:ahLst/>
              <a:cxnLst/>
              <a:rect l="l" t="t" r="r" b="b"/>
              <a:pathLst>
                <a:path w="937260" h="502919">
                  <a:moveTo>
                    <a:pt x="685800" y="0"/>
                  </a:moveTo>
                  <a:lnTo>
                    <a:pt x="0" y="0"/>
                  </a:lnTo>
                  <a:lnTo>
                    <a:pt x="0" y="502920"/>
                  </a:lnTo>
                  <a:lnTo>
                    <a:pt x="685800" y="502920"/>
                  </a:lnTo>
                  <a:lnTo>
                    <a:pt x="937259" y="251460"/>
                  </a:lnTo>
                  <a:lnTo>
                    <a:pt x="685800" y="0"/>
                  </a:lnTo>
                  <a:close/>
                </a:path>
              </a:pathLst>
            </a:custGeom>
            <a:solidFill>
              <a:srgbClr val="00AF50"/>
            </a:solidFill>
          </p:spPr>
          <p:txBody>
            <a:bodyPr wrap="square" lIns="0" tIns="0" rIns="0" bIns="0" rtlCol="0"/>
            <a:lstStyle/>
            <a:p/>
          </p:txBody>
        </p:sp>
        <p:sp>
          <p:nvSpPr>
            <p:cNvPr id="11" name="object 11"/>
            <p:cNvSpPr/>
            <p:nvPr/>
          </p:nvSpPr>
          <p:spPr>
            <a:xfrm>
              <a:off x="4981193" y="418337"/>
              <a:ext cx="937260" cy="502920"/>
            </a:xfrm>
            <a:custGeom>
              <a:avLst/>
              <a:gdLst/>
              <a:ahLst/>
              <a:cxnLst/>
              <a:rect l="l" t="t" r="r" b="b"/>
              <a:pathLst>
                <a:path w="937260" h="502919">
                  <a:moveTo>
                    <a:pt x="0" y="0"/>
                  </a:moveTo>
                  <a:lnTo>
                    <a:pt x="685800" y="0"/>
                  </a:lnTo>
                  <a:lnTo>
                    <a:pt x="937259" y="251460"/>
                  </a:lnTo>
                  <a:lnTo>
                    <a:pt x="685800" y="502920"/>
                  </a:lnTo>
                  <a:lnTo>
                    <a:pt x="0" y="502920"/>
                  </a:lnTo>
                  <a:lnTo>
                    <a:pt x="0" y="0"/>
                  </a:lnTo>
                  <a:close/>
                </a:path>
              </a:pathLst>
            </a:custGeom>
            <a:ln w="28956">
              <a:solidFill>
                <a:srgbClr val="00AF50"/>
              </a:solidFill>
            </a:ln>
          </p:spPr>
          <p:txBody>
            <a:bodyPr wrap="square" lIns="0" tIns="0" rIns="0" bIns="0" rtlCol="0"/>
            <a:lstStyle/>
            <a:p/>
          </p:txBody>
        </p:sp>
      </p:grpSp>
      <p:sp>
        <p:nvSpPr>
          <p:cNvPr id="12" name="object 12"/>
          <p:cNvSpPr txBox="1"/>
          <p:nvPr/>
        </p:nvSpPr>
        <p:spPr>
          <a:xfrm>
            <a:off x="5220461" y="461213"/>
            <a:ext cx="33083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5675" y="431165"/>
            <a:ext cx="10471150" cy="1322070"/>
          </a:xfrm>
          <a:prstGeom prst="rect">
            <a:avLst/>
          </a:prstGeom>
          <a:noFill/>
        </p:spPr>
        <p:txBody>
          <a:bodyPr wrap="square" rtlCol="0" anchor="t">
            <a:spAutoFit/>
          </a:bodyPr>
          <a:p>
            <a:r>
              <a:rPr lang="zh-CN" altLang="en-US" sz="2000" b="1">
                <a:latin typeface="微软雅黑" panose="020B0503020204020204" charset="-122"/>
                <a:ea typeface="微软雅黑" panose="020B0503020204020204" charset="-122"/>
                <a:cs typeface="微软雅黑" panose="020B0503020204020204" charset="-122"/>
              </a:rPr>
              <a:t>普之仁就是这样一位能工巧匠，我在翠湖边上会到他。翠湖的茶花多，开得也好，红彤彤的一大片，简直就是那一段彩云落到湖岸上。普之仁领我穿着茶花走，指点着告诉我这叫大玛瑙，那叫雪狮子；这是蝶翅，那是大紫袍……名目花色多得很。后来他攀着一棵茶树的小干枝说：“这叫童子面，花期迟，刚打骨朵，开起来颜色深红，倒是最好看的。”</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010285" y="2477135"/>
            <a:ext cx="10762615" cy="3784600"/>
          </a:xfrm>
          <a:prstGeom prst="rect">
            <a:avLst/>
          </a:prstGeom>
          <a:noFill/>
        </p:spPr>
        <p:txBody>
          <a:bodyPr wrap="square" rtlCol="0" anchor="t">
            <a:spAutoFit/>
          </a:bodyPr>
          <a:p>
            <a:r>
              <a:rPr lang="zh-CN" altLang="en-US" sz="2000" b="1">
                <a:latin typeface="微软雅黑" panose="020B0503020204020204" charset="-122"/>
                <a:ea typeface="微软雅黑" panose="020B0503020204020204" charset="-122"/>
                <a:cs typeface="微软雅黑" panose="020B0503020204020204" charset="-122"/>
              </a:rPr>
              <a:t>我热切地望着他的手，那双手满是茧子，沾着新鲜的泥土。我又望着他的脸，他的眼角刻着很深的皱纹，不必多问他的身世，猜得出他是个曾经忧患的中年人。如果他离开你，走进人丛里去，立刻便消逝了，再也不容易寻到他——他就是这样一个极其普通的劳动者。然而正是这样的人，整月整年，劳心劳力，拿出全部精力培植着花木，美化我们的生活。美就是这样创造出来的。</a:t>
            </a:r>
            <a:endParaRPr lang="zh-CN" altLang="en-US" sz="2000" b="1">
              <a:latin typeface="微软雅黑" panose="020B0503020204020204" charset="-122"/>
              <a:ea typeface="微软雅黑" panose="020B0503020204020204" charset="-122"/>
              <a:cs typeface="微软雅黑" panose="020B0503020204020204" charset="-122"/>
            </a:endParaRPr>
          </a:p>
          <a:p>
            <a:r>
              <a:rPr lang="zh-CN" altLang="en-US" sz="2000" b="1">
                <a:latin typeface="微软雅黑" panose="020B0503020204020204" charset="-122"/>
                <a:ea typeface="微软雅黑" panose="020B0503020204020204" charset="-122"/>
                <a:cs typeface="微软雅黑" panose="020B0503020204020204" charset="-122"/>
              </a:rPr>
              <a:t>正在这时，恰巧有一群小孩也来看茶花，一个个仰着鲜红的小脸，甜蜜蜜地笑着，唧唧喳喳叫个不休。</a:t>
            </a:r>
            <a:endParaRPr lang="zh-CN" altLang="en-US" sz="2000" b="1">
              <a:latin typeface="微软雅黑" panose="020B0503020204020204" charset="-122"/>
              <a:ea typeface="微软雅黑" panose="020B0503020204020204" charset="-122"/>
              <a:cs typeface="微软雅黑" panose="020B0503020204020204" charset="-122"/>
            </a:endParaRPr>
          </a:p>
          <a:p>
            <a:r>
              <a:rPr lang="zh-CN" altLang="en-US" sz="2000" b="1">
                <a:latin typeface="微软雅黑" panose="020B0503020204020204" charset="-122"/>
                <a:ea typeface="微软雅黑" panose="020B0503020204020204" charset="-122"/>
                <a:cs typeface="微软雅黑" panose="020B0503020204020204" charset="-122"/>
              </a:rPr>
              <a:t>我说：“童子面茶花开了。”</a:t>
            </a:r>
            <a:endParaRPr lang="zh-CN" altLang="en-US" sz="2000" b="1">
              <a:latin typeface="微软雅黑" panose="020B0503020204020204" charset="-122"/>
              <a:ea typeface="微软雅黑" panose="020B0503020204020204" charset="-122"/>
              <a:cs typeface="微软雅黑" panose="020B0503020204020204" charset="-122"/>
            </a:endParaRPr>
          </a:p>
          <a:p>
            <a:r>
              <a:rPr lang="zh-CN" altLang="en-US" sz="2000" b="1">
                <a:latin typeface="微软雅黑" panose="020B0503020204020204" charset="-122"/>
                <a:ea typeface="微软雅黑" panose="020B0503020204020204" charset="-122"/>
                <a:cs typeface="微软雅黑" panose="020B0503020204020204" charset="-122"/>
              </a:rPr>
              <a:t>普之仁愣了愣，立时省悟过来，笑着说：“真的呢，再没有比这种童子面更好看的茶花了。”</a:t>
            </a:r>
            <a:endParaRPr lang="zh-CN" altLang="en-US" sz="2000" b="1">
              <a:latin typeface="微软雅黑" panose="020B0503020204020204" charset="-122"/>
              <a:ea typeface="微软雅黑" panose="020B0503020204020204" charset="-122"/>
              <a:cs typeface="微软雅黑" panose="020B0503020204020204" charset="-122"/>
            </a:endParaRPr>
          </a:p>
          <a:p>
            <a:r>
              <a:rPr lang="zh-CN" altLang="en-US" sz="2000" b="1">
                <a:latin typeface="微软雅黑" panose="020B0503020204020204" charset="-122"/>
                <a:ea typeface="微软雅黑" panose="020B0503020204020204" charset="-122"/>
                <a:cs typeface="微软雅黑" panose="020B0503020204020204" charset="-122"/>
              </a:rPr>
              <a:t>一个念头忽然跳进我的脑子，我得到一幅画的构思。如果用最浓最艳的朱红，画一大朵含露乍开的童子面茶花，岂不正可以象征着祖国的面貌？我把这个简单的构思记下来，寄给远在国外的那位丹青能手，也许她肯再斟酌一番，为我画一幅画儿吧。</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94615" y="62865"/>
            <a:ext cx="1325880" cy="368300"/>
          </a:xfrm>
          <a:prstGeom prst="rect">
            <a:avLst/>
          </a:prstGeom>
          <a:noFill/>
        </p:spPr>
        <p:txBody>
          <a:bodyPr wrap="none" rtlCol="0" anchor="t">
            <a:spAutoFit/>
          </a:bodyPr>
          <a:p>
            <a:r>
              <a:rPr b="1" dirty="0">
                <a:latin typeface="微软雅黑" panose="020B0503020204020204" charset="-122"/>
                <a:ea typeface="微软雅黑" panose="020B0503020204020204" charset="-122"/>
                <a:cs typeface="微软雅黑" panose="020B0503020204020204" charset="-122"/>
                <a:sym typeface="+mn-ea"/>
              </a:rPr>
              <a:t>《茶花赋》</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879449" y="303656"/>
            <a:ext cx="4020820" cy="406400"/>
          </a:xfrm>
          <a:prstGeom prst="rect">
            <a:avLst/>
          </a:prstGeom>
        </p:spPr>
        <p:txBody>
          <a:bodyPr vert="horz" wrap="square" lIns="0" tIns="12065" rIns="0" bIns="0" rtlCol="0">
            <a:spAutoFit/>
          </a:bodyPr>
          <a:lstStyle/>
          <a:p>
            <a:pPr marL="12700">
              <a:lnSpc>
                <a:spcPct val="100000"/>
              </a:lnSpc>
              <a:spcBef>
                <a:spcPts val="95"/>
              </a:spcBef>
              <a:tabLst>
                <a:tab pos="648335" algn="l"/>
                <a:tab pos="1788160" algn="l"/>
              </a:tabLst>
            </a:pPr>
            <a:r>
              <a:rPr b="0" spc="-10" dirty="0">
                <a:latin typeface="微软雅黑" panose="020B0503020204020204" charset="-122"/>
                <a:cs typeface="微软雅黑" panose="020B0503020204020204" charset="-122"/>
              </a:rPr>
              <a:t>4.</a:t>
            </a:r>
            <a:r>
              <a:rPr b="0" spc="-5" dirty="0">
                <a:latin typeface="微软雅黑" panose="020B0503020204020204" charset="-122"/>
                <a:cs typeface="微软雅黑" panose="020B0503020204020204" charset="-122"/>
              </a:rPr>
              <a:t>3</a:t>
            </a:r>
            <a:r>
              <a:rPr b="0" dirty="0">
                <a:latin typeface="微软雅黑" panose="020B0503020204020204" charset="-122"/>
                <a:cs typeface="微软雅黑" panose="020B0503020204020204" charset="-122"/>
              </a:rPr>
              <a:t>	</a:t>
            </a:r>
            <a:r>
              <a:rPr b="0" spc="-5" dirty="0">
                <a:latin typeface="微软雅黑" panose="020B0503020204020204" charset="-122"/>
                <a:cs typeface="微软雅黑" panose="020B0503020204020204" charset="-122"/>
              </a:rPr>
              <a:t>第三节</a:t>
            </a:r>
            <a:r>
              <a:rPr b="0" dirty="0">
                <a:latin typeface="微软雅黑" panose="020B0503020204020204" charset="-122"/>
                <a:cs typeface="微软雅黑" panose="020B0503020204020204" charset="-122"/>
              </a:rPr>
              <a:t>	</a:t>
            </a:r>
            <a:r>
              <a:rPr b="0" spc="-5" dirty="0">
                <a:latin typeface="微软雅黑" panose="020B0503020204020204" charset="-122"/>
                <a:cs typeface="微软雅黑" panose="020B0503020204020204" charset="-122"/>
              </a:rPr>
              <a:t>“十七年”诗歌</a:t>
            </a:r>
            <a:endParaRPr b="0" spc="-5" dirty="0">
              <a:latin typeface="微软雅黑" panose="020B0503020204020204" charset="-122"/>
              <a:cs typeface="微软雅黑" panose="020B0503020204020204" charset="-122"/>
            </a:endParaRPr>
          </a:p>
        </p:txBody>
      </p:sp>
      <p:sp>
        <p:nvSpPr>
          <p:cNvPr id="7" name="object 7"/>
          <p:cNvSpPr txBox="1"/>
          <p:nvPr/>
        </p:nvSpPr>
        <p:spPr>
          <a:xfrm>
            <a:off x="747395" y="989330"/>
            <a:ext cx="4046855" cy="1010285"/>
          </a:xfrm>
          <a:prstGeom prst="rect">
            <a:avLst/>
          </a:prstGeom>
        </p:spPr>
        <p:txBody>
          <a:bodyPr vert="horz" wrap="square" lIns="0" tIns="12700" rIns="0" bIns="0" rtlCol="0">
            <a:spAutoFit/>
          </a:bodyPr>
          <a:lstStyle/>
          <a:p>
            <a:pPr marL="12700">
              <a:lnSpc>
                <a:spcPct val="100000"/>
              </a:lnSpc>
              <a:spcBef>
                <a:spcPts val="100"/>
              </a:spcBef>
              <a:tabLst>
                <a:tab pos="929640" algn="l"/>
              </a:tabLst>
            </a:pPr>
            <a:r>
              <a:rPr sz="2400" b="1" spc="-5" dirty="0">
                <a:latin typeface="微软雅黑" panose="020B0503020204020204" charset="-122"/>
                <a:ea typeface="微软雅黑" panose="020B0503020204020204" charset="-122"/>
                <a:cs typeface="微软雅黑" panose="020B0503020204020204" charset="-122"/>
              </a:rPr>
              <a:t>4.3.1	</a:t>
            </a:r>
            <a:r>
              <a:rPr sz="2400" b="1" dirty="0">
                <a:latin typeface="微软雅黑" panose="020B0503020204020204" charset="-122"/>
                <a:ea typeface="微软雅黑" panose="020B0503020204020204" charset="-122"/>
                <a:cs typeface="微软雅黑" panose="020B0503020204020204" charset="-122"/>
              </a:rPr>
              <a:t>概述</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020"/>
              </a:spcBef>
            </a:pPr>
            <a:r>
              <a:rPr sz="2400" b="1" dirty="0">
                <a:latin typeface="微软雅黑" panose="020B0503020204020204" charset="-122"/>
                <a:ea typeface="微软雅黑" panose="020B0503020204020204" charset="-122"/>
                <a:cs typeface="微软雅黑" panose="020B0503020204020204" charset="-122"/>
              </a:rPr>
              <a:t>（二）少数民族诗歌的发展</a:t>
            </a:r>
            <a:endParaRPr sz="2400" b="1">
              <a:latin typeface="微软雅黑" panose="020B0503020204020204" charset="-122"/>
              <a:ea typeface="微软雅黑" panose="020B0503020204020204" charset="-122"/>
              <a:cs typeface="微软雅黑" panose="020B0503020204020204" charset="-122"/>
            </a:endParaRPr>
          </a:p>
        </p:txBody>
      </p:sp>
      <p:sp>
        <p:nvSpPr>
          <p:cNvPr id="8" name="object 8"/>
          <p:cNvSpPr txBox="1"/>
          <p:nvPr/>
        </p:nvSpPr>
        <p:spPr>
          <a:xfrm>
            <a:off x="747471" y="2466847"/>
            <a:ext cx="3740150" cy="100965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ea typeface="微软雅黑" panose="020B0503020204020204" charset="-122"/>
                <a:cs typeface="微软雅黑" panose="020B0503020204020204" charset="-122"/>
              </a:rPr>
              <a:t>发掘、整理的叙事长诗：</a:t>
            </a:r>
            <a:endParaRPr sz="2400" b="1">
              <a:latin typeface="微软雅黑" panose="020B0503020204020204" charset="-122"/>
              <a:ea typeface="微软雅黑" panose="020B0503020204020204" charset="-122"/>
              <a:cs typeface="微软雅黑" panose="020B0503020204020204" charset="-122"/>
            </a:endParaRPr>
          </a:p>
          <a:p>
            <a:pPr marL="373380">
              <a:lnSpc>
                <a:spcPct val="100000"/>
              </a:lnSpc>
              <a:spcBef>
                <a:spcPts val="2015"/>
              </a:spcBef>
            </a:pPr>
            <a:r>
              <a:rPr sz="2400" b="1" dirty="0">
                <a:latin typeface="微软雅黑" panose="020B0503020204020204" charset="-122"/>
                <a:ea typeface="微软雅黑" panose="020B0503020204020204" charset="-122"/>
                <a:cs typeface="微软雅黑" panose="020B0503020204020204" charset="-122"/>
              </a:rPr>
              <a:t>藏族的</a:t>
            </a:r>
            <a:r>
              <a:rPr sz="2400" b="1" dirty="0">
                <a:solidFill>
                  <a:srgbClr val="C00000"/>
                </a:solidFill>
                <a:latin typeface="微软雅黑" panose="020B0503020204020204" charset="-122"/>
                <a:ea typeface="微软雅黑" panose="020B0503020204020204" charset="-122"/>
                <a:cs typeface="微软雅黑" panose="020B0503020204020204" charset="-122"/>
              </a:rPr>
              <a:t>《格萨尔王传》</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p:txBody>
      </p:sp>
      <p:sp>
        <p:nvSpPr>
          <p:cNvPr id="9" name="object 9"/>
          <p:cNvSpPr txBox="1"/>
          <p:nvPr/>
        </p:nvSpPr>
        <p:spPr>
          <a:xfrm>
            <a:off x="1108659" y="3710685"/>
            <a:ext cx="6122035" cy="163703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ea typeface="微软雅黑" panose="020B0503020204020204" charset="-122"/>
                <a:cs typeface="微软雅黑" panose="020B0503020204020204" charset="-122"/>
              </a:rPr>
              <a:t>蒙古族的《英雄格斯尔可汗》、</a:t>
            </a:r>
            <a:r>
              <a:rPr sz="2400" b="1" dirty="0">
                <a:solidFill>
                  <a:srgbClr val="C00000"/>
                </a:solidFill>
                <a:latin typeface="微软雅黑" panose="020B0503020204020204" charset="-122"/>
                <a:ea typeface="微软雅黑" panose="020B0503020204020204" charset="-122"/>
                <a:cs typeface="微软雅黑" panose="020B0503020204020204" charset="-122"/>
              </a:rPr>
              <a:t>《嘎达梅林》</a:t>
            </a:r>
            <a:endParaRPr sz="2400" b="1">
              <a:latin typeface="微软雅黑" panose="020B0503020204020204" charset="-122"/>
              <a:ea typeface="微软雅黑" panose="020B0503020204020204" charset="-122"/>
              <a:cs typeface="微软雅黑" panose="020B0503020204020204" charset="-122"/>
            </a:endParaRPr>
          </a:p>
          <a:p>
            <a:pPr marL="12700" marR="3357880">
              <a:lnSpc>
                <a:spcPct val="170000"/>
              </a:lnSpc>
            </a:pPr>
            <a:r>
              <a:rPr sz="2400" b="1" dirty="0">
                <a:latin typeface="微软雅黑" panose="020B0503020204020204" charset="-122"/>
                <a:ea typeface="微软雅黑" panose="020B0503020204020204" charset="-122"/>
                <a:cs typeface="微软雅黑" panose="020B0503020204020204" charset="-122"/>
              </a:rPr>
              <a:t>撒尼族的</a:t>
            </a:r>
            <a:r>
              <a:rPr sz="2400" b="1" dirty="0">
                <a:solidFill>
                  <a:srgbClr val="C00000"/>
                </a:solidFill>
                <a:latin typeface="微软雅黑" panose="020B0503020204020204" charset="-122"/>
                <a:ea typeface="微软雅黑" panose="020B0503020204020204" charset="-122"/>
                <a:cs typeface="微软雅黑" panose="020B0503020204020204" charset="-122"/>
              </a:rPr>
              <a:t>《阿诗玛》 </a:t>
            </a:r>
            <a:r>
              <a:rPr sz="2400" b="1" spc="-5" dirty="0">
                <a:latin typeface="微软雅黑" panose="020B0503020204020204" charset="-122"/>
                <a:ea typeface="微软雅黑" panose="020B0503020204020204" charset="-122"/>
                <a:cs typeface="微软雅黑" panose="020B0503020204020204" charset="-122"/>
              </a:rPr>
              <a:t>壮族</a:t>
            </a:r>
            <a:r>
              <a:rPr sz="2400" b="1" dirty="0">
                <a:latin typeface="微软雅黑" panose="020B0503020204020204" charset="-122"/>
                <a:ea typeface="微软雅黑" panose="020B0503020204020204" charset="-122"/>
                <a:cs typeface="微软雅黑" panose="020B0503020204020204" charset="-122"/>
              </a:rPr>
              <a:t>的</a:t>
            </a:r>
            <a:r>
              <a:rPr sz="2400" b="1" spc="-5" dirty="0">
                <a:solidFill>
                  <a:srgbClr val="C00000"/>
                </a:solidFill>
                <a:latin typeface="微软雅黑" panose="020B0503020204020204" charset="-122"/>
                <a:ea typeface="微软雅黑" panose="020B0503020204020204" charset="-122"/>
                <a:cs typeface="微软雅黑" panose="020B0503020204020204" charset="-122"/>
              </a:rPr>
              <a:t>《百鸟衣》</a:t>
            </a:r>
            <a:endParaRPr sz="2400" b="1" spc="-5" dirty="0">
              <a:solidFill>
                <a:srgbClr val="C00000"/>
              </a:solidFill>
              <a:latin typeface="微软雅黑" panose="020B0503020204020204" charset="-122"/>
              <a:ea typeface="微软雅黑" panose="020B0503020204020204" charset="-122"/>
              <a:cs typeface="微软雅黑" panose="020B0503020204020204" charset="-122"/>
            </a:endParaRPr>
          </a:p>
          <a:p>
            <a:pPr marL="12700" marR="3357880">
              <a:lnSpc>
                <a:spcPct val="170000"/>
              </a:lnSpc>
            </a:pPr>
            <a:r>
              <a:rPr sz="2400" b="1" spc="-5" dirty="0">
                <a:solidFill>
                  <a:srgbClr val="C00000"/>
                </a:solidFill>
                <a:latin typeface="微软雅黑" panose="020B0503020204020204" charset="-122"/>
                <a:ea typeface="微软雅黑" panose="020B0503020204020204" charset="-122"/>
                <a:cs typeface="微软雅黑" panose="020B0503020204020204" charset="-122"/>
              </a:rPr>
              <a:t> </a:t>
            </a:r>
            <a:r>
              <a:rPr sz="2400" b="1" dirty="0">
                <a:latin typeface="微软雅黑" panose="020B0503020204020204" charset="-122"/>
                <a:ea typeface="微软雅黑" panose="020B0503020204020204" charset="-122"/>
                <a:cs typeface="微软雅黑" panose="020B0503020204020204" charset="-122"/>
              </a:rPr>
              <a:t>傣族的《召树屯》</a:t>
            </a:r>
            <a:endParaRPr sz="2400" b="1">
              <a:latin typeface="微软雅黑" panose="020B0503020204020204" charset="-122"/>
              <a:ea typeface="微软雅黑" panose="020B0503020204020204" charset="-122"/>
              <a:cs typeface="微软雅黑" panose="020B0503020204020204" charset="-122"/>
            </a:endParaRPr>
          </a:p>
        </p:txBody>
      </p:sp>
      <p:pic>
        <p:nvPicPr>
          <p:cNvPr id="10" name="object 10"/>
          <p:cNvPicPr/>
          <p:nvPr/>
        </p:nvPicPr>
        <p:blipFill>
          <a:blip r:embed="rId4" cstate="print"/>
          <a:stretch>
            <a:fillRect/>
          </a:stretch>
        </p:blipFill>
        <p:spPr>
          <a:xfrm>
            <a:off x="10126980" y="3518915"/>
            <a:ext cx="2065020" cy="2715768"/>
          </a:xfrm>
          <a:prstGeom prst="rect">
            <a:avLst/>
          </a:prstGeom>
        </p:spPr>
      </p:pic>
      <p:pic>
        <p:nvPicPr>
          <p:cNvPr id="11" name="object 11"/>
          <p:cNvPicPr/>
          <p:nvPr/>
        </p:nvPicPr>
        <p:blipFill>
          <a:blip r:embed="rId5" cstate="print"/>
          <a:stretch>
            <a:fillRect/>
          </a:stretch>
        </p:blipFill>
        <p:spPr>
          <a:xfrm>
            <a:off x="8766557" y="25907"/>
            <a:ext cx="3416636" cy="1938663"/>
          </a:xfrm>
          <a:prstGeom prst="rect">
            <a:avLst/>
          </a:prstGeom>
        </p:spPr>
      </p:pic>
      <p:grpSp>
        <p:nvGrpSpPr>
          <p:cNvPr id="12" name="object 12"/>
          <p:cNvGrpSpPr/>
          <p:nvPr/>
        </p:nvGrpSpPr>
        <p:grpSpPr>
          <a:xfrm>
            <a:off x="4351020" y="2276855"/>
            <a:ext cx="966469" cy="532130"/>
            <a:chOff x="4351020" y="2276855"/>
            <a:chExt cx="966469" cy="532130"/>
          </a:xfrm>
        </p:grpSpPr>
        <p:sp>
          <p:nvSpPr>
            <p:cNvPr id="13" name="object 13"/>
            <p:cNvSpPr/>
            <p:nvPr/>
          </p:nvSpPr>
          <p:spPr>
            <a:xfrm>
              <a:off x="4365498" y="2291333"/>
              <a:ext cx="937260" cy="502920"/>
            </a:xfrm>
            <a:custGeom>
              <a:avLst/>
              <a:gdLst/>
              <a:ahLst/>
              <a:cxnLst/>
              <a:rect l="l" t="t" r="r" b="b"/>
              <a:pathLst>
                <a:path w="937260" h="502919">
                  <a:moveTo>
                    <a:pt x="685800" y="0"/>
                  </a:moveTo>
                  <a:lnTo>
                    <a:pt x="0" y="0"/>
                  </a:lnTo>
                  <a:lnTo>
                    <a:pt x="0" y="502919"/>
                  </a:lnTo>
                  <a:lnTo>
                    <a:pt x="685800" y="502919"/>
                  </a:lnTo>
                  <a:lnTo>
                    <a:pt x="937260" y="251460"/>
                  </a:lnTo>
                  <a:lnTo>
                    <a:pt x="685800" y="0"/>
                  </a:lnTo>
                  <a:close/>
                </a:path>
              </a:pathLst>
            </a:custGeom>
            <a:solidFill>
              <a:srgbClr val="00AF50"/>
            </a:solidFill>
          </p:spPr>
          <p:txBody>
            <a:bodyPr wrap="square" lIns="0" tIns="0" rIns="0" bIns="0" rtlCol="0"/>
            <a:lstStyle/>
            <a:p/>
          </p:txBody>
        </p:sp>
        <p:sp>
          <p:nvSpPr>
            <p:cNvPr id="14" name="object 14"/>
            <p:cNvSpPr/>
            <p:nvPr/>
          </p:nvSpPr>
          <p:spPr>
            <a:xfrm>
              <a:off x="4365498" y="2291333"/>
              <a:ext cx="937260" cy="502920"/>
            </a:xfrm>
            <a:custGeom>
              <a:avLst/>
              <a:gdLst/>
              <a:ahLst/>
              <a:cxnLst/>
              <a:rect l="l" t="t" r="r" b="b"/>
              <a:pathLst>
                <a:path w="937260" h="502919">
                  <a:moveTo>
                    <a:pt x="0" y="0"/>
                  </a:moveTo>
                  <a:lnTo>
                    <a:pt x="685800" y="0"/>
                  </a:lnTo>
                  <a:lnTo>
                    <a:pt x="937260" y="251460"/>
                  </a:lnTo>
                  <a:lnTo>
                    <a:pt x="685800" y="502919"/>
                  </a:lnTo>
                  <a:lnTo>
                    <a:pt x="0" y="502919"/>
                  </a:lnTo>
                  <a:lnTo>
                    <a:pt x="0" y="0"/>
                  </a:lnTo>
                  <a:close/>
                </a:path>
              </a:pathLst>
            </a:custGeom>
            <a:ln w="28956">
              <a:solidFill>
                <a:srgbClr val="00AF50"/>
              </a:solidFill>
            </a:ln>
          </p:spPr>
          <p:txBody>
            <a:bodyPr wrap="square" lIns="0" tIns="0" rIns="0" bIns="0" rtlCol="0"/>
            <a:lstStyle/>
            <a:p/>
          </p:txBody>
        </p:sp>
      </p:grpSp>
      <p:sp>
        <p:nvSpPr>
          <p:cNvPr id="15" name="object 15"/>
          <p:cNvSpPr txBox="1"/>
          <p:nvPr/>
        </p:nvSpPr>
        <p:spPr>
          <a:xfrm>
            <a:off x="4605020" y="2334514"/>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6" name="object 16"/>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277774" y="1370837"/>
            <a:ext cx="499681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00000"/>
                </a:solidFill>
                <a:latin typeface="微软雅黑" panose="020B0503020204020204" charset="-122"/>
                <a:cs typeface="微软雅黑" panose="020B0503020204020204" charset="-122"/>
              </a:rPr>
              <a:t>杨朔散文的艺术风格及其局限：</a:t>
            </a:r>
            <a:endParaRPr sz="2800">
              <a:latin typeface="微软雅黑" panose="020B0503020204020204" charset="-122"/>
              <a:cs typeface="微软雅黑" panose="020B0503020204020204" charset="-122"/>
            </a:endParaRPr>
          </a:p>
        </p:txBody>
      </p:sp>
      <p:sp>
        <p:nvSpPr>
          <p:cNvPr id="7" name="object 7"/>
          <p:cNvSpPr txBox="1"/>
          <p:nvPr/>
        </p:nvSpPr>
        <p:spPr>
          <a:xfrm>
            <a:off x="277774" y="2160523"/>
            <a:ext cx="11789410" cy="3081020"/>
          </a:xfrm>
          <a:prstGeom prst="rect">
            <a:avLst/>
          </a:prstGeom>
        </p:spPr>
        <p:txBody>
          <a:bodyPr vert="horz" wrap="square" lIns="0" tIns="12700" rIns="0" bIns="0" rtlCol="0">
            <a:spAutoFit/>
          </a:bodyPr>
          <a:lstStyle/>
          <a:p>
            <a:pPr marL="800735" indent="-788670">
              <a:lnSpc>
                <a:spcPct val="100000"/>
              </a:lnSpc>
              <a:spcBef>
                <a:spcPts val="100"/>
              </a:spcBef>
              <a:buClr>
                <a:srgbClr val="000000"/>
              </a:buClr>
              <a:buSzPct val="96000"/>
              <a:buFont typeface="΢"/>
              <a:buAutoNum type="arabicPlain"/>
              <a:tabLst>
                <a:tab pos="801370" algn="l"/>
              </a:tabLst>
            </a:pPr>
            <a:r>
              <a:rPr sz="2400" b="1" dirty="0">
                <a:solidFill>
                  <a:srgbClr val="C00000"/>
                </a:solidFill>
                <a:latin typeface="微软雅黑" panose="020B0503020204020204" charset="-122"/>
                <a:ea typeface="微软雅黑" panose="020B0503020204020204" charset="-122"/>
                <a:cs typeface="微软雅黑" panose="020B0503020204020204" charset="-122"/>
              </a:rPr>
              <a:t>精于</a:t>
            </a:r>
            <a:r>
              <a:rPr sz="2400" b="1" dirty="0">
                <a:latin typeface="微软雅黑" panose="020B0503020204020204" charset="-122"/>
                <a:ea typeface="微软雅黑" panose="020B0503020204020204" charset="-122"/>
                <a:cs typeface="微软雅黑" panose="020B0503020204020204" charset="-122"/>
              </a:rPr>
              <a:t>诗意的艺术</a:t>
            </a:r>
            <a:r>
              <a:rPr sz="2400" b="1" dirty="0">
                <a:solidFill>
                  <a:srgbClr val="C00000"/>
                </a:solidFill>
                <a:latin typeface="微软雅黑" panose="020B0503020204020204" charset="-122"/>
                <a:ea typeface="微软雅黑" panose="020B0503020204020204" charset="-122"/>
                <a:cs typeface="微软雅黑" panose="020B0503020204020204" charset="-122"/>
              </a:rPr>
              <a:t>构思</a:t>
            </a:r>
            <a:r>
              <a:rPr sz="2400" b="1" dirty="0">
                <a:latin typeface="微软雅黑" panose="020B0503020204020204" charset="-122"/>
                <a:ea typeface="微软雅黑" panose="020B0503020204020204" charset="-122"/>
                <a:cs typeface="微软雅黑" panose="020B0503020204020204" charset="-122"/>
              </a:rPr>
              <a:t>，擅长缘物生情、托物言志，常</a:t>
            </a:r>
            <a:r>
              <a:rPr sz="2400" b="1" spc="-30" dirty="0">
                <a:latin typeface="微软雅黑" panose="020B0503020204020204" charset="-122"/>
                <a:ea typeface="微软雅黑" panose="020B0503020204020204" charset="-122"/>
                <a:cs typeface="微软雅黑" panose="020B0503020204020204" charset="-122"/>
              </a:rPr>
              <a:t>从</a:t>
            </a:r>
            <a:r>
              <a:rPr sz="2400" b="1" dirty="0">
                <a:solidFill>
                  <a:srgbClr val="C00000"/>
                </a:solidFill>
                <a:latin typeface="微软雅黑" panose="020B0503020204020204" charset="-122"/>
                <a:ea typeface="微软雅黑" panose="020B0503020204020204" charset="-122"/>
                <a:cs typeface="微软雅黑" panose="020B0503020204020204" charset="-122"/>
              </a:rPr>
              <a:t>细微处</a:t>
            </a:r>
            <a:r>
              <a:rPr sz="2400" b="1" dirty="0">
                <a:latin typeface="微软雅黑" panose="020B0503020204020204" charset="-122"/>
                <a:ea typeface="微软雅黑" panose="020B0503020204020204" charset="-122"/>
                <a:cs typeface="微软雅黑" panose="020B0503020204020204" charset="-122"/>
              </a:rPr>
              <a:t>落墨，通过比兴或</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0"/>
              </a:spcBef>
              <a:buFont typeface="΢"/>
              <a:buAutoNum type="arabicPlain"/>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dirty="0">
                <a:latin typeface="微软雅黑" panose="020B0503020204020204" charset="-122"/>
                <a:ea typeface="微软雅黑" panose="020B0503020204020204" charset="-122"/>
                <a:cs typeface="微软雅黑" panose="020B0503020204020204" charset="-122"/>
              </a:rPr>
              <a:t>象征手法营构</a:t>
            </a:r>
            <a:r>
              <a:rPr sz="2400" b="1" dirty="0">
                <a:solidFill>
                  <a:srgbClr val="C00000"/>
                </a:solidFill>
                <a:latin typeface="微软雅黑" panose="020B0503020204020204" charset="-122"/>
                <a:ea typeface="微软雅黑" panose="020B0503020204020204" charset="-122"/>
                <a:cs typeface="微软雅黑" panose="020B0503020204020204" charset="-122"/>
              </a:rPr>
              <a:t>诗意形象</a:t>
            </a:r>
            <a:r>
              <a:rPr sz="2400" b="1" dirty="0">
                <a:latin typeface="微软雅黑" panose="020B0503020204020204" charset="-122"/>
                <a:ea typeface="微软雅黑" panose="020B0503020204020204" charset="-122"/>
                <a:cs typeface="微软雅黑" panose="020B0503020204020204" charset="-122"/>
              </a:rPr>
              <a:t>，创造诗的</a:t>
            </a:r>
            <a:r>
              <a:rPr sz="2400" b="1" dirty="0">
                <a:solidFill>
                  <a:srgbClr val="C00000"/>
                </a:solidFill>
                <a:latin typeface="微软雅黑" panose="020B0503020204020204" charset="-122"/>
                <a:ea typeface="微软雅黑" panose="020B0503020204020204" charset="-122"/>
                <a:cs typeface="微软雅黑" panose="020B0503020204020204" charset="-122"/>
              </a:rPr>
              <a:t>意境，</a:t>
            </a:r>
            <a:r>
              <a:rPr sz="2400" b="1" dirty="0">
                <a:latin typeface="微软雅黑" panose="020B0503020204020204" charset="-122"/>
                <a:ea typeface="微软雅黑" panose="020B0503020204020204" charset="-122"/>
                <a:cs typeface="微软雅黑" panose="020B0503020204020204" charset="-122"/>
              </a:rPr>
              <a:t>借以表达</a:t>
            </a:r>
            <a:r>
              <a:rPr sz="2400" b="1" dirty="0">
                <a:solidFill>
                  <a:srgbClr val="C00000"/>
                </a:solidFill>
                <a:latin typeface="微软雅黑" panose="020B0503020204020204" charset="-122"/>
                <a:ea typeface="微软雅黑" panose="020B0503020204020204" charset="-122"/>
                <a:cs typeface="微软雅黑" panose="020B0503020204020204" charset="-122"/>
              </a:rPr>
              <a:t>深远的旨意</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12700" marR="5080">
              <a:lnSpc>
                <a:spcPct val="200000"/>
              </a:lnSpc>
              <a:spcBef>
                <a:spcPts val="5"/>
              </a:spcBef>
              <a:buSzPct val="96000"/>
              <a:buAutoNum type="arabicPlain" startAt="2"/>
              <a:tabLst>
                <a:tab pos="801370" algn="l"/>
              </a:tabLst>
            </a:pPr>
            <a:r>
              <a:rPr sz="2400" b="1" dirty="0">
                <a:latin typeface="微软雅黑" panose="020B0503020204020204" charset="-122"/>
                <a:ea typeface="微软雅黑" panose="020B0503020204020204" charset="-122"/>
                <a:cs typeface="微软雅黑" panose="020B0503020204020204" charset="-122"/>
              </a:rPr>
              <a:t>缜</a:t>
            </a:r>
            <a:r>
              <a:rPr sz="2400" b="1" spc="5" dirty="0">
                <a:latin typeface="微软雅黑" panose="020B0503020204020204" charset="-122"/>
                <a:ea typeface="微软雅黑" panose="020B0503020204020204" charset="-122"/>
                <a:cs typeface="微软雅黑" panose="020B0503020204020204" charset="-122"/>
              </a:rPr>
              <a:t>密</a:t>
            </a:r>
            <a:r>
              <a:rPr sz="2400" b="1" dirty="0">
                <a:latin typeface="微软雅黑" panose="020B0503020204020204" charset="-122"/>
                <a:ea typeface="微软雅黑" panose="020B0503020204020204" charset="-122"/>
                <a:cs typeface="微软雅黑" panose="020B0503020204020204" charset="-122"/>
              </a:rPr>
              <a:t>精巧</a:t>
            </a:r>
            <a:r>
              <a:rPr sz="2400" b="1" spc="5" dirty="0">
                <a:latin typeface="微软雅黑" panose="020B0503020204020204" charset="-122"/>
                <a:ea typeface="微软雅黑" panose="020B0503020204020204" charset="-122"/>
                <a:cs typeface="微软雅黑" panose="020B0503020204020204" charset="-122"/>
              </a:rPr>
              <a:t>的</a:t>
            </a:r>
            <a:r>
              <a:rPr sz="2400" b="1" dirty="0">
                <a:solidFill>
                  <a:srgbClr val="C00000"/>
                </a:solidFill>
                <a:latin typeface="微软雅黑" panose="020B0503020204020204" charset="-122"/>
                <a:ea typeface="微软雅黑" panose="020B0503020204020204" charset="-122"/>
                <a:cs typeface="微软雅黑" panose="020B0503020204020204" charset="-122"/>
              </a:rPr>
              <a:t>艺术结构</a:t>
            </a:r>
            <a:r>
              <a:rPr sz="2400" b="1" dirty="0">
                <a:latin typeface="微软雅黑" panose="020B0503020204020204" charset="-122"/>
                <a:ea typeface="微软雅黑" panose="020B0503020204020204" charset="-122"/>
                <a:cs typeface="微软雅黑" panose="020B0503020204020204" charset="-122"/>
              </a:rPr>
              <a:t>，讲</a:t>
            </a:r>
            <a:r>
              <a:rPr sz="2400" b="1" spc="-5" dirty="0">
                <a:latin typeface="微软雅黑" panose="020B0503020204020204" charset="-122"/>
                <a:ea typeface="微软雅黑" panose="020B0503020204020204" charset="-122"/>
                <a:cs typeface="微软雅黑" panose="020B0503020204020204" charset="-122"/>
              </a:rPr>
              <a:t>究</a:t>
            </a:r>
            <a:r>
              <a:rPr sz="2400" b="1" dirty="0">
                <a:solidFill>
                  <a:srgbClr val="C00000"/>
                </a:solidFill>
                <a:latin typeface="微软雅黑" panose="020B0503020204020204" charset="-122"/>
                <a:ea typeface="微软雅黑" panose="020B0503020204020204" charset="-122"/>
                <a:cs typeface="微软雅黑" panose="020B0503020204020204" charset="-122"/>
              </a:rPr>
              <a:t>剪裁布局</a:t>
            </a:r>
            <a:r>
              <a:rPr sz="2400" b="1" dirty="0">
                <a:latin typeface="微软雅黑" panose="020B0503020204020204" charset="-122"/>
                <a:ea typeface="微软雅黑" panose="020B0503020204020204" charset="-122"/>
                <a:cs typeface="微软雅黑" panose="020B0503020204020204" charset="-122"/>
              </a:rPr>
              <a:t>，行文峰回路转，在“转弯”后生发</a:t>
            </a:r>
            <a:r>
              <a:rPr sz="2400" b="1" spc="5" dirty="0">
                <a:latin typeface="微软雅黑" panose="020B0503020204020204" charset="-122"/>
                <a:ea typeface="微软雅黑" panose="020B0503020204020204" charset="-122"/>
                <a:cs typeface="微软雅黑" panose="020B0503020204020204" charset="-122"/>
              </a:rPr>
              <a:t>出</a:t>
            </a:r>
            <a:r>
              <a:rPr sz="2400" b="1" dirty="0">
                <a:solidFill>
                  <a:srgbClr val="C00000"/>
                </a:solidFill>
                <a:latin typeface="微软雅黑" panose="020B0503020204020204" charset="-122"/>
                <a:ea typeface="微软雅黑" panose="020B0503020204020204" charset="-122"/>
                <a:cs typeface="微软雅黑" panose="020B0503020204020204" charset="-122"/>
              </a:rPr>
              <a:t>哲理， 卒章显其志。</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buFont typeface="΢"/>
              <a:buAutoNum type="arabicPlain" startAt="2"/>
            </a:pPr>
            <a:endParaRPr sz="1550" b="1">
              <a:latin typeface="微软雅黑" panose="020B0503020204020204" charset="-122"/>
              <a:ea typeface="微软雅黑" panose="020B0503020204020204" charset="-122"/>
              <a:cs typeface="微软雅黑" panose="020B0503020204020204" charset="-122"/>
            </a:endParaRPr>
          </a:p>
          <a:p>
            <a:pPr marL="800735" indent="-788670">
              <a:lnSpc>
                <a:spcPct val="100000"/>
              </a:lnSpc>
              <a:buSzPct val="96000"/>
              <a:buAutoNum type="arabicPlain" startAt="2"/>
              <a:tabLst>
                <a:tab pos="801370" algn="l"/>
              </a:tabLst>
            </a:pPr>
            <a:r>
              <a:rPr sz="2400" b="1" dirty="0">
                <a:latin typeface="微软雅黑" panose="020B0503020204020204" charset="-122"/>
                <a:ea typeface="微软雅黑" panose="020B0503020204020204" charset="-122"/>
                <a:cs typeface="微软雅黑" panose="020B0503020204020204" charset="-122"/>
              </a:rPr>
              <a:t>局限是</a:t>
            </a:r>
            <a:r>
              <a:rPr sz="2400" b="1" dirty="0">
                <a:solidFill>
                  <a:srgbClr val="C00000"/>
                </a:solidFill>
                <a:latin typeface="微软雅黑" panose="020B0503020204020204" charset="-122"/>
                <a:ea typeface="微软雅黑" panose="020B0503020204020204" charset="-122"/>
                <a:cs typeface="微软雅黑" panose="020B0503020204020204" charset="-122"/>
              </a:rPr>
              <a:t>主题较为单一</a:t>
            </a:r>
            <a:r>
              <a:rPr sz="2400" b="1" dirty="0">
                <a:latin typeface="微软雅黑" panose="020B0503020204020204" charset="-122"/>
                <a:ea typeface="微软雅黑" panose="020B0503020204020204" charset="-122"/>
                <a:cs typeface="微软雅黑" panose="020B0503020204020204" charset="-122"/>
              </a:rPr>
              <a:t>，存</a:t>
            </a:r>
            <a:r>
              <a:rPr sz="2400" b="1" spc="-5" dirty="0">
                <a:latin typeface="微软雅黑" panose="020B0503020204020204" charset="-122"/>
                <a:ea typeface="微软雅黑" panose="020B0503020204020204" charset="-122"/>
                <a:cs typeface="微软雅黑" panose="020B0503020204020204" charset="-122"/>
              </a:rPr>
              <a:t>在</a:t>
            </a:r>
            <a:r>
              <a:rPr sz="2400" b="1" dirty="0">
                <a:solidFill>
                  <a:srgbClr val="C00000"/>
                </a:solidFill>
                <a:latin typeface="微软雅黑" panose="020B0503020204020204" charset="-122"/>
                <a:ea typeface="微软雅黑" panose="020B0503020204020204" charset="-122"/>
                <a:cs typeface="微软雅黑" panose="020B0503020204020204" charset="-122"/>
              </a:rPr>
              <a:t>粉饰现实</a:t>
            </a:r>
            <a:r>
              <a:rPr sz="2400" b="1" dirty="0">
                <a:latin typeface="微软雅黑" panose="020B0503020204020204" charset="-122"/>
                <a:ea typeface="微软雅黑" panose="020B0503020204020204" charset="-122"/>
                <a:cs typeface="微软雅黑" panose="020B0503020204020204" charset="-122"/>
              </a:rPr>
              <a:t>的倾向。布局雷同，有斧凿痕迹。</a:t>
            </a:r>
            <a:endParaRPr sz="2400" b="1">
              <a:latin typeface="微软雅黑" panose="020B0503020204020204" charset="-122"/>
              <a:ea typeface="微软雅黑" panose="020B0503020204020204" charset="-122"/>
              <a:cs typeface="微软雅黑" panose="020B0503020204020204" charset="-122"/>
            </a:endParaRPr>
          </a:p>
        </p:txBody>
      </p:sp>
      <p:sp>
        <p:nvSpPr>
          <p:cNvPr id="8" name="object 8"/>
          <p:cNvSpPr txBox="1">
            <a:spLocks noGrp="1"/>
          </p:cNvSpPr>
          <p:nvPr>
            <p:ph type="title"/>
          </p:nvPr>
        </p:nvSpPr>
        <p:spPr>
          <a:xfrm>
            <a:off x="815441" y="380492"/>
            <a:ext cx="3692525" cy="452120"/>
          </a:xfrm>
          <a:prstGeom prst="rect">
            <a:avLst/>
          </a:prstGeom>
        </p:spPr>
        <p:txBody>
          <a:bodyPr vert="horz" wrap="square" lIns="0" tIns="12065" rIns="0" bIns="0" rtlCol="0">
            <a:spAutoFit/>
          </a:bodyPr>
          <a:lstStyle/>
          <a:p>
            <a:pPr marL="12700">
              <a:lnSpc>
                <a:spcPct val="100000"/>
              </a:lnSpc>
              <a:spcBef>
                <a:spcPts val="95"/>
              </a:spcBef>
            </a:pPr>
            <a:r>
              <a:rPr sz="2800" spc="-5" dirty="0"/>
              <a:t>4.4.2</a:t>
            </a:r>
            <a:r>
              <a:rPr sz="2800" spc="-35" dirty="0"/>
              <a:t> </a:t>
            </a:r>
            <a:r>
              <a:rPr sz="2800" spc="-5" dirty="0"/>
              <a:t>杨朔</a:t>
            </a:r>
            <a:r>
              <a:rPr sz="2800" spc="-10" dirty="0"/>
              <a:t> </a:t>
            </a:r>
            <a:r>
              <a:rPr sz="2800" spc="-5" dirty="0"/>
              <a:t>秦牧</a:t>
            </a:r>
            <a:r>
              <a:rPr sz="2800" spc="-15" dirty="0"/>
              <a:t> </a:t>
            </a:r>
            <a:r>
              <a:rPr sz="2800" spc="-5" dirty="0"/>
              <a:t>刘白羽</a:t>
            </a:r>
            <a:endParaRPr sz="2800"/>
          </a:p>
        </p:txBody>
      </p:sp>
      <p:grpSp>
        <p:nvGrpSpPr>
          <p:cNvPr id="9" name="object 9"/>
          <p:cNvGrpSpPr/>
          <p:nvPr/>
        </p:nvGrpSpPr>
        <p:grpSpPr>
          <a:xfrm>
            <a:off x="5273040" y="1303019"/>
            <a:ext cx="966469" cy="532130"/>
            <a:chOff x="5273040" y="1303019"/>
            <a:chExt cx="966469" cy="532130"/>
          </a:xfrm>
        </p:grpSpPr>
        <p:sp>
          <p:nvSpPr>
            <p:cNvPr id="10" name="object 10"/>
            <p:cNvSpPr/>
            <p:nvPr/>
          </p:nvSpPr>
          <p:spPr>
            <a:xfrm>
              <a:off x="5287518" y="1317497"/>
              <a:ext cx="937260" cy="502920"/>
            </a:xfrm>
            <a:custGeom>
              <a:avLst/>
              <a:gdLst/>
              <a:ahLst/>
              <a:cxnLst/>
              <a:rect l="l" t="t" r="r" b="b"/>
              <a:pathLst>
                <a:path w="937260" h="502919">
                  <a:moveTo>
                    <a:pt x="685800" y="0"/>
                  </a:moveTo>
                  <a:lnTo>
                    <a:pt x="0" y="0"/>
                  </a:lnTo>
                  <a:lnTo>
                    <a:pt x="0" y="502919"/>
                  </a:lnTo>
                  <a:lnTo>
                    <a:pt x="685800" y="502919"/>
                  </a:lnTo>
                  <a:lnTo>
                    <a:pt x="937260" y="251460"/>
                  </a:lnTo>
                  <a:lnTo>
                    <a:pt x="685800" y="0"/>
                  </a:lnTo>
                  <a:close/>
                </a:path>
              </a:pathLst>
            </a:custGeom>
            <a:solidFill>
              <a:srgbClr val="006FC0"/>
            </a:solidFill>
          </p:spPr>
          <p:txBody>
            <a:bodyPr wrap="square" lIns="0" tIns="0" rIns="0" bIns="0" rtlCol="0"/>
            <a:lstStyle/>
            <a:p/>
          </p:txBody>
        </p:sp>
        <p:sp>
          <p:nvSpPr>
            <p:cNvPr id="11" name="object 11"/>
            <p:cNvSpPr/>
            <p:nvPr/>
          </p:nvSpPr>
          <p:spPr>
            <a:xfrm>
              <a:off x="5287518" y="1317497"/>
              <a:ext cx="937260" cy="502920"/>
            </a:xfrm>
            <a:custGeom>
              <a:avLst/>
              <a:gdLst/>
              <a:ahLst/>
              <a:cxnLst/>
              <a:rect l="l" t="t" r="r" b="b"/>
              <a:pathLst>
                <a:path w="937260" h="502919">
                  <a:moveTo>
                    <a:pt x="0" y="0"/>
                  </a:moveTo>
                  <a:lnTo>
                    <a:pt x="685800" y="0"/>
                  </a:lnTo>
                  <a:lnTo>
                    <a:pt x="937260" y="251460"/>
                  </a:lnTo>
                  <a:lnTo>
                    <a:pt x="685800" y="502919"/>
                  </a:lnTo>
                  <a:lnTo>
                    <a:pt x="0" y="502919"/>
                  </a:lnTo>
                  <a:lnTo>
                    <a:pt x="0" y="0"/>
                  </a:lnTo>
                  <a:close/>
                </a:path>
              </a:pathLst>
            </a:custGeom>
            <a:ln w="28956">
              <a:solidFill>
                <a:srgbClr val="006FC0"/>
              </a:solidFill>
            </a:ln>
          </p:spPr>
          <p:txBody>
            <a:bodyPr wrap="square" lIns="0" tIns="0" rIns="0" bIns="0" rtlCol="0"/>
            <a:lstStyle/>
            <a:p/>
          </p:txBody>
        </p:sp>
      </p:grpSp>
      <p:sp>
        <p:nvSpPr>
          <p:cNvPr id="12" name="object 12"/>
          <p:cNvSpPr txBox="1"/>
          <p:nvPr/>
        </p:nvSpPr>
        <p:spPr>
          <a:xfrm>
            <a:off x="5526785" y="1360423"/>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pic>
        <p:nvPicPr>
          <p:cNvPr id="13" name="object 13"/>
          <p:cNvPicPr/>
          <p:nvPr/>
        </p:nvPicPr>
        <p:blipFill>
          <a:blip r:embed="rId4" cstate="print"/>
          <a:stretch>
            <a:fillRect/>
          </a:stretch>
        </p:blipFill>
        <p:spPr>
          <a:xfrm>
            <a:off x="9619488" y="10667"/>
            <a:ext cx="2572511" cy="1473707"/>
          </a:xfrm>
          <a:prstGeom prst="rect">
            <a:avLst/>
          </a:prstGeom>
        </p:spPr>
      </p:pic>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grpSp>
        <p:nvGrpSpPr>
          <p:cNvPr id="6" name="object 6"/>
          <p:cNvGrpSpPr/>
          <p:nvPr/>
        </p:nvGrpSpPr>
        <p:grpSpPr>
          <a:xfrm>
            <a:off x="9119616" y="0"/>
            <a:ext cx="3072765" cy="2944495"/>
            <a:chOff x="9119616" y="0"/>
            <a:chExt cx="3072765" cy="2944495"/>
          </a:xfrm>
        </p:grpSpPr>
        <p:pic>
          <p:nvPicPr>
            <p:cNvPr id="7" name="object 7"/>
            <p:cNvPicPr/>
            <p:nvPr/>
          </p:nvPicPr>
          <p:blipFill>
            <a:blip r:embed="rId4" cstate="print"/>
            <a:stretch>
              <a:fillRect/>
            </a:stretch>
          </p:blipFill>
          <p:spPr>
            <a:xfrm>
              <a:off x="9119616" y="1473708"/>
              <a:ext cx="1106424" cy="1470660"/>
            </a:xfrm>
            <a:prstGeom prst="rect">
              <a:avLst/>
            </a:prstGeom>
          </p:spPr>
        </p:pic>
        <p:pic>
          <p:nvPicPr>
            <p:cNvPr id="8" name="object 8"/>
            <p:cNvPicPr/>
            <p:nvPr/>
          </p:nvPicPr>
          <p:blipFill>
            <a:blip r:embed="rId5" cstate="print"/>
            <a:stretch>
              <a:fillRect/>
            </a:stretch>
          </p:blipFill>
          <p:spPr>
            <a:xfrm>
              <a:off x="9619488" y="0"/>
              <a:ext cx="2572511" cy="1473708"/>
            </a:xfrm>
            <a:prstGeom prst="rect">
              <a:avLst/>
            </a:prstGeom>
          </p:spPr>
        </p:pic>
      </p:grpSp>
      <p:sp>
        <p:nvSpPr>
          <p:cNvPr id="9" name="object 9"/>
          <p:cNvSpPr txBox="1"/>
          <p:nvPr/>
        </p:nvSpPr>
        <p:spPr>
          <a:xfrm>
            <a:off x="178409" y="1186688"/>
            <a:ext cx="7825105" cy="99187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1</a:t>
            </a:r>
            <a:r>
              <a:rPr sz="2400" b="1" dirty="0">
                <a:latin typeface="微软雅黑" panose="020B0503020204020204" charset="-122"/>
                <a:ea typeface="微软雅黑" panose="020B0503020204020204" charset="-122"/>
                <a:cs typeface="微软雅黑" panose="020B0503020204020204" charset="-122"/>
              </a:rPr>
              <a:t>、散文集：《星下集》《潮汐和船》《贝壳集》《花城》</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、文艺随笔集：《艺海拾贝》</a:t>
            </a:r>
            <a:endParaRPr sz="2400" b="1">
              <a:latin typeface="微软雅黑" panose="020B0503020204020204" charset="-122"/>
              <a:ea typeface="微软雅黑" panose="020B0503020204020204" charset="-122"/>
              <a:cs typeface="微软雅黑" panose="020B0503020204020204" charset="-122"/>
            </a:endParaRPr>
          </a:p>
        </p:txBody>
      </p:sp>
      <p:sp>
        <p:nvSpPr>
          <p:cNvPr id="10" name="object 10"/>
          <p:cNvSpPr txBox="1"/>
          <p:nvPr/>
        </p:nvSpPr>
        <p:spPr>
          <a:xfrm>
            <a:off x="178409" y="3262325"/>
            <a:ext cx="3576954" cy="452120"/>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微软雅黑" panose="020B0503020204020204" charset="-122"/>
                <a:cs typeface="微软雅黑" panose="020B0503020204020204" charset="-122"/>
              </a:rPr>
              <a:t>秦牧散文的思想主题</a:t>
            </a:r>
            <a:r>
              <a:rPr sz="2800" b="1" spc="-5" dirty="0">
                <a:latin typeface="微软雅黑" panose="020B0503020204020204" charset="-122"/>
                <a:cs typeface="微软雅黑" panose="020B0503020204020204" charset="-122"/>
              </a:rPr>
              <a:t>：</a:t>
            </a:r>
            <a:endParaRPr sz="2800">
              <a:latin typeface="微软雅黑" panose="020B0503020204020204" charset="-122"/>
              <a:cs typeface="微软雅黑" panose="020B0503020204020204" charset="-122"/>
            </a:endParaRPr>
          </a:p>
        </p:txBody>
      </p:sp>
      <p:sp>
        <p:nvSpPr>
          <p:cNvPr id="11" name="object 11"/>
          <p:cNvSpPr txBox="1"/>
          <p:nvPr/>
        </p:nvSpPr>
        <p:spPr>
          <a:xfrm>
            <a:off x="178409" y="3701922"/>
            <a:ext cx="11787505" cy="2226945"/>
          </a:xfrm>
          <a:prstGeom prst="rect">
            <a:avLst/>
          </a:prstGeom>
        </p:spPr>
        <p:txBody>
          <a:bodyPr vert="horz" wrap="square" lIns="0" tIns="195580" rIns="0" bIns="0" rtlCol="0">
            <a:spAutoFit/>
          </a:bodyPr>
          <a:lstStyle/>
          <a:p>
            <a:pPr marL="800735" indent="-788670">
              <a:lnSpc>
                <a:spcPct val="100000"/>
              </a:lnSpc>
              <a:spcBef>
                <a:spcPts val="1540"/>
              </a:spcBef>
              <a:buSzPct val="96000"/>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秦牧的散文</a:t>
            </a:r>
            <a:r>
              <a:rPr sz="2400" b="1" dirty="0">
                <a:solidFill>
                  <a:srgbClr val="FF0000"/>
                </a:solidFill>
                <a:latin typeface="微软雅黑" panose="020B0503020204020204" charset="-122"/>
                <a:ea typeface="微软雅黑" panose="020B0503020204020204" charset="-122"/>
                <a:cs typeface="微软雅黑" panose="020B0503020204020204" charset="-122"/>
              </a:rPr>
              <a:t>取材广泛</a:t>
            </a:r>
            <a:r>
              <a:rPr sz="2400" b="1" dirty="0">
                <a:latin typeface="微软雅黑" panose="020B0503020204020204" charset="-122"/>
                <a:ea typeface="微软雅黑" panose="020B0503020204020204" charset="-122"/>
                <a:cs typeface="微软雅黑" panose="020B0503020204020204" charset="-122"/>
              </a:rPr>
              <a:t>，立意高远，注</a:t>
            </a:r>
            <a:r>
              <a:rPr sz="2400" b="1" spc="5" dirty="0">
                <a:latin typeface="微软雅黑" panose="020B0503020204020204" charset="-122"/>
                <a:ea typeface="微软雅黑" panose="020B0503020204020204" charset="-122"/>
                <a:cs typeface="微软雅黑" panose="020B0503020204020204" charset="-122"/>
              </a:rPr>
              <a:t>重</a:t>
            </a:r>
            <a:r>
              <a:rPr sz="2400" b="1" dirty="0">
                <a:latin typeface="微软雅黑" panose="020B0503020204020204" charset="-122"/>
                <a:ea typeface="微软雅黑" panose="020B0503020204020204" charset="-122"/>
                <a:cs typeface="微软雅黑" panose="020B0503020204020204" charset="-122"/>
              </a:rPr>
              <a:t>知识性、趣味性与思想性的结合。</a:t>
            </a:r>
            <a:endParaRPr sz="240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1440"/>
              </a:spcBef>
              <a:buSzPct val="96000"/>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他善于凭借精细的观察叙述，描写古今中外的风土人情、轶闻趣谈。</a:t>
            </a:r>
            <a:endParaRPr sz="2400" b="1">
              <a:latin typeface="微软雅黑" panose="020B0503020204020204" charset="-122"/>
              <a:ea typeface="微软雅黑" panose="020B0503020204020204" charset="-122"/>
              <a:cs typeface="微软雅黑" panose="020B0503020204020204" charset="-122"/>
            </a:endParaRPr>
          </a:p>
          <a:p>
            <a:pPr marL="801370" indent="-789305">
              <a:lnSpc>
                <a:spcPct val="100000"/>
              </a:lnSpc>
              <a:spcBef>
                <a:spcPts val="1440"/>
              </a:spcBef>
              <a:buSzPct val="96000"/>
              <a:buAutoNum type="arabicPlain"/>
              <a:tabLst>
                <a:tab pos="802005" algn="l"/>
              </a:tabLst>
            </a:pPr>
            <a:r>
              <a:rPr sz="2400" b="1" spc="-5" dirty="0">
                <a:latin typeface="微软雅黑" panose="020B0503020204020204" charset="-122"/>
                <a:ea typeface="微软雅黑" panose="020B0503020204020204" charset="-122"/>
                <a:cs typeface="微软雅黑" panose="020B0503020204020204" charset="-122"/>
              </a:rPr>
              <a:t>秦牧的散文旁征博引地表现宇宙之大，草芥之微，给读者以正确</a:t>
            </a:r>
            <a:r>
              <a:rPr sz="2400" b="1" spc="5" dirty="0">
                <a:latin typeface="微软雅黑" panose="020B0503020204020204" charset="-122"/>
                <a:ea typeface="微软雅黑" panose="020B0503020204020204" charset="-122"/>
                <a:cs typeface="微软雅黑" panose="020B0503020204020204" charset="-122"/>
              </a:rPr>
              <a:t>的</a:t>
            </a:r>
            <a:r>
              <a:rPr sz="2400" b="1" spc="-5" dirty="0">
                <a:latin typeface="微软雅黑" panose="020B0503020204020204" charset="-122"/>
                <a:ea typeface="微软雅黑" panose="020B0503020204020204" charset="-122"/>
                <a:cs typeface="微软雅黑" panose="020B0503020204020204" charset="-122"/>
              </a:rPr>
              <a:t>思想启迪和健康</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440"/>
              </a:spcBef>
            </a:pPr>
            <a:r>
              <a:rPr sz="2400" b="1" dirty="0">
                <a:latin typeface="微软雅黑" panose="020B0503020204020204" charset="-122"/>
                <a:ea typeface="微软雅黑" panose="020B0503020204020204" charset="-122"/>
                <a:cs typeface="微软雅黑" panose="020B0503020204020204" charset="-122"/>
              </a:rPr>
              <a:t>的审美熏陶，在知识性和趣味性中包含着</a:t>
            </a:r>
            <a:r>
              <a:rPr sz="2400" b="1" dirty="0">
                <a:solidFill>
                  <a:srgbClr val="FF0000"/>
                </a:solidFill>
                <a:latin typeface="微软雅黑" panose="020B0503020204020204" charset="-122"/>
                <a:ea typeface="微软雅黑" panose="020B0503020204020204" charset="-122"/>
                <a:cs typeface="微软雅黑" panose="020B0503020204020204" charset="-122"/>
              </a:rPr>
              <a:t>积极的思想主题</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p:txBody>
      </p:sp>
      <p:sp>
        <p:nvSpPr>
          <p:cNvPr id="12" name="object 12"/>
          <p:cNvSpPr txBox="1">
            <a:spLocks noGrp="1"/>
          </p:cNvSpPr>
          <p:nvPr>
            <p:ph type="title"/>
          </p:nvPr>
        </p:nvSpPr>
        <p:spPr>
          <a:xfrm>
            <a:off x="815441" y="378968"/>
            <a:ext cx="3824604" cy="513715"/>
          </a:xfrm>
          <a:prstGeom prst="rect">
            <a:avLst/>
          </a:prstGeom>
        </p:spPr>
        <p:txBody>
          <a:bodyPr vert="horz" wrap="square" lIns="0" tIns="13335" rIns="0" bIns="0" rtlCol="0">
            <a:spAutoFit/>
          </a:bodyPr>
          <a:lstStyle/>
          <a:p>
            <a:pPr marL="12700">
              <a:lnSpc>
                <a:spcPct val="100000"/>
              </a:lnSpc>
              <a:spcBef>
                <a:spcPts val="105"/>
              </a:spcBef>
            </a:pPr>
            <a:r>
              <a:rPr sz="2800" spc="-5" dirty="0">
                <a:solidFill>
                  <a:srgbClr val="A6A6A6"/>
                </a:solidFill>
              </a:rPr>
              <a:t>4.4.2</a:t>
            </a:r>
            <a:r>
              <a:rPr sz="2800" spc="-30" dirty="0">
                <a:solidFill>
                  <a:srgbClr val="A6A6A6"/>
                </a:solidFill>
              </a:rPr>
              <a:t> </a:t>
            </a:r>
            <a:r>
              <a:rPr sz="2800" spc="-5" dirty="0">
                <a:solidFill>
                  <a:srgbClr val="A6A6A6"/>
                </a:solidFill>
              </a:rPr>
              <a:t>杨朔</a:t>
            </a:r>
            <a:r>
              <a:rPr sz="2800" spc="100" dirty="0">
                <a:solidFill>
                  <a:srgbClr val="A6A6A6"/>
                </a:solidFill>
              </a:rPr>
              <a:t> </a:t>
            </a:r>
            <a:r>
              <a:rPr sz="3200" dirty="0"/>
              <a:t>秦牧</a:t>
            </a:r>
            <a:r>
              <a:rPr sz="3200" spc="-30" dirty="0"/>
              <a:t> </a:t>
            </a:r>
            <a:r>
              <a:rPr sz="2800" spc="-5" dirty="0">
                <a:solidFill>
                  <a:srgbClr val="A6A6A6"/>
                </a:solidFill>
              </a:rPr>
              <a:t>刘白羽</a:t>
            </a:r>
            <a:endParaRPr sz="2800"/>
          </a:p>
        </p:txBody>
      </p:sp>
      <p:grpSp>
        <p:nvGrpSpPr>
          <p:cNvPr id="13" name="object 13"/>
          <p:cNvGrpSpPr/>
          <p:nvPr/>
        </p:nvGrpSpPr>
        <p:grpSpPr>
          <a:xfrm>
            <a:off x="3915155" y="3163823"/>
            <a:ext cx="965200" cy="532130"/>
            <a:chOff x="3915155" y="3163823"/>
            <a:chExt cx="965200" cy="532130"/>
          </a:xfrm>
        </p:grpSpPr>
        <p:sp>
          <p:nvSpPr>
            <p:cNvPr id="14" name="object 14"/>
            <p:cNvSpPr/>
            <p:nvPr/>
          </p:nvSpPr>
          <p:spPr>
            <a:xfrm>
              <a:off x="3929633" y="3178301"/>
              <a:ext cx="935990" cy="502920"/>
            </a:xfrm>
            <a:custGeom>
              <a:avLst/>
              <a:gdLst/>
              <a:ahLst/>
              <a:cxnLst/>
              <a:rect l="l" t="t" r="r" b="b"/>
              <a:pathLst>
                <a:path w="935989" h="502920">
                  <a:moveTo>
                    <a:pt x="684276" y="0"/>
                  </a:moveTo>
                  <a:lnTo>
                    <a:pt x="0" y="0"/>
                  </a:lnTo>
                  <a:lnTo>
                    <a:pt x="0" y="502920"/>
                  </a:lnTo>
                  <a:lnTo>
                    <a:pt x="684276" y="502920"/>
                  </a:lnTo>
                  <a:lnTo>
                    <a:pt x="935736" y="251460"/>
                  </a:lnTo>
                  <a:lnTo>
                    <a:pt x="684276" y="0"/>
                  </a:lnTo>
                  <a:close/>
                </a:path>
              </a:pathLst>
            </a:custGeom>
            <a:solidFill>
              <a:srgbClr val="006FC0"/>
            </a:solidFill>
          </p:spPr>
          <p:txBody>
            <a:bodyPr wrap="square" lIns="0" tIns="0" rIns="0" bIns="0" rtlCol="0"/>
            <a:lstStyle/>
            <a:p/>
          </p:txBody>
        </p:sp>
        <p:sp>
          <p:nvSpPr>
            <p:cNvPr id="15" name="object 15"/>
            <p:cNvSpPr/>
            <p:nvPr/>
          </p:nvSpPr>
          <p:spPr>
            <a:xfrm>
              <a:off x="3929633" y="3178301"/>
              <a:ext cx="935990" cy="502920"/>
            </a:xfrm>
            <a:custGeom>
              <a:avLst/>
              <a:gdLst/>
              <a:ahLst/>
              <a:cxnLst/>
              <a:rect l="l" t="t" r="r" b="b"/>
              <a:pathLst>
                <a:path w="935989" h="502920">
                  <a:moveTo>
                    <a:pt x="0" y="0"/>
                  </a:moveTo>
                  <a:lnTo>
                    <a:pt x="684276" y="0"/>
                  </a:lnTo>
                  <a:lnTo>
                    <a:pt x="935736" y="251460"/>
                  </a:lnTo>
                  <a:lnTo>
                    <a:pt x="684276" y="502920"/>
                  </a:lnTo>
                  <a:lnTo>
                    <a:pt x="0" y="502920"/>
                  </a:lnTo>
                  <a:lnTo>
                    <a:pt x="0" y="0"/>
                  </a:lnTo>
                  <a:close/>
                </a:path>
              </a:pathLst>
            </a:custGeom>
            <a:ln w="28956">
              <a:solidFill>
                <a:srgbClr val="006FC0"/>
              </a:solidFill>
            </a:ln>
          </p:spPr>
          <p:txBody>
            <a:bodyPr wrap="square" lIns="0" tIns="0" rIns="0" bIns="0" rtlCol="0"/>
            <a:lstStyle/>
            <a:p/>
          </p:txBody>
        </p:sp>
      </p:grpSp>
      <p:sp>
        <p:nvSpPr>
          <p:cNvPr id="16" name="object 16"/>
          <p:cNvSpPr txBox="1"/>
          <p:nvPr/>
        </p:nvSpPr>
        <p:spPr>
          <a:xfrm>
            <a:off x="4167885" y="3222116"/>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422249" y="1555496"/>
            <a:ext cx="308610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3、秦牧艺术特色：</a:t>
            </a:r>
            <a:endParaRPr sz="2800">
              <a:latin typeface="微软雅黑" panose="020B0503020204020204" charset="-122"/>
              <a:cs typeface="微软雅黑" panose="020B0503020204020204" charset="-122"/>
            </a:endParaRPr>
          </a:p>
        </p:txBody>
      </p:sp>
      <p:sp>
        <p:nvSpPr>
          <p:cNvPr id="7" name="object 7"/>
          <p:cNvSpPr txBox="1"/>
          <p:nvPr/>
        </p:nvSpPr>
        <p:spPr>
          <a:xfrm>
            <a:off x="422249" y="2367483"/>
            <a:ext cx="8561070" cy="2214880"/>
          </a:xfrm>
          <a:prstGeom prst="rect">
            <a:avLst/>
          </a:prstGeom>
        </p:spPr>
        <p:txBody>
          <a:bodyPr vert="horz" wrap="square" lIns="0" tIns="12700" rIns="0" bIns="0" rtlCol="0">
            <a:spAutoFit/>
          </a:bodyPr>
          <a:lstStyle/>
          <a:p>
            <a:pPr marL="767715" indent="-484505">
              <a:lnSpc>
                <a:spcPct val="100000"/>
              </a:lnSpc>
              <a:spcBef>
                <a:spcPts val="100"/>
              </a:spcBef>
              <a:buSzPct val="96000"/>
              <a:buAutoNum type="arabicPlain"/>
              <a:tabLst>
                <a:tab pos="768350" algn="l"/>
              </a:tabLst>
            </a:pPr>
            <a:r>
              <a:rPr sz="2400" b="1" spc="-5" dirty="0">
                <a:latin typeface="微软雅黑" panose="020B0503020204020204" charset="-122"/>
                <a:ea typeface="微软雅黑" panose="020B0503020204020204" charset="-122"/>
                <a:cs typeface="微软雅黑" panose="020B0503020204020204" charset="-122"/>
              </a:rPr>
              <a:t>纵横联想，能放能收；</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buFont typeface="΢"/>
              <a:buAutoNum type="arabicPlain"/>
            </a:pPr>
            <a:endParaRPr sz="1550" b="1">
              <a:latin typeface="微软雅黑" panose="020B0503020204020204" charset="-122"/>
              <a:ea typeface="微软雅黑" panose="020B0503020204020204" charset="-122"/>
              <a:cs typeface="微软雅黑" panose="020B0503020204020204" charset="-122"/>
            </a:endParaRPr>
          </a:p>
          <a:p>
            <a:pPr marL="767715" indent="-483870">
              <a:lnSpc>
                <a:spcPct val="100000"/>
              </a:lnSpc>
              <a:buSzPct val="96000"/>
              <a:buAutoNum type="arabicPlain"/>
              <a:tabLst>
                <a:tab pos="767715" algn="l"/>
              </a:tabLst>
            </a:pPr>
            <a:r>
              <a:rPr sz="2400" b="1" dirty="0">
                <a:latin typeface="微软雅黑" panose="020B0503020204020204" charset="-122"/>
                <a:ea typeface="微软雅黑" panose="020B0503020204020204" charset="-122"/>
                <a:cs typeface="微软雅黑" panose="020B0503020204020204" charset="-122"/>
              </a:rPr>
              <a:t>文笔生动，声情并茂；</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buFont typeface="΢"/>
              <a:buAutoNum type="arabicPlain"/>
            </a:pPr>
            <a:endParaRPr sz="1550" b="1">
              <a:latin typeface="微软雅黑" panose="020B0503020204020204" charset="-122"/>
              <a:ea typeface="微软雅黑" panose="020B0503020204020204" charset="-122"/>
              <a:cs typeface="微软雅黑" panose="020B0503020204020204" charset="-122"/>
            </a:endParaRPr>
          </a:p>
          <a:p>
            <a:pPr marL="767715" indent="-484505">
              <a:lnSpc>
                <a:spcPct val="100000"/>
              </a:lnSpc>
              <a:buSzPct val="96000"/>
              <a:buAutoNum type="arabicPlain"/>
              <a:tabLst>
                <a:tab pos="768350" algn="l"/>
              </a:tabLst>
            </a:pPr>
            <a:r>
              <a:rPr sz="2400" b="1" spc="-5" dirty="0">
                <a:latin typeface="微软雅黑" panose="020B0503020204020204" charset="-122"/>
                <a:ea typeface="微软雅黑" panose="020B0503020204020204" charset="-122"/>
                <a:cs typeface="微软雅黑" panose="020B0503020204020204" charset="-122"/>
              </a:rPr>
              <a:t>风格多样</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dirty="0">
                <a:latin typeface="微软雅黑" panose="020B0503020204020204" charset="-122"/>
                <a:ea typeface="微软雅黑" panose="020B0503020204020204" charset="-122"/>
                <a:cs typeface="微软雅黑" panose="020B0503020204020204" charset="-122"/>
              </a:rPr>
              <a:t>局限性：哲理思考过多地与现实政治联系，限制了丰富的内</a:t>
            </a:r>
            <a:r>
              <a:rPr sz="2400" b="1" spc="5" dirty="0">
                <a:latin typeface="微软雅黑" panose="020B0503020204020204" charset="-122"/>
                <a:ea typeface="微软雅黑" panose="020B0503020204020204" charset="-122"/>
                <a:cs typeface="微软雅黑" panose="020B0503020204020204" charset="-122"/>
              </a:rPr>
              <a:t>涵</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p:txBody>
      </p:sp>
      <p:pic>
        <p:nvPicPr>
          <p:cNvPr id="8" name="object 8"/>
          <p:cNvPicPr/>
          <p:nvPr/>
        </p:nvPicPr>
        <p:blipFill>
          <a:blip r:embed="rId4" cstate="print"/>
          <a:stretch>
            <a:fillRect/>
          </a:stretch>
        </p:blipFill>
        <p:spPr>
          <a:xfrm>
            <a:off x="9619488" y="10667"/>
            <a:ext cx="2572511" cy="1473707"/>
          </a:xfrm>
          <a:prstGeom prst="rect">
            <a:avLst/>
          </a:prstGeom>
        </p:spPr>
      </p:pic>
      <p:sp>
        <p:nvSpPr>
          <p:cNvPr id="9" name="object 9"/>
          <p:cNvSpPr txBox="1">
            <a:spLocks noGrp="1"/>
          </p:cNvSpPr>
          <p:nvPr>
            <p:ph type="title"/>
          </p:nvPr>
        </p:nvSpPr>
        <p:spPr>
          <a:xfrm>
            <a:off x="815441" y="378968"/>
            <a:ext cx="3824604" cy="513715"/>
          </a:xfrm>
          <a:prstGeom prst="rect">
            <a:avLst/>
          </a:prstGeom>
        </p:spPr>
        <p:txBody>
          <a:bodyPr vert="horz" wrap="square" lIns="0" tIns="13335" rIns="0" bIns="0" rtlCol="0">
            <a:spAutoFit/>
          </a:bodyPr>
          <a:lstStyle/>
          <a:p>
            <a:pPr marL="12700">
              <a:lnSpc>
                <a:spcPct val="100000"/>
              </a:lnSpc>
              <a:spcBef>
                <a:spcPts val="105"/>
              </a:spcBef>
            </a:pPr>
            <a:r>
              <a:rPr sz="2800" spc="-5" dirty="0">
                <a:solidFill>
                  <a:srgbClr val="A6A6A6"/>
                </a:solidFill>
              </a:rPr>
              <a:t>4.4.2</a:t>
            </a:r>
            <a:r>
              <a:rPr sz="2800" spc="-30" dirty="0">
                <a:solidFill>
                  <a:srgbClr val="A6A6A6"/>
                </a:solidFill>
              </a:rPr>
              <a:t> </a:t>
            </a:r>
            <a:r>
              <a:rPr sz="2800" spc="-5" dirty="0">
                <a:solidFill>
                  <a:srgbClr val="A6A6A6"/>
                </a:solidFill>
              </a:rPr>
              <a:t>杨朔</a:t>
            </a:r>
            <a:r>
              <a:rPr sz="2800" spc="100" dirty="0">
                <a:solidFill>
                  <a:srgbClr val="A6A6A6"/>
                </a:solidFill>
              </a:rPr>
              <a:t> </a:t>
            </a:r>
            <a:r>
              <a:rPr sz="3200" dirty="0"/>
              <a:t>秦牧</a:t>
            </a:r>
            <a:r>
              <a:rPr sz="3200" spc="-30" dirty="0"/>
              <a:t> </a:t>
            </a:r>
            <a:r>
              <a:rPr sz="2800" spc="-5" dirty="0">
                <a:solidFill>
                  <a:srgbClr val="A6A6A6"/>
                </a:solidFill>
              </a:rPr>
              <a:t>刘白羽</a:t>
            </a:r>
            <a:endParaRPr sz="2800"/>
          </a:p>
        </p:txBody>
      </p:sp>
      <p:grpSp>
        <p:nvGrpSpPr>
          <p:cNvPr id="10" name="object 10"/>
          <p:cNvGrpSpPr/>
          <p:nvPr/>
        </p:nvGrpSpPr>
        <p:grpSpPr>
          <a:xfrm>
            <a:off x="3582923" y="1470660"/>
            <a:ext cx="966469" cy="532130"/>
            <a:chOff x="3582923" y="1470660"/>
            <a:chExt cx="966469" cy="532130"/>
          </a:xfrm>
        </p:grpSpPr>
        <p:sp>
          <p:nvSpPr>
            <p:cNvPr id="11" name="object 11"/>
            <p:cNvSpPr/>
            <p:nvPr/>
          </p:nvSpPr>
          <p:spPr>
            <a:xfrm>
              <a:off x="3597401" y="1485138"/>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6FC0"/>
            </a:solidFill>
          </p:spPr>
          <p:txBody>
            <a:bodyPr wrap="square" lIns="0" tIns="0" rIns="0" bIns="0" rtlCol="0"/>
            <a:lstStyle/>
            <a:p/>
          </p:txBody>
        </p:sp>
        <p:sp>
          <p:nvSpPr>
            <p:cNvPr id="12" name="object 12"/>
            <p:cNvSpPr/>
            <p:nvPr/>
          </p:nvSpPr>
          <p:spPr>
            <a:xfrm>
              <a:off x="3597401" y="1485138"/>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6FC0"/>
              </a:solidFill>
            </a:ln>
          </p:spPr>
          <p:txBody>
            <a:bodyPr wrap="square" lIns="0" tIns="0" rIns="0" bIns="0" rtlCol="0"/>
            <a:lstStyle/>
            <a:p/>
          </p:txBody>
        </p:sp>
      </p:grpSp>
      <p:sp>
        <p:nvSpPr>
          <p:cNvPr id="13" name="object 13"/>
          <p:cNvSpPr txBox="1"/>
          <p:nvPr/>
        </p:nvSpPr>
        <p:spPr>
          <a:xfrm>
            <a:off x="3836670" y="1528013"/>
            <a:ext cx="33083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pic>
        <p:nvPicPr>
          <p:cNvPr id="6" name="object 6"/>
          <p:cNvPicPr/>
          <p:nvPr/>
        </p:nvPicPr>
        <p:blipFill>
          <a:blip r:embed="rId4" cstate="print"/>
          <a:stretch>
            <a:fillRect/>
          </a:stretch>
        </p:blipFill>
        <p:spPr>
          <a:xfrm>
            <a:off x="9476231" y="1938527"/>
            <a:ext cx="1569720" cy="1975104"/>
          </a:xfrm>
          <a:prstGeom prst="rect">
            <a:avLst/>
          </a:prstGeom>
        </p:spPr>
      </p:pic>
      <p:sp>
        <p:nvSpPr>
          <p:cNvPr id="7" name="object 7"/>
          <p:cNvSpPr txBox="1"/>
          <p:nvPr/>
        </p:nvSpPr>
        <p:spPr>
          <a:xfrm>
            <a:off x="38201" y="1984070"/>
            <a:ext cx="9103360" cy="99250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刘白羽，短篇小说集《五台山下</a:t>
            </a: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、《龙烟村记事》</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554990">
              <a:lnSpc>
                <a:spcPct val="100000"/>
              </a:lnSpc>
            </a:pPr>
            <a:r>
              <a:rPr sz="2400" b="1" dirty="0">
                <a:latin typeface="微软雅黑" panose="020B0503020204020204" charset="-122"/>
                <a:ea typeface="微软雅黑" panose="020B0503020204020204" charset="-122"/>
                <a:cs typeface="微软雅黑" panose="020B0503020204020204" charset="-122"/>
              </a:rPr>
              <a:t>通讯报告集《延安生活》《游击中间》，散文集《红玛瑙集》。</a:t>
            </a:r>
            <a:endParaRPr sz="2400" b="1">
              <a:latin typeface="微软雅黑" panose="020B0503020204020204" charset="-122"/>
              <a:ea typeface="微软雅黑" panose="020B0503020204020204" charset="-122"/>
              <a:cs typeface="微软雅黑" panose="020B0503020204020204" charset="-122"/>
            </a:endParaRPr>
          </a:p>
        </p:txBody>
      </p:sp>
      <p:sp>
        <p:nvSpPr>
          <p:cNvPr id="8" name="object 8"/>
          <p:cNvSpPr txBox="1"/>
          <p:nvPr/>
        </p:nvSpPr>
        <p:spPr>
          <a:xfrm>
            <a:off x="38201" y="3489197"/>
            <a:ext cx="357632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刘白羽散文艺术特点：</a:t>
            </a:r>
            <a:endParaRPr sz="2800">
              <a:latin typeface="微软雅黑" panose="020B0503020204020204" charset="-122"/>
              <a:cs typeface="微软雅黑" panose="020B0503020204020204" charset="-122"/>
            </a:endParaRPr>
          </a:p>
        </p:txBody>
      </p:sp>
      <p:sp>
        <p:nvSpPr>
          <p:cNvPr id="9" name="object 9"/>
          <p:cNvSpPr txBox="1"/>
          <p:nvPr/>
        </p:nvSpPr>
        <p:spPr>
          <a:xfrm>
            <a:off x="38201" y="4301490"/>
            <a:ext cx="10871835" cy="992505"/>
          </a:xfrm>
          <a:prstGeom prst="rect">
            <a:avLst/>
          </a:prstGeom>
        </p:spPr>
        <p:txBody>
          <a:bodyPr vert="horz" wrap="square" lIns="0" tIns="12700" rIns="0" bIns="0" rtlCol="0">
            <a:spAutoFit/>
          </a:bodyPr>
          <a:lstStyle/>
          <a:p>
            <a:pPr marL="800735" indent="-788670">
              <a:lnSpc>
                <a:spcPct val="100000"/>
              </a:lnSpc>
              <a:spcBef>
                <a:spcPts val="100"/>
              </a:spcBef>
              <a:buSzPct val="96000"/>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善于运用</a:t>
            </a:r>
            <a:r>
              <a:rPr sz="2400" b="1" dirty="0">
                <a:solidFill>
                  <a:srgbClr val="FF0000"/>
                </a:solidFill>
                <a:latin typeface="微软雅黑" panose="020B0503020204020204" charset="-122"/>
                <a:ea typeface="微软雅黑" panose="020B0503020204020204" charset="-122"/>
                <a:cs typeface="微软雅黑" panose="020B0503020204020204" charset="-122"/>
              </a:rPr>
              <a:t>剪辑手</a:t>
            </a:r>
            <a:r>
              <a:rPr sz="2400" b="1" dirty="0">
                <a:latin typeface="微软雅黑" panose="020B0503020204020204" charset="-122"/>
                <a:ea typeface="微软雅黑" panose="020B0503020204020204" charset="-122"/>
                <a:cs typeface="微软雅黑" panose="020B0503020204020204" charset="-122"/>
              </a:rPr>
              <a:t>法将历史和现实交织成形象的艺术画面，表达新颖的主题；</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0"/>
              </a:spcBef>
              <a:buFont typeface="΢"/>
              <a:buAutoNum type="arabicPlain"/>
            </a:pPr>
            <a:endParaRPr sz="155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5"/>
              </a:spcBef>
              <a:buSzPct val="96000"/>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擅长</a:t>
            </a:r>
            <a:r>
              <a:rPr sz="2400" b="1" dirty="0">
                <a:solidFill>
                  <a:srgbClr val="FF0000"/>
                </a:solidFill>
                <a:latin typeface="微软雅黑" panose="020B0503020204020204" charset="-122"/>
                <a:ea typeface="微软雅黑" panose="020B0503020204020204" charset="-122"/>
                <a:cs typeface="微软雅黑" panose="020B0503020204020204" charset="-122"/>
              </a:rPr>
              <a:t>融情入境</a:t>
            </a:r>
            <a:r>
              <a:rPr sz="2400" b="1" dirty="0">
                <a:latin typeface="微软雅黑" panose="020B0503020204020204" charset="-122"/>
                <a:ea typeface="微软雅黑" panose="020B0503020204020204" charset="-122"/>
                <a:cs typeface="微软雅黑" panose="020B0503020204020204" charset="-122"/>
              </a:rPr>
              <a:t>，营造情景交融的壮阔气象，显示出雄浑、豪放的风格特征。</a:t>
            </a:r>
            <a:endParaRPr sz="2400" b="1">
              <a:latin typeface="微软雅黑" panose="020B0503020204020204" charset="-122"/>
              <a:ea typeface="微软雅黑" panose="020B0503020204020204" charset="-122"/>
              <a:cs typeface="微软雅黑" panose="020B0503020204020204" charset="-122"/>
            </a:endParaRPr>
          </a:p>
        </p:txBody>
      </p:sp>
      <p:sp>
        <p:nvSpPr>
          <p:cNvPr id="10" name="object 10"/>
          <p:cNvSpPr txBox="1">
            <a:spLocks noGrp="1"/>
          </p:cNvSpPr>
          <p:nvPr>
            <p:ph type="title"/>
          </p:nvPr>
        </p:nvSpPr>
        <p:spPr>
          <a:xfrm>
            <a:off x="760577" y="458470"/>
            <a:ext cx="3473450" cy="513715"/>
          </a:xfrm>
          <a:prstGeom prst="rect">
            <a:avLst/>
          </a:prstGeom>
        </p:spPr>
        <p:txBody>
          <a:bodyPr vert="horz" wrap="square" lIns="0" tIns="13335" rIns="0" bIns="0" rtlCol="0">
            <a:spAutoFit/>
          </a:bodyPr>
          <a:lstStyle/>
          <a:p>
            <a:pPr marL="12700">
              <a:lnSpc>
                <a:spcPct val="100000"/>
              </a:lnSpc>
              <a:spcBef>
                <a:spcPts val="105"/>
              </a:spcBef>
            </a:pPr>
            <a:r>
              <a:rPr sz="2400" spc="-5" dirty="0">
                <a:solidFill>
                  <a:srgbClr val="A6A6A6"/>
                </a:solidFill>
              </a:rPr>
              <a:t>4.4.2</a:t>
            </a:r>
            <a:r>
              <a:rPr sz="2400" spc="-30" dirty="0">
                <a:solidFill>
                  <a:srgbClr val="A6A6A6"/>
                </a:solidFill>
              </a:rPr>
              <a:t> </a:t>
            </a:r>
            <a:r>
              <a:rPr sz="2400" dirty="0">
                <a:solidFill>
                  <a:srgbClr val="A6A6A6"/>
                </a:solidFill>
              </a:rPr>
              <a:t>杨朔</a:t>
            </a:r>
            <a:r>
              <a:rPr sz="2400" spc="-35" dirty="0">
                <a:solidFill>
                  <a:srgbClr val="A6A6A6"/>
                </a:solidFill>
              </a:rPr>
              <a:t> </a:t>
            </a:r>
            <a:r>
              <a:rPr sz="2400" dirty="0">
                <a:solidFill>
                  <a:srgbClr val="A6A6A6"/>
                </a:solidFill>
              </a:rPr>
              <a:t>秦牧</a:t>
            </a:r>
            <a:r>
              <a:rPr sz="2400" spc="-35" dirty="0">
                <a:solidFill>
                  <a:srgbClr val="A6A6A6"/>
                </a:solidFill>
              </a:rPr>
              <a:t> </a:t>
            </a:r>
            <a:r>
              <a:rPr sz="3200" dirty="0"/>
              <a:t>刘白羽</a:t>
            </a:r>
            <a:endParaRPr sz="3200"/>
          </a:p>
        </p:txBody>
      </p:sp>
      <p:pic>
        <p:nvPicPr>
          <p:cNvPr id="11" name="object 11"/>
          <p:cNvPicPr/>
          <p:nvPr/>
        </p:nvPicPr>
        <p:blipFill>
          <a:blip r:embed="rId5" cstate="print"/>
          <a:stretch>
            <a:fillRect/>
          </a:stretch>
        </p:blipFill>
        <p:spPr>
          <a:xfrm>
            <a:off x="9619488" y="10667"/>
            <a:ext cx="2572511" cy="1473707"/>
          </a:xfrm>
          <a:prstGeom prst="rect">
            <a:avLst/>
          </a:prstGeom>
        </p:spPr>
      </p:pic>
      <p:grpSp>
        <p:nvGrpSpPr>
          <p:cNvPr id="12" name="object 12"/>
          <p:cNvGrpSpPr/>
          <p:nvPr/>
        </p:nvGrpSpPr>
        <p:grpSpPr>
          <a:xfrm>
            <a:off x="3788664" y="3400044"/>
            <a:ext cx="965200" cy="532130"/>
            <a:chOff x="3788664" y="3400044"/>
            <a:chExt cx="965200" cy="532130"/>
          </a:xfrm>
        </p:grpSpPr>
        <p:sp>
          <p:nvSpPr>
            <p:cNvPr id="13" name="object 13"/>
            <p:cNvSpPr/>
            <p:nvPr/>
          </p:nvSpPr>
          <p:spPr>
            <a:xfrm>
              <a:off x="3803142" y="3414522"/>
              <a:ext cx="935990" cy="502920"/>
            </a:xfrm>
            <a:custGeom>
              <a:avLst/>
              <a:gdLst/>
              <a:ahLst/>
              <a:cxnLst/>
              <a:rect l="l" t="t" r="r" b="b"/>
              <a:pathLst>
                <a:path w="935989" h="502920">
                  <a:moveTo>
                    <a:pt x="684276" y="0"/>
                  </a:moveTo>
                  <a:lnTo>
                    <a:pt x="0" y="0"/>
                  </a:lnTo>
                  <a:lnTo>
                    <a:pt x="0" y="502919"/>
                  </a:lnTo>
                  <a:lnTo>
                    <a:pt x="684276" y="502919"/>
                  </a:lnTo>
                  <a:lnTo>
                    <a:pt x="935736" y="251459"/>
                  </a:lnTo>
                  <a:lnTo>
                    <a:pt x="684276" y="0"/>
                  </a:lnTo>
                  <a:close/>
                </a:path>
              </a:pathLst>
            </a:custGeom>
            <a:solidFill>
              <a:srgbClr val="006FC0"/>
            </a:solidFill>
          </p:spPr>
          <p:txBody>
            <a:bodyPr wrap="square" lIns="0" tIns="0" rIns="0" bIns="0" rtlCol="0"/>
            <a:lstStyle/>
            <a:p/>
          </p:txBody>
        </p:sp>
        <p:sp>
          <p:nvSpPr>
            <p:cNvPr id="14" name="object 14"/>
            <p:cNvSpPr/>
            <p:nvPr/>
          </p:nvSpPr>
          <p:spPr>
            <a:xfrm>
              <a:off x="3803142" y="3414522"/>
              <a:ext cx="935990" cy="502920"/>
            </a:xfrm>
            <a:custGeom>
              <a:avLst/>
              <a:gdLst/>
              <a:ahLst/>
              <a:cxnLst/>
              <a:rect l="l" t="t" r="r" b="b"/>
              <a:pathLst>
                <a:path w="935989" h="502920">
                  <a:moveTo>
                    <a:pt x="0" y="0"/>
                  </a:moveTo>
                  <a:lnTo>
                    <a:pt x="684276" y="0"/>
                  </a:lnTo>
                  <a:lnTo>
                    <a:pt x="935736" y="251459"/>
                  </a:lnTo>
                  <a:lnTo>
                    <a:pt x="684276" y="502919"/>
                  </a:lnTo>
                  <a:lnTo>
                    <a:pt x="0" y="502919"/>
                  </a:lnTo>
                  <a:lnTo>
                    <a:pt x="0" y="0"/>
                  </a:lnTo>
                  <a:close/>
                </a:path>
              </a:pathLst>
            </a:custGeom>
            <a:ln w="28956">
              <a:solidFill>
                <a:srgbClr val="006FC0"/>
              </a:solidFill>
            </a:ln>
          </p:spPr>
          <p:txBody>
            <a:bodyPr wrap="square" lIns="0" tIns="0" rIns="0" bIns="0" rtlCol="0"/>
            <a:lstStyle/>
            <a:p/>
          </p:txBody>
        </p:sp>
      </p:grpSp>
      <p:sp>
        <p:nvSpPr>
          <p:cNvPr id="15" name="object 15"/>
          <p:cNvSpPr txBox="1"/>
          <p:nvPr/>
        </p:nvSpPr>
        <p:spPr>
          <a:xfrm>
            <a:off x="4041394" y="3458336"/>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1644904"/>
            <a:ext cx="3768090" cy="3318510"/>
          </a:xfrm>
          <a:prstGeom prst="rect">
            <a:avLst/>
          </a:prstGeom>
        </p:spPr>
        <p:txBody>
          <a:bodyPr vert="horz" wrap="square" lIns="0" tIns="195580" rIns="0" bIns="0" rtlCol="0">
            <a:spAutoFit/>
          </a:bodyPr>
          <a:lstStyle/>
          <a:p>
            <a:pPr marL="12700">
              <a:lnSpc>
                <a:spcPct val="100000"/>
              </a:lnSpc>
              <a:spcBef>
                <a:spcPts val="1540"/>
              </a:spcBef>
            </a:pPr>
            <a:r>
              <a:rPr sz="2400" dirty="0">
                <a:latin typeface="宋体" panose="02010600030101010101" pitchFamily="2" charset="-122"/>
                <a:cs typeface="宋体" panose="02010600030101010101" pitchFamily="2" charset="-122"/>
              </a:rPr>
              <a:t>下列属于秦牧作品的有（</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1934845">
              <a:lnSpc>
                <a:spcPct val="150000"/>
              </a:lnSpc>
              <a:spcBef>
                <a:spcPts val="5"/>
              </a:spcBef>
            </a:pPr>
            <a:r>
              <a:rPr sz="2400" spc="-5" dirty="0">
                <a:latin typeface="Arial" panose="020B0604020202020204"/>
                <a:cs typeface="Arial" panose="020B0604020202020204"/>
              </a:rPr>
              <a:t>A</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《星下</a:t>
            </a:r>
            <a:r>
              <a:rPr sz="2400" spc="-5" dirty="0">
                <a:latin typeface="宋体" panose="02010600030101010101" pitchFamily="2" charset="-122"/>
                <a:cs typeface="宋体" panose="02010600030101010101" pitchFamily="2" charset="-122"/>
              </a:rPr>
              <a:t>集</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《贝壳</a:t>
            </a:r>
            <a:r>
              <a:rPr sz="2400" spc="-5" dirty="0">
                <a:latin typeface="宋体" panose="02010600030101010101" pitchFamily="2" charset="-122"/>
                <a:cs typeface="宋体" panose="02010600030101010101" pitchFamily="2" charset="-122"/>
              </a:rPr>
              <a:t>集</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日出</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《花</a:t>
            </a:r>
            <a:r>
              <a:rPr sz="2400" spc="-5" dirty="0">
                <a:latin typeface="宋体" panose="02010600030101010101" pitchFamily="2" charset="-122"/>
                <a:cs typeface="宋体" panose="02010600030101010101" pitchFamily="2" charset="-122"/>
              </a:rPr>
              <a:t>城</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435"/>
              </a:spcBef>
            </a:pPr>
            <a:r>
              <a:rPr sz="2400" spc="-5" dirty="0">
                <a:latin typeface="Arial" panose="020B0604020202020204"/>
                <a:cs typeface="Arial" panose="020B0604020202020204"/>
              </a:rPr>
              <a:t>E:</a:t>
            </a:r>
            <a:r>
              <a:rPr sz="2400" dirty="0">
                <a:latin typeface="宋体" panose="02010600030101010101" pitchFamily="2" charset="-122"/>
                <a:cs typeface="宋体" panose="02010600030101010101" pitchFamily="2" charset="-122"/>
              </a:rPr>
              <a:t>《青春的闪</a:t>
            </a:r>
            <a:r>
              <a:rPr sz="2400" spc="-5" dirty="0">
                <a:latin typeface="宋体" panose="02010600030101010101" pitchFamily="2" charset="-122"/>
                <a:cs typeface="宋体" panose="02010600030101010101" pitchFamily="2" charset="-122"/>
              </a:rPr>
              <a:t>光</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1644904"/>
            <a:ext cx="3768090" cy="3318510"/>
          </a:xfrm>
          <a:prstGeom prst="rect">
            <a:avLst/>
          </a:prstGeom>
        </p:spPr>
        <p:txBody>
          <a:bodyPr vert="horz" wrap="square" lIns="0" tIns="195580" rIns="0" bIns="0" rtlCol="0">
            <a:spAutoFit/>
          </a:bodyPr>
          <a:lstStyle/>
          <a:p>
            <a:pPr marL="12700">
              <a:lnSpc>
                <a:spcPct val="100000"/>
              </a:lnSpc>
              <a:spcBef>
                <a:spcPts val="1540"/>
              </a:spcBef>
            </a:pPr>
            <a:r>
              <a:rPr sz="2400" dirty="0">
                <a:latin typeface="宋体" panose="02010600030101010101" pitchFamily="2" charset="-122"/>
                <a:cs typeface="宋体" panose="02010600030101010101" pitchFamily="2" charset="-122"/>
              </a:rPr>
              <a:t>下列属于秦牧作品的有（</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1894840">
              <a:lnSpc>
                <a:spcPct val="150000"/>
              </a:lnSpc>
              <a:spcBef>
                <a:spcPts val="5"/>
              </a:spcBef>
            </a:pPr>
            <a:r>
              <a:rPr sz="2400" b="1" spc="-10" dirty="0">
                <a:solidFill>
                  <a:srgbClr val="C00000"/>
                </a:solidFill>
                <a:latin typeface="Arial" panose="020B0604020202020204"/>
                <a:cs typeface="Arial" panose="020B0604020202020204"/>
              </a:rPr>
              <a:t>A</a:t>
            </a:r>
            <a:r>
              <a:rPr sz="2400" b="1" spc="-5"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《星下集</a:t>
            </a:r>
            <a:r>
              <a:rPr sz="2400" b="1" spc="-10" dirty="0">
                <a:solidFill>
                  <a:srgbClr val="C00000"/>
                </a:solidFill>
                <a:latin typeface="宋体" panose="02010600030101010101" pitchFamily="2" charset="-122"/>
                <a:cs typeface="宋体" panose="02010600030101010101" pitchFamily="2" charset="-122"/>
              </a:rPr>
              <a:t>》  </a:t>
            </a:r>
            <a:r>
              <a:rPr sz="2400" b="1" spc="-10" dirty="0">
                <a:solidFill>
                  <a:srgbClr val="C00000"/>
                </a:solidFill>
                <a:latin typeface="Arial" panose="020B0604020202020204"/>
                <a:cs typeface="Arial" panose="020B0604020202020204"/>
              </a:rPr>
              <a:t>B</a:t>
            </a:r>
            <a:r>
              <a:rPr sz="2400" b="1" spc="-5"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《贝壳集</a:t>
            </a:r>
            <a:r>
              <a:rPr sz="2400" b="1" spc="-10" dirty="0">
                <a:solidFill>
                  <a:srgbClr val="C00000"/>
                </a:solidFill>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日出</a:t>
            </a:r>
            <a:r>
              <a:rPr sz="2400" dirty="0">
                <a:latin typeface="宋体" panose="02010600030101010101" pitchFamily="2" charset="-122"/>
                <a:cs typeface="宋体" panose="02010600030101010101" pitchFamily="2" charset="-122"/>
              </a:rPr>
              <a:t>》 </a:t>
            </a:r>
            <a:r>
              <a:rPr sz="2400" b="1" spc="-5" dirty="0">
                <a:solidFill>
                  <a:srgbClr val="C00000"/>
                </a:solidFill>
                <a:latin typeface="Arial" panose="020B0604020202020204"/>
                <a:cs typeface="Arial" panose="020B0604020202020204"/>
              </a:rPr>
              <a:t>D:</a:t>
            </a:r>
            <a:r>
              <a:rPr sz="2400" b="1" dirty="0">
                <a:solidFill>
                  <a:srgbClr val="C00000"/>
                </a:solidFill>
                <a:latin typeface="宋体" panose="02010600030101010101" pitchFamily="2" charset="-122"/>
                <a:cs typeface="宋体" panose="02010600030101010101" pitchFamily="2" charset="-122"/>
              </a:rPr>
              <a:t>《花城</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435"/>
              </a:spcBef>
            </a:pPr>
            <a:r>
              <a:rPr sz="2400" spc="-5" dirty="0">
                <a:latin typeface="Arial" panose="020B0604020202020204"/>
                <a:cs typeface="Arial" panose="020B0604020202020204"/>
              </a:rPr>
              <a:t>E:</a:t>
            </a:r>
            <a:r>
              <a:rPr sz="2400" dirty="0">
                <a:latin typeface="宋体" panose="02010600030101010101" pitchFamily="2" charset="-122"/>
                <a:cs typeface="宋体" panose="02010600030101010101" pitchFamily="2" charset="-122"/>
              </a:rPr>
              <a:t>《青春的闪</a:t>
            </a:r>
            <a:r>
              <a:rPr sz="2400" spc="-5" dirty="0">
                <a:latin typeface="宋体" panose="02010600030101010101" pitchFamily="2" charset="-122"/>
                <a:cs typeface="宋体" panose="02010600030101010101" pitchFamily="2" charset="-122"/>
              </a:rPr>
              <a:t>光</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1678685"/>
            <a:ext cx="4682490" cy="299021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下列不属于秦牧的散文集的是（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pPr>
            <a:r>
              <a:rPr sz="3600" spc="-7" baseline="-2000"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《星下</a:t>
            </a:r>
            <a:r>
              <a:rPr sz="2400" spc="-5" dirty="0">
                <a:latin typeface="宋体" panose="02010600030101010101" pitchFamily="2" charset="-122"/>
                <a:cs typeface="宋体" panose="02010600030101010101" pitchFamily="2" charset="-122"/>
              </a:rPr>
              <a:t>集</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2832100" algn="just">
              <a:lnSpc>
                <a:spcPct val="200000"/>
              </a:lnSpc>
              <a:spcBef>
                <a:spcPts val="300"/>
              </a:spcBef>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《贝壳</a:t>
            </a:r>
            <a:r>
              <a:rPr sz="2400" spc="-5" dirty="0">
                <a:latin typeface="宋体" panose="02010600030101010101" pitchFamily="2" charset="-122"/>
                <a:cs typeface="宋体" panose="02010600030101010101" pitchFamily="2" charset="-122"/>
              </a:rPr>
              <a:t>集</a:t>
            </a:r>
            <a:r>
              <a:rPr sz="2400" dirty="0">
                <a:latin typeface="宋体" panose="02010600030101010101" pitchFamily="2" charset="-122"/>
                <a:cs typeface="宋体" panose="02010600030101010101" pitchFamily="2" charset="-122"/>
              </a:rPr>
              <a:t>》 </a:t>
            </a:r>
            <a:r>
              <a:rPr sz="2400" spc="-10"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茶花赋</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《花</a:t>
            </a:r>
            <a:r>
              <a:rPr sz="2400" spc="-5" dirty="0">
                <a:latin typeface="宋体" panose="02010600030101010101" pitchFamily="2" charset="-122"/>
                <a:cs typeface="宋体" panose="02010600030101010101" pitchFamily="2" charset="-122"/>
              </a:rPr>
              <a:t>城</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1678685"/>
            <a:ext cx="4682490" cy="299021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下列不属于秦牧的散文集的是（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pPr>
            <a:r>
              <a:rPr sz="3600" spc="-7" baseline="-2000"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《星下</a:t>
            </a:r>
            <a:r>
              <a:rPr sz="2400" spc="-5" dirty="0">
                <a:latin typeface="宋体" panose="02010600030101010101" pitchFamily="2" charset="-122"/>
                <a:cs typeface="宋体" panose="02010600030101010101" pitchFamily="2" charset="-122"/>
              </a:rPr>
              <a:t>集</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2809240" algn="just">
              <a:lnSpc>
                <a:spcPct val="200000"/>
              </a:lnSpc>
              <a:spcBef>
                <a:spcPts val="300"/>
              </a:spcBef>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《贝壳</a:t>
            </a:r>
            <a:r>
              <a:rPr sz="2400" spc="-5" dirty="0">
                <a:latin typeface="宋体" panose="02010600030101010101" pitchFamily="2" charset="-122"/>
                <a:cs typeface="宋体" panose="02010600030101010101" pitchFamily="2" charset="-122"/>
              </a:rPr>
              <a:t>集</a:t>
            </a:r>
            <a:r>
              <a:rPr sz="2400" dirty="0">
                <a:latin typeface="宋体" panose="02010600030101010101" pitchFamily="2" charset="-122"/>
                <a:cs typeface="宋体" panose="02010600030101010101" pitchFamily="2" charset="-122"/>
              </a:rPr>
              <a:t>》 </a:t>
            </a:r>
            <a:r>
              <a:rPr sz="2400" b="1" spc="-10" dirty="0">
                <a:solidFill>
                  <a:srgbClr val="C00000"/>
                </a:solidFill>
                <a:latin typeface="Arial" panose="020B0604020202020204"/>
                <a:cs typeface="Arial" panose="020B0604020202020204"/>
              </a:rPr>
              <a:t>C</a:t>
            </a:r>
            <a:r>
              <a:rPr sz="2400" b="1"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a:t>
            </a:r>
            <a:r>
              <a:rPr sz="2400" b="1" spc="-5" dirty="0">
                <a:solidFill>
                  <a:srgbClr val="C00000"/>
                </a:solidFill>
                <a:latin typeface="宋体" panose="02010600030101010101" pitchFamily="2" charset="-122"/>
                <a:cs typeface="宋体" panose="02010600030101010101" pitchFamily="2" charset="-122"/>
              </a:rPr>
              <a:t>茶花赋</a:t>
            </a:r>
            <a:r>
              <a:rPr sz="2400" b="1" spc="-5" dirty="0">
                <a:solidFill>
                  <a:srgbClr val="C00000"/>
                </a:solidFill>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《花</a:t>
            </a:r>
            <a:r>
              <a:rPr sz="2400" spc="-5" dirty="0">
                <a:latin typeface="宋体" panose="02010600030101010101" pitchFamily="2" charset="-122"/>
                <a:cs typeface="宋体" panose="02010600030101010101" pitchFamily="2" charset="-122"/>
              </a:rPr>
              <a:t>城</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pic>
        <p:nvPicPr>
          <p:cNvPr id="6" name="object 6"/>
          <p:cNvPicPr/>
          <p:nvPr/>
        </p:nvPicPr>
        <p:blipFill>
          <a:blip r:embed="rId4" cstate="print"/>
          <a:stretch>
            <a:fillRect/>
          </a:stretch>
        </p:blipFill>
        <p:spPr>
          <a:xfrm>
            <a:off x="0" y="798576"/>
            <a:ext cx="12030456" cy="5657088"/>
          </a:xfrm>
          <a:prstGeom prst="rect">
            <a:avLst/>
          </a:prstGeom>
        </p:spPr>
      </p:pic>
      <p:sp>
        <p:nvSpPr>
          <p:cNvPr id="7" name="object 7"/>
          <p:cNvSpPr txBox="1">
            <a:spLocks noGrp="1"/>
          </p:cNvSpPr>
          <p:nvPr>
            <p:ph type="title"/>
          </p:nvPr>
        </p:nvSpPr>
        <p:spPr>
          <a:xfrm>
            <a:off x="766063" y="421894"/>
            <a:ext cx="3773170" cy="330835"/>
          </a:xfrm>
          <a:prstGeom prst="rect">
            <a:avLst/>
          </a:prstGeom>
        </p:spPr>
        <p:txBody>
          <a:bodyPr vert="horz" wrap="square" lIns="0" tIns="13335" rIns="0" bIns="0" rtlCol="0">
            <a:spAutoFit/>
          </a:bodyPr>
          <a:lstStyle/>
          <a:p>
            <a:pPr marL="12700">
              <a:lnSpc>
                <a:spcPct val="100000"/>
              </a:lnSpc>
              <a:spcBef>
                <a:spcPts val="105"/>
              </a:spcBef>
            </a:pPr>
            <a:r>
              <a:rPr sz="2000" dirty="0"/>
              <a:t>4.4.2</a:t>
            </a:r>
            <a:r>
              <a:rPr sz="2000" spc="-35" dirty="0"/>
              <a:t> </a:t>
            </a:r>
            <a:r>
              <a:rPr sz="2000" dirty="0"/>
              <a:t>“十七年”散文的代表作家</a:t>
            </a:r>
            <a:endParaRPr sz="2000"/>
          </a:p>
        </p:txBody>
      </p:sp>
      <p:sp>
        <p:nvSpPr>
          <p:cNvPr id="9" name="object 9"/>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8" name="object 8"/>
          <p:cNvSpPr txBox="1"/>
          <p:nvPr/>
        </p:nvSpPr>
        <p:spPr>
          <a:xfrm>
            <a:off x="880363" y="242442"/>
            <a:ext cx="5372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微软雅黑" panose="020B0503020204020204" charset="-122"/>
                <a:cs typeface="微软雅黑" panose="020B0503020204020204" charset="-122"/>
              </a:rPr>
              <a:t>4.4.2</a:t>
            </a:r>
            <a:endParaRPr sz="1800">
              <a:latin typeface="微软雅黑" panose="020B0503020204020204" charset="-122"/>
              <a:cs typeface="微软雅黑" panose="020B050302020402020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72769" y="330199"/>
            <a:ext cx="4060190" cy="406400"/>
          </a:xfrm>
          <a:prstGeom prst="rect">
            <a:avLst/>
          </a:prstGeom>
        </p:spPr>
        <p:txBody>
          <a:bodyPr vert="horz" wrap="square" lIns="0" tIns="12065" rIns="0" bIns="0" rtlCol="0">
            <a:spAutoFit/>
          </a:bodyPr>
          <a:lstStyle/>
          <a:p>
            <a:pPr marL="12700">
              <a:lnSpc>
                <a:spcPct val="100000"/>
              </a:lnSpc>
              <a:spcBef>
                <a:spcPts val="95"/>
              </a:spcBef>
              <a:tabLst>
                <a:tab pos="684530" algn="l"/>
                <a:tab pos="1827530" algn="l"/>
              </a:tabLst>
            </a:pPr>
            <a:r>
              <a:rPr spc="-5" dirty="0"/>
              <a:t>4</a:t>
            </a:r>
            <a:r>
              <a:rPr spc="-15" dirty="0"/>
              <a:t>.</a:t>
            </a:r>
            <a:r>
              <a:rPr spc="-5" dirty="0"/>
              <a:t>4</a:t>
            </a:r>
            <a:r>
              <a:rPr dirty="0"/>
              <a:t>	</a:t>
            </a:r>
            <a:r>
              <a:rPr spc="-5" dirty="0"/>
              <a:t>第四节</a:t>
            </a:r>
            <a:r>
              <a:rPr dirty="0"/>
              <a:t>	</a:t>
            </a:r>
            <a:r>
              <a:rPr spc="-5" dirty="0"/>
              <a:t>“十七年”散文</a:t>
            </a:r>
            <a:endParaRPr spc="-5" dirty="0"/>
          </a:p>
        </p:txBody>
      </p:sp>
      <p:sp>
        <p:nvSpPr>
          <p:cNvPr id="7" name="object 7"/>
          <p:cNvSpPr txBox="1"/>
          <p:nvPr/>
        </p:nvSpPr>
        <p:spPr>
          <a:xfrm>
            <a:off x="62890" y="921765"/>
            <a:ext cx="7139305" cy="2992120"/>
          </a:xfrm>
          <a:prstGeom prst="rect">
            <a:avLst/>
          </a:prstGeom>
        </p:spPr>
        <p:txBody>
          <a:bodyPr vert="horz" wrap="square" lIns="0" tIns="12700" rIns="0" bIns="0" rtlCol="0">
            <a:spAutoFit/>
          </a:bodyPr>
          <a:lstStyle/>
          <a:p>
            <a:pPr marL="12700">
              <a:lnSpc>
                <a:spcPct val="100000"/>
              </a:lnSpc>
              <a:spcBef>
                <a:spcPts val="100"/>
              </a:spcBef>
              <a:tabLst>
                <a:tab pos="929640" algn="l"/>
              </a:tabLst>
            </a:pPr>
            <a:r>
              <a:rPr sz="2400" b="1" spc="-5" dirty="0">
                <a:latin typeface="微软雅黑" panose="020B0503020204020204" charset="-122"/>
                <a:ea typeface="微软雅黑" panose="020B0503020204020204" charset="-122"/>
                <a:cs typeface="微软雅黑" panose="020B0503020204020204" charset="-122"/>
              </a:rPr>
              <a:t>4.4.1	</a:t>
            </a:r>
            <a:r>
              <a:rPr sz="2400" b="1" dirty="0">
                <a:latin typeface="微软雅黑" panose="020B0503020204020204" charset="-122"/>
                <a:ea typeface="微软雅黑" panose="020B0503020204020204" charset="-122"/>
                <a:cs typeface="微软雅黑" panose="020B0503020204020204" charset="-122"/>
              </a:rPr>
              <a:t>概述</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50"/>
              </a:spcBef>
            </a:pPr>
            <a:endParaRPr sz="165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5"/>
              </a:spcBef>
            </a:pPr>
            <a:r>
              <a:rPr sz="2400" b="1" dirty="0">
                <a:latin typeface="微软雅黑" panose="020B0503020204020204" charset="-122"/>
                <a:ea typeface="微软雅黑" panose="020B0503020204020204" charset="-122"/>
                <a:cs typeface="微软雅黑" panose="020B0503020204020204" charset="-122"/>
              </a:rPr>
              <a:t>“十七年”散文创作经验教训：</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45"/>
              </a:spcBef>
            </a:pPr>
            <a:endParaRPr sz="1850" b="1">
              <a:latin typeface="微软雅黑" panose="020B0503020204020204" charset="-122"/>
              <a:ea typeface="微软雅黑" panose="020B0503020204020204" charset="-122"/>
              <a:cs typeface="微软雅黑" panose="020B0503020204020204" charset="-122"/>
            </a:endParaRPr>
          </a:p>
          <a:p>
            <a:pPr marL="800735" indent="-788670">
              <a:lnSpc>
                <a:spcPct val="100000"/>
              </a:lnSpc>
              <a:buSzPct val="96000"/>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散文的健康发展离不开宽松的政治环境；</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45"/>
              </a:spcBef>
              <a:buFont typeface="΢"/>
              <a:buAutoNum type="arabicPlain"/>
            </a:pPr>
            <a:endParaRPr sz="185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5"/>
              </a:spcBef>
              <a:buSzPct val="96000"/>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创作队伍的形成对散文的繁荣至关重要；</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45"/>
              </a:spcBef>
              <a:buFont typeface="΢"/>
              <a:buAutoNum type="arabicPlain"/>
            </a:pPr>
            <a:endParaRPr sz="1850" b="1">
              <a:latin typeface="微软雅黑" panose="020B0503020204020204" charset="-122"/>
              <a:ea typeface="微软雅黑" panose="020B0503020204020204" charset="-122"/>
              <a:cs typeface="微软雅黑" panose="020B0503020204020204" charset="-122"/>
            </a:endParaRPr>
          </a:p>
          <a:p>
            <a:pPr marL="800735" indent="-788670">
              <a:lnSpc>
                <a:spcPct val="100000"/>
              </a:lnSpc>
              <a:buSzPct val="96000"/>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“左”倾理论和僵化观念遏制散文的多元功</a:t>
            </a:r>
            <a:r>
              <a:rPr sz="2400" b="1" spc="5" dirty="0">
                <a:latin typeface="微软雅黑" panose="020B0503020204020204" charset="-122"/>
                <a:ea typeface="微软雅黑" panose="020B0503020204020204" charset="-122"/>
                <a:cs typeface="微软雅黑" panose="020B0503020204020204" charset="-122"/>
              </a:rPr>
              <a:t>能</a:t>
            </a:r>
            <a:r>
              <a:rPr sz="1800" b="1" dirty="0">
                <a:latin typeface="微软雅黑" panose="020B0503020204020204" charset="-122"/>
                <a:ea typeface="微软雅黑" panose="020B0503020204020204" charset="-122"/>
                <a:cs typeface="微软雅黑" panose="020B0503020204020204" charset="-122"/>
              </a:rPr>
              <a:t>。</a:t>
            </a:r>
            <a:endParaRPr sz="1800" b="1">
              <a:latin typeface="微软雅黑" panose="020B0503020204020204" charset="-122"/>
              <a:ea typeface="微软雅黑" panose="020B0503020204020204" charset="-122"/>
              <a:cs typeface="微软雅黑" panose="020B0503020204020204" charset="-122"/>
            </a:endParaRPr>
          </a:p>
        </p:txBody>
      </p:sp>
      <p:pic>
        <p:nvPicPr>
          <p:cNvPr id="8" name="object 8"/>
          <p:cNvPicPr/>
          <p:nvPr/>
        </p:nvPicPr>
        <p:blipFill>
          <a:blip r:embed="rId4" cstate="print"/>
          <a:stretch>
            <a:fillRect/>
          </a:stretch>
        </p:blipFill>
        <p:spPr>
          <a:xfrm>
            <a:off x="9973067" y="0"/>
            <a:ext cx="2218932" cy="1222374"/>
          </a:xfrm>
          <a:prstGeom prst="rect">
            <a:avLst/>
          </a:prstGeom>
        </p:spPr>
      </p:pic>
      <p:sp>
        <p:nvSpPr>
          <p:cNvPr id="9" name="object 9"/>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4481830" y="307340"/>
            <a:ext cx="4241165" cy="5861050"/>
          </a:xfrm>
          <a:prstGeom prst="rect">
            <a:avLst/>
          </a:prstGeom>
        </p:spPr>
        <p:txBody>
          <a:bodyPr vert="horz" wrap="square" lIns="0" tIns="12700" rIns="0" bIns="0" rtlCol="0">
            <a:spAutoFit/>
          </a:bodyPr>
          <a:lstStyle/>
          <a:p>
            <a:pPr marL="554990" marR="547370" algn="ctr">
              <a:lnSpc>
                <a:spcPct val="100000"/>
              </a:lnSpc>
              <a:spcBef>
                <a:spcPts val="100"/>
              </a:spcBef>
            </a:pPr>
            <a:r>
              <a:rPr sz="2400" b="1" dirty="0">
                <a:latin typeface="微软雅黑" panose="020B0503020204020204" charset="-122"/>
                <a:cs typeface="微软雅黑" panose="020B0503020204020204" charset="-122"/>
              </a:rPr>
              <a:t>苹果树下（节选） 闻捷</a:t>
            </a:r>
            <a:endParaRPr sz="2400">
              <a:latin typeface="微软雅黑" panose="020B0503020204020204" charset="-122"/>
              <a:cs typeface="微软雅黑" panose="020B0503020204020204" charset="-122"/>
            </a:endParaRPr>
          </a:p>
          <a:p>
            <a:pPr algn="ctr">
              <a:lnSpc>
                <a:spcPct val="100000"/>
              </a:lnSpc>
              <a:spcBef>
                <a:spcPts val="935"/>
              </a:spcBef>
            </a:pPr>
            <a:r>
              <a:rPr sz="2400" b="1" dirty="0">
                <a:latin typeface="楷体" panose="02010609060101010101" charset="-122"/>
                <a:cs typeface="楷体" panose="02010609060101010101" charset="-122"/>
              </a:rPr>
              <a:t>春天，姑娘在果园劳作，</a:t>
            </a:r>
            <a:endParaRPr sz="2400">
              <a:latin typeface="楷体" panose="02010609060101010101" charset="-122"/>
              <a:cs typeface="楷体" panose="02010609060101010101" charset="-122"/>
            </a:endParaRPr>
          </a:p>
          <a:p>
            <a:pPr marL="88900" marR="82550" algn="just">
              <a:lnSpc>
                <a:spcPct val="150000"/>
              </a:lnSpc>
              <a:spcBef>
                <a:spcPts val="5"/>
              </a:spcBef>
            </a:pPr>
            <a:r>
              <a:rPr sz="2400" b="1" dirty="0">
                <a:latin typeface="楷体" panose="02010609060101010101" charset="-122"/>
                <a:cs typeface="楷体" panose="02010609060101010101" charset="-122"/>
              </a:rPr>
              <a:t>枝头的花苞还没有开放， </a:t>
            </a:r>
            <a:endParaRPr sz="2400" b="1" dirty="0">
              <a:latin typeface="楷体" panose="02010609060101010101" charset="-122"/>
              <a:cs typeface="楷体" panose="02010609060101010101" charset="-122"/>
            </a:endParaRPr>
          </a:p>
          <a:p>
            <a:pPr marL="88900" marR="82550" algn="just">
              <a:lnSpc>
                <a:spcPct val="150000"/>
              </a:lnSpc>
              <a:spcBef>
                <a:spcPts val="5"/>
              </a:spcBef>
            </a:pPr>
            <a:r>
              <a:rPr sz="2400" b="1" dirty="0">
                <a:latin typeface="楷体" panose="02010609060101010101" charset="-122"/>
                <a:cs typeface="楷体" panose="02010609060101010101" charset="-122"/>
              </a:rPr>
              <a:t>小伙子就盼望它早结果。 </a:t>
            </a:r>
            <a:endParaRPr sz="2400" b="1" dirty="0">
              <a:latin typeface="楷体" panose="02010609060101010101" charset="-122"/>
              <a:cs typeface="楷体" panose="02010609060101010101" charset="-122"/>
            </a:endParaRPr>
          </a:p>
          <a:p>
            <a:pPr marL="88900" marR="82550" algn="just">
              <a:lnSpc>
                <a:spcPct val="150000"/>
              </a:lnSpc>
              <a:spcBef>
                <a:spcPts val="5"/>
              </a:spcBef>
            </a:pPr>
            <a:r>
              <a:rPr sz="2400" b="1" dirty="0">
                <a:latin typeface="楷体" panose="02010609060101010101" charset="-122"/>
                <a:cs typeface="楷体" panose="02010609060101010101" charset="-122"/>
              </a:rPr>
              <a:t>奇怪的念头姑娘不懂得，</a:t>
            </a:r>
            <a:endParaRPr sz="2400">
              <a:latin typeface="楷体" panose="02010609060101010101" charset="-122"/>
              <a:cs typeface="楷体" panose="02010609060101010101" charset="-122"/>
            </a:endParaRPr>
          </a:p>
          <a:p>
            <a:pPr algn="ctr">
              <a:lnSpc>
                <a:spcPct val="100000"/>
              </a:lnSpc>
              <a:spcBef>
                <a:spcPts val="1440"/>
              </a:spcBef>
            </a:pPr>
            <a:r>
              <a:rPr sz="2400" b="1" dirty="0">
                <a:latin typeface="楷体" panose="02010609060101010101" charset="-122"/>
                <a:cs typeface="楷体" panose="02010609060101010101" charset="-122"/>
              </a:rPr>
              <a:t>她说：别用歌声打扰我。</a:t>
            </a:r>
            <a:endParaRPr sz="2400">
              <a:latin typeface="楷体" panose="02010609060101010101" charset="-122"/>
              <a:cs typeface="楷体" panose="02010609060101010101" charset="-122"/>
            </a:endParaRPr>
          </a:p>
          <a:p>
            <a:pPr algn="ctr">
              <a:lnSpc>
                <a:spcPct val="100000"/>
              </a:lnSpc>
              <a:spcBef>
                <a:spcPts val="1440"/>
              </a:spcBef>
            </a:pPr>
            <a:r>
              <a:rPr sz="2400" b="1" dirty="0">
                <a:latin typeface="楷体" panose="02010609060101010101" charset="-122"/>
                <a:cs typeface="楷体" panose="02010609060101010101" charset="-122"/>
              </a:rPr>
              <a:t>……</a:t>
            </a:r>
            <a:endParaRPr sz="2400">
              <a:latin typeface="楷体" panose="02010609060101010101" charset="-122"/>
              <a:cs typeface="楷体" panose="02010609060101010101" charset="-122"/>
            </a:endParaRPr>
          </a:p>
          <a:p>
            <a:pPr marL="242570">
              <a:lnSpc>
                <a:spcPct val="100000"/>
              </a:lnSpc>
              <a:spcBef>
                <a:spcPts val="1440"/>
              </a:spcBef>
            </a:pPr>
            <a:r>
              <a:rPr sz="2400" b="1" spc="-5" dirty="0">
                <a:latin typeface="楷体" panose="02010609060101010101" charset="-122"/>
                <a:cs typeface="楷体" panose="02010609060101010101" charset="-122"/>
              </a:rPr>
              <a:t>姑娘踏着草坪过来了，</a:t>
            </a:r>
            <a:endParaRPr sz="2400">
              <a:latin typeface="楷体" panose="02010609060101010101" charset="-122"/>
              <a:cs typeface="楷体" panose="02010609060101010101" charset="-122"/>
            </a:endParaRPr>
          </a:p>
          <a:p>
            <a:pPr marL="242570" marR="5080" indent="-230505">
              <a:lnSpc>
                <a:spcPct val="150000"/>
              </a:lnSpc>
              <a:spcBef>
                <a:spcPts val="5"/>
              </a:spcBef>
            </a:pPr>
            <a:r>
              <a:rPr sz="2400" b="1" dirty="0">
                <a:latin typeface="楷体" panose="02010609060101010101" charset="-122"/>
                <a:cs typeface="楷体" panose="02010609060101010101" charset="-122"/>
              </a:rPr>
              <a:t>她的笑容里藏着什么</a:t>
            </a:r>
            <a:r>
              <a:rPr sz="2400" b="1" dirty="0">
                <a:latin typeface="楷体" panose="02010609060101010101" charset="-122"/>
                <a:cs typeface="楷体" panose="02010609060101010101" charset="-122"/>
              </a:rPr>
              <a:t>?…… </a:t>
            </a:r>
            <a:endParaRPr sz="2400" b="1" dirty="0">
              <a:latin typeface="楷体" panose="02010609060101010101" charset="-122"/>
              <a:cs typeface="楷体" panose="02010609060101010101" charset="-122"/>
            </a:endParaRPr>
          </a:p>
          <a:p>
            <a:pPr marL="242570" marR="5080" indent="-230505">
              <a:lnSpc>
                <a:spcPct val="150000"/>
              </a:lnSpc>
              <a:spcBef>
                <a:spcPts val="5"/>
              </a:spcBef>
            </a:pPr>
            <a:r>
              <a:rPr sz="2400" b="1" dirty="0">
                <a:latin typeface="楷体" panose="02010609060101010101" charset="-122"/>
                <a:cs typeface="楷体" panose="02010609060101010101" charset="-122"/>
              </a:rPr>
              <a:t>说出那句真心的话吧</a:t>
            </a:r>
            <a:r>
              <a:rPr sz="2400" b="1" spc="-10" dirty="0">
                <a:latin typeface="楷体" panose="02010609060101010101" charset="-122"/>
                <a:cs typeface="楷体" panose="02010609060101010101" charset="-122"/>
              </a:rPr>
              <a:t>! </a:t>
            </a:r>
            <a:endParaRPr sz="2400" b="1" spc="-10" dirty="0">
              <a:latin typeface="楷体" panose="02010609060101010101" charset="-122"/>
              <a:cs typeface="楷体" panose="02010609060101010101" charset="-122"/>
            </a:endParaRPr>
          </a:p>
          <a:p>
            <a:pPr marL="242570" marR="5080" indent="-230505">
              <a:lnSpc>
                <a:spcPct val="150000"/>
              </a:lnSpc>
              <a:spcBef>
                <a:spcPts val="5"/>
              </a:spcBef>
            </a:pPr>
            <a:r>
              <a:rPr sz="2400" b="1" spc="-10" dirty="0">
                <a:latin typeface="楷体" panose="02010609060101010101" charset="-122"/>
                <a:cs typeface="楷体" panose="02010609060101010101" charset="-122"/>
              </a:rPr>
              <a:t> </a:t>
            </a:r>
            <a:r>
              <a:rPr sz="2400" b="1" dirty="0">
                <a:latin typeface="楷体" panose="02010609060101010101" charset="-122"/>
                <a:cs typeface="楷体" panose="02010609060101010101" charset="-122"/>
              </a:rPr>
              <a:t>种下的爱情已该收获。</a:t>
            </a:r>
            <a:endParaRPr sz="2400">
              <a:latin typeface="楷体" panose="02010609060101010101" charset="-122"/>
              <a:cs typeface="楷体" panose="02010609060101010101" charset="-122"/>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grpSp>
        <p:nvGrpSpPr>
          <p:cNvPr id="6" name="object 6"/>
          <p:cNvGrpSpPr/>
          <p:nvPr/>
        </p:nvGrpSpPr>
        <p:grpSpPr>
          <a:xfrm>
            <a:off x="9326880" y="0"/>
            <a:ext cx="2871470" cy="1664335"/>
            <a:chOff x="9326880" y="0"/>
            <a:chExt cx="2871470" cy="1664335"/>
          </a:xfrm>
        </p:grpSpPr>
        <p:sp>
          <p:nvSpPr>
            <p:cNvPr id="7" name="object 7"/>
            <p:cNvSpPr/>
            <p:nvPr/>
          </p:nvSpPr>
          <p:spPr>
            <a:xfrm>
              <a:off x="11120628" y="1101852"/>
              <a:ext cx="1071880" cy="186055"/>
            </a:xfrm>
            <a:custGeom>
              <a:avLst/>
              <a:gdLst/>
              <a:ahLst/>
              <a:cxnLst/>
              <a:rect l="l" t="t" r="r" b="b"/>
              <a:pathLst>
                <a:path w="1071879" h="186055">
                  <a:moveTo>
                    <a:pt x="0" y="185927"/>
                  </a:moveTo>
                  <a:lnTo>
                    <a:pt x="1071372" y="185927"/>
                  </a:lnTo>
                  <a:lnTo>
                    <a:pt x="1071372" y="0"/>
                  </a:lnTo>
                  <a:lnTo>
                    <a:pt x="0" y="0"/>
                  </a:lnTo>
                  <a:lnTo>
                    <a:pt x="0" y="185927"/>
                  </a:lnTo>
                  <a:close/>
                </a:path>
              </a:pathLst>
            </a:custGeom>
            <a:ln w="12192">
              <a:solidFill>
                <a:srgbClr val="333399"/>
              </a:solidFill>
            </a:ln>
          </p:spPr>
          <p:txBody>
            <a:bodyPr wrap="square" lIns="0" tIns="0" rIns="0" bIns="0" rtlCol="0"/>
            <a:lstStyle/>
            <a:p/>
          </p:txBody>
        </p:sp>
        <p:pic>
          <p:nvPicPr>
            <p:cNvPr id="8" name="object 8"/>
            <p:cNvPicPr/>
            <p:nvPr/>
          </p:nvPicPr>
          <p:blipFill>
            <a:blip r:embed="rId4" cstate="print"/>
            <a:stretch>
              <a:fillRect/>
            </a:stretch>
          </p:blipFill>
          <p:spPr>
            <a:xfrm>
              <a:off x="9326880" y="0"/>
              <a:ext cx="2865120" cy="1664208"/>
            </a:xfrm>
            <a:prstGeom prst="rect">
              <a:avLst/>
            </a:prstGeom>
          </p:spPr>
        </p:pic>
      </p:grpSp>
      <p:sp>
        <p:nvSpPr>
          <p:cNvPr id="9" name="object 9"/>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tabLst>
                <a:tab pos="684530" algn="l"/>
                <a:tab pos="1827530" algn="l"/>
              </a:tabLst>
            </a:pPr>
            <a:r>
              <a:rPr spc="-5" dirty="0"/>
              <a:t>4</a:t>
            </a:r>
            <a:r>
              <a:rPr spc="-15" dirty="0"/>
              <a:t>.</a:t>
            </a:r>
            <a:r>
              <a:rPr spc="-5" dirty="0"/>
              <a:t>5</a:t>
            </a:r>
            <a:r>
              <a:rPr dirty="0"/>
              <a:t>	</a:t>
            </a:r>
            <a:r>
              <a:rPr spc="-5" dirty="0"/>
              <a:t>第五节</a:t>
            </a:r>
            <a:r>
              <a:rPr dirty="0"/>
              <a:t>	</a:t>
            </a:r>
            <a:r>
              <a:rPr spc="-5" dirty="0"/>
              <a:t>“十七年”戏剧</a:t>
            </a:r>
            <a:endParaRPr spc="-5" dirty="0"/>
          </a:p>
        </p:txBody>
      </p:sp>
      <p:sp>
        <p:nvSpPr>
          <p:cNvPr id="10" name="object 10"/>
          <p:cNvSpPr txBox="1"/>
          <p:nvPr/>
        </p:nvSpPr>
        <p:spPr>
          <a:xfrm>
            <a:off x="78739" y="1214754"/>
            <a:ext cx="18542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cs typeface="微软雅黑" panose="020B0503020204020204" charset="-122"/>
              </a:rPr>
              <a:t>（一）初期：</a:t>
            </a:r>
            <a:endParaRPr sz="2400">
              <a:latin typeface="微软雅黑" panose="020B0503020204020204" charset="-122"/>
              <a:cs typeface="微软雅黑" panose="020B0503020204020204" charset="-122"/>
            </a:endParaRPr>
          </a:p>
        </p:txBody>
      </p:sp>
      <p:sp>
        <p:nvSpPr>
          <p:cNvPr id="11" name="object 11"/>
          <p:cNvSpPr txBox="1"/>
          <p:nvPr/>
        </p:nvSpPr>
        <p:spPr>
          <a:xfrm>
            <a:off x="78739" y="1946275"/>
            <a:ext cx="11708130" cy="3692525"/>
          </a:xfrm>
          <a:prstGeom prst="rect">
            <a:avLst/>
          </a:prstGeom>
        </p:spPr>
        <p:txBody>
          <a:bodyPr vert="horz" wrap="square" lIns="0" tIns="12700" rIns="0" bIns="0" rtlCol="0">
            <a:spAutoFit/>
          </a:bodyPr>
          <a:lstStyle/>
          <a:p>
            <a:pPr marL="264795" indent="-252730">
              <a:lnSpc>
                <a:spcPct val="100000"/>
              </a:lnSpc>
              <a:spcBef>
                <a:spcPts val="100"/>
              </a:spcBef>
              <a:buSzPct val="96000"/>
              <a:buFont typeface="΢"/>
              <a:buAutoNum type="arabicPeriod"/>
              <a:tabLst>
                <a:tab pos="265430" algn="l"/>
              </a:tabLst>
            </a:pPr>
            <a:r>
              <a:rPr sz="2400" b="1" dirty="0">
                <a:latin typeface="微软雅黑" panose="020B0503020204020204" charset="-122"/>
                <a:ea typeface="微软雅黑" panose="020B0503020204020204" charset="-122"/>
                <a:cs typeface="微软雅黑" panose="020B0503020204020204" charset="-122"/>
              </a:rPr>
              <a:t>工业题材：代表</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夏衍</a:t>
            </a:r>
            <a:r>
              <a:rPr sz="2400" b="1" spc="-5" dirty="0">
                <a:latin typeface="微软雅黑" panose="020B0503020204020204" charset="-122"/>
                <a:ea typeface="微软雅黑" panose="020B0503020204020204" charset="-122"/>
                <a:cs typeface="微软雅黑" panose="020B0503020204020204" charset="-122"/>
              </a:rPr>
              <a:t>1949</a:t>
            </a:r>
            <a:r>
              <a:rPr sz="2400" b="1" dirty="0">
                <a:latin typeface="微软雅黑" panose="020B0503020204020204" charset="-122"/>
                <a:ea typeface="微软雅黑" panose="020B0503020204020204" charset="-122"/>
                <a:cs typeface="微软雅黑" panose="020B0503020204020204" charset="-122"/>
              </a:rPr>
              <a:t>年以后的第一部话剧作品《考验》</a:t>
            </a:r>
            <a:r>
              <a:rPr sz="2400" b="1" dirty="0">
                <a:solidFill>
                  <a:srgbClr val="C00000"/>
                </a:solidFill>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崔德志《刘莲英》</a:t>
            </a:r>
            <a:endParaRPr sz="2400" b="1">
              <a:latin typeface="微软雅黑" panose="020B0503020204020204" charset="-122"/>
              <a:ea typeface="微软雅黑" panose="020B0503020204020204" charset="-122"/>
              <a:cs typeface="微软雅黑" panose="020B0503020204020204" charset="-122"/>
            </a:endParaRPr>
          </a:p>
          <a:p>
            <a:pPr marL="265430" marR="370840" indent="-265430">
              <a:lnSpc>
                <a:spcPct val="200000"/>
              </a:lnSpc>
              <a:buSzPct val="96000"/>
              <a:buFont typeface="΢"/>
              <a:buAutoNum type="arabicPeriod"/>
              <a:tabLst>
                <a:tab pos="265430" algn="l"/>
              </a:tabLst>
            </a:pPr>
            <a:r>
              <a:rPr sz="2400" b="1" dirty="0">
                <a:latin typeface="微软雅黑" panose="020B0503020204020204" charset="-122"/>
                <a:ea typeface="微软雅黑" panose="020B0503020204020204" charset="-122"/>
                <a:cs typeface="微软雅黑" panose="020B0503020204020204" charset="-122"/>
              </a:rPr>
              <a:t>农村题材：安波编剧的《春风吹到诺敏河》，</a:t>
            </a:r>
            <a:r>
              <a:rPr sz="2400" b="1" spc="-90" dirty="0">
                <a:latin typeface="微软雅黑" panose="020B0503020204020204" charset="-122"/>
                <a:ea typeface="微软雅黑" panose="020B0503020204020204" charset="-122"/>
                <a:cs typeface="微软雅黑" panose="020B0503020204020204" charset="-122"/>
              </a:rPr>
              <a:t> </a:t>
            </a:r>
            <a:r>
              <a:rPr sz="2400" b="1" dirty="0">
                <a:latin typeface="微软雅黑" panose="020B0503020204020204" charset="-122"/>
                <a:ea typeface="微软雅黑" panose="020B0503020204020204" charset="-122"/>
                <a:cs typeface="微软雅黑" panose="020B0503020204020204" charset="-122"/>
              </a:rPr>
              <a:t>第一次把农业合作化运动搬上舞台。 海</a:t>
            </a:r>
            <a:r>
              <a:rPr sz="2400" b="1" spc="-5" dirty="0">
                <a:latin typeface="微软雅黑" panose="020B0503020204020204" charset="-122"/>
                <a:ea typeface="微软雅黑" panose="020B0503020204020204" charset="-122"/>
                <a:cs typeface="微软雅黑" panose="020B0503020204020204" charset="-122"/>
              </a:rPr>
              <a:t>默</a:t>
            </a:r>
            <a:r>
              <a:rPr sz="2400" b="1" dirty="0">
                <a:solidFill>
                  <a:srgbClr val="C00000"/>
                </a:solidFill>
                <a:latin typeface="微软雅黑" panose="020B0503020204020204" charset="-122"/>
                <a:ea typeface="微软雅黑" panose="020B0503020204020204" charset="-122"/>
                <a:cs typeface="微软雅黑" panose="020B0503020204020204" charset="-122"/>
              </a:rPr>
              <a:t>《洞箫横吹》（新编历史剧）</a:t>
            </a:r>
            <a:r>
              <a:rPr sz="2400" b="1" dirty="0">
                <a:latin typeface="微软雅黑" panose="020B0503020204020204" charset="-122"/>
                <a:ea typeface="微软雅黑" panose="020B0503020204020204" charset="-122"/>
                <a:cs typeface="微软雅黑" panose="020B0503020204020204" charset="-122"/>
              </a:rPr>
              <a:t>、</a:t>
            </a:r>
            <a:r>
              <a:rPr sz="2400" b="1" dirty="0">
                <a:solidFill>
                  <a:srgbClr val="C00000"/>
                </a:solidFill>
                <a:latin typeface="微软雅黑" panose="020B0503020204020204" charset="-122"/>
                <a:ea typeface="微软雅黑" panose="020B0503020204020204" charset="-122"/>
                <a:cs typeface="微软雅黑" panose="020B0503020204020204" charset="-122"/>
              </a:rPr>
              <a:t>孙芋《妇女代表》</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buFont typeface="΢"/>
              <a:buAutoNum type="arabicPeriod"/>
            </a:pPr>
            <a:endParaRPr sz="1550" b="1">
              <a:latin typeface="微软雅黑" panose="020B0503020204020204" charset="-122"/>
              <a:ea typeface="微软雅黑" panose="020B0503020204020204" charset="-122"/>
              <a:cs typeface="微软雅黑" panose="020B0503020204020204" charset="-122"/>
            </a:endParaRPr>
          </a:p>
          <a:p>
            <a:pPr marL="264795" indent="-252730">
              <a:lnSpc>
                <a:spcPct val="100000"/>
              </a:lnSpc>
              <a:buSzPct val="96000"/>
              <a:buFont typeface="΢"/>
              <a:buAutoNum type="arabicPeriod"/>
              <a:tabLst>
                <a:tab pos="265430" algn="l"/>
              </a:tabLst>
            </a:pPr>
            <a:r>
              <a:rPr sz="2400" b="1" dirty="0">
                <a:latin typeface="微软雅黑" panose="020B0503020204020204" charset="-122"/>
                <a:ea typeface="微软雅黑" panose="020B0503020204020204" charset="-122"/>
                <a:cs typeface="微软雅黑" panose="020B0503020204020204" charset="-122"/>
              </a:rPr>
              <a:t>革命战争题材：陈其通《万水千山》、宋之《保卫和平》、胡可《战线南移》</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buFont typeface="΢"/>
              <a:buAutoNum type="arabicPeriod"/>
            </a:pPr>
            <a:endParaRPr sz="1550" b="1">
              <a:latin typeface="微软雅黑" panose="020B0503020204020204" charset="-122"/>
              <a:ea typeface="微软雅黑" panose="020B0503020204020204" charset="-122"/>
              <a:cs typeface="微软雅黑" panose="020B0503020204020204" charset="-122"/>
            </a:endParaRPr>
          </a:p>
          <a:p>
            <a:pPr marL="264795" indent="-252730">
              <a:lnSpc>
                <a:spcPct val="100000"/>
              </a:lnSpc>
              <a:buSzPct val="96000"/>
              <a:buFont typeface="΢"/>
              <a:buAutoNum type="arabicPeriod"/>
              <a:tabLst>
                <a:tab pos="265430" algn="l"/>
              </a:tabLst>
            </a:pPr>
            <a:r>
              <a:rPr sz="2400" b="1" dirty="0">
                <a:latin typeface="微软雅黑" panose="020B0503020204020204" charset="-122"/>
                <a:ea typeface="微软雅黑" panose="020B0503020204020204" charset="-122"/>
                <a:cs typeface="微软雅黑" panose="020B0503020204020204" charset="-122"/>
              </a:rPr>
              <a:t>知识分子题材：曹禺《明朗的天》</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buFont typeface="΢"/>
              <a:buAutoNum type="arabicPeriod"/>
            </a:pPr>
            <a:endParaRPr sz="1550" b="1">
              <a:latin typeface="微软雅黑" panose="020B0503020204020204" charset="-122"/>
              <a:ea typeface="微软雅黑" panose="020B0503020204020204" charset="-122"/>
              <a:cs typeface="微软雅黑" panose="020B0503020204020204" charset="-122"/>
            </a:endParaRPr>
          </a:p>
          <a:p>
            <a:pPr marL="264795" indent="-252730">
              <a:lnSpc>
                <a:spcPct val="100000"/>
              </a:lnSpc>
              <a:buSzPct val="96000"/>
              <a:buFont typeface="΢"/>
              <a:buAutoNum type="arabicPeriod"/>
              <a:tabLst>
                <a:tab pos="265430" algn="l"/>
              </a:tabLst>
            </a:pPr>
            <a:r>
              <a:rPr sz="2400" b="1" dirty="0">
                <a:latin typeface="微软雅黑" panose="020B0503020204020204" charset="-122"/>
                <a:ea typeface="微软雅黑" panose="020B0503020204020204" charset="-122"/>
                <a:cs typeface="微软雅黑" panose="020B0503020204020204" charset="-122"/>
              </a:rPr>
              <a:t>歌颂社会题材：老舍</a:t>
            </a:r>
            <a:r>
              <a:rPr sz="2400" b="1" dirty="0">
                <a:solidFill>
                  <a:srgbClr val="FF0000"/>
                </a:solidFill>
                <a:latin typeface="微软雅黑" panose="020B0503020204020204" charset="-122"/>
                <a:ea typeface="微软雅黑" panose="020B0503020204020204" charset="-122"/>
                <a:cs typeface="微软雅黑" panose="020B0503020204020204" charset="-122"/>
              </a:rPr>
              <a:t>《龙须沟》</a:t>
            </a:r>
            <a:endParaRPr sz="24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12" name="object 12"/>
          <p:cNvSpPr txBox="1"/>
          <p:nvPr/>
        </p:nvSpPr>
        <p:spPr>
          <a:xfrm>
            <a:off x="504240" y="171703"/>
            <a:ext cx="34861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微软雅黑" panose="020B0503020204020204" charset="-122"/>
                <a:cs typeface="微软雅黑" panose="020B0503020204020204" charset="-122"/>
              </a:rPr>
              <a:t>4.5</a:t>
            </a:r>
            <a:endParaRPr sz="1800">
              <a:latin typeface="微软雅黑" panose="020B0503020204020204" charset="-122"/>
              <a:cs typeface="微软雅黑" panose="020B0503020204020204" charset="-122"/>
            </a:endParaRPr>
          </a:p>
        </p:txBody>
      </p:sp>
      <p:grpSp>
        <p:nvGrpSpPr>
          <p:cNvPr id="13" name="object 13"/>
          <p:cNvGrpSpPr/>
          <p:nvPr/>
        </p:nvGrpSpPr>
        <p:grpSpPr>
          <a:xfrm>
            <a:off x="2212848" y="1129283"/>
            <a:ext cx="965200" cy="532130"/>
            <a:chOff x="2212848" y="1129283"/>
            <a:chExt cx="965200" cy="532130"/>
          </a:xfrm>
        </p:grpSpPr>
        <p:sp>
          <p:nvSpPr>
            <p:cNvPr id="14" name="object 14"/>
            <p:cNvSpPr/>
            <p:nvPr/>
          </p:nvSpPr>
          <p:spPr>
            <a:xfrm>
              <a:off x="2227326" y="1143761"/>
              <a:ext cx="935990" cy="502920"/>
            </a:xfrm>
            <a:custGeom>
              <a:avLst/>
              <a:gdLst/>
              <a:ahLst/>
              <a:cxnLst/>
              <a:rect l="l" t="t" r="r" b="b"/>
              <a:pathLst>
                <a:path w="935989" h="502919">
                  <a:moveTo>
                    <a:pt x="684276" y="0"/>
                  </a:moveTo>
                  <a:lnTo>
                    <a:pt x="0" y="0"/>
                  </a:lnTo>
                  <a:lnTo>
                    <a:pt x="0" y="502920"/>
                  </a:lnTo>
                  <a:lnTo>
                    <a:pt x="684276" y="502920"/>
                  </a:lnTo>
                  <a:lnTo>
                    <a:pt x="935736" y="251460"/>
                  </a:lnTo>
                  <a:lnTo>
                    <a:pt x="684276" y="0"/>
                  </a:lnTo>
                  <a:close/>
                </a:path>
              </a:pathLst>
            </a:custGeom>
            <a:solidFill>
              <a:srgbClr val="00AF50"/>
            </a:solidFill>
          </p:spPr>
          <p:txBody>
            <a:bodyPr wrap="square" lIns="0" tIns="0" rIns="0" bIns="0" rtlCol="0"/>
            <a:lstStyle/>
            <a:p/>
          </p:txBody>
        </p:sp>
        <p:sp>
          <p:nvSpPr>
            <p:cNvPr id="15" name="object 15"/>
            <p:cNvSpPr/>
            <p:nvPr/>
          </p:nvSpPr>
          <p:spPr>
            <a:xfrm>
              <a:off x="2227326" y="1143761"/>
              <a:ext cx="935990" cy="502920"/>
            </a:xfrm>
            <a:custGeom>
              <a:avLst/>
              <a:gdLst/>
              <a:ahLst/>
              <a:cxnLst/>
              <a:rect l="l" t="t" r="r" b="b"/>
              <a:pathLst>
                <a:path w="935989" h="502919">
                  <a:moveTo>
                    <a:pt x="0" y="0"/>
                  </a:moveTo>
                  <a:lnTo>
                    <a:pt x="684276" y="0"/>
                  </a:lnTo>
                  <a:lnTo>
                    <a:pt x="935736" y="251460"/>
                  </a:lnTo>
                  <a:lnTo>
                    <a:pt x="684276" y="502920"/>
                  </a:lnTo>
                  <a:lnTo>
                    <a:pt x="0" y="502920"/>
                  </a:lnTo>
                  <a:lnTo>
                    <a:pt x="0" y="0"/>
                  </a:lnTo>
                  <a:close/>
                </a:path>
              </a:pathLst>
            </a:custGeom>
            <a:ln w="28956">
              <a:solidFill>
                <a:srgbClr val="00AF50"/>
              </a:solidFill>
            </a:ln>
          </p:spPr>
          <p:txBody>
            <a:bodyPr wrap="square" lIns="0" tIns="0" rIns="0" bIns="0" rtlCol="0"/>
            <a:lstStyle/>
            <a:p/>
          </p:txBody>
        </p:sp>
      </p:grpSp>
      <p:sp>
        <p:nvSpPr>
          <p:cNvPr id="16" name="object 16"/>
          <p:cNvSpPr txBox="1"/>
          <p:nvPr/>
        </p:nvSpPr>
        <p:spPr>
          <a:xfrm>
            <a:off x="2465958" y="1187322"/>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7" name="object 17"/>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1085" y="912495"/>
            <a:ext cx="8531860" cy="4707890"/>
          </a:xfrm>
          <a:prstGeom prst="rect">
            <a:avLst/>
          </a:prstGeom>
          <a:noFill/>
        </p:spPr>
        <p:txBody>
          <a:bodyPr wrap="square" rtlCol="0" anchor="t">
            <a:spAutoFit/>
          </a:bodyPr>
          <a:p>
            <a:r>
              <a:rPr lang="zh-CN" altLang="en-US" sz="2000" b="1">
                <a:latin typeface="微软雅黑" panose="020B0503020204020204" charset="-122"/>
                <a:ea typeface="微软雅黑" panose="020B0503020204020204" charset="-122"/>
                <a:cs typeface="微软雅黑" panose="020B0503020204020204" charset="-122"/>
              </a:rPr>
              <a:t>该剧描写了北京一条水沟旁一个小杂院4户人家在社会变革中的不同遭遇，解放前，北京龙须沟是条臭水沟，沟旁住满了各式各样卖力气、耍手艺的下层劳动人民。这些居民经常遭受国民党、恶霸、流氓的迫害和恶劣环境的威胁，生活凄惨。</a:t>
            </a:r>
            <a:endParaRPr lang="zh-CN" altLang="en-US" sz="2000" b="1">
              <a:latin typeface="微软雅黑" panose="020B0503020204020204" charset="-122"/>
              <a:ea typeface="微软雅黑" panose="020B0503020204020204" charset="-122"/>
              <a:cs typeface="微软雅黑" panose="020B0503020204020204" charset="-122"/>
            </a:endParaRPr>
          </a:p>
          <a:p>
            <a:r>
              <a:rPr lang="zh-CN" altLang="en-US" sz="2000" b="1">
                <a:latin typeface="微软雅黑" panose="020B0503020204020204" charset="-122"/>
                <a:ea typeface="微软雅黑" panose="020B0503020204020204" charset="-122"/>
                <a:cs typeface="微软雅黑" panose="020B0503020204020204" charset="-122"/>
              </a:rPr>
              <a:t>为人耿直正派的老艺人程宝庆，原在一家茶馆里唱单弦，因拒绝到恶霸黑旋风家唱堂会，被其爪牙打伤，逃到龙须沟居住，靠妻子程娘子摆烟摊过日子。程宝庆满怀忧愤，但人们不理解他，都叫他疯子。只有程娘子忍辱负重，希望丈夫能等到再出头的日子。</a:t>
            </a:r>
            <a:endParaRPr lang="zh-CN" altLang="en-US" sz="2000" b="1">
              <a:latin typeface="微软雅黑" panose="020B0503020204020204" charset="-122"/>
              <a:ea typeface="微软雅黑" panose="020B0503020204020204" charset="-122"/>
              <a:cs typeface="微软雅黑" panose="020B0503020204020204" charset="-122"/>
            </a:endParaRPr>
          </a:p>
          <a:p>
            <a:r>
              <a:rPr lang="zh-CN" altLang="en-US" sz="2000" b="1">
                <a:latin typeface="微软雅黑" panose="020B0503020204020204" charset="-122"/>
                <a:ea typeface="微软雅黑" panose="020B0503020204020204" charset="-122"/>
                <a:cs typeface="微软雅黑" panose="020B0503020204020204" charset="-122"/>
              </a:rPr>
              <a:t>小恶霸冯狗子抢了程娘子的烟。同院的三轮车工人丁四也受到恶霸欺凌。正直的泥瓦匠赵老头为他们打抱不平，无济于事。</a:t>
            </a:r>
            <a:endParaRPr lang="zh-CN" altLang="en-US" sz="2000" b="1">
              <a:latin typeface="微软雅黑" panose="020B0503020204020204" charset="-122"/>
              <a:ea typeface="微软雅黑" panose="020B0503020204020204" charset="-122"/>
              <a:cs typeface="微软雅黑" panose="020B0503020204020204" charset="-122"/>
            </a:endParaRPr>
          </a:p>
          <a:p>
            <a:r>
              <a:rPr lang="zh-CN" altLang="en-US" sz="2000" b="1">
                <a:latin typeface="微软雅黑" panose="020B0503020204020204" charset="-122"/>
                <a:ea typeface="微软雅黑" panose="020B0503020204020204" charset="-122"/>
                <a:cs typeface="微软雅黑" panose="020B0503020204020204" charset="-122"/>
              </a:rPr>
              <a:t>不久，丁四的女儿小妞子掉进了脏臭的龙须沟，被淹死了。解放后，龙须沟同北京一起获得了新生。人民政府法办了恶霸流氓黑旋风与冯狗子，治理了龙须沟，龙须沟沿岸人民过上了幸福的生活。该片描写了生活在同一地域的人民在旧社会和新社会的不同生活遭遇，歌颂了人民政府关心群众，为人民谋利益，并使其过上好日子的伟大业绩。</a:t>
            </a:r>
            <a:endParaRPr lang="zh-CN" altLang="en-US" sz="2000" b="1">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41680" y="349377"/>
            <a:ext cx="4060190" cy="406400"/>
          </a:xfrm>
          <a:prstGeom prst="rect">
            <a:avLst/>
          </a:prstGeom>
        </p:spPr>
        <p:txBody>
          <a:bodyPr vert="horz" wrap="square" lIns="0" tIns="12065" rIns="0" bIns="0" rtlCol="0">
            <a:spAutoFit/>
          </a:bodyPr>
          <a:lstStyle/>
          <a:p>
            <a:pPr marL="12700">
              <a:lnSpc>
                <a:spcPct val="100000"/>
              </a:lnSpc>
              <a:spcBef>
                <a:spcPts val="95"/>
              </a:spcBef>
              <a:tabLst>
                <a:tab pos="684530" algn="l"/>
                <a:tab pos="1827530" algn="l"/>
              </a:tabLst>
            </a:pPr>
            <a:r>
              <a:rPr spc="-5" dirty="0"/>
              <a:t>4</a:t>
            </a:r>
            <a:r>
              <a:rPr spc="-15" dirty="0"/>
              <a:t>.</a:t>
            </a:r>
            <a:r>
              <a:rPr spc="-5" dirty="0"/>
              <a:t>5</a:t>
            </a:r>
            <a:r>
              <a:rPr dirty="0"/>
              <a:t>	</a:t>
            </a:r>
            <a:r>
              <a:rPr spc="-5" dirty="0"/>
              <a:t>第五节</a:t>
            </a:r>
            <a:r>
              <a:rPr dirty="0"/>
              <a:t>	</a:t>
            </a:r>
            <a:r>
              <a:rPr spc="-5" dirty="0"/>
              <a:t>“十七年”戏剧</a:t>
            </a:r>
            <a:endParaRPr spc="-5" dirty="0"/>
          </a:p>
        </p:txBody>
      </p:sp>
      <p:sp>
        <p:nvSpPr>
          <p:cNvPr id="7" name="object 7"/>
          <p:cNvSpPr txBox="1"/>
          <p:nvPr/>
        </p:nvSpPr>
        <p:spPr>
          <a:xfrm>
            <a:off x="183591" y="993394"/>
            <a:ext cx="412877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cs typeface="微软雅黑" panose="020B0503020204020204" charset="-122"/>
              </a:rPr>
              <a:t>（二）</a:t>
            </a:r>
            <a:r>
              <a:rPr sz="2400" b="1" spc="-5" dirty="0">
                <a:latin typeface="微软雅黑" panose="020B0503020204020204" charset="-122"/>
                <a:cs typeface="微软雅黑" panose="020B0503020204020204" charset="-122"/>
              </a:rPr>
              <a:t>50</a:t>
            </a:r>
            <a:r>
              <a:rPr sz="2400" b="1" dirty="0">
                <a:latin typeface="微软雅黑" panose="020B0503020204020204" charset="-122"/>
                <a:cs typeface="微软雅黑" panose="020B0503020204020204" charset="-122"/>
              </a:rPr>
              <a:t>年代末，</a:t>
            </a:r>
            <a:r>
              <a:rPr sz="2400" b="1" spc="-5" dirty="0">
                <a:latin typeface="微软雅黑" panose="020B0503020204020204" charset="-122"/>
                <a:cs typeface="微软雅黑" panose="020B0503020204020204" charset="-122"/>
              </a:rPr>
              <a:t>60</a:t>
            </a:r>
            <a:r>
              <a:rPr sz="2400" b="1" dirty="0">
                <a:latin typeface="微软雅黑" panose="020B0503020204020204" charset="-122"/>
                <a:cs typeface="微软雅黑" panose="020B0503020204020204" charset="-122"/>
              </a:rPr>
              <a:t>年代初：</a:t>
            </a:r>
            <a:endParaRPr sz="2400">
              <a:latin typeface="微软雅黑" panose="020B0503020204020204" charset="-122"/>
              <a:cs typeface="微软雅黑" panose="020B0503020204020204" charset="-122"/>
            </a:endParaRPr>
          </a:p>
        </p:txBody>
      </p:sp>
      <p:sp>
        <p:nvSpPr>
          <p:cNvPr id="8" name="object 8"/>
          <p:cNvSpPr txBox="1"/>
          <p:nvPr/>
        </p:nvSpPr>
        <p:spPr>
          <a:xfrm>
            <a:off x="183591" y="1688719"/>
            <a:ext cx="11795125" cy="1710055"/>
          </a:xfrm>
          <a:prstGeom prst="rect">
            <a:avLst/>
          </a:prstGeom>
        </p:spPr>
        <p:txBody>
          <a:bodyPr vert="horz" wrap="square" lIns="0" tIns="12700" rIns="0" bIns="0" rtlCol="0">
            <a:spAutoFit/>
          </a:bodyPr>
          <a:lstStyle/>
          <a:p>
            <a:pPr marL="264795" indent="-252730">
              <a:lnSpc>
                <a:spcPct val="100000"/>
              </a:lnSpc>
              <a:spcBef>
                <a:spcPts val="100"/>
              </a:spcBef>
              <a:buSzPct val="96000"/>
              <a:buFont typeface="΢"/>
              <a:buAutoNum type="arabicPeriod"/>
              <a:tabLst>
                <a:tab pos="265430" algn="l"/>
              </a:tabLst>
            </a:pPr>
            <a:r>
              <a:rPr sz="2400" b="1" dirty="0">
                <a:latin typeface="微软雅黑" panose="020B0503020204020204" charset="-122"/>
                <a:ea typeface="微软雅黑" panose="020B0503020204020204" charset="-122"/>
                <a:cs typeface="微软雅黑" panose="020B0503020204020204" charset="-122"/>
              </a:rPr>
              <a:t>“话剧民族化”：老舍《茶馆》、沈西蒙《霓虹灯下的哨兵》、刘川《第二个春天》</a:t>
            </a:r>
            <a:endParaRPr sz="2400" b="1">
              <a:latin typeface="微软雅黑" panose="020B0503020204020204" charset="-122"/>
              <a:ea typeface="微软雅黑" panose="020B0503020204020204" charset="-122"/>
              <a:cs typeface="微软雅黑" panose="020B0503020204020204" charset="-122"/>
            </a:endParaRPr>
          </a:p>
          <a:p>
            <a:pPr marL="12700" marR="5080">
              <a:lnSpc>
                <a:spcPct val="170000"/>
              </a:lnSpc>
              <a:spcBef>
                <a:spcPts val="570"/>
              </a:spcBef>
              <a:buSzPct val="96000"/>
              <a:buFont typeface="΢"/>
              <a:buAutoNum type="arabicPeriod"/>
              <a:tabLst>
                <a:tab pos="444500" algn="l"/>
                <a:tab pos="445770" algn="l"/>
                <a:tab pos="2027555" algn="l"/>
              </a:tabLst>
            </a:pPr>
            <a:r>
              <a:rPr sz="2400" b="1" dirty="0">
                <a:latin typeface="微软雅黑" panose="020B0503020204020204" charset="-122"/>
                <a:ea typeface="微软雅黑" panose="020B0503020204020204" charset="-122"/>
                <a:cs typeface="微软雅黑" panose="020B0503020204020204" charset="-122"/>
              </a:rPr>
              <a:t>历史剧：	郭沫若《蔡文姬》、《武则天》；田汉的《关汉卿》、《文成公主》；曹 禺、于是之《胆剑篇》，丁西林《孟丽君》</a:t>
            </a:r>
            <a:endParaRPr sz="2400" b="1">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900683" y="4343400"/>
            <a:ext cx="3777996" cy="1591056"/>
          </a:xfrm>
          <a:prstGeom prst="rect">
            <a:avLst/>
          </a:prstGeom>
        </p:spPr>
      </p:pic>
      <p:pic>
        <p:nvPicPr>
          <p:cNvPr id="10" name="object 10"/>
          <p:cNvPicPr/>
          <p:nvPr/>
        </p:nvPicPr>
        <p:blipFill>
          <a:blip r:embed="rId5" cstate="print"/>
          <a:stretch>
            <a:fillRect/>
          </a:stretch>
        </p:blipFill>
        <p:spPr>
          <a:xfrm>
            <a:off x="7513319" y="4343400"/>
            <a:ext cx="2990087" cy="1481328"/>
          </a:xfrm>
          <a:prstGeom prst="rect">
            <a:avLst/>
          </a:prstGeom>
        </p:spPr>
      </p:pic>
      <p:pic>
        <p:nvPicPr>
          <p:cNvPr id="11" name="object 11"/>
          <p:cNvPicPr/>
          <p:nvPr/>
        </p:nvPicPr>
        <p:blipFill>
          <a:blip r:embed="rId6" cstate="print"/>
          <a:stretch>
            <a:fillRect/>
          </a:stretch>
        </p:blipFill>
        <p:spPr>
          <a:xfrm>
            <a:off x="9652699" y="24073"/>
            <a:ext cx="2532600" cy="1434408"/>
          </a:xfrm>
          <a:prstGeom prst="rect">
            <a:avLst/>
          </a:prstGeom>
        </p:spPr>
      </p:pic>
      <p:grpSp>
        <p:nvGrpSpPr>
          <p:cNvPr id="12" name="object 12"/>
          <p:cNvGrpSpPr/>
          <p:nvPr/>
        </p:nvGrpSpPr>
        <p:grpSpPr>
          <a:xfrm>
            <a:off x="4390644" y="1013460"/>
            <a:ext cx="965200" cy="532130"/>
            <a:chOff x="4390644" y="1013460"/>
            <a:chExt cx="965200" cy="532130"/>
          </a:xfrm>
        </p:grpSpPr>
        <p:sp>
          <p:nvSpPr>
            <p:cNvPr id="13" name="object 13"/>
            <p:cNvSpPr/>
            <p:nvPr/>
          </p:nvSpPr>
          <p:spPr>
            <a:xfrm>
              <a:off x="4405122" y="1027938"/>
              <a:ext cx="935990" cy="502920"/>
            </a:xfrm>
            <a:custGeom>
              <a:avLst/>
              <a:gdLst/>
              <a:ahLst/>
              <a:cxnLst/>
              <a:rect l="l" t="t" r="r" b="b"/>
              <a:pathLst>
                <a:path w="935989" h="502919">
                  <a:moveTo>
                    <a:pt x="684276" y="0"/>
                  </a:moveTo>
                  <a:lnTo>
                    <a:pt x="0" y="0"/>
                  </a:lnTo>
                  <a:lnTo>
                    <a:pt x="0" y="502920"/>
                  </a:lnTo>
                  <a:lnTo>
                    <a:pt x="684276" y="502920"/>
                  </a:lnTo>
                  <a:lnTo>
                    <a:pt x="935736" y="251460"/>
                  </a:lnTo>
                  <a:lnTo>
                    <a:pt x="684276" y="0"/>
                  </a:lnTo>
                  <a:close/>
                </a:path>
              </a:pathLst>
            </a:custGeom>
            <a:solidFill>
              <a:srgbClr val="00AF50"/>
            </a:solidFill>
          </p:spPr>
          <p:txBody>
            <a:bodyPr wrap="square" lIns="0" tIns="0" rIns="0" bIns="0" rtlCol="0"/>
            <a:lstStyle/>
            <a:p/>
          </p:txBody>
        </p:sp>
        <p:sp>
          <p:nvSpPr>
            <p:cNvPr id="14" name="object 14"/>
            <p:cNvSpPr/>
            <p:nvPr/>
          </p:nvSpPr>
          <p:spPr>
            <a:xfrm>
              <a:off x="4405122" y="1027938"/>
              <a:ext cx="935990" cy="502920"/>
            </a:xfrm>
            <a:custGeom>
              <a:avLst/>
              <a:gdLst/>
              <a:ahLst/>
              <a:cxnLst/>
              <a:rect l="l" t="t" r="r" b="b"/>
              <a:pathLst>
                <a:path w="935989" h="502919">
                  <a:moveTo>
                    <a:pt x="0" y="0"/>
                  </a:moveTo>
                  <a:lnTo>
                    <a:pt x="684276" y="0"/>
                  </a:lnTo>
                  <a:lnTo>
                    <a:pt x="935736" y="251460"/>
                  </a:lnTo>
                  <a:lnTo>
                    <a:pt x="684276" y="502920"/>
                  </a:lnTo>
                  <a:lnTo>
                    <a:pt x="0" y="502920"/>
                  </a:lnTo>
                  <a:lnTo>
                    <a:pt x="0" y="0"/>
                  </a:lnTo>
                  <a:close/>
                </a:path>
              </a:pathLst>
            </a:custGeom>
            <a:ln w="28956">
              <a:solidFill>
                <a:srgbClr val="00AF50"/>
              </a:solidFill>
            </a:ln>
          </p:spPr>
          <p:txBody>
            <a:bodyPr wrap="square" lIns="0" tIns="0" rIns="0" bIns="0" rtlCol="0"/>
            <a:lstStyle/>
            <a:p/>
          </p:txBody>
        </p:sp>
      </p:grpSp>
      <p:sp>
        <p:nvSpPr>
          <p:cNvPr id="15" name="object 15"/>
          <p:cNvSpPr txBox="1"/>
          <p:nvPr/>
        </p:nvSpPr>
        <p:spPr>
          <a:xfrm>
            <a:off x="4643373" y="1070609"/>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6" name="object 16"/>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695350" y="400888"/>
            <a:ext cx="4060190" cy="406400"/>
          </a:xfrm>
          <a:prstGeom prst="rect">
            <a:avLst/>
          </a:prstGeom>
        </p:spPr>
        <p:txBody>
          <a:bodyPr vert="horz" wrap="square" lIns="0" tIns="12065" rIns="0" bIns="0" rtlCol="0">
            <a:spAutoFit/>
          </a:bodyPr>
          <a:lstStyle/>
          <a:p>
            <a:pPr marL="12700">
              <a:lnSpc>
                <a:spcPct val="100000"/>
              </a:lnSpc>
              <a:spcBef>
                <a:spcPts val="95"/>
              </a:spcBef>
              <a:tabLst>
                <a:tab pos="684530" algn="l"/>
                <a:tab pos="1827530" algn="l"/>
              </a:tabLst>
            </a:pPr>
            <a:r>
              <a:rPr spc="-10" dirty="0"/>
              <a:t>4.5	第五</a:t>
            </a:r>
            <a:r>
              <a:rPr spc="-5" dirty="0"/>
              <a:t>节	</a:t>
            </a:r>
            <a:r>
              <a:rPr spc="-10" dirty="0"/>
              <a:t>“十七年”戏剧</a:t>
            </a:r>
            <a:endParaRPr spc="-10" dirty="0"/>
          </a:p>
        </p:txBody>
      </p:sp>
      <p:sp>
        <p:nvSpPr>
          <p:cNvPr id="7" name="object 7"/>
          <p:cNvSpPr txBox="1"/>
          <p:nvPr/>
        </p:nvSpPr>
        <p:spPr>
          <a:xfrm>
            <a:off x="381101" y="1749298"/>
            <a:ext cx="170243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4.5.4</a:t>
            </a:r>
            <a:r>
              <a:rPr sz="2800" b="1" spc="-80" dirty="0">
                <a:latin typeface="微软雅黑" panose="020B0503020204020204" charset="-122"/>
                <a:cs typeface="微软雅黑" panose="020B0503020204020204" charset="-122"/>
              </a:rPr>
              <a:t> </a:t>
            </a:r>
            <a:r>
              <a:rPr sz="2800" b="1" spc="-5" dirty="0">
                <a:latin typeface="微软雅黑" panose="020B0503020204020204" charset="-122"/>
                <a:cs typeface="微软雅黑" panose="020B0503020204020204" charset="-122"/>
              </a:rPr>
              <a:t>歌剧</a:t>
            </a:r>
            <a:endParaRPr sz="2800">
              <a:latin typeface="微软雅黑" panose="020B0503020204020204" charset="-122"/>
              <a:cs typeface="微软雅黑" panose="020B0503020204020204" charset="-122"/>
            </a:endParaRPr>
          </a:p>
        </p:txBody>
      </p:sp>
      <p:sp>
        <p:nvSpPr>
          <p:cNvPr id="8" name="object 8"/>
          <p:cNvSpPr txBox="1"/>
          <p:nvPr/>
        </p:nvSpPr>
        <p:spPr>
          <a:xfrm>
            <a:off x="381101" y="2558237"/>
            <a:ext cx="10918190" cy="239585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1.延安时期：新歌剧《白毛女》</a:t>
            </a:r>
            <a:endParaRPr sz="2400" b="1">
              <a:latin typeface="微软雅黑" panose="020B0503020204020204" charset="-122"/>
              <a:ea typeface="微软雅黑" panose="020B0503020204020204" charset="-122"/>
              <a:cs typeface="微软雅黑" panose="020B0503020204020204" charset="-122"/>
            </a:endParaRPr>
          </a:p>
          <a:p>
            <a:pPr marL="12700" marR="5080">
              <a:lnSpc>
                <a:spcPct val="180000"/>
              </a:lnSpc>
              <a:spcBef>
                <a:spcPts val="580"/>
              </a:spcBef>
            </a:pPr>
            <a:r>
              <a:rPr sz="2400" b="1" spc="-5" dirty="0">
                <a:latin typeface="微软雅黑" panose="020B0503020204020204" charset="-122"/>
                <a:ea typeface="微软雅黑" panose="020B0503020204020204" charset="-122"/>
                <a:cs typeface="微软雅黑" panose="020B0503020204020204" charset="-122"/>
              </a:rPr>
              <a:t>2.50</a:t>
            </a:r>
            <a:r>
              <a:rPr sz="2400" b="1" dirty="0">
                <a:latin typeface="微软雅黑" panose="020B0503020204020204" charset="-122"/>
                <a:ea typeface="微软雅黑" panose="020B0503020204020204" charset="-122"/>
                <a:cs typeface="微软雅黑" panose="020B0503020204020204" charset="-122"/>
              </a:rPr>
              <a:t>年代中后期：田川</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杨兰执笔《小二黑结婚》、于村执笔《王贵与李香香》、 </a:t>
            </a:r>
            <a:r>
              <a:rPr sz="2400" b="1" spc="-5" dirty="0">
                <a:latin typeface="微软雅黑" panose="020B0503020204020204" charset="-122"/>
                <a:ea typeface="微软雅黑" panose="020B0503020204020204" charset="-122"/>
                <a:cs typeface="微软雅黑" panose="020B0503020204020204" charset="-122"/>
              </a:rPr>
              <a:t>于村等《刘胡兰》</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1460500">
              <a:lnSpc>
                <a:spcPct val="100000"/>
              </a:lnSpc>
            </a:pPr>
            <a:r>
              <a:rPr sz="2400" b="1" dirty="0">
                <a:latin typeface="微软雅黑" panose="020B0503020204020204" charset="-122"/>
                <a:ea typeface="微软雅黑" panose="020B0503020204020204" charset="-122"/>
                <a:cs typeface="微软雅黑" panose="020B0503020204020204" charset="-122"/>
              </a:rPr>
              <a:t>湖北省实验歌剧院集体创</a:t>
            </a:r>
            <a:r>
              <a:rPr sz="2400" b="1" spc="5" dirty="0">
                <a:latin typeface="微软雅黑" panose="020B0503020204020204" charset="-122"/>
                <a:ea typeface="微软雅黑" panose="020B0503020204020204" charset="-122"/>
                <a:cs typeface="微软雅黑" panose="020B0503020204020204" charset="-122"/>
              </a:rPr>
              <a:t>作</a:t>
            </a:r>
            <a:r>
              <a:rPr sz="2400" b="1" dirty="0">
                <a:latin typeface="微软雅黑" panose="020B0503020204020204" charset="-122"/>
                <a:ea typeface="微软雅黑" panose="020B0503020204020204" charset="-122"/>
                <a:cs typeface="微软雅黑" panose="020B0503020204020204" charset="-122"/>
              </a:rPr>
              <a:t>《洪湖赤卫队》</a:t>
            </a:r>
            <a:endParaRPr sz="2400" b="1">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8351918" y="30886"/>
            <a:ext cx="3819870" cy="2163417"/>
          </a:xfrm>
          <a:prstGeom prst="rect">
            <a:avLst/>
          </a:prstGeom>
        </p:spPr>
      </p:pic>
      <p:grpSp>
        <p:nvGrpSpPr>
          <p:cNvPr id="10" name="object 10"/>
          <p:cNvGrpSpPr/>
          <p:nvPr/>
        </p:nvGrpSpPr>
        <p:grpSpPr>
          <a:xfrm>
            <a:off x="2505455" y="1728216"/>
            <a:ext cx="965200" cy="532130"/>
            <a:chOff x="2505455" y="1728216"/>
            <a:chExt cx="965200" cy="532130"/>
          </a:xfrm>
        </p:grpSpPr>
        <p:sp>
          <p:nvSpPr>
            <p:cNvPr id="11" name="object 11"/>
            <p:cNvSpPr/>
            <p:nvPr/>
          </p:nvSpPr>
          <p:spPr>
            <a:xfrm>
              <a:off x="2519933" y="1742694"/>
              <a:ext cx="935990" cy="502920"/>
            </a:xfrm>
            <a:custGeom>
              <a:avLst/>
              <a:gdLst/>
              <a:ahLst/>
              <a:cxnLst/>
              <a:rect l="l" t="t" r="r" b="b"/>
              <a:pathLst>
                <a:path w="935989" h="502919">
                  <a:moveTo>
                    <a:pt x="684276" y="0"/>
                  </a:moveTo>
                  <a:lnTo>
                    <a:pt x="0" y="0"/>
                  </a:lnTo>
                  <a:lnTo>
                    <a:pt x="0" y="502919"/>
                  </a:lnTo>
                  <a:lnTo>
                    <a:pt x="684276" y="502919"/>
                  </a:lnTo>
                  <a:lnTo>
                    <a:pt x="935736" y="251459"/>
                  </a:lnTo>
                  <a:lnTo>
                    <a:pt x="684276" y="0"/>
                  </a:lnTo>
                  <a:close/>
                </a:path>
              </a:pathLst>
            </a:custGeom>
            <a:solidFill>
              <a:srgbClr val="00AF50"/>
            </a:solidFill>
          </p:spPr>
          <p:txBody>
            <a:bodyPr wrap="square" lIns="0" tIns="0" rIns="0" bIns="0" rtlCol="0"/>
            <a:lstStyle/>
            <a:p/>
          </p:txBody>
        </p:sp>
        <p:sp>
          <p:nvSpPr>
            <p:cNvPr id="12" name="object 12"/>
            <p:cNvSpPr/>
            <p:nvPr/>
          </p:nvSpPr>
          <p:spPr>
            <a:xfrm>
              <a:off x="2519933" y="1742694"/>
              <a:ext cx="935990" cy="502920"/>
            </a:xfrm>
            <a:custGeom>
              <a:avLst/>
              <a:gdLst/>
              <a:ahLst/>
              <a:cxnLst/>
              <a:rect l="l" t="t" r="r" b="b"/>
              <a:pathLst>
                <a:path w="935989" h="502919">
                  <a:moveTo>
                    <a:pt x="0" y="0"/>
                  </a:moveTo>
                  <a:lnTo>
                    <a:pt x="684276" y="0"/>
                  </a:lnTo>
                  <a:lnTo>
                    <a:pt x="935736" y="251459"/>
                  </a:lnTo>
                  <a:lnTo>
                    <a:pt x="684276" y="502919"/>
                  </a:lnTo>
                  <a:lnTo>
                    <a:pt x="0" y="502919"/>
                  </a:lnTo>
                  <a:lnTo>
                    <a:pt x="0" y="0"/>
                  </a:lnTo>
                  <a:close/>
                </a:path>
              </a:pathLst>
            </a:custGeom>
            <a:ln w="28956">
              <a:solidFill>
                <a:srgbClr val="00AF50"/>
              </a:solidFill>
            </a:ln>
          </p:spPr>
          <p:txBody>
            <a:bodyPr wrap="square" lIns="0" tIns="0" rIns="0" bIns="0" rtlCol="0"/>
            <a:lstStyle/>
            <a:p/>
          </p:txBody>
        </p:sp>
      </p:grpSp>
      <p:sp>
        <p:nvSpPr>
          <p:cNvPr id="13" name="object 13"/>
          <p:cNvSpPr txBox="1"/>
          <p:nvPr/>
        </p:nvSpPr>
        <p:spPr>
          <a:xfrm>
            <a:off x="2758567" y="1785873"/>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4" name="object 14"/>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04799" y="362788"/>
            <a:ext cx="4060190" cy="406400"/>
          </a:xfrm>
          <a:prstGeom prst="rect">
            <a:avLst/>
          </a:prstGeom>
        </p:spPr>
        <p:txBody>
          <a:bodyPr vert="horz" wrap="square" lIns="0" tIns="12065" rIns="0" bIns="0" rtlCol="0">
            <a:spAutoFit/>
          </a:bodyPr>
          <a:lstStyle/>
          <a:p>
            <a:pPr marL="12700">
              <a:lnSpc>
                <a:spcPct val="100000"/>
              </a:lnSpc>
              <a:spcBef>
                <a:spcPts val="95"/>
              </a:spcBef>
              <a:tabLst>
                <a:tab pos="684530" algn="l"/>
                <a:tab pos="1827530" algn="l"/>
              </a:tabLst>
            </a:pPr>
            <a:r>
              <a:rPr spc="-5" dirty="0"/>
              <a:t>4.5	</a:t>
            </a:r>
            <a:r>
              <a:rPr spc="-10" dirty="0"/>
              <a:t>第五</a:t>
            </a:r>
            <a:r>
              <a:rPr spc="-5" dirty="0"/>
              <a:t>节	</a:t>
            </a:r>
            <a:r>
              <a:rPr spc="-10" dirty="0"/>
              <a:t>“十七年”戏剧</a:t>
            </a:r>
            <a:endParaRPr spc="-10" dirty="0"/>
          </a:p>
        </p:txBody>
      </p:sp>
      <p:sp>
        <p:nvSpPr>
          <p:cNvPr id="7" name="object 7"/>
          <p:cNvSpPr txBox="1"/>
          <p:nvPr/>
        </p:nvSpPr>
        <p:spPr>
          <a:xfrm>
            <a:off x="78739" y="1196721"/>
            <a:ext cx="454596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4.5.3</a:t>
            </a:r>
            <a:r>
              <a:rPr sz="2800" b="1" spc="-70" dirty="0">
                <a:latin typeface="微软雅黑" panose="020B0503020204020204" charset="-122"/>
                <a:cs typeface="微软雅黑" panose="020B0503020204020204" charset="-122"/>
              </a:rPr>
              <a:t> </a:t>
            </a:r>
            <a:r>
              <a:rPr sz="2800" b="1" spc="-5" dirty="0">
                <a:latin typeface="微软雅黑" panose="020B0503020204020204" charset="-122"/>
                <a:cs typeface="微软雅黑" panose="020B0503020204020204" charset="-122"/>
              </a:rPr>
              <a:t>十七年戏曲变革的努力</a:t>
            </a:r>
            <a:endParaRPr sz="2800">
              <a:latin typeface="微软雅黑" panose="020B0503020204020204" charset="-122"/>
              <a:cs typeface="微软雅黑" panose="020B0503020204020204" charset="-122"/>
            </a:endParaRPr>
          </a:p>
        </p:txBody>
      </p:sp>
      <p:sp>
        <p:nvSpPr>
          <p:cNvPr id="8" name="object 8"/>
          <p:cNvSpPr txBox="1"/>
          <p:nvPr/>
        </p:nvSpPr>
        <p:spPr>
          <a:xfrm>
            <a:off x="78739" y="2005660"/>
            <a:ext cx="11584305" cy="2214880"/>
          </a:xfrm>
          <a:prstGeom prst="rect">
            <a:avLst/>
          </a:prstGeom>
        </p:spPr>
        <p:txBody>
          <a:bodyPr vert="horz" wrap="square" lIns="0" tIns="12700" rIns="0" bIns="0" rtlCol="0">
            <a:spAutoFit/>
          </a:bodyPr>
          <a:lstStyle/>
          <a:p>
            <a:pPr marL="264795" indent="-252730">
              <a:lnSpc>
                <a:spcPct val="100000"/>
              </a:lnSpc>
              <a:spcBef>
                <a:spcPts val="100"/>
              </a:spcBef>
              <a:buSzPct val="96000"/>
              <a:buAutoNum type="arabicPeriod"/>
              <a:tabLst>
                <a:tab pos="265430" algn="l"/>
              </a:tabLst>
            </a:pPr>
            <a:r>
              <a:rPr sz="2400" b="1" spc="-5" dirty="0">
                <a:latin typeface="微软雅黑" panose="020B0503020204020204" charset="-122"/>
                <a:ea typeface="微软雅黑" panose="020B0503020204020204" charset="-122"/>
                <a:cs typeface="微软雅黑" panose="020B0503020204020204" charset="-122"/>
              </a:rPr>
              <a:t>整理改编旧有传统剧目：越剧《梁山伯与祝英台》、昆曲《十五贯》</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buFont typeface="΢"/>
              <a:buAutoNum type="arabicPeriod"/>
            </a:pPr>
            <a:endParaRPr sz="1550" b="1">
              <a:latin typeface="微软雅黑" panose="020B0503020204020204" charset="-122"/>
              <a:ea typeface="微软雅黑" panose="020B0503020204020204" charset="-122"/>
              <a:cs typeface="微软雅黑" panose="020B0503020204020204" charset="-122"/>
            </a:endParaRPr>
          </a:p>
          <a:p>
            <a:pPr marL="264795" indent="-252730">
              <a:lnSpc>
                <a:spcPct val="100000"/>
              </a:lnSpc>
              <a:buSzPct val="96000"/>
              <a:buAutoNum type="arabicPeriod"/>
              <a:tabLst>
                <a:tab pos="265430" algn="l"/>
              </a:tabLst>
            </a:pPr>
            <a:r>
              <a:rPr sz="2400" b="1" dirty="0">
                <a:latin typeface="微软雅黑" panose="020B0503020204020204" charset="-122"/>
                <a:ea typeface="微软雅黑" panose="020B0503020204020204" charset="-122"/>
                <a:cs typeface="微软雅黑" panose="020B0503020204020204" charset="-122"/>
              </a:rPr>
              <a:t>创作新的剧目，包括现代戏和新编历史剧</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spc="-5" dirty="0">
                <a:latin typeface="微软雅黑" panose="020B0503020204020204" charset="-122"/>
                <a:ea typeface="微软雅黑" panose="020B0503020204020204" charset="-122"/>
                <a:cs typeface="微软雅黑" panose="020B0503020204020204" charset="-122"/>
              </a:rPr>
              <a:t>(1）</a:t>
            </a:r>
            <a:r>
              <a:rPr sz="2400" b="1" dirty="0">
                <a:latin typeface="微软雅黑" panose="020B0503020204020204" charset="-122"/>
                <a:ea typeface="微软雅黑" panose="020B0503020204020204" charset="-122"/>
                <a:cs typeface="微软雅黑" panose="020B0503020204020204" charset="-122"/>
              </a:rPr>
              <a:t>现代戏代表作：评剧《刘巧儿》、沪剧《罗汉钱》、吕剧《李二嫂改嫁》</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）新编历史剧：吴晗京剧《海瑞罢官》、田汉京剧《谢瑶环》、孟超昆区《李慧娘》</a:t>
            </a:r>
            <a:endParaRPr sz="2400" b="1">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9484424" y="24956"/>
            <a:ext cx="2700432" cy="1528854"/>
          </a:xfrm>
          <a:prstGeom prst="rect">
            <a:avLst/>
          </a:prstGeom>
        </p:spPr>
      </p:pic>
      <p:grpSp>
        <p:nvGrpSpPr>
          <p:cNvPr id="10" name="object 10"/>
          <p:cNvGrpSpPr/>
          <p:nvPr/>
        </p:nvGrpSpPr>
        <p:grpSpPr>
          <a:xfrm>
            <a:off x="5145023" y="1072896"/>
            <a:ext cx="966469" cy="532130"/>
            <a:chOff x="5145023" y="1072896"/>
            <a:chExt cx="966469" cy="532130"/>
          </a:xfrm>
        </p:grpSpPr>
        <p:sp>
          <p:nvSpPr>
            <p:cNvPr id="11" name="object 11"/>
            <p:cNvSpPr/>
            <p:nvPr/>
          </p:nvSpPr>
          <p:spPr>
            <a:xfrm>
              <a:off x="5159501" y="1087374"/>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AF50"/>
            </a:solidFill>
          </p:spPr>
          <p:txBody>
            <a:bodyPr wrap="square" lIns="0" tIns="0" rIns="0" bIns="0" rtlCol="0"/>
            <a:lstStyle/>
            <a:p/>
          </p:txBody>
        </p:sp>
        <p:sp>
          <p:nvSpPr>
            <p:cNvPr id="12" name="object 12"/>
            <p:cNvSpPr/>
            <p:nvPr/>
          </p:nvSpPr>
          <p:spPr>
            <a:xfrm>
              <a:off x="5159501" y="1087374"/>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AF50"/>
              </a:solidFill>
            </a:ln>
          </p:spPr>
          <p:txBody>
            <a:bodyPr wrap="square" lIns="0" tIns="0" rIns="0" bIns="0" rtlCol="0"/>
            <a:lstStyle/>
            <a:p/>
          </p:txBody>
        </p:sp>
      </p:grpSp>
      <p:sp>
        <p:nvSpPr>
          <p:cNvPr id="13" name="object 13"/>
          <p:cNvSpPr txBox="1"/>
          <p:nvPr/>
        </p:nvSpPr>
        <p:spPr>
          <a:xfrm>
            <a:off x="5399278" y="1130300"/>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4" name="object 14"/>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1644904"/>
            <a:ext cx="5355590" cy="4415790"/>
          </a:xfrm>
          <a:prstGeom prst="rect">
            <a:avLst/>
          </a:prstGeom>
        </p:spPr>
        <p:txBody>
          <a:bodyPr vert="horz" wrap="square" lIns="0" tIns="195580" rIns="0" bIns="0" rtlCol="0">
            <a:spAutoFit/>
          </a:bodyPr>
          <a:lstStyle/>
          <a:p>
            <a:pPr marL="76200">
              <a:lnSpc>
                <a:spcPct val="100000"/>
              </a:lnSpc>
              <a:spcBef>
                <a:spcPts val="1540"/>
              </a:spcBef>
            </a:pPr>
            <a:r>
              <a:rPr sz="2400" dirty="0">
                <a:latin typeface="宋体" panose="02010600030101010101" pitchFamily="2" charset="-122"/>
                <a:cs typeface="宋体" panose="02010600030101010101" pitchFamily="2" charset="-122"/>
              </a:rPr>
              <a:t>“十七年”时期，田汉创作了话剧（</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445"/>
              </a:spcBef>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《关汉</a:t>
            </a:r>
            <a:r>
              <a:rPr sz="2400" spc="-5" dirty="0">
                <a:latin typeface="宋体" panose="02010600030101010101" pitchFamily="2" charset="-122"/>
                <a:cs typeface="宋体" panose="02010600030101010101" pitchFamily="2" charset="-122"/>
              </a:rPr>
              <a:t>卿</a:t>
            </a:r>
            <a:r>
              <a:rPr sz="2400" dirty="0">
                <a:latin typeface="宋体" panose="02010600030101010101" pitchFamily="2" charset="-122"/>
                <a:cs typeface="宋体" panose="02010600030101010101" pitchFamily="2" charset="-122"/>
              </a:rPr>
              <a:t>》和《白蛇传》</a:t>
            </a:r>
            <a:endParaRPr sz="2400">
              <a:latin typeface="宋体" panose="02010600030101010101" pitchFamily="2" charset="-122"/>
              <a:cs typeface="宋体" panose="02010600030101010101" pitchFamily="2" charset="-122"/>
            </a:endParaRPr>
          </a:p>
          <a:p>
            <a:pPr marL="12700" marR="1371600">
              <a:lnSpc>
                <a:spcPts val="8640"/>
              </a:lnSpc>
              <a:spcBef>
                <a:spcPts val="1245"/>
              </a:spcBef>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关汉卿》和《王昭</a:t>
            </a:r>
            <a:r>
              <a:rPr sz="2400" dirty="0">
                <a:latin typeface="宋体" panose="02010600030101010101" pitchFamily="2" charset="-122"/>
                <a:cs typeface="宋体" panose="02010600030101010101" pitchFamily="2" charset="-122"/>
              </a:rPr>
              <a:t>君》 </a:t>
            </a: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《文成公</a:t>
            </a:r>
            <a:r>
              <a:rPr sz="2400" spc="-5" dirty="0">
                <a:latin typeface="宋体" panose="02010600030101010101" pitchFamily="2" charset="-122"/>
                <a:cs typeface="宋体" panose="02010600030101010101" pitchFamily="2" charset="-122"/>
              </a:rPr>
              <a:t>主</a:t>
            </a:r>
            <a:r>
              <a:rPr sz="2400" dirty="0">
                <a:latin typeface="宋体" panose="02010600030101010101" pitchFamily="2" charset="-122"/>
                <a:cs typeface="宋体" panose="02010600030101010101" pitchFamily="2" charset="-122"/>
              </a:rPr>
              <a:t>》和《王昭</a:t>
            </a:r>
            <a:r>
              <a:rPr sz="2400" spc="-5" dirty="0">
                <a:latin typeface="宋体" panose="02010600030101010101" pitchFamily="2" charset="-122"/>
                <a:cs typeface="宋体" panose="02010600030101010101" pitchFamily="2" charset="-122"/>
              </a:rPr>
              <a:t>君</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《关汉</a:t>
            </a:r>
            <a:r>
              <a:rPr sz="2400" spc="-5" dirty="0">
                <a:latin typeface="宋体" panose="02010600030101010101" pitchFamily="2" charset="-122"/>
                <a:cs typeface="宋体" panose="02010600030101010101" pitchFamily="2" charset="-122"/>
              </a:rPr>
              <a:t>卿</a:t>
            </a:r>
            <a:r>
              <a:rPr sz="2400" dirty="0">
                <a:latin typeface="宋体" panose="02010600030101010101" pitchFamily="2" charset="-122"/>
                <a:cs typeface="宋体" panose="02010600030101010101" pitchFamily="2" charset="-122"/>
              </a:rPr>
              <a:t>》和《文成公主》</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1644904"/>
            <a:ext cx="5355590" cy="4415790"/>
          </a:xfrm>
          <a:prstGeom prst="rect">
            <a:avLst/>
          </a:prstGeom>
        </p:spPr>
        <p:txBody>
          <a:bodyPr vert="horz" wrap="square" lIns="0" tIns="195580" rIns="0" bIns="0" rtlCol="0">
            <a:spAutoFit/>
          </a:bodyPr>
          <a:lstStyle/>
          <a:p>
            <a:pPr marL="76200">
              <a:lnSpc>
                <a:spcPct val="100000"/>
              </a:lnSpc>
              <a:spcBef>
                <a:spcPts val="1540"/>
              </a:spcBef>
            </a:pPr>
            <a:r>
              <a:rPr sz="2400" dirty="0">
                <a:latin typeface="宋体" panose="02010600030101010101" pitchFamily="2" charset="-122"/>
                <a:cs typeface="宋体" panose="02010600030101010101" pitchFamily="2" charset="-122"/>
              </a:rPr>
              <a:t>“十七年”时期，田汉创作了话剧（</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445"/>
              </a:spcBef>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《关汉</a:t>
            </a:r>
            <a:r>
              <a:rPr sz="2400" spc="-5" dirty="0">
                <a:latin typeface="宋体" panose="02010600030101010101" pitchFamily="2" charset="-122"/>
                <a:cs typeface="宋体" panose="02010600030101010101" pitchFamily="2" charset="-122"/>
              </a:rPr>
              <a:t>卿</a:t>
            </a:r>
            <a:r>
              <a:rPr sz="2400" dirty="0">
                <a:latin typeface="宋体" panose="02010600030101010101" pitchFamily="2" charset="-122"/>
                <a:cs typeface="宋体" panose="02010600030101010101" pitchFamily="2" charset="-122"/>
              </a:rPr>
              <a:t>》和《白蛇传》</a:t>
            </a:r>
            <a:endParaRPr sz="2400">
              <a:latin typeface="宋体" panose="02010600030101010101" pitchFamily="2" charset="-122"/>
              <a:cs typeface="宋体" panose="02010600030101010101" pitchFamily="2" charset="-122"/>
            </a:endParaRPr>
          </a:p>
          <a:p>
            <a:pPr marL="12700" marR="1338580">
              <a:lnSpc>
                <a:spcPts val="8640"/>
              </a:lnSpc>
              <a:spcBef>
                <a:spcPts val="1245"/>
              </a:spcBef>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关汉卿》和《王昭</a:t>
            </a:r>
            <a:r>
              <a:rPr sz="2400" dirty="0">
                <a:latin typeface="宋体" panose="02010600030101010101" pitchFamily="2" charset="-122"/>
                <a:cs typeface="宋体" panose="02010600030101010101" pitchFamily="2" charset="-122"/>
              </a:rPr>
              <a:t>君》 </a:t>
            </a: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《文成公</a:t>
            </a:r>
            <a:r>
              <a:rPr sz="2400" spc="-5" dirty="0">
                <a:latin typeface="宋体" panose="02010600030101010101" pitchFamily="2" charset="-122"/>
                <a:cs typeface="宋体" panose="02010600030101010101" pitchFamily="2" charset="-122"/>
              </a:rPr>
              <a:t>主</a:t>
            </a:r>
            <a:r>
              <a:rPr sz="2400" dirty="0">
                <a:latin typeface="宋体" panose="02010600030101010101" pitchFamily="2" charset="-122"/>
                <a:cs typeface="宋体" panose="02010600030101010101" pitchFamily="2" charset="-122"/>
              </a:rPr>
              <a:t>》和《王昭</a:t>
            </a:r>
            <a:r>
              <a:rPr sz="2400" spc="-5" dirty="0">
                <a:latin typeface="宋体" panose="02010600030101010101" pitchFamily="2" charset="-122"/>
                <a:cs typeface="宋体" panose="02010600030101010101" pitchFamily="2" charset="-122"/>
              </a:rPr>
              <a:t>君</a:t>
            </a:r>
            <a:r>
              <a:rPr sz="2400" dirty="0">
                <a:latin typeface="宋体" panose="02010600030101010101" pitchFamily="2" charset="-122"/>
                <a:cs typeface="宋体" panose="02010600030101010101" pitchFamily="2" charset="-122"/>
              </a:rPr>
              <a:t>》 </a:t>
            </a:r>
            <a:r>
              <a:rPr sz="2400" b="1" spc="-10" dirty="0">
                <a:solidFill>
                  <a:srgbClr val="C00000"/>
                </a:solidFill>
                <a:latin typeface="Arial" panose="020B0604020202020204"/>
                <a:cs typeface="Arial" panose="020B0604020202020204"/>
              </a:rPr>
              <a:t>D</a:t>
            </a:r>
            <a:r>
              <a:rPr sz="2400" b="1" spc="-5"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《关汉卿》和《文成公</a:t>
            </a:r>
            <a:r>
              <a:rPr sz="2400" b="1" spc="5" dirty="0">
                <a:solidFill>
                  <a:srgbClr val="C00000"/>
                </a:solidFill>
                <a:latin typeface="宋体" panose="02010600030101010101" pitchFamily="2" charset="-122"/>
                <a:cs typeface="宋体" panose="02010600030101010101" pitchFamily="2" charset="-122"/>
              </a:rPr>
              <a:t>主</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2044446"/>
            <a:ext cx="8715375"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较早反映了</a:t>
            </a:r>
            <a:r>
              <a:rPr sz="3600" spc="-15" baseline="-2000" dirty="0">
                <a:latin typeface="Arial" panose="020B0604020202020204"/>
                <a:cs typeface="Arial" panose="020B0604020202020204"/>
              </a:rPr>
              <a:t>1949</a:t>
            </a:r>
            <a:r>
              <a:rPr sz="2400" dirty="0">
                <a:latin typeface="宋体" panose="02010600030101010101" pitchFamily="2" charset="-122"/>
                <a:cs typeface="宋体" panose="02010600030101010101" pitchFamily="2" charset="-122"/>
              </a:rPr>
              <a:t>年以后农村妇女生活和地位的剧作是独幕剧（</a:t>
            </a:r>
            <a:r>
              <a:rPr sz="2400" spc="-58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2255"/>
              </a:spcBef>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《枯木逢</a:t>
            </a:r>
            <a:r>
              <a:rPr sz="2400" spc="-5" dirty="0">
                <a:latin typeface="宋体" panose="02010600030101010101" pitchFamily="2" charset="-122"/>
                <a:cs typeface="宋体" panose="02010600030101010101" pitchFamily="2" charset="-122"/>
              </a:rPr>
              <a:t>春</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pPr>
            <a:endParaRPr sz="2250">
              <a:latin typeface="宋体" panose="02010600030101010101" pitchFamily="2" charset="-122"/>
              <a:cs typeface="宋体" panose="02010600030101010101" pitchFamily="2" charset="-122"/>
            </a:endParaRPr>
          </a:p>
          <a:p>
            <a:pPr marL="12700">
              <a:lnSpc>
                <a:spcPct val="100000"/>
              </a:lnSpc>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上海滩的春天</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6560185">
              <a:lnSpc>
                <a:spcPct val="200000"/>
              </a:lnSpc>
            </a:pP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《明朗的</a:t>
            </a:r>
            <a:r>
              <a:rPr sz="2400" spc="-5" dirty="0">
                <a:latin typeface="宋体" panose="02010600030101010101" pitchFamily="2" charset="-122"/>
                <a:cs typeface="宋体" panose="02010600030101010101" pitchFamily="2" charset="-122"/>
              </a:rPr>
              <a:t>天</a:t>
            </a:r>
            <a:r>
              <a:rPr sz="2400" dirty="0">
                <a:latin typeface="宋体" panose="02010600030101010101" pitchFamily="2" charset="-122"/>
                <a:cs typeface="宋体" panose="02010600030101010101" pitchFamily="2" charset="-122"/>
              </a:rPr>
              <a:t>》  </a:t>
            </a:r>
            <a:r>
              <a:rPr sz="2400" spc="-10"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妇女代表</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2044446"/>
            <a:ext cx="8715375"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较早反映了</a:t>
            </a:r>
            <a:r>
              <a:rPr sz="3600" spc="-15" baseline="-2000" dirty="0">
                <a:latin typeface="Arial" panose="020B0604020202020204"/>
                <a:cs typeface="Arial" panose="020B0604020202020204"/>
              </a:rPr>
              <a:t>1949</a:t>
            </a:r>
            <a:r>
              <a:rPr sz="2400" dirty="0">
                <a:latin typeface="宋体" panose="02010600030101010101" pitchFamily="2" charset="-122"/>
                <a:cs typeface="宋体" panose="02010600030101010101" pitchFamily="2" charset="-122"/>
              </a:rPr>
              <a:t>年以后农村妇女生活和地位的剧作是独幕剧（</a:t>
            </a:r>
            <a:r>
              <a:rPr sz="2400" spc="-58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2255"/>
              </a:spcBef>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《枯木逢</a:t>
            </a:r>
            <a:r>
              <a:rPr sz="2400" spc="-5" dirty="0">
                <a:latin typeface="宋体" panose="02010600030101010101" pitchFamily="2" charset="-122"/>
                <a:cs typeface="宋体" panose="02010600030101010101" pitchFamily="2" charset="-122"/>
              </a:rPr>
              <a:t>春</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pPr>
            <a:endParaRPr sz="2250">
              <a:latin typeface="宋体" panose="02010600030101010101" pitchFamily="2" charset="-122"/>
              <a:cs typeface="宋体" panose="02010600030101010101" pitchFamily="2" charset="-122"/>
            </a:endParaRPr>
          </a:p>
          <a:p>
            <a:pPr marL="12700">
              <a:lnSpc>
                <a:spcPct val="100000"/>
              </a:lnSpc>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上海滩的春天</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60"/>
              </a:spcBef>
            </a:pPr>
            <a:endParaRPr sz="2200">
              <a:latin typeface="宋体" panose="02010600030101010101" pitchFamily="2" charset="-122"/>
              <a:cs typeface="宋体" panose="02010600030101010101" pitchFamily="2" charset="-122"/>
            </a:endParaRPr>
          </a:p>
          <a:p>
            <a:pPr marL="12700">
              <a:lnSpc>
                <a:spcPct val="100000"/>
              </a:lnSpc>
            </a:pP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《明朗的</a:t>
            </a:r>
            <a:r>
              <a:rPr sz="2400" spc="-5" dirty="0">
                <a:latin typeface="宋体" panose="02010600030101010101" pitchFamily="2" charset="-122"/>
                <a:cs typeface="宋体" panose="02010600030101010101" pitchFamily="2" charset="-122"/>
              </a:rPr>
              <a:t>天</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pPr>
            <a:endParaRPr sz="2250">
              <a:latin typeface="宋体" panose="02010600030101010101" pitchFamily="2" charset="-122"/>
              <a:cs typeface="宋体" panose="02010600030101010101" pitchFamily="2" charset="-122"/>
            </a:endParaRPr>
          </a:p>
          <a:p>
            <a:pPr marL="12700">
              <a:lnSpc>
                <a:spcPct val="100000"/>
              </a:lnSpc>
            </a:pPr>
            <a:r>
              <a:rPr sz="2400" b="1" spc="-10" dirty="0">
                <a:solidFill>
                  <a:srgbClr val="C00000"/>
                </a:solidFill>
                <a:latin typeface="Arial" panose="020B0604020202020204"/>
                <a:cs typeface="Arial" panose="020B0604020202020204"/>
              </a:rPr>
              <a:t>D</a:t>
            </a:r>
            <a:r>
              <a:rPr sz="2400" b="1"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a:t>
            </a:r>
            <a:r>
              <a:rPr sz="2400" b="1" spc="-5" dirty="0">
                <a:solidFill>
                  <a:srgbClr val="C00000"/>
                </a:solidFill>
                <a:latin typeface="宋体" panose="02010600030101010101" pitchFamily="2" charset="-122"/>
                <a:cs typeface="宋体" panose="02010600030101010101" pitchFamily="2" charset="-122"/>
              </a:rPr>
              <a:t>妇女代表</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2044446"/>
            <a:ext cx="9933940"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夏衍</a:t>
            </a:r>
            <a:r>
              <a:rPr sz="3600" spc="-15" baseline="-2000" dirty="0">
                <a:latin typeface="Arial" panose="020B0604020202020204"/>
                <a:cs typeface="Arial" panose="020B0604020202020204"/>
              </a:rPr>
              <a:t>1949</a:t>
            </a:r>
            <a:r>
              <a:rPr sz="2400" dirty="0">
                <a:latin typeface="宋体" panose="02010600030101010101" pitchFamily="2" charset="-122"/>
                <a:cs typeface="宋体" panose="02010600030101010101" pitchFamily="2" charset="-122"/>
              </a:rPr>
              <a:t>年以后完成的第一部话剧作品（</a:t>
            </a:r>
            <a:r>
              <a:rPr sz="2400" spc="-58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）是工业题材的戏剧的代表作。</a:t>
            </a:r>
            <a:endParaRPr sz="2400">
              <a:latin typeface="宋体" panose="02010600030101010101" pitchFamily="2" charset="-122"/>
              <a:cs typeface="宋体" panose="02010600030101010101" pitchFamily="2" charset="-122"/>
            </a:endParaRPr>
          </a:p>
          <a:p>
            <a:pPr marL="12700" marR="8100695">
              <a:lnSpc>
                <a:spcPts val="5760"/>
              </a:lnSpc>
              <a:spcBef>
                <a:spcPts val="50"/>
              </a:spcBef>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《考</a:t>
            </a:r>
            <a:r>
              <a:rPr sz="2400" spc="-5" dirty="0">
                <a:latin typeface="宋体" panose="02010600030101010101" pitchFamily="2" charset="-122"/>
                <a:cs typeface="宋体" panose="02010600030101010101" pitchFamily="2" charset="-122"/>
              </a:rPr>
              <a:t>验</a:t>
            </a:r>
            <a:r>
              <a:rPr sz="2400" dirty="0">
                <a:latin typeface="宋体" panose="02010600030101010101" pitchFamily="2" charset="-122"/>
                <a:cs typeface="宋体" panose="02010600030101010101" pitchFamily="2" charset="-122"/>
              </a:rPr>
              <a:t>》 </a:t>
            </a:r>
            <a:r>
              <a:rPr sz="2400" spc="-10"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刘莲英</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7169785">
              <a:lnSpc>
                <a:spcPts val="5760"/>
              </a:lnSpc>
            </a:pP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《在新事物面</a:t>
            </a:r>
            <a:r>
              <a:rPr sz="2400" spc="-5" dirty="0">
                <a:latin typeface="宋体" panose="02010600030101010101" pitchFamily="2" charset="-122"/>
                <a:cs typeface="宋体" panose="02010600030101010101" pitchFamily="2" charset="-122"/>
              </a:rPr>
              <a:t>前</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妇女代表</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pic>
        <p:nvPicPr>
          <p:cNvPr id="6" name="object 6"/>
          <p:cNvPicPr/>
          <p:nvPr/>
        </p:nvPicPr>
        <p:blipFill>
          <a:blip r:embed="rId4" cstate="print"/>
          <a:stretch>
            <a:fillRect/>
          </a:stretch>
        </p:blipFill>
        <p:spPr>
          <a:xfrm>
            <a:off x="420623" y="2058923"/>
            <a:ext cx="1345691" cy="2110740"/>
          </a:xfrm>
          <a:prstGeom prst="rect">
            <a:avLst/>
          </a:prstGeom>
        </p:spPr>
      </p:pic>
      <p:sp>
        <p:nvSpPr>
          <p:cNvPr id="7" name="object 7"/>
          <p:cNvSpPr txBox="1"/>
          <p:nvPr/>
        </p:nvSpPr>
        <p:spPr>
          <a:xfrm>
            <a:off x="675843" y="4523359"/>
            <a:ext cx="589280"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黑体" panose="02010609060101010101" charset="-122"/>
                <a:cs typeface="黑体" panose="02010609060101010101" charset="-122"/>
              </a:rPr>
              <a:t>闻捷</a:t>
            </a:r>
            <a:endParaRPr sz="2200">
              <a:latin typeface="黑体" panose="02010609060101010101" charset="-122"/>
              <a:cs typeface="黑体" panose="02010609060101010101" charset="-122"/>
            </a:endParaRPr>
          </a:p>
        </p:txBody>
      </p:sp>
      <p:sp>
        <p:nvSpPr>
          <p:cNvPr id="8" name="object 8"/>
          <p:cNvSpPr txBox="1">
            <a:spLocks noGrp="1"/>
          </p:cNvSpPr>
          <p:nvPr>
            <p:ph type="title"/>
          </p:nvPr>
        </p:nvSpPr>
        <p:spPr>
          <a:xfrm>
            <a:off x="2183383" y="2238502"/>
            <a:ext cx="10067925" cy="381635"/>
          </a:xfrm>
          <a:prstGeom prst="rect">
            <a:avLst/>
          </a:prstGeom>
        </p:spPr>
        <p:txBody>
          <a:bodyPr vert="horz" wrap="square" lIns="0" tIns="12700" rIns="0" bIns="0" rtlCol="0">
            <a:spAutoFit/>
          </a:bodyPr>
          <a:lstStyle/>
          <a:p>
            <a:pPr marL="12700">
              <a:lnSpc>
                <a:spcPct val="100000"/>
              </a:lnSpc>
              <a:spcBef>
                <a:spcPts val="100"/>
              </a:spcBef>
            </a:pPr>
            <a:r>
              <a:rPr sz="2400" spc="-5" dirty="0">
                <a:ea typeface="微软雅黑" panose="020B0503020204020204" charset="-122"/>
              </a:rPr>
              <a:t>1</a:t>
            </a:r>
            <a:r>
              <a:rPr sz="2400" dirty="0">
                <a:ea typeface="微软雅黑" panose="020B0503020204020204" charset="-122"/>
              </a:rPr>
              <a:t>、《天</a:t>
            </a:r>
            <a:r>
              <a:rPr sz="2400" spc="10" dirty="0">
                <a:ea typeface="微软雅黑" panose="020B0503020204020204" charset="-122"/>
              </a:rPr>
              <a:t>山</a:t>
            </a:r>
            <a:r>
              <a:rPr sz="2400" dirty="0">
                <a:ea typeface="微软雅黑" panose="020B0503020204020204" charset="-122"/>
              </a:rPr>
              <a:t>牧</a:t>
            </a:r>
            <a:r>
              <a:rPr sz="2400" spc="-5" dirty="0">
                <a:ea typeface="微软雅黑" panose="020B0503020204020204" charset="-122"/>
              </a:rPr>
              <a:t>歌</a:t>
            </a:r>
            <a:r>
              <a:rPr sz="2400" dirty="0">
                <a:ea typeface="微软雅黑" panose="020B0503020204020204" charset="-122"/>
              </a:rPr>
              <a:t>》：</a:t>
            </a:r>
            <a:r>
              <a:rPr sz="2400" spc="5" dirty="0">
                <a:ea typeface="微软雅黑" panose="020B0503020204020204" charset="-122"/>
              </a:rPr>
              <a:t>1</a:t>
            </a:r>
            <a:r>
              <a:rPr sz="2400" spc="-5" dirty="0">
                <a:ea typeface="微软雅黑" panose="020B0503020204020204" charset="-122"/>
              </a:rPr>
              <a:t>95</a:t>
            </a:r>
            <a:r>
              <a:rPr sz="2400" spc="5" dirty="0">
                <a:ea typeface="微软雅黑" panose="020B0503020204020204" charset="-122"/>
              </a:rPr>
              <a:t>5</a:t>
            </a:r>
            <a:r>
              <a:rPr sz="2400" dirty="0">
                <a:ea typeface="微软雅黑" panose="020B0503020204020204" charset="-122"/>
              </a:rPr>
              <a:t>年在</a:t>
            </a:r>
            <a:r>
              <a:rPr sz="2400" spc="5" dirty="0">
                <a:ea typeface="微软雅黑" panose="020B0503020204020204" charset="-122"/>
              </a:rPr>
              <a:t>《</a:t>
            </a:r>
            <a:r>
              <a:rPr sz="2400" dirty="0">
                <a:ea typeface="微软雅黑" panose="020B0503020204020204" charset="-122"/>
              </a:rPr>
              <a:t>人民日报》发表，后结集为《天山牧歌》；</a:t>
            </a:r>
            <a:endParaRPr sz="2400">
              <a:ea typeface="微软雅黑" panose="020B0503020204020204" charset="-122"/>
            </a:endParaRPr>
          </a:p>
        </p:txBody>
      </p:sp>
      <p:sp>
        <p:nvSpPr>
          <p:cNvPr id="9" name="object 9"/>
          <p:cNvSpPr txBox="1"/>
          <p:nvPr/>
        </p:nvSpPr>
        <p:spPr>
          <a:xfrm>
            <a:off x="2183383" y="2970403"/>
            <a:ext cx="8129905" cy="160337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、《苹果树下》：苹果喻指爱情</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“种下的爱情已该收获”</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spc="-5" dirty="0">
                <a:latin typeface="微软雅黑" panose="020B0503020204020204" charset="-122"/>
                <a:ea typeface="微软雅黑" panose="020B0503020204020204" charset="-122"/>
                <a:cs typeface="微软雅黑" panose="020B0503020204020204" charset="-122"/>
              </a:rPr>
              <a:t>3、《夜莺飞去了》：有志青年夜莺似的飞越天</a:t>
            </a:r>
            <a:r>
              <a:rPr sz="2400" b="1" dirty="0">
                <a:latin typeface="微软雅黑" panose="020B0503020204020204" charset="-122"/>
                <a:ea typeface="微软雅黑" panose="020B0503020204020204" charset="-122"/>
                <a:cs typeface="微软雅黑" panose="020B0503020204020204" charset="-122"/>
              </a:rPr>
              <a:t>山……</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spc="-5" dirty="0">
                <a:latin typeface="微软雅黑" panose="020B0503020204020204" charset="-122"/>
                <a:ea typeface="微软雅黑" panose="020B0503020204020204" charset="-122"/>
                <a:cs typeface="微软雅黑" panose="020B0503020204020204" charset="-122"/>
              </a:rPr>
              <a:t>4</a:t>
            </a:r>
            <a:r>
              <a:rPr sz="2400" b="1" dirty="0">
                <a:latin typeface="微软雅黑" panose="020B0503020204020204" charset="-122"/>
                <a:ea typeface="微软雅黑" panose="020B0503020204020204" charset="-122"/>
                <a:cs typeface="微软雅黑" panose="020B0503020204020204" charset="-122"/>
              </a:rPr>
              <a:t>、《复仇的火焰》：长篇叙事诗</a:t>
            </a:r>
            <a:endParaRPr sz="2400" b="1">
              <a:latin typeface="微软雅黑" panose="020B0503020204020204" charset="-122"/>
              <a:ea typeface="微软雅黑" panose="020B0503020204020204" charset="-122"/>
              <a:cs typeface="微软雅黑" panose="020B0503020204020204" charset="-122"/>
            </a:endParaRPr>
          </a:p>
        </p:txBody>
      </p:sp>
      <p:sp>
        <p:nvSpPr>
          <p:cNvPr id="10" name="object 10"/>
          <p:cNvSpPr/>
          <p:nvPr/>
        </p:nvSpPr>
        <p:spPr>
          <a:xfrm>
            <a:off x="2058161" y="2230373"/>
            <a:ext cx="76200" cy="2251075"/>
          </a:xfrm>
          <a:custGeom>
            <a:avLst/>
            <a:gdLst/>
            <a:ahLst/>
            <a:cxnLst/>
            <a:rect l="l" t="t" r="r" b="b"/>
            <a:pathLst>
              <a:path w="76200" h="2251075">
                <a:moveTo>
                  <a:pt x="76200" y="2250948"/>
                </a:moveTo>
                <a:lnTo>
                  <a:pt x="61352" y="2250455"/>
                </a:lnTo>
                <a:lnTo>
                  <a:pt x="49244" y="2249106"/>
                </a:lnTo>
                <a:lnTo>
                  <a:pt x="41088" y="2247090"/>
                </a:lnTo>
                <a:lnTo>
                  <a:pt x="38100" y="2244598"/>
                </a:lnTo>
                <a:lnTo>
                  <a:pt x="38100" y="1239139"/>
                </a:lnTo>
                <a:lnTo>
                  <a:pt x="35111" y="1236646"/>
                </a:lnTo>
                <a:lnTo>
                  <a:pt x="26955" y="1234630"/>
                </a:lnTo>
                <a:lnTo>
                  <a:pt x="14847" y="1233281"/>
                </a:lnTo>
                <a:lnTo>
                  <a:pt x="0" y="1232789"/>
                </a:lnTo>
                <a:lnTo>
                  <a:pt x="14847" y="1232296"/>
                </a:lnTo>
                <a:lnTo>
                  <a:pt x="26955" y="1230947"/>
                </a:lnTo>
                <a:lnTo>
                  <a:pt x="35111" y="1228931"/>
                </a:lnTo>
                <a:lnTo>
                  <a:pt x="38100" y="1226439"/>
                </a:lnTo>
                <a:lnTo>
                  <a:pt x="38100" y="6350"/>
                </a:lnTo>
                <a:lnTo>
                  <a:pt x="41088" y="3857"/>
                </a:lnTo>
                <a:lnTo>
                  <a:pt x="49244" y="1841"/>
                </a:lnTo>
                <a:lnTo>
                  <a:pt x="61352" y="492"/>
                </a:lnTo>
                <a:lnTo>
                  <a:pt x="76200" y="0"/>
                </a:lnTo>
              </a:path>
            </a:pathLst>
          </a:custGeom>
          <a:ln w="32004">
            <a:solidFill>
              <a:srgbClr val="000000"/>
            </a:solidFill>
          </a:ln>
        </p:spPr>
        <p:txBody>
          <a:bodyPr wrap="square" lIns="0" tIns="0" rIns="0" bIns="0" rtlCol="0"/>
          <a:lstStyle/>
          <a:p/>
        </p:txBody>
      </p:sp>
      <p:sp>
        <p:nvSpPr>
          <p:cNvPr id="11" name="object 11"/>
          <p:cNvSpPr/>
          <p:nvPr/>
        </p:nvSpPr>
        <p:spPr>
          <a:xfrm>
            <a:off x="882396" y="318515"/>
            <a:ext cx="1641475" cy="577850"/>
          </a:xfrm>
          <a:custGeom>
            <a:avLst/>
            <a:gdLst/>
            <a:ahLst/>
            <a:cxnLst/>
            <a:rect l="l" t="t" r="r" b="b"/>
            <a:pathLst>
              <a:path w="1641475" h="577850">
                <a:moveTo>
                  <a:pt x="1352549" y="0"/>
                </a:moveTo>
                <a:lnTo>
                  <a:pt x="0" y="0"/>
                </a:lnTo>
                <a:lnTo>
                  <a:pt x="0" y="577595"/>
                </a:lnTo>
                <a:lnTo>
                  <a:pt x="1352549" y="577595"/>
                </a:lnTo>
                <a:lnTo>
                  <a:pt x="1641348" y="288797"/>
                </a:lnTo>
                <a:lnTo>
                  <a:pt x="1352549" y="0"/>
                </a:lnTo>
                <a:close/>
              </a:path>
            </a:pathLst>
          </a:custGeom>
          <a:solidFill>
            <a:srgbClr val="212167"/>
          </a:solidFill>
        </p:spPr>
        <p:txBody>
          <a:bodyPr wrap="square" lIns="0" tIns="0" rIns="0" bIns="0" rtlCol="0"/>
          <a:lstStyle/>
          <a:p/>
        </p:txBody>
      </p:sp>
      <p:sp>
        <p:nvSpPr>
          <p:cNvPr id="12" name="object 12"/>
          <p:cNvSpPr txBox="1"/>
          <p:nvPr/>
        </p:nvSpPr>
        <p:spPr>
          <a:xfrm>
            <a:off x="1268730" y="400050"/>
            <a:ext cx="72517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闻</a:t>
            </a:r>
            <a:r>
              <a:rPr sz="2400" b="1" spc="-100" dirty="0">
                <a:solidFill>
                  <a:srgbClr val="FFFFFF"/>
                </a:solidFill>
                <a:latin typeface="微软雅黑" panose="020B0503020204020204" charset="-122"/>
                <a:cs typeface="微软雅黑" panose="020B0503020204020204" charset="-122"/>
              </a:rPr>
              <a:t> </a:t>
            </a:r>
            <a:r>
              <a:rPr sz="2400" b="1" dirty="0">
                <a:solidFill>
                  <a:srgbClr val="FFFFFF"/>
                </a:solidFill>
                <a:latin typeface="微软雅黑" panose="020B0503020204020204" charset="-122"/>
                <a:cs typeface="微软雅黑" panose="020B0503020204020204" charset="-122"/>
              </a:rPr>
              <a:t>捷</a:t>
            </a:r>
            <a:endParaRPr sz="2400">
              <a:latin typeface="微软雅黑" panose="020B0503020204020204" charset="-122"/>
              <a:cs typeface="微软雅黑" panose="020B0503020204020204" charset="-122"/>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2044446"/>
            <a:ext cx="9933940"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夏衍</a:t>
            </a:r>
            <a:r>
              <a:rPr sz="3600" spc="-15" baseline="-2000" dirty="0">
                <a:latin typeface="Arial" panose="020B0604020202020204"/>
                <a:cs typeface="Arial" panose="020B0604020202020204"/>
              </a:rPr>
              <a:t>1949</a:t>
            </a:r>
            <a:r>
              <a:rPr sz="2400" dirty="0">
                <a:latin typeface="宋体" panose="02010600030101010101" pitchFamily="2" charset="-122"/>
                <a:cs typeface="宋体" panose="02010600030101010101" pitchFamily="2" charset="-122"/>
              </a:rPr>
              <a:t>年以后完成的第一部话剧作品（</a:t>
            </a:r>
            <a:r>
              <a:rPr sz="2400" spc="-58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）是工业题材的戏剧的代表作。</a:t>
            </a:r>
            <a:endParaRPr sz="2400">
              <a:latin typeface="宋体" panose="02010600030101010101" pitchFamily="2" charset="-122"/>
              <a:cs typeface="宋体" panose="02010600030101010101" pitchFamily="2" charset="-122"/>
            </a:endParaRPr>
          </a:p>
          <a:p>
            <a:pPr marL="12700">
              <a:lnSpc>
                <a:spcPct val="100000"/>
              </a:lnSpc>
              <a:spcBef>
                <a:spcPts val="2255"/>
              </a:spcBef>
            </a:pPr>
            <a:r>
              <a:rPr sz="2400" b="1" spc="-5" dirty="0">
                <a:solidFill>
                  <a:srgbClr val="C00000"/>
                </a:solidFill>
                <a:latin typeface="Arial" panose="020B0604020202020204"/>
                <a:cs typeface="Arial" panose="020B0604020202020204"/>
              </a:rPr>
              <a:t>A:</a:t>
            </a:r>
            <a:r>
              <a:rPr sz="2400" b="1" dirty="0">
                <a:solidFill>
                  <a:srgbClr val="C00000"/>
                </a:solidFill>
                <a:latin typeface="宋体" panose="02010600030101010101" pitchFamily="2" charset="-122"/>
                <a:cs typeface="宋体" panose="02010600030101010101" pitchFamily="2" charset="-122"/>
              </a:rPr>
              <a:t>《考验</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pPr>
            <a:endParaRPr sz="2250">
              <a:latin typeface="宋体" panose="02010600030101010101" pitchFamily="2" charset="-122"/>
              <a:cs typeface="宋体" panose="02010600030101010101" pitchFamily="2" charset="-122"/>
            </a:endParaRPr>
          </a:p>
          <a:p>
            <a:pPr marL="12700">
              <a:lnSpc>
                <a:spcPct val="100000"/>
              </a:lnSpc>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刘莲英</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7169785">
              <a:lnSpc>
                <a:spcPct val="200000"/>
              </a:lnSpc>
            </a:pP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《在新事物面</a:t>
            </a:r>
            <a:r>
              <a:rPr sz="2400" spc="-5" dirty="0">
                <a:latin typeface="宋体" panose="02010600030101010101" pitchFamily="2" charset="-122"/>
                <a:cs typeface="宋体" panose="02010600030101010101" pitchFamily="2" charset="-122"/>
              </a:rPr>
              <a:t>前</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妇女代表</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2044446"/>
            <a:ext cx="5596890"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十七年”时期，郭沫若创作的话剧是（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1628775">
              <a:lnSpc>
                <a:spcPts val="5760"/>
              </a:lnSpc>
              <a:spcBef>
                <a:spcPts val="50"/>
              </a:spcBef>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《蔡文</a:t>
            </a:r>
            <a:r>
              <a:rPr sz="2400" spc="-5" dirty="0">
                <a:latin typeface="宋体" panose="02010600030101010101" pitchFamily="2" charset="-122"/>
                <a:cs typeface="宋体" panose="02010600030101010101" pitchFamily="2" charset="-122"/>
              </a:rPr>
              <a:t>姬</a:t>
            </a:r>
            <a:r>
              <a:rPr sz="2400" dirty="0">
                <a:latin typeface="宋体" panose="02010600030101010101" pitchFamily="2" charset="-122"/>
                <a:cs typeface="宋体" panose="02010600030101010101" pitchFamily="2" charset="-122"/>
              </a:rPr>
              <a:t>》和《武则天》 </a:t>
            </a:r>
            <a:r>
              <a:rPr sz="2400" spc="-10"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蔡文姬》和《文成公</a:t>
            </a:r>
            <a:r>
              <a:rPr sz="2400" dirty="0">
                <a:latin typeface="宋体" panose="02010600030101010101" pitchFamily="2" charset="-122"/>
                <a:cs typeface="宋体" panose="02010600030101010101" pitchFamily="2" charset="-122"/>
              </a:rPr>
              <a:t>主》</a:t>
            </a:r>
            <a:endParaRPr sz="2400">
              <a:latin typeface="宋体" panose="02010600030101010101" pitchFamily="2" charset="-122"/>
              <a:cs typeface="宋体" panose="02010600030101010101" pitchFamily="2" charset="-122"/>
            </a:endParaRPr>
          </a:p>
          <a:p>
            <a:pPr marL="12700" marR="1612265">
              <a:lnSpc>
                <a:spcPts val="5760"/>
              </a:lnSpc>
            </a:pP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《武则</a:t>
            </a:r>
            <a:r>
              <a:rPr sz="2400" spc="-5" dirty="0">
                <a:latin typeface="宋体" panose="02010600030101010101" pitchFamily="2" charset="-122"/>
                <a:cs typeface="宋体" panose="02010600030101010101" pitchFamily="2" charset="-122"/>
              </a:rPr>
              <a:t>天</a:t>
            </a:r>
            <a:r>
              <a:rPr sz="2400" dirty="0">
                <a:latin typeface="宋体" panose="02010600030101010101" pitchFamily="2" charset="-122"/>
                <a:cs typeface="宋体" panose="02010600030101010101" pitchFamily="2" charset="-122"/>
              </a:rPr>
              <a:t>》和《孟丽君》 </a:t>
            </a:r>
            <a:r>
              <a:rPr sz="2400" spc="-10"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文成公主》和《</a:t>
            </a:r>
            <a:r>
              <a:rPr sz="2400" dirty="0">
                <a:latin typeface="宋体" panose="02010600030101010101" pitchFamily="2" charset="-122"/>
                <a:cs typeface="宋体" panose="02010600030101010101" pitchFamily="2" charset="-122"/>
              </a:rPr>
              <a:t>孟丽</a:t>
            </a:r>
            <a:r>
              <a:rPr sz="2400" spc="-5" dirty="0">
                <a:latin typeface="宋体" panose="02010600030101010101" pitchFamily="2" charset="-122"/>
                <a:cs typeface="宋体" panose="02010600030101010101" pitchFamily="2" charset="-122"/>
              </a:rPr>
              <a:t>君</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2044446"/>
            <a:ext cx="5596890"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十七年”时期，郭沫若创作的话剧是（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15"/>
              </a:spcBef>
            </a:pPr>
            <a:endParaRPr sz="1750">
              <a:latin typeface="宋体" panose="02010600030101010101" pitchFamily="2" charset="-122"/>
              <a:cs typeface="宋体" panose="02010600030101010101" pitchFamily="2" charset="-122"/>
            </a:endParaRPr>
          </a:p>
          <a:p>
            <a:pPr marL="12700">
              <a:lnSpc>
                <a:spcPct val="100000"/>
              </a:lnSpc>
            </a:pPr>
            <a:r>
              <a:rPr sz="2400" b="1" spc="-5" dirty="0">
                <a:solidFill>
                  <a:srgbClr val="C00000"/>
                </a:solidFill>
                <a:latin typeface="Arial" panose="020B0604020202020204"/>
                <a:cs typeface="Arial" panose="020B0604020202020204"/>
              </a:rPr>
              <a:t>A:</a:t>
            </a:r>
            <a:r>
              <a:rPr sz="2400" b="1" dirty="0">
                <a:solidFill>
                  <a:srgbClr val="C00000"/>
                </a:solidFill>
                <a:latin typeface="宋体" panose="02010600030101010101" pitchFamily="2" charset="-122"/>
                <a:cs typeface="宋体" panose="02010600030101010101" pitchFamily="2" charset="-122"/>
              </a:rPr>
              <a:t>《蔡文姬》和《武则</a:t>
            </a:r>
            <a:r>
              <a:rPr sz="2400" b="1" spc="5" dirty="0">
                <a:solidFill>
                  <a:srgbClr val="C00000"/>
                </a:solidFill>
                <a:latin typeface="宋体" panose="02010600030101010101" pitchFamily="2" charset="-122"/>
                <a:cs typeface="宋体" panose="02010600030101010101" pitchFamily="2" charset="-122"/>
              </a:rPr>
              <a:t>天</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1612265">
              <a:lnSpc>
                <a:spcPct val="200000"/>
              </a:lnSpc>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蔡文姬》和《文成公</a:t>
            </a:r>
            <a:r>
              <a:rPr sz="2400" dirty="0">
                <a:latin typeface="宋体" panose="02010600030101010101" pitchFamily="2" charset="-122"/>
                <a:cs typeface="宋体" panose="02010600030101010101" pitchFamily="2" charset="-122"/>
              </a:rPr>
              <a:t>主》 </a:t>
            </a: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《武则</a:t>
            </a:r>
            <a:r>
              <a:rPr sz="2400" spc="-5" dirty="0">
                <a:latin typeface="宋体" panose="02010600030101010101" pitchFamily="2" charset="-122"/>
                <a:cs typeface="宋体" panose="02010600030101010101" pitchFamily="2" charset="-122"/>
              </a:rPr>
              <a:t>天</a:t>
            </a:r>
            <a:r>
              <a:rPr sz="2400" dirty="0">
                <a:latin typeface="宋体" panose="02010600030101010101" pitchFamily="2" charset="-122"/>
                <a:cs typeface="宋体" panose="02010600030101010101" pitchFamily="2" charset="-122"/>
              </a:rPr>
              <a:t>》和《孟丽君》 </a:t>
            </a:r>
            <a:r>
              <a:rPr sz="2400" spc="-10"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文成公主》和《</a:t>
            </a:r>
            <a:r>
              <a:rPr sz="2400" dirty="0">
                <a:latin typeface="宋体" panose="02010600030101010101" pitchFamily="2" charset="-122"/>
                <a:cs typeface="宋体" panose="02010600030101010101" pitchFamily="2" charset="-122"/>
              </a:rPr>
              <a:t>孟丽</a:t>
            </a:r>
            <a:r>
              <a:rPr sz="2400" spc="-5" dirty="0">
                <a:latin typeface="宋体" panose="02010600030101010101" pitchFamily="2" charset="-122"/>
                <a:cs typeface="宋体" panose="02010600030101010101" pitchFamily="2" charset="-122"/>
              </a:rPr>
              <a:t>君</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1711959"/>
            <a:ext cx="5274945" cy="3251200"/>
          </a:xfrm>
          <a:prstGeom prst="rect">
            <a:avLst/>
          </a:prstGeom>
        </p:spPr>
        <p:txBody>
          <a:bodyPr vert="horz" wrap="square" lIns="0" tIns="12700" rIns="0" bIns="0" rtlCol="0">
            <a:spAutoFit/>
          </a:bodyPr>
          <a:lstStyle/>
          <a:p>
            <a:pPr marL="12700" marR="5080">
              <a:lnSpc>
                <a:spcPct val="141000"/>
              </a:lnSpc>
              <a:spcBef>
                <a:spcPts val="100"/>
              </a:spcBef>
            </a:pPr>
            <a:r>
              <a:rPr sz="3600" spc="-15" baseline="-2000" dirty="0">
                <a:latin typeface="Arial" panose="020B0604020202020204"/>
                <a:cs typeface="Arial" panose="020B0604020202020204"/>
              </a:rPr>
              <a:t>20</a:t>
            </a:r>
            <a:r>
              <a:rPr sz="2400" dirty="0">
                <a:latin typeface="宋体" panose="02010600030101010101" pitchFamily="2" charset="-122"/>
                <a:cs typeface="宋体" panose="02010600030101010101" pitchFamily="2" charset="-122"/>
              </a:rPr>
              <a:t>世</a:t>
            </a:r>
            <a:r>
              <a:rPr sz="2400" spc="-5" dirty="0">
                <a:latin typeface="宋体" panose="02010600030101010101" pitchFamily="2" charset="-122"/>
                <a:cs typeface="宋体" panose="02010600030101010101" pitchFamily="2" charset="-122"/>
              </a:rPr>
              <a:t>纪</a:t>
            </a:r>
            <a:r>
              <a:rPr sz="3600" spc="-15" baseline="-2000" dirty="0">
                <a:latin typeface="Arial" panose="020B0604020202020204"/>
                <a:cs typeface="Arial" panose="020B0604020202020204"/>
              </a:rPr>
              <a:t>50</a:t>
            </a:r>
            <a:r>
              <a:rPr sz="2400" dirty="0">
                <a:latin typeface="宋体" panose="02010600030101010101" pitchFamily="2" charset="-122"/>
                <a:cs typeface="宋体" panose="02010600030101010101" pitchFamily="2" charset="-122"/>
              </a:rPr>
              <a:t>年代中后期出现的歌剧作品有  </a:t>
            </a: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《小二黑结</a:t>
            </a:r>
            <a:r>
              <a:rPr sz="2400" spc="-5" dirty="0">
                <a:latin typeface="宋体" panose="02010600030101010101" pitchFamily="2" charset="-122"/>
                <a:cs typeface="宋体" panose="02010600030101010101" pitchFamily="2" charset="-122"/>
              </a:rPr>
              <a:t>婚</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2527300">
              <a:lnSpc>
                <a:spcPct val="150000"/>
              </a:lnSpc>
            </a:pPr>
            <a:r>
              <a:rPr sz="2400" spc="-5"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《王贵与李香</a:t>
            </a:r>
            <a:r>
              <a:rPr sz="2400" spc="-5" dirty="0">
                <a:latin typeface="宋体" panose="02010600030101010101" pitchFamily="2" charset="-122"/>
                <a:cs typeface="宋体" panose="02010600030101010101" pitchFamily="2" charset="-122"/>
              </a:rPr>
              <a:t>香</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江姐</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3424555">
              <a:lnSpc>
                <a:spcPct val="150000"/>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《刘胡</a:t>
            </a:r>
            <a:r>
              <a:rPr sz="2400" spc="-5" dirty="0">
                <a:latin typeface="宋体" panose="02010600030101010101" pitchFamily="2" charset="-122"/>
                <a:cs typeface="宋体" panose="02010600030101010101" pitchFamily="2" charset="-122"/>
              </a:rPr>
              <a:t>兰</a:t>
            </a:r>
            <a:r>
              <a:rPr sz="2400" dirty="0">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E:</a:t>
            </a:r>
            <a:r>
              <a:rPr sz="2400" dirty="0">
                <a:latin typeface="宋体" panose="02010600030101010101" pitchFamily="2" charset="-122"/>
                <a:cs typeface="宋体" panose="02010600030101010101" pitchFamily="2" charset="-122"/>
              </a:rPr>
              <a:t>《义和</a:t>
            </a:r>
            <a:r>
              <a:rPr sz="2400" spc="-5" dirty="0">
                <a:latin typeface="宋体" panose="02010600030101010101" pitchFamily="2" charset="-122"/>
                <a:cs typeface="宋体" panose="02010600030101010101" pitchFamily="2" charset="-122"/>
              </a:rPr>
              <a:t>拳</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574649" y="1711959"/>
            <a:ext cx="5274945" cy="3251200"/>
          </a:xfrm>
          <a:prstGeom prst="rect">
            <a:avLst/>
          </a:prstGeom>
        </p:spPr>
        <p:txBody>
          <a:bodyPr vert="horz" wrap="square" lIns="0" tIns="161925" rIns="0" bIns="0" rtlCol="0">
            <a:spAutoFit/>
          </a:bodyPr>
          <a:lstStyle/>
          <a:p>
            <a:pPr marL="12700">
              <a:lnSpc>
                <a:spcPct val="100000"/>
              </a:lnSpc>
              <a:spcBef>
                <a:spcPts val="1275"/>
              </a:spcBef>
            </a:pPr>
            <a:r>
              <a:rPr sz="3600" spc="-15" baseline="-2000" dirty="0">
                <a:latin typeface="Arial" panose="020B0604020202020204"/>
                <a:cs typeface="Arial" panose="020B0604020202020204"/>
              </a:rPr>
              <a:t>20</a:t>
            </a:r>
            <a:r>
              <a:rPr sz="2400" dirty="0">
                <a:latin typeface="宋体" panose="02010600030101010101" pitchFamily="2" charset="-122"/>
                <a:cs typeface="宋体" panose="02010600030101010101" pitchFamily="2" charset="-122"/>
              </a:rPr>
              <a:t>世</a:t>
            </a:r>
            <a:r>
              <a:rPr sz="2400" spc="-5" dirty="0">
                <a:latin typeface="宋体" panose="02010600030101010101" pitchFamily="2" charset="-122"/>
                <a:cs typeface="宋体" panose="02010600030101010101" pitchFamily="2" charset="-122"/>
              </a:rPr>
              <a:t>纪</a:t>
            </a:r>
            <a:r>
              <a:rPr sz="3600" spc="-15" baseline="-2000" dirty="0">
                <a:latin typeface="Arial" panose="020B0604020202020204"/>
                <a:cs typeface="Arial" panose="020B0604020202020204"/>
              </a:rPr>
              <a:t>50</a:t>
            </a:r>
            <a:r>
              <a:rPr sz="2400" dirty="0">
                <a:latin typeface="宋体" panose="02010600030101010101" pitchFamily="2" charset="-122"/>
                <a:cs typeface="宋体" panose="02010600030101010101" pitchFamily="2" charset="-122"/>
              </a:rPr>
              <a:t>年代中后期出现的歌剧作品有</a:t>
            </a:r>
            <a:endParaRPr sz="2400">
              <a:latin typeface="宋体" panose="02010600030101010101" pitchFamily="2" charset="-122"/>
              <a:cs typeface="宋体" panose="02010600030101010101" pitchFamily="2" charset="-122"/>
            </a:endParaRPr>
          </a:p>
          <a:p>
            <a:pPr marL="12700" marR="2482850">
              <a:lnSpc>
                <a:spcPts val="4320"/>
              </a:lnSpc>
              <a:spcBef>
                <a:spcPts val="125"/>
              </a:spcBef>
            </a:pPr>
            <a:r>
              <a:rPr sz="2400" b="1" spc="-5" dirty="0">
                <a:solidFill>
                  <a:srgbClr val="C00000"/>
                </a:solidFill>
                <a:latin typeface="Arial" panose="020B0604020202020204"/>
                <a:cs typeface="Arial" panose="020B0604020202020204"/>
              </a:rPr>
              <a:t>A:</a:t>
            </a:r>
            <a:r>
              <a:rPr sz="2400" b="1" dirty="0">
                <a:solidFill>
                  <a:srgbClr val="C00000"/>
                </a:solidFill>
                <a:latin typeface="宋体" panose="02010600030101010101" pitchFamily="2" charset="-122"/>
                <a:cs typeface="宋体" panose="02010600030101010101" pitchFamily="2" charset="-122"/>
              </a:rPr>
              <a:t>《小二黑结婚</a:t>
            </a:r>
            <a:r>
              <a:rPr sz="2400" b="1" spc="-10" dirty="0">
                <a:solidFill>
                  <a:srgbClr val="C00000"/>
                </a:solidFill>
                <a:latin typeface="宋体" panose="02010600030101010101" pitchFamily="2" charset="-122"/>
                <a:cs typeface="宋体" panose="02010600030101010101" pitchFamily="2" charset="-122"/>
              </a:rPr>
              <a:t>》 </a:t>
            </a:r>
            <a:r>
              <a:rPr sz="2400" b="1" spc="-10" dirty="0">
                <a:solidFill>
                  <a:srgbClr val="C00000"/>
                </a:solidFill>
                <a:latin typeface="Arial" panose="020B0604020202020204"/>
                <a:cs typeface="Arial" panose="020B0604020202020204"/>
              </a:rPr>
              <a:t>B</a:t>
            </a:r>
            <a:r>
              <a:rPr sz="2400" b="1" spc="-5"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《王贵与李香香</a:t>
            </a:r>
            <a:r>
              <a:rPr sz="2400" b="1" spc="-10" dirty="0">
                <a:solidFill>
                  <a:srgbClr val="C00000"/>
                </a:solidFill>
                <a:latin typeface="宋体" panose="02010600030101010101" pitchFamily="2" charset="-122"/>
                <a:cs typeface="宋体" panose="02010600030101010101" pitchFamily="2" charset="-122"/>
              </a:rPr>
              <a:t>》  </a:t>
            </a:r>
            <a:r>
              <a:rPr sz="2400" b="1" spc="-5" dirty="0">
                <a:solidFill>
                  <a:srgbClr val="C00000"/>
                </a:solidFill>
                <a:latin typeface="Arial" panose="020B0604020202020204"/>
                <a:cs typeface="Arial" panose="020B0604020202020204"/>
              </a:rPr>
              <a:t>C:</a:t>
            </a:r>
            <a:r>
              <a:rPr sz="2400" b="1" dirty="0">
                <a:solidFill>
                  <a:srgbClr val="C00000"/>
                </a:solidFill>
                <a:latin typeface="宋体" panose="02010600030101010101" pitchFamily="2" charset="-122"/>
                <a:cs typeface="宋体" panose="02010600030101010101" pitchFamily="2" charset="-122"/>
              </a:rPr>
              <a:t>《</a:t>
            </a:r>
            <a:r>
              <a:rPr sz="2400" b="1" spc="-5" dirty="0">
                <a:solidFill>
                  <a:srgbClr val="C00000"/>
                </a:solidFill>
                <a:latin typeface="宋体" panose="02010600030101010101" pitchFamily="2" charset="-122"/>
                <a:cs typeface="宋体" panose="02010600030101010101" pitchFamily="2" charset="-122"/>
              </a:rPr>
              <a:t>江姐</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055"/>
              </a:spcBef>
            </a:pPr>
            <a:r>
              <a:rPr sz="2400" b="1" spc="-5" dirty="0">
                <a:solidFill>
                  <a:srgbClr val="C00000"/>
                </a:solidFill>
                <a:latin typeface="Arial" panose="020B0604020202020204"/>
                <a:cs typeface="Arial" panose="020B0604020202020204"/>
              </a:rPr>
              <a:t>D:</a:t>
            </a:r>
            <a:r>
              <a:rPr sz="2400" b="1" dirty="0">
                <a:solidFill>
                  <a:srgbClr val="C00000"/>
                </a:solidFill>
                <a:latin typeface="宋体" panose="02010600030101010101" pitchFamily="2" charset="-122"/>
                <a:cs typeface="宋体" panose="02010600030101010101" pitchFamily="2" charset="-122"/>
              </a:rPr>
              <a:t>《刘胡兰</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440"/>
              </a:spcBef>
            </a:pPr>
            <a:r>
              <a:rPr sz="2400" spc="-5" dirty="0">
                <a:latin typeface="Arial" panose="020B0604020202020204"/>
                <a:cs typeface="Arial" panose="020B0604020202020204"/>
              </a:rPr>
              <a:t>E:</a:t>
            </a:r>
            <a:r>
              <a:rPr sz="2400" dirty="0">
                <a:latin typeface="宋体" panose="02010600030101010101" pitchFamily="2" charset="-122"/>
                <a:cs typeface="宋体" panose="02010600030101010101" pitchFamily="2" charset="-122"/>
              </a:rPr>
              <a:t>《义和</a:t>
            </a:r>
            <a:r>
              <a:rPr sz="2400" spc="-5" dirty="0">
                <a:latin typeface="宋体" panose="02010600030101010101" pitchFamily="2" charset="-122"/>
                <a:cs typeface="宋体" panose="02010600030101010101" pitchFamily="2" charset="-122"/>
              </a:rPr>
              <a:t>拳</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12419" y="347929"/>
            <a:ext cx="4060190" cy="406400"/>
          </a:xfrm>
          <a:prstGeom prst="rect">
            <a:avLst/>
          </a:prstGeom>
        </p:spPr>
        <p:txBody>
          <a:bodyPr vert="horz" wrap="square" lIns="0" tIns="12065" rIns="0" bIns="0" rtlCol="0">
            <a:spAutoFit/>
          </a:bodyPr>
          <a:lstStyle/>
          <a:p>
            <a:pPr marL="12700">
              <a:lnSpc>
                <a:spcPct val="100000"/>
              </a:lnSpc>
              <a:spcBef>
                <a:spcPts val="95"/>
              </a:spcBef>
              <a:tabLst>
                <a:tab pos="684530" algn="l"/>
                <a:tab pos="1827530" algn="l"/>
              </a:tabLst>
            </a:pPr>
            <a:r>
              <a:rPr spc="-10" dirty="0"/>
              <a:t>4.5	第五</a:t>
            </a:r>
            <a:r>
              <a:rPr spc="-5" dirty="0"/>
              <a:t>节	</a:t>
            </a:r>
            <a:r>
              <a:rPr spc="-10" dirty="0"/>
              <a:t>“十七年”戏剧</a:t>
            </a:r>
            <a:endParaRPr spc="-10" dirty="0"/>
          </a:p>
        </p:txBody>
      </p:sp>
      <p:sp>
        <p:nvSpPr>
          <p:cNvPr id="7" name="object 7"/>
          <p:cNvSpPr txBox="1"/>
          <p:nvPr/>
        </p:nvSpPr>
        <p:spPr>
          <a:xfrm>
            <a:off x="381101" y="1254633"/>
            <a:ext cx="298704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cs typeface="微软雅黑" panose="020B0503020204020204" charset="-122"/>
              </a:rPr>
              <a:t>4.5.1</a:t>
            </a:r>
            <a:r>
              <a:rPr sz="2400" b="1" spc="-85" dirty="0">
                <a:latin typeface="微软雅黑" panose="020B0503020204020204" charset="-122"/>
                <a:cs typeface="微软雅黑" panose="020B0503020204020204" charset="-122"/>
              </a:rPr>
              <a:t> </a:t>
            </a:r>
            <a:r>
              <a:rPr sz="2400" b="1" dirty="0">
                <a:latin typeface="微软雅黑" panose="020B0503020204020204" charset="-122"/>
                <a:cs typeface="微软雅黑" panose="020B0503020204020204" charset="-122"/>
              </a:rPr>
              <a:t>老舍与《茶馆》</a:t>
            </a:r>
            <a:endParaRPr sz="2400">
              <a:latin typeface="微软雅黑" panose="020B0503020204020204" charset="-122"/>
              <a:cs typeface="微软雅黑" panose="020B0503020204020204" charset="-122"/>
            </a:endParaRPr>
          </a:p>
        </p:txBody>
      </p:sp>
      <p:sp>
        <p:nvSpPr>
          <p:cNvPr id="8" name="object 8"/>
          <p:cNvSpPr txBox="1"/>
          <p:nvPr/>
        </p:nvSpPr>
        <p:spPr>
          <a:xfrm>
            <a:off x="381101" y="1949958"/>
            <a:ext cx="11607800" cy="3040380"/>
          </a:xfrm>
          <a:prstGeom prst="rect">
            <a:avLst/>
          </a:prstGeom>
        </p:spPr>
        <p:txBody>
          <a:bodyPr vert="horz" wrap="square" lIns="0" tIns="12700" rIns="0" bIns="0" rtlCol="0">
            <a:spAutoFit/>
          </a:bodyPr>
          <a:lstStyle/>
          <a:p>
            <a:pPr marL="287655" indent="-275590">
              <a:lnSpc>
                <a:spcPct val="100000"/>
              </a:lnSpc>
              <a:spcBef>
                <a:spcPts val="100"/>
              </a:spcBef>
              <a:buSzPct val="96000"/>
              <a:buAutoNum type="arabicPeriod"/>
              <a:tabLst>
                <a:tab pos="288290" algn="l"/>
                <a:tab pos="954405" algn="l"/>
              </a:tabLst>
            </a:pPr>
            <a:r>
              <a:rPr sz="2400" b="1" dirty="0">
                <a:latin typeface="微软雅黑" panose="020B0503020204020204" charset="-122"/>
                <a:ea typeface="微软雅黑" panose="020B0503020204020204" charset="-122"/>
                <a:cs typeface="微软雅黑" panose="020B0503020204020204" charset="-122"/>
              </a:rPr>
              <a:t>主	张：“为人民而写作</a:t>
            </a:r>
            <a:r>
              <a:rPr sz="2400" b="1" spc="-1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590"/>
              </a:spcBef>
            </a:pPr>
            <a:r>
              <a:rPr sz="2400" b="1" spc="-5" dirty="0">
                <a:latin typeface="微软雅黑" panose="020B0503020204020204" charset="-122"/>
                <a:ea typeface="微软雅黑" panose="020B0503020204020204" charset="-122"/>
                <a:cs typeface="微软雅黑" panose="020B0503020204020204" charset="-122"/>
              </a:rPr>
              <a:t>“以一部分劳动人民现有的文化水平来讲，阅读小说也许多少还有困难。可是，看戏就</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020"/>
              </a:spcBef>
            </a:pPr>
            <a:r>
              <a:rPr sz="2400" b="1" dirty="0">
                <a:latin typeface="微软雅黑" panose="020B0503020204020204" charset="-122"/>
                <a:ea typeface="微软雅黑" panose="020B0503020204020204" charset="-122"/>
                <a:cs typeface="微软雅黑" panose="020B0503020204020204" charset="-122"/>
              </a:rPr>
              <a:t>不那么麻烦。”</a:t>
            </a:r>
            <a:endParaRPr sz="2400" b="1">
              <a:latin typeface="微软雅黑" panose="020B0503020204020204" charset="-122"/>
              <a:ea typeface="微软雅黑" panose="020B0503020204020204" charset="-122"/>
              <a:cs typeface="微软雅黑" panose="020B0503020204020204" charset="-122"/>
            </a:endParaRPr>
          </a:p>
          <a:p>
            <a:pPr marL="12700" marR="133350">
              <a:lnSpc>
                <a:spcPct val="170000"/>
              </a:lnSpc>
              <a:spcBef>
                <a:spcPts val="570"/>
              </a:spcBef>
              <a:buSzPct val="96000"/>
              <a:buFont typeface="΢"/>
              <a:buAutoNum type="arabicPeriod" startAt="2"/>
              <a:tabLst>
                <a:tab pos="278765" algn="l"/>
                <a:tab pos="946785" algn="l"/>
              </a:tabLst>
            </a:pPr>
            <a:r>
              <a:rPr sz="2400" b="1" dirty="0">
                <a:latin typeface="微软雅黑" panose="020B0503020204020204" charset="-122"/>
                <a:ea typeface="微软雅黑" panose="020B0503020204020204" charset="-122"/>
                <a:cs typeface="微软雅黑" panose="020B0503020204020204" charset="-122"/>
              </a:rPr>
              <a:t>荣	誉：</a:t>
            </a:r>
            <a:r>
              <a:rPr sz="2400" b="1" spc="-5" dirty="0">
                <a:latin typeface="微软雅黑" panose="020B0503020204020204" charset="-122"/>
                <a:ea typeface="微软雅黑" panose="020B0503020204020204" charset="-122"/>
                <a:cs typeface="微软雅黑" panose="020B0503020204020204" charset="-122"/>
              </a:rPr>
              <a:t>195</a:t>
            </a:r>
            <a:r>
              <a:rPr sz="2400" b="1" spc="-10" dirty="0">
                <a:latin typeface="微软雅黑" panose="020B0503020204020204" charset="-122"/>
                <a:ea typeface="微软雅黑" panose="020B0503020204020204" charset="-122"/>
                <a:cs typeface="微软雅黑" panose="020B0503020204020204" charset="-122"/>
              </a:rPr>
              <a:t>1</a:t>
            </a:r>
            <a:r>
              <a:rPr sz="2400" b="1" dirty="0">
                <a:latin typeface="微软雅黑" panose="020B0503020204020204" charset="-122"/>
                <a:ea typeface="微软雅黑" panose="020B0503020204020204" charset="-122"/>
                <a:cs typeface="微软雅黑" panose="020B0503020204020204" charset="-122"/>
              </a:rPr>
              <a:t>年</a:t>
            </a:r>
            <a:r>
              <a:rPr sz="2400" b="1" spc="-5" dirty="0">
                <a:latin typeface="微软雅黑" panose="020B0503020204020204" charset="-122"/>
                <a:ea typeface="微软雅黑" panose="020B0503020204020204" charset="-122"/>
                <a:cs typeface="微软雅黑" panose="020B0503020204020204" charset="-122"/>
              </a:rPr>
              <a:t>12</a:t>
            </a:r>
            <a:r>
              <a:rPr sz="2400" b="1" dirty="0">
                <a:latin typeface="微软雅黑" panose="020B0503020204020204" charset="-122"/>
                <a:ea typeface="微软雅黑" panose="020B0503020204020204" charset="-122"/>
                <a:cs typeface="微软雅黑" panose="020B0503020204020204" charset="-122"/>
              </a:rPr>
              <a:t>月，北京市人民政府授予他“人民艺术家</a:t>
            </a:r>
            <a:r>
              <a:rPr sz="2400" b="1" spc="-1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的称号。</a:t>
            </a:r>
            <a:r>
              <a:rPr sz="2400" b="1" dirty="0">
                <a:solidFill>
                  <a:srgbClr val="C00000"/>
                </a:solidFill>
                <a:latin typeface="微软雅黑" panose="020B0503020204020204" charset="-122"/>
                <a:ea typeface="微软雅黑" panose="020B0503020204020204" charset="-122"/>
                <a:cs typeface="微软雅黑" panose="020B0503020204020204" charset="-122"/>
              </a:rPr>
              <a:t>《茶馆》</a:t>
            </a:r>
            <a:r>
              <a:rPr sz="2400" b="1" dirty="0">
                <a:latin typeface="微软雅黑" panose="020B0503020204020204" charset="-122"/>
                <a:ea typeface="微软雅黑" panose="020B0503020204020204" charset="-122"/>
                <a:cs typeface="微软雅黑" panose="020B0503020204020204" charset="-122"/>
              </a:rPr>
              <a:t>被 欧洲戏剧界称赞为</a:t>
            </a:r>
            <a:r>
              <a:rPr sz="2400" b="1" dirty="0">
                <a:solidFill>
                  <a:srgbClr val="C00000"/>
                </a:solidFill>
                <a:latin typeface="微软雅黑" panose="020B0503020204020204" charset="-122"/>
                <a:ea typeface="微软雅黑" panose="020B0503020204020204" charset="-122"/>
                <a:cs typeface="微软雅黑" panose="020B0503020204020204" charset="-122"/>
              </a:rPr>
              <a:t>“东方戏剧的奇迹”</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9484424" y="24956"/>
            <a:ext cx="2700432" cy="1528854"/>
          </a:xfrm>
          <a:prstGeom prst="rect">
            <a:avLst/>
          </a:prstGeom>
        </p:spPr>
      </p:pic>
      <p:grpSp>
        <p:nvGrpSpPr>
          <p:cNvPr id="10" name="object 10"/>
          <p:cNvGrpSpPr/>
          <p:nvPr/>
        </p:nvGrpSpPr>
        <p:grpSpPr>
          <a:xfrm>
            <a:off x="3467100" y="1222247"/>
            <a:ext cx="966469" cy="532130"/>
            <a:chOff x="3467100" y="1222247"/>
            <a:chExt cx="966469" cy="532130"/>
          </a:xfrm>
        </p:grpSpPr>
        <p:sp>
          <p:nvSpPr>
            <p:cNvPr id="11" name="object 11"/>
            <p:cNvSpPr/>
            <p:nvPr/>
          </p:nvSpPr>
          <p:spPr>
            <a:xfrm>
              <a:off x="3481577" y="1236725"/>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AF50"/>
            </a:solidFill>
          </p:spPr>
          <p:txBody>
            <a:bodyPr wrap="square" lIns="0" tIns="0" rIns="0" bIns="0" rtlCol="0"/>
            <a:lstStyle/>
            <a:p/>
          </p:txBody>
        </p:sp>
        <p:sp>
          <p:nvSpPr>
            <p:cNvPr id="12" name="object 12"/>
            <p:cNvSpPr/>
            <p:nvPr/>
          </p:nvSpPr>
          <p:spPr>
            <a:xfrm>
              <a:off x="3481577" y="1236725"/>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AF50"/>
              </a:solidFill>
            </a:ln>
          </p:spPr>
          <p:txBody>
            <a:bodyPr wrap="square" lIns="0" tIns="0" rIns="0" bIns="0" rtlCol="0"/>
            <a:lstStyle/>
            <a:p/>
          </p:txBody>
        </p:sp>
      </p:grpSp>
      <p:sp>
        <p:nvSpPr>
          <p:cNvPr id="13" name="object 13"/>
          <p:cNvSpPr txBox="1"/>
          <p:nvPr/>
        </p:nvSpPr>
        <p:spPr>
          <a:xfrm>
            <a:off x="3721100" y="1279652"/>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4" name="object 14"/>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801725" y="347929"/>
            <a:ext cx="4020185" cy="406400"/>
          </a:xfrm>
          <a:prstGeom prst="rect">
            <a:avLst/>
          </a:prstGeom>
        </p:spPr>
        <p:txBody>
          <a:bodyPr vert="horz" wrap="square" lIns="0" tIns="12065" rIns="0" bIns="0" rtlCol="0">
            <a:spAutoFit/>
          </a:bodyPr>
          <a:lstStyle/>
          <a:p>
            <a:pPr marL="12700">
              <a:lnSpc>
                <a:spcPct val="100000"/>
              </a:lnSpc>
              <a:spcBef>
                <a:spcPts val="95"/>
              </a:spcBef>
              <a:tabLst>
                <a:tab pos="647700" algn="l"/>
                <a:tab pos="1788160" algn="l"/>
              </a:tabLst>
            </a:pPr>
            <a:r>
              <a:rPr b="0" spc="-5" dirty="0">
                <a:latin typeface="微软雅黑" panose="020B0503020204020204" charset="-122"/>
                <a:cs typeface="微软雅黑" panose="020B0503020204020204" charset="-122"/>
              </a:rPr>
              <a:t>4.5	</a:t>
            </a:r>
            <a:r>
              <a:rPr b="0" spc="-10" dirty="0">
                <a:latin typeface="微软雅黑" panose="020B0503020204020204" charset="-122"/>
                <a:cs typeface="微软雅黑" panose="020B0503020204020204" charset="-122"/>
              </a:rPr>
              <a:t>第五</a:t>
            </a:r>
            <a:r>
              <a:rPr b="0" spc="-5" dirty="0">
                <a:latin typeface="微软雅黑" panose="020B0503020204020204" charset="-122"/>
                <a:cs typeface="微软雅黑" panose="020B0503020204020204" charset="-122"/>
              </a:rPr>
              <a:t>节	</a:t>
            </a:r>
            <a:r>
              <a:rPr b="0" spc="-10" dirty="0">
                <a:latin typeface="微软雅黑" panose="020B0503020204020204" charset="-122"/>
                <a:cs typeface="微软雅黑" panose="020B0503020204020204" charset="-122"/>
              </a:rPr>
              <a:t>“十七年”戏剧</a:t>
            </a:r>
            <a:endParaRPr b="0" spc="-10" dirty="0">
              <a:latin typeface="微软雅黑" panose="020B0503020204020204" charset="-122"/>
              <a:cs typeface="微软雅黑" panose="020B0503020204020204" charset="-122"/>
            </a:endParaRPr>
          </a:p>
        </p:txBody>
      </p:sp>
      <p:sp>
        <p:nvSpPr>
          <p:cNvPr id="7" name="object 7"/>
          <p:cNvSpPr txBox="1"/>
          <p:nvPr/>
        </p:nvSpPr>
        <p:spPr>
          <a:xfrm>
            <a:off x="237845" y="994664"/>
            <a:ext cx="298704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cs typeface="微软雅黑" panose="020B0503020204020204" charset="-122"/>
              </a:rPr>
              <a:t>4.5.1</a:t>
            </a:r>
            <a:r>
              <a:rPr sz="2400" b="1" spc="-85" dirty="0">
                <a:latin typeface="微软雅黑" panose="020B0503020204020204" charset="-122"/>
                <a:cs typeface="微软雅黑" panose="020B0503020204020204" charset="-122"/>
              </a:rPr>
              <a:t> </a:t>
            </a:r>
            <a:r>
              <a:rPr sz="2400" b="1" dirty="0">
                <a:latin typeface="微软雅黑" panose="020B0503020204020204" charset="-122"/>
                <a:cs typeface="微软雅黑" panose="020B0503020204020204" charset="-122"/>
              </a:rPr>
              <a:t>老舍与《茶馆》</a:t>
            </a:r>
            <a:endParaRPr sz="2400">
              <a:latin typeface="微软雅黑" panose="020B0503020204020204" charset="-122"/>
              <a:cs typeface="微软雅黑" panose="020B0503020204020204" charset="-122"/>
            </a:endParaRPr>
          </a:p>
        </p:txBody>
      </p:sp>
      <p:sp>
        <p:nvSpPr>
          <p:cNvPr id="8" name="object 8"/>
          <p:cNvSpPr txBox="1"/>
          <p:nvPr/>
        </p:nvSpPr>
        <p:spPr>
          <a:xfrm>
            <a:off x="237845" y="1689303"/>
            <a:ext cx="1823720" cy="391795"/>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微软雅黑" panose="020B0503020204020204" charset="-122"/>
                <a:cs typeface="微软雅黑" panose="020B0503020204020204" charset="-122"/>
              </a:rPr>
              <a:t>3</a:t>
            </a:r>
            <a:r>
              <a:rPr sz="2400" b="1" spc="-5" dirty="0">
                <a:latin typeface="微软雅黑" panose="020B0503020204020204" charset="-122"/>
                <a:cs typeface="微软雅黑" panose="020B0503020204020204" charset="-122"/>
              </a:rPr>
              <a:t>.主要作品：</a:t>
            </a:r>
            <a:endParaRPr sz="2400">
              <a:latin typeface="微软雅黑" panose="020B0503020204020204" charset="-122"/>
              <a:cs typeface="微软雅黑" panose="020B0503020204020204" charset="-122"/>
            </a:endParaRPr>
          </a:p>
        </p:txBody>
      </p:sp>
      <p:sp>
        <p:nvSpPr>
          <p:cNvPr id="9" name="object 9"/>
          <p:cNvSpPr txBox="1"/>
          <p:nvPr/>
        </p:nvSpPr>
        <p:spPr>
          <a:xfrm>
            <a:off x="237845" y="2384805"/>
            <a:ext cx="11485880" cy="3115310"/>
          </a:xfrm>
          <a:prstGeom prst="rect">
            <a:avLst/>
          </a:prstGeom>
        </p:spPr>
        <p:txBody>
          <a:bodyPr vert="horz" wrap="square" lIns="0" tIns="12700" rIns="0" bIns="0" rtlCol="0">
            <a:spAutoFit/>
          </a:bodyPr>
          <a:lstStyle/>
          <a:p>
            <a:pPr marL="395605" indent="-383540">
              <a:lnSpc>
                <a:spcPct val="100000"/>
              </a:lnSpc>
              <a:spcBef>
                <a:spcPts val="100"/>
              </a:spcBef>
              <a:buSzPct val="96000"/>
              <a:buAutoNum type="arabicParenBoth"/>
              <a:tabLst>
                <a:tab pos="396240" algn="l"/>
              </a:tabLst>
            </a:pPr>
            <a:r>
              <a:rPr sz="2400" b="1" spc="-5" dirty="0">
                <a:latin typeface="微软雅黑" panose="020B0503020204020204" charset="-122"/>
                <a:ea typeface="微软雅黑" panose="020B0503020204020204" charset="-122"/>
                <a:cs typeface="微软雅黑" panose="020B0503020204020204" charset="-122"/>
              </a:rPr>
              <a:t>1950</a:t>
            </a:r>
            <a:r>
              <a:rPr sz="2400" b="1" dirty="0">
                <a:latin typeface="微软雅黑" panose="020B0503020204020204" charset="-122"/>
                <a:ea typeface="微软雅黑" panose="020B0503020204020204" charset="-122"/>
                <a:cs typeface="微软雅黑" panose="020B0503020204020204" charset="-122"/>
              </a:rPr>
              <a:t>年，他写出了新中国成立以后的第一个剧本《方珍珠》</a:t>
            </a:r>
            <a:endParaRPr sz="2400" b="1">
              <a:latin typeface="微软雅黑" panose="020B0503020204020204" charset="-122"/>
              <a:ea typeface="微软雅黑" panose="020B0503020204020204" charset="-122"/>
              <a:cs typeface="微软雅黑" panose="020B0503020204020204" charset="-122"/>
            </a:endParaRPr>
          </a:p>
          <a:p>
            <a:pPr marL="395605" indent="-383540">
              <a:lnSpc>
                <a:spcPct val="100000"/>
              </a:lnSpc>
              <a:spcBef>
                <a:spcPts val="2590"/>
              </a:spcBef>
              <a:buSzPct val="96000"/>
              <a:buAutoNum type="arabicParenBoth"/>
              <a:tabLst>
                <a:tab pos="396240" algn="l"/>
              </a:tabLst>
            </a:pPr>
            <a:r>
              <a:rPr sz="2400" b="1" spc="-5" dirty="0">
                <a:latin typeface="微软雅黑" panose="020B0503020204020204" charset="-122"/>
                <a:ea typeface="微软雅黑" panose="020B0503020204020204" charset="-122"/>
                <a:cs typeface="微软雅黑" panose="020B0503020204020204" charset="-122"/>
              </a:rPr>
              <a:t>1951</a:t>
            </a:r>
            <a:r>
              <a:rPr sz="2400" b="1" dirty="0">
                <a:latin typeface="微软雅黑" panose="020B0503020204020204" charset="-122"/>
                <a:ea typeface="微软雅黑" panose="020B0503020204020204" charset="-122"/>
                <a:cs typeface="微软雅黑" panose="020B0503020204020204" charset="-122"/>
              </a:rPr>
              <a:t>年《龙须沟》</a:t>
            </a:r>
            <a:endParaRPr sz="2400" b="1">
              <a:latin typeface="微软雅黑" panose="020B0503020204020204" charset="-122"/>
              <a:ea typeface="微软雅黑" panose="020B0503020204020204" charset="-122"/>
              <a:cs typeface="微软雅黑" panose="020B0503020204020204" charset="-122"/>
            </a:endParaRPr>
          </a:p>
          <a:p>
            <a:pPr marL="12700" marR="5080">
              <a:lnSpc>
                <a:spcPct val="170000"/>
              </a:lnSpc>
              <a:spcBef>
                <a:spcPts val="580"/>
              </a:spcBef>
              <a:buSzPct val="96000"/>
              <a:buAutoNum type="arabicParenBoth"/>
              <a:tabLst>
                <a:tab pos="396240" algn="l"/>
              </a:tabLst>
            </a:pPr>
            <a:r>
              <a:rPr sz="2400" b="1" dirty="0">
                <a:latin typeface="微软雅黑" panose="020B0503020204020204" charset="-122"/>
                <a:ea typeface="微软雅黑" panose="020B0503020204020204" charset="-122"/>
                <a:cs typeface="微软雅黑" panose="020B0503020204020204" charset="-122"/>
              </a:rPr>
              <a:t>到</a:t>
            </a:r>
            <a:r>
              <a:rPr sz="2400" b="1" spc="-5" dirty="0">
                <a:latin typeface="微软雅黑" panose="020B0503020204020204" charset="-122"/>
                <a:ea typeface="微软雅黑" panose="020B0503020204020204" charset="-122"/>
                <a:cs typeface="微软雅黑" panose="020B0503020204020204" charset="-122"/>
              </a:rPr>
              <a:t>1965</a:t>
            </a:r>
            <a:r>
              <a:rPr sz="2400" b="1" dirty="0">
                <a:latin typeface="微软雅黑" panose="020B0503020204020204" charset="-122"/>
                <a:ea typeface="微软雅黑" panose="020B0503020204020204" charset="-122"/>
                <a:cs typeface="微软雅黑" panose="020B0503020204020204" charset="-122"/>
              </a:rPr>
              <a:t>年为止：话剧《春华秋实》、《西望长安》</a:t>
            </a:r>
            <a:r>
              <a:rPr sz="2400" b="1" spc="5" dirty="0">
                <a:latin typeface="微软雅黑" panose="020B0503020204020204" charset="-122"/>
                <a:ea typeface="微软雅黑" panose="020B0503020204020204" charset="-122"/>
                <a:cs typeface="微软雅黑" panose="020B0503020204020204" charset="-122"/>
              </a:rPr>
              <a:t>、</a:t>
            </a:r>
            <a:r>
              <a:rPr sz="2400" b="1" dirty="0">
                <a:solidFill>
                  <a:srgbClr val="C00000"/>
                </a:solidFill>
                <a:latin typeface="微软雅黑" panose="020B0503020204020204" charset="-122"/>
                <a:ea typeface="微软雅黑" panose="020B0503020204020204" charset="-122"/>
                <a:cs typeface="微软雅黑" panose="020B0503020204020204" charset="-122"/>
              </a:rPr>
              <a:t>《茶馆》</a:t>
            </a:r>
            <a:r>
              <a:rPr sz="2400" b="1" dirty="0">
                <a:latin typeface="微软雅黑" panose="020B0503020204020204" charset="-122"/>
                <a:ea typeface="微软雅黑" panose="020B0503020204020204" charset="-122"/>
                <a:cs typeface="微软雅黑" panose="020B0503020204020204" charset="-122"/>
              </a:rPr>
              <a:t>、《女店员》、《全 </a:t>
            </a:r>
            <a:r>
              <a:rPr sz="2400" b="1" spc="-5" dirty="0">
                <a:latin typeface="微软雅黑" panose="020B0503020204020204" charset="-122"/>
                <a:ea typeface="微软雅黑" panose="020B0503020204020204" charset="-122"/>
                <a:cs typeface="微软雅黑" panose="020B0503020204020204" charset="-122"/>
              </a:rPr>
              <a:t>家福》等，京剧《青霞丹雪》、《十五贯》（由昆曲改编），</a:t>
            </a:r>
            <a:endParaRPr sz="2400" b="1">
              <a:latin typeface="微软雅黑" panose="020B0503020204020204" charset="-122"/>
              <a:ea typeface="微软雅黑" panose="020B0503020204020204" charset="-122"/>
              <a:cs typeface="微软雅黑" panose="020B0503020204020204" charset="-122"/>
            </a:endParaRPr>
          </a:p>
          <a:p>
            <a:pPr marL="1550670">
              <a:lnSpc>
                <a:spcPct val="100000"/>
              </a:lnSpc>
              <a:spcBef>
                <a:spcPts val="2595"/>
              </a:spcBef>
            </a:pPr>
            <a:r>
              <a:rPr sz="2400" b="1" dirty="0">
                <a:latin typeface="微软雅黑" panose="020B0503020204020204" charset="-122"/>
                <a:ea typeface="微软雅黑" panose="020B0503020204020204" charset="-122"/>
                <a:cs typeface="微软雅黑" panose="020B0503020204020204" charset="-122"/>
              </a:rPr>
              <a:t>另外还有歌舞剧、曲剧、二人台等数种剧目。</a:t>
            </a:r>
            <a:endParaRPr sz="2400" b="1">
              <a:latin typeface="微软雅黑" panose="020B0503020204020204" charset="-122"/>
              <a:ea typeface="微软雅黑" panose="020B0503020204020204" charset="-122"/>
              <a:cs typeface="微软雅黑" panose="020B0503020204020204" charset="-122"/>
            </a:endParaRPr>
          </a:p>
        </p:txBody>
      </p:sp>
      <p:pic>
        <p:nvPicPr>
          <p:cNvPr id="10" name="object 10"/>
          <p:cNvPicPr/>
          <p:nvPr/>
        </p:nvPicPr>
        <p:blipFill>
          <a:blip r:embed="rId4" cstate="print"/>
          <a:stretch>
            <a:fillRect/>
          </a:stretch>
        </p:blipFill>
        <p:spPr>
          <a:xfrm>
            <a:off x="9484424" y="24956"/>
            <a:ext cx="2700432" cy="1528854"/>
          </a:xfrm>
          <a:prstGeom prst="rect">
            <a:avLst/>
          </a:prstGeom>
        </p:spPr>
      </p:pic>
      <p:grpSp>
        <p:nvGrpSpPr>
          <p:cNvPr id="11" name="object 11"/>
          <p:cNvGrpSpPr/>
          <p:nvPr/>
        </p:nvGrpSpPr>
        <p:grpSpPr>
          <a:xfrm>
            <a:off x="2400300" y="1575816"/>
            <a:ext cx="966469" cy="532130"/>
            <a:chOff x="2400300" y="1575816"/>
            <a:chExt cx="966469" cy="532130"/>
          </a:xfrm>
        </p:grpSpPr>
        <p:sp>
          <p:nvSpPr>
            <p:cNvPr id="12" name="object 12"/>
            <p:cNvSpPr/>
            <p:nvPr/>
          </p:nvSpPr>
          <p:spPr>
            <a:xfrm>
              <a:off x="2414777" y="1590294"/>
              <a:ext cx="937260" cy="502920"/>
            </a:xfrm>
            <a:custGeom>
              <a:avLst/>
              <a:gdLst/>
              <a:ahLst/>
              <a:cxnLst/>
              <a:rect l="l" t="t" r="r" b="b"/>
              <a:pathLst>
                <a:path w="937260" h="502919">
                  <a:moveTo>
                    <a:pt x="685800" y="0"/>
                  </a:moveTo>
                  <a:lnTo>
                    <a:pt x="0" y="0"/>
                  </a:lnTo>
                  <a:lnTo>
                    <a:pt x="0" y="502919"/>
                  </a:lnTo>
                  <a:lnTo>
                    <a:pt x="685800" y="502919"/>
                  </a:lnTo>
                  <a:lnTo>
                    <a:pt x="937260" y="251459"/>
                  </a:lnTo>
                  <a:lnTo>
                    <a:pt x="685800" y="0"/>
                  </a:lnTo>
                  <a:close/>
                </a:path>
              </a:pathLst>
            </a:custGeom>
            <a:solidFill>
              <a:srgbClr val="00AF50"/>
            </a:solidFill>
          </p:spPr>
          <p:txBody>
            <a:bodyPr wrap="square" lIns="0" tIns="0" rIns="0" bIns="0" rtlCol="0"/>
            <a:lstStyle/>
            <a:p/>
          </p:txBody>
        </p:sp>
        <p:sp>
          <p:nvSpPr>
            <p:cNvPr id="13" name="object 13"/>
            <p:cNvSpPr/>
            <p:nvPr/>
          </p:nvSpPr>
          <p:spPr>
            <a:xfrm>
              <a:off x="2414777" y="1590294"/>
              <a:ext cx="937260" cy="502920"/>
            </a:xfrm>
            <a:custGeom>
              <a:avLst/>
              <a:gdLst/>
              <a:ahLst/>
              <a:cxnLst/>
              <a:rect l="l" t="t" r="r" b="b"/>
              <a:pathLst>
                <a:path w="937260" h="502919">
                  <a:moveTo>
                    <a:pt x="0" y="0"/>
                  </a:moveTo>
                  <a:lnTo>
                    <a:pt x="685800" y="0"/>
                  </a:lnTo>
                  <a:lnTo>
                    <a:pt x="937260" y="251459"/>
                  </a:lnTo>
                  <a:lnTo>
                    <a:pt x="685800" y="502919"/>
                  </a:lnTo>
                  <a:lnTo>
                    <a:pt x="0" y="502919"/>
                  </a:lnTo>
                  <a:lnTo>
                    <a:pt x="0" y="0"/>
                  </a:lnTo>
                  <a:close/>
                </a:path>
              </a:pathLst>
            </a:custGeom>
            <a:ln w="28956">
              <a:solidFill>
                <a:srgbClr val="00AF50"/>
              </a:solidFill>
            </a:ln>
          </p:spPr>
          <p:txBody>
            <a:bodyPr wrap="square" lIns="0" tIns="0" rIns="0" bIns="0" rtlCol="0"/>
            <a:lstStyle/>
            <a:p/>
          </p:txBody>
        </p:sp>
      </p:grpSp>
      <p:sp>
        <p:nvSpPr>
          <p:cNvPr id="14" name="object 14"/>
          <p:cNvSpPr txBox="1"/>
          <p:nvPr/>
        </p:nvSpPr>
        <p:spPr>
          <a:xfrm>
            <a:off x="2654300" y="1633473"/>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5" name="object 15"/>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76145" y="1167130"/>
            <a:ext cx="7949565" cy="2676525"/>
          </a:xfrm>
          <a:prstGeom prst="rect">
            <a:avLst/>
          </a:prstGeom>
          <a:noFill/>
        </p:spPr>
        <p:txBody>
          <a:bodyPr wrap="square" rtlCol="0" anchor="t">
            <a:spAutoFit/>
          </a:bodyPr>
          <a:p>
            <a:r>
              <a:rPr lang="zh-CN" altLang="en-US" sz="2400" b="1">
                <a:latin typeface="微软雅黑" panose="020B0503020204020204" charset="-122"/>
                <a:ea typeface="微软雅黑" panose="020B0503020204020204" charset="-122"/>
                <a:cs typeface="微软雅黑" panose="020B0503020204020204" charset="-122"/>
              </a:rPr>
              <a:t>《茶馆》结构上分三幕，以老北京一家叫裕泰的大茶馆的兴衰变迁为背景，展示了从清末到北洋军阀时期再到抗战胜利以后的近50年间，北京的社会风貌和各阶层的不同人物的生活变迁。每一幕写一个时代，北京各阶层的三教九流人物，出入于这家大茶馆，全剧展示出来的是一幅幅气势庞大的历史画卷，形象地说明了旧中国的必然灭亡和新中国诞生的必然性。</a:t>
            </a:r>
            <a:endParaRPr lang="zh-CN" altLang="en-US" sz="2400" b="1">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0640" y="1755140"/>
            <a:ext cx="9990455" cy="2861310"/>
          </a:xfrm>
          <a:prstGeom prst="rect">
            <a:avLst/>
          </a:prstGeom>
          <a:noFill/>
        </p:spPr>
        <p:txBody>
          <a:bodyPr wrap="square" rtlCol="0" anchor="t">
            <a:spAutoFit/>
          </a:bodyPr>
          <a:p>
            <a:r>
              <a:rPr lang="zh-CN" altLang="en-US" sz="2000" b="1">
                <a:latin typeface="微软雅黑" panose="020B0503020204020204" charset="-122"/>
                <a:ea typeface="微软雅黑" panose="020B0503020204020204" charset="-122"/>
                <a:cs typeface="微软雅黑" panose="020B0503020204020204" charset="-122"/>
              </a:rPr>
              <a:t>第一幕</a:t>
            </a:r>
            <a:endParaRPr lang="zh-CN" altLang="en-US" sz="2000" b="1">
              <a:latin typeface="微软雅黑" panose="020B0503020204020204" charset="-122"/>
              <a:ea typeface="微软雅黑" panose="020B0503020204020204" charset="-122"/>
              <a:cs typeface="微软雅黑" panose="020B0503020204020204" charset="-122"/>
            </a:endParaRPr>
          </a:p>
          <a:p>
            <a:r>
              <a:rPr lang="zh-CN" altLang="en-US" sz="2000" b="1">
                <a:latin typeface="微软雅黑" panose="020B0503020204020204" charset="-122"/>
                <a:ea typeface="微软雅黑" panose="020B0503020204020204" charset="-122"/>
                <a:cs typeface="微软雅黑" panose="020B0503020204020204" charset="-122"/>
              </a:rPr>
              <a:t>1898年，戊戌变法失败。一个初秋的上午，裕泰茶馆开始营业，掌柜王利发兴致勃勃地坐在柜台上。三三两两的旗人，遛够了鸟儿，走进茶馆来歇腿、喝茶。有两位茶客唱着京戏，另外几个围着桌子观赏瓦罐中的蟋蟀。茶馆中到处贴着“莫谈国事”的纸条。可是常四爷偏要谈谈国事。他痛恨洋人，痛恨那些吃洋饭、讲洋话的人，也看不起在营里当差的二德子之流。他因一句“大清国要完”，被两个特务宋恩子和吴祥子抓去，送进了监狱。相面骗人的唐铁嘴来讨碗茶喝，说媒拉纤的刘麻子也来了，要把康六的十五岁女儿康顺子卖给七十多岁的庞太监当老婆。主张实业救国的秦仲义走进来，说什么要办工厂，搞维新。</a:t>
            </a:r>
            <a:endParaRPr lang="zh-CN" altLang="en-US" sz="2000" b="1">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6480" y="1688465"/>
            <a:ext cx="10681335" cy="2245360"/>
          </a:xfrm>
          <a:prstGeom prst="rect">
            <a:avLst/>
          </a:prstGeom>
          <a:noFill/>
        </p:spPr>
        <p:txBody>
          <a:bodyPr wrap="square" rtlCol="0" anchor="t">
            <a:spAutoFit/>
          </a:bodyPr>
          <a:p>
            <a:r>
              <a:rPr lang="zh-CN" altLang="en-US" sz="2000" b="1">
                <a:latin typeface="微软雅黑" panose="020B0503020204020204" charset="-122"/>
                <a:ea typeface="微软雅黑" panose="020B0503020204020204" charset="-122"/>
                <a:cs typeface="微软雅黑" panose="020B0503020204020204" charset="-122"/>
              </a:rPr>
              <a:t>第二幕</a:t>
            </a:r>
            <a:endParaRPr lang="zh-CN" altLang="en-US" sz="2000" b="1">
              <a:latin typeface="微软雅黑" panose="020B0503020204020204" charset="-122"/>
              <a:ea typeface="微软雅黑" panose="020B0503020204020204" charset="-122"/>
              <a:cs typeface="微软雅黑" panose="020B0503020204020204" charset="-122"/>
            </a:endParaRPr>
          </a:p>
          <a:p>
            <a:r>
              <a:rPr lang="zh-CN" altLang="en-US" sz="2000" b="1">
                <a:latin typeface="微软雅黑" panose="020B0503020204020204" charset="-122"/>
                <a:ea typeface="微软雅黑" panose="020B0503020204020204" charset="-122"/>
                <a:cs typeface="微软雅黑" panose="020B0503020204020204" charset="-122"/>
              </a:rPr>
              <a:t>民国初年军阀混战时期。这时裕泰茶馆渐趋衰落，茶馆主人王利发积极迎合潮流实行改良，却仍然难以维持下去。主要上场人物：王利发、常四爷、王淑芬、刘麻子、唐铁嘴、松二爷、宋恩子、吴祥子、李三、康顺子等。小茶馆展现出一幅兵荒马乱、日益衰败的社会画面：常四爷出狱；康顺子母子逃出宫；拉皮条的刘麻子被稀里糊涂砍了头；两个逃兵想合娶一个老婆；茶馆生意清淡，面积缩小，苦心经营，试图改良，“改良”后还未开张就厄运临头，特务、巡警、兵痞就接二连三来敲诈勒索，宋恩子、吴祥子摇身一变又成了军阀的走狗。</a:t>
            </a:r>
            <a:endParaRPr lang="zh-CN" altLang="en-US" sz="2000" b="1">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p:nvPr/>
        </p:nvSpPr>
        <p:spPr>
          <a:xfrm>
            <a:off x="882396" y="318515"/>
            <a:ext cx="1641475" cy="577850"/>
          </a:xfrm>
          <a:custGeom>
            <a:avLst/>
            <a:gdLst/>
            <a:ahLst/>
            <a:cxnLst/>
            <a:rect l="l" t="t" r="r" b="b"/>
            <a:pathLst>
              <a:path w="1641475" h="577850">
                <a:moveTo>
                  <a:pt x="1352549" y="0"/>
                </a:moveTo>
                <a:lnTo>
                  <a:pt x="0" y="0"/>
                </a:lnTo>
                <a:lnTo>
                  <a:pt x="0" y="577595"/>
                </a:lnTo>
                <a:lnTo>
                  <a:pt x="1352549" y="577595"/>
                </a:lnTo>
                <a:lnTo>
                  <a:pt x="1641348" y="288797"/>
                </a:lnTo>
                <a:lnTo>
                  <a:pt x="1352549" y="0"/>
                </a:lnTo>
                <a:close/>
              </a:path>
            </a:pathLst>
          </a:custGeom>
          <a:solidFill>
            <a:srgbClr val="212167"/>
          </a:solidFill>
        </p:spPr>
        <p:txBody>
          <a:bodyPr wrap="square" lIns="0" tIns="0" rIns="0" bIns="0" rtlCol="0"/>
          <a:lstStyle/>
          <a:p/>
        </p:txBody>
      </p:sp>
      <p:sp>
        <p:nvSpPr>
          <p:cNvPr id="7" name="object 7"/>
          <p:cNvSpPr txBox="1"/>
          <p:nvPr/>
        </p:nvSpPr>
        <p:spPr>
          <a:xfrm>
            <a:off x="1268730" y="400050"/>
            <a:ext cx="72517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闻</a:t>
            </a:r>
            <a:r>
              <a:rPr sz="2400" b="1" spc="-100" dirty="0">
                <a:solidFill>
                  <a:srgbClr val="FFFFFF"/>
                </a:solidFill>
                <a:latin typeface="微软雅黑" panose="020B0503020204020204" charset="-122"/>
                <a:cs typeface="微软雅黑" panose="020B0503020204020204" charset="-122"/>
              </a:rPr>
              <a:t> </a:t>
            </a:r>
            <a:r>
              <a:rPr sz="2400" b="1" dirty="0">
                <a:solidFill>
                  <a:srgbClr val="FFFFFF"/>
                </a:solidFill>
                <a:latin typeface="微软雅黑" panose="020B0503020204020204" charset="-122"/>
                <a:cs typeface="微软雅黑" panose="020B0503020204020204" charset="-122"/>
              </a:rPr>
              <a:t>捷</a:t>
            </a:r>
            <a:endParaRPr sz="2400">
              <a:latin typeface="微软雅黑" panose="020B0503020204020204" charset="-122"/>
              <a:cs typeface="微软雅黑" panose="020B0503020204020204" charset="-122"/>
            </a:endParaRPr>
          </a:p>
        </p:txBody>
      </p:sp>
      <p:sp>
        <p:nvSpPr>
          <p:cNvPr id="8" name="object 8"/>
          <p:cNvSpPr txBox="1">
            <a:spLocks noGrp="1"/>
          </p:cNvSpPr>
          <p:nvPr>
            <p:ph type="title"/>
          </p:nvPr>
        </p:nvSpPr>
        <p:spPr>
          <a:xfrm>
            <a:off x="656336" y="1344294"/>
            <a:ext cx="4642485" cy="452120"/>
          </a:xfrm>
          <a:prstGeom prst="rect">
            <a:avLst/>
          </a:prstGeom>
        </p:spPr>
        <p:txBody>
          <a:bodyPr vert="horz" wrap="square" lIns="0" tIns="12065" rIns="0" bIns="0" rtlCol="0">
            <a:spAutoFit/>
          </a:bodyPr>
          <a:lstStyle/>
          <a:p>
            <a:pPr marL="12700">
              <a:lnSpc>
                <a:spcPct val="100000"/>
              </a:lnSpc>
              <a:spcBef>
                <a:spcPts val="95"/>
              </a:spcBef>
            </a:pPr>
            <a:r>
              <a:rPr sz="2800" spc="-5" dirty="0"/>
              <a:t>闻捷爱情诗的主要艺术特</a:t>
            </a:r>
            <a:r>
              <a:rPr sz="2800" dirty="0"/>
              <a:t>色</a:t>
            </a:r>
            <a:r>
              <a:rPr sz="2800" spc="-5" dirty="0"/>
              <a:t>：</a:t>
            </a:r>
            <a:endParaRPr sz="2800"/>
          </a:p>
        </p:txBody>
      </p:sp>
      <p:sp>
        <p:nvSpPr>
          <p:cNvPr id="9" name="object 9"/>
          <p:cNvSpPr txBox="1"/>
          <p:nvPr/>
        </p:nvSpPr>
        <p:spPr>
          <a:xfrm>
            <a:off x="279908" y="2103501"/>
            <a:ext cx="11177905" cy="2470150"/>
          </a:xfrm>
          <a:prstGeom prst="rect">
            <a:avLst/>
          </a:prstGeom>
        </p:spPr>
        <p:txBody>
          <a:bodyPr vert="horz" wrap="square" lIns="0" tIns="12700" rIns="0" bIns="0" rtlCol="0">
            <a:spAutoFit/>
          </a:bodyPr>
          <a:lstStyle/>
          <a:p>
            <a:pPr marL="800735" indent="-788670">
              <a:lnSpc>
                <a:spcPct val="100000"/>
              </a:lnSpc>
              <a:spcBef>
                <a:spcPts val="100"/>
              </a:spcBef>
              <a:buSzPct val="96000"/>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闻捷</a:t>
            </a:r>
            <a:r>
              <a:rPr sz="2400" b="1" spc="-5" dirty="0">
                <a:latin typeface="微软雅黑" panose="020B0503020204020204" charset="-122"/>
                <a:ea typeface="微软雅黑" panose="020B0503020204020204" charset="-122"/>
                <a:cs typeface="微软雅黑" panose="020B0503020204020204" charset="-122"/>
              </a:rPr>
              <a:t>的</a:t>
            </a:r>
            <a:r>
              <a:rPr sz="2400" b="1" dirty="0">
                <a:latin typeface="微软雅黑" panose="020B0503020204020204" charset="-122"/>
                <a:ea typeface="微软雅黑" panose="020B0503020204020204" charset="-122"/>
                <a:cs typeface="微软雅黑" panose="020B0503020204020204" charset="-122"/>
              </a:rPr>
              <a:t>爱情诗构思新颖，语言优美，韵律和谐，格调清丽</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且叙事、绘景、抒</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0"/>
              </a:spcBef>
              <a:buFont typeface="΢"/>
              <a:buAutoNum type="arabicPlain"/>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dirty="0">
                <a:latin typeface="微软雅黑" panose="020B0503020204020204" charset="-122"/>
                <a:ea typeface="微软雅黑" panose="020B0503020204020204" charset="-122"/>
                <a:cs typeface="微软雅黑" panose="020B0503020204020204" charset="-122"/>
              </a:rPr>
              <a:t>情融为一体，充满积极向上的进取精神。</a:t>
            </a:r>
            <a:endParaRPr sz="2400" b="1">
              <a:latin typeface="微软雅黑" panose="020B0503020204020204" charset="-122"/>
              <a:ea typeface="微软雅黑" panose="020B0503020204020204" charset="-122"/>
              <a:cs typeface="微软雅黑" panose="020B0503020204020204" charset="-122"/>
            </a:endParaRPr>
          </a:p>
          <a:p>
            <a:pPr marL="12700" marR="5080">
              <a:lnSpc>
                <a:spcPct val="200000"/>
              </a:lnSpc>
              <a:spcBef>
                <a:spcPts val="5"/>
              </a:spcBef>
              <a:buSzPct val="96000"/>
              <a:buAutoNum type="arabicPlain" startAt="2"/>
              <a:tabLst>
                <a:tab pos="801370" algn="l"/>
              </a:tabLst>
            </a:pPr>
            <a:r>
              <a:rPr sz="2400" b="1" dirty="0">
                <a:latin typeface="微软雅黑" panose="020B0503020204020204" charset="-122"/>
                <a:ea typeface="微软雅黑" panose="020B0503020204020204" charset="-122"/>
                <a:cs typeface="微软雅黑" panose="020B0503020204020204" charset="-122"/>
              </a:rPr>
              <a:t>但有时诗人不免将作品</a:t>
            </a:r>
            <a:r>
              <a:rPr sz="2400" b="1" spc="-20" dirty="0">
                <a:latin typeface="微软雅黑" panose="020B0503020204020204" charset="-122"/>
                <a:ea typeface="微软雅黑" panose="020B0503020204020204" charset="-122"/>
                <a:cs typeface="微软雅黑" panose="020B0503020204020204" charset="-122"/>
              </a:rPr>
              <a:t>中</a:t>
            </a:r>
            <a:r>
              <a:rPr sz="2400" b="1" dirty="0">
                <a:latin typeface="微软雅黑" panose="020B0503020204020204" charset="-122"/>
                <a:ea typeface="微软雅黑" panose="020B0503020204020204" charset="-122"/>
                <a:cs typeface="微软雅黑" panose="020B0503020204020204" charset="-122"/>
              </a:rPr>
              <a:t>人物的理想情操绝对化，无意间对丰富微妙的爱情做 </a:t>
            </a:r>
            <a:r>
              <a:rPr sz="2400" b="1" spc="-5" dirty="0">
                <a:latin typeface="微软雅黑" panose="020B0503020204020204" charset="-122"/>
                <a:ea typeface="微软雅黑" panose="020B0503020204020204" charset="-122"/>
                <a:cs typeface="微软雅黑" panose="020B0503020204020204" charset="-122"/>
              </a:rPr>
              <a:t>出了简单化的处理</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p:txBody>
      </p:sp>
      <p:grpSp>
        <p:nvGrpSpPr>
          <p:cNvPr id="10" name="object 10"/>
          <p:cNvGrpSpPr/>
          <p:nvPr/>
        </p:nvGrpSpPr>
        <p:grpSpPr>
          <a:xfrm>
            <a:off x="5507735" y="1171955"/>
            <a:ext cx="965200" cy="532130"/>
            <a:chOff x="5507735" y="1171955"/>
            <a:chExt cx="965200" cy="532130"/>
          </a:xfrm>
        </p:grpSpPr>
        <p:sp>
          <p:nvSpPr>
            <p:cNvPr id="11" name="object 11"/>
            <p:cNvSpPr/>
            <p:nvPr/>
          </p:nvSpPr>
          <p:spPr>
            <a:xfrm>
              <a:off x="5522213" y="1186433"/>
              <a:ext cx="935990" cy="502920"/>
            </a:xfrm>
            <a:custGeom>
              <a:avLst/>
              <a:gdLst/>
              <a:ahLst/>
              <a:cxnLst/>
              <a:rect l="l" t="t" r="r" b="b"/>
              <a:pathLst>
                <a:path w="935989" h="502919">
                  <a:moveTo>
                    <a:pt x="684276" y="0"/>
                  </a:moveTo>
                  <a:lnTo>
                    <a:pt x="0" y="0"/>
                  </a:lnTo>
                  <a:lnTo>
                    <a:pt x="0" y="502919"/>
                  </a:lnTo>
                  <a:lnTo>
                    <a:pt x="684276" y="502919"/>
                  </a:lnTo>
                  <a:lnTo>
                    <a:pt x="935736" y="251460"/>
                  </a:lnTo>
                  <a:lnTo>
                    <a:pt x="684276" y="0"/>
                  </a:lnTo>
                  <a:close/>
                </a:path>
              </a:pathLst>
            </a:custGeom>
            <a:solidFill>
              <a:srgbClr val="006FC0"/>
            </a:solidFill>
          </p:spPr>
          <p:txBody>
            <a:bodyPr wrap="square" lIns="0" tIns="0" rIns="0" bIns="0" rtlCol="0"/>
            <a:lstStyle/>
            <a:p/>
          </p:txBody>
        </p:sp>
        <p:sp>
          <p:nvSpPr>
            <p:cNvPr id="12" name="object 12"/>
            <p:cNvSpPr/>
            <p:nvPr/>
          </p:nvSpPr>
          <p:spPr>
            <a:xfrm>
              <a:off x="5522213" y="1186433"/>
              <a:ext cx="935990" cy="502920"/>
            </a:xfrm>
            <a:custGeom>
              <a:avLst/>
              <a:gdLst/>
              <a:ahLst/>
              <a:cxnLst/>
              <a:rect l="l" t="t" r="r" b="b"/>
              <a:pathLst>
                <a:path w="935989" h="502919">
                  <a:moveTo>
                    <a:pt x="0" y="0"/>
                  </a:moveTo>
                  <a:lnTo>
                    <a:pt x="684276" y="0"/>
                  </a:lnTo>
                  <a:lnTo>
                    <a:pt x="935736" y="251460"/>
                  </a:lnTo>
                  <a:lnTo>
                    <a:pt x="684276" y="502919"/>
                  </a:lnTo>
                  <a:lnTo>
                    <a:pt x="0" y="502919"/>
                  </a:lnTo>
                  <a:lnTo>
                    <a:pt x="0" y="0"/>
                  </a:lnTo>
                  <a:close/>
                </a:path>
              </a:pathLst>
            </a:custGeom>
            <a:ln w="28956">
              <a:solidFill>
                <a:srgbClr val="006FC0"/>
              </a:solidFill>
            </a:ln>
          </p:spPr>
          <p:txBody>
            <a:bodyPr wrap="square" lIns="0" tIns="0" rIns="0" bIns="0" rtlCol="0"/>
            <a:lstStyle/>
            <a:p/>
          </p:txBody>
        </p:sp>
      </p:grpSp>
      <p:sp>
        <p:nvSpPr>
          <p:cNvPr id="13" name="object 13"/>
          <p:cNvSpPr txBox="1"/>
          <p:nvPr/>
        </p:nvSpPr>
        <p:spPr>
          <a:xfrm>
            <a:off x="5760846" y="1230248"/>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7845" y="2122170"/>
            <a:ext cx="11290935" cy="2861310"/>
          </a:xfrm>
          <a:prstGeom prst="rect">
            <a:avLst/>
          </a:prstGeom>
          <a:noFill/>
        </p:spPr>
        <p:txBody>
          <a:bodyPr wrap="square" rtlCol="0" anchor="t">
            <a:spAutoFit/>
          </a:bodyPr>
          <a:p>
            <a:r>
              <a:rPr lang="zh-CN" altLang="en-US" sz="2000" b="1">
                <a:latin typeface="微软雅黑" panose="020B0503020204020204" charset="-122"/>
                <a:ea typeface="微软雅黑" panose="020B0503020204020204" charset="-122"/>
                <a:cs typeface="微软雅黑" panose="020B0503020204020204" charset="-122"/>
              </a:rPr>
              <a:t>第三幕</a:t>
            </a:r>
            <a:endParaRPr lang="zh-CN" altLang="en-US" sz="2000" b="1">
              <a:latin typeface="微软雅黑" panose="020B0503020204020204" charset="-122"/>
              <a:ea typeface="微软雅黑" panose="020B0503020204020204" charset="-122"/>
              <a:cs typeface="微软雅黑" panose="020B0503020204020204" charset="-122"/>
            </a:endParaRPr>
          </a:p>
          <a:p>
            <a:r>
              <a:rPr lang="zh-CN" altLang="en-US" sz="2000" b="1">
                <a:latin typeface="微软雅黑" panose="020B0503020204020204" charset="-122"/>
                <a:ea typeface="微软雅黑" panose="020B0503020204020204" charset="-122"/>
                <a:cs typeface="微软雅黑" panose="020B0503020204020204" charset="-122"/>
              </a:rPr>
              <a:t>抗日战争胜利，国民党特务和美国兵在北京横行。这时的裕泰茶馆更</a:t>
            </a:r>
            <a:endParaRPr lang="zh-CN" altLang="en-US" sz="2000" b="1">
              <a:latin typeface="微软雅黑" panose="020B0503020204020204" charset="-122"/>
              <a:ea typeface="微软雅黑" panose="020B0503020204020204" charset="-122"/>
              <a:cs typeface="微软雅黑" panose="020B0503020204020204" charset="-122"/>
            </a:endParaRPr>
          </a:p>
          <a:p>
            <a:r>
              <a:rPr lang="zh-CN" altLang="en-US" sz="2000" b="1">
                <a:latin typeface="微软雅黑" panose="020B0503020204020204" charset="-122"/>
                <a:ea typeface="微软雅黑" panose="020B0503020204020204" charset="-122"/>
                <a:cs typeface="微软雅黑" panose="020B0503020204020204" charset="-122"/>
              </a:rPr>
              <a:t>加破败，只有“莫谈国事”的纸条写得更多，字也写得更大。康妈妈正在商量去西山找康大力，由小刘麻子介绍来当女招待的小丁宝，也走进茶馆与老掌柜攀谈。小刘麻子向小唐铁嘴炫耀着他那一套拐骗妇女的缺德计划，被国民党党部雇用的打手小二德子跑到茶馆来抓人，庞四奶奶则来恐吓王利发，让他交出康顺子。包办满汉全席的有名厨师被迫到监狱去蒸窝窝头，出名的评书艺人一次挣不上三个杂合面饼子钱，常四爷的生活更加艰苦，秦仲义的工厂被抢走，王利发的茶馆也将被人霸占。这时，常四爷、秦仲义相继来到茶馆，找阔别多年的老掌柜谈心。他们互诉不幸，含着眼泪为自己撒起了纸钱。这时，茶馆里的灯光渐渐暗下去了，而大街上的阳光却渐渐明亮起来。</a:t>
            </a:r>
            <a:endParaRPr lang="zh-CN" altLang="en-US" sz="2000" b="1">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p:nvPr/>
        </p:nvSpPr>
        <p:spPr>
          <a:xfrm>
            <a:off x="1456182" y="1233677"/>
            <a:ext cx="289560" cy="4282440"/>
          </a:xfrm>
          <a:custGeom>
            <a:avLst/>
            <a:gdLst/>
            <a:ahLst/>
            <a:cxnLst/>
            <a:rect l="l" t="t" r="r" b="b"/>
            <a:pathLst>
              <a:path w="289560" h="4282440">
                <a:moveTo>
                  <a:pt x="289560" y="4282440"/>
                </a:moveTo>
                <a:lnTo>
                  <a:pt x="233183" y="4280544"/>
                </a:lnTo>
                <a:lnTo>
                  <a:pt x="187166" y="4275375"/>
                </a:lnTo>
                <a:lnTo>
                  <a:pt x="156150" y="4267706"/>
                </a:lnTo>
                <a:lnTo>
                  <a:pt x="144780" y="4258310"/>
                </a:lnTo>
                <a:lnTo>
                  <a:pt x="144780" y="2165350"/>
                </a:lnTo>
                <a:lnTo>
                  <a:pt x="133409" y="2155953"/>
                </a:lnTo>
                <a:lnTo>
                  <a:pt x="102393" y="2148284"/>
                </a:lnTo>
                <a:lnTo>
                  <a:pt x="56376" y="2143115"/>
                </a:lnTo>
                <a:lnTo>
                  <a:pt x="0" y="2141220"/>
                </a:lnTo>
                <a:lnTo>
                  <a:pt x="56376" y="2139324"/>
                </a:lnTo>
                <a:lnTo>
                  <a:pt x="102393" y="2134155"/>
                </a:lnTo>
                <a:lnTo>
                  <a:pt x="133409" y="2126486"/>
                </a:lnTo>
                <a:lnTo>
                  <a:pt x="144780" y="2117090"/>
                </a:lnTo>
                <a:lnTo>
                  <a:pt x="144780" y="24130"/>
                </a:lnTo>
                <a:lnTo>
                  <a:pt x="156150" y="14733"/>
                </a:lnTo>
                <a:lnTo>
                  <a:pt x="187166" y="7064"/>
                </a:lnTo>
                <a:lnTo>
                  <a:pt x="233183" y="1895"/>
                </a:lnTo>
                <a:lnTo>
                  <a:pt x="289560" y="0"/>
                </a:lnTo>
              </a:path>
            </a:pathLst>
          </a:custGeom>
          <a:ln w="25908">
            <a:solidFill>
              <a:srgbClr val="000000"/>
            </a:solidFill>
          </a:ln>
        </p:spPr>
        <p:txBody>
          <a:bodyPr wrap="square" lIns="0" tIns="0" rIns="0" bIns="0" rtlCol="0"/>
          <a:lstStyle/>
          <a:p/>
        </p:txBody>
      </p:sp>
      <p:sp>
        <p:nvSpPr>
          <p:cNvPr id="7" name="object 7"/>
          <p:cNvSpPr txBox="1"/>
          <p:nvPr/>
        </p:nvSpPr>
        <p:spPr>
          <a:xfrm>
            <a:off x="1823720" y="3524834"/>
            <a:ext cx="534670"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微软雅黑" panose="020B0503020204020204" charset="-122"/>
                <a:cs typeface="微软雅黑" panose="020B0503020204020204" charset="-122"/>
              </a:rPr>
              <a:t>人物</a:t>
            </a:r>
            <a:endParaRPr sz="2000">
              <a:latin typeface="微软雅黑" panose="020B0503020204020204" charset="-122"/>
              <a:cs typeface="微软雅黑" panose="020B0503020204020204" charset="-122"/>
            </a:endParaRPr>
          </a:p>
        </p:txBody>
      </p:sp>
      <p:sp>
        <p:nvSpPr>
          <p:cNvPr id="8" name="object 8"/>
          <p:cNvSpPr/>
          <p:nvPr/>
        </p:nvSpPr>
        <p:spPr>
          <a:xfrm>
            <a:off x="2689860" y="865632"/>
            <a:ext cx="215265" cy="1402080"/>
          </a:xfrm>
          <a:custGeom>
            <a:avLst/>
            <a:gdLst/>
            <a:ahLst/>
            <a:cxnLst/>
            <a:rect l="l" t="t" r="r" b="b"/>
            <a:pathLst>
              <a:path w="215264" h="1402080">
                <a:moveTo>
                  <a:pt x="214883" y="1402079"/>
                </a:moveTo>
                <a:lnTo>
                  <a:pt x="131266" y="1400675"/>
                </a:lnTo>
                <a:lnTo>
                  <a:pt x="62960" y="1396841"/>
                </a:lnTo>
                <a:lnTo>
                  <a:pt x="16894" y="1391150"/>
                </a:lnTo>
                <a:lnTo>
                  <a:pt x="0" y="1384172"/>
                </a:lnTo>
                <a:lnTo>
                  <a:pt x="0" y="17906"/>
                </a:lnTo>
                <a:lnTo>
                  <a:pt x="16894" y="10929"/>
                </a:lnTo>
                <a:lnTo>
                  <a:pt x="62960" y="5238"/>
                </a:lnTo>
                <a:lnTo>
                  <a:pt x="131266" y="1404"/>
                </a:lnTo>
                <a:lnTo>
                  <a:pt x="214883" y="0"/>
                </a:lnTo>
              </a:path>
            </a:pathLst>
          </a:custGeom>
          <a:ln w="6096">
            <a:solidFill>
              <a:srgbClr val="000000"/>
            </a:solidFill>
          </a:ln>
        </p:spPr>
        <p:txBody>
          <a:bodyPr wrap="square" lIns="0" tIns="0" rIns="0" bIns="0" rtlCol="0"/>
          <a:lstStyle/>
          <a:p/>
        </p:txBody>
      </p:sp>
      <p:sp>
        <p:nvSpPr>
          <p:cNvPr id="9" name="object 9"/>
          <p:cNvSpPr/>
          <p:nvPr/>
        </p:nvSpPr>
        <p:spPr>
          <a:xfrm>
            <a:off x="2816351" y="3002279"/>
            <a:ext cx="216535" cy="1400810"/>
          </a:xfrm>
          <a:custGeom>
            <a:avLst/>
            <a:gdLst/>
            <a:ahLst/>
            <a:cxnLst/>
            <a:rect l="l" t="t" r="r" b="b"/>
            <a:pathLst>
              <a:path w="216535" h="1400810">
                <a:moveTo>
                  <a:pt x="216408" y="1400556"/>
                </a:moveTo>
                <a:lnTo>
                  <a:pt x="132177" y="1399131"/>
                </a:lnTo>
                <a:lnTo>
                  <a:pt x="63388" y="1395253"/>
                </a:lnTo>
                <a:lnTo>
                  <a:pt x="17008" y="1389518"/>
                </a:lnTo>
                <a:lnTo>
                  <a:pt x="0" y="1382522"/>
                </a:lnTo>
                <a:lnTo>
                  <a:pt x="0" y="18034"/>
                </a:lnTo>
                <a:lnTo>
                  <a:pt x="17008" y="11037"/>
                </a:lnTo>
                <a:lnTo>
                  <a:pt x="63388" y="5302"/>
                </a:lnTo>
                <a:lnTo>
                  <a:pt x="132177" y="1424"/>
                </a:lnTo>
                <a:lnTo>
                  <a:pt x="216408" y="0"/>
                </a:lnTo>
              </a:path>
            </a:pathLst>
          </a:custGeom>
          <a:ln w="6096">
            <a:solidFill>
              <a:srgbClr val="000000"/>
            </a:solidFill>
          </a:ln>
        </p:spPr>
        <p:txBody>
          <a:bodyPr wrap="square" lIns="0" tIns="0" rIns="0" bIns="0" rtlCol="0"/>
          <a:lstStyle/>
          <a:p/>
        </p:txBody>
      </p:sp>
      <p:sp>
        <p:nvSpPr>
          <p:cNvPr id="10" name="object 10"/>
          <p:cNvSpPr txBox="1"/>
          <p:nvPr/>
        </p:nvSpPr>
        <p:spPr>
          <a:xfrm>
            <a:off x="331114" y="515213"/>
            <a:ext cx="9132570" cy="3067685"/>
          </a:xfrm>
          <a:prstGeom prst="rect">
            <a:avLst/>
          </a:prstGeom>
        </p:spPr>
        <p:txBody>
          <a:bodyPr vert="horz" wrap="square" lIns="0" tIns="163195" rIns="0" bIns="0" rtlCol="0">
            <a:spAutoFit/>
          </a:bodyPr>
          <a:lstStyle/>
          <a:p>
            <a:pPr marL="2637155">
              <a:lnSpc>
                <a:spcPct val="100000"/>
              </a:lnSpc>
              <a:spcBef>
                <a:spcPts val="1285"/>
              </a:spcBef>
            </a:pPr>
            <a:r>
              <a:rPr sz="2000" dirty="0">
                <a:latin typeface="微软雅黑" panose="020B0503020204020204" charset="-122"/>
                <a:cs typeface="微软雅黑" panose="020B0503020204020204" charset="-122"/>
              </a:rPr>
              <a:t>戊戌变法后中国社会现实</a:t>
            </a:r>
            <a:endParaRPr sz="2000">
              <a:latin typeface="微软雅黑" panose="020B0503020204020204" charset="-122"/>
              <a:cs typeface="微软雅黑" panose="020B0503020204020204" charset="-122"/>
            </a:endParaRPr>
          </a:p>
          <a:p>
            <a:pPr marL="1504950">
              <a:lnSpc>
                <a:spcPts val="2255"/>
              </a:lnSpc>
              <a:spcBef>
                <a:spcPts val="1190"/>
              </a:spcBef>
            </a:pPr>
            <a:r>
              <a:rPr sz="2000" b="1" dirty="0">
                <a:solidFill>
                  <a:srgbClr val="C00000"/>
                </a:solidFill>
                <a:latin typeface="微软雅黑" panose="020B0503020204020204" charset="-122"/>
                <a:cs typeface="微软雅黑" panose="020B0503020204020204" charset="-122"/>
              </a:rPr>
              <a:t>三幕剧</a:t>
            </a:r>
            <a:endParaRPr sz="2000">
              <a:latin typeface="微软雅黑" panose="020B0503020204020204" charset="-122"/>
              <a:cs typeface="微软雅黑" panose="020B0503020204020204" charset="-122"/>
            </a:endParaRPr>
          </a:p>
          <a:p>
            <a:pPr marL="2637155">
              <a:lnSpc>
                <a:spcPts val="2255"/>
              </a:lnSpc>
            </a:pPr>
            <a:r>
              <a:rPr sz="2000" dirty="0">
                <a:latin typeface="微软雅黑" panose="020B0503020204020204" charset="-122"/>
                <a:cs typeface="微软雅黑" panose="020B0503020204020204" charset="-122"/>
              </a:rPr>
              <a:t>辛亥革命失败后</a:t>
            </a:r>
            <a:endParaRPr sz="2000">
              <a:latin typeface="微软雅黑" panose="020B0503020204020204" charset="-122"/>
              <a:cs typeface="微软雅黑" panose="020B0503020204020204" charset="-122"/>
            </a:endParaRPr>
          </a:p>
          <a:p>
            <a:pPr>
              <a:lnSpc>
                <a:spcPct val="100000"/>
              </a:lnSpc>
              <a:spcBef>
                <a:spcPts val="15"/>
              </a:spcBef>
            </a:pPr>
            <a:endParaRPr sz="1550">
              <a:latin typeface="微软雅黑" panose="020B0503020204020204" charset="-122"/>
              <a:cs typeface="微软雅黑" panose="020B0503020204020204" charset="-122"/>
            </a:endParaRPr>
          </a:p>
          <a:p>
            <a:pPr marL="2637155">
              <a:lnSpc>
                <a:spcPct val="100000"/>
              </a:lnSpc>
              <a:spcBef>
                <a:spcPts val="5"/>
              </a:spcBef>
            </a:pPr>
            <a:r>
              <a:rPr sz="2000" dirty="0">
                <a:latin typeface="微软雅黑" panose="020B0503020204020204" charset="-122"/>
                <a:cs typeface="微软雅黑" panose="020B0503020204020204" charset="-122"/>
              </a:rPr>
              <a:t>抗战胜利后国民党时期</a:t>
            </a:r>
            <a:endParaRPr sz="2000">
              <a:latin typeface="微软雅黑" panose="020B0503020204020204" charset="-122"/>
              <a:cs typeface="微软雅黑" panose="020B0503020204020204" charset="-122"/>
            </a:endParaRPr>
          </a:p>
          <a:p>
            <a:pPr>
              <a:lnSpc>
                <a:spcPct val="100000"/>
              </a:lnSpc>
              <a:spcBef>
                <a:spcPts val="30"/>
              </a:spcBef>
            </a:pPr>
            <a:endParaRPr sz="1950">
              <a:latin typeface="微软雅黑" panose="020B0503020204020204" charset="-122"/>
              <a:cs typeface="微软雅黑" panose="020B0503020204020204" charset="-122"/>
            </a:endParaRPr>
          </a:p>
          <a:p>
            <a:pPr marL="2763520">
              <a:lnSpc>
                <a:spcPct val="100000"/>
              </a:lnSpc>
            </a:pPr>
            <a:r>
              <a:rPr sz="2000" dirty="0">
                <a:latin typeface="微软雅黑" panose="020B0503020204020204" charset="-122"/>
                <a:cs typeface="微软雅黑" panose="020B0503020204020204" charset="-122"/>
              </a:rPr>
              <a:t>茶馆老板</a:t>
            </a:r>
            <a:r>
              <a:rPr sz="2000" spc="-10" dirty="0">
                <a:latin typeface="微软雅黑" panose="020B0503020204020204" charset="-122"/>
                <a:cs typeface="微软雅黑" panose="020B0503020204020204" charset="-122"/>
              </a:rPr>
              <a:t>：</a:t>
            </a:r>
            <a:r>
              <a:rPr sz="2000" b="1" dirty="0">
                <a:solidFill>
                  <a:srgbClr val="C00000"/>
                </a:solidFill>
                <a:latin typeface="微软雅黑" panose="020B0503020204020204" charset="-122"/>
                <a:cs typeface="微软雅黑" panose="020B0503020204020204" charset="-122"/>
              </a:rPr>
              <a:t>王利发</a:t>
            </a:r>
            <a:r>
              <a:rPr sz="2000" dirty="0">
                <a:latin typeface="微软雅黑" panose="020B0503020204020204" charset="-122"/>
                <a:cs typeface="微软雅黑" panose="020B0503020204020204" charset="-122"/>
              </a:rPr>
              <a:t>（勤</a:t>
            </a:r>
            <a:r>
              <a:rPr sz="2000" spc="-15" dirty="0">
                <a:latin typeface="微软雅黑" panose="020B0503020204020204" charset="-122"/>
                <a:cs typeface="微软雅黑" panose="020B0503020204020204" charset="-122"/>
              </a:rPr>
              <a:t>勤</a:t>
            </a:r>
            <a:r>
              <a:rPr sz="2000" dirty="0">
                <a:latin typeface="微软雅黑" panose="020B0503020204020204" charset="-122"/>
                <a:cs typeface="微软雅黑" panose="020B0503020204020204" charset="-122"/>
              </a:rPr>
              <a:t>恳恳</a:t>
            </a:r>
            <a:r>
              <a:rPr sz="2000" spc="-15" dirty="0">
                <a:latin typeface="微软雅黑" panose="020B0503020204020204" charset="-122"/>
                <a:cs typeface="微软雅黑" panose="020B0503020204020204" charset="-122"/>
              </a:rPr>
              <a:t>的</a:t>
            </a:r>
            <a:r>
              <a:rPr sz="2000" dirty="0">
                <a:latin typeface="微软雅黑" panose="020B0503020204020204" charset="-122"/>
                <a:cs typeface="微软雅黑" panose="020B0503020204020204" charset="-122"/>
              </a:rPr>
              <a:t>中下</a:t>
            </a:r>
            <a:r>
              <a:rPr sz="2000" spc="-15" dirty="0">
                <a:latin typeface="微软雅黑" panose="020B0503020204020204" charset="-122"/>
                <a:cs typeface="微软雅黑" panose="020B0503020204020204" charset="-122"/>
              </a:rPr>
              <a:t>层</a:t>
            </a:r>
            <a:r>
              <a:rPr sz="2000" dirty="0">
                <a:latin typeface="微软雅黑" panose="020B0503020204020204" charset="-122"/>
                <a:cs typeface="微软雅黑" panose="020B0503020204020204" charset="-122"/>
              </a:rPr>
              <a:t>生意</a:t>
            </a:r>
            <a:r>
              <a:rPr sz="2000" spc="-15" dirty="0">
                <a:latin typeface="微软雅黑" panose="020B0503020204020204" charset="-122"/>
                <a:cs typeface="微软雅黑" panose="020B0503020204020204" charset="-122"/>
              </a:rPr>
              <a:t>人</a:t>
            </a:r>
            <a:r>
              <a:rPr sz="2000" dirty="0">
                <a:latin typeface="微软雅黑" panose="020B0503020204020204" charset="-122"/>
                <a:cs typeface="微软雅黑" panose="020B0503020204020204" charset="-122"/>
              </a:rPr>
              <a:t>）上</a:t>
            </a:r>
            <a:r>
              <a:rPr sz="2000" spc="-15" dirty="0">
                <a:latin typeface="微软雅黑" panose="020B0503020204020204" charset="-122"/>
                <a:cs typeface="微软雅黑" panose="020B0503020204020204" charset="-122"/>
              </a:rPr>
              <a:t>吊</a:t>
            </a:r>
            <a:r>
              <a:rPr sz="2000" dirty="0">
                <a:latin typeface="微软雅黑" panose="020B0503020204020204" charset="-122"/>
                <a:cs typeface="微软雅黑" panose="020B0503020204020204" charset="-122"/>
              </a:rPr>
              <a:t>自杀</a:t>
            </a:r>
            <a:endParaRPr sz="2000">
              <a:latin typeface="微软雅黑" panose="020B0503020204020204" charset="-122"/>
              <a:cs typeface="微软雅黑" panose="020B0503020204020204" charset="-122"/>
            </a:endParaRPr>
          </a:p>
          <a:p>
            <a:pPr marL="12700">
              <a:lnSpc>
                <a:spcPct val="100000"/>
              </a:lnSpc>
              <a:spcBef>
                <a:spcPts val="960"/>
              </a:spcBef>
            </a:pPr>
            <a:r>
              <a:rPr sz="2000" b="1" dirty="0">
                <a:latin typeface="微软雅黑" panose="020B0503020204020204" charset="-122"/>
                <a:cs typeface="微软雅黑" panose="020B0503020204020204" charset="-122"/>
              </a:rPr>
              <a:t>《茶馆》</a:t>
            </a:r>
            <a:endParaRPr sz="2000">
              <a:latin typeface="微软雅黑" panose="020B0503020204020204" charset="-122"/>
              <a:cs typeface="微软雅黑" panose="020B0503020204020204" charset="-122"/>
            </a:endParaRPr>
          </a:p>
        </p:txBody>
      </p:sp>
      <p:sp>
        <p:nvSpPr>
          <p:cNvPr id="11" name="object 11"/>
          <p:cNvSpPr txBox="1"/>
          <p:nvPr/>
        </p:nvSpPr>
        <p:spPr>
          <a:xfrm>
            <a:off x="3082544" y="3524834"/>
            <a:ext cx="7144384" cy="3314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微软雅黑" panose="020B0503020204020204" charset="-122"/>
                <a:cs typeface="微软雅黑" panose="020B0503020204020204" charset="-122"/>
              </a:rPr>
              <a:t>旗人</a:t>
            </a:r>
            <a:r>
              <a:rPr sz="2000" spc="-5" dirty="0">
                <a:latin typeface="微软雅黑" panose="020B0503020204020204" charset="-122"/>
                <a:cs typeface="微软雅黑" panose="020B0503020204020204" charset="-122"/>
              </a:rPr>
              <a:t>：</a:t>
            </a:r>
            <a:r>
              <a:rPr sz="2000" b="1" dirty="0">
                <a:solidFill>
                  <a:srgbClr val="C00000"/>
                </a:solidFill>
                <a:latin typeface="微软雅黑" panose="020B0503020204020204" charset="-122"/>
                <a:cs typeface="微软雅黑" panose="020B0503020204020204" charset="-122"/>
              </a:rPr>
              <a:t>常四爷</a:t>
            </a:r>
            <a:r>
              <a:rPr sz="2000" spc="5" dirty="0">
                <a:latin typeface="微软雅黑" panose="020B0503020204020204" charset="-122"/>
                <a:cs typeface="微软雅黑" panose="020B0503020204020204" charset="-122"/>
              </a:rPr>
              <a:t>（耿</a:t>
            </a:r>
            <a:r>
              <a:rPr sz="2000" spc="-5" dirty="0">
                <a:latin typeface="微软雅黑" panose="020B0503020204020204" charset="-122"/>
                <a:cs typeface="微软雅黑" panose="020B0503020204020204" charset="-122"/>
              </a:rPr>
              <a:t>直</a:t>
            </a:r>
            <a:r>
              <a:rPr sz="2000" spc="5" dirty="0">
                <a:latin typeface="微软雅黑" panose="020B0503020204020204" charset="-122"/>
                <a:cs typeface="微软雅黑" panose="020B0503020204020204" charset="-122"/>
              </a:rPr>
              <a:t>刚</a:t>
            </a:r>
            <a:r>
              <a:rPr sz="2000" spc="-15" dirty="0">
                <a:latin typeface="微软雅黑" panose="020B0503020204020204" charset="-122"/>
                <a:cs typeface="微软雅黑" panose="020B0503020204020204" charset="-122"/>
              </a:rPr>
              <a:t>正</a:t>
            </a:r>
            <a:r>
              <a:rPr sz="2000" spc="5" dirty="0">
                <a:latin typeface="微软雅黑" panose="020B0503020204020204" charset="-122"/>
                <a:cs typeface="微软雅黑" panose="020B0503020204020204" charset="-122"/>
              </a:rPr>
              <a:t>、豪</a:t>
            </a:r>
            <a:r>
              <a:rPr sz="2000" spc="-20" dirty="0">
                <a:latin typeface="微软雅黑" panose="020B0503020204020204" charset="-122"/>
                <a:cs typeface="微软雅黑" panose="020B0503020204020204" charset="-122"/>
              </a:rPr>
              <a:t>侠</a:t>
            </a:r>
            <a:r>
              <a:rPr sz="2000" spc="5" dirty="0">
                <a:latin typeface="微软雅黑" panose="020B0503020204020204" charset="-122"/>
                <a:cs typeface="微软雅黑" panose="020B0503020204020204" charset="-122"/>
              </a:rPr>
              <a:t>仗义</a:t>
            </a:r>
            <a:r>
              <a:rPr sz="2000" spc="-10" dirty="0">
                <a:latin typeface="微软雅黑" panose="020B0503020204020204" charset="-122"/>
                <a:cs typeface="微软雅黑" panose="020B0503020204020204" charset="-122"/>
              </a:rPr>
              <a:t>）“</a:t>
            </a:r>
            <a:r>
              <a:rPr sz="2000" spc="5" dirty="0">
                <a:latin typeface="微软雅黑" panose="020B0503020204020204" charset="-122"/>
                <a:cs typeface="微软雅黑" panose="020B0503020204020204" charset="-122"/>
              </a:rPr>
              <a:t>大</a:t>
            </a:r>
            <a:r>
              <a:rPr sz="2000" spc="-15" dirty="0">
                <a:latin typeface="微软雅黑" panose="020B0503020204020204" charset="-122"/>
                <a:cs typeface="微软雅黑" panose="020B0503020204020204" charset="-122"/>
              </a:rPr>
              <a:t>清</a:t>
            </a:r>
            <a:r>
              <a:rPr sz="2000" spc="5" dirty="0">
                <a:latin typeface="微软雅黑" panose="020B0503020204020204" charset="-122"/>
                <a:cs typeface="微软雅黑" panose="020B0503020204020204" charset="-122"/>
              </a:rPr>
              <a:t>国要</a:t>
            </a:r>
            <a:r>
              <a:rPr sz="2000" spc="-15" dirty="0">
                <a:latin typeface="微软雅黑" panose="020B0503020204020204" charset="-122"/>
                <a:cs typeface="微软雅黑" panose="020B0503020204020204" charset="-122"/>
              </a:rPr>
              <a:t>完</a:t>
            </a:r>
            <a:r>
              <a:rPr sz="2000" dirty="0">
                <a:latin typeface="微软雅黑" panose="020B0503020204020204" charset="-122"/>
                <a:cs typeface="微软雅黑" panose="020B0503020204020204" charset="-122"/>
              </a:rPr>
              <a:t>”</a:t>
            </a:r>
            <a:r>
              <a:rPr sz="2000" spc="5" dirty="0">
                <a:latin typeface="微软雅黑" panose="020B0503020204020204" charset="-122"/>
                <a:cs typeface="微软雅黑" panose="020B0503020204020204" charset="-122"/>
              </a:rPr>
              <a:t>被</a:t>
            </a:r>
            <a:r>
              <a:rPr sz="2000" spc="-15" dirty="0">
                <a:latin typeface="微软雅黑" panose="020B0503020204020204" charset="-122"/>
                <a:cs typeface="微软雅黑" panose="020B0503020204020204" charset="-122"/>
              </a:rPr>
              <a:t>抓</a:t>
            </a:r>
            <a:r>
              <a:rPr sz="2000" spc="5" dirty="0">
                <a:latin typeface="微软雅黑" panose="020B0503020204020204" charset="-122"/>
                <a:cs typeface="微软雅黑" panose="020B0503020204020204" charset="-122"/>
              </a:rPr>
              <a:t>大牢</a:t>
            </a:r>
            <a:endParaRPr sz="2000">
              <a:latin typeface="微软雅黑" panose="020B0503020204020204" charset="-122"/>
              <a:cs typeface="微软雅黑" panose="020B0503020204020204" charset="-122"/>
            </a:endParaRPr>
          </a:p>
        </p:txBody>
      </p:sp>
      <p:sp>
        <p:nvSpPr>
          <p:cNvPr id="12" name="object 12"/>
          <p:cNvSpPr txBox="1"/>
          <p:nvPr/>
        </p:nvSpPr>
        <p:spPr>
          <a:xfrm>
            <a:off x="3082544" y="4196841"/>
            <a:ext cx="434975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charset="-122"/>
                <a:cs typeface="微软雅黑" panose="020B0503020204020204" charset="-122"/>
              </a:rPr>
              <a:t>茶馆房</a:t>
            </a:r>
            <a:r>
              <a:rPr sz="2000" spc="-10" dirty="0">
                <a:latin typeface="微软雅黑" panose="020B0503020204020204" charset="-122"/>
                <a:cs typeface="微软雅黑" panose="020B0503020204020204" charset="-122"/>
              </a:rPr>
              <a:t>东</a:t>
            </a:r>
            <a:r>
              <a:rPr sz="2000" b="1" dirty="0">
                <a:solidFill>
                  <a:srgbClr val="C00000"/>
                </a:solidFill>
                <a:latin typeface="微软雅黑" panose="020B0503020204020204" charset="-122"/>
                <a:cs typeface="微软雅黑" panose="020B0503020204020204" charset="-122"/>
              </a:rPr>
              <a:t>：秦仲义</a:t>
            </a:r>
            <a:r>
              <a:rPr sz="2000" dirty="0">
                <a:latin typeface="微软雅黑" panose="020B0503020204020204" charset="-122"/>
                <a:cs typeface="微软雅黑" panose="020B0503020204020204" charset="-122"/>
              </a:rPr>
              <a:t>（新</a:t>
            </a:r>
            <a:r>
              <a:rPr sz="2000" spc="-15" dirty="0">
                <a:latin typeface="微软雅黑" panose="020B0503020204020204" charset="-122"/>
                <a:cs typeface="微软雅黑" panose="020B0503020204020204" charset="-122"/>
              </a:rPr>
              <a:t>兴</a:t>
            </a:r>
            <a:r>
              <a:rPr sz="2000" dirty="0">
                <a:latin typeface="微软雅黑" panose="020B0503020204020204" charset="-122"/>
                <a:cs typeface="微软雅黑" panose="020B0503020204020204" charset="-122"/>
              </a:rPr>
              <a:t>民族</a:t>
            </a:r>
            <a:r>
              <a:rPr sz="2000" spc="-15" dirty="0">
                <a:latin typeface="微软雅黑" panose="020B0503020204020204" charset="-122"/>
                <a:cs typeface="微软雅黑" panose="020B0503020204020204" charset="-122"/>
              </a:rPr>
              <a:t>资</a:t>
            </a:r>
            <a:r>
              <a:rPr sz="2000" dirty="0">
                <a:latin typeface="微软雅黑" panose="020B0503020204020204" charset="-122"/>
                <a:cs typeface="微软雅黑" panose="020B0503020204020204" charset="-122"/>
              </a:rPr>
              <a:t>本家）</a:t>
            </a:r>
            <a:endParaRPr sz="2000">
              <a:latin typeface="微软雅黑" panose="020B0503020204020204" charset="-122"/>
              <a:cs typeface="微软雅黑" panose="020B0503020204020204" charset="-122"/>
            </a:endParaRPr>
          </a:p>
        </p:txBody>
      </p:sp>
      <p:sp>
        <p:nvSpPr>
          <p:cNvPr id="13" name="object 13"/>
          <p:cNvSpPr txBox="1"/>
          <p:nvPr/>
        </p:nvSpPr>
        <p:spPr>
          <a:xfrm>
            <a:off x="1823720" y="5240273"/>
            <a:ext cx="104394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charset="-122"/>
                <a:cs typeface="微软雅黑" panose="020B0503020204020204" charset="-122"/>
              </a:rPr>
              <a:t>艺术特色</a:t>
            </a:r>
            <a:endParaRPr sz="2000">
              <a:latin typeface="微软雅黑" panose="020B0503020204020204" charset="-122"/>
              <a:cs typeface="微软雅黑" panose="020B0503020204020204" charset="-122"/>
            </a:endParaRPr>
          </a:p>
        </p:txBody>
      </p:sp>
      <p:sp>
        <p:nvSpPr>
          <p:cNvPr id="14" name="object 14"/>
          <p:cNvSpPr/>
          <p:nvPr/>
        </p:nvSpPr>
        <p:spPr>
          <a:xfrm>
            <a:off x="2942844" y="4994147"/>
            <a:ext cx="216535" cy="1205865"/>
          </a:xfrm>
          <a:custGeom>
            <a:avLst/>
            <a:gdLst/>
            <a:ahLst/>
            <a:cxnLst/>
            <a:rect l="l" t="t" r="r" b="b"/>
            <a:pathLst>
              <a:path w="216535" h="1205864">
                <a:moveTo>
                  <a:pt x="216407" y="1205483"/>
                </a:moveTo>
                <a:lnTo>
                  <a:pt x="132177" y="1204066"/>
                </a:lnTo>
                <a:lnTo>
                  <a:pt x="63388" y="1200200"/>
                </a:lnTo>
                <a:lnTo>
                  <a:pt x="17008" y="1194468"/>
                </a:lnTo>
                <a:lnTo>
                  <a:pt x="0" y="1187450"/>
                </a:lnTo>
                <a:lnTo>
                  <a:pt x="0" y="18033"/>
                </a:lnTo>
                <a:lnTo>
                  <a:pt x="17008" y="11037"/>
                </a:lnTo>
                <a:lnTo>
                  <a:pt x="63388" y="5302"/>
                </a:lnTo>
                <a:lnTo>
                  <a:pt x="132177" y="1424"/>
                </a:lnTo>
                <a:lnTo>
                  <a:pt x="216407" y="0"/>
                </a:lnTo>
              </a:path>
            </a:pathLst>
          </a:custGeom>
          <a:ln w="6095">
            <a:solidFill>
              <a:srgbClr val="000000"/>
            </a:solidFill>
          </a:ln>
        </p:spPr>
        <p:txBody>
          <a:bodyPr wrap="square" lIns="0" tIns="0" rIns="0" bIns="0" rtlCol="0"/>
          <a:lstStyle/>
          <a:p/>
        </p:txBody>
      </p:sp>
      <p:sp>
        <p:nvSpPr>
          <p:cNvPr id="15" name="object 15"/>
          <p:cNvSpPr txBox="1"/>
          <p:nvPr/>
        </p:nvSpPr>
        <p:spPr>
          <a:xfrm>
            <a:off x="3135248" y="4847971"/>
            <a:ext cx="5920740" cy="2080895"/>
          </a:xfrm>
          <a:prstGeom prst="rect">
            <a:avLst/>
          </a:prstGeom>
        </p:spPr>
        <p:txBody>
          <a:bodyPr vert="horz" wrap="square" lIns="0" tIns="12700" rIns="0" bIns="0" rtlCol="0">
            <a:spAutoFit/>
          </a:bodyPr>
          <a:lstStyle/>
          <a:p>
            <a:pPr marL="86995">
              <a:lnSpc>
                <a:spcPct val="100000"/>
              </a:lnSpc>
              <a:spcBef>
                <a:spcPts val="100"/>
              </a:spcBef>
            </a:pPr>
            <a:r>
              <a:rPr sz="2000" dirty="0">
                <a:latin typeface="微软雅黑" panose="020B0503020204020204" charset="-122"/>
                <a:cs typeface="微软雅黑" panose="020B0503020204020204" charset="-122"/>
              </a:rPr>
              <a:t>1、匠心独运的艺术构思</a:t>
            </a:r>
            <a:r>
              <a:rPr sz="2000" spc="-15" dirty="0">
                <a:latin typeface="微软雅黑" panose="020B0503020204020204" charset="-122"/>
                <a:cs typeface="微软雅黑" panose="020B0503020204020204" charset="-122"/>
              </a:rPr>
              <a:t>。</a:t>
            </a:r>
            <a:r>
              <a:rPr sz="2000" dirty="0">
                <a:latin typeface="微软雅黑" panose="020B0503020204020204" charset="-122"/>
                <a:cs typeface="微软雅黑" panose="020B0503020204020204" charset="-122"/>
              </a:rPr>
              <a:t>三个</a:t>
            </a:r>
            <a:r>
              <a:rPr sz="2000" spc="-15" dirty="0">
                <a:latin typeface="微软雅黑" panose="020B0503020204020204" charset="-122"/>
                <a:cs typeface="微软雅黑" panose="020B0503020204020204" charset="-122"/>
              </a:rPr>
              <a:t>历</a:t>
            </a:r>
            <a:r>
              <a:rPr sz="2000" dirty="0">
                <a:latin typeface="微软雅黑" panose="020B0503020204020204" charset="-122"/>
                <a:cs typeface="微软雅黑" panose="020B0503020204020204" charset="-122"/>
              </a:rPr>
              <a:t>史时</a:t>
            </a:r>
            <a:r>
              <a:rPr sz="2000" spc="-15" dirty="0">
                <a:latin typeface="微软雅黑" panose="020B0503020204020204" charset="-122"/>
                <a:cs typeface="微软雅黑" panose="020B0503020204020204" charset="-122"/>
              </a:rPr>
              <a:t>段</a:t>
            </a:r>
            <a:r>
              <a:rPr sz="2000" dirty="0">
                <a:latin typeface="微软雅黑" panose="020B0503020204020204" charset="-122"/>
                <a:cs typeface="微软雅黑" panose="020B0503020204020204" charset="-122"/>
              </a:rPr>
              <a:t>的纵</a:t>
            </a:r>
            <a:r>
              <a:rPr sz="2000" spc="-15" dirty="0">
                <a:latin typeface="微软雅黑" panose="020B0503020204020204" charset="-122"/>
                <a:cs typeface="微软雅黑" panose="020B0503020204020204" charset="-122"/>
              </a:rPr>
              <a:t>向</a:t>
            </a:r>
            <a:r>
              <a:rPr sz="2000" dirty="0">
                <a:latin typeface="微软雅黑" panose="020B0503020204020204" charset="-122"/>
                <a:cs typeface="微软雅黑" panose="020B0503020204020204" charset="-122"/>
              </a:rPr>
              <a:t>时间</a:t>
            </a:r>
            <a:endParaRPr sz="2000">
              <a:latin typeface="微软雅黑" panose="020B0503020204020204" charset="-122"/>
              <a:cs typeface="微软雅黑" panose="020B0503020204020204" charset="-122"/>
            </a:endParaRPr>
          </a:p>
          <a:p>
            <a:pPr marL="115570">
              <a:lnSpc>
                <a:spcPct val="100000"/>
              </a:lnSpc>
              <a:spcBef>
                <a:spcPts val="1815"/>
              </a:spcBef>
            </a:pPr>
            <a:r>
              <a:rPr sz="2000" dirty="0">
                <a:latin typeface="微软雅黑" panose="020B0503020204020204" charset="-122"/>
                <a:cs typeface="微软雅黑" panose="020B0503020204020204" charset="-122"/>
              </a:rPr>
              <a:t>2、典型的艺术人物塑造。</a:t>
            </a:r>
            <a:endParaRPr sz="2000">
              <a:latin typeface="微软雅黑" panose="020B0503020204020204" charset="-122"/>
              <a:cs typeface="微软雅黑" panose="020B0503020204020204" charset="-122"/>
            </a:endParaRPr>
          </a:p>
          <a:p>
            <a:pPr>
              <a:lnSpc>
                <a:spcPct val="100000"/>
              </a:lnSpc>
              <a:spcBef>
                <a:spcPts val="60"/>
              </a:spcBef>
            </a:pPr>
            <a:endParaRPr sz="1250">
              <a:latin typeface="微软雅黑" panose="020B0503020204020204" charset="-122"/>
              <a:cs typeface="微软雅黑" panose="020B0503020204020204" charset="-122"/>
            </a:endParaRPr>
          </a:p>
          <a:p>
            <a:pPr marL="115570">
              <a:lnSpc>
                <a:spcPct val="100000"/>
              </a:lnSpc>
            </a:pPr>
            <a:r>
              <a:rPr sz="2000" spc="-5" dirty="0">
                <a:latin typeface="微软雅黑" panose="020B0503020204020204" charset="-122"/>
                <a:cs typeface="微软雅黑" panose="020B0503020204020204" charset="-122"/>
              </a:rPr>
              <a:t>3</a:t>
            </a:r>
            <a:r>
              <a:rPr sz="2000" dirty="0">
                <a:latin typeface="微软雅黑" panose="020B0503020204020204" charset="-122"/>
                <a:cs typeface="微软雅黑" panose="020B0503020204020204" charset="-122"/>
              </a:rPr>
              <a:t>、炉火纯青的语言艺术</a:t>
            </a:r>
            <a:r>
              <a:rPr sz="2000" spc="-10" dirty="0">
                <a:latin typeface="微软雅黑" panose="020B0503020204020204" charset="-122"/>
                <a:cs typeface="微软雅黑" panose="020B0503020204020204" charset="-122"/>
              </a:rPr>
              <a:t>。</a:t>
            </a:r>
            <a:r>
              <a:rPr sz="2000" dirty="0">
                <a:latin typeface="微软雅黑" panose="020B0503020204020204" charset="-122"/>
                <a:cs typeface="微软雅黑" panose="020B0503020204020204" charset="-122"/>
              </a:rPr>
              <a:t>北京</a:t>
            </a:r>
            <a:r>
              <a:rPr sz="2000" spc="-10" dirty="0">
                <a:latin typeface="微软雅黑" panose="020B0503020204020204" charset="-122"/>
                <a:cs typeface="微软雅黑" panose="020B0503020204020204" charset="-122"/>
              </a:rPr>
              <a:t>方</a:t>
            </a:r>
            <a:r>
              <a:rPr sz="2000" dirty="0">
                <a:latin typeface="微软雅黑" panose="020B0503020204020204" charset="-122"/>
                <a:cs typeface="微软雅黑" panose="020B0503020204020204" charset="-122"/>
              </a:rPr>
              <a:t>言，</a:t>
            </a:r>
            <a:r>
              <a:rPr sz="2000" spc="-10" dirty="0">
                <a:latin typeface="微软雅黑" panose="020B0503020204020204" charset="-122"/>
                <a:cs typeface="微软雅黑" panose="020B0503020204020204" charset="-122"/>
              </a:rPr>
              <a:t>个</a:t>
            </a:r>
            <a:r>
              <a:rPr sz="2000" dirty="0">
                <a:latin typeface="微软雅黑" panose="020B0503020204020204" charset="-122"/>
                <a:cs typeface="微软雅黑" panose="020B0503020204020204" charset="-122"/>
              </a:rPr>
              <a:t>性化</a:t>
            </a:r>
            <a:r>
              <a:rPr sz="2000" spc="-10" dirty="0">
                <a:latin typeface="微软雅黑" panose="020B0503020204020204" charset="-122"/>
                <a:cs typeface="微软雅黑" panose="020B0503020204020204" charset="-122"/>
              </a:rPr>
              <a:t>体</a:t>
            </a:r>
            <a:r>
              <a:rPr sz="2000" dirty="0">
                <a:latin typeface="微软雅黑" panose="020B0503020204020204" charset="-122"/>
                <a:cs typeface="微软雅黑" panose="020B0503020204020204" charset="-122"/>
              </a:rPr>
              <a:t>现。</a:t>
            </a:r>
            <a:endParaRPr sz="2000">
              <a:latin typeface="微软雅黑" panose="020B0503020204020204" charset="-122"/>
              <a:cs typeface="微软雅黑" panose="020B0503020204020204" charset="-122"/>
            </a:endParaRPr>
          </a:p>
          <a:p>
            <a:pPr marL="12700">
              <a:lnSpc>
                <a:spcPct val="100000"/>
              </a:lnSpc>
              <a:spcBef>
                <a:spcPts val="1920"/>
              </a:spcBef>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dirty="0">
                <a:solidFill>
                  <a:srgbClr val="C00000"/>
                </a:solidFill>
                <a:latin typeface="楷体" panose="02010609060101010101" charset="-122"/>
                <a:cs typeface="楷体" panose="02010609060101010101" charset="-122"/>
              </a:rPr>
              <a:t>勤</a:t>
            </a:r>
            <a:r>
              <a:rPr sz="2000" dirty="0">
                <a:solidFill>
                  <a:srgbClr val="FFFFFF"/>
                </a:solidFill>
                <a:latin typeface="楷体" panose="02010609060101010101" charset="-122"/>
                <a:cs typeface="楷体" panose="02010609060101010101" charset="-122"/>
              </a:rPr>
              <a:t>，中途</a:t>
            </a:r>
            <a:r>
              <a:rPr sz="2000" spc="-15" dirty="0">
                <a:solidFill>
                  <a:srgbClr val="FFFFFF"/>
                </a:solidFill>
                <a:latin typeface="楷体" panose="02010609060101010101" charset="-122"/>
                <a:cs typeface="楷体" panose="02010609060101010101" charset="-122"/>
              </a:rPr>
              <a:t>不</a:t>
            </a:r>
            <a:r>
              <a:rPr sz="2000" dirty="0">
                <a:solidFill>
                  <a:srgbClr val="FFFFFF"/>
                </a:solidFill>
                <a:latin typeface="楷体" panose="02010609060101010101" charset="-122"/>
                <a:cs typeface="楷体" panose="02010609060101010101" charset="-122"/>
              </a:rPr>
              <a:t>能退出</a:t>
            </a:r>
            <a:r>
              <a:rPr sz="2000" spc="-15" dirty="0">
                <a:solidFill>
                  <a:srgbClr val="FFFFFF"/>
                </a:solidFill>
                <a:latin typeface="楷体" panose="02010609060101010101" charset="-122"/>
                <a:cs typeface="楷体" panose="02010609060101010101" charset="-122"/>
              </a:rPr>
              <a:t>，</a:t>
            </a:r>
            <a:r>
              <a:rPr sz="2000" dirty="0">
                <a:solidFill>
                  <a:srgbClr val="FFFFFF"/>
                </a:solidFill>
                <a:latin typeface="楷体" panose="02010609060101010101" charset="-122"/>
                <a:cs typeface="楷体" panose="02010609060101010101" charset="-122"/>
              </a:rPr>
              <a:t>加</a:t>
            </a:r>
            <a:r>
              <a:rPr sz="2000" spc="-15" dirty="0">
                <a:solidFill>
                  <a:srgbClr val="FFFFFF"/>
                </a:solidFill>
                <a:latin typeface="楷体" panose="02010609060101010101" charset="-122"/>
                <a:cs typeface="楷体" panose="02010609060101010101" charset="-122"/>
              </a:rPr>
              <a:t>油</a:t>
            </a:r>
            <a:r>
              <a:rPr sz="2000"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76731" y="463041"/>
            <a:ext cx="2987040" cy="391160"/>
          </a:xfrm>
          <a:prstGeom prst="rect">
            <a:avLst/>
          </a:prstGeom>
        </p:spPr>
        <p:txBody>
          <a:bodyPr vert="horz" wrap="square" lIns="0" tIns="12700" rIns="0" bIns="0" rtlCol="0">
            <a:spAutoFit/>
          </a:bodyPr>
          <a:lstStyle/>
          <a:p>
            <a:pPr marL="12700">
              <a:lnSpc>
                <a:spcPct val="100000"/>
              </a:lnSpc>
              <a:spcBef>
                <a:spcPts val="100"/>
              </a:spcBef>
            </a:pPr>
            <a:r>
              <a:rPr sz="2400" spc="-5" dirty="0"/>
              <a:t>4.5.1</a:t>
            </a:r>
            <a:r>
              <a:rPr sz="2400" spc="-85" dirty="0"/>
              <a:t> </a:t>
            </a:r>
            <a:r>
              <a:rPr sz="2400" dirty="0"/>
              <a:t>老舍与《茶馆》</a:t>
            </a:r>
            <a:endParaRPr sz="2400"/>
          </a:p>
        </p:txBody>
      </p:sp>
      <p:sp>
        <p:nvSpPr>
          <p:cNvPr id="7" name="object 7"/>
          <p:cNvSpPr txBox="1"/>
          <p:nvPr/>
        </p:nvSpPr>
        <p:spPr>
          <a:xfrm>
            <a:off x="505459" y="1268095"/>
            <a:ext cx="273875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cs typeface="微软雅黑" panose="020B0503020204020204" charset="-122"/>
              </a:rPr>
              <a:t>4.</a:t>
            </a:r>
            <a:r>
              <a:rPr sz="2400" b="1" dirty="0">
                <a:latin typeface="微软雅黑" panose="020B0503020204020204" charset="-122"/>
                <a:cs typeface="微软雅黑" panose="020B0503020204020204" charset="-122"/>
              </a:rPr>
              <a:t>《茶馆》人物形象</a:t>
            </a:r>
            <a:endParaRPr sz="2400">
              <a:latin typeface="微软雅黑" panose="020B0503020204020204" charset="-122"/>
              <a:cs typeface="微软雅黑" panose="020B0503020204020204" charset="-122"/>
            </a:endParaRPr>
          </a:p>
        </p:txBody>
      </p:sp>
      <p:grpSp>
        <p:nvGrpSpPr>
          <p:cNvPr id="8" name="object 8"/>
          <p:cNvGrpSpPr/>
          <p:nvPr/>
        </p:nvGrpSpPr>
        <p:grpSpPr>
          <a:xfrm>
            <a:off x="6469379" y="10667"/>
            <a:ext cx="5722620" cy="4398010"/>
            <a:chOff x="6469379" y="10667"/>
            <a:chExt cx="5722620" cy="4398010"/>
          </a:xfrm>
        </p:grpSpPr>
        <p:pic>
          <p:nvPicPr>
            <p:cNvPr id="9" name="object 9"/>
            <p:cNvPicPr/>
            <p:nvPr/>
          </p:nvPicPr>
          <p:blipFill>
            <a:blip r:embed="rId4" cstate="print"/>
            <a:stretch>
              <a:fillRect/>
            </a:stretch>
          </p:blipFill>
          <p:spPr>
            <a:xfrm>
              <a:off x="6469379" y="408431"/>
              <a:ext cx="5119497" cy="3999738"/>
            </a:xfrm>
            <a:prstGeom prst="rect">
              <a:avLst/>
            </a:prstGeom>
          </p:spPr>
        </p:pic>
        <p:pic>
          <p:nvPicPr>
            <p:cNvPr id="10" name="object 10"/>
            <p:cNvPicPr/>
            <p:nvPr/>
          </p:nvPicPr>
          <p:blipFill>
            <a:blip r:embed="rId5" cstate="print"/>
            <a:stretch>
              <a:fillRect/>
            </a:stretch>
          </p:blipFill>
          <p:spPr>
            <a:xfrm>
              <a:off x="7537703" y="1426464"/>
              <a:ext cx="3051048" cy="1930907"/>
            </a:xfrm>
            <a:prstGeom prst="rect">
              <a:avLst/>
            </a:prstGeom>
          </p:spPr>
        </p:pic>
        <p:pic>
          <p:nvPicPr>
            <p:cNvPr id="11" name="object 11"/>
            <p:cNvPicPr/>
            <p:nvPr/>
          </p:nvPicPr>
          <p:blipFill>
            <a:blip r:embed="rId6" cstate="print"/>
            <a:stretch>
              <a:fillRect/>
            </a:stretch>
          </p:blipFill>
          <p:spPr>
            <a:xfrm>
              <a:off x="9753600" y="10667"/>
              <a:ext cx="2438400" cy="1415795"/>
            </a:xfrm>
            <a:prstGeom prst="rect">
              <a:avLst/>
            </a:prstGeom>
          </p:spPr>
        </p:pic>
      </p:grpSp>
      <p:sp>
        <p:nvSpPr>
          <p:cNvPr id="12" name="object 12"/>
          <p:cNvSpPr txBox="1"/>
          <p:nvPr/>
        </p:nvSpPr>
        <p:spPr>
          <a:xfrm>
            <a:off x="505459" y="2072766"/>
            <a:ext cx="10797540" cy="3029585"/>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ea typeface="微软雅黑" panose="020B0503020204020204" charset="-122"/>
                <a:cs typeface="微软雅黑" panose="020B0503020204020204" charset="-122"/>
              </a:rPr>
              <a:t>秦仲义【茶馆房东】：新兴民族资产阶级</a:t>
            </a:r>
            <a:endParaRPr sz="2400">
              <a:latin typeface="微软雅黑" panose="020B0503020204020204" charset="-122"/>
              <a:ea typeface="微软雅黑" panose="020B0503020204020204" charset="-122"/>
              <a:cs typeface="微软雅黑" panose="020B0503020204020204" charset="-122"/>
            </a:endParaRPr>
          </a:p>
          <a:p>
            <a:pPr>
              <a:lnSpc>
                <a:spcPct val="100000"/>
              </a:lnSpc>
              <a:spcBef>
                <a:spcPts val="45"/>
              </a:spcBef>
            </a:pPr>
            <a:endParaRPr sz="1850">
              <a:latin typeface="微软雅黑" panose="020B0503020204020204" charset="-122"/>
              <a:ea typeface="微软雅黑" panose="020B0503020204020204" charset="-122"/>
              <a:cs typeface="微软雅黑" panose="020B0503020204020204" charset="-122"/>
            </a:endParaRPr>
          </a:p>
          <a:p>
            <a:pPr marL="12700">
              <a:lnSpc>
                <a:spcPct val="100000"/>
              </a:lnSpc>
            </a:pPr>
            <a:r>
              <a:rPr sz="2400" dirty="0">
                <a:latin typeface="微软雅黑" panose="020B0503020204020204" charset="-122"/>
                <a:ea typeface="微软雅黑" panose="020B0503020204020204" charset="-122"/>
                <a:cs typeface="微软雅黑" panose="020B0503020204020204" charset="-122"/>
              </a:rPr>
              <a:t>常四爷【满清旗人】：豪侠仗义</a:t>
            </a:r>
            <a:endParaRPr sz="2400">
              <a:latin typeface="微软雅黑" panose="020B0503020204020204" charset="-122"/>
              <a:ea typeface="微软雅黑" panose="020B0503020204020204" charset="-122"/>
              <a:cs typeface="微软雅黑" panose="020B0503020204020204" charset="-122"/>
            </a:endParaRPr>
          </a:p>
          <a:p>
            <a:pPr>
              <a:lnSpc>
                <a:spcPct val="100000"/>
              </a:lnSpc>
              <a:spcBef>
                <a:spcPts val="45"/>
              </a:spcBef>
            </a:pPr>
            <a:endParaRPr sz="1850">
              <a:latin typeface="微软雅黑" panose="020B0503020204020204" charset="-122"/>
              <a:ea typeface="微软雅黑" panose="020B0503020204020204" charset="-122"/>
              <a:cs typeface="微软雅黑" panose="020B0503020204020204" charset="-122"/>
            </a:endParaRPr>
          </a:p>
          <a:p>
            <a:pPr marL="12700">
              <a:lnSpc>
                <a:spcPct val="100000"/>
              </a:lnSpc>
            </a:pPr>
            <a:r>
              <a:rPr sz="2400" spc="-5" dirty="0">
                <a:latin typeface="微软雅黑" panose="020B0503020204020204" charset="-122"/>
                <a:ea typeface="微软雅黑" panose="020B0503020204020204" charset="-122"/>
                <a:cs typeface="微软雅黑" panose="020B0503020204020204" charset="-122"/>
              </a:rPr>
              <a:t>王利发【茶馆老板】：勤恳的中下层生意人，委曲求全，四方逢迎，心地善良</a:t>
            </a:r>
            <a:endParaRPr sz="2400">
              <a:latin typeface="微软雅黑" panose="020B0503020204020204" charset="-122"/>
              <a:ea typeface="微软雅黑" panose="020B0503020204020204" charset="-122"/>
              <a:cs typeface="微软雅黑" panose="020B0503020204020204" charset="-122"/>
            </a:endParaRPr>
          </a:p>
          <a:p>
            <a:pPr marL="115570" marR="5080">
              <a:lnSpc>
                <a:spcPct val="150000"/>
              </a:lnSpc>
              <a:spcBef>
                <a:spcPts val="1715"/>
              </a:spcBef>
            </a:pPr>
            <a:r>
              <a:rPr sz="2400" b="1" dirty="0">
                <a:solidFill>
                  <a:srgbClr val="C00000"/>
                </a:solidFill>
                <a:latin typeface="微软雅黑" panose="020B0503020204020204" charset="-122"/>
                <a:ea typeface="微软雅黑" panose="020B0503020204020204" charset="-122"/>
                <a:cs typeface="微软雅黑" panose="020B0503020204020204" charset="-122"/>
              </a:rPr>
              <a:t>《茶馆》的三个时代</a:t>
            </a:r>
            <a:r>
              <a:rPr sz="2400" dirty="0">
                <a:latin typeface="微软雅黑" panose="020B0503020204020204" charset="-122"/>
                <a:ea typeface="微软雅黑" panose="020B0503020204020204" charset="-122"/>
                <a:cs typeface="微软雅黑" panose="020B0503020204020204" charset="-122"/>
              </a:rPr>
              <a:t>三个社会是：</a:t>
            </a:r>
            <a:r>
              <a:rPr sz="2400" b="1" dirty="0">
                <a:solidFill>
                  <a:srgbClr val="C00000"/>
                </a:solidFill>
                <a:latin typeface="微软雅黑" panose="020B0503020204020204" charset="-122"/>
                <a:ea typeface="微软雅黑" panose="020B0503020204020204" charset="-122"/>
                <a:cs typeface="微软雅黑" panose="020B0503020204020204" charset="-122"/>
              </a:rPr>
              <a:t>戊戌变法失败后，北洋军阀统治时期，抗战胜 </a:t>
            </a:r>
            <a:r>
              <a:rPr sz="2400" b="1" spc="-5" dirty="0">
                <a:solidFill>
                  <a:srgbClr val="C00000"/>
                </a:solidFill>
                <a:latin typeface="微软雅黑" panose="020B0503020204020204" charset="-122"/>
                <a:ea typeface="微软雅黑" panose="020B0503020204020204" charset="-122"/>
                <a:cs typeface="微软雅黑" panose="020B0503020204020204" charset="-122"/>
              </a:rPr>
              <a:t>利后国民党统治时</a:t>
            </a:r>
            <a:r>
              <a:rPr sz="2400" b="1" dirty="0">
                <a:solidFill>
                  <a:srgbClr val="C00000"/>
                </a:solidFill>
                <a:latin typeface="微软雅黑" panose="020B0503020204020204" charset="-122"/>
                <a:ea typeface="微软雅黑" panose="020B0503020204020204" charset="-122"/>
                <a:cs typeface="微软雅黑" panose="020B0503020204020204" charset="-122"/>
              </a:rPr>
              <a:t>期</a:t>
            </a:r>
            <a:r>
              <a:rPr sz="1800" b="1" spc="-5" dirty="0">
                <a:solidFill>
                  <a:srgbClr val="C00000"/>
                </a:solidFill>
                <a:latin typeface="微软雅黑" panose="020B0503020204020204" charset="-122"/>
                <a:ea typeface="微软雅黑" panose="020B0503020204020204" charset="-122"/>
                <a:cs typeface="微软雅黑" panose="020B0503020204020204" charset="-122"/>
              </a:rPr>
              <a:t>。</a:t>
            </a:r>
            <a:endParaRPr sz="1800">
              <a:latin typeface="微软雅黑" panose="020B0503020204020204" charset="-122"/>
              <a:ea typeface="微软雅黑" panose="020B0503020204020204" charset="-122"/>
              <a:cs typeface="微软雅黑" panose="020B0503020204020204" charset="-122"/>
            </a:endParaRPr>
          </a:p>
        </p:txBody>
      </p:sp>
      <p:sp>
        <p:nvSpPr>
          <p:cNvPr id="13" name="object 13"/>
          <p:cNvSpPr txBox="1"/>
          <p:nvPr/>
        </p:nvSpPr>
        <p:spPr>
          <a:xfrm>
            <a:off x="7280147" y="5658611"/>
            <a:ext cx="4258310" cy="646430"/>
          </a:xfrm>
          <a:prstGeom prst="rect">
            <a:avLst/>
          </a:prstGeom>
          <a:ln w="9144">
            <a:solidFill>
              <a:srgbClr val="000000"/>
            </a:solidFill>
          </a:ln>
        </p:spPr>
        <p:txBody>
          <a:bodyPr vert="horz" wrap="square" lIns="0" tIns="38735" rIns="0" bIns="0" rtlCol="0">
            <a:spAutoFit/>
          </a:bodyPr>
          <a:lstStyle/>
          <a:p>
            <a:pPr marR="401955" algn="ctr">
              <a:lnSpc>
                <a:spcPct val="100000"/>
              </a:lnSpc>
              <a:spcBef>
                <a:spcPts val="305"/>
              </a:spcBef>
            </a:pPr>
            <a:r>
              <a:rPr sz="1800" dirty="0">
                <a:latin typeface="微软雅黑" panose="020B0503020204020204" charset="-122"/>
                <a:cs typeface="微软雅黑" panose="020B0503020204020204" charset="-122"/>
              </a:rPr>
              <a:t>“我爱咱们的国呀！可是谁爱我呢”</a:t>
            </a:r>
            <a:endParaRPr sz="1800">
              <a:latin typeface="微软雅黑" panose="020B0503020204020204" charset="-122"/>
              <a:cs typeface="微软雅黑" panose="020B0503020204020204" charset="-122"/>
            </a:endParaRPr>
          </a:p>
          <a:p>
            <a:pPr marL="520700" algn="ctr">
              <a:lnSpc>
                <a:spcPct val="100000"/>
              </a:lnSpc>
            </a:pPr>
            <a:r>
              <a:rPr sz="1800" spc="-5" dirty="0">
                <a:latin typeface="微软雅黑" panose="020B0503020204020204" charset="-122"/>
                <a:cs typeface="微软雅黑" panose="020B0503020204020204" charset="-122"/>
              </a:rPr>
              <a:t>——</a:t>
            </a:r>
            <a:r>
              <a:rPr sz="1800" dirty="0">
                <a:latin typeface="微软雅黑" panose="020B0503020204020204" charset="-122"/>
                <a:cs typeface="微软雅黑" panose="020B0503020204020204" charset="-122"/>
              </a:rPr>
              <a:t>常四爷</a:t>
            </a:r>
            <a:endParaRPr sz="1800">
              <a:latin typeface="微软雅黑" panose="020B0503020204020204" charset="-122"/>
              <a:cs typeface="微软雅黑" panose="020B0503020204020204" charset="-122"/>
            </a:endParaRPr>
          </a:p>
        </p:txBody>
      </p:sp>
      <p:sp>
        <p:nvSpPr>
          <p:cNvPr id="14" name="object 14"/>
          <p:cNvSpPr txBox="1"/>
          <p:nvPr/>
        </p:nvSpPr>
        <p:spPr>
          <a:xfrm>
            <a:off x="505459" y="213105"/>
            <a:ext cx="5372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微软雅黑" panose="020B0503020204020204" charset="-122"/>
                <a:cs typeface="微软雅黑" panose="020B0503020204020204" charset="-122"/>
              </a:rPr>
              <a:t>4.5.1</a:t>
            </a:r>
            <a:endParaRPr sz="1800">
              <a:latin typeface="微软雅黑" panose="020B0503020204020204" charset="-122"/>
              <a:cs typeface="微软雅黑" panose="020B0503020204020204" charset="-122"/>
            </a:endParaRPr>
          </a:p>
        </p:txBody>
      </p:sp>
      <p:grpSp>
        <p:nvGrpSpPr>
          <p:cNvPr id="15" name="object 15"/>
          <p:cNvGrpSpPr/>
          <p:nvPr/>
        </p:nvGrpSpPr>
        <p:grpSpPr>
          <a:xfrm>
            <a:off x="3703320" y="1269491"/>
            <a:ext cx="966469" cy="532130"/>
            <a:chOff x="3703320" y="1269491"/>
            <a:chExt cx="966469" cy="532130"/>
          </a:xfrm>
        </p:grpSpPr>
        <p:sp>
          <p:nvSpPr>
            <p:cNvPr id="16" name="object 16"/>
            <p:cNvSpPr/>
            <p:nvPr/>
          </p:nvSpPr>
          <p:spPr>
            <a:xfrm>
              <a:off x="3717798" y="1283969"/>
              <a:ext cx="937260" cy="502920"/>
            </a:xfrm>
            <a:custGeom>
              <a:avLst/>
              <a:gdLst/>
              <a:ahLst/>
              <a:cxnLst/>
              <a:rect l="l" t="t" r="r" b="b"/>
              <a:pathLst>
                <a:path w="937260" h="502919">
                  <a:moveTo>
                    <a:pt x="685800" y="0"/>
                  </a:moveTo>
                  <a:lnTo>
                    <a:pt x="0" y="0"/>
                  </a:lnTo>
                  <a:lnTo>
                    <a:pt x="0" y="502919"/>
                  </a:lnTo>
                  <a:lnTo>
                    <a:pt x="685800" y="502919"/>
                  </a:lnTo>
                  <a:lnTo>
                    <a:pt x="937260" y="251459"/>
                  </a:lnTo>
                  <a:lnTo>
                    <a:pt x="685800" y="0"/>
                  </a:lnTo>
                  <a:close/>
                </a:path>
              </a:pathLst>
            </a:custGeom>
            <a:solidFill>
              <a:srgbClr val="00AF50"/>
            </a:solidFill>
          </p:spPr>
          <p:txBody>
            <a:bodyPr wrap="square" lIns="0" tIns="0" rIns="0" bIns="0" rtlCol="0"/>
            <a:lstStyle/>
            <a:p/>
          </p:txBody>
        </p:sp>
        <p:sp>
          <p:nvSpPr>
            <p:cNvPr id="17" name="object 17"/>
            <p:cNvSpPr/>
            <p:nvPr/>
          </p:nvSpPr>
          <p:spPr>
            <a:xfrm>
              <a:off x="3717798" y="1283969"/>
              <a:ext cx="937260" cy="502920"/>
            </a:xfrm>
            <a:custGeom>
              <a:avLst/>
              <a:gdLst/>
              <a:ahLst/>
              <a:cxnLst/>
              <a:rect l="l" t="t" r="r" b="b"/>
              <a:pathLst>
                <a:path w="937260" h="502919">
                  <a:moveTo>
                    <a:pt x="0" y="0"/>
                  </a:moveTo>
                  <a:lnTo>
                    <a:pt x="685800" y="0"/>
                  </a:lnTo>
                  <a:lnTo>
                    <a:pt x="937260" y="251459"/>
                  </a:lnTo>
                  <a:lnTo>
                    <a:pt x="685800" y="502919"/>
                  </a:lnTo>
                  <a:lnTo>
                    <a:pt x="0" y="502919"/>
                  </a:lnTo>
                  <a:lnTo>
                    <a:pt x="0" y="0"/>
                  </a:lnTo>
                  <a:close/>
                </a:path>
              </a:pathLst>
            </a:custGeom>
            <a:ln w="28956">
              <a:solidFill>
                <a:srgbClr val="00AF50"/>
              </a:solidFill>
            </a:ln>
          </p:spPr>
          <p:txBody>
            <a:bodyPr wrap="square" lIns="0" tIns="0" rIns="0" bIns="0" rtlCol="0"/>
            <a:lstStyle/>
            <a:p/>
          </p:txBody>
        </p:sp>
      </p:grpSp>
      <p:sp>
        <p:nvSpPr>
          <p:cNvPr id="18" name="object 18"/>
          <p:cNvSpPr txBox="1"/>
          <p:nvPr/>
        </p:nvSpPr>
        <p:spPr>
          <a:xfrm>
            <a:off x="3957065" y="1327530"/>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9" name="object 19"/>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849274" y="382269"/>
            <a:ext cx="3432810" cy="452120"/>
          </a:xfrm>
          <a:prstGeom prst="rect">
            <a:avLst/>
          </a:prstGeom>
        </p:spPr>
        <p:txBody>
          <a:bodyPr vert="horz" wrap="square" lIns="0" tIns="12065" rIns="0" bIns="0" rtlCol="0">
            <a:spAutoFit/>
          </a:bodyPr>
          <a:lstStyle/>
          <a:p>
            <a:pPr marL="12700">
              <a:lnSpc>
                <a:spcPct val="100000"/>
              </a:lnSpc>
              <a:spcBef>
                <a:spcPts val="95"/>
              </a:spcBef>
            </a:pPr>
            <a:r>
              <a:rPr sz="2800" spc="-5" dirty="0"/>
              <a:t>4.5.2</a:t>
            </a:r>
            <a:r>
              <a:rPr sz="2800" spc="-80" dirty="0"/>
              <a:t> </a:t>
            </a:r>
            <a:r>
              <a:rPr sz="2400" dirty="0"/>
              <a:t>《茶馆》艺术成就</a:t>
            </a:r>
            <a:endParaRPr sz="2400"/>
          </a:p>
        </p:txBody>
      </p:sp>
      <p:sp>
        <p:nvSpPr>
          <p:cNvPr id="7" name="object 7"/>
          <p:cNvSpPr txBox="1"/>
          <p:nvPr/>
        </p:nvSpPr>
        <p:spPr>
          <a:xfrm>
            <a:off x="317398" y="1428953"/>
            <a:ext cx="3683635" cy="39179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cs typeface="微软雅黑" panose="020B0503020204020204" charset="-122"/>
              </a:rPr>
              <a:t>老舍《茶馆</a:t>
            </a:r>
            <a:r>
              <a:rPr sz="2400" b="1" dirty="0">
                <a:latin typeface="微软雅黑" panose="020B0503020204020204" charset="-122"/>
                <a:cs typeface="微软雅黑" panose="020B0503020204020204" charset="-122"/>
              </a:rPr>
              <a:t>》</a:t>
            </a:r>
            <a:r>
              <a:rPr sz="2400" b="1" spc="-5" dirty="0">
                <a:latin typeface="微软雅黑" panose="020B0503020204020204" charset="-122"/>
                <a:cs typeface="微软雅黑" panose="020B0503020204020204" charset="-122"/>
              </a:rPr>
              <a:t>的</a:t>
            </a:r>
            <a:r>
              <a:rPr sz="2400" b="1" spc="-5" dirty="0">
                <a:solidFill>
                  <a:srgbClr val="C00000"/>
                </a:solidFill>
                <a:latin typeface="微软雅黑" panose="020B0503020204020204" charset="-122"/>
                <a:cs typeface="微软雅黑" panose="020B0503020204020204" charset="-122"/>
              </a:rPr>
              <a:t>艺术成就：</a:t>
            </a:r>
            <a:endParaRPr sz="2400">
              <a:latin typeface="微软雅黑" panose="020B0503020204020204" charset="-122"/>
              <a:cs typeface="微软雅黑" panose="020B0503020204020204" charset="-122"/>
            </a:endParaRPr>
          </a:p>
        </p:txBody>
      </p:sp>
      <p:sp>
        <p:nvSpPr>
          <p:cNvPr id="8" name="object 8"/>
          <p:cNvSpPr txBox="1"/>
          <p:nvPr/>
        </p:nvSpPr>
        <p:spPr>
          <a:xfrm>
            <a:off x="317500" y="2094230"/>
            <a:ext cx="11356975" cy="2825115"/>
          </a:xfrm>
          <a:prstGeom prst="rect">
            <a:avLst/>
          </a:prstGeom>
        </p:spPr>
        <p:txBody>
          <a:bodyPr vert="horz" wrap="square" lIns="0" tIns="12700" rIns="0" bIns="0" rtlCol="0">
            <a:spAutoFit/>
          </a:bodyPr>
          <a:lstStyle/>
          <a:p>
            <a:pPr marL="264795" indent="-252730">
              <a:lnSpc>
                <a:spcPct val="100000"/>
              </a:lnSpc>
              <a:spcBef>
                <a:spcPts val="100"/>
              </a:spcBef>
              <a:buClr>
                <a:srgbClr val="000000"/>
              </a:buClr>
              <a:buSzPct val="96000"/>
              <a:buFont typeface="΢"/>
              <a:buAutoNum type="arabicPeriod"/>
              <a:tabLst>
                <a:tab pos="265430" algn="l"/>
              </a:tabLst>
            </a:pPr>
            <a:r>
              <a:rPr sz="2400" b="1" dirty="0">
                <a:solidFill>
                  <a:srgbClr val="C00000"/>
                </a:solidFill>
                <a:latin typeface="微软雅黑" panose="020B0503020204020204" charset="-122"/>
                <a:ea typeface="微软雅黑" panose="020B0503020204020204" charset="-122"/>
                <a:cs typeface="微软雅黑" panose="020B0503020204020204" charset="-122"/>
              </a:rPr>
              <a:t>匠心独运的艺术构思</a:t>
            </a:r>
            <a:r>
              <a:rPr sz="2400" b="1" dirty="0">
                <a:latin typeface="微软雅黑" panose="020B0503020204020204" charset="-122"/>
                <a:ea typeface="微软雅黑" panose="020B0503020204020204" charset="-122"/>
                <a:cs typeface="微软雅黑" panose="020B0503020204020204" charset="-122"/>
              </a:rPr>
              <a:t>。这部戏没有贯穿始终的故事情节和戏剧冲突，选择</a:t>
            </a:r>
            <a:r>
              <a:rPr sz="2400" b="1" spc="5" dirty="0">
                <a:latin typeface="微软雅黑" panose="020B0503020204020204" charset="-122"/>
                <a:ea typeface="微软雅黑" panose="020B0503020204020204" charset="-122"/>
                <a:cs typeface="微软雅黑" panose="020B0503020204020204" charset="-122"/>
              </a:rPr>
              <a:t>了</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茶馆"</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0"/>
              </a:spcBef>
              <a:buFont typeface="΢"/>
              <a:buAutoNum type="arabicPeriod"/>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spc="-5" dirty="0">
                <a:latin typeface="微软雅黑" panose="020B0503020204020204" charset="-122"/>
                <a:ea typeface="微软雅黑" panose="020B0503020204020204" charset="-122"/>
                <a:cs typeface="微软雅黑" panose="020B0503020204020204" charset="-122"/>
              </a:rPr>
              <a:t>这个最有表现力的地点，截取三个时代的片断借以展示历史变迁；</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264795" indent="-252730">
              <a:lnSpc>
                <a:spcPct val="100000"/>
              </a:lnSpc>
              <a:buSzPct val="96000"/>
              <a:buAutoNum type="arabicPeriod" startAt="2"/>
              <a:tabLst>
                <a:tab pos="265430" algn="l"/>
              </a:tabLst>
            </a:pPr>
            <a:r>
              <a:rPr sz="2400" b="1" dirty="0">
                <a:latin typeface="微软雅黑" panose="020B0503020204020204" charset="-122"/>
                <a:ea typeface="微软雅黑" panose="020B0503020204020204" charset="-122"/>
                <a:cs typeface="微软雅黑" panose="020B0503020204020204" charset="-122"/>
              </a:rPr>
              <a:t>塑造了以王利发为代表的诸多</a:t>
            </a:r>
            <a:r>
              <a:rPr sz="2400" b="1" dirty="0">
                <a:solidFill>
                  <a:srgbClr val="C00000"/>
                </a:solidFill>
                <a:latin typeface="微软雅黑" panose="020B0503020204020204" charset="-122"/>
                <a:ea typeface="微软雅黑" panose="020B0503020204020204" charset="-122"/>
                <a:cs typeface="微软雅黑" panose="020B0503020204020204" charset="-122"/>
              </a:rPr>
              <a:t>性格鲜明的艺术典型</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buFont typeface="΢"/>
              <a:buAutoNum type="arabicPeriod" startAt="2"/>
            </a:pPr>
            <a:endParaRPr sz="1550" b="1">
              <a:latin typeface="微软雅黑" panose="020B0503020204020204" charset="-122"/>
              <a:ea typeface="微软雅黑" panose="020B0503020204020204" charset="-122"/>
              <a:cs typeface="微软雅黑" panose="020B0503020204020204" charset="-122"/>
            </a:endParaRPr>
          </a:p>
          <a:p>
            <a:pPr marL="264795" indent="-252730">
              <a:lnSpc>
                <a:spcPct val="100000"/>
              </a:lnSpc>
              <a:buSzPct val="96000"/>
              <a:buAutoNum type="arabicPeriod" startAt="2"/>
              <a:tabLst>
                <a:tab pos="265430" algn="l"/>
              </a:tabLst>
            </a:pPr>
            <a:r>
              <a:rPr sz="2400" b="1" spc="-5" dirty="0">
                <a:latin typeface="微软雅黑" panose="020B0503020204020204" charset="-122"/>
                <a:ea typeface="微软雅黑" panose="020B0503020204020204" charset="-122"/>
                <a:cs typeface="微软雅黑" panose="020B0503020204020204" charset="-122"/>
              </a:rPr>
              <a:t>《茶馆》</a:t>
            </a:r>
            <a:r>
              <a:rPr sz="2400" b="1" dirty="0">
                <a:latin typeface="微软雅黑" panose="020B0503020204020204" charset="-122"/>
                <a:ea typeface="微软雅黑" panose="020B0503020204020204" charset="-122"/>
                <a:cs typeface="微软雅黑" panose="020B0503020204020204" charset="-122"/>
              </a:rPr>
              <a:t>的</a:t>
            </a:r>
            <a:r>
              <a:rPr sz="2400" b="1" spc="-5" dirty="0">
                <a:solidFill>
                  <a:srgbClr val="C00000"/>
                </a:solidFill>
                <a:latin typeface="微软雅黑" panose="020B0503020204020204" charset="-122"/>
                <a:ea typeface="微软雅黑" panose="020B0503020204020204" charset="-122"/>
                <a:cs typeface="微软雅黑" panose="020B0503020204020204" charset="-122"/>
              </a:rPr>
              <a:t>戏剧语言</a:t>
            </a:r>
            <a:r>
              <a:rPr sz="2400" b="1" spc="-5" dirty="0">
                <a:latin typeface="微软雅黑" panose="020B0503020204020204" charset="-122"/>
                <a:ea typeface="微软雅黑" panose="020B0503020204020204" charset="-122"/>
                <a:cs typeface="微软雅黑" panose="020B0503020204020204" charset="-122"/>
              </a:rPr>
              <a:t>是经过提炼的</a:t>
            </a:r>
            <a:r>
              <a:rPr sz="2400" b="1" spc="-5" dirty="0">
                <a:solidFill>
                  <a:srgbClr val="C00000"/>
                </a:solidFill>
                <a:latin typeface="微软雅黑" panose="020B0503020204020204" charset="-122"/>
                <a:ea typeface="微软雅黑" panose="020B0503020204020204" charset="-122"/>
                <a:cs typeface="微软雅黑" panose="020B0503020204020204" charset="-122"/>
              </a:rPr>
              <a:t>北京方言</a:t>
            </a:r>
            <a:r>
              <a:rPr sz="2400" b="1" spc="-5" dirty="0">
                <a:latin typeface="微软雅黑" panose="020B0503020204020204" charset="-122"/>
                <a:ea typeface="微软雅黑" panose="020B0503020204020204" charset="-122"/>
                <a:cs typeface="微软雅黑" panose="020B0503020204020204" charset="-122"/>
              </a:rPr>
              <a:t>，带有浓厚的地方文化意味；注重人</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25"/>
              </a:spcBef>
            </a:pPr>
            <a:endParaRPr sz="1550" b="1">
              <a:latin typeface="微软雅黑" panose="020B0503020204020204" charset="-122"/>
              <a:ea typeface="微软雅黑" panose="020B0503020204020204" charset="-122"/>
              <a:cs typeface="微软雅黑" panose="020B0503020204020204" charset="-122"/>
            </a:endParaRPr>
          </a:p>
          <a:p>
            <a:pPr marL="12700">
              <a:lnSpc>
                <a:spcPct val="100000"/>
              </a:lnSpc>
            </a:pPr>
            <a:r>
              <a:rPr sz="2400" b="1" dirty="0">
                <a:latin typeface="微软雅黑" panose="020B0503020204020204" charset="-122"/>
                <a:ea typeface="微软雅黑" panose="020B0503020204020204" charset="-122"/>
                <a:cs typeface="微软雅黑" panose="020B0503020204020204" charset="-122"/>
              </a:rPr>
              <a:t>物对白的个性化。</a:t>
            </a:r>
            <a:endParaRPr sz="2400" b="1">
              <a:latin typeface="微软雅黑" panose="020B0503020204020204" charset="-122"/>
              <a:ea typeface="微软雅黑" panose="020B0503020204020204" charset="-122"/>
              <a:cs typeface="微软雅黑" panose="020B0503020204020204" charset="-122"/>
            </a:endParaRPr>
          </a:p>
        </p:txBody>
      </p:sp>
      <p:grpSp>
        <p:nvGrpSpPr>
          <p:cNvPr id="9" name="object 9"/>
          <p:cNvGrpSpPr/>
          <p:nvPr/>
        </p:nvGrpSpPr>
        <p:grpSpPr>
          <a:xfrm>
            <a:off x="10555223" y="4439366"/>
            <a:ext cx="1637030" cy="2418715"/>
            <a:chOff x="10555223" y="4439366"/>
            <a:chExt cx="1637030" cy="2418715"/>
          </a:xfrm>
        </p:grpSpPr>
        <p:pic>
          <p:nvPicPr>
            <p:cNvPr id="10" name="object 10"/>
            <p:cNvPicPr/>
            <p:nvPr/>
          </p:nvPicPr>
          <p:blipFill>
            <a:blip r:embed="rId4" cstate="print"/>
            <a:stretch>
              <a:fillRect/>
            </a:stretch>
          </p:blipFill>
          <p:spPr>
            <a:xfrm>
              <a:off x="10555223" y="4439366"/>
              <a:ext cx="1636774" cy="2418630"/>
            </a:xfrm>
            <a:prstGeom prst="rect">
              <a:avLst/>
            </a:prstGeom>
          </p:spPr>
        </p:pic>
        <p:pic>
          <p:nvPicPr>
            <p:cNvPr id="11" name="object 11"/>
            <p:cNvPicPr/>
            <p:nvPr/>
          </p:nvPicPr>
          <p:blipFill>
            <a:blip r:embed="rId5" cstate="print"/>
            <a:stretch>
              <a:fillRect/>
            </a:stretch>
          </p:blipFill>
          <p:spPr>
            <a:xfrm>
              <a:off x="11065763" y="4899659"/>
              <a:ext cx="1086612" cy="1522476"/>
            </a:xfrm>
            <a:prstGeom prst="rect">
              <a:avLst/>
            </a:prstGeom>
          </p:spPr>
        </p:pic>
      </p:grpSp>
      <p:pic>
        <p:nvPicPr>
          <p:cNvPr id="12" name="object 12"/>
          <p:cNvPicPr/>
          <p:nvPr/>
        </p:nvPicPr>
        <p:blipFill>
          <a:blip r:embed="rId6" cstate="print"/>
          <a:stretch>
            <a:fillRect/>
          </a:stretch>
        </p:blipFill>
        <p:spPr>
          <a:xfrm>
            <a:off x="8903750" y="27990"/>
            <a:ext cx="3270942" cy="1853515"/>
          </a:xfrm>
          <a:prstGeom prst="rect">
            <a:avLst/>
          </a:prstGeom>
        </p:spPr>
      </p:pic>
      <p:grpSp>
        <p:nvGrpSpPr>
          <p:cNvPr id="13" name="object 13"/>
          <p:cNvGrpSpPr/>
          <p:nvPr/>
        </p:nvGrpSpPr>
        <p:grpSpPr>
          <a:xfrm>
            <a:off x="3985259" y="1408175"/>
            <a:ext cx="965200" cy="532130"/>
            <a:chOff x="3985259" y="1408175"/>
            <a:chExt cx="965200" cy="532130"/>
          </a:xfrm>
        </p:grpSpPr>
        <p:sp>
          <p:nvSpPr>
            <p:cNvPr id="14" name="object 14"/>
            <p:cNvSpPr/>
            <p:nvPr/>
          </p:nvSpPr>
          <p:spPr>
            <a:xfrm>
              <a:off x="3999737" y="1422653"/>
              <a:ext cx="935990" cy="502920"/>
            </a:xfrm>
            <a:custGeom>
              <a:avLst/>
              <a:gdLst/>
              <a:ahLst/>
              <a:cxnLst/>
              <a:rect l="l" t="t" r="r" b="b"/>
              <a:pathLst>
                <a:path w="935989" h="502919">
                  <a:moveTo>
                    <a:pt x="684276" y="0"/>
                  </a:moveTo>
                  <a:lnTo>
                    <a:pt x="0" y="0"/>
                  </a:lnTo>
                  <a:lnTo>
                    <a:pt x="0" y="502920"/>
                  </a:lnTo>
                  <a:lnTo>
                    <a:pt x="684276" y="502920"/>
                  </a:lnTo>
                  <a:lnTo>
                    <a:pt x="935736" y="251460"/>
                  </a:lnTo>
                  <a:lnTo>
                    <a:pt x="684276" y="0"/>
                  </a:lnTo>
                  <a:close/>
                </a:path>
              </a:pathLst>
            </a:custGeom>
            <a:solidFill>
              <a:srgbClr val="006FC0"/>
            </a:solidFill>
          </p:spPr>
          <p:txBody>
            <a:bodyPr wrap="square" lIns="0" tIns="0" rIns="0" bIns="0" rtlCol="0"/>
            <a:lstStyle/>
            <a:p/>
          </p:txBody>
        </p:sp>
        <p:sp>
          <p:nvSpPr>
            <p:cNvPr id="15" name="object 15"/>
            <p:cNvSpPr/>
            <p:nvPr/>
          </p:nvSpPr>
          <p:spPr>
            <a:xfrm>
              <a:off x="3999737" y="1422653"/>
              <a:ext cx="935990" cy="502920"/>
            </a:xfrm>
            <a:custGeom>
              <a:avLst/>
              <a:gdLst/>
              <a:ahLst/>
              <a:cxnLst/>
              <a:rect l="l" t="t" r="r" b="b"/>
              <a:pathLst>
                <a:path w="935989" h="502919">
                  <a:moveTo>
                    <a:pt x="0" y="0"/>
                  </a:moveTo>
                  <a:lnTo>
                    <a:pt x="684276" y="0"/>
                  </a:lnTo>
                  <a:lnTo>
                    <a:pt x="935736" y="251460"/>
                  </a:lnTo>
                  <a:lnTo>
                    <a:pt x="684276" y="502920"/>
                  </a:lnTo>
                  <a:lnTo>
                    <a:pt x="0" y="502920"/>
                  </a:lnTo>
                  <a:lnTo>
                    <a:pt x="0" y="0"/>
                  </a:lnTo>
                  <a:close/>
                </a:path>
              </a:pathLst>
            </a:custGeom>
            <a:ln w="28956">
              <a:solidFill>
                <a:srgbClr val="006FC0"/>
              </a:solidFill>
            </a:ln>
          </p:spPr>
          <p:txBody>
            <a:bodyPr wrap="square" lIns="0" tIns="0" rIns="0" bIns="0" rtlCol="0"/>
            <a:lstStyle/>
            <a:p/>
          </p:txBody>
        </p:sp>
      </p:grpSp>
      <p:sp>
        <p:nvSpPr>
          <p:cNvPr id="16" name="object 16"/>
          <p:cNvSpPr txBox="1"/>
          <p:nvPr/>
        </p:nvSpPr>
        <p:spPr>
          <a:xfrm>
            <a:off x="4238625" y="1466215"/>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7" name="object 17"/>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823975" y="418287"/>
            <a:ext cx="3430270" cy="452120"/>
          </a:xfrm>
          <a:prstGeom prst="rect">
            <a:avLst/>
          </a:prstGeom>
        </p:spPr>
        <p:txBody>
          <a:bodyPr vert="horz" wrap="square" lIns="0" tIns="12065" rIns="0" bIns="0" rtlCol="0">
            <a:spAutoFit/>
          </a:bodyPr>
          <a:lstStyle/>
          <a:p>
            <a:pPr marL="12700">
              <a:lnSpc>
                <a:spcPct val="100000"/>
              </a:lnSpc>
              <a:spcBef>
                <a:spcPts val="95"/>
              </a:spcBef>
            </a:pPr>
            <a:r>
              <a:rPr sz="2800" dirty="0"/>
              <a:t>4.5.2</a:t>
            </a:r>
            <a:r>
              <a:rPr sz="2800" spc="-85" dirty="0"/>
              <a:t> </a:t>
            </a:r>
            <a:r>
              <a:rPr sz="2400" spc="-5" dirty="0"/>
              <a:t>《茶馆》艺术成就</a:t>
            </a:r>
            <a:endParaRPr sz="2400"/>
          </a:p>
        </p:txBody>
      </p:sp>
      <p:pic>
        <p:nvPicPr>
          <p:cNvPr id="7" name="object 7"/>
          <p:cNvPicPr/>
          <p:nvPr/>
        </p:nvPicPr>
        <p:blipFill>
          <a:blip r:embed="rId4" cstate="print"/>
          <a:stretch>
            <a:fillRect/>
          </a:stretch>
        </p:blipFill>
        <p:spPr>
          <a:xfrm>
            <a:off x="8903750" y="27990"/>
            <a:ext cx="3270942" cy="1853515"/>
          </a:xfrm>
          <a:prstGeom prst="rect">
            <a:avLst/>
          </a:prstGeom>
        </p:spPr>
      </p:pic>
      <p:grpSp>
        <p:nvGrpSpPr>
          <p:cNvPr id="8" name="object 8"/>
          <p:cNvGrpSpPr/>
          <p:nvPr/>
        </p:nvGrpSpPr>
        <p:grpSpPr>
          <a:xfrm>
            <a:off x="4343400" y="1408175"/>
            <a:ext cx="965200" cy="532130"/>
            <a:chOff x="4343400" y="1408175"/>
            <a:chExt cx="965200" cy="532130"/>
          </a:xfrm>
        </p:grpSpPr>
        <p:sp>
          <p:nvSpPr>
            <p:cNvPr id="9" name="object 9"/>
            <p:cNvSpPr/>
            <p:nvPr/>
          </p:nvSpPr>
          <p:spPr>
            <a:xfrm>
              <a:off x="4357877" y="1422653"/>
              <a:ext cx="935990" cy="502920"/>
            </a:xfrm>
            <a:custGeom>
              <a:avLst/>
              <a:gdLst/>
              <a:ahLst/>
              <a:cxnLst/>
              <a:rect l="l" t="t" r="r" b="b"/>
              <a:pathLst>
                <a:path w="935989" h="502919">
                  <a:moveTo>
                    <a:pt x="684276" y="0"/>
                  </a:moveTo>
                  <a:lnTo>
                    <a:pt x="0" y="0"/>
                  </a:lnTo>
                  <a:lnTo>
                    <a:pt x="0" y="502920"/>
                  </a:lnTo>
                  <a:lnTo>
                    <a:pt x="684276" y="502920"/>
                  </a:lnTo>
                  <a:lnTo>
                    <a:pt x="935736" y="251460"/>
                  </a:lnTo>
                  <a:lnTo>
                    <a:pt x="684276" y="0"/>
                  </a:lnTo>
                  <a:close/>
                </a:path>
              </a:pathLst>
            </a:custGeom>
            <a:solidFill>
              <a:srgbClr val="006FC0"/>
            </a:solidFill>
          </p:spPr>
          <p:txBody>
            <a:bodyPr wrap="square" lIns="0" tIns="0" rIns="0" bIns="0" rtlCol="0"/>
            <a:lstStyle/>
            <a:p/>
          </p:txBody>
        </p:sp>
        <p:sp>
          <p:nvSpPr>
            <p:cNvPr id="10" name="object 10"/>
            <p:cNvSpPr/>
            <p:nvPr/>
          </p:nvSpPr>
          <p:spPr>
            <a:xfrm>
              <a:off x="4357877" y="1422653"/>
              <a:ext cx="935990" cy="502920"/>
            </a:xfrm>
            <a:custGeom>
              <a:avLst/>
              <a:gdLst/>
              <a:ahLst/>
              <a:cxnLst/>
              <a:rect l="l" t="t" r="r" b="b"/>
              <a:pathLst>
                <a:path w="935989" h="502919">
                  <a:moveTo>
                    <a:pt x="0" y="0"/>
                  </a:moveTo>
                  <a:lnTo>
                    <a:pt x="684276" y="0"/>
                  </a:lnTo>
                  <a:lnTo>
                    <a:pt x="935736" y="251460"/>
                  </a:lnTo>
                  <a:lnTo>
                    <a:pt x="684276" y="502920"/>
                  </a:lnTo>
                  <a:lnTo>
                    <a:pt x="0" y="502920"/>
                  </a:lnTo>
                  <a:lnTo>
                    <a:pt x="0" y="0"/>
                  </a:lnTo>
                  <a:close/>
                </a:path>
              </a:pathLst>
            </a:custGeom>
            <a:ln w="28956">
              <a:solidFill>
                <a:srgbClr val="006FC0"/>
              </a:solidFill>
            </a:ln>
          </p:spPr>
          <p:txBody>
            <a:bodyPr wrap="square" lIns="0" tIns="0" rIns="0" bIns="0" rtlCol="0"/>
            <a:lstStyle/>
            <a:p/>
          </p:txBody>
        </p:sp>
      </p:grpSp>
      <p:sp>
        <p:nvSpPr>
          <p:cNvPr id="11" name="object 11"/>
          <p:cNvSpPr txBox="1"/>
          <p:nvPr/>
        </p:nvSpPr>
        <p:spPr>
          <a:xfrm>
            <a:off x="78739" y="1466215"/>
            <a:ext cx="11912600" cy="4008120"/>
          </a:xfrm>
          <a:prstGeom prst="rect">
            <a:avLst/>
          </a:prstGeom>
        </p:spPr>
        <p:txBody>
          <a:bodyPr vert="horz" wrap="square" lIns="0" tIns="12700" rIns="0" bIns="0" rtlCol="0">
            <a:spAutoFit/>
          </a:bodyPr>
          <a:lstStyle/>
          <a:p>
            <a:pPr marL="12700">
              <a:lnSpc>
                <a:spcPct val="100000"/>
              </a:lnSpc>
              <a:spcBef>
                <a:spcPts val="100"/>
              </a:spcBef>
              <a:tabLst>
                <a:tab pos="4530090" algn="l"/>
              </a:tabLst>
            </a:pPr>
            <a:r>
              <a:rPr sz="2400" b="1" dirty="0">
                <a:latin typeface="微软雅黑" panose="020B0503020204020204" charset="-122"/>
                <a:ea typeface="微软雅黑" panose="020B0503020204020204" charset="-122"/>
                <a:cs typeface="微软雅黑" panose="020B0503020204020204" charset="-122"/>
              </a:rPr>
              <a:t>老舍剧作《茶馆》的</a:t>
            </a:r>
            <a:r>
              <a:rPr sz="2400" b="1" dirty="0">
                <a:solidFill>
                  <a:srgbClr val="C00000"/>
                </a:solidFill>
                <a:latin typeface="微软雅黑" panose="020B0503020204020204" charset="-122"/>
                <a:ea typeface="微软雅黑" panose="020B0503020204020204" charset="-122"/>
                <a:cs typeface="微软雅黑" panose="020B0503020204020204" charset="-122"/>
              </a:rPr>
              <a:t>语言艺术	</a:t>
            </a:r>
            <a:r>
              <a:rPr sz="2400" b="1" dirty="0">
                <a:solidFill>
                  <a:srgbClr val="FFFFFF"/>
                </a:solidFill>
                <a:latin typeface="微软雅黑" panose="020B0503020204020204" charset="-122"/>
                <a:ea typeface="微软雅黑" panose="020B0503020204020204" charset="-122"/>
                <a:cs typeface="微软雅黑" panose="020B0503020204020204" charset="-122"/>
              </a:rPr>
              <a:t>主</a:t>
            </a:r>
            <a:endParaRPr sz="2400" b="1">
              <a:latin typeface="微软雅黑" panose="020B0503020204020204" charset="-122"/>
              <a:ea typeface="微软雅黑" panose="020B0503020204020204" charset="-122"/>
              <a:cs typeface="微软雅黑" panose="020B0503020204020204" charset="-122"/>
            </a:endParaRPr>
          </a:p>
          <a:p>
            <a:pPr marL="12700" marR="130175">
              <a:lnSpc>
                <a:spcPts val="5760"/>
              </a:lnSpc>
              <a:spcBef>
                <a:spcPts val="140"/>
              </a:spcBef>
              <a:buSzPct val="96000"/>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老舍的话剧语言都是经过提炼</a:t>
            </a:r>
            <a:r>
              <a:rPr sz="2400" b="1" spc="5" dirty="0">
                <a:latin typeface="微软雅黑" panose="020B0503020204020204" charset="-122"/>
                <a:ea typeface="微软雅黑" panose="020B0503020204020204" charset="-122"/>
                <a:cs typeface="微软雅黑" panose="020B0503020204020204" charset="-122"/>
              </a:rPr>
              <a:t>的</a:t>
            </a:r>
            <a:r>
              <a:rPr sz="2400" b="1" dirty="0">
                <a:solidFill>
                  <a:srgbClr val="C00000"/>
                </a:solidFill>
                <a:latin typeface="微软雅黑" panose="020B0503020204020204" charset="-122"/>
                <a:ea typeface="微软雅黑" panose="020B0503020204020204" charset="-122"/>
                <a:cs typeface="微软雅黑" panose="020B0503020204020204" charset="-122"/>
              </a:rPr>
              <a:t>北京方言</a:t>
            </a:r>
            <a:r>
              <a:rPr sz="2400" b="1" dirty="0">
                <a:latin typeface="微软雅黑" panose="020B0503020204020204" charset="-122"/>
                <a:ea typeface="微软雅黑" panose="020B0503020204020204" charset="-122"/>
                <a:cs typeface="微软雅黑" panose="020B0503020204020204" charset="-122"/>
              </a:rPr>
              <a:t>，带有浓厚的</a:t>
            </a:r>
            <a:r>
              <a:rPr sz="2400" b="1" dirty="0">
                <a:solidFill>
                  <a:srgbClr val="C00000"/>
                </a:solidFill>
                <a:latin typeface="微软雅黑" panose="020B0503020204020204" charset="-122"/>
                <a:ea typeface="微软雅黑" panose="020B0503020204020204" charset="-122"/>
                <a:cs typeface="微软雅黑" panose="020B0503020204020204" charset="-122"/>
              </a:rPr>
              <a:t>地方文化意味</a:t>
            </a:r>
            <a:r>
              <a:rPr sz="2400" b="1" dirty="0">
                <a:latin typeface="微软雅黑" panose="020B0503020204020204" charset="-122"/>
                <a:ea typeface="微软雅黑" panose="020B0503020204020204" charset="-122"/>
                <a:cs typeface="微软雅黑" panose="020B0503020204020204" charset="-122"/>
              </a:rPr>
              <a:t>，朴素流畅而 又韵味十足；</a:t>
            </a:r>
            <a:endParaRPr sz="2400" b="1">
              <a:latin typeface="微软雅黑" panose="020B0503020204020204" charset="-122"/>
              <a:ea typeface="微软雅黑" panose="020B0503020204020204" charset="-122"/>
              <a:cs typeface="微软雅黑" panose="020B0503020204020204" charset="-122"/>
            </a:endParaRPr>
          </a:p>
          <a:p>
            <a:pPr marL="12700" marR="5080">
              <a:lnSpc>
                <a:spcPts val="5760"/>
              </a:lnSpc>
              <a:spcBef>
                <a:spcPts val="5"/>
              </a:spcBef>
              <a:buSzPct val="96000"/>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《茶</a:t>
            </a:r>
            <a:r>
              <a:rPr sz="2400" b="1" spc="-5" dirty="0">
                <a:latin typeface="微软雅黑" panose="020B0503020204020204" charset="-122"/>
                <a:ea typeface="微软雅黑" panose="020B0503020204020204" charset="-122"/>
                <a:cs typeface="微软雅黑" panose="020B0503020204020204" charset="-122"/>
              </a:rPr>
              <a:t>馆</a:t>
            </a:r>
            <a:r>
              <a:rPr sz="2400" b="1" dirty="0">
                <a:latin typeface="微软雅黑" panose="020B0503020204020204" charset="-122"/>
                <a:ea typeface="微软雅黑" panose="020B0503020204020204" charset="-122"/>
                <a:cs typeface="微软雅黑" panose="020B0503020204020204" charset="-122"/>
              </a:rPr>
              <a:t>》的语言注重</a:t>
            </a:r>
            <a:r>
              <a:rPr sz="2400" b="1" dirty="0">
                <a:solidFill>
                  <a:srgbClr val="C00000"/>
                </a:solidFill>
                <a:latin typeface="微软雅黑" panose="020B0503020204020204" charset="-122"/>
                <a:ea typeface="微软雅黑" panose="020B0503020204020204" charset="-122"/>
                <a:cs typeface="微软雅黑" panose="020B0503020204020204" charset="-122"/>
              </a:rPr>
              <a:t>人物对白的性格化和个性</a:t>
            </a:r>
            <a:r>
              <a:rPr sz="2400" b="1" spc="-25" dirty="0">
                <a:solidFill>
                  <a:srgbClr val="C00000"/>
                </a:solidFill>
                <a:latin typeface="微软雅黑" panose="020B0503020204020204" charset="-122"/>
                <a:ea typeface="微软雅黑" panose="020B0503020204020204" charset="-122"/>
                <a:cs typeface="微软雅黑" panose="020B0503020204020204" charset="-122"/>
              </a:rPr>
              <a:t>化</a:t>
            </a:r>
            <a:r>
              <a:rPr sz="2400" b="1" dirty="0">
                <a:latin typeface="微软雅黑" panose="020B0503020204020204" charset="-122"/>
                <a:ea typeface="微软雅黑" panose="020B0503020204020204" charset="-122"/>
                <a:cs typeface="微软雅黑" panose="020B0503020204020204" charset="-122"/>
              </a:rPr>
              <a:t>呈现，不同身份、不同性格的人物 说话的口气、态度和方式均有所不同，甚至同一个人物在不同场合出现时的语气和神情也</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210"/>
              </a:spcBef>
            </a:pPr>
            <a:r>
              <a:rPr sz="2400" b="1" dirty="0">
                <a:latin typeface="微软雅黑" panose="020B0503020204020204" charset="-122"/>
                <a:ea typeface="微软雅黑" panose="020B0503020204020204" charset="-122"/>
                <a:cs typeface="微软雅黑" panose="020B0503020204020204" charset="-122"/>
              </a:rPr>
              <a:t>会发生变化。</a:t>
            </a:r>
            <a:endParaRPr sz="2400" b="1">
              <a:latin typeface="微软雅黑" panose="020B0503020204020204" charset="-122"/>
              <a:ea typeface="微软雅黑" panose="020B0503020204020204" charset="-122"/>
              <a:cs typeface="微软雅黑" panose="020B0503020204020204" charset="-122"/>
            </a:endParaRPr>
          </a:p>
        </p:txBody>
      </p:sp>
      <p:sp>
        <p:nvSpPr>
          <p:cNvPr id="12" name="object 12"/>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
        <p:nvSpPr>
          <p:cNvPr id="10" name="object 10"/>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78739" y="1868881"/>
            <a:ext cx="11565890" cy="112331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微软雅黑" panose="020B0503020204020204" charset="-122"/>
                <a:cs typeface="微软雅黑" panose="020B0503020204020204" charset="-122"/>
              </a:rPr>
              <a:t>【</a:t>
            </a:r>
            <a:r>
              <a:rPr sz="1800" b="1" dirty="0">
                <a:latin typeface="微软雅黑" panose="020B0503020204020204" charset="-122"/>
                <a:cs typeface="微软雅黑" panose="020B0503020204020204" charset="-122"/>
              </a:rPr>
              <a:t>1404</a:t>
            </a:r>
            <a:r>
              <a:rPr sz="1800" b="1" spc="-5" dirty="0">
                <a:latin typeface="微软雅黑" panose="020B0503020204020204" charset="-122"/>
                <a:cs typeface="微软雅黑" panose="020B0503020204020204" charset="-122"/>
              </a:rPr>
              <a:t>多选】</a:t>
            </a:r>
            <a:r>
              <a:rPr sz="2400" spc="-5" dirty="0">
                <a:latin typeface="微软雅黑" panose="020B0503020204020204" charset="-122"/>
                <a:cs typeface="微软雅黑" panose="020B0503020204020204" charset="-122"/>
              </a:rPr>
              <a:t>在《茶馆》中，老舍以“一个茶馆三幕戏”埋葬了三个时代。这三个时代分</a:t>
            </a:r>
            <a:endParaRPr sz="2400">
              <a:latin typeface="微软雅黑" panose="020B0503020204020204" charset="-122"/>
              <a:cs typeface="微软雅黑" panose="020B0503020204020204" charset="-122"/>
            </a:endParaRPr>
          </a:p>
          <a:p>
            <a:pPr>
              <a:lnSpc>
                <a:spcPct val="100000"/>
              </a:lnSpc>
              <a:spcBef>
                <a:spcPts val="25"/>
              </a:spcBef>
            </a:pPr>
            <a:endParaRPr sz="1550">
              <a:latin typeface="微软雅黑" panose="020B0503020204020204" charset="-122"/>
              <a:cs typeface="微软雅黑" panose="020B0503020204020204" charset="-122"/>
            </a:endParaRPr>
          </a:p>
          <a:p>
            <a:pPr marL="12700">
              <a:lnSpc>
                <a:spcPct val="100000"/>
              </a:lnSpc>
            </a:pPr>
            <a:r>
              <a:rPr sz="2400" dirty="0">
                <a:latin typeface="微软雅黑" panose="020B0503020204020204" charset="-122"/>
                <a:cs typeface="微软雅黑" panose="020B0503020204020204" charset="-122"/>
              </a:rPr>
              <a:t>别是（</a:t>
            </a:r>
            <a:r>
              <a:rPr sz="2400" spc="-1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p:txBody>
      </p:sp>
      <p:sp>
        <p:nvSpPr>
          <p:cNvPr id="8" name="object 8"/>
          <p:cNvSpPr txBox="1"/>
          <p:nvPr/>
        </p:nvSpPr>
        <p:spPr>
          <a:xfrm>
            <a:off x="260095" y="3332175"/>
            <a:ext cx="3924300" cy="1855470"/>
          </a:xfrm>
          <a:prstGeom prst="rect">
            <a:avLst/>
          </a:prstGeom>
        </p:spPr>
        <p:txBody>
          <a:bodyPr vert="horz" wrap="square" lIns="0" tIns="12700" rIns="0" bIns="0" rtlCol="0">
            <a:spAutoFit/>
          </a:bodyPr>
          <a:lstStyle/>
          <a:p>
            <a:pPr marL="12700">
              <a:lnSpc>
                <a:spcPct val="100000"/>
              </a:lnSpc>
              <a:spcBef>
                <a:spcPts val="100"/>
              </a:spcBef>
            </a:pPr>
            <a:r>
              <a:rPr sz="2400" spc="-5" dirty="0">
                <a:latin typeface="微软雅黑" panose="020B0503020204020204" charset="-122"/>
                <a:cs typeface="微软雅黑" panose="020B0503020204020204" charset="-122"/>
              </a:rPr>
              <a:t>A.鸦片战争时期</a:t>
            </a:r>
            <a:endParaRPr sz="2400">
              <a:latin typeface="微软雅黑" panose="020B0503020204020204" charset="-122"/>
              <a:cs typeface="微软雅黑" panose="020B0503020204020204" charset="-122"/>
            </a:endParaRPr>
          </a:p>
          <a:p>
            <a:pPr>
              <a:lnSpc>
                <a:spcPct val="100000"/>
              </a:lnSpc>
              <a:spcBef>
                <a:spcPts val="25"/>
              </a:spcBef>
            </a:pPr>
            <a:endParaRPr sz="1550">
              <a:latin typeface="微软雅黑" panose="020B0503020204020204" charset="-122"/>
              <a:cs typeface="微软雅黑" panose="020B0503020204020204" charset="-122"/>
            </a:endParaRPr>
          </a:p>
          <a:p>
            <a:pPr marL="12700">
              <a:lnSpc>
                <a:spcPct val="100000"/>
              </a:lnSpc>
            </a:pPr>
            <a:r>
              <a:rPr sz="2400" spc="-5" dirty="0">
                <a:latin typeface="微软雅黑" panose="020B0503020204020204" charset="-122"/>
                <a:cs typeface="微软雅黑" panose="020B0503020204020204" charset="-122"/>
              </a:rPr>
              <a:t>C.</a:t>
            </a:r>
            <a:r>
              <a:rPr sz="2400" dirty="0">
                <a:latin typeface="微软雅黑" panose="020B0503020204020204" charset="-122"/>
                <a:cs typeface="微软雅黑" panose="020B0503020204020204" charset="-122"/>
              </a:rPr>
              <a:t>北洋军阀统治时期</a:t>
            </a:r>
            <a:endParaRPr sz="2400">
              <a:latin typeface="微软雅黑" panose="020B0503020204020204" charset="-122"/>
              <a:cs typeface="微软雅黑" panose="020B0503020204020204" charset="-122"/>
            </a:endParaRPr>
          </a:p>
          <a:p>
            <a:pPr>
              <a:lnSpc>
                <a:spcPct val="100000"/>
              </a:lnSpc>
              <a:spcBef>
                <a:spcPts val="25"/>
              </a:spcBef>
            </a:pPr>
            <a:endParaRPr sz="1550">
              <a:latin typeface="微软雅黑" panose="020B0503020204020204" charset="-122"/>
              <a:cs typeface="微软雅黑" panose="020B0503020204020204" charset="-122"/>
            </a:endParaRPr>
          </a:p>
          <a:p>
            <a:pPr marL="12700">
              <a:lnSpc>
                <a:spcPct val="100000"/>
              </a:lnSpc>
            </a:pPr>
            <a:r>
              <a:rPr sz="2400" dirty="0">
                <a:latin typeface="微软雅黑" panose="020B0503020204020204" charset="-122"/>
                <a:cs typeface="微软雅黑" panose="020B0503020204020204" charset="-122"/>
              </a:rPr>
              <a:t>E</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抗战胜利后国民党统治时期</a:t>
            </a:r>
            <a:endParaRPr sz="2400">
              <a:latin typeface="微软雅黑" panose="020B0503020204020204" charset="-122"/>
              <a:cs typeface="微软雅黑" panose="020B0503020204020204" charset="-122"/>
            </a:endParaRPr>
          </a:p>
        </p:txBody>
      </p:sp>
      <p:sp>
        <p:nvSpPr>
          <p:cNvPr id="9" name="object 9"/>
          <p:cNvSpPr txBox="1"/>
          <p:nvPr/>
        </p:nvSpPr>
        <p:spPr>
          <a:xfrm>
            <a:off x="4732146" y="3332175"/>
            <a:ext cx="2774950" cy="1123315"/>
          </a:xfrm>
          <a:prstGeom prst="rect">
            <a:avLst/>
          </a:prstGeom>
        </p:spPr>
        <p:txBody>
          <a:bodyPr vert="horz" wrap="square" lIns="0" tIns="12700" rIns="0" bIns="0" rtlCol="0">
            <a:spAutoFit/>
          </a:bodyPr>
          <a:lstStyle/>
          <a:p>
            <a:pPr marL="364490">
              <a:lnSpc>
                <a:spcPct val="100000"/>
              </a:lnSpc>
              <a:spcBef>
                <a:spcPts val="100"/>
              </a:spcBef>
            </a:pP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戊戌变法失败后</a:t>
            </a:r>
            <a:endParaRPr sz="2400">
              <a:latin typeface="微软雅黑" panose="020B0503020204020204" charset="-122"/>
              <a:cs typeface="微软雅黑" panose="020B0503020204020204" charset="-122"/>
            </a:endParaRPr>
          </a:p>
          <a:p>
            <a:pPr>
              <a:lnSpc>
                <a:spcPct val="100000"/>
              </a:lnSpc>
              <a:spcBef>
                <a:spcPts val="25"/>
              </a:spcBef>
            </a:pPr>
            <a:endParaRPr sz="1550">
              <a:latin typeface="微软雅黑" panose="020B0503020204020204" charset="-122"/>
              <a:cs typeface="微软雅黑" panose="020B0503020204020204" charset="-122"/>
            </a:endParaRPr>
          </a:p>
          <a:p>
            <a:pPr marL="12700">
              <a:lnSpc>
                <a:spcPct val="100000"/>
              </a:lnSpc>
            </a:pPr>
            <a:r>
              <a:rPr sz="2400" spc="-90"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抗日战争时期</a:t>
            </a:r>
            <a:endParaRPr sz="2400">
              <a:latin typeface="微软雅黑" panose="020B0503020204020204" charset="-122"/>
              <a:cs typeface="微软雅黑" panose="020B050302020402020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78739" y="1868881"/>
            <a:ext cx="11261090" cy="112331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微软雅黑" panose="020B0503020204020204" charset="-122"/>
                <a:cs typeface="微软雅黑" panose="020B0503020204020204" charset="-122"/>
              </a:rPr>
              <a:t>【</a:t>
            </a:r>
            <a:r>
              <a:rPr sz="1800" b="1" dirty="0">
                <a:latin typeface="微软雅黑" panose="020B0503020204020204" charset="-122"/>
                <a:cs typeface="微软雅黑" panose="020B0503020204020204" charset="-122"/>
              </a:rPr>
              <a:t>1404</a:t>
            </a:r>
            <a:r>
              <a:rPr sz="1800" b="1" spc="-5" dirty="0">
                <a:latin typeface="微软雅黑" panose="020B0503020204020204" charset="-122"/>
                <a:cs typeface="微软雅黑" panose="020B0503020204020204" charset="-122"/>
              </a:rPr>
              <a:t>多选】</a:t>
            </a:r>
            <a:r>
              <a:rPr sz="2400" spc="-5" dirty="0">
                <a:latin typeface="微软雅黑" panose="020B0503020204020204" charset="-122"/>
                <a:cs typeface="微软雅黑" panose="020B0503020204020204" charset="-122"/>
              </a:rPr>
              <a:t>在《茶馆》中，老舍以“一个茶馆三幕戏”埋葬了三个时代。这三个时代</a:t>
            </a:r>
            <a:endParaRPr sz="2400">
              <a:latin typeface="微软雅黑" panose="020B0503020204020204" charset="-122"/>
              <a:cs typeface="微软雅黑" panose="020B0503020204020204" charset="-122"/>
            </a:endParaRPr>
          </a:p>
          <a:p>
            <a:pPr>
              <a:lnSpc>
                <a:spcPct val="100000"/>
              </a:lnSpc>
              <a:spcBef>
                <a:spcPts val="25"/>
              </a:spcBef>
            </a:pPr>
            <a:endParaRPr sz="1550">
              <a:latin typeface="微软雅黑" panose="020B0503020204020204" charset="-122"/>
              <a:cs typeface="微软雅黑" panose="020B0503020204020204" charset="-122"/>
            </a:endParaRPr>
          </a:p>
          <a:p>
            <a:pPr marL="12700">
              <a:lnSpc>
                <a:spcPct val="100000"/>
              </a:lnSpc>
            </a:pPr>
            <a:r>
              <a:rPr sz="2400" dirty="0">
                <a:latin typeface="微软雅黑" panose="020B0503020204020204" charset="-122"/>
                <a:cs typeface="微软雅黑" panose="020B0503020204020204" charset="-122"/>
              </a:rPr>
              <a:t>分别是（</a:t>
            </a:r>
            <a:r>
              <a:rPr sz="2400" spc="-1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p:txBody>
      </p:sp>
      <p:sp>
        <p:nvSpPr>
          <p:cNvPr id="10" name="object 10"/>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260095" y="3332175"/>
            <a:ext cx="3943985" cy="1855470"/>
          </a:xfrm>
          <a:prstGeom prst="rect">
            <a:avLst/>
          </a:prstGeom>
        </p:spPr>
        <p:txBody>
          <a:bodyPr vert="horz" wrap="square" lIns="0" tIns="12700" rIns="0" bIns="0" rtlCol="0">
            <a:spAutoFit/>
          </a:bodyPr>
          <a:lstStyle/>
          <a:p>
            <a:pPr marL="12700">
              <a:lnSpc>
                <a:spcPct val="100000"/>
              </a:lnSpc>
              <a:spcBef>
                <a:spcPts val="100"/>
              </a:spcBef>
            </a:pPr>
            <a:r>
              <a:rPr sz="2400" spc="-5" dirty="0">
                <a:latin typeface="微软雅黑" panose="020B0503020204020204" charset="-122"/>
                <a:cs typeface="微软雅黑" panose="020B0503020204020204" charset="-122"/>
              </a:rPr>
              <a:t>A.鸦片战争时期</a:t>
            </a:r>
            <a:endParaRPr sz="2400">
              <a:latin typeface="微软雅黑" panose="020B0503020204020204" charset="-122"/>
              <a:cs typeface="微软雅黑" panose="020B0503020204020204" charset="-122"/>
            </a:endParaRPr>
          </a:p>
          <a:p>
            <a:pPr>
              <a:lnSpc>
                <a:spcPct val="100000"/>
              </a:lnSpc>
              <a:spcBef>
                <a:spcPts val="25"/>
              </a:spcBef>
            </a:pPr>
            <a:endParaRPr sz="1550">
              <a:latin typeface="微软雅黑" panose="020B0503020204020204" charset="-122"/>
              <a:cs typeface="微软雅黑" panose="020B0503020204020204" charset="-122"/>
            </a:endParaRPr>
          </a:p>
          <a:p>
            <a:pPr marL="12700">
              <a:lnSpc>
                <a:spcPct val="100000"/>
              </a:lnSpc>
            </a:pPr>
            <a:r>
              <a:rPr sz="2400" b="1" spc="-5" dirty="0">
                <a:solidFill>
                  <a:srgbClr val="C00000"/>
                </a:solidFill>
                <a:latin typeface="微软雅黑" panose="020B0503020204020204" charset="-122"/>
                <a:cs typeface="微软雅黑" panose="020B0503020204020204" charset="-122"/>
              </a:rPr>
              <a:t>C.</a:t>
            </a:r>
            <a:r>
              <a:rPr sz="2400" b="1" dirty="0">
                <a:solidFill>
                  <a:srgbClr val="C00000"/>
                </a:solidFill>
                <a:latin typeface="微软雅黑" panose="020B0503020204020204" charset="-122"/>
                <a:cs typeface="微软雅黑" panose="020B0503020204020204" charset="-122"/>
              </a:rPr>
              <a:t>北洋军阀统治时期</a:t>
            </a:r>
            <a:endParaRPr sz="2400">
              <a:latin typeface="微软雅黑" panose="020B0503020204020204" charset="-122"/>
              <a:cs typeface="微软雅黑" panose="020B0503020204020204" charset="-122"/>
            </a:endParaRPr>
          </a:p>
          <a:p>
            <a:pPr>
              <a:lnSpc>
                <a:spcPct val="100000"/>
              </a:lnSpc>
              <a:spcBef>
                <a:spcPts val="25"/>
              </a:spcBef>
            </a:pPr>
            <a:endParaRPr sz="1550">
              <a:latin typeface="微软雅黑" panose="020B0503020204020204" charset="-122"/>
              <a:cs typeface="微软雅黑" panose="020B0503020204020204" charset="-122"/>
            </a:endParaRPr>
          </a:p>
          <a:p>
            <a:pPr marL="12700">
              <a:lnSpc>
                <a:spcPct val="100000"/>
              </a:lnSpc>
            </a:pPr>
            <a:r>
              <a:rPr sz="2400" b="1" spc="-5" dirty="0">
                <a:solidFill>
                  <a:srgbClr val="C00000"/>
                </a:solidFill>
                <a:latin typeface="微软雅黑" panose="020B0503020204020204" charset="-122"/>
                <a:cs typeface="微软雅黑" panose="020B0503020204020204" charset="-122"/>
              </a:rPr>
              <a:t>E.</a:t>
            </a:r>
            <a:r>
              <a:rPr sz="2400" b="1" dirty="0">
                <a:solidFill>
                  <a:srgbClr val="C00000"/>
                </a:solidFill>
                <a:latin typeface="微软雅黑" panose="020B0503020204020204" charset="-122"/>
                <a:cs typeface="微软雅黑" panose="020B0503020204020204" charset="-122"/>
              </a:rPr>
              <a:t>抗战胜利后国民党统治时期</a:t>
            </a:r>
            <a:endParaRPr sz="2400">
              <a:latin typeface="微软雅黑" panose="020B0503020204020204" charset="-122"/>
              <a:cs typeface="微软雅黑" panose="020B0503020204020204" charset="-122"/>
            </a:endParaRPr>
          </a:p>
        </p:txBody>
      </p:sp>
      <p:sp>
        <p:nvSpPr>
          <p:cNvPr id="8" name="object 8"/>
          <p:cNvSpPr txBox="1"/>
          <p:nvPr/>
        </p:nvSpPr>
        <p:spPr>
          <a:xfrm>
            <a:off x="4732146" y="3332175"/>
            <a:ext cx="2806700" cy="1123315"/>
          </a:xfrm>
          <a:prstGeom prst="rect">
            <a:avLst/>
          </a:prstGeom>
        </p:spPr>
        <p:txBody>
          <a:bodyPr vert="horz" wrap="square" lIns="0" tIns="12700" rIns="0" bIns="0" rtlCol="0">
            <a:spAutoFit/>
          </a:bodyPr>
          <a:lstStyle/>
          <a:p>
            <a:pPr marL="364490">
              <a:lnSpc>
                <a:spcPct val="100000"/>
              </a:lnSpc>
              <a:spcBef>
                <a:spcPts val="100"/>
              </a:spcBef>
            </a:pPr>
            <a:r>
              <a:rPr sz="2400" b="1" spc="-5" dirty="0">
                <a:solidFill>
                  <a:srgbClr val="C00000"/>
                </a:solidFill>
                <a:latin typeface="微软雅黑" panose="020B0503020204020204" charset="-122"/>
                <a:cs typeface="微软雅黑" panose="020B0503020204020204" charset="-122"/>
              </a:rPr>
              <a:t>B.戊戌变法失败后</a:t>
            </a:r>
            <a:endParaRPr sz="2400">
              <a:latin typeface="微软雅黑" panose="020B0503020204020204" charset="-122"/>
              <a:cs typeface="微软雅黑" panose="020B0503020204020204" charset="-122"/>
            </a:endParaRPr>
          </a:p>
          <a:p>
            <a:pPr>
              <a:lnSpc>
                <a:spcPct val="100000"/>
              </a:lnSpc>
              <a:spcBef>
                <a:spcPts val="25"/>
              </a:spcBef>
            </a:pPr>
            <a:endParaRPr sz="1550">
              <a:latin typeface="微软雅黑" panose="020B0503020204020204" charset="-122"/>
              <a:cs typeface="微软雅黑" panose="020B0503020204020204" charset="-122"/>
            </a:endParaRPr>
          </a:p>
          <a:p>
            <a:pPr marL="12700">
              <a:lnSpc>
                <a:spcPct val="100000"/>
              </a:lnSpc>
            </a:pPr>
            <a:r>
              <a:rPr sz="2400" spc="-90"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抗日战争时期</a:t>
            </a:r>
            <a:endParaRPr sz="2400">
              <a:latin typeface="微软雅黑" panose="020B0503020204020204" charset="-122"/>
              <a:cs typeface="微软雅黑" panose="020B0503020204020204" charset="-122"/>
            </a:endParaRPr>
          </a:p>
        </p:txBody>
      </p:sp>
      <p:sp>
        <p:nvSpPr>
          <p:cNvPr id="9" name="object 9"/>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757529" y="1695450"/>
            <a:ext cx="7425690" cy="2702560"/>
          </a:xfrm>
          <a:prstGeom prst="rect">
            <a:avLst/>
          </a:prstGeom>
        </p:spPr>
        <p:txBody>
          <a:bodyPr vert="horz" wrap="square" lIns="0" tIns="161925" rIns="0" bIns="0" rtlCol="0">
            <a:spAutoFit/>
          </a:bodyPr>
          <a:lstStyle/>
          <a:p>
            <a:pPr marL="12700">
              <a:lnSpc>
                <a:spcPct val="100000"/>
              </a:lnSpc>
              <a:spcBef>
                <a:spcPts val="1275"/>
              </a:spcBef>
            </a:pPr>
            <a:r>
              <a:rPr sz="2400" dirty="0">
                <a:latin typeface="宋体" panose="02010600030101010101" pitchFamily="2" charset="-122"/>
                <a:cs typeface="宋体" panose="02010600030101010101" pitchFamily="2" charset="-122"/>
              </a:rPr>
              <a:t>被欧洲戏剧界称赞为“东方戏剧的奇迹”的作品是（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5897245">
              <a:lnSpc>
                <a:spcPts val="4320"/>
              </a:lnSpc>
              <a:spcBef>
                <a:spcPts val="125"/>
              </a:spcBef>
            </a:pPr>
            <a:r>
              <a:rPr sz="2400" spc="-5" dirty="0">
                <a:latin typeface="Arial" panose="020B0604020202020204"/>
                <a:cs typeface="Arial" panose="020B0604020202020204"/>
              </a:rPr>
              <a:t>A</a:t>
            </a:r>
            <a:r>
              <a:rPr sz="2400" spc="5"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a:t>
            </a:r>
            <a:r>
              <a:rPr sz="2400" dirty="0">
                <a:latin typeface="宋体" panose="02010600030101010101" pitchFamily="2" charset="-122"/>
                <a:cs typeface="宋体" panose="02010600030101010101" pitchFamily="2" charset="-122"/>
              </a:rPr>
              <a:t>雷雨》  </a:t>
            </a:r>
            <a:r>
              <a:rPr sz="2400" spc="-5" dirty="0">
                <a:latin typeface="Arial" panose="020B0604020202020204"/>
                <a:cs typeface="Arial" panose="020B0604020202020204"/>
              </a:rPr>
              <a:t>B</a:t>
            </a:r>
            <a:r>
              <a:rPr sz="2400" spc="5"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a:t>
            </a:r>
            <a:r>
              <a:rPr sz="2400" dirty="0">
                <a:latin typeface="宋体" panose="02010600030101010101" pitchFamily="2" charset="-122"/>
                <a:cs typeface="宋体" panose="02010600030101010101" pitchFamily="2" charset="-122"/>
              </a:rPr>
              <a:t>茶馆》</a:t>
            </a:r>
            <a:endParaRPr sz="2400">
              <a:latin typeface="宋体" panose="02010600030101010101" pitchFamily="2" charset="-122"/>
              <a:cs typeface="宋体" panose="02010600030101010101" pitchFamily="2" charset="-122"/>
            </a:endParaRPr>
          </a:p>
          <a:p>
            <a:pPr marL="12700">
              <a:lnSpc>
                <a:spcPct val="100000"/>
              </a:lnSpc>
              <a:spcBef>
                <a:spcPts val="1055"/>
              </a:spcBef>
            </a:pP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《上海屋檐下</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440"/>
              </a:spcBef>
            </a:pPr>
            <a:r>
              <a:rPr sz="2400" dirty="0">
                <a:latin typeface="Arial" panose="020B0604020202020204"/>
                <a:cs typeface="Arial" panose="020B0604020202020204"/>
              </a:rPr>
              <a:t>D:</a:t>
            </a:r>
            <a:r>
              <a:rPr sz="2400" spc="-5" dirty="0">
                <a:latin typeface="宋体" panose="02010600030101010101" pitchFamily="2" charset="-122"/>
                <a:cs typeface="宋体" panose="02010600030101010101" pitchFamily="2" charset="-122"/>
              </a:rPr>
              <a:t>《</a:t>
            </a:r>
            <a:r>
              <a:rPr sz="2400" dirty="0">
                <a:latin typeface="宋体" panose="02010600030101010101" pitchFamily="2" charset="-122"/>
                <a:cs typeface="宋体" panose="02010600030101010101" pitchFamily="2" charset="-122"/>
              </a:rPr>
              <a:t>关汉卿》</a:t>
            </a:r>
            <a:endParaRPr sz="2400">
              <a:latin typeface="宋体" panose="02010600030101010101" pitchFamily="2" charset="-122"/>
              <a:cs typeface="宋体" panose="02010600030101010101" pitchFamily="2" charset="-122"/>
            </a:endParaRPr>
          </a:p>
        </p:txBody>
      </p:sp>
      <p:sp>
        <p:nvSpPr>
          <p:cNvPr id="8" name="object 8"/>
          <p:cNvSpPr txBox="1"/>
          <p:nvPr/>
        </p:nvSpPr>
        <p:spPr>
          <a:xfrm>
            <a:off x="9503409" y="6368416"/>
            <a:ext cx="344805" cy="327660"/>
          </a:xfrm>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sz="1800" dirty="0">
                <a:latin typeface="微软雅黑" panose="020B0503020204020204" charset="-122"/>
                <a:cs typeface="微软雅黑" panose="020B0503020204020204" charset="-122"/>
              </a:rPr>
            </a:fld>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微软雅黑" panose="020B0503020204020204" charset="-122"/>
                <a:cs typeface="微软雅黑" panose="020B0503020204020204" charset="-122"/>
              </a:rPr>
              <a:t>真 题 演</a:t>
            </a:r>
            <a:r>
              <a:rPr sz="2400" b="1" spc="-110"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练</a:t>
            </a:r>
            <a:endParaRPr sz="2400">
              <a:latin typeface="微软雅黑" panose="020B0503020204020204" charset="-122"/>
              <a:cs typeface="微软雅黑" panose="020B050302020402020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9528809" y="6381699"/>
            <a:ext cx="2940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微软雅黑" panose="020B0503020204020204" charset="-122"/>
                <a:cs typeface="微软雅黑" panose="020B0503020204020204" charset="-122"/>
              </a:rPr>
              <a:t>85</a:t>
            </a:r>
            <a:endParaRPr sz="1800">
              <a:latin typeface="微软雅黑" panose="020B0503020204020204" charset="-122"/>
              <a:cs typeface="微软雅黑" panose="020B0503020204020204" charset="-122"/>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757529" y="1695450"/>
            <a:ext cx="7425690" cy="2702560"/>
          </a:xfrm>
          <a:prstGeom prst="rect">
            <a:avLst/>
          </a:prstGeom>
        </p:spPr>
        <p:txBody>
          <a:bodyPr vert="horz" wrap="square" lIns="0" tIns="161925" rIns="0" bIns="0" rtlCol="0">
            <a:spAutoFit/>
          </a:bodyPr>
          <a:lstStyle/>
          <a:p>
            <a:pPr marL="12700">
              <a:lnSpc>
                <a:spcPct val="100000"/>
              </a:lnSpc>
              <a:spcBef>
                <a:spcPts val="1275"/>
              </a:spcBef>
            </a:pPr>
            <a:r>
              <a:rPr sz="2400" dirty="0">
                <a:latin typeface="宋体" panose="02010600030101010101" pitchFamily="2" charset="-122"/>
                <a:cs typeface="宋体" panose="02010600030101010101" pitchFamily="2" charset="-122"/>
              </a:rPr>
              <a:t>被欧洲戏剧界称赞为“东方戏剧的奇迹”的作品是（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180"/>
              </a:spcBef>
            </a:pPr>
            <a:r>
              <a:rPr sz="2400"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a:t>
            </a:r>
            <a:r>
              <a:rPr sz="2400" dirty="0">
                <a:latin typeface="宋体" panose="02010600030101010101" pitchFamily="2" charset="-122"/>
                <a:cs typeface="宋体" panose="02010600030101010101" pitchFamily="2" charset="-122"/>
              </a:rPr>
              <a:t>雷雨》</a:t>
            </a:r>
            <a:endParaRPr sz="2400">
              <a:latin typeface="宋体" panose="02010600030101010101" pitchFamily="2" charset="-122"/>
              <a:cs typeface="宋体" panose="02010600030101010101" pitchFamily="2" charset="-122"/>
            </a:endParaRPr>
          </a:p>
          <a:p>
            <a:pPr marL="12700">
              <a:lnSpc>
                <a:spcPct val="100000"/>
              </a:lnSpc>
              <a:spcBef>
                <a:spcPts val="1440"/>
              </a:spcBef>
            </a:pPr>
            <a:r>
              <a:rPr sz="2400" b="1" spc="-5" dirty="0">
                <a:solidFill>
                  <a:srgbClr val="C00000"/>
                </a:solidFill>
                <a:latin typeface="Arial" panose="020B0604020202020204"/>
                <a:cs typeface="Arial" panose="020B0604020202020204"/>
              </a:rPr>
              <a:t>B:</a:t>
            </a:r>
            <a:r>
              <a:rPr sz="2400" b="1" dirty="0">
                <a:solidFill>
                  <a:srgbClr val="C00000"/>
                </a:solidFill>
                <a:latin typeface="宋体" panose="02010600030101010101" pitchFamily="2" charset="-122"/>
                <a:cs typeface="宋体" panose="02010600030101010101" pitchFamily="2" charset="-122"/>
              </a:rPr>
              <a:t>《茶馆</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440"/>
              </a:spcBef>
            </a:pP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《上海屋檐下</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1440"/>
              </a:spcBef>
            </a:pPr>
            <a:r>
              <a:rPr sz="2400" dirty="0">
                <a:latin typeface="Arial" panose="020B0604020202020204"/>
                <a:cs typeface="Arial" panose="020B0604020202020204"/>
              </a:rPr>
              <a:t>D:</a:t>
            </a:r>
            <a:r>
              <a:rPr sz="2400" spc="-5" dirty="0">
                <a:latin typeface="宋体" panose="02010600030101010101" pitchFamily="2" charset="-122"/>
                <a:cs typeface="宋体" panose="02010600030101010101" pitchFamily="2" charset="-122"/>
              </a:rPr>
              <a:t>《</a:t>
            </a:r>
            <a:r>
              <a:rPr sz="2400" dirty="0">
                <a:latin typeface="宋体" panose="02010600030101010101" pitchFamily="2" charset="-122"/>
                <a:cs typeface="宋体" panose="02010600030101010101" pitchFamily="2" charset="-122"/>
              </a:rPr>
              <a:t>关汉卿》</a:t>
            </a:r>
            <a:endParaRPr sz="2400">
              <a:latin typeface="宋体" panose="02010600030101010101" pitchFamily="2" charset="-122"/>
              <a:cs typeface="宋体" panose="02010600030101010101" pitchFamily="2" charset="-122"/>
            </a:endParaRPr>
          </a:p>
        </p:txBody>
      </p:sp>
      <p:sp>
        <p:nvSpPr>
          <p:cNvPr id="8" name="object 8"/>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1134313"/>
            <a:ext cx="6821170" cy="3653154"/>
          </a:xfrm>
          <a:prstGeom prst="rect">
            <a:avLst/>
          </a:prstGeom>
        </p:spPr>
        <p:txBody>
          <a:bodyPr vert="horz" wrap="square" lIns="0" tIns="12065" rIns="0" bIns="0" rtlCol="0">
            <a:spAutoFit/>
          </a:bodyPr>
          <a:lstStyle/>
          <a:p>
            <a:pPr marL="12700">
              <a:lnSpc>
                <a:spcPct val="100000"/>
              </a:lnSpc>
              <a:spcBef>
                <a:spcPts val="95"/>
              </a:spcBef>
              <a:tabLst>
                <a:tab pos="6452235" algn="l"/>
              </a:tabLst>
            </a:pPr>
            <a:r>
              <a:rPr sz="2800" spc="-10" dirty="0">
                <a:latin typeface="宋体" panose="02010600030101010101" pitchFamily="2" charset="-122"/>
                <a:cs typeface="宋体" panose="02010600030101010101" pitchFamily="2" charset="-122"/>
              </a:rPr>
              <a:t>老舍的话剧《茶馆》是多幕剧，它</a:t>
            </a:r>
            <a:r>
              <a:rPr sz="2800" dirty="0">
                <a:latin typeface="宋体" panose="02010600030101010101" pitchFamily="2" charset="-122"/>
                <a:cs typeface="宋体" panose="02010600030101010101" pitchFamily="2" charset="-122"/>
              </a:rPr>
              <a:t>有</a:t>
            </a:r>
            <a:r>
              <a:rPr sz="2800" spc="-5" dirty="0">
                <a:latin typeface="宋体" panose="02010600030101010101" pitchFamily="2" charset="-122"/>
                <a:cs typeface="宋体" panose="02010600030101010101" pitchFamily="2" charset="-122"/>
              </a:rPr>
              <a:t>（</a:t>
            </a:r>
            <a:r>
              <a:rPr sz="2800" dirty="0">
                <a:latin typeface="宋体" panose="02010600030101010101" pitchFamily="2" charset="-122"/>
                <a:cs typeface="宋体" panose="02010600030101010101" pitchFamily="2" charset="-122"/>
              </a:rPr>
              <a:t>	</a:t>
            </a:r>
            <a:r>
              <a:rPr sz="2800" spc="-5" dirty="0">
                <a:latin typeface="宋体" panose="02010600030101010101" pitchFamily="2" charset="-122"/>
                <a:cs typeface="宋体" panose="02010600030101010101" pitchFamily="2" charset="-122"/>
              </a:rPr>
              <a:t>）</a:t>
            </a:r>
            <a:endParaRPr sz="2800">
              <a:latin typeface="宋体" panose="02010600030101010101" pitchFamily="2" charset="-122"/>
              <a:cs typeface="宋体" panose="02010600030101010101" pitchFamily="2" charset="-122"/>
            </a:endParaRPr>
          </a:p>
          <a:p>
            <a:pPr>
              <a:lnSpc>
                <a:spcPct val="100000"/>
              </a:lnSpc>
              <a:spcBef>
                <a:spcPts val="45"/>
              </a:spcBef>
            </a:pPr>
            <a:endParaRPr sz="3900">
              <a:latin typeface="宋体" panose="02010600030101010101" pitchFamily="2" charset="-122"/>
              <a:cs typeface="宋体" panose="02010600030101010101" pitchFamily="2" charset="-122"/>
            </a:endParaRPr>
          </a:p>
          <a:p>
            <a:pPr marL="12700" marR="5734685" algn="just">
              <a:lnSpc>
                <a:spcPct val="150000"/>
              </a:lnSpc>
            </a:pPr>
            <a:r>
              <a:rPr sz="2800" spc="-5" dirty="0">
                <a:latin typeface="Arial" panose="020B0604020202020204"/>
                <a:cs typeface="Arial" panose="020B0604020202020204"/>
              </a:rPr>
              <a:t>A:</a:t>
            </a:r>
            <a:r>
              <a:rPr sz="2800" spc="-5" dirty="0">
                <a:latin typeface="宋体" panose="02010600030101010101" pitchFamily="2" charset="-122"/>
                <a:cs typeface="宋体" panose="02010600030101010101" pitchFamily="2" charset="-122"/>
              </a:rPr>
              <a:t>四幕 </a:t>
            </a:r>
            <a:r>
              <a:rPr sz="2800" spc="-5" dirty="0">
                <a:latin typeface="Arial" panose="020B0604020202020204"/>
                <a:cs typeface="Arial" panose="020B0604020202020204"/>
              </a:rPr>
              <a:t>B:</a:t>
            </a:r>
            <a:r>
              <a:rPr sz="2800" spc="-5" dirty="0">
                <a:latin typeface="宋体" panose="02010600030101010101" pitchFamily="2" charset="-122"/>
                <a:cs typeface="宋体" panose="02010600030101010101" pitchFamily="2" charset="-122"/>
              </a:rPr>
              <a:t>五幕 </a:t>
            </a:r>
            <a:r>
              <a:rPr sz="2800" spc="-10" dirty="0">
                <a:latin typeface="Arial" panose="020B0604020202020204"/>
                <a:cs typeface="Arial" panose="020B0604020202020204"/>
              </a:rPr>
              <a:t>C</a:t>
            </a:r>
            <a:r>
              <a:rPr sz="2800" spc="-5" dirty="0">
                <a:latin typeface="Arial" panose="020B0604020202020204"/>
                <a:cs typeface="Arial" panose="020B0604020202020204"/>
              </a:rPr>
              <a:t>:</a:t>
            </a:r>
            <a:r>
              <a:rPr sz="2800" spc="-5" dirty="0">
                <a:latin typeface="宋体" panose="02010600030101010101" pitchFamily="2" charset="-122"/>
                <a:cs typeface="宋体" panose="02010600030101010101" pitchFamily="2" charset="-122"/>
              </a:rPr>
              <a:t>三幕  </a:t>
            </a:r>
            <a:r>
              <a:rPr sz="2800" spc="-10" dirty="0">
                <a:latin typeface="Arial" panose="020B0604020202020204"/>
                <a:cs typeface="Arial" panose="020B0604020202020204"/>
              </a:rPr>
              <a:t>D</a:t>
            </a:r>
            <a:r>
              <a:rPr sz="2800" spc="-5" dirty="0">
                <a:latin typeface="Arial" panose="020B0604020202020204"/>
                <a:cs typeface="Arial" panose="020B0604020202020204"/>
              </a:rPr>
              <a:t>:</a:t>
            </a:r>
            <a:r>
              <a:rPr sz="2800" spc="-5" dirty="0">
                <a:latin typeface="宋体" panose="02010600030101010101" pitchFamily="2" charset="-122"/>
                <a:cs typeface="宋体" panose="02010600030101010101" pitchFamily="2" charset="-122"/>
              </a:rPr>
              <a:t>六幕</a:t>
            </a:r>
            <a:endParaRPr sz="2800">
              <a:latin typeface="宋体" panose="02010600030101010101" pitchFamily="2" charset="-122"/>
              <a:cs typeface="宋体" panose="02010600030101010101" pitchFamily="2"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925779" y="1731009"/>
            <a:ext cx="7814309" cy="3317875"/>
          </a:xfrm>
          <a:prstGeom prst="rect">
            <a:avLst/>
          </a:prstGeom>
        </p:spPr>
        <p:txBody>
          <a:bodyPr vert="horz" wrap="square" lIns="0" tIns="12700" rIns="0" bIns="0" rtlCol="0">
            <a:spAutoFit/>
          </a:bodyPr>
          <a:lstStyle/>
          <a:p>
            <a:pPr marL="95885">
              <a:lnSpc>
                <a:spcPct val="100000"/>
              </a:lnSpc>
              <a:spcBef>
                <a:spcPts val="100"/>
              </a:spcBef>
            </a:pPr>
            <a:r>
              <a:rPr sz="2400" dirty="0">
                <a:latin typeface="宋体" panose="02010600030101010101" pitchFamily="2" charset="-122"/>
                <a:cs typeface="宋体" panose="02010600030101010101" pitchFamily="2" charset="-122"/>
              </a:rPr>
              <a:t>因诗集《玉门诗抄》等创作被称为“石油诗人”的是（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60"/>
              </a:spcBef>
            </a:pPr>
            <a:endParaRPr sz="2200">
              <a:latin typeface="宋体" panose="02010600030101010101" pitchFamily="2" charset="-122"/>
              <a:cs typeface="宋体" panose="02010600030101010101" pitchFamily="2" charset="-122"/>
            </a:endParaRPr>
          </a:p>
          <a:p>
            <a:pPr marL="12700">
              <a:lnSpc>
                <a:spcPct val="100000"/>
              </a:lnSpc>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王希坚</a:t>
            </a:r>
            <a:endParaRPr sz="2400">
              <a:latin typeface="宋体" panose="02010600030101010101" pitchFamily="2" charset="-122"/>
              <a:cs typeface="宋体" panose="02010600030101010101" pitchFamily="2" charset="-122"/>
            </a:endParaRPr>
          </a:p>
          <a:p>
            <a:pPr marL="12700" marR="6574155">
              <a:lnSpc>
                <a:spcPct val="200000"/>
              </a:lnSpc>
              <a:spcBef>
                <a:spcPts val="5"/>
              </a:spcBef>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李季 </a:t>
            </a: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梁上泉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严辰</a:t>
            </a:r>
            <a:endParaRPr sz="2400">
              <a:latin typeface="宋体" panose="02010600030101010101" pitchFamily="2" charset="-122"/>
              <a:cs typeface="宋体" panose="02010600030101010101" pitchFamily="2" charset="-122"/>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1134313"/>
            <a:ext cx="7078345" cy="3653154"/>
          </a:xfrm>
          <a:prstGeom prst="rect">
            <a:avLst/>
          </a:prstGeom>
        </p:spPr>
        <p:txBody>
          <a:bodyPr vert="horz" wrap="square" lIns="0" tIns="12065" rIns="0" bIns="0" rtlCol="0">
            <a:spAutoFit/>
          </a:bodyPr>
          <a:lstStyle/>
          <a:p>
            <a:pPr marL="12700">
              <a:lnSpc>
                <a:spcPct val="100000"/>
              </a:lnSpc>
              <a:spcBef>
                <a:spcPts val="95"/>
              </a:spcBef>
              <a:tabLst>
                <a:tab pos="6708775" algn="l"/>
              </a:tabLst>
            </a:pPr>
            <a:r>
              <a:rPr sz="2800" spc="-10" dirty="0">
                <a:latin typeface="宋体" panose="02010600030101010101" pitchFamily="2" charset="-122"/>
                <a:cs typeface="宋体" panose="02010600030101010101" pitchFamily="2" charset="-122"/>
              </a:rPr>
              <a:t>老舍的话剧《茶馆》是多幕剧，它</a:t>
            </a:r>
            <a:r>
              <a:rPr sz="2800" dirty="0">
                <a:latin typeface="宋体" panose="02010600030101010101" pitchFamily="2" charset="-122"/>
                <a:cs typeface="宋体" panose="02010600030101010101" pitchFamily="2" charset="-122"/>
              </a:rPr>
              <a:t>有</a:t>
            </a:r>
            <a:r>
              <a:rPr sz="2800" spc="-5" dirty="0">
                <a:latin typeface="宋体" panose="02010600030101010101" pitchFamily="2" charset="-122"/>
                <a:cs typeface="宋体" panose="02010600030101010101" pitchFamily="2" charset="-122"/>
              </a:rPr>
              <a:t>（</a:t>
            </a:r>
            <a:r>
              <a:rPr sz="2800" spc="215" dirty="0">
                <a:latin typeface="宋体" panose="02010600030101010101" pitchFamily="2" charset="-122"/>
                <a:cs typeface="宋体" panose="02010600030101010101" pitchFamily="2" charset="-122"/>
              </a:rPr>
              <a:t> </a:t>
            </a:r>
            <a:r>
              <a:rPr sz="2800" spc="-5" dirty="0">
                <a:latin typeface="Arial" panose="020B0604020202020204"/>
                <a:cs typeface="Arial" panose="020B0604020202020204"/>
              </a:rPr>
              <a:t>C</a:t>
            </a:r>
            <a:r>
              <a:rPr sz="2800" dirty="0">
                <a:latin typeface="Arial" panose="020B0604020202020204"/>
                <a:cs typeface="Arial" panose="020B0604020202020204"/>
              </a:rPr>
              <a:t>	</a:t>
            </a:r>
            <a:r>
              <a:rPr sz="2800" spc="-5" dirty="0">
                <a:latin typeface="宋体" panose="02010600030101010101" pitchFamily="2" charset="-122"/>
                <a:cs typeface="宋体" panose="02010600030101010101" pitchFamily="2" charset="-122"/>
              </a:rPr>
              <a:t>）</a:t>
            </a:r>
            <a:endParaRPr sz="2800">
              <a:latin typeface="宋体" panose="02010600030101010101" pitchFamily="2" charset="-122"/>
              <a:cs typeface="宋体" panose="02010600030101010101" pitchFamily="2" charset="-122"/>
            </a:endParaRPr>
          </a:p>
          <a:p>
            <a:pPr>
              <a:lnSpc>
                <a:spcPct val="100000"/>
              </a:lnSpc>
              <a:spcBef>
                <a:spcPts val="45"/>
              </a:spcBef>
            </a:pPr>
            <a:endParaRPr sz="3900">
              <a:latin typeface="宋体" panose="02010600030101010101" pitchFamily="2" charset="-122"/>
              <a:cs typeface="宋体" panose="02010600030101010101" pitchFamily="2" charset="-122"/>
            </a:endParaRPr>
          </a:p>
          <a:p>
            <a:pPr marL="12700" marR="5969635" algn="just">
              <a:lnSpc>
                <a:spcPct val="150000"/>
              </a:lnSpc>
            </a:pPr>
            <a:r>
              <a:rPr sz="2800" spc="-5" dirty="0">
                <a:latin typeface="Arial" panose="020B0604020202020204"/>
                <a:cs typeface="Arial" panose="020B0604020202020204"/>
              </a:rPr>
              <a:t>A:</a:t>
            </a:r>
            <a:r>
              <a:rPr sz="2800" spc="-5" dirty="0">
                <a:latin typeface="宋体" panose="02010600030101010101" pitchFamily="2" charset="-122"/>
                <a:cs typeface="宋体" panose="02010600030101010101" pitchFamily="2" charset="-122"/>
              </a:rPr>
              <a:t>四幕 </a:t>
            </a:r>
            <a:r>
              <a:rPr sz="2800" spc="-5" dirty="0">
                <a:latin typeface="Arial" panose="020B0604020202020204"/>
                <a:cs typeface="Arial" panose="020B0604020202020204"/>
              </a:rPr>
              <a:t>B:</a:t>
            </a:r>
            <a:r>
              <a:rPr sz="2800" spc="-5" dirty="0">
                <a:latin typeface="宋体" panose="02010600030101010101" pitchFamily="2" charset="-122"/>
                <a:cs typeface="宋体" panose="02010600030101010101" pitchFamily="2" charset="-122"/>
              </a:rPr>
              <a:t>五幕 </a:t>
            </a:r>
            <a:r>
              <a:rPr sz="2800" b="1" spc="-10" dirty="0">
                <a:solidFill>
                  <a:srgbClr val="C00000"/>
                </a:solidFill>
                <a:latin typeface="Arial" panose="020B0604020202020204"/>
                <a:cs typeface="Arial" panose="020B0604020202020204"/>
              </a:rPr>
              <a:t>C</a:t>
            </a:r>
            <a:r>
              <a:rPr sz="2800" b="1" spc="-5" dirty="0">
                <a:solidFill>
                  <a:srgbClr val="C00000"/>
                </a:solidFill>
                <a:latin typeface="Arial" panose="020B0604020202020204"/>
                <a:cs typeface="Arial" panose="020B0604020202020204"/>
              </a:rPr>
              <a:t>:</a:t>
            </a:r>
            <a:r>
              <a:rPr sz="2800" b="1" spc="-5" dirty="0">
                <a:solidFill>
                  <a:srgbClr val="C00000"/>
                </a:solidFill>
                <a:latin typeface="宋体" panose="02010600030101010101" pitchFamily="2" charset="-122"/>
                <a:cs typeface="宋体" panose="02010600030101010101" pitchFamily="2" charset="-122"/>
              </a:rPr>
              <a:t>三幕  </a:t>
            </a:r>
            <a:r>
              <a:rPr sz="2800" spc="-5" dirty="0">
                <a:latin typeface="Arial" panose="020B0604020202020204"/>
                <a:cs typeface="Arial" panose="020B0604020202020204"/>
              </a:rPr>
              <a:t>D:</a:t>
            </a:r>
            <a:r>
              <a:rPr sz="2800" spc="-5" dirty="0">
                <a:latin typeface="宋体" panose="02010600030101010101" pitchFamily="2" charset="-122"/>
                <a:cs typeface="宋体" panose="02010600030101010101" pitchFamily="2" charset="-122"/>
              </a:rPr>
              <a:t>六幕</a:t>
            </a:r>
            <a:endParaRPr sz="2800">
              <a:latin typeface="宋体" panose="02010600030101010101" pitchFamily="2" charset="-122"/>
              <a:cs typeface="宋体" panose="02010600030101010101" pitchFamily="2"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36167" y="1145793"/>
            <a:ext cx="8341359" cy="3653154"/>
          </a:xfrm>
          <a:prstGeom prst="rect">
            <a:avLst/>
          </a:prstGeom>
        </p:spPr>
        <p:txBody>
          <a:bodyPr vert="horz" wrap="square" lIns="0" tIns="12065" rIns="0" bIns="0" rtlCol="0">
            <a:spAutoFit/>
          </a:bodyPr>
          <a:lstStyle/>
          <a:p>
            <a:pPr marL="12700">
              <a:lnSpc>
                <a:spcPct val="100000"/>
              </a:lnSpc>
              <a:spcBef>
                <a:spcPts val="95"/>
              </a:spcBef>
              <a:tabLst>
                <a:tab pos="7972425" algn="l"/>
              </a:tabLst>
            </a:pPr>
            <a:r>
              <a:rPr sz="2800" spc="-5" dirty="0">
                <a:latin typeface="宋体" panose="02010600030101010101" pitchFamily="2" charset="-122"/>
                <a:cs typeface="宋体" panose="02010600030101010101" pitchFamily="2" charset="-122"/>
              </a:rPr>
              <a:t>话剧《茶馆》中，在绝望中上吊自</a:t>
            </a:r>
            <a:r>
              <a:rPr sz="2800" dirty="0">
                <a:latin typeface="宋体" panose="02010600030101010101" pitchFamily="2" charset="-122"/>
                <a:cs typeface="宋体" panose="02010600030101010101" pitchFamily="2" charset="-122"/>
              </a:rPr>
              <a:t>尽</a:t>
            </a:r>
            <a:r>
              <a:rPr sz="2800" spc="-5" dirty="0">
                <a:latin typeface="宋体" panose="02010600030101010101" pitchFamily="2" charset="-122"/>
                <a:cs typeface="宋体" panose="02010600030101010101" pitchFamily="2" charset="-122"/>
              </a:rPr>
              <a:t>的人</a:t>
            </a:r>
            <a:r>
              <a:rPr sz="2800" dirty="0">
                <a:latin typeface="宋体" panose="02010600030101010101" pitchFamily="2" charset="-122"/>
                <a:cs typeface="宋体" panose="02010600030101010101" pitchFamily="2" charset="-122"/>
              </a:rPr>
              <a:t>物</a:t>
            </a:r>
            <a:r>
              <a:rPr sz="2800" spc="-5" dirty="0">
                <a:latin typeface="宋体" panose="02010600030101010101" pitchFamily="2" charset="-122"/>
                <a:cs typeface="宋体" panose="02010600030101010101" pitchFamily="2" charset="-122"/>
              </a:rPr>
              <a:t>是（</a:t>
            </a:r>
            <a:r>
              <a:rPr sz="2800" dirty="0">
                <a:latin typeface="宋体" panose="02010600030101010101" pitchFamily="2" charset="-122"/>
                <a:cs typeface="宋体" panose="02010600030101010101" pitchFamily="2" charset="-122"/>
              </a:rPr>
              <a:t>	</a:t>
            </a:r>
            <a:r>
              <a:rPr sz="2800" spc="-5" dirty="0">
                <a:latin typeface="宋体" panose="02010600030101010101" pitchFamily="2" charset="-122"/>
                <a:cs typeface="宋体" panose="02010600030101010101" pitchFamily="2" charset="-122"/>
              </a:rPr>
              <a:t>）</a:t>
            </a:r>
            <a:endParaRPr sz="2800">
              <a:latin typeface="宋体" panose="02010600030101010101" pitchFamily="2" charset="-122"/>
              <a:cs typeface="宋体" panose="02010600030101010101" pitchFamily="2" charset="-122"/>
            </a:endParaRPr>
          </a:p>
          <a:p>
            <a:pPr>
              <a:lnSpc>
                <a:spcPct val="100000"/>
              </a:lnSpc>
              <a:spcBef>
                <a:spcPts val="45"/>
              </a:spcBef>
            </a:pPr>
            <a:endParaRPr sz="3900">
              <a:latin typeface="宋体" panose="02010600030101010101" pitchFamily="2" charset="-122"/>
              <a:cs typeface="宋体" panose="02010600030101010101" pitchFamily="2" charset="-122"/>
            </a:endParaRPr>
          </a:p>
          <a:p>
            <a:pPr marL="12700" marR="6901180" algn="just">
              <a:lnSpc>
                <a:spcPct val="150000"/>
              </a:lnSpc>
            </a:pPr>
            <a:r>
              <a:rPr sz="2800" spc="-5" dirty="0">
                <a:latin typeface="Arial" panose="020B0604020202020204"/>
                <a:cs typeface="Arial" panose="020B0604020202020204"/>
              </a:rPr>
              <a:t>A:</a:t>
            </a:r>
            <a:r>
              <a:rPr sz="2800" spc="-5" dirty="0">
                <a:latin typeface="宋体" panose="02010600030101010101" pitchFamily="2" charset="-122"/>
                <a:cs typeface="宋体" panose="02010600030101010101" pitchFamily="2" charset="-122"/>
              </a:rPr>
              <a:t>常四爷 </a:t>
            </a:r>
            <a:r>
              <a:rPr sz="2800" spc="-5" dirty="0">
                <a:latin typeface="Arial" panose="020B0604020202020204"/>
                <a:cs typeface="Arial" panose="020B0604020202020204"/>
              </a:rPr>
              <a:t>B:</a:t>
            </a:r>
            <a:r>
              <a:rPr sz="2800" spc="-5" dirty="0">
                <a:latin typeface="宋体" panose="02010600030101010101" pitchFamily="2" charset="-122"/>
                <a:cs typeface="宋体" panose="02010600030101010101" pitchFamily="2" charset="-122"/>
              </a:rPr>
              <a:t>秦仲义 </a:t>
            </a:r>
            <a:r>
              <a:rPr sz="2800" spc="-10" dirty="0">
                <a:latin typeface="Arial" panose="020B0604020202020204"/>
                <a:cs typeface="Arial" panose="020B0604020202020204"/>
              </a:rPr>
              <a:t>C</a:t>
            </a:r>
            <a:r>
              <a:rPr sz="2800" spc="-5" dirty="0">
                <a:latin typeface="Arial" panose="020B0604020202020204"/>
                <a:cs typeface="Arial" panose="020B0604020202020204"/>
              </a:rPr>
              <a:t>:</a:t>
            </a:r>
            <a:r>
              <a:rPr sz="2800" spc="-5" dirty="0">
                <a:latin typeface="宋体" panose="02010600030101010101" pitchFamily="2" charset="-122"/>
                <a:cs typeface="宋体" panose="02010600030101010101" pitchFamily="2" charset="-122"/>
              </a:rPr>
              <a:t>王利发  </a:t>
            </a:r>
            <a:r>
              <a:rPr sz="2800" spc="-5" dirty="0">
                <a:latin typeface="Arial" panose="020B0604020202020204"/>
                <a:cs typeface="Arial" panose="020B0604020202020204"/>
              </a:rPr>
              <a:t>D:</a:t>
            </a:r>
            <a:r>
              <a:rPr sz="2800" spc="-5" dirty="0">
                <a:latin typeface="宋体" panose="02010600030101010101" pitchFamily="2" charset="-122"/>
                <a:cs typeface="宋体" panose="02010600030101010101" pitchFamily="2" charset="-122"/>
              </a:rPr>
              <a:t>康六</a:t>
            </a:r>
            <a:endParaRPr sz="2800">
              <a:latin typeface="宋体" panose="02010600030101010101" pitchFamily="2" charset="-122"/>
              <a:cs typeface="宋体" panose="02010600030101010101" pitchFamily="2"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36167" y="1145793"/>
            <a:ext cx="8500110" cy="3653154"/>
          </a:xfrm>
          <a:prstGeom prst="rect">
            <a:avLst/>
          </a:prstGeom>
        </p:spPr>
        <p:txBody>
          <a:bodyPr vert="horz" wrap="square" lIns="0" tIns="12065" rIns="0" bIns="0" rtlCol="0">
            <a:spAutoFit/>
          </a:bodyPr>
          <a:lstStyle/>
          <a:p>
            <a:pPr marL="12700">
              <a:lnSpc>
                <a:spcPct val="100000"/>
              </a:lnSpc>
              <a:spcBef>
                <a:spcPts val="95"/>
              </a:spcBef>
              <a:tabLst>
                <a:tab pos="8131175" algn="l"/>
              </a:tabLst>
            </a:pPr>
            <a:r>
              <a:rPr sz="2800" spc="-5" dirty="0">
                <a:latin typeface="宋体" panose="02010600030101010101" pitchFamily="2" charset="-122"/>
                <a:cs typeface="宋体" panose="02010600030101010101" pitchFamily="2" charset="-122"/>
              </a:rPr>
              <a:t>话剧《茶馆》中，在绝望中上吊自</a:t>
            </a:r>
            <a:r>
              <a:rPr sz="2800" dirty="0">
                <a:latin typeface="宋体" panose="02010600030101010101" pitchFamily="2" charset="-122"/>
                <a:cs typeface="宋体" panose="02010600030101010101" pitchFamily="2" charset="-122"/>
              </a:rPr>
              <a:t>尽</a:t>
            </a:r>
            <a:r>
              <a:rPr sz="2800" spc="-5" dirty="0">
                <a:latin typeface="宋体" panose="02010600030101010101" pitchFamily="2" charset="-122"/>
                <a:cs typeface="宋体" panose="02010600030101010101" pitchFamily="2" charset="-122"/>
              </a:rPr>
              <a:t>的人</a:t>
            </a:r>
            <a:r>
              <a:rPr sz="2800" dirty="0">
                <a:latin typeface="宋体" panose="02010600030101010101" pitchFamily="2" charset="-122"/>
                <a:cs typeface="宋体" panose="02010600030101010101" pitchFamily="2" charset="-122"/>
              </a:rPr>
              <a:t>物</a:t>
            </a:r>
            <a:r>
              <a:rPr sz="2800" spc="-5" dirty="0">
                <a:latin typeface="宋体" panose="02010600030101010101" pitchFamily="2" charset="-122"/>
                <a:cs typeface="宋体" panose="02010600030101010101" pitchFamily="2" charset="-122"/>
              </a:rPr>
              <a:t>是（</a:t>
            </a:r>
            <a:r>
              <a:rPr sz="2800" spc="220" dirty="0">
                <a:latin typeface="宋体" panose="02010600030101010101" pitchFamily="2" charset="-122"/>
                <a:cs typeface="宋体" panose="02010600030101010101" pitchFamily="2" charset="-122"/>
              </a:rPr>
              <a:t> </a:t>
            </a:r>
            <a:r>
              <a:rPr sz="2800" spc="-5" dirty="0">
                <a:latin typeface="Arial" panose="020B0604020202020204"/>
                <a:cs typeface="Arial" panose="020B0604020202020204"/>
              </a:rPr>
              <a:t>C</a:t>
            </a:r>
            <a:r>
              <a:rPr sz="2800" dirty="0">
                <a:latin typeface="Arial" panose="020B0604020202020204"/>
                <a:cs typeface="Arial" panose="020B0604020202020204"/>
              </a:rPr>
              <a:t>	</a:t>
            </a:r>
            <a:r>
              <a:rPr sz="2800" spc="-5" dirty="0">
                <a:latin typeface="宋体" panose="02010600030101010101" pitchFamily="2" charset="-122"/>
                <a:cs typeface="宋体" panose="02010600030101010101" pitchFamily="2" charset="-122"/>
              </a:rPr>
              <a:t>）</a:t>
            </a:r>
            <a:endParaRPr sz="2800">
              <a:latin typeface="宋体" panose="02010600030101010101" pitchFamily="2" charset="-122"/>
              <a:cs typeface="宋体" panose="02010600030101010101" pitchFamily="2" charset="-122"/>
            </a:endParaRPr>
          </a:p>
          <a:p>
            <a:pPr>
              <a:lnSpc>
                <a:spcPct val="100000"/>
              </a:lnSpc>
              <a:spcBef>
                <a:spcPts val="45"/>
              </a:spcBef>
            </a:pPr>
            <a:endParaRPr sz="3900">
              <a:latin typeface="宋体" panose="02010600030101010101" pitchFamily="2" charset="-122"/>
              <a:cs typeface="宋体" panose="02010600030101010101" pitchFamily="2" charset="-122"/>
            </a:endParaRPr>
          </a:p>
          <a:p>
            <a:pPr marL="12700" marR="7034530" algn="just">
              <a:lnSpc>
                <a:spcPct val="150000"/>
              </a:lnSpc>
            </a:pPr>
            <a:r>
              <a:rPr sz="2800" spc="-5" dirty="0">
                <a:latin typeface="Arial" panose="020B0604020202020204"/>
                <a:cs typeface="Arial" panose="020B0604020202020204"/>
              </a:rPr>
              <a:t>A:</a:t>
            </a:r>
            <a:r>
              <a:rPr sz="2800" spc="-5" dirty="0">
                <a:latin typeface="宋体" panose="02010600030101010101" pitchFamily="2" charset="-122"/>
                <a:cs typeface="宋体" panose="02010600030101010101" pitchFamily="2" charset="-122"/>
              </a:rPr>
              <a:t>常四爷 </a:t>
            </a:r>
            <a:r>
              <a:rPr sz="2800" spc="-5" dirty="0">
                <a:latin typeface="Arial" panose="020B0604020202020204"/>
                <a:cs typeface="Arial" panose="020B0604020202020204"/>
              </a:rPr>
              <a:t>B:</a:t>
            </a:r>
            <a:r>
              <a:rPr sz="2800" spc="-5" dirty="0">
                <a:latin typeface="宋体" panose="02010600030101010101" pitchFamily="2" charset="-122"/>
                <a:cs typeface="宋体" panose="02010600030101010101" pitchFamily="2" charset="-122"/>
              </a:rPr>
              <a:t>秦仲义 </a:t>
            </a:r>
            <a:r>
              <a:rPr sz="2800" b="1" spc="-10" dirty="0">
                <a:solidFill>
                  <a:srgbClr val="C00000"/>
                </a:solidFill>
                <a:latin typeface="Arial" panose="020B0604020202020204"/>
                <a:cs typeface="Arial" panose="020B0604020202020204"/>
              </a:rPr>
              <a:t>C</a:t>
            </a:r>
            <a:r>
              <a:rPr sz="2800" b="1" spc="-5" dirty="0">
                <a:solidFill>
                  <a:srgbClr val="C00000"/>
                </a:solidFill>
                <a:latin typeface="Arial" panose="020B0604020202020204"/>
                <a:cs typeface="Arial" panose="020B0604020202020204"/>
              </a:rPr>
              <a:t>:</a:t>
            </a:r>
            <a:r>
              <a:rPr sz="2800" b="1" spc="-5" dirty="0">
                <a:solidFill>
                  <a:srgbClr val="C00000"/>
                </a:solidFill>
                <a:latin typeface="宋体" panose="02010600030101010101" pitchFamily="2" charset="-122"/>
                <a:cs typeface="宋体" panose="02010600030101010101" pitchFamily="2" charset="-122"/>
              </a:rPr>
              <a:t>王利发  </a:t>
            </a:r>
            <a:r>
              <a:rPr sz="2800" spc="-5" dirty="0">
                <a:latin typeface="Arial" panose="020B0604020202020204"/>
                <a:cs typeface="Arial" panose="020B0604020202020204"/>
              </a:rPr>
              <a:t>D:</a:t>
            </a:r>
            <a:r>
              <a:rPr sz="2800" spc="-5" dirty="0">
                <a:latin typeface="宋体" panose="02010600030101010101" pitchFamily="2" charset="-122"/>
                <a:cs typeface="宋体" panose="02010600030101010101" pitchFamily="2" charset="-122"/>
              </a:rPr>
              <a:t>康六</a:t>
            </a:r>
            <a:endParaRPr sz="2800">
              <a:latin typeface="宋体" panose="02010600030101010101" pitchFamily="2" charset="-122"/>
              <a:cs typeface="宋体" panose="02010600030101010101" pitchFamily="2"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919966"/>
            <a:ext cx="10683875" cy="4507865"/>
          </a:xfrm>
          <a:prstGeom prst="rect">
            <a:avLst/>
          </a:prstGeom>
        </p:spPr>
        <p:txBody>
          <a:bodyPr vert="horz" wrap="square" lIns="0" tIns="12700" rIns="0" bIns="0" rtlCol="0">
            <a:spAutoFit/>
          </a:bodyPr>
          <a:lstStyle/>
          <a:p>
            <a:pPr marL="12700" marR="5080">
              <a:lnSpc>
                <a:spcPct val="150000"/>
              </a:lnSpc>
              <a:spcBef>
                <a:spcPts val="100"/>
              </a:spcBef>
              <a:tabLst>
                <a:tab pos="1472565" algn="l"/>
              </a:tabLst>
            </a:pPr>
            <a:r>
              <a:rPr sz="2800" spc="-10" dirty="0">
                <a:latin typeface="宋体" panose="02010600030101010101" pitchFamily="2" charset="-122"/>
                <a:cs typeface="宋体" panose="02010600030101010101" pitchFamily="2" charset="-122"/>
              </a:rPr>
              <a:t>在《茶馆》中说出“我爱咱们的国</a:t>
            </a:r>
            <a:r>
              <a:rPr sz="2800" dirty="0">
                <a:latin typeface="宋体" panose="02010600030101010101" pitchFamily="2" charset="-122"/>
                <a:cs typeface="宋体" panose="02010600030101010101" pitchFamily="2" charset="-122"/>
              </a:rPr>
              <a:t>呀</a:t>
            </a:r>
            <a:r>
              <a:rPr sz="2800" spc="-10" dirty="0">
                <a:latin typeface="宋体" panose="02010600030101010101" pitchFamily="2" charset="-122"/>
                <a:cs typeface="宋体" panose="02010600030101010101" pitchFamily="2" charset="-122"/>
              </a:rPr>
              <a:t>！可</a:t>
            </a:r>
            <a:r>
              <a:rPr sz="2800" dirty="0">
                <a:latin typeface="宋体" panose="02010600030101010101" pitchFamily="2" charset="-122"/>
                <a:cs typeface="宋体" panose="02010600030101010101" pitchFamily="2" charset="-122"/>
              </a:rPr>
              <a:t>是</a:t>
            </a:r>
            <a:r>
              <a:rPr sz="2800" spc="-10" dirty="0">
                <a:latin typeface="宋体" panose="02010600030101010101" pitchFamily="2" charset="-122"/>
                <a:cs typeface="宋体" panose="02010600030101010101" pitchFamily="2" charset="-122"/>
              </a:rPr>
              <a:t>谁爱</a:t>
            </a:r>
            <a:r>
              <a:rPr sz="2800" dirty="0">
                <a:latin typeface="宋体" panose="02010600030101010101" pitchFamily="2" charset="-122"/>
                <a:cs typeface="宋体" panose="02010600030101010101" pitchFamily="2" charset="-122"/>
              </a:rPr>
              <a:t>我</a:t>
            </a:r>
            <a:r>
              <a:rPr sz="2800" spc="-10" dirty="0">
                <a:latin typeface="宋体" panose="02010600030101010101" pitchFamily="2" charset="-122"/>
                <a:cs typeface="宋体" panose="02010600030101010101" pitchFamily="2" charset="-122"/>
              </a:rPr>
              <a:t>呢”</a:t>
            </a:r>
            <a:r>
              <a:rPr sz="2800" dirty="0">
                <a:latin typeface="宋体" panose="02010600030101010101" pitchFamily="2" charset="-122"/>
                <a:cs typeface="宋体" panose="02010600030101010101" pitchFamily="2" charset="-122"/>
              </a:rPr>
              <a:t>这</a:t>
            </a:r>
            <a:r>
              <a:rPr sz="2800" spc="-10" dirty="0">
                <a:latin typeface="宋体" panose="02010600030101010101" pitchFamily="2" charset="-122"/>
                <a:cs typeface="宋体" panose="02010600030101010101" pitchFamily="2" charset="-122"/>
              </a:rPr>
              <a:t>句台</a:t>
            </a:r>
            <a:r>
              <a:rPr sz="2800" dirty="0">
                <a:latin typeface="宋体" panose="02010600030101010101" pitchFamily="2" charset="-122"/>
                <a:cs typeface="宋体" panose="02010600030101010101" pitchFamily="2" charset="-122"/>
              </a:rPr>
              <a:t>词</a:t>
            </a:r>
            <a:r>
              <a:rPr sz="2800" spc="-10" dirty="0">
                <a:latin typeface="宋体" panose="02010600030101010101" pitchFamily="2" charset="-122"/>
                <a:cs typeface="宋体" panose="02010600030101010101" pitchFamily="2" charset="-122"/>
              </a:rPr>
              <a:t>的人 </a:t>
            </a:r>
            <a:r>
              <a:rPr sz="2800" spc="-5" dirty="0">
                <a:latin typeface="宋体" panose="02010600030101010101" pitchFamily="2" charset="-122"/>
                <a:cs typeface="宋体" panose="02010600030101010101" pitchFamily="2" charset="-122"/>
              </a:rPr>
              <a:t>物是（	）</a:t>
            </a:r>
            <a:endParaRPr sz="2800">
              <a:latin typeface="宋体" panose="02010600030101010101" pitchFamily="2" charset="-122"/>
              <a:cs typeface="宋体" panose="02010600030101010101" pitchFamily="2" charset="-122"/>
            </a:endParaRPr>
          </a:p>
          <a:p>
            <a:pPr>
              <a:lnSpc>
                <a:spcPct val="100000"/>
              </a:lnSpc>
              <a:spcBef>
                <a:spcPts val="45"/>
              </a:spcBef>
            </a:pPr>
            <a:endParaRPr sz="3900">
              <a:latin typeface="宋体" panose="02010600030101010101" pitchFamily="2" charset="-122"/>
              <a:cs typeface="宋体" panose="02010600030101010101" pitchFamily="2" charset="-122"/>
            </a:endParaRPr>
          </a:p>
          <a:p>
            <a:pPr marL="12700" marR="9242425" algn="just">
              <a:lnSpc>
                <a:spcPct val="150000"/>
              </a:lnSpc>
            </a:pPr>
            <a:r>
              <a:rPr sz="2800" spc="-5" dirty="0">
                <a:latin typeface="Arial" panose="020B0604020202020204"/>
                <a:cs typeface="Arial" panose="020B0604020202020204"/>
              </a:rPr>
              <a:t>A:</a:t>
            </a:r>
            <a:r>
              <a:rPr sz="2800" spc="-5" dirty="0">
                <a:latin typeface="宋体" panose="02010600030101010101" pitchFamily="2" charset="-122"/>
                <a:cs typeface="宋体" panose="02010600030101010101" pitchFamily="2" charset="-122"/>
              </a:rPr>
              <a:t>松二爷 </a:t>
            </a:r>
            <a:r>
              <a:rPr sz="2800" spc="-5" dirty="0">
                <a:latin typeface="Arial" panose="020B0604020202020204"/>
                <a:cs typeface="Arial" panose="020B0604020202020204"/>
              </a:rPr>
              <a:t>B:</a:t>
            </a:r>
            <a:r>
              <a:rPr sz="2800" spc="-5" dirty="0">
                <a:latin typeface="宋体" panose="02010600030101010101" pitchFamily="2" charset="-122"/>
                <a:cs typeface="宋体" panose="02010600030101010101" pitchFamily="2" charset="-122"/>
              </a:rPr>
              <a:t>秦仲义 </a:t>
            </a:r>
            <a:r>
              <a:rPr sz="2800" spc="-10" dirty="0">
                <a:latin typeface="Arial" panose="020B0604020202020204"/>
                <a:cs typeface="Arial" panose="020B0604020202020204"/>
              </a:rPr>
              <a:t>C</a:t>
            </a:r>
            <a:r>
              <a:rPr sz="2800" spc="-5" dirty="0">
                <a:latin typeface="Arial" panose="020B0604020202020204"/>
                <a:cs typeface="Arial" panose="020B0604020202020204"/>
              </a:rPr>
              <a:t>:</a:t>
            </a:r>
            <a:r>
              <a:rPr sz="2800" spc="-5" dirty="0">
                <a:latin typeface="宋体" panose="02010600030101010101" pitchFamily="2" charset="-122"/>
                <a:cs typeface="宋体" panose="02010600030101010101" pitchFamily="2" charset="-122"/>
              </a:rPr>
              <a:t>常四爷  </a:t>
            </a:r>
            <a:r>
              <a:rPr sz="2800" spc="-10" dirty="0">
                <a:latin typeface="Arial" panose="020B0604020202020204"/>
                <a:cs typeface="Arial" panose="020B0604020202020204"/>
              </a:rPr>
              <a:t>D</a:t>
            </a:r>
            <a:r>
              <a:rPr sz="2800" spc="-5" dirty="0">
                <a:latin typeface="Arial" panose="020B0604020202020204"/>
                <a:cs typeface="Arial" panose="020B0604020202020204"/>
              </a:rPr>
              <a:t>:</a:t>
            </a:r>
            <a:r>
              <a:rPr sz="2800" spc="-5" dirty="0">
                <a:latin typeface="宋体" panose="02010600030101010101" pitchFamily="2" charset="-122"/>
                <a:cs typeface="宋体" panose="02010600030101010101" pitchFamily="2" charset="-122"/>
              </a:rPr>
              <a:t>王利发</a:t>
            </a:r>
            <a:endParaRPr sz="2800">
              <a:latin typeface="宋体" panose="02010600030101010101" pitchFamily="2" charset="-122"/>
              <a:cs typeface="宋体" panose="02010600030101010101" pitchFamily="2"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p:nvPr/>
        </p:nvSpPr>
        <p:spPr>
          <a:xfrm>
            <a:off x="877316" y="919966"/>
            <a:ext cx="10683875" cy="4507865"/>
          </a:xfrm>
          <a:prstGeom prst="rect">
            <a:avLst/>
          </a:prstGeom>
        </p:spPr>
        <p:txBody>
          <a:bodyPr vert="horz" wrap="square" lIns="0" tIns="12700" rIns="0" bIns="0" rtlCol="0">
            <a:spAutoFit/>
          </a:bodyPr>
          <a:lstStyle/>
          <a:p>
            <a:pPr marL="12700" marR="5080">
              <a:lnSpc>
                <a:spcPct val="150000"/>
              </a:lnSpc>
              <a:spcBef>
                <a:spcPts val="100"/>
              </a:spcBef>
              <a:tabLst>
                <a:tab pos="1730375" algn="l"/>
              </a:tabLst>
            </a:pPr>
            <a:r>
              <a:rPr sz="2800" spc="-10" dirty="0">
                <a:latin typeface="宋体" panose="02010600030101010101" pitchFamily="2" charset="-122"/>
                <a:cs typeface="宋体" panose="02010600030101010101" pitchFamily="2" charset="-122"/>
              </a:rPr>
              <a:t>在《茶馆》中说出“我爱咱们的国</a:t>
            </a:r>
            <a:r>
              <a:rPr sz="2800" dirty="0">
                <a:latin typeface="宋体" panose="02010600030101010101" pitchFamily="2" charset="-122"/>
                <a:cs typeface="宋体" panose="02010600030101010101" pitchFamily="2" charset="-122"/>
              </a:rPr>
              <a:t>呀</a:t>
            </a:r>
            <a:r>
              <a:rPr sz="2800" spc="-10" dirty="0">
                <a:latin typeface="宋体" panose="02010600030101010101" pitchFamily="2" charset="-122"/>
                <a:cs typeface="宋体" panose="02010600030101010101" pitchFamily="2" charset="-122"/>
              </a:rPr>
              <a:t>！可</a:t>
            </a:r>
            <a:r>
              <a:rPr sz="2800" dirty="0">
                <a:latin typeface="宋体" panose="02010600030101010101" pitchFamily="2" charset="-122"/>
                <a:cs typeface="宋体" panose="02010600030101010101" pitchFamily="2" charset="-122"/>
              </a:rPr>
              <a:t>是</a:t>
            </a:r>
            <a:r>
              <a:rPr sz="2800" spc="-10" dirty="0">
                <a:latin typeface="宋体" panose="02010600030101010101" pitchFamily="2" charset="-122"/>
                <a:cs typeface="宋体" panose="02010600030101010101" pitchFamily="2" charset="-122"/>
              </a:rPr>
              <a:t>谁爱</a:t>
            </a:r>
            <a:r>
              <a:rPr sz="2800" dirty="0">
                <a:latin typeface="宋体" panose="02010600030101010101" pitchFamily="2" charset="-122"/>
                <a:cs typeface="宋体" panose="02010600030101010101" pitchFamily="2" charset="-122"/>
              </a:rPr>
              <a:t>我</a:t>
            </a:r>
            <a:r>
              <a:rPr sz="2800" spc="-10" dirty="0">
                <a:latin typeface="宋体" panose="02010600030101010101" pitchFamily="2" charset="-122"/>
                <a:cs typeface="宋体" panose="02010600030101010101" pitchFamily="2" charset="-122"/>
              </a:rPr>
              <a:t>呢”</a:t>
            </a:r>
            <a:r>
              <a:rPr sz="2800" dirty="0">
                <a:latin typeface="宋体" panose="02010600030101010101" pitchFamily="2" charset="-122"/>
                <a:cs typeface="宋体" panose="02010600030101010101" pitchFamily="2" charset="-122"/>
              </a:rPr>
              <a:t>这</a:t>
            </a:r>
            <a:r>
              <a:rPr sz="2800" spc="-10" dirty="0">
                <a:latin typeface="宋体" panose="02010600030101010101" pitchFamily="2" charset="-122"/>
                <a:cs typeface="宋体" panose="02010600030101010101" pitchFamily="2" charset="-122"/>
              </a:rPr>
              <a:t>句台</a:t>
            </a:r>
            <a:r>
              <a:rPr sz="2800" dirty="0">
                <a:latin typeface="宋体" panose="02010600030101010101" pitchFamily="2" charset="-122"/>
                <a:cs typeface="宋体" panose="02010600030101010101" pitchFamily="2" charset="-122"/>
              </a:rPr>
              <a:t>词</a:t>
            </a:r>
            <a:r>
              <a:rPr sz="2800" spc="-10" dirty="0">
                <a:latin typeface="宋体" panose="02010600030101010101" pitchFamily="2" charset="-122"/>
                <a:cs typeface="宋体" panose="02010600030101010101" pitchFamily="2" charset="-122"/>
              </a:rPr>
              <a:t>的人 </a:t>
            </a:r>
            <a:r>
              <a:rPr sz="2800" spc="-5" dirty="0">
                <a:latin typeface="宋体" panose="02010600030101010101" pitchFamily="2" charset="-122"/>
                <a:cs typeface="宋体" panose="02010600030101010101" pitchFamily="2" charset="-122"/>
              </a:rPr>
              <a:t>物是（</a:t>
            </a:r>
            <a:r>
              <a:rPr sz="2800" spc="160" dirty="0">
                <a:latin typeface="宋体" panose="02010600030101010101" pitchFamily="2" charset="-122"/>
                <a:cs typeface="宋体" panose="02010600030101010101" pitchFamily="2" charset="-122"/>
              </a:rPr>
              <a:t> </a:t>
            </a:r>
            <a:r>
              <a:rPr sz="2800" spc="-5" dirty="0">
                <a:latin typeface="Arial" panose="020B0604020202020204"/>
                <a:cs typeface="Arial" panose="020B0604020202020204"/>
              </a:rPr>
              <a:t>C	</a:t>
            </a:r>
            <a:r>
              <a:rPr sz="2800" spc="-5" dirty="0">
                <a:latin typeface="宋体" panose="02010600030101010101" pitchFamily="2" charset="-122"/>
                <a:cs typeface="宋体" panose="02010600030101010101" pitchFamily="2" charset="-122"/>
              </a:rPr>
              <a:t>）</a:t>
            </a:r>
            <a:endParaRPr sz="2800">
              <a:latin typeface="宋体" panose="02010600030101010101" pitchFamily="2" charset="-122"/>
              <a:cs typeface="宋体" panose="02010600030101010101" pitchFamily="2" charset="-122"/>
            </a:endParaRPr>
          </a:p>
          <a:p>
            <a:pPr>
              <a:lnSpc>
                <a:spcPct val="100000"/>
              </a:lnSpc>
              <a:spcBef>
                <a:spcPts val="45"/>
              </a:spcBef>
            </a:pPr>
            <a:endParaRPr sz="3900">
              <a:latin typeface="宋体" panose="02010600030101010101" pitchFamily="2" charset="-122"/>
              <a:cs typeface="宋体" panose="02010600030101010101" pitchFamily="2" charset="-122"/>
            </a:endParaRPr>
          </a:p>
          <a:p>
            <a:pPr marL="12700" marR="9218295" algn="just">
              <a:lnSpc>
                <a:spcPct val="150000"/>
              </a:lnSpc>
            </a:pPr>
            <a:r>
              <a:rPr sz="2800" spc="-5" dirty="0">
                <a:latin typeface="Arial" panose="020B0604020202020204"/>
                <a:cs typeface="Arial" panose="020B0604020202020204"/>
              </a:rPr>
              <a:t>A:</a:t>
            </a:r>
            <a:r>
              <a:rPr sz="2800" spc="-5" dirty="0">
                <a:latin typeface="宋体" panose="02010600030101010101" pitchFamily="2" charset="-122"/>
                <a:cs typeface="宋体" panose="02010600030101010101" pitchFamily="2" charset="-122"/>
              </a:rPr>
              <a:t>松二爷 </a:t>
            </a:r>
            <a:r>
              <a:rPr sz="2800" spc="-5" dirty="0">
                <a:latin typeface="Arial" panose="020B0604020202020204"/>
                <a:cs typeface="Arial" panose="020B0604020202020204"/>
              </a:rPr>
              <a:t>B:</a:t>
            </a:r>
            <a:r>
              <a:rPr sz="2800" spc="-5" dirty="0">
                <a:latin typeface="宋体" panose="02010600030101010101" pitchFamily="2" charset="-122"/>
                <a:cs typeface="宋体" panose="02010600030101010101" pitchFamily="2" charset="-122"/>
              </a:rPr>
              <a:t>秦仲义 </a:t>
            </a:r>
            <a:r>
              <a:rPr sz="2800" b="1" spc="-10" dirty="0">
                <a:solidFill>
                  <a:srgbClr val="C00000"/>
                </a:solidFill>
                <a:latin typeface="Arial" panose="020B0604020202020204"/>
                <a:cs typeface="Arial" panose="020B0604020202020204"/>
              </a:rPr>
              <a:t>C</a:t>
            </a:r>
            <a:r>
              <a:rPr sz="2800" b="1" spc="-5" dirty="0">
                <a:solidFill>
                  <a:srgbClr val="C00000"/>
                </a:solidFill>
                <a:latin typeface="Arial" panose="020B0604020202020204"/>
                <a:cs typeface="Arial" panose="020B0604020202020204"/>
              </a:rPr>
              <a:t>:</a:t>
            </a:r>
            <a:r>
              <a:rPr sz="2800" b="1" spc="-5" dirty="0">
                <a:solidFill>
                  <a:srgbClr val="C00000"/>
                </a:solidFill>
                <a:latin typeface="宋体" panose="02010600030101010101" pitchFamily="2" charset="-122"/>
                <a:cs typeface="宋体" panose="02010600030101010101" pitchFamily="2" charset="-122"/>
              </a:rPr>
              <a:t>常四爷  </a:t>
            </a:r>
            <a:r>
              <a:rPr sz="2800" spc="-5" dirty="0">
                <a:latin typeface="Arial" panose="020B0604020202020204"/>
                <a:cs typeface="Arial" panose="020B0604020202020204"/>
              </a:rPr>
              <a:t>D:</a:t>
            </a:r>
            <a:r>
              <a:rPr sz="2800" spc="-5" dirty="0">
                <a:latin typeface="宋体" panose="02010600030101010101" pitchFamily="2" charset="-122"/>
                <a:cs typeface="宋体" panose="02010600030101010101" pitchFamily="2" charset="-122"/>
              </a:rPr>
              <a:t>王利发</a:t>
            </a:r>
            <a:endParaRPr sz="2800">
              <a:latin typeface="宋体" panose="02010600030101010101" pitchFamily="2" charset="-122"/>
              <a:cs typeface="宋体" panose="02010600030101010101" pitchFamily="2"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a:spLocks noGrp="1"/>
          </p:cNvSpPr>
          <p:nvPr>
            <p:ph type="title"/>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rPr>
              <a:t>真 题 演</a:t>
            </a:r>
            <a:r>
              <a:rPr sz="2400" spc="-110" dirty="0">
                <a:solidFill>
                  <a:srgbClr val="C00000"/>
                </a:solidFill>
              </a:rPr>
              <a:t> </a:t>
            </a:r>
            <a:r>
              <a:rPr sz="2400" dirty="0">
                <a:solidFill>
                  <a:srgbClr val="C00000"/>
                </a:solidFill>
              </a:rPr>
              <a:t>练</a:t>
            </a:r>
            <a:endParaRPr sz="2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757529" y="919966"/>
            <a:ext cx="6525259" cy="3227070"/>
          </a:xfrm>
          <a:prstGeom prst="rect">
            <a:avLst/>
          </a:prstGeom>
        </p:spPr>
        <p:txBody>
          <a:bodyPr vert="horz" wrap="square" lIns="0" tIns="226695" rIns="0" bIns="0" rtlCol="0">
            <a:spAutoFit/>
          </a:bodyPr>
          <a:lstStyle/>
          <a:p>
            <a:pPr marL="12700" algn="just">
              <a:lnSpc>
                <a:spcPct val="100000"/>
              </a:lnSpc>
              <a:spcBef>
                <a:spcPts val="1785"/>
              </a:spcBef>
            </a:pPr>
            <a:r>
              <a:rPr sz="2800" b="0" spc="-5" dirty="0">
                <a:latin typeface="宋体" panose="02010600030101010101" pitchFamily="2" charset="-122"/>
                <a:cs typeface="宋体" panose="02010600030101010101" pitchFamily="2" charset="-122"/>
              </a:rPr>
              <a:t>话</a:t>
            </a:r>
            <a:r>
              <a:rPr sz="2800" b="0" spc="-10" dirty="0">
                <a:latin typeface="宋体" panose="02010600030101010101" pitchFamily="2" charset="-122"/>
                <a:cs typeface="宋体" panose="02010600030101010101" pitchFamily="2" charset="-122"/>
              </a:rPr>
              <a:t>剧《茶馆》中，裕泰茶馆的掌柜</a:t>
            </a:r>
            <a:r>
              <a:rPr sz="2800" b="0" dirty="0">
                <a:latin typeface="宋体" panose="02010600030101010101" pitchFamily="2" charset="-122"/>
                <a:cs typeface="宋体" panose="02010600030101010101" pitchFamily="2" charset="-122"/>
              </a:rPr>
              <a:t>是</a:t>
            </a:r>
            <a:r>
              <a:rPr sz="2800" b="0" spc="-5" dirty="0">
                <a:latin typeface="宋体" panose="02010600030101010101" pitchFamily="2" charset="-122"/>
                <a:cs typeface="宋体" panose="02010600030101010101" pitchFamily="2" charset="-122"/>
              </a:rPr>
              <a:t>（</a:t>
            </a:r>
            <a:r>
              <a:rPr sz="2800" b="0" spc="-605" dirty="0">
                <a:latin typeface="宋体" panose="02010600030101010101" pitchFamily="2" charset="-122"/>
                <a:cs typeface="宋体" panose="02010600030101010101" pitchFamily="2" charset="-122"/>
              </a:rPr>
              <a:t> </a:t>
            </a:r>
            <a:r>
              <a:rPr sz="2800" b="0" spc="-5" dirty="0">
                <a:latin typeface="宋体" panose="02010600030101010101" pitchFamily="2" charset="-122"/>
                <a:cs typeface="宋体" panose="02010600030101010101" pitchFamily="2" charset="-122"/>
              </a:rPr>
              <a:t>）</a:t>
            </a:r>
            <a:endParaRPr sz="2800">
              <a:latin typeface="宋体" panose="02010600030101010101" pitchFamily="2" charset="-122"/>
              <a:cs typeface="宋体" panose="02010600030101010101" pitchFamily="2" charset="-122"/>
            </a:endParaRPr>
          </a:p>
          <a:p>
            <a:pPr marL="12700" marR="5083810" algn="just">
              <a:lnSpc>
                <a:spcPct val="150000"/>
              </a:lnSpc>
            </a:pPr>
            <a:r>
              <a:rPr sz="2800" b="0" spc="-5" dirty="0">
                <a:latin typeface="Arial" panose="020B0604020202020204"/>
                <a:cs typeface="Arial" panose="020B0604020202020204"/>
              </a:rPr>
              <a:t>A:</a:t>
            </a:r>
            <a:r>
              <a:rPr sz="2800" b="0" spc="-5" dirty="0">
                <a:latin typeface="宋体" panose="02010600030101010101" pitchFamily="2" charset="-122"/>
                <a:cs typeface="宋体" panose="02010600030101010101" pitchFamily="2" charset="-122"/>
              </a:rPr>
              <a:t>庞太监 </a:t>
            </a:r>
            <a:r>
              <a:rPr sz="2800" b="0" spc="-5" dirty="0">
                <a:latin typeface="Arial" panose="020B0604020202020204"/>
                <a:cs typeface="Arial" panose="020B0604020202020204"/>
              </a:rPr>
              <a:t>B:</a:t>
            </a:r>
            <a:r>
              <a:rPr sz="2800" b="0" spc="-5" dirty="0">
                <a:latin typeface="宋体" panose="02010600030101010101" pitchFamily="2" charset="-122"/>
                <a:cs typeface="宋体" panose="02010600030101010101" pitchFamily="2" charset="-122"/>
              </a:rPr>
              <a:t>秦仲义 </a:t>
            </a:r>
            <a:r>
              <a:rPr sz="2800" b="0" spc="-10" dirty="0">
                <a:latin typeface="Arial" panose="020B0604020202020204"/>
                <a:cs typeface="Arial" panose="020B0604020202020204"/>
              </a:rPr>
              <a:t>C</a:t>
            </a:r>
            <a:r>
              <a:rPr sz="2800" b="0" dirty="0">
                <a:latin typeface="Arial" panose="020B0604020202020204"/>
                <a:cs typeface="Arial" panose="020B0604020202020204"/>
              </a:rPr>
              <a:t>:</a:t>
            </a:r>
            <a:r>
              <a:rPr sz="2800" b="0" spc="-5" dirty="0">
                <a:latin typeface="宋体" panose="02010600030101010101" pitchFamily="2" charset="-122"/>
                <a:cs typeface="宋体" panose="02010600030101010101" pitchFamily="2" charset="-122"/>
              </a:rPr>
              <a:t>常四爷  </a:t>
            </a:r>
            <a:r>
              <a:rPr sz="2800" b="0" spc="-10" dirty="0">
                <a:latin typeface="Arial" panose="020B0604020202020204"/>
                <a:cs typeface="Arial" panose="020B0604020202020204"/>
              </a:rPr>
              <a:t>D</a:t>
            </a:r>
            <a:r>
              <a:rPr sz="2800" b="0" dirty="0">
                <a:latin typeface="Arial" panose="020B0604020202020204"/>
                <a:cs typeface="Arial" panose="020B0604020202020204"/>
              </a:rPr>
              <a:t>:</a:t>
            </a:r>
            <a:r>
              <a:rPr sz="2800" b="0" spc="-5" dirty="0">
                <a:latin typeface="宋体" panose="02010600030101010101" pitchFamily="2" charset="-122"/>
                <a:cs typeface="宋体" panose="02010600030101010101" pitchFamily="2" charset="-122"/>
              </a:rPr>
              <a:t>王利发</a:t>
            </a:r>
            <a:endParaRPr sz="2800">
              <a:latin typeface="宋体" panose="02010600030101010101" pitchFamily="2" charset="-122"/>
              <a:cs typeface="宋体" panose="02010600030101010101" pitchFamily="2"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微软雅黑" panose="020B0503020204020204" charset="-122"/>
                <a:cs typeface="微软雅黑" panose="020B0503020204020204" charset="-122"/>
              </a:rPr>
              <a:t>真 题 演</a:t>
            </a:r>
            <a:r>
              <a:rPr sz="2400" b="1" spc="-110"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练</a:t>
            </a:r>
            <a:endParaRPr sz="2400">
              <a:latin typeface="微软雅黑" panose="020B0503020204020204" charset="-122"/>
              <a:cs typeface="微软雅黑" panose="020B050302020402020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txBox="1">
            <a:spLocks noGrp="1"/>
          </p:cNvSpPr>
          <p:nvPr>
            <p:ph type="title"/>
          </p:nvPr>
        </p:nvSpPr>
        <p:spPr>
          <a:xfrm>
            <a:off x="877316" y="919966"/>
            <a:ext cx="6525259" cy="3227070"/>
          </a:xfrm>
          <a:prstGeom prst="rect">
            <a:avLst/>
          </a:prstGeom>
        </p:spPr>
        <p:txBody>
          <a:bodyPr vert="horz" wrap="square" lIns="0" tIns="226695" rIns="0" bIns="0" rtlCol="0">
            <a:spAutoFit/>
          </a:bodyPr>
          <a:lstStyle/>
          <a:p>
            <a:pPr marL="12700" algn="just">
              <a:lnSpc>
                <a:spcPct val="100000"/>
              </a:lnSpc>
              <a:spcBef>
                <a:spcPts val="1785"/>
              </a:spcBef>
            </a:pPr>
            <a:r>
              <a:rPr sz="2800" b="0" spc="-10" dirty="0">
                <a:latin typeface="宋体" panose="02010600030101010101" pitchFamily="2" charset="-122"/>
                <a:cs typeface="宋体" panose="02010600030101010101" pitchFamily="2" charset="-122"/>
              </a:rPr>
              <a:t>话剧《茶馆》中，裕泰茶馆的掌柜</a:t>
            </a:r>
            <a:r>
              <a:rPr sz="2800" b="0" dirty="0">
                <a:latin typeface="宋体" panose="02010600030101010101" pitchFamily="2" charset="-122"/>
                <a:cs typeface="宋体" panose="02010600030101010101" pitchFamily="2" charset="-122"/>
              </a:rPr>
              <a:t>是</a:t>
            </a:r>
            <a:r>
              <a:rPr sz="2800" b="0" spc="-5" dirty="0">
                <a:latin typeface="宋体" panose="02010600030101010101" pitchFamily="2" charset="-122"/>
                <a:cs typeface="宋体" panose="02010600030101010101" pitchFamily="2" charset="-122"/>
              </a:rPr>
              <a:t>（</a:t>
            </a:r>
            <a:r>
              <a:rPr sz="2800" b="0" spc="-605" dirty="0">
                <a:latin typeface="宋体" panose="02010600030101010101" pitchFamily="2" charset="-122"/>
                <a:cs typeface="宋体" panose="02010600030101010101" pitchFamily="2" charset="-122"/>
              </a:rPr>
              <a:t> </a:t>
            </a:r>
            <a:r>
              <a:rPr sz="2800" b="0" spc="-5" dirty="0">
                <a:latin typeface="宋体" panose="02010600030101010101" pitchFamily="2" charset="-122"/>
                <a:cs typeface="宋体" panose="02010600030101010101" pitchFamily="2" charset="-122"/>
              </a:rPr>
              <a:t>）</a:t>
            </a:r>
            <a:endParaRPr sz="2800">
              <a:latin typeface="宋体" panose="02010600030101010101" pitchFamily="2" charset="-122"/>
              <a:cs typeface="宋体" panose="02010600030101010101" pitchFamily="2" charset="-122"/>
            </a:endParaRPr>
          </a:p>
          <a:p>
            <a:pPr marL="12700" marR="5059680" algn="just">
              <a:lnSpc>
                <a:spcPct val="150000"/>
              </a:lnSpc>
            </a:pPr>
            <a:r>
              <a:rPr sz="2800" b="0" spc="-5" dirty="0">
                <a:latin typeface="Arial" panose="020B0604020202020204"/>
                <a:cs typeface="Arial" panose="020B0604020202020204"/>
              </a:rPr>
              <a:t>A:</a:t>
            </a:r>
            <a:r>
              <a:rPr sz="2800" b="0" spc="-5" dirty="0">
                <a:latin typeface="宋体" panose="02010600030101010101" pitchFamily="2" charset="-122"/>
                <a:cs typeface="宋体" panose="02010600030101010101" pitchFamily="2" charset="-122"/>
              </a:rPr>
              <a:t>庞太监 </a:t>
            </a:r>
            <a:r>
              <a:rPr sz="2800" b="0" spc="-5" dirty="0">
                <a:latin typeface="Arial" panose="020B0604020202020204"/>
                <a:cs typeface="Arial" panose="020B0604020202020204"/>
              </a:rPr>
              <a:t>B:</a:t>
            </a:r>
            <a:r>
              <a:rPr sz="2800" b="0" spc="-5" dirty="0">
                <a:latin typeface="宋体" panose="02010600030101010101" pitchFamily="2" charset="-122"/>
                <a:cs typeface="宋体" panose="02010600030101010101" pitchFamily="2" charset="-122"/>
              </a:rPr>
              <a:t>秦仲义 </a:t>
            </a:r>
            <a:r>
              <a:rPr sz="2800" b="0" spc="-5" dirty="0">
                <a:latin typeface="Arial" panose="020B0604020202020204"/>
                <a:cs typeface="Arial" panose="020B0604020202020204"/>
              </a:rPr>
              <a:t>C:</a:t>
            </a:r>
            <a:r>
              <a:rPr sz="2800" b="0" spc="-5" dirty="0">
                <a:latin typeface="宋体" panose="02010600030101010101" pitchFamily="2" charset="-122"/>
                <a:cs typeface="宋体" panose="02010600030101010101" pitchFamily="2" charset="-122"/>
              </a:rPr>
              <a:t>常四爷 </a:t>
            </a:r>
            <a:r>
              <a:rPr sz="2800" spc="-10" dirty="0">
                <a:solidFill>
                  <a:srgbClr val="C00000"/>
                </a:solidFill>
                <a:latin typeface="Arial" panose="020B0604020202020204"/>
                <a:cs typeface="Arial" panose="020B0604020202020204"/>
              </a:rPr>
              <a:t>D</a:t>
            </a:r>
            <a:r>
              <a:rPr sz="2800" spc="-5" dirty="0">
                <a:solidFill>
                  <a:srgbClr val="C00000"/>
                </a:solidFill>
                <a:latin typeface="Arial" panose="020B0604020202020204"/>
                <a:cs typeface="Arial" panose="020B0604020202020204"/>
              </a:rPr>
              <a:t>:</a:t>
            </a:r>
            <a:r>
              <a:rPr sz="2800" spc="-5" dirty="0">
                <a:solidFill>
                  <a:srgbClr val="C00000"/>
                </a:solidFill>
                <a:latin typeface="宋体" panose="02010600030101010101" pitchFamily="2" charset="-122"/>
                <a:cs typeface="宋体" panose="02010600030101010101" pitchFamily="2" charset="-122"/>
              </a:rPr>
              <a:t>王利发</a:t>
            </a:r>
            <a:endParaRPr sz="2800">
              <a:latin typeface="宋体" panose="02010600030101010101" pitchFamily="2" charset="-122"/>
              <a:cs typeface="宋体" panose="02010600030101010101" pitchFamily="2" charset="-122"/>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7" name="object 7"/>
          <p:cNvSpPr txBox="1"/>
          <p:nvPr/>
        </p:nvSpPr>
        <p:spPr>
          <a:xfrm>
            <a:off x="757529" y="390525"/>
            <a:ext cx="151638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微软雅黑" panose="020B0503020204020204" charset="-122"/>
                <a:cs typeface="微软雅黑" panose="020B0503020204020204" charset="-122"/>
              </a:rPr>
              <a:t>真 题 演</a:t>
            </a:r>
            <a:r>
              <a:rPr sz="2400" b="1" spc="-110"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练</a:t>
            </a:r>
            <a:endParaRPr sz="2400">
              <a:latin typeface="微软雅黑" panose="020B0503020204020204" charset="-122"/>
              <a:cs typeface="微软雅黑" panose="020B050302020402020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p:nvPr/>
        </p:nvSpPr>
        <p:spPr>
          <a:xfrm>
            <a:off x="11184635" y="1397508"/>
            <a:ext cx="905510" cy="222885"/>
          </a:xfrm>
          <a:custGeom>
            <a:avLst/>
            <a:gdLst/>
            <a:ahLst/>
            <a:cxnLst/>
            <a:rect l="l" t="t" r="r" b="b"/>
            <a:pathLst>
              <a:path w="905509" h="222884">
                <a:moveTo>
                  <a:pt x="0" y="222503"/>
                </a:moveTo>
                <a:lnTo>
                  <a:pt x="905255" y="222503"/>
                </a:lnTo>
                <a:lnTo>
                  <a:pt x="905255" y="0"/>
                </a:lnTo>
                <a:lnTo>
                  <a:pt x="0" y="0"/>
                </a:lnTo>
                <a:lnTo>
                  <a:pt x="0" y="222503"/>
                </a:lnTo>
                <a:close/>
              </a:path>
            </a:pathLst>
          </a:custGeom>
          <a:ln w="12192">
            <a:solidFill>
              <a:srgbClr val="333399"/>
            </a:solidFill>
          </a:ln>
        </p:spPr>
        <p:txBody>
          <a:bodyPr wrap="square" lIns="0" tIns="0" rIns="0" bIns="0" rtlCol="0"/>
          <a:lstStyle/>
          <a:p/>
        </p:txBody>
      </p:sp>
      <p:sp>
        <p:nvSpPr>
          <p:cNvPr id="7" name="object 7"/>
          <p:cNvSpPr txBox="1">
            <a:spLocks noGrp="1"/>
          </p:cNvSpPr>
          <p:nvPr>
            <p:ph type="title"/>
          </p:nvPr>
        </p:nvSpPr>
        <p:spPr>
          <a:xfrm>
            <a:off x="861771" y="470154"/>
            <a:ext cx="3013075" cy="406400"/>
          </a:xfrm>
          <a:prstGeom prst="rect">
            <a:avLst/>
          </a:prstGeom>
        </p:spPr>
        <p:txBody>
          <a:bodyPr vert="horz" wrap="square" lIns="0" tIns="12065" rIns="0" bIns="0" rtlCol="0">
            <a:spAutoFit/>
          </a:bodyPr>
          <a:lstStyle/>
          <a:p>
            <a:pPr marL="12700">
              <a:lnSpc>
                <a:spcPct val="100000"/>
              </a:lnSpc>
              <a:spcBef>
                <a:spcPts val="95"/>
              </a:spcBef>
              <a:tabLst>
                <a:tab pos="1731645" algn="l"/>
              </a:tabLst>
            </a:pPr>
            <a:r>
              <a:rPr spc="-5" dirty="0"/>
              <a:t>4</a:t>
            </a:r>
            <a:r>
              <a:rPr spc="-15" dirty="0"/>
              <a:t>.</a:t>
            </a:r>
            <a:r>
              <a:rPr spc="-5" dirty="0"/>
              <a:t>6</a:t>
            </a:r>
            <a:r>
              <a:rPr spc="5" dirty="0"/>
              <a:t> </a:t>
            </a:r>
            <a:r>
              <a:rPr spc="-5" dirty="0"/>
              <a:t>第六节</a:t>
            </a:r>
            <a:r>
              <a:rPr dirty="0"/>
              <a:t>	</a:t>
            </a:r>
            <a:r>
              <a:rPr spc="-5" dirty="0"/>
              <a:t>文革文学</a:t>
            </a:r>
            <a:endParaRPr spc="-5" dirty="0"/>
          </a:p>
        </p:txBody>
      </p:sp>
      <p:sp>
        <p:nvSpPr>
          <p:cNvPr id="8" name="object 8"/>
          <p:cNvSpPr txBox="1"/>
          <p:nvPr/>
        </p:nvSpPr>
        <p:spPr>
          <a:xfrm>
            <a:off x="118363" y="1104137"/>
            <a:ext cx="11817350" cy="3776345"/>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微软雅黑" panose="020B0503020204020204" charset="-122"/>
                <a:ea typeface="微软雅黑" panose="020B0503020204020204" charset="-122"/>
                <a:cs typeface="微软雅黑" panose="020B0503020204020204" charset="-122"/>
              </a:rPr>
              <a:t>（一）文化大革命概述：</a:t>
            </a:r>
            <a:endParaRPr sz="22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525"/>
              </a:spcBef>
            </a:pPr>
            <a:r>
              <a:rPr sz="2400" b="1" spc="-5" dirty="0">
                <a:latin typeface="微软雅黑" panose="020B0503020204020204" charset="-122"/>
                <a:ea typeface="微软雅黑" panose="020B0503020204020204" charset="-122"/>
                <a:cs typeface="微软雅黑" panose="020B0503020204020204" charset="-122"/>
              </a:rPr>
              <a:t>1.时间：1966年5月-1976</a:t>
            </a:r>
            <a:r>
              <a:rPr sz="2400" b="1" spc="5" dirty="0">
                <a:latin typeface="微软雅黑" panose="020B0503020204020204" charset="-122"/>
                <a:ea typeface="微软雅黑" panose="020B0503020204020204" charset="-122"/>
                <a:cs typeface="微软雅黑" panose="020B0503020204020204" charset="-122"/>
              </a:rPr>
              <a:t>年</a:t>
            </a:r>
            <a:r>
              <a:rPr lang="en-US" sz="2400" b="1" spc="5" dirty="0">
                <a:latin typeface="微软雅黑" panose="020B0503020204020204" charset="-122"/>
                <a:ea typeface="微软雅黑" panose="020B0503020204020204" charset="-122"/>
                <a:cs typeface="微软雅黑" panose="020B0503020204020204" charset="-122"/>
              </a:rPr>
              <a:t>10</a:t>
            </a:r>
            <a:r>
              <a:rPr sz="2400" b="1" spc="-5" dirty="0">
                <a:latin typeface="微软雅黑" panose="020B0503020204020204" charset="-122"/>
                <a:ea typeface="微软雅黑" panose="020B0503020204020204" charset="-122"/>
                <a:cs typeface="微软雅黑" panose="020B0503020204020204" charset="-122"/>
              </a:rPr>
              <a:t>月十年“文革”</a:t>
            </a:r>
            <a:endParaRPr sz="2400" b="1">
              <a:latin typeface="微软雅黑" panose="020B0503020204020204" charset="-122"/>
              <a:ea typeface="微软雅黑" panose="020B0503020204020204" charset="-122"/>
              <a:cs typeface="微软雅黑" panose="020B0503020204020204" charset="-122"/>
            </a:endParaRPr>
          </a:p>
          <a:p>
            <a:pPr marL="264795" indent="-252730">
              <a:lnSpc>
                <a:spcPct val="100000"/>
              </a:lnSpc>
              <a:spcBef>
                <a:spcPts val="2595"/>
              </a:spcBef>
              <a:buSzPct val="96000"/>
              <a:buFont typeface="΢"/>
              <a:buAutoNum type="arabicPeriod" startAt="2"/>
              <a:tabLst>
                <a:tab pos="265430" algn="l"/>
              </a:tabLst>
            </a:pPr>
            <a:r>
              <a:rPr sz="2400" b="1" dirty="0">
                <a:latin typeface="微软雅黑" panose="020B0503020204020204" charset="-122"/>
                <a:ea typeface="微软雅黑" panose="020B0503020204020204" charset="-122"/>
                <a:cs typeface="微软雅黑" panose="020B0503020204020204" charset="-122"/>
              </a:rPr>
              <a:t>结束</a:t>
            </a:r>
            <a:r>
              <a:rPr sz="2400" b="1" spc="-5" dirty="0">
                <a:latin typeface="微软雅黑" panose="020B0503020204020204" charset="-122"/>
                <a:ea typeface="微软雅黑" panose="020B0503020204020204" charset="-122"/>
                <a:cs typeface="微软雅黑" panose="020B0503020204020204" charset="-122"/>
              </a:rPr>
              <a:t>：1976</a:t>
            </a:r>
            <a:r>
              <a:rPr sz="2400" b="1" dirty="0">
                <a:latin typeface="微软雅黑" panose="020B0503020204020204" charset="-122"/>
                <a:ea typeface="微软雅黑" panose="020B0503020204020204" charset="-122"/>
                <a:cs typeface="微软雅黑" panose="020B0503020204020204" charset="-122"/>
              </a:rPr>
              <a:t>年清明前后，“天安门诗歌”运动，预告了一个重要历史转折点的到来。</a:t>
            </a:r>
            <a:endParaRPr sz="2400" b="1">
              <a:latin typeface="微软雅黑" panose="020B0503020204020204" charset="-122"/>
              <a:ea typeface="微软雅黑" panose="020B0503020204020204" charset="-122"/>
              <a:cs typeface="微软雅黑" panose="020B0503020204020204" charset="-122"/>
            </a:endParaRPr>
          </a:p>
          <a:p>
            <a:pPr marL="264795" indent="-252730">
              <a:lnSpc>
                <a:spcPct val="100000"/>
              </a:lnSpc>
              <a:spcBef>
                <a:spcPts val="2590"/>
              </a:spcBef>
              <a:buSzPct val="96000"/>
              <a:buFont typeface="΢"/>
              <a:buAutoNum type="arabicPeriod" startAt="2"/>
              <a:tabLst>
                <a:tab pos="265430" algn="l"/>
              </a:tabLst>
            </a:pPr>
            <a:r>
              <a:rPr sz="2400" b="1" dirty="0">
                <a:latin typeface="微软雅黑" panose="020B0503020204020204" charset="-122"/>
                <a:ea typeface="微软雅黑" panose="020B0503020204020204" charset="-122"/>
                <a:cs typeface="微软雅黑" panose="020B0503020204020204" charset="-122"/>
              </a:rPr>
              <a:t>前奏：</a:t>
            </a:r>
            <a:endParaRPr sz="2400" b="1">
              <a:latin typeface="微软雅黑" panose="020B0503020204020204" charset="-122"/>
              <a:ea typeface="微软雅黑" panose="020B0503020204020204" charset="-122"/>
              <a:cs typeface="微软雅黑" panose="020B0503020204020204" charset="-122"/>
            </a:endParaRPr>
          </a:p>
          <a:p>
            <a:pPr marL="12700" marR="5080">
              <a:lnSpc>
                <a:spcPct val="170000"/>
              </a:lnSpc>
              <a:spcBef>
                <a:spcPts val="575"/>
              </a:spcBef>
            </a:pPr>
            <a:r>
              <a:rPr sz="2400" b="1" spc="-5" dirty="0">
                <a:latin typeface="微软雅黑" panose="020B0503020204020204" charset="-122"/>
                <a:ea typeface="微软雅黑" panose="020B0503020204020204" charset="-122"/>
                <a:cs typeface="微软雅黑" panose="020B0503020204020204" charset="-122"/>
              </a:rPr>
              <a:t>1966</a:t>
            </a:r>
            <a:r>
              <a:rPr sz="2400" b="1" dirty="0">
                <a:latin typeface="微软雅黑" panose="020B0503020204020204" charset="-122"/>
                <a:ea typeface="微软雅黑" panose="020B0503020204020204" charset="-122"/>
                <a:cs typeface="微软雅黑" panose="020B0503020204020204" charset="-122"/>
              </a:rPr>
              <a:t>年</a:t>
            </a: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月</a:t>
            </a: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日至</a:t>
            </a:r>
            <a:r>
              <a:rPr sz="2400" b="1" spc="5" dirty="0">
                <a:latin typeface="微软雅黑" panose="020B0503020204020204" charset="-122"/>
                <a:ea typeface="微软雅黑" panose="020B0503020204020204" charset="-122"/>
                <a:cs typeface="微软雅黑" panose="020B0503020204020204" charset="-122"/>
              </a:rPr>
              <a:t>2</a:t>
            </a:r>
            <a:r>
              <a:rPr sz="2400" b="1" spc="-5" dirty="0">
                <a:latin typeface="微软雅黑" panose="020B0503020204020204" charset="-122"/>
                <a:ea typeface="微软雅黑" panose="020B0503020204020204" charset="-122"/>
                <a:cs typeface="微软雅黑" panose="020B0503020204020204" charset="-122"/>
              </a:rPr>
              <a:t>0</a:t>
            </a:r>
            <a:r>
              <a:rPr sz="2400" b="1" dirty="0">
                <a:latin typeface="微软雅黑" panose="020B0503020204020204" charset="-122"/>
                <a:ea typeface="微软雅黑" panose="020B0503020204020204" charset="-122"/>
                <a:cs typeface="微软雅黑" panose="020B0503020204020204" charset="-122"/>
              </a:rPr>
              <a:t>日，林彪委托江青在上海召开了部队文艺工作座谈会，形成了《部队文艺工作座谈会纪要》</a:t>
            </a:r>
            <a:endParaRPr sz="2400" b="1">
              <a:latin typeface="微软雅黑" panose="020B0503020204020204" charset="-122"/>
              <a:ea typeface="微软雅黑" panose="020B0503020204020204" charset="-122"/>
              <a:cs typeface="微软雅黑" panose="020B0503020204020204" charset="-122"/>
            </a:endParaRPr>
          </a:p>
        </p:txBody>
      </p:sp>
      <p:pic>
        <p:nvPicPr>
          <p:cNvPr id="9" name="object 9"/>
          <p:cNvPicPr/>
          <p:nvPr/>
        </p:nvPicPr>
        <p:blipFill>
          <a:blip r:embed="rId4" cstate="print"/>
          <a:stretch>
            <a:fillRect/>
          </a:stretch>
        </p:blipFill>
        <p:spPr>
          <a:xfrm>
            <a:off x="9409176" y="0"/>
            <a:ext cx="2782824" cy="1668779"/>
          </a:xfrm>
          <a:prstGeom prst="rect">
            <a:avLst/>
          </a:prstGeom>
        </p:spPr>
      </p:pic>
      <p:sp>
        <p:nvSpPr>
          <p:cNvPr id="10" name="object 10"/>
          <p:cNvSpPr txBox="1"/>
          <p:nvPr/>
        </p:nvSpPr>
        <p:spPr>
          <a:xfrm>
            <a:off x="714248" y="142112"/>
            <a:ext cx="113982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7E7E7E"/>
                </a:solidFill>
                <a:latin typeface="微软雅黑" panose="020B0503020204020204" charset="-122"/>
                <a:cs typeface="微软雅黑" panose="020B0503020204020204" charset="-122"/>
              </a:rPr>
              <a:t>4.6.1</a:t>
            </a:r>
            <a:r>
              <a:rPr sz="1400" dirty="0">
                <a:solidFill>
                  <a:srgbClr val="7E7E7E"/>
                </a:solidFill>
                <a:latin typeface="微软雅黑" panose="020B0503020204020204" charset="-122"/>
                <a:cs typeface="微软雅黑" panose="020B0503020204020204" charset="-122"/>
              </a:rPr>
              <a:t>一、概述</a:t>
            </a:r>
            <a:endParaRPr sz="1400">
              <a:latin typeface="微软雅黑" panose="020B0503020204020204" charset="-122"/>
              <a:cs typeface="微软雅黑" panose="020B0503020204020204" charset="-122"/>
            </a:endParaRPr>
          </a:p>
        </p:txBody>
      </p:sp>
      <p:sp>
        <p:nvSpPr>
          <p:cNvPr id="11" name="object 11"/>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grpSp>
        <p:nvGrpSpPr>
          <p:cNvPr id="6" name="object 6"/>
          <p:cNvGrpSpPr/>
          <p:nvPr/>
        </p:nvGrpSpPr>
        <p:grpSpPr>
          <a:xfrm>
            <a:off x="9409176" y="0"/>
            <a:ext cx="2783205" cy="1668780"/>
            <a:chOff x="9409176" y="0"/>
            <a:chExt cx="2783205" cy="1668780"/>
          </a:xfrm>
        </p:grpSpPr>
        <p:sp>
          <p:nvSpPr>
            <p:cNvPr id="7" name="object 7"/>
            <p:cNvSpPr/>
            <p:nvPr/>
          </p:nvSpPr>
          <p:spPr>
            <a:xfrm>
              <a:off x="11184636" y="1397508"/>
              <a:ext cx="905510" cy="222885"/>
            </a:xfrm>
            <a:custGeom>
              <a:avLst/>
              <a:gdLst/>
              <a:ahLst/>
              <a:cxnLst/>
              <a:rect l="l" t="t" r="r" b="b"/>
              <a:pathLst>
                <a:path w="905509" h="222884">
                  <a:moveTo>
                    <a:pt x="0" y="222503"/>
                  </a:moveTo>
                  <a:lnTo>
                    <a:pt x="905255" y="222503"/>
                  </a:lnTo>
                  <a:lnTo>
                    <a:pt x="905255" y="0"/>
                  </a:lnTo>
                  <a:lnTo>
                    <a:pt x="0" y="0"/>
                  </a:lnTo>
                  <a:lnTo>
                    <a:pt x="0" y="222503"/>
                  </a:lnTo>
                  <a:close/>
                </a:path>
              </a:pathLst>
            </a:custGeom>
            <a:ln w="12192">
              <a:solidFill>
                <a:srgbClr val="333399"/>
              </a:solidFill>
            </a:ln>
          </p:spPr>
          <p:txBody>
            <a:bodyPr wrap="square" lIns="0" tIns="0" rIns="0" bIns="0" rtlCol="0"/>
            <a:lstStyle/>
            <a:p/>
          </p:txBody>
        </p:sp>
        <p:pic>
          <p:nvPicPr>
            <p:cNvPr id="8" name="object 8"/>
            <p:cNvPicPr/>
            <p:nvPr/>
          </p:nvPicPr>
          <p:blipFill>
            <a:blip r:embed="rId4" cstate="print"/>
            <a:stretch>
              <a:fillRect/>
            </a:stretch>
          </p:blipFill>
          <p:spPr>
            <a:xfrm>
              <a:off x="9409176" y="0"/>
              <a:ext cx="2782824" cy="1668779"/>
            </a:xfrm>
            <a:prstGeom prst="rect">
              <a:avLst/>
            </a:prstGeom>
          </p:spPr>
        </p:pic>
      </p:grpSp>
      <p:sp>
        <p:nvSpPr>
          <p:cNvPr id="9" name="object 9"/>
          <p:cNvSpPr txBox="1">
            <a:spLocks noGrp="1"/>
          </p:cNvSpPr>
          <p:nvPr>
            <p:ph type="title"/>
          </p:nvPr>
        </p:nvSpPr>
        <p:spPr>
          <a:xfrm>
            <a:off x="861771" y="470154"/>
            <a:ext cx="3013075" cy="406400"/>
          </a:xfrm>
          <a:prstGeom prst="rect">
            <a:avLst/>
          </a:prstGeom>
        </p:spPr>
        <p:txBody>
          <a:bodyPr vert="horz" wrap="square" lIns="0" tIns="12065" rIns="0" bIns="0" rtlCol="0">
            <a:spAutoFit/>
          </a:bodyPr>
          <a:lstStyle/>
          <a:p>
            <a:pPr marL="12700">
              <a:lnSpc>
                <a:spcPct val="100000"/>
              </a:lnSpc>
              <a:spcBef>
                <a:spcPts val="95"/>
              </a:spcBef>
              <a:tabLst>
                <a:tab pos="1731645" algn="l"/>
              </a:tabLst>
            </a:pPr>
            <a:r>
              <a:rPr spc="-5" dirty="0"/>
              <a:t>4</a:t>
            </a:r>
            <a:r>
              <a:rPr spc="-15" dirty="0"/>
              <a:t>.</a:t>
            </a:r>
            <a:r>
              <a:rPr spc="-5" dirty="0"/>
              <a:t>6</a:t>
            </a:r>
            <a:r>
              <a:rPr spc="5" dirty="0"/>
              <a:t> </a:t>
            </a:r>
            <a:r>
              <a:rPr spc="-5" dirty="0"/>
              <a:t>第六节</a:t>
            </a:r>
            <a:r>
              <a:rPr dirty="0"/>
              <a:t>	</a:t>
            </a:r>
            <a:r>
              <a:rPr spc="-5" dirty="0"/>
              <a:t>文革文学</a:t>
            </a:r>
            <a:endParaRPr spc="-5" dirty="0"/>
          </a:p>
        </p:txBody>
      </p:sp>
      <p:sp>
        <p:nvSpPr>
          <p:cNvPr id="10" name="object 10"/>
          <p:cNvSpPr txBox="1"/>
          <p:nvPr/>
        </p:nvSpPr>
        <p:spPr>
          <a:xfrm>
            <a:off x="118363" y="1541221"/>
            <a:ext cx="5911215" cy="391795"/>
          </a:xfrm>
          <a:prstGeom prst="rect">
            <a:avLst/>
          </a:prstGeom>
        </p:spPr>
        <p:txBody>
          <a:bodyPr vert="horz" wrap="square" lIns="0" tIns="0" rIns="0" bIns="0" rtlCol="0">
            <a:spAutoFit/>
          </a:bodyPr>
          <a:lstStyle/>
          <a:p>
            <a:pPr marL="12700">
              <a:lnSpc>
                <a:spcPts val="3060"/>
              </a:lnSpc>
            </a:pPr>
            <a:r>
              <a:rPr sz="2800" spc="-5" dirty="0">
                <a:latin typeface="微软雅黑" panose="020B0503020204020204" charset="-122"/>
                <a:cs typeface="微软雅黑" panose="020B0503020204020204" charset="-122"/>
              </a:rPr>
              <a:t>1.</a:t>
            </a:r>
            <a:r>
              <a:rPr sz="2800" spc="-60" dirty="0">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“文艺黑线专政</a:t>
            </a:r>
            <a:r>
              <a:rPr sz="2400" b="1" spc="-20" dirty="0">
                <a:solidFill>
                  <a:srgbClr val="C00000"/>
                </a:solidFill>
                <a:latin typeface="微软雅黑" panose="020B0503020204020204" charset="-122"/>
                <a:cs typeface="微软雅黑" panose="020B0503020204020204" charset="-122"/>
              </a:rPr>
              <a:t>论</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是</a:t>
            </a:r>
            <a:r>
              <a:rPr sz="2400" spc="-5" dirty="0">
                <a:latin typeface="微软雅黑" panose="020B0503020204020204" charset="-122"/>
                <a:cs typeface="微软雅黑" panose="020B0503020204020204" charset="-122"/>
              </a:rPr>
              <a:t>《纪要》的</a:t>
            </a:r>
            <a:r>
              <a:rPr sz="2400" b="1" spc="-5" dirty="0">
                <a:solidFill>
                  <a:srgbClr val="C00000"/>
                </a:solidFill>
                <a:latin typeface="微软雅黑" panose="020B0503020204020204" charset="-122"/>
                <a:cs typeface="微软雅黑" panose="020B0503020204020204" charset="-122"/>
              </a:rPr>
              <a:t>核心</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p:txBody>
      </p:sp>
      <p:sp>
        <p:nvSpPr>
          <p:cNvPr id="11" name="object 11"/>
          <p:cNvSpPr txBox="1"/>
          <p:nvPr/>
        </p:nvSpPr>
        <p:spPr>
          <a:xfrm>
            <a:off x="118363" y="2186432"/>
            <a:ext cx="9779000" cy="2265045"/>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ea typeface="微软雅黑" panose="020B0503020204020204" charset="-122"/>
                <a:cs typeface="微软雅黑" panose="020B0503020204020204" charset="-122"/>
              </a:rPr>
              <a:t>把</a:t>
            </a:r>
            <a:r>
              <a:rPr sz="2400" spc="-5" dirty="0">
                <a:latin typeface="微软雅黑" panose="020B0503020204020204" charset="-122"/>
                <a:ea typeface="微软雅黑" panose="020B0503020204020204" charset="-122"/>
                <a:cs typeface="微软雅黑" panose="020B0503020204020204" charset="-122"/>
              </a:rPr>
              <a:t>1949</a:t>
            </a:r>
            <a:r>
              <a:rPr sz="2400" dirty="0">
                <a:latin typeface="微软雅黑" panose="020B0503020204020204" charset="-122"/>
                <a:ea typeface="微软雅黑" panose="020B0503020204020204" charset="-122"/>
                <a:cs typeface="微软雅黑" panose="020B0503020204020204" charset="-122"/>
              </a:rPr>
              <a:t>年以来文艺理论方面的代表性论点归纳为</a:t>
            </a:r>
            <a:r>
              <a:rPr sz="2400" b="1" dirty="0">
                <a:solidFill>
                  <a:srgbClr val="C00000"/>
                </a:solidFill>
                <a:latin typeface="微软雅黑" panose="020B0503020204020204" charset="-122"/>
                <a:ea typeface="微软雅黑" panose="020B0503020204020204" charset="-122"/>
                <a:cs typeface="微软雅黑" panose="020B0503020204020204" charset="-122"/>
              </a:rPr>
              <a:t>“黑八论”：</a:t>
            </a:r>
            <a:endParaRPr sz="2400">
              <a:latin typeface="微软雅黑" panose="020B0503020204020204" charset="-122"/>
              <a:ea typeface="微软雅黑" panose="020B0503020204020204" charset="-122"/>
              <a:cs typeface="微软雅黑" panose="020B0503020204020204" charset="-122"/>
            </a:endParaRPr>
          </a:p>
          <a:p>
            <a:pPr marL="12700" marR="5080">
              <a:lnSpc>
                <a:spcPct val="170000"/>
              </a:lnSpc>
            </a:pPr>
            <a:r>
              <a:rPr sz="2400" dirty="0">
                <a:latin typeface="微软雅黑" panose="020B0503020204020204" charset="-122"/>
                <a:ea typeface="微软雅黑" panose="020B0503020204020204" charset="-122"/>
                <a:cs typeface="微软雅黑" panose="020B0503020204020204" charset="-122"/>
              </a:rPr>
              <a:t>即</a:t>
            </a:r>
            <a:r>
              <a:rPr sz="2400" b="1" dirty="0">
                <a:solidFill>
                  <a:srgbClr val="C00000"/>
                </a:solidFill>
                <a:latin typeface="微软雅黑" panose="020B0503020204020204" charset="-122"/>
                <a:ea typeface="微软雅黑" panose="020B0503020204020204" charset="-122"/>
                <a:cs typeface="微软雅黑" panose="020B0503020204020204" charset="-122"/>
              </a:rPr>
              <a:t>“写真实”论、“现实主义广阔的道路”论、“现实主义的深化”论、 反“题材决定”论、“中间人物”论、反“火药味”论、 “时代精神汇合”论和“离经叛道”</a:t>
            </a:r>
            <a:r>
              <a:rPr sz="2400" b="1" spc="5" dirty="0">
                <a:solidFill>
                  <a:srgbClr val="C00000"/>
                </a:solidFill>
                <a:latin typeface="微软雅黑" panose="020B0503020204020204" charset="-122"/>
                <a:ea typeface="微软雅黑" panose="020B0503020204020204" charset="-122"/>
                <a:cs typeface="微软雅黑" panose="020B0503020204020204" charset="-122"/>
              </a:rPr>
              <a:t>论</a:t>
            </a:r>
            <a:r>
              <a:rPr sz="2400" dirty="0">
                <a:latin typeface="微软雅黑" panose="020B0503020204020204" charset="-122"/>
                <a:ea typeface="微软雅黑" panose="020B0503020204020204" charset="-122"/>
                <a:cs typeface="微软雅黑" panose="020B0503020204020204" charset="-122"/>
              </a:rPr>
              <a:t>。</a:t>
            </a:r>
            <a:endParaRPr sz="2400">
              <a:latin typeface="微软雅黑" panose="020B0503020204020204" charset="-122"/>
              <a:ea typeface="微软雅黑" panose="020B0503020204020204" charset="-122"/>
              <a:cs typeface="微软雅黑" panose="020B0503020204020204" charset="-122"/>
            </a:endParaRPr>
          </a:p>
        </p:txBody>
      </p:sp>
      <p:grpSp>
        <p:nvGrpSpPr>
          <p:cNvPr id="12" name="object 12"/>
          <p:cNvGrpSpPr/>
          <p:nvPr/>
        </p:nvGrpSpPr>
        <p:grpSpPr>
          <a:xfrm>
            <a:off x="7103364" y="1412747"/>
            <a:ext cx="965200" cy="532130"/>
            <a:chOff x="7103364" y="1412747"/>
            <a:chExt cx="965200" cy="532130"/>
          </a:xfrm>
        </p:grpSpPr>
        <p:sp>
          <p:nvSpPr>
            <p:cNvPr id="13" name="object 13"/>
            <p:cNvSpPr/>
            <p:nvPr/>
          </p:nvSpPr>
          <p:spPr>
            <a:xfrm>
              <a:off x="7117842" y="1427225"/>
              <a:ext cx="935990" cy="502920"/>
            </a:xfrm>
            <a:custGeom>
              <a:avLst/>
              <a:gdLst/>
              <a:ahLst/>
              <a:cxnLst/>
              <a:rect l="l" t="t" r="r" b="b"/>
              <a:pathLst>
                <a:path w="935990" h="502919">
                  <a:moveTo>
                    <a:pt x="684276" y="0"/>
                  </a:moveTo>
                  <a:lnTo>
                    <a:pt x="0" y="0"/>
                  </a:lnTo>
                  <a:lnTo>
                    <a:pt x="0" y="502920"/>
                  </a:lnTo>
                  <a:lnTo>
                    <a:pt x="684276" y="502920"/>
                  </a:lnTo>
                  <a:lnTo>
                    <a:pt x="935735" y="251460"/>
                  </a:lnTo>
                  <a:lnTo>
                    <a:pt x="684276" y="0"/>
                  </a:lnTo>
                  <a:close/>
                </a:path>
              </a:pathLst>
            </a:custGeom>
            <a:solidFill>
              <a:srgbClr val="00AF50"/>
            </a:solidFill>
          </p:spPr>
          <p:txBody>
            <a:bodyPr wrap="square" lIns="0" tIns="0" rIns="0" bIns="0" rtlCol="0"/>
            <a:lstStyle/>
            <a:p/>
          </p:txBody>
        </p:sp>
        <p:sp>
          <p:nvSpPr>
            <p:cNvPr id="14" name="object 14"/>
            <p:cNvSpPr/>
            <p:nvPr/>
          </p:nvSpPr>
          <p:spPr>
            <a:xfrm>
              <a:off x="7117842" y="1427225"/>
              <a:ext cx="935990" cy="502920"/>
            </a:xfrm>
            <a:custGeom>
              <a:avLst/>
              <a:gdLst/>
              <a:ahLst/>
              <a:cxnLst/>
              <a:rect l="l" t="t" r="r" b="b"/>
              <a:pathLst>
                <a:path w="935990" h="502919">
                  <a:moveTo>
                    <a:pt x="0" y="0"/>
                  </a:moveTo>
                  <a:lnTo>
                    <a:pt x="684276" y="0"/>
                  </a:lnTo>
                  <a:lnTo>
                    <a:pt x="935735" y="251460"/>
                  </a:lnTo>
                  <a:lnTo>
                    <a:pt x="684276" y="502920"/>
                  </a:lnTo>
                  <a:lnTo>
                    <a:pt x="0" y="502920"/>
                  </a:lnTo>
                  <a:lnTo>
                    <a:pt x="0" y="0"/>
                  </a:lnTo>
                  <a:close/>
                </a:path>
              </a:pathLst>
            </a:custGeom>
            <a:ln w="28956">
              <a:solidFill>
                <a:srgbClr val="00AF50"/>
              </a:solidFill>
            </a:ln>
          </p:spPr>
          <p:txBody>
            <a:bodyPr wrap="square" lIns="0" tIns="0" rIns="0" bIns="0" rtlCol="0"/>
            <a:lstStyle/>
            <a:p/>
          </p:txBody>
        </p:sp>
      </p:grpSp>
      <p:sp>
        <p:nvSpPr>
          <p:cNvPr id="15" name="object 15"/>
          <p:cNvSpPr txBox="1"/>
          <p:nvPr/>
        </p:nvSpPr>
        <p:spPr>
          <a:xfrm>
            <a:off x="7356729" y="1470786"/>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7" name="object 17"/>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16" name="object 16"/>
          <p:cNvSpPr txBox="1"/>
          <p:nvPr/>
        </p:nvSpPr>
        <p:spPr>
          <a:xfrm>
            <a:off x="714248" y="142112"/>
            <a:ext cx="113982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7E7E7E"/>
                </a:solidFill>
                <a:latin typeface="微软雅黑" panose="020B0503020204020204" charset="-122"/>
                <a:cs typeface="微软雅黑" panose="020B0503020204020204" charset="-122"/>
              </a:rPr>
              <a:t>4.6.1</a:t>
            </a:r>
            <a:r>
              <a:rPr sz="1400" dirty="0">
                <a:solidFill>
                  <a:srgbClr val="7E7E7E"/>
                </a:solidFill>
                <a:latin typeface="微软雅黑" panose="020B0503020204020204" charset="-122"/>
                <a:cs typeface="微软雅黑" panose="020B0503020204020204" charset="-122"/>
              </a:rPr>
              <a:t>一、概述</a:t>
            </a:r>
            <a:endParaRPr sz="1400">
              <a:latin typeface="微软雅黑" panose="020B0503020204020204" charset="-122"/>
              <a:cs typeface="微软雅黑" panose="020B050302020402020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362711"/>
            <a:ext cx="96012" cy="484631"/>
          </a:xfrm>
          <a:prstGeom prst="rect">
            <a:avLst/>
          </a:prstGeom>
        </p:spPr>
      </p:pic>
      <p:pic>
        <p:nvPicPr>
          <p:cNvPr id="3" name="object 3"/>
          <p:cNvPicPr/>
          <p:nvPr/>
        </p:nvPicPr>
        <p:blipFill>
          <a:blip r:embed="rId2" cstate="print"/>
          <a:stretch>
            <a:fillRect/>
          </a:stretch>
        </p:blipFill>
        <p:spPr>
          <a:xfrm>
            <a:off x="333756" y="362711"/>
            <a:ext cx="99059" cy="484631"/>
          </a:xfrm>
          <a:prstGeom prst="rect">
            <a:avLst/>
          </a:prstGeom>
        </p:spPr>
      </p:pic>
      <p:pic>
        <p:nvPicPr>
          <p:cNvPr id="4" name="object 4"/>
          <p:cNvPicPr/>
          <p:nvPr/>
        </p:nvPicPr>
        <p:blipFill>
          <a:blip r:embed="rId3" cstate="print"/>
          <a:stretch>
            <a:fillRect/>
          </a:stretch>
        </p:blipFill>
        <p:spPr>
          <a:xfrm>
            <a:off x="571500" y="362711"/>
            <a:ext cx="97536" cy="484631"/>
          </a:xfrm>
          <a:prstGeom prst="rect">
            <a:avLst/>
          </a:prstGeom>
        </p:spPr>
      </p:pic>
      <p:sp>
        <p:nvSpPr>
          <p:cNvPr id="5" name="object 5"/>
          <p:cNvSpPr/>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grpSp>
        <p:nvGrpSpPr>
          <p:cNvPr id="6" name="object 6"/>
          <p:cNvGrpSpPr/>
          <p:nvPr/>
        </p:nvGrpSpPr>
        <p:grpSpPr>
          <a:xfrm>
            <a:off x="9409176" y="0"/>
            <a:ext cx="2783205" cy="1668780"/>
            <a:chOff x="9409176" y="0"/>
            <a:chExt cx="2783205" cy="1668780"/>
          </a:xfrm>
        </p:grpSpPr>
        <p:sp>
          <p:nvSpPr>
            <p:cNvPr id="7" name="object 7"/>
            <p:cNvSpPr/>
            <p:nvPr/>
          </p:nvSpPr>
          <p:spPr>
            <a:xfrm>
              <a:off x="11184636" y="1397508"/>
              <a:ext cx="905510" cy="222885"/>
            </a:xfrm>
            <a:custGeom>
              <a:avLst/>
              <a:gdLst/>
              <a:ahLst/>
              <a:cxnLst/>
              <a:rect l="l" t="t" r="r" b="b"/>
              <a:pathLst>
                <a:path w="905509" h="222884">
                  <a:moveTo>
                    <a:pt x="0" y="222503"/>
                  </a:moveTo>
                  <a:lnTo>
                    <a:pt x="905255" y="222503"/>
                  </a:lnTo>
                  <a:lnTo>
                    <a:pt x="905255" y="0"/>
                  </a:lnTo>
                  <a:lnTo>
                    <a:pt x="0" y="0"/>
                  </a:lnTo>
                  <a:lnTo>
                    <a:pt x="0" y="222503"/>
                  </a:lnTo>
                  <a:close/>
                </a:path>
              </a:pathLst>
            </a:custGeom>
            <a:ln w="12192">
              <a:solidFill>
                <a:srgbClr val="333399"/>
              </a:solidFill>
            </a:ln>
          </p:spPr>
          <p:txBody>
            <a:bodyPr wrap="square" lIns="0" tIns="0" rIns="0" bIns="0" rtlCol="0"/>
            <a:lstStyle/>
            <a:p/>
          </p:txBody>
        </p:sp>
        <p:pic>
          <p:nvPicPr>
            <p:cNvPr id="8" name="object 8"/>
            <p:cNvPicPr/>
            <p:nvPr/>
          </p:nvPicPr>
          <p:blipFill>
            <a:blip r:embed="rId4" cstate="print"/>
            <a:stretch>
              <a:fillRect/>
            </a:stretch>
          </p:blipFill>
          <p:spPr>
            <a:xfrm>
              <a:off x="9409176" y="0"/>
              <a:ext cx="2782824" cy="1668779"/>
            </a:xfrm>
            <a:prstGeom prst="rect">
              <a:avLst/>
            </a:prstGeom>
          </p:spPr>
        </p:pic>
      </p:grpSp>
      <p:sp>
        <p:nvSpPr>
          <p:cNvPr id="9" name="object 9"/>
          <p:cNvSpPr txBox="1">
            <a:spLocks noGrp="1"/>
          </p:cNvSpPr>
          <p:nvPr>
            <p:ph type="title"/>
          </p:nvPr>
        </p:nvSpPr>
        <p:spPr>
          <a:xfrm>
            <a:off x="861771" y="470154"/>
            <a:ext cx="3013075" cy="406400"/>
          </a:xfrm>
          <a:prstGeom prst="rect">
            <a:avLst/>
          </a:prstGeom>
        </p:spPr>
        <p:txBody>
          <a:bodyPr vert="horz" wrap="square" lIns="0" tIns="12065" rIns="0" bIns="0" rtlCol="0">
            <a:spAutoFit/>
          </a:bodyPr>
          <a:lstStyle/>
          <a:p>
            <a:pPr marL="12700">
              <a:lnSpc>
                <a:spcPct val="100000"/>
              </a:lnSpc>
              <a:spcBef>
                <a:spcPts val="95"/>
              </a:spcBef>
              <a:tabLst>
                <a:tab pos="1731645" algn="l"/>
              </a:tabLst>
            </a:pPr>
            <a:r>
              <a:rPr spc="-5" dirty="0"/>
              <a:t>4</a:t>
            </a:r>
            <a:r>
              <a:rPr spc="-15" dirty="0"/>
              <a:t>.</a:t>
            </a:r>
            <a:r>
              <a:rPr spc="-5" dirty="0"/>
              <a:t>6</a:t>
            </a:r>
            <a:r>
              <a:rPr spc="5" dirty="0"/>
              <a:t> </a:t>
            </a:r>
            <a:r>
              <a:rPr spc="-5" dirty="0"/>
              <a:t>第六节</a:t>
            </a:r>
            <a:r>
              <a:rPr dirty="0"/>
              <a:t>	</a:t>
            </a:r>
            <a:r>
              <a:rPr spc="-5" dirty="0"/>
              <a:t>文革文学</a:t>
            </a:r>
            <a:endParaRPr spc="-5" dirty="0"/>
          </a:p>
        </p:txBody>
      </p:sp>
      <p:grpSp>
        <p:nvGrpSpPr>
          <p:cNvPr id="10" name="object 10"/>
          <p:cNvGrpSpPr/>
          <p:nvPr/>
        </p:nvGrpSpPr>
        <p:grpSpPr>
          <a:xfrm>
            <a:off x="7242047" y="950975"/>
            <a:ext cx="966469" cy="532130"/>
            <a:chOff x="7242047" y="950975"/>
            <a:chExt cx="966469" cy="532130"/>
          </a:xfrm>
        </p:grpSpPr>
        <p:sp>
          <p:nvSpPr>
            <p:cNvPr id="11" name="object 11"/>
            <p:cNvSpPr/>
            <p:nvPr/>
          </p:nvSpPr>
          <p:spPr>
            <a:xfrm>
              <a:off x="7256525" y="965453"/>
              <a:ext cx="937260" cy="502920"/>
            </a:xfrm>
            <a:custGeom>
              <a:avLst/>
              <a:gdLst/>
              <a:ahLst/>
              <a:cxnLst/>
              <a:rect l="l" t="t" r="r" b="b"/>
              <a:pathLst>
                <a:path w="937259" h="502919">
                  <a:moveTo>
                    <a:pt x="685800" y="0"/>
                  </a:moveTo>
                  <a:lnTo>
                    <a:pt x="0" y="0"/>
                  </a:lnTo>
                  <a:lnTo>
                    <a:pt x="0" y="502920"/>
                  </a:lnTo>
                  <a:lnTo>
                    <a:pt x="685800" y="502920"/>
                  </a:lnTo>
                  <a:lnTo>
                    <a:pt x="937259" y="251460"/>
                  </a:lnTo>
                  <a:lnTo>
                    <a:pt x="685800" y="0"/>
                  </a:lnTo>
                  <a:close/>
                </a:path>
              </a:pathLst>
            </a:custGeom>
            <a:solidFill>
              <a:srgbClr val="006FC0"/>
            </a:solidFill>
          </p:spPr>
          <p:txBody>
            <a:bodyPr wrap="square" lIns="0" tIns="0" rIns="0" bIns="0" rtlCol="0"/>
            <a:lstStyle/>
            <a:p/>
          </p:txBody>
        </p:sp>
        <p:sp>
          <p:nvSpPr>
            <p:cNvPr id="12" name="object 12"/>
            <p:cNvSpPr/>
            <p:nvPr/>
          </p:nvSpPr>
          <p:spPr>
            <a:xfrm>
              <a:off x="7256525" y="965453"/>
              <a:ext cx="937260" cy="502920"/>
            </a:xfrm>
            <a:custGeom>
              <a:avLst/>
              <a:gdLst/>
              <a:ahLst/>
              <a:cxnLst/>
              <a:rect l="l" t="t" r="r" b="b"/>
              <a:pathLst>
                <a:path w="937259" h="502919">
                  <a:moveTo>
                    <a:pt x="0" y="0"/>
                  </a:moveTo>
                  <a:lnTo>
                    <a:pt x="685800" y="0"/>
                  </a:lnTo>
                  <a:lnTo>
                    <a:pt x="937259" y="251460"/>
                  </a:lnTo>
                  <a:lnTo>
                    <a:pt x="685800" y="502920"/>
                  </a:lnTo>
                  <a:lnTo>
                    <a:pt x="0" y="502920"/>
                  </a:lnTo>
                  <a:lnTo>
                    <a:pt x="0" y="0"/>
                  </a:lnTo>
                  <a:close/>
                </a:path>
              </a:pathLst>
            </a:custGeom>
            <a:ln w="28956">
              <a:solidFill>
                <a:srgbClr val="006FC0"/>
              </a:solidFill>
            </a:ln>
          </p:spPr>
          <p:txBody>
            <a:bodyPr wrap="square" lIns="0" tIns="0" rIns="0" bIns="0" rtlCol="0"/>
            <a:lstStyle/>
            <a:p/>
          </p:txBody>
        </p:sp>
      </p:grpSp>
      <p:sp>
        <p:nvSpPr>
          <p:cNvPr id="13" name="object 13"/>
          <p:cNvSpPr txBox="1"/>
          <p:nvPr/>
        </p:nvSpPr>
        <p:spPr>
          <a:xfrm>
            <a:off x="92964" y="994875"/>
            <a:ext cx="11825605" cy="5003165"/>
          </a:xfrm>
          <a:prstGeom prst="rect">
            <a:avLst/>
          </a:prstGeom>
        </p:spPr>
        <p:txBody>
          <a:bodyPr vert="horz" wrap="square" lIns="0" tIns="173355" rIns="0" bIns="0" rtlCol="0">
            <a:spAutoFit/>
          </a:bodyPr>
          <a:lstStyle/>
          <a:p>
            <a:pPr marL="38100">
              <a:lnSpc>
                <a:spcPct val="100000"/>
              </a:lnSpc>
              <a:spcBef>
                <a:spcPts val="1365"/>
              </a:spcBef>
            </a:pPr>
            <a:r>
              <a:rPr sz="2400" b="1" spc="-5" dirty="0">
                <a:solidFill>
                  <a:srgbClr val="C00000"/>
                </a:solidFill>
                <a:latin typeface="微软雅黑" panose="020B0503020204020204" charset="-122"/>
                <a:cs typeface="微软雅黑" panose="020B0503020204020204" charset="-122"/>
              </a:rPr>
              <a:t>2.</a:t>
            </a:r>
            <a:r>
              <a:rPr sz="2400" b="1" dirty="0">
                <a:solidFill>
                  <a:srgbClr val="C00000"/>
                </a:solidFill>
                <a:latin typeface="微软雅黑" panose="020B0503020204020204" charset="-122"/>
                <a:ea typeface="微软雅黑" panose="020B0503020204020204" charset="-122"/>
                <a:cs typeface="微软雅黑" panose="020B0503020204020204" charset="-122"/>
              </a:rPr>
              <a:t>《部队文艺工作座谈会纪要》的</a:t>
            </a:r>
            <a:r>
              <a:rPr sz="2400" dirty="0">
                <a:latin typeface="微软雅黑" panose="020B0503020204020204" charset="-122"/>
                <a:ea typeface="微软雅黑" panose="020B0503020204020204" charset="-122"/>
                <a:cs typeface="微软雅黑" panose="020B0503020204020204" charset="-122"/>
              </a:rPr>
              <a:t>主要</a:t>
            </a:r>
            <a:r>
              <a:rPr sz="2400" b="1" dirty="0">
                <a:solidFill>
                  <a:srgbClr val="C00000"/>
                </a:solidFill>
                <a:latin typeface="微软雅黑" panose="020B0503020204020204" charset="-122"/>
                <a:ea typeface="微软雅黑" panose="020B0503020204020204" charset="-122"/>
                <a:cs typeface="微软雅黑" panose="020B0503020204020204" charset="-122"/>
              </a:rPr>
              <a:t>内容及其危害</a:t>
            </a:r>
            <a:r>
              <a:rPr sz="2400" dirty="0">
                <a:latin typeface="微软雅黑" panose="020B0503020204020204" charset="-122"/>
                <a:ea typeface="微软雅黑" panose="020B0503020204020204" charset="-122"/>
                <a:cs typeface="微软雅黑" panose="020B0503020204020204" charset="-122"/>
              </a:rPr>
              <a:t>：</a:t>
            </a:r>
            <a:r>
              <a:rPr sz="2400" spc="5" dirty="0">
                <a:latin typeface="微软雅黑" panose="020B0503020204020204" charset="-122"/>
                <a:ea typeface="微软雅黑" panose="020B0503020204020204" charset="-122"/>
                <a:cs typeface="微软雅黑" panose="020B0503020204020204" charset="-122"/>
              </a:rPr>
              <a:t> </a:t>
            </a:r>
            <a:r>
              <a:rPr sz="3600" b="1" baseline="27000" dirty="0">
                <a:solidFill>
                  <a:srgbClr val="FFFFFF"/>
                </a:solidFill>
                <a:latin typeface="微软雅黑" panose="020B0503020204020204" charset="-122"/>
                <a:ea typeface="微软雅黑" panose="020B0503020204020204" charset="-122"/>
                <a:cs typeface="微软雅黑" panose="020B0503020204020204" charset="-122"/>
              </a:rPr>
              <a:t>主</a:t>
            </a:r>
            <a:endParaRPr sz="3600" baseline="27000">
              <a:latin typeface="微软雅黑" panose="020B0503020204020204" charset="-122"/>
              <a:ea typeface="微软雅黑" panose="020B0503020204020204" charset="-122"/>
              <a:cs typeface="微软雅黑" panose="020B0503020204020204" charset="-122"/>
            </a:endParaRPr>
          </a:p>
          <a:p>
            <a:pPr marL="38100">
              <a:lnSpc>
                <a:spcPct val="100000"/>
              </a:lnSpc>
              <a:spcBef>
                <a:spcPts val="1275"/>
              </a:spcBef>
            </a:pPr>
            <a:r>
              <a:rPr sz="2400" spc="-5" dirty="0">
                <a:latin typeface="微软雅黑" panose="020B0503020204020204" charset="-122"/>
                <a:ea typeface="微软雅黑" panose="020B0503020204020204" charset="-122"/>
                <a:cs typeface="微软雅黑" panose="020B0503020204020204" charset="-122"/>
              </a:rPr>
              <a:t>（1）1966年，</a:t>
            </a:r>
            <a:r>
              <a:rPr sz="2400" b="1" spc="-5" dirty="0">
                <a:solidFill>
                  <a:srgbClr val="C00000"/>
                </a:solidFill>
                <a:latin typeface="微软雅黑" panose="020B0503020204020204" charset="-122"/>
                <a:ea typeface="微软雅黑" panose="020B0503020204020204" charset="-122"/>
                <a:cs typeface="微软雅黑" panose="020B0503020204020204" charset="-122"/>
              </a:rPr>
              <a:t>林彪委托江</a:t>
            </a:r>
            <a:r>
              <a:rPr sz="2400" b="1" dirty="0">
                <a:solidFill>
                  <a:srgbClr val="C00000"/>
                </a:solidFill>
                <a:latin typeface="微软雅黑" panose="020B0503020204020204" charset="-122"/>
                <a:ea typeface="微软雅黑" panose="020B0503020204020204" charset="-122"/>
                <a:cs typeface="微软雅黑" panose="020B0503020204020204" charset="-122"/>
              </a:rPr>
              <a:t>青</a:t>
            </a:r>
            <a:r>
              <a:rPr sz="2400" spc="-5" dirty="0">
                <a:latin typeface="微软雅黑" panose="020B0503020204020204" charset="-122"/>
                <a:ea typeface="微软雅黑" panose="020B0503020204020204" charset="-122"/>
                <a:cs typeface="微软雅黑" panose="020B0503020204020204" charset="-122"/>
              </a:rPr>
              <a:t>在</a:t>
            </a:r>
            <a:r>
              <a:rPr sz="2400" b="1" spc="-5" dirty="0">
                <a:solidFill>
                  <a:srgbClr val="C00000"/>
                </a:solidFill>
                <a:latin typeface="微软雅黑" panose="020B0503020204020204" charset="-122"/>
                <a:ea typeface="微软雅黑" panose="020B0503020204020204" charset="-122"/>
                <a:cs typeface="微软雅黑" panose="020B0503020204020204" charset="-122"/>
              </a:rPr>
              <a:t>上海</a:t>
            </a:r>
            <a:r>
              <a:rPr sz="2400" spc="-5" dirty="0">
                <a:latin typeface="微软雅黑" panose="020B0503020204020204" charset="-122"/>
                <a:ea typeface="微软雅黑" panose="020B0503020204020204" charset="-122"/>
                <a:cs typeface="微软雅黑" panose="020B0503020204020204" charset="-122"/>
              </a:rPr>
              <a:t>召开了部队文艺工作座谈会，形成</a:t>
            </a:r>
            <a:r>
              <a:rPr sz="2400" dirty="0">
                <a:latin typeface="微软雅黑" panose="020B0503020204020204" charset="-122"/>
                <a:ea typeface="微软雅黑" panose="020B0503020204020204" charset="-122"/>
                <a:cs typeface="微软雅黑" panose="020B0503020204020204" charset="-122"/>
              </a:rPr>
              <a:t>了</a:t>
            </a:r>
            <a:r>
              <a:rPr sz="2400" spc="-5" dirty="0">
                <a:latin typeface="微软雅黑" panose="020B0503020204020204" charset="-122"/>
                <a:ea typeface="微软雅黑" panose="020B0503020204020204" charset="-122"/>
                <a:cs typeface="微软雅黑" panose="020B0503020204020204" charset="-122"/>
              </a:rPr>
              <a:t>《部队文艺工</a:t>
            </a:r>
            <a:endParaRPr sz="2400">
              <a:latin typeface="微软雅黑" panose="020B0503020204020204" charset="-122"/>
              <a:ea typeface="微软雅黑" panose="020B0503020204020204" charset="-122"/>
              <a:cs typeface="微软雅黑" panose="020B0503020204020204" charset="-122"/>
            </a:endParaRPr>
          </a:p>
          <a:p>
            <a:pPr marL="38100">
              <a:lnSpc>
                <a:spcPct val="100000"/>
              </a:lnSpc>
              <a:spcBef>
                <a:spcPts val="1440"/>
              </a:spcBef>
            </a:pPr>
            <a:r>
              <a:rPr sz="2400" dirty="0">
                <a:latin typeface="微软雅黑" panose="020B0503020204020204" charset="-122"/>
                <a:ea typeface="微软雅黑" panose="020B0503020204020204" charset="-122"/>
                <a:cs typeface="微软雅黑" panose="020B0503020204020204" charset="-122"/>
              </a:rPr>
              <a:t>作座谈会纪要》；</a:t>
            </a:r>
            <a:endParaRPr sz="2400">
              <a:latin typeface="微软雅黑" panose="020B0503020204020204" charset="-122"/>
              <a:ea typeface="微软雅黑" panose="020B0503020204020204" charset="-122"/>
              <a:cs typeface="微软雅黑" panose="020B0503020204020204" charset="-122"/>
            </a:endParaRPr>
          </a:p>
          <a:p>
            <a:pPr marL="38100" marR="217805">
              <a:lnSpc>
                <a:spcPts val="4320"/>
              </a:lnSpc>
              <a:spcBef>
                <a:spcPts val="385"/>
              </a:spcBef>
              <a:buSzPct val="96000"/>
              <a:buAutoNum type="arabicPlain" startAt="2"/>
              <a:tabLst>
                <a:tab pos="826135" algn="l"/>
              </a:tabLst>
            </a:pPr>
            <a:r>
              <a:rPr sz="2400" dirty="0">
                <a:latin typeface="微软雅黑" panose="020B0503020204020204" charset="-122"/>
                <a:ea typeface="微软雅黑" panose="020B0503020204020204" charset="-122"/>
                <a:cs typeface="微软雅黑" panose="020B0503020204020204" charset="-122"/>
              </a:rPr>
              <a:t>《纪</a:t>
            </a:r>
            <a:r>
              <a:rPr sz="2400" spc="-5" dirty="0">
                <a:latin typeface="微软雅黑" panose="020B0503020204020204" charset="-122"/>
                <a:ea typeface="微软雅黑" panose="020B0503020204020204" charset="-122"/>
                <a:cs typeface="微软雅黑" panose="020B0503020204020204" charset="-122"/>
              </a:rPr>
              <a:t>要</a:t>
            </a:r>
            <a:r>
              <a:rPr sz="2400" dirty="0">
                <a:latin typeface="微软雅黑" panose="020B0503020204020204" charset="-122"/>
                <a:ea typeface="微软雅黑" panose="020B0503020204020204" charset="-122"/>
                <a:cs typeface="微软雅黑" panose="020B0503020204020204" charset="-122"/>
              </a:rPr>
              <a:t>》的</a:t>
            </a:r>
            <a:r>
              <a:rPr sz="2400" b="1" dirty="0">
                <a:solidFill>
                  <a:srgbClr val="C00000"/>
                </a:solidFill>
                <a:latin typeface="微软雅黑" panose="020B0503020204020204" charset="-122"/>
                <a:ea typeface="微软雅黑" panose="020B0503020204020204" charset="-122"/>
                <a:cs typeface="微软雅黑" panose="020B0503020204020204" charset="-122"/>
              </a:rPr>
              <a:t>核心是“文艺黑线专政论</a:t>
            </a:r>
            <a:r>
              <a:rPr sz="2400" b="1" spc="5" dirty="0">
                <a:solidFill>
                  <a:srgbClr val="C00000"/>
                </a:solidFill>
                <a:latin typeface="微软雅黑" panose="020B0503020204020204" charset="-122"/>
                <a:ea typeface="微软雅黑" panose="020B0503020204020204" charset="-122"/>
                <a:cs typeface="微软雅黑" panose="020B0503020204020204" charset="-122"/>
              </a:rPr>
              <a:t>”</a:t>
            </a:r>
            <a:r>
              <a:rPr sz="2400" dirty="0">
                <a:latin typeface="微软雅黑" panose="020B0503020204020204" charset="-122"/>
                <a:ea typeface="微软雅黑" panose="020B0503020204020204" charset="-122"/>
                <a:cs typeface="微软雅黑" panose="020B0503020204020204" charset="-122"/>
              </a:rPr>
              <a:t>，把</a:t>
            </a:r>
            <a:r>
              <a:rPr sz="2400" spc="-5" dirty="0">
                <a:latin typeface="微软雅黑" panose="020B0503020204020204" charset="-122"/>
                <a:ea typeface="微软雅黑" panose="020B0503020204020204" charset="-122"/>
                <a:cs typeface="微软雅黑" panose="020B0503020204020204" charset="-122"/>
              </a:rPr>
              <a:t>1949</a:t>
            </a:r>
            <a:r>
              <a:rPr sz="2400" dirty="0">
                <a:latin typeface="微软雅黑" panose="020B0503020204020204" charset="-122"/>
                <a:ea typeface="微软雅黑" panose="020B0503020204020204" charset="-122"/>
                <a:cs typeface="微软雅黑" panose="020B0503020204020204" charset="-122"/>
              </a:rPr>
              <a:t>年以来文艺理论方面的代表</a:t>
            </a:r>
            <a:r>
              <a:rPr sz="2400" spc="5" dirty="0">
                <a:latin typeface="微软雅黑" panose="020B0503020204020204" charset="-122"/>
                <a:ea typeface="微软雅黑" panose="020B0503020204020204" charset="-122"/>
                <a:cs typeface="微软雅黑" panose="020B0503020204020204" charset="-122"/>
              </a:rPr>
              <a:t>性</a:t>
            </a:r>
            <a:r>
              <a:rPr sz="2400" b="1" dirty="0">
                <a:solidFill>
                  <a:srgbClr val="C00000"/>
                </a:solidFill>
                <a:latin typeface="微软雅黑" panose="020B0503020204020204" charset="-122"/>
                <a:ea typeface="微软雅黑" panose="020B0503020204020204" charset="-122"/>
                <a:cs typeface="微软雅黑" panose="020B0503020204020204" charset="-122"/>
              </a:rPr>
              <a:t>论点归纳为“黑八论”；</a:t>
            </a:r>
            <a:endParaRPr sz="2400">
              <a:latin typeface="微软雅黑" panose="020B0503020204020204" charset="-122"/>
              <a:ea typeface="微软雅黑" panose="020B0503020204020204" charset="-122"/>
              <a:cs typeface="微软雅黑" panose="020B0503020204020204" charset="-122"/>
            </a:endParaRPr>
          </a:p>
          <a:p>
            <a:pPr marL="38100" marR="181610">
              <a:lnSpc>
                <a:spcPts val="4320"/>
              </a:lnSpc>
              <a:buSzPct val="96000"/>
              <a:buAutoNum type="arabicPlain" startAt="2"/>
              <a:tabLst>
                <a:tab pos="826135" algn="l"/>
              </a:tabLst>
            </a:pPr>
            <a:r>
              <a:rPr sz="2400" dirty="0">
                <a:latin typeface="微软雅黑" panose="020B0503020204020204" charset="-122"/>
                <a:ea typeface="微软雅黑" panose="020B0503020204020204" charset="-122"/>
                <a:cs typeface="微软雅黑" panose="020B0503020204020204" charset="-122"/>
              </a:rPr>
              <a:t>践踏了“五四”以来的新文化传统</a:t>
            </a:r>
            <a:r>
              <a:rPr sz="2400" spc="-35" dirty="0">
                <a:latin typeface="微软雅黑" panose="020B0503020204020204" charset="-122"/>
                <a:ea typeface="微软雅黑" panose="020B0503020204020204" charset="-122"/>
                <a:cs typeface="微软雅黑" panose="020B0503020204020204" charset="-122"/>
              </a:rPr>
              <a:t>，</a:t>
            </a:r>
            <a:r>
              <a:rPr sz="2400" b="1" dirty="0">
                <a:solidFill>
                  <a:srgbClr val="C00000"/>
                </a:solidFill>
                <a:latin typeface="微软雅黑" panose="020B0503020204020204" charset="-122"/>
                <a:ea typeface="微软雅黑" panose="020B0503020204020204" charset="-122"/>
                <a:cs typeface="微软雅黑" panose="020B0503020204020204" charset="-122"/>
              </a:rPr>
              <a:t>全盘否定了</a:t>
            </a:r>
            <a:r>
              <a:rPr sz="2400" b="1" spc="-5" dirty="0">
                <a:solidFill>
                  <a:srgbClr val="C00000"/>
                </a:solidFill>
                <a:latin typeface="微软雅黑" panose="020B0503020204020204" charset="-122"/>
                <a:ea typeface="微软雅黑" panose="020B0503020204020204" charset="-122"/>
                <a:cs typeface="微软雅黑" panose="020B0503020204020204" charset="-122"/>
              </a:rPr>
              <a:t>30</a:t>
            </a:r>
            <a:r>
              <a:rPr sz="2400" b="1" dirty="0">
                <a:solidFill>
                  <a:srgbClr val="C00000"/>
                </a:solidFill>
                <a:latin typeface="微软雅黑" panose="020B0503020204020204" charset="-122"/>
                <a:ea typeface="微软雅黑" panose="020B0503020204020204" charset="-122"/>
                <a:cs typeface="微软雅黑" panose="020B0503020204020204" charset="-122"/>
              </a:rPr>
              <a:t>年代以来</a:t>
            </a:r>
            <a:r>
              <a:rPr sz="2400" dirty="0">
                <a:latin typeface="微软雅黑" panose="020B0503020204020204" charset="-122"/>
                <a:ea typeface="微软雅黑" panose="020B0503020204020204" charset="-122"/>
                <a:cs typeface="微软雅黑" panose="020B0503020204020204" charset="-122"/>
              </a:rPr>
              <a:t>，特别是建国后</a:t>
            </a:r>
            <a:r>
              <a:rPr sz="2400" b="1" spc="-5" dirty="0">
                <a:solidFill>
                  <a:srgbClr val="C00000"/>
                </a:solidFill>
                <a:latin typeface="微软雅黑" panose="020B0503020204020204" charset="-122"/>
                <a:ea typeface="微软雅黑" panose="020B0503020204020204" charset="-122"/>
                <a:cs typeface="微软雅黑" panose="020B0503020204020204" charset="-122"/>
              </a:rPr>
              <a:t>17</a:t>
            </a:r>
            <a:r>
              <a:rPr sz="2400" b="1" dirty="0">
                <a:solidFill>
                  <a:srgbClr val="C00000"/>
                </a:solidFill>
                <a:latin typeface="微软雅黑" panose="020B0503020204020204" charset="-122"/>
                <a:ea typeface="微软雅黑" panose="020B0503020204020204" charset="-122"/>
                <a:cs typeface="微软雅黑" panose="020B0503020204020204" charset="-122"/>
              </a:rPr>
              <a:t>年</a:t>
            </a:r>
            <a:r>
              <a:rPr sz="2400" b="1" spc="-5" dirty="0">
                <a:solidFill>
                  <a:srgbClr val="C00000"/>
                </a:solidFill>
                <a:latin typeface="微软雅黑" panose="020B0503020204020204" charset="-122"/>
                <a:ea typeface="微软雅黑" panose="020B0503020204020204" charset="-122"/>
                <a:cs typeface="微软雅黑" panose="020B0503020204020204" charset="-122"/>
              </a:rPr>
              <a:t>的文艺成就；</a:t>
            </a:r>
            <a:endParaRPr sz="2400">
              <a:latin typeface="微软雅黑" panose="020B0503020204020204" charset="-122"/>
              <a:ea typeface="微软雅黑" panose="020B0503020204020204" charset="-122"/>
              <a:cs typeface="微软雅黑" panose="020B0503020204020204" charset="-122"/>
            </a:endParaRPr>
          </a:p>
          <a:p>
            <a:pPr marL="38100" marR="17780">
              <a:lnSpc>
                <a:spcPts val="4320"/>
              </a:lnSpc>
              <a:spcBef>
                <a:spcPts val="5"/>
              </a:spcBef>
              <a:buSzPct val="96000"/>
              <a:buAutoNum type="arabicPlain" startAt="2"/>
              <a:tabLst>
                <a:tab pos="826135" algn="l"/>
              </a:tabLst>
            </a:pPr>
            <a:r>
              <a:rPr sz="2400" dirty="0">
                <a:latin typeface="微软雅黑" panose="020B0503020204020204" charset="-122"/>
                <a:ea typeface="微软雅黑" panose="020B0503020204020204" charset="-122"/>
                <a:cs typeface="微软雅黑" panose="020B0503020204020204" charset="-122"/>
              </a:rPr>
              <a:t>提出</a:t>
            </a:r>
            <a:r>
              <a:rPr sz="2400" spc="-10" dirty="0">
                <a:latin typeface="微软雅黑" panose="020B0503020204020204" charset="-122"/>
                <a:ea typeface="微软雅黑" panose="020B0503020204020204" charset="-122"/>
                <a:cs typeface="微软雅黑" panose="020B0503020204020204" charset="-122"/>
              </a:rPr>
              <a:t>了</a:t>
            </a:r>
            <a:r>
              <a:rPr sz="2400" b="1" dirty="0">
                <a:solidFill>
                  <a:srgbClr val="C00000"/>
                </a:solidFill>
                <a:latin typeface="微软雅黑" panose="020B0503020204020204" charset="-122"/>
                <a:ea typeface="微软雅黑" panose="020B0503020204020204" charset="-122"/>
                <a:cs typeface="微软雅黑" panose="020B0503020204020204" charset="-122"/>
              </a:rPr>
              <a:t>“根本任务论”“三突出”“主题先行论</a:t>
            </a:r>
            <a:r>
              <a:rPr sz="2400" b="1" spc="5" dirty="0">
                <a:solidFill>
                  <a:srgbClr val="C00000"/>
                </a:solidFill>
                <a:latin typeface="微软雅黑" panose="020B0503020204020204" charset="-122"/>
                <a:ea typeface="微软雅黑" panose="020B0503020204020204" charset="-122"/>
                <a:cs typeface="微软雅黑" panose="020B0503020204020204" charset="-122"/>
              </a:rPr>
              <a:t>”</a:t>
            </a:r>
            <a:r>
              <a:rPr sz="2400" dirty="0">
                <a:latin typeface="微软雅黑" panose="020B0503020204020204" charset="-122"/>
                <a:ea typeface="微软雅黑" panose="020B0503020204020204" charset="-122"/>
                <a:cs typeface="微软雅黑" panose="020B0503020204020204" charset="-122"/>
              </a:rPr>
              <a:t>等一整套理论，造成了文艺理论 领域的</a:t>
            </a:r>
            <a:r>
              <a:rPr sz="2400" b="1" dirty="0">
                <a:solidFill>
                  <a:srgbClr val="C00000"/>
                </a:solidFill>
                <a:latin typeface="微软雅黑" panose="020B0503020204020204" charset="-122"/>
                <a:ea typeface="微软雅黑" panose="020B0503020204020204" charset="-122"/>
                <a:cs typeface="微软雅黑" panose="020B0503020204020204" charset="-122"/>
              </a:rPr>
              <a:t>大混</a:t>
            </a:r>
            <a:r>
              <a:rPr sz="2400" b="1" spc="-5" dirty="0">
                <a:solidFill>
                  <a:srgbClr val="C00000"/>
                </a:solidFill>
                <a:latin typeface="微软雅黑" panose="020B0503020204020204" charset="-122"/>
                <a:ea typeface="微软雅黑" panose="020B0503020204020204" charset="-122"/>
                <a:cs typeface="微软雅黑" panose="020B0503020204020204" charset="-122"/>
              </a:rPr>
              <a:t>乱</a:t>
            </a:r>
            <a:r>
              <a:rPr sz="2400" dirty="0">
                <a:latin typeface="微软雅黑" panose="020B0503020204020204" charset="-122"/>
                <a:ea typeface="微软雅黑" panose="020B0503020204020204" charset="-122"/>
                <a:cs typeface="微软雅黑" panose="020B0503020204020204" charset="-122"/>
              </a:rPr>
              <a:t>。</a:t>
            </a:r>
            <a:endParaRPr sz="2400">
              <a:latin typeface="微软雅黑" panose="020B0503020204020204" charset="-122"/>
              <a:ea typeface="微软雅黑" panose="020B0503020204020204" charset="-122"/>
              <a:cs typeface="微软雅黑" panose="020B0503020204020204" charset="-122"/>
            </a:endParaRPr>
          </a:p>
        </p:txBody>
      </p:sp>
      <p:sp>
        <p:nvSpPr>
          <p:cNvPr id="15" name="object 15"/>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5"/>
              </a:spcBef>
            </a:pPr>
            <a:fld id="{81D60167-4931-47E6-BA6A-407CBD079E47}" type="slidenum">
              <a:rPr dirty="0"/>
            </a:fld>
            <a:endParaRPr dirty="0"/>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，中途</a:t>
            </a:r>
            <a:r>
              <a:rPr spc="-15" dirty="0"/>
              <a:t>不</a:t>
            </a:r>
            <a:r>
              <a:rPr dirty="0"/>
              <a:t>能退出</a:t>
            </a:r>
            <a:r>
              <a:rPr spc="-15" dirty="0"/>
              <a:t>，</a:t>
            </a:r>
            <a:r>
              <a:rPr dirty="0"/>
              <a:t>加</a:t>
            </a:r>
            <a:r>
              <a:rPr spc="-15" dirty="0"/>
              <a:t>油</a:t>
            </a:r>
            <a:r>
              <a:rPr dirty="0"/>
              <a:t>！</a:t>
            </a:r>
            <a:endParaRPr sz="2400"/>
          </a:p>
        </p:txBody>
      </p:sp>
      <p:sp>
        <p:nvSpPr>
          <p:cNvPr id="14" name="object 14"/>
          <p:cNvSpPr txBox="1"/>
          <p:nvPr/>
        </p:nvSpPr>
        <p:spPr>
          <a:xfrm>
            <a:off x="714248" y="142112"/>
            <a:ext cx="113982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7E7E7E"/>
                </a:solidFill>
                <a:latin typeface="微软雅黑" panose="020B0503020204020204" charset="-122"/>
                <a:cs typeface="微软雅黑" panose="020B0503020204020204" charset="-122"/>
              </a:rPr>
              <a:t>4.6.1</a:t>
            </a:r>
            <a:r>
              <a:rPr sz="1400" dirty="0">
                <a:solidFill>
                  <a:srgbClr val="7E7E7E"/>
                </a:solidFill>
                <a:latin typeface="微软雅黑" panose="020B0503020204020204" charset="-122"/>
                <a:cs typeface="微软雅黑" panose="020B0503020204020204" charset="-122"/>
              </a:rPr>
              <a:t>一、概述</a:t>
            </a:r>
            <a:endParaRPr sz="1400">
              <a:latin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ID" val="diagram2020618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06181"/>
  <p:tag name="KSO_WM_SLIDE_LAYOUT" val="a_d"/>
  <p:tag name="KSO_WM_SLIDE_LAYOUT_CNT" val="1_1"/>
  <p:tag name="KSO_WM_UNIT_SHOW_EDIT_AREA_INDICATION" val="1"/>
  <p:tag name="KSO_WM_TEMPLATE_THUMBS_INDEX" val="1、4"/>
  <p:tag name="KSO_WM_SLIDE_BACKGROUND" val="[&quot;general&quot;]"/>
  <p:tag name="KSO_WM_SLIDE_RATIO" val="1.777778"/>
  <p:tag name="KSO_WM_CHIP_INFOS" val="{&quot;layout_type&quot;:&quot;full&quot;,&quot;tags&quot;:{&quot;style&quot;:[&quot;商务&quot;,&quot;简约&quot;,&quot;文艺清新&quot;,&quot;卡通&quot;,&quot;欧美风&quot;,&quot;黑板风&quot;,&quot;渐变风&quot;]},&quot;slide_type&quot;:[&quot;text&quot;],&quot;aspect_ratio&quot;:&quot;16:9&quot;}"/>
  <p:tag name="KSO_WM_CHIP_XID" val="5e998179f3bd6784be57dfe1"/>
  <p:tag name="KSO_WM_CHIP_FILLPROP" val="[[{&quot;fill_id&quot;:&quot;5bbc586de02749518b41d00371e5f3c1&quot;,&quot;fill_align&quot;:&quot;cm&quot;,&quot;text_align&quot;:&quot;cm&quot;,&quot;text_direction&quot;:&quot;horizontal&quot;,&quot;chip_types&quot;:[&quot;picture&quot;]},{&quot;fill_id&quot;:&quot;8f5ac613f8ea4511a518affdf9ba06ff&quot;,&quot;fill_align&quot;:&quot;lm&quot;,&quot;text_align&quot;:&quot;lm&quot;,&quot;text_direction&quot;:&quot;horizontal&quot;,&quot;chip_types&quot;:[&quot;text&quot;,&quot;header&quot;]}]]"/>
  <p:tag name="KSO_WM_SLIDE_SIZE" val="960*539"/>
  <p:tag name="KSO_WM_SLIDE_POSITION" val="0*0"/>
  <p:tag name="KSO_WM_SLIDE_LAYOUT_INFO" val="{&quot;backgroundInfo&quot;:[{&quot;bottom&quot;:0,&quot;bottomAbs&quot;:false,&quot;left&quot;:0,&quot;leftAbs&quot;:false,&quot;right&quot;:0,&quot;rightAbs&quot;:false,&quot;top&quot;:0,&quot;topAbs&quot;:false,&quot;type&quot;:&quot;general&quot;}],&quot;id&quot;:&quot;2020-06-19T22:35:21&quot;,&quot;maxSize&quot;:{&quot;size1&quot;:2.2000000000000002},&quot;minSize&quot;:{&quot;size1&quot;:2.2000000000000002},&quot;normalSize&quot;:{&quot;size1&quot;:2.2000000000000002},&quot;subLayout&quot;:[{&quot;id&quot;:&quot;2020-06-19T22:35:21&quot;,&quot;type&quot;:0},{&quot;id&quot;:&quot;2020-06-19T22:35:21&quot;,&quot;margin&quot;:{&quot;bottom&quot;:1.6929999589920044,&quot;left&quot;:1.2699999809265137,&quot;right&quot;:7.1960000991821289,&quot;top&quot;:13.547000885009766},&quot;type&quot;:0}],&quot;type&quot;:0}"/>
  <p:tag name="KSO_WM_CHIP_GROUPID" val="5e9d782fdc741d3f2d9ea5c0"/>
  <p:tag name="KSO_WM_SLIDE_BK_DARK_LIGHT" val="2"/>
  <p:tag name="KSO_WM_SLIDE_BACKGROUND_TYPE" val="general"/>
  <p:tag name="KSO_WM_SLIDE_SUPPORT_FEATURE_TYPE" val="0"/>
  <p:tag name="KSO_WM_TEMPLATE_ASSEMBLE_XID" val="5eeccd1aa758c1ec0b708d8d"/>
  <p:tag name="KSO_WM_TEMPLATE_ASSEMBLE_GROUPID" val="5eeccd1aa758c1ec0b708d8d"/>
</p:tagLst>
</file>

<file path=ppt/tags/tag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KSO_WM_UNIT_VALUE" val="1692*3384"/>
  <p:tag name="KSO_WM_UNIT_HIGHLIGHT" val="0"/>
  <p:tag name="KSO_WM_UNIT_COMPATIBLE" val="1"/>
  <p:tag name="KSO_WM_UNIT_DIAGRAM_ISNUMVISUAL" val="0"/>
  <p:tag name="KSO_WM_UNIT_DIAGRAM_ISREFERUNIT" val="0"/>
  <p:tag name="KSO_WM_UNIT_TYPE" val="d"/>
  <p:tag name="KSO_WM_UNIT_INDEX" val="1"/>
  <p:tag name="KSO_WM_UNIT_ID" val="diagram20206181_1*d*1"/>
  <p:tag name="KSO_WM_TEMPLATE_CATEGORY" val="diagram"/>
  <p:tag name="KSO_WM_TEMPLATE_INDEX" val="20206181"/>
  <p:tag name="KSO_WM_UNIT_LAYERLEVEL" val="1"/>
  <p:tag name="KSO_WM_TAG_VERSION" val="1.0"/>
  <p:tag name="KSO_WM_BEAUTIFY_FLAG" val="#wm#"/>
  <p:tag name="KSO_WM_CHIP_GROUPID" val="5ea29566660c33b3b8e6812e"/>
  <p:tag name="KSO_WM_CHIP_XID" val="5ea29566660c33b3b8e6812f"/>
  <p:tag name="KSO_WM_UNIT_DEC_AREA_ID" val="8f46f5df2af14a7e9eada4d8ead4ac5b"/>
  <p:tag name="KSO_WM_ASSEMBLE_CHIP_INDEX" val="71cd10fc3c334dec8a59fbee01cf7af0"/>
  <p:tag name="KSO_WM_UNIT_PLACING_PICTURE" val="71cd10fc3c334dec8a59fbee01cf7af0"/>
  <p:tag name="KSO_WM_TEMPLATE_ASSEMBLE_XID" val="5eeccd1aa758c1ec0b708d8d"/>
  <p:tag name="KSO_WM_TEMPLATE_ASSEMBLE_GROUPID" val="5eeccd1aa758c1ec0b708d8d"/>
</p:tagLst>
</file>

<file path=ppt/tags/tag7.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1"/>
  <p:tag name="KSO_WM_UNIT_ID" val="diagram20206181_1*i*1"/>
  <p:tag name="KSO_WM_TEMPLATE_CATEGORY" val="diagram"/>
  <p:tag name="KSO_WM_TEMPLATE_INDEX" val="20206181"/>
  <p:tag name="KSO_WM_UNIT_LAYERLEVEL" val="1"/>
  <p:tag name="KSO_WM_TAG_VERSION" val="1.0"/>
  <p:tag name="KSO_WM_BEAUTIFY_FLAG" val="#wm#"/>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CHIP_GROUPID" val="5e9d782fdc741d3f2d9ea5c0"/>
  <p:tag name="KSO_WM_CHIP_XID" val="5e998179f3bd6784be57dfe1"/>
  <p:tag name="KSO_WM_UNIT_FILL_FORE_SCHEMECOLOR_INDEX_1_BRIGHTNESS" val="0"/>
  <p:tag name="KSO_WM_UNIT_FILL_FORE_SCHEMECOLOR_INDEX_1" val="13"/>
  <p:tag name="KSO_WM_UNIT_FILL_FORE_SCHEMECOLOR_INDEX_1_POS" val="0"/>
  <p:tag name="KSO_WM_UNIT_FILL_FORE_SCHEMECOLOR_INDEX_1_TRANS" val="1"/>
  <p:tag name="KSO_WM_UNIT_FILL_FORE_SCHEMECOLOR_INDEX_2_BRIGHTNESS" val="0"/>
  <p:tag name="KSO_WM_UNIT_FILL_FORE_SCHEMECOLOR_INDEX_2" val="13"/>
  <p:tag name="KSO_WM_UNIT_FILL_FORE_SCHEMECOLOR_INDEX_2_POS" val="0.5"/>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 name="KSO_WM_UNIT_VALUE" val="424"/>
  <p:tag name="KSO_WM_TEMPLATE_ASSEMBLE_XID" val="5eeccd1aa758c1ec0b708d8d"/>
  <p:tag name="KSO_WM_TEMPLATE_ASSEMBLE_GROUPID" val="5eeccd1aa758c1ec0b708d8d"/>
</p:tagLst>
</file>

<file path=ppt/tags/tag8.xml><?xml version="1.0" encoding="utf-8"?>
<p:tagLst xmlns:p="http://schemas.openxmlformats.org/presentationml/2006/main">
  <p:tag name="KSO_WM_UNIT_BLOCK" val="0"/>
  <p:tag name="KSO_WM_UNIT_SM_LIMIT_TYPE" val="1"/>
  <p:tag name="KSO_WM_UNIT_HIGHLIGHT" val="0"/>
  <p:tag name="KSO_WM_UNIT_COMPATIBLE" val="0"/>
  <p:tag name="KSO_WM_UNIT_DIAGRAM_ISNUMVISUAL" val="0"/>
  <p:tag name="KSO_WM_UNIT_DIAGRAM_ISREFERUNIT" val="0"/>
  <p:tag name="KSO_WM_UNIT_TYPE" val="i"/>
  <p:tag name="KSO_WM_UNIT_INDEX" val="2"/>
  <p:tag name="KSO_WM_UNIT_ID" val="diagram20206181_1*i*2"/>
  <p:tag name="KSO_WM_TEMPLATE_CATEGORY" val="diagram"/>
  <p:tag name="KSO_WM_TEMPLATE_INDEX" val="20206181"/>
  <p:tag name="KSO_WM_UNIT_LAYERLEVEL" val="1"/>
  <p:tag name="KSO_WM_TAG_VERSION" val="1.0"/>
  <p:tag name="KSO_WM_BEAUTIFY_FLAG" val="#wm#"/>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CHIP_GROUPID" val="5e9d782fdc741d3f2d9ea5c0"/>
  <p:tag name="KSO_WM_CHIP_XID" val="5e998179f3bd6784be57dfe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2"/>
  <p:tag name="KSO_WM_TEMPLATE_ASSEMBLE_XID" val="5eeccd1aa758c1ec0b708d8d"/>
  <p:tag name="KSO_WM_TEMPLATE_ASSEMBLE_GROUPID" val="5eeccd1aa758c1ec0b708d8d"/>
</p:tagLst>
</file>

<file path=ppt/tags/tag9.xml><?xml version="1.0" encoding="utf-8"?>
<p:tagLst xmlns:p="http://schemas.openxmlformats.org/presentationml/2006/main">
  <p:tag name="KSO_WM_UNIT_ISCONTENTSTITLE" val="0"/>
  <p:tag name="KSO_WM_UNIT_ISNUMDGM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6181_1*a*1"/>
  <p:tag name="KSO_WM_TEMPLATE_CATEGORY" val="diagram"/>
  <p:tag name="KSO_WM_TEMPLATE_INDEX" val="2020618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5bb2665b344e67b0a66af9684c3649"/>
  <p:tag name="KSO_WM_ASSEMBLE_CHIP_INDEX" val="999dc122cca846b09bef91ebbdd512f5"/>
  <p:tag name="KSO_WM_UNIT_TEXT_FILL_FORE_SCHEMECOLOR_INDEX_BRIGHTNESS" val="0"/>
  <p:tag name="KSO_WM_UNIT_TEXT_FILL_FORE_SCHEMECOLOR_INDEX" val="13"/>
  <p:tag name="KSO_WM_UNIT_TEXT_FILL_TYPE" val="1"/>
  <p:tag name="KSO_WM_TEMPLATE_ASSEMBLE_XID" val="5eeccd1aa758c1ec0b708d8d"/>
  <p:tag name="KSO_WM_TEMPLATE_ASSEMBLE_GROUPID" val="5eeccd1aa758c1ec0b708d8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16873</Words>
  <Application>WPS 演示</Application>
  <PresentationFormat>On-screen Show (4:3)</PresentationFormat>
  <Paragraphs>1482</Paragraphs>
  <Slides>128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128</vt:i4>
      </vt:variant>
    </vt:vector>
  </HeadingPairs>
  <TitlesOfParts>
    <vt:vector size="141" baseType="lpstr">
      <vt:lpstr>Arial</vt:lpstr>
      <vt:lpstr>宋体</vt:lpstr>
      <vt:lpstr>Wingdings</vt:lpstr>
      <vt:lpstr>微软雅黑</vt:lpstr>
      <vt:lpstr>楷体</vt:lpstr>
      <vt:lpstr>΢</vt:lpstr>
      <vt:lpstr>Segoe Print</vt:lpstr>
      <vt:lpstr>黑体</vt:lpstr>
      <vt:lpstr>Arial</vt:lpstr>
      <vt:lpstr>Arial Unicode MS</vt:lpstr>
      <vt:lpstr>Calibri</vt:lpstr>
      <vt:lpstr>Times New Roman</vt:lpstr>
      <vt:lpstr>Office Theme</vt:lpstr>
      <vt:lpstr>PowerPoint 演示文稿</vt:lpstr>
      <vt:lpstr>知 识 框 架</vt:lpstr>
      <vt:lpstr>4.3	第三节	“十七年”诗歌</vt:lpstr>
      <vt:lpstr>4.3	第三节	“十七年”诗歌</vt:lpstr>
      <vt:lpstr>4.3	第三节	“十七年”诗歌</vt:lpstr>
      <vt:lpstr>PowerPoint 演示文稿</vt:lpstr>
      <vt:lpstr>1、《天山牧歌》：1955年在《人民日报》发表，后结集为《天山牧歌》；</vt:lpstr>
      <vt:lpstr>闻捷爱情诗的主要艺术特色：</vt:lpstr>
      <vt:lpstr>PowerPoint 演示文稿</vt:lpstr>
      <vt:lpstr>PowerPoint 演示文稿</vt:lpstr>
      <vt:lpstr>PowerPoint 演示文稿</vt:lpstr>
      <vt:lpstr>PowerPoint 演示文稿</vt:lpstr>
      <vt:lpstr>PowerPoint 演示文稿</vt:lpstr>
      <vt:lpstr>PowerPoint 演示文稿</vt:lpstr>
      <vt:lpstr>《甘蔗林——青纱帐》节选	郭小川</vt:lpstr>
      <vt:lpstr>PowerPoint 演示文稿</vt:lpstr>
      <vt:lpstr>郭小川诗歌的艺术特色：</vt:lpstr>
      <vt:lpstr>PowerPoint 演示文稿</vt:lpstr>
      <vt:lpstr>PowerPoint 演示文稿</vt:lpstr>
      <vt:lpstr>）诗歌的艺术特色。</vt:lpstr>
      <vt:lpstr>PowerPoint 演示文稿</vt:lpstr>
      <vt:lpstr>1、抒情短诗：《回延安》《三门峡—梳妆台》《桂林山水歌》等；</vt:lpstr>
      <vt:lpstr>PowerPoint 演示文稿</vt:lpstr>
      <vt:lpstr>贺敬之诗歌的思想内容：</vt:lpstr>
      <vt:lpstr>PowerPoint 演示文稿</vt:lpstr>
      <vt:lpstr>PowerPoint 演示文稿</vt:lpstr>
      <vt:lpstr>听够课程两个小时为全勤，中途不能退出，加油！</vt:lpstr>
      <vt:lpstr>第四章	50至70年代文学</vt:lpstr>
      <vt:lpstr>4.4	第四节	“十七年”散文</vt:lpstr>
      <vt:lpstr>PowerPoint 演示文稿</vt:lpstr>
      <vt:lpstr>4.4	第四节	“十七年”散文</vt:lpstr>
      <vt:lpstr>4.4	第四节	“十七年”散文</vt:lpstr>
      <vt:lpstr>4.4	第四节	“十七年”散文</vt:lpstr>
      <vt:lpstr>PowerPoint 演示文稿</vt:lpstr>
      <vt:lpstr>4.4	第四节	“十七年”散文</vt:lpstr>
      <vt:lpstr>补充考点：</vt:lpstr>
      <vt:lpstr>补充考点：</vt:lpstr>
      <vt:lpstr>补充考点：</vt:lpstr>
      <vt:lpstr>补充考点：</vt:lpstr>
      <vt:lpstr>真 题 演 练</vt:lpstr>
      <vt:lpstr>真 题 演 练</vt:lpstr>
      <vt:lpstr>真 题 演 练</vt:lpstr>
      <vt:lpstr>真 题 演 练</vt:lpstr>
      <vt:lpstr>真 题 演 练</vt:lpstr>
      <vt:lpstr>真 题 演 练</vt:lpstr>
      <vt:lpstr>真 题 演 练</vt:lpstr>
      <vt:lpstr>真 题 演 练</vt:lpstr>
      <vt:lpstr>4.4.2 杨朔 秦牧 刘白羽</vt:lpstr>
      <vt:lpstr>PowerPoint 演示文稿</vt:lpstr>
      <vt:lpstr>4.4.2 杨朔 秦牧 刘白羽</vt:lpstr>
      <vt:lpstr>4.4.2 杨朔 秦牧 刘白羽</vt:lpstr>
      <vt:lpstr>4.4.2 杨朔 秦牧 刘白羽</vt:lpstr>
      <vt:lpstr>4.4.2 杨朔 秦牧 刘白羽</vt:lpstr>
      <vt:lpstr>真 题 演 练</vt:lpstr>
      <vt:lpstr>真 题 演 练</vt:lpstr>
      <vt:lpstr>真 题 演 练</vt:lpstr>
      <vt:lpstr>真 题 演 练</vt:lpstr>
      <vt:lpstr>4.4.2 “十七年”散文的代表作家</vt:lpstr>
      <vt:lpstr>4.4	第四节	“十七年”散文</vt:lpstr>
      <vt:lpstr>4.5	第五节	“十七年”戏剧</vt:lpstr>
      <vt:lpstr>PowerPoint 演示文稿</vt:lpstr>
      <vt:lpstr>4.5	第五节	“十七年”戏剧</vt:lpstr>
      <vt:lpstr>4.5	第五节	“十七年”戏剧</vt:lpstr>
      <vt:lpstr>4.5	第五节	“十七年”戏剧</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4.5	第五节	“十七年”戏剧</vt:lpstr>
      <vt:lpstr>4.5	第五节	“十七年”戏剧</vt:lpstr>
      <vt:lpstr>PowerPoint 演示文稿</vt:lpstr>
      <vt:lpstr>PowerPoint 演示文稿</vt:lpstr>
      <vt:lpstr>PowerPoint 演示文稿</vt:lpstr>
      <vt:lpstr>PowerPoint 演示文稿</vt:lpstr>
      <vt:lpstr>PowerPoint 演示文稿</vt:lpstr>
      <vt:lpstr>4.5.1 老舍与《茶馆》</vt:lpstr>
      <vt:lpstr>4.5.2 《茶馆》艺术成就</vt:lpstr>
      <vt:lpstr>4.5.2 《茶馆》艺术成就</vt:lpstr>
      <vt:lpstr>真 题 演 练</vt:lpstr>
      <vt:lpstr>真 题 演 练</vt:lpstr>
      <vt:lpstr>PowerPoint 演示文稿</vt:lpstr>
      <vt:lpstr>真 题 演 练</vt:lpstr>
      <vt:lpstr>真 题 演 练</vt:lpstr>
      <vt:lpstr>真 题 演 练</vt:lpstr>
      <vt:lpstr>真 题 演 练</vt:lpstr>
      <vt:lpstr>真 题 演 练</vt:lpstr>
      <vt:lpstr>真 题 演 练</vt:lpstr>
      <vt:lpstr>真 题 演 练</vt:lpstr>
      <vt:lpstr>A:庞太监 B:秦仲义 C:常四爷  D:王利发</vt:lpstr>
      <vt:lpstr>A:庞太监 B:秦仲义 C:常四爷 D:王利发</vt:lpstr>
      <vt:lpstr>4.6 第六节	文革文学</vt:lpstr>
      <vt:lpstr>4.6 第六节	文革文学</vt:lpstr>
      <vt:lpstr>4.6 第六节	文革文学</vt:lpstr>
      <vt:lpstr>PowerPoint 演示文稿</vt:lpstr>
      <vt:lpstr>4.6 第六节	文革文学</vt:lpstr>
      <vt:lpstr>4.6 第六节	文革文学</vt:lpstr>
      <vt:lpstr>4.6 第六节	文革文学</vt:lpstr>
      <vt:lpstr>回答（节选）</vt:lpstr>
      <vt:lpstr>PowerPoint 演示文稿</vt:lpstr>
      <vt:lpstr>这是四点零八分的北京（节选）</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4.6 第六节	文革文学</vt:lpstr>
      <vt:lpstr>4.6 第六节	文革文学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真 题 演 练</vt:lpstr>
      <vt:lpstr>真 题 演 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 识 框 架</dc:title>
  <dc:creator>Administrator</dc:creator>
  <cp:lastModifiedBy>阿彦</cp:lastModifiedBy>
  <cp:revision>5</cp:revision>
  <dcterms:created xsi:type="dcterms:W3CDTF">2020-08-24T03:29:00Z</dcterms:created>
  <dcterms:modified xsi:type="dcterms:W3CDTF">2021-02-23T09:18:18Z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2020-01-10T00:00:00Z</vt:filetime>
  </property>
  <property fmtid="{D5CDD505-2E9C-101B-9397-08002B2CF9AE}" pid="3" name="Creator">
    <vt:lpwstr>Microsoft® PowerPoint® 2016</vt:lpwstr>
  </property>
  <property fmtid="{D5CDD505-2E9C-101B-9397-08002B2CF9AE}" pid="4" name="LastSaved">
    <vt:filetime>2020-08-24T00:00:00Z</vt:filetime>
  </property>
  <property fmtid="{D5CDD505-2E9C-101B-9397-08002B2CF9AE}" pid="5" name="KSOProductBuildVer">
    <vt:lpwstr>2052-11.1.0.10314</vt:lpwstr>
  </property>
</Properties>
</file>