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8" r:id="rId3"/>
    <p:sldId id="289" r:id="rId5"/>
    <p:sldId id="267" r:id="rId6"/>
    <p:sldId id="260" r:id="rId7"/>
    <p:sldId id="269" r:id="rId8"/>
    <p:sldId id="278" r:id="rId9"/>
    <p:sldId id="282" r:id="rId10"/>
    <p:sldId id="270" r:id="rId11"/>
    <p:sldId id="283" r:id="rId12"/>
    <p:sldId id="312" r:id="rId13"/>
    <p:sldId id="284" r:id="rId14"/>
    <p:sldId id="271" r:id="rId15"/>
    <p:sldId id="285" r:id="rId16"/>
    <p:sldId id="29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869B"/>
    <a:srgbClr val="CDD6DD"/>
    <a:srgbClr val="BBBEBF"/>
    <a:srgbClr val="7BA2B3"/>
    <a:srgbClr val="F5F7F9"/>
    <a:srgbClr val="EBF0F3"/>
    <a:srgbClr val="2C3460"/>
    <a:srgbClr val="A5A1BA"/>
    <a:srgbClr val="495287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9" autoAdjust="0"/>
    <p:restoredTop sz="94662" autoAdjust="0"/>
  </p:normalViewPr>
  <p:slideViewPr>
    <p:cSldViewPr snapToGrid="0">
      <p:cViewPr varScale="1">
        <p:scale>
          <a:sx n="57" d="100"/>
          <a:sy n="57" d="100"/>
        </p:scale>
        <p:origin x="-90" y="-1452"/>
      </p:cViewPr>
      <p:guideLst>
        <p:guide orient="horz" pos="2089"/>
        <p:guide pos="38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25BB2-08EC-4F81-AE47-4D9F7C9134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54411-6D0A-49A7-81D8-9A845F50F6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17C20B-8176-4F49-91CA-D39F02501777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17C20B-8176-4F49-91CA-D39F02501777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17C20B-8176-4F49-91CA-D39F02501777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D7357-4FAE-4949-9E96-59E63CE7B1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17C20B-8176-4F49-91CA-D39F02501777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411B-B7B5-444A-8DBE-238860E927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B03-3023-4C52-83B5-53FC1DDDA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411B-B7B5-444A-8DBE-238860E927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B03-3023-4C52-83B5-53FC1DDDA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411B-B7B5-444A-8DBE-238860E927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B03-3023-4C52-83B5-53FC1DDDA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9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9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9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9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80083" cy="6858000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77959" y="3523961"/>
            <a:ext cx="2556163" cy="2170257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rgbClr val="FFFFFF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688"/>
            <a:ext cx="12191285" cy="863205"/>
          </a:xfrm>
        </p:spPr>
        <p:txBody>
          <a:bodyPr>
            <a:noAutofit/>
          </a:bodyPr>
          <a:lstStyle>
            <a:lvl1pPr marL="0" indent="0" algn="ctr">
              <a:buNone/>
              <a:defRPr sz="5280" b="0">
                <a:solidFill>
                  <a:schemeClr val="accent3"/>
                </a:solidFill>
                <a:latin typeface="+mj-lt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548640" indent="0" algn="ctr">
              <a:buNone/>
              <a:defRPr>
                <a:solidFill>
                  <a:schemeClr val="tx2"/>
                </a:solidFill>
                <a:latin typeface="+mj-lt"/>
              </a:defRPr>
            </a:lvl2pPr>
            <a:lvl3pPr marL="1097280" indent="0" algn="ctr">
              <a:buNone/>
              <a:defRPr>
                <a:solidFill>
                  <a:schemeClr val="tx2"/>
                </a:solidFill>
                <a:latin typeface="+mj-lt"/>
              </a:defRPr>
            </a:lvl3pPr>
            <a:lvl4pPr marL="1645920" indent="0" algn="ctr">
              <a:buNone/>
              <a:defRPr>
                <a:solidFill>
                  <a:schemeClr val="tx2"/>
                </a:solidFill>
                <a:latin typeface="+mj-lt"/>
              </a:defRPr>
            </a:lvl4pPr>
            <a:lvl5pPr marL="2194560" indent="0" algn="ctr">
              <a:buNone/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Text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-714" y="1006459"/>
            <a:ext cx="12191999" cy="346806"/>
          </a:xfrm>
        </p:spPr>
        <p:txBody>
          <a:bodyPr>
            <a:noAutofit/>
          </a:bodyPr>
          <a:lstStyle>
            <a:lvl1pPr marL="0" indent="0" algn="ctr">
              <a:buNone/>
              <a:defRPr sz="1680">
                <a:solidFill>
                  <a:schemeClr val="tx2"/>
                </a:solidFill>
                <a:latin typeface="+mn-lt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  <a:lvl2pPr marL="548640" indent="0">
              <a:buNone/>
              <a:defRPr>
                <a:solidFill>
                  <a:schemeClr val="accent1"/>
                </a:solidFill>
              </a:defRPr>
            </a:lvl2pPr>
            <a:lvl3pPr marL="1097280" indent="0">
              <a:buNone/>
              <a:defRPr>
                <a:solidFill>
                  <a:schemeClr val="accent1"/>
                </a:solidFill>
              </a:defRPr>
            </a:lvl3pPr>
            <a:lvl4pPr marL="1645920" indent="0">
              <a:buNone/>
              <a:defRPr>
                <a:solidFill>
                  <a:schemeClr val="accent1"/>
                </a:solidFill>
              </a:defRPr>
            </a:lvl4pPr>
            <a:lvl5pPr marL="219456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rmal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28942"/>
            <a:ext cx="11357112" cy="43690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411B-B7B5-444A-8DBE-238860E927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B03-3023-4C52-83B5-53FC1DDDA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5" b="0" cap="all" spc="67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77959" y="3523961"/>
            <a:ext cx="2556163" cy="2170257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4800" b="1" i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85800" y="6089073"/>
            <a:ext cx="4364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ide 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155096" y="0"/>
            <a:ext cx="7036904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411B-B7B5-444A-8DBE-238860E927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B03-3023-4C52-83B5-53FC1DDDA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411B-B7B5-444A-8DBE-238860E927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B03-3023-4C52-83B5-53FC1DDDA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411B-B7B5-444A-8DBE-238860E927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B03-3023-4C52-83B5-53FC1DDDA4D5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57640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411B-B7B5-444A-8DBE-238860E927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B03-3023-4C52-83B5-53FC1DDDA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411B-B7B5-444A-8DBE-238860E927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B03-3023-4C52-83B5-53FC1DDDA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411B-B7B5-444A-8DBE-238860E927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B03-3023-4C52-83B5-53FC1DDDA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411B-B7B5-444A-8DBE-238860E927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B03-3023-4C52-83B5-53FC1DDDA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8411B-B7B5-444A-8DBE-238860E927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F9B03-3023-4C52-83B5-53FC1DDDA4D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4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hyperlink" Target="https://github.com/jgsrty/vite-demo" TargetMode="Externa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2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9.xml"/><Relationship Id="rId1" Type="http://schemas.openxmlformats.org/officeDocument/2006/relationships/hyperlink" Target="https://juejin.im/post/5e99c21b6fb9a03c590dfea8" TargetMode="Externa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79061" y="0"/>
            <a:ext cx="7394713" cy="6858000"/>
          </a:xfrm>
          <a:prstGeom prst="rect">
            <a:avLst/>
          </a:prstGeom>
          <a:gradFill>
            <a:gsLst>
              <a:gs pos="0">
                <a:srgbClr val="CDD6DD">
                  <a:alpha val="82000"/>
                </a:srgbClr>
              </a:gs>
              <a:gs pos="25000">
                <a:srgbClr val="E5EAEE"/>
              </a:gs>
              <a:gs pos="100000">
                <a:srgbClr val="F5F7F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PA_文本框 2"/>
          <p:cNvSpPr txBox="1"/>
          <p:nvPr>
            <p:custDataLst>
              <p:tags r:id="rId1"/>
            </p:custDataLst>
          </p:nvPr>
        </p:nvSpPr>
        <p:spPr>
          <a:xfrm>
            <a:off x="4251504" y="1722985"/>
            <a:ext cx="365061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Vue 3.0 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分享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PA_文本框 2"/>
          <p:cNvSpPr txBox="1"/>
          <p:nvPr>
            <p:custDataLst>
              <p:tags r:id="rId2"/>
            </p:custDataLst>
          </p:nvPr>
        </p:nvSpPr>
        <p:spPr>
          <a:xfrm>
            <a:off x="4516617" y="2869023"/>
            <a:ext cx="31203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wei you e san dian ling fen xiang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PA_椭圆 4"/>
          <p:cNvSpPr/>
          <p:nvPr>
            <p:custDataLst>
              <p:tags r:id="rId3"/>
            </p:custDataLst>
          </p:nvPr>
        </p:nvSpPr>
        <p:spPr>
          <a:xfrm>
            <a:off x="3936233" y="4668657"/>
            <a:ext cx="4378685" cy="4378685"/>
          </a:xfrm>
          <a:prstGeom prst="ellipse">
            <a:avLst/>
          </a:prstGeom>
          <a:noFill/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59869B"/>
                </a:gs>
                <a:gs pos="81000">
                  <a:srgbClr val="59869B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6" name="PA_组合 2"/>
          <p:cNvGrpSpPr/>
          <p:nvPr>
            <p:custDataLst>
              <p:tags r:id="rId4"/>
            </p:custDataLst>
          </p:nvPr>
        </p:nvGrpSpPr>
        <p:grpSpPr>
          <a:xfrm>
            <a:off x="4440289" y="5260521"/>
            <a:ext cx="3423892" cy="3068911"/>
            <a:chOff x="4218413" y="1840884"/>
            <a:chExt cx="3799166" cy="3405278"/>
          </a:xfrm>
          <a:solidFill>
            <a:srgbClr val="BBBEBF"/>
          </a:solidFill>
        </p:grpSpPr>
        <p:sp>
          <p:nvSpPr>
            <p:cNvPr id="17" name="椭圆 16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PA_文本框 2"/>
          <p:cNvSpPr txBox="1"/>
          <p:nvPr>
            <p:custDataLst>
              <p:tags r:id="rId5"/>
            </p:custDataLst>
          </p:nvPr>
        </p:nvSpPr>
        <p:spPr>
          <a:xfrm>
            <a:off x="5235303" y="5569801"/>
            <a:ext cx="178054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2020</a:t>
            </a:r>
            <a:endParaRPr lang="en-US" altLang="zh-CN" sz="60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2" build="allAtOnce"/>
      <p:bldP spid="15" grpId="0" animBg="1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8425" y="931545"/>
            <a:ext cx="118135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dirty="0">
                <a:solidFill>
                  <a:srgbClr val="59869B"/>
                </a:solidFill>
                <a:cs typeface="+mn-ea"/>
                <a:sym typeface="+mn-lt"/>
              </a:rPr>
              <a:t>Proxy </a:t>
            </a:r>
            <a:r>
              <a:rPr lang="zh-CN" altLang="en-US" sz="4800" dirty="0">
                <a:solidFill>
                  <a:srgbClr val="59869B"/>
                </a:solidFill>
                <a:cs typeface="+mn-ea"/>
                <a:sym typeface="+mn-lt"/>
              </a:rPr>
              <a:t>对比</a:t>
            </a:r>
            <a:r>
              <a:rPr lang="en-US" altLang="zh-CN" sz="4800" dirty="0">
                <a:solidFill>
                  <a:srgbClr val="59869B"/>
                </a:solidFill>
                <a:cs typeface="+mn-ea"/>
                <a:sym typeface="+mn-lt"/>
              </a:rPr>
              <a:t> Object.defineProperty</a:t>
            </a:r>
            <a:endParaRPr lang="en-US" altLang="zh-CN" sz="4800" dirty="0">
              <a:solidFill>
                <a:srgbClr val="59869B"/>
              </a:solidFill>
              <a:cs typeface="+mn-ea"/>
              <a:sym typeface="+mn-lt"/>
            </a:endParaRPr>
          </a:p>
          <a:p>
            <a:pPr algn="ctr"/>
            <a:endParaRPr lang="zh-CN" altLang="en-US" sz="4800"/>
          </a:p>
        </p:txBody>
      </p:sp>
      <p:sp>
        <p:nvSpPr>
          <p:cNvPr id="6" name="文本框 5"/>
          <p:cNvSpPr txBox="1"/>
          <p:nvPr/>
        </p:nvSpPr>
        <p:spPr>
          <a:xfrm>
            <a:off x="836930" y="2319020"/>
            <a:ext cx="92837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dirty="0">
                <a:solidFill>
                  <a:srgbClr val="59869B"/>
                </a:solidFill>
                <a:cs typeface="+mn-ea"/>
                <a:sym typeface="+mn-lt"/>
              </a:rPr>
              <a:t>1. </a:t>
            </a:r>
            <a:r>
              <a:rPr lang="zh-CN" altLang="en-US" sz="3600" dirty="0">
                <a:solidFill>
                  <a:srgbClr val="59869B"/>
                </a:solidFill>
                <a:cs typeface="+mn-ea"/>
                <a:sym typeface="+mn-lt"/>
              </a:rPr>
              <a:t>可以直接监听对象而非属性</a:t>
            </a:r>
            <a:endParaRPr lang="zh-CN" altLang="en-US" sz="3600" dirty="0">
              <a:solidFill>
                <a:srgbClr val="59869B"/>
              </a:solidFill>
              <a:cs typeface="+mn-ea"/>
              <a:sym typeface="+mn-lt"/>
            </a:endParaRPr>
          </a:p>
          <a:p>
            <a:pPr algn="ctr"/>
            <a:endParaRPr lang="zh-CN" altLang="en-US" sz="3600" dirty="0">
              <a:solidFill>
                <a:srgbClr val="59869B"/>
              </a:solidFill>
              <a:cs typeface="+mn-ea"/>
              <a:sym typeface="+mn-lt"/>
            </a:endParaRPr>
          </a:p>
          <a:p>
            <a:pPr algn="ctr"/>
            <a:r>
              <a:rPr lang="en-US" altLang="zh-CN" sz="3600" dirty="0">
                <a:solidFill>
                  <a:srgbClr val="59869B"/>
                </a:solidFill>
                <a:cs typeface="+mn-ea"/>
                <a:sym typeface="+mn-lt"/>
              </a:rPr>
              <a:t>2. </a:t>
            </a:r>
            <a:r>
              <a:rPr lang="zh-CN" altLang="en-US" sz="3600" dirty="0">
                <a:solidFill>
                  <a:srgbClr val="59869B"/>
                </a:solidFill>
                <a:cs typeface="+mn-ea"/>
                <a:sym typeface="+mn-lt"/>
              </a:rPr>
              <a:t>可以直接监听数组的变化</a:t>
            </a:r>
            <a:endParaRPr lang="zh-CN" altLang="en-US" sz="3600" dirty="0">
              <a:solidFill>
                <a:srgbClr val="59869B"/>
              </a:solidFill>
              <a:cs typeface="+mn-ea"/>
              <a:sym typeface="+mn-lt"/>
            </a:endParaRPr>
          </a:p>
          <a:p>
            <a:pPr algn="ctr"/>
            <a:endParaRPr lang="zh-CN" altLang="en-US" sz="3600" dirty="0">
              <a:solidFill>
                <a:srgbClr val="59869B"/>
              </a:solidFill>
              <a:cs typeface="+mn-ea"/>
              <a:sym typeface="+mn-lt"/>
            </a:endParaRPr>
          </a:p>
          <a:p>
            <a:pPr algn="ctr"/>
            <a:r>
              <a:rPr lang="en-US" altLang="zh-CN" sz="3600" dirty="0">
                <a:solidFill>
                  <a:srgbClr val="59869B"/>
                </a:solidFill>
                <a:cs typeface="+mn-ea"/>
                <a:sym typeface="+mn-lt"/>
              </a:rPr>
              <a:t>3. </a:t>
            </a:r>
            <a:r>
              <a:rPr lang="zh-CN" altLang="en-US" sz="3600" dirty="0">
                <a:solidFill>
                  <a:srgbClr val="59869B"/>
                </a:solidFill>
                <a:cs typeface="+mn-ea"/>
                <a:sym typeface="+mn-lt"/>
              </a:rPr>
              <a:t>拦截方法有</a:t>
            </a:r>
            <a:r>
              <a:rPr lang="en-US" altLang="zh-CN" sz="3600" dirty="0">
                <a:solidFill>
                  <a:srgbClr val="59869B"/>
                </a:solidFill>
                <a:cs typeface="+mn-ea"/>
                <a:sym typeface="+mn-lt"/>
              </a:rPr>
              <a:t>13</a:t>
            </a:r>
            <a:r>
              <a:rPr lang="zh-CN" altLang="en-US" sz="3600" dirty="0">
                <a:solidFill>
                  <a:srgbClr val="59869B"/>
                </a:solidFill>
                <a:cs typeface="+mn-ea"/>
                <a:sym typeface="+mn-lt"/>
              </a:rPr>
              <a:t>中，功能更强大</a:t>
            </a:r>
            <a:endParaRPr lang="en-US" altLang="zh-CN" sz="3600" dirty="0">
              <a:solidFill>
                <a:srgbClr val="59869B"/>
              </a:solidFill>
              <a:cs typeface="+mn-ea"/>
              <a:sym typeface="+mn-lt"/>
            </a:endParaRPr>
          </a:p>
          <a:p>
            <a:pPr algn="ctr"/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2580" y="403225"/>
            <a:ext cx="115474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800" dirty="0">
                <a:solidFill>
                  <a:srgbClr val="59869B"/>
                </a:solidFill>
                <a:cs typeface="+mn-ea"/>
                <a:sym typeface="+mn-lt"/>
              </a:rPr>
              <a:t>两个</a:t>
            </a:r>
            <a:r>
              <a:rPr lang="en-US" altLang="zh-CN" sz="4800" dirty="0">
                <a:solidFill>
                  <a:srgbClr val="59869B"/>
                </a:solidFill>
                <a:cs typeface="+mn-ea"/>
                <a:sym typeface="+mn-lt"/>
              </a:rPr>
              <a:t>demo</a:t>
            </a:r>
            <a:endParaRPr lang="en-US" altLang="zh-CN" sz="4800" dirty="0">
              <a:solidFill>
                <a:srgbClr val="59869B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5650" y="1999615"/>
            <a:ext cx="5600700" cy="914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635" y="3776980"/>
            <a:ext cx="5842000" cy="1003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23357" y="0"/>
            <a:ext cx="7394713" cy="6858000"/>
          </a:xfrm>
          <a:prstGeom prst="rect">
            <a:avLst/>
          </a:prstGeom>
          <a:gradFill>
            <a:gsLst>
              <a:gs pos="0">
                <a:srgbClr val="CDD6DD">
                  <a:alpha val="82000"/>
                </a:srgbClr>
              </a:gs>
              <a:gs pos="25000">
                <a:srgbClr val="E5EAEE"/>
              </a:gs>
              <a:gs pos="100000">
                <a:srgbClr val="F5F7F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464526" y="2576649"/>
            <a:ext cx="7053263" cy="730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        	Composition API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718561" y="2627031"/>
            <a:ext cx="1152525" cy="1154112"/>
          </a:xfrm>
          <a:custGeom>
            <a:avLst/>
            <a:gdLst>
              <a:gd name="connsiteX0" fmla="*/ 0 w 1152000"/>
              <a:gd name="connsiteY0" fmla="*/ 0 h 1152000"/>
              <a:gd name="connsiteX1" fmla="*/ 1152000 w 1152000"/>
              <a:gd name="connsiteY1" fmla="*/ 0 h 1152000"/>
              <a:gd name="connsiteX2" fmla="*/ 1152000 w 1152000"/>
              <a:gd name="connsiteY2" fmla="*/ 1152000 h 1152000"/>
              <a:gd name="connsiteX3" fmla="*/ 0 w 1152000"/>
              <a:gd name="connsiteY3" fmla="*/ 1152000 h 1152000"/>
              <a:gd name="connsiteX4" fmla="*/ 0 w 1152000"/>
              <a:gd name="connsiteY4" fmla="*/ 0 h 1152000"/>
              <a:gd name="connsiteX0-1" fmla="*/ 0 w 1152000"/>
              <a:gd name="connsiteY0-2" fmla="*/ 2343 h 1154343"/>
              <a:gd name="connsiteX1-3" fmla="*/ 323289 w 1152000"/>
              <a:gd name="connsiteY1-4" fmla="*/ 0 h 1154343"/>
              <a:gd name="connsiteX2-5" fmla="*/ 1152000 w 1152000"/>
              <a:gd name="connsiteY2-6" fmla="*/ 2343 h 1154343"/>
              <a:gd name="connsiteX3-7" fmla="*/ 1152000 w 1152000"/>
              <a:gd name="connsiteY3-8" fmla="*/ 1154343 h 1154343"/>
              <a:gd name="connsiteX4-9" fmla="*/ 0 w 1152000"/>
              <a:gd name="connsiteY4-10" fmla="*/ 1154343 h 1154343"/>
              <a:gd name="connsiteX5" fmla="*/ 0 w 1152000"/>
              <a:gd name="connsiteY5" fmla="*/ 2343 h 1154343"/>
              <a:gd name="connsiteX0-11" fmla="*/ 0 w 1152000"/>
              <a:gd name="connsiteY0-12" fmla="*/ 2343 h 1154343"/>
              <a:gd name="connsiteX1-13" fmla="*/ 323289 w 1152000"/>
              <a:gd name="connsiteY1-14" fmla="*/ 0 h 1154343"/>
              <a:gd name="connsiteX2-15" fmla="*/ 825732 w 1152000"/>
              <a:gd name="connsiteY2-16" fmla="*/ 1 h 1154343"/>
              <a:gd name="connsiteX3-17" fmla="*/ 1152000 w 1152000"/>
              <a:gd name="connsiteY3-18" fmla="*/ 2343 h 1154343"/>
              <a:gd name="connsiteX4-19" fmla="*/ 1152000 w 1152000"/>
              <a:gd name="connsiteY4-20" fmla="*/ 1154343 h 1154343"/>
              <a:gd name="connsiteX5-21" fmla="*/ 0 w 1152000"/>
              <a:gd name="connsiteY5-22" fmla="*/ 1154343 h 1154343"/>
              <a:gd name="connsiteX6" fmla="*/ 0 w 1152000"/>
              <a:gd name="connsiteY6" fmla="*/ 2343 h 1154343"/>
              <a:gd name="connsiteX0-23" fmla="*/ 825732 w 1152000"/>
              <a:gd name="connsiteY0-24" fmla="*/ 1 h 1154343"/>
              <a:gd name="connsiteX1-25" fmla="*/ 1152000 w 1152000"/>
              <a:gd name="connsiteY1-26" fmla="*/ 2343 h 1154343"/>
              <a:gd name="connsiteX2-27" fmla="*/ 1152000 w 1152000"/>
              <a:gd name="connsiteY2-28" fmla="*/ 1154343 h 1154343"/>
              <a:gd name="connsiteX3-29" fmla="*/ 0 w 1152000"/>
              <a:gd name="connsiteY3-30" fmla="*/ 1154343 h 1154343"/>
              <a:gd name="connsiteX4-31" fmla="*/ 0 w 1152000"/>
              <a:gd name="connsiteY4-32" fmla="*/ 2343 h 1154343"/>
              <a:gd name="connsiteX5-33" fmla="*/ 323289 w 1152000"/>
              <a:gd name="connsiteY5-34" fmla="*/ 0 h 1154343"/>
              <a:gd name="connsiteX6-35" fmla="*/ 917172 w 1152000"/>
              <a:gd name="connsiteY6-36" fmla="*/ 91441 h 1154343"/>
              <a:gd name="connsiteX0-37" fmla="*/ 825732 w 1152000"/>
              <a:gd name="connsiteY0-38" fmla="*/ 1 h 1154343"/>
              <a:gd name="connsiteX1-39" fmla="*/ 1152000 w 1152000"/>
              <a:gd name="connsiteY1-40" fmla="*/ 2343 h 1154343"/>
              <a:gd name="connsiteX2-41" fmla="*/ 1152000 w 1152000"/>
              <a:gd name="connsiteY2-42" fmla="*/ 1154343 h 1154343"/>
              <a:gd name="connsiteX3-43" fmla="*/ 0 w 1152000"/>
              <a:gd name="connsiteY3-44" fmla="*/ 1154343 h 1154343"/>
              <a:gd name="connsiteX4-45" fmla="*/ 0 w 1152000"/>
              <a:gd name="connsiteY4-46" fmla="*/ 2343 h 1154343"/>
              <a:gd name="connsiteX5-47" fmla="*/ 323289 w 1152000"/>
              <a:gd name="connsiteY5-48" fmla="*/ 0 h 11543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152000" h="1154343">
                <a:moveTo>
                  <a:pt x="825732" y="1"/>
                </a:moveTo>
                <a:lnTo>
                  <a:pt x="1152000" y="2343"/>
                </a:lnTo>
                <a:lnTo>
                  <a:pt x="1152000" y="1154343"/>
                </a:lnTo>
                <a:lnTo>
                  <a:pt x="0" y="1154343"/>
                </a:lnTo>
                <a:lnTo>
                  <a:pt x="0" y="2343"/>
                </a:lnTo>
                <a:lnTo>
                  <a:pt x="323289" y="0"/>
                </a:lnTo>
              </a:path>
            </a:pathLst>
          </a:custGeom>
          <a:solidFill>
            <a:srgbClr val="59869B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540000" anchor="ctr"/>
          <a:lstStyle/>
          <a:p>
            <a:pPr algn="ctr">
              <a:defRPr/>
            </a:pPr>
            <a:endParaRPr lang="zh-CN" altLang="en-US" sz="3200" dirty="0">
              <a:solidFill>
                <a:srgbClr val="535A8F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10150" y="3216910"/>
            <a:ext cx="412115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898989"/>
                </a:solidFill>
                <a:cs typeface="+mn-ea"/>
                <a:sym typeface="+mn-lt"/>
              </a:rPr>
              <a:t>kang mu po zei shen a p i</a:t>
            </a:r>
            <a:endParaRPr lang="en-US" altLang="zh-CN" sz="1400" dirty="0">
              <a:solidFill>
                <a:srgbClr val="898989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46824" y="268584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2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6160" y="0"/>
            <a:ext cx="759968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34742" y="0"/>
            <a:ext cx="7394713" cy="6858000"/>
          </a:xfrm>
          <a:prstGeom prst="rect">
            <a:avLst/>
          </a:prstGeom>
          <a:gradFill>
            <a:gsLst>
              <a:gs pos="0">
                <a:srgbClr val="CDD6DD">
                  <a:alpha val="82000"/>
                </a:srgbClr>
              </a:gs>
              <a:gs pos="25000">
                <a:srgbClr val="E5EAEE"/>
              </a:gs>
              <a:gs pos="100000">
                <a:srgbClr val="F5F7F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PA_文本框 2"/>
          <p:cNvSpPr txBox="1"/>
          <p:nvPr>
            <p:custDataLst>
              <p:tags r:id="rId1"/>
            </p:custDataLst>
          </p:nvPr>
        </p:nvSpPr>
        <p:spPr>
          <a:xfrm>
            <a:off x="4093106" y="2168400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感谢您的聆听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PA_文本框 2"/>
          <p:cNvSpPr txBox="1"/>
          <p:nvPr>
            <p:custDataLst>
              <p:tags r:id="rId2"/>
            </p:custDataLst>
          </p:nvPr>
        </p:nvSpPr>
        <p:spPr>
          <a:xfrm>
            <a:off x="5427059" y="1207028"/>
            <a:ext cx="1210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LOGO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PA_文本框 2"/>
          <p:cNvSpPr txBox="1"/>
          <p:nvPr>
            <p:custDataLst>
              <p:tags r:id="rId3"/>
            </p:custDataLst>
          </p:nvPr>
        </p:nvSpPr>
        <p:spPr>
          <a:xfrm>
            <a:off x="3310805" y="2948630"/>
            <a:ext cx="54425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demo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源码：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  <a:hlinkClick r:id="rId4" tooltip="" action="ppaction://hlinkfile"/>
              </a:rPr>
              <a:t>https://github.com/jgsrty/vite-demo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PA_椭圆 4"/>
          <p:cNvSpPr/>
          <p:nvPr>
            <p:custDataLst>
              <p:tags r:id="rId5"/>
            </p:custDataLst>
          </p:nvPr>
        </p:nvSpPr>
        <p:spPr>
          <a:xfrm>
            <a:off x="3915576" y="4668657"/>
            <a:ext cx="4378685" cy="4378685"/>
          </a:xfrm>
          <a:prstGeom prst="ellipse">
            <a:avLst/>
          </a:prstGeom>
          <a:noFill/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59869B"/>
                </a:gs>
                <a:gs pos="81000">
                  <a:srgbClr val="59869B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6" name="PA_组合 2"/>
          <p:cNvGrpSpPr/>
          <p:nvPr>
            <p:custDataLst>
              <p:tags r:id="rId6"/>
            </p:custDataLst>
          </p:nvPr>
        </p:nvGrpSpPr>
        <p:grpSpPr>
          <a:xfrm>
            <a:off x="4419632" y="5260521"/>
            <a:ext cx="3423892" cy="3068911"/>
            <a:chOff x="4218413" y="1840884"/>
            <a:chExt cx="3799166" cy="3405278"/>
          </a:xfrm>
          <a:solidFill>
            <a:srgbClr val="BBBEBF"/>
          </a:solidFill>
        </p:grpSpPr>
        <p:sp>
          <p:nvSpPr>
            <p:cNvPr id="17" name="椭圆 16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PA_文本框 2"/>
          <p:cNvSpPr txBox="1"/>
          <p:nvPr>
            <p:custDataLst>
              <p:tags r:id="rId7"/>
            </p:custDataLst>
          </p:nvPr>
        </p:nvSpPr>
        <p:spPr>
          <a:xfrm>
            <a:off x="5389906" y="5569801"/>
            <a:ext cx="143002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bye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allAtOnce"/>
      <p:bldP spid="15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371441" y="0"/>
            <a:ext cx="7394713" cy="6858000"/>
          </a:xfrm>
          <a:prstGeom prst="rect">
            <a:avLst/>
          </a:prstGeom>
          <a:gradFill>
            <a:gsLst>
              <a:gs pos="0">
                <a:srgbClr val="CDD6DD">
                  <a:alpha val="82000"/>
                </a:srgbClr>
              </a:gs>
              <a:gs pos="25000">
                <a:srgbClr val="E5EAEE"/>
              </a:gs>
              <a:gs pos="100000">
                <a:srgbClr val="F5F7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831227" y="2911881"/>
            <a:ext cx="377686" cy="37768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76075" y="4972532"/>
            <a:ext cx="490220" cy="10820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spc="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空白页</a:t>
            </a:r>
            <a:endParaRPr lang="zh-CN" altLang="en-US" sz="2000" spc="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908660" y="3717811"/>
            <a:ext cx="222820" cy="22282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959937" y="4368874"/>
            <a:ext cx="120266" cy="12026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PA_椭圆 4"/>
          <p:cNvSpPr/>
          <p:nvPr>
            <p:custDataLst>
              <p:tags r:id="rId1"/>
            </p:custDataLst>
          </p:nvPr>
        </p:nvSpPr>
        <p:spPr>
          <a:xfrm>
            <a:off x="3936233" y="-2189343"/>
            <a:ext cx="4378685" cy="4378685"/>
          </a:xfrm>
          <a:prstGeom prst="ellipse">
            <a:avLst/>
          </a:prstGeom>
          <a:noFill/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59869B"/>
                </a:gs>
                <a:gs pos="81000">
                  <a:srgbClr val="59869B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6" name="PA_组合 2"/>
          <p:cNvGrpSpPr/>
          <p:nvPr>
            <p:custDataLst>
              <p:tags r:id="rId2"/>
            </p:custDataLst>
          </p:nvPr>
        </p:nvGrpSpPr>
        <p:grpSpPr>
          <a:xfrm>
            <a:off x="4440289" y="-1597479"/>
            <a:ext cx="3423892" cy="3068911"/>
            <a:chOff x="4218413" y="1840884"/>
            <a:chExt cx="3799166" cy="3405278"/>
          </a:xfrm>
          <a:solidFill>
            <a:srgbClr val="BBBEBF"/>
          </a:solidFill>
        </p:grpSpPr>
        <p:sp>
          <p:nvSpPr>
            <p:cNvPr id="17" name="椭圆 16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PA_文本框 2"/>
          <p:cNvSpPr txBox="1"/>
          <p:nvPr>
            <p:custDataLst>
              <p:tags r:id="rId3"/>
            </p:custDataLst>
          </p:nvPr>
        </p:nvSpPr>
        <p:spPr>
          <a:xfrm>
            <a:off x="5095285" y="316465"/>
            <a:ext cx="206057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07-31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2" grpId="0" animBg="1"/>
      <p:bldP spid="15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61096" y="1290291"/>
            <a:ext cx="3752926" cy="2438399"/>
            <a:chOff x="3626069" y="683173"/>
            <a:chExt cx="3752926" cy="2438399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3626069" y="683173"/>
              <a:ext cx="3752926" cy="2438399"/>
            </a:xfrm>
            <a:prstGeom prst="rect">
              <a:avLst/>
            </a:prstGeom>
            <a:grpFill/>
            <a:ln>
              <a:noFill/>
            </a:ln>
            <a:effectLst>
              <a:outerShdw blurRad="38100" sx="102000" sy="102000" algn="c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3460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626069" y="704438"/>
              <a:ext cx="767255" cy="0"/>
            </a:xfrm>
            <a:prstGeom prst="line">
              <a:avLst/>
            </a:prstGeom>
            <a:grpFill/>
            <a:ln w="38100">
              <a:solidFill>
                <a:srgbClr val="5986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itle 3"/>
            <p:cNvSpPr txBox="1"/>
            <p:nvPr/>
          </p:nvSpPr>
          <p:spPr>
            <a:xfrm>
              <a:off x="3750006" y="885560"/>
              <a:ext cx="994272" cy="847547"/>
            </a:xfrm>
            <a:prstGeom prst="rect">
              <a:avLst/>
            </a:prstGeom>
            <a:grpFill/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r>
                <a:rPr lang="en-US" sz="6000" b="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en-US" sz="6000" b="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Title 3"/>
            <p:cNvSpPr txBox="1"/>
            <p:nvPr/>
          </p:nvSpPr>
          <p:spPr>
            <a:xfrm>
              <a:off x="4559980" y="1027144"/>
              <a:ext cx="2796485" cy="847547"/>
            </a:xfrm>
            <a:prstGeom prst="rect">
              <a:avLst/>
            </a:prstGeom>
            <a:grpFill/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性能提升</a:t>
              </a:r>
              <a:endParaRPr lang="zh-CN" altLang="en-US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Title 3"/>
            <p:cNvSpPr txBox="1"/>
            <p:nvPr/>
          </p:nvSpPr>
          <p:spPr>
            <a:xfrm>
              <a:off x="4577001" y="1608573"/>
              <a:ext cx="2622585" cy="1357912"/>
            </a:xfrm>
            <a:prstGeom prst="rect">
              <a:avLst/>
            </a:prstGeom>
            <a:grpFill/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400" b="0" dirty="0" err="1">
                  <a:solidFill>
                    <a:srgbClr val="2C3460">
                      <a:alpha val="70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vue</a:t>
              </a:r>
              <a:r>
                <a:rPr lang="zh-CN" altLang="en-US" sz="1400" b="0" dirty="0" err="1">
                  <a:solidFill>
                    <a:srgbClr val="2C3460">
                      <a:alpha val="70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的性能消耗主要是virtual DOM 虚拟</a:t>
              </a:r>
              <a:r>
                <a:rPr lang="en-US" altLang="zh-CN" sz="1400" b="0" dirty="0" err="1">
                  <a:solidFill>
                    <a:srgbClr val="2C3460">
                      <a:alpha val="70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dom</a:t>
              </a:r>
              <a:r>
                <a:rPr lang="zh-CN" altLang="en-US" sz="1400" b="0" dirty="0" err="1">
                  <a:solidFill>
                    <a:srgbClr val="2C3460">
                      <a:alpha val="70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，</a:t>
              </a:r>
              <a:r>
                <a:rPr lang="en-US" altLang="zh-CN" sz="1400" b="0" dirty="0" err="1">
                  <a:solidFill>
                    <a:srgbClr val="2C3460">
                      <a:alpha val="70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vue3.0</a:t>
              </a:r>
              <a:r>
                <a:rPr lang="zh-CN" altLang="en-US" sz="1400" b="0" dirty="0" err="1">
                  <a:solidFill>
                    <a:srgbClr val="2C3460">
                      <a:alpha val="70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的虚拟</a:t>
              </a:r>
              <a:r>
                <a:rPr lang="en-US" altLang="zh-CN" sz="1400" b="0" dirty="0" err="1">
                  <a:solidFill>
                    <a:srgbClr val="2C3460">
                      <a:alpha val="70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dom</a:t>
              </a:r>
              <a:r>
                <a:rPr lang="zh-CN" altLang="en-US" sz="1400" b="0" dirty="0" err="1">
                  <a:solidFill>
                    <a:srgbClr val="2C3460">
                      <a:alpha val="70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是完全重构的，在更多的细节方面下功夫以致于初始渲染/更新提速达100%</a:t>
              </a:r>
              <a:endParaRPr lang="zh-CN" altLang="en-US" sz="1400" b="0" dirty="0" err="1">
                <a:solidFill>
                  <a:srgbClr val="2C3460">
                    <a:alpha val="70000"/>
                  </a:srgb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261096" y="4044001"/>
            <a:ext cx="3752926" cy="2438399"/>
            <a:chOff x="3626069" y="683173"/>
            <a:chExt cx="3752926" cy="2438399"/>
          </a:xfrm>
          <a:noFill/>
        </p:grpSpPr>
        <p:sp>
          <p:nvSpPr>
            <p:cNvPr id="31" name="Rectangle 30"/>
            <p:cNvSpPr/>
            <p:nvPr/>
          </p:nvSpPr>
          <p:spPr>
            <a:xfrm>
              <a:off x="3626069" y="683173"/>
              <a:ext cx="3752926" cy="2438399"/>
            </a:xfrm>
            <a:prstGeom prst="rect">
              <a:avLst/>
            </a:prstGeom>
            <a:grpFill/>
            <a:ln>
              <a:noFill/>
            </a:ln>
            <a:effectLst>
              <a:outerShdw blurRad="38100" sx="102000" sy="102000" algn="c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3460"/>
                </a:solidFill>
                <a:cs typeface="+mn-ea"/>
                <a:sym typeface="+mn-lt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626069" y="704438"/>
              <a:ext cx="767255" cy="0"/>
            </a:xfrm>
            <a:prstGeom prst="line">
              <a:avLst/>
            </a:prstGeom>
            <a:grpFill/>
            <a:ln w="38100">
              <a:solidFill>
                <a:srgbClr val="5986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3"/>
            <p:cNvSpPr txBox="1"/>
            <p:nvPr/>
          </p:nvSpPr>
          <p:spPr>
            <a:xfrm>
              <a:off x="3750006" y="885560"/>
              <a:ext cx="994272" cy="847547"/>
            </a:xfrm>
            <a:prstGeom prst="rect">
              <a:avLst/>
            </a:prstGeom>
            <a:grpFill/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r>
                <a:rPr lang="en-US" sz="6000" b="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en-US" sz="6000" b="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Title 3"/>
            <p:cNvSpPr txBox="1"/>
            <p:nvPr/>
          </p:nvSpPr>
          <p:spPr>
            <a:xfrm>
              <a:off x="4582510" y="1027144"/>
              <a:ext cx="2796485" cy="847547"/>
            </a:xfrm>
            <a:prstGeom prst="rect">
              <a:avLst/>
            </a:prstGeom>
            <a:grpFill/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Proxy</a:t>
              </a:r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响应式系统</a:t>
              </a:r>
              <a:endParaRPr lang="zh-CN" altLang="en-US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Title 3"/>
            <p:cNvSpPr txBox="1"/>
            <p:nvPr/>
          </p:nvSpPr>
          <p:spPr>
            <a:xfrm>
              <a:off x="4577001" y="1608573"/>
              <a:ext cx="2622585" cy="1357912"/>
            </a:xfrm>
            <a:prstGeom prst="rect">
              <a:avLst/>
            </a:prstGeom>
            <a:grpFill/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0">
                  <a:solidFill>
                    <a:srgbClr val="2C3460">
                      <a:alpha val="70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通过Proxy的拦截，获取对象数据的时候，会首先进入get方法中处理，这里可以改写返回的内容。设置属性值的时候，同样会进入set方法中，set方法最终需要返回操作是否成功的标识。</a:t>
              </a:r>
              <a:endParaRPr lang="en-US" sz="1200" b="0">
                <a:solidFill>
                  <a:srgbClr val="2C3460">
                    <a:alpha val="70000"/>
                  </a:srgb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28598" y="1290291"/>
            <a:ext cx="3752926" cy="2438399"/>
            <a:chOff x="3626069" y="683173"/>
            <a:chExt cx="3752926" cy="2438399"/>
          </a:xfrm>
          <a:noFill/>
        </p:grpSpPr>
        <p:sp>
          <p:nvSpPr>
            <p:cNvPr id="37" name="Rectangle 36"/>
            <p:cNvSpPr/>
            <p:nvPr/>
          </p:nvSpPr>
          <p:spPr>
            <a:xfrm>
              <a:off x="3626069" y="683173"/>
              <a:ext cx="3752926" cy="2438399"/>
            </a:xfrm>
            <a:prstGeom prst="rect">
              <a:avLst/>
            </a:prstGeom>
            <a:grpFill/>
            <a:ln>
              <a:noFill/>
            </a:ln>
            <a:effectLst>
              <a:outerShdw blurRad="38100" sx="102000" sy="102000" algn="c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3460"/>
                </a:solidFill>
                <a:cs typeface="+mn-ea"/>
                <a:sym typeface="+mn-lt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626069" y="704438"/>
              <a:ext cx="767255" cy="0"/>
            </a:xfrm>
            <a:prstGeom prst="line">
              <a:avLst/>
            </a:prstGeom>
            <a:grpFill/>
            <a:ln w="38100">
              <a:solidFill>
                <a:srgbClr val="5986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itle 3"/>
            <p:cNvSpPr txBox="1"/>
            <p:nvPr/>
          </p:nvSpPr>
          <p:spPr>
            <a:xfrm>
              <a:off x="3750006" y="885560"/>
              <a:ext cx="1021692" cy="847547"/>
            </a:xfrm>
            <a:prstGeom prst="rect">
              <a:avLst/>
            </a:prstGeom>
            <a:grpFill/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r>
                <a:rPr lang="en-US" sz="6000" b="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en-US" sz="6000" b="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Title 3"/>
            <p:cNvSpPr txBox="1"/>
            <p:nvPr/>
          </p:nvSpPr>
          <p:spPr>
            <a:xfrm>
              <a:off x="4582509" y="1026625"/>
              <a:ext cx="2796485" cy="847547"/>
            </a:xfrm>
            <a:prstGeom prst="rect">
              <a:avLst/>
            </a:prstGeom>
            <a:grpFill/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vite</a:t>
              </a:r>
              <a:endParaRPr lang="en-US" altLang="zh-CN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Title 3"/>
            <p:cNvSpPr txBox="1"/>
            <p:nvPr/>
          </p:nvSpPr>
          <p:spPr>
            <a:xfrm>
              <a:off x="4577001" y="1608573"/>
              <a:ext cx="2622585" cy="1357912"/>
            </a:xfrm>
            <a:prstGeom prst="rect">
              <a:avLst/>
            </a:prstGeom>
            <a:grpFill/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200" b="0" dirty="0" err="1">
                  <a:solidFill>
                    <a:srgbClr val="2C3460">
                      <a:alpha val="70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vue</a:t>
              </a:r>
              <a:r>
                <a:rPr lang="zh-CN" altLang="en-US" sz="1200" b="0" dirty="0" err="1">
                  <a:solidFill>
                    <a:srgbClr val="2C3460">
                      <a:alpha val="70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现在的版本是</a:t>
              </a:r>
              <a:r>
                <a:rPr lang="en-US" altLang="zh-CN" sz="1200" b="0" dirty="0" err="1">
                  <a:solidFill>
                    <a:srgbClr val="2C3460">
                      <a:alpha val="70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20kb</a:t>
              </a:r>
              <a:r>
                <a:rPr lang="zh-CN" altLang="en-US" sz="1200" b="0" dirty="0" err="1">
                  <a:solidFill>
                    <a:srgbClr val="2C3460">
                      <a:alpha val="70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，</a:t>
              </a:r>
              <a:r>
                <a:rPr lang="en-US" altLang="zh-CN" sz="1200" b="0" dirty="0" err="1">
                  <a:solidFill>
                    <a:srgbClr val="2C3460">
                      <a:alpha val="70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3.0</a:t>
              </a:r>
              <a:r>
                <a:rPr lang="zh-CN" altLang="en-US" sz="1200" b="0" dirty="0" err="1">
                  <a:solidFill>
                    <a:srgbClr val="2C3460">
                      <a:alpha val="70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最小可以减轻到</a:t>
              </a:r>
              <a:r>
                <a:rPr lang="en-US" altLang="zh-CN" sz="1200" b="0" dirty="0" err="1">
                  <a:solidFill>
                    <a:srgbClr val="2C3460">
                      <a:alpha val="70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10kb</a:t>
              </a:r>
              <a:r>
                <a:rPr lang="zh-CN" altLang="en-US" sz="1200" b="0" dirty="0" err="1">
                  <a:solidFill>
                    <a:srgbClr val="2C3460">
                      <a:alpha val="70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左右，搭配更轻的</a:t>
              </a:r>
              <a:r>
                <a:rPr lang="en-US" altLang="zh-CN" sz="1200" b="0" dirty="0" err="1">
                  <a:solidFill>
                    <a:srgbClr val="2C3460">
                      <a:alpha val="70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vite</a:t>
              </a:r>
              <a:r>
                <a:rPr lang="zh-CN" altLang="en-US" sz="1200" b="0" dirty="0" err="1">
                  <a:solidFill>
                    <a:srgbClr val="2C3460">
                      <a:alpha val="70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使用，</a:t>
              </a:r>
              <a:endParaRPr lang="zh-CN" altLang="en-US" sz="1200" b="0" dirty="0" err="1">
                <a:solidFill>
                  <a:srgbClr val="2C3460">
                    <a:alpha val="70000"/>
                  </a:srgb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328598" y="4044001"/>
            <a:ext cx="3752926" cy="2438399"/>
            <a:chOff x="3626069" y="683173"/>
            <a:chExt cx="3752926" cy="2438399"/>
          </a:xfrm>
          <a:noFill/>
        </p:grpSpPr>
        <p:sp>
          <p:nvSpPr>
            <p:cNvPr id="43" name="Rectangle 42"/>
            <p:cNvSpPr/>
            <p:nvPr/>
          </p:nvSpPr>
          <p:spPr>
            <a:xfrm>
              <a:off x="3626069" y="683173"/>
              <a:ext cx="3752926" cy="2438399"/>
            </a:xfrm>
            <a:prstGeom prst="rect">
              <a:avLst/>
            </a:prstGeom>
            <a:grpFill/>
            <a:ln>
              <a:noFill/>
            </a:ln>
            <a:effectLst>
              <a:outerShdw blurRad="38100" sx="102000" sy="102000" algn="c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3460"/>
                </a:solidFill>
                <a:cs typeface="+mn-ea"/>
                <a:sym typeface="+mn-lt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626069" y="704438"/>
              <a:ext cx="767255" cy="0"/>
            </a:xfrm>
            <a:prstGeom prst="line">
              <a:avLst/>
            </a:prstGeom>
            <a:grpFill/>
            <a:ln w="38100">
              <a:solidFill>
                <a:srgbClr val="5986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itle 3"/>
            <p:cNvSpPr txBox="1"/>
            <p:nvPr/>
          </p:nvSpPr>
          <p:spPr>
            <a:xfrm>
              <a:off x="3750006" y="885560"/>
              <a:ext cx="1021692" cy="847547"/>
            </a:xfrm>
            <a:prstGeom prst="rect">
              <a:avLst/>
            </a:prstGeom>
            <a:grpFill/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r>
                <a:rPr lang="en-US" sz="6000" b="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US" sz="6000" b="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Title 3"/>
            <p:cNvSpPr txBox="1"/>
            <p:nvPr/>
          </p:nvSpPr>
          <p:spPr>
            <a:xfrm>
              <a:off x="4582509" y="1053514"/>
              <a:ext cx="2796485" cy="847547"/>
            </a:xfrm>
            <a:prstGeom prst="rect">
              <a:avLst/>
            </a:prstGeom>
            <a:grpFill/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pPr>
                <a:lnSpc>
                  <a:spcPct val="80000"/>
                </a:lnSpc>
              </a:pP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Composition API</a:t>
              </a:r>
              <a:endParaRPr lang="en-US" altLang="zh-CN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Title 3"/>
            <p:cNvSpPr txBox="1"/>
            <p:nvPr/>
          </p:nvSpPr>
          <p:spPr>
            <a:xfrm>
              <a:off x="4577001" y="1608573"/>
              <a:ext cx="2622585" cy="1357912"/>
            </a:xfrm>
            <a:prstGeom prst="rect">
              <a:avLst/>
            </a:prstGeom>
            <a:grpFill/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sz="1200" b="0" dirty="0" err="1">
                  <a:solidFill>
                    <a:srgbClr val="2C3460">
                      <a:alpha val="70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Lorem</a:t>
              </a:r>
              <a:r>
                <a:rPr lang="en-US" sz="1200" b="0" dirty="0">
                  <a:solidFill>
                    <a:srgbClr val="2C3460">
                      <a:alpha val="70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sz="1200" b="0" dirty="0" err="1">
                  <a:solidFill>
                    <a:srgbClr val="2C3460">
                      <a:alpha val="70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Ipsum</a:t>
              </a:r>
              <a:r>
                <a:rPr lang="en-US" sz="1200" b="0" dirty="0">
                  <a:solidFill>
                    <a:srgbClr val="2C3460">
                      <a:alpha val="70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 is simply dummy text of the printing and typesetting industry. </a:t>
              </a:r>
              <a:r>
                <a:rPr lang="en-US" sz="1200" b="0" dirty="0" err="1">
                  <a:solidFill>
                    <a:srgbClr val="2C3460">
                      <a:alpha val="70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Lorem</a:t>
              </a:r>
              <a:r>
                <a:rPr lang="en-US" sz="1200" b="0" dirty="0">
                  <a:solidFill>
                    <a:srgbClr val="2C3460">
                      <a:alpha val="70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sz="1200" b="0" dirty="0" err="1">
                  <a:solidFill>
                    <a:srgbClr val="2C3460">
                      <a:alpha val="70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Ipsum</a:t>
              </a:r>
              <a:r>
                <a:rPr lang="en-US" sz="1200" b="0" dirty="0">
                  <a:solidFill>
                    <a:srgbClr val="2C3460">
                      <a:alpha val="70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 has been the industry's standard dummy text ever since the 1500s, when an unknown.</a:t>
              </a:r>
              <a:endParaRPr lang="en-US" sz="1200" b="0" dirty="0">
                <a:solidFill>
                  <a:srgbClr val="2C3460">
                    <a:alpha val="70000"/>
                  </a:srgb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9" name="TextBox 1"/>
          <p:cNvSpPr txBox="1"/>
          <p:nvPr/>
        </p:nvSpPr>
        <p:spPr>
          <a:xfrm>
            <a:off x="618243" y="328481"/>
            <a:ext cx="508000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000" dirty="0">
                <a:solidFill>
                  <a:srgbClr val="59869B"/>
                </a:solidFill>
                <a:cs typeface="+mn-ea"/>
                <a:sym typeface="+mn-lt"/>
              </a:rPr>
              <a:t>目录</a:t>
            </a:r>
            <a:endParaRPr lang="zh-CN" altLang="en-US" sz="2000" dirty="0">
              <a:solidFill>
                <a:srgbClr val="59869B"/>
              </a:solidFill>
              <a:cs typeface="+mn-ea"/>
              <a:sym typeface="+mn-lt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618243" y="680439"/>
            <a:ext cx="1766007" cy="34036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menu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46852" y="0"/>
            <a:ext cx="7394713" cy="6858000"/>
          </a:xfrm>
          <a:prstGeom prst="rect">
            <a:avLst/>
          </a:prstGeom>
          <a:gradFill>
            <a:gsLst>
              <a:gs pos="0">
                <a:srgbClr val="CDD6DD">
                  <a:alpha val="82000"/>
                </a:srgbClr>
              </a:gs>
              <a:gs pos="25000">
                <a:srgbClr val="E5EAEE"/>
              </a:gs>
              <a:gs pos="100000">
                <a:srgbClr val="F5F7F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464526" y="2576649"/>
            <a:ext cx="7053263" cy="730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		      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新特性及概念知识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718561" y="2627031"/>
            <a:ext cx="1152525" cy="1154112"/>
          </a:xfrm>
          <a:custGeom>
            <a:avLst/>
            <a:gdLst>
              <a:gd name="connsiteX0" fmla="*/ 0 w 1152000"/>
              <a:gd name="connsiteY0" fmla="*/ 0 h 1152000"/>
              <a:gd name="connsiteX1" fmla="*/ 1152000 w 1152000"/>
              <a:gd name="connsiteY1" fmla="*/ 0 h 1152000"/>
              <a:gd name="connsiteX2" fmla="*/ 1152000 w 1152000"/>
              <a:gd name="connsiteY2" fmla="*/ 1152000 h 1152000"/>
              <a:gd name="connsiteX3" fmla="*/ 0 w 1152000"/>
              <a:gd name="connsiteY3" fmla="*/ 1152000 h 1152000"/>
              <a:gd name="connsiteX4" fmla="*/ 0 w 1152000"/>
              <a:gd name="connsiteY4" fmla="*/ 0 h 1152000"/>
              <a:gd name="connsiteX0-1" fmla="*/ 0 w 1152000"/>
              <a:gd name="connsiteY0-2" fmla="*/ 2343 h 1154343"/>
              <a:gd name="connsiteX1-3" fmla="*/ 323289 w 1152000"/>
              <a:gd name="connsiteY1-4" fmla="*/ 0 h 1154343"/>
              <a:gd name="connsiteX2-5" fmla="*/ 1152000 w 1152000"/>
              <a:gd name="connsiteY2-6" fmla="*/ 2343 h 1154343"/>
              <a:gd name="connsiteX3-7" fmla="*/ 1152000 w 1152000"/>
              <a:gd name="connsiteY3-8" fmla="*/ 1154343 h 1154343"/>
              <a:gd name="connsiteX4-9" fmla="*/ 0 w 1152000"/>
              <a:gd name="connsiteY4-10" fmla="*/ 1154343 h 1154343"/>
              <a:gd name="connsiteX5" fmla="*/ 0 w 1152000"/>
              <a:gd name="connsiteY5" fmla="*/ 2343 h 1154343"/>
              <a:gd name="connsiteX0-11" fmla="*/ 0 w 1152000"/>
              <a:gd name="connsiteY0-12" fmla="*/ 2343 h 1154343"/>
              <a:gd name="connsiteX1-13" fmla="*/ 323289 w 1152000"/>
              <a:gd name="connsiteY1-14" fmla="*/ 0 h 1154343"/>
              <a:gd name="connsiteX2-15" fmla="*/ 825732 w 1152000"/>
              <a:gd name="connsiteY2-16" fmla="*/ 1 h 1154343"/>
              <a:gd name="connsiteX3-17" fmla="*/ 1152000 w 1152000"/>
              <a:gd name="connsiteY3-18" fmla="*/ 2343 h 1154343"/>
              <a:gd name="connsiteX4-19" fmla="*/ 1152000 w 1152000"/>
              <a:gd name="connsiteY4-20" fmla="*/ 1154343 h 1154343"/>
              <a:gd name="connsiteX5-21" fmla="*/ 0 w 1152000"/>
              <a:gd name="connsiteY5-22" fmla="*/ 1154343 h 1154343"/>
              <a:gd name="connsiteX6" fmla="*/ 0 w 1152000"/>
              <a:gd name="connsiteY6" fmla="*/ 2343 h 1154343"/>
              <a:gd name="connsiteX0-23" fmla="*/ 825732 w 1152000"/>
              <a:gd name="connsiteY0-24" fmla="*/ 1 h 1154343"/>
              <a:gd name="connsiteX1-25" fmla="*/ 1152000 w 1152000"/>
              <a:gd name="connsiteY1-26" fmla="*/ 2343 h 1154343"/>
              <a:gd name="connsiteX2-27" fmla="*/ 1152000 w 1152000"/>
              <a:gd name="connsiteY2-28" fmla="*/ 1154343 h 1154343"/>
              <a:gd name="connsiteX3-29" fmla="*/ 0 w 1152000"/>
              <a:gd name="connsiteY3-30" fmla="*/ 1154343 h 1154343"/>
              <a:gd name="connsiteX4-31" fmla="*/ 0 w 1152000"/>
              <a:gd name="connsiteY4-32" fmla="*/ 2343 h 1154343"/>
              <a:gd name="connsiteX5-33" fmla="*/ 323289 w 1152000"/>
              <a:gd name="connsiteY5-34" fmla="*/ 0 h 1154343"/>
              <a:gd name="connsiteX6-35" fmla="*/ 917172 w 1152000"/>
              <a:gd name="connsiteY6-36" fmla="*/ 91441 h 1154343"/>
              <a:gd name="connsiteX0-37" fmla="*/ 825732 w 1152000"/>
              <a:gd name="connsiteY0-38" fmla="*/ 1 h 1154343"/>
              <a:gd name="connsiteX1-39" fmla="*/ 1152000 w 1152000"/>
              <a:gd name="connsiteY1-40" fmla="*/ 2343 h 1154343"/>
              <a:gd name="connsiteX2-41" fmla="*/ 1152000 w 1152000"/>
              <a:gd name="connsiteY2-42" fmla="*/ 1154343 h 1154343"/>
              <a:gd name="connsiteX3-43" fmla="*/ 0 w 1152000"/>
              <a:gd name="connsiteY3-44" fmla="*/ 1154343 h 1154343"/>
              <a:gd name="connsiteX4-45" fmla="*/ 0 w 1152000"/>
              <a:gd name="connsiteY4-46" fmla="*/ 2343 h 1154343"/>
              <a:gd name="connsiteX5-47" fmla="*/ 323289 w 1152000"/>
              <a:gd name="connsiteY5-48" fmla="*/ 0 h 11543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152000" h="1154343">
                <a:moveTo>
                  <a:pt x="825732" y="1"/>
                </a:moveTo>
                <a:lnTo>
                  <a:pt x="1152000" y="2343"/>
                </a:lnTo>
                <a:lnTo>
                  <a:pt x="1152000" y="1154343"/>
                </a:lnTo>
                <a:lnTo>
                  <a:pt x="0" y="1154343"/>
                </a:lnTo>
                <a:lnTo>
                  <a:pt x="0" y="2343"/>
                </a:lnTo>
                <a:lnTo>
                  <a:pt x="323289" y="0"/>
                </a:lnTo>
              </a:path>
            </a:pathLst>
          </a:custGeom>
          <a:solidFill>
            <a:srgbClr val="59869B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540000" anchor="ctr"/>
          <a:lstStyle/>
          <a:p>
            <a:pPr algn="ctr">
              <a:defRPr/>
            </a:pPr>
            <a:endParaRPr lang="zh-CN" altLang="en-US" sz="3200" dirty="0">
              <a:solidFill>
                <a:srgbClr val="535A8F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01715" y="3216738"/>
            <a:ext cx="4129223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98989"/>
                </a:solidFill>
                <a:cs typeface="+mn-ea"/>
                <a:sym typeface="+mn-lt"/>
              </a:rPr>
              <a:t>xin te xing ji gai nian zhi shi</a:t>
            </a:r>
            <a:endParaRPr lang="en-US" altLang="zh-CN" sz="1400" dirty="0">
              <a:solidFill>
                <a:srgbClr val="898989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46824" y="268584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2"/>
      <p:bldP spid="6" grpId="0" animBg="1"/>
      <p:bldP spid="2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23357" y="0"/>
            <a:ext cx="7394713" cy="6858000"/>
          </a:xfrm>
          <a:prstGeom prst="rect">
            <a:avLst/>
          </a:prstGeom>
          <a:gradFill>
            <a:gsLst>
              <a:gs pos="0">
                <a:srgbClr val="CDD6DD">
                  <a:alpha val="82000"/>
                </a:srgbClr>
              </a:gs>
              <a:gs pos="25000">
                <a:srgbClr val="E5EAEE"/>
              </a:gs>
              <a:gs pos="100000">
                <a:srgbClr val="F5F7F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464526" y="2576649"/>
            <a:ext cx="7053263" cy="730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Vite</a:t>
            </a:r>
            <a:endParaRPr lang="en-US" sz="3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718561" y="2627031"/>
            <a:ext cx="1152525" cy="1154112"/>
          </a:xfrm>
          <a:custGeom>
            <a:avLst/>
            <a:gdLst>
              <a:gd name="connsiteX0" fmla="*/ 0 w 1152000"/>
              <a:gd name="connsiteY0" fmla="*/ 0 h 1152000"/>
              <a:gd name="connsiteX1" fmla="*/ 1152000 w 1152000"/>
              <a:gd name="connsiteY1" fmla="*/ 0 h 1152000"/>
              <a:gd name="connsiteX2" fmla="*/ 1152000 w 1152000"/>
              <a:gd name="connsiteY2" fmla="*/ 1152000 h 1152000"/>
              <a:gd name="connsiteX3" fmla="*/ 0 w 1152000"/>
              <a:gd name="connsiteY3" fmla="*/ 1152000 h 1152000"/>
              <a:gd name="connsiteX4" fmla="*/ 0 w 1152000"/>
              <a:gd name="connsiteY4" fmla="*/ 0 h 1152000"/>
              <a:gd name="connsiteX0-1" fmla="*/ 0 w 1152000"/>
              <a:gd name="connsiteY0-2" fmla="*/ 2343 h 1154343"/>
              <a:gd name="connsiteX1-3" fmla="*/ 323289 w 1152000"/>
              <a:gd name="connsiteY1-4" fmla="*/ 0 h 1154343"/>
              <a:gd name="connsiteX2-5" fmla="*/ 1152000 w 1152000"/>
              <a:gd name="connsiteY2-6" fmla="*/ 2343 h 1154343"/>
              <a:gd name="connsiteX3-7" fmla="*/ 1152000 w 1152000"/>
              <a:gd name="connsiteY3-8" fmla="*/ 1154343 h 1154343"/>
              <a:gd name="connsiteX4-9" fmla="*/ 0 w 1152000"/>
              <a:gd name="connsiteY4-10" fmla="*/ 1154343 h 1154343"/>
              <a:gd name="connsiteX5" fmla="*/ 0 w 1152000"/>
              <a:gd name="connsiteY5" fmla="*/ 2343 h 1154343"/>
              <a:gd name="connsiteX0-11" fmla="*/ 0 w 1152000"/>
              <a:gd name="connsiteY0-12" fmla="*/ 2343 h 1154343"/>
              <a:gd name="connsiteX1-13" fmla="*/ 323289 w 1152000"/>
              <a:gd name="connsiteY1-14" fmla="*/ 0 h 1154343"/>
              <a:gd name="connsiteX2-15" fmla="*/ 825732 w 1152000"/>
              <a:gd name="connsiteY2-16" fmla="*/ 1 h 1154343"/>
              <a:gd name="connsiteX3-17" fmla="*/ 1152000 w 1152000"/>
              <a:gd name="connsiteY3-18" fmla="*/ 2343 h 1154343"/>
              <a:gd name="connsiteX4-19" fmla="*/ 1152000 w 1152000"/>
              <a:gd name="connsiteY4-20" fmla="*/ 1154343 h 1154343"/>
              <a:gd name="connsiteX5-21" fmla="*/ 0 w 1152000"/>
              <a:gd name="connsiteY5-22" fmla="*/ 1154343 h 1154343"/>
              <a:gd name="connsiteX6" fmla="*/ 0 w 1152000"/>
              <a:gd name="connsiteY6" fmla="*/ 2343 h 1154343"/>
              <a:gd name="connsiteX0-23" fmla="*/ 825732 w 1152000"/>
              <a:gd name="connsiteY0-24" fmla="*/ 1 h 1154343"/>
              <a:gd name="connsiteX1-25" fmla="*/ 1152000 w 1152000"/>
              <a:gd name="connsiteY1-26" fmla="*/ 2343 h 1154343"/>
              <a:gd name="connsiteX2-27" fmla="*/ 1152000 w 1152000"/>
              <a:gd name="connsiteY2-28" fmla="*/ 1154343 h 1154343"/>
              <a:gd name="connsiteX3-29" fmla="*/ 0 w 1152000"/>
              <a:gd name="connsiteY3-30" fmla="*/ 1154343 h 1154343"/>
              <a:gd name="connsiteX4-31" fmla="*/ 0 w 1152000"/>
              <a:gd name="connsiteY4-32" fmla="*/ 2343 h 1154343"/>
              <a:gd name="connsiteX5-33" fmla="*/ 323289 w 1152000"/>
              <a:gd name="connsiteY5-34" fmla="*/ 0 h 1154343"/>
              <a:gd name="connsiteX6-35" fmla="*/ 917172 w 1152000"/>
              <a:gd name="connsiteY6-36" fmla="*/ 91441 h 1154343"/>
              <a:gd name="connsiteX0-37" fmla="*/ 825732 w 1152000"/>
              <a:gd name="connsiteY0-38" fmla="*/ 1 h 1154343"/>
              <a:gd name="connsiteX1-39" fmla="*/ 1152000 w 1152000"/>
              <a:gd name="connsiteY1-40" fmla="*/ 2343 h 1154343"/>
              <a:gd name="connsiteX2-41" fmla="*/ 1152000 w 1152000"/>
              <a:gd name="connsiteY2-42" fmla="*/ 1154343 h 1154343"/>
              <a:gd name="connsiteX3-43" fmla="*/ 0 w 1152000"/>
              <a:gd name="connsiteY3-44" fmla="*/ 1154343 h 1154343"/>
              <a:gd name="connsiteX4-45" fmla="*/ 0 w 1152000"/>
              <a:gd name="connsiteY4-46" fmla="*/ 2343 h 1154343"/>
              <a:gd name="connsiteX5-47" fmla="*/ 323289 w 1152000"/>
              <a:gd name="connsiteY5-48" fmla="*/ 0 h 11543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152000" h="1154343">
                <a:moveTo>
                  <a:pt x="825732" y="1"/>
                </a:moveTo>
                <a:lnTo>
                  <a:pt x="1152000" y="2343"/>
                </a:lnTo>
                <a:lnTo>
                  <a:pt x="1152000" y="1154343"/>
                </a:lnTo>
                <a:lnTo>
                  <a:pt x="0" y="1154343"/>
                </a:lnTo>
                <a:lnTo>
                  <a:pt x="0" y="2343"/>
                </a:lnTo>
                <a:lnTo>
                  <a:pt x="323289" y="0"/>
                </a:lnTo>
              </a:path>
            </a:pathLst>
          </a:custGeom>
          <a:solidFill>
            <a:srgbClr val="59869B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540000" anchor="ctr"/>
          <a:lstStyle/>
          <a:p>
            <a:pPr algn="ctr">
              <a:defRPr/>
            </a:pP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01715" y="3216738"/>
            <a:ext cx="4129223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46824" y="268584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2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3125" y="0"/>
            <a:ext cx="536575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45947" y="2829814"/>
            <a:ext cx="3740785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i="1">
                <a:latin typeface="Cambria Math" charset="0"/>
                <a:cs typeface="Cambria Math" charset="0"/>
              </a:rPr>
              <a:t>$ npm init vite-app &lt;project-name&gt;</a:t>
            </a:r>
            <a:endParaRPr lang="zh-CN" altLang="en-US" i="1">
              <a:latin typeface="Cambria Math" charset="0"/>
              <a:cs typeface="Cambria Math" charset="0"/>
            </a:endParaRPr>
          </a:p>
          <a:p>
            <a:pPr algn="l"/>
            <a:r>
              <a:rPr lang="zh-CN" altLang="en-US" i="1">
                <a:latin typeface="Cambria Math" charset="0"/>
                <a:cs typeface="Cambria Math" charset="0"/>
              </a:rPr>
              <a:t>$ cd &lt;project-name&gt;</a:t>
            </a:r>
            <a:endParaRPr lang="zh-CN" altLang="en-US" i="1">
              <a:latin typeface="Cambria Math" charset="0"/>
              <a:cs typeface="Cambria Math" charset="0"/>
            </a:endParaRPr>
          </a:p>
          <a:p>
            <a:pPr algn="l"/>
            <a:r>
              <a:rPr lang="zh-CN" altLang="en-US" i="1">
                <a:latin typeface="Cambria Math" charset="0"/>
                <a:cs typeface="Cambria Math" charset="0"/>
              </a:rPr>
              <a:t>$ npm install</a:t>
            </a:r>
            <a:endParaRPr lang="zh-CN" altLang="en-US" i="1">
              <a:latin typeface="Cambria Math" charset="0"/>
              <a:cs typeface="Cambria Math" charset="0"/>
            </a:endParaRPr>
          </a:p>
          <a:p>
            <a:pPr algn="l"/>
            <a:r>
              <a:rPr lang="zh-CN" altLang="en-US" i="1">
                <a:latin typeface="Cambria Math" charset="0"/>
                <a:cs typeface="Cambria Math" charset="0"/>
              </a:rPr>
              <a:t>$ npm run dev</a:t>
            </a:r>
            <a:endParaRPr lang="zh-CN" altLang="en-US" i="1">
              <a:latin typeface="Cambria Math" charset="0"/>
              <a:cs typeface="Cambria Math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58455" y="864235"/>
            <a:ext cx="2501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rgbClr val="59869B"/>
                </a:solidFill>
                <a:cs typeface="+mn-ea"/>
                <a:sym typeface="+mn-lt"/>
              </a:rPr>
              <a:t>使用</a:t>
            </a:r>
            <a:r>
              <a:rPr lang="en-US" altLang="zh-CN" sz="2400" dirty="0">
                <a:solidFill>
                  <a:srgbClr val="59869B"/>
                </a:solidFill>
                <a:cs typeface="+mn-ea"/>
                <a:sym typeface="+mn-lt"/>
              </a:rPr>
              <a:t>vite</a:t>
            </a:r>
            <a:endParaRPr lang="en-US" altLang="zh-CN" sz="2400" dirty="0">
              <a:solidFill>
                <a:srgbClr val="59869B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7460" y="864235"/>
            <a:ext cx="4277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rgbClr val="59869B"/>
                </a:solidFill>
                <a:cs typeface="+mn-ea"/>
                <a:sym typeface="+mn-lt"/>
              </a:rPr>
              <a:t>不使用</a:t>
            </a:r>
            <a:r>
              <a:rPr lang="en-US" altLang="zh-CN" sz="2400" dirty="0">
                <a:solidFill>
                  <a:srgbClr val="59869B"/>
                </a:solidFill>
                <a:cs typeface="+mn-ea"/>
                <a:sym typeface="+mn-lt"/>
              </a:rPr>
              <a:t>vite</a:t>
            </a:r>
            <a:endParaRPr lang="en-US" altLang="zh-CN" sz="2400" dirty="0">
              <a:solidFill>
                <a:srgbClr val="59869B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4340" y="1716405"/>
            <a:ext cx="603758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初始化项目</a:t>
            </a:r>
            <a:endParaRPr lang="zh-CN" altLang="en-US"/>
          </a:p>
          <a:p>
            <a:pPr algn="l"/>
            <a:r>
              <a:t>vue create -r https://registry.npm.taobao.org vue-next-test</a:t>
            </a:r>
          </a:p>
          <a:p>
            <a:pPr algn="l"/>
          </a:p>
          <a:p>
            <a:pPr algn="l"/>
            <a:r>
              <a:rPr lang="zh-CN"/>
              <a:t>通过插件升级</a:t>
            </a:r>
          </a:p>
          <a:p>
            <a:pPr algn="l"/>
            <a:r>
              <a:t>cd vue-next-test</a:t>
            </a:r>
          </a:p>
          <a:p>
            <a:pPr algn="l"/>
            <a:r>
              <a:t>vue add vue-next</a:t>
            </a:r>
          </a:p>
          <a:p>
            <a:pPr algn="l"/>
          </a:p>
          <a:p>
            <a:pPr algn="l"/>
            <a:r>
              <a:t>执行上述指令后，会自动安装 vue-cli-plugin-vue-next 插件</a:t>
            </a:r>
          </a:p>
          <a:p>
            <a:pPr algn="l"/>
            <a:r>
              <a:t>插件会完成以下操作：</a:t>
            </a:r>
          </a:p>
          <a:p>
            <a:pPr algn="l"/>
            <a:r>
              <a:t>安装 Vue 3.0 依赖</a:t>
            </a:r>
          </a:p>
          <a:p>
            <a:pPr algn="l"/>
            <a:r>
              <a:t>更新 Vue 3.0 webpack loader 配置</a:t>
            </a:r>
          </a:p>
          <a:p>
            <a:pPr algn="l"/>
            <a:r>
              <a:t>使其能够支持 .vue 文件构建</a:t>
            </a:r>
          </a:p>
          <a:p>
            <a:pPr algn="l"/>
            <a:r>
              <a:rPr lang="zh-CN" altLang="en-US"/>
              <a:t>创建 Vue 3.0 的模板代码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参考：</a:t>
            </a:r>
            <a:r>
              <a:rPr lang="zh-CN" altLang="en-US">
                <a:hlinkClick r:id="rId1" tooltip="" action="ppaction://hlinkfile"/>
              </a:rPr>
              <a:t>https://juejin.im/post/5e99c21b6fb9a03c590dfea8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46852" y="0"/>
            <a:ext cx="7394713" cy="6858000"/>
          </a:xfrm>
          <a:prstGeom prst="rect">
            <a:avLst/>
          </a:prstGeom>
          <a:gradFill>
            <a:gsLst>
              <a:gs pos="0">
                <a:srgbClr val="CDD6DD">
                  <a:alpha val="82000"/>
                </a:srgbClr>
              </a:gs>
              <a:gs pos="25000">
                <a:srgbClr val="E5EAEE"/>
              </a:gs>
              <a:gs pos="100000">
                <a:srgbClr val="F5F7F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464526" y="2576649"/>
            <a:ext cx="7053263" cy="730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Proxy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718561" y="2627031"/>
            <a:ext cx="1152525" cy="1154112"/>
          </a:xfrm>
          <a:custGeom>
            <a:avLst/>
            <a:gdLst>
              <a:gd name="connsiteX0" fmla="*/ 0 w 1152000"/>
              <a:gd name="connsiteY0" fmla="*/ 0 h 1152000"/>
              <a:gd name="connsiteX1" fmla="*/ 1152000 w 1152000"/>
              <a:gd name="connsiteY1" fmla="*/ 0 h 1152000"/>
              <a:gd name="connsiteX2" fmla="*/ 1152000 w 1152000"/>
              <a:gd name="connsiteY2" fmla="*/ 1152000 h 1152000"/>
              <a:gd name="connsiteX3" fmla="*/ 0 w 1152000"/>
              <a:gd name="connsiteY3" fmla="*/ 1152000 h 1152000"/>
              <a:gd name="connsiteX4" fmla="*/ 0 w 1152000"/>
              <a:gd name="connsiteY4" fmla="*/ 0 h 1152000"/>
              <a:gd name="connsiteX0-1" fmla="*/ 0 w 1152000"/>
              <a:gd name="connsiteY0-2" fmla="*/ 2343 h 1154343"/>
              <a:gd name="connsiteX1-3" fmla="*/ 323289 w 1152000"/>
              <a:gd name="connsiteY1-4" fmla="*/ 0 h 1154343"/>
              <a:gd name="connsiteX2-5" fmla="*/ 1152000 w 1152000"/>
              <a:gd name="connsiteY2-6" fmla="*/ 2343 h 1154343"/>
              <a:gd name="connsiteX3-7" fmla="*/ 1152000 w 1152000"/>
              <a:gd name="connsiteY3-8" fmla="*/ 1154343 h 1154343"/>
              <a:gd name="connsiteX4-9" fmla="*/ 0 w 1152000"/>
              <a:gd name="connsiteY4-10" fmla="*/ 1154343 h 1154343"/>
              <a:gd name="connsiteX5" fmla="*/ 0 w 1152000"/>
              <a:gd name="connsiteY5" fmla="*/ 2343 h 1154343"/>
              <a:gd name="connsiteX0-11" fmla="*/ 0 w 1152000"/>
              <a:gd name="connsiteY0-12" fmla="*/ 2343 h 1154343"/>
              <a:gd name="connsiteX1-13" fmla="*/ 323289 w 1152000"/>
              <a:gd name="connsiteY1-14" fmla="*/ 0 h 1154343"/>
              <a:gd name="connsiteX2-15" fmla="*/ 825732 w 1152000"/>
              <a:gd name="connsiteY2-16" fmla="*/ 1 h 1154343"/>
              <a:gd name="connsiteX3-17" fmla="*/ 1152000 w 1152000"/>
              <a:gd name="connsiteY3-18" fmla="*/ 2343 h 1154343"/>
              <a:gd name="connsiteX4-19" fmla="*/ 1152000 w 1152000"/>
              <a:gd name="connsiteY4-20" fmla="*/ 1154343 h 1154343"/>
              <a:gd name="connsiteX5-21" fmla="*/ 0 w 1152000"/>
              <a:gd name="connsiteY5-22" fmla="*/ 1154343 h 1154343"/>
              <a:gd name="connsiteX6" fmla="*/ 0 w 1152000"/>
              <a:gd name="connsiteY6" fmla="*/ 2343 h 1154343"/>
              <a:gd name="connsiteX0-23" fmla="*/ 825732 w 1152000"/>
              <a:gd name="connsiteY0-24" fmla="*/ 1 h 1154343"/>
              <a:gd name="connsiteX1-25" fmla="*/ 1152000 w 1152000"/>
              <a:gd name="connsiteY1-26" fmla="*/ 2343 h 1154343"/>
              <a:gd name="connsiteX2-27" fmla="*/ 1152000 w 1152000"/>
              <a:gd name="connsiteY2-28" fmla="*/ 1154343 h 1154343"/>
              <a:gd name="connsiteX3-29" fmla="*/ 0 w 1152000"/>
              <a:gd name="connsiteY3-30" fmla="*/ 1154343 h 1154343"/>
              <a:gd name="connsiteX4-31" fmla="*/ 0 w 1152000"/>
              <a:gd name="connsiteY4-32" fmla="*/ 2343 h 1154343"/>
              <a:gd name="connsiteX5-33" fmla="*/ 323289 w 1152000"/>
              <a:gd name="connsiteY5-34" fmla="*/ 0 h 1154343"/>
              <a:gd name="connsiteX6-35" fmla="*/ 917172 w 1152000"/>
              <a:gd name="connsiteY6-36" fmla="*/ 91441 h 1154343"/>
              <a:gd name="connsiteX0-37" fmla="*/ 825732 w 1152000"/>
              <a:gd name="connsiteY0-38" fmla="*/ 1 h 1154343"/>
              <a:gd name="connsiteX1-39" fmla="*/ 1152000 w 1152000"/>
              <a:gd name="connsiteY1-40" fmla="*/ 2343 h 1154343"/>
              <a:gd name="connsiteX2-41" fmla="*/ 1152000 w 1152000"/>
              <a:gd name="connsiteY2-42" fmla="*/ 1154343 h 1154343"/>
              <a:gd name="connsiteX3-43" fmla="*/ 0 w 1152000"/>
              <a:gd name="connsiteY3-44" fmla="*/ 1154343 h 1154343"/>
              <a:gd name="connsiteX4-45" fmla="*/ 0 w 1152000"/>
              <a:gd name="connsiteY4-46" fmla="*/ 2343 h 1154343"/>
              <a:gd name="connsiteX5-47" fmla="*/ 323289 w 1152000"/>
              <a:gd name="connsiteY5-48" fmla="*/ 0 h 11543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152000" h="1154343">
                <a:moveTo>
                  <a:pt x="825732" y="1"/>
                </a:moveTo>
                <a:lnTo>
                  <a:pt x="1152000" y="2343"/>
                </a:lnTo>
                <a:lnTo>
                  <a:pt x="1152000" y="1154343"/>
                </a:lnTo>
                <a:lnTo>
                  <a:pt x="0" y="1154343"/>
                </a:lnTo>
                <a:lnTo>
                  <a:pt x="0" y="2343"/>
                </a:lnTo>
                <a:lnTo>
                  <a:pt x="323289" y="0"/>
                </a:lnTo>
              </a:path>
            </a:pathLst>
          </a:custGeom>
          <a:solidFill>
            <a:srgbClr val="59869B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540000" anchor="ctr"/>
          <a:lstStyle/>
          <a:p>
            <a:pPr algn="ctr">
              <a:defRPr/>
            </a:pPr>
            <a:endParaRPr lang="zh-CN" altLang="en-US" sz="3200" dirty="0">
              <a:solidFill>
                <a:srgbClr val="535A8F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01715" y="3216738"/>
            <a:ext cx="4129223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98989"/>
                </a:solidFill>
                <a:cs typeface="+mn-ea"/>
                <a:sym typeface="+mn-lt"/>
              </a:rPr>
              <a:t>        pu ruao ke si</a:t>
            </a:r>
            <a:endParaRPr lang="en-US" sz="1400" dirty="0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46824" y="268584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2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3"/>
          <p:cNvSpPr txBox="1"/>
          <p:nvPr/>
        </p:nvSpPr>
        <p:spPr>
          <a:xfrm>
            <a:off x="289788" y="822999"/>
            <a:ext cx="11562080" cy="5507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solidFill>
                  <a:srgbClr val="59869B"/>
                </a:solidFill>
                <a:cs typeface="+mn-ea"/>
                <a:sym typeface="+mn-lt"/>
              </a:rPr>
              <a:t>Proxy</a:t>
            </a:r>
            <a:r>
              <a:rPr lang="zh-CN" altLang="en-US" sz="3200" dirty="0">
                <a:solidFill>
                  <a:srgbClr val="59869B"/>
                </a:solidFill>
                <a:cs typeface="+mn-ea"/>
                <a:sym typeface="+mn-lt"/>
              </a:rPr>
              <a:t>概念</a:t>
            </a:r>
            <a:endParaRPr lang="zh-CN" altLang="en-US" sz="3200" dirty="0">
              <a:solidFill>
                <a:srgbClr val="59869B"/>
              </a:solidFill>
              <a:cs typeface="+mn-ea"/>
              <a:sym typeface="+mn-lt"/>
            </a:endParaRPr>
          </a:p>
          <a:p>
            <a:pPr algn="l"/>
            <a:endParaRPr lang="zh-CN" altLang="en-US" sz="3200" dirty="0">
              <a:solidFill>
                <a:srgbClr val="59869B"/>
              </a:solidFill>
              <a:cs typeface="+mn-ea"/>
              <a:sym typeface="+mn-lt"/>
            </a:endParaRPr>
          </a:p>
          <a:p>
            <a:pPr algn="l"/>
            <a:r>
              <a:rPr lang="zh-CN" altLang="en-US" sz="3200" dirty="0">
                <a:solidFill>
                  <a:srgbClr val="59869B"/>
                </a:solidFill>
                <a:cs typeface="+mn-ea"/>
                <a:sym typeface="+mn-lt"/>
              </a:rPr>
              <a:t>new Proxy(target</a:t>
            </a:r>
            <a:r>
              <a:rPr lang="en-US" altLang="zh-CN" sz="3200" dirty="0">
                <a:solidFill>
                  <a:srgbClr val="59869B"/>
                </a:solidFill>
                <a:cs typeface="+mn-ea"/>
                <a:sym typeface="+mn-lt"/>
              </a:rPr>
              <a:t>Obj</a:t>
            </a:r>
            <a:r>
              <a:rPr lang="zh-CN" altLang="en-US" sz="3200" dirty="0">
                <a:solidFill>
                  <a:srgbClr val="59869B"/>
                </a:solidFill>
                <a:cs typeface="+mn-ea"/>
                <a:sym typeface="+mn-lt"/>
              </a:rPr>
              <a:t>, </a:t>
            </a:r>
            <a:r>
              <a:rPr lang="en-US" altLang="zh-CN" sz="3200" dirty="0">
                <a:solidFill>
                  <a:srgbClr val="59869B"/>
                </a:solidFill>
                <a:cs typeface="+mn-ea"/>
                <a:sym typeface="+mn-lt"/>
              </a:rPr>
              <a:t>handleObj</a:t>
            </a:r>
            <a:r>
              <a:rPr lang="zh-CN" altLang="en-US" sz="3200" dirty="0">
                <a:solidFill>
                  <a:srgbClr val="59869B"/>
                </a:solidFill>
                <a:cs typeface="+mn-ea"/>
                <a:sym typeface="+mn-lt"/>
              </a:rPr>
              <a:t>) </a:t>
            </a:r>
            <a:r>
              <a:rPr lang="zh-CN" altLang="en-US" sz="3200" dirty="0">
                <a:solidFill>
                  <a:srgbClr val="59869B"/>
                </a:solidFill>
                <a:cs typeface="+mn-ea"/>
                <a:sym typeface="+mn-lt"/>
              </a:rPr>
              <a:t>有两个参数</a:t>
            </a:r>
            <a:endParaRPr lang="zh-CN" altLang="en-US" sz="3200" dirty="0">
              <a:solidFill>
                <a:srgbClr val="59869B"/>
              </a:solidFill>
              <a:cs typeface="+mn-ea"/>
              <a:sym typeface="+mn-lt"/>
            </a:endParaRPr>
          </a:p>
          <a:p>
            <a:pPr algn="l"/>
            <a:endParaRPr lang="zh-CN" altLang="en-US" sz="3200" dirty="0">
              <a:solidFill>
                <a:srgbClr val="59869B"/>
              </a:solidFill>
              <a:cs typeface="+mn-ea"/>
              <a:sym typeface="+mn-lt"/>
            </a:endParaRPr>
          </a:p>
          <a:p>
            <a:pPr algn="l"/>
            <a:r>
              <a:rPr lang="zh-CN" altLang="en-US" sz="3200" dirty="0">
                <a:solidFill>
                  <a:srgbClr val="59869B"/>
                </a:solidFill>
                <a:cs typeface="+mn-ea"/>
                <a:sym typeface="+mn-lt"/>
              </a:rPr>
              <a:t>第一个参数是目标对象</a:t>
            </a:r>
            <a:endParaRPr lang="zh-CN" altLang="en-US" sz="3200" dirty="0">
              <a:solidFill>
                <a:srgbClr val="59869B"/>
              </a:solidFill>
              <a:cs typeface="+mn-ea"/>
              <a:sym typeface="+mn-lt"/>
            </a:endParaRPr>
          </a:p>
          <a:p>
            <a:pPr algn="l"/>
            <a:r>
              <a:rPr lang="zh-CN" altLang="en-US" sz="3200" dirty="0">
                <a:solidFill>
                  <a:srgbClr val="59869B"/>
                </a:solidFill>
                <a:cs typeface="+mn-ea"/>
                <a:sym typeface="+mn-lt"/>
              </a:rPr>
              <a:t>可以是任何类型的对象，包括原生数组，函数，甚至另一个代理</a:t>
            </a:r>
            <a:endParaRPr lang="zh-CN" altLang="en-US" sz="3200" dirty="0">
              <a:solidFill>
                <a:srgbClr val="59869B"/>
              </a:solidFill>
              <a:cs typeface="+mn-ea"/>
              <a:sym typeface="+mn-lt"/>
            </a:endParaRPr>
          </a:p>
          <a:p>
            <a:pPr algn="l"/>
            <a:endParaRPr lang="zh-CN" altLang="en-US" sz="3200" dirty="0">
              <a:solidFill>
                <a:srgbClr val="59869B"/>
              </a:solidFill>
              <a:cs typeface="+mn-ea"/>
              <a:sym typeface="+mn-lt"/>
            </a:endParaRPr>
          </a:p>
          <a:p>
            <a:pPr algn="l"/>
            <a:r>
              <a:rPr lang="zh-CN" altLang="en-US" sz="3200" dirty="0">
                <a:solidFill>
                  <a:srgbClr val="59869B"/>
                </a:solidFill>
                <a:cs typeface="+mn-ea"/>
                <a:sym typeface="+mn-lt"/>
              </a:rPr>
              <a:t>第二个参数也是一个对象</a:t>
            </a:r>
            <a:endParaRPr lang="zh-CN" altLang="en-US" sz="3200" dirty="0">
              <a:solidFill>
                <a:srgbClr val="59869B"/>
              </a:solidFill>
              <a:cs typeface="+mn-ea"/>
              <a:sym typeface="+mn-lt"/>
            </a:endParaRPr>
          </a:p>
          <a:p>
            <a:pPr algn="l"/>
            <a:r>
              <a:rPr lang="zh-CN" altLang="en-US" sz="3200" dirty="0">
                <a:solidFill>
                  <a:srgbClr val="59869B"/>
                </a:solidFill>
                <a:cs typeface="+mn-ea"/>
                <a:sym typeface="+mn-lt"/>
              </a:rPr>
              <a:t>其属性是当执行一个操作时定义代理的行为的函数</a:t>
            </a:r>
            <a:endParaRPr lang="zh-CN" altLang="en-US" sz="3200" dirty="0">
              <a:solidFill>
                <a:srgbClr val="59869B"/>
              </a:solidFill>
              <a:cs typeface="+mn-ea"/>
              <a:sym typeface="+mn-lt"/>
            </a:endParaRPr>
          </a:p>
          <a:p>
            <a:pPr algn="l"/>
            <a:r>
              <a:rPr lang="zh-CN" altLang="en-US" sz="3200" dirty="0">
                <a:solidFill>
                  <a:srgbClr val="59869B"/>
                </a:solidFill>
                <a:cs typeface="+mn-ea"/>
                <a:sym typeface="+mn-lt"/>
              </a:rPr>
              <a:t>也就是自定义的行为。</a:t>
            </a:r>
            <a:endParaRPr lang="zh-CN" altLang="en-US" sz="3200" dirty="0">
              <a:solidFill>
                <a:srgbClr val="59869B"/>
              </a:solidFill>
              <a:cs typeface="+mn-ea"/>
              <a:sym typeface="+mn-lt"/>
            </a:endParaRPr>
          </a:p>
          <a:p>
            <a:pPr algn="l"/>
            <a:endParaRPr lang="zh-CN" altLang="en-US" sz="3200" dirty="0">
              <a:solidFill>
                <a:srgbClr val="59869B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MH" val="20171004133153"/>
  <p:tag name="MH_LIBRARY" val="GRAPHIC"/>
  <p:tag name="MH_ORDER" val="矩形 5"/>
</p:tagLst>
</file>

<file path=ppt/tags/tag11.xml><?xml version="1.0" encoding="utf-8"?>
<p:tagLst xmlns:p="http://schemas.openxmlformats.org/presentationml/2006/main">
  <p:tag name="MH" val="20171004133153"/>
  <p:tag name="MH_LIBRARY" val="GRAPHIC"/>
</p:tagLst>
</file>

<file path=ppt/tags/tag12.xml><?xml version="1.0" encoding="utf-8"?>
<p:tagLst xmlns:p="http://schemas.openxmlformats.org/presentationml/2006/main">
  <p:tag name="MH" val="20171004133153"/>
  <p:tag name="MH_LIBRARY" val="GRAPHIC"/>
  <p:tag name="MH_ORDER" val="Rectangle 3"/>
</p:tagLst>
</file>

<file path=ppt/tags/tag13.xml><?xml version="1.0" encoding="utf-8"?>
<p:tagLst xmlns:p="http://schemas.openxmlformats.org/presentationml/2006/main">
  <p:tag name="MH" val="20171004133153"/>
  <p:tag name="MH_LIBRARY" val="GRAPHIC"/>
  <p:tag name="MH_ORDER" val="矩形 5"/>
</p:tagLst>
</file>

<file path=ppt/tags/tag14.xml><?xml version="1.0" encoding="utf-8"?>
<p:tagLst xmlns:p="http://schemas.openxmlformats.org/presentationml/2006/main">
  <p:tag name="MH" val="20171004133153"/>
  <p:tag name="MH_LIBRARY" val="GRAPHIC"/>
</p:tagLst>
</file>

<file path=ppt/tags/tag15.xml><?xml version="1.0" encoding="utf-8"?>
<p:tagLst xmlns:p="http://schemas.openxmlformats.org/presentationml/2006/main">
  <p:tag name="MH" val="20171004133153"/>
  <p:tag name="MH_LIBRARY" val="GRAPHIC"/>
  <p:tag name="MH_ORDER" val="Rectangle 3"/>
</p:tagLst>
</file>

<file path=ppt/tags/tag16.xml><?xml version="1.0" encoding="utf-8"?>
<p:tagLst xmlns:p="http://schemas.openxmlformats.org/presentationml/2006/main">
  <p:tag name="MH" val="20171004133153"/>
  <p:tag name="MH_LIBRARY" val="GRAPHIC"/>
  <p:tag name="MH_ORDER" val="矩形 5"/>
</p:tagLst>
</file>

<file path=ppt/tags/tag17.xml><?xml version="1.0" encoding="utf-8"?>
<p:tagLst xmlns:p="http://schemas.openxmlformats.org/presentationml/2006/main">
  <p:tag name="MH" val="20171004133153"/>
  <p:tag name="MH_LIBRARY" val="GRAPHIC"/>
</p:tagLst>
</file>

<file path=ppt/tags/tag18.xml><?xml version="1.0" encoding="utf-8"?>
<p:tagLst xmlns:p="http://schemas.openxmlformats.org/presentationml/2006/main">
  <p:tag name="MH" val="20171004133153"/>
  <p:tag name="MH_LIBRARY" val="GRAPHIC"/>
  <p:tag name="MH_ORDER" val="Rectangle 3"/>
</p:tagLst>
</file>

<file path=ppt/tags/tag19.xml><?xml version="1.0" encoding="utf-8"?>
<p:tagLst xmlns:p="http://schemas.openxmlformats.org/presentationml/2006/main">
  <p:tag name="MH" val="20171004133153"/>
  <p:tag name="MH_LIBRARY" val="GRAPHIC"/>
  <p:tag name="MH_ORDER" val="矩形 5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MH" val="20171004133153"/>
  <p:tag name="MH_LIBRARY" val="GRAPHIC"/>
</p:tagLst>
</file>

<file path=ppt/tags/tag21.xml><?xml version="1.0" encoding="utf-8"?>
<p:tagLst xmlns:p="http://schemas.openxmlformats.org/presentationml/2006/main">
  <p:tag name="PA" val="v3.0.1"/>
</p:tagLst>
</file>

<file path=ppt/tags/tag22.xml><?xml version="1.0" encoding="utf-8"?>
<p:tagLst xmlns:p="http://schemas.openxmlformats.org/presentationml/2006/main">
  <p:tag name="PA" val="v3.0.1"/>
</p:tagLst>
</file>

<file path=ppt/tags/tag23.xml><?xml version="1.0" encoding="utf-8"?>
<p:tagLst xmlns:p="http://schemas.openxmlformats.org/presentationml/2006/main">
  <p:tag name="PA" val="v3.0.1"/>
</p:tagLst>
</file>

<file path=ppt/tags/tag24.xml><?xml version="1.0" encoding="utf-8"?>
<p:tagLst xmlns:p="http://schemas.openxmlformats.org/presentationml/2006/main">
  <p:tag name="PA" val="v3.0.1"/>
</p:tagLst>
</file>

<file path=ppt/tags/tag25.xml><?xml version="1.0" encoding="utf-8"?>
<p:tagLst xmlns:p="http://schemas.openxmlformats.org/presentationml/2006/main">
  <p:tag name="PA" val="v3.0.1"/>
</p:tagLst>
</file>

<file path=ppt/tags/tag26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MH" val="20171004133153"/>
  <p:tag name="MH_LIBRARY" val="GRAPHIC"/>
  <p:tag name="MH_ORDER" val="Rectangle 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C658F"/>
      </a:accent1>
      <a:accent2>
        <a:srgbClr val="ED7D31"/>
      </a:accent2>
      <a:accent3>
        <a:srgbClr val="A5A5A5"/>
      </a:accent3>
      <a:accent4>
        <a:srgbClr val="FFC000"/>
      </a:accent4>
      <a:accent5>
        <a:srgbClr val="3B5E7E"/>
      </a:accent5>
      <a:accent6>
        <a:srgbClr val="70AD47"/>
      </a:accent6>
      <a:hlink>
        <a:srgbClr val="0563C1"/>
      </a:hlink>
      <a:folHlink>
        <a:srgbClr val="954F72"/>
      </a:folHlink>
    </a:clrScheme>
    <a:fontScheme name="ipiwnhr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C658F"/>
    </a:accent1>
    <a:accent2>
      <a:srgbClr val="ED7D31"/>
    </a:accent2>
    <a:accent3>
      <a:srgbClr val="A5A5A5"/>
    </a:accent3>
    <a:accent4>
      <a:srgbClr val="FFC000"/>
    </a:accent4>
    <a:accent5>
      <a:srgbClr val="3B5E7E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C658F"/>
    </a:accent1>
    <a:accent2>
      <a:srgbClr val="ED7D31"/>
    </a:accent2>
    <a:accent3>
      <a:srgbClr val="A5A5A5"/>
    </a:accent3>
    <a:accent4>
      <a:srgbClr val="FFC000"/>
    </a:accent4>
    <a:accent5>
      <a:srgbClr val="3B5E7E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C658F"/>
    </a:accent1>
    <a:accent2>
      <a:srgbClr val="ED7D31"/>
    </a:accent2>
    <a:accent3>
      <a:srgbClr val="A5A5A5"/>
    </a:accent3>
    <a:accent4>
      <a:srgbClr val="FFC000"/>
    </a:accent4>
    <a:accent5>
      <a:srgbClr val="3B5E7E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C658F"/>
    </a:accent1>
    <a:accent2>
      <a:srgbClr val="ED7D31"/>
    </a:accent2>
    <a:accent3>
      <a:srgbClr val="A5A5A5"/>
    </a:accent3>
    <a:accent4>
      <a:srgbClr val="FFC000"/>
    </a:accent4>
    <a:accent5>
      <a:srgbClr val="3B5E7E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1255</Words>
  <Application>WPS 演示</Application>
  <PresentationFormat>自定义</PresentationFormat>
  <Paragraphs>121</Paragraphs>
  <Slides>14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43" baseType="lpstr">
      <vt:lpstr>Arial</vt:lpstr>
      <vt:lpstr>方正书宋_GBK</vt:lpstr>
      <vt:lpstr>Wingdings</vt:lpstr>
      <vt:lpstr>Calibri</vt:lpstr>
      <vt:lpstr>Helvetica Neue</vt:lpstr>
      <vt:lpstr>宋体</vt:lpstr>
      <vt:lpstr>Open Sans</vt:lpstr>
      <vt:lpstr>苹方-简</vt:lpstr>
      <vt:lpstr>Source Sans Pro</vt:lpstr>
      <vt:lpstr>Bebas Neue</vt:lpstr>
      <vt:lpstr>Open Sans Condensed Light</vt:lpstr>
      <vt:lpstr>Lato Black</vt:lpstr>
      <vt:lpstr>Roboto</vt:lpstr>
      <vt:lpstr>Lato</vt:lpstr>
      <vt:lpstr>Agency FB</vt:lpstr>
      <vt:lpstr>Calibri</vt:lpstr>
      <vt:lpstr>汉仪书宋二KW</vt:lpstr>
      <vt:lpstr>Arial Narrow</vt:lpstr>
      <vt:lpstr>微软雅黑</vt:lpstr>
      <vt:lpstr>汉仪旗黑</vt:lpstr>
      <vt:lpstr>SF UI Display Thin</vt:lpstr>
      <vt:lpstr>宋体</vt:lpstr>
      <vt:lpstr>Arial Unicode MS</vt:lpstr>
      <vt:lpstr>等线</vt:lpstr>
      <vt:lpstr>汉仪中等线KW</vt:lpstr>
      <vt:lpstr>微软雅黑</vt:lpstr>
      <vt:lpstr>Cambria Math</vt:lpstr>
      <vt:lpstr>Kingsoft Math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简洁商业计划书</dc:title>
  <dc:creator>第一PPT</dc:creator>
  <cp:keywords>www.1ppt.com</cp:keywords>
  <dc:description>www.1ppt.com</dc:description>
  <cp:lastModifiedBy>rongtianyang</cp:lastModifiedBy>
  <cp:revision>85</cp:revision>
  <dcterms:created xsi:type="dcterms:W3CDTF">2020-07-24T03:16:36Z</dcterms:created>
  <dcterms:modified xsi:type="dcterms:W3CDTF">2020-07-24T03:16:36Z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2052-2.4.0.3944</vt:lpwstr>
  </property>
</Properties>
</file>