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68" r:id="rId3"/>
    <p:sldId id="257" r:id="rId4"/>
    <p:sldId id="267" r:id="rId5"/>
    <p:sldId id="258" r:id="rId6"/>
    <p:sldId id="259" r:id="rId7"/>
    <p:sldId id="260" r:id="rId8"/>
    <p:sldId id="270" r:id="rId9"/>
    <p:sldId id="278" r:id="rId10"/>
    <p:sldId id="271" r:id="rId11"/>
    <p:sldId id="272" r:id="rId12"/>
    <p:sldId id="273" r:id="rId13"/>
    <p:sldId id="274" r:id="rId14"/>
    <p:sldId id="276" r:id="rId15"/>
    <p:sldId id="277" r:id="rId16"/>
    <p:sldId id="279" r:id="rId17"/>
    <p:sldId id="262" r:id="rId18"/>
    <p:sldId id="280" r:id="rId19"/>
    <p:sldId id="282" r:id="rId20"/>
    <p:sldId id="263" r:id="rId21"/>
    <p:sldId id="264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ADB8D-7DCB-4BEB-A7D8-9D0B4980F2C0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64D4A-111F-4FDF-9772-7F73AC135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21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64D4A-111F-4FDF-9772-7F73AC13549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73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0469-82B3-4F8F-8B5E-B206FF1C6732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36B7-CBE7-42AB-86E1-C5DD992A0D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0469-82B3-4F8F-8B5E-B206FF1C6732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36B7-CBE7-42AB-86E1-C5DD992A0D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0469-82B3-4F8F-8B5E-B206FF1C6732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36B7-CBE7-42AB-86E1-C5DD992A0D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0469-82B3-4F8F-8B5E-B206FF1C6732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36B7-CBE7-42AB-86E1-C5DD992A0D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0469-82B3-4F8F-8B5E-B206FF1C6732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36B7-CBE7-42AB-86E1-C5DD992A0D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0469-82B3-4F8F-8B5E-B206FF1C6732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36B7-CBE7-42AB-86E1-C5DD992A0D4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0469-82B3-4F8F-8B5E-B206FF1C6732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36B7-CBE7-42AB-86E1-C5DD992A0D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0469-82B3-4F8F-8B5E-B206FF1C6732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36B7-CBE7-42AB-86E1-C5DD992A0D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0469-82B3-4F8F-8B5E-B206FF1C6732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36B7-CBE7-42AB-86E1-C5DD992A0D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0469-82B3-4F8F-8B5E-B206FF1C6732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6F36B7-CBE7-42AB-86E1-C5DD992A0D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0469-82B3-4F8F-8B5E-B206FF1C6732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36B7-CBE7-42AB-86E1-C5DD992A0D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5610469-82B3-4F8F-8B5E-B206FF1C6732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76F36B7-CBE7-42AB-86E1-C5DD992A0D4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PI%20server%20vs%20College%20Server.docx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0" y="-387424"/>
            <a:ext cx="8354217" cy="53860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rtDeco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l-GR" sz="34400" b="1" dirty="0" smtClean="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Times New Roman"/>
                <a:cs typeface="Times New Roman"/>
              </a:rPr>
              <a:t>π</a:t>
            </a:r>
            <a:r>
              <a:rPr lang="en-IN" sz="8800" b="1" dirty="0" smtClean="0">
                <a:ln/>
                <a:solidFill>
                  <a:schemeClr val="accent3"/>
                </a:solidFill>
                <a:effectLst/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IN" sz="8800" b="1" dirty="0" smtClean="0">
                <a:ln>
                  <a:solidFill>
                    <a:srgbClr val="FF0000"/>
                  </a:solidFill>
                </a:ln>
                <a:solidFill>
                  <a:schemeClr val="accent2"/>
                </a:solidFill>
                <a:effectLst/>
                <a:latin typeface="Times New Roman" pitchFamily="18" charset="0"/>
                <a:cs typeface="Times New Roman" pitchFamily="18" charset="0"/>
              </a:rPr>
              <a:t>SERVER</a:t>
            </a:r>
            <a:endParaRPr lang="en-US" sz="23900" b="1" cap="none" spc="0" dirty="0">
              <a:ln>
                <a:solidFill>
                  <a:srgbClr val="FF0000"/>
                </a:solidFill>
              </a:ln>
              <a:solidFill>
                <a:schemeClr val="accent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15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92678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Gadugi" pitchFamily="34" charset="0"/>
              </a:rPr>
              <a:t>NAS( Network File System </a:t>
            </a:r>
            <a:r>
              <a:rPr lang="en-IN" sz="3200" b="1" dirty="0" smtClean="0">
                <a:solidFill>
                  <a:srgbClr val="FF0000"/>
                </a:solidFill>
                <a:latin typeface="Gadugi" pitchFamily="34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860" y="1196752"/>
            <a:ext cx="4705350" cy="3857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544" y="5157192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  <a:latin typeface="Kartika" pitchFamily="18" charset="0"/>
                <a:cs typeface="Kartika" pitchFamily="18" charset="0"/>
              </a:rPr>
              <a:t>NAS </a:t>
            </a:r>
            <a:r>
              <a:rPr lang="en-IN" b="1" dirty="0">
                <a:solidFill>
                  <a:schemeClr val="bg1"/>
                </a:solidFill>
                <a:latin typeface="Kartika" pitchFamily="18" charset="0"/>
                <a:cs typeface="Kartika" pitchFamily="18" charset="0"/>
              </a:rPr>
              <a:t>is becoming a powerful and proven technology for storing and sharing data in </a:t>
            </a:r>
            <a:r>
              <a:rPr lang="en-IN" b="1" dirty="0" smtClean="0">
                <a:solidFill>
                  <a:schemeClr val="bg1"/>
                </a:solidFill>
                <a:latin typeface="Kartika" pitchFamily="18" charset="0"/>
                <a:cs typeface="Kartika" pitchFamily="18" charset="0"/>
              </a:rPr>
              <a:t>network for any Supported Devices.</a:t>
            </a:r>
            <a:endParaRPr lang="en-IN" b="1" dirty="0">
              <a:solidFill>
                <a:schemeClr val="bg1"/>
              </a:solidFill>
              <a:latin typeface="Kartika" pitchFamily="18" charset="0"/>
              <a:cs typeface="Kartika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51520" y="977453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377" y="548680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Remote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Access </a:t>
            </a:r>
            <a:r>
              <a:rPr lang="en-IN" sz="2400" dirty="0" smtClean="0">
                <a:solidFill>
                  <a:srgbClr val="FF0000"/>
                </a:solidFill>
              </a:rPr>
              <a:t>via </a:t>
            </a:r>
            <a:r>
              <a:rPr lang="en-IN" sz="2400" dirty="0">
                <a:solidFill>
                  <a:srgbClr val="FF0000"/>
                </a:solidFill>
              </a:rPr>
              <a:t>( SSH , VNC, Web Interface, </a:t>
            </a:r>
            <a:r>
              <a:rPr lang="en-IN" sz="2400" dirty="0" smtClean="0">
                <a:solidFill>
                  <a:srgbClr val="FF0000"/>
                </a:solidFill>
              </a:rPr>
              <a:t>Internet)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29" y="1484867"/>
            <a:ext cx="4176464" cy="35499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3568" y="1988840"/>
            <a:ext cx="3384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Fully Encryption based Connectivity.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Cross-Platform Supported.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Fully Configurable on Remote Access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41409" y="523812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Android Based Application for Non-Technical User with Easy Interface.</a:t>
            </a:r>
          </a:p>
          <a:p>
            <a:endParaRPr lang="en-US" b="1" dirty="0">
              <a:solidFill>
                <a:schemeClr val="bg1"/>
              </a:solidFill>
              <a:latin typeface="Malgun Gothic" pitchFamily="34" charset="-127"/>
              <a:ea typeface="Malgun Gothic" pitchFamily="34" charset="-127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Desktop Application for all OS ( Window,  </a:t>
            </a:r>
            <a:r>
              <a:rPr lang="en-US" b="1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L</a:t>
            </a:r>
            <a:r>
              <a:rPr lang="en-US" b="1" dirty="0" smtClean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inux  and Mac ).</a:t>
            </a:r>
            <a:endParaRPr lang="en-IN" b="1" dirty="0">
              <a:solidFill>
                <a:schemeClr val="bg1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3377" y="1196752"/>
            <a:ext cx="8244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03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092" y="68174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WLAN( Wireless LAN ) 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>
                <a:solidFill>
                  <a:srgbClr val="FF0000"/>
                </a:solidFill>
              </a:rPr>
              <a:t>Wi-Fi Support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2267744" y="1052736"/>
            <a:ext cx="21602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7068" y="12049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50" y="1358557"/>
            <a:ext cx="4608512" cy="30723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9552" y="1556792"/>
            <a:ext cx="31683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supported all Wi-Fi Based Devices</a:t>
            </a:r>
          </a:p>
          <a:p>
            <a:endParaRPr lang="en-US" dirty="0"/>
          </a:p>
          <a:p>
            <a:r>
              <a:rPr lang="en-US" dirty="0" smtClean="0"/>
              <a:t>Based on 2.4 GHz freq.</a:t>
            </a:r>
          </a:p>
          <a:p>
            <a:endParaRPr lang="en-US" dirty="0"/>
          </a:p>
          <a:p>
            <a:r>
              <a:rPr lang="en-US" dirty="0" smtClean="0"/>
              <a:t>Supported All Wi-Fi Protocol</a:t>
            </a:r>
          </a:p>
          <a:p>
            <a:r>
              <a:rPr lang="en-US" dirty="0" smtClean="0"/>
              <a:t>(Type: b/g/n/ac, WPA/2, WPS, Auto Channel etc.)  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27068" y="5229200"/>
            <a:ext cx="8593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rPr>
              <a:t>Can be used as Switch, Access Point, Router ( Wired and Wireless) in Network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54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655658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Power</a:t>
            </a:r>
            <a:endParaRPr lang="en-IN" sz="2800" b="1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51520" y="1178878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556792"/>
            <a:ext cx="3747098" cy="37470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81453" y="134076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Arial Black" pitchFamily="34" charset="0"/>
                <a:cs typeface="Arabic Typesetting" pitchFamily="66" charset="-78"/>
              </a:rPr>
              <a:t>          20’800 </a:t>
            </a:r>
            <a:r>
              <a:rPr lang="en-US" b="1" dirty="0" err="1" smtClean="0">
                <a:solidFill>
                  <a:srgbClr val="00B050"/>
                </a:solidFill>
                <a:latin typeface="Arial Black" pitchFamily="34" charset="0"/>
                <a:cs typeface="Arabic Typesetting" pitchFamily="66" charset="-78"/>
              </a:rPr>
              <a:t>mAh</a:t>
            </a:r>
            <a:endParaRPr lang="en-IN" b="1" dirty="0">
              <a:solidFill>
                <a:srgbClr val="00B050"/>
              </a:solidFill>
              <a:latin typeface="Arial Black" pitchFamily="34" charset="0"/>
              <a:cs typeface="Arabic Typesetting" pitchFamily="66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710100"/>
            <a:ext cx="46085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Power: ~</a:t>
            </a:r>
            <a:r>
              <a:rPr lang="en-US" b="1" dirty="0" smtClean="0"/>
              <a:t>25W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Used Li-Ion Battery Cell</a:t>
            </a:r>
          </a:p>
          <a:p>
            <a:endParaRPr lang="en-US" dirty="0"/>
          </a:p>
          <a:p>
            <a:r>
              <a:rPr lang="en-US" dirty="0" smtClean="0"/>
              <a:t>Capacity: 8x2600=20800 </a:t>
            </a:r>
            <a:r>
              <a:rPr lang="en-US" dirty="0" err="1" smtClean="0"/>
              <a:t>mAh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Longer Battery Life: </a:t>
            </a:r>
            <a:r>
              <a:rPr lang="en-US" b="1" dirty="0" smtClean="0"/>
              <a:t>4+ </a:t>
            </a:r>
            <a:r>
              <a:rPr lang="en-US" b="1" dirty="0" err="1" smtClean="0"/>
              <a:t>Hrs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Perfect Silent Device, No any </a:t>
            </a:r>
            <a:r>
              <a:rPr lang="en-US" dirty="0" err="1" smtClean="0"/>
              <a:t>Noices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5445224"/>
            <a:ext cx="345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Two Type Battery Level Indicator 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75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Supported H/W Interfaces:</a:t>
            </a:r>
            <a:endParaRPr lang="en-IN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51520" y="989439"/>
            <a:ext cx="8892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74" y="1014774"/>
            <a:ext cx="1339310" cy="13393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061646"/>
            <a:ext cx="1467976" cy="14679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052906"/>
            <a:ext cx="1199721" cy="2121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35860"/>
            <a:ext cx="1555615" cy="15556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3568" y="356828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5 x RJ45 Ports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7824" y="358162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40 GPIO Pins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40255" y="3568288"/>
            <a:ext cx="241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VGA Port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6296" y="358162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8 x USB Port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543593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Support Large no. of Devices Connection at a Time. </a:t>
            </a:r>
            <a:endParaRPr lang="en-IN" b="1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348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76672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Home Automation </a:t>
            </a:r>
            <a:endParaRPr lang="en-IN" sz="280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23528" y="1196752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339" y="1412776"/>
            <a:ext cx="5745908" cy="34563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380" y="5144292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Control your Home appliances from anywhere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Surveillance your Home , offices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Remote Accessible</a:t>
            </a:r>
            <a:endParaRPr lang="en-IN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7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7" y="0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1. Dynamic Web Server( </a:t>
            </a:r>
            <a:r>
              <a:rPr lang="en-IN" dirty="0" smtClean="0">
                <a:solidFill>
                  <a:schemeClr val="accent3">
                    <a:lumMod val="50000"/>
                  </a:schemeClr>
                </a:solidFill>
              </a:rPr>
              <a:t>Nginx 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and  apche2  with lampp 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2. FTP/SFTP Server;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3. NAS( Network File System ) support;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4. Remote Accessible via ( SSH , VNC, Web Interface, Over Internet);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5. Highly Secured Services via TOR network/Proxy  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6. WLAN( Wireless LAN ) , Wi-Fi Support;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7. Connect </a:t>
            </a:r>
            <a:r>
              <a:rPr lang="en-IN" dirty="0" err="1">
                <a:solidFill>
                  <a:schemeClr val="accent3">
                    <a:lumMod val="50000"/>
                  </a:schemeClr>
                </a:solidFill>
              </a:rPr>
              <a:t>u</a:t>
            </a:r>
            <a:r>
              <a:rPr lang="en-IN" dirty="0" err="1" smtClean="0">
                <a:solidFill>
                  <a:schemeClr val="accent3">
                    <a:lumMod val="50000"/>
                  </a:schemeClr>
                </a:solidFill>
              </a:rPr>
              <a:t>pto</a:t>
            </a:r>
            <a:r>
              <a:rPr lang="en-IN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Five Different Network At Same time ( 5x RJ45 port)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8. Can Be Use as (WLAN/LAN Router);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9. External HDD support/Flash Drives 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10. VGA/AV Connectivity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11. Power Backup </a:t>
            </a:r>
            <a:r>
              <a:rPr lang="en-IN" dirty="0" err="1">
                <a:solidFill>
                  <a:schemeClr val="accent3">
                    <a:lumMod val="50000"/>
                  </a:schemeClr>
                </a:solidFill>
              </a:rPr>
              <a:t>upto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 3~4 hours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12. System/OS Independent Configurable via   (Windows, Linux, Android </a:t>
            </a:r>
            <a:r>
              <a:rPr lang="en-IN" dirty="0" smtClean="0">
                <a:solidFill>
                  <a:schemeClr val="accent3">
                    <a:lumMod val="50000"/>
                  </a:schemeClr>
                </a:solidFill>
              </a:rPr>
              <a:t>);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56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188640"/>
            <a:ext cx="8856984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accent3">
                    <a:lumMod val="50000"/>
                  </a:schemeClr>
                </a:solidFill>
              </a:rPr>
              <a:t>13. Wireless Key-Board &amp; Mouse Support;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accent3">
                    <a:lumMod val="50000"/>
                  </a:schemeClr>
                </a:solidFill>
              </a:rPr>
              <a:t>14. 8x USB 2.0 Ports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accent3">
                    <a:lumMod val="50000"/>
                  </a:schemeClr>
                </a:solidFill>
              </a:rPr>
              <a:t>15. Complete Support of Web Apps ( PHP5, MySQL , Python etc. );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accent3">
                    <a:lumMod val="50000"/>
                  </a:schemeClr>
                </a:solidFill>
              </a:rPr>
              <a:t>16. 3 Android Managing Apps for unfamiliar user of server;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accent3">
                    <a:lumMod val="50000"/>
                  </a:schemeClr>
                </a:solidFill>
              </a:rPr>
              <a:t>17. Perfectly Hack proof (MITM, DDOS,DOS);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accent3">
                    <a:lumMod val="50000"/>
                  </a:schemeClr>
                </a:solidFill>
              </a:rPr>
              <a:t>18. Web Interface for System Administration  ( Webmin, Usermin, phpMyAdmin );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accent3">
                    <a:lumMod val="50000"/>
                  </a:schemeClr>
                </a:solidFill>
              </a:rPr>
              <a:t>19. Torrent Client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accent3">
                    <a:lumMod val="50000"/>
                  </a:schemeClr>
                </a:solidFill>
              </a:rPr>
              <a:t>20. LDAP Server;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accent3">
                    <a:lumMod val="50000"/>
                  </a:schemeClr>
                </a:solidFill>
              </a:rPr>
              <a:t>21. Fully Support  SSL/HTTPS based Security;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accent3">
                    <a:lumMod val="50000"/>
                  </a:schemeClr>
                </a:solidFill>
              </a:rPr>
              <a:t>22. Samba Server  for Fast File Transfer over Network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accent3">
                    <a:lumMod val="50000"/>
                  </a:schemeClr>
                </a:solidFill>
              </a:rPr>
              <a:t>23. Support VPN Server  for Secure Networking with fully Encrypted Traffic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72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03413">
            <a:off x="787272" y="1810708"/>
            <a:ext cx="6493938" cy="12075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3600" b="1" u="sng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Comparison with our college server</a:t>
            </a:r>
            <a:endParaRPr lang="en-IN" sz="3600" b="1" u="sng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hlinkClick r:id="rId2" action="ppaction://hlinkfile"/>
            </a:endParaRPr>
          </a:p>
        </p:txBody>
      </p:sp>
    </p:spTree>
    <p:extLst>
      <p:ext uri="{BB962C8B-B14F-4D97-AF65-F5344CB8AC3E}">
        <p14:creationId xmlns:p14="http://schemas.microsoft.com/office/powerpoint/2010/main" val="10124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14238"/>
              </p:ext>
            </p:extLst>
          </p:nvPr>
        </p:nvGraphicFramePr>
        <p:xfrm>
          <a:off x="107504" y="116632"/>
          <a:ext cx="8928992" cy="49079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64496"/>
                <a:gridCol w="4464496"/>
              </a:tblGrid>
              <a:tr h="5843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 pitchFamily="34" charset="0"/>
                        </a:rPr>
                        <a:t>PI </a:t>
                      </a:r>
                      <a:r>
                        <a:rPr lang="en-US" dirty="0" smtClean="0">
                          <a:latin typeface="Arial Rounded MT Bold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SERVER</a:t>
                      </a:r>
                      <a:endParaRPr lang="en-IN" dirty="0">
                        <a:latin typeface="Arial Rounded MT Bold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itchFamily="34" charset="0"/>
                        </a:rPr>
                        <a:t>COLLEGE</a:t>
                      </a:r>
                      <a:r>
                        <a:rPr lang="en-US" baseline="0" dirty="0" smtClean="0">
                          <a:latin typeface="Arial Black" pitchFamily="34" charset="0"/>
                        </a:rPr>
                        <a:t> SERVER</a:t>
                      </a:r>
                      <a:endParaRPr lang="en-IN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1113147">
                <a:tc>
                  <a:txBody>
                    <a:bodyPr/>
                    <a:lstStyle/>
                    <a:p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Processor: Broadcom  ARMv7  1Ghz@Quad-core</a:t>
                      </a:r>
                    </a:p>
                    <a:p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1GB DDR3 RAM</a:t>
                      </a:r>
                    </a:p>
                    <a:p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OS: </a:t>
                      </a:r>
                      <a:r>
                        <a:rPr lang="en-IN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Raspbian</a:t>
                      </a: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(Ubuntu Modified)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Xenon</a:t>
                      </a:r>
                      <a:r>
                        <a:rPr lang="en-US" sz="1600" baseline="0" dirty="0" smtClean="0"/>
                        <a:t> Processor (Very High Performance)</a:t>
                      </a:r>
                    </a:p>
                    <a:p>
                      <a:r>
                        <a:rPr lang="en-US" sz="1600" baseline="0" dirty="0" smtClean="0"/>
                        <a:t>32GB RAM</a:t>
                      </a:r>
                    </a:p>
                    <a:p>
                      <a:r>
                        <a:rPr lang="en-US" sz="1600" baseline="0" dirty="0" smtClean="0"/>
                        <a:t>OS: Windows Server, </a:t>
                      </a:r>
                      <a:r>
                        <a:rPr lang="en-US" sz="1600" baseline="0" dirty="0" err="1" smtClean="0"/>
                        <a:t>Redhat</a:t>
                      </a:r>
                      <a:endParaRPr lang="en-IN" sz="1600" dirty="0"/>
                    </a:p>
                  </a:txBody>
                  <a:tcPr/>
                </a:tc>
              </a:tr>
              <a:tr h="8476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Pi Server is Perfectly Operate at Without Noise and A.C. 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Required A.C. and Proper maintenances. </a:t>
                      </a:r>
                      <a:endParaRPr lang="en-IN" sz="1600" dirty="0"/>
                    </a:p>
                  </a:txBody>
                  <a:tcPr/>
                </a:tc>
              </a:tr>
              <a:tr h="767018">
                <a:tc>
                  <a:txBody>
                    <a:bodyPr/>
                    <a:lstStyle/>
                    <a:p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PI server can be Accessible over the LAN and Internet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College Server Is accessible only LAN.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817347">
                <a:tc>
                  <a:txBody>
                    <a:bodyPr/>
                    <a:lstStyle/>
                    <a:p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Portable</a:t>
                      </a:r>
                      <a:r>
                        <a:rPr lang="en-IN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be carry anywhere and easy in Setup in all environments.</a:t>
                      </a:r>
                    </a:p>
                    <a:p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Provides Wi-Fi Facilities for Local  Networks.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possible.</a:t>
                      </a:r>
                      <a:endParaRPr lang="en-IN" sz="1600" dirty="0"/>
                    </a:p>
                  </a:txBody>
                  <a:tcPr/>
                </a:tc>
              </a:tr>
              <a:tr h="767018">
                <a:tc>
                  <a:txBody>
                    <a:bodyPr/>
                    <a:lstStyle/>
                    <a:p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It’s Power Rating is </a:t>
                      </a:r>
                      <a:r>
                        <a:rPr lang="en-I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&lt;25W</a:t>
                      </a:r>
                      <a:r>
                        <a:rPr lang="en-IN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 Storages of </a:t>
                      </a:r>
                      <a:r>
                        <a:rPr lang="en-I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13000mAh</a:t>
                      </a:r>
                      <a:r>
                        <a:rPr lang="en-IN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IN" sz="16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upto</a:t>
                      </a:r>
                      <a:r>
                        <a:rPr lang="en-IN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hrs. 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required Large no. of Equipment’s, Power and </a:t>
                      </a:r>
                      <a:r>
                        <a:rPr lang="en-IN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Hardwares</a:t>
                      </a:r>
                      <a:r>
                        <a:rPr lang="en-IN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required Power Backup 24/7.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5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7205" y="0"/>
            <a:ext cx="3888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u="sng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Abstract</a:t>
            </a:r>
            <a:endParaRPr lang="en-US" sz="5400" b="1" u="sng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1054602"/>
            <a:ext cx="88569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200" dirty="0">
                <a:solidFill>
                  <a:srgbClr val="FF0000"/>
                </a:solidFill>
              </a:rPr>
              <a:t>This </a:t>
            </a:r>
            <a:r>
              <a:rPr lang="en-IN" sz="2200" dirty="0" smtClean="0">
                <a:solidFill>
                  <a:srgbClr val="FF0000"/>
                </a:solidFill>
              </a:rPr>
              <a:t>project </a:t>
            </a:r>
            <a:r>
              <a:rPr lang="en-IN" sz="2200" dirty="0">
                <a:solidFill>
                  <a:srgbClr val="FF0000"/>
                </a:solidFill>
              </a:rPr>
              <a:t>based on </a:t>
            </a:r>
            <a:r>
              <a:rPr lang="en-IN" sz="2200" dirty="0" smtClean="0">
                <a:solidFill>
                  <a:srgbClr val="FF0000"/>
                </a:solidFill>
              </a:rPr>
              <a:t>economic </a:t>
            </a:r>
            <a:r>
              <a:rPr lang="en-IN" sz="2200" dirty="0">
                <a:solidFill>
                  <a:srgbClr val="FF0000"/>
                </a:solidFill>
              </a:rPr>
              <a:t>Web servers by using ultra-low-power micro-computing boards to </a:t>
            </a:r>
            <a:r>
              <a:rPr lang="en-IN" sz="2200" dirty="0" smtClean="0">
                <a:solidFill>
                  <a:srgbClr val="FF0000"/>
                </a:solidFill>
              </a:rPr>
              <a:t>serve Data to client.</a:t>
            </a:r>
            <a:endParaRPr lang="en-IN" sz="2200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>
                <a:solidFill>
                  <a:srgbClr val="0070C0"/>
                </a:solidFill>
              </a:rPr>
              <a:t>Our premise is that low-power computing platforms can provide adequate performance for low-volume Websites run by small businesses while delivering a significantly higher request/Watt.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>
                <a:solidFill>
                  <a:srgbClr val="FF0000"/>
                </a:solidFill>
              </a:rPr>
              <a:t>We use the popular Raspberry Pi platform as low-power computing platform.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>
                <a:solidFill>
                  <a:srgbClr val="0070C0"/>
                </a:solidFill>
              </a:rPr>
              <a:t>Our Physical device show that this platform can provide comparable response times to more capable server-class machines.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>
                <a:solidFill>
                  <a:srgbClr val="FF0000"/>
                </a:solidFill>
              </a:rPr>
              <a:t>We study the feasibility of using clusters of low-power systems to serve requests for larger Websites. We find that, by utilising low-power multi-server clusters.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3528" y="92333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61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0655" y="1894237"/>
            <a:ext cx="5650992" cy="1207509"/>
          </a:xfrm>
        </p:spPr>
        <p:txBody>
          <a:bodyPr/>
          <a:lstStyle/>
          <a:p>
            <a:r>
              <a:rPr lang="en-IN" sz="4000" b="1" u="sng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APPLICATIONS &amp; benefits OF</a:t>
            </a:r>
            <a:br>
              <a:rPr lang="en-IN" sz="4000" b="1" u="sng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4000" b="1" u="sng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IN" sz="4000" b="1" u="sng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000" b="1" u="sng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server</a:t>
            </a:r>
            <a:endParaRPr lang="en-IN" sz="4000" b="1" u="sng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07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1711"/>
            <a:ext cx="903649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Market , there is no mini-portable Server available for Small scale of use. We have to purchase a Server for that purpose.  So the PI Server is the BEST OPTION for that.</a:t>
            </a: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Dedicated Server or PC are Expensive to using in our Business or Home. For That PI server is the low cost  &lt;10000 </a:t>
            </a:r>
            <a:r>
              <a:rPr lang="en-IN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Rs</a:t>
            </a:r>
            <a:r>
              <a:rPr lang="en-IN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Than other server or PC’s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PI server is Highly Dedicated for Server Operations. Because if we use our system as server , we have to add some Extra </a:t>
            </a:r>
            <a:r>
              <a:rPr lang="en-IN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Software </a:t>
            </a:r>
            <a:r>
              <a:rPr lang="en-IN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Some kind of networking task are not possible </a:t>
            </a:r>
            <a:r>
              <a:rPr lang="en-IN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</a:t>
            </a:r>
            <a:r>
              <a:rPr lang="en-IN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Windows, Linux operating System. There   is need a dedicated OS and Applications for Networking</a:t>
            </a:r>
            <a:r>
              <a:rPr lang="en-IN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IN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7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0"/>
            <a:ext cx="878497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There are many number of small offices , which contains very small no of computer system. So there is a need a dedicated server. For this The PI Server is better Option because it is low cost and low Maintenances.</a:t>
            </a: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IN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Pi Server use low Recourses than other PC or Servers.</a:t>
            </a: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PI is Specially Designed of all kind of task and contains all Features in small devices.</a:t>
            </a: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PI Server is Accessible over the Internet,  So we can operate it around the World Wide.</a:t>
            </a: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The PI server is also usable for Home Use. Because It contains DLNA , Torrent Client ,NAS and VPN. So we can use it at home for Central Storage and VPN server for Home Internet System</a:t>
            </a:r>
            <a:r>
              <a:rPr lang="en-IN" sz="22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393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7099" y="32031"/>
            <a:ext cx="46751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INTRODUCTION</a:t>
            </a:r>
            <a:endParaRPr lang="en-US" sz="5400" b="1" u="sng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1484784"/>
            <a:ext cx="878497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SzPct val="100000"/>
              <a:buFont typeface="Arial" pitchFamily="34" charset="0"/>
              <a:buChar char="•"/>
            </a:pPr>
            <a:r>
              <a:rPr lang="en-IN" sz="2200" dirty="0">
                <a:solidFill>
                  <a:srgbClr val="0070C0"/>
                </a:solidFill>
              </a:rPr>
              <a:t>In todays cloud-dominated age, we still find that dedicated Web servers are widely used, especially in many small-scale to medium-scale enterprises.</a:t>
            </a:r>
          </a:p>
          <a:p>
            <a:pPr marL="457200" indent="-457200">
              <a:buSzPct val="100000"/>
              <a:buFont typeface="Arial" pitchFamily="34" charset="0"/>
              <a:buChar char="•"/>
            </a:pPr>
            <a:r>
              <a:rPr lang="en-IN" sz="2200" dirty="0">
                <a:solidFill>
                  <a:srgbClr val="FF0000"/>
                </a:solidFill>
              </a:rPr>
              <a:t>Power consumption of such dedicated Web servers can be high. So we are opting this project for the development of a dedicated web server with low ratio of power </a:t>
            </a:r>
            <a:r>
              <a:rPr lang="en-IN" sz="2200" dirty="0" smtClean="0">
                <a:solidFill>
                  <a:srgbClr val="FF0000"/>
                </a:solidFill>
              </a:rPr>
              <a:t>consumption </a:t>
            </a:r>
            <a:r>
              <a:rPr lang="en-IN" sz="2200" dirty="0">
                <a:solidFill>
                  <a:srgbClr val="FF0000"/>
                </a:solidFill>
              </a:rPr>
              <a:t>with the performance.</a:t>
            </a:r>
            <a:r>
              <a:rPr lang="en-IN" sz="2200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buSzPct val="100000"/>
              <a:buFont typeface="Arial" pitchFamily="34" charset="0"/>
              <a:buChar char="•"/>
            </a:pPr>
            <a:r>
              <a:rPr lang="en-IN" sz="2200" dirty="0">
                <a:solidFill>
                  <a:srgbClr val="0070C0"/>
                </a:solidFill>
              </a:rPr>
              <a:t>For instance, a typical </a:t>
            </a:r>
            <a:r>
              <a:rPr lang="en-IN" sz="2200" dirty="0" smtClean="0">
                <a:solidFill>
                  <a:srgbClr val="0070C0"/>
                </a:solidFill>
              </a:rPr>
              <a:t>server </a:t>
            </a:r>
            <a:r>
              <a:rPr lang="en-IN" sz="2200" dirty="0">
                <a:solidFill>
                  <a:srgbClr val="0070C0"/>
                </a:solidFill>
              </a:rPr>
              <a:t>has a baseline power consumption of 325W, which amounts to approximately 50-80% of its </a:t>
            </a:r>
            <a:r>
              <a:rPr lang="en-IN" sz="2200" dirty="0" smtClean="0">
                <a:solidFill>
                  <a:srgbClr val="0070C0"/>
                </a:solidFill>
              </a:rPr>
              <a:t>power consumption </a:t>
            </a:r>
            <a:r>
              <a:rPr lang="en-IN" sz="2200" dirty="0">
                <a:solidFill>
                  <a:srgbClr val="0070C0"/>
                </a:solidFill>
              </a:rPr>
              <a:t>at peak load. However, over 90% of the time, these servers are </a:t>
            </a:r>
            <a:r>
              <a:rPr lang="en-IN" sz="2200" dirty="0" smtClean="0">
                <a:solidFill>
                  <a:srgbClr val="0070C0"/>
                </a:solidFill>
              </a:rPr>
              <a:t>underutilised.</a:t>
            </a:r>
            <a:endParaRPr lang="en-IN" sz="2200" dirty="0">
              <a:solidFill>
                <a:srgbClr val="0070C0"/>
              </a:solidFill>
            </a:endParaRPr>
          </a:p>
          <a:p>
            <a:pPr marL="457200" indent="-457200">
              <a:buSzPct val="100000"/>
              <a:buFont typeface="Arial" pitchFamily="34" charset="0"/>
              <a:buChar char="•"/>
            </a:pPr>
            <a:endParaRPr lang="en-US" sz="22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51520" y="1052736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1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04664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FF0000"/>
                </a:solidFill>
              </a:rPr>
              <a:t>This project explores the feasibility of using ultra low-power systems to replace these high-power Web servers at small-to-medium scale enterprises, motivated by two observations.</a:t>
            </a:r>
          </a:p>
          <a:p>
            <a:r>
              <a:rPr lang="en-IN" sz="2200" dirty="0" smtClean="0">
                <a:solidFill>
                  <a:srgbClr val="FF0000"/>
                </a:solidFill>
              </a:rPr>
              <a:t>	</a:t>
            </a:r>
            <a:r>
              <a:rPr lang="en-IN" sz="2200" dirty="0" smtClean="0">
                <a:solidFill>
                  <a:srgbClr val="FFC000"/>
                </a:solidFill>
              </a:rPr>
              <a:t>1</a:t>
            </a:r>
            <a:r>
              <a:rPr lang="en-IN" sz="2200" dirty="0">
                <a:solidFill>
                  <a:srgbClr val="FFC000"/>
                </a:solidFill>
              </a:rPr>
              <a:t>. First, new ARM-based ultra-low-power systems to replace x86 </a:t>
            </a:r>
            <a:r>
              <a:rPr lang="en-IN" sz="2200" dirty="0" smtClean="0">
                <a:solidFill>
                  <a:srgbClr val="FFC000"/>
                </a:solidFill>
              </a:rPr>
              <a:t>	based Systems</a:t>
            </a:r>
            <a:r>
              <a:rPr lang="en-IN" sz="2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IN" sz="2200" dirty="0" smtClean="0">
                <a:solidFill>
                  <a:srgbClr val="FF0000"/>
                </a:solidFill>
              </a:rPr>
              <a:t>	</a:t>
            </a:r>
            <a:r>
              <a:rPr lang="en-IN" sz="2200" dirty="0" smtClean="0">
                <a:solidFill>
                  <a:srgbClr val="FFC000"/>
                </a:solidFill>
              </a:rPr>
              <a:t>2. Second, many small-to-medium scale organisations (e.g. small 	</a:t>
            </a:r>
            <a:r>
              <a:rPr lang="en-IN" sz="2200" dirty="0" smtClean="0">
                <a:solidFill>
                  <a:srgbClr val="FFC000"/>
                </a:solidFill>
              </a:rPr>
              <a:t>offices)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0070C0"/>
                </a:solidFill>
              </a:rPr>
              <a:t>Raspberry </a:t>
            </a:r>
            <a:r>
              <a:rPr lang="en-IN" sz="2200" dirty="0">
                <a:solidFill>
                  <a:srgbClr val="0070C0"/>
                </a:solidFill>
              </a:rPr>
              <a:t>Pi cluster can serve, on average, 17-23x more requests per Watt than a </a:t>
            </a:r>
            <a:r>
              <a:rPr lang="en-IN" sz="2200" dirty="0" smtClean="0">
                <a:solidFill>
                  <a:srgbClr val="0070C0"/>
                </a:solidFill>
              </a:rPr>
              <a:t>typical </a:t>
            </a:r>
            <a:r>
              <a:rPr lang="en-IN" sz="2200" dirty="0">
                <a:solidFill>
                  <a:srgbClr val="0070C0"/>
                </a:solidFill>
              </a:rPr>
              <a:t>server at high arrival </a:t>
            </a:r>
            <a:r>
              <a:rPr lang="en-IN" sz="2200" dirty="0" smtClean="0">
                <a:solidFill>
                  <a:srgbClr val="0070C0"/>
                </a:solidFill>
              </a:rPr>
              <a:t>rates.</a:t>
            </a:r>
          </a:p>
          <a:p>
            <a:pPr marL="285750" indent="-285750">
              <a:buSzPct val="100000"/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FF0000"/>
                </a:solidFill>
              </a:rPr>
              <a:t>We </a:t>
            </a:r>
            <a:r>
              <a:rPr lang="en-IN" sz="2200" dirty="0">
                <a:solidFill>
                  <a:srgbClr val="FF0000"/>
                </a:solidFill>
              </a:rPr>
              <a:t>consider the feasibility of using clusters of low-power servers that can be adjusted based on the current workload such as to achieve a minimum desired response time. </a:t>
            </a:r>
          </a:p>
        </p:txBody>
      </p:sp>
    </p:spTree>
    <p:extLst>
      <p:ext uri="{BB962C8B-B14F-4D97-AF65-F5344CB8AC3E}">
        <p14:creationId xmlns:p14="http://schemas.microsoft.com/office/powerpoint/2010/main" val="38261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0656" y="1894238"/>
            <a:ext cx="5650992" cy="1207509"/>
          </a:xfrm>
        </p:spPr>
        <p:txBody>
          <a:bodyPr/>
          <a:lstStyle/>
          <a:p>
            <a:r>
              <a:rPr lang="en-IN" sz="4400" b="1" u="sng" dirty="0" smtClean="0">
                <a:solidFill>
                  <a:schemeClr val="accent3">
                    <a:lumMod val="50000"/>
                  </a:schemeClr>
                </a:solidFill>
              </a:rPr>
              <a:t>Benefits of using Raspberry pi</a:t>
            </a:r>
            <a:endParaRPr lang="en-IN" sz="4400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068960"/>
            <a:ext cx="5436096" cy="412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67" b="94110" l="2901" r="95577">
                        <a14:foregroundMark x1="3771" y1="47247" x2="14576" y2="35980"/>
                        <a14:foregroundMark x1="14576" y1="35980" x2="14213" y2="32394"/>
                        <a14:foregroundMark x1="14213" y1="32394" x2="26541" y2="20487"/>
                        <a14:foregroundMark x1="26541" y1="20487" x2="29224" y2="20230"/>
                        <a14:foregroundMark x1="29224" y1="20230" x2="34228" y2="15749"/>
                        <a14:foregroundMark x1="34228" y1="15749" x2="35751" y2="16645"/>
                        <a14:foregroundMark x1="36186" y1="16645" x2="36186" y2="9347"/>
                        <a14:foregroundMark x1="36186" y1="9347" x2="38216" y2="8323"/>
                        <a14:foregroundMark x1="37128" y1="8579" x2="71936" y2="25096"/>
                        <a14:foregroundMark x1="71936" y1="25096" x2="71791" y2="32907"/>
                        <a14:foregroundMark x1="71791" y1="32907" x2="75780" y2="32907"/>
                        <a14:foregroundMark x1="75780" y1="32907" x2="75925" y2="28681"/>
                        <a14:foregroundMark x1="75925" y1="28681" x2="81943" y2="20743"/>
                        <a14:foregroundMark x1="81943" y1="20743" x2="95577" y2="27145"/>
                        <a14:foregroundMark x1="95431" y1="27145" x2="95577" y2="49168"/>
                        <a14:foregroundMark x1="95431" y1="48656" x2="68455" y2="93982"/>
                        <a14:foregroundMark x1="68310" y1="93726" x2="48803" y2="81818"/>
                        <a14:foregroundMark x1="49239" y1="82074" x2="3771" y2="52497"/>
                        <a14:foregroundMark x1="3771" y1="52497" x2="3481" y2="472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392488"/>
            <a:ext cx="5508104" cy="256490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3528" y="1556792"/>
            <a:ext cx="86409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Enhanced Quad Core Processor and 1GB </a:t>
            </a:r>
            <a:r>
              <a:rPr lang="en-IN" sz="2000" dirty="0" smtClean="0">
                <a:solidFill>
                  <a:schemeClr val="accent3">
                    <a:lumMod val="50000"/>
                  </a:schemeClr>
                </a:solidFill>
              </a:rPr>
              <a:t>RAM.</a:t>
            </a:r>
          </a:p>
          <a:p>
            <a:pPr marL="342900" lvl="0" indent="-342900">
              <a:buFont typeface="+mj-lt"/>
              <a:buAutoNum type="arabicPeriod"/>
            </a:pP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Larger Performance / Size Ratio of Raspberry Pi.</a:t>
            </a:r>
          </a:p>
          <a:p>
            <a:pPr marL="342900" lvl="0" indent="-342900">
              <a:buFont typeface="+mj-lt"/>
              <a:buAutoNum type="arabicPeriod"/>
            </a:pP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Required Low Power for Working.</a:t>
            </a:r>
          </a:p>
          <a:p>
            <a:pPr marL="342900" lvl="0" indent="-342900">
              <a:buFont typeface="+mj-lt"/>
              <a:buAutoNum type="arabicPeriod"/>
            </a:pP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Included all type Interfaces for Computing Purpose.</a:t>
            </a:r>
          </a:p>
          <a:p>
            <a:pPr marL="342900" lvl="0" indent="-342900">
              <a:buFont typeface="+mj-lt"/>
              <a:buAutoNum type="arabicPeriod"/>
            </a:pPr>
            <a:endParaRPr lang="en-IN" sz="20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476672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About Raspberry PI</a:t>
            </a:r>
            <a:endParaRPr lang="en-IN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67544" y="126876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13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0656" y="1894238"/>
            <a:ext cx="5650992" cy="1207509"/>
          </a:xfrm>
        </p:spPr>
        <p:txBody>
          <a:bodyPr/>
          <a:lstStyle/>
          <a:p>
            <a:r>
              <a:rPr lang="en-IN" sz="4000" b="1" u="sng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FEATURES OF</a:t>
            </a:r>
            <a:br>
              <a:rPr lang="en-IN" sz="4000" b="1" u="sng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l-GR" sz="4000" b="1" u="sng" dirty="0" smtClean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π</a:t>
            </a:r>
            <a:r>
              <a:rPr lang="en-IN" sz="4000" b="1" u="sng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server</a:t>
            </a:r>
            <a:endParaRPr lang="en-IN" sz="4000" b="1" u="sng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89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343" y="483645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Full Featured Web Server:</a:t>
            </a:r>
            <a:endParaRPr lang="en-IN" sz="3600" b="1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26343" y="1129976"/>
            <a:ext cx="8566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76" y="1129976"/>
            <a:ext cx="5508104" cy="3047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0768"/>
            <a:ext cx="3384376" cy="32822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544" y="5034063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bg1"/>
                </a:solidFill>
                <a:latin typeface="Gadugi" pitchFamily="34" charset="0"/>
              </a:rPr>
              <a:t>For </a:t>
            </a:r>
            <a:r>
              <a:rPr lang="en-IN" b="1" dirty="0">
                <a:solidFill>
                  <a:schemeClr val="bg1"/>
                </a:solidFill>
                <a:latin typeface="Gadugi" pitchFamily="34" charset="0"/>
              </a:rPr>
              <a:t>static </a:t>
            </a:r>
            <a:r>
              <a:rPr lang="en-IN" b="1" dirty="0" smtClean="0">
                <a:solidFill>
                  <a:schemeClr val="bg1"/>
                </a:solidFill>
                <a:latin typeface="Gadugi" pitchFamily="34" charset="0"/>
              </a:rPr>
              <a:t>content, </a:t>
            </a:r>
            <a:r>
              <a:rPr lang="en-IN" b="1" dirty="0" err="1" smtClean="0">
                <a:solidFill>
                  <a:schemeClr val="bg1"/>
                </a:solidFill>
                <a:latin typeface="Gadugi" pitchFamily="34" charset="0"/>
              </a:rPr>
              <a:t>Nginx</a:t>
            </a:r>
            <a:r>
              <a:rPr lang="en-IN" b="1" dirty="0">
                <a:solidFill>
                  <a:schemeClr val="bg1"/>
                </a:solidFill>
                <a:latin typeface="Gadugi" pitchFamily="34" charset="0"/>
              </a:rPr>
              <a:t> </a:t>
            </a:r>
            <a:r>
              <a:rPr lang="en-IN" b="1" dirty="0" smtClean="0">
                <a:solidFill>
                  <a:schemeClr val="bg1"/>
                </a:solidFill>
                <a:latin typeface="Gadugi" pitchFamily="34" charset="0"/>
              </a:rPr>
              <a:t>Serve,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bg1"/>
                </a:solidFill>
                <a:latin typeface="Gadugi" pitchFamily="34" charset="0"/>
              </a:rPr>
              <a:t>For </a:t>
            </a:r>
            <a:r>
              <a:rPr lang="en-IN" b="1" dirty="0">
                <a:solidFill>
                  <a:schemeClr val="bg1"/>
                </a:solidFill>
                <a:latin typeface="Gadugi" pitchFamily="34" charset="0"/>
              </a:rPr>
              <a:t>dynamic content, for instance PHP files, </a:t>
            </a:r>
            <a:r>
              <a:rPr lang="en-IN" b="1" dirty="0" err="1">
                <a:solidFill>
                  <a:schemeClr val="bg1"/>
                </a:solidFill>
                <a:latin typeface="Gadugi" pitchFamily="34" charset="0"/>
              </a:rPr>
              <a:t>Nginx</a:t>
            </a:r>
            <a:r>
              <a:rPr lang="en-IN" b="1" dirty="0">
                <a:solidFill>
                  <a:schemeClr val="bg1"/>
                </a:solidFill>
                <a:latin typeface="Gadugi" pitchFamily="34" charset="0"/>
              </a:rPr>
              <a:t> will proxy the request to Apache, which can then process the results and return the rendered page. </a:t>
            </a:r>
            <a:endParaRPr lang="en-IN" b="1" dirty="0" smtClean="0">
              <a:solidFill>
                <a:schemeClr val="bg1"/>
              </a:solidFill>
              <a:latin typeface="Gadug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76671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User Interfaces</a:t>
            </a:r>
            <a:endParaRPr lang="en-IN" sz="3200" b="1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23528" y="1127765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04" y="1272258"/>
            <a:ext cx="1811127" cy="181112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23528" y="1268760"/>
            <a:ext cx="2520280" cy="173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23528" y="1268760"/>
            <a:ext cx="2520280" cy="1811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78" y="1234480"/>
            <a:ext cx="2281436" cy="22814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239636"/>
            <a:ext cx="3091234" cy="21994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2220" y="396556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No Monitor Required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3888" y="407507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Android App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6084168" y="407507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Desktop App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301208"/>
            <a:ext cx="8563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Access GUI over Android and Desktop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Manage Server easily by App. Software.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Desktop and Android App. Freely available at </a:t>
            </a:r>
            <a:r>
              <a:rPr lang="en-US" b="1" dirty="0" err="1" smtClean="0">
                <a:solidFill>
                  <a:schemeClr val="bg1"/>
                </a:solidFill>
              </a:rPr>
              <a:t>AppStore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402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300</TotalTime>
  <Words>1178</Words>
  <Application>Microsoft Office PowerPoint</Application>
  <PresentationFormat>On-screen Show (4:3)</PresentationFormat>
  <Paragraphs>131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Angles</vt:lpstr>
      <vt:lpstr>PowerPoint Presentation</vt:lpstr>
      <vt:lpstr>PowerPoint Presentation</vt:lpstr>
      <vt:lpstr>PowerPoint Presentation</vt:lpstr>
      <vt:lpstr>PowerPoint Presentation</vt:lpstr>
      <vt:lpstr>Benefits of using Raspberry pi</vt:lpstr>
      <vt:lpstr>PowerPoint Presentation</vt:lpstr>
      <vt:lpstr>FEATURES OF π -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with our college server</vt:lpstr>
      <vt:lpstr>PowerPoint Presentation</vt:lpstr>
      <vt:lpstr>APPLICATIONS &amp; benefits OF π - server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3G</dc:creator>
  <cp:lastModifiedBy>Jagat</cp:lastModifiedBy>
  <cp:revision>50</cp:revision>
  <dcterms:created xsi:type="dcterms:W3CDTF">2016-04-10T14:50:03Z</dcterms:created>
  <dcterms:modified xsi:type="dcterms:W3CDTF">2016-09-25T18:04:02Z</dcterms:modified>
</cp:coreProperties>
</file>