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svg" ContentType="image/svg+xml"/>
  <Default Extension="bin" ContentType="application/vnd.openxmlformats-officedocument.oleObject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theme/theme2.xml" ContentType="application/vnd.openxmlformats-officedocument.theme+xml"/>
  <Override PartName="/ppt/slides/slide5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92753D-0B1B-846F-67F0-4B08CAABAB9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413632-58C0-BE94-7EC4-80F995E3292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1371DF-C9EF-7C78-6DB0-E47C5AB509D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238FCA-0E8D-387E-06FA-D7A67B08832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8C6FC3-151C-4DD7-555E-8A34EADDED4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D9A22F-7DEA-D367-FF2D-FE36E029D9F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16E043-DDBF-1FCA-876E-4063F3D136B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D3F67A-E65B-A55A-DDA5-B2AE86B5E778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A42693-78F9-417A-16AA-D61F32601CF1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61E236-8C32-F8CB-EEC7-82602212902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media1.svg"/><Relationship Id="rId5" Type="http://schemas.openxmlformats.org/officeDocument/2006/relationships/image" Target="../media/image3.png"/><Relationship Id="rId6" Type="http://schemas.openxmlformats.org/officeDocument/2006/relationships/image" Target="../media/media2.svg"/><Relationship Id="rId7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React Component Architecture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Memoir of a React Developer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>
              <a:defRPr/>
            </a:pPr>
            <a:r>
              <a:rPr lang="en-US" sz="1000" i="1"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May 14th, 2024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724896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613103"/>
            <a:ext cx="10515600" cy="556385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 algn="ctr">
              <a:buFont typeface="Arial"/>
              <a:buNone/>
              <a:defRPr/>
            </a:pP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r>
              <a:rPr b="1">
                <a:solidFill>
                  <a:schemeClr val="accent4">
                    <a:lumMod val="60000"/>
                    <a:lumOff val="40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Let’s look at code...</a:t>
            </a: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</p:txBody>
      </p:sp>
      <p:pic>
        <p:nvPicPr>
          <p:cNvPr id="10827813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152774" y="952499"/>
            <a:ext cx="5886449" cy="4086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17832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624051"/>
            <a:ext cx="10515600" cy="555291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r>
              <a:rPr sz="3600" b="1">
                <a:solidFill>
                  <a:schemeClr val="accent4">
                    <a:lumMod val="60000"/>
                    <a:lumOff val="40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Questions?</a:t>
            </a:r>
            <a:endParaRPr b="1"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cs typeface="Apple SD Gothic Neo"/>
            </a:endParaRPr>
          </a:p>
        </p:txBody>
      </p:sp>
      <p:pic>
        <p:nvPicPr>
          <p:cNvPr id="17090550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53315" y="2386724"/>
            <a:ext cx="2885368" cy="142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2493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2508273" y="4589714"/>
            <a:ext cx="7214913" cy="12802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 algn="ctr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My goal today is to offer a highly opinionated take on how to design components in React.</a:t>
            </a:r>
            <a:endParaRPr>
              <a:solidFill>
                <a:schemeClr val="bg1"/>
              </a:solidFill>
              <a:latin typeface="Apple SD Gothic Neo"/>
              <a:ea typeface="Apple SD Gothic Neo"/>
              <a:cs typeface="Apple SD Gothic Neo"/>
            </a:endParaRPr>
          </a:p>
        </p:txBody>
      </p:sp>
      <p:pic>
        <p:nvPicPr>
          <p:cNvPr id="2988786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931945" y="1360949"/>
            <a:ext cx="4367566" cy="3228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5879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Who am I?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</p:txBody>
      </p:sp>
      <p:sp>
        <p:nvSpPr>
          <p:cNvPr id="100541424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825624"/>
            <a:ext cx="59170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My name is Jonathon Tech 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cs typeface="Apple SD Gothic Neo"/>
              </a:rPr>
              <a:t>I am on the ICF Next Govt side of the house. My experience with React is:</a:t>
            </a:r>
            <a:endParaRPr>
              <a:solidFill>
                <a:schemeClr val="bg1">
                  <a:lumMod val="65000"/>
                </a:schemeClr>
              </a:solidFill>
              <a:latin typeface="Apple SD Gothic Neo"/>
              <a:cs typeface="Apple SD Gothic Neo"/>
            </a:endParaRPr>
          </a:p>
          <a:p>
            <a:pPr lvl="1"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cs typeface="Apple SD Gothic Neo"/>
              </a:rPr>
              <a:t>~10 year of production React.</a:t>
            </a:r>
            <a:endParaRPr>
              <a:solidFill>
                <a:schemeClr val="bg1">
                  <a:lumMod val="65000"/>
                </a:schemeClr>
              </a:solidFill>
              <a:latin typeface="Apple SD Gothic Neo"/>
              <a:cs typeface="Apple SD Gothic Neo"/>
            </a:endParaRPr>
          </a:p>
          <a:p>
            <a:pPr lvl="1"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cs typeface="Apple SD Gothic Neo"/>
              </a:rPr>
              <a:t>CI/CD, build systems, testing, design, and scaling.</a:t>
            </a:r>
            <a:endParaRPr>
              <a:solidFill>
                <a:schemeClr val="bg1">
                  <a:lumMod val="65000"/>
                </a:schemeClr>
              </a:solidFill>
              <a:latin typeface="Apple SD Gothic Neo"/>
              <a:cs typeface="Apple SD Gothic Neo"/>
            </a:endParaRPr>
          </a:p>
          <a:p>
            <a:pPr lvl="1"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cs typeface="Apple SD Gothic Neo"/>
              </a:rPr>
              <a:t>Been front-end Architect, Lead, and Senior SE.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Nice to meet you all and thank you for letting me speak today.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</p:txBody>
      </p:sp>
      <p:pic>
        <p:nvPicPr>
          <p:cNvPr id="1852282503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3989956" y="1779830"/>
            <a:ext cx="399317" cy="399317"/>
          </a:xfrm>
          <a:prstGeom prst="rect">
            <a:avLst/>
          </a:prstGeom>
        </p:spPr>
      </p:pic>
      <p:pic>
        <p:nvPicPr>
          <p:cNvPr id="1240566455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903141" y="5243015"/>
            <a:ext cx="398422" cy="398422"/>
          </a:xfrm>
          <a:prstGeom prst="rect">
            <a:avLst/>
          </a:prstGeom>
        </p:spPr>
      </p:pic>
      <p:pic>
        <p:nvPicPr>
          <p:cNvPr id="1048911182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7782415" y="1979488"/>
            <a:ext cx="3484481" cy="33392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7919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A Word on React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</p:txBody>
      </p:sp>
      <p:sp>
        <p:nvSpPr>
          <p:cNvPr id="132969881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React is meant to make centralization of various aspects of an applications UI easy to globally control. </a:t>
            </a:r>
            <a:r>
              <a:rPr lang="en-US" sz="2100" b="0" i="0" u="none" strike="noStrike" cap="none" spc="0"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In other words, if it breaks it breaks everywhere — but:</a:t>
            </a:r>
            <a:endParaRPr lang="en-US" sz="2100" b="0" i="0" u="none" strike="noStrike" cap="none" spc="0">
              <a:solidFill>
                <a:schemeClr val="bg1"/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>
              <a:buFont typeface="Arial"/>
              <a:buNone/>
              <a:defRPr/>
            </a:pPr>
            <a:endParaRPr sz="2100"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If it is </a:t>
            </a:r>
            <a:r>
              <a:rPr lang="en-US" sz="2100" b="1" i="1" u="sng" strike="noStrike" cap="none" spc="0">
                <a:solidFill>
                  <a:schemeClr val="accent4">
                    <a:lumMod val="60000"/>
                    <a:lumOff val="40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fixed</a:t>
            </a:r>
            <a:r>
              <a:rPr lang="en-US" sz="2100" b="0" i="0" u="none" strike="noStrike" cap="none" spc="0"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, it is fixed </a:t>
            </a:r>
            <a:r>
              <a:rPr lang="en-US" sz="2100" b="1" i="1" u="sng" strike="noStrike" cap="none" spc="0">
                <a:solidFill>
                  <a:schemeClr val="accent4">
                    <a:lumMod val="60000"/>
                    <a:lumOff val="40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everywhere</a:t>
            </a:r>
            <a:r>
              <a:rPr lang="en-US" sz="2100" b="0" i="0" u="none" strike="noStrike" cap="none" spc="0"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.</a:t>
            </a:r>
            <a:endParaRPr lang="en-US" sz="2100" b="0" i="0" u="none" strike="noStrike" cap="none" spc="0">
              <a:solidFill>
                <a:schemeClr val="bg1"/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>
              <a:buFont typeface="Arial"/>
              <a:buNone/>
              <a:defRPr/>
            </a:pPr>
            <a:endParaRPr sz="2100"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A problem I see the most in code is, generally, some devs want to treat all the frameworks and libraries the same.</a:t>
            </a:r>
            <a:endParaRPr lang="en-US" sz="2100" b="0" i="0" u="none" strike="noStrike" cap="none" spc="0">
              <a:solidFill>
                <a:schemeClr val="bg1">
                  <a:lumMod val="65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>
              <a:buFont typeface="Arial"/>
              <a:buNone/>
              <a:defRPr/>
            </a:pPr>
            <a:endParaRPr sz="2100">
              <a:solidFill>
                <a:schemeClr val="bg1">
                  <a:lumMod val="65000"/>
                </a:schemeClr>
              </a:solidFill>
              <a:latin typeface="Apple SD Gothic Neo"/>
              <a:cs typeface="Apple SD Gothic Ne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Thinking in React is different than thinking in Vue, Svelte, Solid, Qwik, Angular, etc...</a:t>
            </a:r>
            <a:endParaRPr lang="en-US" sz="2100" b="0" i="0" u="none" strike="noStrike" cap="none" spc="0">
              <a:solidFill>
                <a:schemeClr val="bg1">
                  <a:lumMod val="65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>
              <a:buFont typeface="Arial"/>
              <a:buNone/>
              <a:defRPr/>
            </a:pPr>
            <a:endParaRPr lang="en-US" sz="2100" b="0" i="0" u="none" strike="noStrike" cap="none" spc="0">
              <a:solidFill>
                <a:schemeClr val="bg1">
                  <a:lumMod val="65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>
              <a:buFont typeface="Arial"/>
              <a:buNone/>
              <a:defRPr/>
            </a:pPr>
            <a:r>
              <a:rPr lang="en-US" sz="2100" b="0" i="0" u="none" strike="noStrike" cap="none" spc="0"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The same is true of any and all frameworks/libraries.</a:t>
            </a:r>
            <a:endParaRPr sz="2100">
              <a:solidFill>
                <a:schemeClr val="bg1"/>
              </a:solidFill>
              <a:latin typeface="Apple SD Gothic Neo"/>
              <a:cs typeface="Apple SD Gothic 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2176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Frame of Reference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</p:txBody>
      </p:sp>
      <p:sp>
        <p:nvSpPr>
          <p:cNvPr id="118931412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i="0"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Here are some the concepts that have been guiding principles when I choose to design React applications, within the context of React.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>
              <a:defRPr/>
            </a:pPr>
            <a:r>
              <a:rPr b="0"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Locality of Behavior (LoB)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lvl="1"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Here is a good article by HTMX that coined this term: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lvl="2">
              <a:defRPr/>
            </a:pPr>
            <a:r>
              <a:rPr lang="en-US" sz="1500" b="0" i="0" u="none" strike="noStrike" cap="none" spc="0">
                <a:solidFill>
                  <a:schemeClr val="accent1"/>
                </a:solidFill>
                <a:latin typeface="Apple SD Gothic Neo"/>
                <a:ea typeface="Apple SD Gothic Neo"/>
                <a:cs typeface="Apple SD Gothic Neo"/>
              </a:rPr>
              <a:t>https://htmx.org/essays/locality-of-behaviour/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>
              <a:defRPr/>
            </a:pPr>
            <a:r>
              <a:rPr b="0"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Self Documenting Architecture</a:t>
            </a:r>
            <a:endParaRPr b="0">
              <a:solidFill>
                <a:schemeClr val="bg1"/>
              </a:solidFill>
              <a:latin typeface="Apple SD Gothic Neo"/>
              <a:ea typeface="Apple SD Gothic Neo"/>
              <a:cs typeface="Apple SD Gothic Neo"/>
            </a:endParaRPr>
          </a:p>
          <a:p>
            <a:pPr lvl="1">
              <a:defRPr/>
            </a:pPr>
            <a:r>
              <a:rPr b="0"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My own term.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lvl="1"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This concept is based on the “Self Documenting Code” idea. Here a link to familiarize: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lvl="2">
              <a:defRPr/>
            </a:pPr>
            <a:r>
              <a:rPr lang="en-US" sz="1500" b="0" i="0" u="none" strike="noStrike" cap="none" spc="0">
                <a:solidFill>
                  <a:schemeClr val="accent1"/>
                </a:solidFill>
                <a:latin typeface="Apple SD Gothic Neo"/>
                <a:ea typeface="Apple SD Gothic Neo"/>
                <a:cs typeface="Apple SD Gothic Neo"/>
              </a:rPr>
              <a:t>https://swimm.io/learn/documentation-tools/tips-for-creating-self-documenting-code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>
              <a:defRPr/>
            </a:pPr>
            <a:r>
              <a:rPr b="0"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Generic Design</a:t>
            </a:r>
            <a:endParaRPr b="0">
              <a:solidFill>
                <a:schemeClr val="bg1"/>
              </a:solidFill>
              <a:latin typeface="Apple SD Gothic Neo"/>
              <a:ea typeface="Apple SD Gothic Neo"/>
              <a:cs typeface="Apple SD Gothic Neo"/>
            </a:endParaRPr>
          </a:p>
          <a:p>
            <a:pPr lvl="1">
              <a:defRPr/>
            </a:pPr>
            <a:r>
              <a:rPr b="0"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What is a “generic” component?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67600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Locality of Behavior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</p:txBody>
      </p:sp>
      <p:sp>
        <p:nvSpPr>
          <p:cNvPr id="132579062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239857" y="1825624"/>
            <a:ext cx="6113939" cy="435133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 algn="ctr">
              <a:buFont typeface="Arial"/>
              <a:buNone/>
              <a:defRPr/>
            </a:pPr>
            <a:r>
              <a:rPr sz="2600"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“</a:t>
            </a:r>
            <a:r>
              <a:rPr lang="en-US" sz="2600" b="0" i="0" u="none" strike="noStrike" cap="none" spc="0"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The primary feature for easy maintenance is locality: Locality is that characteristic of source code that enables a programmer to understand that source by looking at only a small portion of it.</a:t>
            </a:r>
            <a:r>
              <a:rPr sz="2600"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”</a:t>
            </a:r>
            <a:endParaRPr sz="2600">
              <a:solidFill>
                <a:schemeClr val="bg1">
                  <a:lumMod val="65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  <a:p>
            <a:pPr marL="0" indent="0" algn="ctr">
              <a:buFont typeface="Arial"/>
              <a:buNone/>
              <a:defRPr/>
            </a:pPr>
            <a:r>
              <a:rPr sz="2600"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— </a:t>
            </a:r>
            <a:r>
              <a:rPr sz="2600" i="1"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Richard Gabriel</a:t>
            </a:r>
            <a:endParaRPr sz="2800" i="1">
              <a:solidFill>
                <a:schemeClr val="bg1"/>
              </a:solidFill>
              <a:latin typeface="Apple SD Gothic Neo"/>
              <a:ea typeface="Apple SD Gothic Neo"/>
              <a:cs typeface="Apple SD Gothic Neo"/>
            </a:endParaRPr>
          </a:p>
        </p:txBody>
      </p:sp>
      <p:pic>
        <p:nvPicPr>
          <p:cNvPr id="20020828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7" y="2546097"/>
            <a:ext cx="3890243" cy="2910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35499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300" b="0" i="0" u="none" strike="noStrike" cap="none" spc="0"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Self Documenting Architecture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</p:txBody>
      </p:sp>
      <p:sp>
        <p:nvSpPr>
          <p:cNvPr id="22765651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825624"/>
            <a:ext cx="7150921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 algn="l">
              <a:buFont typeface="Arial"/>
              <a:buNone/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Self Documenting Architect is just a way of designing the code, files, and folders in a way that aligns well with the actual way the application is implemented.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marL="0" indent="0" algn="l">
              <a:buFont typeface="Arial"/>
              <a:buNone/>
              <a:defRPr/>
            </a:pP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marL="0" indent="0" algn="l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It makes things: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lvl="1" algn="l"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Clear, not clever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lvl="2" algn="l">
              <a:defRPr/>
            </a:pPr>
            <a:r>
              <a:rPr i="1"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This just means to have as little implicitness as we can.</a:t>
            </a:r>
            <a:endParaRPr i="1">
              <a:solidFill>
                <a:schemeClr val="bg1">
                  <a:lumMod val="65000"/>
                </a:schemeClr>
              </a:solidFill>
              <a:latin typeface="Apple SD Gothic Neo"/>
              <a:cs typeface="Apple SD Gothic Neo"/>
            </a:endParaRPr>
          </a:p>
          <a:p>
            <a:pPr lvl="1" algn="l"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Follows some level of organization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lvl="2" algn="l">
              <a:defRPr/>
            </a:pPr>
            <a:r>
              <a:rPr i="1"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The path between the file and folder is infer-able as someone gets familiar with the code.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lvl="1" algn="l"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Time spent reading the code is not time spent figuring out the meaning of the number 42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lvl="2" algn="l">
              <a:defRPr/>
            </a:pPr>
            <a:r>
              <a:rPr i="1"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(a.k.a we aren’t trying to figure out the meaning to life)</a:t>
            </a:r>
            <a:endParaRPr i="1">
              <a:solidFill>
                <a:schemeClr val="bg1">
                  <a:lumMod val="65000"/>
                </a:schemeClr>
              </a:solidFill>
              <a:latin typeface="Apple SD Gothic Neo"/>
              <a:cs typeface="Apple SD Gothic Neo"/>
            </a:endParaRPr>
          </a:p>
        </p:txBody>
      </p:sp>
      <p:pic>
        <p:nvPicPr>
          <p:cNvPr id="14906652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90090" y="1027905"/>
            <a:ext cx="2963707" cy="5032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751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Generic Design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</p:txBody>
      </p:sp>
      <p:sp>
        <p:nvSpPr>
          <p:cNvPr id="16264436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825624"/>
            <a:ext cx="10515600" cy="11617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 algn="ctr">
              <a:buFont typeface="Arial"/>
              <a:buNone/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The entire purpose of a framework/library, like React, is to fundamentally create the most atomic elements we need, re-use them, and build upon them.</a:t>
            </a:r>
            <a:endParaRPr>
              <a:solidFill>
                <a:schemeClr val="bg1">
                  <a:lumMod val="65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</p:txBody>
      </p:sp>
      <p:pic>
        <p:nvPicPr>
          <p:cNvPr id="7166502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24942" y="3290454"/>
            <a:ext cx="5942109" cy="2472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16690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Components All The Things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</p:txBody>
      </p:sp>
      <p:sp>
        <p:nvSpPr>
          <p:cNvPr id="158971511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Apple SD Gothic Neo"/>
                <a:ea typeface="Apple SD Gothic Neo"/>
                <a:cs typeface="Apple SD Gothic Neo"/>
              </a:rPr>
              <a:t>Components can have:</a:t>
            </a:r>
            <a:endParaRPr>
              <a:solidFill>
                <a:schemeClr val="bg1"/>
              </a:solidFill>
              <a:latin typeface="Apple SD Gothic Neo"/>
              <a:cs typeface="Apple SD Gothic Neo"/>
            </a:endParaRPr>
          </a:p>
          <a:p>
            <a:pPr lvl="1"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The component itself.</a:t>
            </a:r>
            <a:endParaRPr>
              <a:solidFill>
                <a:schemeClr val="bg1">
                  <a:lumMod val="65000"/>
                </a:schemeClr>
              </a:solidFill>
              <a:latin typeface="Apple SD Gothic Neo"/>
              <a:cs typeface="Apple SD Gothic Neo"/>
            </a:endParaRPr>
          </a:p>
          <a:p>
            <a:pPr lvl="1"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Unit tests for the components.</a:t>
            </a:r>
            <a:endParaRPr>
              <a:solidFill>
                <a:schemeClr val="bg1">
                  <a:lumMod val="65000"/>
                </a:schemeClr>
              </a:solidFill>
              <a:latin typeface="Apple SD Gothic Neo"/>
              <a:cs typeface="Apple SD Gothic Neo"/>
            </a:endParaRPr>
          </a:p>
          <a:p>
            <a:pPr lvl="1"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StorybookJS support for atomic development and visual testing.</a:t>
            </a:r>
            <a:endParaRPr>
              <a:solidFill>
                <a:schemeClr val="bg1">
                  <a:lumMod val="65000"/>
                </a:schemeClr>
              </a:solidFill>
              <a:latin typeface="Apple SD Gothic Neo"/>
              <a:cs typeface="Apple SD Gothic Neo"/>
            </a:endParaRPr>
          </a:p>
          <a:p>
            <a:pPr lvl="1"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Styles.</a:t>
            </a:r>
            <a:endParaRPr>
              <a:solidFill>
                <a:schemeClr val="bg1">
                  <a:lumMod val="65000"/>
                </a:schemeClr>
              </a:solidFill>
              <a:latin typeface="Apple SD Gothic Neo"/>
              <a:cs typeface="Apple SD Gothic Neo"/>
            </a:endParaRPr>
          </a:p>
          <a:p>
            <a:pPr lvl="1"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Testing data.</a:t>
            </a:r>
            <a:endParaRPr>
              <a:solidFill>
                <a:schemeClr val="bg1">
                  <a:lumMod val="65000"/>
                </a:schemeClr>
              </a:solidFill>
              <a:latin typeface="Apple SD Gothic Neo"/>
              <a:cs typeface="Apple SD Gothic Neo"/>
            </a:endParaRPr>
          </a:p>
          <a:p>
            <a:pPr lvl="1"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Sub-components.</a:t>
            </a:r>
            <a:endParaRPr>
              <a:solidFill>
                <a:schemeClr val="bg1">
                  <a:lumMod val="65000"/>
                </a:schemeClr>
              </a:solidFill>
              <a:latin typeface="Apple SD Gothic Neo"/>
              <a:cs typeface="Apple SD Gothic Neo"/>
            </a:endParaRPr>
          </a:p>
          <a:p>
            <a:pPr lvl="1">
              <a:defRPr/>
            </a:pPr>
            <a:r>
              <a:rPr>
                <a:solidFill>
                  <a:schemeClr val="bg1">
                    <a:lumMod val="65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Any supporting files and data.</a:t>
            </a:r>
            <a:endParaRPr>
              <a:solidFill>
                <a:schemeClr val="bg1">
                  <a:lumMod val="65000"/>
                </a:schemeClr>
              </a:solidFill>
              <a:latin typeface="Apple SD Gothic Neo"/>
              <a:cs typeface="Apple SD Gothic Neo"/>
            </a:endParaRPr>
          </a:p>
        </p:txBody>
      </p:sp>
      <p:sp>
        <p:nvSpPr>
          <p:cNvPr id="834647611" name=""/>
          <p:cNvSpPr txBox="1"/>
          <p:nvPr/>
        </p:nvSpPr>
        <p:spPr bwMode="auto">
          <a:xfrm flipH="0" flipV="0">
            <a:off x="838197" y="5444721"/>
            <a:ext cx="1056023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solidFill>
                  <a:schemeClr val="accent4">
                    <a:lumMod val="60000"/>
                    <a:lumOff val="40000"/>
                  </a:schemeClr>
                </a:solidFill>
                <a:latin typeface="Apple SD Gothic Neo"/>
                <a:ea typeface="Apple SD Gothic Neo"/>
                <a:cs typeface="Apple SD Gothic Neo"/>
              </a:rPr>
              <a:t>Components are containers of context, themselves.</a:t>
            </a:r>
            <a:endParaRPr>
              <a:solidFill>
                <a:schemeClr val="accent4">
                  <a:lumMod val="60000"/>
                  <a:lumOff val="40000"/>
                </a:schemeClr>
              </a:solidFill>
              <a:latin typeface="Apple SD Gothic Neo"/>
              <a:ea typeface="Apple SD Gothic Neo"/>
              <a:cs typeface="Apple SD Gothic Neo"/>
            </a:endParaRPr>
          </a:p>
        </p:txBody>
      </p:sp>
      <p:pic>
        <p:nvPicPr>
          <p:cNvPr id="8294150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02810" y="1027905"/>
            <a:ext cx="3095624" cy="3581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modified xsi:type="dcterms:W3CDTF">2024-05-14T15:58:33Z</dcterms:modified>
  <cp:category/>
  <cp:contentStatus/>
  <cp:version/>
</cp:coreProperties>
</file>