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Bebas Neue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Della Respira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3587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1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53" name="Google Shape;153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11"/>
          <p:cNvSpPr txBox="1">
            <a:spLocks noGrp="1"/>
          </p:cNvSpPr>
          <p:nvPr>
            <p:ph type="body" idx="1"/>
          </p:nvPr>
        </p:nvSpPr>
        <p:spPr>
          <a:xfrm>
            <a:off x="812975" y="4025300"/>
            <a:ext cx="7518000" cy="3936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56" name="Google Shape;156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/>
          <p:nvPr/>
        </p:nvSpPr>
        <p:spPr>
          <a:xfrm>
            <a:off x="0" y="0"/>
            <a:ext cx="9144000" cy="1639491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gradFill>
            <a:gsLst>
              <a:gs pos="0">
                <a:srgbClr val="00009A"/>
              </a:gs>
              <a:gs pos="100000">
                <a:srgbClr val="A1A1E7"/>
              </a:gs>
            </a:gsLst>
            <a:lin ang="16200000" scaled="0"/>
          </a:gradFill>
          <a:ln w="9525" cap="flat" cmpd="sng">
            <a:solidFill>
              <a:srgbClr val="03018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sp>
      <p:sp>
        <p:nvSpPr>
          <p:cNvPr id="159" name="Google Shape;159;p12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1500" b="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200" b="1"/>
            </a:lvl9pPr>
          </a:lstStyle>
          <a:p>
            <a:endParaRPr/>
          </a:p>
        </p:txBody>
      </p:sp>
      <p:sp>
        <p:nvSpPr>
          <p:cNvPr id="161" name="Google Shape;161;p12"/>
          <p:cNvSpPr txBox="1">
            <a:spLocks noGrp="1"/>
          </p:cNvSpPr>
          <p:nvPr>
            <p:ph type="body" idx="2"/>
          </p:nvPr>
        </p:nvSpPr>
        <p:spPr>
          <a:xfrm>
            <a:off x="611047" y="2063354"/>
            <a:ext cx="3892392" cy="2332435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➢"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3"/>
          </p:nvPr>
        </p:nvSpPr>
        <p:spPr>
          <a:xfrm>
            <a:off x="4640562" y="1631156"/>
            <a:ext cx="3895937" cy="432197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1500" b="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200" b="1"/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4"/>
          </p:nvPr>
        </p:nvSpPr>
        <p:spPr>
          <a:xfrm>
            <a:off x="4640562" y="2063354"/>
            <a:ext cx="3895937" cy="2332435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➢"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1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1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TITLE_ONLY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3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03" name="Google Shape;103;p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1032075" y="998325"/>
            <a:ext cx="7081800" cy="31563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 b="0" i="0" u="none" strike="noStrike" cap="none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07" name="Google Shape;107;p3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4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10" name="Google Shape;110;p4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3316800" cy="26898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2"/>
          </p:nvPr>
        </p:nvSpPr>
        <p:spPr>
          <a:xfrm>
            <a:off x="4804636" y="1475825"/>
            <a:ext cx="3316800" cy="26898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TITLE_ONLY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5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18" name="Google Shape;118;p5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21" name="Google Shape;121;p5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9pPr>
          </a:lstStyle>
          <a:p>
            <a:endParaRPr/>
          </a:p>
        </p:txBody>
      </p:sp>
      <p:sp>
        <p:nvSpPr>
          <p:cNvPr id="123" name="Google Shape;123;p5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 b="0" i="0" u="none" strike="noStrike" cap="none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6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6" name="Google Shape;126;p6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6"/>
          <p:cNvSpPr txBox="1">
            <a:spLocks noGrp="1"/>
          </p:cNvSpPr>
          <p:nvPr>
            <p:ph type="body" idx="1"/>
          </p:nvPr>
        </p:nvSpPr>
        <p:spPr>
          <a:xfrm>
            <a:off x="1387050" y="2161800"/>
            <a:ext cx="6369900" cy="8199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➢"/>
              <a:defRPr sz="3000"/>
            </a:lvl1pPr>
            <a:lvl2pPr marL="914400" lvl="1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29" name="Google Shape;129;p6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9600" b="0" i="0" u="none" strike="noStrike" cap="none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30" name="Google Shape;130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ctrTitle"/>
          </p:nvPr>
        </p:nvSpPr>
        <p:spPr>
          <a:xfrm>
            <a:off x="685800" y="2694400"/>
            <a:ext cx="7772400" cy="607800"/>
          </a:xfrm>
          <a:prstGeom prst="rect">
            <a:avLst/>
          </a:prstGeom>
          <a:noFill/>
          <a:ln>
            <a:noFill/>
          </a:ln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>
            <a:spLocks noGrp="1"/>
          </p:cNvSpPr>
          <p:nvPr>
            <p:ph type="ctrTitle"/>
          </p:nvPr>
        </p:nvSpPr>
        <p:spPr>
          <a:xfrm>
            <a:off x="685800" y="2675275"/>
            <a:ext cx="7772400" cy="605700"/>
          </a:xfrm>
          <a:prstGeom prst="rect">
            <a:avLst/>
          </a:prstGeom>
          <a:noFill/>
          <a:ln>
            <a:noFill/>
          </a:ln>
          <a:effectLst>
            <a:reflection stA="35000" endPos="47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subTitle" idx="1"/>
          </p:nvPr>
        </p:nvSpPr>
        <p:spPr>
          <a:xfrm>
            <a:off x="685800" y="3381833"/>
            <a:ext cx="7772400" cy="4035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9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38" name="Google Shape;138;p9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9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9"/>
          <p:cNvSpPr txBox="1">
            <a:spLocks noGrp="1"/>
          </p:cNvSpPr>
          <p:nvPr>
            <p:ph type="body" idx="1"/>
          </p:nvPr>
        </p:nvSpPr>
        <p:spPr>
          <a:xfrm>
            <a:off x="1006512" y="1475825"/>
            <a:ext cx="2211300" cy="27567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42" name="Google Shape;142;p9"/>
          <p:cNvSpPr txBox="1">
            <a:spLocks noGrp="1"/>
          </p:cNvSpPr>
          <p:nvPr>
            <p:ph type="body" idx="2"/>
          </p:nvPr>
        </p:nvSpPr>
        <p:spPr>
          <a:xfrm>
            <a:off x="3450259" y="1475825"/>
            <a:ext cx="2211300" cy="27567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body" idx="3"/>
          </p:nvPr>
        </p:nvSpPr>
        <p:spPr>
          <a:xfrm>
            <a:off x="5894006" y="1475825"/>
            <a:ext cx="2211300" cy="27567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TITLE_ONLY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0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47" name="Google Shape;147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4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1517025" y="1499475"/>
            <a:ext cx="6111900" cy="68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50" name="Google Shape;150;p10"/>
          <p:cNvSpPr txBox="1">
            <a:spLocks noGrp="1"/>
          </p:cNvSpPr>
          <p:nvPr>
            <p:ph type="subTitle" idx="1"/>
          </p:nvPr>
        </p:nvSpPr>
        <p:spPr>
          <a:xfrm>
            <a:off x="1517025" y="1998450"/>
            <a:ext cx="6123600" cy="15798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224" y="-233576"/>
            <a:ext cx="9239574" cy="3010918"/>
            <a:chOff x="-118224" y="-233576"/>
            <a:chExt cx="9239574" cy="3010918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4901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8823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4901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8823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8823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8823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4901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8823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25" y="3000500"/>
            <a:ext cx="9144047" cy="2139958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8823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nbeta.com/desarrollo/bdd-cucumber-y-gherkin-desarrollo-dirigido-por-comportamient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mervindiazlug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olsqa.com/cucumber/behavior-driven-development/" TargetMode="External"/><Relationship Id="rId7" Type="http://schemas.openxmlformats.org/officeDocument/2006/relationships/hyperlink" Target="https://www.linkedin.com/in/mervindiazlug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hyperlink" Target="https://www.toolsqa.com/cucumber/gherkin-keywords/" TargetMode="External"/><Relationship Id="rId4" Type="http://schemas.openxmlformats.org/officeDocument/2006/relationships/hyperlink" Target="https://www.toolsqa.com/cucumber/step-defini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est-automation-con-python-desde-rookie-hasta-experto/?referralCode=FD6D554485FDA33F6F8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udemy.com/course/la-guia-completa-test-de-api-rest-con-python/?referralCode=E19166792E240FE05FE0" TargetMode="External"/><Relationship Id="rId4" Type="http://schemas.openxmlformats.org/officeDocument/2006/relationships/hyperlink" Target="https://www.udemy.com/course/selenium-testing-framework-con-java-maven-y-cucumber/?referralCode=168E48528576AA74035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ervindiazlug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>
            <a:spLocks noGrp="1"/>
          </p:cNvSpPr>
          <p:nvPr>
            <p:ph type="ctrTitle" idx="4294967295"/>
          </p:nvPr>
        </p:nvSpPr>
        <p:spPr>
          <a:xfrm>
            <a:off x="671946" y="816697"/>
            <a:ext cx="2847109" cy="384535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Behavior Driven Development</a:t>
            </a:r>
            <a:endParaRPr sz="2400" b="0" i="0" u="none" strike="noStrike" cap="none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172" name="Google Shape;172;p13"/>
          <p:cNvPicPr preferRelativeResize="0"/>
          <p:nvPr/>
        </p:nvPicPr>
        <p:blipFill rotWithShape="1">
          <a:blip r:embed="rId3">
            <a:alphaModFix/>
          </a:blip>
          <a:srcRect l="7680" r="5650" b="-4"/>
          <a:stretch/>
        </p:blipFill>
        <p:spPr>
          <a:xfrm>
            <a:off x="3703326" y="139458"/>
            <a:ext cx="5226567" cy="4745665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/>
          <p:nvPr/>
        </p:nvSpPr>
        <p:spPr>
          <a:xfrm>
            <a:off x="1814945" y="1863436"/>
            <a:ext cx="5375563" cy="140496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lt1"/>
                </a:solidFill>
                <a:latin typeface="Della Respira"/>
              </a:rPr>
              <a:t>😉 Gracias!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xfrm>
            <a:off x="1032075" y="801527"/>
            <a:ext cx="7081800" cy="49564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0">
                <a:latin typeface="Bebas Neue"/>
                <a:ea typeface="Bebas Neue"/>
                <a:cs typeface="Bebas Neue"/>
                <a:sym typeface="Bebas Neue"/>
              </a:rPr>
              <a:t>Cucumber</a:t>
            </a:r>
            <a:endParaRPr/>
          </a:p>
        </p:txBody>
      </p:sp>
      <p:sp>
        <p:nvSpPr>
          <p:cNvPr id="178" name="Google Shape;178;p14"/>
          <p:cNvSpPr txBox="1">
            <a:spLocks noGrp="1"/>
          </p:cNvSpPr>
          <p:nvPr>
            <p:ph type="body" idx="4294967295"/>
          </p:nvPr>
        </p:nvSpPr>
        <p:spPr>
          <a:xfrm>
            <a:off x="528138" y="1297172"/>
            <a:ext cx="5387753" cy="321941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-US" sz="1600" dirty="0"/>
              <a:t>¿Que es Behavior driven Development?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-US" sz="1600" dirty="0"/>
              <a:t>¿Que es cucumber?</a:t>
            </a:r>
            <a:endParaRPr dirty="0"/>
          </a:p>
          <a:p>
            <a:pPr marL="17145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-US" sz="1600" dirty="0"/>
              <a:t>¿Que es Gherkin?</a:t>
            </a:r>
            <a:endParaRPr dirty="0"/>
          </a:p>
          <a:p>
            <a:pPr marL="171450" lvl="0" indent="-101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600" dirty="0"/>
          </a:p>
          <a:p>
            <a:pPr marL="17145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-US" sz="1600" dirty="0"/>
              <a:t>Fuentes:</a:t>
            </a:r>
            <a:endParaRPr dirty="0"/>
          </a:p>
          <a:p>
            <a:r>
              <a:rPr lang="es-ES_tradnl" sz="1400" dirty="0">
                <a:hlinkClick r:id="rId3"/>
              </a:rPr>
              <a:t>https://www.genbeta.com/desarrollo/bdd-cucumber-y-gherkin-desarrollo-dirigido-por-comportamiento</a:t>
            </a:r>
            <a:endParaRPr lang="es-ES_tradnl" sz="1400" dirty="0"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337" dirty="0">
              <a:solidFill>
                <a:schemeClr val="lt1"/>
              </a:solidFill>
            </a:endParaRPr>
          </a:p>
        </p:txBody>
      </p:sp>
      <p:sp>
        <p:nvSpPr>
          <p:cNvPr id="180" name="Google Shape;180;p14"/>
          <p:cNvSpPr/>
          <p:nvPr/>
        </p:nvSpPr>
        <p:spPr>
          <a:xfrm>
            <a:off x="0" y="4615039"/>
            <a:ext cx="4057650" cy="53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Mervin Díaz</a:t>
            </a:r>
            <a:endParaRPr sz="75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200" b="0" i="0" u="sng" strike="noStrike" cap="none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4"/>
              </a:rPr>
              <a:t>https://www.linkedin.com/in/mervindiazlugo/</a:t>
            </a:r>
            <a:endParaRPr sz="75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27E7FA-C312-4E06-8309-B3DCDB41A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130" y="765331"/>
            <a:ext cx="3209732" cy="361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7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xfrm>
            <a:off x="1032075" y="801527"/>
            <a:ext cx="7081800" cy="49564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0">
                <a:latin typeface="Bebas Neue"/>
                <a:ea typeface="Bebas Neue"/>
                <a:cs typeface="Bebas Neue"/>
                <a:sym typeface="Bebas Neue"/>
              </a:rPr>
              <a:t>Cucumber</a:t>
            </a:r>
            <a:endParaRPr/>
          </a:p>
        </p:txBody>
      </p:sp>
      <p:sp>
        <p:nvSpPr>
          <p:cNvPr id="178" name="Google Shape;178;p14"/>
          <p:cNvSpPr txBox="1">
            <a:spLocks noGrp="1"/>
          </p:cNvSpPr>
          <p:nvPr>
            <p:ph type="body" idx="4294967295"/>
          </p:nvPr>
        </p:nvSpPr>
        <p:spPr>
          <a:xfrm>
            <a:off x="479647" y="1277267"/>
            <a:ext cx="7518400" cy="3937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-US" sz="1600"/>
              <a:t>¿Que es Behavior driven Development?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-US" sz="1600"/>
              <a:t>¿Que es cucumber?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-US" sz="1600"/>
              <a:t>¿Que es Gherkin?</a:t>
            </a:r>
            <a:endParaRPr/>
          </a:p>
          <a:p>
            <a:pPr marL="171450" lvl="0" indent="-101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600"/>
          </a:p>
          <a:p>
            <a:pPr marL="17145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-US" sz="1600"/>
              <a:t>Fuentes: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https://www.toolsqa.com/cucumber/behavior-driven-development/</a:t>
            </a:r>
            <a:endParaRPr sz="1600"/>
          </a:p>
          <a:p>
            <a:pPr marL="17145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https://www.toolsqa.com/cucumber/step-definition/</a:t>
            </a:r>
            <a:endParaRPr sz="1600"/>
          </a:p>
          <a:p>
            <a:pPr marL="17145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-US" sz="1600" u="sng">
                <a:solidFill>
                  <a:schemeClr val="hlink"/>
                </a:solidFill>
                <a:hlinkClick r:id="rId5"/>
              </a:rPr>
              <a:t>https://www.toolsqa.com/cucumber/gherkin-keywords/</a:t>
            </a:r>
            <a:endParaRPr sz="1600"/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337">
              <a:solidFill>
                <a:schemeClr val="lt1"/>
              </a:solidFill>
            </a:endParaRPr>
          </a:p>
        </p:txBody>
      </p:sp>
      <p:pic>
        <p:nvPicPr>
          <p:cNvPr id="179" name="Google Shape;179;p14" descr="Preception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16110" y="198793"/>
            <a:ext cx="3471582" cy="255064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4"/>
          <p:cNvSpPr/>
          <p:nvPr/>
        </p:nvSpPr>
        <p:spPr>
          <a:xfrm>
            <a:off x="0" y="4615039"/>
            <a:ext cx="4057650" cy="53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Mervin Díaz</a:t>
            </a:r>
            <a:endParaRPr sz="75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200" b="0" i="0" u="sng" strike="noStrike" cap="none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7"/>
              </a:rPr>
              <a:t>https://www.linkedin.com/in/mervindiazlugo/</a:t>
            </a:r>
            <a:endParaRPr sz="75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>
            <a:spLocks noGrp="1"/>
          </p:cNvSpPr>
          <p:nvPr>
            <p:ph type="title"/>
          </p:nvPr>
        </p:nvSpPr>
        <p:spPr>
          <a:xfrm>
            <a:off x="1022525" y="739876"/>
            <a:ext cx="7098900" cy="626074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problema</a:t>
            </a:r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body" idx="1"/>
          </p:nvPr>
        </p:nvSpPr>
        <p:spPr>
          <a:xfrm>
            <a:off x="1022526" y="1509459"/>
            <a:ext cx="3275124" cy="2972485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-US" sz="1800"/>
              <a:t>No todos los involucrados en el negocio entienden el requerimiento.</a:t>
            </a:r>
            <a:endParaRPr/>
          </a:p>
          <a:p>
            <a:pPr marL="171450" lvl="0" indent="-101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/>
          </a:p>
          <a:p>
            <a:pPr marL="17145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-US" sz="1800"/>
              <a:t>Otros testers no entienden de que se trata la prueba.</a:t>
            </a:r>
            <a:endParaRPr/>
          </a:p>
          <a:p>
            <a:pPr marL="171450" lvl="0" indent="-101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/>
          </a:p>
          <a:p>
            <a:pPr marL="17145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-US" sz="1800"/>
              <a:t>Los reportes no son claros.</a:t>
            </a:r>
            <a:endParaRPr/>
          </a:p>
          <a:p>
            <a:pPr marL="171450" lvl="0" indent="-101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/>
          </a:p>
          <a:p>
            <a:pPr marL="171450" lvl="0" indent="-101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/>
          </a:p>
        </p:txBody>
      </p:sp>
      <p:sp>
        <p:nvSpPr>
          <p:cNvPr id="187" name="Google Shape;187;p1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88" name="Google Shape;188;p15" descr="Teamwork &amp; Startup Illustrations | Teamwork, Illustration, Start up"/>
          <p:cNvPicPr preferRelativeResize="0"/>
          <p:nvPr/>
        </p:nvPicPr>
        <p:blipFill rotWithShape="1">
          <a:blip r:embed="rId3">
            <a:alphaModFix/>
          </a:blip>
          <a:srcRect l="14849" r="14910"/>
          <a:stretch/>
        </p:blipFill>
        <p:spPr>
          <a:xfrm>
            <a:off x="4326834" y="0"/>
            <a:ext cx="48171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5"/>
          <p:cNvSpPr/>
          <p:nvPr/>
        </p:nvSpPr>
        <p:spPr>
          <a:xfrm>
            <a:off x="2555142" y="770916"/>
            <a:ext cx="707503" cy="70750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 sz="4000" b="0">
                <a:solidFill>
                  <a:srgbClr val="00B050"/>
                </a:solidFill>
                <a:latin typeface="Bebas Neue"/>
                <a:ea typeface="Bebas Neue"/>
                <a:cs typeface="Bebas Neue"/>
                <a:sym typeface="Bebas Neue"/>
              </a:rPr>
              <a:t>•</a:t>
            </a:r>
            <a:r>
              <a:rPr lang="en-US" sz="4000" b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Soluciónes</a:t>
            </a:r>
            <a:r>
              <a:rPr lang="en-US" sz="4000" b="0">
                <a:solidFill>
                  <a:srgbClr val="00B050"/>
                </a:solidFill>
                <a:latin typeface="Bebas Neue"/>
                <a:ea typeface="Bebas Neue"/>
                <a:cs typeface="Bebas Neue"/>
                <a:sym typeface="Bebas Neue"/>
              </a:rPr>
              <a:t>•</a:t>
            </a:r>
            <a:endParaRPr/>
          </a:p>
        </p:txBody>
      </p:sp>
      <p:grpSp>
        <p:nvGrpSpPr>
          <p:cNvPr id="195" name="Google Shape;195;p16"/>
          <p:cNvGrpSpPr/>
          <p:nvPr/>
        </p:nvGrpSpPr>
        <p:grpSpPr>
          <a:xfrm>
            <a:off x="4071295" y="2848814"/>
            <a:ext cx="1001409" cy="740881"/>
            <a:chOff x="5255200" y="3006475"/>
            <a:chExt cx="511700" cy="378575"/>
          </a:xfrm>
        </p:grpSpPr>
        <p:sp>
          <p:nvSpPr>
            <p:cNvPr id="196" name="Google Shape;196;p16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Soluciones</a:t>
            </a:r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22526" y="1509460"/>
            <a:ext cx="3275124" cy="26898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/>
          </a:p>
          <a:p>
            <a:pPr marL="17145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-US"/>
              <a:t>Python: Behave.</a:t>
            </a:r>
            <a:endParaRPr sz="1200"/>
          </a:p>
          <a:p>
            <a:pPr marL="171450" lvl="0" indent="-101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/>
          </a:p>
          <a:p>
            <a:pPr marL="17145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-US"/>
              <a:t>Specflow (C#)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-US"/>
              <a:t>Cucumber (java)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-US"/>
              <a:t>Otros. </a:t>
            </a:r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05" name="Google Shape;205;p17" descr="Teamwork &amp; Startup Illustrations | Teamwork, Illustration, Start up"/>
          <p:cNvPicPr preferRelativeResize="0"/>
          <p:nvPr/>
        </p:nvPicPr>
        <p:blipFill rotWithShape="1">
          <a:blip r:embed="rId3">
            <a:alphaModFix/>
          </a:blip>
          <a:srcRect l="14849" r="14910"/>
          <a:stretch/>
        </p:blipFill>
        <p:spPr>
          <a:xfrm>
            <a:off x="4326834" y="0"/>
            <a:ext cx="48171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>
            <a:spLocks noGrp="1"/>
          </p:cNvSpPr>
          <p:nvPr>
            <p:ph type="title"/>
          </p:nvPr>
        </p:nvSpPr>
        <p:spPr>
          <a:xfrm>
            <a:off x="2282492" y="1381961"/>
            <a:ext cx="4579016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 sz="4000" b="0">
                <a:solidFill>
                  <a:srgbClr val="00B050"/>
                </a:solidFill>
                <a:latin typeface="Bebas Neue"/>
                <a:ea typeface="Bebas Neue"/>
                <a:cs typeface="Bebas Neue"/>
                <a:sym typeface="Bebas Neue"/>
              </a:rPr>
              <a:t>•</a:t>
            </a:r>
            <a:r>
              <a:rPr lang="en-US" sz="4000" b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Udemy</a:t>
            </a:r>
            <a:r>
              <a:rPr lang="en-US" sz="4000" b="0">
                <a:solidFill>
                  <a:srgbClr val="00B050"/>
                </a:solidFill>
                <a:latin typeface="Bebas Neue"/>
                <a:ea typeface="Bebas Neue"/>
                <a:cs typeface="Bebas Neue"/>
                <a:sym typeface="Bebas Neue"/>
              </a:rPr>
              <a:t>•</a:t>
            </a:r>
            <a:br>
              <a:rPr lang="en-US" sz="4000" b="0">
                <a:solidFill>
                  <a:srgbClr val="00B050"/>
                </a:solidFill>
                <a:latin typeface="Bebas Neue"/>
                <a:ea typeface="Bebas Neue"/>
                <a:cs typeface="Bebas Neue"/>
                <a:sym typeface="Bebas Neue"/>
              </a:rPr>
            </a:br>
            <a:r>
              <a:rPr lang="en-US" sz="4000" b="0">
                <a:solidFill>
                  <a:srgbClr val="00B050"/>
                </a:solidFill>
                <a:latin typeface="Bebas Neue"/>
                <a:ea typeface="Bebas Neue"/>
                <a:cs typeface="Bebas Neue"/>
                <a:sym typeface="Bebas Neue"/>
              </a:rPr>
              <a:t>Selenium-Cucumber: </a:t>
            </a:r>
            <a:br>
              <a:rPr lang="en-US" sz="4000" b="0">
                <a:solidFill>
                  <a:srgbClr val="00B050"/>
                </a:solidFill>
                <a:latin typeface="Bebas Neue"/>
                <a:ea typeface="Bebas Neue"/>
                <a:cs typeface="Bebas Neue"/>
                <a:sym typeface="Bebas Neue"/>
              </a:rPr>
            </a:br>
            <a:r>
              <a:rPr lang="en-US" sz="1400" b="0">
                <a:solidFill>
                  <a:srgbClr val="00B050"/>
                </a:solidFill>
                <a:highlight>
                  <a:srgbClr val="FFFF00"/>
                </a:highlight>
                <a:latin typeface="Bebas Neue"/>
                <a:ea typeface="Bebas Neue"/>
                <a:cs typeface="Bebas Neue"/>
                <a:sym typeface="Bebas Neue"/>
              </a:rPr>
              <a:t>Python</a:t>
            </a:r>
            <a:r>
              <a:rPr lang="en-US" sz="1400" b="0">
                <a:solidFill>
                  <a:srgbClr val="00B050"/>
                </a:solidFill>
                <a:latin typeface="Bebas Neue"/>
                <a:ea typeface="Bebas Neue"/>
                <a:cs typeface="Bebas Neue"/>
                <a:sym typeface="Bebas Neue"/>
              </a:rPr>
              <a:t>: </a:t>
            </a:r>
            <a:r>
              <a:rPr lang="en-US" sz="1400" b="0" u="sng">
                <a:solidFill>
                  <a:schemeClr val="hlink"/>
                </a:solidFill>
                <a:latin typeface="Bebas Neue"/>
                <a:ea typeface="Bebas Neue"/>
                <a:cs typeface="Bebas Neue"/>
                <a:sym typeface="Bebas Neue"/>
                <a:hlinkClick r:id="rId3"/>
              </a:rPr>
              <a:t>https://www.udemy.com/course/test-automation-con-python-desde-rookie-hasta-experto/?referralCode=FD6D554485FDA33F6F89</a:t>
            </a:r>
            <a:br>
              <a:rPr lang="en-US" sz="1400" b="0">
                <a:solidFill>
                  <a:srgbClr val="00B050"/>
                </a:solidFill>
                <a:latin typeface="Bebas Neue"/>
                <a:ea typeface="Bebas Neue"/>
                <a:cs typeface="Bebas Neue"/>
                <a:sym typeface="Bebas Neue"/>
              </a:rPr>
            </a:br>
            <a:br>
              <a:rPr lang="en-US" sz="1400" b="0">
                <a:solidFill>
                  <a:srgbClr val="00B050"/>
                </a:solidFill>
                <a:latin typeface="Bebas Neue"/>
                <a:ea typeface="Bebas Neue"/>
                <a:cs typeface="Bebas Neue"/>
                <a:sym typeface="Bebas Neue"/>
              </a:rPr>
            </a:br>
            <a:r>
              <a:rPr lang="en-US" sz="1400" b="0">
                <a:solidFill>
                  <a:srgbClr val="00B050"/>
                </a:solidFill>
                <a:highlight>
                  <a:srgbClr val="FFFF00"/>
                </a:highlight>
                <a:latin typeface="Bebas Neue"/>
                <a:ea typeface="Bebas Neue"/>
                <a:cs typeface="Bebas Neue"/>
                <a:sym typeface="Bebas Neue"/>
              </a:rPr>
              <a:t>Java: </a:t>
            </a:r>
            <a:r>
              <a:rPr lang="en-US" sz="1400" b="0" u="sng">
                <a:solidFill>
                  <a:schemeClr val="hlink"/>
                </a:solidFill>
                <a:latin typeface="Bebas Neue"/>
                <a:ea typeface="Bebas Neue"/>
                <a:cs typeface="Bebas Neue"/>
                <a:sym typeface="Bebas Neue"/>
                <a:hlinkClick r:id="rId4"/>
              </a:rPr>
              <a:t>https://www.udemy.com/course/selenium-testing-framework-con-java-maven-y-cucumber/?referralCode=168E48528576AA74035A</a:t>
            </a:r>
            <a:br>
              <a:rPr lang="en-US" sz="1400" b="0">
                <a:solidFill>
                  <a:srgbClr val="00B050"/>
                </a:solidFill>
                <a:latin typeface="Bebas Neue"/>
                <a:ea typeface="Bebas Neue"/>
                <a:cs typeface="Bebas Neue"/>
                <a:sym typeface="Bebas Neue"/>
              </a:rPr>
            </a:br>
            <a:r>
              <a:rPr lang="en-US" sz="4000" b="0">
                <a:solidFill>
                  <a:srgbClr val="00B050"/>
                </a:solidFill>
                <a:latin typeface="Bebas Neue"/>
                <a:ea typeface="Bebas Neue"/>
                <a:cs typeface="Bebas Neue"/>
                <a:sym typeface="Bebas Neue"/>
              </a:rPr>
              <a:t>API testing-Cucumber:</a:t>
            </a:r>
            <a:br>
              <a:rPr lang="en-US" sz="4000" b="0">
                <a:solidFill>
                  <a:srgbClr val="00B050"/>
                </a:solidFill>
                <a:latin typeface="Bebas Neue"/>
                <a:ea typeface="Bebas Neue"/>
                <a:cs typeface="Bebas Neue"/>
                <a:sym typeface="Bebas Neue"/>
              </a:rPr>
            </a:br>
            <a:r>
              <a:rPr lang="en-US" sz="1400" b="0">
                <a:solidFill>
                  <a:srgbClr val="00B050"/>
                </a:solidFill>
                <a:highlight>
                  <a:srgbClr val="FFFF00"/>
                </a:highlight>
                <a:latin typeface="Bebas Neue"/>
                <a:ea typeface="Bebas Neue"/>
                <a:cs typeface="Bebas Neue"/>
                <a:sym typeface="Bebas Neue"/>
              </a:rPr>
              <a:t>Python</a:t>
            </a:r>
            <a:r>
              <a:rPr lang="en-US" sz="1400" b="0">
                <a:solidFill>
                  <a:srgbClr val="00B050"/>
                </a:solidFill>
                <a:latin typeface="Bebas Neue"/>
                <a:ea typeface="Bebas Neue"/>
                <a:cs typeface="Bebas Neue"/>
                <a:sym typeface="Bebas Neue"/>
              </a:rPr>
              <a:t>: </a:t>
            </a:r>
            <a:r>
              <a:rPr lang="en-US" sz="1400" b="0" u="sng">
                <a:solidFill>
                  <a:schemeClr val="hlink"/>
                </a:solidFill>
                <a:latin typeface="Bebas Neue"/>
                <a:ea typeface="Bebas Neue"/>
                <a:cs typeface="Bebas Neue"/>
                <a:sym typeface="Bebas Neue"/>
                <a:hlinkClick r:id="rId5"/>
              </a:rPr>
              <a:t>https://www.udemy.com/course/la-guia-completa-test-de-api-rest-con-python/?referralCode=E19166792E240FE05FE0</a:t>
            </a:r>
            <a:br>
              <a:rPr lang="en-US" sz="1400" b="0">
                <a:solidFill>
                  <a:srgbClr val="00B050"/>
                </a:solidFill>
                <a:latin typeface="Bebas Neue"/>
                <a:ea typeface="Bebas Neue"/>
                <a:cs typeface="Bebas Neue"/>
                <a:sym typeface="Bebas Neue"/>
              </a:rPr>
            </a:br>
            <a:br>
              <a:rPr lang="en-US" sz="4000" b="0">
                <a:solidFill>
                  <a:srgbClr val="00B050"/>
                </a:solidFill>
                <a:latin typeface="Bebas Neue"/>
                <a:ea typeface="Bebas Neue"/>
                <a:cs typeface="Bebas Neue"/>
                <a:sym typeface="Bebas Neue"/>
              </a:rPr>
            </a:br>
            <a:endParaRPr sz="4000" b="0">
              <a:solidFill>
                <a:srgbClr val="00B05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098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 sz="4000" b="0">
                <a:solidFill>
                  <a:srgbClr val="00B050"/>
                </a:solidFill>
                <a:latin typeface="Bebas Neue"/>
                <a:ea typeface="Bebas Neue"/>
                <a:cs typeface="Bebas Neue"/>
                <a:sym typeface="Bebas Neue"/>
              </a:rPr>
              <a:t>•</a:t>
            </a:r>
            <a:r>
              <a:rPr lang="en-US" sz="4000" b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vamos al codigo</a:t>
            </a:r>
            <a:r>
              <a:rPr lang="en-US" sz="4000" b="0">
                <a:solidFill>
                  <a:srgbClr val="00B050"/>
                </a:solidFill>
                <a:latin typeface="Bebas Neue"/>
                <a:ea typeface="Bebas Neue"/>
                <a:cs typeface="Bebas Neue"/>
                <a:sym typeface="Bebas Neue"/>
              </a:rPr>
              <a:t>•</a:t>
            </a:r>
            <a:endParaRPr/>
          </a:p>
        </p:txBody>
      </p:sp>
      <p:grpSp>
        <p:nvGrpSpPr>
          <p:cNvPr id="222" name="Google Shape;222;p20"/>
          <p:cNvGrpSpPr/>
          <p:nvPr/>
        </p:nvGrpSpPr>
        <p:grpSpPr>
          <a:xfrm>
            <a:off x="4071295" y="2848814"/>
            <a:ext cx="1001409" cy="740881"/>
            <a:chOff x="5255200" y="3006475"/>
            <a:chExt cx="511700" cy="378575"/>
          </a:xfrm>
        </p:grpSpPr>
        <p:sp>
          <p:nvSpPr>
            <p:cNvPr id="223" name="Google Shape;223;p2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1"/>
          <p:cNvGrpSpPr/>
          <p:nvPr/>
        </p:nvGrpSpPr>
        <p:grpSpPr>
          <a:xfrm>
            <a:off x="485332" y="648178"/>
            <a:ext cx="5301088" cy="3990834"/>
            <a:chOff x="248022" y="23520"/>
            <a:chExt cx="5301088" cy="3990834"/>
          </a:xfrm>
        </p:grpSpPr>
        <p:sp>
          <p:nvSpPr>
            <p:cNvPr id="230" name="Google Shape;230;p21"/>
            <p:cNvSpPr/>
            <p:nvPr/>
          </p:nvSpPr>
          <p:spPr>
            <a:xfrm rot="5400000">
              <a:off x="565732" y="947054"/>
              <a:ext cx="780097" cy="88811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F6BAC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248022" y="23520"/>
              <a:ext cx="1313224" cy="919214"/>
            </a:xfrm>
            <a:prstGeom prst="roundRect">
              <a:avLst>
                <a:gd name="adj" fmla="val 16670"/>
              </a:avLst>
            </a:prstGeom>
            <a:solidFill>
              <a:srgbClr val="EC007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 txBox="1"/>
            <p:nvPr/>
          </p:nvSpPr>
          <p:spPr>
            <a:xfrm>
              <a:off x="292902" y="68400"/>
              <a:ext cx="1223464" cy="8294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Functions</a:t>
              </a:r>
              <a:endPara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1629934" y="137310"/>
              <a:ext cx="2372227" cy="742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1"/>
            <p:cNvSpPr txBox="1"/>
            <p:nvPr/>
          </p:nvSpPr>
          <p:spPr>
            <a:xfrm>
              <a:off x="1629934" y="137310"/>
              <a:ext cx="2372227" cy="742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Métodos Generales.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 permiten algunas funciones especificas del proyecto.</a:t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 rot="5400000">
              <a:off x="1818298" y="1958401"/>
              <a:ext cx="780097" cy="88811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CEF7F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1494052" y="1027881"/>
              <a:ext cx="1313224" cy="919214"/>
            </a:xfrm>
            <a:prstGeom prst="roundRect">
              <a:avLst>
                <a:gd name="adj" fmla="val 16670"/>
              </a:avLst>
            </a:prstGeom>
            <a:solidFill>
              <a:srgbClr val="021EF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1"/>
            <p:cNvSpPr txBox="1"/>
            <p:nvPr/>
          </p:nvSpPr>
          <p:spPr>
            <a:xfrm>
              <a:off x="1538932" y="1072761"/>
              <a:ext cx="1223464" cy="8294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Steps</a:t>
              </a:r>
              <a:endPara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2823996" y="1118427"/>
              <a:ext cx="1936705" cy="742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1"/>
            <p:cNvSpPr txBox="1"/>
            <p:nvPr/>
          </p:nvSpPr>
          <p:spPr>
            <a:xfrm>
              <a:off x="2823996" y="1118427"/>
              <a:ext cx="1936705" cy="742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Consumen Functions. 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 evita introducir lógica de pruebas.  </a:t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5400000">
              <a:off x="2993235" y="3011585"/>
              <a:ext cx="780097" cy="88811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FEEEE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2679188" y="2099677"/>
              <a:ext cx="1313224" cy="919214"/>
            </a:xfrm>
            <a:prstGeom prst="roundRect">
              <a:avLst>
                <a:gd name="adj" fmla="val 16670"/>
              </a:avLst>
            </a:prstGeom>
            <a:solidFill>
              <a:srgbClr val="0CFC4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 txBox="1"/>
            <p:nvPr/>
          </p:nvSpPr>
          <p:spPr>
            <a:xfrm>
              <a:off x="2724068" y="2144557"/>
              <a:ext cx="1223464" cy="8294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Feature</a:t>
              </a:r>
              <a:endPara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3994165" y="2207169"/>
              <a:ext cx="1554945" cy="742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 txBox="1"/>
            <p:nvPr/>
          </p:nvSpPr>
          <p:spPr>
            <a:xfrm>
              <a:off x="3994165" y="2207169"/>
              <a:ext cx="1554945" cy="742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Conjunto de Steps.</a:t>
              </a:r>
              <a:endParaRPr dirty="0"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Tags.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lang="en-US" sz="1200" dirty="0">
                  <a:solidFill>
                    <a:schemeClr val="lt1"/>
                  </a:solidFill>
                </a:rPr>
                <a:t>Environment</a:t>
              </a:r>
              <a:endParaRPr dirty="0"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3803234" y="3095140"/>
              <a:ext cx="1313224" cy="919214"/>
            </a:xfrm>
            <a:prstGeom prst="roundRect">
              <a:avLst>
                <a:gd name="adj" fmla="val 16670"/>
              </a:avLst>
            </a:prstGeom>
            <a:solidFill>
              <a:srgbClr val="FD9F19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 txBox="1"/>
            <p:nvPr/>
          </p:nvSpPr>
          <p:spPr>
            <a:xfrm>
              <a:off x="3848114" y="3140020"/>
              <a:ext cx="1223464" cy="8294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Reporting</a:t>
              </a:r>
              <a:endPara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21"/>
          <p:cNvSpPr/>
          <p:nvPr/>
        </p:nvSpPr>
        <p:spPr>
          <a:xfrm>
            <a:off x="6355080" y="692332"/>
            <a:ext cx="1443446" cy="4064000"/>
          </a:xfrm>
          <a:prstGeom prst="rightBrace">
            <a:avLst>
              <a:gd name="adj1" fmla="val 8333"/>
              <a:gd name="adj2" fmla="val 47428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21"/>
          <p:cNvCxnSpPr/>
          <p:nvPr/>
        </p:nvCxnSpPr>
        <p:spPr>
          <a:xfrm>
            <a:off x="828403" y="3684719"/>
            <a:ext cx="6228805" cy="0"/>
          </a:xfrm>
          <a:prstGeom prst="straightConnector1">
            <a:avLst/>
          </a:prstGeom>
          <a:noFill/>
          <a:ln w="9525" cap="flat" cmpd="sng">
            <a:solidFill>
              <a:srgbClr val="03018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9" name="Google Shape;249;p21"/>
          <p:cNvSpPr/>
          <p:nvPr/>
        </p:nvSpPr>
        <p:spPr>
          <a:xfrm>
            <a:off x="6111242" y="3773533"/>
            <a:ext cx="783771" cy="6776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1"/>
          <p:cNvSpPr/>
          <p:nvPr/>
        </p:nvSpPr>
        <p:spPr>
          <a:xfrm rot="10800000">
            <a:off x="6111242" y="1818638"/>
            <a:ext cx="783771" cy="6776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1"/>
          <p:cNvSpPr txBox="1"/>
          <p:nvPr/>
        </p:nvSpPr>
        <p:spPr>
          <a:xfrm>
            <a:off x="7178041" y="1288234"/>
            <a:ext cx="182879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Entry:</a:t>
            </a:r>
            <a:endParaRPr/>
          </a:p>
          <a:p>
            <a:pPr marL="214313" marR="0" lvl="0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Body Parameters (json)</a:t>
            </a:r>
            <a:endParaRPr/>
          </a:p>
          <a:p>
            <a:pPr marL="214313" marR="0" lvl="0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Drivers</a:t>
            </a:r>
            <a:endParaRPr/>
          </a:p>
          <a:p>
            <a:pPr marL="214313" marR="0" lvl="0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Pages. (DOM)</a:t>
            </a:r>
            <a:endParaRPr/>
          </a:p>
        </p:txBody>
      </p:sp>
      <p:sp>
        <p:nvSpPr>
          <p:cNvPr id="252" name="Google Shape;252;p21"/>
          <p:cNvSpPr txBox="1"/>
          <p:nvPr/>
        </p:nvSpPr>
        <p:spPr>
          <a:xfrm>
            <a:off x="7178041" y="3776527"/>
            <a:ext cx="154794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Output:</a:t>
            </a:r>
            <a:endParaRPr/>
          </a:p>
          <a:p>
            <a:pPr marL="214313" marR="0" lvl="0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13" marR="0" lvl="0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313" marR="0" lvl="0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•"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Excels</a:t>
            </a: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1"/>
          <p:cNvSpPr/>
          <p:nvPr/>
        </p:nvSpPr>
        <p:spPr>
          <a:xfrm>
            <a:off x="0" y="4615039"/>
            <a:ext cx="4057650" cy="53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Mervin Díaz</a:t>
            </a:r>
            <a:endParaRPr sz="75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200" b="0" i="0" u="sng" strike="noStrike" cap="none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3"/>
              </a:rPr>
              <a:t>https://www.linkedin.com/in/mervindiazlugo/</a:t>
            </a:r>
            <a:endParaRPr sz="75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eoparty template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On-screen Show (16:9)</PresentationFormat>
  <Paragraphs>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Della Respira</vt:lpstr>
      <vt:lpstr>Calibri</vt:lpstr>
      <vt:lpstr>Bebas Neue</vt:lpstr>
      <vt:lpstr>Twentieth Century</vt:lpstr>
      <vt:lpstr>Jeoparty template</vt:lpstr>
      <vt:lpstr>Behavior Driven Development</vt:lpstr>
      <vt:lpstr>Cucumber</vt:lpstr>
      <vt:lpstr>Cucumber</vt:lpstr>
      <vt:lpstr>problema</vt:lpstr>
      <vt:lpstr>•Soluciónes•</vt:lpstr>
      <vt:lpstr>Soluciones</vt:lpstr>
      <vt:lpstr>•Udemy• Selenium-Cucumber:  Python: https://www.udemy.com/course/test-automation-con-python-desde-rookie-hasta-experto/?referralCode=FD6D554485FDA33F6F89  Java: https://www.udemy.com/course/selenium-testing-framework-con-java-maven-y-cucumber/?referralCode=168E48528576AA74035A API testing-Cucumber: Python: https://www.udemy.com/course/la-guia-completa-test-de-api-rest-con-python/?referralCode=E19166792E240FE05FE0  </vt:lpstr>
      <vt:lpstr>•vamos al codigo•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 Driven Development</dc:title>
  <cp:lastModifiedBy>Mervin Díaz</cp:lastModifiedBy>
  <cp:revision>1</cp:revision>
  <dcterms:modified xsi:type="dcterms:W3CDTF">2021-08-12T00:32:46Z</dcterms:modified>
</cp:coreProperties>
</file>