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Raleway ExtraBold"/>
      <p:bold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Barlow ExtraBold"/>
      <p:bold r:id="rId19"/>
      <p:boldItalic r:id="rId20"/>
    </p:embeddedFont>
    <p:embeddedFont>
      <p:font typeface="Barlow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ExtraBold-boldItalic.fntdata"/><Relationship Id="rId11" Type="http://schemas.openxmlformats.org/officeDocument/2006/relationships/font" Target="fonts/Raleway-italic.fntdata"/><Relationship Id="rId22" Type="http://schemas.openxmlformats.org/officeDocument/2006/relationships/font" Target="fonts/Barlow-bold.fntdata"/><Relationship Id="rId10" Type="http://schemas.openxmlformats.org/officeDocument/2006/relationships/font" Target="fonts/Raleway-bold.fntdata"/><Relationship Id="rId21" Type="http://schemas.openxmlformats.org/officeDocument/2006/relationships/font" Target="fonts/Barlow-regular.fntdata"/><Relationship Id="rId13" Type="http://schemas.openxmlformats.org/officeDocument/2006/relationships/font" Target="fonts/RalewayExtraBold-bold.fntdata"/><Relationship Id="rId24" Type="http://schemas.openxmlformats.org/officeDocument/2006/relationships/font" Target="fonts/Barlow-boldItalic.fntdata"/><Relationship Id="rId12" Type="http://schemas.openxmlformats.org/officeDocument/2006/relationships/font" Target="fonts/Raleway-boldItalic.fntdata"/><Relationship Id="rId23" Type="http://schemas.openxmlformats.org/officeDocument/2006/relationships/font" Target="fonts/Barlow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regular.fntdata"/><Relationship Id="rId14" Type="http://schemas.openxmlformats.org/officeDocument/2006/relationships/font" Target="fonts/RalewayExtraBold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ExtraBold-bold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ee1039da0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ee1039da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ee1039da0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ee1039da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053113" y="819847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Product Owner:</a:t>
            </a:r>
            <a:endParaRPr sz="1600">
              <a:solidFill>
                <a:schemeClr val="dk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5046250" y="733247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Product Manager:</a:t>
            </a:r>
            <a:endParaRPr sz="16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809363" y="1160050"/>
            <a:ext cx="35070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Market y customer facing, identifica necesidades del mercado.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Administra el product roadmap y la </a:t>
            </a: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visión</a:t>
            </a: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Maneja el product backlog, licencia y pricing.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Establece el feature acceptance criteria</a:t>
            </a:r>
            <a:endParaRPr sz="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827638" y="1185550"/>
            <a:ext cx="36303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Conoce el producto y colabora con el roadmap y visión.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Administra y </a:t>
            </a: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prioriza</a:t>
            </a: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 el </a:t>
            </a: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team</a:t>
            </a: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 backlog. 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Es responsable de los entregables.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Tiene constante comunicación con el cliente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098963" y="2846922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Diseñadores UX/UX:</a:t>
            </a:r>
            <a:endParaRPr sz="1600">
              <a:solidFill>
                <a:schemeClr val="dk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827638" y="3166750"/>
            <a:ext cx="36303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F4B45"/>
              </a:buClr>
              <a:buSzPts val="1100"/>
              <a:buFont typeface="Barlow"/>
              <a:buChar char="●"/>
            </a:pPr>
            <a:r>
              <a:rPr lang="es-419" sz="1100">
                <a:solidFill>
                  <a:srgbClr val="3F4B45"/>
                </a:solidFill>
                <a:latin typeface="Barlow"/>
                <a:ea typeface="Barlow"/>
                <a:cs typeface="Barlow"/>
                <a:sym typeface="Barlow"/>
              </a:rPr>
              <a:t>Crea los mockups y diseños de la aplicación</a:t>
            </a:r>
            <a:endParaRPr sz="1100">
              <a:solidFill>
                <a:srgbClr val="3F4B4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3F4B45"/>
              </a:buClr>
              <a:buSzPts val="1100"/>
              <a:buFont typeface="Barlow"/>
              <a:buChar char="●"/>
            </a:pPr>
            <a:r>
              <a:rPr lang="es-419" sz="1100">
                <a:solidFill>
                  <a:srgbClr val="3F4B45"/>
                </a:solidFill>
                <a:latin typeface="Barlow"/>
                <a:ea typeface="Barlow"/>
                <a:cs typeface="Barlow"/>
                <a:sym typeface="Barlow"/>
              </a:rPr>
              <a:t>Crea chart flows para visualizar la interfaz del producto </a:t>
            </a:r>
            <a:endParaRPr sz="1100">
              <a:solidFill>
                <a:srgbClr val="3F4B4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3F4B45"/>
              </a:buClr>
              <a:buSzPts val="1100"/>
              <a:buFont typeface="Barlow"/>
              <a:buChar char="●"/>
            </a:pPr>
            <a:r>
              <a:rPr lang="es-419" sz="1100">
                <a:solidFill>
                  <a:srgbClr val="3F4B45"/>
                </a:solidFill>
                <a:latin typeface="Barlow"/>
                <a:ea typeface="Barlow"/>
                <a:cs typeface="Barlow"/>
                <a:sym typeface="Barlow"/>
              </a:rPr>
              <a:t>Crea y realiza casos de usabilidad</a:t>
            </a:r>
            <a:endParaRPr sz="800">
              <a:solidFill>
                <a:srgbClr val="3F4B4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07863" y="2705497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Developers</a:t>
            </a:r>
            <a:r>
              <a:rPr lang="es-419" sz="16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:</a:t>
            </a:r>
            <a:endParaRPr sz="1600">
              <a:solidFill>
                <a:schemeClr val="dk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4790050" y="3166750"/>
            <a:ext cx="40602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Construyen el producto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Se dividen en Backend y Frontend devs.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Los BE devs se encargan de estructura, datos, conexión con terceros e integración de la lógica y conexión APIs.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Los FE devs se encargan de todo lo visual y también lógica.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/>
        </p:nvSpPr>
        <p:spPr>
          <a:xfrm>
            <a:off x="1045488" y="1495247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Devops</a:t>
            </a:r>
            <a:r>
              <a:rPr lang="es-419" sz="16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:</a:t>
            </a:r>
            <a:endParaRPr sz="1600">
              <a:solidFill>
                <a:schemeClr val="dk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5046250" y="1495247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Leads</a:t>
            </a:r>
            <a:r>
              <a:rPr lang="es-419" sz="1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:</a:t>
            </a:r>
            <a:endParaRPr sz="16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809338" y="2099350"/>
            <a:ext cx="35070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Organizan el equipo y tasks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Motivan a los integrantes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Detectan y ayudan a resolver problemas.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Delegan tareas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Proveen feedback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Verifican la productividad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774113" y="2074300"/>
            <a:ext cx="36303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Mejoran procesos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Provisionan recursos requeridos para proyectos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Diseñan y ordenan protocolos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Informan de problemas de desarrollo y proveen solucionen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Documentación</a:t>
            </a:r>
            <a:r>
              <a:rPr lang="es-419" sz="1100">
                <a:latin typeface="Barlow"/>
                <a:ea typeface="Barlow"/>
                <a:cs typeface="Barlow"/>
                <a:sym typeface="Barlow"/>
              </a:rPr>
              <a:t>, cloud development y CI/CD.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/>
        </p:nvSpPr>
        <p:spPr>
          <a:xfrm>
            <a:off x="1053113" y="2693697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Devops: </a:t>
            </a:r>
            <a:r>
              <a:rPr lang="es-419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Baja</a:t>
            </a:r>
            <a:endParaRPr sz="1600">
              <a:solidFill>
                <a:schemeClr val="dk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5053875" y="2693697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Leads</a:t>
            </a:r>
            <a:r>
              <a:rPr lang="es-419" sz="1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: </a:t>
            </a:r>
            <a:r>
              <a:rPr lang="es-419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Alta</a:t>
            </a:r>
            <a:endParaRPr sz="16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1022538" y="1662472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Product Owner: </a:t>
            </a:r>
            <a:r>
              <a:rPr lang="es-419" sz="1600">
                <a:latin typeface="Barlow"/>
                <a:ea typeface="Barlow"/>
                <a:cs typeface="Barlow"/>
                <a:sym typeface="Barlow"/>
              </a:rPr>
              <a:t>Media - alta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015675" y="1575872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Product Manager: </a:t>
            </a:r>
            <a:r>
              <a:rPr lang="es-419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Media - alta</a:t>
            </a:r>
            <a:endParaRPr sz="16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053113" y="3724922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Diseñadores UX/UX: </a:t>
            </a:r>
            <a:r>
              <a:rPr lang="es-419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Media</a:t>
            </a:r>
            <a:endParaRPr sz="1600">
              <a:solidFill>
                <a:schemeClr val="dk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969638" y="3724922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Developers: </a:t>
            </a:r>
            <a:r>
              <a:rPr lang="es-419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Alta</a:t>
            </a:r>
            <a:endParaRPr sz="1600">
              <a:solidFill>
                <a:schemeClr val="dk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3200688" y="631247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Comunicación</a:t>
            </a:r>
            <a:r>
              <a:rPr lang="es-419" sz="16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:</a:t>
            </a:r>
            <a:endParaRPr sz="1600">
              <a:solidFill>
                <a:schemeClr val="dk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