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97" r:id="rId3"/>
    <p:sldId id="298" r:id="rId4"/>
    <p:sldId id="572" r:id="rId5"/>
    <p:sldId id="582" r:id="rId6"/>
    <p:sldId id="573" r:id="rId7"/>
    <p:sldId id="574" r:id="rId8"/>
    <p:sldId id="583" r:id="rId9"/>
    <p:sldId id="585" r:id="rId10"/>
    <p:sldId id="587" r:id="rId11"/>
    <p:sldId id="589" r:id="rId12"/>
    <p:sldId id="590" r:id="rId13"/>
    <p:sldId id="591" r:id="rId14"/>
    <p:sldId id="592" r:id="rId15"/>
    <p:sldId id="593" r:id="rId16"/>
    <p:sldId id="596" r:id="rId17"/>
    <p:sldId id="597" r:id="rId18"/>
    <p:sldId id="594" r:id="rId19"/>
    <p:sldId id="595" r:id="rId20"/>
    <p:sldId id="588" r:id="rId21"/>
    <p:sldId id="338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1888-E5CD-4733-B30C-E78512B17A9A}" type="datetimeFigureOut">
              <a:rPr lang="es-PE" smtClean="0"/>
              <a:t>22/03/2017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500A-8B2D-421E-8268-D90C6B761C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BBB2-CC47-4F14-9370-BB2C6A4B400D}" type="datetime1">
              <a:rPr lang="es-PE" smtClean="0"/>
              <a:t>22/03/2017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0A7-01D5-4CE3-9620-8F11A4237312}" type="datetime1">
              <a:rPr lang="es-PE" smtClean="0"/>
              <a:t>22/03/2017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CE99-6C28-4B60-9D41-47A80603216F}" type="datetime1">
              <a:rPr lang="es-PE" smtClean="0"/>
              <a:t>22/03/2017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6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F0F-6017-47A2-A739-42A8F9B3A21D}" type="datetime1">
              <a:rPr lang="es-PE" smtClean="0"/>
              <a:t>22/03/2017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7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17-BF99-4FC3-A752-C8A0DE1F4067}" type="datetime1">
              <a:rPr lang="es-PE" smtClean="0"/>
              <a:t>22/03/2017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7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0592-A1F6-46EC-9F96-754E34823F20}" type="datetime1">
              <a:rPr lang="es-PE" smtClean="0"/>
              <a:t>22/03/2017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4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8E47-613D-486B-B7C9-82FE5EA66894}" type="datetime1">
              <a:rPr lang="es-PE" smtClean="0"/>
              <a:t>22/03/2017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5BC-D37A-4212-BA28-0B07F9D633F2}" type="datetime1">
              <a:rPr lang="es-PE" smtClean="0"/>
              <a:t>22/03/2017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9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63F-282F-4365-87EE-C3B8D54CFEA6}" type="datetime1">
              <a:rPr lang="es-PE" smtClean="0"/>
              <a:t>22/03/2017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9E8-EF0D-44DD-A36B-E5465663CFCD}" type="datetime1">
              <a:rPr lang="es-PE" smtClean="0"/>
              <a:t>22/03/2017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7BB-FC95-4DD3-AE1E-EE1DB59C96CE}" type="datetime1">
              <a:rPr lang="es-PE" smtClean="0"/>
              <a:t>22/03/2017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919-4D56-4972-A60D-FC7E9FB22A41}" type="datetime1">
              <a:rPr lang="es-PE" smtClean="0"/>
              <a:t>22/03/2017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Machine </a:t>
            </a:r>
            <a:r>
              <a:rPr lang="es-PE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s-PE" sz="3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Detección de Anomalías</a:t>
            </a:r>
          </a:p>
          <a:p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s-PE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Marco </a:t>
            </a:r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Sobrevilla</a:t>
            </a:r>
            <a:endParaRPr lang="es-PE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2800" b="1" dirty="0" smtClean="0"/>
              <a:t>Aplicaciones de Detección de Anomalías</a:t>
            </a:r>
            <a:endParaRPr lang="es-PE" sz="28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800" dirty="0" smtClean="0"/>
          </a:p>
          <a:p>
            <a:endParaRPr lang="es-PE" sz="2800" dirty="0"/>
          </a:p>
          <a:p>
            <a:r>
              <a:rPr lang="es-PE" sz="2800" dirty="0" smtClean="0"/>
              <a:t>Aplicaciones </a:t>
            </a:r>
            <a:r>
              <a:rPr lang="es-PE" sz="2800" dirty="0"/>
              <a:t>en </a:t>
            </a:r>
            <a:r>
              <a:rPr lang="es-PE" sz="2800" dirty="0" smtClean="0"/>
              <a:t>detección </a:t>
            </a:r>
            <a:r>
              <a:rPr lang="es-PE" sz="2800" dirty="0"/>
              <a:t>de:</a:t>
            </a:r>
          </a:p>
          <a:p>
            <a:pPr lvl="1"/>
            <a:r>
              <a:rPr lang="es-PE" sz="2400" dirty="0"/>
              <a:t>Fraude </a:t>
            </a:r>
            <a:r>
              <a:rPr lang="es-PE" sz="2400" dirty="0" smtClean="0"/>
              <a:t>financiero </a:t>
            </a:r>
            <a:r>
              <a:rPr lang="es-PE" sz="2400" dirty="0"/>
              <a:t>/ crediticio</a:t>
            </a:r>
          </a:p>
          <a:p>
            <a:pPr lvl="1"/>
            <a:r>
              <a:rPr lang="es-PE" sz="2400" dirty="0"/>
              <a:t>Fraude comercial (compras o devoluciones excesivas)</a:t>
            </a:r>
          </a:p>
          <a:p>
            <a:pPr lvl="1"/>
            <a:r>
              <a:rPr lang="es-PE" sz="2400" dirty="0"/>
              <a:t>Funcionamiento de </a:t>
            </a:r>
            <a:r>
              <a:rPr lang="es-PE" sz="2400" dirty="0" smtClean="0"/>
              <a:t>máquinas</a:t>
            </a:r>
            <a:endParaRPr lang="es-PE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10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6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Problemática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/>
              <a:t>Cantidad muy </a:t>
            </a:r>
            <a:r>
              <a:rPr lang="es-PE" sz="2800" dirty="0" smtClean="0"/>
              <a:t>pequeña </a:t>
            </a:r>
            <a:r>
              <a:rPr lang="es-PE" sz="2800" dirty="0"/>
              <a:t>de muestras positivas (</a:t>
            </a:r>
            <a:r>
              <a:rPr lang="es-PE" sz="2800" dirty="0" smtClean="0"/>
              <a:t>comúnmente </a:t>
            </a:r>
            <a:r>
              <a:rPr lang="es-PE" sz="2800" dirty="0"/>
              <a:t>0-20).</a:t>
            </a:r>
          </a:p>
          <a:p>
            <a:r>
              <a:rPr lang="es-PE" sz="2800" dirty="0"/>
              <a:t>Cantidad grande de muestras negativas</a:t>
            </a:r>
          </a:p>
          <a:p>
            <a:r>
              <a:rPr lang="es-PE" sz="2800" dirty="0"/>
              <a:t>Muchos "tipos" de </a:t>
            </a:r>
            <a:r>
              <a:rPr lang="es-PE" sz="2800" dirty="0" smtClean="0"/>
              <a:t>anomalía</a:t>
            </a:r>
            <a:r>
              <a:rPr lang="es-PE" sz="2800" dirty="0"/>
              <a:t>, de los cuales no se tiene </a:t>
            </a:r>
            <a:r>
              <a:rPr lang="es-PE" sz="2800" dirty="0" smtClean="0"/>
              <a:t>suficiente </a:t>
            </a:r>
            <a:r>
              <a:rPr lang="es-PE" sz="2800" dirty="0"/>
              <a:t>data</a:t>
            </a:r>
          </a:p>
          <a:p>
            <a:r>
              <a:rPr lang="es-PE" sz="2800" dirty="0"/>
              <a:t>Futuras </a:t>
            </a:r>
            <a:r>
              <a:rPr lang="es-PE" sz="2800" dirty="0" smtClean="0"/>
              <a:t>anómalas podrán </a:t>
            </a:r>
            <a:r>
              <a:rPr lang="es-PE" sz="2800" dirty="0"/>
              <a:t>verse totalmente diferente a las </a:t>
            </a:r>
            <a:r>
              <a:rPr lang="es-PE" sz="2800" dirty="0" smtClean="0"/>
              <a:t>muestras de </a:t>
            </a:r>
            <a:r>
              <a:rPr lang="es-PE" sz="2800" dirty="0"/>
              <a:t>entrenamiento.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11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34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Validación y Evaluación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sz="2800" dirty="0" smtClean="0"/>
              <a:t>Dividir en training, </a:t>
            </a:r>
            <a:r>
              <a:rPr lang="es-PE" sz="2800" dirty="0" err="1" smtClean="0"/>
              <a:t>validation</a:t>
            </a:r>
            <a:r>
              <a:rPr lang="es-PE" sz="2800" dirty="0" smtClean="0"/>
              <a:t>, test:</a:t>
            </a:r>
          </a:p>
          <a:p>
            <a:pPr lvl="1"/>
            <a:r>
              <a:rPr lang="es-PE" sz="2400" dirty="0" smtClean="0"/>
              <a:t>Training: Solo data negativa</a:t>
            </a:r>
          </a:p>
          <a:p>
            <a:pPr lvl="1"/>
            <a:r>
              <a:rPr lang="es-PE" sz="2400" dirty="0" err="1" smtClean="0"/>
              <a:t>Validation</a:t>
            </a:r>
            <a:r>
              <a:rPr lang="es-PE" sz="2400" dirty="0" smtClean="0"/>
              <a:t>: Data negativa + mitad positiva</a:t>
            </a:r>
          </a:p>
          <a:p>
            <a:pPr lvl="1"/>
            <a:r>
              <a:rPr lang="es-PE" sz="2400" dirty="0" smtClean="0"/>
              <a:t>Test: </a:t>
            </a:r>
            <a:r>
              <a:rPr lang="es-PE" sz="2400" dirty="0"/>
              <a:t>Data negativa + mitad positiva</a:t>
            </a:r>
          </a:p>
          <a:p>
            <a:pPr lvl="1"/>
            <a:endParaRPr lang="es-PE" sz="2400" dirty="0" smtClean="0"/>
          </a:p>
          <a:p>
            <a:r>
              <a:rPr lang="es-PE" sz="2800" dirty="0" smtClean="0"/>
              <a:t>Para </a:t>
            </a:r>
            <a:r>
              <a:rPr lang="es-PE" sz="2800" dirty="0"/>
              <a:t>una muestra de testeo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test</a:t>
            </a:r>
            <a:r>
              <a:rPr lang="es-PE" sz="2800" dirty="0" smtClean="0"/>
              <a:t> </a:t>
            </a:r>
            <a:r>
              <a:rPr lang="es-PE" sz="2800" dirty="0"/>
              <a:t>:</a:t>
            </a:r>
          </a:p>
          <a:p>
            <a:pPr lvl="1"/>
            <a:r>
              <a:rPr lang="en-US" sz="2000" dirty="0"/>
              <a:t>p(</a:t>
            </a:r>
            <a:r>
              <a:rPr lang="en-US" sz="2000" dirty="0" err="1"/>
              <a:t>x</a:t>
            </a:r>
            <a:r>
              <a:rPr lang="en-US" sz="2000" baseline="-25000" dirty="0" err="1"/>
              <a:t>test</a:t>
            </a:r>
            <a:r>
              <a:rPr lang="en-US" sz="2000" dirty="0"/>
              <a:t>) </a:t>
            </a:r>
            <a:r>
              <a:rPr lang="en-US" sz="2000" dirty="0" smtClean="0"/>
              <a:t>&gt;=</a:t>
            </a:r>
            <a:r>
              <a:rPr lang="en-US" sz="2000" dirty="0"/>
              <a:t> ε </a:t>
            </a:r>
            <a:r>
              <a:rPr lang="en-US" sz="2000" dirty="0" smtClean="0"/>
              <a:t>-&gt; </a:t>
            </a:r>
            <a:r>
              <a:rPr lang="es-PE" sz="2400" dirty="0" smtClean="0"/>
              <a:t>0 (normal)</a:t>
            </a:r>
          </a:p>
          <a:p>
            <a:pPr lvl="1"/>
            <a:r>
              <a:rPr lang="en-US" sz="2400" dirty="0" smtClean="0"/>
              <a:t>p(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test</a:t>
            </a:r>
            <a:r>
              <a:rPr lang="en-US" sz="2400" dirty="0"/>
              <a:t>) </a:t>
            </a:r>
            <a:r>
              <a:rPr lang="en-US" sz="2400" dirty="0" smtClean="0"/>
              <a:t>&lt;</a:t>
            </a:r>
            <a:r>
              <a:rPr lang="en-US" sz="2400" dirty="0"/>
              <a:t> ε </a:t>
            </a:r>
            <a:r>
              <a:rPr lang="en-US" sz="2400" dirty="0" smtClean="0"/>
              <a:t>-&gt; </a:t>
            </a:r>
            <a:r>
              <a:rPr lang="es-PE" sz="2400" dirty="0" smtClean="0"/>
              <a:t>1 (anomalía)</a:t>
            </a:r>
            <a:endParaRPr lang="es-PE" sz="2400" dirty="0"/>
          </a:p>
          <a:p>
            <a:r>
              <a:rPr lang="es-PE" sz="2800" dirty="0" smtClean="0"/>
              <a:t>Métricas </a:t>
            </a:r>
            <a:r>
              <a:rPr lang="es-PE" sz="2800" dirty="0"/>
              <a:t>de </a:t>
            </a:r>
            <a:r>
              <a:rPr lang="es-PE" sz="2800" dirty="0" smtClean="0"/>
              <a:t>evaluación</a:t>
            </a:r>
            <a:r>
              <a:rPr lang="es-PE" sz="2800" dirty="0"/>
              <a:t>: </a:t>
            </a:r>
            <a:r>
              <a:rPr lang="es-PE" sz="2800" dirty="0" err="1"/>
              <a:t>Precision</a:t>
            </a:r>
            <a:r>
              <a:rPr lang="es-PE" sz="2800" dirty="0"/>
              <a:t>, </a:t>
            </a:r>
            <a:r>
              <a:rPr lang="es-PE" sz="2800" dirty="0" err="1"/>
              <a:t>Recall</a:t>
            </a:r>
            <a:r>
              <a:rPr lang="es-PE" sz="2800" dirty="0"/>
              <a:t>, score </a:t>
            </a:r>
            <a:r>
              <a:rPr lang="es-PE" sz="2800" dirty="0" smtClean="0"/>
              <a:t>F1</a:t>
            </a:r>
            <a:endParaRPr lang="es-PE" sz="2800" dirty="0"/>
          </a:p>
          <a:p>
            <a:r>
              <a:rPr lang="es-PE" sz="2800" dirty="0" smtClean="0"/>
              <a:t>Cross-</a:t>
            </a:r>
            <a:r>
              <a:rPr lang="es-PE" sz="2800" dirty="0" err="1" smtClean="0"/>
              <a:t>validation</a:t>
            </a:r>
            <a:r>
              <a:rPr lang="es-PE" sz="2800" dirty="0" smtClean="0"/>
              <a:t> </a:t>
            </a:r>
            <a:r>
              <a:rPr lang="es-PE" sz="2800" dirty="0"/>
              <a:t>puede ser usada para hallar </a:t>
            </a:r>
            <a:r>
              <a:rPr lang="en-US" sz="2800" dirty="0"/>
              <a:t>ε</a:t>
            </a:r>
            <a:r>
              <a:rPr lang="es-PE" sz="2800" dirty="0" smtClean="0"/>
              <a:t> óptimo.</a:t>
            </a:r>
          </a:p>
          <a:p>
            <a:endParaRPr lang="es-PE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12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34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Formas de Estimar P(x)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b="1" dirty="0"/>
              <a:t>Primera forma:</a:t>
            </a:r>
            <a:r>
              <a:rPr lang="es-PE" sz="2800" dirty="0"/>
              <a:t> Ajustar una </a:t>
            </a:r>
            <a:r>
              <a:rPr lang="es-PE" sz="2800" dirty="0" smtClean="0"/>
              <a:t>distribución </a:t>
            </a:r>
            <a:r>
              <a:rPr lang="es-PE" sz="2800" dirty="0"/>
              <a:t>para cada </a:t>
            </a:r>
            <a:r>
              <a:rPr lang="es-PE" sz="2800" dirty="0" smtClean="0"/>
              <a:t>característica</a:t>
            </a:r>
          </a:p>
          <a:p>
            <a:pPr lvl="1" algn="just"/>
            <a:r>
              <a:rPr lang="es-PE" sz="2400" dirty="0" smtClean="0"/>
              <a:t>Se asume independencia de variables pero…no siempre es así</a:t>
            </a:r>
          </a:p>
          <a:p>
            <a:pPr algn="just"/>
            <a:endParaRPr lang="es-PE" sz="2800" dirty="0"/>
          </a:p>
          <a:p>
            <a:pPr algn="just"/>
            <a:endParaRPr lang="es-PE" sz="2800" dirty="0" smtClean="0"/>
          </a:p>
          <a:p>
            <a:pPr algn="just"/>
            <a:endParaRPr lang="es-PE" sz="2800" dirty="0"/>
          </a:p>
          <a:p>
            <a:pPr algn="just"/>
            <a:r>
              <a:rPr lang="es-PE" sz="2800" dirty="0"/>
              <a:t>Para una </a:t>
            </a:r>
            <a:r>
              <a:rPr lang="es-PE" sz="2800" dirty="0" err="1"/>
              <a:t>distribucion</a:t>
            </a:r>
            <a:r>
              <a:rPr lang="es-PE" sz="2800" dirty="0"/>
              <a:t> Gaussiana de </a:t>
            </a:r>
            <a:r>
              <a:rPr lang="es-PE" sz="2800" dirty="0" smtClean="0"/>
              <a:t>media    y varianza     :</a:t>
            </a:r>
            <a:endParaRPr lang="es-PE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13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3145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23" y="6021288"/>
            <a:ext cx="2514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839" y="4869160"/>
            <a:ext cx="391046" cy="48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5357968"/>
            <a:ext cx="409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45511"/>
            <a:ext cx="354707" cy="51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4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Formas de estimar P(x)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b="1" dirty="0" smtClean="0"/>
              <a:t>Primera Forma</a:t>
            </a:r>
            <a:endParaRPr lang="es-PE" sz="28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14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52" y="2111568"/>
            <a:ext cx="6953770" cy="448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4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Formas de estimar P(x)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b="1" dirty="0" smtClean="0"/>
              <a:t>Primera Forma: </a:t>
            </a:r>
            <a:r>
              <a:rPr lang="es-PE" sz="2800" dirty="0" smtClean="0"/>
              <a:t>Una distribución por característica. </a:t>
            </a:r>
            <a:r>
              <a:rPr lang="es-PE" sz="2800" b="1" dirty="0" smtClean="0"/>
              <a:t>	</a:t>
            </a:r>
            <a:r>
              <a:rPr lang="es-PE" sz="2800" dirty="0" smtClean="0"/>
              <a:t>Si no fuera normal, transformar es una opción</a:t>
            </a:r>
            <a:endParaRPr lang="es-PE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15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19429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23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Primera Forma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 observamos de manera independiente…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16</a:t>
            </a:fld>
            <a:endParaRPr lang="es-P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2707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1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b="1" dirty="0" smtClean="0"/>
              <a:t>Primera Forma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X verde cae porque se generan círculos concéntricos alrededor de la media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17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7886700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89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Formas de estimar P(x)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b="1" dirty="0" smtClean="0"/>
              <a:t>Segunda Forma: </a:t>
            </a:r>
            <a:r>
              <a:rPr lang="es-PE" sz="2800" dirty="0"/>
              <a:t>Ajustar una </a:t>
            </a:r>
            <a:r>
              <a:rPr lang="es-PE" sz="2800" dirty="0" smtClean="0"/>
              <a:t>distribución </a:t>
            </a:r>
            <a:r>
              <a:rPr lang="es-PE" sz="2800" dirty="0" err="1"/>
              <a:t>multivariable</a:t>
            </a:r>
            <a:r>
              <a:rPr lang="es-PE" sz="2800" dirty="0"/>
              <a:t> para todas </a:t>
            </a:r>
            <a:r>
              <a:rPr lang="es-PE" sz="2800" dirty="0" smtClean="0"/>
              <a:t>las </a:t>
            </a:r>
            <a:r>
              <a:rPr lang="es-PE" sz="2800" dirty="0" err="1" smtClean="0"/>
              <a:t>caractersíticas</a:t>
            </a:r>
            <a:r>
              <a:rPr lang="es-PE" sz="2800" dirty="0" smtClean="0"/>
              <a:t> x.</a:t>
            </a:r>
          </a:p>
          <a:p>
            <a:pPr lvl="1"/>
            <a:r>
              <a:rPr lang="es-PE" sz="2400" b="1" dirty="0" smtClean="0"/>
              <a:t>Distribución </a:t>
            </a:r>
            <a:r>
              <a:rPr lang="es-PE" sz="2400" b="1" dirty="0" err="1" smtClean="0"/>
              <a:t>Gausiana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Multivariable</a:t>
            </a:r>
            <a:endParaRPr lang="es-PE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18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80598"/>
            <a:ext cx="6048672" cy="375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23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Formas de estimar P(x)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b="1" dirty="0" smtClean="0"/>
              <a:t>Segunda Forma: </a:t>
            </a:r>
            <a:r>
              <a:rPr lang="es-PE" sz="2800" dirty="0" smtClean="0"/>
              <a:t>Una sola distribución para todas las características</a:t>
            </a:r>
            <a:endParaRPr lang="es-PE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19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508750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23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Aprender conceptos y formas de detectar anomalías</a:t>
            </a:r>
            <a:endParaRPr lang="es-PE" sz="2400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Comparación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300" b="1" dirty="0"/>
              <a:t>Primera forma: </a:t>
            </a:r>
            <a:endParaRPr lang="es-PE" sz="2300" b="1" dirty="0" smtClean="0"/>
          </a:p>
          <a:p>
            <a:pPr lvl="1" algn="just"/>
            <a:r>
              <a:rPr lang="es-PE" sz="2300" dirty="0" smtClean="0"/>
              <a:t>Ajustar </a:t>
            </a:r>
            <a:r>
              <a:rPr lang="es-PE" sz="2300" dirty="0"/>
              <a:t>una </a:t>
            </a:r>
            <a:r>
              <a:rPr lang="es-PE" sz="2300" dirty="0" smtClean="0"/>
              <a:t>distribución </a:t>
            </a:r>
            <a:r>
              <a:rPr lang="es-PE" sz="2300" dirty="0"/>
              <a:t>para cada </a:t>
            </a:r>
            <a:r>
              <a:rPr lang="es-PE" sz="2300" dirty="0" smtClean="0"/>
              <a:t>característica</a:t>
            </a:r>
            <a:endParaRPr lang="es-PE" sz="2300" dirty="0"/>
          </a:p>
          <a:p>
            <a:pPr lvl="1" algn="just"/>
            <a:r>
              <a:rPr lang="es-PE" sz="2300" dirty="0" smtClean="0"/>
              <a:t>Requiere análisis </a:t>
            </a:r>
            <a:r>
              <a:rPr lang="es-PE" sz="2300" dirty="0"/>
              <a:t>previo para escoger que </a:t>
            </a:r>
            <a:r>
              <a:rPr lang="es-PE" sz="2300" dirty="0" smtClean="0"/>
              <a:t>características </a:t>
            </a:r>
            <a:r>
              <a:rPr lang="es-PE" sz="2300" dirty="0"/>
              <a:t>usar.</a:t>
            </a:r>
          </a:p>
          <a:p>
            <a:pPr lvl="1" algn="just"/>
            <a:r>
              <a:rPr lang="es-PE" sz="2300" dirty="0"/>
              <a:t>Computacionalmente </a:t>
            </a:r>
            <a:r>
              <a:rPr lang="es-PE" sz="2300" dirty="0" smtClean="0"/>
              <a:t>barato</a:t>
            </a:r>
            <a:endParaRPr lang="es-PE" sz="2300" dirty="0"/>
          </a:p>
          <a:p>
            <a:pPr lvl="1" algn="just"/>
            <a:r>
              <a:rPr lang="es-PE" sz="2300" dirty="0"/>
              <a:t>Buen comportamiento incluso si hay poca data de entrenamiento.</a:t>
            </a:r>
          </a:p>
          <a:p>
            <a:pPr algn="just"/>
            <a:endParaRPr lang="es-PE" sz="2300" b="1" dirty="0" smtClean="0"/>
          </a:p>
          <a:p>
            <a:pPr algn="just"/>
            <a:r>
              <a:rPr lang="es-PE" sz="2300" b="1" dirty="0" smtClean="0"/>
              <a:t>Segunda </a:t>
            </a:r>
            <a:r>
              <a:rPr lang="es-PE" sz="2300" b="1" dirty="0"/>
              <a:t>forma</a:t>
            </a:r>
            <a:r>
              <a:rPr lang="es-PE" sz="2300" dirty="0"/>
              <a:t>: </a:t>
            </a:r>
            <a:endParaRPr lang="es-PE" sz="2300" dirty="0" smtClean="0"/>
          </a:p>
          <a:p>
            <a:pPr lvl="1" algn="just"/>
            <a:r>
              <a:rPr lang="es-PE" sz="2300" dirty="0" smtClean="0"/>
              <a:t>Ajustar </a:t>
            </a:r>
            <a:r>
              <a:rPr lang="es-PE" sz="2300" dirty="0"/>
              <a:t>una sola </a:t>
            </a:r>
            <a:r>
              <a:rPr lang="es-PE" sz="2300" dirty="0" smtClean="0"/>
              <a:t>distribución </a:t>
            </a:r>
            <a:r>
              <a:rPr lang="es-PE" sz="2300" dirty="0"/>
              <a:t>para todas </a:t>
            </a:r>
            <a:r>
              <a:rPr lang="es-PE" sz="2300" dirty="0" smtClean="0"/>
              <a:t>las características</a:t>
            </a:r>
            <a:endParaRPr lang="es-PE" sz="2300" dirty="0"/>
          </a:p>
          <a:p>
            <a:pPr lvl="1" algn="just"/>
            <a:r>
              <a:rPr lang="es-PE" sz="2300" dirty="0"/>
              <a:t>Captura </a:t>
            </a:r>
            <a:r>
              <a:rPr lang="es-PE" sz="2300" dirty="0" smtClean="0"/>
              <a:t>correlación </a:t>
            </a:r>
            <a:r>
              <a:rPr lang="es-PE" sz="2300" dirty="0"/>
              <a:t>entre </a:t>
            </a:r>
            <a:r>
              <a:rPr lang="es-PE" sz="2300" dirty="0" smtClean="0"/>
              <a:t>características automáticamente</a:t>
            </a:r>
            <a:endParaRPr lang="es-PE" sz="2300" dirty="0"/>
          </a:p>
          <a:p>
            <a:pPr lvl="1" algn="just"/>
            <a:r>
              <a:rPr lang="es-PE" sz="2300" dirty="0" smtClean="0"/>
              <a:t>Computacionalmente </a:t>
            </a:r>
            <a:r>
              <a:rPr lang="es-PE" sz="2300" dirty="0"/>
              <a:t>mas </a:t>
            </a:r>
            <a:r>
              <a:rPr lang="es-PE" sz="2300" dirty="0" smtClean="0"/>
              <a:t>caro</a:t>
            </a:r>
            <a:endParaRPr lang="es-PE" sz="2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20</a:t>
            </a:fld>
            <a:endParaRPr lang="es-PE" dirty="0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6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Detección de Anomalías</a:t>
            </a:r>
          </a:p>
          <a:p>
            <a:r>
              <a:rPr lang="es-PE" b="1" dirty="0" smtClean="0"/>
              <a:t>Primera forma</a:t>
            </a:r>
          </a:p>
          <a:p>
            <a:r>
              <a:rPr lang="es-PE" b="1" dirty="0" smtClean="0"/>
              <a:t>Segunda forma</a:t>
            </a:r>
            <a:endParaRPr lang="es-PE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Detección de Anomalías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err="1" smtClean="0"/>
              <a:t>Comúnmente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aplicación</a:t>
            </a:r>
            <a:r>
              <a:rPr lang="en-US" dirty="0" smtClean="0"/>
              <a:t> de </a:t>
            </a:r>
            <a:r>
              <a:rPr lang="en-US" i="1" dirty="0" smtClean="0"/>
              <a:t>Machine Learning</a:t>
            </a:r>
          </a:p>
          <a:p>
            <a:pPr lvl="1" algn="just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pensado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al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 no </a:t>
            </a:r>
            <a:r>
              <a:rPr lang="en-US" dirty="0" err="1" smtClean="0"/>
              <a:t>supervisado</a:t>
            </a:r>
            <a:endParaRPr lang="en-US" dirty="0" smtClean="0"/>
          </a:p>
          <a:p>
            <a:pPr lvl="1" algn="just"/>
            <a:r>
              <a:rPr lang="en-US" b="1" dirty="0" err="1" smtClean="0"/>
              <a:t>Tiene</a:t>
            </a:r>
            <a:r>
              <a:rPr lang="en-US" b="1" dirty="0" smtClean="0"/>
              <a:t> </a:t>
            </a:r>
            <a:r>
              <a:rPr lang="en-US" b="1" dirty="0" err="1" smtClean="0"/>
              <a:t>aspectos</a:t>
            </a:r>
            <a:r>
              <a:rPr lang="en-US" b="1" dirty="0" smtClean="0"/>
              <a:t> de </a:t>
            </a:r>
            <a:r>
              <a:rPr lang="en-US" b="1" dirty="0" err="1" smtClean="0"/>
              <a:t>aprendizaje</a:t>
            </a:r>
            <a:r>
              <a:rPr lang="en-US" b="1" dirty="0" smtClean="0"/>
              <a:t> </a:t>
            </a:r>
            <a:r>
              <a:rPr lang="en-US" b="1" dirty="0" err="1" smtClean="0"/>
              <a:t>supervisado</a:t>
            </a:r>
            <a:endParaRPr lang="en-US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¿Qué es detección de anomalías?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Fabricante</a:t>
            </a:r>
            <a:r>
              <a:rPr lang="en-US" sz="2800" dirty="0" smtClean="0"/>
              <a:t> de </a:t>
            </a:r>
            <a:r>
              <a:rPr lang="en-US" sz="2800" dirty="0" err="1" smtClean="0"/>
              <a:t>Motores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Avión</a:t>
            </a:r>
            <a:endParaRPr lang="en-US" sz="2800" dirty="0" smtClean="0"/>
          </a:p>
          <a:p>
            <a:pPr lvl="1"/>
            <a:r>
              <a:rPr lang="en-US" sz="2400" dirty="0" err="1" smtClean="0"/>
              <a:t>Luego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vas </a:t>
            </a:r>
            <a:r>
              <a:rPr lang="en-US" sz="2400" dirty="0" err="1" smtClean="0"/>
              <a:t>creando</a:t>
            </a:r>
            <a:r>
              <a:rPr lang="en-US" sz="2400" dirty="0" smtClean="0"/>
              <a:t> </a:t>
            </a:r>
            <a:r>
              <a:rPr lang="en-US" sz="2400" dirty="0" err="1" smtClean="0"/>
              <a:t>tienes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medir</a:t>
            </a:r>
            <a:r>
              <a:rPr lang="en-US" sz="2400" dirty="0" smtClean="0"/>
              <a:t> la </a:t>
            </a:r>
            <a:r>
              <a:rPr lang="en-US" sz="2400" dirty="0" err="1" smtClean="0"/>
              <a:t>calidad</a:t>
            </a:r>
            <a:endParaRPr lang="en-US" sz="2400" dirty="0" smtClean="0"/>
          </a:p>
          <a:p>
            <a:pPr lvl="2"/>
            <a:r>
              <a:rPr lang="en-US" sz="2000" dirty="0" err="1" smtClean="0"/>
              <a:t>Evaluando</a:t>
            </a:r>
            <a:r>
              <a:rPr lang="en-US" sz="2000" dirty="0" smtClean="0"/>
              <a:t> </a:t>
            </a:r>
            <a:r>
              <a:rPr lang="en-US" sz="2000" dirty="0" err="1" smtClean="0"/>
              <a:t>algunas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características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motores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, el </a:t>
            </a:r>
            <a:r>
              <a:rPr lang="en-US" sz="2000" dirty="0" err="1" smtClean="0"/>
              <a:t>calor</a:t>
            </a:r>
            <a:r>
              <a:rPr lang="en-US" sz="2000" dirty="0" smtClean="0"/>
              <a:t> </a:t>
            </a:r>
            <a:r>
              <a:rPr lang="en-US" sz="2000" dirty="0" err="1" smtClean="0"/>
              <a:t>generado</a:t>
            </a:r>
            <a:r>
              <a:rPr lang="en-US" sz="2000" dirty="0" smtClean="0"/>
              <a:t> y la </a:t>
            </a:r>
            <a:r>
              <a:rPr lang="en-US" sz="2000" dirty="0" err="1" smtClean="0"/>
              <a:t>vibración</a:t>
            </a:r>
            <a:r>
              <a:rPr lang="en-US" sz="2000" dirty="0" smtClean="0"/>
              <a:t>)</a:t>
            </a:r>
          </a:p>
          <a:p>
            <a:pPr lvl="1"/>
            <a:r>
              <a:rPr lang="en-US" sz="2400" dirty="0" err="1" smtClean="0"/>
              <a:t>Ahora</a:t>
            </a:r>
            <a:r>
              <a:rPr lang="en-US" sz="2400" dirty="0" smtClean="0"/>
              <a:t> </a:t>
            </a:r>
            <a:r>
              <a:rPr lang="en-US" sz="2400" dirty="0" err="1" smtClean="0"/>
              <a:t>tienes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dataset de</a:t>
            </a:r>
            <a:r>
              <a:rPr lang="en-US" sz="2400" dirty="0"/>
              <a:t> x</a:t>
            </a:r>
            <a:r>
              <a:rPr lang="en-US" sz="2400" baseline="30000" dirty="0"/>
              <a:t>1</a:t>
            </a:r>
            <a:r>
              <a:rPr lang="en-US" sz="2400" dirty="0"/>
              <a:t> </a:t>
            </a:r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dirty="0" err="1"/>
              <a:t>x</a:t>
            </a:r>
            <a:r>
              <a:rPr lang="en-US" sz="2400" baseline="30000" dirty="0" err="1"/>
              <a:t>m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dirty="0" err="1" smtClean="0"/>
              <a:t>donde</a:t>
            </a:r>
            <a:r>
              <a:rPr lang="en-US" sz="2400" dirty="0" smtClean="0"/>
              <a:t> m </a:t>
            </a:r>
            <a:r>
              <a:rPr lang="en-US" sz="2400" dirty="0" err="1" smtClean="0"/>
              <a:t>motores</a:t>
            </a:r>
            <a:r>
              <a:rPr lang="en-US" sz="2400" dirty="0" smtClean="0"/>
              <a:t> </a:t>
            </a:r>
            <a:r>
              <a:rPr lang="en-US" sz="2400" dirty="0" err="1" smtClean="0"/>
              <a:t>fueron</a:t>
            </a:r>
            <a:r>
              <a:rPr lang="en-US" sz="2400" dirty="0" smtClean="0"/>
              <a:t> </a:t>
            </a:r>
            <a:r>
              <a:rPr lang="en-US" sz="2400" dirty="0" err="1" smtClean="0"/>
              <a:t>evaluados</a:t>
            </a:r>
            <a:r>
              <a:rPr lang="en-US" sz="2400" dirty="0" smtClean="0"/>
              <a:t>)</a:t>
            </a:r>
            <a:endParaRPr lang="es-PE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5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57270"/>
            <a:ext cx="2736304" cy="219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01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¿Qué es detección de anomalías?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800" dirty="0" smtClean="0"/>
              <a:t>Imaginemos ahora un nuevo motor</a:t>
            </a:r>
          </a:p>
          <a:p>
            <a:pPr algn="just"/>
            <a:endParaRPr lang="es-PE" sz="2800" dirty="0"/>
          </a:p>
          <a:p>
            <a:pPr algn="just"/>
            <a:endParaRPr lang="es-PE" sz="2800" dirty="0" smtClean="0"/>
          </a:p>
          <a:p>
            <a:pPr algn="just"/>
            <a:endParaRPr lang="es-PE" sz="2800" dirty="0"/>
          </a:p>
          <a:p>
            <a:pPr algn="just"/>
            <a:endParaRPr lang="es-PE" sz="2800" dirty="0" smtClean="0"/>
          </a:p>
          <a:p>
            <a:pPr algn="just"/>
            <a:endParaRPr lang="es-PE" sz="2800" dirty="0"/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Detección de anomalías nos sirve para verificar si el motor tiene un comportamiento o características normales </a:t>
            </a:r>
            <a:r>
              <a:rPr lang="es-PE" sz="2800" b="1" dirty="0" smtClean="0"/>
              <a:t>(según el histórico)</a:t>
            </a:r>
            <a:endParaRPr lang="es-PE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6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45" y="2204864"/>
            <a:ext cx="3625200" cy="268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48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¿Qué es detección de anomalías?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800" dirty="0" smtClean="0"/>
              <a:t>Imaginemos este caso</a:t>
            </a:r>
          </a:p>
          <a:p>
            <a:pPr algn="just"/>
            <a:endParaRPr lang="es-PE" sz="2800" dirty="0"/>
          </a:p>
          <a:p>
            <a:pPr algn="just"/>
            <a:endParaRPr lang="es-PE" sz="2800" dirty="0" smtClean="0"/>
          </a:p>
          <a:p>
            <a:pPr algn="just"/>
            <a:endParaRPr lang="es-PE" sz="2800" dirty="0"/>
          </a:p>
          <a:p>
            <a:pPr algn="just"/>
            <a:endParaRPr lang="es-PE" sz="2800" dirty="0" smtClean="0"/>
          </a:p>
          <a:p>
            <a:pPr algn="just"/>
            <a:endParaRPr lang="es-PE" sz="2800" dirty="0"/>
          </a:p>
          <a:p>
            <a:pPr algn="just"/>
            <a:endParaRPr lang="es-PE" sz="2800" dirty="0" smtClean="0"/>
          </a:p>
          <a:p>
            <a:pPr algn="just"/>
            <a:r>
              <a:rPr lang="en-US" sz="2800" dirty="0" err="1" smtClean="0"/>
              <a:t>Usando</a:t>
            </a:r>
            <a:r>
              <a:rPr lang="en-US" sz="2800" dirty="0" smtClean="0"/>
              <a:t> </a:t>
            </a:r>
            <a:r>
              <a:rPr lang="en-US" sz="2800" b="1" dirty="0" smtClean="0"/>
              <a:t>el dataset </a:t>
            </a:r>
            <a:r>
              <a:rPr lang="en-US" sz="2800" b="1" dirty="0" err="1" smtClean="0"/>
              <a:t>como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punto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referencia</a:t>
            </a:r>
            <a:r>
              <a:rPr lang="en-US" sz="2800" b="1" dirty="0" smtClean="0"/>
              <a:t> </a:t>
            </a: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muestra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el </a:t>
            </a:r>
            <a:r>
              <a:rPr lang="en-US" sz="2800" dirty="0" err="1" smtClean="0"/>
              <a:t>ejemplo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anómalo</a:t>
            </a:r>
            <a:endParaRPr lang="es-PE" sz="2800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7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583013" cy="304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Detección de Anomalías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Usando</a:t>
            </a:r>
            <a:r>
              <a:rPr lang="en-US" dirty="0" smtClean="0"/>
              <a:t> el dataset de </a:t>
            </a:r>
            <a:r>
              <a:rPr lang="en-US" dirty="0" err="1" smtClean="0"/>
              <a:t>entrenamiento</a:t>
            </a:r>
            <a:r>
              <a:rPr lang="en-US" dirty="0" smtClean="0"/>
              <a:t> </a:t>
            </a:r>
            <a:r>
              <a:rPr lang="en-US" dirty="0" err="1" smtClean="0"/>
              <a:t>construímos</a:t>
            </a:r>
            <a:r>
              <a:rPr lang="en-US" dirty="0" smtClean="0"/>
              <a:t> un </a:t>
            </a:r>
            <a:r>
              <a:rPr lang="en-US" dirty="0" err="1" smtClean="0"/>
              <a:t>modelo</a:t>
            </a:r>
            <a:r>
              <a:rPr lang="en-US" dirty="0" smtClean="0"/>
              <a:t>. </a:t>
            </a:r>
            <a:r>
              <a:rPr lang="en-US" dirty="0" err="1" smtClean="0"/>
              <a:t>Accedemos</a:t>
            </a:r>
            <a:r>
              <a:rPr lang="en-US" dirty="0" smtClean="0"/>
              <a:t> al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p(x)</a:t>
            </a:r>
          </a:p>
          <a:p>
            <a:pPr lvl="1"/>
            <a:r>
              <a:rPr lang="en-US" dirty="0" smtClean="0"/>
              <a:t>P(x):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“x” sea normal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Si 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test</a:t>
            </a:r>
            <a:r>
              <a:rPr lang="en-US" dirty="0"/>
              <a:t>) &lt; ε --&gt; </a:t>
            </a:r>
            <a:r>
              <a:rPr lang="en-US" dirty="0" err="1" smtClean="0"/>
              <a:t>anomalía</a:t>
            </a:r>
            <a:endParaRPr lang="en-US" dirty="0"/>
          </a:p>
          <a:p>
            <a:pPr lvl="2"/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) &gt;= ε --&gt; </a:t>
            </a:r>
            <a:r>
              <a:rPr lang="en-US" dirty="0" smtClean="0"/>
              <a:t>OK</a:t>
            </a:r>
            <a:endParaRPr lang="en-US" dirty="0"/>
          </a:p>
          <a:p>
            <a:r>
              <a:rPr lang="en-US" dirty="0"/>
              <a:t>ε </a:t>
            </a:r>
            <a:r>
              <a:rPr lang="en-US" dirty="0" err="1" smtClean="0"/>
              <a:t>es</a:t>
            </a:r>
            <a:r>
              <a:rPr lang="en-US" dirty="0" smtClean="0"/>
              <a:t> un valor </a:t>
            </a:r>
            <a:r>
              <a:rPr lang="en-US" dirty="0" err="1" smtClean="0"/>
              <a:t>umbral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definimos</a:t>
            </a:r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8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8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Detección de Anomalías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Así sería la figura: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9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348880"/>
            <a:ext cx="42100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666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745</Words>
  <Application>Microsoft Office PowerPoint</Application>
  <PresentationFormat>Presentación en pantalla (4:3)</PresentationFormat>
  <Paragraphs>151</Paragraphs>
  <Slides>21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Introducción a Machine Learning</vt:lpstr>
      <vt:lpstr>Objetivo</vt:lpstr>
      <vt:lpstr>Agenda</vt:lpstr>
      <vt:lpstr>Detección de Anomalías</vt:lpstr>
      <vt:lpstr>¿Qué es detección de anomalías?</vt:lpstr>
      <vt:lpstr>¿Qué es detección de anomalías?</vt:lpstr>
      <vt:lpstr>¿Qué es detección de anomalías?</vt:lpstr>
      <vt:lpstr>Detección de Anomalías</vt:lpstr>
      <vt:lpstr>Detección de Anomalías</vt:lpstr>
      <vt:lpstr>Aplicaciones de Detección de Anomalías</vt:lpstr>
      <vt:lpstr>Problemática</vt:lpstr>
      <vt:lpstr>Validación y Evaluación</vt:lpstr>
      <vt:lpstr>Formas de Estimar P(x)</vt:lpstr>
      <vt:lpstr>Formas de estimar P(x)</vt:lpstr>
      <vt:lpstr>Formas de estimar P(x)</vt:lpstr>
      <vt:lpstr>Primera Forma</vt:lpstr>
      <vt:lpstr>Primera Forma</vt:lpstr>
      <vt:lpstr>Formas de estimar P(x)</vt:lpstr>
      <vt:lpstr>Formas de estimar P(x)</vt:lpstr>
      <vt:lpstr>Comparación</vt:lpstr>
      <vt:lpstr>Presentación de PowerPoint</vt:lpstr>
    </vt:vector>
  </TitlesOfParts>
  <Company>Gonta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Marco Antonio Sobrevilla Cabezudo</cp:lastModifiedBy>
  <cp:revision>176</cp:revision>
  <dcterms:created xsi:type="dcterms:W3CDTF">2016-03-21T17:04:11Z</dcterms:created>
  <dcterms:modified xsi:type="dcterms:W3CDTF">2017-03-23T05:48:50Z</dcterms:modified>
</cp:coreProperties>
</file>