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97" r:id="rId3"/>
    <p:sldId id="298" r:id="rId4"/>
    <p:sldId id="572" r:id="rId5"/>
    <p:sldId id="582" r:id="rId6"/>
    <p:sldId id="589" r:id="rId7"/>
    <p:sldId id="573" r:id="rId8"/>
    <p:sldId id="574" r:id="rId9"/>
    <p:sldId id="583" r:id="rId10"/>
    <p:sldId id="585" r:id="rId11"/>
    <p:sldId id="587" r:id="rId12"/>
    <p:sldId id="588" r:id="rId13"/>
    <p:sldId id="590" r:id="rId14"/>
    <p:sldId id="591" r:id="rId15"/>
    <p:sldId id="338" r:id="rId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1888-E5CD-4733-B30C-E78512B17A9A}" type="datetimeFigureOut">
              <a:rPr lang="es-PE" smtClean="0"/>
              <a:t>20/03/2017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500A-8B2D-421E-8268-D90C6B761C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55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effectLst/>
              </a:rPr>
              <a:t>se buscan direcciones/ejes con la mayor varianza posible porque cuando proyectes tus muestras sobre ese eje lograras una mayor "dispersión" de esos puntos</a:t>
            </a:r>
            <a:endParaRPr lang="es-PE" dirty="0" smtClean="0"/>
          </a:p>
          <a:p>
            <a:r>
              <a:rPr lang="es-PE" dirty="0" smtClean="0">
                <a:effectLst/>
              </a:rPr>
              <a:t>y no perderás tanta información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500A-8B2D-421E-8268-D90C6B761C21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BBB2-CC47-4F14-9370-BB2C6A4B400D}" type="datetime1">
              <a:rPr lang="es-PE" smtClean="0"/>
              <a:t>20/03/2017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D0A7-01D5-4CE3-9620-8F11A4237312}" type="datetime1">
              <a:rPr lang="es-PE" smtClean="0"/>
              <a:t>20/03/2017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CE99-6C28-4B60-9D41-47A80603216F}" type="datetime1">
              <a:rPr lang="es-PE" smtClean="0"/>
              <a:t>20/03/2017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6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F0F-6017-47A2-A739-42A8F9B3A21D}" type="datetime1">
              <a:rPr lang="es-PE" smtClean="0"/>
              <a:t>20/03/2017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7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17-BF99-4FC3-A752-C8A0DE1F4067}" type="datetime1">
              <a:rPr lang="es-PE" smtClean="0"/>
              <a:t>20/03/2017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77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0592-A1F6-46EC-9F96-754E34823F20}" type="datetime1">
              <a:rPr lang="es-PE" smtClean="0"/>
              <a:t>20/03/2017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4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8E47-613D-486B-B7C9-82FE5EA66894}" type="datetime1">
              <a:rPr lang="es-PE" smtClean="0"/>
              <a:t>20/03/2017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3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5BC-D37A-4212-BA28-0B07F9D633F2}" type="datetime1">
              <a:rPr lang="es-PE" smtClean="0"/>
              <a:t>20/03/2017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9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63F-282F-4365-87EE-C3B8D54CFEA6}" type="datetime1">
              <a:rPr lang="es-PE" smtClean="0"/>
              <a:t>20/03/2017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4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9E8-EF0D-44DD-A36B-E5465663CFCD}" type="datetime1">
              <a:rPr lang="es-PE" smtClean="0"/>
              <a:t>20/03/2017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7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7BB-FC95-4DD3-AE1E-EE1DB59C96CE}" type="datetime1">
              <a:rPr lang="es-PE" smtClean="0"/>
              <a:t>20/03/2017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4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2919-4D56-4972-A60D-FC7E9FB22A41}" type="datetime1">
              <a:rPr lang="es-PE" smtClean="0"/>
              <a:t>20/03/2017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9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Machine </a:t>
            </a:r>
            <a:r>
              <a:rPr lang="es-PE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s-PE" sz="3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>
            <a:normAutofit/>
          </a:bodyPr>
          <a:lstStyle/>
          <a:p>
            <a:r>
              <a:rPr lang="es-P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Reducción de </a:t>
            </a:r>
            <a:r>
              <a:rPr lang="es-PE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Dimensionalidad</a:t>
            </a:r>
            <a:endParaRPr lang="es-PE" sz="2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MSc</a:t>
            </a:r>
            <a:r>
              <a:rPr lang="es-PE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Marco </a:t>
            </a:r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Sobrevilla</a:t>
            </a:r>
            <a:endParaRPr lang="es-PE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Principal </a:t>
            </a:r>
            <a:r>
              <a:rPr lang="es-PE" sz="3200" b="1" dirty="0" err="1" smtClean="0"/>
              <a:t>Component</a:t>
            </a:r>
            <a:r>
              <a:rPr lang="es-PE" sz="3200" b="1" dirty="0" smtClean="0"/>
              <a:t> </a:t>
            </a:r>
            <a:r>
              <a:rPr lang="es-PE" sz="3200" b="1" dirty="0" err="1" smtClean="0"/>
              <a:t>Analysis</a:t>
            </a:r>
            <a:r>
              <a:rPr lang="es-PE" sz="3200" b="1" dirty="0" smtClean="0"/>
              <a:t> (PCA)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10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921216" cy="435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66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¿Cómo calcular el número K?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dirty="0"/>
              <a:t>Tenemos tantos </a:t>
            </a:r>
            <a:r>
              <a:rPr lang="es-PE" sz="2800" dirty="0" err="1"/>
              <a:t>eigenvectors</a:t>
            </a:r>
            <a:r>
              <a:rPr lang="es-PE" sz="2800" dirty="0"/>
              <a:t> 𝑒 </a:t>
            </a:r>
            <a:r>
              <a:rPr lang="es-PE" sz="2800" dirty="0" smtClean="0"/>
              <a:t>y </a:t>
            </a:r>
            <a:r>
              <a:rPr lang="es-PE" sz="2800" dirty="0" err="1" smtClean="0"/>
              <a:t>eigenvalues</a:t>
            </a:r>
            <a:r>
              <a:rPr lang="es-PE" sz="2800" dirty="0" smtClean="0"/>
              <a:t> </a:t>
            </a:r>
            <a:r>
              <a:rPr lang="es-PE" sz="2800" dirty="0"/>
              <a:t>𝜆 como dimensiones (𝑑).</a:t>
            </a:r>
          </a:p>
          <a:p>
            <a:pPr algn="just"/>
            <a:r>
              <a:rPr lang="es-PE" sz="2800" dirty="0"/>
              <a:t>Si queremos los 𝑒 que representen </a:t>
            </a:r>
            <a:r>
              <a:rPr lang="es-PE" sz="2800" dirty="0" smtClean="0"/>
              <a:t>la mayor </a:t>
            </a:r>
            <a:r>
              <a:rPr lang="es-PE" sz="2800" dirty="0"/>
              <a:t>varianza, ordenamos por 𝜆.</a:t>
            </a:r>
          </a:p>
          <a:p>
            <a:pPr algn="just"/>
            <a:r>
              <a:rPr lang="es-PE" sz="2800" dirty="0"/>
              <a:t>Y elegimos los primeros </a:t>
            </a:r>
            <a:r>
              <a:rPr lang="es-PE" sz="2800" dirty="0" smtClean="0"/>
              <a:t>que expliquen la cantidad </a:t>
            </a:r>
            <a:r>
              <a:rPr lang="es-PE" sz="2800" dirty="0"/>
              <a:t>deseada de </a:t>
            </a:r>
            <a:r>
              <a:rPr lang="es-PE" sz="2800" dirty="0" smtClean="0"/>
              <a:t>la varianza </a:t>
            </a:r>
            <a:r>
              <a:rPr lang="es-PE" sz="2800" dirty="0"/>
              <a:t>(</a:t>
            </a:r>
            <a:r>
              <a:rPr lang="es-PE" sz="2800" dirty="0" err="1"/>
              <a:t>p.e</a:t>
            </a:r>
            <a:r>
              <a:rPr lang="es-PE" sz="2800" dirty="0"/>
              <a:t>. &gt; 0.9)</a:t>
            </a:r>
          </a:p>
          <a:p>
            <a:pPr algn="just"/>
            <a:r>
              <a:rPr lang="es-PE" sz="2800" dirty="0"/>
              <a:t>Se puede usar el ratio de </a:t>
            </a:r>
            <a:r>
              <a:rPr lang="es-PE" sz="2800" dirty="0" smtClean="0"/>
              <a:t>varianza explicada</a:t>
            </a:r>
            <a:r>
              <a:rPr lang="es-PE" sz="2800" dirty="0"/>
              <a:t>: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11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16" y="5013176"/>
            <a:ext cx="129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66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¿Cómo calcular el número K?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12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420888"/>
            <a:ext cx="48196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66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Reducción de </a:t>
            </a:r>
            <a:r>
              <a:rPr lang="es-PE" sz="3200" b="1" dirty="0" err="1" smtClean="0"/>
              <a:t>Dimensionalidad</a:t>
            </a:r>
            <a:r>
              <a:rPr lang="es-PE" sz="3200" b="1" dirty="0" smtClean="0"/>
              <a:t> </a:t>
            </a:r>
            <a:br>
              <a:rPr lang="es-PE" sz="3200" b="1" dirty="0" smtClean="0"/>
            </a:br>
            <a:r>
              <a:rPr lang="es-PE" sz="3200" b="1" dirty="0" smtClean="0"/>
              <a:t>No Lineal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PCA funciona bien sobre datos linealmente separables</a:t>
            </a:r>
          </a:p>
          <a:p>
            <a:pPr lvl="1"/>
            <a:r>
              <a:rPr lang="es-PE" dirty="0" smtClean="0"/>
              <a:t>Esto no ocurre para datos no separables linealmente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13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10694"/>
            <a:ext cx="5791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Función </a:t>
            </a:r>
            <a:r>
              <a:rPr lang="es-PE" sz="3200" b="1" dirty="0" err="1" smtClean="0"/>
              <a:t>Kernel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 smtClean="0"/>
              <a:t>La idea es transformar un conjunto de datos a una </a:t>
            </a:r>
            <a:r>
              <a:rPr lang="es-PE" dirty="0" err="1" smtClean="0"/>
              <a:t>dimensionalidad</a:t>
            </a:r>
            <a:r>
              <a:rPr lang="es-PE" dirty="0" smtClean="0"/>
              <a:t> mayor que sea linealmente separable</a:t>
            </a:r>
          </a:p>
          <a:p>
            <a:pPr algn="just"/>
            <a:r>
              <a:rPr lang="es-PE" dirty="0" smtClean="0"/>
              <a:t>Después aplicar PCA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14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8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15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Conocer la utilidad de aplicar algoritmos de reducción de </a:t>
            </a:r>
            <a:r>
              <a:rPr lang="es-PE" sz="2800" dirty="0" err="1" smtClean="0"/>
              <a:t>dimensionalidad</a:t>
            </a:r>
            <a:endParaRPr lang="es-PE" sz="2400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“Curse of </a:t>
            </a:r>
            <a:r>
              <a:rPr lang="es-PE" b="1" dirty="0" err="1"/>
              <a:t>dimensionality</a:t>
            </a:r>
            <a:r>
              <a:rPr lang="es-PE" b="1" dirty="0"/>
              <a:t>”</a:t>
            </a:r>
          </a:p>
          <a:p>
            <a:r>
              <a:rPr lang="es-PE" b="1" dirty="0" smtClean="0"/>
              <a:t>¿</a:t>
            </a:r>
            <a:r>
              <a:rPr lang="es-PE" b="1" dirty="0"/>
              <a:t>Por qué reducir la </a:t>
            </a:r>
            <a:r>
              <a:rPr lang="es-PE" b="1" dirty="0" err="1"/>
              <a:t>dimensionalidad</a:t>
            </a:r>
            <a:r>
              <a:rPr lang="es-PE" b="1" dirty="0"/>
              <a:t>?</a:t>
            </a:r>
          </a:p>
          <a:p>
            <a:r>
              <a:rPr lang="es-PE" b="1" dirty="0" smtClean="0"/>
              <a:t>Principal </a:t>
            </a:r>
            <a:r>
              <a:rPr lang="es-PE" b="1" dirty="0" err="1" smtClean="0"/>
              <a:t>Component</a:t>
            </a:r>
            <a:r>
              <a:rPr lang="es-PE" b="1" dirty="0" smtClean="0"/>
              <a:t> </a:t>
            </a:r>
            <a:r>
              <a:rPr lang="es-PE" b="1" dirty="0" err="1" smtClean="0"/>
              <a:t>Analysis</a:t>
            </a:r>
            <a:r>
              <a:rPr lang="es-PE" b="1" dirty="0" smtClean="0"/>
              <a:t> </a:t>
            </a:r>
            <a:r>
              <a:rPr lang="es-PE" b="1" dirty="0"/>
              <a:t>(PCA)</a:t>
            </a: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«</a:t>
            </a:r>
            <a:r>
              <a:rPr lang="es-PE" sz="3600" b="1" i="1" dirty="0" smtClean="0"/>
              <a:t>Curse of </a:t>
            </a:r>
            <a:r>
              <a:rPr lang="es-PE" sz="3600" b="1" i="1" dirty="0" err="1" smtClean="0"/>
              <a:t>dimensionality</a:t>
            </a:r>
            <a:r>
              <a:rPr lang="es-PE" sz="3600" b="1" dirty="0" smtClean="0"/>
              <a:t>»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dirty="0"/>
              <a:t>¿No tenemos la capacidad para procesar </a:t>
            </a:r>
            <a:r>
              <a:rPr lang="es-PE" dirty="0" smtClean="0"/>
              <a:t>grandes cantidades/dimensiones </a:t>
            </a:r>
            <a:r>
              <a:rPr lang="es-PE" dirty="0"/>
              <a:t>de datos</a:t>
            </a:r>
            <a:r>
              <a:rPr lang="es-PE" dirty="0" smtClean="0"/>
              <a:t>?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¿O de “</a:t>
            </a:r>
            <a:r>
              <a:rPr lang="es-PE" dirty="0" err="1"/>
              <a:t>big</a:t>
            </a:r>
            <a:r>
              <a:rPr lang="es-PE" dirty="0"/>
              <a:t> data” no se trata el problema?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4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2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/>
              <a:t>«</a:t>
            </a:r>
            <a:r>
              <a:rPr lang="es-PE" sz="3600" b="1" i="1" dirty="0" smtClean="0"/>
              <a:t>Curse of </a:t>
            </a:r>
            <a:r>
              <a:rPr lang="es-PE" sz="3600" b="1" i="1" dirty="0" err="1" smtClean="0"/>
              <a:t>dimensionality</a:t>
            </a:r>
            <a:r>
              <a:rPr lang="es-PE" sz="3600" b="1" dirty="0" smtClean="0"/>
              <a:t>»</a:t>
            </a:r>
            <a:endParaRPr lang="es-PE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800" dirty="0"/>
              <a:t>Los métodos de aprendizaje de máquina son estadísticos </a:t>
            </a:r>
            <a:r>
              <a:rPr lang="es-PE" sz="2800" dirty="0" smtClean="0"/>
              <a:t>por naturaleza</a:t>
            </a:r>
            <a:r>
              <a:rPr lang="es-PE" sz="2800" dirty="0"/>
              <a:t>: analizan las muestras (cantidad) en diversas regiones en </a:t>
            </a:r>
            <a:r>
              <a:rPr lang="es-PE" sz="2800" dirty="0" smtClean="0"/>
              <a:t>un espacio </a:t>
            </a:r>
            <a:r>
              <a:rPr lang="es-PE" sz="2800" dirty="0"/>
              <a:t>determinado</a:t>
            </a:r>
            <a:r>
              <a:rPr lang="es-PE" sz="2800" dirty="0" smtClean="0"/>
              <a:t>.</a:t>
            </a:r>
          </a:p>
          <a:p>
            <a:pPr algn="just"/>
            <a:r>
              <a:rPr lang="es-PE" sz="2800" dirty="0" smtClean="0"/>
              <a:t>Si </a:t>
            </a:r>
            <a:r>
              <a:rPr lang="es-PE" sz="2800" dirty="0"/>
              <a:t>las dimensiones crecen, se generan más regiones “vacías”: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5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28" y="4437112"/>
            <a:ext cx="631825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01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i="1" dirty="0" smtClean="0"/>
              <a:t>«Curse of </a:t>
            </a:r>
            <a:r>
              <a:rPr lang="es-PE" sz="3600" b="1" i="1" dirty="0" err="1" smtClean="0"/>
              <a:t>dimensionality</a:t>
            </a:r>
            <a:r>
              <a:rPr lang="es-PE" sz="3600" b="1" i="1" dirty="0" smtClean="0"/>
              <a:t>»</a:t>
            </a:r>
            <a:endParaRPr lang="es-PE" sz="3600" b="1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 </a:t>
            </a:r>
            <a:r>
              <a:rPr lang="en-US" dirty="0" err="1" smtClean="0"/>
              <a:t>usáramos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dimensiones</a:t>
            </a:r>
            <a:r>
              <a:rPr lang="en-US" dirty="0" smtClean="0"/>
              <a:t> en ML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 smtClean="0"/>
              <a:t>Transmiten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similar</a:t>
            </a:r>
          </a:p>
          <a:p>
            <a:pPr lvl="1" algn="just"/>
            <a:r>
              <a:rPr lang="en-US" dirty="0" err="1" smtClean="0"/>
              <a:t>Introducen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ruído</a:t>
            </a:r>
            <a:endParaRPr lang="en-US" dirty="0" smtClean="0"/>
          </a:p>
          <a:p>
            <a:pPr algn="just"/>
            <a:r>
              <a:rPr lang="es-PE" dirty="0" smtClean="0"/>
              <a:t>Y si las reducimos?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6</a:t>
            </a:fld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56992"/>
            <a:ext cx="3251770" cy="323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0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¿Por qué reducir </a:t>
            </a:r>
            <a:r>
              <a:rPr lang="es-PE" sz="3200" b="1" dirty="0" err="1" smtClean="0"/>
              <a:t>dimensionalidad</a:t>
            </a:r>
            <a:r>
              <a:rPr lang="es-PE" sz="3200" b="1" dirty="0" smtClean="0"/>
              <a:t>?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800" dirty="0"/>
              <a:t>Queremos representar nuestros datos en un espacio de </a:t>
            </a:r>
            <a:r>
              <a:rPr lang="es-PE" sz="2800" dirty="0" smtClean="0"/>
              <a:t>dimensiones menor</a:t>
            </a:r>
            <a:r>
              <a:rPr lang="es-PE" sz="2800" dirty="0"/>
              <a:t>, preservando </a:t>
            </a:r>
            <a:r>
              <a:rPr lang="es-PE" sz="2800" dirty="0" smtClean="0"/>
              <a:t>en mayor </a:t>
            </a:r>
            <a:r>
              <a:rPr lang="es-PE" sz="2800" dirty="0"/>
              <a:t>medida su representación.</a:t>
            </a:r>
          </a:p>
          <a:p>
            <a:pPr algn="just"/>
            <a:endParaRPr lang="es-PE" sz="2800" dirty="0" smtClean="0"/>
          </a:p>
          <a:p>
            <a:pPr algn="just"/>
            <a:r>
              <a:rPr lang="es-PE" sz="2800" dirty="0" smtClean="0"/>
              <a:t>Motivación</a:t>
            </a:r>
            <a:r>
              <a:rPr lang="es-PE" sz="2800" dirty="0"/>
              <a:t>:</a:t>
            </a:r>
          </a:p>
          <a:p>
            <a:pPr lvl="1" algn="just"/>
            <a:r>
              <a:rPr lang="es-PE" sz="2400" dirty="0" smtClean="0"/>
              <a:t>Computacional</a:t>
            </a:r>
            <a:endParaRPr lang="es-PE" sz="2400" dirty="0"/>
          </a:p>
          <a:p>
            <a:pPr lvl="1" algn="just"/>
            <a:r>
              <a:rPr lang="es-PE" sz="2400" dirty="0" smtClean="0"/>
              <a:t>Visualización</a:t>
            </a:r>
            <a:endParaRPr lang="es-PE" sz="2400" dirty="0"/>
          </a:p>
          <a:p>
            <a:pPr lvl="1" algn="just"/>
            <a:r>
              <a:rPr lang="es-PE" sz="2400" dirty="0" smtClean="0"/>
              <a:t>Selección/extracción </a:t>
            </a:r>
            <a:r>
              <a:rPr lang="es-PE" sz="2400" dirty="0"/>
              <a:t>de características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7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Principal </a:t>
            </a:r>
            <a:r>
              <a:rPr lang="es-PE" sz="3200" b="1" dirty="0" err="1" smtClean="0"/>
              <a:t>Component</a:t>
            </a:r>
            <a:r>
              <a:rPr lang="es-PE" sz="3200" b="1" dirty="0" smtClean="0"/>
              <a:t> </a:t>
            </a:r>
            <a:r>
              <a:rPr lang="es-PE" sz="3200" b="1" dirty="0" err="1" smtClean="0"/>
              <a:t>Analysis</a:t>
            </a:r>
            <a:r>
              <a:rPr lang="es-PE" sz="3200" b="1" dirty="0" smtClean="0"/>
              <a:t> (PCA)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lang="es-PE" sz="2800" dirty="0" smtClean="0"/>
          </a:p>
          <a:p>
            <a:pPr algn="just"/>
            <a:r>
              <a:rPr lang="es-PE" sz="2800" dirty="0"/>
              <a:t>Consiste en proyectar los datos a un espacio vectorial (</a:t>
            </a:r>
            <a:r>
              <a:rPr lang="es-PE" sz="2800" dirty="0" smtClean="0"/>
              <a:t>de menor </a:t>
            </a:r>
            <a:r>
              <a:rPr lang="es-PE" sz="2800" dirty="0"/>
              <a:t>cantidad de dimensiones) que conserve la </a:t>
            </a:r>
            <a:r>
              <a:rPr lang="es-PE" sz="2800" dirty="0" smtClean="0"/>
              <a:t>mayor cantidad </a:t>
            </a:r>
            <a:r>
              <a:rPr lang="es-PE" sz="2800" dirty="0"/>
              <a:t>de varianza posible.</a:t>
            </a:r>
          </a:p>
          <a:p>
            <a:pPr algn="just"/>
            <a:r>
              <a:rPr lang="es-PE" sz="2800" dirty="0"/>
              <a:t>Consideraciones:</a:t>
            </a:r>
          </a:p>
          <a:p>
            <a:pPr lvl="1" algn="just"/>
            <a:r>
              <a:rPr lang="es-PE" sz="2400" dirty="0" smtClean="0"/>
              <a:t>Se </a:t>
            </a:r>
            <a:r>
              <a:rPr lang="es-PE" sz="2400" dirty="0"/>
              <a:t>minimiza el error de “reconstrucción de los datos”.</a:t>
            </a:r>
          </a:p>
          <a:p>
            <a:pPr lvl="1" algn="just"/>
            <a:r>
              <a:rPr lang="es-PE" sz="2400" dirty="0" smtClean="0"/>
              <a:t>Se </a:t>
            </a:r>
            <a:r>
              <a:rPr lang="es-PE" sz="2400" dirty="0"/>
              <a:t>requiere que los datos estén centrados y escalados.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8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92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smtClean="0"/>
              <a:t>Proyección de 3D a 2D</a:t>
            </a:r>
            <a:endParaRPr lang="es-PE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9</a:t>
            </a:fld>
            <a:endParaRPr lang="es-PE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496239" cy="411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384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386</Words>
  <Application>Microsoft Office PowerPoint</Application>
  <PresentationFormat>Presentación en pantalla (4:3)</PresentationFormat>
  <Paragraphs>72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Introducción a Machine Learning</vt:lpstr>
      <vt:lpstr>Objetivo</vt:lpstr>
      <vt:lpstr>Agenda</vt:lpstr>
      <vt:lpstr>«Curse of dimensionality»</vt:lpstr>
      <vt:lpstr>«Curse of dimensionality»</vt:lpstr>
      <vt:lpstr>«Curse of dimensionality»</vt:lpstr>
      <vt:lpstr>¿Por qué reducir dimensionalidad?</vt:lpstr>
      <vt:lpstr>Principal Component Analysis (PCA)</vt:lpstr>
      <vt:lpstr>Proyección de 3D a 2D</vt:lpstr>
      <vt:lpstr>Principal Component Analysis (PCA)</vt:lpstr>
      <vt:lpstr>¿Cómo calcular el número K?</vt:lpstr>
      <vt:lpstr>¿Cómo calcular el número K?</vt:lpstr>
      <vt:lpstr>Reducción de Dimensionalidad  No Lineal</vt:lpstr>
      <vt:lpstr>Función Kernel</vt:lpstr>
      <vt:lpstr>Presentación de PowerPoint</vt:lpstr>
    </vt:vector>
  </TitlesOfParts>
  <Company>Gonta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Sobrevilla Cabezudo</dc:creator>
  <cp:lastModifiedBy>Marco Antonio Sobrevilla Cabezudo</cp:lastModifiedBy>
  <cp:revision>170</cp:revision>
  <dcterms:created xsi:type="dcterms:W3CDTF">2016-03-21T17:04:11Z</dcterms:created>
  <dcterms:modified xsi:type="dcterms:W3CDTF">2017-03-21T14:27:10Z</dcterms:modified>
</cp:coreProperties>
</file>