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3" r:id="rId2"/>
    <p:sldId id="297" r:id="rId3"/>
    <p:sldId id="298" r:id="rId4"/>
    <p:sldId id="336" r:id="rId5"/>
    <p:sldId id="337" r:id="rId6"/>
    <p:sldId id="338" r:id="rId7"/>
    <p:sldId id="339" r:id="rId8"/>
    <p:sldId id="340" r:id="rId9"/>
    <p:sldId id="343" r:id="rId10"/>
    <p:sldId id="344" r:id="rId11"/>
    <p:sldId id="345" r:id="rId12"/>
    <p:sldId id="346" r:id="rId13"/>
    <p:sldId id="356" r:id="rId14"/>
    <p:sldId id="357" r:id="rId15"/>
    <p:sldId id="358" r:id="rId16"/>
    <p:sldId id="359" r:id="rId17"/>
    <p:sldId id="360" r:id="rId18"/>
    <p:sldId id="347" r:id="rId19"/>
    <p:sldId id="348" r:id="rId20"/>
    <p:sldId id="349" r:id="rId21"/>
    <p:sldId id="350" r:id="rId22"/>
    <p:sldId id="355" r:id="rId23"/>
    <p:sldId id="328" r:id="rId24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56" y="-2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F1888-E5CD-4733-B30C-E78512B17A9A}" type="datetimeFigureOut">
              <a:rPr lang="es-PE" smtClean="0"/>
              <a:t>11/01/2018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E500A-8B2D-421E-8268-D90C6B761C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8557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House</a:t>
            </a:r>
            <a:r>
              <a:rPr lang="es-ES_tradnl" dirty="0" smtClean="0"/>
              <a:t> -&gt; </a:t>
            </a:r>
            <a:r>
              <a:rPr lang="es-ES_tradnl" dirty="0" err="1" smtClean="0"/>
              <a:t>Nefrologo</a:t>
            </a:r>
            <a:endParaRPr lang="es-ES_tradnl" dirty="0" smtClean="0"/>
          </a:p>
          <a:p>
            <a:r>
              <a:rPr lang="es-ES_tradnl" dirty="0" smtClean="0"/>
              <a:t>Wilson -&gt; </a:t>
            </a:r>
            <a:r>
              <a:rPr lang="es-ES_tradnl" dirty="0" err="1" smtClean="0"/>
              <a:t>Oncologo</a:t>
            </a:r>
            <a:endParaRPr lang="es-ES_tradnl" dirty="0" smtClean="0"/>
          </a:p>
          <a:p>
            <a:r>
              <a:rPr lang="es-ES_tradnl" dirty="0" err="1" smtClean="0"/>
              <a:t>Foreman</a:t>
            </a:r>
            <a:r>
              <a:rPr lang="es-ES_tradnl" dirty="0" smtClean="0"/>
              <a:t> -&gt; </a:t>
            </a:r>
            <a:r>
              <a:rPr lang="es-ES_tradnl" dirty="0" err="1" smtClean="0"/>
              <a:t>Neurologo</a:t>
            </a:r>
            <a:endParaRPr lang="es-ES_tradnl" dirty="0" smtClean="0"/>
          </a:p>
          <a:p>
            <a:r>
              <a:rPr lang="es-ES_tradnl" dirty="0" smtClean="0"/>
              <a:t>Cameron -&gt; </a:t>
            </a:r>
            <a:r>
              <a:rPr lang="es-ES_tradnl" dirty="0" err="1" smtClean="0"/>
              <a:t>Immunologia</a:t>
            </a:r>
            <a:endParaRPr lang="es-ES_tradnl" dirty="0" smtClean="0"/>
          </a:p>
          <a:p>
            <a:r>
              <a:rPr lang="es-ES_tradnl" dirty="0" smtClean="0"/>
              <a:t>Chase</a:t>
            </a:r>
            <a:r>
              <a:rPr lang="es-ES_tradnl" baseline="0" dirty="0" smtClean="0"/>
              <a:t> -&gt; Cirujano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F4C53-EE95-E149-9F6D-7D563EB8B6D5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5743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BBB2-CC47-4F14-9370-BB2C6A4B400D}" type="datetime1">
              <a:rPr lang="es-PE" smtClean="0"/>
              <a:t>11/01/2018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157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BD0A7-01D5-4CE3-9620-8F11A4237312}" type="datetime1">
              <a:rPr lang="es-PE" smtClean="0"/>
              <a:t>11/01/2018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50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CE99-6C28-4B60-9D41-47A80603216F}" type="datetime1">
              <a:rPr lang="es-PE" smtClean="0"/>
              <a:t>11/01/2018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266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5F0F-6017-47A2-A739-42A8F9B3A21D}" type="datetime1">
              <a:rPr lang="es-PE" smtClean="0"/>
              <a:t>11/01/2018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672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C117-BF99-4FC3-A752-C8A0DE1F4067}" type="datetime1">
              <a:rPr lang="es-PE" smtClean="0"/>
              <a:t>11/01/2018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977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0592-A1F6-46EC-9F96-754E34823F20}" type="datetime1">
              <a:rPr lang="es-PE" smtClean="0"/>
              <a:t>11/01/2018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741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8E47-613D-486B-B7C9-82FE5EA66894}" type="datetime1">
              <a:rPr lang="es-PE" smtClean="0"/>
              <a:t>11/01/2018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038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A5BC-D37A-4212-BA28-0B07F9D633F2}" type="datetime1">
              <a:rPr lang="es-PE" smtClean="0"/>
              <a:t>11/01/2018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099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163F-282F-4365-87EE-C3B8D54CFEA6}" type="datetime1">
              <a:rPr lang="es-PE" smtClean="0"/>
              <a:t>11/01/2018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647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29E8-EF0D-44DD-A36B-E5465663CFCD}" type="datetime1">
              <a:rPr lang="es-PE" smtClean="0"/>
              <a:t>11/01/2018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577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B7BB-FC95-4DD3-AE1E-EE1DB59C96CE}" type="datetime1">
              <a:rPr lang="es-PE" smtClean="0"/>
              <a:t>11/01/2018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246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52919-4D56-4972-A60D-FC7E9FB22A41}" type="datetime1">
              <a:rPr lang="es-PE" smtClean="0"/>
              <a:t>11/01/2018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31ECB-4EAC-450A-818E-159E82D025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194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cikit-learn.org/stable/modules/ensemble.html)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 Machine </a:t>
            </a:r>
            <a:r>
              <a:rPr lang="es-PE" sz="3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</a:t>
            </a:r>
            <a:endParaRPr lang="es-PE" sz="3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2971800"/>
          </a:xfrm>
        </p:spPr>
        <p:txBody>
          <a:bodyPr>
            <a:normAutofit/>
          </a:bodyPr>
          <a:lstStyle/>
          <a:p>
            <a:r>
              <a:rPr lang="es-PE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Aprendizaje de Máquina – </a:t>
            </a:r>
            <a:r>
              <a:rPr lang="es-PE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Ensemble</a:t>
            </a:r>
            <a:r>
              <a:rPr lang="es-PE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PE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</a:t>
            </a:r>
            <a:endParaRPr lang="es-PE" sz="2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PE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MSc</a:t>
            </a:r>
            <a:r>
              <a:rPr lang="es-PE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Marco </a:t>
            </a:r>
            <a:r>
              <a:rPr lang="es-PE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Sobrevilla</a:t>
            </a:r>
            <a:endParaRPr lang="es-PE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P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PE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</a:t>
            </a:fld>
            <a:endParaRPr lang="es-PE"/>
          </a:p>
        </p:txBody>
      </p:sp>
      <p:pic>
        <p:nvPicPr>
          <p:cNvPr id="6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28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sz="4000" b="1" dirty="0" err="1" smtClean="0">
                <a:solidFill>
                  <a:schemeClr val="accent1">
                    <a:lumMod val="75000"/>
                  </a:schemeClr>
                </a:solidFill>
              </a:rPr>
              <a:t>Bagging</a:t>
            </a:r>
            <a:endParaRPr lang="es-ES_tradnl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91" y="1443037"/>
            <a:ext cx="6821417" cy="5114925"/>
          </a:xfrm>
        </p:spPr>
      </p:pic>
      <p:pic>
        <p:nvPicPr>
          <p:cNvPr id="4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13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sz="4000" b="1" dirty="0" err="1">
                <a:solidFill>
                  <a:schemeClr val="accent1">
                    <a:lumMod val="75000"/>
                  </a:schemeClr>
                </a:solidFill>
              </a:rPr>
              <a:t>Bagging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_tradnl" sz="2400" dirty="0" smtClean="0"/>
          </a:p>
          <a:p>
            <a:r>
              <a:rPr lang="es-ES_tradnl" sz="2800" dirty="0" smtClean="0"/>
              <a:t>Puede mejorar el acierto de modelos inestables y reducir el nivel de </a:t>
            </a:r>
            <a:r>
              <a:rPr lang="es-ES_tradnl" sz="2800" dirty="0" err="1" smtClean="0"/>
              <a:t>overfitting</a:t>
            </a:r>
            <a:r>
              <a:rPr lang="es-ES_tradnl" sz="2800" dirty="0" smtClean="0"/>
              <a:t> (error de varianza)</a:t>
            </a:r>
          </a:p>
          <a:p>
            <a:r>
              <a:rPr lang="es-ES_tradnl" sz="2800" dirty="0" smtClean="0"/>
              <a:t>Es inefectivo contra el error de </a:t>
            </a:r>
            <a:r>
              <a:rPr lang="es-ES_tradnl" sz="2800" dirty="0" err="1" smtClean="0"/>
              <a:t>bias</a:t>
            </a:r>
            <a:r>
              <a:rPr lang="es-ES_tradnl" sz="2800" dirty="0" smtClean="0"/>
              <a:t>.</a:t>
            </a:r>
          </a:p>
          <a:p>
            <a:pPr algn="just"/>
            <a:r>
              <a:rPr lang="es-ES_tradnl" sz="2800" dirty="0" err="1" smtClean="0"/>
              <a:t>Random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Forest</a:t>
            </a:r>
            <a:r>
              <a:rPr lang="es-ES_tradnl" sz="2800" dirty="0" smtClean="0"/>
              <a:t>: Tipo especial de </a:t>
            </a:r>
            <a:r>
              <a:rPr lang="es-ES_tradnl" sz="2800" dirty="0" err="1" smtClean="0"/>
              <a:t>Bagging</a:t>
            </a:r>
            <a:endParaRPr lang="es-ES_tradnl" sz="2800" dirty="0" smtClean="0"/>
          </a:p>
        </p:txBody>
      </p:sp>
      <p:pic>
        <p:nvPicPr>
          <p:cNvPr id="4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36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_tradnl" sz="3200" b="1" dirty="0" err="1" smtClean="0">
                <a:solidFill>
                  <a:schemeClr val="accent1">
                    <a:lumMod val="75000"/>
                  </a:schemeClr>
                </a:solidFill>
              </a:rPr>
              <a:t>Bagging</a:t>
            </a:r>
            <a:r>
              <a:rPr lang="es-ES_tradnl" sz="3200" dirty="0" smtClean="0">
                <a:solidFill>
                  <a:schemeClr val="accent1">
                    <a:lumMod val="75000"/>
                  </a:schemeClr>
                </a:solidFill>
              </a:rPr>
              <a:t> “para todos los gustos”</a:t>
            </a:r>
            <a:endParaRPr lang="es-ES_tradnl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sz="2400" dirty="0" err="1" smtClean="0"/>
              <a:t>When</a:t>
            </a:r>
            <a:r>
              <a:rPr lang="es-ES_tradnl" sz="2400" dirty="0" smtClean="0"/>
              <a:t> </a:t>
            </a:r>
            <a:r>
              <a:rPr lang="es-ES_tradnl" sz="2400" dirty="0" err="1"/>
              <a:t>samples</a:t>
            </a:r>
            <a:r>
              <a:rPr lang="es-ES_tradnl" sz="2400" dirty="0"/>
              <a:t> are </a:t>
            </a:r>
            <a:r>
              <a:rPr lang="es-ES_tradnl" sz="2400" dirty="0" err="1"/>
              <a:t>drawn</a:t>
            </a:r>
            <a:r>
              <a:rPr lang="es-ES_tradnl" sz="2400" dirty="0"/>
              <a:t> </a:t>
            </a:r>
            <a:r>
              <a:rPr lang="es-ES_tradnl" sz="2400" dirty="0" err="1"/>
              <a:t>with</a:t>
            </a:r>
            <a:r>
              <a:rPr lang="es-ES_tradnl" sz="2400" dirty="0"/>
              <a:t> </a:t>
            </a:r>
            <a:r>
              <a:rPr lang="es-ES_tradnl" sz="2400" dirty="0" err="1"/>
              <a:t>replacement</a:t>
            </a:r>
            <a:r>
              <a:rPr lang="es-ES_tradnl" sz="2400" dirty="0"/>
              <a:t>, </a:t>
            </a:r>
            <a:r>
              <a:rPr lang="es-ES_tradnl" sz="2400" dirty="0" err="1"/>
              <a:t>then</a:t>
            </a:r>
            <a:r>
              <a:rPr lang="es-ES_tradnl" sz="2400" dirty="0"/>
              <a:t> </a:t>
            </a:r>
            <a:r>
              <a:rPr lang="es-ES_tradnl" sz="2400" dirty="0" err="1"/>
              <a:t>the</a:t>
            </a:r>
            <a:r>
              <a:rPr lang="es-ES_tradnl" sz="2400" dirty="0"/>
              <a:t> </a:t>
            </a:r>
            <a:r>
              <a:rPr lang="es-ES_tradnl" sz="2400" dirty="0" err="1"/>
              <a:t>method</a:t>
            </a:r>
            <a:r>
              <a:rPr lang="es-ES_tradnl" sz="2400" dirty="0"/>
              <a:t> </a:t>
            </a:r>
            <a:r>
              <a:rPr lang="es-ES_tradnl" sz="2400" dirty="0" err="1"/>
              <a:t>is</a:t>
            </a:r>
            <a:r>
              <a:rPr lang="es-ES_tradnl" sz="2400" dirty="0"/>
              <a:t> </a:t>
            </a:r>
            <a:r>
              <a:rPr lang="es-ES_tradnl" sz="2400" dirty="0" err="1"/>
              <a:t>known</a:t>
            </a:r>
            <a:r>
              <a:rPr lang="es-ES_tradnl" sz="2400" dirty="0"/>
              <a:t> as </a:t>
            </a:r>
            <a:r>
              <a:rPr lang="es-ES_tradnl" sz="2400" dirty="0" err="1" smtClean="0"/>
              <a:t>Bagging</a:t>
            </a:r>
            <a:r>
              <a:rPr lang="es-ES_tradnl" sz="2400" dirty="0" smtClean="0"/>
              <a:t>.</a:t>
            </a:r>
            <a:endParaRPr lang="es-ES_tradnl" sz="2400" dirty="0"/>
          </a:p>
          <a:p>
            <a:pPr algn="just"/>
            <a:endParaRPr lang="es-ES_tradnl" sz="2400" dirty="0" smtClean="0"/>
          </a:p>
          <a:p>
            <a:pPr algn="just"/>
            <a:r>
              <a:rPr lang="es-ES_tradnl" sz="2400" dirty="0" err="1" smtClean="0"/>
              <a:t>When</a:t>
            </a:r>
            <a:r>
              <a:rPr lang="es-ES_tradnl" sz="2400" dirty="0" smtClean="0"/>
              <a:t> </a:t>
            </a:r>
            <a:r>
              <a:rPr lang="es-ES_tradnl" sz="2400" dirty="0" err="1"/>
              <a:t>random</a:t>
            </a:r>
            <a:r>
              <a:rPr lang="es-ES_tradnl" sz="2400" dirty="0"/>
              <a:t> </a:t>
            </a:r>
            <a:r>
              <a:rPr lang="es-ES_tradnl" sz="2400" dirty="0" err="1"/>
              <a:t>subsets</a:t>
            </a:r>
            <a:r>
              <a:rPr lang="es-ES_tradnl" sz="2400" dirty="0"/>
              <a:t> of </a:t>
            </a:r>
            <a:r>
              <a:rPr lang="es-ES_tradnl" sz="2400" dirty="0" err="1"/>
              <a:t>the</a:t>
            </a:r>
            <a:r>
              <a:rPr lang="es-ES_tradnl" sz="2400" dirty="0"/>
              <a:t> </a:t>
            </a:r>
            <a:r>
              <a:rPr lang="es-ES_tradnl" sz="2400" dirty="0" err="1"/>
              <a:t>dataset</a:t>
            </a:r>
            <a:r>
              <a:rPr lang="es-ES_tradnl" sz="2400" dirty="0"/>
              <a:t> are </a:t>
            </a:r>
            <a:r>
              <a:rPr lang="es-ES_tradnl" sz="2400" dirty="0" err="1"/>
              <a:t>drawn</a:t>
            </a:r>
            <a:r>
              <a:rPr lang="es-ES_tradnl" sz="2400" dirty="0"/>
              <a:t> as </a:t>
            </a:r>
            <a:r>
              <a:rPr lang="es-ES_tradnl" sz="2400" dirty="0" err="1"/>
              <a:t>random</a:t>
            </a:r>
            <a:r>
              <a:rPr lang="es-ES_tradnl" sz="2400" dirty="0"/>
              <a:t> </a:t>
            </a:r>
            <a:r>
              <a:rPr lang="es-ES_tradnl" sz="2400" dirty="0" err="1"/>
              <a:t>subsets</a:t>
            </a:r>
            <a:r>
              <a:rPr lang="es-ES_tradnl" sz="2400" dirty="0"/>
              <a:t> of </a:t>
            </a:r>
            <a:r>
              <a:rPr lang="es-ES_tradnl" sz="2400" dirty="0" err="1"/>
              <a:t>the</a:t>
            </a:r>
            <a:r>
              <a:rPr lang="es-ES_tradnl" sz="2400" dirty="0"/>
              <a:t> </a:t>
            </a:r>
            <a:r>
              <a:rPr lang="es-ES_tradnl" sz="2400" dirty="0" err="1"/>
              <a:t>features</a:t>
            </a:r>
            <a:r>
              <a:rPr lang="es-ES_tradnl" sz="2400" dirty="0"/>
              <a:t>, </a:t>
            </a:r>
            <a:r>
              <a:rPr lang="es-ES_tradnl" sz="2400" dirty="0" err="1"/>
              <a:t>then</a:t>
            </a:r>
            <a:r>
              <a:rPr lang="es-ES_tradnl" sz="2400" dirty="0"/>
              <a:t> </a:t>
            </a:r>
            <a:r>
              <a:rPr lang="es-ES_tradnl" sz="2400" dirty="0" err="1"/>
              <a:t>the</a:t>
            </a:r>
            <a:r>
              <a:rPr lang="es-ES_tradnl" sz="2400" dirty="0"/>
              <a:t> </a:t>
            </a:r>
            <a:r>
              <a:rPr lang="es-ES_tradnl" sz="2400" dirty="0" err="1"/>
              <a:t>method</a:t>
            </a:r>
            <a:r>
              <a:rPr lang="es-ES_tradnl" sz="2400" dirty="0"/>
              <a:t> </a:t>
            </a:r>
            <a:r>
              <a:rPr lang="es-ES_tradnl" sz="2400" dirty="0" err="1"/>
              <a:t>is</a:t>
            </a:r>
            <a:r>
              <a:rPr lang="es-ES_tradnl" sz="2400" dirty="0"/>
              <a:t> </a:t>
            </a:r>
            <a:r>
              <a:rPr lang="es-ES_tradnl" sz="2400" dirty="0" err="1"/>
              <a:t>known</a:t>
            </a:r>
            <a:r>
              <a:rPr lang="es-ES_tradnl" sz="2400" dirty="0"/>
              <a:t> as </a:t>
            </a:r>
            <a:r>
              <a:rPr lang="es-ES_tradnl" sz="2400" dirty="0" err="1" smtClean="0"/>
              <a:t>Random</a:t>
            </a:r>
            <a:r>
              <a:rPr lang="es-ES_tradnl" sz="2400" dirty="0"/>
              <a:t> </a:t>
            </a:r>
            <a:r>
              <a:rPr lang="es-ES_tradnl" sz="2400" dirty="0" err="1" smtClean="0"/>
              <a:t>Subspaces</a:t>
            </a:r>
            <a:r>
              <a:rPr lang="es-ES_tradnl" sz="2400" dirty="0" smtClean="0"/>
              <a:t/>
            </a:r>
            <a:br>
              <a:rPr lang="es-ES_tradnl" sz="2400" dirty="0" smtClean="0"/>
            </a:br>
            <a:endParaRPr lang="es-ES_tradnl" sz="2400" dirty="0" smtClean="0"/>
          </a:p>
          <a:p>
            <a:pPr algn="just"/>
            <a:r>
              <a:rPr lang="es-ES_tradnl" sz="2400" dirty="0" err="1" smtClean="0"/>
              <a:t>Finally</a:t>
            </a:r>
            <a:r>
              <a:rPr lang="es-ES_tradnl" sz="2400" dirty="0" smtClean="0"/>
              <a:t>, </a:t>
            </a:r>
            <a:r>
              <a:rPr lang="es-ES_tradnl" sz="2400" dirty="0" err="1" smtClean="0"/>
              <a:t>when</a:t>
            </a:r>
            <a:r>
              <a:rPr lang="es-ES_tradnl" sz="2400" dirty="0" smtClean="0"/>
              <a:t> base </a:t>
            </a:r>
            <a:r>
              <a:rPr lang="es-ES_tradnl" sz="2400" dirty="0" err="1" smtClean="0"/>
              <a:t>estimators</a:t>
            </a:r>
            <a:r>
              <a:rPr lang="es-ES_tradnl" sz="2400" dirty="0" smtClean="0"/>
              <a:t> are </a:t>
            </a:r>
            <a:r>
              <a:rPr lang="es-ES_tradnl" sz="2400" dirty="0" err="1" smtClean="0"/>
              <a:t>built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on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subsets</a:t>
            </a:r>
            <a:r>
              <a:rPr lang="es-ES_tradnl" sz="2400" dirty="0" smtClean="0"/>
              <a:t> of </a:t>
            </a:r>
            <a:r>
              <a:rPr lang="es-ES_tradnl" sz="2400" dirty="0" err="1" smtClean="0"/>
              <a:t>both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samples</a:t>
            </a:r>
            <a:r>
              <a:rPr lang="es-ES_tradnl" sz="2400" dirty="0" smtClean="0"/>
              <a:t> and </a:t>
            </a:r>
            <a:r>
              <a:rPr lang="es-ES_tradnl" sz="2400" dirty="0" err="1" smtClean="0"/>
              <a:t>features</a:t>
            </a:r>
            <a:r>
              <a:rPr lang="es-ES_tradnl" sz="2400" dirty="0" smtClean="0"/>
              <a:t>, </a:t>
            </a:r>
            <a:r>
              <a:rPr lang="es-ES_tradnl" sz="2400" dirty="0" err="1" smtClean="0"/>
              <a:t>then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the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method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is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known</a:t>
            </a:r>
            <a:r>
              <a:rPr lang="es-ES_tradnl" sz="2400" dirty="0" smtClean="0"/>
              <a:t> as </a:t>
            </a:r>
            <a:r>
              <a:rPr lang="es-ES_tradnl" sz="2400" dirty="0" err="1" smtClean="0"/>
              <a:t>Random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Patches</a:t>
            </a:r>
            <a:r>
              <a:rPr lang="es-ES_tradnl" sz="2400" dirty="0" smtClean="0"/>
              <a:t> </a:t>
            </a:r>
            <a:r>
              <a:rPr lang="es-ES_tradnl" sz="2000" dirty="0" smtClean="0"/>
              <a:t/>
            </a:r>
            <a:br>
              <a:rPr lang="es-ES_tradnl" sz="2000" dirty="0" smtClean="0"/>
            </a:br>
            <a:endParaRPr lang="es-ES_tradnl" sz="2000" i="1" dirty="0" smtClean="0"/>
          </a:p>
        </p:txBody>
      </p:sp>
      <p:sp>
        <p:nvSpPr>
          <p:cNvPr id="12" name="Rectángulo 11"/>
          <p:cNvSpPr/>
          <p:nvPr/>
        </p:nvSpPr>
        <p:spPr>
          <a:xfrm>
            <a:off x="407193" y="6311899"/>
            <a:ext cx="8329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Fuente: </a:t>
            </a:r>
            <a:r>
              <a:rPr lang="es-ES_tradnl" dirty="0" err="1" smtClean="0"/>
              <a:t>Sklearn</a:t>
            </a:r>
            <a:r>
              <a:rPr lang="es-ES_tradnl" dirty="0" smtClean="0"/>
              <a:t> </a:t>
            </a:r>
            <a:r>
              <a:rPr lang="es-ES_tradnl" dirty="0" err="1" smtClean="0"/>
              <a:t>documentation</a:t>
            </a:r>
            <a:r>
              <a:rPr lang="es-ES_tradnl" dirty="0" smtClean="0"/>
              <a:t> (</a:t>
            </a:r>
            <a:r>
              <a:rPr lang="es-ES_tradnl" dirty="0" smtClean="0">
                <a:hlinkClick r:id="rId2"/>
              </a:rPr>
              <a:t>http</a:t>
            </a:r>
            <a:r>
              <a:rPr lang="es-ES_tradnl" dirty="0">
                <a:hlinkClick r:id="rId2"/>
              </a:rPr>
              <a:t>://</a:t>
            </a:r>
            <a:r>
              <a:rPr lang="es-ES_tradnl" dirty="0" smtClean="0">
                <a:hlinkClick r:id="rId2"/>
              </a:rPr>
              <a:t>scikit-learn.org/stable/modules/ensemble.html</a:t>
            </a:r>
            <a:r>
              <a:rPr lang="es-ES_tradnl" dirty="0" smtClean="0"/>
              <a:t>) </a:t>
            </a:r>
            <a:endParaRPr lang="es-ES_tradnl" dirty="0"/>
          </a:p>
        </p:txBody>
      </p:sp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24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200" b="1" dirty="0" err="1">
                <a:solidFill>
                  <a:schemeClr val="accent1">
                    <a:lumMod val="75000"/>
                  </a:schemeClr>
                </a:solidFill>
              </a:rPr>
              <a:t>Random</a:t>
            </a:r>
            <a:r>
              <a:rPr lang="es-P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3200" b="1" dirty="0" err="1">
                <a:solidFill>
                  <a:schemeClr val="accent1">
                    <a:lumMod val="75000"/>
                  </a:schemeClr>
                </a:solidFill>
              </a:rPr>
              <a:t>Forest</a:t>
            </a:r>
            <a:endParaRPr lang="es-PE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Autofit/>
          </a:bodyPr>
          <a:lstStyle/>
          <a:p>
            <a:pPr algn="just"/>
            <a:endParaRPr lang="pt-BR" sz="2800" dirty="0" smtClean="0"/>
          </a:p>
          <a:p>
            <a:pPr algn="just"/>
            <a:r>
              <a:rPr lang="pt-BR" sz="2800" dirty="0" err="1" smtClean="0"/>
              <a:t>Puede</a:t>
            </a:r>
            <a:r>
              <a:rPr lang="pt-BR" sz="2800" dirty="0" smtClean="0"/>
              <a:t> ser considerado como </a:t>
            </a:r>
            <a:r>
              <a:rPr lang="pt-BR" sz="2800" dirty="0" err="1" smtClean="0"/>
              <a:t>un</a:t>
            </a:r>
            <a:r>
              <a:rPr lang="pt-BR" sz="2800" dirty="0" smtClean="0"/>
              <a:t> </a:t>
            </a:r>
            <a:r>
              <a:rPr lang="pt-BR" sz="2800" i="1" dirty="0" smtClean="0"/>
              <a:t>ensemble</a:t>
            </a:r>
            <a:r>
              <a:rPr lang="pt-BR" sz="2800" dirty="0" smtClean="0"/>
              <a:t> de </a:t>
            </a:r>
            <a:r>
              <a:rPr lang="pt-BR" sz="2800" dirty="0" err="1" smtClean="0"/>
              <a:t>árboles</a:t>
            </a:r>
            <a:r>
              <a:rPr lang="pt-BR" sz="2800" dirty="0" smtClean="0"/>
              <a:t> de </a:t>
            </a:r>
            <a:r>
              <a:rPr lang="pt-BR" sz="2800" dirty="0" err="1" smtClean="0"/>
              <a:t>decisión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 smtClean="0"/>
          </a:p>
          <a:p>
            <a:pPr algn="just"/>
            <a:r>
              <a:rPr lang="pt-BR" sz="2800" dirty="0" smtClean="0"/>
              <a:t>La </a:t>
            </a:r>
            <a:r>
              <a:rPr lang="pt-BR" sz="2800" dirty="0" err="1" smtClean="0"/>
              <a:t>idea</a:t>
            </a:r>
            <a:r>
              <a:rPr lang="pt-BR" sz="2800" dirty="0" smtClean="0"/>
              <a:t> es combinar </a:t>
            </a:r>
            <a:r>
              <a:rPr lang="pt-BR" sz="2800" dirty="0" err="1" smtClean="0"/>
              <a:t>aprendices</a:t>
            </a:r>
            <a:r>
              <a:rPr lang="pt-BR" sz="2800" dirty="0" smtClean="0"/>
              <a:t> </a:t>
            </a:r>
            <a:r>
              <a:rPr lang="pt-BR" sz="2800" dirty="0" err="1" smtClean="0"/>
              <a:t>débiles</a:t>
            </a:r>
            <a:r>
              <a:rPr lang="pt-BR" sz="2800" dirty="0" smtClean="0"/>
              <a:t> para </a:t>
            </a:r>
            <a:r>
              <a:rPr lang="pt-BR" sz="2800" dirty="0" err="1" smtClean="0"/>
              <a:t>crear</a:t>
            </a:r>
            <a:r>
              <a:rPr lang="pt-BR" sz="2800" dirty="0" smtClean="0"/>
              <a:t> </a:t>
            </a:r>
            <a:r>
              <a:rPr lang="pt-BR" sz="2800" dirty="0" err="1" smtClean="0"/>
              <a:t>un</a:t>
            </a:r>
            <a:r>
              <a:rPr lang="pt-BR" sz="2800" dirty="0" smtClean="0"/>
              <a:t> modelo robusto -&gt; aprendiz </a:t>
            </a:r>
            <a:r>
              <a:rPr lang="pt-BR" sz="2800" dirty="0" err="1" smtClean="0"/>
              <a:t>fuerte</a:t>
            </a:r>
            <a:endParaRPr lang="pt-BR" sz="2800" dirty="0" smtClean="0"/>
          </a:p>
          <a:p>
            <a:pPr lvl="1" algn="just"/>
            <a:r>
              <a:rPr lang="pt-BR" sz="2400" dirty="0" smtClean="0"/>
              <a:t>Mayor </a:t>
            </a:r>
            <a:r>
              <a:rPr lang="pt-BR" sz="2400" dirty="0" err="1" smtClean="0"/>
              <a:t>generalización</a:t>
            </a:r>
            <a:r>
              <a:rPr lang="pt-BR" sz="2400" dirty="0" smtClean="0"/>
              <a:t> </a:t>
            </a:r>
            <a:r>
              <a:rPr lang="pt-BR" sz="2400" dirty="0" err="1" smtClean="0"/>
              <a:t>del</a:t>
            </a:r>
            <a:r>
              <a:rPr lang="pt-BR" sz="2400" dirty="0" smtClean="0"/>
              <a:t> </a:t>
            </a:r>
            <a:r>
              <a:rPr lang="pt-BR" sz="2400" dirty="0" err="1" smtClean="0"/>
              <a:t>error</a:t>
            </a:r>
            <a:endParaRPr lang="pt-BR" sz="2400" dirty="0" smtClean="0"/>
          </a:p>
          <a:p>
            <a:pPr lvl="1" algn="just"/>
            <a:r>
              <a:rPr lang="pt-BR" sz="2400" dirty="0" smtClean="0"/>
              <a:t>Menos propenso a </a:t>
            </a:r>
            <a:r>
              <a:rPr lang="pt-BR" sz="2400" dirty="0" err="1" smtClean="0"/>
              <a:t>overfitting</a:t>
            </a:r>
            <a:endParaRPr lang="es-PE" sz="2400" dirty="0" smtClean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13</a:t>
            </a:fld>
            <a:endParaRPr lang="es-PE" dirty="0"/>
          </a:p>
        </p:txBody>
      </p:sp>
      <p:pic>
        <p:nvPicPr>
          <p:cNvPr id="6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35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err="1">
                <a:solidFill>
                  <a:schemeClr val="accent1">
                    <a:lumMod val="75000"/>
                  </a:schemeClr>
                </a:solidFill>
              </a:rPr>
              <a:t>Random</a:t>
            </a:r>
            <a:r>
              <a:rPr lang="es-PE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3600" b="1" dirty="0" err="1">
                <a:solidFill>
                  <a:schemeClr val="accent1">
                    <a:lumMod val="75000"/>
                  </a:schemeClr>
                </a:solidFill>
              </a:rPr>
              <a:t>Forest</a:t>
            </a:r>
            <a:endParaRPr lang="es-PE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Autofit/>
          </a:bodyPr>
          <a:lstStyle/>
          <a:p>
            <a:pPr algn="just"/>
            <a:r>
              <a:rPr lang="pt-BR" sz="2800" b="1" i="1" dirty="0" smtClean="0"/>
              <a:t>¿</a:t>
            </a:r>
            <a:r>
              <a:rPr lang="pt-BR" sz="2800" b="1" i="1" dirty="0" err="1" smtClean="0"/>
              <a:t>Cómo</a:t>
            </a:r>
            <a:r>
              <a:rPr lang="pt-BR" sz="2800" b="1" i="1" dirty="0" smtClean="0"/>
              <a:t> funciona?</a:t>
            </a:r>
          </a:p>
          <a:p>
            <a:pPr algn="just"/>
            <a:r>
              <a:rPr lang="en-US" sz="2400" i="1" dirty="0"/>
              <a:t>Draw a random </a:t>
            </a:r>
            <a:r>
              <a:rPr lang="en-US" sz="2400" b="1" i="1" dirty="0"/>
              <a:t>bootstrap </a:t>
            </a:r>
            <a:r>
              <a:rPr lang="en-US" sz="2400" i="1" dirty="0"/>
              <a:t>sample of size </a:t>
            </a:r>
            <a:r>
              <a:rPr lang="en-US" sz="2400" i="1" dirty="0" smtClean="0"/>
              <a:t>N </a:t>
            </a:r>
            <a:r>
              <a:rPr lang="en-US" sz="2400" i="1" dirty="0"/>
              <a:t>(randomly choose n samples </a:t>
            </a:r>
            <a:r>
              <a:rPr lang="en-US" sz="2400" i="1" dirty="0" smtClean="0"/>
              <a:t>from the </a:t>
            </a:r>
            <a:r>
              <a:rPr lang="en-US" sz="2400" i="1" dirty="0"/>
              <a:t>training set with replacement).</a:t>
            </a:r>
          </a:p>
          <a:p>
            <a:pPr algn="just"/>
            <a:r>
              <a:rPr lang="en-US" sz="2400" i="1" dirty="0" smtClean="0"/>
              <a:t>Grow </a:t>
            </a:r>
            <a:r>
              <a:rPr lang="en-US" sz="2400" i="1" dirty="0"/>
              <a:t>a decision tree from the bootstrap sample. At each node:</a:t>
            </a:r>
          </a:p>
          <a:p>
            <a:pPr lvl="1" algn="just"/>
            <a:r>
              <a:rPr lang="en-US" sz="2000" i="1" dirty="0" smtClean="0"/>
              <a:t>Randomly </a:t>
            </a:r>
            <a:r>
              <a:rPr lang="en-US" sz="2000" i="1" dirty="0"/>
              <a:t>select </a:t>
            </a:r>
            <a:r>
              <a:rPr lang="en-US" sz="2000" i="1" dirty="0" smtClean="0"/>
              <a:t>“d” </a:t>
            </a:r>
            <a:r>
              <a:rPr lang="en-US" sz="2000" i="1" dirty="0"/>
              <a:t>features without replacement.</a:t>
            </a:r>
          </a:p>
          <a:p>
            <a:pPr lvl="1" algn="just"/>
            <a:r>
              <a:rPr lang="en-US" sz="2000" i="1" dirty="0" smtClean="0"/>
              <a:t>Split </a:t>
            </a:r>
            <a:r>
              <a:rPr lang="en-US" sz="2000" i="1" dirty="0"/>
              <a:t>the node using the feature that provides the best </a:t>
            </a:r>
            <a:r>
              <a:rPr lang="en-US" sz="2000" i="1" dirty="0" smtClean="0"/>
              <a:t>split according </a:t>
            </a:r>
            <a:r>
              <a:rPr lang="en-US" sz="2000" i="1" dirty="0"/>
              <a:t>to the objective function, for instance, by </a:t>
            </a:r>
            <a:r>
              <a:rPr lang="en-US" sz="2000" i="1" dirty="0" smtClean="0"/>
              <a:t>maximizing </a:t>
            </a:r>
            <a:r>
              <a:rPr lang="es-PE" sz="2000" i="1" dirty="0" err="1" smtClean="0"/>
              <a:t>the</a:t>
            </a:r>
            <a:r>
              <a:rPr lang="es-PE" sz="2000" i="1" dirty="0" smtClean="0"/>
              <a:t> </a:t>
            </a:r>
            <a:r>
              <a:rPr lang="es-PE" sz="2000" i="1" dirty="0" err="1"/>
              <a:t>information</a:t>
            </a:r>
            <a:r>
              <a:rPr lang="es-PE" sz="2000" i="1" dirty="0"/>
              <a:t> </a:t>
            </a:r>
            <a:r>
              <a:rPr lang="es-PE" sz="2000" i="1" dirty="0" err="1"/>
              <a:t>gain</a:t>
            </a:r>
            <a:r>
              <a:rPr lang="es-PE" sz="2000" i="1" dirty="0"/>
              <a:t>.</a:t>
            </a:r>
          </a:p>
          <a:p>
            <a:pPr algn="just"/>
            <a:r>
              <a:rPr lang="en-US" sz="2400" i="1" dirty="0" smtClean="0"/>
              <a:t>Repeat </a:t>
            </a:r>
            <a:r>
              <a:rPr lang="en-US" sz="2400" i="1" dirty="0"/>
              <a:t>the steps 1 to 2 k times.</a:t>
            </a:r>
          </a:p>
          <a:p>
            <a:pPr algn="just"/>
            <a:r>
              <a:rPr lang="en-US" sz="2400" i="1" dirty="0" smtClean="0"/>
              <a:t>Aggregate </a:t>
            </a:r>
            <a:r>
              <a:rPr lang="en-US" sz="2400" i="1" dirty="0"/>
              <a:t>the prediction by each tree to assign the class label by </a:t>
            </a:r>
            <a:r>
              <a:rPr lang="en-US" sz="2400" b="1" i="1" dirty="0" smtClean="0"/>
              <a:t>majority </a:t>
            </a:r>
            <a:r>
              <a:rPr lang="es-PE" sz="2400" b="1" i="1" dirty="0" smtClean="0"/>
              <a:t>vote</a:t>
            </a:r>
            <a:r>
              <a:rPr lang="es-PE" sz="2400" i="1" dirty="0"/>
              <a:t>.</a:t>
            </a:r>
            <a:endParaRPr lang="pt-BR" sz="2400" i="1" dirty="0" smtClean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14</a:t>
            </a:fld>
            <a:endParaRPr lang="es-PE" dirty="0"/>
          </a:p>
        </p:txBody>
      </p:sp>
      <p:pic>
        <p:nvPicPr>
          <p:cNvPr id="6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17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15</a:t>
            </a:fld>
            <a:endParaRPr lang="es-P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32856"/>
            <a:ext cx="5710578" cy="3515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08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err="1">
                <a:solidFill>
                  <a:schemeClr val="accent1">
                    <a:lumMod val="75000"/>
                  </a:schemeClr>
                </a:solidFill>
              </a:rPr>
              <a:t>Random</a:t>
            </a:r>
            <a:r>
              <a:rPr lang="es-PE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3600" b="1" dirty="0" err="1">
                <a:solidFill>
                  <a:schemeClr val="accent1">
                    <a:lumMod val="75000"/>
                  </a:schemeClr>
                </a:solidFill>
              </a:rPr>
              <a:t>Forest</a:t>
            </a:r>
            <a:endParaRPr lang="es-PE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Autofit/>
          </a:bodyPr>
          <a:lstStyle/>
          <a:p>
            <a:pPr algn="just"/>
            <a:r>
              <a:rPr lang="es-PE" sz="3600" b="1" dirty="0" smtClean="0"/>
              <a:t>Ventaja</a:t>
            </a:r>
          </a:p>
          <a:p>
            <a:pPr lvl="1" algn="just"/>
            <a:r>
              <a:rPr lang="es-PE" dirty="0" smtClean="0"/>
              <a:t>Más robusto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err="1" smtClean="0"/>
              <a:t>Desventaja</a:t>
            </a:r>
            <a:endParaRPr lang="pt-BR" b="1" dirty="0" smtClean="0"/>
          </a:p>
          <a:p>
            <a:pPr lvl="1" algn="just"/>
            <a:r>
              <a:rPr lang="pt-BR" dirty="0" smtClean="0"/>
              <a:t>No se </a:t>
            </a:r>
            <a:r>
              <a:rPr lang="pt-BR" dirty="0" err="1" smtClean="0"/>
              <a:t>puede</a:t>
            </a:r>
            <a:r>
              <a:rPr lang="pt-BR" dirty="0" smtClean="0"/>
              <a:t> seguir </a:t>
            </a:r>
            <a:r>
              <a:rPr lang="pt-BR" dirty="0" err="1" smtClean="0"/>
              <a:t>la</a:t>
            </a:r>
            <a:r>
              <a:rPr lang="pt-BR" dirty="0" smtClean="0"/>
              <a:t> lógica como </a:t>
            </a:r>
            <a:r>
              <a:rPr lang="pt-BR" dirty="0" err="1" smtClean="0"/>
              <a:t>en</a:t>
            </a:r>
            <a:r>
              <a:rPr lang="pt-BR" dirty="0" smtClean="0"/>
              <a:t> </a:t>
            </a:r>
            <a:r>
              <a:rPr lang="pt-BR" dirty="0" err="1" smtClean="0"/>
              <a:t>un</a:t>
            </a:r>
            <a:r>
              <a:rPr lang="pt-BR" dirty="0" smtClean="0"/>
              <a:t> </a:t>
            </a:r>
            <a:r>
              <a:rPr lang="pt-BR" dirty="0" err="1" smtClean="0"/>
              <a:t>árbol</a:t>
            </a:r>
            <a:r>
              <a:rPr lang="pt-BR" dirty="0" smtClean="0"/>
              <a:t> de </a:t>
            </a:r>
            <a:r>
              <a:rPr lang="pt-BR" dirty="0" err="1" smtClean="0"/>
              <a:t>decisión</a:t>
            </a:r>
            <a:endParaRPr lang="pt-BR" dirty="0" smtClean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16</a:t>
            </a:fld>
            <a:endParaRPr lang="es-PE" dirty="0"/>
          </a:p>
        </p:txBody>
      </p:sp>
      <p:pic>
        <p:nvPicPr>
          <p:cNvPr id="6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98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err="1">
                <a:solidFill>
                  <a:schemeClr val="accent1">
                    <a:lumMod val="75000"/>
                  </a:schemeClr>
                </a:solidFill>
              </a:rPr>
              <a:t>Random</a:t>
            </a:r>
            <a:r>
              <a:rPr lang="es-PE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3600" b="1" dirty="0" err="1">
                <a:solidFill>
                  <a:schemeClr val="accent1">
                    <a:lumMod val="75000"/>
                  </a:schemeClr>
                </a:solidFill>
              </a:rPr>
              <a:t>Forest</a:t>
            </a:r>
            <a:endParaRPr lang="es-PE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Autofit/>
          </a:bodyPr>
          <a:lstStyle/>
          <a:p>
            <a:pPr algn="just"/>
            <a:endParaRPr lang="es-PE" sz="3600" dirty="0" smtClean="0"/>
          </a:p>
          <a:p>
            <a:pPr algn="just"/>
            <a:r>
              <a:rPr lang="es-PE" sz="3600" b="1" dirty="0" smtClean="0"/>
              <a:t>Detalles</a:t>
            </a:r>
          </a:p>
          <a:p>
            <a:pPr lvl="1" algn="just"/>
            <a:r>
              <a:rPr lang="es-PE" dirty="0" smtClean="0"/>
              <a:t>+ Árboles mejora el performance (mayor variedad de “opiniones”)</a:t>
            </a:r>
          </a:p>
          <a:p>
            <a:pPr lvl="2" algn="just"/>
            <a:r>
              <a:rPr lang="es-PE" dirty="0" smtClean="0"/>
              <a:t>Aumenta el tiempo de entrenamiento</a:t>
            </a:r>
            <a:endParaRPr lang="es-PE" dirty="0"/>
          </a:p>
          <a:p>
            <a:pPr lvl="1" algn="just"/>
            <a:r>
              <a:rPr lang="es-PE" dirty="0" smtClean="0"/>
              <a:t> d normalmente es </a:t>
            </a:r>
            <a:r>
              <a:rPr lang="es-PE" dirty="0" err="1" smtClean="0"/>
              <a:t>sqrt</a:t>
            </a:r>
            <a:r>
              <a:rPr lang="es-PE" dirty="0" smtClean="0"/>
              <a:t>(</a:t>
            </a:r>
            <a:r>
              <a:rPr lang="es-PE" dirty="0" err="1" smtClean="0"/>
              <a:t>total_features</a:t>
            </a:r>
            <a:r>
              <a:rPr lang="es-PE" dirty="0" smtClean="0"/>
              <a:t>)</a:t>
            </a:r>
          </a:p>
          <a:p>
            <a:pPr lvl="2" algn="just"/>
            <a:r>
              <a:rPr lang="es-PE" dirty="0" smtClean="0"/>
              <a:t>Pueden usarse más pero aumenta el tiempo de entrenamiento</a:t>
            </a:r>
            <a:endParaRPr lang="pt-BR" dirty="0" smtClean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17</a:t>
            </a:fld>
            <a:endParaRPr lang="es-PE" dirty="0"/>
          </a:p>
        </p:txBody>
      </p:sp>
      <p:pic>
        <p:nvPicPr>
          <p:cNvPr id="6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61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_tradnl" sz="4000" b="1" dirty="0" err="1" smtClean="0">
                <a:solidFill>
                  <a:schemeClr val="accent1">
                    <a:lumMod val="75000"/>
                  </a:schemeClr>
                </a:solidFill>
              </a:rPr>
              <a:t>Boosting</a:t>
            </a:r>
            <a:endParaRPr lang="es-ES_tradnl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_tradnl" sz="2600" dirty="0" smtClean="0"/>
              <a:t>Combina clasificadores d</a:t>
            </a:r>
            <a:r>
              <a:rPr lang="es-ES" sz="2600" dirty="0" err="1" smtClean="0"/>
              <a:t>ébiles</a:t>
            </a:r>
            <a:r>
              <a:rPr lang="es-ES" sz="2600" dirty="0" smtClean="0"/>
              <a:t> (</a:t>
            </a:r>
            <a:r>
              <a:rPr lang="es-ES" sz="2600" i="1" dirty="0" err="1" smtClean="0"/>
              <a:t>weak</a:t>
            </a:r>
            <a:r>
              <a:rPr lang="es-ES" sz="2600" i="1" dirty="0" smtClean="0"/>
              <a:t> </a:t>
            </a:r>
            <a:r>
              <a:rPr lang="es-ES" sz="2600" i="1" dirty="0" err="1" smtClean="0"/>
              <a:t>learners</a:t>
            </a:r>
            <a:r>
              <a:rPr lang="es-ES" sz="26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2600" dirty="0" smtClean="0"/>
              <a:t>Se enfoca en los datos difíciles de clasificar correctamente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2600" dirty="0" smtClean="0"/>
              <a:t>“Los clasificadores aprenden de sus errores”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_tradnl" sz="2600" dirty="0" smtClean="0"/>
              <a:t>Se usa muestreo aleatorio pero sin reemplazo (a diferencia de </a:t>
            </a:r>
            <a:r>
              <a:rPr lang="es-ES_tradnl" sz="2600" dirty="0" err="1" smtClean="0"/>
              <a:t>Bagging</a:t>
            </a:r>
            <a:r>
              <a:rPr lang="es-ES_tradnl" sz="2600" dirty="0" smtClean="0"/>
              <a:t>)</a:t>
            </a:r>
          </a:p>
          <a:p>
            <a:r>
              <a:rPr lang="es-ES_tradnl" sz="2600" dirty="0" smtClean="0"/>
              <a:t>Puede </a:t>
            </a:r>
            <a:r>
              <a:rPr lang="es-ES_tradnl" sz="2600" dirty="0"/>
              <a:t>reducir el error de </a:t>
            </a:r>
            <a:r>
              <a:rPr lang="es-ES_tradnl" sz="2600" dirty="0" err="1"/>
              <a:t>bias</a:t>
            </a:r>
            <a:r>
              <a:rPr lang="es-ES_tradnl" sz="2600" dirty="0"/>
              <a:t> y </a:t>
            </a:r>
            <a:r>
              <a:rPr lang="es-ES_tradnl" sz="2600" dirty="0" err="1"/>
              <a:t>tambi</a:t>
            </a:r>
            <a:r>
              <a:rPr lang="es-ES" sz="2600" dirty="0" err="1"/>
              <a:t>én</a:t>
            </a:r>
            <a:r>
              <a:rPr lang="es-ES" sz="2600" dirty="0"/>
              <a:t> el de </a:t>
            </a:r>
            <a:r>
              <a:rPr lang="es-ES" sz="2600" dirty="0" smtClean="0"/>
              <a:t>varianza</a:t>
            </a:r>
            <a:endParaRPr lang="es-ES_tradnl" sz="2600" dirty="0"/>
          </a:p>
        </p:txBody>
      </p:sp>
      <p:pic>
        <p:nvPicPr>
          <p:cNvPr id="4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7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_tradnl" sz="3600" b="1" dirty="0" err="1" smtClean="0">
                <a:solidFill>
                  <a:schemeClr val="accent1">
                    <a:lumMod val="75000"/>
                  </a:schemeClr>
                </a:solidFill>
              </a:rPr>
              <a:t>Boosting</a:t>
            </a:r>
            <a:r>
              <a:rPr lang="es-ES_tradnl" sz="36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br>
              <a:rPr lang="es-ES_tradnl" sz="36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_tradnl" sz="2800" b="1" dirty="0" err="1" smtClean="0">
                <a:solidFill>
                  <a:schemeClr val="accent1">
                    <a:lumMod val="75000"/>
                  </a:schemeClr>
                </a:solidFill>
              </a:rPr>
              <a:t>Formulaci</a:t>
            </a:r>
            <a:r>
              <a:rPr lang="es-ES" sz="2800" b="1" dirty="0" err="1" smtClean="0">
                <a:solidFill>
                  <a:schemeClr val="accent1">
                    <a:lumMod val="75000"/>
                  </a:schemeClr>
                </a:solidFill>
              </a:rPr>
              <a:t>ón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 inicial</a:t>
            </a:r>
            <a:endParaRPr lang="es-ES_tradnl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_tradnl" sz="2400" dirty="0" err="1"/>
              <a:t>Draw</a:t>
            </a:r>
            <a:r>
              <a:rPr lang="es-ES_tradnl" sz="2400" dirty="0"/>
              <a:t> a </a:t>
            </a:r>
            <a:r>
              <a:rPr lang="es-ES_tradnl" sz="2400" b="1" dirty="0" err="1"/>
              <a:t>random</a:t>
            </a:r>
            <a:r>
              <a:rPr lang="es-ES_tradnl" sz="2400" b="1" dirty="0"/>
              <a:t> </a:t>
            </a:r>
            <a:r>
              <a:rPr lang="es-ES_tradnl" sz="2400" b="1" dirty="0" err="1"/>
              <a:t>subset</a:t>
            </a:r>
            <a:r>
              <a:rPr lang="es-ES_tradnl" sz="2400" b="1" dirty="0"/>
              <a:t> </a:t>
            </a:r>
            <a:r>
              <a:rPr lang="es-ES_tradnl" sz="2400" dirty="0"/>
              <a:t>of training </a:t>
            </a:r>
            <a:r>
              <a:rPr lang="es-ES_tradnl" sz="2400" dirty="0" err="1"/>
              <a:t>samples</a:t>
            </a:r>
            <a:r>
              <a:rPr lang="es-ES_tradnl" sz="2400" dirty="0"/>
              <a:t> </a:t>
            </a:r>
            <a:r>
              <a:rPr lang="es-ES_tradnl" sz="2400" i="1" dirty="0"/>
              <a:t>d</a:t>
            </a:r>
            <a:r>
              <a:rPr lang="es-ES_tradnl" sz="2400" baseline="-25000" dirty="0"/>
              <a:t>1</a:t>
            </a:r>
            <a:r>
              <a:rPr lang="es-ES_tradnl" sz="2400" dirty="0"/>
              <a:t> </a:t>
            </a:r>
            <a:r>
              <a:rPr lang="es-ES_tradnl" sz="2400" b="1" dirty="0" err="1"/>
              <a:t>without</a:t>
            </a:r>
            <a:r>
              <a:rPr lang="es-ES_tradnl" sz="2400" b="1" dirty="0"/>
              <a:t> </a:t>
            </a:r>
            <a:r>
              <a:rPr lang="es-ES_tradnl" sz="2400" b="1" dirty="0" err="1"/>
              <a:t>replacement</a:t>
            </a:r>
            <a:r>
              <a:rPr lang="es-ES_tradnl" sz="2400" dirty="0"/>
              <a:t> </a:t>
            </a:r>
            <a:r>
              <a:rPr lang="es-ES_tradnl" sz="2400" dirty="0" err="1"/>
              <a:t>from</a:t>
            </a:r>
            <a:r>
              <a:rPr lang="es-ES_tradnl" sz="2400" dirty="0"/>
              <a:t> </a:t>
            </a:r>
            <a:r>
              <a:rPr lang="es-ES_tradnl" sz="2400" dirty="0" err="1"/>
              <a:t>the</a:t>
            </a:r>
            <a:r>
              <a:rPr lang="es-ES_tradnl" sz="2400" dirty="0"/>
              <a:t> training set </a:t>
            </a:r>
            <a:r>
              <a:rPr lang="es-ES_tradnl" sz="2400" i="1" dirty="0"/>
              <a:t>D </a:t>
            </a:r>
            <a:r>
              <a:rPr lang="es-ES_tradnl" sz="2400" dirty="0"/>
              <a:t>to </a:t>
            </a:r>
            <a:r>
              <a:rPr lang="es-ES_tradnl" sz="2400" dirty="0" err="1"/>
              <a:t>train</a:t>
            </a:r>
            <a:r>
              <a:rPr lang="es-ES_tradnl" sz="2400" dirty="0"/>
              <a:t> a </a:t>
            </a:r>
            <a:r>
              <a:rPr lang="es-ES_tradnl" sz="2400" dirty="0" err="1"/>
              <a:t>weak</a:t>
            </a:r>
            <a:r>
              <a:rPr lang="es-ES_tradnl" sz="2400" dirty="0"/>
              <a:t> </a:t>
            </a:r>
            <a:r>
              <a:rPr lang="es-ES_tradnl" sz="2400" dirty="0" err="1"/>
              <a:t>learner</a:t>
            </a:r>
            <a:r>
              <a:rPr lang="es-ES_tradnl" sz="2400" dirty="0"/>
              <a:t> </a:t>
            </a:r>
            <a:r>
              <a:rPr lang="es-ES_tradnl" sz="2400" i="1" dirty="0"/>
              <a:t>C</a:t>
            </a:r>
            <a:r>
              <a:rPr lang="es-ES_tradnl" sz="2400" baseline="-25000" dirty="0"/>
              <a:t>1</a:t>
            </a:r>
            <a:r>
              <a:rPr lang="es-ES_tradnl" sz="2400" dirty="0"/>
              <a:t> . 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400" dirty="0" err="1"/>
              <a:t>Draw</a:t>
            </a:r>
            <a:r>
              <a:rPr lang="es-ES_tradnl" sz="2400" dirty="0"/>
              <a:t> </a:t>
            </a:r>
            <a:r>
              <a:rPr lang="es-ES_tradnl" sz="2400" dirty="0" err="1"/>
              <a:t>second</a:t>
            </a:r>
            <a:r>
              <a:rPr lang="es-ES_tradnl" sz="2400" dirty="0"/>
              <a:t> </a:t>
            </a:r>
            <a:r>
              <a:rPr lang="es-ES_tradnl" sz="2400" dirty="0" err="1"/>
              <a:t>random</a:t>
            </a:r>
            <a:r>
              <a:rPr lang="es-ES_tradnl" sz="2400" dirty="0"/>
              <a:t> training </a:t>
            </a:r>
            <a:r>
              <a:rPr lang="es-ES_tradnl" sz="2400" dirty="0" err="1"/>
              <a:t>subset</a:t>
            </a:r>
            <a:r>
              <a:rPr lang="es-ES_tradnl" sz="2400" dirty="0"/>
              <a:t> </a:t>
            </a:r>
            <a:r>
              <a:rPr lang="es-ES_tradnl" sz="2400" i="1" dirty="0"/>
              <a:t>d</a:t>
            </a:r>
            <a:r>
              <a:rPr lang="es-ES_tradnl" sz="2400" baseline="-25000" dirty="0"/>
              <a:t>2</a:t>
            </a:r>
            <a:r>
              <a:rPr lang="es-ES_tradnl" sz="2400" dirty="0"/>
              <a:t> </a:t>
            </a:r>
            <a:r>
              <a:rPr lang="es-ES_tradnl" sz="2400" dirty="0" err="1"/>
              <a:t>without</a:t>
            </a:r>
            <a:r>
              <a:rPr lang="es-ES_tradnl" sz="2400" dirty="0"/>
              <a:t> </a:t>
            </a:r>
            <a:r>
              <a:rPr lang="es-ES_tradnl" sz="2400" dirty="0" err="1"/>
              <a:t>replacement</a:t>
            </a:r>
            <a:r>
              <a:rPr lang="es-ES_tradnl" sz="2400" dirty="0"/>
              <a:t> </a:t>
            </a:r>
            <a:r>
              <a:rPr lang="es-ES_tradnl" sz="2400" dirty="0" err="1"/>
              <a:t>from</a:t>
            </a:r>
            <a:r>
              <a:rPr lang="es-ES_tradnl" sz="2400" dirty="0"/>
              <a:t> </a:t>
            </a:r>
            <a:r>
              <a:rPr lang="es-ES_tradnl" sz="2400" dirty="0" err="1"/>
              <a:t>the</a:t>
            </a:r>
            <a:r>
              <a:rPr lang="es-ES_tradnl" sz="2400" dirty="0"/>
              <a:t> training set and </a:t>
            </a:r>
            <a:r>
              <a:rPr lang="es-ES_tradnl" sz="2400" b="1" dirty="0" err="1"/>
              <a:t>add</a:t>
            </a:r>
            <a:r>
              <a:rPr lang="es-ES_tradnl" sz="2400" b="1" dirty="0"/>
              <a:t> 50 </a:t>
            </a:r>
            <a:r>
              <a:rPr lang="es-ES_tradnl" sz="2400" b="1" dirty="0" err="1"/>
              <a:t>percent</a:t>
            </a:r>
            <a:r>
              <a:rPr lang="es-ES_tradnl" sz="2400" b="1" dirty="0"/>
              <a:t> of </a:t>
            </a:r>
            <a:r>
              <a:rPr lang="es-ES_tradnl" sz="2400" b="1" dirty="0" err="1"/>
              <a:t>the</a:t>
            </a:r>
            <a:r>
              <a:rPr lang="es-ES_tradnl" sz="2400" b="1" dirty="0"/>
              <a:t> </a:t>
            </a:r>
            <a:r>
              <a:rPr lang="es-ES_tradnl" sz="2400" b="1" dirty="0" err="1"/>
              <a:t>samples</a:t>
            </a:r>
            <a:r>
              <a:rPr lang="es-ES_tradnl" sz="2400" b="1" dirty="0"/>
              <a:t> </a:t>
            </a:r>
            <a:r>
              <a:rPr lang="es-ES_tradnl" sz="2400" b="1" dirty="0" err="1"/>
              <a:t>that</a:t>
            </a:r>
            <a:r>
              <a:rPr lang="es-ES_tradnl" sz="2400" b="1" dirty="0"/>
              <a:t> </a:t>
            </a:r>
            <a:r>
              <a:rPr lang="es-ES_tradnl" sz="2400" b="1" dirty="0" err="1"/>
              <a:t>were</a:t>
            </a:r>
            <a:r>
              <a:rPr lang="es-ES_tradnl" sz="2400" b="1" dirty="0"/>
              <a:t> </a:t>
            </a:r>
            <a:r>
              <a:rPr lang="es-ES_tradnl" sz="2400" b="1" dirty="0" err="1"/>
              <a:t>previously</a:t>
            </a:r>
            <a:r>
              <a:rPr lang="es-ES_tradnl" sz="2400" b="1" dirty="0"/>
              <a:t> </a:t>
            </a:r>
            <a:r>
              <a:rPr lang="es-ES_tradnl" sz="2400" b="1" dirty="0" err="1" smtClean="0"/>
              <a:t>misclassified</a:t>
            </a:r>
            <a:r>
              <a:rPr lang="es-ES_tradnl" sz="2400" b="1" dirty="0" smtClean="0"/>
              <a:t> </a:t>
            </a:r>
            <a:r>
              <a:rPr lang="es-ES_tradnl" sz="2400" dirty="0"/>
              <a:t>to </a:t>
            </a:r>
            <a:r>
              <a:rPr lang="es-ES_tradnl" sz="2400" dirty="0" err="1"/>
              <a:t>train</a:t>
            </a:r>
            <a:r>
              <a:rPr lang="es-ES_tradnl" sz="2400" dirty="0"/>
              <a:t> a </a:t>
            </a:r>
            <a:r>
              <a:rPr lang="es-ES_tradnl" sz="2400" dirty="0" err="1"/>
              <a:t>weak</a:t>
            </a:r>
            <a:r>
              <a:rPr lang="es-ES_tradnl" sz="2400" dirty="0"/>
              <a:t> </a:t>
            </a:r>
            <a:r>
              <a:rPr lang="es-ES_tradnl" sz="2400" dirty="0" err="1"/>
              <a:t>learner</a:t>
            </a:r>
            <a:r>
              <a:rPr lang="es-ES_tradnl" sz="2400" dirty="0"/>
              <a:t> </a:t>
            </a:r>
            <a:r>
              <a:rPr lang="es-ES_tradnl" sz="2400" i="1" dirty="0"/>
              <a:t>C</a:t>
            </a:r>
            <a:r>
              <a:rPr lang="es-ES_tradnl" sz="2400" baseline="-25000" dirty="0"/>
              <a:t>2</a:t>
            </a:r>
            <a:r>
              <a:rPr lang="es-ES_tradnl" sz="2400" dirty="0"/>
              <a:t> . 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400" b="1" dirty="0" err="1"/>
              <a:t>Find</a:t>
            </a:r>
            <a:r>
              <a:rPr lang="es-ES_tradnl" sz="2400" b="1" dirty="0"/>
              <a:t> </a:t>
            </a:r>
            <a:r>
              <a:rPr lang="es-ES_tradnl" sz="2400" b="1" dirty="0" err="1"/>
              <a:t>the</a:t>
            </a:r>
            <a:r>
              <a:rPr lang="es-ES_tradnl" sz="2400" b="1" dirty="0"/>
              <a:t> training </a:t>
            </a:r>
            <a:r>
              <a:rPr lang="es-ES_tradnl" sz="2400" b="1" dirty="0" err="1"/>
              <a:t>samples</a:t>
            </a:r>
            <a:r>
              <a:rPr lang="es-ES_tradnl" sz="2400" b="1" dirty="0"/>
              <a:t> </a:t>
            </a:r>
            <a:r>
              <a:rPr lang="es-ES_tradnl" sz="2400" i="1" dirty="0"/>
              <a:t>d</a:t>
            </a:r>
            <a:r>
              <a:rPr lang="es-ES_tradnl" sz="2400" baseline="-25000" dirty="0"/>
              <a:t>3</a:t>
            </a:r>
            <a:r>
              <a:rPr lang="es-ES_tradnl" sz="2400" dirty="0"/>
              <a:t> in </a:t>
            </a:r>
            <a:r>
              <a:rPr lang="es-ES_tradnl" sz="2400" dirty="0" err="1"/>
              <a:t>the</a:t>
            </a:r>
            <a:r>
              <a:rPr lang="es-ES_tradnl" sz="2400" dirty="0"/>
              <a:t> training set </a:t>
            </a:r>
            <a:r>
              <a:rPr lang="es-ES_tradnl" sz="2400" i="1" dirty="0"/>
              <a:t>D </a:t>
            </a:r>
            <a:r>
              <a:rPr lang="es-ES_tradnl" sz="2400" b="1" dirty="0" err="1"/>
              <a:t>on</a:t>
            </a:r>
            <a:r>
              <a:rPr lang="es-ES_tradnl" sz="2400" b="1" dirty="0"/>
              <a:t> </a:t>
            </a:r>
            <a:r>
              <a:rPr lang="es-ES_tradnl" sz="2400" b="1" dirty="0" err="1"/>
              <a:t>which</a:t>
            </a:r>
            <a:r>
              <a:rPr lang="es-ES_tradnl" sz="2400" b="1" dirty="0"/>
              <a:t> </a:t>
            </a:r>
            <a:r>
              <a:rPr lang="es-ES_tradnl" sz="2400" b="1" i="1" dirty="0"/>
              <a:t>C</a:t>
            </a:r>
            <a:r>
              <a:rPr lang="es-ES_tradnl" sz="2400" b="1" baseline="-25000" dirty="0"/>
              <a:t>1</a:t>
            </a:r>
            <a:r>
              <a:rPr lang="es-ES_tradnl" sz="2400" b="1" dirty="0"/>
              <a:t> and </a:t>
            </a:r>
            <a:r>
              <a:rPr lang="es-ES_tradnl" sz="2400" b="1" i="1" dirty="0"/>
              <a:t>C</a:t>
            </a:r>
            <a:r>
              <a:rPr lang="es-ES_tradnl" sz="2400" b="1" baseline="-25000" dirty="0"/>
              <a:t>2</a:t>
            </a:r>
            <a:r>
              <a:rPr lang="es-ES_tradnl" sz="2400" b="1" dirty="0"/>
              <a:t> </a:t>
            </a:r>
            <a:r>
              <a:rPr lang="es-ES_tradnl" sz="2400" b="1" dirty="0" err="1"/>
              <a:t>disagree</a:t>
            </a:r>
            <a:r>
              <a:rPr lang="es-ES_tradnl" sz="2400" dirty="0"/>
              <a:t> to </a:t>
            </a:r>
            <a:r>
              <a:rPr lang="es-ES_tradnl" sz="2400" dirty="0" err="1"/>
              <a:t>train</a:t>
            </a:r>
            <a:r>
              <a:rPr lang="es-ES_tradnl" sz="2400" dirty="0"/>
              <a:t> a </a:t>
            </a:r>
            <a:r>
              <a:rPr lang="es-ES_tradnl" sz="2400" dirty="0" err="1"/>
              <a:t>third</a:t>
            </a:r>
            <a:r>
              <a:rPr lang="es-ES_tradnl" sz="2400" dirty="0"/>
              <a:t> </a:t>
            </a:r>
            <a:r>
              <a:rPr lang="es-ES_tradnl" sz="2400" dirty="0" err="1"/>
              <a:t>weak</a:t>
            </a:r>
            <a:r>
              <a:rPr lang="es-ES_tradnl" sz="2400" dirty="0"/>
              <a:t> </a:t>
            </a:r>
            <a:r>
              <a:rPr lang="es-ES_tradnl" sz="2400" dirty="0" err="1"/>
              <a:t>learner</a:t>
            </a:r>
            <a:r>
              <a:rPr lang="es-ES_tradnl" sz="2400" dirty="0"/>
              <a:t> </a:t>
            </a:r>
            <a:r>
              <a:rPr lang="es-ES_tradnl" sz="2400" i="1" dirty="0"/>
              <a:t>C</a:t>
            </a:r>
            <a:r>
              <a:rPr lang="es-ES_tradnl" sz="2400" baseline="-25000" dirty="0"/>
              <a:t>3</a:t>
            </a:r>
            <a:r>
              <a:rPr lang="es-ES_tradnl" sz="2400" dirty="0"/>
              <a:t> . 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400" dirty="0"/>
              <a:t>Combine </a:t>
            </a:r>
            <a:r>
              <a:rPr lang="es-ES_tradnl" sz="2400" dirty="0" err="1"/>
              <a:t>the</a:t>
            </a:r>
            <a:r>
              <a:rPr lang="es-ES_tradnl" sz="2400" dirty="0"/>
              <a:t> </a:t>
            </a:r>
            <a:r>
              <a:rPr lang="es-ES_tradnl" sz="2400" dirty="0" err="1"/>
              <a:t>weak</a:t>
            </a:r>
            <a:r>
              <a:rPr lang="es-ES_tradnl" sz="2400" dirty="0"/>
              <a:t> </a:t>
            </a:r>
            <a:r>
              <a:rPr lang="es-ES_tradnl" sz="2400" dirty="0" err="1"/>
              <a:t>learners</a:t>
            </a:r>
            <a:r>
              <a:rPr lang="es-ES_tradnl" sz="2400" dirty="0"/>
              <a:t> </a:t>
            </a:r>
            <a:r>
              <a:rPr lang="es-ES_tradnl" sz="2400" i="1" dirty="0"/>
              <a:t>C</a:t>
            </a:r>
            <a:r>
              <a:rPr lang="es-ES_tradnl" sz="2400" baseline="-25000" dirty="0"/>
              <a:t>1</a:t>
            </a:r>
            <a:r>
              <a:rPr lang="es-ES_tradnl" sz="2400" dirty="0"/>
              <a:t> , </a:t>
            </a:r>
            <a:r>
              <a:rPr lang="es-ES_tradnl" sz="2400" i="1" dirty="0"/>
              <a:t>C</a:t>
            </a:r>
            <a:r>
              <a:rPr lang="es-ES_tradnl" sz="2400" baseline="-25000" dirty="0"/>
              <a:t>2</a:t>
            </a:r>
            <a:r>
              <a:rPr lang="es-ES_tradnl" sz="2400" dirty="0"/>
              <a:t> , and </a:t>
            </a:r>
            <a:r>
              <a:rPr lang="es-ES_tradnl" sz="2400" i="1" dirty="0"/>
              <a:t>C</a:t>
            </a:r>
            <a:r>
              <a:rPr lang="es-ES_tradnl" sz="2400" baseline="-25000" dirty="0"/>
              <a:t>3</a:t>
            </a:r>
            <a:r>
              <a:rPr lang="es-ES_tradnl" sz="2400" dirty="0"/>
              <a:t> </a:t>
            </a:r>
            <a:r>
              <a:rPr lang="es-ES_tradnl" sz="2400" dirty="0" err="1"/>
              <a:t>via</a:t>
            </a:r>
            <a:r>
              <a:rPr lang="es-ES_tradnl" sz="2400" dirty="0"/>
              <a:t> </a:t>
            </a:r>
            <a:r>
              <a:rPr lang="es-ES_tradnl" sz="2400" dirty="0" err="1"/>
              <a:t>majority</a:t>
            </a:r>
            <a:r>
              <a:rPr lang="es-ES_tradnl" sz="2400" dirty="0"/>
              <a:t> </a:t>
            </a:r>
            <a:r>
              <a:rPr lang="es-ES_tradnl" sz="2400" dirty="0" err="1"/>
              <a:t>voting</a:t>
            </a:r>
            <a:r>
              <a:rPr lang="es-ES_tradnl" sz="2400" dirty="0"/>
              <a:t>. </a:t>
            </a:r>
          </a:p>
        </p:txBody>
      </p:sp>
      <p:pic>
        <p:nvPicPr>
          <p:cNvPr id="4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05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</a:t>
            </a:r>
            <a:endParaRPr lang="es-PE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pPr algn="just"/>
            <a:r>
              <a:rPr lang="es-PE" dirty="0" smtClean="0"/>
              <a:t>Aprender conceptos relacionados a Ensamble de Algoritmos de Aprendizaje</a:t>
            </a:r>
          </a:p>
          <a:p>
            <a:pPr lvl="1" algn="just"/>
            <a:r>
              <a:rPr lang="es-PE" dirty="0" err="1" smtClean="0"/>
              <a:t>Majority</a:t>
            </a:r>
            <a:r>
              <a:rPr lang="es-PE" dirty="0" smtClean="0"/>
              <a:t> </a:t>
            </a:r>
            <a:r>
              <a:rPr lang="es-PE" dirty="0" err="1" smtClean="0"/>
              <a:t>Voting</a:t>
            </a:r>
            <a:endParaRPr lang="es-PE" dirty="0" smtClean="0"/>
          </a:p>
          <a:p>
            <a:pPr lvl="1" algn="just"/>
            <a:r>
              <a:rPr lang="es-PE" i="1" dirty="0" err="1" smtClean="0"/>
              <a:t>Boosting</a:t>
            </a:r>
            <a:endParaRPr lang="es-PE" i="1" dirty="0" smtClean="0"/>
          </a:p>
          <a:p>
            <a:pPr lvl="1" algn="just"/>
            <a:r>
              <a:rPr lang="es-PE" i="1" dirty="0" err="1" smtClean="0"/>
              <a:t>Bagging</a:t>
            </a:r>
            <a:endParaRPr lang="es-PE" i="1" dirty="0" smtClean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2</a:t>
            </a:fld>
            <a:endParaRPr lang="es-PE"/>
          </a:p>
        </p:txBody>
      </p:sp>
      <p:pic>
        <p:nvPicPr>
          <p:cNvPr id="6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39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_tradnl" sz="3600" b="1" dirty="0" err="1" smtClean="0">
                <a:solidFill>
                  <a:schemeClr val="accent1">
                    <a:lumMod val="75000"/>
                  </a:schemeClr>
                </a:solidFill>
              </a:rPr>
              <a:t>Adaboost</a:t>
            </a:r>
            <a:r>
              <a:rPr lang="es-ES_tradnl" sz="3600" b="1" dirty="0" smtClean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s-ES_tradnl" sz="3600" b="1" dirty="0" err="1" smtClean="0">
                <a:solidFill>
                  <a:schemeClr val="accent1">
                    <a:lumMod val="75000"/>
                  </a:schemeClr>
                </a:solidFill>
              </a:rPr>
              <a:t>Ada</a:t>
            </a:r>
            <a:r>
              <a:rPr lang="es-ES_tradnl" sz="3600" dirty="0" err="1" smtClean="0">
                <a:solidFill>
                  <a:schemeClr val="accent1">
                    <a:lumMod val="75000"/>
                  </a:schemeClr>
                </a:solidFill>
              </a:rPr>
              <a:t>ptive</a:t>
            </a:r>
            <a:r>
              <a:rPr lang="es-ES_tradnl" sz="3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_tradnl" sz="3600" b="1" dirty="0" err="1" smtClean="0">
                <a:solidFill>
                  <a:schemeClr val="accent1">
                    <a:lumMod val="75000"/>
                  </a:schemeClr>
                </a:solidFill>
              </a:rPr>
              <a:t>boos</a:t>
            </a:r>
            <a:r>
              <a:rPr lang="es-ES_tradnl" sz="3600" dirty="0" err="1" smtClean="0">
                <a:solidFill>
                  <a:schemeClr val="accent1">
                    <a:lumMod val="75000"/>
                  </a:schemeClr>
                </a:solidFill>
              </a:rPr>
              <a:t>ting</a:t>
            </a:r>
            <a:r>
              <a:rPr lang="es-ES_tradnl" sz="36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s-ES_tradnl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PE" dirty="0" smtClean="0"/>
          </a:p>
          <a:p>
            <a:pPr algn="just"/>
            <a:r>
              <a:rPr lang="es-PE" dirty="0" err="1" smtClean="0"/>
              <a:t>AdaBoost</a:t>
            </a:r>
            <a:r>
              <a:rPr lang="es-PE" dirty="0" smtClean="0"/>
              <a:t> uses </a:t>
            </a:r>
            <a:r>
              <a:rPr lang="en-US" dirty="0" smtClean="0"/>
              <a:t>the </a:t>
            </a:r>
            <a:r>
              <a:rPr lang="en-US" b="1" dirty="0"/>
              <a:t>complete training </a:t>
            </a:r>
            <a:r>
              <a:rPr lang="en-US" dirty="0"/>
              <a:t>set to </a:t>
            </a:r>
            <a:r>
              <a:rPr lang="en-US" b="1" dirty="0"/>
              <a:t>train the weak learners </a:t>
            </a:r>
            <a:r>
              <a:rPr lang="en-US" dirty="0"/>
              <a:t>where the training </a:t>
            </a:r>
            <a:r>
              <a:rPr lang="en-US" b="1" dirty="0"/>
              <a:t>samples </a:t>
            </a:r>
            <a:r>
              <a:rPr lang="en-US" b="1" dirty="0" smtClean="0"/>
              <a:t>are reweighted </a:t>
            </a:r>
            <a:r>
              <a:rPr lang="en-US" dirty="0"/>
              <a:t>in </a:t>
            </a:r>
            <a:r>
              <a:rPr lang="en-US" b="1" dirty="0"/>
              <a:t>each iteration to build a strong classifier</a:t>
            </a:r>
            <a:r>
              <a:rPr lang="en-US" dirty="0"/>
              <a:t> that learns from the </a:t>
            </a:r>
            <a:r>
              <a:rPr lang="en-US" dirty="0" smtClean="0"/>
              <a:t>mistakes of </a:t>
            </a:r>
            <a:r>
              <a:rPr lang="en-US" dirty="0"/>
              <a:t>the previous weak learners in the ensemble.</a:t>
            </a:r>
            <a:endParaRPr lang="es-ES" dirty="0"/>
          </a:p>
        </p:txBody>
      </p:sp>
      <p:pic>
        <p:nvPicPr>
          <p:cNvPr id="4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17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b="1" dirty="0" err="1">
                <a:solidFill>
                  <a:schemeClr val="accent1">
                    <a:lumMod val="75000"/>
                  </a:schemeClr>
                </a:solidFill>
              </a:rPr>
              <a:t>Adaboost</a:t>
            </a:r>
            <a:endParaRPr lang="es-ES_tradn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28" y="1500189"/>
            <a:ext cx="5858744" cy="5062537"/>
          </a:xfrm>
        </p:spPr>
      </p:pic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337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b="1" dirty="0" smtClean="0">
                <a:solidFill>
                  <a:schemeClr val="accent1">
                    <a:lumMod val="75000"/>
                  </a:schemeClr>
                </a:solidFill>
              </a:rPr>
              <a:t>Resumen</a:t>
            </a:r>
            <a:endParaRPr lang="es-ES_tradnl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400" dirty="0" smtClean="0"/>
              <a:t>Se busca combinar diferentes modelos de </a:t>
            </a:r>
            <a:r>
              <a:rPr lang="es-ES_tradnl" sz="2400" dirty="0" err="1" smtClean="0"/>
              <a:t>clasificaci</a:t>
            </a:r>
            <a:r>
              <a:rPr lang="es-ES" sz="2400" dirty="0" err="1" smtClean="0"/>
              <a:t>ón</a:t>
            </a:r>
            <a:r>
              <a:rPr lang="es-ES" sz="2400" dirty="0" smtClean="0"/>
              <a:t> para reducir sus debilidades individuales (</a:t>
            </a:r>
            <a:r>
              <a:rPr lang="es-ES" sz="2400" dirty="0" err="1" smtClean="0"/>
              <a:t>bias</a:t>
            </a:r>
            <a:r>
              <a:rPr lang="es-ES" sz="2400" dirty="0" smtClean="0"/>
              <a:t>, varianza)</a:t>
            </a:r>
          </a:p>
          <a:p>
            <a:r>
              <a:rPr lang="es-ES" sz="2400" dirty="0" smtClean="0"/>
              <a:t>Suele generar modelos estables y potentes, atractivos para las organizaciones que buscan aplicaciones y sobretodo en competiciones de ML.</a:t>
            </a:r>
          </a:p>
          <a:p>
            <a:r>
              <a:rPr lang="es-ES" sz="2400" b="1" dirty="0" err="1" smtClean="0"/>
              <a:t>Majority</a:t>
            </a:r>
            <a:r>
              <a:rPr lang="es-ES" sz="2400" b="1" dirty="0" smtClean="0"/>
              <a:t> Vote </a:t>
            </a:r>
            <a:r>
              <a:rPr lang="es-ES" sz="2400" b="1" dirty="0" err="1" smtClean="0"/>
              <a:t>Classiffier</a:t>
            </a:r>
            <a:r>
              <a:rPr lang="es-ES" sz="2400" dirty="0" smtClean="0"/>
              <a:t>: nos </a:t>
            </a:r>
            <a:r>
              <a:rPr lang="es-ES" sz="2400" dirty="0" smtClean="0"/>
              <a:t>permite combinar </a:t>
            </a:r>
            <a:r>
              <a:rPr lang="es-ES" sz="2400" dirty="0" smtClean="0"/>
              <a:t>los resultados de diferentes clasificadores.</a:t>
            </a:r>
          </a:p>
          <a:p>
            <a:r>
              <a:rPr lang="es-ES" sz="2400" b="1" dirty="0" err="1" smtClean="0"/>
              <a:t>Bagging</a:t>
            </a:r>
            <a:r>
              <a:rPr lang="es-ES" sz="2400" dirty="0" smtClean="0"/>
              <a:t>: técnica útil para reducir la varianza usando </a:t>
            </a:r>
            <a:r>
              <a:rPr lang="es-ES" sz="2400" i="1" dirty="0" err="1" smtClean="0"/>
              <a:t>bootstrap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samples</a:t>
            </a:r>
            <a:r>
              <a:rPr lang="es-ES" sz="2400" dirty="0" smtClean="0"/>
              <a:t>.</a:t>
            </a:r>
          </a:p>
          <a:p>
            <a:r>
              <a:rPr lang="es-ES" sz="2400" b="1" dirty="0" err="1" smtClean="0"/>
              <a:t>Boosting</a:t>
            </a:r>
            <a:r>
              <a:rPr lang="es-ES" sz="2400" dirty="0" smtClean="0"/>
              <a:t> (</a:t>
            </a:r>
            <a:r>
              <a:rPr lang="es-ES" sz="2400" b="1" dirty="0" err="1" smtClean="0"/>
              <a:t>Adaboost</a:t>
            </a:r>
            <a:r>
              <a:rPr lang="es-ES" sz="2400" dirty="0" smtClean="0"/>
              <a:t>): refuerza los clasificadores débiles para que aprendan de sus errores</a:t>
            </a:r>
          </a:p>
          <a:p>
            <a:endParaRPr lang="es-ES_tradnl" sz="2400" dirty="0"/>
          </a:p>
        </p:txBody>
      </p:sp>
      <p:pic>
        <p:nvPicPr>
          <p:cNvPr id="4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147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s-PE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 algn="ctr">
              <a:buNone/>
            </a:pPr>
            <a:r>
              <a:rPr lang="es-P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</a:t>
            </a:r>
            <a:r>
              <a:rPr lang="es-P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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23</a:t>
            </a:fld>
            <a:endParaRPr lang="es-PE"/>
          </a:p>
        </p:txBody>
      </p:sp>
      <p:pic>
        <p:nvPicPr>
          <p:cNvPr id="6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32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s-PE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b="1" dirty="0" smtClean="0"/>
              <a:t>Introducción</a:t>
            </a:r>
          </a:p>
          <a:p>
            <a:r>
              <a:rPr lang="es-PE" b="1" i="1" dirty="0" err="1" smtClean="0"/>
              <a:t>Majority</a:t>
            </a:r>
            <a:r>
              <a:rPr lang="es-PE" b="1" i="1" dirty="0" smtClean="0"/>
              <a:t> </a:t>
            </a:r>
            <a:r>
              <a:rPr lang="es-PE" b="1" i="1" dirty="0" err="1" smtClean="0"/>
              <a:t>Voting</a:t>
            </a:r>
            <a:endParaRPr lang="es-PE" b="1" i="1" dirty="0" smtClean="0"/>
          </a:p>
          <a:p>
            <a:r>
              <a:rPr lang="es-PE" b="1" dirty="0" err="1" smtClean="0"/>
              <a:t>Bagging</a:t>
            </a:r>
            <a:endParaRPr lang="es-PE" b="1" dirty="0" smtClean="0"/>
          </a:p>
          <a:p>
            <a:r>
              <a:rPr lang="es-PE" b="1" dirty="0" err="1" smtClean="0"/>
              <a:t>Boosting</a:t>
            </a:r>
            <a:endParaRPr lang="es-PE" b="1" dirty="0" smtClean="0"/>
          </a:p>
          <a:p>
            <a:endParaRPr lang="es-PE" b="1" dirty="0"/>
          </a:p>
        </p:txBody>
      </p:sp>
      <p:pic>
        <p:nvPicPr>
          <p:cNvPr id="4" name="Picture 2" descr="https://festivalcortometrajesperu.files.wordpress.com/2012/08/pu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0800"/>
            <a:ext cx="23764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1ECB-4EAC-450A-818E-159E82D0257D}" type="slidenum">
              <a:rPr lang="es-PE" smtClean="0"/>
              <a:t>3</a:t>
            </a:fld>
            <a:endParaRPr lang="es-PE"/>
          </a:p>
        </p:txBody>
      </p:sp>
      <p:pic>
        <p:nvPicPr>
          <p:cNvPr id="6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61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_tradnl" sz="4000" b="1" i="1" dirty="0" err="1" smtClean="0">
                <a:solidFill>
                  <a:schemeClr val="accent1">
                    <a:lumMod val="75000"/>
                  </a:schemeClr>
                </a:solidFill>
              </a:rPr>
              <a:t>Wisdom</a:t>
            </a:r>
            <a:r>
              <a:rPr lang="es-ES_tradnl" sz="4000" b="1" i="1" dirty="0" smtClean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es-ES_tradnl" sz="4000" b="1" i="1" dirty="0" err="1" smtClean="0">
                <a:solidFill>
                  <a:schemeClr val="accent1">
                    <a:lumMod val="75000"/>
                  </a:schemeClr>
                </a:solidFill>
              </a:rPr>
              <a:t>Crowds</a:t>
            </a:r>
            <a:endParaRPr lang="es-ES_tradnl" sz="4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38385"/>
            <a:ext cx="3804805" cy="3461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2400" dirty="0" smtClean="0"/>
              <a:t>¿La </a:t>
            </a:r>
            <a:r>
              <a:rPr lang="es-ES_tradnl" sz="2400" dirty="0" err="1" smtClean="0"/>
              <a:t>informaci</a:t>
            </a:r>
            <a:r>
              <a:rPr lang="es-ES" sz="2400" dirty="0" err="1" smtClean="0"/>
              <a:t>ón</a:t>
            </a:r>
            <a:r>
              <a:rPr lang="es-ES" sz="2400" dirty="0" smtClean="0"/>
              <a:t> grupal puede superar a la de un sólo “experto”?</a:t>
            </a:r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/>
              <a:t>¿A veces no consultamos la opinión de otras personas antes de tomar una decisión importante?</a:t>
            </a:r>
            <a:endParaRPr lang="es-ES_tradnl" sz="2400" dirty="0"/>
          </a:p>
        </p:txBody>
      </p:sp>
      <p:pic>
        <p:nvPicPr>
          <p:cNvPr id="1028" name="Picture 4" descr="mage result for dr house te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382" y="1482437"/>
            <a:ext cx="3436716" cy="450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6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_tradnl" sz="3600" b="1" i="1" dirty="0" err="1">
                <a:solidFill>
                  <a:schemeClr val="accent1">
                    <a:lumMod val="75000"/>
                  </a:schemeClr>
                </a:solidFill>
              </a:rPr>
              <a:t>Wisdom</a:t>
            </a:r>
            <a:r>
              <a:rPr lang="es-ES_tradnl" sz="3600" b="1" i="1" dirty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es-ES_tradnl" sz="3600" b="1" i="1" dirty="0" err="1">
                <a:solidFill>
                  <a:schemeClr val="accent1">
                    <a:lumMod val="75000"/>
                  </a:schemeClr>
                </a:solidFill>
              </a:rPr>
              <a:t>Crowds</a:t>
            </a:r>
            <a:endParaRPr lang="es-ES_tradnl" sz="3600" dirty="0"/>
          </a:p>
        </p:txBody>
      </p:sp>
      <p:pic>
        <p:nvPicPr>
          <p:cNvPr id="4" name="Picture 2" descr="mage result for wisdom of the crow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835944"/>
            <a:ext cx="5715000" cy="4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82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_tradnl" sz="4000" b="1" dirty="0" err="1" smtClean="0">
                <a:solidFill>
                  <a:schemeClr val="accent1">
                    <a:lumMod val="75000"/>
                  </a:schemeClr>
                </a:solidFill>
              </a:rPr>
              <a:t>Ensemble</a:t>
            </a:r>
            <a:r>
              <a:rPr lang="es-ES_tradnl" sz="4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_tradnl" sz="4000" b="1" dirty="0" err="1" smtClean="0">
                <a:solidFill>
                  <a:schemeClr val="accent1">
                    <a:lumMod val="75000"/>
                  </a:schemeClr>
                </a:solidFill>
              </a:rPr>
              <a:t>Learning</a:t>
            </a:r>
            <a:endParaRPr lang="es-ES_tradnl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Se combinan diversos modelos individuales para generar un meta-clasificador con mejor poder predictivo y </a:t>
            </a:r>
            <a:r>
              <a:rPr lang="es-ES_tradnl" dirty="0" err="1" smtClean="0"/>
              <a:t>generalizaci</a:t>
            </a:r>
            <a:r>
              <a:rPr lang="es-ES" dirty="0" err="1" smtClean="0"/>
              <a:t>ón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Es “f</a:t>
            </a:r>
            <a:r>
              <a:rPr lang="es-ES" dirty="0" err="1" smtClean="0"/>
              <a:t>ácil</a:t>
            </a:r>
            <a:r>
              <a:rPr lang="es-ES" dirty="0" smtClean="0"/>
              <a:t>” de implementar y muy potente (ver competencias de </a:t>
            </a:r>
            <a:r>
              <a:rPr lang="es-ES" dirty="0" err="1" smtClean="0"/>
              <a:t>Kaggle</a:t>
            </a:r>
            <a:r>
              <a:rPr lang="es-ES" dirty="0" smtClean="0"/>
              <a:t>)</a:t>
            </a:r>
            <a:endParaRPr lang="es-ES_tradnl" dirty="0" smtClean="0"/>
          </a:p>
          <a:p>
            <a:r>
              <a:rPr lang="es-ES" dirty="0" smtClean="0"/>
              <a:t>Tipos de </a:t>
            </a:r>
            <a:r>
              <a:rPr lang="es-ES" dirty="0" err="1" smtClean="0"/>
              <a:t>Ensemble</a:t>
            </a:r>
            <a:r>
              <a:rPr lang="es-ES" dirty="0" smtClean="0"/>
              <a:t> </a:t>
            </a:r>
            <a:r>
              <a:rPr lang="es-ES" dirty="0" err="1" smtClean="0"/>
              <a:t>Learning</a:t>
            </a:r>
            <a:r>
              <a:rPr lang="es-ES" dirty="0"/>
              <a:t> </a:t>
            </a:r>
            <a:r>
              <a:rPr lang="es-ES" dirty="0" smtClean="0"/>
              <a:t>(entre otros):</a:t>
            </a:r>
          </a:p>
          <a:p>
            <a:pPr lvl="1"/>
            <a:r>
              <a:rPr lang="es-ES" dirty="0" err="1" smtClean="0"/>
              <a:t>Bagging</a:t>
            </a:r>
            <a:endParaRPr lang="es-ES" dirty="0" smtClean="0"/>
          </a:p>
          <a:p>
            <a:pPr lvl="1"/>
            <a:r>
              <a:rPr lang="es-ES" dirty="0" err="1" smtClean="0"/>
              <a:t>Boosting</a:t>
            </a:r>
            <a:endParaRPr lang="es-ES" dirty="0" smtClean="0"/>
          </a:p>
          <a:p>
            <a:pPr lvl="1"/>
            <a:r>
              <a:rPr lang="es-ES" dirty="0" err="1" smtClean="0"/>
              <a:t>Stacking</a:t>
            </a:r>
            <a:endParaRPr lang="es-ES" dirty="0" smtClean="0"/>
          </a:p>
        </p:txBody>
      </p:sp>
      <p:pic>
        <p:nvPicPr>
          <p:cNvPr id="4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94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_tradnl" sz="4000" b="1" dirty="0" err="1" smtClean="0">
                <a:solidFill>
                  <a:schemeClr val="accent1">
                    <a:lumMod val="75000"/>
                  </a:schemeClr>
                </a:solidFill>
              </a:rPr>
              <a:t>Majority</a:t>
            </a:r>
            <a:r>
              <a:rPr lang="es-ES_tradnl" sz="4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_tradnl" sz="4000" b="1" dirty="0" err="1" smtClean="0">
                <a:solidFill>
                  <a:schemeClr val="accent1">
                    <a:lumMod val="75000"/>
                  </a:schemeClr>
                </a:solidFill>
              </a:rPr>
              <a:t>Voting</a:t>
            </a:r>
            <a:endParaRPr lang="es-ES_tradnl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Seleccionar la clase que ha sido </a:t>
            </a:r>
            <a:r>
              <a:rPr lang="es-ES" sz="2400" dirty="0" err="1" smtClean="0"/>
              <a:t>predecido</a:t>
            </a:r>
            <a:r>
              <a:rPr lang="es-ES" sz="2400" dirty="0" smtClean="0"/>
              <a:t> por la mayoría de los clasificadores.</a:t>
            </a:r>
          </a:p>
          <a:p>
            <a:r>
              <a:rPr lang="es-ES" sz="2400" dirty="0" smtClean="0"/>
              <a:t>Puede usarse clasificadores distintos o de un mismo tipo (</a:t>
            </a:r>
            <a:r>
              <a:rPr lang="es-ES" sz="2400" dirty="0" err="1" smtClean="0"/>
              <a:t>p.e</a:t>
            </a:r>
            <a:r>
              <a:rPr lang="es-ES" sz="2400" dirty="0" smtClean="0"/>
              <a:t>. </a:t>
            </a:r>
            <a:r>
              <a:rPr lang="es-ES" sz="2400" dirty="0" err="1" smtClean="0"/>
              <a:t>Random</a:t>
            </a:r>
            <a:r>
              <a:rPr lang="es-ES" sz="2400" dirty="0" smtClean="0"/>
              <a:t> </a:t>
            </a:r>
            <a:r>
              <a:rPr lang="es-ES" sz="2400" dirty="0" err="1" smtClean="0"/>
              <a:t>Forest</a:t>
            </a:r>
            <a:r>
              <a:rPr lang="es-ES" sz="2400" dirty="0" smtClean="0"/>
              <a:t>, si se hace </a:t>
            </a:r>
            <a:r>
              <a:rPr lang="es-ES" sz="2400" dirty="0" smtClean="0"/>
              <a:t>una muestra </a:t>
            </a:r>
            <a:r>
              <a:rPr lang="es-ES" sz="2400" dirty="0" smtClean="0"/>
              <a:t>de los datos también).</a:t>
            </a:r>
          </a:p>
          <a:p>
            <a:endParaRPr lang="es-ES_tradnl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556" y="3842165"/>
            <a:ext cx="6676887" cy="2334798"/>
          </a:xfrm>
          <a:prstGeom prst="rect">
            <a:avLst/>
          </a:prstGeom>
        </p:spPr>
      </p:pic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11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_tradnl" sz="3600" b="1" dirty="0" err="1" smtClean="0">
                <a:solidFill>
                  <a:schemeClr val="accent1">
                    <a:lumMod val="75000"/>
                  </a:schemeClr>
                </a:solidFill>
              </a:rPr>
              <a:t>Majority</a:t>
            </a:r>
            <a:r>
              <a:rPr lang="es-ES_tradnl" sz="3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_tradnl" sz="3600" b="1" dirty="0" err="1" smtClean="0">
                <a:solidFill>
                  <a:schemeClr val="accent1">
                    <a:lumMod val="75000"/>
                  </a:schemeClr>
                </a:solidFill>
              </a:rPr>
              <a:t>Voting</a:t>
            </a:r>
            <a:endParaRPr lang="es-ES_tradnl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662" y="1443038"/>
            <a:ext cx="5866676" cy="5116511"/>
          </a:xfrm>
          <a:prstGeom prst="rect">
            <a:avLst/>
          </a:prstGeom>
        </p:spPr>
      </p:pic>
      <p:pic>
        <p:nvPicPr>
          <p:cNvPr id="6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3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_tradnl" sz="3200" b="1" dirty="0" err="1" smtClean="0">
                <a:solidFill>
                  <a:schemeClr val="accent1">
                    <a:lumMod val="75000"/>
                  </a:schemeClr>
                </a:solidFill>
              </a:rPr>
              <a:t>Bagging</a:t>
            </a:r>
            <a:r>
              <a:rPr lang="es-ES_tradnl" sz="3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_tradnl" sz="3200" dirty="0" smtClean="0">
                <a:solidFill>
                  <a:schemeClr val="accent1">
                    <a:lumMod val="75000"/>
                  </a:schemeClr>
                </a:solidFill>
              </a:rPr>
              <a:t>(“</a:t>
            </a:r>
            <a:r>
              <a:rPr lang="es-ES_tradnl" sz="3200" b="1" dirty="0" err="1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s-ES_tradnl" sz="3200" dirty="0" err="1">
                <a:solidFill>
                  <a:schemeClr val="accent1">
                    <a:lumMod val="75000"/>
                  </a:schemeClr>
                </a:solidFill>
              </a:rPr>
              <a:t>ootstrap</a:t>
            </a:r>
            <a:r>
              <a:rPr lang="es-ES_tradnl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_tradnl" sz="3200" b="1" dirty="0" err="1">
                <a:solidFill>
                  <a:schemeClr val="accent1">
                    <a:lumMod val="75000"/>
                  </a:schemeClr>
                </a:solidFill>
              </a:rPr>
              <a:t>Agg</a:t>
            </a:r>
            <a:r>
              <a:rPr lang="es-ES_tradnl" sz="3200" dirty="0" err="1">
                <a:solidFill>
                  <a:schemeClr val="accent1">
                    <a:lumMod val="75000"/>
                  </a:schemeClr>
                </a:solidFill>
              </a:rPr>
              <a:t>regat</a:t>
            </a:r>
            <a:r>
              <a:rPr lang="es-ES_tradnl" sz="3200" b="1" dirty="0" err="1">
                <a:solidFill>
                  <a:schemeClr val="accent1">
                    <a:lumMod val="75000"/>
                  </a:schemeClr>
                </a:solidFill>
              </a:rPr>
              <a:t>ing</a:t>
            </a:r>
            <a:r>
              <a:rPr lang="es-ES_tradnl" sz="3200" dirty="0" smtClean="0">
                <a:solidFill>
                  <a:schemeClr val="accent1">
                    <a:lumMod val="75000"/>
                  </a:schemeClr>
                </a:solidFill>
              </a:rPr>
              <a:t>”)</a:t>
            </a:r>
            <a:endParaRPr lang="es-ES_tradnl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3743325" cy="4351338"/>
          </a:xfrm>
        </p:spPr>
        <p:txBody>
          <a:bodyPr>
            <a:normAutofit/>
          </a:bodyPr>
          <a:lstStyle/>
          <a:p>
            <a:r>
              <a:rPr lang="es-ES" sz="2400" i="1" dirty="0" err="1" smtClean="0"/>
              <a:t>Bootstrap</a:t>
            </a:r>
            <a:r>
              <a:rPr lang="es-ES" sz="2400" dirty="0" smtClean="0"/>
              <a:t>: tipo de muestreo (muestras aleatorias con reemplazo)</a:t>
            </a:r>
          </a:p>
          <a:p>
            <a:r>
              <a:rPr lang="es-ES" sz="2400" dirty="0" smtClean="0"/>
              <a:t>Se construyen diferentes “</a:t>
            </a:r>
            <a:r>
              <a:rPr lang="es-ES" sz="2400" i="1" dirty="0" err="1" smtClean="0"/>
              <a:t>bootstrap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samples</a:t>
            </a:r>
            <a:r>
              <a:rPr lang="es-ES" sz="2400" dirty="0" smtClean="0"/>
              <a:t>” a partir del conjunto de entrenamiento para cada clasificador.</a:t>
            </a:r>
          </a:p>
          <a:p>
            <a:r>
              <a:rPr lang="es-ES" sz="2400" dirty="0" smtClean="0"/>
              <a:t>Ventaja: puede reducir la varianza en modelos complejos</a:t>
            </a:r>
            <a:endParaRPr lang="es-ES_tradnl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975" y="2126456"/>
            <a:ext cx="4303697" cy="3749676"/>
          </a:xfrm>
          <a:prstGeom prst="rect">
            <a:avLst/>
          </a:prstGeom>
        </p:spPr>
      </p:pic>
      <p:pic>
        <p:nvPicPr>
          <p:cNvPr id="5" name="Picture 5" descr="C:\Users\gonta\Desktop\Hackspace\Utilitarios\hacksp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0162"/>
            <a:ext cx="2581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0402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7420</TotalTime>
  <Words>772</Words>
  <Application>Microsoft Office PowerPoint</Application>
  <PresentationFormat>Presentación en pantalla (4:3)</PresentationFormat>
  <Paragraphs>114</Paragraphs>
  <Slides>23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Introducción a Machine Learning</vt:lpstr>
      <vt:lpstr>Objetivo</vt:lpstr>
      <vt:lpstr>Agenda</vt:lpstr>
      <vt:lpstr>Wisdom of Crowds</vt:lpstr>
      <vt:lpstr>Wisdom of Crowds</vt:lpstr>
      <vt:lpstr>Ensemble Learning</vt:lpstr>
      <vt:lpstr>Majority Voting</vt:lpstr>
      <vt:lpstr>Majority Voting</vt:lpstr>
      <vt:lpstr>Bagging (“Bootstrap Aggregating”)</vt:lpstr>
      <vt:lpstr>Bagging</vt:lpstr>
      <vt:lpstr>Bagging</vt:lpstr>
      <vt:lpstr>Bagging “para todos los gustos”</vt:lpstr>
      <vt:lpstr>Random Forest</vt:lpstr>
      <vt:lpstr>Random Forest</vt:lpstr>
      <vt:lpstr>Presentación de PowerPoint</vt:lpstr>
      <vt:lpstr>Random Forest</vt:lpstr>
      <vt:lpstr>Random Forest</vt:lpstr>
      <vt:lpstr>Boosting</vt:lpstr>
      <vt:lpstr>Boosting: Formulación inicial</vt:lpstr>
      <vt:lpstr>Adaboost (Adaptive boosting)</vt:lpstr>
      <vt:lpstr>Adaboost</vt:lpstr>
      <vt:lpstr>Resumen</vt:lpstr>
      <vt:lpstr>Presentación de PowerPoint</vt:lpstr>
    </vt:vector>
  </TitlesOfParts>
  <Company>Gonta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 Antonio Sobrevilla Cabezudo</dc:creator>
  <cp:lastModifiedBy>Marco Antonio Sobrevilla Cabezudo</cp:lastModifiedBy>
  <cp:revision>200</cp:revision>
  <dcterms:created xsi:type="dcterms:W3CDTF">2016-03-21T17:04:11Z</dcterms:created>
  <dcterms:modified xsi:type="dcterms:W3CDTF">2018-01-11T19:56:12Z</dcterms:modified>
</cp:coreProperties>
</file>