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97" r:id="rId3"/>
    <p:sldId id="298" r:id="rId4"/>
    <p:sldId id="572" r:id="rId5"/>
    <p:sldId id="582" r:id="rId6"/>
    <p:sldId id="598" r:id="rId7"/>
    <p:sldId id="573" r:id="rId8"/>
    <p:sldId id="599" r:id="rId9"/>
    <p:sldId id="600" r:id="rId10"/>
    <p:sldId id="601" r:id="rId11"/>
    <p:sldId id="602" r:id="rId12"/>
    <p:sldId id="338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F1888-E5CD-4733-B30C-E78512B17A9A}" type="datetimeFigureOut">
              <a:rPr lang="es-PE" smtClean="0"/>
              <a:t>27/05/2017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E500A-8B2D-421E-8268-D90C6B761C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855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BBB2-CC47-4F14-9370-BB2C6A4B400D}" type="datetime1">
              <a:rPr lang="es-PE" smtClean="0"/>
              <a:t>27/05/2017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57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D0A7-01D5-4CE3-9620-8F11A4237312}" type="datetime1">
              <a:rPr lang="es-PE" smtClean="0"/>
              <a:t>27/05/2017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50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CE99-6C28-4B60-9D41-47A80603216F}" type="datetime1">
              <a:rPr lang="es-PE" smtClean="0"/>
              <a:t>27/05/2017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66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F0F-6017-47A2-A739-42A8F9B3A21D}" type="datetime1">
              <a:rPr lang="es-PE" smtClean="0"/>
              <a:t>27/05/2017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672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C117-BF99-4FC3-A752-C8A0DE1F4067}" type="datetime1">
              <a:rPr lang="es-PE" smtClean="0"/>
              <a:t>27/05/2017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77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0592-A1F6-46EC-9F96-754E34823F20}" type="datetime1">
              <a:rPr lang="es-PE" smtClean="0"/>
              <a:t>27/05/2017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741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8E47-613D-486B-B7C9-82FE5EA66894}" type="datetime1">
              <a:rPr lang="es-PE" smtClean="0"/>
              <a:t>27/05/2017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03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A5BC-D37A-4212-BA28-0B07F9D633F2}" type="datetime1">
              <a:rPr lang="es-PE" smtClean="0"/>
              <a:t>27/05/2017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099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63F-282F-4365-87EE-C3B8D54CFEA6}" type="datetime1">
              <a:rPr lang="es-PE" smtClean="0"/>
              <a:t>27/05/2017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647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29E8-EF0D-44DD-A36B-E5465663CFCD}" type="datetime1">
              <a:rPr lang="es-PE" smtClean="0"/>
              <a:t>27/05/2017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57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7BB-FC95-4DD3-AE1E-EE1DB59C96CE}" type="datetime1">
              <a:rPr lang="es-PE" smtClean="0"/>
              <a:t>27/05/2017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246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2919-4D56-4972-A60D-FC7E9FB22A41}" type="datetime1">
              <a:rPr lang="es-PE" smtClean="0"/>
              <a:t>27/05/2017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194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Machine </a:t>
            </a:r>
            <a:r>
              <a:rPr lang="es-PE" sz="3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endParaRPr lang="es-PE" sz="3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2971800"/>
          </a:xfrm>
        </p:spPr>
        <p:txBody>
          <a:bodyPr>
            <a:normAutofit/>
          </a:bodyPr>
          <a:lstStyle/>
          <a:p>
            <a:r>
              <a:rPr lang="es-PE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Pre-procesamiento de datos</a:t>
            </a:r>
          </a:p>
          <a:p>
            <a:r>
              <a:rPr lang="es-P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MSc</a:t>
            </a:r>
            <a:r>
              <a:rPr lang="es-PE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Marco </a:t>
            </a:r>
            <a:r>
              <a:rPr lang="es-P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Sobrevilla</a:t>
            </a:r>
            <a:endParaRPr lang="es-PE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P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Datos muy altos o muy bajos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PE" sz="2800" dirty="0" smtClean="0"/>
              <a:t>Algunos algoritmos no se ven afectados por este problema:</a:t>
            </a:r>
          </a:p>
          <a:p>
            <a:pPr lvl="1" algn="just"/>
            <a:r>
              <a:rPr lang="es-PE" sz="2400" dirty="0" smtClean="0"/>
              <a:t>Árboles de Decisión</a:t>
            </a:r>
          </a:p>
          <a:p>
            <a:pPr lvl="1" algn="just"/>
            <a:r>
              <a:rPr lang="es-PE" sz="2400" dirty="0" err="1" smtClean="0"/>
              <a:t>RandomForest</a:t>
            </a:r>
            <a:endParaRPr lang="es-PE" sz="2400" dirty="0" smtClean="0"/>
          </a:p>
          <a:p>
            <a:pPr algn="just"/>
            <a:r>
              <a:rPr lang="es-PE" sz="2800" dirty="0" smtClean="0"/>
              <a:t>Otros sí:</a:t>
            </a:r>
          </a:p>
          <a:p>
            <a:pPr lvl="1" algn="just"/>
            <a:r>
              <a:rPr lang="es-PE" sz="2400" i="1" dirty="0" err="1" smtClean="0"/>
              <a:t>Multilayer</a:t>
            </a:r>
            <a:r>
              <a:rPr lang="es-PE" sz="2400" i="1" dirty="0" smtClean="0"/>
              <a:t> </a:t>
            </a:r>
            <a:r>
              <a:rPr lang="es-PE" sz="2400" i="1" dirty="0" err="1" smtClean="0"/>
              <a:t>Perceptron</a:t>
            </a:r>
            <a:r>
              <a:rPr lang="es-PE" sz="2400" dirty="0" smtClean="0"/>
              <a:t> (Gradiente Descendiente)</a:t>
            </a:r>
          </a:p>
          <a:p>
            <a:pPr lvl="2" algn="just"/>
            <a:r>
              <a:rPr lang="es-PE" sz="2000" dirty="0" smtClean="0"/>
              <a:t>Demorando más tiempo modificando pesos de la variable más grande</a:t>
            </a:r>
          </a:p>
          <a:p>
            <a:pPr lvl="1" algn="just"/>
            <a:r>
              <a:rPr lang="es-PE" sz="2400" dirty="0" smtClean="0"/>
              <a:t>KNN</a:t>
            </a:r>
          </a:p>
          <a:p>
            <a:pPr lvl="2" algn="just"/>
            <a:r>
              <a:rPr lang="es-PE" sz="2000" dirty="0" smtClean="0"/>
              <a:t>Distancia computada se verá dominada por la variable más grande</a:t>
            </a:r>
          </a:p>
          <a:p>
            <a:pPr marL="0" indent="0" algn="just">
              <a:buNone/>
            </a:pPr>
            <a:endParaRPr lang="es-PE" sz="24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10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98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Datos </a:t>
            </a:r>
            <a:r>
              <a:rPr lang="es-PE" sz="3200" b="1" dirty="0"/>
              <a:t>m</a:t>
            </a:r>
            <a:r>
              <a:rPr lang="es-PE" sz="3200" b="1" dirty="0" smtClean="0"/>
              <a:t>uy altos o muy bajos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PE" sz="2800" b="1" dirty="0" smtClean="0"/>
              <a:t>Normalización: </a:t>
            </a:r>
          </a:p>
          <a:p>
            <a:pPr lvl="1" algn="just"/>
            <a:r>
              <a:rPr lang="es-PE" sz="2400" dirty="0" smtClean="0"/>
              <a:t>Convertir los valores a intervalos de 0 y 1.</a:t>
            </a:r>
          </a:p>
          <a:p>
            <a:pPr marL="0" indent="0" algn="just">
              <a:buNone/>
            </a:pPr>
            <a:endParaRPr lang="es-PE" sz="2800" b="1" dirty="0"/>
          </a:p>
          <a:p>
            <a:pPr marL="0" indent="0" algn="just">
              <a:buNone/>
            </a:pPr>
            <a:endParaRPr lang="es-PE" sz="2800" b="1" dirty="0" smtClean="0"/>
          </a:p>
          <a:p>
            <a:pPr algn="just"/>
            <a:r>
              <a:rPr lang="es-PE" sz="2800" b="1" dirty="0" smtClean="0"/>
              <a:t>Estandarización: </a:t>
            </a:r>
          </a:p>
          <a:p>
            <a:pPr lvl="1" algn="just"/>
            <a:r>
              <a:rPr lang="es-PE" sz="2400" dirty="0" smtClean="0"/>
              <a:t>Convertir los valores a una distribución normal</a:t>
            </a:r>
          </a:p>
          <a:p>
            <a:pPr lvl="1" algn="just"/>
            <a:r>
              <a:rPr lang="es-PE" sz="2400" dirty="0" smtClean="0"/>
              <a:t>Mantiene información útil sobre los </a:t>
            </a:r>
            <a:r>
              <a:rPr lang="es-PE" sz="2400" i="1" dirty="0" err="1" smtClean="0"/>
              <a:t>outliers</a:t>
            </a:r>
            <a:endParaRPr lang="es-PE" sz="2400" i="1" dirty="0" smtClean="0"/>
          </a:p>
          <a:p>
            <a:pPr lvl="1" algn="just"/>
            <a:r>
              <a:rPr lang="es-PE" sz="2400" dirty="0" smtClean="0"/>
              <a:t>Algoritmos se vuelven menos sensibles a ellos (</a:t>
            </a:r>
            <a:r>
              <a:rPr lang="es-PE" sz="2400" i="1" dirty="0" err="1" smtClean="0"/>
              <a:t>outliers</a:t>
            </a:r>
            <a:r>
              <a:rPr lang="es-PE" sz="2400" dirty="0" smtClean="0"/>
              <a:t>)</a:t>
            </a:r>
            <a:endParaRPr lang="es-PE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11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432" y="2564904"/>
            <a:ext cx="19431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307" y="5517232"/>
            <a:ext cx="16573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98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 algn="ctr">
              <a:buNone/>
            </a:pP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</a:t>
            </a: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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12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7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pPr algn="just"/>
            <a:endParaRPr lang="es-PE" sz="2800" dirty="0" smtClean="0"/>
          </a:p>
          <a:p>
            <a:pPr algn="just"/>
            <a:r>
              <a:rPr lang="es-PE" sz="2800" dirty="0" smtClean="0"/>
              <a:t>Aprender sobre la utilidad del pre-procesamiento de datos para algoritmos de machine </a:t>
            </a:r>
            <a:r>
              <a:rPr lang="es-PE" sz="2800" dirty="0" err="1" smtClean="0"/>
              <a:t>learning</a:t>
            </a:r>
            <a:r>
              <a:rPr lang="es-PE" sz="2800" dirty="0" smtClean="0"/>
              <a:t> y las formas en las cuales se puede pre-procesar.</a:t>
            </a:r>
            <a:endParaRPr lang="es-PE" sz="2400" dirty="0" smtClean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b="1" dirty="0" smtClean="0"/>
              <a:t>Datos Incompletos</a:t>
            </a:r>
          </a:p>
          <a:p>
            <a:r>
              <a:rPr lang="es-PE" b="1" dirty="0" smtClean="0"/>
              <a:t>Datos Categóricos</a:t>
            </a:r>
          </a:p>
          <a:p>
            <a:r>
              <a:rPr lang="es-PE" b="1" dirty="0" smtClean="0"/>
              <a:t>Datos Extremos</a:t>
            </a:r>
            <a:endParaRPr lang="es-PE" b="1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/>
              <a:t>Introducción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algn="just"/>
            <a:r>
              <a:rPr lang="en-US" sz="2800" dirty="0" smtClean="0"/>
              <a:t>La </a:t>
            </a:r>
            <a:r>
              <a:rPr lang="en-US" sz="2800" dirty="0" err="1" smtClean="0"/>
              <a:t>calidad</a:t>
            </a:r>
            <a:r>
              <a:rPr lang="en-US" sz="2800" dirty="0" smtClean="0"/>
              <a:t> de los </a:t>
            </a:r>
            <a:r>
              <a:rPr lang="en-US" sz="2800" dirty="0" err="1" smtClean="0"/>
              <a:t>datos</a:t>
            </a:r>
            <a:r>
              <a:rPr lang="en-US" sz="2800" dirty="0" smtClean="0"/>
              <a:t> y la </a:t>
            </a:r>
            <a:r>
              <a:rPr lang="en-US" sz="2800" dirty="0" err="1" smtClean="0"/>
              <a:t>cantidad</a:t>
            </a:r>
            <a:r>
              <a:rPr lang="en-US" sz="2800" dirty="0" smtClean="0"/>
              <a:t> de </a:t>
            </a:r>
            <a:r>
              <a:rPr lang="en-US" sz="2800" dirty="0" err="1" smtClean="0"/>
              <a:t>información</a:t>
            </a:r>
            <a:r>
              <a:rPr lang="en-US" sz="2800" dirty="0" smtClean="0"/>
              <a:t> </a:t>
            </a:r>
            <a:r>
              <a:rPr lang="en-US" sz="2800" dirty="0" err="1" smtClean="0"/>
              <a:t>útil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contiene</a:t>
            </a:r>
            <a:r>
              <a:rPr lang="en-US" sz="2800" dirty="0" smtClean="0"/>
              <a:t> </a:t>
            </a:r>
            <a:r>
              <a:rPr lang="en-US" sz="2800" b="1" dirty="0" smtClean="0"/>
              <a:t>son </a:t>
            </a:r>
            <a:r>
              <a:rPr lang="en-US" sz="2800" b="1" dirty="0" err="1" smtClean="0"/>
              <a:t>factores</a:t>
            </a:r>
            <a:r>
              <a:rPr lang="en-US" sz="2800" b="1" dirty="0" smtClean="0"/>
              <a:t> clave</a:t>
            </a:r>
          </a:p>
          <a:p>
            <a:pPr lvl="1" algn="just"/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cuán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los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endParaRPr lang="en-US" dirty="0" smtClean="0"/>
          </a:p>
          <a:p>
            <a:pPr algn="just"/>
            <a:r>
              <a:rPr lang="en-US" sz="2800" dirty="0" smtClean="0"/>
              <a:t>El </a:t>
            </a:r>
            <a:r>
              <a:rPr lang="en-US" sz="2800" dirty="0" err="1" smtClean="0"/>
              <a:t>análisis</a:t>
            </a:r>
            <a:r>
              <a:rPr lang="en-US" sz="2800" dirty="0" smtClean="0"/>
              <a:t> </a:t>
            </a:r>
            <a:r>
              <a:rPr lang="en-US" sz="2800" dirty="0" err="1" smtClean="0"/>
              <a:t>previo</a:t>
            </a:r>
            <a:r>
              <a:rPr lang="en-US" sz="2800" dirty="0" smtClean="0"/>
              <a:t> y el pre-</a:t>
            </a:r>
            <a:r>
              <a:rPr lang="en-US" sz="2800" dirty="0" err="1" smtClean="0"/>
              <a:t>procesamiento</a:t>
            </a:r>
            <a:r>
              <a:rPr lang="en-US" sz="2800" dirty="0" smtClean="0"/>
              <a:t> de los </a:t>
            </a:r>
            <a:r>
              <a:rPr lang="en-US" sz="2800" dirty="0" err="1" smtClean="0"/>
              <a:t>datos</a:t>
            </a:r>
            <a:r>
              <a:rPr lang="en-US" sz="2800" dirty="0" smtClean="0"/>
              <a:t> </a:t>
            </a:r>
            <a:r>
              <a:rPr lang="en-US" sz="2800" b="1" dirty="0" err="1" smtClean="0"/>
              <a:t>es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crítico</a:t>
            </a:r>
            <a:endParaRPr lang="en-US" sz="2800" b="1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4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29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Introducción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s-PE" sz="2800" dirty="0" smtClean="0"/>
          </a:p>
          <a:p>
            <a:pPr algn="just"/>
            <a:r>
              <a:rPr lang="es-PE" sz="2800" dirty="0" smtClean="0"/>
              <a:t>Algunas posibles dificultades con las que lidiar:</a:t>
            </a:r>
          </a:p>
          <a:p>
            <a:pPr lvl="1" algn="just"/>
            <a:r>
              <a:rPr lang="es-PE" sz="2400" dirty="0" smtClean="0"/>
              <a:t>Datos incompletos</a:t>
            </a:r>
          </a:p>
          <a:p>
            <a:pPr lvl="2" algn="just"/>
            <a:r>
              <a:rPr lang="es-PE" sz="2200" dirty="0" smtClean="0"/>
              <a:t>Nivel de atributo</a:t>
            </a:r>
          </a:p>
          <a:p>
            <a:pPr lvl="2" algn="just"/>
            <a:r>
              <a:rPr lang="es-PE" sz="2200" dirty="0" smtClean="0"/>
              <a:t>Nivel de instancia del </a:t>
            </a:r>
            <a:r>
              <a:rPr lang="es-PE" sz="2200" i="1" dirty="0" err="1" smtClean="0"/>
              <a:t>dataset</a:t>
            </a:r>
            <a:endParaRPr lang="es-PE" sz="2200" i="1" dirty="0" smtClean="0"/>
          </a:p>
          <a:p>
            <a:pPr lvl="1" algn="just"/>
            <a:r>
              <a:rPr lang="en-US" sz="2400" dirty="0" err="1" smtClean="0"/>
              <a:t>Datos</a:t>
            </a:r>
            <a:r>
              <a:rPr lang="en-US" sz="2400" dirty="0" smtClean="0"/>
              <a:t> </a:t>
            </a:r>
            <a:r>
              <a:rPr lang="en-US" sz="2400" dirty="0" err="1" smtClean="0"/>
              <a:t>categóricos</a:t>
            </a:r>
            <a:r>
              <a:rPr lang="en-US" sz="2400" dirty="0" smtClean="0"/>
              <a:t> (</a:t>
            </a:r>
            <a:r>
              <a:rPr lang="en-US" sz="2400" dirty="0" err="1" smtClean="0"/>
              <a:t>ordinales</a:t>
            </a:r>
            <a:r>
              <a:rPr lang="en-US" sz="2400" dirty="0" smtClean="0"/>
              <a:t> y </a:t>
            </a:r>
            <a:r>
              <a:rPr lang="en-US" sz="2400" dirty="0" err="1" smtClean="0"/>
              <a:t>nominales</a:t>
            </a:r>
            <a:r>
              <a:rPr lang="en-US" sz="2400" dirty="0" smtClean="0"/>
              <a:t>)</a:t>
            </a:r>
          </a:p>
          <a:p>
            <a:pPr lvl="1" algn="just"/>
            <a:r>
              <a:rPr lang="en-US" sz="2400" dirty="0" err="1" smtClean="0"/>
              <a:t>Datos</a:t>
            </a:r>
            <a:r>
              <a:rPr lang="en-US" sz="2400" dirty="0" smtClean="0"/>
              <a:t> </a:t>
            </a:r>
            <a:r>
              <a:rPr lang="en-US" sz="2400" dirty="0" err="1" smtClean="0"/>
              <a:t>demasiado</a:t>
            </a:r>
            <a:r>
              <a:rPr lang="en-US" sz="2400" dirty="0" smtClean="0"/>
              <a:t> </a:t>
            </a:r>
            <a:r>
              <a:rPr lang="en-US" sz="2400" dirty="0" err="1" smtClean="0"/>
              <a:t>grandes</a:t>
            </a:r>
            <a:r>
              <a:rPr lang="en-US" sz="2400" dirty="0" smtClean="0"/>
              <a:t> y </a:t>
            </a:r>
            <a:r>
              <a:rPr lang="en-US" sz="2400" dirty="0" err="1" smtClean="0"/>
              <a:t>demasiado</a:t>
            </a:r>
            <a:r>
              <a:rPr lang="en-US" sz="2400" dirty="0" smtClean="0"/>
              <a:t> </a:t>
            </a:r>
            <a:r>
              <a:rPr lang="en-US" sz="2400" dirty="0" err="1" smtClean="0"/>
              <a:t>pequeños</a:t>
            </a:r>
            <a:endParaRPr lang="en-US" sz="2400" dirty="0" smtClean="0"/>
          </a:p>
          <a:p>
            <a:pPr lvl="1" algn="just"/>
            <a:endParaRPr lang="en-U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5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01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4000" b="1" dirty="0" smtClean="0"/>
              <a:t>Introducción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Alternativas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solución</a:t>
            </a:r>
            <a:r>
              <a:rPr lang="en-US" sz="2800" dirty="0"/>
              <a:t>:</a:t>
            </a:r>
          </a:p>
          <a:p>
            <a:pPr lvl="1" algn="just"/>
            <a:r>
              <a:rPr lang="en-US" sz="2400" dirty="0" err="1"/>
              <a:t>Eliminar</a:t>
            </a:r>
            <a:r>
              <a:rPr lang="en-US" sz="2400" dirty="0"/>
              <a:t> </a:t>
            </a:r>
            <a:r>
              <a:rPr lang="en-US" sz="2400" dirty="0" err="1"/>
              <a:t>filas</a:t>
            </a:r>
            <a:r>
              <a:rPr lang="en-US" sz="2400" dirty="0"/>
              <a:t> o </a:t>
            </a:r>
            <a:r>
              <a:rPr lang="en-US" sz="2400" dirty="0" err="1"/>
              <a:t>columnas</a:t>
            </a:r>
            <a:r>
              <a:rPr lang="en-US" sz="2400" dirty="0"/>
              <a:t> de </a:t>
            </a:r>
            <a:r>
              <a:rPr lang="en-US" sz="2400" dirty="0" err="1"/>
              <a:t>nuestro</a:t>
            </a:r>
            <a:r>
              <a:rPr lang="en-US" sz="2400" dirty="0"/>
              <a:t> dataset</a:t>
            </a:r>
          </a:p>
          <a:p>
            <a:pPr lvl="1" algn="just"/>
            <a:r>
              <a:rPr lang="en-US" sz="2400" dirty="0" err="1"/>
              <a:t>Completar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interpolación</a:t>
            </a:r>
            <a:endParaRPr lang="en-US" sz="2400" dirty="0"/>
          </a:p>
          <a:p>
            <a:pPr lvl="1" algn="just"/>
            <a:r>
              <a:rPr lang="en-US" sz="2400" dirty="0" err="1"/>
              <a:t>Transformar</a:t>
            </a:r>
            <a:r>
              <a:rPr lang="en-US" sz="2400" dirty="0"/>
              <a:t> los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categóricos</a:t>
            </a:r>
            <a:r>
              <a:rPr lang="en-US" sz="2400" dirty="0"/>
              <a:t> a </a:t>
            </a:r>
            <a:r>
              <a:rPr lang="en-US" sz="2400" dirty="0" err="1"/>
              <a:t>unos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puedan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mejor</a:t>
            </a:r>
            <a:r>
              <a:rPr lang="en-US" sz="2400" dirty="0"/>
              <a:t> </a:t>
            </a:r>
            <a:r>
              <a:rPr lang="en-US" sz="2400" dirty="0" err="1"/>
              <a:t>procesados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los </a:t>
            </a:r>
            <a:r>
              <a:rPr lang="en-US" sz="2400" dirty="0" err="1"/>
              <a:t>algoritmos</a:t>
            </a:r>
            <a:r>
              <a:rPr lang="en-US" sz="2400" dirty="0"/>
              <a:t> de </a:t>
            </a:r>
            <a:r>
              <a:rPr lang="en-US" sz="2400" dirty="0" err="1"/>
              <a:t>aprendizaje</a:t>
            </a:r>
            <a:r>
              <a:rPr lang="en-US" sz="2400" dirty="0"/>
              <a:t> de </a:t>
            </a:r>
            <a:r>
              <a:rPr lang="en-US" sz="2400" dirty="0" err="1" smtClean="0"/>
              <a:t>máquina</a:t>
            </a:r>
            <a:endParaRPr lang="en-US" sz="2400" dirty="0" smtClean="0"/>
          </a:p>
          <a:p>
            <a:pPr lvl="1" algn="just"/>
            <a:r>
              <a:rPr lang="en-US" sz="2400" dirty="0" err="1" smtClean="0"/>
              <a:t>Técnicas</a:t>
            </a:r>
            <a:r>
              <a:rPr lang="en-US" sz="2400" dirty="0" smtClean="0"/>
              <a:t> de </a:t>
            </a:r>
            <a:r>
              <a:rPr lang="en-US" sz="2400" dirty="0" err="1" smtClean="0"/>
              <a:t>escalamiento</a:t>
            </a:r>
            <a:endParaRPr lang="en-US" sz="2400" dirty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6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23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Datos Incompletos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s-PE" sz="2400" i="1" dirty="0" smtClean="0"/>
          </a:p>
          <a:p>
            <a:pPr marL="0" indent="0">
              <a:buNone/>
            </a:pPr>
            <a:r>
              <a:rPr lang="es-PE" sz="2400" i="1" dirty="0" smtClean="0"/>
              <a:t>&gt;&gt;&gt; </a:t>
            </a:r>
            <a:r>
              <a:rPr lang="es-PE" sz="2400" i="1" dirty="0" err="1"/>
              <a:t>import</a:t>
            </a:r>
            <a:r>
              <a:rPr lang="es-PE" sz="2400" i="1" dirty="0"/>
              <a:t> pandas as </a:t>
            </a:r>
            <a:r>
              <a:rPr lang="es-PE" sz="2400" i="1" dirty="0" err="1"/>
              <a:t>pd</a:t>
            </a:r>
            <a:endParaRPr lang="es-PE" sz="2400" i="1" dirty="0"/>
          </a:p>
          <a:p>
            <a:pPr marL="0" indent="0">
              <a:buNone/>
            </a:pPr>
            <a:r>
              <a:rPr lang="es-PE" sz="2400" i="1" dirty="0"/>
              <a:t>&gt;&gt;&gt; </a:t>
            </a:r>
            <a:r>
              <a:rPr lang="es-PE" sz="2400" i="1" dirty="0" err="1"/>
              <a:t>from</a:t>
            </a:r>
            <a:r>
              <a:rPr lang="es-PE" sz="2400" i="1" dirty="0"/>
              <a:t> </a:t>
            </a:r>
            <a:r>
              <a:rPr lang="es-PE" sz="2400" i="1" dirty="0" err="1"/>
              <a:t>io</a:t>
            </a:r>
            <a:r>
              <a:rPr lang="es-PE" sz="2400" i="1" dirty="0"/>
              <a:t> </a:t>
            </a:r>
            <a:r>
              <a:rPr lang="es-PE" sz="2400" i="1" dirty="0" err="1"/>
              <a:t>import</a:t>
            </a:r>
            <a:r>
              <a:rPr lang="es-PE" sz="2400" i="1" dirty="0"/>
              <a:t> </a:t>
            </a:r>
            <a:r>
              <a:rPr lang="es-PE" sz="2400" i="1" dirty="0" err="1"/>
              <a:t>StringIO</a:t>
            </a:r>
            <a:endParaRPr lang="es-PE" sz="2400" i="1" dirty="0"/>
          </a:p>
          <a:p>
            <a:pPr marL="0" indent="0">
              <a:buNone/>
            </a:pPr>
            <a:r>
              <a:rPr lang="es-PE" sz="2400" i="1" dirty="0"/>
              <a:t>&gt;&gt;&gt; </a:t>
            </a:r>
            <a:r>
              <a:rPr lang="es-PE" sz="2400" i="1" dirty="0" err="1"/>
              <a:t>csv_data</a:t>
            </a:r>
            <a:r>
              <a:rPr lang="es-PE" sz="2400" i="1" dirty="0"/>
              <a:t> = '''A,B,C,D</a:t>
            </a:r>
          </a:p>
          <a:p>
            <a:pPr marL="0" indent="0">
              <a:buNone/>
            </a:pPr>
            <a:r>
              <a:rPr lang="es-PE" sz="2400" i="1" dirty="0"/>
              <a:t>... 1.0,2.0,3.0,4.0</a:t>
            </a:r>
          </a:p>
          <a:p>
            <a:pPr marL="0" indent="0">
              <a:buNone/>
            </a:pPr>
            <a:r>
              <a:rPr lang="es-PE" sz="2400" i="1" dirty="0"/>
              <a:t>... 5.0,6.0,,8.0</a:t>
            </a:r>
          </a:p>
          <a:p>
            <a:pPr marL="0" indent="0">
              <a:buNone/>
            </a:pPr>
            <a:r>
              <a:rPr lang="es-PE" sz="2400" i="1" dirty="0"/>
              <a:t>... 0.0,11.0,12.0</a:t>
            </a:r>
            <a:r>
              <a:rPr lang="es-PE" sz="2400" i="1" dirty="0" smtClean="0"/>
              <a:t>,''‘</a:t>
            </a:r>
          </a:p>
          <a:p>
            <a:pPr marL="0" indent="0">
              <a:buNone/>
            </a:pPr>
            <a:r>
              <a:rPr lang="es-PE" sz="2400" i="1" dirty="0" smtClean="0"/>
              <a:t>&gt;&gt;&gt; </a:t>
            </a:r>
            <a:r>
              <a:rPr lang="es-PE" sz="2400" i="1" dirty="0" err="1"/>
              <a:t>df</a:t>
            </a:r>
            <a:r>
              <a:rPr lang="es-PE" sz="2400" i="1" dirty="0"/>
              <a:t> = </a:t>
            </a:r>
            <a:r>
              <a:rPr lang="es-PE" sz="2400" i="1" dirty="0" err="1"/>
              <a:t>pd.read_csv</a:t>
            </a:r>
            <a:r>
              <a:rPr lang="es-PE" sz="2400" i="1" dirty="0"/>
              <a:t>(</a:t>
            </a:r>
            <a:r>
              <a:rPr lang="es-PE" sz="2400" i="1" dirty="0" err="1"/>
              <a:t>StringIO</a:t>
            </a:r>
            <a:r>
              <a:rPr lang="es-PE" sz="2400" i="1" dirty="0"/>
              <a:t>(</a:t>
            </a:r>
            <a:r>
              <a:rPr lang="es-PE" sz="2400" i="1" dirty="0" err="1"/>
              <a:t>csv_data</a:t>
            </a:r>
            <a:r>
              <a:rPr lang="es-PE" sz="2400" i="1" dirty="0"/>
              <a:t>))</a:t>
            </a:r>
          </a:p>
          <a:p>
            <a:pPr marL="0" indent="0">
              <a:buNone/>
            </a:pPr>
            <a:r>
              <a:rPr lang="es-PE" sz="2400" i="1" dirty="0"/>
              <a:t>&gt;&gt;&gt; </a:t>
            </a:r>
            <a:r>
              <a:rPr lang="es-PE" sz="2400" i="1" dirty="0" err="1"/>
              <a:t>df</a:t>
            </a:r>
            <a:endParaRPr lang="es-PE" sz="2400" b="1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7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8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Datos Incompletos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PE" sz="2800" dirty="0" smtClean="0"/>
              <a:t>Podemos eliminar:</a:t>
            </a:r>
          </a:p>
          <a:p>
            <a:pPr marL="0" indent="0" algn="just">
              <a:buNone/>
            </a:pPr>
            <a:endParaRPr lang="es-PE" sz="2800" dirty="0" smtClean="0"/>
          </a:p>
          <a:p>
            <a:pPr algn="just"/>
            <a:r>
              <a:rPr lang="es-PE" sz="2800" dirty="0" smtClean="0"/>
              <a:t>Instancias con datos incompletos: </a:t>
            </a:r>
          </a:p>
          <a:p>
            <a:pPr lvl="1" algn="just"/>
            <a:r>
              <a:rPr lang="es-PE" sz="2400" dirty="0" smtClean="0"/>
              <a:t>Pero ¿qué pasa si hay demasiadas?</a:t>
            </a:r>
          </a:p>
          <a:p>
            <a:pPr algn="just"/>
            <a:r>
              <a:rPr lang="es-PE" sz="2800" dirty="0" smtClean="0"/>
              <a:t>Columnas con datos incompletos: </a:t>
            </a:r>
            <a:r>
              <a:rPr lang="es-PE" sz="2800" dirty="0"/>
              <a:t> </a:t>
            </a:r>
            <a:endParaRPr lang="es-PE" sz="2800" dirty="0" smtClean="0"/>
          </a:p>
          <a:p>
            <a:pPr lvl="1" algn="just"/>
            <a:r>
              <a:rPr lang="es-PE" sz="2400" dirty="0" smtClean="0"/>
              <a:t>¿qué pasa si la columna incompleta es un fuerte discriminante?</a:t>
            </a:r>
          </a:p>
          <a:p>
            <a:pPr lvl="1" algn="just"/>
            <a:r>
              <a:rPr lang="es-PE" sz="2400" dirty="0" smtClean="0"/>
              <a:t>Se pueden realizar técnicas de </a:t>
            </a:r>
            <a:r>
              <a:rPr lang="es-PE" sz="2400" b="1" dirty="0" smtClean="0"/>
              <a:t>autocompletado</a:t>
            </a:r>
            <a:endParaRPr lang="es-PE" sz="24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8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11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Datos Categóricos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PE" sz="2800" dirty="0" smtClean="0"/>
              <a:t>Pueden ser de tipo:</a:t>
            </a:r>
          </a:p>
          <a:p>
            <a:pPr lvl="1" algn="just"/>
            <a:r>
              <a:rPr lang="es-PE" sz="2400" b="1" dirty="0" smtClean="0"/>
              <a:t>Ordinal: </a:t>
            </a:r>
            <a:r>
              <a:rPr lang="es-PE" sz="2400" dirty="0" smtClean="0"/>
              <a:t>Tamaño de Ropa (S, M, L, XL)</a:t>
            </a:r>
          </a:p>
          <a:p>
            <a:pPr lvl="2" algn="just"/>
            <a:r>
              <a:rPr lang="es-PE" sz="2200" dirty="0" smtClean="0"/>
              <a:t>Se puede convertir a numérico fácilmente porque se guarda una </a:t>
            </a:r>
            <a:r>
              <a:rPr lang="es-PE" sz="2200" b="1" dirty="0" smtClean="0"/>
              <a:t>relación de orden o secuencia</a:t>
            </a:r>
          </a:p>
          <a:p>
            <a:pPr lvl="1" algn="just"/>
            <a:endParaRPr lang="es-PE" dirty="0" smtClean="0"/>
          </a:p>
          <a:p>
            <a:pPr lvl="1" algn="just"/>
            <a:r>
              <a:rPr lang="es-PE" sz="2400" b="1" dirty="0" smtClean="0"/>
              <a:t>Nominal: </a:t>
            </a:r>
            <a:r>
              <a:rPr lang="es-PE" sz="2400" dirty="0" smtClean="0"/>
              <a:t>Color de Ropa (Azul, Blanco, Verde)</a:t>
            </a:r>
          </a:p>
          <a:p>
            <a:pPr lvl="2" algn="just"/>
            <a:r>
              <a:rPr lang="es-PE" sz="2200" dirty="0" smtClean="0"/>
              <a:t>Se podría convertir a numérico pero… ¿Qué representaría?</a:t>
            </a:r>
          </a:p>
          <a:p>
            <a:pPr lvl="2" algn="just"/>
            <a:r>
              <a:rPr lang="es-PE" sz="2200" dirty="0" smtClean="0"/>
              <a:t>No es adecuado el mismo trato que en el anterior</a:t>
            </a:r>
          </a:p>
          <a:p>
            <a:pPr lvl="3" algn="just"/>
            <a:r>
              <a:rPr lang="es-PE" sz="1800" dirty="0" smtClean="0"/>
              <a:t>Aunque podría dar buenos resultados también</a:t>
            </a:r>
          </a:p>
          <a:p>
            <a:pPr lvl="2" algn="just"/>
            <a:r>
              <a:rPr lang="es-PE" sz="2200" dirty="0" smtClean="0"/>
              <a:t>Dividir un </a:t>
            </a:r>
            <a:r>
              <a:rPr lang="es-PE" sz="2200" i="1" dirty="0" err="1" smtClean="0"/>
              <a:t>feature</a:t>
            </a:r>
            <a:r>
              <a:rPr lang="es-PE" sz="2200" dirty="0" smtClean="0"/>
              <a:t> en varios es una posible solución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9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981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4668</TotalTime>
  <Words>410</Words>
  <Application>Microsoft Office PowerPoint</Application>
  <PresentationFormat>Presentación en pantalla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Introducción a Machine Learning</vt:lpstr>
      <vt:lpstr>Objetivo</vt:lpstr>
      <vt:lpstr>Agenda</vt:lpstr>
      <vt:lpstr>Introducción</vt:lpstr>
      <vt:lpstr>Introducción</vt:lpstr>
      <vt:lpstr>Introducción</vt:lpstr>
      <vt:lpstr>Datos Incompletos</vt:lpstr>
      <vt:lpstr>Datos Incompletos</vt:lpstr>
      <vt:lpstr>Datos Categóricos</vt:lpstr>
      <vt:lpstr>Datos muy altos o muy bajos</vt:lpstr>
      <vt:lpstr>Datos muy altos o muy bajos</vt:lpstr>
      <vt:lpstr>Presentación de PowerPoint</vt:lpstr>
    </vt:vector>
  </TitlesOfParts>
  <Company>Gonta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 Sobrevilla Cabezudo</dc:creator>
  <cp:lastModifiedBy>Marco Antonio Sobrevilla Cabezudo</cp:lastModifiedBy>
  <cp:revision>179</cp:revision>
  <dcterms:created xsi:type="dcterms:W3CDTF">2016-03-21T17:04:11Z</dcterms:created>
  <dcterms:modified xsi:type="dcterms:W3CDTF">2017-05-27T15:48:24Z</dcterms:modified>
</cp:coreProperties>
</file>