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97" r:id="rId3"/>
    <p:sldId id="298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338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16/01/2018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16/01/2018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16/01/2018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16/01/2018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16/01/2018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16/01/2018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Experimentación</a:t>
            </a: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Curva de Aprendizaje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10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8" y="2276872"/>
            <a:ext cx="7848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Otros conceptos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Matriz de Confusión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11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636912"/>
            <a:ext cx="4867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Introducción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 err="1" smtClean="0"/>
              <a:t>Precision</a:t>
            </a:r>
            <a:endParaRPr lang="es-PE" sz="2800" dirty="0" smtClean="0"/>
          </a:p>
          <a:p>
            <a:pPr lvl="1" algn="just"/>
            <a:r>
              <a:rPr lang="es-PE" sz="2400" dirty="0" smtClean="0"/>
              <a:t>Tasa de ejemplos positivos considerando aquellos que fueron erróneamente clasificados como positivos</a:t>
            </a:r>
            <a:endParaRPr lang="es-PE" sz="2400" dirty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err="1" smtClean="0"/>
              <a:t>Recall</a:t>
            </a:r>
            <a:endParaRPr lang="es-PE" sz="2800" dirty="0" smtClean="0"/>
          </a:p>
          <a:p>
            <a:pPr lvl="1" algn="just"/>
            <a:r>
              <a:rPr lang="es-PE" sz="2400" dirty="0"/>
              <a:t>Tasa de ejemplos positivos considerando aquellos que fueron erróneamente clasificados como </a:t>
            </a:r>
            <a:r>
              <a:rPr lang="es-PE" sz="2400" dirty="0" smtClean="0"/>
              <a:t>negativos</a:t>
            </a:r>
            <a:endParaRPr lang="es-PE" sz="2400" dirty="0"/>
          </a:p>
          <a:p>
            <a:pPr lvl="1" algn="just"/>
            <a:endParaRPr lang="es-PE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12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18" y="4663296"/>
            <a:ext cx="20383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98" y="4833835"/>
            <a:ext cx="1263767" cy="88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56" y="2926377"/>
            <a:ext cx="1098050" cy="82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Introducción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 smtClean="0"/>
              <a:t>F-</a:t>
            </a:r>
            <a:r>
              <a:rPr lang="es-PE" sz="2800" dirty="0" err="1" smtClean="0"/>
              <a:t>Measure</a:t>
            </a:r>
            <a:endParaRPr lang="es-PE" sz="2800" dirty="0" smtClean="0"/>
          </a:p>
          <a:p>
            <a:pPr lvl="1" algn="just"/>
            <a:r>
              <a:rPr lang="es-PE" sz="2400" dirty="0" smtClean="0"/>
              <a:t>Media armónica ponderada de </a:t>
            </a:r>
            <a:r>
              <a:rPr lang="es-PE" sz="2400" dirty="0" err="1" smtClean="0"/>
              <a:t>precision</a:t>
            </a:r>
            <a:r>
              <a:rPr lang="es-PE" sz="2400" dirty="0" smtClean="0"/>
              <a:t> y </a:t>
            </a:r>
            <a:r>
              <a:rPr lang="es-PE" sz="2400" dirty="0" err="1" smtClean="0"/>
              <a:t>recall</a:t>
            </a:r>
            <a:endParaRPr lang="es-PE" sz="2400" dirty="0" smtClean="0"/>
          </a:p>
          <a:p>
            <a:pPr lvl="1" algn="just"/>
            <a:endParaRPr lang="es-PE" sz="2400" dirty="0"/>
          </a:p>
          <a:p>
            <a:pPr lvl="1" algn="just"/>
            <a:endParaRPr lang="es-PE" sz="2400" dirty="0" smtClean="0"/>
          </a:p>
          <a:p>
            <a:pPr lvl="1" algn="just"/>
            <a:endParaRPr lang="es-PE" sz="2400" dirty="0"/>
          </a:p>
          <a:p>
            <a:pPr algn="just"/>
            <a:r>
              <a:rPr lang="es-PE" i="1" dirty="0" err="1" smtClean="0"/>
              <a:t>Accuracy</a:t>
            </a:r>
            <a:endParaRPr lang="es-PE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13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25861"/>
            <a:ext cx="2209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7786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525861"/>
            <a:ext cx="1628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07210"/>
            <a:ext cx="18192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14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Aprender conceptos relacionados a experimentación y cómo usarlos en </a:t>
            </a:r>
            <a:r>
              <a:rPr lang="es-PE" sz="2800" dirty="0" err="1" smtClean="0"/>
              <a:t>python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Introducción</a:t>
            </a:r>
          </a:p>
          <a:p>
            <a:r>
              <a:rPr lang="es-PE" b="1" dirty="0" smtClean="0"/>
              <a:t>Procedimiento General</a:t>
            </a:r>
          </a:p>
          <a:p>
            <a:r>
              <a:rPr lang="es-PE" b="1" dirty="0" smtClean="0"/>
              <a:t>Tipo de Validación</a:t>
            </a:r>
          </a:p>
          <a:p>
            <a:r>
              <a:rPr lang="es-PE" b="1" smtClean="0"/>
              <a:t>Otros conceptos</a:t>
            </a:r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Introducción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PE" dirty="0"/>
              <a:t>La </a:t>
            </a:r>
            <a:r>
              <a:rPr lang="es-PE" dirty="0" smtClean="0"/>
              <a:t>elección </a:t>
            </a:r>
            <a:r>
              <a:rPr lang="es-PE" dirty="0"/>
              <a:t>de </a:t>
            </a:r>
            <a:r>
              <a:rPr lang="es-PE" dirty="0" err="1" smtClean="0"/>
              <a:t>hiper</a:t>
            </a:r>
            <a:r>
              <a:rPr lang="es-PE" dirty="0" smtClean="0"/>
              <a:t>-parámetros influye </a:t>
            </a:r>
            <a:r>
              <a:rPr lang="es-PE" dirty="0"/>
              <a:t>grandemente </a:t>
            </a:r>
            <a:r>
              <a:rPr lang="es-PE" dirty="0" smtClean="0"/>
              <a:t>en los modelos de clasificación</a:t>
            </a:r>
            <a:endParaRPr lang="es-PE" dirty="0"/>
          </a:p>
          <a:p>
            <a:pPr algn="just"/>
            <a:r>
              <a:rPr lang="es-PE" dirty="0"/>
              <a:t>Permite aproximar el error de </a:t>
            </a:r>
            <a:r>
              <a:rPr lang="es-PE" dirty="0" smtClean="0"/>
              <a:t>generalización </a:t>
            </a:r>
            <a:r>
              <a:rPr lang="es-PE" dirty="0"/>
              <a:t>y su varianza</a:t>
            </a:r>
          </a:p>
          <a:p>
            <a:pPr lvl="1" algn="just"/>
            <a:r>
              <a:rPr lang="es-PE" dirty="0" smtClean="0"/>
              <a:t>Permite </a:t>
            </a:r>
            <a:r>
              <a:rPr lang="es-PE" dirty="0"/>
              <a:t>comparar un algoritmo con otros (ej. </a:t>
            </a:r>
            <a:r>
              <a:rPr lang="es-PE" dirty="0" err="1"/>
              <a:t>Percetron</a:t>
            </a:r>
            <a:r>
              <a:rPr lang="es-PE" dirty="0"/>
              <a:t> </a:t>
            </a:r>
            <a:r>
              <a:rPr lang="es-PE" dirty="0" smtClean="0"/>
              <a:t>vs </a:t>
            </a:r>
            <a:r>
              <a:rPr lang="es-PE" dirty="0" err="1" smtClean="0"/>
              <a:t>LogReg</a:t>
            </a:r>
            <a:r>
              <a:rPr lang="es-PE" dirty="0" smtClean="0"/>
              <a:t>) </a:t>
            </a:r>
            <a:r>
              <a:rPr lang="es-PE" dirty="0"/>
              <a:t>y escoger los mejores </a:t>
            </a:r>
            <a:r>
              <a:rPr lang="es-PE" dirty="0" err="1" smtClean="0"/>
              <a:t>hiper</a:t>
            </a:r>
            <a:r>
              <a:rPr lang="es-PE" dirty="0" smtClean="0"/>
              <a:t>-parámetros</a:t>
            </a:r>
            <a:endParaRPr lang="es-PE" dirty="0"/>
          </a:p>
          <a:p>
            <a:pPr algn="just"/>
            <a:r>
              <a:rPr lang="es-PE" dirty="0"/>
              <a:t>El performance del modelo puede variar grandemente </a:t>
            </a:r>
            <a:r>
              <a:rPr lang="es-PE" dirty="0" smtClean="0"/>
              <a:t>dependiendo</a:t>
            </a:r>
            <a:endParaRPr lang="es-PE" dirty="0"/>
          </a:p>
          <a:p>
            <a:pPr lvl="1" algn="just"/>
            <a:r>
              <a:rPr lang="es-PE" dirty="0"/>
              <a:t>que sub-grupo se </a:t>
            </a:r>
            <a:r>
              <a:rPr lang="es-PE" dirty="0" smtClean="0"/>
              <a:t>entrene</a:t>
            </a:r>
            <a:endParaRPr lang="es-PE" dirty="0"/>
          </a:p>
          <a:p>
            <a:pPr lvl="1" algn="just"/>
            <a:r>
              <a:rPr lang="es-PE" dirty="0"/>
              <a:t>Si se tiene poca data, es </a:t>
            </a:r>
            <a:r>
              <a:rPr lang="es-PE" dirty="0" smtClean="0"/>
              <a:t>fácil </a:t>
            </a:r>
            <a:r>
              <a:rPr lang="es-PE" dirty="0"/>
              <a:t>subestimar el error de </a:t>
            </a:r>
            <a:r>
              <a:rPr lang="es-PE" dirty="0" smtClean="0"/>
              <a:t>generalización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Procedimiento General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000" dirty="0"/>
              <a:t>Escoger una </a:t>
            </a:r>
            <a:r>
              <a:rPr lang="es-PE" sz="2000" dirty="0" smtClean="0"/>
              <a:t>métrica </a:t>
            </a:r>
            <a:r>
              <a:rPr lang="es-PE" sz="2000" dirty="0"/>
              <a:t>con la cual evaluar el </a:t>
            </a:r>
            <a:r>
              <a:rPr lang="es-PE" sz="2000" i="1" dirty="0"/>
              <a:t>performance</a:t>
            </a:r>
            <a:r>
              <a:rPr lang="es-PE" sz="2000" dirty="0"/>
              <a:t> del modelo</a:t>
            </a:r>
          </a:p>
          <a:p>
            <a:pPr algn="just"/>
            <a:r>
              <a:rPr lang="es-PE" sz="2000" dirty="0" smtClean="0"/>
              <a:t>Dividir </a:t>
            </a:r>
            <a:r>
              <a:rPr lang="es-PE" sz="2000" dirty="0"/>
              <a:t>el </a:t>
            </a:r>
            <a:r>
              <a:rPr lang="es-PE" sz="2000" dirty="0" err="1"/>
              <a:t>dataset</a:t>
            </a:r>
            <a:r>
              <a:rPr lang="es-PE" sz="2000" dirty="0"/>
              <a:t> en 3 grupos: entrenamiento (training), </a:t>
            </a:r>
            <a:r>
              <a:rPr lang="es-PE" sz="2000" dirty="0" smtClean="0"/>
              <a:t>validación</a:t>
            </a:r>
            <a:endParaRPr lang="es-PE" sz="2000" dirty="0"/>
          </a:p>
          <a:p>
            <a:pPr algn="just"/>
            <a:r>
              <a:rPr lang="es-PE" sz="2000" dirty="0"/>
              <a:t>(</a:t>
            </a:r>
            <a:r>
              <a:rPr lang="es-PE" sz="2000" dirty="0" err="1"/>
              <a:t>validation</a:t>
            </a:r>
            <a:r>
              <a:rPr lang="es-PE" sz="2000" dirty="0"/>
              <a:t>) y testeo (test)</a:t>
            </a:r>
          </a:p>
          <a:p>
            <a:pPr algn="just"/>
            <a:r>
              <a:rPr lang="es-PE" sz="2000" dirty="0"/>
              <a:t>Pasos</a:t>
            </a:r>
          </a:p>
          <a:p>
            <a:pPr lvl="1" algn="just"/>
            <a:r>
              <a:rPr lang="es-PE" sz="2000" dirty="0"/>
              <a:t>Para cada conjunto de valores de </a:t>
            </a:r>
            <a:r>
              <a:rPr lang="es-PE" sz="2000" dirty="0" err="1" smtClean="0"/>
              <a:t>hiper</a:t>
            </a:r>
            <a:r>
              <a:rPr lang="es-PE" sz="2000" dirty="0" smtClean="0"/>
              <a:t>-parámetros</a:t>
            </a:r>
            <a:endParaRPr lang="es-PE" sz="2000" dirty="0"/>
          </a:p>
          <a:p>
            <a:pPr lvl="2" algn="just"/>
            <a:r>
              <a:rPr lang="es-PE" sz="1600" dirty="0"/>
              <a:t>Entrenar el modelo en el </a:t>
            </a:r>
            <a:r>
              <a:rPr lang="es-PE" sz="1600" dirty="0" err="1"/>
              <a:t>dataset</a:t>
            </a:r>
            <a:r>
              <a:rPr lang="es-PE" sz="1600" dirty="0"/>
              <a:t> de entrenamiento con </a:t>
            </a:r>
            <a:r>
              <a:rPr lang="es-PE" sz="1600" dirty="0" smtClean="0"/>
              <a:t>los </a:t>
            </a:r>
            <a:r>
              <a:rPr lang="es-PE" sz="1600" dirty="0" err="1" smtClean="0"/>
              <a:t>hiper</a:t>
            </a:r>
            <a:r>
              <a:rPr lang="es-PE" sz="1600" dirty="0" smtClean="0"/>
              <a:t>-parámetros definidos</a:t>
            </a:r>
            <a:endParaRPr lang="es-PE" sz="1600" dirty="0"/>
          </a:p>
          <a:p>
            <a:pPr lvl="2" algn="just"/>
            <a:r>
              <a:rPr lang="es-PE" sz="1600" dirty="0"/>
              <a:t>Evaluar en </a:t>
            </a:r>
            <a:r>
              <a:rPr lang="es-PE" sz="1600" dirty="0" err="1"/>
              <a:t>dataset</a:t>
            </a:r>
            <a:r>
              <a:rPr lang="es-PE" sz="1600" dirty="0"/>
              <a:t> de </a:t>
            </a:r>
            <a:r>
              <a:rPr lang="es-PE" sz="1600" dirty="0" smtClean="0"/>
              <a:t>validación </a:t>
            </a:r>
            <a:r>
              <a:rPr lang="es-PE" sz="1600" dirty="0"/>
              <a:t>con la </a:t>
            </a:r>
            <a:r>
              <a:rPr lang="es-PE" sz="1600" dirty="0" smtClean="0"/>
              <a:t>métrica </a:t>
            </a:r>
            <a:r>
              <a:rPr lang="es-PE" sz="1600" dirty="0"/>
              <a:t>escogida</a:t>
            </a:r>
          </a:p>
          <a:p>
            <a:pPr lvl="1" algn="just"/>
            <a:r>
              <a:rPr lang="es-PE" sz="2000" dirty="0"/>
              <a:t>Escoger </a:t>
            </a:r>
            <a:r>
              <a:rPr lang="es-PE" sz="2000" dirty="0" err="1" smtClean="0"/>
              <a:t>hiper</a:t>
            </a:r>
            <a:r>
              <a:rPr lang="es-PE" sz="2000" dirty="0" smtClean="0"/>
              <a:t>-parámetros </a:t>
            </a:r>
            <a:r>
              <a:rPr lang="es-PE" sz="2000" dirty="0"/>
              <a:t>que maximicen la </a:t>
            </a:r>
            <a:r>
              <a:rPr lang="es-PE" sz="2000" dirty="0" smtClean="0"/>
              <a:t>métrica </a:t>
            </a:r>
            <a:r>
              <a:rPr lang="es-PE" sz="2000" dirty="0"/>
              <a:t>evaluada</a:t>
            </a:r>
          </a:p>
          <a:p>
            <a:pPr lvl="1" algn="just"/>
            <a:r>
              <a:rPr lang="sv-SE" sz="2000" dirty="0"/>
              <a:t>Entrenar modelo en dataset [training+validation]</a:t>
            </a:r>
          </a:p>
          <a:p>
            <a:pPr lvl="1" algn="just"/>
            <a:r>
              <a:rPr lang="es-PE" sz="2000" dirty="0"/>
              <a:t>Reportar </a:t>
            </a:r>
            <a:r>
              <a:rPr lang="es-PE" sz="2000" i="1" dirty="0"/>
              <a:t>performance</a:t>
            </a:r>
            <a:r>
              <a:rPr lang="es-PE" sz="2000" dirty="0"/>
              <a:t> de modelo como la </a:t>
            </a:r>
            <a:r>
              <a:rPr lang="es-PE" sz="2000" dirty="0" smtClean="0"/>
              <a:t>métrica </a:t>
            </a:r>
            <a:r>
              <a:rPr lang="es-PE" sz="2000" dirty="0"/>
              <a:t>evaluada en </a:t>
            </a:r>
            <a:r>
              <a:rPr lang="es-PE" sz="2000" dirty="0" smtClean="0"/>
              <a:t>el </a:t>
            </a:r>
            <a:r>
              <a:rPr lang="es-PE" sz="2000" dirty="0" err="1" smtClean="0"/>
              <a:t>dataset</a:t>
            </a:r>
            <a:r>
              <a:rPr lang="es-PE" sz="2000" dirty="0" smtClean="0"/>
              <a:t> </a:t>
            </a:r>
            <a:r>
              <a:rPr lang="es-PE" sz="2000" dirty="0"/>
              <a:t>de testeo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Tipos de Validación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 smtClean="0"/>
          </a:p>
          <a:p>
            <a:r>
              <a:rPr lang="es-PE" dirty="0" smtClean="0"/>
              <a:t>Selección </a:t>
            </a:r>
            <a:r>
              <a:rPr lang="es-PE" dirty="0"/>
              <a:t>de modelo: </a:t>
            </a:r>
            <a:r>
              <a:rPr lang="es-PE" dirty="0" smtClean="0"/>
              <a:t>Validación </a:t>
            </a:r>
            <a:r>
              <a:rPr lang="es-PE" dirty="0"/>
              <a:t>cruzada</a:t>
            </a:r>
          </a:p>
          <a:p>
            <a:r>
              <a:rPr lang="es-PE" dirty="0" smtClean="0"/>
              <a:t>Cantidad </a:t>
            </a:r>
            <a:r>
              <a:rPr lang="es-PE" dirty="0" smtClean="0"/>
              <a:t>óptima </a:t>
            </a:r>
            <a:r>
              <a:rPr lang="es-PE" dirty="0"/>
              <a:t>de data de entrenamiento: Curva de </a:t>
            </a:r>
            <a:r>
              <a:rPr lang="es-PE" dirty="0" smtClean="0"/>
              <a:t>Aprendizaje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6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Validación Cruzada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PE" dirty="0"/>
              <a:t>Usada para </a:t>
            </a:r>
            <a:r>
              <a:rPr lang="es-PE" dirty="0" smtClean="0"/>
              <a:t>selección </a:t>
            </a:r>
            <a:r>
              <a:rPr lang="es-PE" dirty="0"/>
              <a:t>de </a:t>
            </a:r>
            <a:r>
              <a:rPr lang="es-PE" dirty="0" err="1" smtClean="0"/>
              <a:t>hiper</a:t>
            </a:r>
            <a:r>
              <a:rPr lang="es-PE" dirty="0" smtClean="0"/>
              <a:t>-parámetros </a:t>
            </a:r>
            <a:r>
              <a:rPr lang="es-PE" dirty="0"/>
              <a:t>que optimicen la </a:t>
            </a:r>
            <a:r>
              <a:rPr lang="es-PE" dirty="0" smtClean="0"/>
              <a:t>métrica</a:t>
            </a:r>
          </a:p>
          <a:p>
            <a:pPr algn="just"/>
            <a:r>
              <a:rPr lang="es-PE" dirty="0" smtClean="0"/>
              <a:t>Data se divide en entrenamiento y testeo</a:t>
            </a:r>
          </a:p>
          <a:p>
            <a:pPr algn="just"/>
            <a:r>
              <a:rPr lang="es-PE" dirty="0" smtClean="0"/>
              <a:t>Para </a:t>
            </a:r>
            <a:r>
              <a:rPr lang="es-PE" dirty="0"/>
              <a:t>cada set de valores de </a:t>
            </a:r>
            <a:r>
              <a:rPr lang="es-PE" dirty="0" err="1" smtClean="0"/>
              <a:t>hiper</a:t>
            </a:r>
            <a:r>
              <a:rPr lang="es-PE" dirty="0" smtClean="0"/>
              <a:t>-parámetros</a:t>
            </a:r>
            <a:endParaRPr lang="es-PE" dirty="0"/>
          </a:p>
          <a:p>
            <a:pPr algn="just"/>
            <a:r>
              <a:rPr lang="es-PE" dirty="0"/>
              <a:t>Para cada </a:t>
            </a:r>
            <a:r>
              <a:rPr lang="es-PE" dirty="0" smtClean="0"/>
              <a:t>división entrenamiento -&gt; </a:t>
            </a:r>
            <a:r>
              <a:rPr lang="es-PE" i="1" dirty="0" smtClean="0"/>
              <a:t>training</a:t>
            </a:r>
            <a:r>
              <a:rPr lang="es-PE" dirty="0" smtClean="0"/>
              <a:t>; </a:t>
            </a:r>
            <a:r>
              <a:rPr lang="es-PE" i="1" dirty="0" err="1"/>
              <a:t>validation</a:t>
            </a:r>
            <a:endParaRPr lang="es-PE" i="1" dirty="0"/>
          </a:p>
          <a:p>
            <a:pPr lvl="1" algn="just"/>
            <a:r>
              <a:rPr lang="es-PE" dirty="0"/>
              <a:t>entrenar en </a:t>
            </a:r>
            <a:r>
              <a:rPr lang="es-PE" i="1" dirty="0"/>
              <a:t>training</a:t>
            </a:r>
            <a:r>
              <a:rPr lang="es-PE" dirty="0"/>
              <a:t>, evaluar en </a:t>
            </a:r>
            <a:r>
              <a:rPr lang="es-PE" i="1" dirty="0" err="1"/>
              <a:t>validation</a:t>
            </a:r>
            <a:endParaRPr lang="es-PE" i="1" dirty="0"/>
          </a:p>
          <a:p>
            <a:pPr algn="just"/>
            <a:r>
              <a:rPr lang="es-PE" dirty="0" smtClean="0"/>
              <a:t>Valor </a:t>
            </a:r>
            <a:r>
              <a:rPr lang="es-PE" dirty="0"/>
              <a:t>de </a:t>
            </a:r>
            <a:r>
              <a:rPr lang="es-PE" dirty="0" smtClean="0"/>
              <a:t>métrica</a:t>
            </a:r>
            <a:r>
              <a:rPr lang="es-PE" dirty="0"/>
              <a:t>= promedio de valores de cada </a:t>
            </a:r>
            <a:r>
              <a:rPr lang="es-PE" dirty="0" smtClean="0"/>
              <a:t>iteración</a:t>
            </a:r>
            <a:endParaRPr lang="es-PE" dirty="0"/>
          </a:p>
          <a:p>
            <a:pPr algn="just"/>
            <a:r>
              <a:rPr lang="es-PE" dirty="0"/>
              <a:t>Se escoge </a:t>
            </a:r>
            <a:r>
              <a:rPr lang="es-PE" dirty="0" err="1" smtClean="0"/>
              <a:t>hiper</a:t>
            </a:r>
            <a:r>
              <a:rPr lang="es-PE" dirty="0" smtClean="0"/>
              <a:t>-parámetros </a:t>
            </a:r>
            <a:r>
              <a:rPr lang="es-PE" dirty="0"/>
              <a:t>que maximicen valor promedio </a:t>
            </a:r>
            <a:r>
              <a:rPr lang="es-PE" dirty="0" smtClean="0"/>
              <a:t>de métrica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7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Validación Cruzada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Diferentes estrategias de </a:t>
            </a:r>
            <a:r>
              <a:rPr lang="es-PE" dirty="0" smtClean="0"/>
              <a:t>validación difieren </a:t>
            </a:r>
            <a:r>
              <a:rPr lang="es-PE" dirty="0"/>
              <a:t>en la forma de dividir </a:t>
            </a:r>
            <a:r>
              <a:rPr lang="es-PE" dirty="0" smtClean="0"/>
              <a:t>el </a:t>
            </a:r>
            <a:r>
              <a:rPr lang="es-PE" dirty="0" err="1" smtClean="0"/>
              <a:t>dataset</a:t>
            </a:r>
            <a:r>
              <a:rPr lang="es-PE" dirty="0" smtClean="0"/>
              <a:t> </a:t>
            </a:r>
            <a:r>
              <a:rPr lang="es-PE" dirty="0"/>
              <a:t>en </a:t>
            </a:r>
            <a:r>
              <a:rPr lang="es-PE" i="1" dirty="0"/>
              <a:t>training</a:t>
            </a:r>
            <a:r>
              <a:rPr lang="es-PE" dirty="0"/>
              <a:t> y </a:t>
            </a:r>
            <a:r>
              <a:rPr lang="es-PE" i="1" dirty="0" err="1"/>
              <a:t>validation</a:t>
            </a:r>
            <a:endParaRPr lang="es-PE" i="1" dirty="0"/>
          </a:p>
          <a:p>
            <a:pPr lvl="1"/>
            <a:r>
              <a:rPr lang="es-PE" dirty="0"/>
              <a:t>K-</a:t>
            </a:r>
            <a:r>
              <a:rPr lang="es-PE" dirty="0" err="1"/>
              <a:t>Fold</a:t>
            </a:r>
            <a:r>
              <a:rPr lang="es-PE" dirty="0"/>
              <a:t> / </a:t>
            </a:r>
            <a:r>
              <a:rPr lang="es-PE" dirty="0" err="1" smtClean="0"/>
              <a:t>Stratefied</a:t>
            </a:r>
            <a:r>
              <a:rPr lang="es-PE" dirty="0" smtClean="0"/>
              <a:t> </a:t>
            </a:r>
            <a:r>
              <a:rPr lang="es-PE" dirty="0"/>
              <a:t>K-</a:t>
            </a:r>
            <a:r>
              <a:rPr lang="es-PE" dirty="0" err="1"/>
              <a:t>Fold</a:t>
            </a:r>
            <a:endParaRPr lang="es-PE" dirty="0"/>
          </a:p>
          <a:p>
            <a:pPr lvl="1"/>
            <a:r>
              <a:rPr lang="es-PE" dirty="0" err="1" smtClean="0"/>
              <a:t>Leave-One-Out</a:t>
            </a:r>
            <a:endParaRPr lang="es-PE" dirty="0" smtClean="0"/>
          </a:p>
          <a:p>
            <a:pPr lvl="1"/>
            <a:r>
              <a:rPr lang="es-PE" dirty="0" smtClean="0"/>
              <a:t>Otros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Curva de Aprendizaje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Cuantifica cuánto </a:t>
            </a:r>
            <a:r>
              <a:rPr lang="es-PE" sz="2800" dirty="0"/>
              <a:t>se </a:t>
            </a:r>
            <a:r>
              <a:rPr lang="es-PE" sz="2800" dirty="0" smtClean="0"/>
              <a:t>beneficia </a:t>
            </a:r>
            <a:r>
              <a:rPr lang="es-PE" sz="2800" dirty="0"/>
              <a:t>el modelo al aumentar la data </a:t>
            </a:r>
            <a:r>
              <a:rPr lang="es-PE" sz="2800" dirty="0" smtClean="0"/>
              <a:t>de entrenamiento</a:t>
            </a:r>
            <a:endParaRPr lang="es-PE" sz="2800" dirty="0"/>
          </a:p>
          <a:p>
            <a:pPr algn="just"/>
            <a:r>
              <a:rPr lang="es-PE" sz="2800" dirty="0"/>
              <a:t>Su uso es separado del procedimiento de </a:t>
            </a:r>
            <a:r>
              <a:rPr lang="es-PE" sz="2800" dirty="0" smtClean="0"/>
              <a:t>validación</a:t>
            </a:r>
            <a:endParaRPr lang="es-PE" sz="2800" dirty="0"/>
          </a:p>
          <a:p>
            <a:pPr algn="just"/>
            <a:r>
              <a:rPr lang="es-PE" sz="2800" dirty="0"/>
              <a:t>La </a:t>
            </a:r>
            <a:r>
              <a:rPr lang="es-PE" sz="2800" dirty="0" smtClean="0"/>
              <a:t>validación </a:t>
            </a:r>
            <a:r>
              <a:rPr lang="es-PE" sz="2800" dirty="0"/>
              <a:t>utiliza toda la data para las sub-divisiones</a:t>
            </a:r>
          </a:p>
          <a:p>
            <a:pPr algn="just"/>
            <a:r>
              <a:rPr lang="es-PE" sz="2800" dirty="0"/>
              <a:t>Data se divide solo en entrenamiento y </a:t>
            </a:r>
            <a:r>
              <a:rPr lang="es-PE" sz="2800" dirty="0" smtClean="0"/>
              <a:t>validación</a:t>
            </a:r>
            <a:endParaRPr lang="es-PE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385</Words>
  <Application>Microsoft Office PowerPoint</Application>
  <PresentationFormat>Presentación en pantalla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Introducción a Machine Learning</vt:lpstr>
      <vt:lpstr>Objetivo</vt:lpstr>
      <vt:lpstr>Agenda</vt:lpstr>
      <vt:lpstr>Introducción</vt:lpstr>
      <vt:lpstr>Procedimiento General</vt:lpstr>
      <vt:lpstr>Tipos de Validación</vt:lpstr>
      <vt:lpstr>Validación Cruzada</vt:lpstr>
      <vt:lpstr>Validación Cruzada</vt:lpstr>
      <vt:lpstr>Curva de Aprendizaje</vt:lpstr>
      <vt:lpstr>Curva de Aprendizaje</vt:lpstr>
      <vt:lpstr>Otros conceptos</vt:lpstr>
      <vt:lpstr>Introducción</vt:lpstr>
      <vt:lpstr>Introducción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164</cp:revision>
  <dcterms:created xsi:type="dcterms:W3CDTF">2016-03-21T17:04:11Z</dcterms:created>
  <dcterms:modified xsi:type="dcterms:W3CDTF">2018-01-16T21:33:26Z</dcterms:modified>
</cp:coreProperties>
</file>