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3" r:id="rId2"/>
    <p:sldId id="297" r:id="rId3"/>
    <p:sldId id="298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605" r:id="rId15"/>
    <p:sldId id="592" r:id="rId16"/>
    <p:sldId id="593" r:id="rId17"/>
    <p:sldId id="594" r:id="rId18"/>
    <p:sldId id="595" r:id="rId19"/>
    <p:sldId id="596" r:id="rId20"/>
    <p:sldId id="597" r:id="rId21"/>
    <p:sldId id="611" r:id="rId22"/>
    <p:sldId id="612" r:id="rId23"/>
    <p:sldId id="613" r:id="rId24"/>
    <p:sldId id="614" r:id="rId25"/>
    <p:sldId id="615" r:id="rId26"/>
    <p:sldId id="616" r:id="rId27"/>
    <p:sldId id="598" r:id="rId28"/>
    <p:sldId id="609" r:id="rId29"/>
    <p:sldId id="610" r:id="rId30"/>
    <p:sldId id="607" r:id="rId31"/>
    <p:sldId id="608" r:id="rId32"/>
    <p:sldId id="599" r:id="rId33"/>
    <p:sldId id="600" r:id="rId34"/>
    <p:sldId id="617" r:id="rId35"/>
    <p:sldId id="618" r:id="rId36"/>
    <p:sldId id="619" r:id="rId37"/>
    <p:sldId id="620" r:id="rId38"/>
    <p:sldId id="625" r:id="rId39"/>
    <p:sldId id="632" r:id="rId40"/>
    <p:sldId id="634" r:id="rId41"/>
    <p:sldId id="635" r:id="rId42"/>
    <p:sldId id="636" r:id="rId43"/>
    <p:sldId id="637" r:id="rId44"/>
    <p:sldId id="638" r:id="rId45"/>
    <p:sldId id="640" r:id="rId46"/>
    <p:sldId id="338" r:id="rId4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0" autoAdjust="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16/01/2018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16/01/2018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16/01/2018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16/01/2018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Agrupamiento de Datos</a:t>
            </a:r>
            <a:endParaRPr lang="es-PE" sz="22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10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2343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283968" y="289433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 = { {1, 2, 3}, {4, 5, 6}, {7, 8, 9}}</a:t>
            </a:r>
            <a:endParaRPr lang="es-PE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971600" y="4497065"/>
            <a:ext cx="3999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En este caso hay 3 grupos:</a:t>
            </a:r>
          </a:p>
          <a:p>
            <a:r>
              <a:rPr lang="es-PE" sz="2400" b="1" dirty="0" smtClean="0"/>
              <a:t>	Grupo 1 = {1, 2, 3}</a:t>
            </a:r>
          </a:p>
          <a:p>
            <a:r>
              <a:rPr lang="es-PE" sz="2400" b="1" dirty="0" smtClean="0"/>
              <a:t>	Grupo 2 = {4, 5, 6}</a:t>
            </a:r>
          </a:p>
          <a:p>
            <a:r>
              <a:rPr lang="es-PE" sz="2400" b="1" dirty="0" smtClean="0"/>
              <a:t>	Grupo 3 = {7, 8, 9}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0739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200"/>
              </a:spcAft>
            </a:pPr>
            <a:r>
              <a:rPr lang="es-ES" sz="2800" b="1" dirty="0" smtClean="0"/>
              <a:t>Lo que se busca es:</a:t>
            </a:r>
          </a:p>
          <a:p>
            <a:pPr algn="just">
              <a:spcAft>
                <a:spcPts val="1200"/>
              </a:spcAft>
            </a:pPr>
            <a:endParaRPr lang="es-ES" sz="2800" b="1" dirty="0"/>
          </a:p>
          <a:p>
            <a:pPr algn="just">
              <a:spcAft>
                <a:spcPts val="1200"/>
              </a:spcAft>
            </a:pPr>
            <a:endParaRPr lang="es-ES" sz="2800" b="1" dirty="0" smtClean="0"/>
          </a:p>
          <a:p>
            <a:pPr algn="just">
              <a:spcAft>
                <a:spcPts val="1200"/>
              </a:spcAft>
            </a:pPr>
            <a:endParaRPr lang="es-ES" sz="2800" b="1" dirty="0"/>
          </a:p>
          <a:p>
            <a:pPr algn="just">
              <a:spcAft>
                <a:spcPts val="1200"/>
              </a:spcAft>
            </a:pPr>
            <a:r>
              <a:rPr lang="es-ES" sz="2800" b="1" dirty="0" smtClean="0"/>
              <a:t>Las funciones de distancia más comunes consideran:</a:t>
            </a:r>
          </a:p>
          <a:p>
            <a:pPr lvl="1" algn="just">
              <a:spcAft>
                <a:spcPts val="1200"/>
              </a:spcAft>
            </a:pPr>
            <a:r>
              <a:rPr lang="es-ES" sz="2400" b="1" dirty="0" smtClean="0"/>
              <a:t>Vecindario</a:t>
            </a:r>
          </a:p>
          <a:p>
            <a:pPr lvl="2" algn="just">
              <a:spcAft>
                <a:spcPts val="1200"/>
              </a:spcAft>
            </a:pPr>
            <a:r>
              <a:rPr lang="es-ES" sz="2000" b="1" dirty="0" smtClean="0"/>
              <a:t>K-</a:t>
            </a:r>
            <a:r>
              <a:rPr lang="es-ES" sz="2000" b="1" dirty="0" err="1" smtClean="0"/>
              <a:t>means</a:t>
            </a:r>
            <a:r>
              <a:rPr lang="es-ES" sz="2000" b="1" dirty="0" smtClean="0"/>
              <a:t>, RBF</a:t>
            </a:r>
          </a:p>
          <a:p>
            <a:pPr lvl="1" algn="just">
              <a:spcAft>
                <a:spcPts val="1200"/>
              </a:spcAft>
            </a:pPr>
            <a:r>
              <a:rPr lang="es-ES" sz="2400" b="1" dirty="0" smtClean="0"/>
              <a:t>Densidad</a:t>
            </a:r>
          </a:p>
          <a:p>
            <a:pPr lvl="2" algn="just">
              <a:spcAft>
                <a:spcPts val="1200"/>
              </a:spcAft>
            </a:pPr>
            <a:r>
              <a:rPr lang="es-ES" sz="2000" b="1" dirty="0" err="1" smtClean="0"/>
              <a:t>DBScan</a:t>
            </a:r>
            <a:endParaRPr lang="es-ES" sz="2000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11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30" y="2132856"/>
            <a:ext cx="52673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 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P = { </a:t>
            </a:r>
            <a:r>
              <a:rPr lang="es-PE" sz="2800" dirty="0"/>
              <a:t>{(1, 1.0), (2, 1.0), (3, 0.9)}, </a:t>
            </a:r>
            <a:endParaRPr lang="es-PE" sz="2800" dirty="0" smtClean="0"/>
          </a:p>
          <a:p>
            <a:pPr marL="457200" lvl="1" indent="0">
              <a:buNone/>
            </a:pPr>
            <a:r>
              <a:rPr lang="es-PE" dirty="0"/>
              <a:t>	</a:t>
            </a:r>
            <a:r>
              <a:rPr lang="es-PE" dirty="0" smtClean="0"/>
              <a:t>{(</a:t>
            </a:r>
            <a:r>
              <a:rPr lang="es-PE" dirty="0"/>
              <a:t>3, 0.1), (4, 0.6), (5, 1.0), (6, </a:t>
            </a:r>
            <a:r>
              <a:rPr lang="es-PE" dirty="0" smtClean="0"/>
              <a:t>1.0)},</a:t>
            </a:r>
          </a:p>
          <a:p>
            <a:pPr marL="457200" lvl="1" indent="0">
              <a:buNone/>
            </a:pPr>
            <a:r>
              <a:rPr lang="es-PE" dirty="0"/>
              <a:t>	</a:t>
            </a:r>
            <a:r>
              <a:rPr lang="es-PE" dirty="0" smtClean="0"/>
              <a:t>{(</a:t>
            </a:r>
            <a:r>
              <a:rPr lang="es-PE" dirty="0"/>
              <a:t>4, 0.4), (7, 1.0), (8, 1.0), (9, </a:t>
            </a:r>
            <a:r>
              <a:rPr lang="es-PE" dirty="0" smtClean="0"/>
              <a:t>1.0</a:t>
            </a:r>
            <a:r>
              <a:rPr lang="es-PE" dirty="0"/>
              <a:t>)} }</a:t>
            </a:r>
          </a:p>
          <a:p>
            <a:pPr algn="just">
              <a:spcAft>
                <a:spcPts val="1200"/>
              </a:spcAft>
            </a:pPr>
            <a:endParaRPr lang="es-ES" sz="2800" dirty="0" smtClean="0"/>
          </a:p>
          <a:p>
            <a:pPr algn="just">
              <a:spcAft>
                <a:spcPts val="1200"/>
              </a:spcAft>
            </a:pPr>
            <a:r>
              <a:rPr lang="es-ES" sz="2800" dirty="0" smtClean="0"/>
              <a:t>En este caso hay 3 grupos </a:t>
            </a:r>
          </a:p>
          <a:p>
            <a:pPr lvl="1" algn="just">
              <a:spcAft>
                <a:spcPts val="1200"/>
              </a:spcAft>
            </a:pPr>
            <a:r>
              <a:rPr lang="es-ES" sz="2400" dirty="0" smtClean="0"/>
              <a:t>Cada elemento tiene un grado de pertenencia a un conjunto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12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b="1" dirty="0" smtClean="0"/>
              <a:t>Enfoques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Particiones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Densidad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Jerárquico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Basado en grafos</a:t>
            </a:r>
            <a:endParaRPr lang="es-ES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13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basados en Particiones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800" dirty="0" smtClean="0"/>
              <a:t>Producen un único agrupamiento</a:t>
            </a:r>
          </a:p>
          <a:p>
            <a:pPr algn="just">
              <a:spcAft>
                <a:spcPts val="1200"/>
              </a:spcAft>
            </a:pPr>
            <a:r>
              <a:rPr lang="es-ES" sz="2800" dirty="0" smtClean="0"/>
              <a:t>La mayoría usa un enfoque voraz:</a:t>
            </a:r>
          </a:p>
          <a:p>
            <a:pPr lvl="1" algn="just">
              <a:spcAft>
                <a:spcPts val="1200"/>
              </a:spcAft>
            </a:pPr>
            <a:r>
              <a:rPr lang="es-ES" sz="2400" dirty="0" smtClean="0"/>
              <a:t>Escoge mejor alternativa actual sin considerar consecuencias futuras</a:t>
            </a:r>
          </a:p>
          <a:p>
            <a:pPr lvl="1" algn="just">
              <a:spcAft>
                <a:spcPts val="1200"/>
              </a:spcAft>
            </a:pPr>
            <a:r>
              <a:rPr lang="es-ES" sz="2400" dirty="0" smtClean="0"/>
              <a:t>Generalmente los resultados dependen del orden en que los elementos son presentados al algoritmo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14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basados en Particiones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Dado </a:t>
            </a:r>
            <a:r>
              <a:rPr lang="es-PE" sz="2800" dirty="0"/>
              <a:t>un </a:t>
            </a:r>
            <a:r>
              <a:rPr lang="es-PE" sz="2800" dirty="0" smtClean="0"/>
              <a:t>conjunto </a:t>
            </a:r>
            <a:r>
              <a:rPr lang="es-PE" sz="2800" dirty="0"/>
              <a:t>de </a:t>
            </a:r>
            <a:r>
              <a:rPr lang="es-PE" sz="2800" dirty="0" smtClean="0"/>
              <a:t>objetos, n se construyen k particiones </a:t>
            </a:r>
            <a:r>
              <a:rPr lang="es-PE" sz="2800" dirty="0"/>
              <a:t>o </a:t>
            </a:r>
            <a:r>
              <a:rPr lang="es-PE" sz="2800" dirty="0" smtClean="0"/>
              <a:t>grupos con k &lt; n.</a:t>
            </a:r>
            <a:endParaRPr lang="es-PE" sz="2800" dirty="0"/>
          </a:p>
          <a:p>
            <a:pPr algn="just"/>
            <a:r>
              <a:rPr lang="es-PE" sz="2800" dirty="0" smtClean="0"/>
              <a:t>Se </a:t>
            </a:r>
            <a:r>
              <a:rPr lang="es-PE" sz="2800" dirty="0"/>
              <a:t>asignan los puntos a </a:t>
            </a:r>
            <a:r>
              <a:rPr lang="es-PE" sz="2800" dirty="0" smtClean="0"/>
              <a:t>las </a:t>
            </a:r>
            <a:r>
              <a:rPr lang="es-PE" sz="2800" dirty="0" smtClean="0"/>
              <a:t>particiones</a:t>
            </a:r>
            <a:endParaRPr lang="es-PE" sz="2800" dirty="0"/>
          </a:p>
          <a:p>
            <a:pPr algn="just"/>
            <a:r>
              <a:rPr lang="es-PE" sz="2800" dirty="0"/>
              <a:t>Se refina iterativamente el </a:t>
            </a:r>
            <a:r>
              <a:rPr lang="es-PE" sz="2800" dirty="0" smtClean="0"/>
              <a:t>particionado </a:t>
            </a:r>
            <a:r>
              <a:rPr lang="es-PE" sz="2800" dirty="0"/>
              <a:t>mediante el </a:t>
            </a:r>
            <a:r>
              <a:rPr lang="es-PE" sz="2800" dirty="0" smtClean="0"/>
              <a:t>cambio de ubicación </a:t>
            </a:r>
            <a:r>
              <a:rPr lang="es-PE" sz="2800" dirty="0"/>
              <a:t>de los objetos.</a:t>
            </a:r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15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Cada </a:t>
            </a:r>
            <a:r>
              <a:rPr lang="es-PE" sz="2800" dirty="0"/>
              <a:t>objeto solo puede pertenecer a una </a:t>
            </a:r>
            <a:r>
              <a:rPr lang="es-PE" sz="2800" dirty="0" smtClean="0"/>
              <a:t>partición</a:t>
            </a:r>
          </a:p>
          <a:p>
            <a:pPr algn="just"/>
            <a:r>
              <a:rPr lang="es-PE" sz="2800" dirty="0" smtClean="0"/>
              <a:t>Una partición debe tener al menos un objeto</a:t>
            </a:r>
            <a:endParaRPr lang="es-PE" sz="2800" dirty="0"/>
          </a:p>
          <a:p>
            <a:pPr algn="just"/>
            <a:r>
              <a:rPr lang="es-PE" sz="2800" dirty="0"/>
              <a:t>C</a:t>
            </a:r>
            <a:r>
              <a:rPr lang="es-PE" sz="2800" dirty="0" smtClean="0"/>
              <a:t>riterio </a:t>
            </a:r>
            <a:r>
              <a:rPr lang="es-PE" sz="2800" dirty="0"/>
              <a:t>para un buen </a:t>
            </a:r>
            <a:r>
              <a:rPr lang="es-PE" sz="2800" dirty="0" smtClean="0"/>
              <a:t>particionado:</a:t>
            </a:r>
          </a:p>
          <a:p>
            <a:pPr lvl="1" algn="just"/>
            <a:r>
              <a:rPr lang="es-PE" sz="2400" dirty="0" smtClean="0"/>
              <a:t>Objetos del mismo </a:t>
            </a:r>
            <a:r>
              <a:rPr lang="es-PE" sz="2400" dirty="0" err="1"/>
              <a:t>cluster</a:t>
            </a:r>
            <a:r>
              <a:rPr lang="es-PE" sz="2400" dirty="0"/>
              <a:t> sean cercanos o parecidos y los </a:t>
            </a:r>
            <a:r>
              <a:rPr lang="es-PE" sz="2400" dirty="0" err="1"/>
              <a:t>pertenientes</a:t>
            </a:r>
            <a:r>
              <a:rPr lang="es-PE" sz="2400" dirty="0"/>
              <a:t> </a:t>
            </a:r>
            <a:r>
              <a:rPr lang="es-PE" sz="2400" dirty="0" smtClean="0"/>
              <a:t>a </a:t>
            </a:r>
            <a:r>
              <a:rPr lang="es-PE" sz="2400" dirty="0" err="1" smtClean="0"/>
              <a:t>clusteres</a:t>
            </a:r>
            <a:r>
              <a:rPr lang="es-PE" sz="2400" dirty="0" smtClean="0"/>
              <a:t> diferentes </a:t>
            </a:r>
            <a:r>
              <a:rPr lang="es-PE" sz="2400" dirty="0"/>
              <a:t>sean esencialmente </a:t>
            </a:r>
            <a:r>
              <a:rPr lang="es-PE" sz="2400" dirty="0" smtClean="0"/>
              <a:t>diferentes</a:t>
            </a:r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16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Ejemplo más conocido </a:t>
            </a:r>
            <a:r>
              <a:rPr lang="es-PE" sz="2800" dirty="0"/>
              <a:t>de los algoritmos </a:t>
            </a:r>
            <a:r>
              <a:rPr lang="es-PE" sz="2800" dirty="0" smtClean="0"/>
              <a:t>de </a:t>
            </a:r>
            <a:r>
              <a:rPr lang="es-PE" sz="2800" dirty="0" smtClean="0"/>
              <a:t>particionado</a:t>
            </a:r>
          </a:p>
          <a:p>
            <a:pPr algn="just"/>
            <a:r>
              <a:rPr lang="es-PE" sz="2800" dirty="0" smtClean="0"/>
              <a:t>En </a:t>
            </a:r>
            <a:r>
              <a:rPr lang="es-PE" sz="2800" dirty="0"/>
              <a:t>este tipo de algoritmos, un conjunto de datos formado </a:t>
            </a:r>
            <a:r>
              <a:rPr lang="es-PE" sz="2800" dirty="0" smtClean="0"/>
              <a:t>por n objetos </a:t>
            </a:r>
            <a:r>
              <a:rPr lang="es-PE" sz="2800" dirty="0"/>
              <a:t>son agrupados </a:t>
            </a:r>
            <a:r>
              <a:rPr lang="es-PE" sz="2800" dirty="0" smtClean="0"/>
              <a:t>en k grupos</a:t>
            </a:r>
            <a:r>
              <a:rPr lang="es-PE" sz="2800" dirty="0"/>
              <a:t>, </a:t>
            </a:r>
            <a:r>
              <a:rPr lang="es-PE" sz="2800" dirty="0" smtClean="0"/>
              <a:t>con k &lt; n</a:t>
            </a:r>
            <a:endParaRPr lang="es-PE" sz="2800" dirty="0"/>
          </a:p>
          <a:p>
            <a:pPr algn="just"/>
            <a:r>
              <a:rPr lang="es-PE" sz="2800" dirty="0"/>
              <a:t>Finalmente, los elementos que pertenecen a un grupo deben </a:t>
            </a:r>
            <a:r>
              <a:rPr lang="es-PE" sz="2800" dirty="0" smtClean="0"/>
              <a:t>ser similares </a:t>
            </a:r>
            <a:r>
              <a:rPr lang="es-PE" sz="2800" dirty="0"/>
              <a:t>entre ellos, y no similares a los elementos que </a:t>
            </a:r>
            <a:r>
              <a:rPr lang="es-PE" sz="2800" dirty="0" smtClean="0"/>
              <a:t>pertenecen a otro grupo</a:t>
            </a:r>
            <a:endParaRPr lang="es-PE" sz="28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17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PE" sz="2400" dirty="0"/>
              <a:t>Inicialmente, </a:t>
            </a:r>
            <a:r>
              <a:rPr lang="es-PE" sz="2400" b="1" dirty="0"/>
              <a:t>se eligen los k-centros de los grupos</a:t>
            </a:r>
            <a:r>
              <a:rPr lang="es-PE" sz="2400" dirty="0"/>
              <a:t>. Estos </a:t>
            </a:r>
            <a:r>
              <a:rPr lang="es-PE" sz="2400" dirty="0" smtClean="0"/>
              <a:t>pueden ser puntos </a:t>
            </a:r>
            <a:r>
              <a:rPr lang="es-PE" sz="2400" dirty="0"/>
              <a:t>(puntos del espacio no coincidentes con </a:t>
            </a:r>
            <a:r>
              <a:rPr lang="es-PE" sz="2400" dirty="0" err="1"/>
              <a:t>tuplas</a:t>
            </a:r>
            <a:r>
              <a:rPr lang="es-PE" sz="2400" dirty="0"/>
              <a:t>) </a:t>
            </a:r>
            <a:r>
              <a:rPr lang="es-PE" sz="2400" dirty="0" smtClean="0"/>
              <a:t>aleatorios o </a:t>
            </a:r>
            <a:r>
              <a:rPr lang="es-PE" sz="2400" dirty="0" err="1" smtClean="0"/>
              <a:t>tuplas</a:t>
            </a:r>
            <a:r>
              <a:rPr lang="es-PE" sz="2400" dirty="0" smtClean="0"/>
              <a:t> aleatorias</a:t>
            </a:r>
            <a:endParaRPr lang="es-PE" sz="2400" dirty="0"/>
          </a:p>
          <a:p>
            <a:pPr algn="just"/>
            <a:r>
              <a:rPr lang="es-PE" sz="2400" dirty="0" smtClean="0"/>
              <a:t>Cada </a:t>
            </a:r>
            <a:r>
              <a:rPr lang="es-PE" sz="2400" dirty="0"/>
              <a:t>uno de los objetos restantes se </a:t>
            </a:r>
            <a:r>
              <a:rPr lang="es-PE" sz="2400" b="1" dirty="0"/>
              <a:t>asignan a un grupo por </a:t>
            </a:r>
            <a:r>
              <a:rPr lang="es-PE" sz="2400" b="1" dirty="0" smtClean="0"/>
              <a:t>cercanía</a:t>
            </a:r>
            <a:r>
              <a:rPr lang="es-PE" sz="2400" dirty="0" smtClean="0"/>
              <a:t> (medida </a:t>
            </a:r>
            <a:r>
              <a:rPr lang="es-PE" sz="2400" dirty="0"/>
              <a:t>de distancia</a:t>
            </a:r>
            <a:r>
              <a:rPr lang="es-PE" sz="2400" dirty="0" smtClean="0"/>
              <a:t>)</a:t>
            </a:r>
          </a:p>
          <a:p>
            <a:pPr algn="just"/>
            <a:r>
              <a:rPr lang="es-PE" sz="2400" dirty="0" smtClean="0"/>
              <a:t>Una </a:t>
            </a:r>
            <a:r>
              <a:rPr lang="es-PE" sz="2400" dirty="0"/>
              <a:t>vez revisados todos los puntos, se </a:t>
            </a:r>
            <a:r>
              <a:rPr lang="es-PE" sz="2400" b="1" dirty="0"/>
              <a:t>vuelve a calcular los </a:t>
            </a:r>
            <a:r>
              <a:rPr lang="es-PE" sz="2400" b="1" dirty="0" err="1" smtClean="0"/>
              <a:t>centroides</a:t>
            </a:r>
            <a:r>
              <a:rPr lang="es-PE" sz="2400" dirty="0" smtClean="0"/>
              <a:t> (media </a:t>
            </a:r>
            <a:r>
              <a:rPr lang="es-PE" sz="2400" dirty="0"/>
              <a:t>de los puntos) en </a:t>
            </a:r>
            <a:r>
              <a:rPr lang="es-PE" sz="2400" dirty="0" smtClean="0"/>
              <a:t>funci</a:t>
            </a:r>
            <a:r>
              <a:rPr lang="es-PE" sz="2400" dirty="0"/>
              <a:t>ó</a:t>
            </a:r>
            <a:r>
              <a:rPr lang="es-PE" sz="2400" dirty="0" smtClean="0"/>
              <a:t>n </a:t>
            </a:r>
            <a:r>
              <a:rPr lang="es-PE" sz="2400" dirty="0"/>
              <a:t>de los puntos que les </a:t>
            </a:r>
            <a:r>
              <a:rPr lang="es-PE" sz="2400" dirty="0" smtClean="0"/>
              <a:t>pertenecen. </a:t>
            </a:r>
            <a:r>
              <a:rPr lang="es-PE" sz="2400" b="1" dirty="0" smtClean="0"/>
              <a:t>Con </a:t>
            </a:r>
            <a:r>
              <a:rPr lang="es-PE" sz="2400" b="1" dirty="0"/>
              <a:t>los nuevos </a:t>
            </a:r>
            <a:r>
              <a:rPr lang="es-PE" sz="2400" b="1" dirty="0" err="1"/>
              <a:t>centroides</a:t>
            </a:r>
            <a:r>
              <a:rPr lang="es-PE" sz="2400" b="1" dirty="0"/>
              <a:t>, se vuelve a asignarles </a:t>
            </a:r>
            <a:r>
              <a:rPr lang="es-PE" sz="2400" b="1" dirty="0" smtClean="0"/>
              <a:t>puntos</a:t>
            </a:r>
            <a:endParaRPr lang="es-PE" sz="2400" b="1" dirty="0"/>
          </a:p>
          <a:p>
            <a:pPr algn="just"/>
            <a:r>
              <a:rPr lang="es-PE" sz="2400" b="1" dirty="0" smtClean="0"/>
              <a:t>Repetir</a:t>
            </a:r>
            <a:r>
              <a:rPr lang="es-PE" sz="2400" dirty="0" smtClean="0"/>
              <a:t> </a:t>
            </a:r>
            <a:r>
              <a:rPr lang="es-PE" sz="2400" dirty="0"/>
              <a:t>los puntos anteriores hasta que se alcanza el </a:t>
            </a:r>
            <a:r>
              <a:rPr lang="es-PE" sz="2400" b="1" dirty="0"/>
              <a:t>nivel </a:t>
            </a:r>
            <a:r>
              <a:rPr lang="es-PE" sz="2400" b="1" dirty="0" smtClean="0"/>
              <a:t>de convergencia </a:t>
            </a:r>
            <a:r>
              <a:rPr lang="es-PE" sz="2400" b="1" dirty="0"/>
              <a:t>adecuado</a:t>
            </a:r>
          </a:p>
          <a:p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18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19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6578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r>
              <a:rPr lang="es-PE" dirty="0" smtClean="0"/>
              <a:t>Aprender conceptos y algoritmos relacionados Agrupamiento de Datos</a:t>
            </a:r>
            <a:endParaRPr lang="es-PE" i="1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dirty="0" smtClean="0"/>
          </a:p>
          <a:p>
            <a:pPr algn="just"/>
            <a:r>
              <a:rPr lang="es-PE" sz="2800" dirty="0"/>
              <a:t>F</a:t>
            </a:r>
            <a:r>
              <a:rPr lang="es-PE" sz="2800" dirty="0" smtClean="0"/>
              <a:t>unciona </a:t>
            </a:r>
            <a:r>
              <a:rPr lang="es-PE" sz="2800" dirty="0"/>
              <a:t>bien cuando los puntos </a:t>
            </a:r>
            <a:r>
              <a:rPr lang="es-PE" sz="2800" dirty="0" smtClean="0"/>
              <a:t>están </a:t>
            </a:r>
            <a:r>
              <a:rPr lang="es-PE" sz="2800" dirty="0"/>
              <a:t>agrupados de </a:t>
            </a:r>
            <a:r>
              <a:rPr lang="es-PE" sz="2800" dirty="0" smtClean="0"/>
              <a:t>forma natural </a:t>
            </a:r>
            <a:r>
              <a:rPr lang="es-PE" sz="2800" dirty="0"/>
              <a:t>(formando nubes esferoidales), y a su </a:t>
            </a:r>
            <a:r>
              <a:rPr lang="es-PE" sz="2800" dirty="0" smtClean="0"/>
              <a:t>vez éstas están separadas</a:t>
            </a:r>
            <a:endParaRPr lang="es-PE" sz="2800" dirty="0"/>
          </a:p>
          <a:p>
            <a:pPr algn="just"/>
            <a:r>
              <a:rPr lang="es-PE" sz="2800" dirty="0"/>
              <a:t>El algoritmo tiene un buen nivel de convergencia </a:t>
            </a:r>
            <a:r>
              <a:rPr lang="es-PE" sz="2800" dirty="0" smtClean="0"/>
              <a:t>alcanzando un mínimo </a:t>
            </a:r>
            <a:r>
              <a:rPr lang="es-PE" sz="2800" dirty="0"/>
              <a:t>local. No requiere muchas iteraciones para </a:t>
            </a:r>
            <a:r>
              <a:rPr lang="es-PE" sz="2800" dirty="0" smtClean="0"/>
              <a:t>ello</a:t>
            </a:r>
            <a:endParaRPr lang="es-PE" sz="2800" dirty="0"/>
          </a:p>
          <a:p>
            <a:pPr algn="just"/>
            <a:r>
              <a:rPr lang="es-PE" sz="2800" dirty="0"/>
              <a:t>Habitualmente se emplea </a:t>
            </a:r>
            <a:r>
              <a:rPr lang="es-PE" sz="2800" dirty="0" smtClean="0"/>
              <a:t>con k &lt;&lt; n</a:t>
            </a:r>
            <a:endParaRPr lang="es-PE" sz="28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20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600" b="1" dirty="0" smtClean="0"/>
              <a:t>Desventajas</a:t>
            </a:r>
          </a:p>
          <a:p>
            <a:pPr algn="just"/>
            <a:r>
              <a:rPr lang="es-PE" sz="2600" dirty="0" smtClean="0"/>
              <a:t>Para ser </a:t>
            </a:r>
            <a:r>
              <a:rPr lang="es-PE" sz="2600" dirty="0"/>
              <a:t>ú</a:t>
            </a:r>
            <a:r>
              <a:rPr lang="es-PE" sz="2600" dirty="0" smtClean="0"/>
              <a:t>til </a:t>
            </a:r>
            <a:r>
              <a:rPr lang="es-PE" sz="2600" dirty="0"/>
              <a:t>los datos deben tener </a:t>
            </a:r>
            <a:r>
              <a:rPr lang="es-PE" sz="2600" dirty="0" smtClean="0"/>
              <a:t>«media», </a:t>
            </a:r>
            <a:r>
              <a:rPr lang="es-PE" sz="2600" dirty="0"/>
              <a:t>con lo que </a:t>
            </a:r>
            <a:r>
              <a:rPr lang="es-PE" sz="2600" dirty="0" smtClean="0"/>
              <a:t>excluyen los datos categóricos</a:t>
            </a:r>
            <a:endParaRPr lang="es-PE" sz="2600" dirty="0"/>
          </a:p>
          <a:p>
            <a:pPr algn="just"/>
            <a:r>
              <a:rPr lang="es-PE" sz="2600" dirty="0" smtClean="0"/>
              <a:t>Necesidad </a:t>
            </a:r>
            <a:r>
              <a:rPr lang="es-PE" sz="2600" dirty="0"/>
              <a:t>de la </a:t>
            </a:r>
            <a:r>
              <a:rPr lang="es-PE" sz="2600" dirty="0" smtClean="0"/>
              <a:t>especificaci</a:t>
            </a:r>
            <a:r>
              <a:rPr lang="es-PE" sz="2600" dirty="0"/>
              <a:t>ó</a:t>
            </a:r>
            <a:r>
              <a:rPr lang="es-PE" sz="2600" dirty="0" smtClean="0"/>
              <a:t>n </a:t>
            </a:r>
            <a:r>
              <a:rPr lang="es-PE" sz="2600" dirty="0"/>
              <a:t>del </a:t>
            </a:r>
            <a:r>
              <a:rPr lang="es-PE" sz="2600" dirty="0" smtClean="0"/>
              <a:t>número </a:t>
            </a:r>
            <a:r>
              <a:rPr lang="es-PE" sz="2600" dirty="0"/>
              <a:t>de </a:t>
            </a:r>
            <a:r>
              <a:rPr lang="es-PE" sz="2600" dirty="0" err="1" smtClean="0"/>
              <a:t>clusteres</a:t>
            </a:r>
            <a:endParaRPr lang="es-PE" sz="2600" dirty="0" smtClean="0"/>
          </a:p>
          <a:p>
            <a:pPr algn="just"/>
            <a:r>
              <a:rPr lang="es-PE" sz="2600" dirty="0" smtClean="0"/>
              <a:t> No es útil </a:t>
            </a:r>
            <a:r>
              <a:rPr lang="es-PE" sz="2600" dirty="0"/>
              <a:t>para </a:t>
            </a:r>
            <a:r>
              <a:rPr lang="es-PE" sz="2600" dirty="0" err="1"/>
              <a:t>clusteres</a:t>
            </a:r>
            <a:r>
              <a:rPr lang="es-PE" sz="2600" dirty="0"/>
              <a:t> no convexos, ni con </a:t>
            </a:r>
            <a:r>
              <a:rPr lang="es-PE" sz="2600" dirty="0" smtClean="0"/>
              <a:t>tama</a:t>
            </a:r>
            <a:r>
              <a:rPr lang="es-PE" sz="2600" dirty="0"/>
              <a:t>ñ</a:t>
            </a:r>
            <a:r>
              <a:rPr lang="es-PE" sz="2600" dirty="0" smtClean="0"/>
              <a:t>os </a:t>
            </a:r>
            <a:r>
              <a:rPr lang="es-PE" sz="2600" dirty="0"/>
              <a:t>muy </a:t>
            </a:r>
            <a:r>
              <a:rPr lang="es-PE" sz="2600" dirty="0" smtClean="0"/>
              <a:t>diferentes (por </a:t>
            </a:r>
            <a:r>
              <a:rPr lang="es-PE" sz="2600" dirty="0"/>
              <a:t>ejemplo, cara de </a:t>
            </a:r>
            <a:r>
              <a:rPr lang="es-PE" sz="2600" dirty="0" smtClean="0"/>
              <a:t>ratón)</a:t>
            </a:r>
            <a:endParaRPr lang="es-PE" sz="2600" dirty="0"/>
          </a:p>
          <a:p>
            <a:pPr algn="just"/>
            <a:r>
              <a:rPr lang="es-PE" sz="2600" dirty="0"/>
              <a:t>No escala bien para grandes </a:t>
            </a:r>
            <a:r>
              <a:rPr lang="es-PE" sz="2600" dirty="0" smtClean="0"/>
              <a:t>volúmenes </a:t>
            </a:r>
            <a:r>
              <a:rPr lang="es-PE" sz="2600" dirty="0"/>
              <a:t>de </a:t>
            </a:r>
            <a:r>
              <a:rPr lang="es-PE" sz="2600" dirty="0" smtClean="0"/>
              <a:t>datos</a:t>
            </a:r>
            <a:endParaRPr lang="es-PE" sz="2600" dirty="0"/>
          </a:p>
          <a:p>
            <a:pPr algn="just"/>
            <a:r>
              <a:rPr lang="es-PE" sz="2600" dirty="0"/>
              <a:t>Es sensible a la </a:t>
            </a:r>
            <a:r>
              <a:rPr lang="es-PE" sz="2600" dirty="0" smtClean="0"/>
              <a:t>elecci</a:t>
            </a:r>
            <a:r>
              <a:rPr lang="es-PE" sz="2600" dirty="0"/>
              <a:t>ó</a:t>
            </a:r>
            <a:r>
              <a:rPr lang="es-PE" sz="2600" dirty="0" smtClean="0"/>
              <a:t>n </a:t>
            </a:r>
            <a:r>
              <a:rPr lang="es-PE" sz="2600" dirty="0"/>
              <a:t>inicial de los </a:t>
            </a:r>
            <a:r>
              <a:rPr lang="es-PE" sz="2600" dirty="0" err="1" smtClean="0"/>
              <a:t>centroides</a:t>
            </a:r>
            <a:endParaRPr lang="es-ES" sz="26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21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400" dirty="0" smtClean="0"/>
          </a:p>
          <a:p>
            <a:pPr algn="just"/>
            <a:endParaRPr lang="es-PE" sz="2400" dirty="0"/>
          </a:p>
          <a:p>
            <a:pPr algn="just"/>
            <a:r>
              <a:rPr lang="es-PE" sz="2400" dirty="0" smtClean="0"/>
              <a:t>Sensible </a:t>
            </a:r>
            <a:r>
              <a:rPr lang="es-PE" sz="2400" dirty="0"/>
              <a:t>a los datos </a:t>
            </a:r>
            <a:r>
              <a:rPr lang="es-PE" sz="2400" dirty="0" smtClean="0"/>
              <a:t>an</a:t>
            </a:r>
            <a:r>
              <a:rPr lang="es-PE" sz="2400" dirty="0"/>
              <a:t>ó</a:t>
            </a:r>
            <a:r>
              <a:rPr lang="es-PE" sz="2400" dirty="0" smtClean="0"/>
              <a:t>malos </a:t>
            </a:r>
            <a:r>
              <a:rPr lang="es-PE" sz="2400" dirty="0"/>
              <a:t>con valores </a:t>
            </a:r>
            <a:r>
              <a:rPr lang="es-PE" sz="2400" dirty="0" smtClean="0"/>
              <a:t>extremos, ya </a:t>
            </a:r>
            <a:r>
              <a:rPr lang="es-PE" sz="2400" dirty="0"/>
              <a:t>que distorsionan la media del </a:t>
            </a:r>
            <a:r>
              <a:rPr lang="es-PE" sz="2400" dirty="0" err="1" smtClean="0"/>
              <a:t>cluster</a:t>
            </a:r>
            <a:r>
              <a:rPr lang="es-PE" sz="2400" dirty="0" smtClean="0"/>
              <a:t>. </a:t>
            </a:r>
          </a:p>
          <a:p>
            <a:pPr algn="just"/>
            <a:r>
              <a:rPr lang="es-PE" sz="2400" dirty="0" smtClean="0"/>
              <a:t>Para </a:t>
            </a:r>
            <a:r>
              <a:rPr lang="es-PE" sz="2400" dirty="0"/>
              <a:t>disminuir esta sensibilidad, en vez de tomar un punto </a:t>
            </a:r>
            <a:r>
              <a:rPr lang="es-PE" sz="2400" dirty="0" smtClean="0"/>
              <a:t>cu</a:t>
            </a:r>
            <a:r>
              <a:rPr lang="es-PE" sz="2400" dirty="0"/>
              <a:t>a</a:t>
            </a:r>
            <a:r>
              <a:rPr lang="es-PE" sz="2400" dirty="0" smtClean="0"/>
              <a:t>lquiera como </a:t>
            </a:r>
            <a:r>
              <a:rPr lang="es-PE" sz="2400" dirty="0"/>
              <a:t>referencia del </a:t>
            </a:r>
            <a:r>
              <a:rPr lang="es-PE" sz="2400" dirty="0" err="1" smtClean="0"/>
              <a:t>cluster</a:t>
            </a:r>
            <a:r>
              <a:rPr lang="es-PE" sz="2400" dirty="0" smtClean="0"/>
              <a:t>, éste </a:t>
            </a:r>
            <a:r>
              <a:rPr lang="es-PE" sz="2400" dirty="0"/>
              <a:t>deber ser un punto del </a:t>
            </a:r>
            <a:r>
              <a:rPr lang="es-PE" sz="2400" dirty="0" err="1" smtClean="0"/>
              <a:t>cluster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22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/>
              <a:t>No es seguro que el proceso de </a:t>
            </a:r>
            <a:r>
              <a:rPr lang="es-PE" sz="2800" dirty="0" smtClean="0"/>
              <a:t>optimización </a:t>
            </a:r>
            <a:r>
              <a:rPr lang="es-PE" sz="2800" dirty="0"/>
              <a:t>interno a </a:t>
            </a:r>
            <a:r>
              <a:rPr lang="es-PE" sz="2800" dirty="0" smtClean="0"/>
              <a:t>k-</a:t>
            </a:r>
            <a:r>
              <a:rPr lang="es-PE" sz="2800" dirty="0" err="1" smtClean="0"/>
              <a:t>means</a:t>
            </a:r>
            <a:r>
              <a:rPr lang="es-PE" sz="2800" dirty="0"/>
              <a:t> </a:t>
            </a:r>
            <a:r>
              <a:rPr lang="es-PE" sz="2800" dirty="0" smtClean="0"/>
              <a:t>termine </a:t>
            </a:r>
            <a:r>
              <a:rPr lang="es-PE" sz="2800" dirty="0"/>
              <a:t>con un buen </a:t>
            </a:r>
            <a:r>
              <a:rPr lang="es-PE" sz="2800" dirty="0" smtClean="0"/>
              <a:t>resultado.</a:t>
            </a:r>
          </a:p>
          <a:p>
            <a:pPr lvl="1" algn="just"/>
            <a:r>
              <a:rPr lang="es-PE" sz="2400" dirty="0" smtClean="0"/>
              <a:t>Ni </a:t>
            </a:r>
            <a:r>
              <a:rPr lang="es-PE" sz="2400" dirty="0"/>
              <a:t>siquiera que el algoritmo termine. En algunos casos </a:t>
            </a:r>
            <a:r>
              <a:rPr lang="es-PE" sz="2400" dirty="0" smtClean="0"/>
              <a:t>puede no encontrar solución</a:t>
            </a:r>
            <a:endParaRPr lang="es-PE" sz="2400" dirty="0"/>
          </a:p>
          <a:p>
            <a:pPr algn="just"/>
            <a:r>
              <a:rPr lang="es-PE" sz="2800" dirty="0"/>
              <a:t>¿</a:t>
            </a:r>
            <a:r>
              <a:rPr lang="es-PE" sz="2800" dirty="0" smtClean="0"/>
              <a:t>Cómo </a:t>
            </a:r>
            <a:r>
              <a:rPr lang="es-PE" sz="2800" dirty="0"/>
              <a:t>elegir el </a:t>
            </a:r>
            <a:r>
              <a:rPr lang="es-PE" sz="2800" dirty="0" smtClean="0"/>
              <a:t>número </a:t>
            </a:r>
            <a:r>
              <a:rPr lang="es-PE" sz="2800" dirty="0"/>
              <a:t>de centros?</a:t>
            </a:r>
          </a:p>
          <a:p>
            <a:pPr lvl="1" algn="just"/>
            <a:r>
              <a:rPr lang="es-PE" sz="2400" dirty="0"/>
              <a:t>Es un problema </a:t>
            </a:r>
            <a:r>
              <a:rPr lang="es-PE" sz="2400" dirty="0" smtClean="0"/>
              <a:t>difícil</a:t>
            </a:r>
            <a:endParaRPr lang="es-PE" sz="2400" dirty="0"/>
          </a:p>
          <a:p>
            <a:pPr lvl="1" algn="just"/>
            <a:r>
              <a:rPr lang="es-PE" sz="2400" dirty="0" smtClean="0"/>
              <a:t>Algoritmo exploratorio -&gt; probar diferentes configuraciones</a:t>
            </a:r>
            <a:endParaRPr lang="es-PE" sz="2400" dirty="0"/>
          </a:p>
          <a:p>
            <a:pPr lvl="1" algn="just"/>
            <a:r>
              <a:rPr lang="es-PE" sz="2400" dirty="0" smtClean="0"/>
              <a:t>Dependerá </a:t>
            </a:r>
            <a:r>
              <a:rPr lang="es-PE" sz="2400" dirty="0"/>
              <a:t>de la estructura de datos en el espacio de </a:t>
            </a:r>
            <a:r>
              <a:rPr lang="es-PE" sz="2400" dirty="0" smtClean="0"/>
              <a:t>características</a:t>
            </a:r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23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800" dirty="0" smtClean="0"/>
              <a:t>Para encontrar solución óptima (minimice la distancia) hay que cuidar posición inicial de los </a:t>
            </a:r>
            <a:r>
              <a:rPr lang="es-ES" sz="2800" dirty="0" err="1" smtClean="0"/>
              <a:t>centroides</a:t>
            </a:r>
            <a:r>
              <a:rPr lang="es-ES" sz="2800" dirty="0"/>
              <a:t>:</a:t>
            </a:r>
            <a:endParaRPr lang="es-ES" sz="2800" dirty="0" smtClean="0"/>
          </a:p>
          <a:p>
            <a:pPr lvl="1" algn="just"/>
            <a:r>
              <a:rPr lang="es-PE" sz="2400" dirty="0" smtClean="0"/>
              <a:t>El </a:t>
            </a:r>
            <a:r>
              <a:rPr lang="es-PE" sz="2400" dirty="0"/>
              <a:t>primer centro en un punto aleatorio del </a:t>
            </a:r>
            <a:r>
              <a:rPr lang="es-PE" sz="2400" dirty="0" smtClean="0"/>
              <a:t>conjunto de datos</a:t>
            </a:r>
            <a:endParaRPr lang="es-PE" sz="2400" dirty="0"/>
          </a:p>
          <a:p>
            <a:pPr lvl="1" algn="just"/>
            <a:r>
              <a:rPr lang="es-PE" sz="2400" dirty="0" smtClean="0"/>
              <a:t>El </a:t>
            </a:r>
            <a:r>
              <a:rPr lang="es-PE" sz="2400" dirty="0"/>
              <a:t>segundo centro en un punto del conjunto de datos </a:t>
            </a:r>
            <a:r>
              <a:rPr lang="es-PE" sz="2400" dirty="0" smtClean="0"/>
              <a:t>lo más</a:t>
            </a:r>
            <a:r>
              <a:rPr lang="es-PE" sz="2400" dirty="0"/>
              <a:t> </a:t>
            </a:r>
            <a:r>
              <a:rPr lang="es-PE" sz="2400" dirty="0" smtClean="0"/>
              <a:t>alejado </a:t>
            </a:r>
            <a:r>
              <a:rPr lang="es-PE" sz="2400" dirty="0"/>
              <a:t>posible del </a:t>
            </a:r>
            <a:r>
              <a:rPr lang="es-PE" sz="2400" dirty="0" smtClean="0"/>
              <a:t>anterior</a:t>
            </a:r>
          </a:p>
          <a:p>
            <a:pPr lvl="1" algn="just"/>
            <a:r>
              <a:rPr lang="es-PE" sz="2400" dirty="0" smtClean="0"/>
              <a:t>Emplazar </a:t>
            </a:r>
            <a:r>
              <a:rPr lang="es-PE" sz="2400" dirty="0"/>
              <a:t>el siguiente centro en un punto del conjunto de </a:t>
            </a:r>
            <a:r>
              <a:rPr lang="es-PE" sz="2400" dirty="0" smtClean="0"/>
              <a:t>datos que</a:t>
            </a:r>
            <a:r>
              <a:rPr lang="es-PE" sz="2400" dirty="0"/>
              <a:t> </a:t>
            </a:r>
            <a:r>
              <a:rPr lang="es-PE" sz="2400" dirty="0" smtClean="0"/>
              <a:t>maximice </a:t>
            </a:r>
            <a:r>
              <a:rPr lang="es-PE" sz="2400" dirty="0"/>
              <a:t>la distancia con los centros ya </a:t>
            </a:r>
            <a:r>
              <a:rPr lang="es-PE" sz="2400" dirty="0" smtClean="0"/>
              <a:t>elegidos</a:t>
            </a:r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24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Problemas para </a:t>
            </a:r>
            <a:r>
              <a:rPr lang="es-PE" sz="2400" dirty="0"/>
              <a:t>reconocer </a:t>
            </a:r>
            <a:r>
              <a:rPr lang="es-PE" sz="2400" dirty="0" err="1"/>
              <a:t>clusteres</a:t>
            </a:r>
            <a:r>
              <a:rPr lang="es-PE" sz="2400" dirty="0"/>
              <a:t> con </a:t>
            </a:r>
            <a:r>
              <a:rPr lang="es-PE" sz="2400" dirty="0" smtClean="0"/>
              <a:t>diferentes tama</a:t>
            </a:r>
            <a:r>
              <a:rPr lang="es-PE" sz="2400" dirty="0"/>
              <a:t>ñ</a:t>
            </a:r>
            <a:r>
              <a:rPr lang="es-PE" sz="2400" dirty="0" smtClean="0"/>
              <a:t>os </a:t>
            </a:r>
            <a:r>
              <a:rPr lang="es-PE" sz="2400" dirty="0"/>
              <a:t>y densidades</a:t>
            </a:r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25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4541733" cy="398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9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PE" sz="2400" dirty="0"/>
              <a:t>Problemas para reconocer </a:t>
            </a:r>
            <a:r>
              <a:rPr lang="es-PE" sz="2400" dirty="0" err="1"/>
              <a:t>clusteres</a:t>
            </a:r>
            <a:r>
              <a:rPr lang="es-PE" sz="2400" dirty="0"/>
              <a:t> con diferentes tamaños y </a:t>
            </a:r>
            <a:r>
              <a:rPr lang="es-PE" sz="2400" dirty="0" smtClean="0"/>
              <a:t>densidades (no esféricas)</a:t>
            </a:r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26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9" y="2525757"/>
            <a:ext cx="6931243" cy="283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259631" y="5518973"/>
            <a:ext cx="651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           Datos originales                                        k-</a:t>
            </a:r>
            <a:r>
              <a:rPr lang="es-PE" b="1" dirty="0" err="1" smtClean="0"/>
              <a:t>means</a:t>
            </a:r>
            <a:r>
              <a:rPr lang="es-PE" b="1" dirty="0" smtClean="0"/>
              <a:t> (k=2)</a:t>
            </a:r>
            <a:r>
              <a:rPr lang="es-PE" dirty="0" smtClean="0"/>
              <a:t>			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99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basado en Densidad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Los métodos </a:t>
            </a:r>
            <a:r>
              <a:rPr lang="es-PE" sz="2800" dirty="0"/>
              <a:t>basados en la distancia </a:t>
            </a:r>
            <a:r>
              <a:rPr lang="es-PE" sz="2800" dirty="0" smtClean="0"/>
              <a:t>tienden </a:t>
            </a:r>
            <a:r>
              <a:rPr lang="es-PE" sz="2800" dirty="0"/>
              <a:t>a funcionar </a:t>
            </a:r>
            <a:r>
              <a:rPr lang="es-PE" sz="2800" dirty="0" smtClean="0"/>
              <a:t>bien con </a:t>
            </a:r>
            <a:r>
              <a:rPr lang="es-PE" sz="2800" dirty="0" err="1" smtClean="0"/>
              <a:t>clusteres</a:t>
            </a:r>
            <a:r>
              <a:rPr lang="es-PE" sz="2800" dirty="0" smtClean="0"/>
              <a:t> esf</a:t>
            </a:r>
            <a:r>
              <a:rPr lang="es-PE" sz="2800" dirty="0"/>
              <a:t>é</a:t>
            </a:r>
            <a:r>
              <a:rPr lang="es-PE" sz="2800" dirty="0" smtClean="0"/>
              <a:t>ricos </a:t>
            </a:r>
            <a:r>
              <a:rPr lang="es-PE" sz="2800" dirty="0"/>
              <a:t>y mal con </a:t>
            </a:r>
            <a:r>
              <a:rPr lang="es-PE" sz="2800" dirty="0" err="1"/>
              <a:t>clusteres</a:t>
            </a:r>
            <a:r>
              <a:rPr lang="es-PE" sz="2800" dirty="0"/>
              <a:t> con otras </a:t>
            </a:r>
            <a:r>
              <a:rPr lang="es-PE" sz="2800" dirty="0" smtClean="0"/>
              <a:t>formas</a:t>
            </a:r>
            <a:endParaRPr lang="es-PE" sz="2800" dirty="0"/>
          </a:p>
          <a:p>
            <a:pPr algn="just"/>
            <a:r>
              <a:rPr lang="es-PE" sz="2800" dirty="0"/>
              <a:t>Para solucionar este problema otros </a:t>
            </a:r>
            <a:r>
              <a:rPr lang="es-PE" sz="2800" dirty="0" smtClean="0"/>
              <a:t>métodos </a:t>
            </a:r>
            <a:r>
              <a:rPr lang="es-PE" sz="2800" dirty="0"/>
              <a:t>han </a:t>
            </a:r>
            <a:r>
              <a:rPr lang="es-PE" sz="2800" dirty="0" smtClean="0"/>
              <a:t>desarrollado el concepto </a:t>
            </a:r>
            <a:r>
              <a:rPr lang="es-PE" sz="2800" dirty="0"/>
              <a:t>de densidad, el cual permite descubrir </a:t>
            </a:r>
            <a:r>
              <a:rPr lang="es-PE" sz="2800" dirty="0" err="1"/>
              <a:t>clusteres</a:t>
            </a:r>
            <a:r>
              <a:rPr lang="es-PE" sz="2800" dirty="0"/>
              <a:t> </a:t>
            </a:r>
            <a:r>
              <a:rPr lang="es-PE" sz="2800" dirty="0" smtClean="0"/>
              <a:t>con formas arbitrarias</a:t>
            </a:r>
            <a:endParaRPr lang="es-PE" sz="2800" dirty="0"/>
          </a:p>
          <a:p>
            <a:pPr algn="just"/>
            <a:r>
              <a:rPr lang="es-PE" sz="2800" dirty="0"/>
              <a:t>La idea subyacente es hacer crecer un </a:t>
            </a:r>
            <a:r>
              <a:rPr lang="es-PE" sz="2800" i="1" dirty="0" err="1"/>
              <a:t>cluster</a:t>
            </a:r>
            <a:r>
              <a:rPr lang="es-PE" sz="2800" i="1" dirty="0"/>
              <a:t> </a:t>
            </a:r>
            <a:r>
              <a:rPr lang="es-PE" sz="2800" dirty="0" smtClean="0"/>
              <a:t>siempre </a:t>
            </a:r>
            <a:r>
              <a:rPr lang="es-PE" sz="2800" dirty="0"/>
              <a:t>y </a:t>
            </a:r>
            <a:r>
              <a:rPr lang="es-PE" sz="2800" dirty="0" smtClean="0"/>
              <a:t>cuando del </a:t>
            </a:r>
            <a:r>
              <a:rPr lang="es-PE" sz="2800" i="1" dirty="0" err="1" smtClean="0"/>
              <a:t>cluster</a:t>
            </a:r>
            <a:r>
              <a:rPr lang="es-PE" sz="2800" dirty="0" smtClean="0"/>
              <a:t> </a:t>
            </a:r>
            <a:r>
              <a:rPr lang="es-PE" sz="2800" dirty="0"/>
              <a:t>exceda de un umbral</a:t>
            </a:r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27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 smtClean="0"/>
              <a:t>Soluciona el problema de K-</a:t>
            </a:r>
            <a:r>
              <a:rPr lang="es-ES" sz="2400" dirty="0" err="1" smtClean="0"/>
              <a:t>means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28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693246" cy="44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5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29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51" y="1700808"/>
            <a:ext cx="57340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5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i="1" dirty="0" smtClean="0"/>
              <a:t>Introducción</a:t>
            </a:r>
          </a:p>
          <a:p>
            <a:pPr algn="just"/>
            <a:r>
              <a:rPr lang="es-PE" sz="2800" b="1" i="1" dirty="0" smtClean="0"/>
              <a:t>Algoritmos basados en Particiones</a:t>
            </a:r>
          </a:p>
          <a:p>
            <a:pPr algn="just"/>
            <a:r>
              <a:rPr lang="es-PE" sz="2800" b="1" i="1" dirty="0" smtClean="0"/>
              <a:t>Algoritmos basados en Densidad</a:t>
            </a:r>
          </a:p>
          <a:p>
            <a:pPr algn="just"/>
            <a:r>
              <a:rPr lang="es-PE" sz="2800" b="1" i="1" dirty="0" smtClean="0"/>
              <a:t>Algoritmos Jerárquicos</a:t>
            </a:r>
          </a:p>
          <a:p>
            <a:pPr algn="just"/>
            <a:r>
              <a:rPr lang="es-PE" sz="2800" b="1" i="1" dirty="0" smtClean="0"/>
              <a:t>Métricas de Evaluación</a:t>
            </a:r>
          </a:p>
          <a:p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600" dirty="0" smtClean="0"/>
          </a:p>
          <a:p>
            <a:pPr algn="just"/>
            <a:r>
              <a:rPr lang="es-PE" sz="2600" dirty="0" smtClean="0"/>
              <a:t>Método de </a:t>
            </a:r>
            <a:r>
              <a:rPr lang="es-PE" sz="2600" dirty="0" err="1" smtClean="0"/>
              <a:t>clustering</a:t>
            </a:r>
            <a:r>
              <a:rPr lang="es-PE" sz="2600" dirty="0" smtClean="0"/>
              <a:t> basado </a:t>
            </a:r>
            <a:r>
              <a:rPr lang="es-PE" sz="2600" dirty="0"/>
              <a:t>en </a:t>
            </a:r>
            <a:r>
              <a:rPr lang="es-PE" sz="2600" dirty="0" smtClean="0"/>
              <a:t>densidad</a:t>
            </a:r>
            <a:endParaRPr lang="es-PE" sz="2600" dirty="0"/>
          </a:p>
          <a:p>
            <a:pPr algn="just"/>
            <a:r>
              <a:rPr lang="es-PE" sz="2600" dirty="0"/>
              <a:t>La idea es hacer crecer un </a:t>
            </a:r>
            <a:r>
              <a:rPr lang="es-PE" sz="2600" dirty="0" err="1" smtClean="0"/>
              <a:t>cluster</a:t>
            </a:r>
            <a:r>
              <a:rPr lang="es-PE" sz="2600" dirty="0" smtClean="0"/>
              <a:t> </a:t>
            </a:r>
            <a:r>
              <a:rPr lang="es-PE" sz="2600" dirty="0"/>
              <a:t>siempre cuando la </a:t>
            </a:r>
            <a:r>
              <a:rPr lang="es-PE" sz="2600" dirty="0" smtClean="0"/>
              <a:t>densidad </a:t>
            </a:r>
            <a:r>
              <a:rPr lang="es-PE" sz="2600" dirty="0"/>
              <a:t>en </a:t>
            </a:r>
            <a:r>
              <a:rPr lang="es-PE" sz="2600" dirty="0" smtClean="0"/>
              <a:t>el entorno </a:t>
            </a:r>
            <a:r>
              <a:rPr lang="es-PE" sz="2600" dirty="0"/>
              <a:t>del objeto exceda de un </a:t>
            </a:r>
            <a:r>
              <a:rPr lang="es-PE" sz="2600" dirty="0" smtClean="0"/>
              <a:t>umbral</a:t>
            </a:r>
            <a:endParaRPr lang="es-PE" sz="2600" dirty="0"/>
          </a:p>
          <a:p>
            <a:pPr algn="just"/>
            <a:r>
              <a:rPr lang="es-PE" sz="2600" dirty="0"/>
              <a:t>Este tipo de </a:t>
            </a:r>
            <a:r>
              <a:rPr lang="es-PE" sz="2600" dirty="0" smtClean="0"/>
              <a:t>método </a:t>
            </a:r>
            <a:r>
              <a:rPr lang="es-PE" sz="2600" dirty="0"/>
              <a:t>permite la </a:t>
            </a:r>
            <a:r>
              <a:rPr lang="es-PE" sz="2600" dirty="0" smtClean="0"/>
              <a:t>detecci</a:t>
            </a:r>
            <a:r>
              <a:rPr lang="es-PE" sz="2600" dirty="0"/>
              <a:t>ó</a:t>
            </a:r>
            <a:r>
              <a:rPr lang="es-PE" sz="2600" dirty="0" smtClean="0"/>
              <a:t>n </a:t>
            </a:r>
            <a:r>
              <a:rPr lang="es-PE" sz="2600" dirty="0"/>
              <a:t>de </a:t>
            </a:r>
            <a:r>
              <a:rPr lang="es-PE" sz="2600" dirty="0" err="1"/>
              <a:t>clusteres</a:t>
            </a:r>
            <a:r>
              <a:rPr lang="es-PE" sz="2600" dirty="0"/>
              <a:t> </a:t>
            </a:r>
            <a:r>
              <a:rPr lang="es-PE" sz="2600" dirty="0" smtClean="0"/>
              <a:t>de forma arbitraria</a:t>
            </a:r>
            <a:r>
              <a:rPr lang="es-PE" sz="2600" dirty="0"/>
              <a:t>, sirviendo </a:t>
            </a:r>
            <a:r>
              <a:rPr lang="es-PE" sz="2600" dirty="0" smtClean="0"/>
              <a:t>además </a:t>
            </a:r>
            <a:r>
              <a:rPr lang="es-PE" sz="2600" dirty="0"/>
              <a:t>para filtrar datos </a:t>
            </a:r>
            <a:r>
              <a:rPr lang="es-PE" sz="2600" dirty="0" smtClean="0"/>
              <a:t>ruidosos</a:t>
            </a:r>
            <a:endParaRPr lang="es-PE" sz="26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30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600" dirty="0" smtClean="0"/>
          </a:p>
          <a:p>
            <a:pPr algn="just"/>
            <a:endParaRPr lang="es-PE" sz="2600" dirty="0"/>
          </a:p>
          <a:p>
            <a:pPr algn="just"/>
            <a:r>
              <a:rPr lang="es-PE" sz="2600" dirty="0" smtClean="0"/>
              <a:t>Hace </a:t>
            </a:r>
            <a:r>
              <a:rPr lang="es-PE" sz="2600" dirty="0"/>
              <a:t>crecer regiones con suficiente alta densidad en </a:t>
            </a:r>
            <a:r>
              <a:rPr lang="es-PE" sz="2600" dirty="0" smtClean="0"/>
              <a:t>grupos y </a:t>
            </a:r>
            <a:r>
              <a:rPr lang="es-PE" sz="2600" dirty="0"/>
              <a:t>descubre grupos con forma </a:t>
            </a:r>
            <a:r>
              <a:rPr lang="es-PE" sz="2600" dirty="0" smtClean="0"/>
              <a:t>arbitraria</a:t>
            </a:r>
            <a:endParaRPr lang="es-PE" sz="2600" dirty="0"/>
          </a:p>
          <a:p>
            <a:pPr algn="just"/>
            <a:r>
              <a:rPr lang="es-PE" sz="2600" dirty="0"/>
              <a:t>Estos grupos </a:t>
            </a:r>
            <a:r>
              <a:rPr lang="es-PE" sz="2600" dirty="0" smtClean="0"/>
              <a:t>est</a:t>
            </a:r>
            <a:r>
              <a:rPr lang="es-PE" sz="2600" dirty="0"/>
              <a:t>á</a:t>
            </a:r>
            <a:r>
              <a:rPr lang="es-PE" sz="2600" dirty="0" smtClean="0"/>
              <a:t>n </a:t>
            </a:r>
            <a:r>
              <a:rPr lang="es-PE" sz="2600" dirty="0"/>
              <a:t>separados por regiones de baja </a:t>
            </a:r>
            <a:r>
              <a:rPr lang="es-PE" sz="2600" dirty="0" smtClean="0"/>
              <a:t>densidad de objetos </a:t>
            </a:r>
            <a:r>
              <a:rPr lang="es-PE" sz="2600" dirty="0"/>
              <a:t>(ruido)</a:t>
            </a:r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31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Los parámetros </a:t>
            </a:r>
            <a:r>
              <a:rPr lang="es-PE" sz="2400" dirty="0"/>
              <a:t>esenciales del algoritmo son el </a:t>
            </a:r>
            <a:r>
              <a:rPr lang="es-PE" sz="2400" dirty="0" smtClean="0"/>
              <a:t>radio «r» y </a:t>
            </a:r>
            <a:r>
              <a:rPr lang="es-PE" sz="2400" dirty="0"/>
              <a:t>el </a:t>
            </a:r>
            <a:r>
              <a:rPr lang="es-PE" sz="2400" dirty="0" smtClean="0"/>
              <a:t>número de puntos mínimos </a:t>
            </a:r>
            <a:r>
              <a:rPr lang="es-PE" sz="2400" dirty="0" err="1" smtClean="0"/>
              <a:t>MinPts</a:t>
            </a:r>
            <a:endParaRPr lang="es-PE" sz="2400" dirty="0"/>
          </a:p>
          <a:p>
            <a:pPr lvl="1" algn="just"/>
            <a:r>
              <a:rPr lang="es-PE" sz="2000" dirty="0" smtClean="0"/>
              <a:t>Puntos </a:t>
            </a:r>
            <a:r>
              <a:rPr lang="es-PE" sz="2000" dirty="0"/>
              <a:t>nucleares (</a:t>
            </a:r>
            <a:r>
              <a:rPr lang="es-PE" sz="2000" dirty="0" err="1"/>
              <a:t>core</a:t>
            </a:r>
            <a:r>
              <a:rPr lang="es-PE" sz="2000" dirty="0"/>
              <a:t>) </a:t>
            </a:r>
            <a:r>
              <a:rPr lang="es-PE" sz="2000" dirty="0" smtClean="0"/>
              <a:t>: Están en un r-vecindario </a:t>
            </a:r>
            <a:r>
              <a:rPr lang="es-PE" sz="2000" dirty="0"/>
              <a:t>y </a:t>
            </a:r>
            <a:r>
              <a:rPr lang="es-PE" sz="2000" dirty="0" smtClean="0"/>
              <a:t>contienen </a:t>
            </a:r>
            <a:r>
              <a:rPr lang="es-PE" sz="2000" dirty="0"/>
              <a:t>el </a:t>
            </a:r>
            <a:r>
              <a:rPr lang="es-PE" sz="2000" dirty="0" smtClean="0"/>
              <a:t>número mínimo </a:t>
            </a:r>
            <a:r>
              <a:rPr lang="es-PE" sz="2000" dirty="0"/>
              <a:t>de </a:t>
            </a:r>
            <a:r>
              <a:rPr lang="es-PE" sz="2000" dirty="0" smtClean="0"/>
              <a:t>puntos</a:t>
            </a:r>
            <a:endParaRPr lang="es-PE" sz="2000" dirty="0"/>
          </a:p>
          <a:p>
            <a:pPr lvl="1" algn="just"/>
            <a:r>
              <a:rPr lang="es-PE" sz="2000" dirty="0"/>
              <a:t>Puntos fronterizos (</a:t>
            </a:r>
            <a:r>
              <a:rPr lang="es-PE" sz="2000" dirty="0" err="1"/>
              <a:t>border</a:t>
            </a:r>
            <a:r>
              <a:rPr lang="es-PE" sz="2000" dirty="0"/>
              <a:t> </a:t>
            </a:r>
            <a:r>
              <a:rPr lang="es-PE" sz="2000" dirty="0" err="1"/>
              <a:t>point</a:t>
            </a:r>
            <a:r>
              <a:rPr lang="es-PE" sz="2000" dirty="0"/>
              <a:t>): Son los puntos que </a:t>
            </a:r>
            <a:r>
              <a:rPr lang="es-PE" sz="2000" dirty="0" smtClean="0"/>
              <a:t>tienen menos de </a:t>
            </a:r>
            <a:r>
              <a:rPr lang="es-PE" sz="2000" dirty="0" err="1"/>
              <a:t>MinPts</a:t>
            </a:r>
            <a:r>
              <a:rPr lang="es-PE" sz="2000" dirty="0"/>
              <a:t> vecinos dentro de su vecindario de </a:t>
            </a:r>
            <a:r>
              <a:rPr lang="es-PE" sz="2000" dirty="0" smtClean="0"/>
              <a:t>radio pero están </a:t>
            </a:r>
            <a:r>
              <a:rPr lang="es-PE" sz="2000" dirty="0"/>
              <a:t>en </a:t>
            </a:r>
            <a:r>
              <a:rPr lang="es-PE" sz="2000" dirty="0" smtClean="0"/>
              <a:t>la vecindad </a:t>
            </a:r>
            <a:r>
              <a:rPr lang="es-PE" sz="2000" dirty="0"/>
              <a:t>de un punto </a:t>
            </a:r>
            <a:r>
              <a:rPr lang="es-PE" sz="2000" dirty="0" smtClean="0"/>
              <a:t>nuclear</a:t>
            </a:r>
            <a:endParaRPr lang="es-PE" sz="2000" dirty="0"/>
          </a:p>
          <a:p>
            <a:pPr lvl="1" algn="just"/>
            <a:r>
              <a:rPr lang="es-PE" sz="2000" dirty="0"/>
              <a:t>Puntos ruidosos (</a:t>
            </a:r>
            <a:r>
              <a:rPr lang="es-PE" sz="2000" dirty="0" err="1"/>
              <a:t>noise</a:t>
            </a:r>
            <a:r>
              <a:rPr lang="es-PE" sz="2000" dirty="0"/>
              <a:t> </a:t>
            </a:r>
            <a:r>
              <a:rPr lang="es-PE" sz="2000" dirty="0" err="1"/>
              <a:t>point</a:t>
            </a:r>
            <a:r>
              <a:rPr lang="es-PE" sz="2000" dirty="0"/>
              <a:t>): Son aquellos puntos que no </a:t>
            </a:r>
            <a:r>
              <a:rPr lang="es-PE" sz="2000" dirty="0" smtClean="0"/>
              <a:t>caen en ninguna </a:t>
            </a:r>
            <a:r>
              <a:rPr lang="es-PE" sz="2000" dirty="0"/>
              <a:t>de las dos </a:t>
            </a:r>
            <a:r>
              <a:rPr lang="es-PE" sz="2000" dirty="0" smtClean="0"/>
              <a:t>categor</a:t>
            </a:r>
            <a:r>
              <a:rPr lang="es-PE" sz="2000" dirty="0"/>
              <a:t>í</a:t>
            </a:r>
            <a:r>
              <a:rPr lang="es-PE" sz="2000" dirty="0" smtClean="0"/>
              <a:t>as </a:t>
            </a:r>
            <a:r>
              <a:rPr lang="es-PE" sz="2000" dirty="0"/>
              <a:t>anteriores. Los que </a:t>
            </a:r>
            <a:r>
              <a:rPr lang="es-PE" sz="2000" dirty="0" smtClean="0"/>
              <a:t>est</a:t>
            </a:r>
            <a:r>
              <a:rPr lang="es-PE" sz="2000" dirty="0"/>
              <a:t>á</a:t>
            </a:r>
            <a:r>
              <a:rPr lang="es-PE" sz="2000" dirty="0" smtClean="0"/>
              <a:t>n fuera </a:t>
            </a:r>
            <a:r>
              <a:rPr lang="es-PE" sz="2000" dirty="0"/>
              <a:t>de </a:t>
            </a:r>
            <a:r>
              <a:rPr lang="es-PE" sz="2000" dirty="0" smtClean="0"/>
              <a:t>los círculos </a:t>
            </a:r>
            <a:r>
              <a:rPr lang="es-PE" sz="2000" dirty="0"/>
              <a:t>y, por lo tanto fuera, de los </a:t>
            </a:r>
            <a:r>
              <a:rPr lang="es-PE" sz="2000" dirty="0" smtClean="0"/>
              <a:t>grupos</a:t>
            </a:r>
            <a:endParaRPr lang="es-PE" sz="2000" dirty="0"/>
          </a:p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32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33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06" y="1484784"/>
            <a:ext cx="6318051" cy="466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2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400" b="1" dirty="0" smtClean="0"/>
              <a:t>¿Cómo funciona?</a:t>
            </a:r>
          </a:p>
          <a:p>
            <a:pPr algn="just"/>
            <a:r>
              <a:rPr lang="es-PE" sz="2400" dirty="0"/>
              <a:t>B</a:t>
            </a:r>
            <a:r>
              <a:rPr lang="es-PE" sz="2400" dirty="0" smtClean="0"/>
              <a:t>usca </a:t>
            </a:r>
            <a:r>
              <a:rPr lang="es-PE" sz="2400" dirty="0" err="1"/>
              <a:t>clusteres</a:t>
            </a:r>
            <a:r>
              <a:rPr lang="es-PE" sz="2400" dirty="0"/>
              <a:t> comprobando en </a:t>
            </a:r>
            <a:r>
              <a:rPr lang="es-PE" sz="2400" dirty="0" smtClean="0"/>
              <a:t>el r-vecindario </a:t>
            </a:r>
            <a:r>
              <a:rPr lang="es-PE" sz="2400" dirty="0"/>
              <a:t>de </a:t>
            </a:r>
            <a:r>
              <a:rPr lang="es-PE" sz="2400" dirty="0" smtClean="0"/>
              <a:t>cada punto</a:t>
            </a:r>
            <a:endParaRPr lang="es-PE" sz="2400" dirty="0"/>
          </a:p>
          <a:p>
            <a:pPr algn="just"/>
            <a:r>
              <a:rPr lang="es-PE" sz="2400" dirty="0"/>
              <a:t>Si en el vecindario de un punto </a:t>
            </a:r>
            <a:r>
              <a:rPr lang="es-PE" sz="2400" dirty="0" smtClean="0"/>
              <a:t>«p» </a:t>
            </a:r>
            <a:r>
              <a:rPr lang="es-PE" sz="2400" dirty="0"/>
              <a:t>hay </a:t>
            </a:r>
            <a:r>
              <a:rPr lang="es-PE" sz="2400" dirty="0" smtClean="0"/>
              <a:t>más </a:t>
            </a:r>
            <a:r>
              <a:rPr lang="es-PE" sz="2400" dirty="0"/>
              <a:t>de </a:t>
            </a:r>
            <a:r>
              <a:rPr lang="es-PE" sz="2400" dirty="0" err="1"/>
              <a:t>MinPts</a:t>
            </a:r>
            <a:r>
              <a:rPr lang="es-PE" sz="2400" dirty="0"/>
              <a:t>, un </a:t>
            </a:r>
            <a:r>
              <a:rPr lang="es-PE" sz="2400" dirty="0" smtClean="0"/>
              <a:t>nuevo </a:t>
            </a:r>
            <a:r>
              <a:rPr lang="es-PE" sz="2400" dirty="0" err="1" smtClean="0"/>
              <a:t>cluster</a:t>
            </a:r>
            <a:r>
              <a:rPr lang="es-PE" sz="2400" dirty="0" smtClean="0"/>
              <a:t> </a:t>
            </a:r>
            <a:r>
              <a:rPr lang="es-PE" sz="2400" dirty="0"/>
              <a:t>con </a:t>
            </a:r>
            <a:r>
              <a:rPr lang="es-PE" sz="2400" dirty="0" smtClean="0"/>
              <a:t>«p» </a:t>
            </a:r>
            <a:r>
              <a:rPr lang="es-PE" sz="2400" dirty="0"/>
              <a:t>como </a:t>
            </a:r>
            <a:r>
              <a:rPr lang="es-PE" sz="2400" dirty="0" smtClean="0"/>
              <a:t>núcleo </a:t>
            </a:r>
            <a:r>
              <a:rPr lang="es-PE" sz="2400" dirty="0"/>
              <a:t>es </a:t>
            </a:r>
            <a:r>
              <a:rPr lang="es-PE" sz="2400" dirty="0" smtClean="0"/>
              <a:t>creado</a:t>
            </a:r>
            <a:endParaRPr lang="es-PE" sz="2400" dirty="0"/>
          </a:p>
          <a:p>
            <a:pPr algn="just"/>
            <a:r>
              <a:rPr lang="es-PE" sz="2400" dirty="0" smtClean="0"/>
              <a:t>Iterativamente </a:t>
            </a:r>
            <a:r>
              <a:rPr lang="es-PE" sz="2400" dirty="0"/>
              <a:t>recolecta los puntos que son </a:t>
            </a:r>
            <a:r>
              <a:rPr lang="es-PE" sz="2400" dirty="0" smtClean="0"/>
              <a:t>directamente</a:t>
            </a:r>
            <a:r>
              <a:rPr lang="es-PE" sz="2400" dirty="0"/>
              <a:t> </a:t>
            </a:r>
            <a:r>
              <a:rPr lang="es-PE" sz="2400" dirty="0" smtClean="0"/>
              <a:t>alcanzables </a:t>
            </a:r>
            <a:r>
              <a:rPr lang="es-PE" sz="2400" dirty="0"/>
              <a:t>desde estos objetos </a:t>
            </a:r>
            <a:r>
              <a:rPr lang="es-PE" sz="2400" dirty="0" smtClean="0"/>
              <a:t>núcleo</a:t>
            </a:r>
            <a:r>
              <a:rPr lang="es-PE" sz="2400" dirty="0"/>
              <a:t>.</a:t>
            </a:r>
          </a:p>
          <a:p>
            <a:pPr algn="just"/>
            <a:r>
              <a:rPr lang="es-PE" sz="2400" dirty="0"/>
              <a:t>El proceso termina cuando no se pueden </a:t>
            </a:r>
            <a:r>
              <a:rPr lang="es-PE" sz="2400" dirty="0" smtClean="0"/>
              <a:t>añadir </a:t>
            </a:r>
            <a:r>
              <a:rPr lang="es-PE" sz="2400" dirty="0"/>
              <a:t>nuevos </a:t>
            </a:r>
            <a:r>
              <a:rPr lang="es-PE" sz="2400" dirty="0" smtClean="0"/>
              <a:t>puntos a ning</a:t>
            </a:r>
            <a:r>
              <a:rPr lang="es-PE" sz="2400" dirty="0"/>
              <a:t>ú</a:t>
            </a:r>
            <a:r>
              <a:rPr lang="es-PE" sz="2400" dirty="0" smtClean="0"/>
              <a:t>n </a:t>
            </a:r>
            <a:r>
              <a:rPr lang="es-PE" sz="2400" dirty="0" err="1" smtClean="0"/>
              <a:t>cluster</a:t>
            </a:r>
            <a:endParaRPr lang="es-PE" sz="2400" dirty="0"/>
          </a:p>
          <a:p>
            <a:pPr algn="just">
              <a:spcAft>
                <a:spcPts val="1200"/>
              </a:spcAft>
            </a:pPr>
            <a:endParaRPr lang="es-ES" sz="2400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34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800" b="1" dirty="0" smtClean="0"/>
              <a:t>Ventajas</a:t>
            </a:r>
          </a:p>
          <a:p>
            <a:pPr lvl="1" algn="just">
              <a:spcAft>
                <a:spcPts val="1200"/>
              </a:spcAft>
            </a:pPr>
            <a:r>
              <a:rPr lang="es-PE" sz="2400" dirty="0"/>
              <a:t>No necesita asumir un </a:t>
            </a:r>
            <a:r>
              <a:rPr lang="es-PE" sz="2400" dirty="0" smtClean="0"/>
              <a:t>número </a:t>
            </a:r>
            <a:r>
              <a:rPr lang="es-PE" sz="2400" dirty="0"/>
              <a:t>fijo de </a:t>
            </a:r>
            <a:r>
              <a:rPr lang="es-PE" sz="2400" dirty="0" err="1" smtClean="0"/>
              <a:t>clusteres</a:t>
            </a:r>
            <a:endParaRPr lang="es-PE" sz="2400" dirty="0" smtClean="0"/>
          </a:p>
          <a:p>
            <a:pPr lvl="1" algn="just">
              <a:spcAft>
                <a:spcPts val="1200"/>
              </a:spcAft>
            </a:pPr>
            <a:r>
              <a:rPr lang="es-PE" sz="2400" dirty="0" smtClean="0"/>
              <a:t>No </a:t>
            </a:r>
            <a:r>
              <a:rPr lang="es-PE" sz="2400" dirty="0"/>
              <a:t>depende de las condiciones </a:t>
            </a:r>
            <a:r>
              <a:rPr lang="es-PE" sz="2400" dirty="0" smtClean="0"/>
              <a:t>de inicio</a:t>
            </a:r>
          </a:p>
          <a:p>
            <a:pPr lvl="1" algn="just">
              <a:spcAft>
                <a:spcPts val="1200"/>
              </a:spcAft>
            </a:pPr>
            <a:endParaRPr lang="es-PE" dirty="0"/>
          </a:p>
          <a:p>
            <a:pPr algn="just">
              <a:spcAft>
                <a:spcPts val="1200"/>
              </a:spcAft>
            </a:pPr>
            <a:r>
              <a:rPr lang="es-ES" sz="2800" b="1" dirty="0" smtClean="0"/>
              <a:t>Desventajas</a:t>
            </a:r>
          </a:p>
          <a:p>
            <a:pPr lvl="1" algn="just"/>
            <a:r>
              <a:rPr lang="es-PE" sz="2400" dirty="0"/>
              <a:t>Asume densidades similares en todos los </a:t>
            </a:r>
            <a:r>
              <a:rPr lang="es-PE" sz="2400" dirty="0" err="1" smtClean="0"/>
              <a:t>clusteres</a:t>
            </a:r>
            <a:endParaRPr lang="es-PE" sz="2400" dirty="0"/>
          </a:p>
          <a:p>
            <a:pPr lvl="1" algn="just"/>
            <a:r>
              <a:rPr lang="es-PE" sz="2400" dirty="0"/>
              <a:t>Puede tener problemas al separar </a:t>
            </a:r>
            <a:r>
              <a:rPr lang="es-PE" sz="2400" dirty="0" err="1" smtClean="0"/>
              <a:t>clusteres</a:t>
            </a:r>
            <a:endParaRPr lang="es-PE" sz="2400" dirty="0"/>
          </a:p>
          <a:p>
            <a:pPr lvl="1" algn="just">
              <a:spcAft>
                <a:spcPts val="1200"/>
              </a:spcAft>
            </a:pPr>
            <a:endParaRPr lang="es-ES" sz="2000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35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 smtClean="0"/>
              <a:t>¿Qué pasa si tenemos un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disperso y uno compacto uno cercano al otro?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36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52936"/>
            <a:ext cx="41052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3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 smtClean="0"/>
              <a:t>¿Qué pasa si tenemos un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disperso y uno compacto uno cercano al otro?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37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3" y="2636912"/>
            <a:ext cx="86010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6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Métricas de Evaluación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Pueden ser divididas en 3 grupos</a:t>
            </a:r>
          </a:p>
          <a:p>
            <a:pPr lvl="1"/>
            <a:r>
              <a:rPr lang="es-PE" dirty="0" smtClean="0"/>
              <a:t>Índices o criterios internos</a:t>
            </a:r>
          </a:p>
          <a:p>
            <a:pPr lvl="2"/>
            <a:r>
              <a:rPr lang="es-PE" dirty="0" smtClean="0"/>
              <a:t>Miden la calidad de la partición obtenida sin considerar información externa</a:t>
            </a:r>
          </a:p>
          <a:p>
            <a:pPr lvl="1"/>
            <a:r>
              <a:rPr lang="es-PE" dirty="0" smtClean="0"/>
              <a:t>Índices o criterios externos</a:t>
            </a:r>
          </a:p>
          <a:p>
            <a:pPr lvl="2"/>
            <a:r>
              <a:rPr lang="es-PE" dirty="0" smtClean="0"/>
              <a:t>Mide cuan parecidas son las clases generadas con las verdaderas</a:t>
            </a:r>
          </a:p>
          <a:p>
            <a:pPr lvl="1"/>
            <a:r>
              <a:rPr lang="es-PE" dirty="0" smtClean="0"/>
              <a:t>Índices o criterios relativos</a:t>
            </a:r>
          </a:p>
          <a:p>
            <a:pPr lvl="2"/>
            <a:r>
              <a:rPr lang="es-PE" dirty="0" smtClean="0"/>
              <a:t>Usado para comparar 2 particiones o grupos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28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Internas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Cohesión de </a:t>
            </a:r>
            <a:r>
              <a:rPr lang="es-PE" i="1" dirty="0" err="1" smtClean="0"/>
              <a:t>clusters</a:t>
            </a:r>
            <a:endParaRPr lang="es-PE" i="1" dirty="0" smtClean="0"/>
          </a:p>
          <a:p>
            <a:pPr lvl="1"/>
            <a:r>
              <a:rPr lang="es-PE" dirty="0" smtClean="0"/>
              <a:t>Mide cuán relacionados están los objetos dentro de un </a:t>
            </a:r>
            <a:r>
              <a:rPr lang="es-PE" i="1" dirty="0" err="1" smtClean="0"/>
              <a:t>cluster</a:t>
            </a:r>
            <a:endParaRPr lang="es-PE" i="1" dirty="0" smtClean="0"/>
          </a:p>
          <a:p>
            <a:pPr lvl="1"/>
            <a:endParaRPr lang="es-PE" i="1" dirty="0"/>
          </a:p>
          <a:p>
            <a:r>
              <a:rPr lang="es-PE" dirty="0" smtClean="0"/>
              <a:t>Separación de </a:t>
            </a:r>
            <a:r>
              <a:rPr lang="es-PE" i="1" dirty="0" err="1" smtClean="0"/>
              <a:t>clusters</a:t>
            </a:r>
            <a:endParaRPr lang="es-PE" i="1" dirty="0" smtClean="0"/>
          </a:p>
          <a:p>
            <a:pPr lvl="1"/>
            <a:r>
              <a:rPr lang="es-PE" dirty="0" smtClean="0"/>
              <a:t>Mide cuán separado es un </a:t>
            </a:r>
            <a:r>
              <a:rPr lang="es-PE" i="1" dirty="0" err="1" smtClean="0"/>
              <a:t>cluster</a:t>
            </a:r>
            <a:r>
              <a:rPr lang="es-PE" dirty="0" smtClean="0"/>
              <a:t> de los otros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2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b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PE" sz="2800" b="1" dirty="0" smtClean="0"/>
              <a:t>Aprendizaje No Supervisado</a:t>
            </a:r>
          </a:p>
          <a:p>
            <a:pPr algn="just">
              <a:spcAft>
                <a:spcPts val="1200"/>
              </a:spcAft>
            </a:pPr>
            <a:r>
              <a:rPr lang="es-PE" sz="2800" dirty="0" smtClean="0"/>
              <a:t>Extracción de conocimiento sin usar información sobre las clases de los ejemplos</a:t>
            </a:r>
          </a:p>
          <a:p>
            <a:pPr algn="just">
              <a:spcAft>
                <a:spcPts val="1200"/>
              </a:spcAft>
            </a:pPr>
            <a:r>
              <a:rPr lang="es-PE" sz="2800" dirty="0" smtClean="0"/>
              <a:t>Busca organizar un conjunto de objetivos en grupos (</a:t>
            </a:r>
            <a:r>
              <a:rPr lang="es-PE" sz="2800" i="1" dirty="0" err="1" smtClean="0"/>
              <a:t>clusters</a:t>
            </a:r>
            <a:r>
              <a:rPr lang="es-PE" sz="2800" dirty="0" smtClean="0"/>
              <a:t>):</a:t>
            </a:r>
          </a:p>
          <a:p>
            <a:pPr lvl="1" algn="just">
              <a:spcAft>
                <a:spcPts val="1200"/>
              </a:spcAft>
            </a:pPr>
            <a:r>
              <a:rPr lang="es-PE" sz="2400" dirty="0" smtClean="0"/>
              <a:t>Basado en medidas de similitud o disimilitud</a:t>
            </a: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5085184"/>
            <a:ext cx="36480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Internas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Usando la suma de errores cuadráticos</a:t>
            </a:r>
          </a:p>
          <a:p>
            <a:pPr lvl="1"/>
            <a:r>
              <a:rPr lang="es-PE" dirty="0" smtClean="0"/>
              <a:t>Cohesión es medida por la suma de errores cuadráticos (SSE) dentro de un </a:t>
            </a:r>
            <a:r>
              <a:rPr lang="es-PE" i="1" dirty="0" err="1" smtClean="0"/>
              <a:t>cluster</a:t>
            </a:r>
            <a:endParaRPr lang="es-PE" i="1" dirty="0" smtClean="0"/>
          </a:p>
          <a:p>
            <a:pPr lvl="1"/>
            <a:endParaRPr lang="es-PE" dirty="0"/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Separación es medida por la BBS (</a:t>
            </a:r>
            <a:r>
              <a:rPr lang="es-PE" i="1" dirty="0" err="1" smtClean="0"/>
              <a:t>Between</a:t>
            </a:r>
            <a:r>
              <a:rPr lang="es-PE" i="1" dirty="0" smtClean="0"/>
              <a:t> Sum </a:t>
            </a:r>
            <a:r>
              <a:rPr lang="es-PE" i="1" dirty="0" err="1" smtClean="0"/>
              <a:t>Squares</a:t>
            </a:r>
            <a:r>
              <a:rPr lang="es-PE" dirty="0" smtClean="0"/>
              <a:t>) entre </a:t>
            </a:r>
            <a:r>
              <a:rPr lang="es-PE" i="1" dirty="0" err="1" smtClean="0"/>
              <a:t>clusters</a:t>
            </a:r>
            <a:endParaRPr lang="es-PE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40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50" y="3143250"/>
            <a:ext cx="2775486" cy="71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4" y="5085183"/>
            <a:ext cx="2911717" cy="46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49280"/>
            <a:ext cx="348752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713151" y="5661248"/>
            <a:ext cx="267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|Ci| es el número de elementos contenidos en el </a:t>
            </a:r>
            <a:r>
              <a:rPr lang="es-PE" dirty="0" err="1" smtClean="0"/>
              <a:t>cluster</a:t>
            </a:r>
            <a:r>
              <a:rPr lang="es-PE" dirty="0" smtClean="0"/>
              <a:t> 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248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Internas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41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62150"/>
            <a:ext cx="6671550" cy="355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48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Internas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Silueta</a:t>
            </a:r>
          </a:p>
          <a:p>
            <a:pPr lvl="1"/>
            <a:r>
              <a:rPr lang="es-PE" dirty="0" smtClean="0"/>
              <a:t>Combina cohesión con separación</a:t>
            </a:r>
          </a:p>
          <a:p>
            <a:pPr lvl="1"/>
            <a:r>
              <a:rPr lang="es-PE" dirty="0" smtClean="0"/>
              <a:t>Calculada para cada objeto que es parte de un agrupamiento</a:t>
            </a:r>
          </a:p>
          <a:p>
            <a:pPr lvl="1"/>
            <a:r>
              <a:rPr lang="es-PE" dirty="0" smtClean="0"/>
              <a:t>Muestra qué elementos están bien situados en sus </a:t>
            </a:r>
            <a:r>
              <a:rPr lang="es-PE" i="1" dirty="0" err="1" smtClean="0"/>
              <a:t>clusters</a:t>
            </a:r>
            <a:r>
              <a:rPr lang="es-PE" dirty="0" smtClean="0"/>
              <a:t> y cuáles no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42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82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Internas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 smtClean="0"/>
              <a:t>Silueta</a:t>
            </a:r>
          </a:p>
          <a:p>
            <a:pPr lvl="1"/>
            <a:r>
              <a:rPr lang="es-PE" b="1" dirty="0" smtClean="0"/>
              <a:t>Para cada objeto i:</a:t>
            </a:r>
          </a:p>
          <a:p>
            <a:pPr lvl="2"/>
            <a:r>
              <a:rPr lang="pt-BR" dirty="0" smtClean="0"/>
              <a:t>a(i) = distancia media </a:t>
            </a:r>
            <a:r>
              <a:rPr lang="pt-BR" dirty="0"/>
              <a:t>de </a:t>
            </a:r>
            <a:r>
              <a:rPr lang="pt-BR" dirty="0" smtClean="0"/>
              <a:t>“i” a </a:t>
            </a:r>
            <a:r>
              <a:rPr lang="pt-BR" dirty="0" err="1" smtClean="0"/>
              <a:t>los</a:t>
            </a:r>
            <a:r>
              <a:rPr lang="pt-BR" dirty="0" smtClean="0"/>
              <a:t> </a:t>
            </a:r>
            <a:r>
              <a:rPr lang="pt-BR" dirty="0" err="1" smtClean="0"/>
              <a:t>demás</a:t>
            </a:r>
            <a:r>
              <a:rPr lang="pt-BR" dirty="0" smtClean="0"/>
              <a:t> objetos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mismo</a:t>
            </a:r>
            <a:r>
              <a:rPr lang="pt-BR" dirty="0" smtClean="0"/>
              <a:t> </a:t>
            </a:r>
            <a:r>
              <a:rPr lang="pt-BR" i="1" dirty="0" smtClean="0"/>
              <a:t>cluster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b(i) = min (distancia media de “i” a </a:t>
            </a:r>
            <a:r>
              <a:rPr lang="pt-BR" dirty="0" err="1" smtClean="0"/>
              <a:t>los</a:t>
            </a:r>
            <a:r>
              <a:rPr lang="pt-BR" dirty="0" smtClean="0"/>
              <a:t> objetos de </a:t>
            </a:r>
            <a:r>
              <a:rPr lang="pt-BR" dirty="0" err="1" smtClean="0"/>
              <a:t>otros</a:t>
            </a:r>
            <a:r>
              <a:rPr lang="pt-BR" dirty="0" smtClean="0"/>
              <a:t> clusters)</a:t>
            </a:r>
          </a:p>
          <a:p>
            <a:pPr lvl="2"/>
            <a:endParaRPr lang="pt-BR" b="1" dirty="0"/>
          </a:p>
          <a:p>
            <a:pPr lvl="2"/>
            <a:endParaRPr lang="pt-BR" b="1" dirty="0" smtClean="0"/>
          </a:p>
          <a:p>
            <a:pPr lvl="1"/>
            <a:r>
              <a:rPr lang="es-PE" b="1" dirty="0" smtClean="0"/>
              <a:t>Valores entre -1 y 1</a:t>
            </a:r>
          </a:p>
          <a:p>
            <a:pPr lvl="1"/>
            <a:r>
              <a:rPr lang="es-PE" b="1" dirty="0" smtClean="0"/>
              <a:t>Cuanto más próximo de 1, mejor</a:t>
            </a:r>
            <a:endParaRPr lang="es-PE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43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257415" cy="101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719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Externas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smtClean="0"/>
              <a:t>Índice Rand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Donde:</a:t>
            </a:r>
          </a:p>
          <a:p>
            <a:pPr lvl="1" algn="just"/>
            <a:r>
              <a:rPr lang="es-PE" sz="2400" dirty="0"/>
              <a:t>f</a:t>
            </a:r>
            <a:r>
              <a:rPr lang="es-PE" sz="2400" dirty="0" smtClean="0"/>
              <a:t>00: Número de pares de objetos en clases y </a:t>
            </a:r>
            <a:r>
              <a:rPr lang="es-PE" sz="2400" i="1" dirty="0" err="1" smtClean="0"/>
              <a:t>clusters</a:t>
            </a:r>
            <a:r>
              <a:rPr lang="es-PE" sz="2400" dirty="0" smtClean="0"/>
              <a:t> diferentes</a:t>
            </a:r>
          </a:p>
          <a:p>
            <a:pPr lvl="1" algn="just"/>
            <a:r>
              <a:rPr lang="es-PE" sz="2400" dirty="0"/>
              <a:t>f</a:t>
            </a:r>
            <a:r>
              <a:rPr lang="es-PE" sz="2400" dirty="0" smtClean="0"/>
              <a:t>01: </a:t>
            </a:r>
            <a:r>
              <a:rPr lang="es-PE" sz="2400" dirty="0"/>
              <a:t>Número de pares de objetos en c</a:t>
            </a:r>
            <a:r>
              <a:rPr lang="es-PE" sz="2400" dirty="0" smtClean="0"/>
              <a:t>lases diferentes y mismo </a:t>
            </a:r>
            <a:r>
              <a:rPr lang="es-PE" sz="2400" i="1" dirty="0" err="1" smtClean="0"/>
              <a:t>cluster</a:t>
            </a:r>
            <a:endParaRPr lang="es-PE" sz="2400" i="1" dirty="0" smtClean="0"/>
          </a:p>
          <a:p>
            <a:pPr lvl="1" algn="just"/>
            <a:r>
              <a:rPr lang="es-PE" sz="2400" dirty="0"/>
              <a:t>f</a:t>
            </a:r>
            <a:r>
              <a:rPr lang="es-PE" sz="2400" dirty="0" smtClean="0"/>
              <a:t>10: </a:t>
            </a:r>
            <a:r>
              <a:rPr lang="es-PE" sz="2400" dirty="0"/>
              <a:t>Número de pares de objetos en </a:t>
            </a:r>
            <a:r>
              <a:rPr lang="es-PE" sz="2400" dirty="0" smtClean="0"/>
              <a:t>la misma clase y </a:t>
            </a:r>
            <a:r>
              <a:rPr lang="es-PE" sz="2400" i="1" dirty="0" err="1" smtClean="0"/>
              <a:t>clusters</a:t>
            </a:r>
            <a:r>
              <a:rPr lang="es-PE" sz="2400" dirty="0" smtClean="0"/>
              <a:t> diferentes</a:t>
            </a:r>
          </a:p>
          <a:p>
            <a:pPr lvl="1" algn="just"/>
            <a:r>
              <a:rPr lang="es-PE" sz="2400" dirty="0"/>
              <a:t>f</a:t>
            </a:r>
            <a:r>
              <a:rPr lang="es-PE" sz="2400" dirty="0" smtClean="0"/>
              <a:t>11: </a:t>
            </a:r>
            <a:r>
              <a:rPr lang="es-PE" sz="2400" dirty="0"/>
              <a:t>Número de pares de objetos en </a:t>
            </a:r>
            <a:r>
              <a:rPr lang="es-PE" sz="2400" dirty="0" smtClean="0"/>
              <a:t>la misma clase y </a:t>
            </a:r>
            <a:r>
              <a:rPr lang="es-PE" sz="2400" i="1" dirty="0" err="1" smtClean="0"/>
              <a:t>cluster</a:t>
            </a:r>
            <a:endParaRPr lang="es-PE" sz="2400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2271"/>
            <a:ext cx="3104187" cy="98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719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Medidas Externas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Otras medidas externas:</a:t>
            </a:r>
          </a:p>
          <a:p>
            <a:pPr lvl="1"/>
            <a:r>
              <a:rPr lang="es-PE" dirty="0" err="1" smtClean="0"/>
              <a:t>Adjusted</a:t>
            </a:r>
            <a:r>
              <a:rPr lang="es-PE" dirty="0" smtClean="0"/>
              <a:t> Rand </a:t>
            </a:r>
            <a:r>
              <a:rPr lang="es-PE" dirty="0" err="1" smtClean="0"/>
              <a:t>Index</a:t>
            </a:r>
            <a:endParaRPr lang="es-PE" dirty="0" smtClean="0"/>
          </a:p>
          <a:p>
            <a:pPr lvl="1"/>
            <a:r>
              <a:rPr lang="es-PE" dirty="0" smtClean="0"/>
              <a:t>Información Mutua</a:t>
            </a:r>
          </a:p>
          <a:p>
            <a:pPr lvl="1"/>
            <a:r>
              <a:rPr lang="es-PE" dirty="0" smtClean="0"/>
              <a:t>Homogeneidad y </a:t>
            </a:r>
            <a:r>
              <a:rPr lang="es-PE" dirty="0" err="1" smtClean="0"/>
              <a:t>completividad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19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46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s-ES" sz="2400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5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79" y="1844824"/>
            <a:ext cx="6494231" cy="365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7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6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68" y="2348880"/>
            <a:ext cx="6122130" cy="373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99592" y="162880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/>
              <a:t>¿Cuántos grupos?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4777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s-ES" sz="2800" b="1" dirty="0" smtClean="0"/>
              <a:t>Formato de </a:t>
            </a:r>
            <a:r>
              <a:rPr lang="es-ES" sz="2800" b="1" i="1" dirty="0" err="1" smtClean="0"/>
              <a:t>Clusters</a:t>
            </a:r>
            <a:endParaRPr lang="es-ES" sz="2800" b="1" i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7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6344"/>
            <a:ext cx="631580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s-ES" sz="2400" b="1" dirty="0" smtClean="0"/>
              <a:t>Considere los elementos identificados por el conjunto: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S = {1, 2, 3, …, n}</a:t>
            </a:r>
          </a:p>
          <a:p>
            <a:pPr algn="just">
              <a:spcAft>
                <a:spcPts val="1200"/>
              </a:spcAft>
            </a:pPr>
            <a:r>
              <a:rPr lang="es-ES" sz="2400" b="1" dirty="0" smtClean="0"/>
              <a:t>Considera una función de disimilitud d: </a:t>
            </a:r>
            <a:r>
              <a:rPr lang="es-ES" sz="2400" b="1" dirty="0" err="1" smtClean="0"/>
              <a:t>SxS</a:t>
            </a:r>
            <a:r>
              <a:rPr lang="es-ES" sz="2400" b="1" dirty="0" smtClean="0"/>
              <a:t> -&gt; R tal que para todo i, j perteneciente a S: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d( i, j ) &gt;= 0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d( i, j ) = 0, si i = j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d( i, j ) = </a:t>
            </a:r>
            <a:r>
              <a:rPr lang="es-ES" sz="2000" b="1" dirty="0"/>
              <a:t>d( </a:t>
            </a:r>
            <a:r>
              <a:rPr lang="es-ES" sz="2000" b="1" dirty="0" smtClean="0"/>
              <a:t>j, i )</a:t>
            </a:r>
          </a:p>
          <a:p>
            <a:pPr algn="just">
              <a:spcAft>
                <a:spcPts val="1200"/>
              </a:spcAft>
            </a:pPr>
            <a:r>
              <a:rPr lang="es-ES" sz="2400" b="1" dirty="0" smtClean="0"/>
              <a:t>Una función de agrupamiento f es una función que recibe d y retornar una partición P de S</a:t>
            </a:r>
            <a:endParaRPr lang="es-ES" sz="2400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8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Agrupamiento de Datos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s-ES" sz="2400" b="1" dirty="0" smtClean="0"/>
              <a:t>Un elemento puede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Pertenecer solamente a un grupo (</a:t>
            </a:r>
            <a:r>
              <a:rPr lang="es-ES" sz="2000" b="1" i="1" dirty="0" err="1" smtClean="0"/>
              <a:t>crisp</a:t>
            </a:r>
            <a:r>
              <a:rPr lang="es-ES" sz="2000" b="1" dirty="0" smtClean="0"/>
              <a:t>)</a:t>
            </a:r>
          </a:p>
          <a:p>
            <a:pPr lvl="1" algn="just">
              <a:spcAft>
                <a:spcPts val="1200"/>
              </a:spcAft>
            </a:pPr>
            <a:r>
              <a:rPr lang="es-ES" sz="2000" b="1" dirty="0" smtClean="0"/>
              <a:t>A varios grupos con distintos grados de pertenencia (</a:t>
            </a:r>
            <a:r>
              <a:rPr lang="es-ES" sz="2000" b="1" i="1" dirty="0" err="1" smtClean="0"/>
              <a:t>fuzzy</a:t>
            </a:r>
            <a:r>
              <a:rPr lang="es-ES" sz="2000" b="1" dirty="0"/>
              <a:t>)</a:t>
            </a: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9</a:t>
            </a:fld>
            <a:endParaRPr lang="es-PE"/>
          </a:p>
        </p:txBody>
      </p:sp>
      <p:pic>
        <p:nvPicPr>
          <p:cNvPr id="7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2" y="3789040"/>
            <a:ext cx="23336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788024" y="4221088"/>
            <a:ext cx="298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S = { 1, 2, 3, 4, 5, 6, 7, 8, 9} 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993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1617</Words>
  <Application>Microsoft Office PowerPoint</Application>
  <PresentationFormat>Presentación en pantalla (4:3)</PresentationFormat>
  <Paragraphs>268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7" baseType="lpstr">
      <vt:lpstr>Tema de Office</vt:lpstr>
      <vt:lpstr>Introducción a Machine Learning</vt:lpstr>
      <vt:lpstr>Objetivo</vt:lpstr>
      <vt:lpstr>Agenda</vt:lpstr>
      <vt:lpstr>Introducción Agrupamiento de Datos</vt:lpstr>
      <vt:lpstr>Introducción Agrupamiento de Datos</vt:lpstr>
      <vt:lpstr>Introducción Agrupamiento de Datos</vt:lpstr>
      <vt:lpstr>Introducción Agrupamiento de Datos</vt:lpstr>
      <vt:lpstr>Agrupamiento de Datos</vt:lpstr>
      <vt:lpstr>Agrupamiento de Datos</vt:lpstr>
      <vt:lpstr>Agrupamiento de Datos</vt:lpstr>
      <vt:lpstr>Agrupamiento de Datos</vt:lpstr>
      <vt:lpstr>Agrupamiento de Datos Fuzzy</vt:lpstr>
      <vt:lpstr>Agrupamiento de Datos</vt:lpstr>
      <vt:lpstr>Algoritmos basados en Particiones</vt:lpstr>
      <vt:lpstr>Algoritmos basados en Particiones</vt:lpstr>
      <vt:lpstr>Agrupamiento de Datos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Agrupamiento basado en Densidad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Métricas de Evaluación</vt:lpstr>
      <vt:lpstr>Medidas Internas</vt:lpstr>
      <vt:lpstr>Medidas Internas</vt:lpstr>
      <vt:lpstr>Medidas Internas</vt:lpstr>
      <vt:lpstr>Medidas Internas</vt:lpstr>
      <vt:lpstr>Medidas Internas</vt:lpstr>
      <vt:lpstr>Medidas Externas</vt:lpstr>
      <vt:lpstr>Medidas Externas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219</cp:revision>
  <dcterms:created xsi:type="dcterms:W3CDTF">2016-03-21T17:04:11Z</dcterms:created>
  <dcterms:modified xsi:type="dcterms:W3CDTF">2018-01-16T23:00:49Z</dcterms:modified>
</cp:coreProperties>
</file>