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8"/>
  </p:notesMasterIdLst>
  <p:handoutMasterIdLst>
    <p:handoutMasterId r:id="rId29"/>
  </p:handoutMasterIdLst>
  <p:sldIdLst>
    <p:sldId id="256" r:id="rId6"/>
    <p:sldId id="259" r:id="rId7"/>
    <p:sldId id="265" r:id="rId8"/>
    <p:sldId id="257" r:id="rId9"/>
    <p:sldId id="260" r:id="rId10"/>
    <p:sldId id="267" r:id="rId11"/>
    <p:sldId id="261" r:id="rId12"/>
    <p:sldId id="268" r:id="rId13"/>
    <p:sldId id="287" r:id="rId14"/>
    <p:sldId id="269" r:id="rId15"/>
    <p:sldId id="270" r:id="rId16"/>
    <p:sldId id="271" r:id="rId17"/>
    <p:sldId id="272" r:id="rId18"/>
    <p:sldId id="274" r:id="rId19"/>
    <p:sldId id="275" r:id="rId20"/>
    <p:sldId id="281" r:id="rId21"/>
    <p:sldId id="282" r:id="rId22"/>
    <p:sldId id="283" r:id="rId23"/>
    <p:sldId id="279" r:id="rId24"/>
    <p:sldId id="262" r:id="rId25"/>
    <p:sldId id="286" r:id="rId26"/>
    <p:sldId id="285" r:id="rId2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6" autoAdjust="0"/>
    <p:restoredTop sz="98757" autoAdjust="0"/>
  </p:normalViewPr>
  <p:slideViewPr>
    <p:cSldViewPr>
      <p:cViewPr varScale="1">
        <p:scale>
          <a:sx n="77" d="100"/>
          <a:sy n="77" d="100"/>
        </p:scale>
        <p:origin x="168" y="720"/>
      </p:cViewPr>
      <p:guideLst>
        <p:guide orient="horz" pos="2160"/>
        <p:guide pos="3840"/>
      </p:guideLst>
    </p:cSldViewPr>
  </p:slideViewPr>
  <p:notesTextViewPr>
    <p:cViewPr>
      <p:scale>
        <a:sx n="1" d="1"/>
        <a:sy n="1" d="1"/>
      </p:scale>
      <p:origin x="0" y="0"/>
    </p:cViewPr>
  </p:notesTextViewPr>
  <p:notesViewPr>
    <p:cSldViewPr>
      <p:cViewPr varScale="1">
        <p:scale>
          <a:sx n="89" d="100"/>
          <a:sy n="89" d="100"/>
        </p:scale>
        <p:origin x="281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8B71E8A6-D76B-435C-B51A-89E40AA2B13D}" type="datetimeFigureOut">
              <a:rPr lang="en-US" smtClean="0"/>
              <a:t>7/5/2017</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r">
              <a:defRPr sz="1200"/>
            </a:lvl1pPr>
          </a:lstStyle>
          <a:p>
            <a:fld id="{BB5871D2-D59D-4D5C-9CEE-5BD172559C77}" type="slidenum">
              <a:rPr lang="en-US" smtClean="0"/>
              <a:t>‹#›</a:t>
            </a:fld>
            <a:endParaRPr lang="en-US" dirty="0"/>
          </a:p>
        </p:txBody>
      </p:sp>
    </p:spTree>
    <p:extLst>
      <p:ext uri="{BB962C8B-B14F-4D97-AF65-F5344CB8AC3E}">
        <p14:creationId xmlns:p14="http://schemas.microsoft.com/office/powerpoint/2010/main" val="161197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58DC5BBB-B5BE-40C8-B75A-57F33B4CE82A}" type="datetimeFigureOut">
              <a:rPr lang="en-US" smtClean="0"/>
              <a:t>7/5/2017</a:t>
            </a:fld>
            <a:endParaRPr lang="en-US" dirty="0"/>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9919D038-D16F-4C6E-83E2-2153DBA6C03D}" type="slidenum">
              <a:rPr lang="en-US" smtClean="0"/>
              <a:t>‹#›</a:t>
            </a:fld>
            <a:endParaRPr lang="en-US" dirty="0"/>
          </a:p>
        </p:txBody>
      </p:sp>
    </p:spTree>
    <p:extLst>
      <p:ext uri="{BB962C8B-B14F-4D97-AF65-F5344CB8AC3E}">
        <p14:creationId xmlns:p14="http://schemas.microsoft.com/office/powerpoint/2010/main" val="102331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dataschool.io/roc-curves-and-auc-explaine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Would like to note some my current initiatives.  Last year we implemented Caboodle and this year we are vetting and extending the subject areas and making the data available to business users.  One the ways is through self-service reporting using </a:t>
            </a:r>
            <a:r>
              <a:rPr lang="en-US" dirty="0" err="1"/>
              <a:t>Qlik</a:t>
            </a:r>
            <a:r>
              <a:rPr lang="en-US" dirty="0"/>
              <a:t> Sense.  So we are also setting up </a:t>
            </a:r>
            <a:r>
              <a:rPr lang="en-US" dirty="0" err="1"/>
              <a:t>Qlik</a:t>
            </a:r>
            <a:r>
              <a:rPr lang="en-US" dirty="0"/>
              <a:t> Sense data models for different subject areas.  Also, helping with our quality initiatives.  If you have common initiatives, look me up and let’s trade stories.</a:t>
            </a:r>
          </a:p>
        </p:txBody>
      </p:sp>
      <p:sp>
        <p:nvSpPr>
          <p:cNvPr id="4" name="Slide Number Placeholder 3"/>
          <p:cNvSpPr>
            <a:spLocks noGrp="1"/>
          </p:cNvSpPr>
          <p:nvPr>
            <p:ph type="sldNum" sz="quarter" idx="10"/>
          </p:nvPr>
        </p:nvSpPr>
        <p:spPr/>
        <p:txBody>
          <a:bodyPr/>
          <a:lstStyle/>
          <a:p>
            <a:fld id="{9919D038-D16F-4C6E-83E2-2153DBA6C03D}" type="slidenum">
              <a:rPr lang="en-US" smtClean="0"/>
              <a:t>1</a:t>
            </a:fld>
            <a:endParaRPr lang="en-US" dirty="0"/>
          </a:p>
        </p:txBody>
      </p:sp>
    </p:spTree>
    <p:extLst>
      <p:ext uri="{BB962C8B-B14F-4D97-AF65-F5344CB8AC3E}">
        <p14:creationId xmlns:p14="http://schemas.microsoft.com/office/powerpoint/2010/main" val="202266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pPr marL="171450" indent="-171450">
              <a:buFontTx/>
              <a:buChar char="-"/>
            </a:pPr>
            <a:endParaRPr lang="en-US" dirty="0"/>
          </a:p>
          <a:p>
            <a:r>
              <a:rPr lang="en-US" dirty="0"/>
              <a:t>So if you are familiar with predictive models you input a predictor (like a demographic) and the model produces a predicted response.  You actually develop the model with a training set of data where is knows the response and then use it in predict mode with test data.</a:t>
            </a:r>
          </a:p>
          <a:p>
            <a:endParaRPr lang="en-US" dirty="0"/>
          </a:p>
          <a:p>
            <a:r>
              <a:rPr lang="en-US" dirty="0"/>
              <a:t>So much of the study tried different predictive models, different predictors, different responses to see how well they performed.  They were evaluated on well they predicted.</a:t>
            </a:r>
          </a:p>
        </p:txBody>
      </p:sp>
      <p:sp>
        <p:nvSpPr>
          <p:cNvPr id="4" name="Slide Number Placeholder 3"/>
          <p:cNvSpPr>
            <a:spLocks noGrp="1"/>
          </p:cNvSpPr>
          <p:nvPr>
            <p:ph type="sldNum" sz="quarter" idx="10"/>
          </p:nvPr>
        </p:nvSpPr>
        <p:spPr/>
        <p:txBody>
          <a:bodyPr/>
          <a:lstStyle/>
          <a:p>
            <a:fld id="{9919D038-D16F-4C6E-83E2-2153DBA6C03D}" type="slidenum">
              <a:rPr lang="en-US" smtClean="0"/>
              <a:t>10</a:t>
            </a:fld>
            <a:endParaRPr lang="en-US" dirty="0"/>
          </a:p>
        </p:txBody>
      </p:sp>
    </p:spTree>
    <p:extLst>
      <p:ext uri="{BB962C8B-B14F-4D97-AF65-F5344CB8AC3E}">
        <p14:creationId xmlns:p14="http://schemas.microsoft.com/office/powerpoint/2010/main" val="1416014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pPr marL="171450" indent="-171450">
              <a:buFontTx/>
              <a:buChar char="-"/>
            </a:pPr>
            <a:r>
              <a:rPr lang="en-US" dirty="0"/>
              <a:t>This is the process that gave us the best results.  Of course you need to get you data in shape and create different kinds of responses.  </a:t>
            </a:r>
          </a:p>
          <a:p>
            <a:pPr marL="171450" indent="-171450">
              <a:buFontTx/>
              <a:buChar char="-"/>
            </a:pPr>
            <a:endParaRPr lang="en-US" dirty="0"/>
          </a:p>
          <a:p>
            <a:pPr marL="171450" indent="-171450">
              <a:buFontTx/>
              <a:buChar char="-"/>
            </a:pPr>
            <a:r>
              <a:rPr lang="en-US" dirty="0"/>
              <a:t>Binary Logistic Regression gave us the best results.  We tried each predictor individually and ranked then according to the correlation coefficient which can be thought of as a measure of the odds with will affect the score.</a:t>
            </a:r>
          </a:p>
          <a:p>
            <a:pPr marL="171450" indent="-171450">
              <a:buFontTx/>
              <a:buChar char="-"/>
            </a:pPr>
            <a:endParaRPr lang="en-US" dirty="0"/>
          </a:p>
          <a:p>
            <a:pPr marL="171450" indent="-171450">
              <a:buFontTx/>
              <a:buChar char="-"/>
            </a:pPr>
            <a:r>
              <a:rPr lang="en-US" dirty="0"/>
              <a:t>Then try each predictor on test data to see how well it predicts. We use the area under the ROC (receiver operator characteristic) curve to evaluate.  Can think of it as the probably of a positive response is chosen over a negative response – but more on this later.</a:t>
            </a:r>
          </a:p>
          <a:p>
            <a:pPr marL="171450" indent="-171450">
              <a:buFontTx/>
              <a:buChar char="-"/>
            </a:pPr>
            <a:endParaRPr lang="en-US" dirty="0"/>
          </a:p>
          <a:p>
            <a:pPr marL="171450" indent="-171450">
              <a:buFontTx/>
              <a:buChar char="-"/>
            </a:pPr>
            <a:r>
              <a:rPr lang="en-US" dirty="0">
                <a:hlinkClick r:id="rId3"/>
              </a:rPr>
              <a:t>http://www.dataschool.io/roc-curves-and-auc-explained/</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11</a:t>
            </a:fld>
            <a:endParaRPr lang="en-US" dirty="0"/>
          </a:p>
        </p:txBody>
      </p:sp>
    </p:spTree>
    <p:extLst>
      <p:ext uri="{BB962C8B-B14F-4D97-AF65-F5344CB8AC3E}">
        <p14:creationId xmlns:p14="http://schemas.microsoft.com/office/powerpoint/2010/main" val="60858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pPr marL="171450" indent="-171450">
              <a:buFontTx/>
              <a:buChar char="-"/>
            </a:pPr>
            <a:r>
              <a:rPr lang="en-US" dirty="0"/>
              <a:t>So now we have rankings for all the predictors but combinations of predictors can be used.  This can take a long time manually.   So we choose the best (correlation &amp; auc) and let a Multi Binary LM choose the best.</a:t>
            </a:r>
          </a:p>
          <a:p>
            <a:pPr marL="171450" indent="-171450">
              <a:buFontTx/>
              <a:buChar char="-"/>
            </a:pPr>
            <a:endParaRPr lang="en-US" dirty="0"/>
          </a:p>
          <a:p>
            <a:pPr marL="171450" indent="-171450">
              <a:buFontTx/>
              <a:buChar char="-"/>
            </a:pPr>
            <a:r>
              <a:rPr lang="en-US" dirty="0"/>
              <a:t>Once we have these we can use a decision tree to gain more insight into the predictors.</a:t>
            </a:r>
          </a:p>
          <a:p>
            <a:pPr marL="171450" indent="-171450">
              <a:buFontTx/>
              <a:buChar char="-"/>
            </a:pPr>
            <a:endParaRPr lang="en-US" dirty="0"/>
          </a:p>
          <a:p>
            <a:pPr marL="171450" indent="-171450">
              <a:buFontTx/>
              <a:buChar char="-"/>
            </a:pPr>
            <a:r>
              <a:rPr lang="en-US" dirty="0"/>
              <a:t>And try different responses.  The one that works best for us is classifying good scores as 8 or greater and 7 or lower as not good.</a:t>
            </a:r>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12</a:t>
            </a:fld>
            <a:endParaRPr lang="en-US" dirty="0"/>
          </a:p>
        </p:txBody>
      </p:sp>
    </p:spTree>
    <p:extLst>
      <p:ext uri="{BB962C8B-B14F-4D97-AF65-F5344CB8AC3E}">
        <p14:creationId xmlns:p14="http://schemas.microsoft.com/office/powerpoint/2010/main" val="237917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We used detailed HCAHPS survey questions to predict the overall score question.  This uses the prediction area on the curve to rank. Can think of it as the probably of a true response is chosen over a false response.  So 50 would mean you are randomly guessing and 100 means you predict perfectly.</a:t>
            </a:r>
          </a:p>
          <a:p>
            <a:endParaRPr lang="en-US" dirty="0"/>
          </a:p>
          <a:p>
            <a:r>
              <a:rPr lang="en-US" dirty="0"/>
              <a:t>Can see the importance of nursing in the patient experience which is intuitive to those in our organization who work on improving the experience.</a:t>
            </a:r>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13</a:t>
            </a:fld>
            <a:endParaRPr lang="en-US" dirty="0"/>
          </a:p>
        </p:txBody>
      </p:sp>
    </p:spTree>
    <p:extLst>
      <p:ext uri="{BB962C8B-B14F-4D97-AF65-F5344CB8AC3E}">
        <p14:creationId xmlns:p14="http://schemas.microsoft.com/office/powerpoint/2010/main" val="3658071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Our surveys are conducted by PRC and they add additional loyalty questions so we also used those to understand predictors of the overall score.  The nursing results line up with the HCAHPS questions, but some of their questions are even stronger – See teamwork.</a:t>
            </a:r>
          </a:p>
          <a:p>
            <a:endParaRPr lang="en-US" dirty="0"/>
          </a:p>
          <a:p>
            <a:r>
              <a:rPr lang="en-US" dirty="0"/>
              <a:t>So these are interesting as you can look at the very important predictors and look at the score for you organization and if it not where you want it, there’s an opportunity.</a:t>
            </a:r>
          </a:p>
          <a:p>
            <a:endParaRPr lang="en-US" dirty="0"/>
          </a:p>
          <a:p>
            <a:r>
              <a:rPr lang="en-US" dirty="0"/>
              <a:t>This is good information but of great interest is finding predictors in our data while the patient is in the facility.  And this is the challenging part in studying the patient experience.  As we saw on previous predictors the patient experience is greatly affected by teamwork, nurse communication, etc. and this kind of data is not typically found in our data.  </a:t>
            </a:r>
          </a:p>
          <a:p>
            <a:endParaRPr lang="en-US" dirty="0"/>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14</a:t>
            </a:fld>
            <a:endParaRPr lang="en-US" dirty="0"/>
          </a:p>
        </p:txBody>
      </p:sp>
    </p:spTree>
    <p:extLst>
      <p:ext uri="{BB962C8B-B14F-4D97-AF65-F5344CB8AC3E}">
        <p14:creationId xmlns:p14="http://schemas.microsoft.com/office/powerpoint/2010/main" val="28974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But these turned out to be good predictors for us.  A combination of demographics, the provider, the facility, and whether it was an ICU visit.</a:t>
            </a:r>
          </a:p>
          <a:p>
            <a:endParaRPr lang="en-US" dirty="0"/>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15</a:t>
            </a:fld>
            <a:endParaRPr lang="en-US" dirty="0"/>
          </a:p>
        </p:txBody>
      </p:sp>
    </p:spTree>
    <p:extLst>
      <p:ext uri="{BB962C8B-B14F-4D97-AF65-F5344CB8AC3E}">
        <p14:creationId xmlns:p14="http://schemas.microsoft.com/office/powerpoint/2010/main" val="1292963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Here’s an example.  On the average we know 10% will give a low score so in our unit of 20 we will have a low score from 2.  </a:t>
            </a:r>
          </a:p>
          <a:p>
            <a:endParaRPr lang="en-US" dirty="0"/>
          </a:p>
          <a:p>
            <a:r>
              <a:rPr lang="en-US" dirty="0"/>
              <a:t>Let’s say we want to try to identify these patients to review their situation and talk to them.</a:t>
            </a:r>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16</a:t>
            </a:fld>
            <a:endParaRPr lang="en-US" dirty="0"/>
          </a:p>
        </p:txBody>
      </p:sp>
    </p:spTree>
    <p:extLst>
      <p:ext uri="{BB962C8B-B14F-4D97-AF65-F5344CB8AC3E}">
        <p14:creationId xmlns:p14="http://schemas.microsoft.com/office/powerpoint/2010/main" val="1880978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If we wanted to identify the patients likely to give us a low score we could randomly pick half (10) and we would be likely to identify half (1).</a:t>
            </a:r>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17</a:t>
            </a:fld>
            <a:endParaRPr lang="en-US" dirty="0"/>
          </a:p>
        </p:txBody>
      </p:sp>
    </p:spTree>
    <p:extLst>
      <p:ext uri="{BB962C8B-B14F-4D97-AF65-F5344CB8AC3E}">
        <p14:creationId xmlns:p14="http://schemas.microsoft.com/office/powerpoint/2010/main" val="2995859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But using the binary logistic model with the in-facility demographic, provider &amp; facility data, the model chooses 25% and of those, it correctly identifies half. The chosen have an average sore of 8.5.  So its pretty good.</a:t>
            </a:r>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18</a:t>
            </a:fld>
            <a:endParaRPr lang="en-US" dirty="0"/>
          </a:p>
        </p:txBody>
      </p:sp>
    </p:spTree>
    <p:extLst>
      <p:ext uri="{BB962C8B-B14F-4D97-AF65-F5344CB8AC3E}">
        <p14:creationId xmlns:p14="http://schemas.microsoft.com/office/powerpoint/2010/main" val="204576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pPr marL="171450" indent="-171450">
              <a:buFontTx/>
              <a:buChar char="-"/>
            </a:pPr>
            <a:endParaRPr lang="en-US" dirty="0"/>
          </a:p>
          <a:p>
            <a:r>
              <a:rPr lang="en-US" dirty="0"/>
              <a:t>Some predictors have many levels and these don’t work well with regression models.  For example, there are lots of diagnosis and lots of procedures.  But there’s good here.  You can just use basic statistics to calculate a confidence interval for the sample mean.  We use Qlik Sense for this.  This shows the 905 confidence interval for the procedure scores.  For significant number of samples we can identify procedure to review.</a:t>
            </a:r>
          </a:p>
        </p:txBody>
      </p:sp>
      <p:sp>
        <p:nvSpPr>
          <p:cNvPr id="4" name="Slide Number Placeholder 3"/>
          <p:cNvSpPr>
            <a:spLocks noGrp="1"/>
          </p:cNvSpPr>
          <p:nvPr>
            <p:ph type="sldNum" sz="quarter" idx="10"/>
          </p:nvPr>
        </p:nvSpPr>
        <p:spPr/>
        <p:txBody>
          <a:bodyPr/>
          <a:lstStyle/>
          <a:p>
            <a:fld id="{9919D038-D16F-4C6E-83E2-2153DBA6C03D}" type="slidenum">
              <a:rPr lang="en-US" smtClean="0"/>
              <a:t>19</a:t>
            </a:fld>
            <a:endParaRPr lang="en-US" dirty="0"/>
          </a:p>
        </p:txBody>
      </p:sp>
    </p:spTree>
    <p:extLst>
      <p:ext uri="{BB962C8B-B14F-4D97-AF65-F5344CB8AC3E}">
        <p14:creationId xmlns:p14="http://schemas.microsoft.com/office/powerpoint/2010/main" val="2123663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427038" y="692150"/>
            <a:ext cx="6156325" cy="3463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St Elizabeth Healthcare is one of the largest medical organizations on the Greater Cincinnati area with seven facilities in northern Kentucky.  We are proud to have 3 magnet hospitals.  Our mission is to provide comprehensive and compassionate care to improve the health of the people we serve.</a:t>
            </a:r>
          </a:p>
          <a:p>
            <a:pPr eaLnBrk="1" hangingPunct="1">
              <a:spcBef>
                <a:spcPct val="0"/>
              </a:spcBef>
            </a:pPr>
            <a:endParaRPr lang="en-US" altLang="en-US" dirty="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B8A7D03-1B8C-4B76-BAF5-9757BC794AF1}" type="slidenum">
              <a:rPr lang="en-US" altLang="en-US"/>
              <a:pPr/>
              <a:t>2</a:t>
            </a:fld>
            <a:endParaRPr lang="en-US" altLang="en-US" dirty="0"/>
          </a:p>
        </p:txBody>
      </p:sp>
    </p:spTree>
    <p:extLst>
      <p:ext uri="{BB962C8B-B14F-4D97-AF65-F5344CB8AC3E}">
        <p14:creationId xmlns:p14="http://schemas.microsoft.com/office/powerpoint/2010/main" val="248770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We have a number of programs in place to improve the patient experience and this compliments those programs</a:t>
            </a:r>
          </a:p>
          <a:p>
            <a:endParaRPr lang="en-US" dirty="0"/>
          </a:p>
          <a:p>
            <a:r>
              <a:rPr lang="en-US" dirty="0"/>
              <a:t>We have a team that focuses on Patient Experience and can use the high ranking predictors to understand what to concentrate on.  For example, what emphasize in the newsletter, associate education and communication training.</a:t>
            </a:r>
          </a:p>
          <a:p>
            <a:endParaRPr lang="en-US" dirty="0"/>
          </a:p>
          <a:p>
            <a:r>
              <a:rPr lang="en-US" dirty="0"/>
              <a:t>We also have a Partners in Care Committee that focuses on developing a patient and family centered culture.</a:t>
            </a:r>
          </a:p>
          <a:p>
            <a:endParaRPr lang="en-US" dirty="0"/>
          </a:p>
          <a:p>
            <a:r>
              <a:rPr lang="en-US" dirty="0"/>
              <a:t>We also have a Patient Interaction system and we are looking as how we can improve the interactions.  Especially the questions asked.</a:t>
            </a:r>
          </a:p>
        </p:txBody>
      </p:sp>
      <p:sp>
        <p:nvSpPr>
          <p:cNvPr id="4" name="Slide Number Placeholder 3"/>
          <p:cNvSpPr>
            <a:spLocks noGrp="1"/>
          </p:cNvSpPr>
          <p:nvPr>
            <p:ph type="sldNum" sz="quarter" idx="10"/>
          </p:nvPr>
        </p:nvSpPr>
        <p:spPr/>
        <p:txBody>
          <a:bodyPr/>
          <a:lstStyle/>
          <a:p>
            <a:fld id="{9919D038-D16F-4C6E-83E2-2153DBA6C03D}" type="slidenum">
              <a:rPr lang="en-US" smtClean="0"/>
              <a:t>20</a:t>
            </a:fld>
            <a:endParaRPr lang="en-US" dirty="0"/>
          </a:p>
        </p:txBody>
      </p:sp>
    </p:spTree>
    <p:extLst>
      <p:ext uri="{BB962C8B-B14F-4D97-AF65-F5344CB8AC3E}">
        <p14:creationId xmlns:p14="http://schemas.microsoft.com/office/powerpoint/2010/main" val="127061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21</a:t>
            </a:fld>
            <a:endParaRPr lang="en-US" dirty="0"/>
          </a:p>
        </p:txBody>
      </p:sp>
    </p:spTree>
    <p:extLst>
      <p:ext uri="{BB962C8B-B14F-4D97-AF65-F5344CB8AC3E}">
        <p14:creationId xmlns:p14="http://schemas.microsoft.com/office/powerpoint/2010/main" val="681694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22</a:t>
            </a:fld>
            <a:endParaRPr lang="en-US" dirty="0"/>
          </a:p>
        </p:txBody>
      </p:sp>
    </p:spTree>
    <p:extLst>
      <p:ext uri="{BB962C8B-B14F-4D97-AF65-F5344CB8AC3E}">
        <p14:creationId xmlns:p14="http://schemas.microsoft.com/office/powerpoint/2010/main" val="195383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And of course a very important part of this is The Patient Experience which I know is important to your organization.</a:t>
            </a:r>
          </a:p>
          <a:p>
            <a:endParaRPr lang="en-US" dirty="0"/>
          </a:p>
          <a:p>
            <a:r>
              <a:rPr lang="en-US" dirty="0"/>
              <a:t>One of the challenges we have are the number of factors that can influence the experience including provider communication, quality of facilities, encounters, social factors, etc.  The challenge in improving the patient experience is understanding which factors are most important.  These factors can vary by facility, by patient type and by encounter. </a:t>
            </a:r>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3</a:t>
            </a:fld>
            <a:endParaRPr lang="en-US" dirty="0"/>
          </a:p>
        </p:txBody>
      </p:sp>
    </p:spTree>
    <p:extLst>
      <p:ext uri="{BB962C8B-B14F-4D97-AF65-F5344CB8AC3E}">
        <p14:creationId xmlns:p14="http://schemas.microsoft.com/office/powerpoint/2010/main" val="183026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a:xfrm>
            <a:off x="762000" y="4386255"/>
            <a:ext cx="5608320" cy="4156234"/>
          </a:xfrm>
        </p:spPr>
        <p:txBody>
          <a:bodyPr/>
          <a:lstStyle/>
          <a:p>
            <a:pPr marL="171450" indent="-171450">
              <a:buFontTx/>
              <a:buChar char="-"/>
            </a:pPr>
            <a:endParaRPr lang="en-US" dirty="0"/>
          </a:p>
          <a:p>
            <a:r>
              <a:rPr lang="en-US" dirty="0"/>
              <a:t>For this study we concentrated on inpatient experience using the HCAHPS survey results.  The survey covers eight key topics.</a:t>
            </a:r>
          </a:p>
          <a:p>
            <a:endParaRPr lang="en-US" dirty="0"/>
          </a:p>
          <a:p>
            <a:r>
              <a:rPr lang="en-US" dirty="0"/>
              <a:t>We concentrate most on how patients rate the overall experience.</a:t>
            </a:r>
          </a:p>
        </p:txBody>
      </p:sp>
      <p:sp>
        <p:nvSpPr>
          <p:cNvPr id="4" name="Slide Number Placeholder 3"/>
          <p:cNvSpPr>
            <a:spLocks noGrp="1"/>
          </p:cNvSpPr>
          <p:nvPr>
            <p:ph type="sldNum" sz="quarter" idx="10"/>
          </p:nvPr>
        </p:nvSpPr>
        <p:spPr/>
        <p:txBody>
          <a:bodyPr/>
          <a:lstStyle/>
          <a:p>
            <a:fld id="{9919D038-D16F-4C6E-83E2-2153DBA6C03D}" type="slidenum">
              <a:rPr lang="en-US" smtClean="0"/>
              <a:t>4</a:t>
            </a:fld>
            <a:endParaRPr lang="en-US" dirty="0"/>
          </a:p>
        </p:txBody>
      </p:sp>
    </p:spTree>
    <p:extLst>
      <p:ext uri="{BB962C8B-B14F-4D97-AF65-F5344CB8AC3E}">
        <p14:creationId xmlns:p14="http://schemas.microsoft.com/office/powerpoint/2010/main" val="283762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a:xfrm>
            <a:off x="838200" y="4313237"/>
            <a:ext cx="5608320" cy="4156234"/>
          </a:xfrm>
        </p:spPr>
        <p:txBody>
          <a:bodyPr/>
          <a:lstStyle/>
          <a:p>
            <a:pPr marL="171450" indent="-171450">
              <a:buFontTx/>
              <a:buChar char="-"/>
            </a:pPr>
            <a:endParaRPr lang="en-US" dirty="0"/>
          </a:p>
          <a:p>
            <a:r>
              <a:rPr lang="en-US" dirty="0"/>
              <a:t>The surveys are important as they are required by CMS (as part of Value Based Purchasing Payments), are publicly available, support consumer choice, and are often used incentive programs.  </a:t>
            </a:r>
          </a:p>
          <a:p>
            <a:endParaRPr lang="en-US" dirty="0"/>
          </a:p>
          <a:p>
            <a:r>
              <a:rPr lang="en-US" dirty="0"/>
              <a:t>For St Elizabeth it is part of all associates incentives.</a:t>
            </a:r>
          </a:p>
        </p:txBody>
      </p:sp>
      <p:sp>
        <p:nvSpPr>
          <p:cNvPr id="4" name="Slide Number Placeholder 3"/>
          <p:cNvSpPr>
            <a:spLocks noGrp="1"/>
          </p:cNvSpPr>
          <p:nvPr>
            <p:ph type="sldNum" sz="quarter" idx="10"/>
          </p:nvPr>
        </p:nvSpPr>
        <p:spPr/>
        <p:txBody>
          <a:bodyPr/>
          <a:lstStyle/>
          <a:p>
            <a:fld id="{9919D038-D16F-4C6E-83E2-2153DBA6C03D}" type="slidenum">
              <a:rPr lang="en-US" smtClean="0"/>
              <a:t>5</a:t>
            </a:fld>
            <a:endParaRPr lang="en-US" dirty="0"/>
          </a:p>
        </p:txBody>
      </p:sp>
    </p:spTree>
    <p:extLst>
      <p:ext uri="{BB962C8B-B14F-4D97-AF65-F5344CB8AC3E}">
        <p14:creationId xmlns:p14="http://schemas.microsoft.com/office/powerpoint/2010/main" val="358692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pPr marL="171450" indent="-171450">
              <a:buFontTx/>
              <a:buChar char="-"/>
            </a:pPr>
            <a:endParaRPr lang="en-US" dirty="0"/>
          </a:p>
          <a:p>
            <a:r>
              <a:rPr lang="en-US" dirty="0"/>
              <a:t>And of course, Listening to Patients is the right thing to do.  The are credible sources for accessing quality of care.</a:t>
            </a:r>
          </a:p>
        </p:txBody>
      </p:sp>
      <p:sp>
        <p:nvSpPr>
          <p:cNvPr id="4" name="Slide Number Placeholder 3"/>
          <p:cNvSpPr>
            <a:spLocks noGrp="1"/>
          </p:cNvSpPr>
          <p:nvPr>
            <p:ph type="sldNum" sz="quarter" idx="10"/>
          </p:nvPr>
        </p:nvSpPr>
        <p:spPr/>
        <p:txBody>
          <a:bodyPr/>
          <a:lstStyle/>
          <a:p>
            <a:fld id="{9919D038-D16F-4C6E-83E2-2153DBA6C03D}" type="slidenum">
              <a:rPr lang="en-US" smtClean="0"/>
              <a:t>6</a:t>
            </a:fld>
            <a:endParaRPr lang="en-US" dirty="0"/>
          </a:p>
        </p:txBody>
      </p:sp>
    </p:spTree>
    <p:extLst>
      <p:ext uri="{BB962C8B-B14F-4D97-AF65-F5344CB8AC3E}">
        <p14:creationId xmlns:p14="http://schemas.microsoft.com/office/powerpoint/2010/main" val="197252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a:xfrm>
            <a:off x="914400" y="4465637"/>
            <a:ext cx="5608320" cy="4156234"/>
          </a:xfrm>
        </p:spPr>
        <p:txBody>
          <a:bodyPr/>
          <a:lstStyle/>
          <a:p>
            <a:pPr marL="171450" indent="-171450">
              <a:buFontTx/>
              <a:buChar char="-"/>
            </a:pPr>
            <a:r>
              <a:rPr lang="en-US" dirty="0"/>
              <a:t>Analysis of surveys can help in several ways</a:t>
            </a:r>
          </a:p>
          <a:p>
            <a:pPr marL="171450" indent="-171450">
              <a:buFontTx/>
              <a:buChar char="-"/>
            </a:pPr>
            <a:endParaRPr lang="en-US" dirty="0"/>
          </a:p>
          <a:p>
            <a:pPr marL="171450" indent="-171450">
              <a:buFontTx/>
              <a:buChar char="-"/>
            </a:pPr>
            <a:r>
              <a:rPr lang="en-US" dirty="0"/>
              <a:t>Predictive analytics can help in the understanding the factors that most influence the patient experience.  This identifies areas for improvement, education and patient interaction.   </a:t>
            </a:r>
          </a:p>
          <a:p>
            <a:pPr marL="171450" indent="-171450">
              <a:buFontTx/>
              <a:buChar char="-"/>
            </a:pPr>
            <a:endParaRPr lang="en-US" dirty="0"/>
          </a:p>
          <a:p>
            <a:pPr marL="171450" indent="-171450">
              <a:buFontTx/>
              <a:buChar char="-"/>
            </a:pPr>
            <a:r>
              <a:rPr lang="en-US" dirty="0"/>
              <a:t>Data which is available before the patient is discharged can also be used in rounding to concentrate on patients likely to not have a good experience.</a:t>
            </a:r>
          </a:p>
          <a:p>
            <a:pPr marL="171450" indent="-171450">
              <a:buFontTx/>
              <a:buChar char="-"/>
            </a:pPr>
            <a:endParaRPr lang="en-US" dirty="0"/>
          </a:p>
          <a:p>
            <a:pPr marL="171450" indent="-171450">
              <a:buFontTx/>
              <a:buChar char="-"/>
            </a:pPr>
            <a:r>
              <a:rPr lang="en-US" dirty="0"/>
              <a:t>Also specific factors can be analyzed for impact on scores.</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9919D038-D16F-4C6E-83E2-2153DBA6C03D}" type="slidenum">
              <a:rPr lang="en-US" smtClean="0"/>
              <a:t>7</a:t>
            </a:fld>
            <a:endParaRPr lang="en-US" dirty="0"/>
          </a:p>
        </p:txBody>
      </p:sp>
    </p:spTree>
    <p:extLst>
      <p:ext uri="{BB962C8B-B14F-4D97-AF65-F5344CB8AC3E}">
        <p14:creationId xmlns:p14="http://schemas.microsoft.com/office/powerpoint/2010/main" val="16324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r>
              <a:rPr lang="en-US" dirty="0"/>
              <a:t>We used the R Project for predictive models.  I should also mention are finding </a:t>
            </a:r>
            <a:r>
              <a:rPr lang="en-US" dirty="0" err="1"/>
              <a:t>Qlik</a:t>
            </a:r>
            <a:r>
              <a:rPr lang="en-US" dirty="0"/>
              <a:t> Sense very helpful once we know the important factors.</a:t>
            </a:r>
          </a:p>
          <a:p>
            <a:endParaRPr lang="en-US" dirty="0"/>
          </a:p>
          <a:p>
            <a:r>
              <a:rPr lang="en-US" dirty="0"/>
              <a:t>R is a language for data mining and statistical analysis..  It’s freely available and supported by a large and active worldwide research community. </a:t>
            </a:r>
          </a:p>
          <a:p>
            <a:endParaRPr lang="en-US" dirty="0"/>
          </a:p>
          <a:p>
            <a:r>
              <a:rPr lang="en-US" dirty="0"/>
              <a:t>But there are many popular statistical and graphing packages available (such as SAS or SPSS). </a:t>
            </a:r>
          </a:p>
          <a:p>
            <a:endParaRPr lang="en-US" dirty="0"/>
          </a:p>
          <a:p>
            <a:r>
              <a:rPr lang="en-US" dirty="0"/>
              <a:t>If new to R, recommend R in Action.  </a:t>
            </a:r>
          </a:p>
        </p:txBody>
      </p:sp>
      <p:sp>
        <p:nvSpPr>
          <p:cNvPr id="4" name="Slide Number Placeholder 3"/>
          <p:cNvSpPr>
            <a:spLocks noGrp="1"/>
          </p:cNvSpPr>
          <p:nvPr>
            <p:ph type="sldNum" sz="quarter" idx="10"/>
          </p:nvPr>
        </p:nvSpPr>
        <p:spPr/>
        <p:txBody>
          <a:bodyPr/>
          <a:lstStyle/>
          <a:p>
            <a:fld id="{9919D038-D16F-4C6E-83E2-2153DBA6C03D}" type="slidenum">
              <a:rPr lang="en-US" smtClean="0"/>
              <a:t>8</a:t>
            </a:fld>
            <a:endParaRPr lang="en-US" dirty="0"/>
          </a:p>
        </p:txBody>
      </p:sp>
    </p:spTree>
    <p:extLst>
      <p:ext uri="{BB962C8B-B14F-4D97-AF65-F5344CB8AC3E}">
        <p14:creationId xmlns:p14="http://schemas.microsoft.com/office/powerpoint/2010/main" val="6978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692150"/>
            <a:ext cx="6156325" cy="3463925"/>
          </a:xfrm>
        </p:spPr>
      </p:sp>
      <p:sp>
        <p:nvSpPr>
          <p:cNvPr id="3" name="Notes Placeholder 2"/>
          <p:cNvSpPr>
            <a:spLocks noGrp="1"/>
          </p:cNvSpPr>
          <p:nvPr>
            <p:ph type="body" idx="1"/>
          </p:nvPr>
        </p:nvSpPr>
        <p:spPr/>
        <p:txBody>
          <a:bodyPr/>
          <a:lstStyle/>
          <a:p>
            <a:pPr marL="171450" indent="-171450">
              <a:buFontTx/>
              <a:buChar char="-"/>
            </a:pPr>
            <a:endParaRPr lang="en-US" dirty="0"/>
          </a:p>
          <a:p>
            <a:r>
              <a:rPr lang="en-US" dirty="0"/>
              <a:t>So if you are familiar with predictive models you input a predictor (like a demographic) and the model produces a predicted response.  You actually develop the model with a training set of data where is knows the response and then use it in predict mode with test data.</a:t>
            </a:r>
          </a:p>
          <a:p>
            <a:endParaRPr lang="en-US" dirty="0"/>
          </a:p>
          <a:p>
            <a:r>
              <a:rPr lang="en-US" dirty="0"/>
              <a:t>So much of the study tried different predictive models, different predictors, different responses to see how well they performed.  They were evaluated on well they predicted.</a:t>
            </a:r>
          </a:p>
        </p:txBody>
      </p:sp>
      <p:sp>
        <p:nvSpPr>
          <p:cNvPr id="4" name="Slide Number Placeholder 3"/>
          <p:cNvSpPr>
            <a:spLocks noGrp="1"/>
          </p:cNvSpPr>
          <p:nvPr>
            <p:ph type="sldNum" sz="quarter" idx="10"/>
          </p:nvPr>
        </p:nvSpPr>
        <p:spPr/>
        <p:txBody>
          <a:bodyPr/>
          <a:lstStyle/>
          <a:p>
            <a:fld id="{9919D038-D16F-4C6E-83E2-2153DBA6C03D}" type="slidenum">
              <a:rPr lang="en-US" smtClean="0"/>
              <a:t>9</a:t>
            </a:fld>
            <a:endParaRPr lang="en-US" dirty="0"/>
          </a:p>
        </p:txBody>
      </p:sp>
    </p:spTree>
    <p:extLst>
      <p:ext uri="{BB962C8B-B14F-4D97-AF65-F5344CB8AC3E}">
        <p14:creationId xmlns:p14="http://schemas.microsoft.com/office/powerpoint/2010/main" val="187341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09600" y="4171950"/>
            <a:ext cx="10363200" cy="628650"/>
          </a:xfrm>
        </p:spPr>
        <p:txBody>
          <a:bodyPr/>
          <a:lstStyle>
            <a:lvl1pPr algn="r">
              <a:defRPr sz="2800">
                <a:solidFill>
                  <a:schemeClr val="bg1"/>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2438400" y="4800600"/>
            <a:ext cx="8534400" cy="457200"/>
          </a:xfrm>
        </p:spPr>
        <p:txBody>
          <a:bodyPr/>
          <a:lstStyle>
            <a:lvl1pPr marL="0" indent="0" algn="r">
              <a:defRPr sz="14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102622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822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7000" y="914401"/>
            <a:ext cx="2565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20800" y="914401"/>
            <a:ext cx="74930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90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5109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7688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9882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0578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170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45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275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704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tretch>
            <a:fillRect/>
          </a:stretch>
        </p:blipFill>
        <p:spPr>
          <a:xfrm>
            <a:off x="7717847" y="59692"/>
            <a:ext cx="4255389" cy="854708"/>
          </a:xfrm>
          <a:prstGeom prst="rect">
            <a:avLst/>
          </a:prstGeom>
        </p:spPr>
      </p:pic>
    </p:spTree>
    <p:extLst>
      <p:ext uri="{BB962C8B-B14F-4D97-AF65-F5344CB8AC3E}">
        <p14:creationId xmlns:p14="http://schemas.microsoft.com/office/powerpoint/2010/main" val="1477734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4144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123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600201"/>
            <a:ext cx="2743200" cy="4525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0201"/>
            <a:ext cx="8026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7277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1" y="2919413"/>
            <a:ext cx="8718551" cy="1157287"/>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00201"/>
            <a:ext cx="5384800" cy="4525963"/>
          </a:xfrm>
          <a:prstGeom prst="rect">
            <a:avLst/>
          </a:prstGeom>
        </p:spPr>
        <p:txBody>
          <a:bodyPr/>
          <a:lstStyle/>
          <a:p>
            <a:pPr lvl="0"/>
            <a:r>
              <a:rPr lang="en-US" noProof="0" dirty="0"/>
              <a:t>Click icon to add clip art</a:t>
            </a:r>
          </a:p>
        </p:txBody>
      </p:sp>
    </p:spTree>
    <p:extLst>
      <p:ext uri="{BB962C8B-B14F-4D97-AF65-F5344CB8AC3E}">
        <p14:creationId xmlns:p14="http://schemas.microsoft.com/office/powerpoint/2010/main" val="229617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286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20800" y="2209801"/>
            <a:ext cx="5029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209801"/>
            <a:ext cx="5029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9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87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877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06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814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58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StEbackgrd"/>
          <p:cNvPicPr>
            <a:picLocks noChangeAspect="1" noChangeArrowheads="1"/>
          </p:cNvPicPr>
          <p:nvPr/>
        </p:nvPicPr>
        <p:blipFill>
          <a:blip r:embed="rId13">
            <a:extLst>
              <a:ext uri="{28A0092B-C50C-407E-A947-70E740481C1C}">
                <a14:useLocalDpi xmlns:a14="http://schemas.microsoft.com/office/drawing/2010/main" val="0"/>
              </a:ext>
            </a:extLst>
          </a:blip>
          <a:srcRect l="6146" t="8514" r="18907" b="8592"/>
          <a:stretch>
            <a:fillRect/>
          </a:stretch>
        </p:blipFill>
        <p:spPr bwMode="auto">
          <a:xfrm>
            <a:off x="-48683" y="-19051"/>
            <a:ext cx="12240684"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320800" y="914400"/>
            <a:ext cx="1026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1320800" y="2209801"/>
            <a:ext cx="1026160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p:titleStyle>
    <p:bodyStyle>
      <a:lvl1pPr marL="342900" indent="-342900" algn="l" rtl="0" eaLnBrk="1" fontAlgn="base" hangingPunct="1">
        <a:spcBef>
          <a:spcPct val="20000"/>
        </a:spcBef>
        <a:spcAft>
          <a:spcPct val="0"/>
        </a:spcAft>
        <a:buClr>
          <a:srgbClr val="0079C1"/>
        </a:buClr>
        <a:defRPr sz="2400">
          <a:solidFill>
            <a:schemeClr val="bg2"/>
          </a:solidFill>
          <a:latin typeface="+mn-lt"/>
          <a:ea typeface="+mn-ea"/>
          <a:cs typeface="+mn-cs"/>
        </a:defRPr>
      </a:lvl1pPr>
      <a:lvl2pPr marL="742950" indent="-285750" algn="l" rtl="0" eaLnBrk="1" fontAlgn="base" hangingPunct="1">
        <a:spcBef>
          <a:spcPct val="20000"/>
        </a:spcBef>
        <a:spcAft>
          <a:spcPct val="0"/>
        </a:spcAft>
        <a:buClr>
          <a:srgbClr val="0079C1"/>
        </a:buClr>
        <a:buSzPct val="75000"/>
        <a:buChar char="•"/>
        <a:defRPr>
          <a:solidFill>
            <a:schemeClr val="tx1"/>
          </a:solidFill>
          <a:latin typeface="Helvetica 55 Roman" pitchFamily="34" charset="0"/>
        </a:defRPr>
      </a:lvl2pPr>
      <a:lvl3pPr marL="1143000" indent="-228600" algn="l" rtl="0" eaLnBrk="1" fontAlgn="base" hangingPunct="1">
        <a:spcBef>
          <a:spcPct val="20000"/>
        </a:spcBef>
        <a:spcAft>
          <a:spcPct val="0"/>
        </a:spcAft>
        <a:buClr>
          <a:srgbClr val="0079C1"/>
        </a:buClr>
        <a:buSzPct val="75000"/>
        <a:buFont typeface="Wingdings" pitchFamily="2" charset="2"/>
        <a:buChar char="§"/>
        <a:defRPr sz="1400">
          <a:solidFill>
            <a:schemeClr val="tx1"/>
          </a:solidFill>
          <a:latin typeface="Arial" charset="0"/>
        </a:defRPr>
      </a:lvl3pPr>
      <a:lvl4pPr marL="1600200" indent="-228600" algn="l" rtl="0" eaLnBrk="1" fontAlgn="base" hangingPunct="1">
        <a:spcBef>
          <a:spcPct val="20000"/>
        </a:spcBef>
        <a:spcAft>
          <a:spcPct val="0"/>
        </a:spcAft>
        <a:buClr>
          <a:srgbClr val="0079C1"/>
        </a:buClr>
        <a:buSzPct val="75000"/>
        <a:buFont typeface="Arial" pitchFamily="34" charset="0"/>
        <a:buChar char="–"/>
        <a:defRPr sz="12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1" y="2919413"/>
            <a:ext cx="8718551"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1"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r" rtl="0" eaLnBrk="1" fontAlgn="base" hangingPunct="1">
        <a:spcBef>
          <a:spcPct val="0"/>
        </a:spcBef>
        <a:spcAft>
          <a:spcPct val="0"/>
        </a:spcAft>
        <a:defRPr sz="2800">
          <a:solidFill>
            <a:schemeClr val="bg1"/>
          </a:solidFill>
          <a:latin typeface="+mj-lt"/>
          <a:ea typeface="+mj-ea"/>
          <a:cs typeface="+mj-cs"/>
        </a:defRPr>
      </a:lvl1pPr>
      <a:lvl2pPr algn="r" rtl="0" eaLnBrk="1" fontAlgn="base" hangingPunct="1">
        <a:spcBef>
          <a:spcPct val="0"/>
        </a:spcBef>
        <a:spcAft>
          <a:spcPct val="0"/>
        </a:spcAft>
        <a:defRPr sz="2800">
          <a:solidFill>
            <a:schemeClr val="bg1"/>
          </a:solidFill>
          <a:latin typeface="HelveticaNeue LT 75 Bold" pitchFamily="2" charset="0"/>
        </a:defRPr>
      </a:lvl2pPr>
      <a:lvl3pPr algn="r" rtl="0" eaLnBrk="1" fontAlgn="base" hangingPunct="1">
        <a:spcBef>
          <a:spcPct val="0"/>
        </a:spcBef>
        <a:spcAft>
          <a:spcPct val="0"/>
        </a:spcAft>
        <a:defRPr sz="2800">
          <a:solidFill>
            <a:schemeClr val="bg1"/>
          </a:solidFill>
          <a:latin typeface="HelveticaNeue LT 75 Bold" pitchFamily="2" charset="0"/>
        </a:defRPr>
      </a:lvl3pPr>
      <a:lvl4pPr algn="r" rtl="0" eaLnBrk="1" fontAlgn="base" hangingPunct="1">
        <a:spcBef>
          <a:spcPct val="0"/>
        </a:spcBef>
        <a:spcAft>
          <a:spcPct val="0"/>
        </a:spcAft>
        <a:defRPr sz="2800">
          <a:solidFill>
            <a:schemeClr val="bg1"/>
          </a:solidFill>
          <a:latin typeface="HelveticaNeue LT 75 Bold" pitchFamily="2" charset="0"/>
        </a:defRPr>
      </a:lvl4pPr>
      <a:lvl5pPr algn="r" rtl="0" eaLnBrk="1" fontAlgn="base" hangingPunct="1">
        <a:spcBef>
          <a:spcPct val="0"/>
        </a:spcBef>
        <a:spcAft>
          <a:spcPct val="0"/>
        </a:spcAft>
        <a:defRPr sz="2800">
          <a:solidFill>
            <a:schemeClr val="bg1"/>
          </a:solidFill>
          <a:latin typeface="HelveticaNeue LT 75 Bold" pitchFamily="2" charset="0"/>
        </a:defRPr>
      </a:lvl5pPr>
      <a:lvl6pPr marL="457200" algn="r" rtl="0" eaLnBrk="1" fontAlgn="base" hangingPunct="1">
        <a:spcBef>
          <a:spcPct val="0"/>
        </a:spcBef>
        <a:spcAft>
          <a:spcPct val="0"/>
        </a:spcAft>
        <a:defRPr sz="2800">
          <a:solidFill>
            <a:schemeClr val="bg1"/>
          </a:solidFill>
          <a:latin typeface="HelveticaNeue LT 75 Bold" pitchFamily="2" charset="0"/>
        </a:defRPr>
      </a:lvl6pPr>
      <a:lvl7pPr marL="914400" algn="r" rtl="0" eaLnBrk="1" fontAlgn="base" hangingPunct="1">
        <a:spcBef>
          <a:spcPct val="0"/>
        </a:spcBef>
        <a:spcAft>
          <a:spcPct val="0"/>
        </a:spcAft>
        <a:defRPr sz="2800">
          <a:solidFill>
            <a:schemeClr val="bg1"/>
          </a:solidFill>
          <a:latin typeface="HelveticaNeue LT 75 Bold" pitchFamily="2" charset="0"/>
        </a:defRPr>
      </a:lvl7pPr>
      <a:lvl8pPr marL="1371600" algn="r" rtl="0" eaLnBrk="1" fontAlgn="base" hangingPunct="1">
        <a:spcBef>
          <a:spcPct val="0"/>
        </a:spcBef>
        <a:spcAft>
          <a:spcPct val="0"/>
        </a:spcAft>
        <a:defRPr sz="2800">
          <a:solidFill>
            <a:schemeClr val="bg1"/>
          </a:solidFill>
          <a:latin typeface="HelveticaNeue LT 75 Bold" pitchFamily="2" charset="0"/>
        </a:defRPr>
      </a:lvl8pPr>
      <a:lvl9pPr marL="1828800" algn="r" rtl="0" eaLnBrk="1" fontAlgn="base" hangingPunct="1">
        <a:spcBef>
          <a:spcPct val="0"/>
        </a:spcBef>
        <a:spcAft>
          <a:spcPct val="0"/>
        </a:spcAft>
        <a:defRPr sz="2800">
          <a:solidFill>
            <a:schemeClr val="bg1"/>
          </a:solidFill>
          <a:latin typeface="HelveticaNeue LT 75 Bold" pitchFamily="2"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ved=0ahUKEwjE7Kmv0LzMAhWHKx4KHfnpD0AQjRwIBw&amp;url=http://tristatenrc.org/Student-Center/St-Elizabeth-Healthcare&amp;psig=AFQjCNHkFLuJu1eMfBxnaAUfc0jObOQXnQ&amp;ust=14623209978159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81200" y="4400550"/>
            <a:ext cx="8382000" cy="628650"/>
          </a:xfrm>
        </p:spPr>
        <p:txBody>
          <a:bodyPr/>
          <a:lstStyle/>
          <a:p>
            <a:pPr algn="ctr"/>
            <a:r>
              <a:rPr lang="en-US" dirty="0"/>
              <a:t>ANC18 - Predicting Patient Experience</a:t>
            </a:r>
          </a:p>
        </p:txBody>
      </p:sp>
      <p:sp>
        <p:nvSpPr>
          <p:cNvPr id="3" name="Title 3"/>
          <p:cNvSpPr txBox="1">
            <a:spLocks/>
          </p:cNvSpPr>
          <p:nvPr/>
        </p:nvSpPr>
        <p:spPr bwMode="auto">
          <a:xfrm>
            <a:off x="2133600" y="5543550"/>
            <a:ext cx="8382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2400" kern="0" dirty="0"/>
              <a:t> </a:t>
            </a:r>
          </a:p>
        </p:txBody>
      </p:sp>
    </p:spTree>
    <p:extLst>
      <p:ext uri="{BB962C8B-B14F-4D97-AF65-F5344CB8AC3E}">
        <p14:creationId xmlns:p14="http://schemas.microsoft.com/office/powerpoint/2010/main" val="252344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79545" y="920268"/>
            <a:ext cx="6991004" cy="6001643"/>
          </a:xfrm>
          <a:prstGeom prst="rect">
            <a:avLst/>
          </a:prstGeom>
        </p:spPr>
        <p:txBody>
          <a:bodyPr wrap="square">
            <a:spAutoFit/>
          </a:bodyPr>
          <a:lstStyle/>
          <a:p>
            <a:pPr lvl="1"/>
            <a:endParaRPr lang="en-US"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Predictors evaluated:</a:t>
            </a:r>
          </a:p>
          <a:p>
            <a:pPr marL="800100" lvl="1" indent="-342900">
              <a:buFont typeface="Arial" panose="020B0604020202020204" pitchFamily="34" charset="0"/>
              <a:buChar char="•"/>
            </a:pPr>
            <a:r>
              <a:rPr lang="en-US" kern="0" dirty="0">
                <a:solidFill>
                  <a:schemeClr val="tx2">
                    <a:lumMod val="60000"/>
                    <a:lumOff val="40000"/>
                  </a:schemeClr>
                </a:solidFill>
              </a:rPr>
              <a:t>Detailed survey questions</a:t>
            </a:r>
          </a:p>
          <a:p>
            <a:pPr marL="800100" lvl="1" indent="-342900">
              <a:buFont typeface="Arial" panose="020B0604020202020204" pitchFamily="34" charset="0"/>
              <a:buChar char="•"/>
            </a:pPr>
            <a:r>
              <a:rPr lang="en-US" kern="0" dirty="0">
                <a:solidFill>
                  <a:schemeClr val="tx2">
                    <a:lumMod val="60000"/>
                    <a:lumOff val="40000"/>
                  </a:schemeClr>
                </a:solidFill>
              </a:rPr>
              <a:t>Demographics, social history</a:t>
            </a:r>
          </a:p>
          <a:p>
            <a:pPr marL="800100" lvl="1" indent="-342900">
              <a:buFont typeface="Arial" panose="020B0604020202020204" pitchFamily="34" charset="0"/>
              <a:buChar char="•"/>
            </a:pPr>
            <a:r>
              <a:rPr lang="en-US" kern="0" dirty="0">
                <a:solidFill>
                  <a:schemeClr val="tx2">
                    <a:lumMod val="60000"/>
                    <a:lumOff val="40000"/>
                  </a:schemeClr>
                </a:solidFill>
              </a:rPr>
              <a:t>Encounters, procedures, diagnosis, flow sheets</a:t>
            </a:r>
          </a:p>
          <a:p>
            <a:pPr marL="800100" lvl="1" indent="-342900">
              <a:buFont typeface="Arial" panose="020B0604020202020204" pitchFamily="34" charset="0"/>
              <a:buChar char="•"/>
            </a:pPr>
            <a:r>
              <a:rPr lang="en-US" kern="0" dirty="0">
                <a:solidFill>
                  <a:schemeClr val="tx2">
                    <a:lumMod val="60000"/>
                    <a:lumOff val="40000"/>
                  </a:schemeClr>
                </a:solidFill>
              </a:rPr>
              <a:t>Billing</a:t>
            </a:r>
          </a:p>
          <a:p>
            <a:pPr marL="800100" lvl="1" indent="-342900">
              <a:buFont typeface="Arial" panose="020B0604020202020204" pitchFamily="34" charset="0"/>
              <a:buChar char="•"/>
            </a:pPr>
            <a:r>
              <a:rPr lang="en-US" kern="0" dirty="0">
                <a:solidFill>
                  <a:schemeClr val="tx2">
                    <a:lumMod val="60000"/>
                    <a:lumOff val="40000"/>
                  </a:schemeClr>
                </a:solidFill>
              </a:rPr>
              <a:t>Providers</a:t>
            </a:r>
          </a:p>
          <a:p>
            <a:pPr marL="800100" lvl="1" indent="-342900">
              <a:buFont typeface="Arial" panose="020B0604020202020204" pitchFamily="34" charset="0"/>
              <a:buChar char="•"/>
            </a:pPr>
            <a:endParaRPr lang="en-US"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Models evaluated:</a:t>
            </a:r>
          </a:p>
          <a:p>
            <a:pPr marL="800100" lvl="1" indent="-342900">
              <a:buFont typeface="Arial" panose="020B0604020202020204" pitchFamily="34" charset="0"/>
              <a:buChar char="•"/>
            </a:pPr>
            <a:r>
              <a:rPr lang="en-US" kern="0" dirty="0">
                <a:solidFill>
                  <a:schemeClr val="tx2">
                    <a:lumMod val="60000"/>
                    <a:lumOff val="40000"/>
                  </a:schemeClr>
                </a:solidFill>
              </a:rPr>
              <a:t>Binary Logistic Regression</a:t>
            </a:r>
          </a:p>
          <a:p>
            <a:pPr marL="800100" lvl="1" indent="-342900">
              <a:buFont typeface="Arial" panose="020B0604020202020204" pitchFamily="34" charset="0"/>
              <a:buChar char="•"/>
            </a:pPr>
            <a:r>
              <a:rPr lang="en-US" kern="0" dirty="0">
                <a:solidFill>
                  <a:schemeClr val="tx2">
                    <a:lumMod val="60000"/>
                    <a:lumOff val="40000"/>
                  </a:schemeClr>
                </a:solidFill>
              </a:rPr>
              <a:t>Ordinal Logistic Regression </a:t>
            </a:r>
          </a:p>
          <a:p>
            <a:pPr marL="800100" lvl="1" indent="-342900">
              <a:buFont typeface="Arial" panose="020B0604020202020204" pitchFamily="34" charset="0"/>
              <a:buChar char="•"/>
            </a:pPr>
            <a:r>
              <a:rPr lang="en-US" kern="0" dirty="0">
                <a:solidFill>
                  <a:schemeClr val="tx2">
                    <a:lumMod val="60000"/>
                    <a:lumOff val="40000"/>
                  </a:schemeClr>
                </a:solidFill>
              </a:rPr>
              <a:t>Decision Trees</a:t>
            </a:r>
          </a:p>
          <a:p>
            <a:pPr marL="800100" lvl="1" indent="-342900">
              <a:buFont typeface="Arial" panose="020B0604020202020204" pitchFamily="34" charset="0"/>
              <a:buChar char="•"/>
            </a:pPr>
            <a:r>
              <a:rPr lang="en-US" kern="0" dirty="0">
                <a:solidFill>
                  <a:schemeClr val="tx2">
                    <a:lumMod val="60000"/>
                    <a:lumOff val="40000"/>
                  </a:schemeClr>
                </a:solidFill>
              </a:rPr>
              <a:t>Random Forrest</a:t>
            </a:r>
          </a:p>
          <a:p>
            <a:pPr marL="800100" lvl="1" indent="-342900">
              <a:buFont typeface="Arial" panose="020B0604020202020204" pitchFamily="34" charset="0"/>
              <a:buChar char="•"/>
            </a:pPr>
            <a:r>
              <a:rPr lang="en-US" kern="0" dirty="0">
                <a:solidFill>
                  <a:schemeClr val="tx2">
                    <a:lumMod val="60000"/>
                    <a:lumOff val="40000"/>
                  </a:schemeClr>
                </a:solidFill>
              </a:rPr>
              <a:t>Naïve Bayes</a:t>
            </a:r>
          </a:p>
          <a:p>
            <a:pPr lvl="1"/>
            <a:endParaRPr lang="en-US"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Responses evaluated:</a:t>
            </a:r>
          </a:p>
          <a:p>
            <a:pPr marL="800100" lvl="1" indent="-342900">
              <a:buFont typeface="Arial" panose="020B0604020202020204" pitchFamily="34" charset="0"/>
              <a:buChar char="•"/>
            </a:pPr>
            <a:r>
              <a:rPr lang="en-US" kern="0" dirty="0">
                <a:solidFill>
                  <a:schemeClr val="tx2">
                    <a:lumMod val="60000"/>
                    <a:lumOff val="40000"/>
                  </a:schemeClr>
                </a:solidFill>
              </a:rPr>
              <a:t>Overall rating (0 – 10)</a:t>
            </a:r>
          </a:p>
          <a:p>
            <a:pPr marL="800100" lvl="1" indent="-342900">
              <a:buFont typeface="Arial" panose="020B0604020202020204" pitchFamily="34" charset="0"/>
              <a:buChar char="•"/>
            </a:pPr>
            <a:r>
              <a:rPr lang="en-US" kern="0" dirty="0">
                <a:solidFill>
                  <a:schemeClr val="tx2">
                    <a:lumMod val="60000"/>
                    <a:lumOff val="40000"/>
                  </a:schemeClr>
                </a:solidFill>
              </a:rPr>
              <a:t>Rankings of overall rating (good/not good)</a:t>
            </a:r>
          </a:p>
          <a:p>
            <a:pPr marL="800100" lvl="1" indent="-342900">
              <a:buFont typeface="Arial" panose="020B0604020202020204" pitchFamily="34" charset="0"/>
              <a:buChar char="•"/>
            </a:pPr>
            <a:r>
              <a:rPr lang="en-US" kern="0" dirty="0">
                <a:solidFill>
                  <a:schemeClr val="tx2">
                    <a:lumMod val="60000"/>
                    <a:lumOff val="40000"/>
                  </a:schemeClr>
                </a:solidFill>
              </a:rPr>
              <a:t>Detailed survey ratings</a:t>
            </a:r>
          </a:p>
          <a:p>
            <a:pPr marL="800100" lvl="1" indent="-342900">
              <a:buFont typeface="Arial" panose="020B0604020202020204" pitchFamily="34" charset="0"/>
              <a:buChar char="•"/>
            </a:pPr>
            <a:endParaRPr lang="en-US" sz="2400" kern="0" dirty="0">
              <a:solidFill>
                <a:schemeClr val="tx2">
                  <a:lumMod val="60000"/>
                  <a:lumOff val="40000"/>
                </a:schemeClr>
              </a:solidFill>
            </a:endParaRPr>
          </a:p>
        </p:txBody>
      </p:sp>
      <p:sp>
        <p:nvSpPr>
          <p:cNvPr id="8" name="Title 1"/>
          <p:cNvSpPr>
            <a:spLocks noGrp="1"/>
          </p:cNvSpPr>
          <p:nvPr>
            <p:ph type="title"/>
          </p:nvPr>
        </p:nvSpPr>
        <p:spPr>
          <a:xfrm>
            <a:off x="24008" y="157418"/>
            <a:ext cx="6248400" cy="702308"/>
          </a:xfrm>
        </p:spPr>
        <p:txBody>
          <a:bodyPr/>
          <a:lstStyle/>
          <a:p>
            <a:pPr algn="ctr"/>
            <a:r>
              <a:rPr lang="en-US" sz="3200" dirty="0"/>
              <a:t>Model Development &amp; Evaluation</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491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1752600"/>
            <a:ext cx="6991004" cy="4062651"/>
          </a:xfrm>
          <a:prstGeom prst="rect">
            <a:avLst/>
          </a:prstGeom>
        </p:spPr>
        <p:txBody>
          <a:bodyPr wrap="square">
            <a:spAutoFit/>
          </a:bodyPr>
          <a:lstStyle/>
          <a:p>
            <a:pPr marL="457200" indent="-457200">
              <a:buFont typeface="+mj-lt"/>
              <a:buAutoNum type="arabicPeriod"/>
            </a:pPr>
            <a:r>
              <a:rPr lang="en-US" sz="2400" kern="0" dirty="0">
                <a:solidFill>
                  <a:schemeClr val="tx2">
                    <a:lumMod val="60000"/>
                    <a:lumOff val="40000"/>
                  </a:schemeClr>
                </a:solidFill>
              </a:rPr>
              <a:t>Wrangle the Data:</a:t>
            </a:r>
          </a:p>
          <a:p>
            <a:pPr marL="800100" lvl="1" indent="-342900">
              <a:buFont typeface="Arial" panose="020B0604020202020204" pitchFamily="34" charset="0"/>
              <a:buChar char="•"/>
            </a:pPr>
            <a:r>
              <a:rPr lang="en-US" kern="0" dirty="0">
                <a:solidFill>
                  <a:schemeClr val="tx2">
                    <a:lumMod val="60000"/>
                    <a:lumOff val="40000"/>
                  </a:schemeClr>
                </a:solidFill>
              </a:rPr>
              <a:t>Clean, conform and join</a:t>
            </a:r>
          </a:p>
          <a:p>
            <a:pPr marL="800100" lvl="1" indent="-342900">
              <a:buFont typeface="Arial" panose="020B0604020202020204" pitchFamily="34" charset="0"/>
              <a:buChar char="•"/>
            </a:pPr>
            <a:r>
              <a:rPr lang="en-US" kern="0" dirty="0">
                <a:solidFill>
                  <a:schemeClr val="tx2">
                    <a:lumMod val="60000"/>
                    <a:lumOff val="40000"/>
                  </a:schemeClr>
                </a:solidFill>
              </a:rPr>
              <a:t>Create response from ratings (good or not good).</a:t>
            </a:r>
          </a:p>
          <a:p>
            <a:pPr marL="800100" lvl="1" indent="-342900">
              <a:buFont typeface="Arial" panose="020B0604020202020204" pitchFamily="34" charset="0"/>
              <a:buChar char="•"/>
            </a:pPr>
            <a:endParaRPr lang="en-US" kern="0" dirty="0">
              <a:solidFill>
                <a:schemeClr val="tx2">
                  <a:lumMod val="60000"/>
                  <a:lumOff val="40000"/>
                </a:schemeClr>
              </a:solidFill>
            </a:endParaRPr>
          </a:p>
          <a:p>
            <a:pPr marL="457200" indent="-457200">
              <a:buFont typeface="+mj-lt"/>
              <a:buAutoNum type="arabicPeriod"/>
            </a:pPr>
            <a:r>
              <a:rPr lang="en-US" sz="2400" kern="0" dirty="0">
                <a:solidFill>
                  <a:schemeClr val="tx2">
                    <a:lumMod val="60000"/>
                    <a:lumOff val="40000"/>
                  </a:schemeClr>
                </a:solidFill>
              </a:rPr>
              <a:t>Binary Logistic Regression:</a:t>
            </a:r>
          </a:p>
          <a:p>
            <a:pPr marL="800100" lvl="1" indent="-342900">
              <a:buFont typeface="+mj-lt"/>
              <a:buAutoNum type="arabicPeriod"/>
            </a:pPr>
            <a:r>
              <a:rPr lang="en-US" kern="0" dirty="0">
                <a:solidFill>
                  <a:schemeClr val="tx2">
                    <a:lumMod val="60000"/>
                    <a:lumOff val="40000"/>
                  </a:schemeClr>
                </a:solidFill>
              </a:rPr>
              <a:t>Develop models for each predictor</a:t>
            </a:r>
          </a:p>
          <a:p>
            <a:pPr marL="800100" lvl="1" indent="-342900">
              <a:buFont typeface="+mj-lt"/>
              <a:buAutoNum type="arabicPeriod"/>
            </a:pPr>
            <a:r>
              <a:rPr lang="en-US" kern="0" dirty="0">
                <a:solidFill>
                  <a:schemeClr val="tx2">
                    <a:lumMod val="60000"/>
                    <a:lumOff val="40000"/>
                  </a:schemeClr>
                </a:solidFill>
              </a:rPr>
              <a:t>Best correlation coefficient</a:t>
            </a:r>
          </a:p>
          <a:p>
            <a:pPr marL="800100" lvl="1" indent="-342900">
              <a:buFont typeface="+mj-lt"/>
              <a:buAutoNum type="arabicPeriod"/>
            </a:pPr>
            <a:r>
              <a:rPr lang="en-US" kern="0" dirty="0">
                <a:solidFill>
                  <a:schemeClr val="tx2">
                    <a:lumMod val="60000"/>
                    <a:lumOff val="40000"/>
                  </a:schemeClr>
                </a:solidFill>
              </a:rPr>
              <a:t>Coefficient should be significant</a:t>
            </a:r>
          </a:p>
          <a:p>
            <a:pPr marL="800100" lvl="1" indent="-342900">
              <a:buFont typeface="+mj-lt"/>
              <a:buAutoNum type="arabicPeriod"/>
            </a:pPr>
            <a:endParaRPr lang="en-US" kern="0" dirty="0">
              <a:solidFill>
                <a:schemeClr val="tx2">
                  <a:lumMod val="60000"/>
                  <a:lumOff val="40000"/>
                </a:schemeClr>
              </a:solidFill>
            </a:endParaRPr>
          </a:p>
          <a:p>
            <a:pPr marL="457200" indent="-457200">
              <a:buFont typeface="+mj-lt"/>
              <a:buAutoNum type="arabicPeriod"/>
            </a:pPr>
            <a:r>
              <a:rPr lang="en-US" sz="2400" kern="0" dirty="0">
                <a:solidFill>
                  <a:schemeClr val="tx2">
                    <a:lumMod val="60000"/>
                    <a:lumOff val="40000"/>
                  </a:schemeClr>
                </a:solidFill>
              </a:rPr>
              <a:t>Test Prediction</a:t>
            </a:r>
          </a:p>
          <a:p>
            <a:pPr marL="800100" lvl="1" indent="-342900">
              <a:buFont typeface="+mj-lt"/>
              <a:buAutoNum type="arabicPeriod"/>
            </a:pPr>
            <a:r>
              <a:rPr lang="en-US" kern="0" dirty="0">
                <a:solidFill>
                  <a:schemeClr val="tx2">
                    <a:lumMod val="60000"/>
                    <a:lumOff val="40000"/>
                  </a:schemeClr>
                </a:solidFill>
              </a:rPr>
              <a:t>Test each predictor </a:t>
            </a:r>
          </a:p>
          <a:p>
            <a:pPr marL="800100" lvl="1" indent="-342900">
              <a:buFont typeface="+mj-lt"/>
              <a:buAutoNum type="arabicPeriod"/>
            </a:pPr>
            <a:r>
              <a:rPr lang="en-US" kern="0" dirty="0">
                <a:solidFill>
                  <a:schemeClr val="tx2">
                    <a:lumMod val="60000"/>
                    <a:lumOff val="40000"/>
                  </a:schemeClr>
                </a:solidFill>
              </a:rPr>
              <a:t>Best area under ROC curve (AUC)</a:t>
            </a:r>
          </a:p>
          <a:p>
            <a:pPr marL="800100" lvl="1" indent="-342900">
              <a:buFont typeface="Arial" panose="020B0604020202020204" pitchFamily="34" charset="0"/>
              <a:buChar char="•"/>
            </a:pPr>
            <a:endParaRPr lang="en-US" sz="2400" kern="0" dirty="0">
              <a:solidFill>
                <a:schemeClr val="tx2">
                  <a:lumMod val="60000"/>
                  <a:lumOff val="40000"/>
                </a:schemeClr>
              </a:solidFill>
            </a:endParaRPr>
          </a:p>
        </p:txBody>
      </p:sp>
      <p:sp>
        <p:nvSpPr>
          <p:cNvPr id="8" name="Title 1"/>
          <p:cNvSpPr>
            <a:spLocks noGrp="1"/>
          </p:cNvSpPr>
          <p:nvPr>
            <p:ph type="title"/>
          </p:nvPr>
        </p:nvSpPr>
        <p:spPr>
          <a:xfrm>
            <a:off x="-381000" y="141962"/>
            <a:ext cx="5029200" cy="702308"/>
          </a:xfrm>
        </p:spPr>
        <p:txBody>
          <a:bodyPr/>
          <a:lstStyle/>
          <a:p>
            <a:pPr algn="ctr"/>
            <a:r>
              <a:rPr lang="en-US" sz="3200" dirty="0"/>
              <a:t>Best Process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588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1828800"/>
            <a:ext cx="6991004" cy="4339650"/>
          </a:xfrm>
          <a:prstGeom prst="rect">
            <a:avLst/>
          </a:prstGeom>
        </p:spPr>
        <p:txBody>
          <a:bodyPr wrap="square">
            <a:spAutoFit/>
          </a:bodyPr>
          <a:lstStyle/>
          <a:p>
            <a:r>
              <a:rPr lang="en-US" sz="2400" kern="0" dirty="0">
                <a:solidFill>
                  <a:schemeClr val="tx2">
                    <a:lumMod val="60000"/>
                    <a:lumOff val="40000"/>
                  </a:schemeClr>
                </a:solidFill>
              </a:rPr>
              <a:t>4.  Best Combinations of Predictors</a:t>
            </a:r>
          </a:p>
          <a:p>
            <a:pPr marL="800100" lvl="1" indent="-342900">
              <a:buFont typeface="Arial" panose="020B0604020202020204" pitchFamily="34" charset="0"/>
              <a:buChar char="•"/>
            </a:pPr>
            <a:r>
              <a:rPr lang="en-US" kern="0" dirty="0">
                <a:solidFill>
                  <a:schemeClr val="tx2">
                    <a:lumMod val="60000"/>
                    <a:lumOff val="40000"/>
                  </a:schemeClr>
                </a:solidFill>
              </a:rPr>
              <a:t>Choose best predictors</a:t>
            </a:r>
          </a:p>
          <a:p>
            <a:pPr marL="800100" lvl="1" indent="-342900">
              <a:buFont typeface="Arial" panose="020B0604020202020204" pitchFamily="34" charset="0"/>
              <a:buChar char="•"/>
            </a:pPr>
            <a:r>
              <a:rPr lang="en-US" kern="0" dirty="0">
                <a:solidFill>
                  <a:schemeClr val="tx2">
                    <a:lumMod val="60000"/>
                    <a:lumOff val="40000"/>
                  </a:schemeClr>
                </a:solidFill>
              </a:rPr>
              <a:t>Test with Multi Binary Logistic Regression</a:t>
            </a:r>
          </a:p>
          <a:p>
            <a:pPr marL="800100" lvl="1" indent="-342900">
              <a:buFont typeface="Arial" panose="020B0604020202020204" pitchFamily="34" charset="0"/>
              <a:buChar char="•"/>
            </a:pPr>
            <a:r>
              <a:rPr lang="en-US" kern="0" dirty="0">
                <a:solidFill>
                  <a:schemeClr val="tx2">
                    <a:lumMod val="60000"/>
                    <a:lumOff val="40000"/>
                  </a:schemeClr>
                </a:solidFill>
              </a:rPr>
              <a:t>Test prediction</a:t>
            </a:r>
          </a:p>
          <a:p>
            <a:pPr marL="800100" lvl="1" indent="-342900">
              <a:buFont typeface="+mj-lt"/>
              <a:buAutoNum type="arabicPeriod"/>
            </a:pPr>
            <a:endParaRPr lang="en-US" kern="0" dirty="0">
              <a:solidFill>
                <a:schemeClr val="tx2">
                  <a:lumMod val="60000"/>
                  <a:lumOff val="40000"/>
                </a:schemeClr>
              </a:solidFill>
            </a:endParaRPr>
          </a:p>
          <a:p>
            <a:r>
              <a:rPr lang="en-US" sz="2400" kern="0" dirty="0">
                <a:solidFill>
                  <a:schemeClr val="tx2">
                    <a:lumMod val="60000"/>
                    <a:lumOff val="40000"/>
                  </a:schemeClr>
                </a:solidFill>
              </a:rPr>
              <a:t>5.  Explore Best Combinations</a:t>
            </a:r>
          </a:p>
          <a:p>
            <a:pPr marL="800100" lvl="1" indent="-342900">
              <a:buFont typeface="Arial" panose="020B0604020202020204" pitchFamily="34" charset="0"/>
              <a:buChar char="•"/>
            </a:pPr>
            <a:r>
              <a:rPr lang="en-US" kern="0" dirty="0">
                <a:solidFill>
                  <a:schemeClr val="tx2">
                    <a:lumMod val="60000"/>
                    <a:lumOff val="40000"/>
                  </a:schemeClr>
                </a:solidFill>
              </a:rPr>
              <a:t>Decision trees provide a deeper understanding of the predictors.</a:t>
            </a:r>
          </a:p>
          <a:p>
            <a:pPr marL="800100" lvl="1" indent="-342900">
              <a:buFont typeface="+mj-lt"/>
              <a:buAutoNum type="arabicPeriod"/>
            </a:pPr>
            <a:endParaRPr lang="en-US" kern="0" dirty="0">
              <a:solidFill>
                <a:schemeClr val="tx2">
                  <a:lumMod val="60000"/>
                  <a:lumOff val="40000"/>
                </a:schemeClr>
              </a:solidFill>
            </a:endParaRPr>
          </a:p>
          <a:p>
            <a:r>
              <a:rPr lang="en-US" sz="2400" kern="0" dirty="0">
                <a:solidFill>
                  <a:schemeClr val="tx2">
                    <a:lumMod val="60000"/>
                    <a:lumOff val="40000"/>
                  </a:schemeClr>
                </a:solidFill>
              </a:rPr>
              <a:t>6.  Try Different Responses</a:t>
            </a:r>
          </a:p>
          <a:p>
            <a:pPr marL="800100" lvl="1" indent="-342900">
              <a:buFont typeface="Arial" panose="020B0604020202020204" pitchFamily="34" charset="0"/>
              <a:buChar char="•"/>
            </a:pPr>
            <a:r>
              <a:rPr lang="en-US" kern="0" dirty="0">
                <a:solidFill>
                  <a:schemeClr val="tx2">
                    <a:lumMod val="60000"/>
                    <a:lumOff val="40000"/>
                  </a:schemeClr>
                </a:solidFill>
              </a:rPr>
              <a:t>Repeat process with responses</a:t>
            </a:r>
          </a:p>
          <a:p>
            <a:pPr marL="800100" lvl="1" indent="-342900">
              <a:buFont typeface="Arial" panose="020B0604020202020204" pitchFamily="34" charset="0"/>
              <a:buChar char="•"/>
            </a:pPr>
            <a:r>
              <a:rPr lang="en-US" kern="0" dirty="0">
                <a:solidFill>
                  <a:schemeClr val="tx2">
                    <a:lumMod val="60000"/>
                    <a:lumOff val="40000"/>
                  </a:schemeClr>
                </a:solidFill>
              </a:rPr>
              <a:t>Best prediction with “good” &gt;= 8</a:t>
            </a:r>
          </a:p>
          <a:p>
            <a:pPr marL="800100" lvl="1" indent="-342900">
              <a:buFont typeface="Arial" panose="020B0604020202020204" pitchFamily="34" charset="0"/>
              <a:buChar char="•"/>
            </a:pPr>
            <a:endParaRPr lang="en-US" kern="0" dirty="0">
              <a:solidFill>
                <a:schemeClr val="tx2">
                  <a:lumMod val="60000"/>
                  <a:lumOff val="40000"/>
                </a:schemeClr>
              </a:solidFill>
            </a:endParaRPr>
          </a:p>
          <a:p>
            <a:pPr marL="800100" lvl="1" indent="-342900">
              <a:buFont typeface="Arial" panose="020B0604020202020204" pitchFamily="34" charset="0"/>
              <a:buChar char="•"/>
            </a:pPr>
            <a:endParaRPr lang="en-US" sz="2400" kern="0" dirty="0">
              <a:solidFill>
                <a:schemeClr val="tx2">
                  <a:lumMod val="60000"/>
                  <a:lumOff val="40000"/>
                </a:schemeClr>
              </a:solidFill>
            </a:endParaRPr>
          </a:p>
        </p:txBody>
      </p:sp>
      <p:sp>
        <p:nvSpPr>
          <p:cNvPr id="8" name="Title 1"/>
          <p:cNvSpPr>
            <a:spLocks noGrp="1"/>
          </p:cNvSpPr>
          <p:nvPr>
            <p:ph type="title"/>
          </p:nvPr>
        </p:nvSpPr>
        <p:spPr>
          <a:xfrm>
            <a:off x="-304800" y="210549"/>
            <a:ext cx="5029200" cy="702308"/>
          </a:xfrm>
        </p:spPr>
        <p:txBody>
          <a:bodyPr/>
          <a:lstStyle/>
          <a:p>
            <a:pPr algn="ctr"/>
            <a:r>
              <a:rPr lang="en-US" sz="3200" dirty="0"/>
              <a:t>Best Process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882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696200" cy="1143000"/>
          </a:xfrm>
        </p:spPr>
        <p:txBody>
          <a:bodyPr/>
          <a:lstStyle/>
          <a:p>
            <a:r>
              <a:rPr lang="en-US" sz="3200" dirty="0"/>
              <a:t>Best HCAHPS Survey Predictors</a:t>
            </a:r>
          </a:p>
        </p:txBody>
      </p:sp>
      <p:graphicFrame>
        <p:nvGraphicFramePr>
          <p:cNvPr id="3" name="Table 2"/>
          <p:cNvGraphicFramePr>
            <a:graphicFrameLocks noGrp="1"/>
          </p:cNvGraphicFramePr>
          <p:nvPr>
            <p:extLst>
              <p:ext uri="{D42A27DB-BD31-4B8C-83A1-F6EECF244321}">
                <p14:modId xmlns:p14="http://schemas.microsoft.com/office/powerpoint/2010/main" val="3291957289"/>
              </p:ext>
            </p:extLst>
          </p:nvPr>
        </p:nvGraphicFramePr>
        <p:xfrm>
          <a:off x="2590800" y="1219200"/>
          <a:ext cx="5829299" cy="4820920"/>
        </p:xfrm>
        <a:graphic>
          <a:graphicData uri="http://schemas.openxmlformats.org/drawingml/2006/table">
            <a:tbl>
              <a:tblPr firstRow="1" bandRow="1">
                <a:tableStyleId>{5FD0F851-EC5A-4D38-B0AD-8093EC10F338}</a:tableStyleId>
              </a:tblPr>
              <a:tblGrid>
                <a:gridCol w="4302707">
                  <a:extLst>
                    <a:ext uri="{9D8B030D-6E8A-4147-A177-3AD203B41FA5}">
                      <a16:colId xmlns:a16="http://schemas.microsoft.com/office/drawing/2014/main" val="2408683775"/>
                    </a:ext>
                  </a:extLst>
                </a:gridCol>
                <a:gridCol w="1526592">
                  <a:extLst>
                    <a:ext uri="{9D8B030D-6E8A-4147-A177-3AD203B41FA5}">
                      <a16:colId xmlns:a16="http://schemas.microsoft.com/office/drawing/2014/main" val="1538808010"/>
                    </a:ext>
                  </a:extLst>
                </a:gridCol>
              </a:tblGrid>
              <a:tr h="370840">
                <a:tc>
                  <a:txBody>
                    <a:bodyPr/>
                    <a:lstStyle/>
                    <a:p>
                      <a:pPr marL="0" marR="0">
                        <a:lnSpc>
                          <a:spcPct val="107000"/>
                        </a:lnSpc>
                        <a:spcBef>
                          <a:spcPts val="0"/>
                        </a:spcBef>
                        <a:spcAft>
                          <a:spcPts val="0"/>
                        </a:spcAft>
                      </a:pPr>
                      <a:r>
                        <a:rPr lang="en-US" sz="1800" b="0" dirty="0">
                          <a:solidFill>
                            <a:schemeClr val="tx1"/>
                          </a:solidFill>
                          <a:effectLst/>
                        </a:rPr>
                        <a:t>Description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b="0" dirty="0">
                          <a:solidFill>
                            <a:schemeClr val="tx1"/>
                          </a:solidFill>
                          <a:effectLst/>
                        </a:rPr>
                        <a:t>AUC</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8704093"/>
                  </a:ext>
                </a:extLst>
              </a:tr>
              <a:tr h="370840">
                <a:tc>
                  <a:txBody>
                    <a:bodyPr/>
                    <a:lstStyle/>
                    <a:p>
                      <a:pPr marL="0" marR="0">
                        <a:lnSpc>
                          <a:spcPct val="107000"/>
                        </a:lnSpc>
                        <a:spcBef>
                          <a:spcPts val="0"/>
                        </a:spcBef>
                        <a:spcAft>
                          <a:spcPts val="0"/>
                        </a:spcAft>
                      </a:pPr>
                      <a:r>
                        <a:rPr lang="en-US" sz="1800" b="0" dirty="0">
                          <a:solidFill>
                            <a:schemeClr val="tx1"/>
                          </a:solidFill>
                          <a:effectLst/>
                        </a:rPr>
                        <a:t>Nurses treat with courtesy, respect</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93316203"/>
                  </a:ext>
                </a:extLst>
              </a:tr>
              <a:tr h="370840">
                <a:tc>
                  <a:txBody>
                    <a:bodyPr/>
                    <a:lstStyle/>
                    <a:p>
                      <a:pPr marL="0" marR="0">
                        <a:lnSpc>
                          <a:spcPct val="107000"/>
                        </a:lnSpc>
                        <a:spcBef>
                          <a:spcPts val="0"/>
                        </a:spcBef>
                        <a:spcAft>
                          <a:spcPts val="0"/>
                        </a:spcAft>
                      </a:pPr>
                      <a:r>
                        <a:rPr lang="en-US" sz="1800" b="0" dirty="0">
                          <a:solidFill>
                            <a:schemeClr val="tx1"/>
                          </a:solidFill>
                          <a:effectLst/>
                        </a:rPr>
                        <a:t>Nurses Listen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08169496"/>
                  </a:ext>
                </a:extLst>
              </a:tr>
              <a:tr h="370840">
                <a:tc>
                  <a:txBody>
                    <a:bodyPr/>
                    <a:lstStyle/>
                    <a:p>
                      <a:pPr marL="0" marR="0">
                        <a:lnSpc>
                          <a:spcPct val="107000"/>
                        </a:lnSpc>
                        <a:spcBef>
                          <a:spcPts val="0"/>
                        </a:spcBef>
                        <a:spcAft>
                          <a:spcPts val="0"/>
                        </a:spcAft>
                      </a:pPr>
                      <a:r>
                        <a:rPr lang="en-US" sz="1800" b="0" dirty="0">
                          <a:solidFill>
                            <a:schemeClr val="tx1"/>
                          </a:solidFill>
                          <a:effectLst/>
                        </a:rPr>
                        <a:t>Nurses explain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07241081"/>
                  </a:ext>
                </a:extLst>
              </a:tr>
              <a:tr h="370840">
                <a:tc>
                  <a:txBody>
                    <a:bodyPr/>
                    <a:lstStyle/>
                    <a:p>
                      <a:pPr marL="0" marR="0">
                        <a:lnSpc>
                          <a:spcPct val="107000"/>
                        </a:lnSpc>
                        <a:spcBef>
                          <a:spcPts val="0"/>
                        </a:spcBef>
                        <a:spcAft>
                          <a:spcPts val="0"/>
                        </a:spcAft>
                      </a:pPr>
                      <a:r>
                        <a:rPr lang="en-US" sz="1800" b="0" dirty="0">
                          <a:solidFill>
                            <a:schemeClr val="tx1"/>
                          </a:solidFill>
                          <a:effectLst/>
                        </a:rPr>
                        <a:t>Help soon for call button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2978913"/>
                  </a:ext>
                </a:extLst>
              </a:tr>
              <a:tr h="370840">
                <a:tc>
                  <a:txBody>
                    <a:bodyPr/>
                    <a:lstStyle/>
                    <a:p>
                      <a:pPr marL="0" marR="0">
                        <a:lnSpc>
                          <a:spcPct val="107000"/>
                        </a:lnSpc>
                        <a:spcBef>
                          <a:spcPts val="0"/>
                        </a:spcBef>
                        <a:spcAft>
                          <a:spcPts val="0"/>
                        </a:spcAft>
                      </a:pPr>
                      <a:r>
                        <a:rPr lang="en-US" sz="1800" b="0" dirty="0">
                          <a:solidFill>
                            <a:schemeClr val="tx1"/>
                          </a:solidFill>
                          <a:effectLst/>
                        </a:rPr>
                        <a:t>Healthcare needs when leaving</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4295756"/>
                  </a:ext>
                </a:extLst>
              </a:tr>
              <a:tr h="370840">
                <a:tc>
                  <a:txBody>
                    <a:bodyPr/>
                    <a:lstStyle/>
                    <a:p>
                      <a:pPr marL="0" marR="0">
                        <a:lnSpc>
                          <a:spcPct val="107000"/>
                        </a:lnSpc>
                        <a:spcBef>
                          <a:spcPts val="0"/>
                        </a:spcBef>
                        <a:spcAft>
                          <a:spcPts val="0"/>
                        </a:spcAft>
                      </a:pPr>
                      <a:r>
                        <a:rPr lang="en-US" sz="1800" b="0" dirty="0">
                          <a:solidFill>
                            <a:schemeClr val="tx1"/>
                          </a:solidFill>
                          <a:effectLst/>
                        </a:rPr>
                        <a:t>Understand medication purpose</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2115797"/>
                  </a:ext>
                </a:extLst>
              </a:tr>
              <a:tr h="370840">
                <a:tc>
                  <a:txBody>
                    <a:bodyPr/>
                    <a:lstStyle/>
                    <a:p>
                      <a:pPr marL="0" marR="0">
                        <a:lnSpc>
                          <a:spcPct val="107000"/>
                        </a:lnSpc>
                        <a:spcBef>
                          <a:spcPts val="0"/>
                        </a:spcBef>
                        <a:spcAft>
                          <a:spcPts val="0"/>
                        </a:spcAft>
                      </a:pPr>
                      <a:r>
                        <a:rPr lang="en-US" sz="1800" b="0" dirty="0">
                          <a:solidFill>
                            <a:schemeClr val="tx1"/>
                          </a:solidFill>
                          <a:effectLst/>
                        </a:rPr>
                        <a:t>Understanding when leaving</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5914012"/>
                  </a:ext>
                </a:extLst>
              </a:tr>
              <a:tr h="370840">
                <a:tc>
                  <a:txBody>
                    <a:bodyPr/>
                    <a:lstStyle/>
                    <a:p>
                      <a:pPr marL="0" marR="0">
                        <a:lnSpc>
                          <a:spcPct val="107000"/>
                        </a:lnSpc>
                        <a:spcBef>
                          <a:spcPts val="0"/>
                        </a:spcBef>
                        <a:spcAft>
                          <a:spcPts val="0"/>
                        </a:spcAft>
                      </a:pPr>
                      <a:r>
                        <a:rPr lang="en-US" sz="1800" b="0" dirty="0">
                          <a:solidFill>
                            <a:schemeClr val="tx1"/>
                          </a:solidFill>
                          <a:effectLst/>
                        </a:rPr>
                        <a:t>Bathroom clean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69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121963"/>
                  </a:ext>
                </a:extLst>
              </a:tr>
              <a:tr h="370840">
                <a:tc>
                  <a:txBody>
                    <a:bodyPr/>
                    <a:lstStyle/>
                    <a:p>
                      <a:pPr marL="0" marR="0">
                        <a:lnSpc>
                          <a:spcPct val="107000"/>
                        </a:lnSpc>
                        <a:spcBef>
                          <a:spcPts val="0"/>
                        </a:spcBef>
                        <a:spcAft>
                          <a:spcPts val="0"/>
                        </a:spcAft>
                      </a:pPr>
                      <a:r>
                        <a:rPr lang="en-US" sz="1800" b="0" dirty="0">
                          <a:solidFill>
                            <a:schemeClr val="tx1"/>
                          </a:solidFill>
                          <a:effectLst/>
                        </a:rPr>
                        <a:t>Help with pain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69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36171159"/>
                  </a:ext>
                </a:extLst>
              </a:tr>
              <a:tr h="370840">
                <a:tc>
                  <a:txBody>
                    <a:bodyPr/>
                    <a:lstStyle/>
                    <a:p>
                      <a:pPr marL="0" marR="0">
                        <a:lnSpc>
                          <a:spcPct val="107000"/>
                        </a:lnSpc>
                        <a:spcBef>
                          <a:spcPts val="0"/>
                        </a:spcBef>
                        <a:spcAft>
                          <a:spcPts val="0"/>
                        </a:spcAft>
                      </a:pPr>
                      <a:r>
                        <a:rPr lang="en-US" sz="1800" b="0" dirty="0">
                          <a:solidFill>
                            <a:schemeClr val="tx1"/>
                          </a:solidFill>
                          <a:effectLst/>
                        </a:rPr>
                        <a:t>Doctors listen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0381135"/>
                  </a:ext>
                </a:extLst>
              </a:tr>
              <a:tr h="370840">
                <a:tc>
                  <a:txBody>
                    <a:bodyPr/>
                    <a:lstStyle/>
                    <a:p>
                      <a:pPr marL="0" marR="0">
                        <a:lnSpc>
                          <a:spcPct val="107000"/>
                        </a:lnSpc>
                        <a:spcBef>
                          <a:spcPts val="0"/>
                        </a:spcBef>
                        <a:spcAft>
                          <a:spcPts val="0"/>
                        </a:spcAft>
                      </a:pPr>
                      <a:r>
                        <a:rPr lang="en-US" sz="1800" b="0" dirty="0">
                          <a:solidFill>
                            <a:schemeClr val="tx1"/>
                          </a:solidFill>
                          <a:effectLst/>
                        </a:rPr>
                        <a:t>Doctors explain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31550018"/>
                  </a:ext>
                </a:extLst>
              </a:tr>
              <a:tr h="370840">
                <a:tc>
                  <a:txBody>
                    <a:bodyPr/>
                    <a:lstStyle/>
                    <a:p>
                      <a:pPr marL="0" marR="0">
                        <a:lnSpc>
                          <a:spcPct val="107000"/>
                        </a:lnSpc>
                        <a:spcBef>
                          <a:spcPts val="0"/>
                        </a:spcBef>
                        <a:spcAft>
                          <a:spcPts val="0"/>
                        </a:spcAft>
                      </a:pPr>
                      <a:r>
                        <a:rPr lang="en-US" sz="1800" b="0" dirty="0">
                          <a:solidFill>
                            <a:schemeClr val="tx1"/>
                          </a:solidFill>
                          <a:effectLst/>
                        </a:rPr>
                        <a:t>Pain controlled</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dirty="0">
                          <a:effectLst/>
                        </a:rPr>
                        <a:t>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3717892"/>
                  </a:ext>
                </a:extLst>
              </a:tr>
            </a:tbl>
          </a:graphicData>
        </a:graphic>
      </p:graphicFrame>
    </p:spTree>
    <p:extLst>
      <p:ext uri="{BB962C8B-B14F-4D97-AF65-F5344CB8AC3E}">
        <p14:creationId xmlns:p14="http://schemas.microsoft.com/office/powerpoint/2010/main" val="98987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696200" cy="1143000"/>
          </a:xfrm>
        </p:spPr>
        <p:txBody>
          <a:bodyPr/>
          <a:lstStyle/>
          <a:p>
            <a:r>
              <a:rPr lang="en-US" sz="3200" dirty="0"/>
              <a:t>Best PRC Loyalty Predictors</a:t>
            </a:r>
          </a:p>
        </p:txBody>
      </p:sp>
      <p:graphicFrame>
        <p:nvGraphicFramePr>
          <p:cNvPr id="6" name="Table 5"/>
          <p:cNvGraphicFramePr>
            <a:graphicFrameLocks noGrp="1"/>
          </p:cNvGraphicFramePr>
          <p:nvPr>
            <p:extLst>
              <p:ext uri="{D42A27DB-BD31-4B8C-83A1-F6EECF244321}">
                <p14:modId xmlns:p14="http://schemas.microsoft.com/office/powerpoint/2010/main" val="2694022411"/>
              </p:ext>
            </p:extLst>
          </p:nvPr>
        </p:nvGraphicFramePr>
        <p:xfrm>
          <a:off x="2971734" y="1219200"/>
          <a:ext cx="4876866" cy="4987788"/>
        </p:xfrm>
        <a:graphic>
          <a:graphicData uri="http://schemas.openxmlformats.org/drawingml/2006/table">
            <a:tbl>
              <a:tblPr firstRow="1" bandRow="1">
                <a:tableStyleId>{5FD0F851-EC5A-4D38-B0AD-8093EC10F338}</a:tableStyleId>
              </a:tblPr>
              <a:tblGrid>
                <a:gridCol w="4191000">
                  <a:extLst>
                    <a:ext uri="{9D8B030D-6E8A-4147-A177-3AD203B41FA5}">
                      <a16:colId xmlns:a16="http://schemas.microsoft.com/office/drawing/2014/main" val="2408683775"/>
                    </a:ext>
                  </a:extLst>
                </a:gridCol>
                <a:gridCol w="685866">
                  <a:extLst>
                    <a:ext uri="{9D8B030D-6E8A-4147-A177-3AD203B41FA5}">
                      <a16:colId xmlns:a16="http://schemas.microsoft.com/office/drawing/2014/main" val="1538808010"/>
                    </a:ext>
                  </a:extLst>
                </a:gridCol>
              </a:tblGrid>
              <a:tr h="383676">
                <a:tc>
                  <a:txBody>
                    <a:bodyPr/>
                    <a:lstStyle/>
                    <a:p>
                      <a:pPr marL="0" marR="0">
                        <a:lnSpc>
                          <a:spcPct val="107000"/>
                        </a:lnSpc>
                        <a:spcBef>
                          <a:spcPts val="0"/>
                        </a:spcBef>
                        <a:spcAft>
                          <a:spcPts val="0"/>
                        </a:spcAft>
                      </a:pPr>
                      <a:r>
                        <a:rPr lang="en-US" sz="1800" b="0" dirty="0">
                          <a:solidFill>
                            <a:schemeClr val="tx1"/>
                          </a:solidFill>
                          <a:effectLst/>
                        </a:rPr>
                        <a:t>Description</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439" marR="75439" marT="0" marB="0" anchor="b"/>
                </a:tc>
                <a:tc>
                  <a:txBody>
                    <a:bodyPr/>
                    <a:lstStyle/>
                    <a:p>
                      <a:pPr marL="0" marR="0">
                        <a:lnSpc>
                          <a:spcPct val="107000"/>
                        </a:lnSpc>
                        <a:spcBef>
                          <a:spcPts val="0"/>
                        </a:spcBef>
                        <a:spcAft>
                          <a:spcPts val="0"/>
                        </a:spcAft>
                      </a:pPr>
                      <a:r>
                        <a:rPr lang="en-US" sz="1800" b="0" dirty="0">
                          <a:solidFill>
                            <a:schemeClr val="tx1"/>
                          </a:solidFill>
                          <a:effectLst/>
                        </a:rPr>
                        <a:t>AUC</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439" marR="75439" marT="0" marB="0" anchor="b"/>
                </a:tc>
                <a:extLst>
                  <a:ext uri="{0D108BD9-81ED-4DB2-BD59-A6C34878D82A}">
                    <a16:rowId xmlns:a16="http://schemas.microsoft.com/office/drawing/2014/main" val="888704093"/>
                  </a:ext>
                </a:extLst>
              </a:tr>
              <a:tr h="383676">
                <a:tc>
                  <a:txBody>
                    <a:bodyPr/>
                    <a:lstStyle/>
                    <a:p>
                      <a:pPr algn="l" fontAlgn="b"/>
                      <a:r>
                        <a:rPr lang="en-US" sz="1800" b="0" i="0" u="none" strike="noStrike" dirty="0">
                          <a:solidFill>
                            <a:srgbClr val="000000"/>
                          </a:solidFill>
                          <a:effectLst/>
                          <a:latin typeface="+mj-lt"/>
                        </a:rPr>
                        <a:t>Recommend to friends</a:t>
                      </a:r>
                    </a:p>
                  </a:txBody>
                  <a:tcPr marL="10478" marR="10478" marT="9525" marB="0" anchor="b"/>
                </a:tc>
                <a:tc>
                  <a:txBody>
                    <a:bodyPr/>
                    <a:lstStyle/>
                    <a:p>
                      <a:pPr algn="r" fontAlgn="b"/>
                      <a:r>
                        <a:rPr lang="en-US" sz="1800" b="0" i="0" u="none" strike="noStrike" dirty="0">
                          <a:solidFill>
                            <a:srgbClr val="000000"/>
                          </a:solidFill>
                          <a:effectLst/>
                          <a:latin typeface="+mj-lt"/>
                        </a:rPr>
                        <a:t>88</a:t>
                      </a:r>
                    </a:p>
                  </a:txBody>
                  <a:tcPr marL="10478" marR="10478" marT="9525" marB="0" anchor="b"/>
                </a:tc>
                <a:extLst>
                  <a:ext uri="{0D108BD9-81ED-4DB2-BD59-A6C34878D82A}">
                    <a16:rowId xmlns:a16="http://schemas.microsoft.com/office/drawing/2014/main" val="2682154099"/>
                  </a:ext>
                </a:extLst>
              </a:tr>
              <a:tr h="383676">
                <a:tc>
                  <a:txBody>
                    <a:bodyPr/>
                    <a:lstStyle/>
                    <a:p>
                      <a:pPr algn="l" fontAlgn="b"/>
                      <a:r>
                        <a:rPr lang="en-US" sz="1800" b="0" i="0" u="none" strike="noStrike" dirty="0">
                          <a:solidFill>
                            <a:srgbClr val="000000"/>
                          </a:solidFill>
                          <a:effectLst/>
                          <a:latin typeface="+mj-lt"/>
                        </a:rPr>
                        <a:t>Overall quality of care</a:t>
                      </a:r>
                    </a:p>
                  </a:txBody>
                  <a:tcPr marL="10478" marR="10478" marT="9525" marB="0" anchor="b"/>
                </a:tc>
                <a:tc>
                  <a:txBody>
                    <a:bodyPr/>
                    <a:lstStyle/>
                    <a:p>
                      <a:pPr algn="r" fontAlgn="b"/>
                      <a:r>
                        <a:rPr lang="en-US" sz="1800" b="0" i="0" u="none" strike="noStrike" dirty="0">
                          <a:solidFill>
                            <a:srgbClr val="000000"/>
                          </a:solidFill>
                          <a:effectLst/>
                          <a:latin typeface="+mj-lt"/>
                        </a:rPr>
                        <a:t>84</a:t>
                      </a:r>
                    </a:p>
                  </a:txBody>
                  <a:tcPr marL="10478" marR="10478" marT="9525" marB="0" anchor="b"/>
                </a:tc>
                <a:extLst>
                  <a:ext uri="{0D108BD9-81ED-4DB2-BD59-A6C34878D82A}">
                    <a16:rowId xmlns:a16="http://schemas.microsoft.com/office/drawing/2014/main" val="2293316203"/>
                  </a:ext>
                </a:extLst>
              </a:tr>
              <a:tr h="383676">
                <a:tc>
                  <a:txBody>
                    <a:bodyPr/>
                    <a:lstStyle/>
                    <a:p>
                      <a:pPr algn="l" fontAlgn="b"/>
                      <a:r>
                        <a:rPr lang="en-US" sz="1800" b="0" i="0" u="none" strike="noStrike" dirty="0">
                          <a:solidFill>
                            <a:srgbClr val="000000"/>
                          </a:solidFill>
                          <a:effectLst/>
                          <a:latin typeface="+mj-lt"/>
                        </a:rPr>
                        <a:t>Teamwork</a:t>
                      </a:r>
                    </a:p>
                  </a:txBody>
                  <a:tcPr marL="10478" marR="10478" marT="9525" marB="0" anchor="b"/>
                </a:tc>
                <a:tc>
                  <a:txBody>
                    <a:bodyPr/>
                    <a:lstStyle/>
                    <a:p>
                      <a:pPr algn="r" fontAlgn="b"/>
                      <a:r>
                        <a:rPr lang="en-US" sz="1800" b="0" i="0" u="none" strike="noStrike" dirty="0">
                          <a:solidFill>
                            <a:srgbClr val="000000"/>
                          </a:solidFill>
                          <a:effectLst/>
                          <a:latin typeface="+mj-lt"/>
                        </a:rPr>
                        <a:t>83</a:t>
                      </a:r>
                    </a:p>
                  </a:txBody>
                  <a:tcPr marL="10478" marR="10478" marT="9525" marB="0" anchor="b"/>
                </a:tc>
                <a:extLst>
                  <a:ext uri="{0D108BD9-81ED-4DB2-BD59-A6C34878D82A}">
                    <a16:rowId xmlns:a16="http://schemas.microsoft.com/office/drawing/2014/main" val="3308169496"/>
                  </a:ext>
                </a:extLst>
              </a:tr>
              <a:tr h="383676">
                <a:tc>
                  <a:txBody>
                    <a:bodyPr/>
                    <a:lstStyle/>
                    <a:p>
                      <a:pPr algn="l" fontAlgn="b"/>
                      <a:r>
                        <a:rPr lang="en-US" sz="1800" b="0" i="0" u="none" strike="noStrike" dirty="0">
                          <a:solidFill>
                            <a:srgbClr val="000000"/>
                          </a:solidFill>
                          <a:effectLst/>
                          <a:latin typeface="+mj-lt"/>
                        </a:rPr>
                        <a:t>Nurses understanding, caring</a:t>
                      </a:r>
                    </a:p>
                  </a:txBody>
                  <a:tcPr marL="10478" marR="10478" marT="9525" marB="0" anchor="b"/>
                </a:tc>
                <a:tc>
                  <a:txBody>
                    <a:bodyPr/>
                    <a:lstStyle/>
                    <a:p>
                      <a:pPr algn="r" fontAlgn="b"/>
                      <a:r>
                        <a:rPr lang="en-US" sz="1800" b="0" i="0" u="none" strike="noStrike" dirty="0">
                          <a:solidFill>
                            <a:srgbClr val="000000"/>
                          </a:solidFill>
                          <a:effectLst/>
                          <a:latin typeface="+mj-lt"/>
                        </a:rPr>
                        <a:t>80</a:t>
                      </a:r>
                    </a:p>
                  </a:txBody>
                  <a:tcPr marL="10478" marR="10478" marT="9525" marB="0" anchor="b"/>
                </a:tc>
                <a:extLst>
                  <a:ext uri="{0D108BD9-81ED-4DB2-BD59-A6C34878D82A}">
                    <a16:rowId xmlns:a16="http://schemas.microsoft.com/office/drawing/2014/main" val="9753845"/>
                  </a:ext>
                </a:extLst>
              </a:tr>
              <a:tr h="383676">
                <a:tc>
                  <a:txBody>
                    <a:bodyPr/>
                    <a:lstStyle/>
                    <a:p>
                      <a:pPr algn="l" fontAlgn="b"/>
                      <a:r>
                        <a:rPr lang="en-US" sz="1800" b="0" i="0" u="none" strike="noStrike" dirty="0">
                          <a:solidFill>
                            <a:srgbClr val="000000"/>
                          </a:solidFill>
                          <a:effectLst/>
                          <a:latin typeface="+mj-lt"/>
                        </a:rPr>
                        <a:t>Nurses explain treatment</a:t>
                      </a:r>
                    </a:p>
                  </a:txBody>
                  <a:tcPr marL="10478" marR="10478" marT="9525" marB="0" anchor="b"/>
                </a:tc>
                <a:tc>
                  <a:txBody>
                    <a:bodyPr/>
                    <a:lstStyle/>
                    <a:p>
                      <a:pPr algn="r" fontAlgn="b"/>
                      <a:r>
                        <a:rPr lang="en-US" sz="1800" b="0" i="0" u="none" strike="noStrike" dirty="0">
                          <a:solidFill>
                            <a:srgbClr val="000000"/>
                          </a:solidFill>
                          <a:effectLst/>
                          <a:latin typeface="+mj-lt"/>
                        </a:rPr>
                        <a:t>80</a:t>
                      </a:r>
                    </a:p>
                  </a:txBody>
                  <a:tcPr marL="10478" marR="10478" marT="9525" marB="0" anchor="b"/>
                </a:tc>
                <a:extLst>
                  <a:ext uri="{0D108BD9-81ED-4DB2-BD59-A6C34878D82A}">
                    <a16:rowId xmlns:a16="http://schemas.microsoft.com/office/drawing/2014/main" val="2107241081"/>
                  </a:ext>
                </a:extLst>
              </a:tr>
              <a:tr h="383676">
                <a:tc>
                  <a:txBody>
                    <a:bodyPr/>
                    <a:lstStyle/>
                    <a:p>
                      <a:pPr algn="l" fontAlgn="b"/>
                      <a:r>
                        <a:rPr lang="en-US" sz="1800" b="0" i="0" u="none" strike="noStrike" dirty="0">
                          <a:solidFill>
                            <a:srgbClr val="000000"/>
                          </a:solidFill>
                          <a:effectLst/>
                          <a:latin typeface="+mj-lt"/>
                        </a:rPr>
                        <a:t>Nurse promptness</a:t>
                      </a:r>
                    </a:p>
                  </a:txBody>
                  <a:tcPr marL="10478" marR="10478" marT="9525" marB="0" anchor="b"/>
                </a:tc>
                <a:tc>
                  <a:txBody>
                    <a:bodyPr/>
                    <a:lstStyle/>
                    <a:p>
                      <a:pPr algn="r" fontAlgn="b"/>
                      <a:r>
                        <a:rPr lang="en-US" sz="1800" b="0" i="0" u="none" strike="noStrike" dirty="0">
                          <a:solidFill>
                            <a:srgbClr val="000000"/>
                          </a:solidFill>
                          <a:effectLst/>
                          <a:latin typeface="+mj-lt"/>
                        </a:rPr>
                        <a:t>79</a:t>
                      </a:r>
                    </a:p>
                  </a:txBody>
                  <a:tcPr marL="10478" marR="10478" marT="9525" marB="0" anchor="b"/>
                </a:tc>
                <a:extLst>
                  <a:ext uri="{0D108BD9-81ED-4DB2-BD59-A6C34878D82A}">
                    <a16:rowId xmlns:a16="http://schemas.microsoft.com/office/drawing/2014/main" val="3242978913"/>
                  </a:ext>
                </a:extLst>
              </a:tr>
              <a:tr h="383676">
                <a:tc>
                  <a:txBody>
                    <a:bodyPr/>
                    <a:lstStyle/>
                    <a:p>
                      <a:pPr algn="l" fontAlgn="b"/>
                      <a:r>
                        <a:rPr lang="en-US" sz="1800" b="0" i="0" u="none" strike="noStrike" dirty="0">
                          <a:solidFill>
                            <a:srgbClr val="000000"/>
                          </a:solidFill>
                          <a:effectLst/>
                          <a:latin typeface="+mj-lt"/>
                        </a:rPr>
                        <a:t>Nurse communication</a:t>
                      </a:r>
                    </a:p>
                  </a:txBody>
                  <a:tcPr marL="10478" marR="10478" marT="9525" marB="0" anchor="b"/>
                </a:tc>
                <a:tc>
                  <a:txBody>
                    <a:bodyPr/>
                    <a:lstStyle/>
                    <a:p>
                      <a:pPr algn="r" fontAlgn="b"/>
                      <a:r>
                        <a:rPr lang="en-US" sz="1800" b="0" i="0" u="none" strike="noStrike" dirty="0">
                          <a:solidFill>
                            <a:srgbClr val="000000"/>
                          </a:solidFill>
                          <a:effectLst/>
                          <a:latin typeface="+mj-lt"/>
                        </a:rPr>
                        <a:t>77</a:t>
                      </a:r>
                    </a:p>
                  </a:txBody>
                  <a:tcPr marL="10478" marR="10478" marT="9525" marB="0" anchor="b"/>
                </a:tc>
                <a:extLst>
                  <a:ext uri="{0D108BD9-81ED-4DB2-BD59-A6C34878D82A}">
                    <a16:rowId xmlns:a16="http://schemas.microsoft.com/office/drawing/2014/main" val="3044295756"/>
                  </a:ext>
                </a:extLst>
              </a:tr>
              <a:tr h="383676">
                <a:tc>
                  <a:txBody>
                    <a:bodyPr/>
                    <a:lstStyle/>
                    <a:p>
                      <a:pPr algn="l" fontAlgn="b"/>
                      <a:r>
                        <a:rPr lang="en-US" sz="1800" b="0" i="0" u="none" strike="noStrike" dirty="0">
                          <a:solidFill>
                            <a:srgbClr val="000000"/>
                          </a:solidFill>
                          <a:effectLst/>
                          <a:latin typeface="+mj-lt"/>
                        </a:rPr>
                        <a:t>Level of safety</a:t>
                      </a:r>
                    </a:p>
                  </a:txBody>
                  <a:tcPr marL="10478" marR="10478" marT="9525" marB="0" anchor="b"/>
                </a:tc>
                <a:tc>
                  <a:txBody>
                    <a:bodyPr/>
                    <a:lstStyle/>
                    <a:p>
                      <a:pPr algn="r" fontAlgn="b"/>
                      <a:r>
                        <a:rPr lang="en-US" sz="1800" b="0" i="0" u="none" strike="noStrike" dirty="0">
                          <a:solidFill>
                            <a:srgbClr val="000000"/>
                          </a:solidFill>
                          <a:effectLst/>
                          <a:latin typeface="+mj-lt"/>
                        </a:rPr>
                        <a:t>77</a:t>
                      </a:r>
                    </a:p>
                  </a:txBody>
                  <a:tcPr marL="10478" marR="10478" marT="9525" marB="0" anchor="b"/>
                </a:tc>
                <a:extLst>
                  <a:ext uri="{0D108BD9-81ED-4DB2-BD59-A6C34878D82A}">
                    <a16:rowId xmlns:a16="http://schemas.microsoft.com/office/drawing/2014/main" val="3702115797"/>
                  </a:ext>
                </a:extLst>
              </a:tr>
              <a:tr h="383676">
                <a:tc>
                  <a:txBody>
                    <a:bodyPr/>
                    <a:lstStyle/>
                    <a:p>
                      <a:pPr algn="l" fontAlgn="b"/>
                      <a:r>
                        <a:rPr lang="en-US" sz="1800" b="0" i="0" u="none" strike="noStrike" dirty="0">
                          <a:solidFill>
                            <a:srgbClr val="000000"/>
                          </a:solidFill>
                          <a:effectLst/>
                          <a:latin typeface="+mj-lt"/>
                        </a:rPr>
                        <a:t>Rate discharge process</a:t>
                      </a:r>
                    </a:p>
                  </a:txBody>
                  <a:tcPr marL="10478" marR="10478" marT="9525" marB="0" anchor="b"/>
                </a:tc>
                <a:tc>
                  <a:txBody>
                    <a:bodyPr/>
                    <a:lstStyle/>
                    <a:p>
                      <a:pPr algn="r" fontAlgn="b"/>
                      <a:r>
                        <a:rPr lang="en-US" sz="1800" b="0" i="0" u="none" strike="noStrike" dirty="0">
                          <a:solidFill>
                            <a:srgbClr val="000000"/>
                          </a:solidFill>
                          <a:effectLst/>
                          <a:latin typeface="+mj-lt"/>
                        </a:rPr>
                        <a:t>77</a:t>
                      </a:r>
                    </a:p>
                  </a:txBody>
                  <a:tcPr marL="10478" marR="10478" marT="9525" marB="0" anchor="b"/>
                </a:tc>
                <a:extLst>
                  <a:ext uri="{0D108BD9-81ED-4DB2-BD59-A6C34878D82A}">
                    <a16:rowId xmlns:a16="http://schemas.microsoft.com/office/drawing/2014/main" val="4175914012"/>
                  </a:ext>
                </a:extLst>
              </a:tr>
              <a:tr h="383676">
                <a:tc>
                  <a:txBody>
                    <a:bodyPr/>
                    <a:lstStyle/>
                    <a:p>
                      <a:pPr algn="l" fontAlgn="b"/>
                      <a:r>
                        <a:rPr lang="en-US" sz="1800" b="0" i="0" u="none" strike="noStrike" dirty="0">
                          <a:solidFill>
                            <a:srgbClr val="000000"/>
                          </a:solidFill>
                          <a:effectLst/>
                          <a:latin typeface="+mj-lt"/>
                        </a:rPr>
                        <a:t>Doctors explain treatment</a:t>
                      </a:r>
                    </a:p>
                  </a:txBody>
                  <a:tcPr marL="10478" marR="10478" marT="9525" marB="0" anchor="b"/>
                </a:tc>
                <a:tc>
                  <a:txBody>
                    <a:bodyPr/>
                    <a:lstStyle/>
                    <a:p>
                      <a:pPr algn="r" fontAlgn="b"/>
                      <a:r>
                        <a:rPr lang="en-US" sz="1800" b="0" i="0" u="none" strike="noStrike" dirty="0">
                          <a:solidFill>
                            <a:srgbClr val="000000"/>
                          </a:solidFill>
                          <a:effectLst/>
                          <a:latin typeface="+mj-lt"/>
                        </a:rPr>
                        <a:t>76</a:t>
                      </a:r>
                    </a:p>
                  </a:txBody>
                  <a:tcPr marL="10478" marR="10478" marT="9525" marB="0" anchor="b"/>
                </a:tc>
                <a:extLst>
                  <a:ext uri="{0D108BD9-81ED-4DB2-BD59-A6C34878D82A}">
                    <a16:rowId xmlns:a16="http://schemas.microsoft.com/office/drawing/2014/main" val="160121963"/>
                  </a:ext>
                </a:extLst>
              </a:tr>
              <a:tr h="383676">
                <a:tc>
                  <a:txBody>
                    <a:bodyPr/>
                    <a:lstStyle/>
                    <a:p>
                      <a:pPr algn="l" fontAlgn="b"/>
                      <a:r>
                        <a:rPr lang="en-US" sz="1800" b="0" i="0" u="none" strike="noStrike" dirty="0">
                          <a:solidFill>
                            <a:srgbClr val="000000"/>
                          </a:solidFill>
                          <a:effectLst/>
                          <a:latin typeface="+mj-lt"/>
                        </a:rPr>
                        <a:t>Doctors decisions in care</a:t>
                      </a:r>
                    </a:p>
                  </a:txBody>
                  <a:tcPr marL="10478" marR="10478" marT="9525" marB="0" anchor="b"/>
                </a:tc>
                <a:tc>
                  <a:txBody>
                    <a:bodyPr/>
                    <a:lstStyle/>
                    <a:p>
                      <a:pPr algn="r" fontAlgn="b"/>
                      <a:r>
                        <a:rPr lang="en-US" sz="1800" b="0" i="0" u="none" strike="noStrike" dirty="0">
                          <a:solidFill>
                            <a:srgbClr val="000000"/>
                          </a:solidFill>
                          <a:effectLst/>
                          <a:latin typeface="+mj-lt"/>
                        </a:rPr>
                        <a:t>76</a:t>
                      </a:r>
                    </a:p>
                  </a:txBody>
                  <a:tcPr marL="10478" marR="10478" marT="9525" marB="0" anchor="b"/>
                </a:tc>
                <a:extLst>
                  <a:ext uri="{0D108BD9-81ED-4DB2-BD59-A6C34878D82A}">
                    <a16:rowId xmlns:a16="http://schemas.microsoft.com/office/drawing/2014/main" val="2236171159"/>
                  </a:ext>
                </a:extLst>
              </a:tr>
              <a:tr h="383676">
                <a:tc>
                  <a:txBody>
                    <a:bodyPr/>
                    <a:lstStyle/>
                    <a:p>
                      <a:pPr algn="l" fontAlgn="b"/>
                      <a:r>
                        <a:rPr lang="en-US" sz="1800" b="0" i="0" u="none" strike="noStrike" dirty="0">
                          <a:solidFill>
                            <a:srgbClr val="000000"/>
                          </a:solidFill>
                          <a:effectLst/>
                          <a:latin typeface="+mj-lt"/>
                        </a:rPr>
                        <a:t>Doctors discussing anxiety</a:t>
                      </a:r>
                    </a:p>
                  </a:txBody>
                  <a:tcPr marL="10478" marR="10478" marT="9525" marB="0" anchor="b"/>
                </a:tc>
                <a:tc>
                  <a:txBody>
                    <a:bodyPr/>
                    <a:lstStyle/>
                    <a:p>
                      <a:pPr algn="r" fontAlgn="b"/>
                      <a:r>
                        <a:rPr lang="en-US" sz="1800" b="0" i="0" u="none" strike="noStrike" dirty="0">
                          <a:solidFill>
                            <a:srgbClr val="000000"/>
                          </a:solidFill>
                          <a:effectLst/>
                          <a:latin typeface="+mj-lt"/>
                        </a:rPr>
                        <a:t>76</a:t>
                      </a:r>
                    </a:p>
                  </a:txBody>
                  <a:tcPr marL="10478" marR="10478" marT="9525" marB="0" anchor="b"/>
                </a:tc>
                <a:extLst>
                  <a:ext uri="{0D108BD9-81ED-4DB2-BD59-A6C34878D82A}">
                    <a16:rowId xmlns:a16="http://schemas.microsoft.com/office/drawing/2014/main" val="1230381135"/>
                  </a:ext>
                </a:extLst>
              </a:tr>
            </a:tbl>
          </a:graphicData>
        </a:graphic>
      </p:graphicFrame>
    </p:spTree>
    <p:extLst>
      <p:ext uri="{BB962C8B-B14F-4D97-AF65-F5344CB8AC3E}">
        <p14:creationId xmlns:p14="http://schemas.microsoft.com/office/powerpoint/2010/main" val="421439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09600" y="0"/>
            <a:ext cx="6248400" cy="1371600"/>
          </a:xfrm>
        </p:spPr>
        <p:txBody>
          <a:bodyPr/>
          <a:lstStyle/>
          <a:p>
            <a:pPr algn="ctr"/>
            <a:r>
              <a:rPr lang="en-US" sz="3200" dirty="0"/>
              <a:t>Best In-Facility Data </a:t>
            </a:r>
            <a:br>
              <a:rPr lang="en-US" sz="3200" dirty="0"/>
            </a:br>
            <a:r>
              <a:rPr lang="en-US" sz="3200" dirty="0"/>
              <a:t>Predictors</a:t>
            </a:r>
            <a:endParaRPr lang="en-US" sz="32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7090660"/>
              </p:ext>
            </p:extLst>
          </p:nvPr>
        </p:nvGraphicFramePr>
        <p:xfrm>
          <a:off x="1600200" y="1796987"/>
          <a:ext cx="6894124" cy="4330825"/>
        </p:xfrm>
        <a:graphic>
          <a:graphicData uri="http://schemas.openxmlformats.org/drawingml/2006/table">
            <a:tbl>
              <a:tblPr firstRow="1" bandRow="1">
                <a:tableStyleId>{5FD0F851-EC5A-4D38-B0AD-8093EC10F338}</a:tableStyleId>
              </a:tblPr>
              <a:tblGrid>
                <a:gridCol w="1693292">
                  <a:extLst>
                    <a:ext uri="{9D8B030D-6E8A-4147-A177-3AD203B41FA5}">
                      <a16:colId xmlns:a16="http://schemas.microsoft.com/office/drawing/2014/main" val="2408683775"/>
                    </a:ext>
                  </a:extLst>
                </a:gridCol>
                <a:gridCol w="2600416">
                  <a:extLst>
                    <a:ext uri="{9D8B030D-6E8A-4147-A177-3AD203B41FA5}">
                      <a16:colId xmlns:a16="http://schemas.microsoft.com/office/drawing/2014/main" val="1926227099"/>
                    </a:ext>
                  </a:extLst>
                </a:gridCol>
                <a:gridCol w="2600416">
                  <a:extLst>
                    <a:ext uri="{9D8B030D-6E8A-4147-A177-3AD203B41FA5}">
                      <a16:colId xmlns:a16="http://schemas.microsoft.com/office/drawing/2014/main" val="350779942"/>
                    </a:ext>
                  </a:extLst>
                </a:gridCol>
              </a:tblGrid>
              <a:tr h="870585">
                <a:tc>
                  <a:txBody>
                    <a:bodyPr/>
                    <a:lstStyle/>
                    <a:p>
                      <a:pPr marL="0" marR="0" algn="l">
                        <a:lnSpc>
                          <a:spcPct val="107000"/>
                        </a:lnSpc>
                        <a:spcBef>
                          <a:spcPts val="0"/>
                        </a:spcBef>
                        <a:spcAft>
                          <a:spcPts val="0"/>
                        </a:spcAft>
                      </a:pPr>
                      <a:r>
                        <a:rPr lang="en-US" sz="2400" b="0" dirty="0">
                          <a:solidFill>
                            <a:schemeClr val="tx1"/>
                          </a:solidFill>
                          <a:effectLst/>
                          <a:latin typeface="Calibri" panose="020F0502020204030204" pitchFamily="34" charset="0"/>
                          <a:cs typeface="Calibri" panose="020F0502020204030204" pitchFamily="34" charset="0"/>
                        </a:rPr>
                        <a:t>Predictor</a:t>
                      </a:r>
                    </a:p>
                    <a:p>
                      <a:pPr marL="0" marR="0" algn="l">
                        <a:lnSpc>
                          <a:spcPct val="107000"/>
                        </a:lnSpc>
                        <a:spcBef>
                          <a:spcPts val="0"/>
                        </a:spcBef>
                        <a:spcAft>
                          <a:spcPts val="0"/>
                        </a:spcAft>
                      </a:pPr>
                      <a:endPar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75439" marR="75439" marT="0" marB="0" anchor="b"/>
                </a:tc>
                <a:tc>
                  <a:txBody>
                    <a:bodyPr/>
                    <a:lstStyle/>
                    <a:p>
                      <a:pPr marL="0" marR="0" algn="l">
                        <a:lnSpc>
                          <a:spcPct val="107000"/>
                        </a:lnSpc>
                        <a:spcBef>
                          <a:spcPts val="0"/>
                        </a:spcBef>
                        <a:spcAft>
                          <a:spcPts val="0"/>
                        </a:spcAft>
                      </a:pPr>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Summary</a:t>
                      </a:r>
                    </a:p>
                    <a:p>
                      <a:pPr marL="0" marR="0" algn="l">
                        <a:lnSpc>
                          <a:spcPct val="107000"/>
                        </a:lnSpc>
                        <a:spcBef>
                          <a:spcPts val="0"/>
                        </a:spcBef>
                        <a:spcAft>
                          <a:spcPts val="0"/>
                        </a:spcAft>
                      </a:pP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5439" marR="75439" marT="0" marB="0" anchor="b"/>
                </a:tc>
                <a:tc>
                  <a:txBody>
                    <a:bodyPr/>
                    <a:lstStyle/>
                    <a:p>
                      <a:pPr marL="0" marR="0" algn="l">
                        <a:lnSpc>
                          <a:spcPct val="107000"/>
                        </a:lnSpc>
                        <a:spcBef>
                          <a:spcPts val="0"/>
                        </a:spcBef>
                        <a:spcAft>
                          <a:spcPts val="0"/>
                        </a:spcAft>
                      </a:pPr>
                      <a:r>
                        <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Increased Odds of Lower Rating</a:t>
                      </a:r>
                    </a:p>
                  </a:txBody>
                  <a:tcPr marL="75439" marR="75439" marT="0" marB="0" anchor="b"/>
                </a:tc>
                <a:extLst>
                  <a:ext uri="{0D108BD9-81ED-4DB2-BD59-A6C34878D82A}">
                    <a16:rowId xmlns:a16="http://schemas.microsoft.com/office/drawing/2014/main" val="888704093"/>
                  </a:ext>
                </a:extLst>
              </a:tr>
              <a:tr h="570793">
                <a:tc>
                  <a:txBody>
                    <a:bodyPr/>
                    <a:lstStyle/>
                    <a:p>
                      <a:pPr algn="l" fontAlgn="b"/>
                      <a:r>
                        <a:rPr lang="en-US" sz="1800" b="0" i="0" u="none" strike="noStrike" dirty="0">
                          <a:solidFill>
                            <a:srgbClr val="000000"/>
                          </a:solidFill>
                          <a:effectLst/>
                          <a:latin typeface="+mj-lt"/>
                        </a:rPr>
                        <a:t>Admission</a:t>
                      </a:r>
                      <a:r>
                        <a:rPr lang="en-US" sz="1800" b="0" i="0" u="none" strike="noStrike" baseline="0" dirty="0">
                          <a:solidFill>
                            <a:srgbClr val="000000"/>
                          </a:solidFill>
                          <a:effectLst/>
                          <a:latin typeface="+mj-lt"/>
                        </a:rPr>
                        <a:t> Type</a:t>
                      </a:r>
                    </a:p>
                    <a:p>
                      <a:pPr algn="l" fontAlgn="b"/>
                      <a:endParaRPr lang="en-US" sz="1800" b="0" i="0" u="none" strike="noStrike" dirty="0">
                        <a:solidFill>
                          <a:srgbClr val="000000"/>
                        </a:solidFill>
                        <a:effectLst/>
                        <a:latin typeface="+mj-lt"/>
                      </a:endParaRPr>
                    </a:p>
                  </a:txBody>
                  <a:tcPr marL="10478" marR="10478" marT="9525" marB="0" anchor="b"/>
                </a:tc>
                <a:tc>
                  <a:txBody>
                    <a:bodyPr/>
                    <a:lstStyle/>
                    <a:p>
                      <a:pPr algn="l" fontAlgn="b"/>
                      <a:r>
                        <a:rPr lang="en-US" sz="1800" b="0" i="0" u="none" strike="noStrike" baseline="0" dirty="0">
                          <a:solidFill>
                            <a:srgbClr val="000000"/>
                          </a:solidFill>
                          <a:effectLst/>
                          <a:latin typeface="+mj-lt"/>
                        </a:rPr>
                        <a:t>Emergency or Urgent lowers rating</a:t>
                      </a:r>
                      <a:endParaRPr lang="en-US" sz="1800" b="0" i="0" u="none" strike="noStrike" dirty="0">
                        <a:solidFill>
                          <a:srgbClr val="000000"/>
                        </a:solidFill>
                        <a:effectLst/>
                        <a:latin typeface="+mj-lt"/>
                      </a:endParaRPr>
                    </a:p>
                  </a:txBody>
                  <a:tcPr marL="10478" marR="10478" marT="9525" marB="0" anchor="b"/>
                </a:tc>
                <a:tc>
                  <a:txBody>
                    <a:bodyPr/>
                    <a:lstStyle/>
                    <a:p>
                      <a:pPr algn="ctr" fontAlgn="b"/>
                      <a:r>
                        <a:rPr lang="en-US" sz="1800" b="0" i="0" u="none" strike="noStrike" dirty="0">
                          <a:solidFill>
                            <a:srgbClr val="000000"/>
                          </a:solidFill>
                          <a:effectLst/>
                          <a:latin typeface="+mj-lt"/>
                        </a:rPr>
                        <a:t>100%</a:t>
                      </a:r>
                    </a:p>
                    <a:p>
                      <a:pPr algn="ctr" fontAlgn="b"/>
                      <a:endParaRPr lang="en-US" sz="1800" b="0" i="0" u="none" strike="noStrike" dirty="0">
                        <a:solidFill>
                          <a:srgbClr val="000000"/>
                        </a:solidFill>
                        <a:effectLst/>
                        <a:latin typeface="+mj-lt"/>
                      </a:endParaRPr>
                    </a:p>
                  </a:txBody>
                  <a:tcPr marL="10478" marR="10478" marT="9525" marB="0" anchor="b"/>
                </a:tc>
                <a:extLst>
                  <a:ext uri="{0D108BD9-81ED-4DB2-BD59-A6C34878D82A}">
                    <a16:rowId xmlns:a16="http://schemas.microsoft.com/office/drawing/2014/main" val="2682154099"/>
                  </a:ext>
                </a:extLst>
              </a:tr>
              <a:tr h="570793">
                <a:tc>
                  <a:txBody>
                    <a:bodyPr/>
                    <a:lstStyle/>
                    <a:p>
                      <a:pPr algn="l" fontAlgn="b"/>
                      <a:r>
                        <a:rPr lang="en-US" sz="1800" b="0" i="0" u="none" strike="noStrike" dirty="0">
                          <a:solidFill>
                            <a:srgbClr val="000000"/>
                          </a:solidFill>
                          <a:effectLst/>
                          <a:latin typeface="+mj-lt"/>
                        </a:rPr>
                        <a:t>Pain Level</a:t>
                      </a:r>
                    </a:p>
                  </a:txBody>
                  <a:tcPr marL="10478" marR="10478" marT="9525" marB="0" anchor="b"/>
                </a:tc>
                <a:tc>
                  <a:txBody>
                    <a:bodyPr/>
                    <a:lstStyle/>
                    <a:p>
                      <a:pPr algn="l" fontAlgn="b"/>
                      <a:r>
                        <a:rPr lang="en-US" sz="1800" b="0" i="0" u="none" strike="noStrike" dirty="0">
                          <a:solidFill>
                            <a:srgbClr val="000000"/>
                          </a:solidFill>
                          <a:effectLst/>
                          <a:latin typeface="+mj-lt"/>
                        </a:rPr>
                        <a:t>Higher</a:t>
                      </a:r>
                      <a:r>
                        <a:rPr lang="en-US" sz="1800" b="0" i="0" u="none" strike="noStrike" baseline="0" dirty="0">
                          <a:solidFill>
                            <a:srgbClr val="000000"/>
                          </a:solidFill>
                          <a:effectLst/>
                          <a:latin typeface="+mj-lt"/>
                        </a:rPr>
                        <a:t> level lowers rating</a:t>
                      </a:r>
                      <a:endParaRPr lang="en-US" sz="1800" b="0" i="0" u="none" strike="noStrike" dirty="0">
                        <a:solidFill>
                          <a:srgbClr val="000000"/>
                        </a:solidFill>
                        <a:effectLst/>
                        <a:latin typeface="+mj-lt"/>
                      </a:endParaRPr>
                    </a:p>
                  </a:txBody>
                  <a:tcPr marL="10478" marR="10478" marT="9525" marB="0" anchor="b"/>
                </a:tc>
                <a:tc>
                  <a:txBody>
                    <a:bodyPr/>
                    <a:lstStyle/>
                    <a:p>
                      <a:pPr algn="ctr" fontAlgn="b"/>
                      <a:r>
                        <a:rPr lang="en-US" sz="1800" b="0" i="0" u="none" strike="noStrike" dirty="0">
                          <a:solidFill>
                            <a:srgbClr val="000000"/>
                          </a:solidFill>
                          <a:effectLst/>
                          <a:latin typeface="+mj-lt"/>
                        </a:rPr>
                        <a:t>30-60%</a:t>
                      </a:r>
                    </a:p>
                  </a:txBody>
                  <a:tcPr marL="10478" marR="10478" marT="9525" marB="0" anchor="b"/>
                </a:tc>
                <a:extLst>
                  <a:ext uri="{0D108BD9-81ED-4DB2-BD59-A6C34878D82A}">
                    <a16:rowId xmlns:a16="http://schemas.microsoft.com/office/drawing/2014/main" val="1500245071"/>
                  </a:ext>
                </a:extLst>
              </a:tr>
              <a:tr h="570793">
                <a:tc>
                  <a:txBody>
                    <a:bodyPr/>
                    <a:lstStyle/>
                    <a:p>
                      <a:pPr algn="l" fontAlgn="b"/>
                      <a:r>
                        <a:rPr lang="en-US" sz="1800" b="0" i="0" u="none" strike="noStrike" dirty="0">
                          <a:solidFill>
                            <a:srgbClr val="000000"/>
                          </a:solidFill>
                          <a:effectLst/>
                          <a:latin typeface="+mj-lt"/>
                        </a:rPr>
                        <a:t>ICU</a:t>
                      </a:r>
                    </a:p>
                  </a:txBody>
                  <a:tcPr marL="10478" marR="10478" marT="9525" marB="0" anchor="b"/>
                </a:tc>
                <a:tc>
                  <a:txBody>
                    <a:bodyPr/>
                    <a:lstStyle/>
                    <a:p>
                      <a:pPr algn="l" fontAlgn="b"/>
                      <a:r>
                        <a:rPr lang="en-US" sz="1800" b="0" i="0" u="none" strike="noStrike" dirty="0">
                          <a:solidFill>
                            <a:srgbClr val="000000"/>
                          </a:solidFill>
                          <a:effectLst/>
                          <a:latin typeface="+mj-lt"/>
                        </a:rPr>
                        <a:t>ICU lowers rating</a:t>
                      </a:r>
                    </a:p>
                  </a:txBody>
                  <a:tcPr marL="10478" marR="10478" marT="9525" marB="0" anchor="b"/>
                </a:tc>
                <a:tc>
                  <a:txBody>
                    <a:bodyPr/>
                    <a:lstStyle/>
                    <a:p>
                      <a:pPr algn="ctr" fontAlgn="b"/>
                      <a:r>
                        <a:rPr lang="en-US" sz="1800" b="0" i="0" u="none" strike="noStrike" dirty="0">
                          <a:solidFill>
                            <a:srgbClr val="000000"/>
                          </a:solidFill>
                          <a:effectLst/>
                          <a:latin typeface="+mj-lt"/>
                        </a:rPr>
                        <a:t>36%</a:t>
                      </a:r>
                    </a:p>
                  </a:txBody>
                  <a:tcPr marL="10478" marR="10478" marT="9525" marB="0" anchor="b"/>
                </a:tc>
                <a:extLst>
                  <a:ext uri="{0D108BD9-81ED-4DB2-BD59-A6C34878D82A}">
                    <a16:rowId xmlns:a16="http://schemas.microsoft.com/office/drawing/2014/main" val="1750066022"/>
                  </a:ext>
                </a:extLst>
              </a:tr>
              <a:tr h="570793">
                <a:tc>
                  <a:txBody>
                    <a:bodyPr/>
                    <a:lstStyle/>
                    <a:p>
                      <a:pPr algn="l" fontAlgn="b"/>
                      <a:r>
                        <a:rPr lang="en-US" sz="1800" b="0" i="0" u="none" strike="noStrike" dirty="0">
                          <a:solidFill>
                            <a:srgbClr val="000000"/>
                          </a:solidFill>
                          <a:effectLst/>
                          <a:latin typeface="+mj-lt"/>
                        </a:rPr>
                        <a:t>Service</a:t>
                      </a:r>
                      <a:r>
                        <a:rPr lang="en-US" sz="1800" b="0" i="0" u="none" strike="noStrike" baseline="0" dirty="0">
                          <a:solidFill>
                            <a:srgbClr val="000000"/>
                          </a:solidFill>
                          <a:effectLst/>
                          <a:latin typeface="+mj-lt"/>
                        </a:rPr>
                        <a:t> Line</a:t>
                      </a:r>
                      <a:endParaRPr lang="en-US" sz="1800" b="0" i="0" u="none" strike="noStrike" dirty="0">
                        <a:solidFill>
                          <a:srgbClr val="000000"/>
                        </a:solidFill>
                        <a:effectLst/>
                        <a:latin typeface="+mj-lt"/>
                      </a:endParaRPr>
                    </a:p>
                  </a:txBody>
                  <a:tcPr marL="10478" marR="10478"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baseline="0" dirty="0">
                          <a:solidFill>
                            <a:srgbClr val="000000"/>
                          </a:solidFill>
                          <a:effectLst/>
                          <a:latin typeface="+mn-lt"/>
                          <a:ea typeface="+mn-ea"/>
                          <a:cs typeface="+mn-cs"/>
                        </a:rPr>
                        <a:t>Raise or lowers rating</a:t>
                      </a:r>
                      <a:endParaRPr lang="en-US" sz="1800" b="0" i="0" u="none" strike="noStrike" kern="1200" dirty="0">
                        <a:solidFill>
                          <a:srgbClr val="000000"/>
                        </a:solidFill>
                        <a:effectLst/>
                        <a:latin typeface="+mn-lt"/>
                        <a:ea typeface="+mn-ea"/>
                        <a:cs typeface="+mn-cs"/>
                      </a:endParaRPr>
                    </a:p>
                  </a:txBody>
                  <a:tcPr marL="10478" marR="10478"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mn-lt"/>
                          <a:ea typeface="+mn-ea"/>
                          <a:cs typeface="+mn-cs"/>
                        </a:rPr>
                        <a:t>-25% - 50%</a:t>
                      </a:r>
                    </a:p>
                  </a:txBody>
                  <a:tcPr marL="10478" marR="10478" marT="9525" marB="0" anchor="b"/>
                </a:tc>
                <a:extLst>
                  <a:ext uri="{0D108BD9-81ED-4DB2-BD59-A6C34878D82A}">
                    <a16:rowId xmlns:a16="http://schemas.microsoft.com/office/drawing/2014/main" val="2126657340"/>
                  </a:ext>
                </a:extLst>
              </a:tr>
              <a:tr h="392356">
                <a:tc>
                  <a:txBody>
                    <a:bodyPr/>
                    <a:lstStyle/>
                    <a:p>
                      <a:pPr algn="l" fontAlgn="b"/>
                      <a:r>
                        <a:rPr lang="en-US" sz="1800" b="0" i="0" u="none" strike="noStrike" dirty="0">
                          <a:solidFill>
                            <a:srgbClr val="000000"/>
                          </a:solidFill>
                          <a:effectLst/>
                          <a:latin typeface="+mj-lt"/>
                        </a:rPr>
                        <a:t>Age</a:t>
                      </a:r>
                      <a:r>
                        <a:rPr lang="en-US" sz="1800" b="0" i="0" u="none" strike="noStrike" baseline="0" dirty="0">
                          <a:solidFill>
                            <a:srgbClr val="000000"/>
                          </a:solidFill>
                          <a:effectLst/>
                          <a:latin typeface="+mj-lt"/>
                        </a:rPr>
                        <a:t> Group</a:t>
                      </a:r>
                      <a:endParaRPr lang="en-US" sz="1800" b="0" i="0" u="none" strike="noStrike" dirty="0">
                        <a:solidFill>
                          <a:srgbClr val="000000"/>
                        </a:solidFill>
                        <a:effectLst/>
                        <a:latin typeface="+mj-lt"/>
                      </a:endParaRPr>
                    </a:p>
                  </a:txBody>
                  <a:tcPr marL="10478" marR="10478" marT="9525" marB="0" anchor="b"/>
                </a:tc>
                <a:tc>
                  <a:txBody>
                    <a:bodyPr/>
                    <a:lstStyle/>
                    <a:p>
                      <a:pPr algn="l" fontAlgn="b"/>
                      <a:r>
                        <a:rPr lang="en-US" sz="1800" b="0" i="0" u="none" strike="noStrike" dirty="0">
                          <a:solidFill>
                            <a:srgbClr val="000000"/>
                          </a:solidFill>
                          <a:effectLst/>
                          <a:latin typeface="+mj-lt"/>
                        </a:rPr>
                        <a:t>Under 55 lowers r</a:t>
                      </a:r>
                      <a:r>
                        <a:rPr lang="en-US" sz="1800" b="0" i="0" u="none" strike="noStrike" baseline="0" dirty="0">
                          <a:solidFill>
                            <a:srgbClr val="000000"/>
                          </a:solidFill>
                          <a:effectLst/>
                          <a:latin typeface="+mj-lt"/>
                        </a:rPr>
                        <a:t>ating</a:t>
                      </a:r>
                      <a:endParaRPr lang="en-US" sz="1800" b="0" i="0" u="none" strike="noStrike" dirty="0">
                        <a:solidFill>
                          <a:srgbClr val="000000"/>
                        </a:solidFill>
                        <a:effectLst/>
                        <a:latin typeface="+mj-lt"/>
                      </a:endParaRPr>
                    </a:p>
                  </a:txBody>
                  <a:tcPr marL="10478" marR="10478" marT="9525" marB="0" anchor="b"/>
                </a:tc>
                <a:tc>
                  <a:txBody>
                    <a:bodyPr/>
                    <a:lstStyle/>
                    <a:p>
                      <a:pPr algn="ctr" fontAlgn="b"/>
                      <a:r>
                        <a:rPr lang="en-US" sz="1800" b="0" i="0" u="none" strike="noStrike" dirty="0">
                          <a:solidFill>
                            <a:srgbClr val="000000"/>
                          </a:solidFill>
                          <a:effectLst/>
                          <a:latin typeface="+mj-lt"/>
                        </a:rPr>
                        <a:t>27%</a:t>
                      </a:r>
                    </a:p>
                  </a:txBody>
                  <a:tcPr marL="10478" marR="10478" marT="9525" marB="0" anchor="b"/>
                </a:tc>
                <a:extLst>
                  <a:ext uri="{0D108BD9-81ED-4DB2-BD59-A6C34878D82A}">
                    <a16:rowId xmlns:a16="http://schemas.microsoft.com/office/drawing/2014/main" val="2293316203"/>
                  </a:ext>
                </a:extLst>
              </a:tr>
              <a:tr h="392356">
                <a:tc>
                  <a:txBody>
                    <a:bodyPr/>
                    <a:lstStyle/>
                    <a:p>
                      <a:pPr algn="l" fontAlgn="b"/>
                      <a:r>
                        <a:rPr lang="en-US" sz="1800" b="0" i="0" u="none" strike="noStrike" dirty="0">
                          <a:solidFill>
                            <a:srgbClr val="000000"/>
                          </a:solidFill>
                          <a:effectLst/>
                          <a:latin typeface="+mj-lt"/>
                        </a:rPr>
                        <a:t>Marital</a:t>
                      </a:r>
                      <a:r>
                        <a:rPr lang="en-US" sz="1800" b="0" i="0" u="none" strike="noStrike" baseline="0" dirty="0">
                          <a:solidFill>
                            <a:srgbClr val="000000"/>
                          </a:solidFill>
                          <a:effectLst/>
                          <a:latin typeface="+mj-lt"/>
                        </a:rPr>
                        <a:t> Status</a:t>
                      </a:r>
                      <a:endParaRPr lang="en-US" sz="1800" b="0" i="0" u="none" strike="noStrike" dirty="0">
                        <a:solidFill>
                          <a:srgbClr val="000000"/>
                        </a:solidFill>
                        <a:effectLst/>
                        <a:latin typeface="+mj-lt"/>
                      </a:endParaRPr>
                    </a:p>
                  </a:txBody>
                  <a:tcPr marL="10478" marR="10478" marT="9525" marB="0" anchor="b"/>
                </a:tc>
                <a:tc>
                  <a:txBody>
                    <a:bodyPr/>
                    <a:lstStyle/>
                    <a:p>
                      <a:pPr algn="l" fontAlgn="b"/>
                      <a:r>
                        <a:rPr lang="en-US" sz="1800" b="0" i="0" u="none" strike="noStrike" kern="1200" baseline="0" dirty="0">
                          <a:solidFill>
                            <a:srgbClr val="000000"/>
                          </a:solidFill>
                          <a:effectLst/>
                          <a:latin typeface="+mn-lt"/>
                          <a:ea typeface="+mn-ea"/>
                          <a:cs typeface="+mn-cs"/>
                        </a:rPr>
                        <a:t>Some lower rating</a:t>
                      </a:r>
                      <a:endParaRPr lang="en-US" sz="1800" b="0" i="0" u="none" strike="noStrike" kern="1200" dirty="0">
                        <a:solidFill>
                          <a:srgbClr val="000000"/>
                        </a:solidFill>
                        <a:effectLst/>
                        <a:latin typeface="+mn-lt"/>
                        <a:ea typeface="+mn-ea"/>
                        <a:cs typeface="+mn-cs"/>
                      </a:endParaRPr>
                    </a:p>
                  </a:txBody>
                  <a:tcPr marL="10478" marR="10478" marT="9525" marB="0" anchor="b"/>
                </a:tc>
                <a:tc>
                  <a:txBody>
                    <a:bodyPr/>
                    <a:lstStyle/>
                    <a:p>
                      <a:pPr algn="ctr" fontAlgn="b"/>
                      <a:r>
                        <a:rPr lang="en-US" sz="1800" b="0" i="0" u="none" strike="noStrike" kern="1200" dirty="0">
                          <a:solidFill>
                            <a:srgbClr val="000000"/>
                          </a:solidFill>
                          <a:effectLst/>
                          <a:latin typeface="+mn-lt"/>
                          <a:ea typeface="+mn-ea"/>
                          <a:cs typeface="+mn-cs"/>
                        </a:rPr>
                        <a:t>20%</a:t>
                      </a:r>
                    </a:p>
                  </a:txBody>
                  <a:tcPr marL="10478" marR="10478" marT="9525" marB="0" anchor="b"/>
                </a:tc>
                <a:extLst>
                  <a:ext uri="{0D108BD9-81ED-4DB2-BD59-A6C34878D82A}">
                    <a16:rowId xmlns:a16="http://schemas.microsoft.com/office/drawing/2014/main" val="3242978913"/>
                  </a:ext>
                </a:extLst>
              </a:tr>
              <a:tr h="392356">
                <a:tc>
                  <a:txBody>
                    <a:bodyPr/>
                    <a:lstStyle/>
                    <a:p>
                      <a:pPr algn="l" fontAlgn="b"/>
                      <a:r>
                        <a:rPr lang="en-US" sz="1800" b="0" i="0" u="none" strike="noStrike" dirty="0">
                          <a:solidFill>
                            <a:srgbClr val="000000"/>
                          </a:solidFill>
                          <a:effectLst/>
                          <a:latin typeface="+mj-lt"/>
                        </a:rPr>
                        <a:t>Tobacco Use</a:t>
                      </a:r>
                    </a:p>
                  </a:txBody>
                  <a:tcPr marL="10478" marR="10478" marT="9525" marB="0" anchor="b"/>
                </a:tc>
                <a:tc>
                  <a:txBody>
                    <a:bodyPr/>
                    <a:lstStyle/>
                    <a:p>
                      <a:pPr algn="l" fontAlgn="b"/>
                      <a:r>
                        <a:rPr lang="en-US" sz="1800" b="0" i="0" u="none" strike="noStrike" kern="1200" dirty="0">
                          <a:solidFill>
                            <a:srgbClr val="000000"/>
                          </a:solidFill>
                          <a:effectLst/>
                          <a:latin typeface="+mn-lt"/>
                          <a:ea typeface="+mn-ea"/>
                          <a:cs typeface="+mn-cs"/>
                        </a:rPr>
                        <a:t>Lowers rating</a:t>
                      </a:r>
                    </a:p>
                  </a:txBody>
                  <a:tcPr marL="10478" marR="10478" marT="9525" marB="0" anchor="b"/>
                </a:tc>
                <a:tc>
                  <a:txBody>
                    <a:bodyPr/>
                    <a:lstStyle/>
                    <a:p>
                      <a:pPr algn="ctr" fontAlgn="b"/>
                      <a:r>
                        <a:rPr lang="en-US" sz="1800" b="0" i="0" u="none" strike="noStrike" kern="1200" dirty="0">
                          <a:solidFill>
                            <a:srgbClr val="000000"/>
                          </a:solidFill>
                          <a:effectLst/>
                          <a:latin typeface="+mn-lt"/>
                          <a:ea typeface="+mn-ea"/>
                          <a:cs typeface="+mn-cs"/>
                        </a:rPr>
                        <a:t>13%</a:t>
                      </a:r>
                    </a:p>
                  </a:txBody>
                  <a:tcPr marL="10478" marR="10478" marT="9525" marB="0" anchor="b"/>
                </a:tc>
                <a:extLst>
                  <a:ext uri="{0D108BD9-81ED-4DB2-BD59-A6C34878D82A}">
                    <a16:rowId xmlns:a16="http://schemas.microsoft.com/office/drawing/2014/main" val="3234441268"/>
                  </a:ext>
                </a:extLst>
              </a:tr>
            </a:tbl>
          </a:graphicData>
        </a:graphic>
      </p:graphicFrame>
      <p:sp>
        <p:nvSpPr>
          <p:cNvPr id="9" name="Title 1"/>
          <p:cNvSpPr txBox="1">
            <a:spLocks/>
          </p:cNvSpPr>
          <p:nvPr/>
        </p:nvSpPr>
        <p:spPr bwMode="auto">
          <a:xfrm>
            <a:off x="8669352" y="3276600"/>
            <a:ext cx="3505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3200" kern="0" dirty="0"/>
              <a:t>AUC: 62</a:t>
            </a:r>
            <a:endParaRPr lang="en-US" sz="3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577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0" y="1905001"/>
            <a:ext cx="2514600" cy="830997"/>
          </a:xfrm>
          <a:prstGeom prst="rect">
            <a:avLst/>
          </a:prstGeom>
        </p:spPr>
        <p:txBody>
          <a:bodyPr wrap="square">
            <a:spAutoFit/>
          </a:bodyPr>
          <a:lstStyle/>
          <a:p>
            <a:r>
              <a:rPr lang="en-US" sz="2400" kern="0" dirty="0">
                <a:solidFill>
                  <a:schemeClr val="tx2">
                    <a:lumMod val="60000"/>
                    <a:lumOff val="40000"/>
                  </a:schemeClr>
                </a:solidFill>
              </a:rPr>
              <a:t>On average 10% give low rating.</a:t>
            </a:r>
          </a:p>
        </p:txBody>
      </p:sp>
      <p:sp>
        <p:nvSpPr>
          <p:cNvPr id="8" name="Title 1"/>
          <p:cNvSpPr>
            <a:spLocks noGrp="1"/>
          </p:cNvSpPr>
          <p:nvPr>
            <p:ph type="title"/>
          </p:nvPr>
        </p:nvSpPr>
        <p:spPr>
          <a:xfrm>
            <a:off x="-74018" y="59693"/>
            <a:ext cx="5066778" cy="1371600"/>
          </a:xfrm>
        </p:spPr>
        <p:txBody>
          <a:bodyPr/>
          <a:lstStyle/>
          <a:p>
            <a:pPr algn="ctr"/>
            <a:r>
              <a:rPr lang="en-US" sz="3200" dirty="0"/>
              <a:t>Best In-Facility Data Predictors</a:t>
            </a:r>
            <a:endParaRPr lang="en-US" sz="3200" dirty="0">
              <a:latin typeface="Calibri" panose="020F0502020204030204" pitchFamily="34" charset="0"/>
              <a:cs typeface="Calibri" panose="020F0502020204030204" pitchFamily="34" charset="0"/>
            </a:endParaRPr>
          </a:p>
        </p:txBody>
      </p:sp>
      <p:sp>
        <p:nvSpPr>
          <p:cNvPr id="7" name="Rectangle 6"/>
          <p:cNvSpPr/>
          <p:nvPr/>
        </p:nvSpPr>
        <p:spPr>
          <a:xfrm>
            <a:off x="2209800" y="2667000"/>
            <a:ext cx="4655456" cy="3581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3"/>
          <a:stretch>
            <a:fillRect/>
          </a:stretch>
        </p:blipFill>
        <p:spPr>
          <a:xfrm>
            <a:off x="3311339" y="5251455"/>
            <a:ext cx="838200" cy="819019"/>
          </a:xfrm>
          <a:prstGeom prst="rect">
            <a:avLst/>
          </a:prstGeom>
        </p:spPr>
      </p:pic>
      <p:pic>
        <p:nvPicPr>
          <p:cNvPr id="30" name="Picture 29"/>
          <p:cNvPicPr>
            <a:picLocks noChangeAspect="1"/>
          </p:cNvPicPr>
          <p:nvPr/>
        </p:nvPicPr>
        <p:blipFill>
          <a:blip r:embed="rId4"/>
          <a:stretch>
            <a:fillRect/>
          </a:stretch>
        </p:blipFill>
        <p:spPr>
          <a:xfrm>
            <a:off x="3288558" y="3696946"/>
            <a:ext cx="807060" cy="788948"/>
          </a:xfrm>
          <a:prstGeom prst="rect">
            <a:avLst/>
          </a:prstGeom>
        </p:spPr>
      </p:pic>
      <p:pic>
        <p:nvPicPr>
          <p:cNvPr id="31" name="Picture 30"/>
          <p:cNvPicPr>
            <a:picLocks noChangeAspect="1"/>
          </p:cNvPicPr>
          <p:nvPr/>
        </p:nvPicPr>
        <p:blipFill>
          <a:blip r:embed="rId3"/>
          <a:stretch>
            <a:fillRect/>
          </a:stretch>
        </p:blipFill>
        <p:spPr>
          <a:xfrm>
            <a:off x="2492970" y="2877928"/>
            <a:ext cx="853010" cy="819019"/>
          </a:xfrm>
          <a:prstGeom prst="rect">
            <a:avLst/>
          </a:prstGeom>
        </p:spPr>
      </p:pic>
      <p:pic>
        <p:nvPicPr>
          <p:cNvPr id="32" name="Picture 31"/>
          <p:cNvPicPr>
            <a:picLocks noChangeAspect="1"/>
          </p:cNvPicPr>
          <p:nvPr/>
        </p:nvPicPr>
        <p:blipFill>
          <a:blip r:embed="rId3"/>
          <a:stretch>
            <a:fillRect/>
          </a:stretch>
        </p:blipFill>
        <p:spPr>
          <a:xfrm>
            <a:off x="5791201" y="5259018"/>
            <a:ext cx="789749" cy="819019"/>
          </a:xfrm>
          <a:prstGeom prst="rect">
            <a:avLst/>
          </a:prstGeom>
        </p:spPr>
      </p:pic>
      <p:pic>
        <p:nvPicPr>
          <p:cNvPr id="33" name="Picture 32"/>
          <p:cNvPicPr>
            <a:picLocks noChangeAspect="1"/>
          </p:cNvPicPr>
          <p:nvPr/>
        </p:nvPicPr>
        <p:blipFill>
          <a:blip r:embed="rId3"/>
          <a:stretch>
            <a:fillRect/>
          </a:stretch>
        </p:blipFill>
        <p:spPr>
          <a:xfrm>
            <a:off x="4154560" y="2897933"/>
            <a:ext cx="838200" cy="819019"/>
          </a:xfrm>
          <a:prstGeom prst="rect">
            <a:avLst/>
          </a:prstGeom>
        </p:spPr>
      </p:pic>
      <p:pic>
        <p:nvPicPr>
          <p:cNvPr id="34" name="Picture 33"/>
          <p:cNvPicPr>
            <a:picLocks noChangeAspect="1"/>
          </p:cNvPicPr>
          <p:nvPr/>
        </p:nvPicPr>
        <p:blipFill>
          <a:blip r:embed="rId3"/>
          <a:stretch>
            <a:fillRect/>
          </a:stretch>
        </p:blipFill>
        <p:spPr>
          <a:xfrm>
            <a:off x="4812337" y="4472661"/>
            <a:ext cx="912754" cy="819019"/>
          </a:xfrm>
          <a:prstGeom prst="rect">
            <a:avLst/>
          </a:prstGeom>
        </p:spPr>
      </p:pic>
      <p:pic>
        <p:nvPicPr>
          <p:cNvPr id="35" name="Picture 34"/>
          <p:cNvPicPr>
            <a:picLocks noChangeAspect="1"/>
          </p:cNvPicPr>
          <p:nvPr/>
        </p:nvPicPr>
        <p:blipFill>
          <a:blip r:embed="rId3"/>
          <a:stretch>
            <a:fillRect/>
          </a:stretch>
        </p:blipFill>
        <p:spPr>
          <a:xfrm>
            <a:off x="5725091" y="4479208"/>
            <a:ext cx="838200" cy="819019"/>
          </a:xfrm>
          <a:prstGeom prst="rect">
            <a:avLst/>
          </a:prstGeom>
        </p:spPr>
      </p:pic>
      <p:pic>
        <p:nvPicPr>
          <p:cNvPr id="36" name="Picture 35"/>
          <p:cNvPicPr>
            <a:picLocks noChangeAspect="1"/>
          </p:cNvPicPr>
          <p:nvPr/>
        </p:nvPicPr>
        <p:blipFill>
          <a:blip r:embed="rId3"/>
          <a:stretch>
            <a:fillRect/>
          </a:stretch>
        </p:blipFill>
        <p:spPr>
          <a:xfrm>
            <a:off x="4019320" y="4487649"/>
            <a:ext cx="838200" cy="819019"/>
          </a:xfrm>
          <a:prstGeom prst="rect">
            <a:avLst/>
          </a:prstGeom>
        </p:spPr>
      </p:pic>
      <p:pic>
        <p:nvPicPr>
          <p:cNvPr id="37" name="Picture 36"/>
          <p:cNvPicPr>
            <a:picLocks noChangeAspect="1"/>
          </p:cNvPicPr>
          <p:nvPr/>
        </p:nvPicPr>
        <p:blipFill>
          <a:blip r:embed="rId3"/>
          <a:stretch>
            <a:fillRect/>
          </a:stretch>
        </p:blipFill>
        <p:spPr>
          <a:xfrm>
            <a:off x="5791200" y="2891246"/>
            <a:ext cx="804436" cy="819019"/>
          </a:xfrm>
          <a:prstGeom prst="rect">
            <a:avLst/>
          </a:prstGeom>
        </p:spPr>
      </p:pic>
      <p:pic>
        <p:nvPicPr>
          <p:cNvPr id="38" name="Picture 37"/>
          <p:cNvPicPr>
            <a:picLocks noChangeAspect="1"/>
          </p:cNvPicPr>
          <p:nvPr/>
        </p:nvPicPr>
        <p:blipFill>
          <a:blip r:embed="rId3"/>
          <a:stretch>
            <a:fillRect/>
          </a:stretch>
        </p:blipFill>
        <p:spPr>
          <a:xfrm>
            <a:off x="4095618" y="3666877"/>
            <a:ext cx="804930" cy="819019"/>
          </a:xfrm>
          <a:prstGeom prst="rect">
            <a:avLst/>
          </a:prstGeom>
        </p:spPr>
      </p:pic>
      <p:pic>
        <p:nvPicPr>
          <p:cNvPr id="39" name="Picture 38"/>
          <p:cNvPicPr>
            <a:picLocks noChangeAspect="1"/>
          </p:cNvPicPr>
          <p:nvPr/>
        </p:nvPicPr>
        <p:blipFill>
          <a:blip r:embed="rId3"/>
          <a:stretch>
            <a:fillRect/>
          </a:stretch>
        </p:blipFill>
        <p:spPr>
          <a:xfrm>
            <a:off x="4992760" y="2895601"/>
            <a:ext cx="798440" cy="819019"/>
          </a:xfrm>
          <a:prstGeom prst="rect">
            <a:avLst/>
          </a:prstGeom>
        </p:spPr>
      </p:pic>
      <p:pic>
        <p:nvPicPr>
          <p:cNvPr id="40" name="Picture 39"/>
          <p:cNvPicPr>
            <a:picLocks noChangeAspect="1"/>
          </p:cNvPicPr>
          <p:nvPr/>
        </p:nvPicPr>
        <p:blipFill>
          <a:blip r:embed="rId3"/>
          <a:stretch>
            <a:fillRect/>
          </a:stretch>
        </p:blipFill>
        <p:spPr>
          <a:xfrm>
            <a:off x="2438873" y="5255075"/>
            <a:ext cx="894247" cy="819019"/>
          </a:xfrm>
          <a:prstGeom prst="rect">
            <a:avLst/>
          </a:prstGeom>
        </p:spPr>
      </p:pic>
      <p:pic>
        <p:nvPicPr>
          <p:cNvPr id="41" name="Picture 40"/>
          <p:cNvPicPr>
            <a:picLocks noChangeAspect="1"/>
          </p:cNvPicPr>
          <p:nvPr/>
        </p:nvPicPr>
        <p:blipFill>
          <a:blip r:embed="rId3"/>
          <a:stretch>
            <a:fillRect/>
          </a:stretch>
        </p:blipFill>
        <p:spPr>
          <a:xfrm>
            <a:off x="5742749" y="3664621"/>
            <a:ext cx="838200" cy="819019"/>
          </a:xfrm>
          <a:prstGeom prst="rect">
            <a:avLst/>
          </a:prstGeom>
        </p:spPr>
      </p:pic>
      <p:pic>
        <p:nvPicPr>
          <p:cNvPr id="42" name="Picture 41"/>
          <p:cNvPicPr>
            <a:picLocks noChangeAspect="1"/>
          </p:cNvPicPr>
          <p:nvPr/>
        </p:nvPicPr>
        <p:blipFill>
          <a:blip r:embed="rId3"/>
          <a:stretch>
            <a:fillRect/>
          </a:stretch>
        </p:blipFill>
        <p:spPr>
          <a:xfrm>
            <a:off x="5047811" y="5263450"/>
            <a:ext cx="838200" cy="819019"/>
          </a:xfrm>
          <a:prstGeom prst="rect">
            <a:avLst/>
          </a:prstGeom>
        </p:spPr>
      </p:pic>
      <p:pic>
        <p:nvPicPr>
          <p:cNvPr id="43" name="Picture 42"/>
          <p:cNvPicPr>
            <a:picLocks noChangeAspect="1"/>
          </p:cNvPicPr>
          <p:nvPr/>
        </p:nvPicPr>
        <p:blipFill>
          <a:blip r:embed="rId3"/>
          <a:stretch>
            <a:fillRect/>
          </a:stretch>
        </p:blipFill>
        <p:spPr>
          <a:xfrm>
            <a:off x="2438872" y="4483640"/>
            <a:ext cx="838200" cy="819019"/>
          </a:xfrm>
          <a:prstGeom prst="rect">
            <a:avLst/>
          </a:prstGeom>
        </p:spPr>
      </p:pic>
      <p:pic>
        <p:nvPicPr>
          <p:cNvPr id="44" name="Picture 43"/>
          <p:cNvPicPr>
            <a:picLocks noChangeAspect="1"/>
          </p:cNvPicPr>
          <p:nvPr/>
        </p:nvPicPr>
        <p:blipFill>
          <a:blip r:embed="rId3"/>
          <a:stretch>
            <a:fillRect/>
          </a:stretch>
        </p:blipFill>
        <p:spPr>
          <a:xfrm>
            <a:off x="4889862" y="3666876"/>
            <a:ext cx="838200" cy="819019"/>
          </a:xfrm>
          <a:prstGeom prst="rect">
            <a:avLst/>
          </a:prstGeom>
        </p:spPr>
      </p:pic>
      <p:pic>
        <p:nvPicPr>
          <p:cNvPr id="45" name="Picture 44"/>
          <p:cNvPicPr>
            <a:picLocks noChangeAspect="1"/>
          </p:cNvPicPr>
          <p:nvPr/>
        </p:nvPicPr>
        <p:blipFill>
          <a:blip r:embed="rId3"/>
          <a:stretch>
            <a:fillRect/>
          </a:stretch>
        </p:blipFill>
        <p:spPr>
          <a:xfrm>
            <a:off x="3269331" y="4491269"/>
            <a:ext cx="838200" cy="819019"/>
          </a:xfrm>
          <a:prstGeom prst="rect">
            <a:avLst/>
          </a:prstGeom>
        </p:spPr>
      </p:pic>
      <p:pic>
        <p:nvPicPr>
          <p:cNvPr id="46" name="Picture 45"/>
          <p:cNvPicPr>
            <a:picLocks noChangeAspect="1"/>
          </p:cNvPicPr>
          <p:nvPr/>
        </p:nvPicPr>
        <p:blipFill>
          <a:blip r:embed="rId3"/>
          <a:stretch>
            <a:fillRect/>
          </a:stretch>
        </p:blipFill>
        <p:spPr>
          <a:xfrm>
            <a:off x="3331170" y="2877928"/>
            <a:ext cx="838200" cy="819019"/>
          </a:xfrm>
          <a:prstGeom prst="rect">
            <a:avLst/>
          </a:prstGeom>
        </p:spPr>
      </p:pic>
      <p:pic>
        <p:nvPicPr>
          <p:cNvPr id="47" name="Picture 46"/>
          <p:cNvPicPr>
            <a:picLocks noChangeAspect="1"/>
          </p:cNvPicPr>
          <p:nvPr/>
        </p:nvPicPr>
        <p:blipFill>
          <a:blip r:embed="rId3"/>
          <a:stretch>
            <a:fillRect/>
          </a:stretch>
        </p:blipFill>
        <p:spPr>
          <a:xfrm>
            <a:off x="2464401" y="3656992"/>
            <a:ext cx="838200" cy="819019"/>
          </a:xfrm>
          <a:prstGeom prst="rect">
            <a:avLst/>
          </a:prstGeom>
        </p:spPr>
      </p:pic>
      <p:pic>
        <p:nvPicPr>
          <p:cNvPr id="48" name="Picture 47"/>
          <p:cNvPicPr>
            <a:picLocks noChangeAspect="1"/>
          </p:cNvPicPr>
          <p:nvPr/>
        </p:nvPicPr>
        <p:blipFill>
          <a:blip r:embed="rId4"/>
          <a:stretch>
            <a:fillRect/>
          </a:stretch>
        </p:blipFill>
        <p:spPr>
          <a:xfrm>
            <a:off x="4127316" y="5289795"/>
            <a:ext cx="900710" cy="797550"/>
          </a:xfrm>
          <a:prstGeom prst="rect">
            <a:avLst/>
          </a:prstGeom>
        </p:spPr>
      </p:pic>
    </p:spTree>
    <p:extLst>
      <p:ext uri="{BB962C8B-B14F-4D97-AF65-F5344CB8AC3E}">
        <p14:creationId xmlns:p14="http://schemas.microsoft.com/office/powerpoint/2010/main" val="3524439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0" y="1905000"/>
            <a:ext cx="2514600" cy="1569660"/>
          </a:xfrm>
          <a:prstGeom prst="rect">
            <a:avLst/>
          </a:prstGeom>
        </p:spPr>
        <p:txBody>
          <a:bodyPr wrap="square">
            <a:spAutoFit/>
          </a:bodyPr>
          <a:lstStyle/>
          <a:p>
            <a:r>
              <a:rPr lang="en-US" sz="2400" kern="0" dirty="0">
                <a:solidFill>
                  <a:schemeClr val="tx2">
                    <a:lumMod val="60000"/>
                    <a:lumOff val="40000"/>
                  </a:schemeClr>
                </a:solidFill>
              </a:rPr>
              <a:t>Randomly pick half, we will find half of the low ratings.</a:t>
            </a:r>
          </a:p>
        </p:txBody>
      </p:sp>
      <p:sp>
        <p:nvSpPr>
          <p:cNvPr id="8" name="Title 1"/>
          <p:cNvSpPr>
            <a:spLocks noGrp="1"/>
          </p:cNvSpPr>
          <p:nvPr>
            <p:ph type="title"/>
          </p:nvPr>
        </p:nvSpPr>
        <p:spPr>
          <a:xfrm>
            <a:off x="116255" y="-65677"/>
            <a:ext cx="5029200" cy="1371600"/>
          </a:xfrm>
        </p:spPr>
        <p:txBody>
          <a:bodyPr/>
          <a:lstStyle/>
          <a:p>
            <a:pPr algn="ctr"/>
            <a:r>
              <a:rPr lang="en-US" sz="3200" dirty="0"/>
              <a:t>Best In-Facility Data Predictors</a:t>
            </a:r>
            <a:endParaRPr lang="en-US" sz="3200" dirty="0">
              <a:latin typeface="Calibri" panose="020F0502020204030204" pitchFamily="34" charset="0"/>
              <a:cs typeface="Calibri" panose="020F0502020204030204" pitchFamily="34" charset="0"/>
            </a:endParaRPr>
          </a:p>
        </p:txBody>
      </p:sp>
      <p:sp>
        <p:nvSpPr>
          <p:cNvPr id="7" name="Rectangle 6"/>
          <p:cNvSpPr/>
          <p:nvPr/>
        </p:nvSpPr>
        <p:spPr>
          <a:xfrm>
            <a:off x="2209800" y="2667000"/>
            <a:ext cx="4655456" cy="3581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3"/>
          <a:stretch>
            <a:fillRect/>
          </a:stretch>
        </p:blipFill>
        <p:spPr>
          <a:xfrm>
            <a:off x="3311339" y="5251455"/>
            <a:ext cx="838200" cy="819019"/>
          </a:xfrm>
          <a:prstGeom prst="rect">
            <a:avLst/>
          </a:prstGeom>
        </p:spPr>
      </p:pic>
      <p:pic>
        <p:nvPicPr>
          <p:cNvPr id="30" name="Picture 29"/>
          <p:cNvPicPr>
            <a:picLocks noChangeAspect="1"/>
          </p:cNvPicPr>
          <p:nvPr/>
        </p:nvPicPr>
        <p:blipFill>
          <a:blip r:embed="rId4"/>
          <a:stretch>
            <a:fillRect/>
          </a:stretch>
        </p:blipFill>
        <p:spPr>
          <a:xfrm>
            <a:off x="3288558" y="3696946"/>
            <a:ext cx="807060" cy="788948"/>
          </a:xfrm>
          <a:prstGeom prst="rect">
            <a:avLst/>
          </a:prstGeom>
        </p:spPr>
      </p:pic>
      <p:pic>
        <p:nvPicPr>
          <p:cNvPr id="31" name="Picture 30"/>
          <p:cNvPicPr>
            <a:picLocks noChangeAspect="1"/>
          </p:cNvPicPr>
          <p:nvPr/>
        </p:nvPicPr>
        <p:blipFill>
          <a:blip r:embed="rId3"/>
          <a:stretch>
            <a:fillRect/>
          </a:stretch>
        </p:blipFill>
        <p:spPr>
          <a:xfrm>
            <a:off x="2492970" y="2877928"/>
            <a:ext cx="853010" cy="819019"/>
          </a:xfrm>
          <a:prstGeom prst="rect">
            <a:avLst/>
          </a:prstGeom>
        </p:spPr>
      </p:pic>
      <p:pic>
        <p:nvPicPr>
          <p:cNvPr id="32" name="Picture 31"/>
          <p:cNvPicPr>
            <a:picLocks noChangeAspect="1"/>
          </p:cNvPicPr>
          <p:nvPr/>
        </p:nvPicPr>
        <p:blipFill>
          <a:blip r:embed="rId3"/>
          <a:stretch>
            <a:fillRect/>
          </a:stretch>
        </p:blipFill>
        <p:spPr>
          <a:xfrm>
            <a:off x="5791201" y="5259018"/>
            <a:ext cx="789749" cy="819019"/>
          </a:xfrm>
          <a:prstGeom prst="rect">
            <a:avLst/>
          </a:prstGeom>
        </p:spPr>
      </p:pic>
      <p:pic>
        <p:nvPicPr>
          <p:cNvPr id="33" name="Picture 32"/>
          <p:cNvPicPr>
            <a:picLocks noChangeAspect="1"/>
          </p:cNvPicPr>
          <p:nvPr/>
        </p:nvPicPr>
        <p:blipFill>
          <a:blip r:embed="rId3"/>
          <a:stretch>
            <a:fillRect/>
          </a:stretch>
        </p:blipFill>
        <p:spPr>
          <a:xfrm>
            <a:off x="4154560" y="2897933"/>
            <a:ext cx="838200" cy="819019"/>
          </a:xfrm>
          <a:prstGeom prst="rect">
            <a:avLst/>
          </a:prstGeom>
        </p:spPr>
      </p:pic>
      <p:pic>
        <p:nvPicPr>
          <p:cNvPr id="34" name="Picture 33"/>
          <p:cNvPicPr>
            <a:picLocks noChangeAspect="1"/>
          </p:cNvPicPr>
          <p:nvPr/>
        </p:nvPicPr>
        <p:blipFill>
          <a:blip r:embed="rId3"/>
          <a:stretch>
            <a:fillRect/>
          </a:stretch>
        </p:blipFill>
        <p:spPr>
          <a:xfrm>
            <a:off x="4812337" y="4472661"/>
            <a:ext cx="912754" cy="819019"/>
          </a:xfrm>
          <a:prstGeom prst="rect">
            <a:avLst/>
          </a:prstGeom>
        </p:spPr>
      </p:pic>
      <p:pic>
        <p:nvPicPr>
          <p:cNvPr id="35" name="Picture 34"/>
          <p:cNvPicPr>
            <a:picLocks noChangeAspect="1"/>
          </p:cNvPicPr>
          <p:nvPr/>
        </p:nvPicPr>
        <p:blipFill>
          <a:blip r:embed="rId3"/>
          <a:stretch>
            <a:fillRect/>
          </a:stretch>
        </p:blipFill>
        <p:spPr>
          <a:xfrm>
            <a:off x="5725091" y="4479208"/>
            <a:ext cx="838200" cy="819019"/>
          </a:xfrm>
          <a:prstGeom prst="rect">
            <a:avLst/>
          </a:prstGeom>
        </p:spPr>
      </p:pic>
      <p:pic>
        <p:nvPicPr>
          <p:cNvPr id="36" name="Picture 35"/>
          <p:cNvPicPr>
            <a:picLocks noChangeAspect="1"/>
          </p:cNvPicPr>
          <p:nvPr/>
        </p:nvPicPr>
        <p:blipFill>
          <a:blip r:embed="rId3"/>
          <a:stretch>
            <a:fillRect/>
          </a:stretch>
        </p:blipFill>
        <p:spPr>
          <a:xfrm>
            <a:off x="4019320" y="4487649"/>
            <a:ext cx="838200" cy="819019"/>
          </a:xfrm>
          <a:prstGeom prst="rect">
            <a:avLst/>
          </a:prstGeom>
        </p:spPr>
      </p:pic>
      <p:pic>
        <p:nvPicPr>
          <p:cNvPr id="37" name="Picture 36"/>
          <p:cNvPicPr>
            <a:picLocks noChangeAspect="1"/>
          </p:cNvPicPr>
          <p:nvPr/>
        </p:nvPicPr>
        <p:blipFill>
          <a:blip r:embed="rId3"/>
          <a:stretch>
            <a:fillRect/>
          </a:stretch>
        </p:blipFill>
        <p:spPr>
          <a:xfrm>
            <a:off x="5791200" y="2891246"/>
            <a:ext cx="804436" cy="819019"/>
          </a:xfrm>
          <a:prstGeom prst="rect">
            <a:avLst/>
          </a:prstGeom>
        </p:spPr>
      </p:pic>
      <p:pic>
        <p:nvPicPr>
          <p:cNvPr id="38" name="Picture 37"/>
          <p:cNvPicPr>
            <a:picLocks noChangeAspect="1"/>
          </p:cNvPicPr>
          <p:nvPr/>
        </p:nvPicPr>
        <p:blipFill>
          <a:blip r:embed="rId3"/>
          <a:stretch>
            <a:fillRect/>
          </a:stretch>
        </p:blipFill>
        <p:spPr>
          <a:xfrm>
            <a:off x="4095618" y="3666877"/>
            <a:ext cx="804930" cy="819019"/>
          </a:xfrm>
          <a:prstGeom prst="rect">
            <a:avLst/>
          </a:prstGeom>
        </p:spPr>
      </p:pic>
      <p:pic>
        <p:nvPicPr>
          <p:cNvPr id="39" name="Picture 38"/>
          <p:cNvPicPr>
            <a:picLocks noChangeAspect="1"/>
          </p:cNvPicPr>
          <p:nvPr/>
        </p:nvPicPr>
        <p:blipFill>
          <a:blip r:embed="rId3"/>
          <a:stretch>
            <a:fillRect/>
          </a:stretch>
        </p:blipFill>
        <p:spPr>
          <a:xfrm>
            <a:off x="4987916" y="2895601"/>
            <a:ext cx="803284" cy="819019"/>
          </a:xfrm>
          <a:prstGeom prst="rect">
            <a:avLst/>
          </a:prstGeom>
        </p:spPr>
      </p:pic>
      <p:pic>
        <p:nvPicPr>
          <p:cNvPr id="40" name="Picture 39"/>
          <p:cNvPicPr>
            <a:picLocks noChangeAspect="1"/>
          </p:cNvPicPr>
          <p:nvPr/>
        </p:nvPicPr>
        <p:blipFill>
          <a:blip r:embed="rId3"/>
          <a:stretch>
            <a:fillRect/>
          </a:stretch>
        </p:blipFill>
        <p:spPr>
          <a:xfrm>
            <a:off x="2438873" y="5255075"/>
            <a:ext cx="894247" cy="819019"/>
          </a:xfrm>
          <a:prstGeom prst="rect">
            <a:avLst/>
          </a:prstGeom>
        </p:spPr>
      </p:pic>
      <p:pic>
        <p:nvPicPr>
          <p:cNvPr id="41" name="Picture 40"/>
          <p:cNvPicPr>
            <a:picLocks noChangeAspect="1"/>
          </p:cNvPicPr>
          <p:nvPr/>
        </p:nvPicPr>
        <p:blipFill>
          <a:blip r:embed="rId3"/>
          <a:stretch>
            <a:fillRect/>
          </a:stretch>
        </p:blipFill>
        <p:spPr>
          <a:xfrm>
            <a:off x="5742749" y="3664621"/>
            <a:ext cx="838200" cy="819019"/>
          </a:xfrm>
          <a:prstGeom prst="rect">
            <a:avLst/>
          </a:prstGeom>
        </p:spPr>
      </p:pic>
      <p:pic>
        <p:nvPicPr>
          <p:cNvPr id="42" name="Picture 41"/>
          <p:cNvPicPr>
            <a:picLocks noChangeAspect="1"/>
          </p:cNvPicPr>
          <p:nvPr/>
        </p:nvPicPr>
        <p:blipFill>
          <a:blip r:embed="rId3"/>
          <a:stretch>
            <a:fillRect/>
          </a:stretch>
        </p:blipFill>
        <p:spPr>
          <a:xfrm>
            <a:off x="5047811" y="5263450"/>
            <a:ext cx="838200" cy="819019"/>
          </a:xfrm>
          <a:prstGeom prst="rect">
            <a:avLst/>
          </a:prstGeom>
        </p:spPr>
      </p:pic>
      <p:pic>
        <p:nvPicPr>
          <p:cNvPr id="43" name="Picture 42"/>
          <p:cNvPicPr>
            <a:picLocks noChangeAspect="1"/>
          </p:cNvPicPr>
          <p:nvPr/>
        </p:nvPicPr>
        <p:blipFill>
          <a:blip r:embed="rId3"/>
          <a:stretch>
            <a:fillRect/>
          </a:stretch>
        </p:blipFill>
        <p:spPr>
          <a:xfrm>
            <a:off x="2438872" y="4483640"/>
            <a:ext cx="838200" cy="819019"/>
          </a:xfrm>
          <a:prstGeom prst="rect">
            <a:avLst/>
          </a:prstGeom>
        </p:spPr>
      </p:pic>
      <p:pic>
        <p:nvPicPr>
          <p:cNvPr id="44" name="Picture 43"/>
          <p:cNvPicPr>
            <a:picLocks noChangeAspect="1"/>
          </p:cNvPicPr>
          <p:nvPr/>
        </p:nvPicPr>
        <p:blipFill>
          <a:blip r:embed="rId3"/>
          <a:stretch>
            <a:fillRect/>
          </a:stretch>
        </p:blipFill>
        <p:spPr>
          <a:xfrm>
            <a:off x="4889862" y="3666876"/>
            <a:ext cx="838200" cy="819019"/>
          </a:xfrm>
          <a:prstGeom prst="rect">
            <a:avLst/>
          </a:prstGeom>
        </p:spPr>
      </p:pic>
      <p:pic>
        <p:nvPicPr>
          <p:cNvPr id="45" name="Picture 44"/>
          <p:cNvPicPr>
            <a:picLocks noChangeAspect="1"/>
          </p:cNvPicPr>
          <p:nvPr/>
        </p:nvPicPr>
        <p:blipFill>
          <a:blip r:embed="rId3"/>
          <a:stretch>
            <a:fillRect/>
          </a:stretch>
        </p:blipFill>
        <p:spPr>
          <a:xfrm>
            <a:off x="3269331" y="4491269"/>
            <a:ext cx="838200" cy="819019"/>
          </a:xfrm>
          <a:prstGeom prst="rect">
            <a:avLst/>
          </a:prstGeom>
        </p:spPr>
      </p:pic>
      <p:pic>
        <p:nvPicPr>
          <p:cNvPr id="46" name="Picture 45"/>
          <p:cNvPicPr>
            <a:picLocks noChangeAspect="1"/>
          </p:cNvPicPr>
          <p:nvPr/>
        </p:nvPicPr>
        <p:blipFill>
          <a:blip r:embed="rId3"/>
          <a:stretch>
            <a:fillRect/>
          </a:stretch>
        </p:blipFill>
        <p:spPr>
          <a:xfrm>
            <a:off x="3331170" y="2877928"/>
            <a:ext cx="838200" cy="819019"/>
          </a:xfrm>
          <a:prstGeom prst="rect">
            <a:avLst/>
          </a:prstGeom>
        </p:spPr>
      </p:pic>
      <p:pic>
        <p:nvPicPr>
          <p:cNvPr id="47" name="Picture 46"/>
          <p:cNvPicPr>
            <a:picLocks noChangeAspect="1"/>
          </p:cNvPicPr>
          <p:nvPr/>
        </p:nvPicPr>
        <p:blipFill>
          <a:blip r:embed="rId3"/>
          <a:stretch>
            <a:fillRect/>
          </a:stretch>
        </p:blipFill>
        <p:spPr>
          <a:xfrm>
            <a:off x="2464401" y="3656992"/>
            <a:ext cx="838200" cy="819019"/>
          </a:xfrm>
          <a:prstGeom prst="rect">
            <a:avLst/>
          </a:prstGeom>
        </p:spPr>
      </p:pic>
      <p:pic>
        <p:nvPicPr>
          <p:cNvPr id="48" name="Picture 47"/>
          <p:cNvPicPr>
            <a:picLocks noChangeAspect="1"/>
          </p:cNvPicPr>
          <p:nvPr/>
        </p:nvPicPr>
        <p:blipFill>
          <a:blip r:embed="rId4"/>
          <a:stretch>
            <a:fillRect/>
          </a:stretch>
        </p:blipFill>
        <p:spPr>
          <a:xfrm>
            <a:off x="4127316" y="5289795"/>
            <a:ext cx="900710" cy="797550"/>
          </a:xfrm>
          <a:prstGeom prst="rect">
            <a:avLst/>
          </a:prstGeom>
        </p:spPr>
      </p:pic>
      <p:sp>
        <p:nvSpPr>
          <p:cNvPr id="5" name="Rectangle 4"/>
          <p:cNvSpPr/>
          <p:nvPr/>
        </p:nvSpPr>
        <p:spPr>
          <a:xfrm>
            <a:off x="5802854" y="2897933"/>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5773257" y="3647544"/>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111600" y="3664621"/>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5145455" y="5267882"/>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443601" y="5285300"/>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3325344" y="2915807"/>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4109662" y="4466768"/>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3300677" y="4474397"/>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149097" y="5299041"/>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025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0" y="1905000"/>
            <a:ext cx="2667000" cy="2677656"/>
          </a:xfrm>
          <a:prstGeom prst="rect">
            <a:avLst/>
          </a:prstGeom>
        </p:spPr>
        <p:txBody>
          <a:bodyPr wrap="square">
            <a:spAutoFit/>
          </a:bodyPr>
          <a:lstStyle/>
          <a:p>
            <a:r>
              <a:rPr lang="en-US" sz="2400" kern="0" dirty="0">
                <a:solidFill>
                  <a:schemeClr val="tx2">
                    <a:lumMod val="60000"/>
                    <a:lumOff val="40000"/>
                  </a:schemeClr>
                </a:solidFill>
              </a:rPr>
              <a:t>Model chooses 25% and correctly finds half of low ratings.</a:t>
            </a:r>
          </a:p>
          <a:p>
            <a:endParaRPr lang="en-US" sz="2400" kern="0" dirty="0">
              <a:solidFill>
                <a:schemeClr val="tx2">
                  <a:lumMod val="60000"/>
                  <a:lumOff val="40000"/>
                </a:schemeClr>
              </a:solidFill>
            </a:endParaRPr>
          </a:p>
          <a:p>
            <a:r>
              <a:rPr lang="en-US" sz="2400" kern="0" dirty="0">
                <a:solidFill>
                  <a:schemeClr val="tx2">
                    <a:lumMod val="60000"/>
                    <a:lumOff val="40000"/>
                  </a:schemeClr>
                </a:solidFill>
              </a:rPr>
              <a:t>Average rating of chosen is 8.5</a:t>
            </a:r>
          </a:p>
        </p:txBody>
      </p:sp>
      <p:sp>
        <p:nvSpPr>
          <p:cNvPr id="8" name="Title 1"/>
          <p:cNvSpPr>
            <a:spLocks noGrp="1"/>
          </p:cNvSpPr>
          <p:nvPr>
            <p:ph type="title"/>
          </p:nvPr>
        </p:nvSpPr>
        <p:spPr>
          <a:xfrm>
            <a:off x="18611" y="-70119"/>
            <a:ext cx="5029200" cy="1371600"/>
          </a:xfrm>
        </p:spPr>
        <p:txBody>
          <a:bodyPr/>
          <a:lstStyle/>
          <a:p>
            <a:pPr algn="ctr"/>
            <a:r>
              <a:rPr lang="en-US" sz="3200" dirty="0"/>
              <a:t>Best In-Facility Data Predictors</a:t>
            </a:r>
            <a:endParaRPr lang="en-US" sz="3200" dirty="0">
              <a:latin typeface="Calibri" panose="020F0502020204030204" pitchFamily="34" charset="0"/>
              <a:cs typeface="Calibri" panose="020F0502020204030204" pitchFamily="34" charset="0"/>
            </a:endParaRPr>
          </a:p>
        </p:txBody>
      </p:sp>
      <p:sp>
        <p:nvSpPr>
          <p:cNvPr id="7" name="Rectangle 6"/>
          <p:cNvSpPr/>
          <p:nvPr/>
        </p:nvSpPr>
        <p:spPr>
          <a:xfrm>
            <a:off x="2209800" y="2667000"/>
            <a:ext cx="4655456" cy="3581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3"/>
          <a:stretch>
            <a:fillRect/>
          </a:stretch>
        </p:blipFill>
        <p:spPr>
          <a:xfrm>
            <a:off x="3311339" y="5251455"/>
            <a:ext cx="838200" cy="819019"/>
          </a:xfrm>
          <a:prstGeom prst="rect">
            <a:avLst/>
          </a:prstGeom>
        </p:spPr>
      </p:pic>
      <p:pic>
        <p:nvPicPr>
          <p:cNvPr id="30" name="Picture 29"/>
          <p:cNvPicPr>
            <a:picLocks noChangeAspect="1"/>
          </p:cNvPicPr>
          <p:nvPr/>
        </p:nvPicPr>
        <p:blipFill>
          <a:blip r:embed="rId4"/>
          <a:stretch>
            <a:fillRect/>
          </a:stretch>
        </p:blipFill>
        <p:spPr>
          <a:xfrm>
            <a:off x="3288558" y="3696946"/>
            <a:ext cx="807060" cy="788948"/>
          </a:xfrm>
          <a:prstGeom prst="rect">
            <a:avLst/>
          </a:prstGeom>
        </p:spPr>
      </p:pic>
      <p:pic>
        <p:nvPicPr>
          <p:cNvPr id="31" name="Picture 30"/>
          <p:cNvPicPr>
            <a:picLocks noChangeAspect="1"/>
          </p:cNvPicPr>
          <p:nvPr/>
        </p:nvPicPr>
        <p:blipFill>
          <a:blip r:embed="rId3"/>
          <a:stretch>
            <a:fillRect/>
          </a:stretch>
        </p:blipFill>
        <p:spPr>
          <a:xfrm>
            <a:off x="2492970" y="2877928"/>
            <a:ext cx="853010" cy="819019"/>
          </a:xfrm>
          <a:prstGeom prst="rect">
            <a:avLst/>
          </a:prstGeom>
        </p:spPr>
      </p:pic>
      <p:pic>
        <p:nvPicPr>
          <p:cNvPr id="32" name="Picture 31"/>
          <p:cNvPicPr>
            <a:picLocks noChangeAspect="1"/>
          </p:cNvPicPr>
          <p:nvPr/>
        </p:nvPicPr>
        <p:blipFill>
          <a:blip r:embed="rId3"/>
          <a:stretch>
            <a:fillRect/>
          </a:stretch>
        </p:blipFill>
        <p:spPr>
          <a:xfrm>
            <a:off x="5791201" y="5259018"/>
            <a:ext cx="789749" cy="819019"/>
          </a:xfrm>
          <a:prstGeom prst="rect">
            <a:avLst/>
          </a:prstGeom>
        </p:spPr>
      </p:pic>
      <p:pic>
        <p:nvPicPr>
          <p:cNvPr id="33" name="Picture 32"/>
          <p:cNvPicPr>
            <a:picLocks noChangeAspect="1"/>
          </p:cNvPicPr>
          <p:nvPr/>
        </p:nvPicPr>
        <p:blipFill>
          <a:blip r:embed="rId3"/>
          <a:stretch>
            <a:fillRect/>
          </a:stretch>
        </p:blipFill>
        <p:spPr>
          <a:xfrm>
            <a:off x="4154560" y="2897933"/>
            <a:ext cx="838200" cy="819019"/>
          </a:xfrm>
          <a:prstGeom prst="rect">
            <a:avLst/>
          </a:prstGeom>
        </p:spPr>
      </p:pic>
      <p:pic>
        <p:nvPicPr>
          <p:cNvPr id="34" name="Picture 33"/>
          <p:cNvPicPr>
            <a:picLocks noChangeAspect="1"/>
          </p:cNvPicPr>
          <p:nvPr/>
        </p:nvPicPr>
        <p:blipFill>
          <a:blip r:embed="rId3"/>
          <a:stretch>
            <a:fillRect/>
          </a:stretch>
        </p:blipFill>
        <p:spPr>
          <a:xfrm>
            <a:off x="4812337" y="4472661"/>
            <a:ext cx="912754" cy="819019"/>
          </a:xfrm>
          <a:prstGeom prst="rect">
            <a:avLst/>
          </a:prstGeom>
        </p:spPr>
      </p:pic>
      <p:pic>
        <p:nvPicPr>
          <p:cNvPr id="35" name="Picture 34"/>
          <p:cNvPicPr>
            <a:picLocks noChangeAspect="1"/>
          </p:cNvPicPr>
          <p:nvPr/>
        </p:nvPicPr>
        <p:blipFill>
          <a:blip r:embed="rId3"/>
          <a:stretch>
            <a:fillRect/>
          </a:stretch>
        </p:blipFill>
        <p:spPr>
          <a:xfrm>
            <a:off x="5725091" y="4479208"/>
            <a:ext cx="838200" cy="819019"/>
          </a:xfrm>
          <a:prstGeom prst="rect">
            <a:avLst/>
          </a:prstGeom>
        </p:spPr>
      </p:pic>
      <p:pic>
        <p:nvPicPr>
          <p:cNvPr id="36" name="Picture 35"/>
          <p:cNvPicPr>
            <a:picLocks noChangeAspect="1"/>
          </p:cNvPicPr>
          <p:nvPr/>
        </p:nvPicPr>
        <p:blipFill>
          <a:blip r:embed="rId3"/>
          <a:stretch>
            <a:fillRect/>
          </a:stretch>
        </p:blipFill>
        <p:spPr>
          <a:xfrm>
            <a:off x="4019320" y="4487649"/>
            <a:ext cx="838200" cy="819019"/>
          </a:xfrm>
          <a:prstGeom prst="rect">
            <a:avLst/>
          </a:prstGeom>
        </p:spPr>
      </p:pic>
      <p:pic>
        <p:nvPicPr>
          <p:cNvPr id="37" name="Picture 36"/>
          <p:cNvPicPr>
            <a:picLocks noChangeAspect="1"/>
          </p:cNvPicPr>
          <p:nvPr/>
        </p:nvPicPr>
        <p:blipFill>
          <a:blip r:embed="rId3"/>
          <a:stretch>
            <a:fillRect/>
          </a:stretch>
        </p:blipFill>
        <p:spPr>
          <a:xfrm>
            <a:off x="5791200" y="2891246"/>
            <a:ext cx="804436" cy="819019"/>
          </a:xfrm>
          <a:prstGeom prst="rect">
            <a:avLst/>
          </a:prstGeom>
        </p:spPr>
      </p:pic>
      <p:pic>
        <p:nvPicPr>
          <p:cNvPr id="38" name="Picture 37"/>
          <p:cNvPicPr>
            <a:picLocks noChangeAspect="1"/>
          </p:cNvPicPr>
          <p:nvPr/>
        </p:nvPicPr>
        <p:blipFill>
          <a:blip r:embed="rId3"/>
          <a:stretch>
            <a:fillRect/>
          </a:stretch>
        </p:blipFill>
        <p:spPr>
          <a:xfrm>
            <a:off x="4095618" y="3666877"/>
            <a:ext cx="804930" cy="819019"/>
          </a:xfrm>
          <a:prstGeom prst="rect">
            <a:avLst/>
          </a:prstGeom>
        </p:spPr>
      </p:pic>
      <p:pic>
        <p:nvPicPr>
          <p:cNvPr id="39" name="Picture 38"/>
          <p:cNvPicPr>
            <a:picLocks noChangeAspect="1"/>
          </p:cNvPicPr>
          <p:nvPr/>
        </p:nvPicPr>
        <p:blipFill>
          <a:blip r:embed="rId3"/>
          <a:stretch>
            <a:fillRect/>
          </a:stretch>
        </p:blipFill>
        <p:spPr>
          <a:xfrm>
            <a:off x="4987916" y="2895601"/>
            <a:ext cx="803284" cy="819019"/>
          </a:xfrm>
          <a:prstGeom prst="rect">
            <a:avLst/>
          </a:prstGeom>
        </p:spPr>
      </p:pic>
      <p:pic>
        <p:nvPicPr>
          <p:cNvPr id="40" name="Picture 39"/>
          <p:cNvPicPr>
            <a:picLocks noChangeAspect="1"/>
          </p:cNvPicPr>
          <p:nvPr/>
        </p:nvPicPr>
        <p:blipFill>
          <a:blip r:embed="rId3"/>
          <a:stretch>
            <a:fillRect/>
          </a:stretch>
        </p:blipFill>
        <p:spPr>
          <a:xfrm>
            <a:off x="2438873" y="5255075"/>
            <a:ext cx="894247" cy="819019"/>
          </a:xfrm>
          <a:prstGeom prst="rect">
            <a:avLst/>
          </a:prstGeom>
        </p:spPr>
      </p:pic>
      <p:pic>
        <p:nvPicPr>
          <p:cNvPr id="41" name="Picture 40"/>
          <p:cNvPicPr>
            <a:picLocks noChangeAspect="1"/>
          </p:cNvPicPr>
          <p:nvPr/>
        </p:nvPicPr>
        <p:blipFill>
          <a:blip r:embed="rId3"/>
          <a:stretch>
            <a:fillRect/>
          </a:stretch>
        </p:blipFill>
        <p:spPr>
          <a:xfrm>
            <a:off x="5742749" y="3664621"/>
            <a:ext cx="838200" cy="819019"/>
          </a:xfrm>
          <a:prstGeom prst="rect">
            <a:avLst/>
          </a:prstGeom>
        </p:spPr>
      </p:pic>
      <p:pic>
        <p:nvPicPr>
          <p:cNvPr id="42" name="Picture 41"/>
          <p:cNvPicPr>
            <a:picLocks noChangeAspect="1"/>
          </p:cNvPicPr>
          <p:nvPr/>
        </p:nvPicPr>
        <p:blipFill>
          <a:blip r:embed="rId3"/>
          <a:stretch>
            <a:fillRect/>
          </a:stretch>
        </p:blipFill>
        <p:spPr>
          <a:xfrm>
            <a:off x="5047811" y="5263450"/>
            <a:ext cx="838200" cy="819019"/>
          </a:xfrm>
          <a:prstGeom prst="rect">
            <a:avLst/>
          </a:prstGeom>
        </p:spPr>
      </p:pic>
      <p:pic>
        <p:nvPicPr>
          <p:cNvPr id="43" name="Picture 42"/>
          <p:cNvPicPr>
            <a:picLocks noChangeAspect="1"/>
          </p:cNvPicPr>
          <p:nvPr/>
        </p:nvPicPr>
        <p:blipFill>
          <a:blip r:embed="rId3"/>
          <a:stretch>
            <a:fillRect/>
          </a:stretch>
        </p:blipFill>
        <p:spPr>
          <a:xfrm>
            <a:off x="2438872" y="4483640"/>
            <a:ext cx="838200" cy="819019"/>
          </a:xfrm>
          <a:prstGeom prst="rect">
            <a:avLst/>
          </a:prstGeom>
        </p:spPr>
      </p:pic>
      <p:pic>
        <p:nvPicPr>
          <p:cNvPr id="44" name="Picture 43"/>
          <p:cNvPicPr>
            <a:picLocks noChangeAspect="1"/>
          </p:cNvPicPr>
          <p:nvPr/>
        </p:nvPicPr>
        <p:blipFill>
          <a:blip r:embed="rId3"/>
          <a:stretch>
            <a:fillRect/>
          </a:stretch>
        </p:blipFill>
        <p:spPr>
          <a:xfrm>
            <a:off x="4889862" y="3666876"/>
            <a:ext cx="838200" cy="819019"/>
          </a:xfrm>
          <a:prstGeom prst="rect">
            <a:avLst/>
          </a:prstGeom>
        </p:spPr>
      </p:pic>
      <p:pic>
        <p:nvPicPr>
          <p:cNvPr id="45" name="Picture 44"/>
          <p:cNvPicPr>
            <a:picLocks noChangeAspect="1"/>
          </p:cNvPicPr>
          <p:nvPr/>
        </p:nvPicPr>
        <p:blipFill>
          <a:blip r:embed="rId3"/>
          <a:stretch>
            <a:fillRect/>
          </a:stretch>
        </p:blipFill>
        <p:spPr>
          <a:xfrm>
            <a:off x="3269331" y="4491269"/>
            <a:ext cx="838200" cy="819019"/>
          </a:xfrm>
          <a:prstGeom prst="rect">
            <a:avLst/>
          </a:prstGeom>
        </p:spPr>
      </p:pic>
      <p:pic>
        <p:nvPicPr>
          <p:cNvPr id="46" name="Picture 45"/>
          <p:cNvPicPr>
            <a:picLocks noChangeAspect="1"/>
          </p:cNvPicPr>
          <p:nvPr/>
        </p:nvPicPr>
        <p:blipFill>
          <a:blip r:embed="rId3"/>
          <a:stretch>
            <a:fillRect/>
          </a:stretch>
        </p:blipFill>
        <p:spPr>
          <a:xfrm>
            <a:off x="3331170" y="2877928"/>
            <a:ext cx="838200" cy="819019"/>
          </a:xfrm>
          <a:prstGeom prst="rect">
            <a:avLst/>
          </a:prstGeom>
        </p:spPr>
      </p:pic>
      <p:pic>
        <p:nvPicPr>
          <p:cNvPr id="47" name="Picture 46"/>
          <p:cNvPicPr>
            <a:picLocks noChangeAspect="1"/>
          </p:cNvPicPr>
          <p:nvPr/>
        </p:nvPicPr>
        <p:blipFill>
          <a:blip r:embed="rId3"/>
          <a:stretch>
            <a:fillRect/>
          </a:stretch>
        </p:blipFill>
        <p:spPr>
          <a:xfrm>
            <a:off x="2464401" y="3656992"/>
            <a:ext cx="838200" cy="819019"/>
          </a:xfrm>
          <a:prstGeom prst="rect">
            <a:avLst/>
          </a:prstGeom>
        </p:spPr>
      </p:pic>
      <p:pic>
        <p:nvPicPr>
          <p:cNvPr id="48" name="Picture 47"/>
          <p:cNvPicPr>
            <a:picLocks noChangeAspect="1"/>
          </p:cNvPicPr>
          <p:nvPr/>
        </p:nvPicPr>
        <p:blipFill>
          <a:blip r:embed="rId4"/>
          <a:stretch>
            <a:fillRect/>
          </a:stretch>
        </p:blipFill>
        <p:spPr>
          <a:xfrm>
            <a:off x="4127316" y="5289795"/>
            <a:ext cx="900710" cy="797550"/>
          </a:xfrm>
          <a:prstGeom prst="rect">
            <a:avLst/>
          </a:prstGeom>
        </p:spPr>
      </p:pic>
      <p:sp>
        <p:nvSpPr>
          <p:cNvPr id="5" name="Rectangle 4"/>
          <p:cNvSpPr/>
          <p:nvPr/>
        </p:nvSpPr>
        <p:spPr>
          <a:xfrm>
            <a:off x="5802854" y="2897933"/>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5773257" y="3647544"/>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111600" y="3664621"/>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3300677" y="4474397"/>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149097" y="5299041"/>
            <a:ext cx="806893" cy="723845"/>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244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124097"/>
            <a:ext cx="4114800" cy="1371600"/>
          </a:xfrm>
        </p:spPr>
        <p:txBody>
          <a:bodyPr/>
          <a:lstStyle/>
          <a:p>
            <a:pPr algn="ctr"/>
            <a:r>
              <a:rPr lang="en-US" sz="3200" dirty="0">
                <a:solidFill>
                  <a:schemeClr val="tx2">
                    <a:lumMod val="60000"/>
                    <a:lumOff val="40000"/>
                  </a:schemeClr>
                </a:solidFill>
              </a:rPr>
              <a:t>Predictors with Many Levels</a:t>
            </a:r>
            <a:endParaRPr lang="en-US" sz="32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3810000" y="3953685"/>
            <a:ext cx="5859516" cy="2102287"/>
          </a:xfrm>
          <a:prstGeom prst="rect">
            <a:avLst/>
          </a:prstGeom>
          <a:effectLst>
            <a:outerShdw blurRad="50800" dist="38100" dir="2700000" algn="tl" rotWithShape="0">
              <a:prstClr val="black">
                <a:alpha val="40000"/>
              </a:prstClr>
            </a:outerShdw>
          </a:effectLst>
        </p:spPr>
      </p:pic>
      <p:sp>
        <p:nvSpPr>
          <p:cNvPr id="10" name="Rectangle 9"/>
          <p:cNvSpPr/>
          <p:nvPr/>
        </p:nvSpPr>
        <p:spPr>
          <a:xfrm>
            <a:off x="2052812" y="1645360"/>
            <a:ext cx="4267200" cy="2308324"/>
          </a:xfrm>
          <a:prstGeom prst="rect">
            <a:avLst/>
          </a:prstGeom>
        </p:spPr>
        <p:txBody>
          <a:bodyPr wrap="square">
            <a:spAutoFit/>
          </a:bodyPr>
          <a:lstStyle/>
          <a:p>
            <a:pPr marL="342900" indent="-342900">
              <a:buFont typeface="Arial" panose="020B0604020202020204" pitchFamily="34" charset="0"/>
              <a:buChar char="•"/>
            </a:pPr>
            <a:r>
              <a:rPr lang="en-US" sz="2400" kern="0" dirty="0">
                <a:solidFill>
                  <a:schemeClr val="tx2">
                    <a:lumMod val="60000"/>
                    <a:lumOff val="40000"/>
                  </a:schemeClr>
                </a:solidFill>
              </a:rPr>
              <a:t>Predictors with many levels may not be useful with regression models.</a:t>
            </a:r>
          </a:p>
          <a:p>
            <a:pPr marL="342900" indent="-342900">
              <a:buFont typeface="Arial" panose="020B0604020202020204" pitchFamily="34" charset="0"/>
              <a:buChar char="•"/>
            </a:pPr>
            <a:endParaRPr lang="en-US" sz="2400"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Use confidence interval for sample mean</a:t>
            </a:r>
            <a:endParaRPr lang="en-US" sz="2000" kern="0" dirty="0">
              <a:solidFill>
                <a:schemeClr val="tx2">
                  <a:lumMod val="60000"/>
                  <a:lumOff val="40000"/>
                </a:schemeClr>
              </a:solidFill>
            </a:endParaRPr>
          </a:p>
        </p:txBody>
      </p:sp>
    </p:spTree>
    <p:extLst>
      <p:ext uri="{BB962C8B-B14F-4D97-AF65-F5344CB8AC3E}">
        <p14:creationId xmlns:p14="http://schemas.microsoft.com/office/powerpoint/2010/main" val="181013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http://tristatenrc.org/portals/5/images/Collage_REV_LOGO%20May2010.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14400"/>
            <a:ext cx="907728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4992" y="3124200"/>
            <a:ext cx="1897433" cy="1657350"/>
          </a:xfrm>
          <a:prstGeom prst="rect">
            <a:avLst/>
          </a:prstGeom>
        </p:spPr>
      </p:pic>
    </p:spTree>
    <p:extLst>
      <p:ext uri="{BB962C8B-B14F-4D97-AF65-F5344CB8AC3E}">
        <p14:creationId xmlns:p14="http://schemas.microsoft.com/office/powerpoint/2010/main" val="405946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0214" y="-121119"/>
            <a:ext cx="7696200" cy="1143000"/>
          </a:xfrm>
        </p:spPr>
        <p:txBody>
          <a:bodyPr>
            <a:normAutofit/>
          </a:bodyPr>
          <a:lstStyle/>
          <a:p>
            <a:r>
              <a:rPr lang="en-US" sz="3200" dirty="0"/>
              <a:t>Putting It To Work</a:t>
            </a:r>
          </a:p>
        </p:txBody>
      </p:sp>
      <p:pic>
        <p:nvPicPr>
          <p:cNvPr id="4" name="Picture 2" descr="C:\Users\7689\AppData\Local\Microsoft\Windows\Temporary Internet Files\Content.Outlook\NU64QOHQ\Health_Button.jpg"/>
          <p:cNvPicPr>
            <a:picLocks noChangeAspect="1" noChangeArrowheads="1"/>
          </p:cNvPicPr>
          <p:nvPr/>
        </p:nvPicPr>
        <p:blipFill>
          <a:blip r:embed="rId3"/>
          <a:stretch>
            <a:fillRect/>
          </a:stretch>
        </p:blipFill>
        <p:spPr>
          <a:xfrm>
            <a:off x="7190520" y="4343400"/>
            <a:ext cx="915894" cy="1959778"/>
          </a:xfrm>
          <a:prstGeom prst="rect">
            <a:avLst/>
          </a:prstGeom>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553471" y="1021881"/>
            <a:ext cx="6172200" cy="4431983"/>
          </a:xfrm>
          <a:prstGeom prst="rect">
            <a:avLst/>
          </a:prstGeom>
        </p:spPr>
        <p:txBody>
          <a:bodyPr wrap="square">
            <a:spAutoFit/>
          </a:bodyPr>
          <a:lstStyle/>
          <a:p>
            <a:endParaRPr lang="en-US" sz="2400" kern="0" dirty="0">
              <a:solidFill>
                <a:schemeClr val="tx2">
                  <a:lumMod val="60000"/>
                  <a:lumOff val="40000"/>
                </a:schemeClr>
              </a:solidFill>
            </a:endParaRPr>
          </a:p>
          <a:p>
            <a:pPr marL="342900" indent="-342900">
              <a:buFont typeface="Arial" panose="020B0604020202020204" pitchFamily="34" charset="0"/>
              <a:buChar char="•"/>
            </a:pPr>
            <a:endParaRPr lang="en-US" sz="2400" kern="0" dirty="0">
              <a:solidFill>
                <a:schemeClr val="tx2">
                  <a:lumMod val="60000"/>
                  <a:lumOff val="40000"/>
                </a:schemeClr>
              </a:solidFill>
            </a:endParaRPr>
          </a:p>
          <a:p>
            <a:pPr marL="800100" lvl="1" indent="-342900">
              <a:buFont typeface="Arial" panose="020B0604020202020204" pitchFamily="34" charset="0"/>
              <a:buChar char="•"/>
            </a:pPr>
            <a:r>
              <a:rPr lang="en-US" sz="2400" kern="0" dirty="0">
                <a:solidFill>
                  <a:schemeClr val="tx2">
                    <a:lumMod val="60000"/>
                    <a:lumOff val="40000"/>
                  </a:schemeClr>
                </a:solidFill>
              </a:rPr>
              <a:t>Patient Experience Team</a:t>
            </a:r>
          </a:p>
          <a:p>
            <a:pPr marL="800100" lvl="1" indent="-342900">
              <a:buFont typeface="Arial" panose="020B0604020202020204" pitchFamily="34" charset="0"/>
              <a:buChar char="•"/>
            </a:pPr>
            <a:endParaRPr lang="en-US" sz="2400" kern="0" dirty="0">
              <a:solidFill>
                <a:schemeClr val="tx2">
                  <a:lumMod val="60000"/>
                  <a:lumOff val="40000"/>
                </a:schemeClr>
              </a:solidFill>
            </a:endParaRPr>
          </a:p>
          <a:p>
            <a:pPr marL="800100" lvl="1" indent="-342900">
              <a:buFont typeface="Arial" panose="020B0604020202020204" pitchFamily="34" charset="0"/>
              <a:buChar char="•"/>
            </a:pPr>
            <a:r>
              <a:rPr lang="en-US" sz="2400" kern="0" dirty="0">
                <a:solidFill>
                  <a:schemeClr val="tx2">
                    <a:lumMod val="60000"/>
                    <a:lumOff val="40000"/>
                  </a:schemeClr>
                </a:solidFill>
              </a:rPr>
              <a:t>Partners in Care Committee</a:t>
            </a:r>
          </a:p>
          <a:p>
            <a:pPr marL="800100" lvl="1" indent="-342900">
              <a:buFont typeface="Arial" panose="020B0604020202020204" pitchFamily="34" charset="0"/>
              <a:buChar char="•"/>
            </a:pPr>
            <a:endParaRPr lang="en-US" sz="2400" kern="0" dirty="0">
              <a:solidFill>
                <a:schemeClr val="tx2">
                  <a:lumMod val="60000"/>
                  <a:lumOff val="40000"/>
                </a:schemeClr>
              </a:solidFill>
            </a:endParaRPr>
          </a:p>
          <a:p>
            <a:pPr marL="800100" lvl="1" indent="-342900">
              <a:buFont typeface="Arial" panose="020B0604020202020204" pitchFamily="34" charset="0"/>
              <a:buChar char="•"/>
            </a:pPr>
            <a:r>
              <a:rPr lang="en-US" sz="2400" kern="0" dirty="0">
                <a:solidFill>
                  <a:schemeClr val="tx2">
                    <a:lumMod val="60000"/>
                    <a:lumOff val="40000"/>
                  </a:schemeClr>
                </a:solidFill>
              </a:rPr>
              <a:t>Patient Interaction Solution</a:t>
            </a:r>
          </a:p>
          <a:p>
            <a:pPr marL="800100" lvl="1" indent="-342900">
              <a:buFont typeface="Arial" panose="020B0604020202020204" pitchFamily="34" charset="0"/>
              <a:buChar char="•"/>
            </a:pPr>
            <a:endParaRPr lang="en-US" sz="2400" kern="0" dirty="0">
              <a:solidFill>
                <a:schemeClr val="tx2">
                  <a:lumMod val="60000"/>
                  <a:lumOff val="40000"/>
                </a:schemeClr>
              </a:solidFill>
            </a:endParaRPr>
          </a:p>
          <a:p>
            <a:pPr marL="800100" lvl="1" indent="-342900">
              <a:buFont typeface="Arial" panose="020B0604020202020204" pitchFamily="34" charset="0"/>
              <a:buChar char="•"/>
            </a:pPr>
            <a:r>
              <a:rPr lang="en-US" sz="2400" kern="0" dirty="0">
                <a:solidFill>
                  <a:schemeClr val="tx2">
                    <a:lumMod val="60000"/>
                    <a:lumOff val="40000"/>
                  </a:schemeClr>
                </a:solidFill>
              </a:rPr>
              <a:t>Looking at Epic’s Predictive Model Platform to make responses available.</a:t>
            </a:r>
          </a:p>
          <a:p>
            <a:pPr marL="800100" lvl="1" indent="-342900">
              <a:buFont typeface="Arial" panose="020B0604020202020204" pitchFamily="34" charset="0"/>
              <a:buChar char="•"/>
            </a:pPr>
            <a:endParaRPr lang="en-US" sz="2400" kern="0" dirty="0">
              <a:solidFill>
                <a:schemeClr val="tx2">
                  <a:lumMod val="60000"/>
                  <a:lumOff val="40000"/>
                </a:schemeClr>
              </a:solidFill>
            </a:endParaRPr>
          </a:p>
          <a:p>
            <a:pPr lvl="2"/>
            <a:endParaRPr lang="en-US" kern="0" dirty="0">
              <a:solidFill>
                <a:schemeClr val="tx2">
                  <a:lumMod val="60000"/>
                  <a:lumOff val="40000"/>
                </a:schemeClr>
              </a:solidFill>
            </a:endParaRPr>
          </a:p>
        </p:txBody>
      </p:sp>
      <p:pic>
        <p:nvPicPr>
          <p:cNvPr id="9" name="Picture 8"/>
          <p:cNvPicPr>
            <a:picLocks noChangeAspect="1"/>
          </p:cNvPicPr>
          <p:nvPr/>
        </p:nvPicPr>
        <p:blipFill>
          <a:blip r:embed="rId4"/>
          <a:stretch>
            <a:fillRect/>
          </a:stretch>
        </p:blipFill>
        <p:spPr>
          <a:xfrm>
            <a:off x="6889186" y="1440558"/>
            <a:ext cx="1546784" cy="1981200"/>
          </a:xfrm>
          <a:prstGeom prst="rect">
            <a:avLst/>
          </a:prstGeom>
        </p:spPr>
      </p:pic>
      <p:pic>
        <p:nvPicPr>
          <p:cNvPr id="5" name="Picture 4"/>
          <p:cNvPicPr>
            <a:picLocks noChangeAspect="1"/>
          </p:cNvPicPr>
          <p:nvPr/>
        </p:nvPicPr>
        <p:blipFill>
          <a:blip r:embed="rId5"/>
          <a:stretch>
            <a:fillRect/>
          </a:stretch>
        </p:blipFill>
        <p:spPr>
          <a:xfrm>
            <a:off x="8763000" y="3048000"/>
            <a:ext cx="2571959" cy="1720048"/>
          </a:xfrm>
          <a:prstGeom prst="rect">
            <a:avLst/>
          </a:prstGeom>
        </p:spPr>
      </p:pic>
    </p:spTree>
    <p:extLst>
      <p:ext uri="{BB962C8B-B14F-4D97-AF65-F5344CB8AC3E}">
        <p14:creationId xmlns:p14="http://schemas.microsoft.com/office/powerpoint/2010/main" val="1333003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7696200" cy="1143000"/>
          </a:xfrm>
        </p:spPr>
        <p:txBody>
          <a:bodyPr>
            <a:normAutofit/>
          </a:bodyPr>
          <a:lstStyle/>
          <a:p>
            <a:r>
              <a:rPr lang="en-US" sz="3200" dirty="0"/>
              <a:t>Lessons Learned</a:t>
            </a:r>
          </a:p>
        </p:txBody>
      </p:sp>
      <p:sp>
        <p:nvSpPr>
          <p:cNvPr id="8" name="Rectangle 7"/>
          <p:cNvSpPr/>
          <p:nvPr/>
        </p:nvSpPr>
        <p:spPr>
          <a:xfrm>
            <a:off x="1066800" y="1371600"/>
            <a:ext cx="5334000" cy="5324535"/>
          </a:xfrm>
          <a:prstGeom prst="rect">
            <a:avLst/>
          </a:prstGeom>
        </p:spPr>
        <p:txBody>
          <a:bodyPr wrap="square">
            <a:spAutoFit/>
          </a:bodyPr>
          <a:lstStyle/>
          <a:p>
            <a:pPr marL="342900" indent="-342900">
              <a:buFont typeface="Arial" panose="020B0604020202020204" pitchFamily="34" charset="0"/>
              <a:buChar char="•"/>
            </a:pPr>
            <a:r>
              <a:rPr lang="en-US" sz="2400" kern="0" dirty="0">
                <a:solidFill>
                  <a:schemeClr val="tx2">
                    <a:lumMod val="60000"/>
                    <a:lumOff val="40000"/>
                  </a:schemeClr>
                </a:solidFill>
              </a:rPr>
              <a:t>Predictors Vary By Organization</a:t>
            </a:r>
          </a:p>
          <a:p>
            <a:pPr marL="800100" lvl="1" indent="-342900">
              <a:buFont typeface="Arial" panose="020B0604020202020204" pitchFamily="34" charset="0"/>
              <a:buChar char="•"/>
            </a:pPr>
            <a:r>
              <a:rPr lang="en-US" sz="2000" kern="0" dirty="0">
                <a:solidFill>
                  <a:schemeClr val="tx2">
                    <a:lumMod val="60000"/>
                    <a:lumOff val="40000"/>
                  </a:schemeClr>
                </a:solidFill>
              </a:rPr>
              <a:t>Detailed survey questions are relevant across organizations:  Nursing Interaction &amp; Teamwork, etc.</a:t>
            </a:r>
          </a:p>
          <a:p>
            <a:pPr marL="800100" lvl="1" indent="-342900">
              <a:buFont typeface="Arial" panose="020B0604020202020204" pitchFamily="34" charset="0"/>
              <a:buChar char="•"/>
            </a:pPr>
            <a:r>
              <a:rPr lang="en-US" sz="2000" kern="0" dirty="0">
                <a:solidFill>
                  <a:schemeClr val="tx2">
                    <a:lumMod val="60000"/>
                    <a:lumOff val="40000"/>
                  </a:schemeClr>
                </a:solidFill>
              </a:rPr>
              <a:t>Epic In-Facility predictors vary. </a:t>
            </a:r>
          </a:p>
          <a:p>
            <a:pPr marL="800100" lvl="1" indent="-342900">
              <a:buFont typeface="Arial" panose="020B0604020202020204" pitchFamily="34" charset="0"/>
              <a:buChar char="•"/>
            </a:pPr>
            <a:endParaRPr lang="en-US" sz="2000"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Organization Change!</a:t>
            </a:r>
          </a:p>
          <a:p>
            <a:pPr marL="800100" lvl="1" indent="-342900">
              <a:buFont typeface="Arial" panose="020B0604020202020204" pitchFamily="34" charset="0"/>
              <a:buChar char="•"/>
            </a:pPr>
            <a:r>
              <a:rPr lang="en-US" sz="2000" kern="0" dirty="0">
                <a:solidFill>
                  <a:schemeClr val="tx2">
                    <a:lumMod val="60000"/>
                    <a:lumOff val="40000"/>
                  </a:schemeClr>
                </a:solidFill>
              </a:rPr>
              <a:t>Don’t look back too far.</a:t>
            </a:r>
          </a:p>
          <a:p>
            <a:pPr marL="800100" lvl="1" indent="-342900">
              <a:buFont typeface="Arial" panose="020B0604020202020204" pitchFamily="34" charset="0"/>
              <a:buChar char="•"/>
            </a:pPr>
            <a:r>
              <a:rPr lang="en-US" sz="2000" kern="0" dirty="0">
                <a:solidFill>
                  <a:schemeClr val="tx2">
                    <a:lumMod val="60000"/>
                    <a:lumOff val="40000"/>
                  </a:schemeClr>
                </a:solidFill>
              </a:rPr>
              <a:t>Recalibrate or rebuild models.</a:t>
            </a:r>
          </a:p>
          <a:p>
            <a:pPr marL="800100" lvl="1" indent="-342900">
              <a:buFont typeface="Arial" panose="020B0604020202020204" pitchFamily="34" charset="0"/>
              <a:buChar char="•"/>
            </a:pPr>
            <a:endParaRPr lang="en-US" sz="2000"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Predicting Is Challenging but Rewarding</a:t>
            </a:r>
          </a:p>
          <a:p>
            <a:pPr lvl="1"/>
            <a:r>
              <a:rPr lang="en-US" sz="2000" kern="0" dirty="0">
                <a:solidFill>
                  <a:schemeClr val="tx2">
                    <a:lumMod val="60000"/>
                    <a:lumOff val="40000"/>
                  </a:schemeClr>
                </a:solidFill>
              </a:rPr>
              <a:t> </a:t>
            </a:r>
          </a:p>
          <a:p>
            <a:pPr marL="800100" lvl="1" indent="-342900">
              <a:buFont typeface="Arial" panose="020B0604020202020204" pitchFamily="34" charset="0"/>
              <a:buChar char="•"/>
            </a:pPr>
            <a:endParaRPr lang="en-US" sz="2000" kern="0" dirty="0">
              <a:solidFill>
                <a:schemeClr val="tx2">
                  <a:lumMod val="60000"/>
                  <a:lumOff val="40000"/>
                </a:schemeClr>
              </a:solidFill>
            </a:endParaRPr>
          </a:p>
          <a:p>
            <a:pPr lvl="1"/>
            <a:endParaRPr lang="en-US" sz="2000" kern="0" dirty="0">
              <a:solidFill>
                <a:schemeClr val="tx2">
                  <a:lumMod val="60000"/>
                  <a:lumOff val="40000"/>
                </a:schemeClr>
              </a:solidFill>
            </a:endParaRPr>
          </a:p>
          <a:p>
            <a:pPr marL="342900" indent="-342900">
              <a:buFont typeface="Arial" panose="020B0604020202020204" pitchFamily="34" charset="0"/>
              <a:buChar char="•"/>
            </a:pPr>
            <a:endParaRPr lang="en-US" sz="2400" kern="0"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6934200" y="2971800"/>
            <a:ext cx="3409950" cy="1638300"/>
          </a:xfrm>
          <a:prstGeom prst="rect">
            <a:avLst/>
          </a:prstGeom>
        </p:spPr>
      </p:pic>
    </p:spTree>
    <p:extLst>
      <p:ext uri="{BB962C8B-B14F-4D97-AF65-F5344CB8AC3E}">
        <p14:creationId xmlns:p14="http://schemas.microsoft.com/office/powerpoint/2010/main" val="278608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rot="20504966">
            <a:off x="3645340" y="943685"/>
            <a:ext cx="3657600" cy="3429000"/>
          </a:xfrm>
        </p:spPr>
        <p:txBody>
          <a:bodyPr/>
          <a:lstStyle/>
          <a:p>
            <a:pPr marL="457200" indent="-457200" algn="ctr">
              <a:buFont typeface="Arial" panose="020B0604020202020204" pitchFamily="34" charset="0"/>
              <a:buChar char="•"/>
            </a:pPr>
            <a:endParaRPr lang="en-US" sz="1800" dirty="0">
              <a:solidFill>
                <a:schemeClr val="tx1"/>
              </a:solidFill>
              <a:latin typeface="Script MT Bold" panose="03040602040607080904" pitchFamily="66" charset="0"/>
            </a:endParaRPr>
          </a:p>
          <a:p>
            <a:pPr marL="457200" indent="-457200" algn="ctr">
              <a:buFont typeface="Arial" panose="020B0604020202020204" pitchFamily="34" charset="0"/>
              <a:buChar char="•"/>
            </a:pPr>
            <a:endParaRPr lang="en-US" sz="1800" dirty="0">
              <a:solidFill>
                <a:schemeClr val="tx1"/>
              </a:solidFill>
              <a:latin typeface="Script MT Bold" panose="03040602040607080904" pitchFamily="66" charset="0"/>
            </a:endParaRPr>
          </a:p>
          <a:p>
            <a:pPr marL="457200" indent="-457200" algn="ctr">
              <a:buFont typeface="Arial" panose="020B0604020202020204" pitchFamily="34" charset="0"/>
              <a:buChar char="•"/>
            </a:pPr>
            <a:endParaRPr lang="en-US" sz="1800" dirty="0">
              <a:solidFill>
                <a:schemeClr val="tx1"/>
              </a:solidFill>
              <a:latin typeface="Script MT Bold" panose="03040602040607080904" pitchFamily="66" charset="0"/>
            </a:endParaRPr>
          </a:p>
          <a:p>
            <a:pPr marL="457200" indent="-457200" algn="ctr">
              <a:buFont typeface="Arial" panose="020B0604020202020204" pitchFamily="34" charset="0"/>
              <a:buChar char="•"/>
            </a:pPr>
            <a:endParaRPr lang="en-US" sz="1800" dirty="0">
              <a:solidFill>
                <a:schemeClr val="tx1"/>
              </a:solidFill>
              <a:latin typeface="Script MT Bold" panose="03040602040607080904" pitchFamily="66" charset="0"/>
            </a:endParaRPr>
          </a:p>
          <a:p>
            <a:pPr marL="457200" indent="-457200" algn="ctr">
              <a:buFont typeface="Arial" panose="020B0604020202020204" pitchFamily="34" charset="0"/>
              <a:buChar char="•"/>
            </a:pPr>
            <a:endParaRPr lang="en-US" sz="1800" dirty="0">
              <a:solidFill>
                <a:schemeClr val="tx1"/>
              </a:solidFill>
              <a:latin typeface="Script MT Bold" panose="03040602040607080904" pitchFamily="66" charset="0"/>
            </a:endParaRPr>
          </a:p>
          <a:p>
            <a:pPr marL="0" indent="0" algn="ctr"/>
            <a:r>
              <a:rPr lang="en-US" sz="7200" i="1" dirty="0">
                <a:solidFill>
                  <a:srgbClr val="00B0F0"/>
                </a:solidFill>
                <a:latin typeface="Script MT Bold" panose="03040602040607080904" pitchFamily="66" charset="0"/>
              </a:rPr>
              <a:t>Thanks</a:t>
            </a:r>
            <a:r>
              <a:rPr lang="en-US" sz="7200" b="1" i="1" dirty="0">
                <a:solidFill>
                  <a:srgbClr val="00B0F0"/>
                </a:solidFill>
                <a:latin typeface="Script MT Bold" panose="03040602040607080904" pitchFamily="66" charset="0"/>
              </a:rPr>
              <a:t>!</a:t>
            </a:r>
          </a:p>
        </p:txBody>
      </p:sp>
      <p:sp>
        <p:nvSpPr>
          <p:cNvPr id="2" name="Rectangle 1"/>
          <p:cNvSpPr/>
          <p:nvPr/>
        </p:nvSpPr>
        <p:spPr>
          <a:xfrm>
            <a:off x="7162800" y="5791200"/>
            <a:ext cx="4572000" cy="369332"/>
          </a:xfrm>
          <a:prstGeom prst="rect">
            <a:avLst/>
          </a:prstGeom>
        </p:spPr>
        <p:txBody>
          <a:bodyPr>
            <a:spAutoFit/>
          </a:bodyPr>
          <a:lstStyle/>
          <a:p>
            <a:r>
              <a:rPr lang="en-US" kern="0" dirty="0">
                <a:solidFill>
                  <a:schemeClr val="tx2">
                    <a:lumMod val="60000"/>
                    <a:lumOff val="40000"/>
                  </a:schemeClr>
                </a:solidFill>
              </a:rPr>
              <a:t>jeff.gunderson@stelizabeth.com</a:t>
            </a:r>
          </a:p>
        </p:txBody>
      </p:sp>
    </p:spTree>
    <p:extLst>
      <p:ext uri="{BB962C8B-B14F-4D97-AF65-F5344CB8AC3E}">
        <p14:creationId xmlns:p14="http://schemas.microsoft.com/office/powerpoint/2010/main" val="57055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1929"/>
            <a:ext cx="5943600" cy="609600"/>
          </a:xfrm>
        </p:spPr>
        <p:txBody>
          <a:bodyPr/>
          <a:lstStyle/>
          <a:p>
            <a:pPr algn="ctr"/>
            <a:r>
              <a:rPr lang="en-US" sz="3200" dirty="0"/>
              <a:t>The Patient Experience</a:t>
            </a:r>
            <a:br>
              <a:rPr lang="en-US" sz="3200" dirty="0"/>
            </a:br>
            <a:r>
              <a:rPr lang="en-US" sz="3200" dirty="0"/>
              <a:t>Challenge</a:t>
            </a:r>
          </a:p>
        </p:txBody>
      </p:sp>
      <p:pic>
        <p:nvPicPr>
          <p:cNvPr id="5" name="Picture 4"/>
          <p:cNvPicPr>
            <a:picLocks noChangeAspect="1"/>
          </p:cNvPicPr>
          <p:nvPr/>
        </p:nvPicPr>
        <p:blipFill>
          <a:blip r:embed="rId3"/>
          <a:stretch>
            <a:fillRect/>
          </a:stretch>
        </p:blipFill>
        <p:spPr>
          <a:xfrm>
            <a:off x="4648200" y="3785546"/>
            <a:ext cx="5921922" cy="2768946"/>
          </a:xfrm>
          <a:prstGeom prst="rect">
            <a:avLst/>
          </a:prstGeom>
        </p:spPr>
      </p:pic>
      <p:pic>
        <p:nvPicPr>
          <p:cNvPr id="6" name="Picture 5"/>
          <p:cNvPicPr>
            <a:picLocks noChangeAspect="1"/>
          </p:cNvPicPr>
          <p:nvPr/>
        </p:nvPicPr>
        <p:blipFill>
          <a:blip r:embed="rId4"/>
          <a:stretch>
            <a:fillRect/>
          </a:stretch>
        </p:blipFill>
        <p:spPr>
          <a:xfrm>
            <a:off x="2133600" y="1676401"/>
            <a:ext cx="4310062" cy="3493619"/>
          </a:xfrm>
          <a:prstGeom prst="rect">
            <a:avLst/>
          </a:prstGeom>
        </p:spPr>
      </p:pic>
    </p:spTree>
    <p:extLst>
      <p:ext uri="{BB962C8B-B14F-4D97-AF65-F5344CB8AC3E}">
        <p14:creationId xmlns:p14="http://schemas.microsoft.com/office/powerpoint/2010/main" val="34837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549729"/>
            <a:ext cx="6991004" cy="3662541"/>
          </a:xfrm>
          <a:prstGeom prst="rect">
            <a:avLst/>
          </a:prstGeom>
        </p:spPr>
        <p:txBody>
          <a:bodyPr wrap="square">
            <a:spAutoFit/>
          </a:bodyPr>
          <a:lstStyle/>
          <a:p>
            <a:pPr marL="342900" indent="-342900">
              <a:buFont typeface="Arial" panose="020B0604020202020204" pitchFamily="34" charset="0"/>
              <a:buChar char="•"/>
            </a:pPr>
            <a:r>
              <a:rPr lang="en-US" sz="2400" kern="0" dirty="0">
                <a:solidFill>
                  <a:schemeClr val="tx2">
                    <a:lumMod val="60000"/>
                    <a:lumOff val="40000"/>
                  </a:schemeClr>
                </a:solidFill>
              </a:rPr>
              <a:t>Standardized inpatient survey covering hospital experience:</a:t>
            </a:r>
          </a:p>
          <a:p>
            <a:pPr marL="342900" indent="-342900">
              <a:buFont typeface="Arial" panose="020B0604020202020204" pitchFamily="34" charset="0"/>
              <a:buChar char="•"/>
            </a:pPr>
            <a:endParaRPr lang="en-US" sz="2400" kern="0" dirty="0">
              <a:solidFill>
                <a:schemeClr val="tx2">
                  <a:lumMod val="60000"/>
                  <a:lumOff val="40000"/>
                </a:schemeClr>
              </a:solidFill>
            </a:endParaRPr>
          </a:p>
          <a:p>
            <a:pPr marL="800100" lvl="1" indent="-342900">
              <a:buFont typeface="Arial" panose="020B0604020202020204" pitchFamily="34" charset="0"/>
              <a:buChar char="•"/>
            </a:pPr>
            <a:r>
              <a:rPr lang="en-US" sz="2000" kern="0" dirty="0">
                <a:solidFill>
                  <a:schemeClr val="tx2">
                    <a:lumMod val="60000"/>
                    <a:lumOff val="40000"/>
                  </a:schemeClr>
                </a:solidFill>
              </a:rPr>
              <a:t>Communications with doctors and nurses</a:t>
            </a:r>
          </a:p>
          <a:p>
            <a:pPr marL="800100" lvl="1" indent="-342900">
              <a:buFont typeface="Arial" panose="020B0604020202020204" pitchFamily="34" charset="0"/>
              <a:buChar char="•"/>
            </a:pPr>
            <a:r>
              <a:rPr lang="en-US" sz="2000" kern="0" dirty="0">
                <a:solidFill>
                  <a:schemeClr val="tx2">
                    <a:lumMod val="60000"/>
                    <a:lumOff val="40000"/>
                  </a:schemeClr>
                </a:solidFill>
              </a:rPr>
              <a:t>Responsiveness of staff</a:t>
            </a:r>
          </a:p>
          <a:p>
            <a:pPr marL="800100" lvl="1" indent="-342900">
              <a:buFont typeface="Arial" panose="020B0604020202020204" pitchFamily="34" charset="0"/>
              <a:buChar char="•"/>
            </a:pPr>
            <a:r>
              <a:rPr lang="en-US" sz="2000" kern="0" dirty="0">
                <a:solidFill>
                  <a:schemeClr val="tx2">
                    <a:lumMod val="60000"/>
                    <a:lumOff val="40000"/>
                  </a:schemeClr>
                </a:solidFill>
              </a:rPr>
              <a:t>Pain management</a:t>
            </a:r>
          </a:p>
          <a:p>
            <a:pPr marL="800100" lvl="1" indent="-342900">
              <a:buFont typeface="Arial" panose="020B0604020202020204" pitchFamily="34" charset="0"/>
              <a:buChar char="•"/>
            </a:pPr>
            <a:r>
              <a:rPr lang="en-US" sz="2000" kern="0" dirty="0">
                <a:solidFill>
                  <a:schemeClr val="tx2">
                    <a:lumMod val="60000"/>
                    <a:lumOff val="40000"/>
                  </a:schemeClr>
                </a:solidFill>
              </a:rPr>
              <a:t>Quietness</a:t>
            </a:r>
          </a:p>
          <a:p>
            <a:pPr marL="800100" lvl="1" indent="-342900">
              <a:buFont typeface="Arial" panose="020B0604020202020204" pitchFamily="34" charset="0"/>
              <a:buChar char="•"/>
            </a:pPr>
            <a:r>
              <a:rPr lang="en-US" sz="2000" kern="0" dirty="0">
                <a:solidFill>
                  <a:schemeClr val="tx2">
                    <a:lumMod val="60000"/>
                    <a:lumOff val="40000"/>
                  </a:schemeClr>
                </a:solidFill>
              </a:rPr>
              <a:t>Communications about new medications</a:t>
            </a:r>
          </a:p>
          <a:p>
            <a:pPr marL="800100" lvl="1" indent="-342900">
              <a:buFont typeface="Arial" panose="020B0604020202020204" pitchFamily="34" charset="0"/>
              <a:buChar char="•"/>
            </a:pPr>
            <a:r>
              <a:rPr lang="en-US" sz="2000" kern="0" dirty="0">
                <a:solidFill>
                  <a:schemeClr val="tx2">
                    <a:lumMod val="60000"/>
                    <a:lumOff val="40000"/>
                  </a:schemeClr>
                </a:solidFill>
              </a:rPr>
              <a:t>Discharge information</a:t>
            </a:r>
          </a:p>
          <a:p>
            <a:pPr marL="800100" lvl="1" indent="-342900">
              <a:buFont typeface="Arial" panose="020B0604020202020204" pitchFamily="34" charset="0"/>
              <a:buChar char="•"/>
            </a:pPr>
            <a:r>
              <a:rPr lang="en-US" sz="2000" kern="0" dirty="0">
                <a:solidFill>
                  <a:schemeClr val="tx2">
                    <a:lumMod val="60000"/>
                    <a:lumOff val="40000"/>
                  </a:schemeClr>
                </a:solidFill>
              </a:rPr>
              <a:t>Cleanliness</a:t>
            </a:r>
          </a:p>
          <a:p>
            <a:pPr marL="800100" lvl="1" indent="-342900">
              <a:buFont typeface="Arial" panose="020B0604020202020204" pitchFamily="34" charset="0"/>
              <a:buChar char="•"/>
            </a:pPr>
            <a:r>
              <a:rPr lang="en-US" sz="2000" kern="0" dirty="0">
                <a:solidFill>
                  <a:schemeClr val="tx2">
                    <a:lumMod val="60000"/>
                    <a:lumOff val="40000"/>
                  </a:schemeClr>
                </a:solidFill>
              </a:rPr>
              <a:t>Care transition</a:t>
            </a:r>
          </a:p>
        </p:txBody>
      </p:sp>
      <p:sp>
        <p:nvSpPr>
          <p:cNvPr id="8" name="Title 1"/>
          <p:cNvSpPr>
            <a:spLocks noGrp="1"/>
          </p:cNvSpPr>
          <p:nvPr>
            <p:ph type="title"/>
          </p:nvPr>
        </p:nvSpPr>
        <p:spPr>
          <a:xfrm>
            <a:off x="-457200" y="-79663"/>
            <a:ext cx="5029200" cy="1371600"/>
          </a:xfrm>
        </p:spPr>
        <p:txBody>
          <a:bodyPr/>
          <a:lstStyle/>
          <a:p>
            <a:pPr algn="ctr"/>
            <a:r>
              <a:rPr lang="en-US" sz="3200" dirty="0"/>
              <a:t>HCAHPS Surveys</a:t>
            </a:r>
            <a:endParaRPr lang="en-US" sz="32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505604" y="4829354"/>
            <a:ext cx="2409825" cy="1019175"/>
          </a:xfrm>
          <a:prstGeom prst="rect">
            <a:avLst/>
          </a:prstGeom>
        </p:spPr>
      </p:pic>
    </p:spTree>
    <p:extLst>
      <p:ext uri="{BB962C8B-B14F-4D97-AF65-F5344CB8AC3E}">
        <p14:creationId xmlns:p14="http://schemas.microsoft.com/office/powerpoint/2010/main" val="316582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5029200" cy="1447800"/>
          </a:xfrm>
        </p:spPr>
        <p:txBody>
          <a:bodyPr/>
          <a:lstStyle/>
          <a:p>
            <a:pPr algn="ctr"/>
            <a:r>
              <a:rPr lang="en-US" sz="3200" dirty="0"/>
              <a:t>HCAHPS Is Important</a:t>
            </a:r>
            <a:endParaRPr lang="en-US" sz="3200" dirty="0">
              <a:latin typeface="Calibri" panose="020F0502020204030204" pitchFamily="34" charset="0"/>
              <a:cs typeface="Calibri" panose="020F0502020204030204" pitchFamily="34" charset="0"/>
            </a:endParaRPr>
          </a:p>
        </p:txBody>
      </p:sp>
      <p:sp>
        <p:nvSpPr>
          <p:cNvPr id="6" name="Title 1"/>
          <p:cNvSpPr txBox="1">
            <a:spLocks/>
          </p:cNvSpPr>
          <p:nvPr/>
        </p:nvSpPr>
        <p:spPr bwMode="auto">
          <a:xfrm>
            <a:off x="2819400" y="3276600"/>
            <a:ext cx="6705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marL="342900" indent="-342900">
              <a:buFont typeface="Arial" panose="020B0604020202020204" pitchFamily="34" charset="0"/>
              <a:buChar char="•"/>
            </a:pPr>
            <a:endParaRPr lang="en-US" sz="2000" kern="0" dirty="0"/>
          </a:p>
          <a:p>
            <a:pPr marL="342900" indent="-342900">
              <a:buFont typeface="Arial" panose="020B0604020202020204" pitchFamily="34" charset="0"/>
              <a:buChar char="•"/>
            </a:pPr>
            <a:r>
              <a:rPr lang="en-US" sz="2400" kern="0" dirty="0">
                <a:solidFill>
                  <a:srgbClr val="C00000"/>
                </a:solidFill>
              </a:rPr>
              <a:t>Public reporting </a:t>
            </a:r>
            <a:r>
              <a:rPr lang="en-US" sz="2400" kern="0" dirty="0"/>
              <a:t>of data to increase transparency.</a:t>
            </a:r>
          </a:p>
          <a:p>
            <a:pPr marL="342900" indent="-342900">
              <a:buFont typeface="Arial" panose="020B0604020202020204" pitchFamily="34" charset="0"/>
              <a:buChar char="•"/>
            </a:pPr>
            <a:endParaRPr lang="en-US" sz="2400" kern="0" dirty="0"/>
          </a:p>
          <a:p>
            <a:pPr marL="342900" indent="-342900">
              <a:buFont typeface="Arial" panose="020B0604020202020204" pitchFamily="34" charset="0"/>
              <a:buChar char="•"/>
            </a:pPr>
            <a:r>
              <a:rPr lang="en-US" sz="2400" kern="0" dirty="0"/>
              <a:t>Enables comparisons to support </a:t>
            </a:r>
            <a:r>
              <a:rPr lang="en-US" sz="2400" kern="0" dirty="0">
                <a:solidFill>
                  <a:srgbClr val="C00000"/>
                </a:solidFill>
              </a:rPr>
              <a:t>consumer choice</a:t>
            </a:r>
            <a:r>
              <a:rPr lang="en-US" sz="2400" kern="0" dirty="0"/>
              <a:t>.</a:t>
            </a:r>
          </a:p>
          <a:p>
            <a:pPr marL="342900" indent="-342900">
              <a:buFont typeface="Arial" panose="020B0604020202020204" pitchFamily="34" charset="0"/>
              <a:buChar char="•"/>
            </a:pPr>
            <a:endParaRPr lang="en-US" sz="2400" kern="0" dirty="0"/>
          </a:p>
          <a:p>
            <a:pPr marL="342900" indent="-342900">
              <a:buFont typeface="Arial" panose="020B0604020202020204" pitchFamily="34" charset="0"/>
              <a:buChar char="•"/>
            </a:pPr>
            <a:r>
              <a:rPr lang="en-US" sz="2400" kern="0" dirty="0"/>
              <a:t>Part of the basis for </a:t>
            </a:r>
            <a:r>
              <a:rPr lang="en-US" sz="2400" kern="0" dirty="0">
                <a:solidFill>
                  <a:srgbClr val="C00000"/>
                </a:solidFill>
              </a:rPr>
              <a:t>Value Based Purchasing </a:t>
            </a:r>
            <a:r>
              <a:rPr lang="en-US" sz="2400" kern="0" dirty="0"/>
              <a:t>payments from CMS.</a:t>
            </a:r>
          </a:p>
          <a:p>
            <a:pPr marL="342900" indent="-342900">
              <a:buFont typeface="Arial" panose="020B0604020202020204" pitchFamily="34" charset="0"/>
              <a:buChar char="•"/>
            </a:pPr>
            <a:endParaRPr lang="en-US" sz="2400" kern="0" dirty="0"/>
          </a:p>
          <a:p>
            <a:pPr marL="342900" indent="-342900">
              <a:buFont typeface="Arial" panose="020B0604020202020204" pitchFamily="34" charset="0"/>
              <a:buChar char="•"/>
            </a:pPr>
            <a:r>
              <a:rPr lang="en-US" sz="2400" kern="0" dirty="0"/>
              <a:t>Typically part of </a:t>
            </a:r>
            <a:r>
              <a:rPr lang="en-US" sz="2400" kern="0" dirty="0">
                <a:solidFill>
                  <a:srgbClr val="C00000"/>
                </a:solidFill>
              </a:rPr>
              <a:t>incentive programs</a:t>
            </a:r>
            <a:endParaRPr lang="en-US" sz="2400" kern="0" dirty="0"/>
          </a:p>
          <a:p>
            <a:pPr marL="342900" indent="-342900">
              <a:buFont typeface="Arial" panose="020B0604020202020204" pitchFamily="34" charset="0"/>
              <a:buChar char="•"/>
            </a:pPr>
            <a:endParaRPr lang="en-US" sz="2400" kern="0" dirty="0"/>
          </a:p>
          <a:p>
            <a:endParaRPr lang="en-US" sz="2400" kern="0" dirty="0"/>
          </a:p>
          <a:p>
            <a:pPr marL="800100" lvl="1" indent="-342900">
              <a:buFont typeface="Arial" panose="020B0604020202020204" pitchFamily="34" charset="0"/>
              <a:buChar char="•"/>
            </a:pPr>
            <a:endParaRPr lang="en-US" sz="2400" kern="0" dirty="0"/>
          </a:p>
          <a:p>
            <a:br>
              <a:rPr lang="en-US" sz="2000" kern="0" dirty="0"/>
            </a:br>
            <a:br>
              <a:rPr lang="en-US" sz="2000" kern="0" dirty="0"/>
            </a:br>
            <a:r>
              <a:rPr lang="en-US" sz="2000" kern="0" dirty="0"/>
              <a:t>	</a:t>
            </a:r>
          </a:p>
        </p:txBody>
      </p:sp>
    </p:spTree>
    <p:extLst>
      <p:ext uri="{BB962C8B-B14F-4D97-AF65-F5344CB8AC3E}">
        <p14:creationId xmlns:p14="http://schemas.microsoft.com/office/powerpoint/2010/main" val="183667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5029200" cy="1447800"/>
          </a:xfrm>
        </p:spPr>
        <p:txBody>
          <a:bodyPr/>
          <a:lstStyle/>
          <a:p>
            <a:pPr algn="ctr"/>
            <a:r>
              <a:rPr lang="en-US" sz="3200" dirty="0"/>
              <a:t>HCAHPS Is Important</a:t>
            </a:r>
            <a:endParaRPr lang="en-US" sz="3200" dirty="0">
              <a:latin typeface="Calibri" panose="020F0502020204030204" pitchFamily="34" charset="0"/>
              <a:cs typeface="Calibri" panose="020F0502020204030204" pitchFamily="34" charset="0"/>
            </a:endParaRPr>
          </a:p>
        </p:txBody>
      </p:sp>
      <p:sp>
        <p:nvSpPr>
          <p:cNvPr id="6" name="Title 1"/>
          <p:cNvSpPr txBox="1">
            <a:spLocks/>
          </p:cNvSpPr>
          <p:nvPr/>
        </p:nvSpPr>
        <p:spPr bwMode="auto">
          <a:xfrm>
            <a:off x="2362200" y="2895600"/>
            <a:ext cx="7315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marL="342900" indent="-342900" algn="ctr">
              <a:buFont typeface="Arial" panose="020B0604020202020204" pitchFamily="34" charset="0"/>
              <a:buChar char="•"/>
            </a:pPr>
            <a:endParaRPr lang="en-US" sz="2000" kern="0" dirty="0"/>
          </a:p>
          <a:p>
            <a:pPr algn="ctr"/>
            <a:r>
              <a:rPr lang="en-US" sz="3200" kern="0" dirty="0">
                <a:solidFill>
                  <a:schemeClr val="tx2">
                    <a:lumMod val="60000"/>
                    <a:lumOff val="40000"/>
                  </a:schemeClr>
                </a:solidFill>
              </a:rPr>
              <a:t>Listening to patients is important:  Patients are credible sources for accessing quality of care.</a:t>
            </a:r>
          </a:p>
          <a:p>
            <a:pPr marL="342900" indent="-342900" algn="ctr">
              <a:buFont typeface="Arial" panose="020B0604020202020204" pitchFamily="34" charset="0"/>
              <a:buChar char="•"/>
            </a:pPr>
            <a:endParaRPr lang="en-US" sz="2400" kern="0" dirty="0"/>
          </a:p>
          <a:p>
            <a:pPr algn="ctr"/>
            <a:endParaRPr lang="en-US" sz="2400" kern="0" dirty="0"/>
          </a:p>
          <a:p>
            <a:pPr marL="800100" lvl="1" indent="-342900" algn="ctr">
              <a:buFont typeface="Arial" panose="020B0604020202020204" pitchFamily="34" charset="0"/>
              <a:buChar char="•"/>
            </a:pPr>
            <a:endParaRPr lang="en-US" sz="2400" kern="0" dirty="0"/>
          </a:p>
          <a:p>
            <a:pPr algn="ctr"/>
            <a:br>
              <a:rPr lang="en-US" sz="2000" kern="0" dirty="0"/>
            </a:br>
            <a:br>
              <a:rPr lang="en-US" sz="2000" kern="0" dirty="0"/>
            </a:br>
            <a:r>
              <a:rPr lang="en-US" sz="2000" kern="0" dirty="0"/>
              <a:t>	</a:t>
            </a:r>
          </a:p>
        </p:txBody>
      </p:sp>
    </p:spTree>
    <p:extLst>
      <p:ext uri="{BB962C8B-B14F-4D97-AF65-F5344CB8AC3E}">
        <p14:creationId xmlns:p14="http://schemas.microsoft.com/office/powerpoint/2010/main" val="298349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5029200" cy="1447800"/>
          </a:xfrm>
        </p:spPr>
        <p:txBody>
          <a:bodyPr/>
          <a:lstStyle/>
          <a:p>
            <a:pPr algn="ctr"/>
            <a:r>
              <a:rPr lang="en-US" sz="3200" dirty="0">
                <a:solidFill>
                  <a:schemeClr val="tx2">
                    <a:lumMod val="60000"/>
                    <a:lumOff val="40000"/>
                  </a:schemeClr>
                </a:solidFill>
              </a:rPr>
              <a:t>Survey Analysis Benefits</a:t>
            </a:r>
            <a:endParaRPr lang="en-US" sz="3200"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6" name="Title 1"/>
          <p:cNvSpPr txBox="1">
            <a:spLocks/>
          </p:cNvSpPr>
          <p:nvPr/>
        </p:nvSpPr>
        <p:spPr bwMode="auto">
          <a:xfrm>
            <a:off x="2667000" y="2133600"/>
            <a:ext cx="6781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marL="342900" indent="-342900">
              <a:buFont typeface="Arial" panose="020B0604020202020204" pitchFamily="34" charset="0"/>
              <a:buChar char="•"/>
            </a:pPr>
            <a:r>
              <a:rPr lang="en-US" sz="2400" kern="0" dirty="0">
                <a:solidFill>
                  <a:schemeClr val="tx2">
                    <a:lumMod val="60000"/>
                    <a:lumOff val="40000"/>
                  </a:schemeClr>
                </a:solidFill>
              </a:rPr>
              <a:t>Identify the important factors:</a:t>
            </a:r>
          </a:p>
          <a:p>
            <a:pPr marL="342900" indent="-342900">
              <a:buFont typeface="Arial" panose="020B0604020202020204" pitchFamily="34" charset="0"/>
              <a:buChar char="•"/>
            </a:pPr>
            <a:endParaRPr lang="en-US" sz="2400" kern="0" dirty="0">
              <a:solidFill>
                <a:schemeClr val="tx2">
                  <a:lumMod val="60000"/>
                  <a:lumOff val="40000"/>
                </a:schemeClr>
              </a:solidFill>
            </a:endParaRPr>
          </a:p>
          <a:p>
            <a:pPr lvl="1"/>
            <a:r>
              <a:rPr lang="en-US" sz="2000" kern="0" dirty="0">
                <a:solidFill>
                  <a:schemeClr val="tx2">
                    <a:lumMod val="60000"/>
                    <a:lumOff val="40000"/>
                  </a:schemeClr>
                </a:solidFill>
              </a:rPr>
              <a:t>“How does Teamwork affect the overall rating?”</a:t>
            </a:r>
          </a:p>
          <a:p>
            <a:pPr marL="342900" indent="-342900">
              <a:buFont typeface="Arial" panose="020B0604020202020204" pitchFamily="34" charset="0"/>
              <a:buChar char="•"/>
            </a:pPr>
            <a:endParaRPr lang="en-US" sz="2400"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Predict ratings:</a:t>
            </a:r>
          </a:p>
          <a:p>
            <a:pPr marL="342900" indent="-342900">
              <a:buFont typeface="Arial" panose="020B0604020202020204" pitchFamily="34" charset="0"/>
              <a:buChar char="•"/>
            </a:pPr>
            <a:endParaRPr lang="en-US" sz="2400" kern="0" dirty="0">
              <a:solidFill>
                <a:schemeClr val="tx2">
                  <a:lumMod val="60000"/>
                  <a:lumOff val="40000"/>
                </a:schemeClr>
              </a:solidFill>
            </a:endParaRPr>
          </a:p>
          <a:p>
            <a:pPr lvl="1"/>
            <a:r>
              <a:rPr lang="en-US" sz="2000" kern="0" dirty="0">
                <a:solidFill>
                  <a:schemeClr val="tx2">
                    <a:lumMod val="60000"/>
                    <a:lumOff val="40000"/>
                  </a:schemeClr>
                </a:solidFill>
              </a:rPr>
              <a:t>“Which patients in our unit are not likely to have a good experience?”</a:t>
            </a:r>
          </a:p>
          <a:p>
            <a:pPr marL="342900" indent="-342900">
              <a:buFont typeface="Arial" panose="020B0604020202020204" pitchFamily="34" charset="0"/>
              <a:buChar char="•"/>
            </a:pPr>
            <a:endParaRPr lang="en-US" sz="2400" kern="0" dirty="0">
              <a:solidFill>
                <a:schemeClr val="tx2">
                  <a:lumMod val="60000"/>
                  <a:lumOff val="40000"/>
                </a:schemeClr>
              </a:solidFill>
            </a:endParaRPr>
          </a:p>
          <a:p>
            <a:pPr marL="342900" indent="-342900">
              <a:buFont typeface="Arial" panose="020B0604020202020204" pitchFamily="34" charset="0"/>
              <a:buChar char="•"/>
            </a:pPr>
            <a:r>
              <a:rPr lang="en-US" sz="2400" kern="0" dirty="0">
                <a:solidFill>
                  <a:schemeClr val="tx2">
                    <a:lumMod val="60000"/>
                    <a:lumOff val="40000"/>
                  </a:schemeClr>
                </a:solidFill>
              </a:rPr>
              <a:t>Problem areas and areas of excellence:</a:t>
            </a:r>
          </a:p>
          <a:p>
            <a:pPr marL="342900" indent="-342900">
              <a:buFont typeface="Arial" panose="020B0604020202020204" pitchFamily="34" charset="0"/>
              <a:buChar char="•"/>
            </a:pPr>
            <a:endParaRPr lang="en-US" sz="2000" kern="0" dirty="0"/>
          </a:p>
          <a:p>
            <a:pPr lvl="1"/>
            <a:r>
              <a:rPr lang="en-US" sz="2000" kern="0" dirty="0">
                <a:solidFill>
                  <a:schemeClr val="tx2">
                    <a:lumMod val="60000"/>
                    <a:lumOff val="40000"/>
                  </a:schemeClr>
                </a:solidFill>
              </a:rPr>
              <a:t>“Which procedures affect the overall rating?”</a:t>
            </a:r>
          </a:p>
          <a:p>
            <a:pPr lvl="1"/>
            <a:endParaRPr lang="en-US" sz="2400" kern="0" dirty="0"/>
          </a:p>
          <a:p>
            <a:br>
              <a:rPr lang="en-US" sz="2000" kern="0" dirty="0"/>
            </a:br>
            <a:br>
              <a:rPr lang="en-US" sz="2000" kern="0" dirty="0"/>
            </a:br>
            <a:r>
              <a:rPr lang="en-US" sz="2000" kern="0" dirty="0"/>
              <a:t>	</a:t>
            </a:r>
          </a:p>
        </p:txBody>
      </p:sp>
    </p:spTree>
    <p:extLst>
      <p:ext uri="{BB962C8B-B14F-4D97-AF65-F5344CB8AC3E}">
        <p14:creationId xmlns:p14="http://schemas.microsoft.com/office/powerpoint/2010/main" val="285141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545754" cy="1143000"/>
          </a:xfrm>
        </p:spPr>
        <p:txBody>
          <a:bodyPr/>
          <a:lstStyle/>
          <a:p>
            <a:r>
              <a:rPr lang="en-US" sz="3200" dirty="0"/>
              <a:t>R Project</a:t>
            </a:r>
          </a:p>
        </p:txBody>
      </p:sp>
      <p:sp>
        <p:nvSpPr>
          <p:cNvPr id="4" name="Rectangle 3"/>
          <p:cNvSpPr/>
          <p:nvPr/>
        </p:nvSpPr>
        <p:spPr>
          <a:xfrm>
            <a:off x="6324600" y="2260169"/>
            <a:ext cx="4876800" cy="1569660"/>
          </a:xfrm>
          <a:prstGeom prst="rect">
            <a:avLst/>
          </a:prstGeom>
        </p:spPr>
        <p:txBody>
          <a:bodyPr wrap="square">
            <a:spAutoFit/>
          </a:bodyPr>
          <a:lstStyle/>
          <a:p>
            <a:r>
              <a:rPr lang="en-US" sz="2400" dirty="0">
                <a:solidFill>
                  <a:srgbClr val="000000"/>
                </a:solidFill>
                <a:latin typeface="NewBaskerville-Roman"/>
              </a:rPr>
              <a:t>Comprehensive R Archive Network at:</a:t>
            </a:r>
          </a:p>
          <a:p>
            <a:endParaRPr lang="en-US" sz="2400" dirty="0">
              <a:solidFill>
                <a:srgbClr val="000000"/>
              </a:solidFill>
              <a:latin typeface="NewBaskerville-Roman"/>
            </a:endParaRPr>
          </a:p>
          <a:p>
            <a:r>
              <a:rPr lang="en-US" sz="2400" dirty="0">
                <a:solidFill>
                  <a:srgbClr val="001AA7"/>
                </a:solidFill>
                <a:latin typeface="NewBaskerville-Roman"/>
              </a:rPr>
              <a:t>http://cran.r-project.org</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286001"/>
            <a:ext cx="3176692" cy="3982837"/>
          </a:xfrm>
          <a:prstGeom prst="rect">
            <a:avLst/>
          </a:prstGeom>
        </p:spPr>
      </p:pic>
    </p:spTree>
    <p:extLst>
      <p:ext uri="{BB962C8B-B14F-4D97-AF65-F5344CB8AC3E}">
        <p14:creationId xmlns:p14="http://schemas.microsoft.com/office/powerpoint/2010/main" val="60243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2400" y="118070"/>
            <a:ext cx="6248400" cy="702308"/>
          </a:xfrm>
        </p:spPr>
        <p:txBody>
          <a:bodyPr/>
          <a:lstStyle/>
          <a:p>
            <a:pPr algn="ctr"/>
            <a:r>
              <a:rPr lang="en-US" sz="3200" dirty="0"/>
              <a:t>Predictive Models</a:t>
            </a:r>
            <a:endParaRPr lang="en-US" sz="3200" dirty="0">
              <a:latin typeface="Calibri" panose="020F0502020204030204" pitchFamily="34" charset="0"/>
              <a:cs typeface="Calibri" panose="020F0502020204030204" pitchFamily="34" charset="0"/>
            </a:endParaRPr>
          </a:p>
        </p:txBody>
      </p:sp>
      <p:sp>
        <p:nvSpPr>
          <p:cNvPr id="12" name="TextBox 11"/>
          <p:cNvSpPr txBox="1"/>
          <p:nvPr/>
        </p:nvSpPr>
        <p:spPr>
          <a:xfrm>
            <a:off x="2333971" y="3058256"/>
            <a:ext cx="2971800"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r>
              <a:rPr lang="en-US" dirty="0"/>
              <a:t>Response: Overall Rating</a:t>
            </a:r>
          </a:p>
        </p:txBody>
      </p:sp>
      <p:sp>
        <p:nvSpPr>
          <p:cNvPr id="14" name="TextBox 13"/>
          <p:cNvSpPr txBox="1"/>
          <p:nvPr/>
        </p:nvSpPr>
        <p:spPr>
          <a:xfrm>
            <a:off x="2333971" y="2481365"/>
            <a:ext cx="2133600"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r>
              <a:rPr lang="en-US" dirty="0"/>
              <a:t>Predictor:  Facility</a:t>
            </a:r>
          </a:p>
        </p:txBody>
      </p:sp>
      <p:sp>
        <p:nvSpPr>
          <p:cNvPr id="15" name="TextBox 14"/>
          <p:cNvSpPr txBox="1"/>
          <p:nvPr/>
        </p:nvSpPr>
        <p:spPr>
          <a:xfrm>
            <a:off x="2333971" y="1920267"/>
            <a:ext cx="1676400"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r>
              <a:rPr lang="en-US" dirty="0"/>
              <a:t>Predictor: Age</a:t>
            </a:r>
          </a:p>
        </p:txBody>
      </p:sp>
      <p:pic>
        <p:nvPicPr>
          <p:cNvPr id="2" name="Picture 1"/>
          <p:cNvPicPr>
            <a:picLocks noChangeAspect="1"/>
          </p:cNvPicPr>
          <p:nvPr/>
        </p:nvPicPr>
        <p:blipFill>
          <a:blip r:embed="rId3"/>
          <a:stretch>
            <a:fillRect/>
          </a:stretch>
        </p:blipFill>
        <p:spPr>
          <a:xfrm>
            <a:off x="7172325" y="1823546"/>
            <a:ext cx="1809750" cy="1722981"/>
          </a:xfrm>
          <a:prstGeom prst="rect">
            <a:avLst/>
          </a:prstGeom>
        </p:spPr>
      </p:pic>
      <p:sp>
        <p:nvSpPr>
          <p:cNvPr id="18" name="Title 1"/>
          <p:cNvSpPr txBox="1">
            <a:spLocks/>
          </p:cNvSpPr>
          <p:nvPr/>
        </p:nvSpPr>
        <p:spPr bwMode="auto">
          <a:xfrm>
            <a:off x="1914525" y="1217959"/>
            <a:ext cx="3200400" cy="70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2400" kern="0" dirty="0"/>
              <a:t>Training Survey Data</a:t>
            </a:r>
            <a:endParaRPr lang="en-US" sz="2400" kern="0" dirty="0">
              <a:latin typeface="Calibri" panose="020F0502020204030204" pitchFamily="34" charset="0"/>
              <a:cs typeface="Calibri" panose="020F0502020204030204" pitchFamily="34" charset="0"/>
            </a:endParaRPr>
          </a:p>
        </p:txBody>
      </p:sp>
      <p:sp>
        <p:nvSpPr>
          <p:cNvPr id="20" name="Title 1"/>
          <p:cNvSpPr txBox="1">
            <a:spLocks/>
          </p:cNvSpPr>
          <p:nvPr/>
        </p:nvSpPr>
        <p:spPr bwMode="auto">
          <a:xfrm>
            <a:off x="6477000" y="1219200"/>
            <a:ext cx="3200400" cy="70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2400" kern="0" dirty="0"/>
              <a:t>Model</a:t>
            </a:r>
            <a:endParaRPr lang="en-US" sz="2400" kern="0" dirty="0">
              <a:latin typeface="Calibri" panose="020F0502020204030204" pitchFamily="34" charset="0"/>
              <a:cs typeface="Calibri" panose="020F0502020204030204" pitchFamily="34" charset="0"/>
            </a:endParaRPr>
          </a:p>
        </p:txBody>
      </p:sp>
      <p:sp>
        <p:nvSpPr>
          <p:cNvPr id="21" name="Arrow: Down 20"/>
          <p:cNvSpPr/>
          <p:nvPr/>
        </p:nvSpPr>
        <p:spPr>
          <a:xfrm rot="16200000">
            <a:off x="6057728" y="2061309"/>
            <a:ext cx="247996" cy="914402"/>
          </a:xfrm>
          <a:prstGeom prst="downArrow">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
          <p:cNvSpPr txBox="1">
            <a:spLocks/>
          </p:cNvSpPr>
          <p:nvPr/>
        </p:nvSpPr>
        <p:spPr bwMode="auto">
          <a:xfrm>
            <a:off x="5605461" y="1882282"/>
            <a:ext cx="1219202" cy="70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1800" kern="0" dirty="0"/>
              <a:t>Build</a:t>
            </a:r>
            <a:endParaRPr lang="en-US" sz="1800" kern="0" dirty="0">
              <a:latin typeface="Calibri" panose="020F0502020204030204" pitchFamily="34" charset="0"/>
              <a:cs typeface="Calibri" panose="020F0502020204030204" pitchFamily="34" charset="0"/>
            </a:endParaRPr>
          </a:p>
        </p:txBody>
      </p:sp>
      <p:sp>
        <p:nvSpPr>
          <p:cNvPr id="24" name="TextBox 23"/>
          <p:cNvSpPr txBox="1"/>
          <p:nvPr/>
        </p:nvSpPr>
        <p:spPr>
          <a:xfrm>
            <a:off x="1793780" y="5397982"/>
            <a:ext cx="2133600"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r>
              <a:rPr lang="en-US" dirty="0"/>
              <a:t>Predictor:  Facility</a:t>
            </a:r>
          </a:p>
        </p:txBody>
      </p:sp>
      <p:sp>
        <p:nvSpPr>
          <p:cNvPr id="25" name="TextBox 24"/>
          <p:cNvSpPr txBox="1"/>
          <p:nvPr/>
        </p:nvSpPr>
        <p:spPr>
          <a:xfrm>
            <a:off x="1793780" y="4836884"/>
            <a:ext cx="1676400"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r>
              <a:rPr lang="en-US" dirty="0"/>
              <a:t>Predictor: Age</a:t>
            </a:r>
          </a:p>
        </p:txBody>
      </p:sp>
      <p:pic>
        <p:nvPicPr>
          <p:cNvPr id="26" name="Picture 25"/>
          <p:cNvPicPr>
            <a:picLocks noChangeAspect="1"/>
          </p:cNvPicPr>
          <p:nvPr/>
        </p:nvPicPr>
        <p:blipFill>
          <a:blip r:embed="rId3"/>
          <a:stretch>
            <a:fillRect/>
          </a:stretch>
        </p:blipFill>
        <p:spPr>
          <a:xfrm>
            <a:off x="5162896" y="4417334"/>
            <a:ext cx="1809750" cy="1722981"/>
          </a:xfrm>
          <a:prstGeom prst="rect">
            <a:avLst/>
          </a:prstGeom>
        </p:spPr>
      </p:pic>
      <p:sp>
        <p:nvSpPr>
          <p:cNvPr id="27" name="Title 1"/>
          <p:cNvSpPr txBox="1">
            <a:spLocks/>
          </p:cNvSpPr>
          <p:nvPr/>
        </p:nvSpPr>
        <p:spPr bwMode="auto">
          <a:xfrm>
            <a:off x="1124296" y="4134576"/>
            <a:ext cx="3200400" cy="70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2400" kern="0" dirty="0"/>
              <a:t>Test Survey Data</a:t>
            </a:r>
            <a:endParaRPr lang="en-US" sz="2400" kern="0" dirty="0">
              <a:latin typeface="Calibri" panose="020F0502020204030204" pitchFamily="34" charset="0"/>
              <a:cs typeface="Calibri" panose="020F0502020204030204" pitchFamily="34" charset="0"/>
            </a:endParaRPr>
          </a:p>
        </p:txBody>
      </p:sp>
      <p:sp>
        <p:nvSpPr>
          <p:cNvPr id="28" name="Title 1"/>
          <p:cNvSpPr txBox="1">
            <a:spLocks/>
          </p:cNvSpPr>
          <p:nvPr/>
        </p:nvSpPr>
        <p:spPr bwMode="auto">
          <a:xfrm>
            <a:off x="4467571" y="3825169"/>
            <a:ext cx="3200400" cy="70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2400" kern="0" dirty="0"/>
              <a:t>Model</a:t>
            </a:r>
            <a:endParaRPr lang="en-US" sz="2400" kern="0" dirty="0">
              <a:latin typeface="Calibri" panose="020F0502020204030204" pitchFamily="34" charset="0"/>
              <a:cs typeface="Calibri" panose="020F0502020204030204" pitchFamily="34" charset="0"/>
            </a:endParaRPr>
          </a:p>
        </p:txBody>
      </p:sp>
      <p:sp>
        <p:nvSpPr>
          <p:cNvPr id="29" name="Arrow: Down 28"/>
          <p:cNvSpPr/>
          <p:nvPr/>
        </p:nvSpPr>
        <p:spPr>
          <a:xfrm rot="16200000">
            <a:off x="4791249" y="4540758"/>
            <a:ext cx="247996" cy="914402"/>
          </a:xfrm>
          <a:prstGeom prst="downArrow">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p:cNvSpPr/>
          <p:nvPr/>
        </p:nvSpPr>
        <p:spPr>
          <a:xfrm rot="16200000">
            <a:off x="7571847" y="4499633"/>
            <a:ext cx="247996" cy="914402"/>
          </a:xfrm>
          <a:prstGeom prst="downArrow">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
          <p:cNvSpPr txBox="1">
            <a:spLocks/>
          </p:cNvSpPr>
          <p:nvPr/>
        </p:nvSpPr>
        <p:spPr bwMode="auto">
          <a:xfrm>
            <a:off x="7119580" y="4320606"/>
            <a:ext cx="1219202" cy="70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a:solidFill>
                  <a:srgbClr val="0079C1"/>
                </a:solidFill>
                <a:latin typeface="+mj-lt"/>
                <a:ea typeface="+mj-ea"/>
                <a:cs typeface="+mj-cs"/>
              </a:defRPr>
            </a:lvl1pPr>
            <a:lvl2pPr algn="l" rtl="0" eaLnBrk="1" fontAlgn="base" hangingPunct="1">
              <a:spcBef>
                <a:spcPct val="0"/>
              </a:spcBef>
              <a:spcAft>
                <a:spcPct val="0"/>
              </a:spcAft>
              <a:defRPr sz="3600">
                <a:solidFill>
                  <a:srgbClr val="0079C1"/>
                </a:solidFill>
                <a:latin typeface="HelveticaNeue LT 75 Bold" pitchFamily="2" charset="0"/>
              </a:defRPr>
            </a:lvl2pPr>
            <a:lvl3pPr algn="l" rtl="0" eaLnBrk="1" fontAlgn="base" hangingPunct="1">
              <a:spcBef>
                <a:spcPct val="0"/>
              </a:spcBef>
              <a:spcAft>
                <a:spcPct val="0"/>
              </a:spcAft>
              <a:defRPr sz="3600">
                <a:solidFill>
                  <a:srgbClr val="0079C1"/>
                </a:solidFill>
                <a:latin typeface="HelveticaNeue LT 75 Bold" pitchFamily="2" charset="0"/>
              </a:defRPr>
            </a:lvl3pPr>
            <a:lvl4pPr algn="l" rtl="0" eaLnBrk="1" fontAlgn="base" hangingPunct="1">
              <a:spcBef>
                <a:spcPct val="0"/>
              </a:spcBef>
              <a:spcAft>
                <a:spcPct val="0"/>
              </a:spcAft>
              <a:defRPr sz="3600">
                <a:solidFill>
                  <a:srgbClr val="0079C1"/>
                </a:solidFill>
                <a:latin typeface="HelveticaNeue LT 75 Bold" pitchFamily="2" charset="0"/>
              </a:defRPr>
            </a:lvl4pPr>
            <a:lvl5pPr algn="l" rtl="0" eaLnBrk="1" fontAlgn="base" hangingPunct="1">
              <a:spcBef>
                <a:spcPct val="0"/>
              </a:spcBef>
              <a:spcAft>
                <a:spcPct val="0"/>
              </a:spcAft>
              <a:defRPr sz="3600">
                <a:solidFill>
                  <a:srgbClr val="0079C1"/>
                </a:solidFill>
                <a:latin typeface="HelveticaNeue LT 75 Bold" pitchFamily="2" charset="0"/>
              </a:defRPr>
            </a:lvl5pPr>
            <a:lvl6pPr marL="457200" algn="l" rtl="0" eaLnBrk="1" fontAlgn="base" hangingPunct="1">
              <a:spcBef>
                <a:spcPct val="0"/>
              </a:spcBef>
              <a:spcAft>
                <a:spcPct val="0"/>
              </a:spcAft>
              <a:defRPr sz="3600">
                <a:solidFill>
                  <a:srgbClr val="0079C1"/>
                </a:solidFill>
                <a:latin typeface="HelveticaNeue LT 75 Bold" pitchFamily="2" charset="0"/>
              </a:defRPr>
            </a:lvl6pPr>
            <a:lvl7pPr marL="914400" algn="l" rtl="0" eaLnBrk="1" fontAlgn="base" hangingPunct="1">
              <a:spcBef>
                <a:spcPct val="0"/>
              </a:spcBef>
              <a:spcAft>
                <a:spcPct val="0"/>
              </a:spcAft>
              <a:defRPr sz="3600">
                <a:solidFill>
                  <a:srgbClr val="0079C1"/>
                </a:solidFill>
                <a:latin typeface="HelveticaNeue LT 75 Bold" pitchFamily="2" charset="0"/>
              </a:defRPr>
            </a:lvl7pPr>
            <a:lvl8pPr marL="1371600" algn="l" rtl="0" eaLnBrk="1" fontAlgn="base" hangingPunct="1">
              <a:spcBef>
                <a:spcPct val="0"/>
              </a:spcBef>
              <a:spcAft>
                <a:spcPct val="0"/>
              </a:spcAft>
              <a:defRPr sz="3600">
                <a:solidFill>
                  <a:srgbClr val="0079C1"/>
                </a:solidFill>
                <a:latin typeface="HelveticaNeue LT 75 Bold" pitchFamily="2" charset="0"/>
              </a:defRPr>
            </a:lvl8pPr>
            <a:lvl9pPr marL="1828800" algn="l" rtl="0" eaLnBrk="1" fontAlgn="base" hangingPunct="1">
              <a:spcBef>
                <a:spcPct val="0"/>
              </a:spcBef>
              <a:spcAft>
                <a:spcPct val="0"/>
              </a:spcAft>
              <a:defRPr sz="3600">
                <a:solidFill>
                  <a:srgbClr val="0079C1"/>
                </a:solidFill>
                <a:latin typeface="HelveticaNeue LT 75 Bold" pitchFamily="2" charset="0"/>
              </a:defRPr>
            </a:lvl9pPr>
          </a:lstStyle>
          <a:p>
            <a:pPr algn="ctr"/>
            <a:r>
              <a:rPr lang="en-US" sz="1800" kern="0" dirty="0"/>
              <a:t>Predict</a:t>
            </a:r>
            <a:endParaRPr lang="en-US" sz="1800" kern="0" dirty="0">
              <a:latin typeface="Calibri" panose="020F0502020204030204" pitchFamily="34" charset="0"/>
              <a:cs typeface="Calibri" panose="020F0502020204030204" pitchFamily="34" charset="0"/>
            </a:endParaRPr>
          </a:p>
        </p:txBody>
      </p:sp>
      <p:sp>
        <p:nvSpPr>
          <p:cNvPr id="35" name="TextBox 34"/>
          <p:cNvSpPr txBox="1"/>
          <p:nvPr/>
        </p:nvSpPr>
        <p:spPr>
          <a:xfrm>
            <a:off x="8420447" y="4813292"/>
            <a:ext cx="2971800" cy="369332"/>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r>
              <a:rPr lang="en-US" dirty="0"/>
              <a:t>Response: Overall Rating</a:t>
            </a:r>
          </a:p>
        </p:txBody>
      </p:sp>
    </p:spTree>
    <p:extLst>
      <p:ext uri="{BB962C8B-B14F-4D97-AF65-F5344CB8AC3E}">
        <p14:creationId xmlns:p14="http://schemas.microsoft.com/office/powerpoint/2010/main" val="4234793841"/>
      </p:ext>
    </p:extLst>
  </p:cSld>
  <p:clrMapOvr>
    <a:masterClrMapping/>
  </p:clrMapOvr>
</p:sld>
</file>

<file path=ppt/theme/theme1.xml><?xml version="1.0" encoding="utf-8"?>
<a:theme xmlns:a="http://schemas.openxmlformats.org/drawingml/2006/main" name="2011 - 04 - Financial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HelveticaNeue LT 75 Bold"/>
        <a:ea typeface=""/>
        <a:cs typeface=""/>
      </a:majorFont>
      <a:minorFont>
        <a:latin typeface="HelveticaNeue LT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Neue LT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S Document" ma:contentTypeID="0x0101006A8412010F53B44A8A4415E365992620004F6401F6AEF469428430F35BAED01BBD" ma:contentTypeVersion="20" ma:contentTypeDescription="" ma:contentTypeScope="" ma:versionID="2d3542b1f883c86ec6d06f98d3fb1d6c">
  <xsd:schema xmlns:xsd="http://www.w3.org/2001/XMLSchema" xmlns:xs="http://www.w3.org/2001/XMLSchema" xmlns:p="http://schemas.microsoft.com/office/2006/metadata/properties" xmlns:ns2="382575d4-2ea3-4756-a208-4627eeb6901a" xmlns:ns3="http://schemas.microsoft.com/sharepoint/v4" targetNamespace="http://schemas.microsoft.com/office/2006/metadata/properties" ma:root="true" ma:fieldsID="29f867273b56bb9890e02145a6c6e543" ns2:_="" ns3:_="">
    <xsd:import namespace="382575d4-2ea3-4756-a208-4627eeb6901a"/>
    <xsd:import namespace="http://schemas.microsoft.com/sharepoint/v4"/>
    <xsd:element name="properties">
      <xsd:complexType>
        <xsd:sequence>
          <xsd:element name="documentManagement">
            <xsd:complexType>
              <xsd:all>
                <xsd:element ref="ns2:IS_x0020_Roll-up" minOccurs="0"/>
                <xsd:element ref="ns2:Source_x0020_Team_x0020_Site"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2575d4-2ea3-4756-a208-4627eeb6901a" elementFormDefault="qualified">
    <xsd:import namespace="http://schemas.microsoft.com/office/2006/documentManagement/types"/>
    <xsd:import namespace="http://schemas.microsoft.com/office/infopath/2007/PartnerControls"/>
    <xsd:element name="IS_x0020_Roll-up" ma:index="8" nillable="true" ma:displayName="IS Roll-up" ma:default="Do Not Roll-up" ma:format="Dropdown" ma:internalName="IS_x0020_Roll_x002d_up" ma:readOnly="false">
      <xsd:simpleType>
        <xsd:restriction base="dms:Choice">
          <xsd:enumeration value="Roll-up to IS Home"/>
          <xsd:enumeration value="Do Not Roll-up"/>
        </xsd:restriction>
      </xsd:simpleType>
    </xsd:element>
    <xsd:element name="Source_x0020_Team_x0020_Site" ma:index="9" nillable="true" ma:displayName="Source Team Site" ma:default="Information Services" ma:format="Dropdown" ma:hidden="true" ma:internalName="Source_x0020_Team_x0020_Site" ma:readOnly="false">
      <xsd:simpleType>
        <xsd:restriction base="dms:Choice">
          <xsd:enumeration value="3rd Party Apps"/>
          <xsd:enumeration value="Acute Care"/>
          <xsd:enumeration value="Ancillary Care"/>
          <xsd:enumeration value="Client Services"/>
          <xsd:enumeration value="Decision Support"/>
          <xsd:enumeration value="Directors"/>
          <xsd:enumeration value="Document Imaging"/>
          <xsd:enumeration value="Email Services"/>
          <xsd:enumeration value="Epic ADT/Prelude"/>
          <xsd:enumeration value="Epic Ambulatory"/>
          <xsd:enumeration value="Epic ASAP"/>
          <xsd:enumeration value="Epic Cadence"/>
          <xsd:enumeration value="Epic ClinDoc"/>
          <xsd:enumeration value="Epic HIM"/>
          <xsd:enumeration value="Epic Hospital Billing"/>
          <xsd:enumeration value="Epic Optime"/>
          <xsd:enumeration value="Epic Orders"/>
          <xsd:enumeration value="Epic Professional Billing"/>
          <xsd:enumeration value="Epic Radiant"/>
          <xsd:enumeration value="Epic Security"/>
          <xsd:enumeration value="Epic Willow"/>
          <xsd:enumeration value="Finance\Administrative"/>
          <xsd:enumeration value="Information Services"/>
          <xsd:enumeration value="Infrastructure"/>
          <xsd:enumeration value="Interfaces"/>
          <xsd:enumeration value="Lab"/>
          <xsd:enumeration value="Network"/>
          <xsd:enumeration value="Outpatient"/>
          <xsd:enumeration value="PACS"/>
          <xsd:enumeration value="PeopleSoft"/>
          <xsd:enumeration value="PMO"/>
          <xsd:enumeration value="PMO/Training"/>
          <xsd:enumeration value="Revenue Cycle"/>
          <xsd:enumeration value="Security"/>
          <xsd:enumeration value="SEP Client Services"/>
          <xsd:enumeration value="Servers"/>
          <xsd:enumeration value="Service Desk"/>
          <xsd:enumeration value="Training"/>
          <xsd:enumeration value="Unix/Cache/Backups/Storag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urce_x0020_Team_x0020_Site xmlns="382575d4-2ea3-4756-a208-4627eeb6901a">Information Services</Source_x0020_Team_x0020_Site>
    <IS_x0020_Roll-up xmlns="382575d4-2ea3-4756-a208-4627eeb6901a">Do Not Roll-up</IS_x0020_Roll-up>
    <IconOverlay xmlns="http://schemas.microsoft.com/sharepoint/v4" xsi:nil="true"/>
  </documentManagement>
</p:properties>
</file>

<file path=customXml/itemProps1.xml><?xml version="1.0" encoding="utf-8"?>
<ds:datastoreItem xmlns:ds="http://schemas.openxmlformats.org/officeDocument/2006/customXml" ds:itemID="{677450D6-20E2-4565-A921-401C239CA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2575d4-2ea3-4756-a208-4627eeb6901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EC02A4-D251-4BFF-A62D-08C828C1ECE9}">
  <ds:schemaRefs>
    <ds:schemaRef ds:uri="http://schemas.microsoft.com/sharepoint/v3/contenttype/forms"/>
  </ds:schemaRefs>
</ds:datastoreItem>
</file>

<file path=customXml/itemProps3.xml><?xml version="1.0" encoding="utf-8"?>
<ds:datastoreItem xmlns:ds="http://schemas.openxmlformats.org/officeDocument/2006/customXml" ds:itemID="{C8E06983-30DE-4577-A1C1-0BB5255CD299}">
  <ds:schemaRefs>
    <ds:schemaRef ds:uri="http://schemas.microsoft.com/office/2006/metadata/properties"/>
    <ds:schemaRef ds:uri="http://purl.org/dc/dcmitype/"/>
    <ds:schemaRef ds:uri="http://www.w3.org/XML/1998/namespace"/>
    <ds:schemaRef ds:uri="http://purl.org/dc/elements/1.1/"/>
    <ds:schemaRef ds:uri="http://purl.org/dc/terms/"/>
    <ds:schemaRef ds:uri="http://schemas.openxmlformats.org/package/2006/metadata/core-properties"/>
    <ds:schemaRef ds:uri="http://schemas.microsoft.com/sharepoint/v4"/>
    <ds:schemaRef ds:uri="http://schemas.microsoft.com/office/2006/documentManagement/types"/>
    <ds:schemaRef ds:uri="http://schemas.microsoft.com/office/infopath/2007/PartnerControls"/>
    <ds:schemaRef ds:uri="382575d4-2ea3-4756-a208-4627eeb6901a"/>
  </ds:schemaRefs>
</ds:datastoreItem>
</file>

<file path=docProps/app.xml><?xml version="1.0" encoding="utf-8"?>
<Properties xmlns="http://schemas.openxmlformats.org/officeDocument/2006/extended-properties" xmlns:vt="http://schemas.openxmlformats.org/officeDocument/2006/docPropsVTypes">
  <Template>Approval Structure - Final</Template>
  <TotalTime>20765</TotalTime>
  <Words>2119</Words>
  <Application>Microsoft Office PowerPoint</Application>
  <PresentationFormat>Widescreen</PresentationFormat>
  <Paragraphs>327</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ＭＳ Ｐゴシック</vt:lpstr>
      <vt:lpstr>Arial</vt:lpstr>
      <vt:lpstr>Calibri</vt:lpstr>
      <vt:lpstr>Helvetica 55 Roman</vt:lpstr>
      <vt:lpstr>HelveticaNeue LT 75 Bold</vt:lpstr>
      <vt:lpstr>NewBaskerville-Roman</vt:lpstr>
      <vt:lpstr>Script MT Bold</vt:lpstr>
      <vt:lpstr>Times New Roman</vt:lpstr>
      <vt:lpstr>Wingdings</vt:lpstr>
      <vt:lpstr>2011 - 04 - Financials</vt:lpstr>
      <vt:lpstr>Custom Design</vt:lpstr>
      <vt:lpstr>ANC18 - Predicting Patient Experience</vt:lpstr>
      <vt:lpstr>PowerPoint Presentation</vt:lpstr>
      <vt:lpstr>The Patient Experience Challenge</vt:lpstr>
      <vt:lpstr>HCAHPS Surveys</vt:lpstr>
      <vt:lpstr>HCAHPS Is Important</vt:lpstr>
      <vt:lpstr>HCAHPS Is Important</vt:lpstr>
      <vt:lpstr>Survey Analysis Benefits</vt:lpstr>
      <vt:lpstr>R Project</vt:lpstr>
      <vt:lpstr>Predictive Models</vt:lpstr>
      <vt:lpstr>Model Development &amp; Evaluation</vt:lpstr>
      <vt:lpstr>Best Process</vt:lpstr>
      <vt:lpstr>Best Process</vt:lpstr>
      <vt:lpstr>Best HCAHPS Survey Predictors</vt:lpstr>
      <vt:lpstr>Best PRC Loyalty Predictors</vt:lpstr>
      <vt:lpstr>Best In-Facility Data  Predictors</vt:lpstr>
      <vt:lpstr>Best In-Facility Data Predictors</vt:lpstr>
      <vt:lpstr>Best In-Facility Data Predictors</vt:lpstr>
      <vt:lpstr>Best In-Facility Data Predictors</vt:lpstr>
      <vt:lpstr>Predictors with Many Levels</vt:lpstr>
      <vt:lpstr>Putting It To Work</vt:lpstr>
      <vt:lpstr>Lessons Learned</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82614</dc:creator>
  <cp:lastModifiedBy>Jeff Gunderson</cp:lastModifiedBy>
  <cp:revision>592</cp:revision>
  <cp:lastPrinted>2016-01-28T14:09:16Z</cp:lastPrinted>
  <dcterms:created xsi:type="dcterms:W3CDTF">2014-04-02T23:38:26Z</dcterms:created>
  <dcterms:modified xsi:type="dcterms:W3CDTF">2017-07-06T13:07:28Z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0x0101006A8412010F53B44A8A4415E365992620004F6401F6AEF469428430F35BAED01BBD</vt:lpwstr>
  </property>
</Properties>
</file>