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9144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6Scbe+SBbtqEzIiKK9Ic0X5b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incentives, add sales booking counts with filter for John Smith and manufacturing.</a:t>
            </a:r>
            <a:endParaRPr/>
          </a:p>
        </p:txBody>
      </p:sp>
      <p:sp>
        <p:nvSpPr>
          <p:cNvPr id="226" name="Google Shape;22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this year we are using xTuple wiht integrated Business Intelligence.</a:t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stacey@xTuple.co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mailto:stacey@xTuple.com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plain">
  <p:cSld name="Close-plai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43" name="Google Shape;4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44" name="Google Shape;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Wally">
  <p:cSld name="Close-Wal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Wally Tonra, Vice President of Sales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wally@xTuple.com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47" name="Google Shape;47;p25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48" name="Google Shape;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49" name="Google Shape;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Danielle">
  <p:cSld name="Close-Daniel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Danielle Kerner, Partner Channel Development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danielle@xTuple.com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52" name="Google Shape;52;p26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53" name="Google Shape;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54" name="Google Shape;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Ned">
  <p:cSld name="Close-Ned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Ned Lilly, CEO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ned@xTuple.com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57" name="Google Shape;57;p27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58" name="Google Shape;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59" name="Google Shape;5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Josh">
  <p:cSld name="Close-Josh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Josh Fischer, Manager – Web Services Group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josh@xTuple.com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62" name="Google Shape;62;p28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63" name="Google Shape;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64" name="Google Shape;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Mike">
  <p:cSld name="Close-Mik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Mike Atherton, Product Evangelist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mike@xTuple.com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67" name="Google Shape;67;p29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68" name="Google Shape;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69" name="Google Shape;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Cam">
  <p:cSld name="Close-Cam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 Hagan, Sales Associate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72" name="Google Shape;72;p30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73" name="Google Shape;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74" name="Google Shape;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BC">
  <p:cSld name="Close-BC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 Wilson, Cloud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bc@xTuple.com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77" name="Google Shape;77;p31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78" name="Google Shape;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79" name="Google Shape;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Jeff Gunderson">
  <p:cSld name="Close-Jeff Gunder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Jeff Gunderson, Sr. Software Engineer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jeff@xTuple.com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sp>
        <p:nvSpPr>
          <p:cNvPr id="82" name="Google Shape;82;p32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83" name="Google Shape;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w-your-world-r-2.png" id="84" name="Google Shape;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-Anne">
  <p:cSld name="Close-Ann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/>
        </p:nvSpPr>
        <p:spPr>
          <a:xfrm>
            <a:off x="0" y="4191000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4672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  <p:pic>
        <p:nvPicPr>
          <p:cNvPr descr="x-250px.png" id="87" name="Google Shape;8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97200" y="-152400"/>
            <a:ext cx="3175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3"/>
          <p:cNvSpPr/>
          <p:nvPr/>
        </p:nvSpPr>
        <p:spPr>
          <a:xfrm>
            <a:off x="0" y="4724400"/>
            <a:ext cx="91440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Anne Cote, Sales Associate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anne@xTuple.com</a:t>
            </a:r>
            <a:r>
              <a:rPr lang="en-US" sz="2800">
                <a:solidFill>
                  <a:srgbClr val="343F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+1-757-461-3022</a:t>
            </a:r>
            <a:endParaRPr/>
          </a:p>
        </p:txBody>
      </p:sp>
      <p:pic>
        <p:nvPicPr>
          <p:cNvPr descr="grow-your-world-r-2.png" id="89" name="Google Shape;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362200"/>
            <a:ext cx="6172200" cy="63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457200" y="1187450"/>
            <a:ext cx="8229600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457200" y="1187450"/>
            <a:ext cx="8229600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457200" y="1187450"/>
            <a:ext cx="82296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Font typeface="Arial"/>
              <a:buNone/>
              <a:defRPr b="0"/>
            </a:lvl1pPr>
            <a:lvl2pPr indent="-228600" lvl="1" marL="91440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indent="-228600" lvl="2" marL="137160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457200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6" name="Google Shape;106;p38"/>
          <p:cNvSpPr txBox="1"/>
          <p:nvPr>
            <p:ph idx="2" type="body"/>
          </p:nvPr>
        </p:nvSpPr>
        <p:spPr>
          <a:xfrm>
            <a:off x="4648200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" type="body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9"/>
          <p:cNvSpPr txBox="1"/>
          <p:nvPr>
            <p:ph idx="2" type="body"/>
          </p:nvPr>
        </p:nvSpPr>
        <p:spPr>
          <a:xfrm>
            <a:off x="457200" y="178276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39"/>
          <p:cNvSpPr txBox="1"/>
          <p:nvPr>
            <p:ph idx="3" type="body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39"/>
          <p:cNvSpPr txBox="1"/>
          <p:nvPr>
            <p:ph idx="4" type="body"/>
          </p:nvPr>
        </p:nvSpPr>
        <p:spPr>
          <a:xfrm>
            <a:off x="4645025" y="178276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-editable">
  <p:cSld name="Opening -edi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2"/>
          <p:cNvSpPr txBox="1"/>
          <p:nvPr>
            <p:ph idx="1" type="subTitle"/>
          </p:nvPr>
        </p:nvSpPr>
        <p:spPr>
          <a:xfrm>
            <a:off x="0" y="28956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1" i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">
  <p:cSld name="Opening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3"/>
          <p:cNvSpPr txBox="1"/>
          <p:nvPr>
            <p:ph idx="1" type="subTitle"/>
          </p:nvPr>
        </p:nvSpPr>
        <p:spPr>
          <a:xfrm>
            <a:off x="0" y="2900362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57200" y="1187450"/>
            <a:ext cx="82296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Font typeface="Arial"/>
              <a:buNone/>
              <a:defRPr b="0"/>
            </a:lvl1pPr>
            <a:lvl2pPr indent="-228600" lvl="1" marL="91440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indent="-228600" lvl="2" marL="137160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" type="body"/>
          </p:nvPr>
        </p:nvSpPr>
        <p:spPr>
          <a:xfrm>
            <a:off x="457200" y="1187450"/>
            <a:ext cx="8229600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" type="body"/>
          </p:nvPr>
        </p:nvSpPr>
        <p:spPr>
          <a:xfrm>
            <a:off x="457200" y="1187450"/>
            <a:ext cx="82296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Font typeface="Arial"/>
              <a:buNone/>
              <a:defRPr b="0"/>
            </a:lvl1pPr>
            <a:lvl2pPr indent="-228600" lvl="1" marL="91440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indent="-228600" lvl="2" marL="137160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8"/>
          <p:cNvSpPr txBox="1"/>
          <p:nvPr>
            <p:ph idx="1" type="body"/>
          </p:nvPr>
        </p:nvSpPr>
        <p:spPr>
          <a:xfrm>
            <a:off x="457200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p48"/>
          <p:cNvSpPr txBox="1"/>
          <p:nvPr>
            <p:ph idx="2" type="body"/>
          </p:nvPr>
        </p:nvSpPr>
        <p:spPr>
          <a:xfrm>
            <a:off x="4648200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1" type="body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49"/>
          <p:cNvSpPr txBox="1"/>
          <p:nvPr>
            <p:ph idx="2" type="body"/>
          </p:nvPr>
        </p:nvSpPr>
        <p:spPr>
          <a:xfrm>
            <a:off x="457200" y="178276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3" name="Google Shape;143;p49"/>
          <p:cNvSpPr txBox="1"/>
          <p:nvPr>
            <p:ph idx="3" type="body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49"/>
          <p:cNvSpPr txBox="1"/>
          <p:nvPr>
            <p:ph idx="4" type="body"/>
          </p:nvPr>
        </p:nvSpPr>
        <p:spPr>
          <a:xfrm>
            <a:off x="4645025" y="178276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0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-editable">
  <p:cSld name="Opening -editab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2"/>
          <p:cNvSpPr txBox="1"/>
          <p:nvPr>
            <p:ph idx="1" type="subTitle"/>
          </p:nvPr>
        </p:nvSpPr>
        <p:spPr>
          <a:xfrm>
            <a:off x="0" y="28956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1" i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">
  <p:cSld name="Opening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3"/>
          <p:cNvSpPr txBox="1"/>
          <p:nvPr>
            <p:ph idx="1" type="subTitle"/>
          </p:nvPr>
        </p:nvSpPr>
        <p:spPr>
          <a:xfrm>
            <a:off x="0" y="2900362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457200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648200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457200" y="178276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" name="Google Shape;30;p19"/>
          <p:cNvSpPr txBox="1"/>
          <p:nvPr>
            <p:ph idx="3" type="body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9"/>
          <p:cNvSpPr txBox="1"/>
          <p:nvPr>
            <p:ph idx="4" type="body"/>
          </p:nvPr>
        </p:nvSpPr>
        <p:spPr>
          <a:xfrm>
            <a:off x="4645025" y="178276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-editable">
  <p:cSld name="Opening -editab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/>
          <p:nvPr>
            <p:ph idx="1" type="subTitle"/>
          </p:nvPr>
        </p:nvSpPr>
        <p:spPr>
          <a:xfrm>
            <a:off x="0" y="28956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1" i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">
  <p:cSld name="Opening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0" y="2900362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-Background-Image-xTupleCon2014-2-no-footer.png"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457200" y="1447800"/>
            <a:ext cx="8229600" cy="490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Merriweather Sans"/>
              <a:buChar char="▸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Merriweather Sans"/>
              <a:buChar char="▸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Merriweather Sans"/>
              <a:buChar char="▸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-Background-Image-xTupleCon2014-2.png" id="91" name="Google Shape;91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4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>
            <a:off x="457200" y="1447800"/>
            <a:ext cx="8229600" cy="490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Merriweather Sans"/>
              <a:buChar char="▸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Merriweather Sans"/>
              <a:buChar char="▸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Merriweather Sans"/>
              <a:buChar char="▸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-Background-Image-xTupleCon2014-2-white-background.png" id="123" name="Google Shape;123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4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44"/>
          <p:cNvSpPr txBox="1"/>
          <p:nvPr>
            <p:ph idx="1" type="body"/>
          </p:nvPr>
        </p:nvSpPr>
        <p:spPr>
          <a:xfrm>
            <a:off x="457200" y="1447800"/>
            <a:ext cx="8229600" cy="490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Merriweather Sans"/>
              <a:buChar char="▸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Merriweather Sans"/>
              <a:buChar char="▸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Merriweather Sans"/>
              <a:buChar char="▸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/>
          <p:nvPr>
            <p:ph type="ctrTitle"/>
          </p:nvPr>
        </p:nvSpPr>
        <p:spPr>
          <a:xfrm>
            <a:off x="-8681" y="167640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Improve Your Profitability with Integrated Business Intelligence</a:t>
            </a:r>
            <a:endParaRPr b="0" i="1"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0" y="47244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FF6600"/>
                </a:solidFill>
              </a:rPr>
              <a:t>Jeff Gunderson, xTuple Midwest USA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7F7F7F"/>
                </a:solidFill>
              </a:rPr>
              <a:t>Wednesday, October 15, 2014</a:t>
            </a:r>
            <a:endParaRPr b="1" sz="24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/>
        </p:nvSpPr>
        <p:spPr>
          <a:xfrm>
            <a:off x="612775" y="1418862"/>
            <a:ext cx="6248400" cy="368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John Smith, NA Sales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are John’s top opportunities and outstanding quotes?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do John’s sales compare to last year?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Who are John’s top customers?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John selling more manufactured products.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rPr>
              <a:t>The Team</a:t>
            </a:r>
            <a:endParaRPr/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30" name="Google Shape;230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31" name="Google Shape;231;p10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32" name="Google Shape;232;p10"/>
          <p:cNvSpPr/>
          <p:nvPr/>
        </p:nvSpPr>
        <p:spPr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1" y="1444905"/>
            <a:ext cx="1524000" cy="182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603250" y="1361954"/>
            <a:ext cx="5676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Ira Watcher, CFO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Profitability by product line.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Sales by geography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Efficiency in order fulfillment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1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rPr>
              <a:t>The Team</a:t>
            </a:r>
            <a:endParaRPr/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40" name="Google Shape;240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41" name="Google Shape;241;p11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42" name="Google Shape;242;p11"/>
          <p:cNvSpPr/>
          <p:nvPr/>
        </p:nvSpPr>
        <p:spPr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0235" y="1450211"/>
            <a:ext cx="2209800" cy="166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TRT Performance Improvement</a:t>
            </a:r>
            <a:endParaRPr/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5631927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/>
          <p:nvPr/>
        </p:nvSpPr>
        <p:spPr>
          <a:xfrm>
            <a:off x="448519" y="4775266"/>
            <a:ext cx="24384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Larry W. Smith/European Pressphoto Agency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6105524" y="1300223"/>
            <a:ext cx="313107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Visualizations</a:t>
            </a:r>
            <a:endParaRPr b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Relevant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Relate to operational data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Measure progress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Timely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Goal driven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</a:pPr>
            <a:r>
              <a:rPr b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Self service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Adjust goals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Explore new questions.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xTuple BI</a:t>
            </a:r>
            <a:endParaRPr/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543110"/>
            <a:ext cx="6038850" cy="43719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258" name="Google Shape;258;p13"/>
          <p:cNvSpPr/>
          <p:nvPr/>
        </p:nvSpPr>
        <p:spPr>
          <a:xfrm>
            <a:off x="609600" y="951626"/>
            <a:ext cx="525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www.xtuple.com/business-intelligence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rPr>
              <a:t>Competitive Advantage of BI</a:t>
            </a:r>
            <a:endParaRPr>
              <a:solidFill>
                <a:srgbClr val="FF6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1219200" y="1600200"/>
            <a:ext cx="7010400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800"/>
              <a:buChar char="▸"/>
            </a:pPr>
            <a:r>
              <a:rPr lang="en-US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Visualizations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are key to understanding.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Measures are critical to evaluating &amp; </a:t>
            </a:r>
            <a:r>
              <a:rPr lang="en-US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improving performance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2800"/>
              <a:buChar char="▸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But greatest benefit is leading you to </a:t>
            </a:r>
            <a:r>
              <a:rPr lang="en-US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new questions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and new understandings.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685800" y="1295400"/>
            <a:ext cx="426402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3200"/>
              <a:buChar char="▸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Easy to use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Fast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Integrated with ERP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 Service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SzPts val="3200"/>
              <a:buChar char="▸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Cloud option</a:t>
            </a:r>
            <a:endParaRPr/>
          </a:p>
        </p:txBody>
      </p:sp>
      <p:sp>
        <p:nvSpPr>
          <p:cNvPr id="171" name="Google Shape;171;p3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rPr>
              <a:t>BI Success</a:t>
            </a:r>
            <a:endParaRPr/>
          </a:p>
        </p:txBody>
      </p:sp>
      <p:pic>
        <p:nvPicPr>
          <p:cNvPr descr="http://host.bicourse.com/site/wp-content/uploads/2012/09/dreamstime_s_12231309.jpg"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3049588"/>
            <a:ext cx="4572000" cy="304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Terrific Retro Toys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ttp://natgeotraveller.co.uk/wp-content/uploads/2013/04/National_Tobacco_Company_Ltd_building_in_Napier_New_Zealand-620x330.jpg"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010575"/>
            <a:ext cx="61722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3962400" y="2589402"/>
            <a:ext cx="2667000" cy="461665"/>
          </a:xfrm>
          <a:prstGeom prst="rect">
            <a:avLst/>
          </a:prstGeom>
          <a:solidFill>
            <a:srgbClr val="93895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Terrific Retro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TRT Products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Messerschmitt Kr200, Classic Car, Oldtimer, Automobile"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52545"/>
            <a:ext cx="27559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y Car, Toys, Truck, Auto, Car, Automotive, Vehicle"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057400"/>
            <a:ext cx="2932113" cy="194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y Car, Toys, Auto, Car, Automotive" id="187" name="Google Shape;18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7014" y="3429000"/>
            <a:ext cx="2651125" cy="1751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, Toy Car, Africa, Can Car, Box, From Cans, Sheet" id="188" name="Google Shape;18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4133368"/>
            <a:ext cx="2935288" cy="195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427299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TRT 2014 Performace Goals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1219200" y="1143000"/>
            <a:ext cx="723900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Opportunities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Increase opportunities, document losses.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Improve conversion to sales.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1219200" y="2438400"/>
            <a:ext cx="723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Sales</a:t>
            </a:r>
            <a:endParaRPr/>
          </a:p>
          <a:p>
            <a:pPr indent="-346075" lvl="1" marL="839788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Increase sale of manufactured products.</a:t>
            </a:r>
            <a:endParaRPr/>
          </a:p>
          <a:p>
            <a:pPr indent="0" lvl="1" marL="493713" marR="0" rtl="0" algn="l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Merriweather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1237527" y="3352800"/>
            <a:ext cx="723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Profitability</a:t>
            </a:r>
            <a:endParaRPr/>
          </a:p>
          <a:p>
            <a:pPr indent="-346075" lvl="1" marL="839788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Reduce investment in low profit regions</a:t>
            </a:r>
            <a:endParaRPr/>
          </a:p>
          <a:p>
            <a:pPr indent="0" lvl="1" marL="493713" marR="0" rtl="0" algn="l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Merriweather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1240420" y="4267202"/>
            <a:ext cx="723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Cash Flow</a:t>
            </a:r>
            <a:endParaRPr/>
          </a:p>
          <a:p>
            <a:pPr indent="-346075" lvl="1" marL="839788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Improve efficency of order fullfillment</a:t>
            </a:r>
            <a:endParaRPr/>
          </a:p>
          <a:p>
            <a:pPr indent="0" lvl="1" marL="493713" marR="0" rtl="0" algn="l"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Merriweather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429228" y="5498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TRT Measured Last Year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1066800" y="1197980"/>
            <a:ext cx="7239000" cy="1697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Custom reports requested for each performance goal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But goals kept changing.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IT folks always had higher priority.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913435" y="3167604"/>
            <a:ext cx="7239000" cy="1937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Trends reviewed by extracting and Excel magic</a:t>
            </a:r>
            <a:endParaRPr/>
          </a:p>
          <a:p>
            <a:pPr indent="-346075" lvl="1" marL="839788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Only one Excel wiz.</a:t>
            </a:r>
            <a:endParaRPr/>
          </a:p>
          <a:p>
            <a:pPr indent="-346075" lvl="1" marL="839788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was always to late to take action.</a:t>
            </a:r>
            <a:endParaRPr/>
          </a:p>
          <a:p>
            <a:pPr indent="-346075" lvl="1" marL="839788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Merriweather Sans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Couldn’t understand data behind the charts.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xTuple BI</a:t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07939"/>
            <a:ext cx="5638800" cy="479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460375" y="1407821"/>
            <a:ext cx="5676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Sam Masters, Sales Manager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How does the opportunity volume compare to last year?  And the forecast?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Is our sales velocity improving? (days to complete opportunities)</a:t>
            </a:r>
            <a:endParaRPr/>
          </a:p>
          <a:p>
            <a:pPr indent="-346075" lvl="1" marL="839788" rtl="0" algn="l">
              <a:spcBef>
                <a:spcPts val="48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Is our conversion ratio improving? (ratio of opportunities to sales)</a:t>
            </a:r>
            <a:endParaRPr/>
          </a:p>
          <a:p>
            <a:pPr indent="-168275" lvl="1" marL="839788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9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  <a:latin typeface="Gill Sans"/>
                <a:ea typeface="Gill Sans"/>
                <a:cs typeface="Gill Sans"/>
                <a:sym typeface="Gill Sans"/>
              </a:rPr>
              <a:t>The Team</a:t>
            </a:r>
            <a:endParaRPr/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19" name="Google Shape;219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20" name="Google Shape;220;p9"/>
          <p:cNvSpPr/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EhQWFRUWFxcVFRgYFxgVGRUXFxcXGBgZFBoXGyYfFxojGhUUHy8gKCcpLCwsGh4xNTAqNSYrLCkBCQoKBQUFDQUFDSkYEhgpKSkpKSkpKSkpKSkpKSkpKSkpKSkpKSkpKSkpKSkpKSkpKSkpKSkpKSkpKSkpKSkpKf/AABEIARYAtQMBIgACEQEDEQH/xAAcAAABBQEBAQAAAAAAAAAAAAAAAwQFBgcCAQj/xABAEAABAwIDBQUGAwgBAwUAAAABAAIRAyEEMUEFElFhcQYHIoGREzKhscHwQlLRFCNicoKi4fEzJEOSFiVjsrP/xAAUAQEAAAAAAAAAAAAAAAAAAAAA/8QAFBEBAAAAAAAAAAAAAAAAAAAAAP/aAAwDAQACEQMRAD8A3EIQhB4U2qC6dFJPCBuAvQF6RdAag9BXkLtebqDtgXe6vGhdNQdIQhAIQhAIQhAIQhAIQQhAIQhAIQhAIQhAJN6UXDkCO6hdOK83UAAuouhpXRCAau03xGJbTaX1HBrW3JJgBZL2u76HEup4Fpi81Dmf5R+HqUGpbW7QUMM3er1WsHM3PQZlULaff5gqZIpsqVY6MB9ZKwjb+1qtd5fWrbxP8RcT1jL1UV7ZoMjeLuJj5IPonC9+1FxE0HAfzCfQgK7bA7YYbGD9zU8X5HWd5DXylfIrcUZlpjK36qb2Tt+pSvvRBneFukR0KD66Qsl7H97hhrMV4m5b/wCIdfzD49VquGxLajA9jg5rhIIMghAqhCEAhCEAhCEAhCEAhCEAuSuly4IEyiV4ghB6kcfjWUWF9Qw0XJ/TiUtl0hYf3q94BqPNKiTuMsI1P5j9EDLvE7fGu8hzi2kLtpNN3ZiXnSVluO2s+pb3WDJosPPiUniapcd4yZzPEpAmwug4Xq9a2Ur7Mi5CDltAls80pRYRe/zT6lh8oOlwlfYnhIPlETaUHuCxwEh1vh/paV3fdvqmCqeyqkvoOOU+7OrZyOXVZo+iNbED7yzSuGqloiSWRPMaGBwlB9e4XEtqMa9hDmuEgjUFKrGu6ftyWOGHrHwOMMJPuuOXkbT6rZUAhCEAhCEAhCEAhCEAuSulyUHJ6Lw3XpUXtrtHQwrC6rUa2BMTc9B9UEB3k9phh8MWNMPqAi2YbkfXL1XzvtSvvuO9rb65dLKd7Z9uRiKr3GXEm2QAHAcoVSZtCTJY2DqSdL6oGdbOOH3dIp/iMcw5Mb8k09pP4R8UCbXJYuHmuPaD8o+K8ZVjRA7o4jr5KQpYsFsTY2g6R9lRIxA5/NKUS2fe8yIQTdMtN3G3GLg3/wALxuHA1kEZnLpdM2EzYyMgR0TqiTPiM5oJDZ+JDHA5c+OWfqvpDsTtf9pwVJ5MuA3HHUltpPMiD5r5pZPI8dSOi1vuX2yd+pQJJDhvidHNIBjqD8EGsoQhALwleoQCEIQCEIQCTq1Q0EkgACSTYDquMZjG0mF9Rwa0CSSsJ7yO9N1Uup05bSuIFi8/xILR2473W0t6nhSC7I1DkP5f1WIbY7TvrOc6o4vJN5Jj1zKhsTi3PMuKRQKVKxPLok0IQCEIQCEL1B4vV4vZQdU6pBsSE9o7XeM4cOf+LqPXTGSbILRg9pMe2LtMa5eStPYDbX7PjaVQEbgcGu/ldIPz+CzWninNsb6X06KT2RtbcMggHmg+xgV6sa7J99W6G08S0ODQBvizoGWdnfBarsfbtHFM36Dw8awbjqNEEghCEAhCEAkMZjGUmF9QhrWiSSl1iHex23NWq6hTdFOnIJ0JGZ+gQMe8fvI/aHFjDu0mZc+Z4lZBjMWaji4+XJLY/GuqHkPjzKZIBCEIBCEIBCEIPQunusuEIBCEIBdNdBXK9hA4xWID4MQdeabrxCDttYi0qa2N2sr4V4dRqOEc4+PRQSEH0d3f99NPE7tLFwypkH6H+cadclqjXSviCnVIIIsRktp7me9R5rMwWLfLXjdoOP4XaMJ4HIc+qDd0IQg5eJBjgvkjti1zcS+m7MOO8PMr65XzX3x7FNLadR0Q2oA9vPigzOo664XdV0lcIOpsuUIQCF01hNgJTp2x6wIHs3S7KBM+iBmvQFeNgd3L6jZqNIJ00HxzV02D3W06bg58OPO8eSDNNidhsRiYIAa05F2vkp/Hd0FdrR7NwcYuDaenD4raNn7IaxoaBAGUJ+MKEHzkO7PG70ezHXespKl3T1iPEd062+S3arRhNKrZQY/W7smspm5LiLE3jyCz/G4R1J7qb7EGD+q+ksRhJmVlXeR2bIHtxoYPQn6IM6QhCAQhCASlCsWOa5pIc0hzSMwQZBHmk0IPsfsVt79s2fh8Rq+mN7+dvhf/AHArxQHclh3M2Jh978RquHQ1HQvEF9VM7zuxX7fhgaYHtqclv8TTm36hXNCD4t21saphqxp1WlrhoQo5fW3bnu+obQZLgG1W+68C/Q8Qvlrb2yXYeu+m7Rx3TxAJEoI5OMDgnVXhjRJPy1KRgRndah2E7Jtp0xWeJqOFv4QdB5IFuzfY9jGmRM8dba/NW7ZnZ6lTIIaJFsk3fiRSbvQTGg/zZGz+2lN+THAZAmIPxQWmhgRw+CkaOGHRRmzNv0qgjfEjMT9Cpyk8aFB02kQLH1XVNmcrn2i9bUlAhiaaYVAIUo8SmGIpoGDwDPJVbtrh9/C1GxctI+f1VuFC5Vd7QyGkc0Hzy5sGDmF4p/thhQ2sHARvCT1BUCCgCgheIQCnOx3ZSrtDFsoUhmZe7Smwe84+WXEwE97Hd3OL2i8expltKYdWcIptGsH8Z5D4L6Z7GdicPs2gKdBviP8AyVCPFUPEnhwGiCV2PsxmHw9KhTsykxrG9GgC/NeJ6hAIQhAFfOPft2UdQxIxDR+6qTlo/Mg/NfRypnejsZmKwRpkgPklnGYOSD5XwdKarG8XNHqQvoPZeGHswOSyzs/3f4lldtSswNZTO8ZIvExA6wta2YPCgbbSw4DDkLXVYrbTDmP3MGXspiX1GlrCP5ZHiPJX92HDveGiTweHbuupvFjOkSD0QZbjtouYGmjSrkuuGj2VYZAkE0XEscAbtcOIiylOyHeDUcd0wYzE/TMLQdl7Cw2He5zLuM3PPM5XTbF9kcNXfv7jQRJ3gIdMygmcLjd9swnDCfVNNi4bdG7w4pfajt1pIQeV9q06fvOAAUFtDt9hm/jDo0GaqW2djbQxTz7KGt/i4cuaqm1u7PGYZzKhLam9BdFoM3A3rH1CDRW95NAmPEDE5cLWKZbQ7U0cQ1wFnaTbLlPVQTdk4ilQNd2HY8Cw3N4PLYva8nMWOiY4TCNrO9oKZpnUcep1/wAoIXtphiWB8DwmCeRkfp6qnLQu1kjCuB5f/YfqqHh8I+od2mxzznDQXGONtECQC2Huy7lxWc2tjrsEOFFpz1HtnCwBEHdBkjMjIse7PuwqOxFOvjaJFGQGscS1znO90kNuADNiQbev0VhsK2m0NY0NaLACwCD2hQaxoaxoa0CAAAABwAFgEohCAQhCAQhMNtbSFCkXE3yb1/wgbbe7QsoMNwX6DhzKzLaHaKa++9xIZLnEnSLqO23tgveZMklVjaGJLqOIIP4HZch/tBp+08bTOH3w4brh4TIuTlHqkNlVliPZPC1a1Zoa8hlIioQSYsdBlJhbRsGIE/fognw2y9NFw1nyleNcFI4Zsjmgjxhyc5+XyToUQ1qfmiIkqMxlaG2QKbON7ZJvtV284M4lOdlxuFReLxJ9u22RzQSVElrABkEocYHNh26eR/RK02bzUi/CzbPqgjdpYwkblNok2nOAo47FptZu7sHU65Sp44UjKwiLKL2xiNxtuf8AlBlveCA2k5oklzmtHP8AF8mhaH3Td21JuApV6zD7et+9mS0tYf8AjAg2sN7+pQVPYwxL6YcJJqNjlJa31utxpUg1oa0AAAAAZACwA8kDTDbKDSCSXFpJbO6A0kQSA0AEwSJMm54p8hCAQhCAQhCCn7V7dbtqYHIn7hVHb23H12EuN8gmlOsXnKfkmONrQwDjJt1/wgrm0a8kCeMpHZbg+WaEFsToZHn1XG0qO66Tb65z9/YjtkYrdqkaHp8zafu6Ce7GbMZTw+8BL3e0DyeLHlgA5ACerirpsCr4VB7D95zABDiXzxLwA6fNs/1KW2C/wkaoLHRepKjioULhneacEFxAQPq+0iZAnnCa1DcBKVqW7ThueY5xxKh9l9oadWoW3a9tnU3jde06SDpnBFjogs1EQxQmNB3xGZKnP20boEZKA2hjWh7TIF5+CCb2XjJEHNSG8FU8JjSXOIyz8tVNYfGzHlzQPazhdVHbZNSoKbbucQAOZMKd2vtFrGTKjOw25VxZqPc0Ft2gkS5xt4eMCfggsHZXsYcO7fqua5490NndbzJIEmOVuataEIBCEIBCEIBCEIMr2hs3cbLcvqeKr+Pou3RkYGWo1+quu16oFMkqqCoS4AgQRGXFBT9oEOYZ4W1gj6+iq9MwQfK3XL7HkdLVtamWFwj/AF98VAuw5dvAe8QCOgsZ5evnkgsexdohu48aOvcZGxEC/PyVo2W/dxD2aG45zf6hZ5svGlsAzryB5XBH93KArLsba+/Vpk+83wHmBYHIdPJBe8GPEeR+ictrgZlR+z6/jfw/X/aXxOzadVsVWhwzg6cxwOSCUBkWUDtrs77SHjw1W+5UGbZ0PFp1CQZ+0UHRTJqM0BPiHmc05d2nLDFZpYDo4RM/lcLFBScRt7aYqeydSDQDBeSd0j8zdT8UpSw9Q1N+rUc93CCGjy/WVeqnarDASSDbIkKDx3a5jifZtY52kCY+iB5sXEbrpeYtAB1T2md1zoNsxymZAUFszDGvUFSrbdyAymLTxU/Uc2jSqVDERA8v8oKrt3axL4LrC50jqqm7bThVLgYAiB8uhP6RaSmvafbp3i0QXPPiPBp08/kq1hMfujddJGn8PTl0+OSDZez3elWpQ0kPb+Vx3rDgcwr5srvPw9WzwWHqCPJfMNTHEZE/PzCR/b3zIe71M/dkH2ZgdrUqw/dVGu5A3HUZp2vlDs920rMcAXkHR0xB0nktL7M99LgQzEjeE7pNg4Rzycg2RCa7N2nTr0xUpODmn4ciNCnSDxeoQgzra/8Axu6gcMyqy7EbtSCJ/wAKzbbYTScRe0+l1VqoDiJECLGJ5XiyCN7TYEPAqNA52m/lxVXoDxAyDdwOQExGXny6K2iqBNN8Q4W1g6ZW+KqmIBbWfaIsc54GBnqLQQg4r4G+80XAhxkWGQ3pkxfIlvRNqeN9lUa8CSD6tB8XpGRAItm24m6DYYTr7ouctREwPMAKu7Rwpa82PACDIIvH5pEg28TdN5qDU9mYlryHNNi0Hr8FOMqWWXdmKtWnQFS5ptqFjriGSGlpt+E70TlMaFaLgcSHtCBy4jXJO6eMYW7shw4ETbVIGjKjsV2cDriWzwKCQrYbDjOnTnjutCr22doN3t1hB5AQPVdVOzjh/wBxx6mUk/ZBb4ickC2yqkGD18yoftz2oaButP7tltYc/wAtBErnaW1BRYfFEgyeAi5WZbT2ma9SZIaLNHI5k6SUCG0am88ukmTN/wBPom1U+I9T807rUv3cxcEehnnx1j0TEoOnPlDFyEu6g5rA4iGukA8Yj/CAmOP3/r4c1dOx+xw5orVQS2fCOQ1P3z4KC7NbK/aKoBHgbd5GfIDmY9W81peGYxgAFgBEacoHCI9RwQWfYG3fYvG67w5RoeRWgYPtBRqEAOhxtBtfhOUrIA/dIIAM5ffmpGhtA6cTbhlr6oNgQmOxsX7ShTccyL9RY/JCClYgiN08DKrGO2LVbekWu4Cd0/L66Kax21qUiDLsrDyURjNouJsd20nU3QQO0qrm/wDPSqN/iLC8codT3h63UO9raji6XGNC3fBAtkAAb/C6lMTjHvcd0EgHMuuegGSRGKfvBrbnXUBvPjPDqgVr0oaACZicmiPSw85BULjMKHAg5ZDORqBGnT/xOifVcRMgWHLP4ffySTHjcHCDnEAfKPLd6ILt3SYVr8Niab2tdFQFwdDiQ5u6d7Rw8JvreQDKV2nRZgaoZ7lF5imSTDSf+2SeWXSNL0Psp2xds/FPc6TTdao28kZhzZtvDrlqRcaZjNr4LaeHLRUp1Gub4m7wa8TxYfE0g8kHlDHg5OHqlmYoHVY9trsvi8PWDMNUdWaXRTDHhzxwBZM24gR0TJva/F4eo5lUHfbZzXggghBt764GaqfajtK2m0wZIBMCJMCTHkFR6Xa3F4htR0tY2nTdUc4g5NLRDeJLnNHmq9Qxb6jqj3u3iKT5nTeAYIHV4QebV25UruO8YB00XWyNkVKpApsc48YgAc3GwUz2X7J+0irWHgza0mN7m7gOWZt56BTbusgACIERu7vONNbm/ABBS6fd/Vlxe8Abps2XH4gNAk6wFHV+wz98w7daIB34aZjQfrC0nDOaNb6zGpsb2HW54CVX+0+xDWYTT8NUEARaTnuOyudAZfLRZolBC7K7MU23D2OeNQ6YmeExHIHquO12IH7O2m5wLmubF3AgX/C4i2d4I6Kq1sVVa+7nB7TnNwRzzSLnue65LnE6kkknqg07snssU8O0s8W8N8nieHKIjqAdVPfs/L7+z6Hko/slhKjMNTa8eJovxAvAN8wPiFYGYfU/K0Zny/UoGrsLDb8Laf54/FNHnxAeomPUqXxQGp6T5fWP7TqovG4+mDfwgDOPKR5zbkTzQad2Y2jTpYKj7V7Wb2+RvGCRvn/CFkuK2phHbor1BUc0BoLos3MBo0F0IHt53RYzcj9f1XVUQ0gZfM8efJOYGnMNt6u+mfqm1ciPqgiMQ2JLc/v7+7NaLNxriQJOZmZ6/f6J1ja0D7tzUVVql08B9/fXgbA1FX95fI9fl8P1yTiQLGYOvDhz8xnzyDLfBIPAxfX1/VO3un0Mz11n0niIdeCgY4zZwfyIEiPMiAOOdratggtUJj9huA32kHUgfGItqPW2YVlqOtpGvmb58+l84MOTF9YyQNTOfHXjrn/EOJQJd2mK9ltOiSLu3mDkXNMH6ea3HbfYrCY4b1akN+I3x4Xeousl7MOa7aWFA/C6D5BxAt5+hGRW8UMohBkvaTuqZRa1mErFgqNLawqEkPaHBzZi1nAGFQ+zOwPa16jHkblM/vYPvBrj4Rx3i0XWr97O2fYUmhvvEPjlkJWe9i8OW0XOOdY2gbx3GSMsgC4m54ILPhHgmctLWiTETFs8myeElPd4AAZCTbK5zAFyDyu7iQmWHbcAecy4iRlOh5NvzaEvXfNoknwi063A3c/5Ww38xQKmAfDn8Z4DduDyb4ubc13Spg9N0gZZaxFg2cyIZxL0zqGOEFsHIyBO8JsCBMkCKbfxE5FN9YvLWNzd4jr0MGCbXDnRl4Q0eMAx2l2So1n+2tLs+Djx6xf4wJATzZnZ6lTdLabQdDAkE8z5D1Un7NtNm6DaAANLGBkBbyA4BJ1sNckggC5gxPKNNfuYCbw2GaBIv9/O0dQujEG4nUSJA4gZ2mfMqDY1jgC0ug297pnb5ceijn0SyrugmRcOmdbERnqI6iYIkJrGGxjIdbQNPQ+gUVWo06g9nU3nBzQDdwjIiDnEQJ4RORXmL2m00nkEjdD2u0Ic1pGvGAR1UdtXa7adPwgl5sBq50kRPCWuJ5AIHFHBYSm5zA2N0gHIySAbl0kmC1C42ZsIbn/UUXVHnxHec5viddxEZybRpujihBaa2RcRYNDW5cb9U0qYlopEOFzcO1HI8ZTLZe324hpafDVZBqNFmuP5mcjmme08TGWvxQJVakkjU88vu3wKisSYkXH38T96petWIF55dT/n68VGYqdY458rbvLPynggTFS8WgW85UvvWvmI1EcLHXhfPIqv+1m4yGd/XzsfMFSNKt4Bn/safKNcs4QLBwMzAAnidI16ekg3AUaxwLiI8+V7H+4R1jMJb2sAkfCDoL31y/tPFJOO5cDOLDyiOGnTw/lQPuxDv/daAGXjnn4CddZAPkt6oVbZ9VgvY5kbTwx4lxnrSd/jpkt4w9AxJQZ13oYUVXtZIBcAxpOnvPe7+lgcYUJSogNAaCGMA3RBaIAiYHif1Vh7d4kHEkNuQ1otEt43dZt4ueAUEynAEZk3Ikz1dm7y+CB5QYd2TIMAXy1O7Ay/kbfiVyXTzB8OVj/DDfe1/dttxJuuwYaeIEAm3lbIH8oudUhhwYvnZpEejTu6/wDxNP8AMUC+IcDf4y3Jpi7gN3wmB+RhyD35dYKznGMhHC5gusdZiQSSM3nehrUKj5AaJvEEcpALd2MgHQ4WzFOPFUCjju2A/LlGWgMCI4ACM4nNBIyJBPWJ4WvMaa2jlrzXqB1ogAX00y520+GiRwzSb/cDh+psOZulvZ3PGOH68fU6wEELhK8Dd0BgdP8AXz5p3tLEMY3fJdZt4N7aDS5hN62Cgk71zf65/HqeirfbHbm6wUWWDx4jqQCRHSQYQQ+F2md6rAcW1C0G9yS8RfjG9qrHsvCVcVifaOAa2mcokNmCbn3nnQcxwKpTB4WtmN528dI/CPqrxW27uBtCi1ztIAJc+AN4mLzG9xAhsEAQglsbjJdm1mkOAI5bvlBkRILbAyhRlAC/7R4XQ3ODJLQ4m+vi+SEDXaLnMf7Slao3l74t4XDzF1K0ca3E0xVZ1cNWnX4ymG38KQd4cBOuia7IxAbLPdLjLDpOrXcj80DjFVy90C2g58+n3oo7aR3n7py16ajqM45c04q+9v5AA2j3Xa/D6qKGKBeZJ0+d+uXogMM4CRwJFtenI6HiG8UszFSd3MZ24fpF+h5JtVzgdI4jh5ER13UpQcAN7gJHleRy16E8EDmAXRln8ZufjP8AUlRSEXyE5/X4/wB3FR2GfF3TJ0HD6xHw5qRwzgQZtwB+7+7PVvNA/wCyVQDH0DqH3niZb9TPMOOq2TbW2Bh8O55Iytlnzn5rB8BiRTxLHgxuVKZP/k2fhPoeKu3bbtH7at7Nh8LLDLP8RvblJsOZQRHt3VX7ziXAmbjM8Q053/E7yCf4cSfv56dBcqOaQGjrpJB+ripPCuPSPL/XzQOpDZ0+ET/+Y5DxFNcRVAERaN2IAEZ7u7kOO5N4mo4CyXZkTMai+7HOTZg/i946BROMrE1G02NGREm270aT4QBvuM3mC4z7oPtlNLy55FrgGQd4Aw4kn3rgSTDfCOAY14Ic6B9zHGPOfPMNSVEAAMYD4YGsyMtJ+vAAZKObuum36/c8fW7kDprNwzE5TF+nX7gar2hUnedmAIz/ALY1n665lOpj/BFr5/f35qL/AGuAWib5mJnOzeLjl5oEdr7RbRaTHtH6NGrnGABx1+7KkYqm6pWc+vBcT7oNgNBPAK2Yxu54nQXXjla3UkEX0IMKm7dxc1LWOsW9UDjYOzvb4iRDKbB4iYhoggWPEze8Zq5nDPoN/wCkolwiN5oDqnhcIFQi8g74kxIPJZ/s3FOa1zWid4iw6OBEDMOaXj0U/gDiKXicS2DqbnehhJ/qFJ3meKB7jezFesQ6v+70Y2A4hv8AFcCcv0AiRd/+tns/HUI0h3IG88nAdQV4gldqQ5xHP5Kp7TpbrjByIIOuZj5BeIQOsfiT7IVIu9sxweMyOqr1KqY9oYN4j0yQhBK02y0k5gnQZWnzyPUJs+sS4ttw5SCR6SD6lCECTasOi94/uiPO7fTmnVN9wBqYn0g89PihCDvZjRUxI/KwB5BvJER/cQf6eak2AAPqHQb8nxE8De03PIaIQgk8OCY5tJznmd7jnyT/AAlQADkJm3wQhArUxG61xyIdu2z3iCRBOWV3Z8IzUZ2fqb1Rz8zvbjeRdJnXgL3+q9QglGkiCDZxFv6t359ec6cmmHN3m2PA5R9jLU5nRCEDatigylvvlwkkAQMjkTwlOn0NxnigvOcZNuAQ3kCRBzz4oQgqvaHH5GLxvecb2fnCplWqXOJNyTJQhBatmhuFoNdG9UqDenRoLXOaOf8Ax362TXFbQfUduzY7wHnvAT5PZ/4oQg6wo3GzAdvcSc4Dp9HgeSEIQf/Z" id="221" name="Google Shape;221;p9"/>
          <p:cNvSpPr/>
          <p:nvPr/>
        </p:nvSpPr>
        <p:spPr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1" y="1600200"/>
            <a:ext cx="1676400" cy="185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xTuple_Slide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xTuple_Slide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xTuple_Slide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2014-07-14T18:27:25Z</dcterms:created>
  <dc:creator>Jen Hobbs</dc:creator>
</cp:coreProperties>
</file>