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5" r:id="rId2"/>
    <p:sldId id="286" r:id="rId3"/>
    <p:sldId id="264" r:id="rId4"/>
    <p:sldId id="257" r:id="rId5"/>
    <p:sldId id="258" r:id="rId6"/>
    <p:sldId id="259" r:id="rId7"/>
    <p:sldId id="262" r:id="rId8"/>
    <p:sldId id="260" r:id="rId9"/>
    <p:sldId id="261" r:id="rId10"/>
    <p:sldId id="263" r:id="rId11"/>
    <p:sldId id="265" r:id="rId12"/>
    <p:sldId id="266" r:id="rId13"/>
    <p:sldId id="267" r:id="rId14"/>
    <p:sldId id="272"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A7830-F9CD-4608-A8E0-619F9ACE2910}" v="112" dt="2022-10-29T15:12:04.333"/>
    <p1510:client id="{2BFCCF5D-ADF8-4908-A570-0D7472335451}" v="1" dt="2022-10-27T11:33:11.488"/>
    <p1510:client id="{75AD94AD-6EC5-43CB-8448-4C48942FC61A}" v="960" dt="2022-10-29T11:58:08.026"/>
    <p1510:client id="{796D774C-B95C-42E2-93EC-56B013E3FE72}" v="1499" dt="2022-10-26T15:33:40.965"/>
    <p1510:client id="{91B91FD4-02A1-47C0-9F16-4676D9DC7A4E}" v="713" dt="2022-10-24T14:18:44.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FA5A2-6CAD-4C1A-9C91-23626F633E17}" type="datetimeFigureOut">
              <a:t>10/29/2022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9BA0B-DCAA-40A9-9FF4-8F761618799D}" type="slidenum">
              <a:t>‹#›</a:t>
            </a:fld>
            <a:endParaRPr lang="en-US"/>
          </a:p>
        </p:txBody>
      </p:sp>
    </p:spTree>
    <p:extLst>
      <p:ext uri="{BB962C8B-B14F-4D97-AF65-F5344CB8AC3E}">
        <p14:creationId xmlns:p14="http://schemas.microsoft.com/office/powerpoint/2010/main" val="383470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enturebeat.com/ai/why-do-87-of-data-science-projects-never-make-it-into-product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ljh.jupyter.org/&#160;&#16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a:p>
            <a:r>
              <a:rPr lang="en-US" dirty="0">
                <a:cs typeface="Calibri"/>
              </a:rPr>
              <a:t>Good afternoon.  So you might be wondering about the image.  This is art generated by the DALL-E project on open ai.  DALL-E uses natural language descriptions to generate image – can be photo-realistic, painting or emojis.  Description was team writing on notebooks on the planet Jupiter.</a:t>
            </a:r>
            <a:endParaRPr lang="en-US" dirty="0"/>
          </a:p>
          <a:p>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36B9BA0B-DCAA-40A9-9FF4-8F761618799D}" type="slidenum">
              <a:t>1</a:t>
            </a:fld>
            <a:endParaRPr lang="en-US"/>
          </a:p>
        </p:txBody>
      </p:sp>
    </p:spTree>
    <p:extLst>
      <p:ext uri="{BB962C8B-B14F-4D97-AF65-F5344CB8AC3E}">
        <p14:creationId xmlns:p14="http://schemas.microsoft.com/office/powerpoint/2010/main" val="130159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technologies have a number of advantages over VM. Container virtualization is simpler than virtual machines (doesn't simulate all hardware and control multiple OS's)  Containers are easy to configure and deploy. They have a smaller footprint.  And easy to extend.  Docker is the most popular. You define an image in a </a:t>
            </a:r>
            <a:r>
              <a:rPr lang="en-US" dirty="0" err="1"/>
              <a:t>Dockerfile</a:t>
            </a:r>
            <a:r>
              <a:rPr lang="en-US" dirty="0"/>
              <a:t>, run a build command.  You can then start and instance of the image in a container.  And then connect to the container with a browser.</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10</a:t>
            </a:fld>
            <a:endParaRPr lang="en-US"/>
          </a:p>
        </p:txBody>
      </p:sp>
    </p:spTree>
    <p:extLst>
      <p:ext uri="{BB962C8B-B14F-4D97-AF65-F5344CB8AC3E}">
        <p14:creationId xmlns:p14="http://schemas.microsoft.com/office/powerpoint/2010/main" val="366746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11</a:t>
            </a:fld>
            <a:endParaRPr lang="en-US"/>
          </a:p>
        </p:txBody>
      </p:sp>
    </p:spTree>
    <p:extLst>
      <p:ext uri="{BB962C8B-B14F-4D97-AF65-F5344CB8AC3E}">
        <p14:creationId xmlns:p14="http://schemas.microsoft.com/office/powerpoint/2010/main" val="220307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nice thing about Docker is that there is a repository of images.  So you may be able to find and image that has built and configured the tools you need.  For example, a node.js or a database like Postgres.  If you develop or extend and image you can share it with others by pushing it to Docker Hub.</a:t>
            </a: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12</a:t>
            </a:fld>
            <a:endParaRPr lang="en-US"/>
          </a:p>
        </p:txBody>
      </p:sp>
    </p:spTree>
    <p:extLst>
      <p:ext uri="{BB962C8B-B14F-4D97-AF65-F5344CB8AC3E}">
        <p14:creationId xmlns:p14="http://schemas.microsoft.com/office/powerpoint/2010/main" val="65838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Today we are going to look at an image  built for collaboration with </a:t>
            </a:r>
            <a:r>
              <a:rPr lang="en-US" dirty="0" err="1">
                <a:cs typeface="Calibri"/>
              </a:rPr>
              <a:t>JupyterHub</a:t>
            </a:r>
            <a:r>
              <a:rPr lang="en-US" dirty="0">
                <a:cs typeface="Calibri"/>
              </a:rPr>
              <a:t>.</a:t>
            </a:r>
            <a:endParaRPr lang="en-US" dirty="0"/>
          </a:p>
          <a:p>
            <a:endParaRPr lang="en-US" dirty="0"/>
          </a:p>
          <a:p>
            <a:r>
              <a:rPr lang="en-US" dirty="0"/>
              <a:t>Anaconda to support multiple environments and provide popular data science libraries</a:t>
            </a:r>
            <a:endParaRPr lang="en-US" dirty="0">
              <a:cs typeface="Calibri"/>
            </a:endParaRPr>
          </a:p>
          <a:p>
            <a:r>
              <a:rPr lang="en-US" dirty="0" err="1">
                <a:cs typeface="Calibri"/>
              </a:rPr>
              <a:t>JupyterHub</a:t>
            </a:r>
            <a:r>
              <a:rPr lang="en-US" dirty="0">
                <a:cs typeface="Calibri"/>
              </a:rPr>
              <a:t>/</a:t>
            </a:r>
            <a:r>
              <a:rPr lang="en-US" dirty="0" err="1">
                <a:cs typeface="Calibri"/>
              </a:rPr>
              <a:t>JupyterLab</a:t>
            </a:r>
            <a:endParaRPr lang="en-US" dirty="0" err="1"/>
          </a:p>
          <a:p>
            <a:r>
              <a:rPr lang="en-US" dirty="0" err="1"/>
              <a:t>JupyterLab</a:t>
            </a:r>
            <a:r>
              <a:rPr lang="en-US" dirty="0"/>
              <a:t> Git to manage updates and sharing on GitHub</a:t>
            </a:r>
            <a:endParaRPr lang="en-US" dirty="0">
              <a:cs typeface="Calibri" panose="020F0502020204030204"/>
            </a:endParaRPr>
          </a:p>
          <a:p>
            <a:r>
              <a:rPr lang="en-US" dirty="0"/>
              <a:t>Support for reveal.js to produce slide shows</a:t>
            </a:r>
            <a:endParaRPr lang="en-US" dirty="0">
              <a:cs typeface="Calibri" panose="020F0502020204030204"/>
            </a:endParaRPr>
          </a:p>
          <a:p>
            <a:r>
              <a:rPr lang="en-US" dirty="0" err="1"/>
              <a:t>JupyterLab</a:t>
            </a:r>
            <a:r>
              <a:rPr lang="en-US" dirty="0"/>
              <a:t> Table of Contents support</a:t>
            </a:r>
            <a:endParaRPr lang="en-US" dirty="0">
              <a:cs typeface="Calibri" panose="020F0502020204030204"/>
            </a:endParaRPr>
          </a:p>
          <a:p>
            <a:r>
              <a:rPr lang="en-US" dirty="0"/>
              <a:t>Interactive Matplotlib support for presentations</a:t>
            </a:r>
            <a:endParaRPr lang="en-US" dirty="0">
              <a:cs typeface="Calibri" panose="020F0502020204030204"/>
            </a:endParaRPr>
          </a:p>
          <a:p>
            <a:r>
              <a:rPr lang="en-US" dirty="0"/>
              <a:t>Support for adding new users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13</a:t>
            </a:fld>
            <a:endParaRPr lang="en-US"/>
          </a:p>
        </p:txBody>
      </p:sp>
    </p:spTree>
    <p:extLst>
      <p:ext uri="{BB962C8B-B14F-4D97-AF65-F5344CB8AC3E}">
        <p14:creationId xmlns:p14="http://schemas.microsoft.com/office/powerpoint/2010/main" val="414916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14</a:t>
            </a:fld>
            <a:endParaRPr lang="en-US"/>
          </a:p>
        </p:txBody>
      </p:sp>
    </p:spTree>
    <p:extLst>
      <p:ext uri="{BB962C8B-B14F-4D97-AF65-F5344CB8AC3E}">
        <p14:creationId xmlns:p14="http://schemas.microsoft.com/office/powerpoint/2010/main" val="710204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when a user connects the Hub spawns a single user notebook server with </a:t>
            </a:r>
            <a:r>
              <a:rPr lang="en-US" dirty="0" err="1">
                <a:cs typeface="Calibri"/>
              </a:rPr>
              <a:t>JupyterLab</a:t>
            </a:r>
            <a:r>
              <a:rPr lang="en-US" dirty="0">
                <a:cs typeface="Calibri"/>
              </a:rPr>
              <a:t>. The authentication</a:t>
            </a:r>
            <a:r>
              <a:rPr lang="en-US">
                <a:cs typeface="Calibri"/>
              </a:rPr>
              <a:t> uses local container users – we'll talk more about that.</a:t>
            </a:r>
            <a:endParaRPr lang="en-US"/>
          </a:p>
          <a:p>
            <a:endParaRPr lang="en-US" dirty="0"/>
          </a:p>
          <a:p>
            <a:r>
              <a:rPr lang="en-US" dirty="0"/>
              <a:t>One of the reasons we use </a:t>
            </a:r>
            <a:r>
              <a:rPr lang="en-US" dirty="0" err="1"/>
              <a:t>JupyterHub</a:t>
            </a:r>
            <a:r>
              <a:rPr lang="en-US" dirty="0"/>
              <a:t> is to provide a consistent environment for our team and help with reproducibility of results.  By default everyone is using the python kernel and packages set up as notebook environment. But there may be a need to set up different environments.  As this is based on Anaconda there is support for the Conda package manager.  Conda helps you define environments and install packages.  For example, you may need a different version of </a:t>
            </a:r>
            <a:r>
              <a:rPr lang="en-US"/>
              <a:t>Python or a data science package.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15</a:t>
            </a:fld>
            <a:endParaRPr lang="en-US"/>
          </a:p>
        </p:txBody>
      </p:sp>
    </p:spTree>
    <p:extLst>
      <p:ext uri="{BB962C8B-B14F-4D97-AF65-F5344CB8AC3E}">
        <p14:creationId xmlns:p14="http://schemas.microsoft.com/office/powerpoint/2010/main" val="2841739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16</a:t>
            </a:fld>
            <a:endParaRPr lang="en-US"/>
          </a:p>
        </p:txBody>
      </p:sp>
    </p:spTree>
    <p:extLst>
      <p:ext uri="{BB962C8B-B14F-4D97-AF65-F5344CB8AC3E}">
        <p14:creationId xmlns:p14="http://schemas.microsoft.com/office/powerpoint/2010/main" val="1938426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17</a:t>
            </a:fld>
            <a:endParaRPr lang="en-US"/>
          </a:p>
        </p:txBody>
      </p:sp>
    </p:spTree>
    <p:extLst>
      <p:ext uri="{BB962C8B-B14F-4D97-AF65-F5344CB8AC3E}">
        <p14:creationId xmlns:p14="http://schemas.microsoft.com/office/powerpoint/2010/main" val="1269876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18</a:t>
            </a:fld>
            <a:endParaRPr lang="en-US"/>
          </a:p>
        </p:txBody>
      </p:sp>
    </p:spTree>
    <p:extLst>
      <p:ext uri="{BB962C8B-B14F-4D97-AF65-F5344CB8AC3E}">
        <p14:creationId xmlns:p14="http://schemas.microsoft.com/office/powerpoint/2010/main" val="3567860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19</a:t>
            </a:fld>
            <a:endParaRPr lang="en-US"/>
          </a:p>
        </p:txBody>
      </p:sp>
    </p:spTree>
    <p:extLst>
      <p:ext uri="{BB962C8B-B14F-4D97-AF65-F5344CB8AC3E}">
        <p14:creationId xmlns:p14="http://schemas.microsoft.com/office/powerpoint/2010/main" val="365511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a:p>
            <a:endParaRPr lang="en-US" dirty="0"/>
          </a:p>
          <a:p>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36B9BA0B-DCAA-40A9-9FF4-8F761618799D}" type="slidenum">
              <a:t>2</a:t>
            </a:fld>
            <a:endParaRPr lang="en-US"/>
          </a:p>
        </p:txBody>
      </p:sp>
    </p:spTree>
    <p:extLst>
      <p:ext uri="{BB962C8B-B14F-4D97-AF65-F5344CB8AC3E}">
        <p14:creationId xmlns:p14="http://schemas.microsoft.com/office/powerpoint/2010/main" val="82588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20</a:t>
            </a:fld>
            <a:endParaRPr lang="en-US"/>
          </a:p>
        </p:txBody>
      </p:sp>
    </p:spTree>
    <p:extLst>
      <p:ext uri="{BB962C8B-B14F-4D97-AF65-F5344CB8AC3E}">
        <p14:creationId xmlns:p14="http://schemas.microsoft.com/office/powerpoint/2010/main" val="1172519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21</a:t>
            </a:fld>
            <a:endParaRPr lang="en-US"/>
          </a:p>
        </p:txBody>
      </p:sp>
    </p:spTree>
    <p:extLst>
      <p:ext uri="{BB962C8B-B14F-4D97-AF65-F5344CB8AC3E}">
        <p14:creationId xmlns:p14="http://schemas.microsoft.com/office/powerpoint/2010/main" val="2103595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22</a:t>
            </a:fld>
            <a:endParaRPr lang="en-US"/>
          </a:p>
        </p:txBody>
      </p:sp>
    </p:spTree>
    <p:extLst>
      <p:ext uri="{BB962C8B-B14F-4D97-AF65-F5344CB8AC3E}">
        <p14:creationId xmlns:p14="http://schemas.microsoft.com/office/powerpoint/2010/main" val="2786502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23</a:t>
            </a:fld>
            <a:endParaRPr lang="en-US"/>
          </a:p>
        </p:txBody>
      </p:sp>
    </p:spTree>
    <p:extLst>
      <p:ext uri="{BB962C8B-B14F-4D97-AF65-F5344CB8AC3E}">
        <p14:creationId xmlns:p14="http://schemas.microsoft.com/office/powerpoint/2010/main" val="4118051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24</a:t>
            </a:fld>
            <a:endParaRPr lang="en-US"/>
          </a:p>
        </p:txBody>
      </p:sp>
    </p:spTree>
    <p:extLst>
      <p:ext uri="{BB962C8B-B14F-4D97-AF65-F5344CB8AC3E}">
        <p14:creationId xmlns:p14="http://schemas.microsoft.com/office/powerpoint/2010/main" val="3468748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25</a:t>
            </a:fld>
            <a:endParaRPr lang="en-US"/>
          </a:p>
        </p:txBody>
      </p:sp>
    </p:spTree>
    <p:extLst>
      <p:ext uri="{BB962C8B-B14F-4D97-AF65-F5344CB8AC3E}">
        <p14:creationId xmlns:p14="http://schemas.microsoft.com/office/powerpoint/2010/main" val="143118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26</a:t>
            </a:fld>
            <a:endParaRPr lang="en-US"/>
          </a:p>
        </p:txBody>
      </p:sp>
    </p:spTree>
    <p:extLst>
      <p:ext uri="{BB962C8B-B14F-4D97-AF65-F5344CB8AC3E}">
        <p14:creationId xmlns:p14="http://schemas.microsoft.com/office/powerpoint/2010/main" val="3990370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27</a:t>
            </a:fld>
            <a:endParaRPr lang="en-US"/>
          </a:p>
        </p:txBody>
      </p:sp>
    </p:spTree>
    <p:extLst>
      <p:ext uri="{BB962C8B-B14F-4D97-AF65-F5344CB8AC3E}">
        <p14:creationId xmlns:p14="http://schemas.microsoft.com/office/powerpoint/2010/main" val="2074821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28</a:t>
            </a:fld>
            <a:endParaRPr lang="en-US"/>
          </a:p>
        </p:txBody>
      </p:sp>
    </p:spTree>
    <p:extLst>
      <p:ext uri="{BB962C8B-B14F-4D97-AF65-F5344CB8AC3E}">
        <p14:creationId xmlns:p14="http://schemas.microsoft.com/office/powerpoint/2010/main" val="9028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if you need a multiple user platform where sharing and </a:t>
            </a:r>
            <a:r>
              <a:rPr lang="en-US" dirty="0" err="1">
                <a:cs typeface="Calibri"/>
              </a:rPr>
              <a:t>reproducability</a:t>
            </a:r>
            <a:r>
              <a:rPr lang="en-US" dirty="0">
                <a:cs typeface="Calibri"/>
              </a:rPr>
              <a:t> is important, check out </a:t>
            </a:r>
            <a:r>
              <a:rPr lang="en-US" dirty="0" err="1">
                <a:cs typeface="Calibri"/>
              </a:rPr>
              <a:t>JupyterHub</a:t>
            </a:r>
            <a:r>
              <a:rPr lang="en-US" dirty="0">
                <a:cs typeface="Calibri"/>
              </a:rPr>
              <a:t>.  </a:t>
            </a:r>
            <a:endParaRPr lang="en-US"/>
          </a:p>
          <a:p>
            <a:r>
              <a:rPr lang="en-US" dirty="0">
                <a:cs typeface="Calibri"/>
              </a:rPr>
              <a:t>Try the image on Docker Hub.</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29</a:t>
            </a:fld>
            <a:endParaRPr lang="en-US"/>
          </a:p>
        </p:txBody>
      </p:sp>
    </p:spTree>
    <p:extLst>
      <p:ext uri="{BB962C8B-B14F-4D97-AF65-F5344CB8AC3E}">
        <p14:creationId xmlns:p14="http://schemas.microsoft.com/office/powerpoint/2010/main" val="2449200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currently a team lead for Delta Analytics.  Delta Analytics manages data for good fellowships for non-profits.  Mainly in analytics and data science. Previously, I was with St Elizabeth Healthcare, across the river, as the enterprise data architect.</a:t>
            </a:r>
            <a:endParaRPr lang="en-US" dirty="0">
              <a:cs typeface="+mn-lt"/>
            </a:endParaRPr>
          </a:p>
          <a:p>
            <a:endParaRPr lang="en-US" dirty="0"/>
          </a:p>
          <a:p>
            <a:r>
              <a:rPr lang="en-US" dirty="0"/>
              <a:t>Most of the fellowships projects have been data science. But the organization's leadership and sponsors area always asking us to help improve the model development and operationalization support.  And how to manage the collaboration across our team and their team.  How to manage documentation &amp; testing and versioning.  And how to present to other areas of the business.  Systems that support this are developed by DevOps or </a:t>
            </a:r>
            <a:r>
              <a:rPr lang="en-US" dirty="0" err="1"/>
              <a:t>MLOps</a:t>
            </a:r>
            <a:r>
              <a:rPr lang="en-US" dirty="0"/>
              <a:t>. Even if you are not in an MLOPs role what I'll try to do today is show you how to easily set up a collaborative system.</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36B9BA0B-DCAA-40A9-9FF4-8F761618799D}" type="slidenum">
              <a:t>3</a:t>
            </a:fld>
            <a:endParaRPr lang="en-US"/>
          </a:p>
        </p:txBody>
      </p:sp>
    </p:spTree>
    <p:extLst>
      <p:ext uri="{BB962C8B-B14F-4D97-AF65-F5344CB8AC3E}">
        <p14:creationId xmlns:p14="http://schemas.microsoft.com/office/powerpoint/2010/main" val="346648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maybe make it easier for Dr. </a:t>
            </a:r>
            <a:r>
              <a:rPr lang="en-US" dirty="0" err="1">
                <a:cs typeface="Calibri"/>
              </a:rPr>
              <a:t>MCcoy</a:t>
            </a:r>
            <a:endParaRPr lang="en-US" dirty="0" err="1"/>
          </a:p>
        </p:txBody>
      </p:sp>
      <p:sp>
        <p:nvSpPr>
          <p:cNvPr id="4" name="Slide Number Placeholder 3"/>
          <p:cNvSpPr>
            <a:spLocks noGrp="1"/>
          </p:cNvSpPr>
          <p:nvPr>
            <p:ph type="sldNum" sz="quarter" idx="5"/>
          </p:nvPr>
        </p:nvSpPr>
        <p:spPr/>
        <p:txBody>
          <a:bodyPr/>
          <a:lstStyle/>
          <a:p>
            <a:fld id="{36B9BA0B-DCAA-40A9-9FF4-8F761618799D}" type="slidenum">
              <a:t>4</a:t>
            </a:fld>
            <a:endParaRPr lang="en-US"/>
          </a:p>
        </p:txBody>
      </p:sp>
    </p:spTree>
    <p:extLst>
      <p:ext uri="{BB962C8B-B14F-4D97-AF65-F5344CB8AC3E}">
        <p14:creationId xmlns:p14="http://schemas.microsoft.com/office/powerpoint/2010/main" val="2864215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testing and deploying models requires a lot of time and effort.  And many studies show that the team does not often succeed. </a:t>
            </a:r>
            <a:r>
              <a:rPr lang="en-US" dirty="0">
                <a:hlinkClick r:id="rId3"/>
              </a:rPr>
              <a:t>VentureBeat</a:t>
            </a:r>
            <a:r>
              <a:rPr lang="en-US" dirty="0"/>
              <a:t> reports, only 13% of models make it to production. The failure to realize value from the projects is often due to the disconnect between the data science team and the stakeholders. And the difficulty of sharing and communicating within the team. Team members must develop complex engineering processes, complete detailed research and often work in isolation. Teamwork and collaboration can be one of the most important factors in helping your team succeed.</a:t>
            </a: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5</a:t>
            </a:fld>
            <a:endParaRPr lang="en-US"/>
          </a:p>
        </p:txBody>
      </p:sp>
    </p:spTree>
    <p:extLst>
      <p:ext uri="{BB962C8B-B14F-4D97-AF65-F5344CB8AC3E}">
        <p14:creationId xmlns:p14="http://schemas.microsoft.com/office/powerpoint/2010/main" val="202181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 software provides your team and stakeholders with a central platform to share knowledge and deliverables to complete projects. </a:t>
            </a:r>
          </a:p>
          <a:p>
            <a:r>
              <a:rPr lang="en-US" dirty="0">
                <a:cs typeface="Calibri"/>
              </a:rPr>
              <a:t>* multi-user access – avoids everyone installing and setting up tools.</a:t>
            </a:r>
          </a:p>
          <a:p>
            <a:r>
              <a:rPr lang="en-US" dirty="0">
                <a:cs typeface="Calibri"/>
              </a:rPr>
              <a:t>* list</a:t>
            </a:r>
          </a:p>
          <a:p>
            <a:endParaRPr lang="en-US" dirty="0"/>
          </a:p>
          <a:p>
            <a:r>
              <a:rPr lang="en-US" dirty="0"/>
              <a:t>As you know, software is not the complete answer to collaboration.  A team culture that encourages sharing and transparency is important.  But good software can facilitate.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6</a:t>
            </a:fld>
            <a:endParaRPr lang="en-US"/>
          </a:p>
        </p:txBody>
      </p:sp>
    </p:spTree>
    <p:extLst>
      <p:ext uri="{BB962C8B-B14F-4D97-AF65-F5344CB8AC3E}">
        <p14:creationId xmlns:p14="http://schemas.microsoft.com/office/powerpoint/2010/main" val="40293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good hosted services that provide collaboration.  I list the popular ones base on </a:t>
            </a:r>
            <a:r>
              <a:rPr lang="en-US" dirty="0" err="1"/>
              <a:t>Jupyter</a:t>
            </a:r>
            <a:r>
              <a:rPr lang="en-US" dirty="0"/>
              <a:t> technologies emphasizing those with good, free services.  Note that some are more oriented to academics and course management.  </a:t>
            </a:r>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7</a:t>
            </a:fld>
            <a:endParaRPr lang="en-US"/>
          </a:p>
        </p:txBody>
      </p:sp>
    </p:spTree>
    <p:extLst>
      <p:ext uri="{BB962C8B-B14F-4D97-AF65-F5344CB8AC3E}">
        <p14:creationId xmlns:p14="http://schemas.microsoft.com/office/powerpoint/2010/main" val="84614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setting up a cloud or on-premise server for you team, </a:t>
            </a:r>
            <a:r>
              <a:rPr lang="en-US" dirty="0" err="1"/>
              <a:t>JupyterHub</a:t>
            </a:r>
            <a:r>
              <a:rPr lang="en-US" dirty="0"/>
              <a:t> is the most popular solution. </a:t>
            </a:r>
            <a:r>
              <a:rPr lang="en-US" dirty="0" err="1"/>
              <a:t>JupyterHub</a:t>
            </a:r>
            <a:r>
              <a:rPr lang="en-US" dirty="0"/>
              <a:t> is open source with a strong community so you will find lots of help if you have questions.</a:t>
            </a:r>
          </a:p>
          <a:p>
            <a:endParaRPr lang="en-US" dirty="0">
              <a:cs typeface="Calibri"/>
            </a:endParaRPr>
          </a:p>
          <a:p>
            <a:r>
              <a:rPr lang="en-US" dirty="0" err="1"/>
              <a:t>JupyterHub</a:t>
            </a:r>
            <a:r>
              <a:rPr lang="en-US" dirty="0"/>
              <a:t> bundles </a:t>
            </a:r>
            <a:r>
              <a:rPr lang="en-US" dirty="0" err="1"/>
              <a:t>JupyterLab</a:t>
            </a:r>
            <a:r>
              <a:rPr lang="en-US" dirty="0"/>
              <a:t>, which is quite popular.</a:t>
            </a:r>
            <a:endParaRPr lang="en-US" dirty="0">
              <a:cs typeface="Calibri"/>
            </a:endParaRPr>
          </a:p>
          <a:p>
            <a:r>
              <a:rPr lang="en-US" dirty="0" err="1"/>
              <a:t>JupyterHub</a:t>
            </a:r>
            <a:r>
              <a:rPr lang="en-US" dirty="0"/>
              <a:t> communicates with the user’s browser and provides a number user authentication implementations. The hub spawns single user servers for notebooks and </a:t>
            </a:r>
            <a:r>
              <a:rPr lang="en-US" dirty="0" err="1"/>
              <a:t>JupyterLab</a:t>
            </a:r>
            <a:r>
              <a:rPr lang="en-US" dirty="0"/>
              <a:t>. And it supports the </a:t>
            </a:r>
            <a:r>
              <a:rPr lang="en-US" dirty="0" err="1"/>
              <a:t>iPython</a:t>
            </a:r>
            <a:r>
              <a:rPr lang="en-US" dirty="0"/>
              <a:t> kernel for notebook functions.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6B9BA0B-DCAA-40A9-9FF4-8F761618799D}" type="slidenum">
              <a:t>8</a:t>
            </a:fld>
            <a:endParaRPr lang="en-US"/>
          </a:p>
        </p:txBody>
      </p:sp>
    </p:spTree>
    <p:extLst>
      <p:ext uri="{BB962C8B-B14F-4D97-AF65-F5344CB8AC3E}">
        <p14:creationId xmlns:p14="http://schemas.microsoft.com/office/powerpoint/2010/main" val="66526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JupyterHub</a:t>
            </a:r>
            <a:r>
              <a:rPr lang="en-US" dirty="0"/>
              <a:t> can be installed on a Linux/Unix server or virtual machine.  </a:t>
            </a:r>
          </a:p>
          <a:p>
            <a:r>
              <a:rPr lang="en-US" dirty="0"/>
              <a:t>For instructions on setting up  </a:t>
            </a:r>
            <a:r>
              <a:rPr lang="en-US" dirty="0" err="1"/>
              <a:t>aserver</a:t>
            </a:r>
            <a:r>
              <a:rPr lang="en-US" dirty="0"/>
              <a:t> see </a:t>
            </a:r>
            <a:r>
              <a:rPr lang="en-US" dirty="0" err="1"/>
              <a:t>JupyterHub</a:t>
            </a:r>
            <a:r>
              <a:rPr lang="en-US" dirty="0"/>
              <a:t> docs.</a:t>
            </a:r>
          </a:p>
          <a:p>
            <a:r>
              <a:rPr lang="en-US" dirty="0"/>
              <a:t>There is also a derivative of </a:t>
            </a:r>
            <a:r>
              <a:rPr lang="en-US" dirty="0" err="1"/>
              <a:t>JupyterHub</a:t>
            </a:r>
            <a:r>
              <a:rPr lang="en-US" dirty="0"/>
              <a:t> for a small system with simplified setup on Ubuntu.  The Littlest </a:t>
            </a:r>
            <a:r>
              <a:rPr lang="en-US" dirty="0" err="1"/>
              <a:t>Jupyterhub</a:t>
            </a:r>
            <a:r>
              <a:rPr lang="en-US" dirty="0"/>
              <a:t> </a:t>
            </a:r>
            <a:r>
              <a:rPr lang="en-US" dirty="0">
                <a:hlinkClick r:id="rId3"/>
              </a:rPr>
              <a:t>https://tljh.jupyter.org/  </a:t>
            </a:r>
            <a:endParaRPr lang="en-US" dirty="0">
              <a:cs typeface="Calibri"/>
              <a:hlinkClick r:id="rId3"/>
            </a:endParaRPr>
          </a:p>
          <a:p>
            <a:r>
              <a:rPr lang="en-US" dirty="0">
                <a:cs typeface="Calibri"/>
              </a:rPr>
              <a:t>It is a simplified install on Ubuntu.</a:t>
            </a:r>
          </a:p>
        </p:txBody>
      </p:sp>
      <p:sp>
        <p:nvSpPr>
          <p:cNvPr id="4" name="Slide Number Placeholder 3"/>
          <p:cNvSpPr>
            <a:spLocks noGrp="1"/>
          </p:cNvSpPr>
          <p:nvPr>
            <p:ph type="sldNum" sz="quarter" idx="5"/>
          </p:nvPr>
        </p:nvSpPr>
        <p:spPr/>
        <p:txBody>
          <a:bodyPr/>
          <a:lstStyle/>
          <a:p>
            <a:fld id="{36B9BA0B-DCAA-40A9-9FF4-8F761618799D}" type="slidenum">
              <a:t>9</a:t>
            </a:fld>
            <a:endParaRPr lang="en-US"/>
          </a:p>
        </p:txBody>
      </p:sp>
    </p:spTree>
    <p:extLst>
      <p:ext uri="{BB962C8B-B14F-4D97-AF65-F5344CB8AC3E}">
        <p14:creationId xmlns:p14="http://schemas.microsoft.com/office/powerpoint/2010/main" val="420146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hyperlink" Target="https://unsplash.com/s/photos/shipping-containers?utm_source=unsplash&amp;utm_medium=referral&amp;utm_content=creditCopyText" TargetMode="External"/><Relationship Id="rId3" Type="http://schemas.openxmlformats.org/officeDocument/2006/relationships/image" Target="../media/image1.png"/><Relationship Id="rId7" Type="http://schemas.openxmlformats.org/officeDocument/2006/relationships/hyperlink" Target="https://unsplash.com/@carrier_lost?utm_source=unsplash&amp;utm_medium=referral&amp;utm_content=creditCopyTex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docs.docker.com/docker-hub/"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jeffrey-p-gunderson.medium.com/447ae72c2186" TargetMode="External"/><Relationship Id="rId5" Type="http://schemas.openxmlformats.org/officeDocument/2006/relationships/hyperlink" Target="https://hub.docker.com/repository/docker/jeffgunderson/jupyterhub4collaboration"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docs.docker.com/engine/install/"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hyperlink" Target="https://github.com/settings/token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docs.github.com/en/get-started/quickstart/create-a-repo" TargetMode="External"/><Relationship Id="rId5" Type="http://schemas.openxmlformats.org/officeDocument/2006/relationships/hyperlink" Target="https://github.com/SocialHealthAI/Education"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s://revealjs.com/pdf-export/" TargetMode="External"/><Relationship Id="rId5" Type="http://schemas.openxmlformats.org/officeDocument/2006/relationships/hyperlink" Target="https://revealjs.com/installation/#basic-setup" TargetMode="Externa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openxmlformats.org/officeDocument/2006/relationships/hyperlink" Target="http://www.deltanalytics.org/" TargetMode="External"/><Relationship Id="rId3" Type="http://schemas.openxmlformats.org/officeDocument/2006/relationships/image" Target="../media/image1.png"/><Relationship Id="rId7" Type="http://schemas.openxmlformats.org/officeDocument/2006/relationships/hyperlink" Target="https://ai4good.org/"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discourse.jupyter.org/" TargetMode="External"/><Relationship Id="rId11" Type="http://schemas.openxmlformats.org/officeDocument/2006/relationships/image" Target="../media/image24.png"/><Relationship Id="rId5" Type="http://schemas.openxmlformats.org/officeDocument/2006/relationships/hyperlink" Target="https://hub.docker.com/repository/docker/jeffgunderson/jupyterhub4collaboration" TargetMode="External"/><Relationship Id="rId10" Type="http://schemas.openxmlformats.org/officeDocument/2006/relationships/hyperlink" Target="https://socialhealthai.github.io/github.io/" TargetMode="External"/><Relationship Id="rId4" Type="http://schemas.openxmlformats.org/officeDocument/2006/relationships/image" Target="../media/image2.png"/><Relationship Id="rId9" Type="http://schemas.openxmlformats.org/officeDocument/2006/relationships/hyperlink" Target="mailto:Jeff@bidiscover.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venturebeat.com/ai/why-do-87-of-data-science-projects-never-make-it-into-productio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hyperlink" Target="http://Kragle.com" TargetMode="External"/><Relationship Id="rId3" Type="http://schemas.openxmlformats.org/officeDocument/2006/relationships/image" Target="../media/image1.png"/><Relationship Id="rId7" Type="http://schemas.openxmlformats.org/officeDocument/2006/relationships/hyperlink" Target="http://Cocalc.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colab.research.google.com" TargetMode="External"/><Relationship Id="rId5" Type="http://schemas.openxmlformats.org/officeDocument/2006/relationships/hyperlink" Target="http://mybinder.org"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tljh.jupyter.org/" TargetMode="External"/><Relationship Id="rId5" Type="http://schemas.openxmlformats.org/officeDocument/2006/relationships/hyperlink" Target="https://medium.com/r/?url=https%3A%2F%2Fjupyterhub.readthedocs.io%2Fen%2Fstable%2Finstallation-guide.html"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987" y="1102898"/>
            <a:ext cx="4873925" cy="2675147"/>
          </a:xfrm>
        </p:spPr>
        <p:txBody>
          <a:bodyPr>
            <a:normAutofit/>
          </a:bodyPr>
          <a:lstStyle/>
          <a:p>
            <a:r>
              <a:rPr lang="en-US" dirty="0">
                <a:solidFill>
                  <a:schemeClr val="accent1"/>
                </a:solidFill>
                <a:ea typeface="+mj-lt"/>
                <a:cs typeface="+mj-lt"/>
              </a:rPr>
              <a:t>Collaboration With </a:t>
            </a:r>
            <a:r>
              <a:rPr lang="en-US" dirty="0" err="1">
                <a:solidFill>
                  <a:schemeClr val="accent1"/>
                </a:solidFill>
                <a:ea typeface="+mj-lt"/>
                <a:cs typeface="+mj-lt"/>
              </a:rPr>
              <a:t>Jupyter</a:t>
            </a:r>
            <a:r>
              <a:rPr lang="en-US" dirty="0">
                <a:solidFill>
                  <a:schemeClr val="accent1"/>
                </a:solidFill>
                <a:ea typeface="+mj-lt"/>
                <a:cs typeface="+mj-lt"/>
              </a:rPr>
              <a:t> Notebooks</a:t>
            </a:r>
            <a:endParaRPr lang="en-US" dirty="0">
              <a:solidFill>
                <a:schemeClr val="accent1"/>
              </a:solidFill>
            </a:endParaRPr>
          </a:p>
        </p:txBody>
      </p:sp>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7" name="Title 1">
            <a:extLst>
              <a:ext uri="{FF2B5EF4-FFF2-40B4-BE49-F238E27FC236}">
                <a16:creationId xmlns:a16="http://schemas.microsoft.com/office/drawing/2014/main" id="{D3FF33B9-9CED-8BFC-3490-4B9059813BD7}"/>
              </a:ext>
            </a:extLst>
          </p:cNvPr>
          <p:cNvSpPr txBox="1">
            <a:spLocks/>
          </p:cNvSpPr>
          <p:nvPr/>
        </p:nvSpPr>
        <p:spPr>
          <a:xfrm>
            <a:off x="841627" y="5241809"/>
            <a:ext cx="4101749" cy="11719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2400" dirty="0">
                <a:solidFill>
                  <a:schemeClr val="accent1"/>
                </a:solidFill>
                <a:latin typeface="Calibri Light" panose="020F0302020204030204"/>
                <a:ea typeface="+mj-lt"/>
                <a:cs typeface="+mj-lt"/>
              </a:rPr>
              <a:t>Data Science Symposium 2022</a:t>
            </a:r>
            <a:endParaRPr lang="en-US" sz="2400" dirty="0">
              <a:solidFill>
                <a:schemeClr val="accent1"/>
              </a:solidFill>
              <a:cs typeface="Calibri Light"/>
            </a:endParaRPr>
          </a:p>
          <a:p>
            <a:pPr algn="l"/>
            <a:r>
              <a:rPr lang="en-US" sz="2400" dirty="0">
                <a:solidFill>
                  <a:schemeClr val="accent1"/>
                </a:solidFill>
                <a:cs typeface="Calibri Light"/>
              </a:rPr>
              <a:t>University of Cincinnati</a:t>
            </a:r>
          </a:p>
          <a:p>
            <a:pPr algn="l"/>
            <a:r>
              <a:rPr lang="en-US" sz="2400" dirty="0">
                <a:solidFill>
                  <a:schemeClr val="accent1"/>
                </a:solidFill>
                <a:cs typeface="Calibri Light"/>
              </a:rPr>
              <a:t>Center for Business Analytics</a:t>
            </a:r>
          </a:p>
          <a:p>
            <a:pPr marL="685800" indent="-685800" algn="l">
              <a:buFont typeface="Arial"/>
              <a:buChar char="•"/>
            </a:pPr>
            <a:endParaRPr lang="en-US" sz="2800" dirty="0">
              <a:solidFill>
                <a:schemeClr val="accent1"/>
              </a:solidFill>
              <a:cs typeface="Calibri Light"/>
            </a:endParaRPr>
          </a:p>
        </p:txBody>
      </p:sp>
      <p:pic>
        <p:nvPicPr>
          <p:cNvPr id="8" name="Picture 8" descr="A picture containing text&#10;&#10;Description automatically generated">
            <a:extLst>
              <a:ext uri="{FF2B5EF4-FFF2-40B4-BE49-F238E27FC236}">
                <a16:creationId xmlns:a16="http://schemas.microsoft.com/office/drawing/2014/main" id="{51248AFC-A881-7031-8106-B9B101532217}"/>
              </a:ext>
            </a:extLst>
          </p:cNvPr>
          <p:cNvPicPr>
            <a:picLocks noChangeAspect="1"/>
          </p:cNvPicPr>
          <p:nvPr/>
        </p:nvPicPr>
        <p:blipFill>
          <a:blip r:embed="rId5"/>
          <a:stretch>
            <a:fillRect/>
          </a:stretch>
        </p:blipFill>
        <p:spPr>
          <a:xfrm>
            <a:off x="5951002" y="468436"/>
            <a:ext cx="5362540" cy="5363072"/>
          </a:xfrm>
          <a:prstGeom prst="rect">
            <a:avLst/>
          </a:prstGeom>
        </p:spPr>
      </p:pic>
    </p:spTree>
    <p:extLst>
      <p:ext uri="{BB962C8B-B14F-4D97-AF65-F5344CB8AC3E}">
        <p14:creationId xmlns:p14="http://schemas.microsoft.com/office/powerpoint/2010/main" val="195321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Installing </a:t>
            </a:r>
            <a:r>
              <a:rPr lang="en-US" sz="4800" dirty="0" err="1">
                <a:solidFill>
                  <a:schemeClr val="accent1"/>
                </a:solidFill>
                <a:cs typeface="Calibri Light"/>
              </a:rPr>
              <a:t>JupyterHub</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1949570" y="3057559"/>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1"/>
                </a:solidFill>
                <a:ea typeface="+mj-lt"/>
                <a:cs typeface="+mj-lt"/>
              </a:rPr>
              <a:t>Rather than spinning up an entire virtual machine, Docker containers are small, fast, and portable.</a:t>
            </a:r>
            <a:endParaRPr lang="en-US" dirty="0">
              <a:solidFill>
                <a:schemeClr val="accent1"/>
              </a:solidFill>
            </a:endParaRPr>
          </a:p>
          <a:p>
            <a:pPr algn="l"/>
            <a:endParaRPr lang="en-US" sz="3200" dirty="0">
              <a:ea typeface="+mj-lt"/>
              <a:cs typeface="+mj-lt"/>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pic>
        <p:nvPicPr>
          <p:cNvPr id="3" name="Picture 6" descr="Diagram&#10;&#10;Description automatically generated">
            <a:extLst>
              <a:ext uri="{FF2B5EF4-FFF2-40B4-BE49-F238E27FC236}">
                <a16:creationId xmlns:a16="http://schemas.microsoft.com/office/drawing/2014/main" id="{0D537133-67F2-5356-4D56-954C8BA8DF81}"/>
              </a:ext>
            </a:extLst>
          </p:cNvPr>
          <p:cNvPicPr>
            <a:picLocks noChangeAspect="1"/>
          </p:cNvPicPr>
          <p:nvPr/>
        </p:nvPicPr>
        <p:blipFill>
          <a:blip r:embed="rId5"/>
          <a:stretch>
            <a:fillRect/>
          </a:stretch>
        </p:blipFill>
        <p:spPr>
          <a:xfrm>
            <a:off x="598099" y="2988496"/>
            <a:ext cx="11010181" cy="2419384"/>
          </a:xfrm>
          <a:prstGeom prst="rect">
            <a:avLst/>
          </a:prstGeom>
        </p:spPr>
      </p:pic>
    </p:spTree>
    <p:extLst>
      <p:ext uri="{BB962C8B-B14F-4D97-AF65-F5344CB8AC3E}">
        <p14:creationId xmlns:p14="http://schemas.microsoft.com/office/powerpoint/2010/main" val="322649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Building a Docker Image</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500555" y="1873528"/>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1"/>
                </a:solidFill>
                <a:ea typeface="+mj-lt"/>
                <a:cs typeface="+mj-lt"/>
              </a:rPr>
              <a:t>Images are easy to build and extend.</a:t>
            </a:r>
            <a:endParaRPr lang="en-US" dirty="0">
              <a:solidFill>
                <a:schemeClr val="accent1"/>
              </a:solidFill>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ea typeface="+mj-lt"/>
              <a:cs typeface="+mj-lt"/>
            </a:endParaRPr>
          </a:p>
          <a:p>
            <a:pPr marL="685800" indent="-685800" algn="l">
              <a:buFont typeface="Arial"/>
              <a:buChar char="•"/>
            </a:pPr>
            <a:endParaRPr lang="en-US" sz="2800" dirty="0">
              <a:solidFill>
                <a:srgbClr val="4472C4"/>
              </a:solidFill>
              <a:cs typeface="Calibri Light"/>
            </a:endParaRPr>
          </a:p>
          <a:p>
            <a:pPr marL="685800" indent="-685800" algn="l">
              <a:buFont typeface="Arial"/>
              <a:buChar char="•"/>
            </a:pPr>
            <a:endParaRPr lang="en-US" sz="2800" dirty="0">
              <a:solidFill>
                <a:schemeClr val="accent1"/>
              </a:solidFill>
              <a:cs typeface="Calibri Light"/>
            </a:endParaRPr>
          </a:p>
        </p:txBody>
      </p:sp>
      <p:pic>
        <p:nvPicPr>
          <p:cNvPr id="12" name="Picture 12" descr="Text&#10;&#10;Description automatically generated">
            <a:extLst>
              <a:ext uri="{FF2B5EF4-FFF2-40B4-BE49-F238E27FC236}">
                <a16:creationId xmlns:a16="http://schemas.microsoft.com/office/drawing/2014/main" id="{5EDCFF5D-68E2-177E-9213-2BF54B4D3CA0}"/>
              </a:ext>
            </a:extLst>
          </p:cNvPr>
          <p:cNvPicPr>
            <a:picLocks noChangeAspect="1"/>
          </p:cNvPicPr>
          <p:nvPr/>
        </p:nvPicPr>
        <p:blipFill>
          <a:blip r:embed="rId5"/>
          <a:stretch>
            <a:fillRect/>
          </a:stretch>
        </p:blipFill>
        <p:spPr>
          <a:xfrm>
            <a:off x="1138604" y="2265485"/>
            <a:ext cx="3091961" cy="3030415"/>
          </a:xfrm>
          <a:prstGeom prst="rect">
            <a:avLst/>
          </a:prstGeom>
        </p:spPr>
      </p:pic>
      <p:sp>
        <p:nvSpPr>
          <p:cNvPr id="14" name="TextBox 13">
            <a:extLst>
              <a:ext uri="{FF2B5EF4-FFF2-40B4-BE49-F238E27FC236}">
                <a16:creationId xmlns:a16="http://schemas.microsoft.com/office/drawing/2014/main" id="{DA84A0A3-89D0-E542-06FD-A3D83134D1BB}"/>
              </a:ext>
            </a:extLst>
          </p:cNvPr>
          <p:cNvSpPr txBox="1"/>
          <p:nvPr/>
        </p:nvSpPr>
        <p:spPr>
          <a:xfrm>
            <a:off x="6037384" y="2625968"/>
            <a:ext cx="451851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FROM </a:t>
            </a:r>
            <a:r>
              <a:rPr lang="en-US" dirty="0" err="1">
                <a:ea typeface="+mn-lt"/>
                <a:cs typeface="+mn-lt"/>
              </a:rPr>
              <a:t>continuumio</a:t>
            </a:r>
            <a:r>
              <a:rPr lang="en-US" dirty="0">
                <a:ea typeface="+mn-lt"/>
                <a:cs typeface="+mn-lt"/>
              </a:rPr>
              <a:t>/miniconda3:latest</a:t>
            </a:r>
            <a:endParaRPr lang="en-US" dirty="0"/>
          </a:p>
          <a:p>
            <a:endParaRPr lang="en-US"/>
          </a:p>
          <a:p>
            <a:r>
              <a:rPr lang="en-US" dirty="0">
                <a:ea typeface="+mn-lt"/>
                <a:cs typeface="+mn-lt"/>
              </a:rPr>
              <a:t>RUN </a:t>
            </a:r>
            <a:r>
              <a:rPr lang="en-US" dirty="0" err="1">
                <a:ea typeface="+mn-lt"/>
                <a:cs typeface="+mn-lt"/>
              </a:rPr>
              <a:t>conda</a:t>
            </a:r>
            <a:r>
              <a:rPr lang="en-US" dirty="0">
                <a:ea typeface="+mn-lt"/>
                <a:cs typeface="+mn-lt"/>
              </a:rPr>
              <a:t> install -c </a:t>
            </a:r>
            <a:r>
              <a:rPr lang="en-US" dirty="0" err="1">
                <a:ea typeface="+mn-lt"/>
                <a:cs typeface="+mn-lt"/>
              </a:rPr>
              <a:t>conda</a:t>
            </a:r>
            <a:r>
              <a:rPr lang="en-US" dirty="0">
                <a:ea typeface="+mn-lt"/>
                <a:cs typeface="+mn-lt"/>
              </a:rPr>
              <a:t>-forge  </a:t>
            </a:r>
          </a:p>
          <a:p>
            <a:r>
              <a:rPr lang="en-US" dirty="0">
                <a:ea typeface="+mn-lt"/>
                <a:cs typeface="+mn-lt"/>
              </a:rPr>
              <a:t>    </a:t>
            </a:r>
            <a:r>
              <a:rPr lang="en-US" dirty="0" err="1">
                <a:ea typeface="+mn-lt"/>
                <a:cs typeface="+mn-lt"/>
              </a:rPr>
              <a:t>jupyterhub</a:t>
            </a:r>
            <a:r>
              <a:rPr lang="en-US" dirty="0">
                <a:ea typeface="+mn-lt"/>
                <a:cs typeface="+mn-lt"/>
              </a:rPr>
              <a:t> \</a:t>
            </a:r>
            <a:endParaRPr lang="en-US">
              <a:cs typeface="Calibri"/>
            </a:endParaRPr>
          </a:p>
          <a:p>
            <a:r>
              <a:rPr lang="en-US" dirty="0">
                <a:ea typeface="+mn-lt"/>
                <a:cs typeface="+mn-lt"/>
              </a:rPr>
              <a:t>    </a:t>
            </a:r>
            <a:r>
              <a:rPr lang="en-US" dirty="0" err="1">
                <a:ea typeface="+mn-lt"/>
                <a:cs typeface="+mn-lt"/>
              </a:rPr>
              <a:t>jupyterlab-drawio</a:t>
            </a:r>
            <a:endParaRPr lang="en-US" dirty="0" err="1"/>
          </a:p>
          <a:p>
            <a:endParaRPr lang="en-US"/>
          </a:p>
          <a:p>
            <a:r>
              <a:rPr lang="en-US" dirty="0">
                <a:ea typeface="+mn-lt"/>
                <a:cs typeface="+mn-lt"/>
              </a:rPr>
              <a:t>COPY jupyterhub_config.py </a:t>
            </a:r>
            <a:endParaRPr lang="en-US" dirty="0"/>
          </a:p>
        </p:txBody>
      </p:sp>
    </p:spTree>
    <p:extLst>
      <p:ext uri="{BB962C8B-B14F-4D97-AF65-F5344CB8AC3E}">
        <p14:creationId xmlns:p14="http://schemas.microsoft.com/office/powerpoint/2010/main" val="421333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Docker Hub</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660032" y="3866451"/>
            <a:ext cx="4763108" cy="21458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solidFill>
                  <a:schemeClr val="accent1"/>
                </a:solidFill>
                <a:ea typeface="+mj-lt"/>
                <a:cs typeface="+mj-lt"/>
              </a:rPr>
              <a:t>Repository service where you can push and pull Docker container Images.</a:t>
            </a:r>
            <a:endParaRPr lang="en-US" sz="3200" b="1" dirty="0">
              <a:solidFill>
                <a:schemeClr val="accent1"/>
              </a:solidFill>
              <a:cs typeface="Calibri Light"/>
            </a:endParaRPr>
          </a:p>
          <a:p>
            <a:pPr algn="l"/>
            <a:endParaRPr lang="en-US" sz="3200" b="1" dirty="0">
              <a:solidFill>
                <a:srgbClr val="000000"/>
              </a:solidFill>
              <a:ea typeface="+mj-lt"/>
              <a:cs typeface="+mj-lt"/>
            </a:endParaRPr>
          </a:p>
          <a:p>
            <a:pPr algn="l"/>
            <a:r>
              <a:rPr lang="en-US" sz="2000" dirty="0">
                <a:ea typeface="+mj-lt"/>
                <a:cs typeface="+mj-lt"/>
                <a:hlinkClick r:id="rId5"/>
              </a:rPr>
              <a:t>Docker Hub Quickstart Documentation</a:t>
            </a:r>
            <a:endParaRPr lang="en-US" sz="2000" dirty="0"/>
          </a:p>
          <a:p>
            <a:pPr marL="457200" indent="-457200" algn="l">
              <a:buFont typeface="Arial"/>
              <a:buChar char="•"/>
            </a:pPr>
            <a:endParaRPr lang="en-US" sz="3200" dirty="0">
              <a:solidFill>
                <a:srgbClr val="4472C4"/>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pic>
        <p:nvPicPr>
          <p:cNvPr id="2" name="Picture 2" descr="A picture containing sky, outdoor, outdoor object&#10;&#10;Description automatically generated">
            <a:extLst>
              <a:ext uri="{FF2B5EF4-FFF2-40B4-BE49-F238E27FC236}">
                <a16:creationId xmlns:a16="http://schemas.microsoft.com/office/drawing/2014/main" id="{8A2FA16C-94B0-CDC0-563C-0029019E9A46}"/>
              </a:ext>
            </a:extLst>
          </p:cNvPr>
          <p:cNvPicPr>
            <a:picLocks noChangeAspect="1"/>
          </p:cNvPicPr>
          <p:nvPr/>
        </p:nvPicPr>
        <p:blipFill>
          <a:blip r:embed="rId6"/>
          <a:stretch>
            <a:fillRect/>
          </a:stretch>
        </p:blipFill>
        <p:spPr>
          <a:xfrm>
            <a:off x="6213231" y="1788684"/>
            <a:ext cx="5134707" cy="3409586"/>
          </a:xfrm>
          <a:prstGeom prst="rect">
            <a:avLst/>
          </a:prstGeom>
        </p:spPr>
      </p:pic>
      <p:sp>
        <p:nvSpPr>
          <p:cNvPr id="7" name="Title 1">
            <a:extLst>
              <a:ext uri="{FF2B5EF4-FFF2-40B4-BE49-F238E27FC236}">
                <a16:creationId xmlns:a16="http://schemas.microsoft.com/office/drawing/2014/main" id="{47E12DD0-744C-B18E-CDD6-14B83A907770}"/>
              </a:ext>
            </a:extLst>
          </p:cNvPr>
          <p:cNvSpPr txBox="1">
            <a:spLocks/>
          </p:cNvSpPr>
          <p:nvPr/>
        </p:nvSpPr>
        <p:spPr>
          <a:xfrm>
            <a:off x="7183639" y="5395434"/>
            <a:ext cx="3819527" cy="1016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1600" dirty="0">
                <a:ea typeface="+mj-lt"/>
                <a:cs typeface="+mj-lt"/>
              </a:rPr>
              <a:t>Photo by </a:t>
            </a:r>
            <a:r>
              <a:rPr lang="en-US" sz="1600" dirty="0">
                <a:ea typeface="+mj-lt"/>
                <a:cs typeface="+mj-lt"/>
                <a:hlinkClick r:id="rId7"/>
              </a:rPr>
              <a:t>Ian Taylor</a:t>
            </a:r>
            <a:r>
              <a:rPr lang="en-US" sz="1600" dirty="0">
                <a:ea typeface="+mj-lt"/>
                <a:cs typeface="+mj-lt"/>
              </a:rPr>
              <a:t> on </a:t>
            </a:r>
            <a:r>
              <a:rPr lang="en-US" sz="1600" dirty="0">
                <a:ea typeface="+mj-lt"/>
                <a:cs typeface="+mj-lt"/>
                <a:hlinkClick r:id="rId8"/>
              </a:rPr>
              <a:t>Unsplash</a:t>
            </a:r>
            <a:endParaRPr lang="en-US"/>
          </a:p>
          <a:p>
            <a:pPr algn="l"/>
            <a:endParaRPr lang="en-US" sz="16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39435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err="1">
                <a:solidFill>
                  <a:schemeClr val="accent1"/>
                </a:solidFill>
                <a:cs typeface="Calibri Light"/>
              </a:rPr>
              <a:t>JupyterHub</a:t>
            </a:r>
            <a:r>
              <a:rPr lang="en-US" sz="4800" dirty="0">
                <a:solidFill>
                  <a:schemeClr val="accent1"/>
                </a:solidFill>
                <a:cs typeface="Calibri Light"/>
              </a:rPr>
              <a:t> for Collaboration Image</a:t>
            </a:r>
          </a:p>
        </p:txBody>
      </p:sp>
      <p:sp>
        <p:nvSpPr>
          <p:cNvPr id="3" name="TextBox 2">
            <a:extLst>
              <a:ext uri="{FF2B5EF4-FFF2-40B4-BE49-F238E27FC236}">
                <a16:creationId xmlns:a16="http://schemas.microsoft.com/office/drawing/2014/main" id="{489DF269-E42C-0716-E925-1863B3E44601}"/>
              </a:ext>
            </a:extLst>
          </p:cNvPr>
          <p:cNvSpPr txBox="1"/>
          <p:nvPr/>
        </p:nvSpPr>
        <p:spPr>
          <a:xfrm>
            <a:off x="953998" y="1882868"/>
            <a:ext cx="712192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chemeClr val="tx2"/>
                </a:solidFill>
              </a:rPr>
              <a:t>Anaconda</a:t>
            </a:r>
            <a:endParaRPr lang="en-US" sz="2800" dirty="0">
              <a:solidFill>
                <a:schemeClr val="tx2"/>
              </a:solidFill>
              <a:cs typeface="Calibri" panose="020F0502020204030204"/>
            </a:endParaRPr>
          </a:p>
          <a:p>
            <a:pPr marL="285750" indent="-285750">
              <a:buFont typeface="Arial"/>
              <a:buChar char="•"/>
            </a:pPr>
            <a:r>
              <a:rPr lang="en-US" sz="2800" dirty="0" err="1">
                <a:solidFill>
                  <a:schemeClr val="tx2"/>
                </a:solidFill>
                <a:cs typeface="Calibri" panose="020F0502020204030204"/>
              </a:rPr>
              <a:t>JupyterHub</a:t>
            </a:r>
            <a:r>
              <a:rPr lang="en-US" sz="2800" dirty="0">
                <a:solidFill>
                  <a:schemeClr val="tx2"/>
                </a:solidFill>
                <a:cs typeface="Calibri" panose="020F0502020204030204"/>
              </a:rPr>
              <a:t>/</a:t>
            </a:r>
            <a:r>
              <a:rPr lang="en-US" sz="2800" dirty="0" err="1">
                <a:solidFill>
                  <a:schemeClr val="tx2"/>
                </a:solidFill>
                <a:cs typeface="Calibri" panose="020F0502020204030204"/>
              </a:rPr>
              <a:t>JupyterLab</a:t>
            </a:r>
          </a:p>
          <a:p>
            <a:pPr marL="285750" indent="-285750">
              <a:buFont typeface="Arial"/>
              <a:buChar char="•"/>
            </a:pPr>
            <a:r>
              <a:rPr lang="en-US" sz="2800" dirty="0" err="1">
                <a:solidFill>
                  <a:schemeClr val="tx2"/>
                </a:solidFill>
              </a:rPr>
              <a:t>JupyterLab</a:t>
            </a:r>
            <a:r>
              <a:rPr lang="en-US" sz="2800" dirty="0">
                <a:solidFill>
                  <a:schemeClr val="tx2"/>
                </a:solidFill>
              </a:rPr>
              <a:t> Git</a:t>
            </a:r>
            <a:endParaRPr lang="en-US" sz="2800" dirty="0">
              <a:solidFill>
                <a:schemeClr val="tx2"/>
              </a:solidFill>
              <a:cs typeface="Calibri"/>
            </a:endParaRPr>
          </a:p>
          <a:p>
            <a:pPr marL="285750" indent="-285750">
              <a:buFont typeface="Arial"/>
              <a:buChar char="•"/>
            </a:pPr>
            <a:r>
              <a:rPr lang="en-US" sz="2800" dirty="0">
                <a:solidFill>
                  <a:schemeClr val="tx2"/>
                </a:solidFill>
              </a:rPr>
              <a:t>Support for reveal.js</a:t>
            </a:r>
            <a:endParaRPr lang="en-US" sz="2800" dirty="0">
              <a:solidFill>
                <a:schemeClr val="tx2"/>
              </a:solidFill>
              <a:cs typeface="Calibri" panose="020F0502020204030204"/>
            </a:endParaRPr>
          </a:p>
          <a:p>
            <a:pPr marL="285750" indent="-285750">
              <a:buFont typeface="Arial"/>
              <a:buChar char="•"/>
            </a:pPr>
            <a:r>
              <a:rPr lang="en-US" sz="2800" dirty="0" err="1">
                <a:solidFill>
                  <a:schemeClr val="tx2"/>
                </a:solidFill>
              </a:rPr>
              <a:t>JupyterLab</a:t>
            </a:r>
            <a:r>
              <a:rPr lang="en-US" sz="2800" dirty="0">
                <a:solidFill>
                  <a:schemeClr val="tx2"/>
                </a:solidFill>
              </a:rPr>
              <a:t> Table of Contents support</a:t>
            </a:r>
            <a:endParaRPr lang="en-US" sz="2800" dirty="0">
              <a:solidFill>
                <a:schemeClr val="tx2"/>
              </a:solidFill>
              <a:cs typeface="Calibri"/>
            </a:endParaRPr>
          </a:p>
          <a:p>
            <a:pPr marL="285750" indent="-285750">
              <a:buFont typeface="Arial"/>
              <a:buChar char="•"/>
            </a:pPr>
            <a:r>
              <a:rPr lang="en-US" sz="2800" dirty="0">
                <a:solidFill>
                  <a:schemeClr val="tx2"/>
                </a:solidFill>
              </a:rPr>
              <a:t>Interactive Matplotlib support</a:t>
            </a:r>
            <a:endParaRPr lang="en-US" sz="2800" dirty="0">
              <a:solidFill>
                <a:schemeClr val="tx2"/>
              </a:solidFill>
              <a:cs typeface="Calibri" panose="020F0502020204030204"/>
            </a:endParaRPr>
          </a:p>
          <a:p>
            <a:pPr marL="285750" indent="-285750">
              <a:buFont typeface="Arial"/>
              <a:buChar char="•"/>
            </a:pPr>
            <a:r>
              <a:rPr lang="en-US" sz="2800" dirty="0">
                <a:solidFill>
                  <a:schemeClr val="tx2"/>
                </a:solidFill>
              </a:rPr>
              <a:t>Support for adding new users</a:t>
            </a:r>
            <a:endParaRPr lang="en-US" sz="2800" dirty="0">
              <a:solidFill>
                <a:schemeClr val="tx2"/>
              </a:solidFill>
              <a:cs typeface="Calibri" panose="020F0502020204030204"/>
            </a:endParaRPr>
          </a:p>
        </p:txBody>
      </p:sp>
      <p:sp>
        <p:nvSpPr>
          <p:cNvPr id="7" name="TextBox 6">
            <a:extLst>
              <a:ext uri="{FF2B5EF4-FFF2-40B4-BE49-F238E27FC236}">
                <a16:creationId xmlns:a16="http://schemas.microsoft.com/office/drawing/2014/main" id="{EC5B679C-94E9-0662-F239-8FCC447DF100}"/>
              </a:ext>
            </a:extLst>
          </p:cNvPr>
          <p:cNvSpPr txBox="1"/>
          <p:nvPr/>
        </p:nvSpPr>
        <p:spPr>
          <a:xfrm>
            <a:off x="7103735" y="1959940"/>
            <a:ext cx="43171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tx2"/>
                </a:solidFill>
                <a:cs typeface="Calibri"/>
              </a:rPr>
              <a:t>Hub:</a:t>
            </a:r>
          </a:p>
          <a:p>
            <a:r>
              <a:rPr lang="en-US" sz="2800" dirty="0">
                <a:solidFill>
                  <a:schemeClr val="tx2"/>
                </a:solidFill>
                <a:cs typeface="Calibri"/>
                <a:hlinkClick r:id="rId5">
                  <a:extLst>
                    <a:ext uri="{A12FA001-AC4F-418D-AE19-62706E023703}">
                      <ahyp:hlinkClr xmlns:ahyp="http://schemas.microsoft.com/office/drawing/2018/hyperlinkcolor" val="tx"/>
                    </a:ext>
                  </a:extLst>
                </a:hlinkClick>
              </a:rPr>
              <a:t>JupyterHub4Collaboration</a:t>
            </a:r>
            <a:endParaRPr lang="en-US" sz="2800" dirty="0">
              <a:solidFill>
                <a:schemeClr val="tx2"/>
              </a:solidFill>
              <a:cs typeface="Calibri"/>
            </a:endParaRPr>
          </a:p>
        </p:txBody>
      </p:sp>
      <p:sp>
        <p:nvSpPr>
          <p:cNvPr id="9" name="TextBox 8">
            <a:extLst>
              <a:ext uri="{FF2B5EF4-FFF2-40B4-BE49-F238E27FC236}">
                <a16:creationId xmlns:a16="http://schemas.microsoft.com/office/drawing/2014/main" id="{58738107-B296-B620-D604-8C594CEF846F}"/>
              </a:ext>
            </a:extLst>
          </p:cNvPr>
          <p:cNvSpPr txBox="1"/>
          <p:nvPr/>
        </p:nvSpPr>
        <p:spPr>
          <a:xfrm>
            <a:off x="7106799" y="3334038"/>
            <a:ext cx="44795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tx2"/>
                </a:solidFill>
                <a:cs typeface="Calibri"/>
              </a:rPr>
              <a:t>Details on Medium:</a:t>
            </a:r>
            <a:endParaRPr lang="en-US" sz="2800">
              <a:solidFill>
                <a:schemeClr val="tx2"/>
              </a:solidFill>
              <a:cs typeface="Calibri"/>
            </a:endParaRPr>
          </a:p>
          <a:p>
            <a:r>
              <a:rPr lang="en-US" sz="2800" dirty="0">
                <a:solidFill>
                  <a:schemeClr val="tx2"/>
                </a:solidFill>
                <a:hlinkClick r:id="rId6">
                  <a:extLst>
                    <a:ext uri="{A12FA001-AC4F-418D-AE19-62706E023703}">
                      <ahyp:hlinkClr xmlns:ahyp="http://schemas.microsoft.com/office/drawing/2018/hyperlinkcolor" val="tx"/>
                    </a:ext>
                  </a:extLst>
                </a:hlinkClick>
              </a:rPr>
              <a:t>Data Science Team Collaboration with JupyterHub and JupyterLab</a:t>
            </a:r>
            <a:endParaRPr lang="en-US" sz="2800" dirty="0">
              <a:solidFill>
                <a:schemeClr val="tx2"/>
              </a:solidFill>
              <a:cs typeface="Calibri"/>
            </a:endParaRPr>
          </a:p>
        </p:txBody>
      </p:sp>
    </p:spTree>
    <p:extLst>
      <p:ext uri="{BB962C8B-B14F-4D97-AF65-F5344CB8AC3E}">
        <p14:creationId xmlns:p14="http://schemas.microsoft.com/office/powerpoint/2010/main" val="14293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Deploy the Image from Docker Hub</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471800" y="1399075"/>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dirty="0">
              <a:cs typeface="Calibri Light"/>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ea typeface="+mj-lt"/>
              <a:cs typeface="+mj-lt"/>
            </a:endParaRPr>
          </a:p>
          <a:p>
            <a:pPr marL="685800" indent="-685800" algn="l">
              <a:buFont typeface="Arial"/>
              <a:buChar char="•"/>
            </a:pPr>
            <a:endParaRPr lang="en-US" sz="2800" dirty="0">
              <a:solidFill>
                <a:srgbClr val="4472C4"/>
              </a:solidFill>
              <a:cs typeface="Calibri Light"/>
            </a:endParaRPr>
          </a:p>
          <a:p>
            <a:pPr marL="685800" indent="-685800" algn="l">
              <a:buFont typeface="Arial"/>
              <a:buChar char="•"/>
            </a:pPr>
            <a:endParaRPr lang="en-US" sz="2800" dirty="0">
              <a:solidFill>
                <a:schemeClr val="accent1"/>
              </a:solidFill>
              <a:cs typeface="Calibri Light"/>
            </a:endParaRPr>
          </a:p>
        </p:txBody>
      </p:sp>
      <p:sp>
        <p:nvSpPr>
          <p:cNvPr id="7" name="TextBox 6">
            <a:extLst>
              <a:ext uri="{FF2B5EF4-FFF2-40B4-BE49-F238E27FC236}">
                <a16:creationId xmlns:a16="http://schemas.microsoft.com/office/drawing/2014/main" id="{241BC157-EB35-1FCE-DC7A-A06C30120DB7}"/>
              </a:ext>
            </a:extLst>
          </p:cNvPr>
          <p:cNvSpPr txBox="1"/>
          <p:nvPr/>
        </p:nvSpPr>
        <p:spPr>
          <a:xfrm>
            <a:off x="2093342" y="1417607"/>
            <a:ext cx="899734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1"/>
                </a:solidFill>
              </a:rPr>
              <a:t>Install </a:t>
            </a:r>
            <a:r>
              <a:rPr lang="en-US" sz="2800" dirty="0">
                <a:solidFill>
                  <a:schemeClr val="accent1"/>
                </a:solidFill>
                <a:hlinkClick r:id="rId5">
                  <a:extLst>
                    <a:ext uri="{A12FA001-AC4F-418D-AE19-62706E023703}">
                      <ahyp:hlinkClr xmlns:ahyp="http://schemas.microsoft.com/office/drawing/2018/hyperlinkcolor" val="tx"/>
                    </a:ext>
                  </a:extLst>
                </a:hlinkClick>
              </a:rPr>
              <a:t>Docker</a:t>
            </a:r>
            <a:r>
              <a:rPr lang="en-US" sz="2800" dirty="0">
                <a:solidFill>
                  <a:schemeClr val="accent1"/>
                </a:solidFill>
              </a:rPr>
              <a:t> </a:t>
            </a:r>
            <a:endParaRPr lang="en-US" sz="2800" dirty="0">
              <a:solidFill>
                <a:schemeClr val="accent1"/>
              </a:solidFill>
              <a:cs typeface="Calibri"/>
            </a:endParaRPr>
          </a:p>
          <a:p>
            <a:endParaRPr lang="en-US" sz="2800" dirty="0">
              <a:solidFill>
                <a:schemeClr val="accent1"/>
              </a:solidFill>
              <a:cs typeface="Calibri"/>
            </a:endParaRPr>
          </a:p>
          <a:p>
            <a:r>
              <a:rPr lang="en-US" sz="2800" dirty="0">
                <a:solidFill>
                  <a:schemeClr val="accent1"/>
                </a:solidFill>
              </a:rPr>
              <a:t>Using a terminal or PowerShell pull the image from </a:t>
            </a:r>
            <a:r>
              <a:rPr lang="en-US" sz="2800" dirty="0" err="1">
                <a:solidFill>
                  <a:schemeClr val="accent1"/>
                </a:solidFill>
              </a:rPr>
              <a:t>DockerHub</a:t>
            </a:r>
            <a:r>
              <a:rPr lang="en-US" sz="2800" dirty="0">
                <a:solidFill>
                  <a:schemeClr val="accent1"/>
                </a:solidFill>
              </a:rPr>
              <a:t> and run the image in a container named j4c using:</a:t>
            </a:r>
            <a:endParaRPr lang="en-US" sz="2800" dirty="0">
              <a:solidFill>
                <a:schemeClr val="accent1"/>
              </a:solidFill>
              <a:cs typeface="Calibri"/>
            </a:endParaRPr>
          </a:p>
          <a:p>
            <a:endParaRPr lang="en-US" sz="2800" dirty="0">
              <a:solidFill>
                <a:schemeClr val="accent1"/>
              </a:solidFill>
              <a:cs typeface="Calibri"/>
            </a:endParaRPr>
          </a:p>
          <a:p>
            <a:endParaRPr lang="en-US" sz="2800" dirty="0">
              <a:solidFill>
                <a:schemeClr val="accent1"/>
              </a:solidFill>
              <a:cs typeface="Calibri"/>
            </a:endParaRPr>
          </a:p>
          <a:p>
            <a:endParaRPr lang="en-US" sz="2800" dirty="0">
              <a:solidFill>
                <a:schemeClr val="accent1"/>
              </a:solidFill>
              <a:cs typeface="Calibri"/>
            </a:endParaRPr>
          </a:p>
          <a:p>
            <a:endParaRPr lang="en-US" sz="2800" dirty="0">
              <a:solidFill>
                <a:schemeClr val="accent1"/>
              </a:solidFill>
              <a:cs typeface="Calibri"/>
            </a:endParaRPr>
          </a:p>
          <a:p>
            <a:r>
              <a:rPr lang="en-US" sz="2800" dirty="0">
                <a:solidFill>
                  <a:schemeClr val="accent1"/>
                </a:solidFill>
                <a:cs typeface="Calibri"/>
              </a:rPr>
              <a:t>Connect: http//localhost:8000</a:t>
            </a:r>
          </a:p>
          <a:p>
            <a:endParaRPr lang="en-US" sz="3200" dirty="0">
              <a:cs typeface="Calibri"/>
            </a:endParaRPr>
          </a:p>
        </p:txBody>
      </p:sp>
      <p:sp>
        <p:nvSpPr>
          <p:cNvPr id="2" name="TextBox 1">
            <a:extLst>
              <a:ext uri="{FF2B5EF4-FFF2-40B4-BE49-F238E27FC236}">
                <a16:creationId xmlns:a16="http://schemas.microsoft.com/office/drawing/2014/main" id="{1712ED18-5512-A621-AA68-6E28BCAF4503}"/>
              </a:ext>
            </a:extLst>
          </p:cNvPr>
          <p:cNvSpPr txBox="1"/>
          <p:nvPr/>
        </p:nvSpPr>
        <p:spPr>
          <a:xfrm>
            <a:off x="2543686" y="3991817"/>
            <a:ext cx="5510549" cy="830997"/>
          </a:xfrm>
          <a:prstGeom prst="rect">
            <a:avLst/>
          </a:prstGeom>
          <a:solidFill>
            <a:schemeClr val="bg1">
              <a:lumMod val="9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ea typeface="+mn-lt"/>
                <a:cs typeface="+mn-lt"/>
              </a:rPr>
              <a:t>docker run -p 8000:8000 -d --name j4c / </a:t>
            </a:r>
            <a:r>
              <a:rPr lang="en-US" sz="2400" dirty="0" err="1">
                <a:ea typeface="+mn-lt"/>
                <a:cs typeface="+mn-lt"/>
              </a:rPr>
              <a:t>jeffgunderson</a:t>
            </a:r>
            <a:r>
              <a:rPr lang="en-US" sz="2400" dirty="0">
                <a:ea typeface="+mn-lt"/>
                <a:cs typeface="+mn-lt"/>
              </a:rPr>
              <a:t>/jupyterhub4collaboration</a:t>
            </a:r>
            <a:endParaRPr lang="en-US" sz="2400" dirty="0"/>
          </a:p>
        </p:txBody>
      </p:sp>
    </p:spTree>
    <p:extLst>
      <p:ext uri="{BB962C8B-B14F-4D97-AF65-F5344CB8AC3E}">
        <p14:creationId xmlns:p14="http://schemas.microsoft.com/office/powerpoint/2010/main" val="167692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Container</a:t>
            </a:r>
          </a:p>
        </p:txBody>
      </p:sp>
      <p:pic>
        <p:nvPicPr>
          <p:cNvPr id="2" name="Picture 2" descr="Diagram&#10;&#10;Description automatically generated">
            <a:extLst>
              <a:ext uri="{FF2B5EF4-FFF2-40B4-BE49-F238E27FC236}">
                <a16:creationId xmlns:a16="http://schemas.microsoft.com/office/drawing/2014/main" id="{BB099818-7DB0-FBC4-831B-952860BA4F91}"/>
              </a:ext>
            </a:extLst>
          </p:cNvPr>
          <p:cNvPicPr>
            <a:picLocks noChangeAspect="1"/>
          </p:cNvPicPr>
          <p:nvPr/>
        </p:nvPicPr>
        <p:blipFill>
          <a:blip r:embed="rId5"/>
          <a:stretch>
            <a:fillRect/>
          </a:stretch>
        </p:blipFill>
        <p:spPr>
          <a:xfrm>
            <a:off x="2050212" y="1011921"/>
            <a:ext cx="7228935" cy="5207968"/>
          </a:xfrm>
          <a:prstGeom prst="rect">
            <a:avLst/>
          </a:prstGeom>
        </p:spPr>
      </p:pic>
    </p:spTree>
    <p:extLst>
      <p:ext uri="{BB962C8B-B14F-4D97-AF65-F5344CB8AC3E}">
        <p14:creationId xmlns:p14="http://schemas.microsoft.com/office/powerpoint/2010/main" val="395668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Docker Desktop</a:t>
            </a:r>
          </a:p>
        </p:txBody>
      </p:sp>
      <p:pic>
        <p:nvPicPr>
          <p:cNvPr id="3" name="Picture 6">
            <a:extLst>
              <a:ext uri="{FF2B5EF4-FFF2-40B4-BE49-F238E27FC236}">
                <a16:creationId xmlns:a16="http://schemas.microsoft.com/office/drawing/2014/main" id="{FB79AC18-E500-FE6E-A854-D06E2E29195C}"/>
              </a:ext>
            </a:extLst>
          </p:cNvPr>
          <p:cNvPicPr>
            <a:picLocks noChangeAspect="1"/>
          </p:cNvPicPr>
          <p:nvPr/>
        </p:nvPicPr>
        <p:blipFill>
          <a:blip r:embed="rId5"/>
          <a:stretch>
            <a:fillRect/>
          </a:stretch>
        </p:blipFill>
        <p:spPr>
          <a:xfrm>
            <a:off x="2352136" y="1377716"/>
            <a:ext cx="7042030" cy="2938002"/>
          </a:xfrm>
          <a:prstGeom prst="rect">
            <a:avLst/>
          </a:prstGeom>
        </p:spPr>
      </p:pic>
      <p:sp>
        <p:nvSpPr>
          <p:cNvPr id="7" name="TextBox 6">
            <a:extLst>
              <a:ext uri="{FF2B5EF4-FFF2-40B4-BE49-F238E27FC236}">
                <a16:creationId xmlns:a16="http://schemas.microsoft.com/office/drawing/2014/main" id="{DD2BC7DF-903F-11F0-307A-3E6486125EAA}"/>
              </a:ext>
            </a:extLst>
          </p:cNvPr>
          <p:cNvSpPr txBox="1"/>
          <p:nvPr/>
        </p:nvSpPr>
        <p:spPr>
          <a:xfrm>
            <a:off x="3171646" y="4753155"/>
            <a:ext cx="53742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Docker Desktop displays images and containers. Actions are provide to control containers and view logs. </a:t>
            </a:r>
          </a:p>
        </p:txBody>
      </p:sp>
    </p:spTree>
    <p:extLst>
      <p:ext uri="{BB962C8B-B14F-4D97-AF65-F5344CB8AC3E}">
        <p14:creationId xmlns:p14="http://schemas.microsoft.com/office/powerpoint/2010/main" val="167247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Connect to Container</a:t>
            </a:r>
          </a:p>
        </p:txBody>
      </p:sp>
      <p:sp>
        <p:nvSpPr>
          <p:cNvPr id="7" name="TextBox 6">
            <a:extLst>
              <a:ext uri="{FF2B5EF4-FFF2-40B4-BE49-F238E27FC236}">
                <a16:creationId xmlns:a16="http://schemas.microsoft.com/office/drawing/2014/main" id="{DD2BC7DF-903F-11F0-307A-3E6486125EAA}"/>
              </a:ext>
            </a:extLst>
          </p:cNvPr>
          <p:cNvSpPr txBox="1"/>
          <p:nvPr/>
        </p:nvSpPr>
        <p:spPr>
          <a:xfrm>
            <a:off x="3171646" y="4753155"/>
            <a:ext cx="53742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Sign on to http://localhost:8000.  In the docker file for this image we run commands to define an “admin” user with password “default”.</a:t>
            </a:r>
            <a:r>
              <a:rPr lang="en-US" dirty="0">
                <a:latin typeface="Arial"/>
                <a:cs typeface="Arial"/>
              </a:rPr>
              <a:t> </a:t>
            </a:r>
            <a:endParaRPr lang="en-US" dirty="0"/>
          </a:p>
        </p:txBody>
      </p:sp>
      <p:pic>
        <p:nvPicPr>
          <p:cNvPr id="2" name="Picture 7" descr="Graphical user interface, table&#10;&#10;Description automatically generated">
            <a:extLst>
              <a:ext uri="{FF2B5EF4-FFF2-40B4-BE49-F238E27FC236}">
                <a16:creationId xmlns:a16="http://schemas.microsoft.com/office/drawing/2014/main" id="{58331110-96E8-8F47-B2C2-9DE65C0F4870}"/>
              </a:ext>
            </a:extLst>
          </p:cNvPr>
          <p:cNvPicPr>
            <a:picLocks noChangeAspect="1"/>
          </p:cNvPicPr>
          <p:nvPr/>
        </p:nvPicPr>
        <p:blipFill>
          <a:blip r:embed="rId5"/>
          <a:stretch>
            <a:fillRect/>
          </a:stretch>
        </p:blipFill>
        <p:spPr>
          <a:xfrm>
            <a:off x="1877683" y="1299207"/>
            <a:ext cx="7214558" cy="3066266"/>
          </a:xfrm>
          <a:prstGeom prst="rect">
            <a:avLst/>
          </a:prstGeom>
        </p:spPr>
      </p:pic>
    </p:spTree>
    <p:extLst>
      <p:ext uri="{BB962C8B-B14F-4D97-AF65-F5344CB8AC3E}">
        <p14:creationId xmlns:p14="http://schemas.microsoft.com/office/powerpoint/2010/main" val="140218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a:t>
            </a:r>
            <a:r>
              <a:rPr lang="en-US" sz="4800" dirty="0" err="1">
                <a:solidFill>
                  <a:schemeClr val="accent1"/>
                </a:solidFill>
                <a:cs typeface="Calibri Light"/>
              </a:rPr>
              <a:t>JupyterLab</a:t>
            </a:r>
            <a:r>
              <a:rPr lang="en-US" sz="4800" dirty="0">
                <a:solidFill>
                  <a:schemeClr val="accent1"/>
                </a:solidFill>
                <a:cs typeface="Calibri Light"/>
              </a:rPr>
              <a:t> Launcher</a:t>
            </a:r>
          </a:p>
        </p:txBody>
      </p:sp>
      <p:sp>
        <p:nvSpPr>
          <p:cNvPr id="7" name="TextBox 6">
            <a:extLst>
              <a:ext uri="{FF2B5EF4-FFF2-40B4-BE49-F238E27FC236}">
                <a16:creationId xmlns:a16="http://schemas.microsoft.com/office/drawing/2014/main" id="{DD2BC7DF-903F-11F0-307A-3E6486125EAA}"/>
              </a:ext>
            </a:extLst>
          </p:cNvPr>
          <p:cNvSpPr txBox="1"/>
          <p:nvPr/>
        </p:nvSpPr>
        <p:spPr>
          <a:xfrm>
            <a:off x="3200401" y="5055080"/>
            <a:ext cx="53742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will present the </a:t>
            </a:r>
            <a:r>
              <a:rPr lang="en-US" dirty="0" err="1">
                <a:ea typeface="+mn-lt"/>
                <a:cs typeface="+mn-lt"/>
              </a:rPr>
              <a:t>JupyterLab</a:t>
            </a:r>
            <a:r>
              <a:rPr lang="en-US" dirty="0">
                <a:ea typeface="+mn-lt"/>
                <a:cs typeface="+mn-lt"/>
              </a:rPr>
              <a:t> Launcher where you can launch notebooks, consoles and other applications.</a:t>
            </a:r>
            <a:endParaRPr lang="en-US" dirty="0"/>
          </a:p>
          <a:p>
            <a:endParaRPr lang="en-US" dirty="0">
              <a:latin typeface="Arial"/>
              <a:cs typeface="Arial"/>
            </a:endParaRPr>
          </a:p>
        </p:txBody>
      </p:sp>
      <p:pic>
        <p:nvPicPr>
          <p:cNvPr id="3" name="Picture 7" descr="Graphical user interface, application&#10;&#10;Description automatically generated">
            <a:extLst>
              <a:ext uri="{FF2B5EF4-FFF2-40B4-BE49-F238E27FC236}">
                <a16:creationId xmlns:a16="http://schemas.microsoft.com/office/drawing/2014/main" id="{787C50AF-14C2-052E-A0A8-F70A2F113547}"/>
              </a:ext>
            </a:extLst>
          </p:cNvPr>
          <p:cNvPicPr>
            <a:picLocks noChangeAspect="1"/>
          </p:cNvPicPr>
          <p:nvPr/>
        </p:nvPicPr>
        <p:blipFill>
          <a:blip r:embed="rId5"/>
          <a:stretch>
            <a:fillRect/>
          </a:stretch>
        </p:blipFill>
        <p:spPr>
          <a:xfrm>
            <a:off x="1992704" y="1266497"/>
            <a:ext cx="7530859" cy="3606138"/>
          </a:xfrm>
          <a:prstGeom prst="rect">
            <a:avLst/>
          </a:prstGeom>
        </p:spPr>
      </p:pic>
    </p:spTree>
    <p:extLst>
      <p:ext uri="{BB962C8B-B14F-4D97-AF65-F5344CB8AC3E}">
        <p14:creationId xmlns:p14="http://schemas.microsoft.com/office/powerpoint/2010/main" val="73704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Add User</a:t>
            </a:r>
          </a:p>
        </p:txBody>
      </p:sp>
      <p:sp>
        <p:nvSpPr>
          <p:cNvPr id="7" name="TextBox 6">
            <a:extLst>
              <a:ext uri="{FF2B5EF4-FFF2-40B4-BE49-F238E27FC236}">
                <a16:creationId xmlns:a16="http://schemas.microsoft.com/office/drawing/2014/main" id="{DD2BC7DF-903F-11F0-307A-3E6486125EAA}"/>
              </a:ext>
            </a:extLst>
          </p:cNvPr>
          <p:cNvSpPr txBox="1"/>
          <p:nvPr/>
        </p:nvSpPr>
        <p:spPr>
          <a:xfrm>
            <a:off x="1690779" y="5055080"/>
            <a:ext cx="869542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JupyterHub</a:t>
            </a:r>
            <a:r>
              <a:rPr lang="en-US" dirty="0">
                <a:ea typeface="+mn-lt"/>
                <a:cs typeface="+mn-lt"/>
              </a:rPr>
              <a:t> supports a number of user authentication methods. We are using the default</a:t>
            </a:r>
            <a:r>
              <a:rPr lang="en-US" b="1" dirty="0">
                <a:ea typeface="+mn-lt"/>
                <a:cs typeface="+mn-lt"/>
              </a:rPr>
              <a:t> PAM</a:t>
            </a:r>
            <a:r>
              <a:rPr lang="en-US" dirty="0">
                <a:ea typeface="+mn-lt"/>
                <a:cs typeface="+mn-lt"/>
              </a:rPr>
              <a:t>-based Authenticator, for logging in with container user accounts via a username and password. To add a new user select </a:t>
            </a:r>
            <a:r>
              <a:rPr lang="en-US" i="1" dirty="0">
                <a:ea typeface="+mn-lt"/>
                <a:cs typeface="+mn-lt"/>
              </a:rPr>
              <a:t>File &gt; Hub Control Panel &gt; Admin:</a:t>
            </a:r>
            <a:endParaRPr lang="en-US" dirty="0"/>
          </a:p>
          <a:p>
            <a:endParaRPr lang="en-US" dirty="0">
              <a:cs typeface="Calibri"/>
            </a:endParaRPr>
          </a:p>
          <a:p>
            <a:endParaRPr lang="en-US" dirty="0">
              <a:latin typeface="Arial"/>
              <a:cs typeface="Arial"/>
            </a:endParaRPr>
          </a:p>
        </p:txBody>
      </p:sp>
      <p:pic>
        <p:nvPicPr>
          <p:cNvPr id="2" name="Picture 7" descr="Graphical user interface, application, website&#10;&#10;Description automatically generated">
            <a:extLst>
              <a:ext uri="{FF2B5EF4-FFF2-40B4-BE49-F238E27FC236}">
                <a16:creationId xmlns:a16="http://schemas.microsoft.com/office/drawing/2014/main" id="{B09DE668-3685-9736-5FB0-C5AD56886BCA}"/>
              </a:ext>
            </a:extLst>
          </p:cNvPr>
          <p:cNvPicPr>
            <a:picLocks noChangeAspect="1"/>
          </p:cNvPicPr>
          <p:nvPr/>
        </p:nvPicPr>
        <p:blipFill>
          <a:blip r:embed="rId5"/>
          <a:stretch>
            <a:fillRect/>
          </a:stretch>
        </p:blipFill>
        <p:spPr>
          <a:xfrm>
            <a:off x="1604514" y="1887130"/>
            <a:ext cx="8278482" cy="2393627"/>
          </a:xfrm>
          <a:prstGeom prst="rect">
            <a:avLst/>
          </a:prstGeom>
        </p:spPr>
      </p:pic>
    </p:spTree>
    <p:extLst>
      <p:ext uri="{BB962C8B-B14F-4D97-AF65-F5344CB8AC3E}">
        <p14:creationId xmlns:p14="http://schemas.microsoft.com/office/powerpoint/2010/main" val="343785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987" y="1102898"/>
            <a:ext cx="4873925" cy="2675147"/>
          </a:xfrm>
        </p:spPr>
        <p:txBody>
          <a:bodyPr>
            <a:normAutofit/>
          </a:bodyPr>
          <a:lstStyle/>
          <a:p>
            <a:r>
              <a:rPr lang="en-US" dirty="0">
                <a:solidFill>
                  <a:schemeClr val="accent1"/>
                </a:solidFill>
                <a:ea typeface="+mj-lt"/>
                <a:cs typeface="+mj-lt"/>
              </a:rPr>
              <a:t>Collaboration With </a:t>
            </a:r>
            <a:r>
              <a:rPr lang="en-US" dirty="0" err="1">
                <a:solidFill>
                  <a:schemeClr val="accent1"/>
                </a:solidFill>
                <a:ea typeface="+mj-lt"/>
                <a:cs typeface="+mj-lt"/>
              </a:rPr>
              <a:t>Jupyter</a:t>
            </a:r>
            <a:r>
              <a:rPr lang="en-US" dirty="0">
                <a:solidFill>
                  <a:schemeClr val="accent1"/>
                </a:solidFill>
                <a:ea typeface="+mj-lt"/>
                <a:cs typeface="+mj-lt"/>
              </a:rPr>
              <a:t> Notebooks</a:t>
            </a:r>
            <a:endParaRPr lang="en-US" dirty="0">
              <a:solidFill>
                <a:schemeClr val="accent1"/>
              </a:solidFill>
            </a:endParaRPr>
          </a:p>
        </p:txBody>
      </p:sp>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7" name="Title 1">
            <a:extLst>
              <a:ext uri="{FF2B5EF4-FFF2-40B4-BE49-F238E27FC236}">
                <a16:creationId xmlns:a16="http://schemas.microsoft.com/office/drawing/2014/main" id="{D3FF33B9-9CED-8BFC-3490-4B9059813BD7}"/>
              </a:ext>
            </a:extLst>
          </p:cNvPr>
          <p:cNvSpPr txBox="1">
            <a:spLocks/>
          </p:cNvSpPr>
          <p:nvPr/>
        </p:nvSpPr>
        <p:spPr>
          <a:xfrm>
            <a:off x="841627" y="5241809"/>
            <a:ext cx="4101749" cy="11719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2400" dirty="0">
                <a:solidFill>
                  <a:schemeClr val="accent1"/>
                </a:solidFill>
                <a:latin typeface="Calibri Light" panose="020F0302020204030204"/>
                <a:ea typeface="+mj-lt"/>
                <a:cs typeface="+mj-lt"/>
              </a:rPr>
              <a:t>Data Science Symposium 2022</a:t>
            </a:r>
            <a:endParaRPr lang="en-US" sz="2400" dirty="0">
              <a:solidFill>
                <a:schemeClr val="accent1"/>
              </a:solidFill>
              <a:cs typeface="Calibri Light"/>
            </a:endParaRPr>
          </a:p>
          <a:p>
            <a:pPr algn="l"/>
            <a:r>
              <a:rPr lang="en-US" sz="2400" dirty="0">
                <a:solidFill>
                  <a:schemeClr val="accent1"/>
                </a:solidFill>
                <a:cs typeface="Calibri Light"/>
              </a:rPr>
              <a:t>University of Cincinnati</a:t>
            </a:r>
          </a:p>
          <a:p>
            <a:pPr algn="l"/>
            <a:r>
              <a:rPr lang="en-US" sz="2400" dirty="0">
                <a:solidFill>
                  <a:schemeClr val="accent1"/>
                </a:solidFill>
                <a:cs typeface="Calibri Light"/>
              </a:rPr>
              <a:t>Center for Business Analytics</a:t>
            </a:r>
          </a:p>
          <a:p>
            <a:pPr marL="685800" indent="-685800" algn="l">
              <a:buFont typeface="Arial"/>
              <a:buChar char="•"/>
            </a:pPr>
            <a:endParaRPr lang="en-US" sz="2800" dirty="0">
              <a:solidFill>
                <a:schemeClr val="accent1"/>
              </a:solidFill>
              <a:cs typeface="Calibri Light"/>
            </a:endParaRPr>
          </a:p>
        </p:txBody>
      </p:sp>
      <p:pic>
        <p:nvPicPr>
          <p:cNvPr id="8" name="Picture 8" descr="A picture containing text&#10;&#10;Description automatically generated">
            <a:extLst>
              <a:ext uri="{FF2B5EF4-FFF2-40B4-BE49-F238E27FC236}">
                <a16:creationId xmlns:a16="http://schemas.microsoft.com/office/drawing/2014/main" id="{51248AFC-A881-7031-8106-B9B101532217}"/>
              </a:ext>
            </a:extLst>
          </p:cNvPr>
          <p:cNvPicPr>
            <a:picLocks noChangeAspect="1"/>
          </p:cNvPicPr>
          <p:nvPr/>
        </p:nvPicPr>
        <p:blipFill>
          <a:blip r:embed="rId5"/>
          <a:stretch>
            <a:fillRect/>
          </a:stretch>
        </p:blipFill>
        <p:spPr>
          <a:xfrm>
            <a:off x="5951002" y="468436"/>
            <a:ext cx="5362540" cy="5363072"/>
          </a:xfrm>
          <a:prstGeom prst="rect">
            <a:avLst/>
          </a:prstGeom>
        </p:spPr>
      </p:pic>
      <p:sp>
        <p:nvSpPr>
          <p:cNvPr id="9" name="Title 1">
            <a:extLst>
              <a:ext uri="{FF2B5EF4-FFF2-40B4-BE49-F238E27FC236}">
                <a16:creationId xmlns:a16="http://schemas.microsoft.com/office/drawing/2014/main" id="{AA1DCA11-91BE-AC93-5785-39B9EB2364D2}"/>
              </a:ext>
            </a:extLst>
          </p:cNvPr>
          <p:cNvSpPr txBox="1">
            <a:spLocks/>
          </p:cNvSpPr>
          <p:nvPr/>
        </p:nvSpPr>
        <p:spPr>
          <a:xfrm>
            <a:off x="7241149" y="5567962"/>
            <a:ext cx="3819527" cy="1016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algn="l"/>
            <a:r>
              <a:rPr lang="en-US" sz="1600" dirty="0">
                <a:solidFill>
                  <a:schemeClr val="accent1"/>
                </a:solidFill>
                <a:latin typeface="Calibri Light" panose="020F0302020204030204"/>
                <a:ea typeface="+mj-lt"/>
                <a:cs typeface="+mj-lt"/>
              </a:rPr>
              <a:t>Art by DALL-E 2 on </a:t>
            </a:r>
            <a:r>
              <a:rPr lang="en-US" sz="1600" dirty="0">
                <a:ea typeface="+mj-lt"/>
                <a:cs typeface="+mj-lt"/>
              </a:rPr>
              <a:t>labs.openai.com</a:t>
            </a:r>
            <a:endParaRPr lang="en-US" sz="16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15203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GitHub</a:t>
            </a:r>
          </a:p>
        </p:txBody>
      </p:sp>
      <p:sp>
        <p:nvSpPr>
          <p:cNvPr id="7" name="TextBox 6">
            <a:extLst>
              <a:ext uri="{FF2B5EF4-FFF2-40B4-BE49-F238E27FC236}">
                <a16:creationId xmlns:a16="http://schemas.microsoft.com/office/drawing/2014/main" id="{DD2BC7DF-903F-11F0-307A-3E6486125EAA}"/>
              </a:ext>
            </a:extLst>
          </p:cNvPr>
          <p:cNvSpPr txBox="1"/>
          <p:nvPr/>
        </p:nvSpPr>
        <p:spPr>
          <a:xfrm>
            <a:off x="454327" y="4436854"/>
            <a:ext cx="1147025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GitHub provides a central repository for your code and allows you to track changes across versions. With the extension you can easily review files and see the changes made by your team. </a:t>
            </a:r>
            <a:endParaRPr lang="en-US" dirty="0"/>
          </a:p>
          <a:p>
            <a:r>
              <a:rPr lang="en-US" dirty="0">
                <a:ea typeface="+mn-lt"/>
                <a:cs typeface="+mn-lt"/>
              </a:rPr>
              <a:t>You can use a public repository to evaluate the extension like </a:t>
            </a:r>
            <a:r>
              <a:rPr lang="en-US" u="sng" dirty="0">
                <a:ea typeface="+mn-lt"/>
                <a:cs typeface="+mn-lt"/>
                <a:hlinkClick r:id="rId5"/>
              </a:rPr>
              <a:t>SocialHealthAI/Education</a:t>
            </a:r>
            <a:r>
              <a:rPr lang="en-US" dirty="0">
                <a:ea typeface="+mn-lt"/>
                <a:cs typeface="+mn-lt"/>
              </a:rPr>
              <a:t>. Or to set up a repository see: </a:t>
            </a:r>
            <a:r>
              <a:rPr lang="en-US" u="sng" dirty="0">
                <a:ea typeface="+mn-lt"/>
                <a:cs typeface="+mn-lt"/>
                <a:hlinkClick r:id="rId6"/>
              </a:rPr>
              <a:t>Create a repo — GitHub Docs</a:t>
            </a:r>
            <a:r>
              <a:rPr lang="en-US" dirty="0">
                <a:ea typeface="+mn-lt"/>
                <a:cs typeface="+mn-lt"/>
              </a:rPr>
              <a:t>. For authentication you will need to set up an SSH key or personal access token. GitHub recommends a personal access token as they have finer grain control. See: </a:t>
            </a:r>
            <a:r>
              <a:rPr lang="en-US" u="sng" dirty="0">
                <a:ea typeface="+mn-lt"/>
                <a:cs typeface="+mn-lt"/>
                <a:hlinkClick r:id="rId7"/>
              </a:rPr>
              <a:t>Personal access tokens</a:t>
            </a:r>
            <a:r>
              <a:rPr lang="en-US" dirty="0">
                <a:ea typeface="+mn-lt"/>
                <a:cs typeface="+mn-lt"/>
              </a:rPr>
              <a:t>. Note that authentication is not necessary if you just want to clone a public repository.</a:t>
            </a:r>
            <a:endParaRPr lang="en-US">
              <a:cs typeface="Calibri"/>
            </a:endParaRPr>
          </a:p>
          <a:p>
            <a:endParaRPr lang="en-US" dirty="0">
              <a:cs typeface="Calibri"/>
            </a:endParaRPr>
          </a:p>
          <a:p>
            <a:endParaRPr lang="en-US" dirty="0">
              <a:latin typeface="Arial"/>
              <a:cs typeface="Arial"/>
            </a:endParaRPr>
          </a:p>
        </p:txBody>
      </p:sp>
      <p:pic>
        <p:nvPicPr>
          <p:cNvPr id="3" name="Picture 7" descr="Graphical user interface, text, application&#10;&#10;Description automatically generated">
            <a:extLst>
              <a:ext uri="{FF2B5EF4-FFF2-40B4-BE49-F238E27FC236}">
                <a16:creationId xmlns:a16="http://schemas.microsoft.com/office/drawing/2014/main" id="{3699E217-3685-92E4-A73B-352828BA5E7D}"/>
              </a:ext>
            </a:extLst>
          </p:cNvPr>
          <p:cNvPicPr>
            <a:picLocks noChangeAspect="1"/>
          </p:cNvPicPr>
          <p:nvPr/>
        </p:nvPicPr>
        <p:blipFill>
          <a:blip r:embed="rId8"/>
          <a:stretch>
            <a:fillRect/>
          </a:stretch>
        </p:blipFill>
        <p:spPr>
          <a:xfrm>
            <a:off x="2481532" y="1279812"/>
            <a:ext cx="6466935" cy="3033170"/>
          </a:xfrm>
          <a:prstGeom prst="rect">
            <a:avLst/>
          </a:prstGeom>
        </p:spPr>
      </p:pic>
    </p:spTree>
    <p:extLst>
      <p:ext uri="{BB962C8B-B14F-4D97-AF65-F5344CB8AC3E}">
        <p14:creationId xmlns:p14="http://schemas.microsoft.com/office/powerpoint/2010/main" val="244190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Diff View</a:t>
            </a:r>
          </a:p>
        </p:txBody>
      </p:sp>
      <p:sp>
        <p:nvSpPr>
          <p:cNvPr id="7" name="TextBox 6">
            <a:extLst>
              <a:ext uri="{FF2B5EF4-FFF2-40B4-BE49-F238E27FC236}">
                <a16:creationId xmlns:a16="http://schemas.microsoft.com/office/drawing/2014/main" id="{DD2BC7DF-903F-11F0-307A-3E6486125EAA}"/>
              </a:ext>
            </a:extLst>
          </p:cNvPr>
          <p:cNvSpPr txBox="1"/>
          <p:nvPr/>
        </p:nvSpPr>
        <p:spPr>
          <a:xfrm>
            <a:off x="3042250" y="5026325"/>
            <a:ext cx="61650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To review changes to your notebooks use the git Diff view</a:t>
            </a:r>
            <a:endParaRPr lang="en-US" dirty="0">
              <a:cs typeface="Calibri"/>
            </a:endParaRPr>
          </a:p>
          <a:p>
            <a:endParaRPr lang="en-US" dirty="0">
              <a:cs typeface="Calibri"/>
            </a:endParaRPr>
          </a:p>
          <a:p>
            <a:endParaRPr lang="en-US" dirty="0">
              <a:latin typeface="Arial"/>
              <a:cs typeface="Arial"/>
            </a:endParaRPr>
          </a:p>
        </p:txBody>
      </p:sp>
      <p:pic>
        <p:nvPicPr>
          <p:cNvPr id="2" name="Picture 7">
            <a:extLst>
              <a:ext uri="{FF2B5EF4-FFF2-40B4-BE49-F238E27FC236}">
                <a16:creationId xmlns:a16="http://schemas.microsoft.com/office/drawing/2014/main" id="{C49F9081-EC7D-AEF9-5DF7-3AC23AECCD96}"/>
              </a:ext>
            </a:extLst>
          </p:cNvPr>
          <p:cNvPicPr>
            <a:picLocks noChangeAspect="1"/>
          </p:cNvPicPr>
          <p:nvPr/>
        </p:nvPicPr>
        <p:blipFill>
          <a:blip r:embed="rId5"/>
          <a:stretch>
            <a:fillRect/>
          </a:stretch>
        </p:blipFill>
        <p:spPr>
          <a:xfrm>
            <a:off x="2740325" y="1231744"/>
            <a:ext cx="6495690" cy="3244323"/>
          </a:xfrm>
          <a:prstGeom prst="rect">
            <a:avLst/>
          </a:prstGeom>
        </p:spPr>
      </p:pic>
    </p:spTree>
    <p:extLst>
      <p:ext uri="{BB962C8B-B14F-4D97-AF65-F5344CB8AC3E}">
        <p14:creationId xmlns:p14="http://schemas.microsoft.com/office/powerpoint/2010/main" val="8352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Diff View</a:t>
            </a:r>
          </a:p>
        </p:txBody>
      </p:sp>
      <p:sp>
        <p:nvSpPr>
          <p:cNvPr id="7" name="TextBox 6">
            <a:extLst>
              <a:ext uri="{FF2B5EF4-FFF2-40B4-BE49-F238E27FC236}">
                <a16:creationId xmlns:a16="http://schemas.microsoft.com/office/drawing/2014/main" id="{DD2BC7DF-903F-11F0-307A-3E6486125EAA}"/>
              </a:ext>
            </a:extLst>
          </p:cNvPr>
          <p:cNvSpPr txBox="1"/>
          <p:nvPr/>
        </p:nvSpPr>
        <p:spPr>
          <a:xfrm>
            <a:off x="1029420" y="4825042"/>
            <a:ext cx="102913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i="1" dirty="0">
                <a:ea typeface="+mn-lt"/>
                <a:cs typeface="+mn-lt"/>
              </a:rPr>
              <a:t>Diff git</a:t>
            </a:r>
            <a:r>
              <a:rPr lang="en-US" dirty="0">
                <a:ea typeface="+mn-lt"/>
                <a:cs typeface="+mn-lt"/>
              </a:rPr>
              <a:t> view shows changes to the code and markdown cells. And it shows outputs deleted and added. If you were to review changes with another diff tool or changes using the GitHub site they would not very useful as notebooks are </a:t>
            </a:r>
            <a:r>
              <a:rPr lang="en-US" dirty="0" err="1">
                <a:ea typeface="+mn-lt"/>
                <a:cs typeface="+mn-lt"/>
              </a:rPr>
              <a:t>json</a:t>
            </a:r>
            <a:r>
              <a:rPr lang="en-US" dirty="0">
                <a:ea typeface="+mn-lt"/>
                <a:cs typeface="+mn-lt"/>
              </a:rPr>
              <a:t> files. The GitHub extension for </a:t>
            </a:r>
            <a:r>
              <a:rPr lang="en-US" dirty="0" err="1">
                <a:ea typeface="+mn-lt"/>
                <a:cs typeface="+mn-lt"/>
              </a:rPr>
              <a:t>JupyterLab</a:t>
            </a:r>
            <a:r>
              <a:rPr lang="en-US" dirty="0">
                <a:ea typeface="+mn-lt"/>
                <a:cs typeface="+mn-lt"/>
              </a:rPr>
              <a:t> shows changes to the cell contents and the new outputs instead of showing changes to the </a:t>
            </a:r>
            <a:r>
              <a:rPr lang="en-US" dirty="0" err="1">
                <a:ea typeface="+mn-lt"/>
                <a:cs typeface="+mn-lt"/>
              </a:rPr>
              <a:t>json</a:t>
            </a:r>
            <a:r>
              <a:rPr lang="en-US" dirty="0">
                <a:ea typeface="+mn-lt"/>
                <a:cs typeface="+mn-lt"/>
              </a:rPr>
              <a:t> file. So you can easily review your updates before committing them to GitHub and share them with the team.</a:t>
            </a:r>
            <a:endParaRPr lang="en-US" dirty="0"/>
          </a:p>
          <a:p>
            <a:endParaRPr lang="en-US" dirty="0">
              <a:cs typeface="Calibri"/>
            </a:endParaRPr>
          </a:p>
          <a:p>
            <a:endParaRPr lang="en-US" dirty="0">
              <a:latin typeface="Arial"/>
              <a:cs typeface="Arial"/>
            </a:endParaRPr>
          </a:p>
        </p:txBody>
      </p:sp>
      <p:pic>
        <p:nvPicPr>
          <p:cNvPr id="8" name="Picture 8">
            <a:extLst>
              <a:ext uri="{FF2B5EF4-FFF2-40B4-BE49-F238E27FC236}">
                <a16:creationId xmlns:a16="http://schemas.microsoft.com/office/drawing/2014/main" id="{8E500BE0-0A83-67A2-41E0-14C748E050E4}"/>
              </a:ext>
            </a:extLst>
          </p:cNvPr>
          <p:cNvPicPr>
            <a:picLocks noChangeAspect="1"/>
          </p:cNvPicPr>
          <p:nvPr/>
        </p:nvPicPr>
        <p:blipFill>
          <a:blip r:embed="rId5"/>
          <a:stretch>
            <a:fillRect/>
          </a:stretch>
        </p:blipFill>
        <p:spPr>
          <a:xfrm>
            <a:off x="2668439" y="1074358"/>
            <a:ext cx="5719312" cy="3386568"/>
          </a:xfrm>
          <a:prstGeom prst="rect">
            <a:avLst/>
          </a:prstGeom>
        </p:spPr>
      </p:pic>
    </p:spTree>
    <p:extLst>
      <p:ext uri="{BB962C8B-B14F-4D97-AF65-F5344CB8AC3E}">
        <p14:creationId xmlns:p14="http://schemas.microsoft.com/office/powerpoint/2010/main" val="92282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Changes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Selecting the git icon on the left, you can review your staged, changed and untracked files. You can then stage the changed files and commit them.</a:t>
            </a:r>
          </a:p>
          <a:p>
            <a:endParaRPr lang="en-US" dirty="0">
              <a:cs typeface="Calibri"/>
            </a:endParaRPr>
          </a:p>
          <a:p>
            <a:endParaRPr lang="en-US" dirty="0">
              <a:latin typeface="Arial"/>
              <a:cs typeface="Arial"/>
            </a:endParaRPr>
          </a:p>
        </p:txBody>
      </p:sp>
      <p:pic>
        <p:nvPicPr>
          <p:cNvPr id="2" name="Picture 2">
            <a:extLst>
              <a:ext uri="{FF2B5EF4-FFF2-40B4-BE49-F238E27FC236}">
                <a16:creationId xmlns:a16="http://schemas.microsoft.com/office/drawing/2014/main" id="{FB9F019A-8545-B7D2-4A36-9490F81E7996}"/>
              </a:ext>
            </a:extLst>
          </p:cNvPr>
          <p:cNvPicPr>
            <a:picLocks noChangeAspect="1"/>
          </p:cNvPicPr>
          <p:nvPr/>
        </p:nvPicPr>
        <p:blipFill>
          <a:blip r:embed="rId5"/>
          <a:stretch>
            <a:fillRect/>
          </a:stretch>
        </p:blipFill>
        <p:spPr>
          <a:xfrm>
            <a:off x="1561381" y="1176572"/>
            <a:ext cx="7962180" cy="3555951"/>
          </a:xfrm>
          <a:prstGeom prst="rect">
            <a:avLst/>
          </a:prstGeom>
        </p:spPr>
      </p:pic>
    </p:spTree>
    <p:extLst>
      <p:ext uri="{BB962C8B-B14F-4D97-AF65-F5344CB8AC3E}">
        <p14:creationId xmlns:p14="http://schemas.microsoft.com/office/powerpoint/2010/main" val="258792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Git History</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If you select the </a:t>
            </a:r>
            <a:r>
              <a:rPr lang="en-US" i="1" dirty="0">
                <a:ea typeface="+mn-lt"/>
                <a:cs typeface="+mn-lt"/>
              </a:rPr>
              <a:t>History</a:t>
            </a:r>
            <a:r>
              <a:rPr lang="en-US" dirty="0">
                <a:ea typeface="+mn-lt"/>
                <a:cs typeface="+mn-lt"/>
              </a:rPr>
              <a:t> panel you review the changes in each push to the repository and each branch. You can see the detail and reasons behind the changes made by your team members.</a:t>
            </a:r>
          </a:p>
          <a:p>
            <a:endParaRPr lang="en-US" dirty="0">
              <a:cs typeface="Calibri"/>
            </a:endParaRPr>
          </a:p>
          <a:p>
            <a:endParaRPr lang="en-US" dirty="0">
              <a:latin typeface="Arial"/>
              <a:cs typeface="Arial"/>
            </a:endParaRPr>
          </a:p>
        </p:txBody>
      </p:sp>
      <p:pic>
        <p:nvPicPr>
          <p:cNvPr id="3" name="Picture 7" descr="Graphical user interface, text, application, email&#10;&#10;Description automatically generated">
            <a:extLst>
              <a:ext uri="{FF2B5EF4-FFF2-40B4-BE49-F238E27FC236}">
                <a16:creationId xmlns:a16="http://schemas.microsoft.com/office/drawing/2014/main" id="{C0E1ADAE-9929-59E8-2867-4B44CF86F5F5}"/>
              </a:ext>
            </a:extLst>
          </p:cNvPr>
          <p:cNvPicPr>
            <a:picLocks noChangeAspect="1"/>
          </p:cNvPicPr>
          <p:nvPr/>
        </p:nvPicPr>
        <p:blipFill>
          <a:blip r:embed="rId5"/>
          <a:stretch>
            <a:fillRect/>
          </a:stretch>
        </p:blipFill>
        <p:spPr>
          <a:xfrm>
            <a:off x="2165231" y="1316933"/>
            <a:ext cx="6984519" cy="3275229"/>
          </a:xfrm>
          <a:prstGeom prst="rect">
            <a:avLst/>
          </a:prstGeom>
        </p:spPr>
      </p:pic>
    </p:spTree>
    <p:extLst>
      <p:ext uri="{BB962C8B-B14F-4D97-AF65-F5344CB8AC3E}">
        <p14:creationId xmlns:p14="http://schemas.microsoft.com/office/powerpoint/2010/main" val="272167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Table of Contents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4831839"/>
            <a:ext cx="102913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JupyterLab</a:t>
            </a:r>
            <a:r>
              <a:rPr lang="en-US" dirty="0">
                <a:ea typeface="+mn-lt"/>
                <a:cs typeface="+mn-lt"/>
              </a:rPr>
              <a:t> </a:t>
            </a:r>
            <a:r>
              <a:rPr lang="en-US" i="1" dirty="0">
                <a:ea typeface="+mn-lt"/>
                <a:cs typeface="+mn-lt"/>
              </a:rPr>
              <a:t>Table of Contents </a:t>
            </a:r>
            <a:r>
              <a:rPr lang="en-US" dirty="0">
                <a:ea typeface="+mn-lt"/>
                <a:cs typeface="+mn-lt"/>
              </a:rPr>
              <a:t>is a great way to show the structure of your notebooks and to help navigate. The markdown heading structure is used to present a table of contents. And you can choose to have headings numbered.  To navigate to sections in your notebook, select the TOC heading. Note that we installed the </a:t>
            </a:r>
            <a:r>
              <a:rPr lang="en-US" dirty="0" err="1">
                <a:ea typeface="+mn-lt"/>
                <a:cs typeface="+mn-lt"/>
              </a:rPr>
              <a:t>JupyterLab</a:t>
            </a:r>
            <a:r>
              <a:rPr lang="en-US" dirty="0">
                <a:ea typeface="+mn-lt"/>
                <a:cs typeface="+mn-lt"/>
              </a:rPr>
              <a:t> Spell Checker and it highlighted an mistake.</a:t>
            </a:r>
          </a:p>
          <a:p>
            <a:endParaRPr lang="en-US" dirty="0">
              <a:ea typeface="+mn-lt"/>
              <a:cs typeface="+mn-lt"/>
            </a:endParaRPr>
          </a:p>
          <a:p>
            <a:endParaRPr lang="en-US" dirty="0">
              <a:cs typeface="Calibri"/>
            </a:endParaRPr>
          </a:p>
          <a:p>
            <a:endParaRPr lang="en-US" dirty="0">
              <a:latin typeface="Arial"/>
              <a:cs typeface="Arial"/>
            </a:endParaRPr>
          </a:p>
        </p:txBody>
      </p:sp>
      <p:pic>
        <p:nvPicPr>
          <p:cNvPr id="2" name="Picture 7" descr="Graphical user interface, text, application, email&#10;&#10;Description automatically generated">
            <a:extLst>
              <a:ext uri="{FF2B5EF4-FFF2-40B4-BE49-F238E27FC236}">
                <a16:creationId xmlns:a16="http://schemas.microsoft.com/office/drawing/2014/main" id="{5684EA81-20A9-42F4-57CA-B556B37651EA}"/>
              </a:ext>
            </a:extLst>
          </p:cNvPr>
          <p:cNvPicPr>
            <a:picLocks noChangeAspect="1"/>
          </p:cNvPicPr>
          <p:nvPr/>
        </p:nvPicPr>
        <p:blipFill>
          <a:blip r:embed="rId5"/>
          <a:stretch>
            <a:fillRect/>
          </a:stretch>
        </p:blipFill>
        <p:spPr>
          <a:xfrm>
            <a:off x="727495" y="1509415"/>
            <a:ext cx="10722632" cy="2530827"/>
          </a:xfrm>
          <a:prstGeom prst="rect">
            <a:avLst/>
          </a:prstGeom>
        </p:spPr>
      </p:pic>
    </p:spTree>
    <p:extLst>
      <p:ext uri="{BB962C8B-B14F-4D97-AF65-F5344CB8AC3E}">
        <p14:creationId xmlns:p14="http://schemas.microsoft.com/office/powerpoint/2010/main" val="54394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Interactive Plots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Matplotlib is a popular library for creating static, animated, and interactive visualizations in Python. To help you present Matplotlib charts, the</a:t>
            </a:r>
            <a:r>
              <a:rPr lang="en-US" i="1" dirty="0">
                <a:ea typeface="+mn-lt"/>
                <a:cs typeface="+mn-lt"/>
              </a:rPr>
              <a:t> </a:t>
            </a:r>
            <a:r>
              <a:rPr lang="en-US" i="1" dirty="0" err="1">
                <a:ea typeface="+mn-lt"/>
                <a:cs typeface="+mn-lt"/>
              </a:rPr>
              <a:t>ipympl</a:t>
            </a:r>
            <a:r>
              <a:rPr lang="en-US" dirty="0">
                <a:ea typeface="+mn-lt"/>
                <a:cs typeface="+mn-lt"/>
              </a:rPr>
              <a:t> extension provides interactive features. All you need to do is include the </a:t>
            </a:r>
            <a:r>
              <a:rPr lang="en-US" dirty="0">
                <a:latin typeface="Consolas"/>
                <a:ea typeface="+mn-lt"/>
                <a:cs typeface="+mn-lt"/>
              </a:rPr>
              <a:t>%matplotlib </a:t>
            </a:r>
            <a:r>
              <a:rPr lang="en-US" dirty="0" err="1">
                <a:latin typeface="Consolas"/>
                <a:ea typeface="+mn-lt"/>
                <a:cs typeface="+mn-lt"/>
              </a:rPr>
              <a:t>ipympl</a:t>
            </a:r>
            <a:r>
              <a:rPr lang="en-US" dirty="0">
                <a:ea typeface="+mn-lt"/>
                <a:cs typeface="+mn-lt"/>
              </a:rPr>
              <a:t> magic in the notebook. The extension provides selections to pan and zoom into charts</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a:p>
            <a:endParaRPr lang="en-US" dirty="0">
              <a:latin typeface="Arial"/>
              <a:cs typeface="Arial"/>
            </a:endParaRPr>
          </a:p>
        </p:txBody>
      </p:sp>
      <p:pic>
        <p:nvPicPr>
          <p:cNvPr id="3" name="Picture 7" descr="Chart, scatter chart&#10;&#10;Description automatically generated">
            <a:extLst>
              <a:ext uri="{FF2B5EF4-FFF2-40B4-BE49-F238E27FC236}">
                <a16:creationId xmlns:a16="http://schemas.microsoft.com/office/drawing/2014/main" id="{63ABAFCF-077D-03BA-7733-6EC7B0288EEA}"/>
              </a:ext>
            </a:extLst>
          </p:cNvPr>
          <p:cNvPicPr>
            <a:picLocks noChangeAspect="1"/>
          </p:cNvPicPr>
          <p:nvPr/>
        </p:nvPicPr>
        <p:blipFill>
          <a:blip r:embed="rId5"/>
          <a:stretch>
            <a:fillRect/>
          </a:stretch>
        </p:blipFill>
        <p:spPr>
          <a:xfrm>
            <a:off x="3186547" y="1343338"/>
            <a:ext cx="6774871" cy="3118380"/>
          </a:xfrm>
          <a:prstGeom prst="rect">
            <a:avLst/>
          </a:prstGeom>
        </p:spPr>
      </p:pic>
    </p:spTree>
    <p:extLst>
      <p:ext uri="{BB962C8B-B14F-4D97-AF65-F5344CB8AC3E}">
        <p14:creationId xmlns:p14="http://schemas.microsoft.com/office/powerpoint/2010/main" val="124924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Presentation Slides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You can create presentation slides from </a:t>
            </a:r>
            <a:r>
              <a:rPr lang="en-US" dirty="0" err="1">
                <a:ea typeface="+mn-lt"/>
                <a:cs typeface="+mn-lt"/>
              </a:rPr>
              <a:t>JupyterLab</a:t>
            </a:r>
            <a:r>
              <a:rPr lang="en-US" dirty="0">
                <a:ea typeface="+mn-lt"/>
                <a:cs typeface="+mn-lt"/>
              </a:rPr>
              <a:t> notebooks using the reveal.js extension. Reveal.js is a popular open source HTML presentation package. To create a presentation, open the right sidebar using </a:t>
            </a:r>
            <a:r>
              <a:rPr lang="en-US" i="1" dirty="0">
                <a:ea typeface="+mn-lt"/>
                <a:cs typeface="+mn-lt"/>
              </a:rPr>
              <a:t>View &gt; Open Right Sidebar. </a:t>
            </a:r>
            <a:r>
              <a:rPr lang="en-US" dirty="0">
                <a:ea typeface="+mn-lt"/>
                <a:cs typeface="+mn-lt"/>
              </a:rPr>
              <a:t>For each cell, add a slide tag to determine how to present the cell.</a:t>
            </a:r>
            <a:endParaRPr lang="en-US" dirty="0"/>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a:p>
            <a:endParaRPr lang="en-US" dirty="0">
              <a:latin typeface="Arial"/>
              <a:cs typeface="Arial"/>
            </a:endParaRPr>
          </a:p>
        </p:txBody>
      </p:sp>
      <p:pic>
        <p:nvPicPr>
          <p:cNvPr id="2" name="Picture 7" descr="Graphical user interface, text, application, chat or text message, email&#10;&#10;Description automatically generated">
            <a:extLst>
              <a:ext uri="{FF2B5EF4-FFF2-40B4-BE49-F238E27FC236}">
                <a16:creationId xmlns:a16="http://schemas.microsoft.com/office/drawing/2014/main" id="{22BE408D-A4FA-0A50-9CA5-2C6451B22EA2}"/>
              </a:ext>
            </a:extLst>
          </p:cNvPr>
          <p:cNvPicPr>
            <a:picLocks noChangeAspect="1"/>
          </p:cNvPicPr>
          <p:nvPr/>
        </p:nvPicPr>
        <p:blipFill>
          <a:blip r:embed="rId5"/>
          <a:stretch>
            <a:fillRect/>
          </a:stretch>
        </p:blipFill>
        <p:spPr>
          <a:xfrm>
            <a:off x="1260764" y="1720204"/>
            <a:ext cx="8534399" cy="3001955"/>
          </a:xfrm>
          <a:prstGeom prst="rect">
            <a:avLst/>
          </a:prstGeom>
        </p:spPr>
      </p:pic>
    </p:spTree>
    <p:extLst>
      <p:ext uri="{BB962C8B-B14F-4D97-AF65-F5344CB8AC3E}">
        <p14:creationId xmlns:p14="http://schemas.microsoft.com/office/powerpoint/2010/main" val="129052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Demo: Presentation Slides</a:t>
            </a:r>
          </a:p>
        </p:txBody>
      </p:sp>
      <p:sp>
        <p:nvSpPr>
          <p:cNvPr id="7" name="TextBox 6">
            <a:extLst>
              <a:ext uri="{FF2B5EF4-FFF2-40B4-BE49-F238E27FC236}">
                <a16:creationId xmlns:a16="http://schemas.microsoft.com/office/drawing/2014/main" id="{DD2BC7DF-903F-11F0-307A-3E6486125EAA}"/>
              </a:ext>
            </a:extLst>
          </p:cNvPr>
          <p:cNvSpPr txBox="1"/>
          <p:nvPr/>
        </p:nvSpPr>
        <p:spPr>
          <a:xfrm>
            <a:off x="1115684" y="5011948"/>
            <a:ext cx="1029131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Then export the notebook using </a:t>
            </a:r>
            <a:r>
              <a:rPr lang="en-US" i="1" dirty="0">
                <a:ea typeface="+mn-lt"/>
                <a:cs typeface="+mn-lt"/>
              </a:rPr>
              <a:t>File &gt; Save and Export Notebook As &gt; Reveal.js Slides. </a:t>
            </a:r>
            <a:r>
              <a:rPr lang="en-US" dirty="0">
                <a:ea typeface="+mn-lt"/>
                <a:cs typeface="+mn-lt"/>
              </a:rPr>
              <a:t>This exports an html file which uses the reveal.js </a:t>
            </a:r>
            <a:r>
              <a:rPr lang="en-US" dirty="0" err="1">
                <a:ea typeface="+mn-lt"/>
                <a:cs typeface="+mn-lt"/>
              </a:rPr>
              <a:t>javascript</a:t>
            </a:r>
            <a:r>
              <a:rPr lang="en-US" dirty="0">
                <a:ea typeface="+mn-lt"/>
                <a:cs typeface="+mn-lt"/>
              </a:rPr>
              <a:t> libraries to render slides. To view the file you will need to </a:t>
            </a:r>
            <a:r>
              <a:rPr lang="en-US" dirty="0">
                <a:ea typeface="+mn-lt"/>
                <a:cs typeface="+mn-lt"/>
                <a:hlinkClick r:id="rId5"/>
              </a:rPr>
              <a:t>install the reveal.js libraries</a:t>
            </a:r>
            <a:r>
              <a:rPr lang="en-US" dirty="0">
                <a:ea typeface="+mn-lt"/>
                <a:cs typeface="+mn-lt"/>
              </a:rPr>
              <a:t> . The slides provide selections to show the next, previous or sub-slides.  You can also export reveal.js slides to a PDF. See </a:t>
            </a:r>
            <a:r>
              <a:rPr lang="en-US" dirty="0">
                <a:ea typeface="+mn-lt"/>
                <a:cs typeface="+mn-lt"/>
                <a:hlinkClick r:id="rId6"/>
              </a:rPr>
              <a:t>PDF Export | reveal.js</a:t>
            </a:r>
            <a:endParaRPr lang="en-US" dirty="0">
              <a:ea typeface="+mn-lt"/>
              <a:cs typeface="+mn-lt"/>
            </a:endParaRPr>
          </a:p>
          <a:p>
            <a:endParaRPr lang="en-US" dirty="0">
              <a:cs typeface="Calibri" panose="020F0502020204030204"/>
            </a:endParaRPr>
          </a:p>
          <a:p>
            <a:endParaRPr lang="en-US" dirty="0">
              <a:cs typeface="Calibri" panose="020F0502020204030204"/>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a:p>
            <a:endParaRPr lang="en-US" dirty="0">
              <a:latin typeface="Arial"/>
              <a:cs typeface="Arial"/>
            </a:endParaRPr>
          </a:p>
        </p:txBody>
      </p:sp>
      <p:pic>
        <p:nvPicPr>
          <p:cNvPr id="3" name="Picture 7" descr="Graphical user interface&#10;&#10;Description automatically generated">
            <a:extLst>
              <a:ext uri="{FF2B5EF4-FFF2-40B4-BE49-F238E27FC236}">
                <a16:creationId xmlns:a16="http://schemas.microsoft.com/office/drawing/2014/main" id="{9F18E94A-3E00-C75A-2EA4-8DC053775D56}"/>
              </a:ext>
            </a:extLst>
          </p:cNvPr>
          <p:cNvPicPr>
            <a:picLocks noChangeAspect="1"/>
          </p:cNvPicPr>
          <p:nvPr/>
        </p:nvPicPr>
        <p:blipFill>
          <a:blip r:embed="rId7"/>
          <a:stretch>
            <a:fillRect/>
          </a:stretch>
        </p:blipFill>
        <p:spPr>
          <a:xfrm>
            <a:off x="1662546" y="1127699"/>
            <a:ext cx="6954981" cy="3605076"/>
          </a:xfrm>
          <a:prstGeom prst="rect">
            <a:avLst/>
          </a:prstGeom>
        </p:spPr>
      </p:pic>
    </p:spTree>
    <p:extLst>
      <p:ext uri="{BB962C8B-B14F-4D97-AF65-F5344CB8AC3E}">
        <p14:creationId xmlns:p14="http://schemas.microsoft.com/office/powerpoint/2010/main" val="1638865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Thank You</a:t>
            </a:r>
          </a:p>
        </p:txBody>
      </p:sp>
      <p:sp>
        <p:nvSpPr>
          <p:cNvPr id="8" name="TextBox 7">
            <a:extLst>
              <a:ext uri="{FF2B5EF4-FFF2-40B4-BE49-F238E27FC236}">
                <a16:creationId xmlns:a16="http://schemas.microsoft.com/office/drawing/2014/main" id="{E27CC67D-4185-4EFF-FD5F-D04D0241AD4E}"/>
              </a:ext>
            </a:extLst>
          </p:cNvPr>
          <p:cNvSpPr txBox="1"/>
          <p:nvPr/>
        </p:nvSpPr>
        <p:spPr>
          <a:xfrm>
            <a:off x="1977044" y="1187281"/>
            <a:ext cx="8692097"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1"/>
                </a:solidFill>
                <a:cs typeface="Calibri"/>
              </a:rPr>
              <a:t>Try the image on Docker Hub: </a:t>
            </a:r>
            <a:r>
              <a:rPr lang="en-US" sz="2400" dirty="0">
                <a:solidFill>
                  <a:schemeClr val="accent1"/>
                </a:solidFill>
                <a:cs typeface="Calibri"/>
                <a:hlinkClick r:id="rId5">
                  <a:extLst>
                    <a:ext uri="{A12FA001-AC4F-418D-AE19-62706E023703}">
                      <ahyp:hlinkClr xmlns:ahyp="http://schemas.microsoft.com/office/drawing/2018/hyperlinkcolor" val="tx"/>
                    </a:ext>
                  </a:extLst>
                </a:hlinkClick>
              </a:rPr>
              <a:t>JupyterHub4Collaboration</a:t>
            </a:r>
            <a:endParaRPr lang="en-US" sz="2400" dirty="0">
              <a:solidFill>
                <a:schemeClr val="accent1"/>
              </a:solidFill>
              <a:cs typeface="Calibri"/>
            </a:endParaRPr>
          </a:p>
          <a:p>
            <a:endParaRPr lang="en-US" sz="2400" dirty="0">
              <a:solidFill>
                <a:schemeClr val="accent1"/>
              </a:solidFill>
              <a:cs typeface="Calibri"/>
            </a:endParaRPr>
          </a:p>
          <a:p>
            <a:r>
              <a:rPr lang="en-US" sz="2400" dirty="0">
                <a:solidFill>
                  <a:schemeClr val="accent1"/>
                </a:solidFill>
                <a:cs typeface="Calibri"/>
              </a:rPr>
              <a:t>Let me know your ideas, suggestions, issues.</a:t>
            </a:r>
          </a:p>
          <a:p>
            <a:endParaRPr lang="en-US" sz="2400" dirty="0">
              <a:solidFill>
                <a:schemeClr val="accent1"/>
              </a:solidFill>
              <a:cs typeface="Calibri"/>
            </a:endParaRPr>
          </a:p>
          <a:p>
            <a:r>
              <a:rPr lang="en-US" sz="2400" dirty="0">
                <a:solidFill>
                  <a:schemeClr val="accent1"/>
                </a:solidFill>
                <a:ea typeface="+mn-lt"/>
                <a:cs typeface="+mn-lt"/>
              </a:rPr>
              <a:t>You can also get help at </a:t>
            </a:r>
            <a:r>
              <a:rPr lang="en-US" sz="2400" dirty="0">
                <a:solidFill>
                  <a:schemeClr val="accent1"/>
                </a:solidFill>
                <a:ea typeface="+mn-lt"/>
                <a:cs typeface="+mn-lt"/>
                <a:hlinkClick r:id="rId6">
                  <a:extLst>
                    <a:ext uri="{A12FA001-AC4F-418D-AE19-62706E023703}">
                      <ahyp:hlinkClr xmlns:ahyp="http://schemas.microsoft.com/office/drawing/2018/hyperlinkcolor" val="tx"/>
                    </a:ext>
                  </a:extLst>
                </a:hlinkClick>
              </a:rPr>
              <a:t>Jupyter Community Forum</a:t>
            </a:r>
            <a:endParaRPr lang="en-US" sz="2400">
              <a:solidFill>
                <a:schemeClr val="accent1"/>
              </a:solidFill>
              <a:cs typeface="Calibri" panose="020F0502020204030204"/>
            </a:endParaRPr>
          </a:p>
          <a:p>
            <a:endParaRPr lang="en-US" sz="2400" dirty="0">
              <a:solidFill>
                <a:schemeClr val="accent1"/>
              </a:solidFill>
              <a:cs typeface="Calibri"/>
            </a:endParaRPr>
          </a:p>
          <a:p>
            <a:r>
              <a:rPr lang="en-US" sz="2400" dirty="0">
                <a:solidFill>
                  <a:schemeClr val="accent1"/>
                </a:solidFill>
                <a:cs typeface="Calibri"/>
              </a:rPr>
              <a:t>If you are in interested in AI for Good:</a:t>
            </a:r>
          </a:p>
          <a:p>
            <a:pPr marL="457200" indent="-457200">
              <a:buFont typeface="Arial"/>
              <a:buChar char="•"/>
            </a:pPr>
            <a:r>
              <a:rPr lang="en-US" sz="2400" dirty="0">
                <a:solidFill>
                  <a:schemeClr val="accent1"/>
                </a:solidFill>
                <a:ea typeface="+mn-lt"/>
                <a:cs typeface="+mn-lt"/>
                <a:hlinkClick r:id="rId7">
                  <a:extLst>
                    <a:ext uri="{A12FA001-AC4F-418D-AE19-62706E023703}">
                      <ahyp:hlinkClr xmlns:ahyp="http://schemas.microsoft.com/office/drawing/2018/hyperlinkcolor" val="tx"/>
                    </a:ext>
                  </a:extLst>
                </a:hlinkClick>
              </a:rPr>
              <a:t>AI for Good Foundation</a:t>
            </a:r>
            <a:endParaRPr lang="en-US" sz="2400" dirty="0">
              <a:solidFill>
                <a:schemeClr val="accent1"/>
              </a:solidFill>
              <a:cs typeface="Calibri"/>
            </a:endParaRPr>
          </a:p>
          <a:p>
            <a:pPr marL="457200" indent="-457200">
              <a:buFont typeface="Arial"/>
              <a:buChar char="•"/>
            </a:pPr>
            <a:r>
              <a:rPr lang="en-US" sz="2400" dirty="0">
                <a:solidFill>
                  <a:schemeClr val="accent1"/>
                </a:solidFill>
                <a:ea typeface="+mn-lt"/>
                <a:cs typeface="+mn-lt"/>
                <a:hlinkClick r:id="rId8">
                  <a:extLst>
                    <a:ext uri="{A12FA001-AC4F-418D-AE19-62706E023703}">
                      <ahyp:hlinkClr xmlns:ahyp="http://schemas.microsoft.com/office/drawing/2018/hyperlinkcolor" val="tx"/>
                    </a:ext>
                  </a:extLst>
                </a:hlinkClick>
              </a:rPr>
              <a:t>Delta Analytics</a:t>
            </a:r>
            <a:endParaRPr lang="en-US" sz="2400" dirty="0">
              <a:solidFill>
                <a:schemeClr val="accent1"/>
              </a:solidFill>
              <a:cs typeface="Calibri"/>
            </a:endParaRPr>
          </a:p>
          <a:p>
            <a:endParaRPr lang="en-US" sz="2800" dirty="0">
              <a:cs typeface="Calibri"/>
            </a:endParaRPr>
          </a:p>
        </p:txBody>
      </p:sp>
      <p:sp>
        <p:nvSpPr>
          <p:cNvPr id="10" name="TextBox 9">
            <a:extLst>
              <a:ext uri="{FF2B5EF4-FFF2-40B4-BE49-F238E27FC236}">
                <a16:creationId xmlns:a16="http://schemas.microsoft.com/office/drawing/2014/main" id="{3E09B45A-D2D1-DDF4-C6B6-E1DE261ED15C}"/>
              </a:ext>
            </a:extLst>
          </p:cNvPr>
          <p:cNvSpPr txBox="1"/>
          <p:nvPr/>
        </p:nvSpPr>
        <p:spPr>
          <a:xfrm>
            <a:off x="5997650" y="5037779"/>
            <a:ext cx="2542158" cy="29398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solidFill>
                <a:ea typeface="+mn-lt"/>
                <a:cs typeface="+mn-lt"/>
              </a:rPr>
              <a:t>Jeff Gunderson</a:t>
            </a:r>
          </a:p>
          <a:p>
            <a:r>
              <a:rPr lang="en-US" sz="2000" dirty="0">
                <a:ea typeface="+mn-lt"/>
                <a:cs typeface="+mn-lt"/>
                <a:hlinkClick r:id="rId9"/>
              </a:rPr>
              <a:t>Jeff@bidiscover.com</a:t>
            </a:r>
            <a:endParaRPr lang="en-US" sz="2000" dirty="0">
              <a:ea typeface="+mn-lt"/>
              <a:cs typeface="+mn-lt"/>
            </a:endParaRPr>
          </a:p>
          <a:p>
            <a:r>
              <a:rPr lang="en-US" sz="2000" dirty="0">
                <a:ea typeface="+mn-lt"/>
                <a:cs typeface="+mn-lt"/>
                <a:hlinkClick r:id="rId10"/>
              </a:rPr>
              <a:t>Business Card</a:t>
            </a:r>
            <a:endParaRPr lang="en-US" sz="2000" dirty="0"/>
          </a:p>
          <a:p>
            <a:br>
              <a:rPr lang="en-US" dirty="0"/>
            </a:br>
            <a:endParaRPr lang="en-US" dirty="0"/>
          </a:p>
          <a:p>
            <a:endParaRPr lang="en-US" dirty="0">
              <a:ea typeface="+mn-lt"/>
              <a:cs typeface="+mn-lt"/>
            </a:endParaRPr>
          </a:p>
          <a:p>
            <a:endParaRPr lang="en-US" dirty="0">
              <a:cs typeface="Calibri"/>
            </a:endParaRPr>
          </a:p>
          <a:p>
            <a:endParaRPr lang="en-US" dirty="0">
              <a:latin typeface="Calibri"/>
              <a:cs typeface="Calibri"/>
            </a:endParaRPr>
          </a:p>
          <a:p>
            <a:endParaRPr lang="en-US" dirty="0">
              <a:latin typeface="Calibri"/>
              <a:cs typeface="Calibri"/>
            </a:endParaRPr>
          </a:p>
          <a:p>
            <a:endParaRPr lang="en-US" dirty="0">
              <a:latin typeface="Arial"/>
              <a:cs typeface="Arial"/>
            </a:endParaRPr>
          </a:p>
        </p:txBody>
      </p:sp>
      <p:pic>
        <p:nvPicPr>
          <p:cNvPr id="11" name="Picture 11" descr="Qr code&#10;&#10;Description automatically generated">
            <a:extLst>
              <a:ext uri="{FF2B5EF4-FFF2-40B4-BE49-F238E27FC236}">
                <a16:creationId xmlns:a16="http://schemas.microsoft.com/office/drawing/2014/main" id="{7CF34673-7E43-A66A-C05D-CF8ABC8729A2}"/>
              </a:ext>
            </a:extLst>
          </p:cNvPr>
          <p:cNvPicPr>
            <a:picLocks noChangeAspect="1"/>
          </p:cNvPicPr>
          <p:nvPr/>
        </p:nvPicPr>
        <p:blipFill>
          <a:blip r:embed="rId11"/>
          <a:stretch>
            <a:fillRect/>
          </a:stretch>
        </p:blipFill>
        <p:spPr>
          <a:xfrm>
            <a:off x="8621981" y="5154236"/>
            <a:ext cx="940715" cy="940715"/>
          </a:xfrm>
          <a:prstGeom prst="rect">
            <a:avLst/>
          </a:prstGeom>
        </p:spPr>
      </p:pic>
    </p:spTree>
    <p:extLst>
      <p:ext uri="{BB962C8B-B14F-4D97-AF65-F5344CB8AC3E}">
        <p14:creationId xmlns:p14="http://schemas.microsoft.com/office/powerpoint/2010/main" val="57728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449A398-09E1-D826-8103-3A87098D26F4}"/>
              </a:ext>
            </a:extLst>
          </p:cNvPr>
          <p:cNvPicPr>
            <a:picLocks noChangeAspect="1"/>
          </p:cNvPicPr>
          <p:nvPr/>
        </p:nvPicPr>
        <p:blipFill>
          <a:blip r:embed="rId5"/>
          <a:stretch>
            <a:fillRect/>
          </a:stretch>
        </p:blipFill>
        <p:spPr>
          <a:xfrm>
            <a:off x="1840524" y="176720"/>
            <a:ext cx="7866183" cy="6012192"/>
          </a:xfrm>
          <a:prstGeom prst="rect">
            <a:avLst/>
          </a:prstGeom>
        </p:spPr>
      </p:pic>
    </p:spTree>
    <p:extLst>
      <p:ext uri="{BB962C8B-B14F-4D97-AF65-F5344CB8AC3E}">
        <p14:creationId xmlns:p14="http://schemas.microsoft.com/office/powerpoint/2010/main" val="412386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pic>
        <p:nvPicPr>
          <p:cNvPr id="3" name="Picture 6">
            <a:extLst>
              <a:ext uri="{FF2B5EF4-FFF2-40B4-BE49-F238E27FC236}">
                <a16:creationId xmlns:a16="http://schemas.microsoft.com/office/drawing/2014/main" id="{8DC25F21-47A7-F6E5-1896-E2319CF45054}"/>
              </a:ext>
            </a:extLst>
          </p:cNvPr>
          <p:cNvPicPr>
            <a:picLocks noChangeAspect="1"/>
          </p:cNvPicPr>
          <p:nvPr/>
        </p:nvPicPr>
        <p:blipFill>
          <a:blip r:embed="rId5"/>
          <a:stretch>
            <a:fillRect/>
          </a:stretch>
        </p:blipFill>
        <p:spPr>
          <a:xfrm>
            <a:off x="2570492" y="836403"/>
            <a:ext cx="6317768" cy="4696363"/>
          </a:xfrm>
          <a:prstGeom prst="rect">
            <a:avLst/>
          </a:prstGeom>
        </p:spPr>
      </p:pic>
      <p:sp>
        <p:nvSpPr>
          <p:cNvPr id="9" name="TextBox 8">
            <a:extLst>
              <a:ext uri="{FF2B5EF4-FFF2-40B4-BE49-F238E27FC236}">
                <a16:creationId xmlns:a16="http://schemas.microsoft.com/office/drawing/2014/main" id="{D17C4A88-EFFD-70A2-D234-2D472B9F31E7}"/>
              </a:ext>
            </a:extLst>
          </p:cNvPr>
          <p:cNvSpPr txBox="1"/>
          <p:nvPr/>
        </p:nvSpPr>
        <p:spPr>
          <a:xfrm>
            <a:off x="2833169" y="5591133"/>
            <a:ext cx="59750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Dammit Jim, I'm data scientist not an </a:t>
            </a:r>
            <a:r>
              <a:rPr lang="en-US" sz="2400" dirty="0" err="1">
                <a:cs typeface="Calibri"/>
              </a:rPr>
              <a:t>MLOps</a:t>
            </a:r>
            <a:endParaRPr lang="en-US" sz="2400" dirty="0" err="1"/>
          </a:p>
        </p:txBody>
      </p:sp>
    </p:spTree>
    <p:extLst>
      <p:ext uri="{BB962C8B-B14F-4D97-AF65-F5344CB8AC3E}">
        <p14:creationId xmlns:p14="http://schemas.microsoft.com/office/powerpoint/2010/main" val="25091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ea typeface="+mj-lt"/>
                <a:cs typeface="+mj-lt"/>
              </a:rPr>
              <a:t>Collaboration is Critical</a:t>
            </a:r>
            <a:endParaRPr lang="en-US" sz="4800" dirty="0">
              <a:solidFill>
                <a:schemeClr val="accent1"/>
              </a:solidFill>
              <a:cs typeface="Calibri Light"/>
            </a:endParaRP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1616236" y="1367665"/>
            <a:ext cx="8798942" cy="32214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buFont typeface="Arial"/>
              <a:buChar char="•"/>
            </a:pPr>
            <a:r>
              <a:rPr lang="en-US" sz="3200" dirty="0">
                <a:solidFill>
                  <a:schemeClr val="accent1"/>
                </a:solidFill>
                <a:cs typeface="Calibri Light"/>
              </a:rPr>
              <a:t>Studies show only 13% of data science models make it to production (</a:t>
            </a:r>
            <a:r>
              <a:rPr lang="en-US" sz="3200" dirty="0">
                <a:solidFill>
                  <a:schemeClr val="accent1"/>
                </a:solidFill>
                <a:ea typeface="+mj-lt"/>
                <a:cs typeface="+mj-lt"/>
                <a:hlinkClick r:id="rId5">
                  <a:extLst>
                    <a:ext uri="{A12FA001-AC4F-418D-AE19-62706E023703}">
                      <ahyp:hlinkClr xmlns:ahyp="http://schemas.microsoft.com/office/drawing/2018/hyperlinkcolor" val="tx"/>
                    </a:ext>
                  </a:extLst>
                </a:hlinkClick>
              </a:rPr>
              <a:t>VentureBeat)</a:t>
            </a:r>
            <a:endParaRPr lang="en-US" sz="3200">
              <a:solidFill>
                <a:schemeClr val="accent1"/>
              </a:solidFill>
              <a:ea typeface="+mj-lt"/>
              <a:cs typeface="+mj-lt"/>
            </a:endParaRPr>
          </a:p>
          <a:p>
            <a:pPr marL="685800" indent="-685800" algn="l">
              <a:buFont typeface="Arial"/>
              <a:buChar char="•"/>
            </a:pPr>
            <a:r>
              <a:rPr lang="en-US" sz="3200" dirty="0">
                <a:solidFill>
                  <a:schemeClr val="accent1"/>
                </a:solidFill>
                <a:cs typeface="Calibri Light"/>
              </a:rPr>
              <a:t>Effective collaboration is a major issue:</a:t>
            </a: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
        <p:nvSpPr>
          <p:cNvPr id="10" name="Title 1">
            <a:extLst>
              <a:ext uri="{FF2B5EF4-FFF2-40B4-BE49-F238E27FC236}">
                <a16:creationId xmlns:a16="http://schemas.microsoft.com/office/drawing/2014/main" id="{3C454660-6129-15CC-45F9-C453FC3979C2}"/>
              </a:ext>
            </a:extLst>
          </p:cNvPr>
          <p:cNvSpPr txBox="1">
            <a:spLocks/>
          </p:cNvSpPr>
          <p:nvPr/>
        </p:nvSpPr>
        <p:spPr>
          <a:xfrm>
            <a:off x="2799382" y="3354394"/>
            <a:ext cx="7231810" cy="26607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chemeClr val="accent1"/>
              </a:solidFill>
              <a:cs typeface="Calibri Light"/>
            </a:endParaRPr>
          </a:p>
          <a:p>
            <a:pPr marL="685800" indent="-685800" algn="l">
              <a:buFont typeface="Arial"/>
              <a:buChar char="•"/>
            </a:pPr>
            <a:r>
              <a:rPr lang="en-US" sz="2800" dirty="0">
                <a:solidFill>
                  <a:schemeClr val="accent1"/>
                </a:solidFill>
                <a:latin typeface="Calibri Light" panose="020F0302020204030204"/>
                <a:ea typeface="+mj-lt"/>
                <a:cs typeface="+mj-lt"/>
              </a:rPr>
              <a:t>Disconnect between the data science team and the stakeholders</a:t>
            </a:r>
            <a:endParaRPr lang="en-US" sz="2800">
              <a:solidFill>
                <a:schemeClr val="accent1"/>
              </a:solidFill>
              <a:latin typeface="Calibri Light" panose="020F0302020204030204"/>
              <a:cs typeface="Calibri Light"/>
            </a:endParaRPr>
          </a:p>
          <a:p>
            <a:pPr marL="685800" indent="-685800" algn="l">
              <a:buFont typeface="Arial"/>
              <a:buChar char="•"/>
            </a:pPr>
            <a:r>
              <a:rPr lang="en-US" sz="2800" dirty="0">
                <a:solidFill>
                  <a:schemeClr val="accent1"/>
                </a:solidFill>
                <a:ea typeface="+mj-lt"/>
                <a:cs typeface="+mj-lt"/>
              </a:rPr>
              <a:t>Difficulty of sharing and communicating within the team</a:t>
            </a:r>
            <a:endParaRPr lang="en-US" sz="280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24467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948905" y="1280514"/>
            <a:ext cx="9489056" cy="374770"/>
          </a:xfrm>
        </p:spPr>
        <p:txBody>
          <a:bodyPr>
            <a:noAutofit/>
          </a:bodyPr>
          <a:lstStyle/>
          <a:p>
            <a:r>
              <a:rPr lang="en-US" sz="4800" dirty="0">
                <a:solidFill>
                  <a:schemeClr val="accent1"/>
                </a:solidFill>
                <a:ea typeface="+mj-lt"/>
                <a:cs typeface="+mj-lt"/>
              </a:rPr>
              <a:t>Collaborative Software for </a:t>
            </a:r>
            <a:br>
              <a:rPr lang="en-US" sz="4800" dirty="0">
                <a:solidFill>
                  <a:schemeClr val="accent1"/>
                </a:solidFill>
                <a:ea typeface="+mj-lt"/>
                <a:cs typeface="+mj-lt"/>
              </a:rPr>
            </a:br>
            <a:r>
              <a:rPr lang="en-US" sz="4800" dirty="0">
                <a:solidFill>
                  <a:schemeClr val="accent1"/>
                </a:solidFill>
                <a:ea typeface="+mj-lt"/>
                <a:cs typeface="+mj-lt"/>
              </a:rPr>
              <a:t>Data Science</a:t>
            </a:r>
            <a:endParaRPr lang="en-US" sz="4800" dirty="0">
              <a:solidFill>
                <a:schemeClr val="accent1"/>
              </a:solidFill>
              <a:cs typeface="Calibri Light"/>
            </a:endParaRP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777332" y="2401258"/>
            <a:ext cx="7001773" cy="39547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r>
              <a:rPr lang="en-US" sz="3200" dirty="0">
                <a:solidFill>
                  <a:schemeClr val="accent1"/>
                </a:solidFill>
                <a:ea typeface="+mj-lt"/>
                <a:cs typeface="+mj-lt"/>
              </a:rPr>
              <a:t>Multi-user access</a:t>
            </a:r>
            <a:endParaRPr lang="en-US" sz="3200" dirty="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User authentication</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Sharing work products</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Shared, standard environments</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Sharing status and changes</a:t>
            </a:r>
            <a:endParaRPr lang="en-US" sz="3200">
              <a:solidFill>
                <a:schemeClr val="accent1"/>
              </a:solidFill>
              <a:cs typeface="Calibri Light"/>
            </a:endParaRPr>
          </a:p>
          <a:p>
            <a:pPr marL="457200" indent="-457200" algn="l">
              <a:buFont typeface="Arial"/>
              <a:buChar char="•"/>
            </a:pPr>
            <a:r>
              <a:rPr lang="en-US" sz="3200" dirty="0">
                <a:solidFill>
                  <a:schemeClr val="accent1"/>
                </a:solidFill>
                <a:ea typeface="+mj-lt"/>
                <a:cs typeface="+mj-lt"/>
              </a:rPr>
              <a:t>Documenting and presenting results</a:t>
            </a:r>
            <a:endParaRPr lang="en-US" sz="3200" dirty="0">
              <a:solidFill>
                <a:schemeClr val="accent1"/>
              </a:solidFill>
              <a:cs typeface="Calibri Light" panose="020F0302020204030204"/>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92094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ea typeface="+mj-lt"/>
                <a:cs typeface="+mj-lt"/>
              </a:rPr>
              <a:t>Collaborative Platforms</a:t>
            </a:r>
            <a:endParaRPr lang="en-US" sz="4800" dirty="0">
              <a:solidFill>
                <a:schemeClr val="accent1"/>
              </a:solidFill>
              <a:cs typeface="Calibri Light"/>
            </a:endParaRP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2089362" y="1203986"/>
            <a:ext cx="7881003" cy="5654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solidFill>
                <a:ea typeface="+mj-lt"/>
                <a:cs typeface="+mj-lt"/>
              </a:rPr>
              <a:t>Binder</a:t>
            </a:r>
            <a:r>
              <a:rPr lang="en-US" sz="2400" dirty="0">
                <a:solidFill>
                  <a:schemeClr val="accent1"/>
                </a:solidFill>
                <a:ea typeface="+mj-lt"/>
                <a:cs typeface="+mj-lt"/>
              </a:rPr>
              <a:t> - based on open source Binder.  Uses GitHub and Docker containers.  Free service at </a:t>
            </a:r>
            <a:r>
              <a:rPr lang="en-US" sz="2400" dirty="0">
                <a:solidFill>
                  <a:schemeClr val="accent1"/>
                </a:solidFill>
                <a:ea typeface="+mj-lt"/>
                <a:cs typeface="+mj-lt"/>
                <a:hlinkClick r:id="rId5">
                  <a:extLst>
                    <a:ext uri="{A12FA001-AC4F-418D-AE19-62706E023703}">
                      <ahyp:hlinkClr xmlns:ahyp="http://schemas.microsoft.com/office/drawing/2018/hyperlinkcolor" val="tx"/>
                    </a:ext>
                  </a:extLst>
                </a:hlinkClick>
              </a:rPr>
              <a:t>mybinder.org.</a:t>
            </a:r>
            <a:endParaRPr lang="en-US" sz="2400">
              <a:solidFill>
                <a:schemeClr val="accent1"/>
              </a:solidFill>
              <a:cs typeface="Calibri Light"/>
            </a:endParaRPr>
          </a:p>
          <a:p>
            <a:pPr algn="l">
              <a:buFont typeface="Arial"/>
              <a:buChar char="•"/>
            </a:pPr>
            <a:endParaRPr lang="en-US" sz="2400" dirty="0">
              <a:solidFill>
                <a:schemeClr val="accent1"/>
              </a:solidFill>
              <a:ea typeface="+mj-lt"/>
              <a:cs typeface="+mj-lt"/>
            </a:endParaRPr>
          </a:p>
          <a:p>
            <a:pPr algn="l"/>
            <a:r>
              <a:rPr lang="en-US" sz="2400" b="1" dirty="0">
                <a:solidFill>
                  <a:schemeClr val="accent1"/>
                </a:solidFill>
                <a:ea typeface="+mj-lt"/>
                <a:cs typeface="+mj-lt"/>
              </a:rPr>
              <a:t>Google </a:t>
            </a:r>
            <a:r>
              <a:rPr lang="en-US" sz="2400" b="1" dirty="0" err="1">
                <a:solidFill>
                  <a:schemeClr val="accent1"/>
                </a:solidFill>
                <a:ea typeface="+mj-lt"/>
                <a:cs typeface="+mj-lt"/>
              </a:rPr>
              <a:t>Colaboratory</a:t>
            </a:r>
            <a:r>
              <a:rPr lang="en-US" sz="2400" dirty="0">
                <a:solidFill>
                  <a:schemeClr val="accent1"/>
                </a:solidFill>
                <a:ea typeface="+mj-lt"/>
                <a:cs typeface="+mj-lt"/>
              </a:rPr>
              <a:t> - sharing based on Google Drive or GitHub.  Free service at </a:t>
            </a:r>
            <a:r>
              <a:rPr lang="en-US" sz="2400" dirty="0">
                <a:solidFill>
                  <a:schemeClr val="accent1"/>
                </a:solidFill>
                <a:ea typeface="+mj-lt"/>
                <a:cs typeface="+mj-lt"/>
                <a:hlinkClick r:id="rId6">
                  <a:extLst>
                    <a:ext uri="{A12FA001-AC4F-418D-AE19-62706E023703}">
                      <ahyp:hlinkClr xmlns:ahyp="http://schemas.microsoft.com/office/drawing/2018/hyperlinkcolor" val="tx"/>
                    </a:ext>
                  </a:extLst>
                </a:hlinkClick>
              </a:rPr>
              <a:t>colab.research.google.com</a:t>
            </a:r>
            <a:endParaRPr lang="en-US" sz="2400">
              <a:solidFill>
                <a:schemeClr val="accent1"/>
              </a:solidFill>
              <a:cs typeface="Calibri Light"/>
            </a:endParaRPr>
          </a:p>
          <a:p>
            <a:pPr algn="l">
              <a:buFont typeface="Arial"/>
              <a:buChar char="•"/>
            </a:pPr>
            <a:endParaRPr lang="en-US" sz="2400" dirty="0">
              <a:solidFill>
                <a:schemeClr val="accent1"/>
              </a:solidFill>
              <a:ea typeface="+mj-lt"/>
              <a:cs typeface="+mj-lt"/>
            </a:endParaRPr>
          </a:p>
          <a:p>
            <a:pPr algn="l"/>
            <a:r>
              <a:rPr lang="en-US" sz="2400" b="1" dirty="0" err="1">
                <a:solidFill>
                  <a:schemeClr val="accent1"/>
                </a:solidFill>
                <a:ea typeface="+mj-lt"/>
                <a:cs typeface="+mj-lt"/>
              </a:rPr>
              <a:t>Cocalc</a:t>
            </a:r>
            <a:r>
              <a:rPr lang="en-US" sz="2400" b="1" dirty="0">
                <a:solidFill>
                  <a:schemeClr val="accent1"/>
                </a:solidFill>
                <a:ea typeface="+mj-lt"/>
                <a:cs typeface="+mj-lt"/>
              </a:rPr>
              <a:t> </a:t>
            </a:r>
            <a:r>
              <a:rPr lang="en-US" sz="2400" dirty="0">
                <a:solidFill>
                  <a:schemeClr val="accent1"/>
                </a:solidFill>
                <a:ea typeface="+mj-lt"/>
                <a:cs typeface="+mj-lt"/>
              </a:rPr>
              <a:t>- commercial service oriented to academics and course management.  </a:t>
            </a:r>
            <a:r>
              <a:rPr lang="en-US" sz="2400" dirty="0">
                <a:solidFill>
                  <a:schemeClr val="accent1"/>
                </a:solidFill>
                <a:ea typeface="+mj-lt"/>
                <a:cs typeface="+mj-lt"/>
                <a:hlinkClick r:id="rId7">
                  <a:extLst>
                    <a:ext uri="{A12FA001-AC4F-418D-AE19-62706E023703}">
                      <ahyp:hlinkClr xmlns:ahyp="http://schemas.microsoft.com/office/drawing/2018/hyperlinkcolor" val="tx"/>
                    </a:ext>
                  </a:extLst>
                </a:hlinkClick>
              </a:rPr>
              <a:t>Cocalc.com</a:t>
            </a:r>
            <a:endParaRPr lang="en-US" sz="2400">
              <a:solidFill>
                <a:schemeClr val="accent1"/>
              </a:solidFill>
              <a:cs typeface="Calibri Light"/>
            </a:endParaRPr>
          </a:p>
          <a:p>
            <a:pPr algn="l">
              <a:buFont typeface="Arial"/>
              <a:buChar char="•"/>
            </a:pPr>
            <a:endParaRPr lang="en-US" sz="2400" dirty="0">
              <a:solidFill>
                <a:schemeClr val="accent1"/>
              </a:solidFill>
              <a:ea typeface="+mj-lt"/>
              <a:cs typeface="+mj-lt"/>
            </a:endParaRPr>
          </a:p>
          <a:p>
            <a:pPr algn="l"/>
            <a:r>
              <a:rPr lang="en-US" sz="2400" b="1" dirty="0" err="1">
                <a:solidFill>
                  <a:schemeClr val="accent1"/>
                </a:solidFill>
                <a:ea typeface="+mj-lt"/>
                <a:cs typeface="+mj-lt"/>
              </a:rPr>
              <a:t>Kraggle</a:t>
            </a:r>
            <a:r>
              <a:rPr lang="en-US" sz="2400" dirty="0">
                <a:solidFill>
                  <a:schemeClr val="accent1"/>
                </a:solidFill>
                <a:ea typeface="+mj-lt"/>
                <a:cs typeface="+mj-lt"/>
              </a:rPr>
              <a:t> - oriented to education, for internal use only (non-commercial).  Free service at </a:t>
            </a:r>
            <a:r>
              <a:rPr lang="en-US" sz="2400" dirty="0">
                <a:solidFill>
                  <a:schemeClr val="accent1"/>
                </a:solidFill>
                <a:ea typeface="+mj-lt"/>
                <a:cs typeface="+mj-lt"/>
                <a:hlinkClick r:id="rId8">
                  <a:extLst>
                    <a:ext uri="{A12FA001-AC4F-418D-AE19-62706E023703}">
                      <ahyp:hlinkClr xmlns:ahyp="http://schemas.microsoft.com/office/drawing/2018/hyperlinkcolor" val="tx"/>
                    </a:ext>
                  </a:extLst>
                </a:hlinkClick>
              </a:rPr>
              <a:t>Kraggle.com</a:t>
            </a:r>
            <a:endParaRPr lang="en-US" sz="2400" dirty="0">
              <a:solidFill>
                <a:schemeClr val="accent1"/>
              </a:solidFill>
              <a:cs typeface="Calibri Light"/>
            </a:endParaRPr>
          </a:p>
          <a:p>
            <a:pPr marL="685800" indent="-685800" algn="l">
              <a:buFont typeface="Arial"/>
              <a:buChar char="•"/>
            </a:pPr>
            <a:endParaRPr lang="en-US" sz="2000" dirty="0">
              <a:solidFill>
                <a:schemeClr val="accent1"/>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138488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err="1">
                <a:solidFill>
                  <a:schemeClr val="accent1"/>
                </a:solidFill>
                <a:cs typeface="Calibri Light"/>
              </a:rPr>
              <a:t>JupyterHub</a:t>
            </a:r>
            <a:r>
              <a:rPr lang="en-US" sz="4800" dirty="0">
                <a:solidFill>
                  <a:schemeClr val="accent1"/>
                </a:solidFill>
                <a:cs typeface="Calibri Light"/>
              </a:rPr>
              <a:t>/</a:t>
            </a:r>
            <a:r>
              <a:rPr lang="en-US" sz="4800" dirty="0" err="1">
                <a:solidFill>
                  <a:schemeClr val="accent1"/>
                </a:solidFill>
                <a:cs typeface="Calibri Light"/>
              </a:rPr>
              <a:t>JupyterLab</a:t>
            </a:r>
          </a:p>
        </p:txBody>
      </p:sp>
      <p:pic>
        <p:nvPicPr>
          <p:cNvPr id="7" name="Picture 8" descr="Diagram&#10;&#10;Description automatically generated">
            <a:extLst>
              <a:ext uri="{FF2B5EF4-FFF2-40B4-BE49-F238E27FC236}">
                <a16:creationId xmlns:a16="http://schemas.microsoft.com/office/drawing/2014/main" id="{270461BC-AD1D-38D4-6A9B-C64070A9426A}"/>
              </a:ext>
            </a:extLst>
          </p:cNvPr>
          <p:cNvPicPr>
            <a:picLocks noChangeAspect="1"/>
          </p:cNvPicPr>
          <p:nvPr/>
        </p:nvPicPr>
        <p:blipFill>
          <a:blip r:embed="rId5"/>
          <a:stretch>
            <a:fillRect/>
          </a:stretch>
        </p:blipFill>
        <p:spPr>
          <a:xfrm>
            <a:off x="2280250" y="1171017"/>
            <a:ext cx="6797613" cy="4976043"/>
          </a:xfrm>
          <a:prstGeom prst="rect">
            <a:avLst/>
          </a:prstGeom>
        </p:spPr>
      </p:pic>
    </p:spTree>
    <p:extLst>
      <p:ext uri="{BB962C8B-B14F-4D97-AF65-F5344CB8AC3E}">
        <p14:creationId xmlns:p14="http://schemas.microsoft.com/office/powerpoint/2010/main" val="178295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91BD990A-609C-F568-6CE6-2CD5B1C2568B}"/>
              </a:ext>
            </a:extLst>
          </p:cNvPr>
          <p:cNvPicPr>
            <a:picLocks noChangeAspect="1"/>
          </p:cNvPicPr>
          <p:nvPr/>
        </p:nvPicPr>
        <p:blipFill>
          <a:blip r:embed="rId3"/>
          <a:stretch>
            <a:fillRect/>
          </a:stretch>
        </p:blipFill>
        <p:spPr>
          <a:xfrm>
            <a:off x="0" y="6304407"/>
            <a:ext cx="12192000" cy="548386"/>
          </a:xfrm>
          <a:prstGeom prst="rect">
            <a:avLst/>
          </a:prstGeom>
        </p:spPr>
      </p:pic>
      <p:pic>
        <p:nvPicPr>
          <p:cNvPr id="5" name="Picture 5">
            <a:extLst>
              <a:ext uri="{FF2B5EF4-FFF2-40B4-BE49-F238E27FC236}">
                <a16:creationId xmlns:a16="http://schemas.microsoft.com/office/drawing/2014/main" id="{3A3C9AE5-60D8-F29C-4E92-53FF067C0444}"/>
              </a:ext>
            </a:extLst>
          </p:cNvPr>
          <p:cNvPicPr>
            <a:picLocks noChangeAspect="1"/>
          </p:cNvPicPr>
          <p:nvPr/>
        </p:nvPicPr>
        <p:blipFill>
          <a:blip r:embed="rId4"/>
          <a:stretch>
            <a:fillRect/>
          </a:stretch>
        </p:blipFill>
        <p:spPr>
          <a:xfrm flipV="1">
            <a:off x="0" y="330"/>
            <a:ext cx="12192000" cy="113640"/>
          </a:xfrm>
          <a:prstGeom prst="rect">
            <a:avLst/>
          </a:prstGeom>
        </p:spPr>
      </p:pic>
      <p:sp>
        <p:nvSpPr>
          <p:cNvPr id="6" name="Title 1">
            <a:extLst>
              <a:ext uri="{FF2B5EF4-FFF2-40B4-BE49-F238E27FC236}">
                <a16:creationId xmlns:a16="http://schemas.microsoft.com/office/drawing/2014/main" id="{BDC2E60B-8C46-B4E2-FAB6-136CA60102C6}"/>
              </a:ext>
            </a:extLst>
          </p:cNvPr>
          <p:cNvSpPr>
            <a:spLocks noGrp="1"/>
          </p:cNvSpPr>
          <p:nvPr>
            <p:ph type="ctrTitle"/>
          </p:nvPr>
        </p:nvSpPr>
        <p:spPr>
          <a:xfrm>
            <a:off x="733245" y="705420"/>
            <a:ext cx="9489056" cy="374770"/>
          </a:xfrm>
        </p:spPr>
        <p:txBody>
          <a:bodyPr>
            <a:noAutofit/>
          </a:bodyPr>
          <a:lstStyle/>
          <a:p>
            <a:r>
              <a:rPr lang="en-US" sz="4800" dirty="0">
                <a:solidFill>
                  <a:schemeClr val="accent1"/>
                </a:solidFill>
                <a:cs typeface="Calibri Light"/>
              </a:rPr>
              <a:t>Installing </a:t>
            </a:r>
            <a:r>
              <a:rPr lang="en-US" sz="4800" dirty="0" err="1">
                <a:solidFill>
                  <a:schemeClr val="accent1"/>
                </a:solidFill>
                <a:cs typeface="Calibri Light"/>
              </a:rPr>
              <a:t>JupyterHub</a:t>
            </a:r>
          </a:p>
        </p:txBody>
      </p:sp>
      <p:sp>
        <p:nvSpPr>
          <p:cNvPr id="8" name="Title 1">
            <a:extLst>
              <a:ext uri="{FF2B5EF4-FFF2-40B4-BE49-F238E27FC236}">
                <a16:creationId xmlns:a16="http://schemas.microsoft.com/office/drawing/2014/main" id="{5A9278E4-6BCD-58BD-BDE7-FC85C1C39D20}"/>
              </a:ext>
            </a:extLst>
          </p:cNvPr>
          <p:cNvSpPr txBox="1">
            <a:spLocks/>
          </p:cNvSpPr>
          <p:nvPr/>
        </p:nvSpPr>
        <p:spPr>
          <a:xfrm>
            <a:off x="1949570" y="3057559"/>
            <a:ext cx="8655169" cy="1395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err="1">
                <a:ea typeface="+mj-lt"/>
                <a:cs typeface="+mj-lt"/>
              </a:rPr>
              <a:t>JupyterHub</a:t>
            </a:r>
            <a:r>
              <a:rPr lang="en-US" sz="3200" dirty="0">
                <a:ea typeface="+mj-lt"/>
                <a:cs typeface="+mj-lt"/>
              </a:rPr>
              <a:t> can be installed on a Linux/Unix server or virtual machine</a:t>
            </a:r>
            <a:endParaRPr lang="en-US" sz="3200" dirty="0">
              <a:solidFill>
                <a:srgbClr val="4472C4"/>
              </a:solidFill>
              <a:ea typeface="+mj-lt"/>
              <a:cs typeface="+mj-lt"/>
            </a:endParaRPr>
          </a:p>
          <a:p>
            <a:pPr algn="l"/>
            <a:endParaRPr lang="en-US" sz="3200" dirty="0">
              <a:ea typeface="+mj-lt"/>
              <a:cs typeface="+mj-lt"/>
            </a:endParaRPr>
          </a:p>
          <a:p>
            <a:pPr marL="457200" indent="-457200" algn="l">
              <a:buFont typeface="Arial"/>
              <a:buChar char="•"/>
            </a:pPr>
            <a:endParaRPr lang="en-US" sz="3200" dirty="0">
              <a:solidFill>
                <a:srgbClr val="4472C4"/>
              </a:solidFill>
              <a:ea typeface="+mj-lt"/>
              <a:cs typeface="+mj-l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
        <p:nvSpPr>
          <p:cNvPr id="10" name="Title 1">
            <a:extLst>
              <a:ext uri="{FF2B5EF4-FFF2-40B4-BE49-F238E27FC236}">
                <a16:creationId xmlns:a16="http://schemas.microsoft.com/office/drawing/2014/main" id="{9AB707C3-E39B-2DE0-C661-429E39FB30A2}"/>
              </a:ext>
            </a:extLst>
          </p:cNvPr>
          <p:cNvSpPr txBox="1">
            <a:spLocks/>
          </p:cNvSpPr>
          <p:nvPr/>
        </p:nvSpPr>
        <p:spPr>
          <a:xfrm>
            <a:off x="2654060" y="2626238"/>
            <a:ext cx="7663131" cy="39547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endParaRPr lang="en-US" sz="3200" dirty="0">
              <a:solidFill>
                <a:srgbClr val="4472C4"/>
              </a:solidFill>
              <a:ea typeface="+mj-lt"/>
              <a:cs typeface="+mj-lt"/>
            </a:endParaRPr>
          </a:p>
          <a:p>
            <a:pPr marL="457200" indent="-457200" algn="l">
              <a:buFont typeface="Arial"/>
              <a:buChar char="•"/>
            </a:pPr>
            <a:r>
              <a:rPr lang="en-US" sz="3200" dirty="0" err="1">
                <a:solidFill>
                  <a:schemeClr val="accent1"/>
                </a:solidFill>
                <a:cs typeface="Calibri Light"/>
              </a:rPr>
              <a:t>JupyterHub</a:t>
            </a:r>
            <a:r>
              <a:rPr lang="en-US" sz="3200" dirty="0">
                <a:solidFill>
                  <a:schemeClr val="accent1"/>
                </a:solidFill>
                <a:cs typeface="Calibri Light"/>
              </a:rPr>
              <a:t> docs: </a:t>
            </a:r>
            <a:r>
              <a:rPr lang="en-US" sz="3200" dirty="0">
                <a:solidFill>
                  <a:schemeClr val="accent1"/>
                </a:solidFill>
                <a:cs typeface="Calibri Light"/>
                <a:hlinkClick r:id="rId5">
                  <a:extLst>
                    <a:ext uri="{A12FA001-AC4F-418D-AE19-62706E023703}">
                      <ahyp:hlinkClr xmlns:ahyp="http://schemas.microsoft.com/office/drawing/2018/hyperlinkcolor" val="tx"/>
                    </a:ext>
                  </a:extLst>
                </a:hlinkClick>
              </a:rPr>
              <a:t>Installation : JupyterHub</a:t>
            </a:r>
            <a:endParaRPr lang="en-US" sz="3200" dirty="0" err="1">
              <a:solidFill>
                <a:schemeClr val="accent1"/>
              </a:solidFill>
              <a:ea typeface="+mj-lt"/>
              <a:cs typeface="+mj-lt"/>
            </a:endParaRPr>
          </a:p>
          <a:p>
            <a:pPr marL="457200" indent="-457200" algn="l">
              <a:buFont typeface="Arial"/>
              <a:buChar char="•"/>
            </a:pPr>
            <a:endParaRPr lang="en-US" sz="3200" dirty="0">
              <a:ea typeface="+mj-lt"/>
              <a:cs typeface="+mj-lt"/>
            </a:endParaRPr>
          </a:p>
          <a:p>
            <a:pPr marL="457200" indent="-457200" algn="l">
              <a:buFont typeface="Arial"/>
              <a:buChar char="•"/>
            </a:pPr>
            <a:r>
              <a:rPr lang="en-US" sz="3200" dirty="0">
                <a:solidFill>
                  <a:schemeClr val="accent1"/>
                </a:solidFill>
                <a:ea typeface="+mj-lt"/>
                <a:cs typeface="+mj-lt"/>
              </a:rPr>
              <a:t>The</a:t>
            </a:r>
            <a:r>
              <a:rPr lang="en-US" sz="3200" dirty="0">
                <a:ea typeface="+mj-lt"/>
                <a:cs typeface="+mj-lt"/>
              </a:rPr>
              <a:t> </a:t>
            </a:r>
            <a:r>
              <a:rPr lang="en-US" sz="3200" dirty="0">
                <a:ea typeface="+mj-lt"/>
                <a:cs typeface="+mj-lt"/>
                <a:hlinkClick r:id="rId6"/>
              </a:rPr>
              <a:t>Littlest Jupyterhub</a:t>
            </a:r>
            <a:endParaRPr lang="en-US" sz="3200">
              <a:solidFill>
                <a:schemeClr val="accent1"/>
              </a:solidFill>
              <a:cs typeface="Calibri Light"/>
            </a:endParaRPr>
          </a:p>
          <a:p>
            <a:pPr marL="457200" indent="-457200" algn="l">
              <a:buFont typeface="Arial"/>
              <a:buChar char="•"/>
            </a:pPr>
            <a:endParaRPr lang="en-US" sz="3200" dirty="0">
              <a:solidFill>
                <a:srgbClr val="000000"/>
              </a:solidFill>
              <a:ea typeface="+mj-lt"/>
              <a:cs typeface="+mj-lt"/>
            </a:endParaRPr>
          </a:p>
          <a:p>
            <a:pPr marL="457200" indent="-457200" algn="l">
              <a:buFont typeface="Arial"/>
              <a:buChar char="•"/>
            </a:pPr>
            <a:endParaRPr lang="en-US" sz="3200" dirty="0">
              <a:solidFill>
                <a:schemeClr val="accent1"/>
              </a:solidFill>
              <a:cs typeface="Calibri Light" panose="020F0302020204030204"/>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rgbClr val="000000"/>
              </a:solidFill>
              <a:cs typeface="Calibri Light"/>
            </a:endParaRPr>
          </a:p>
          <a:p>
            <a:pPr marL="685800" indent="-685800" algn="l">
              <a:buFont typeface="Arial"/>
              <a:buChar char="•"/>
            </a:pPr>
            <a:endParaRPr lang="en-US" sz="2800" dirty="0">
              <a:solidFill>
                <a:schemeClr val="accent1"/>
              </a:solidFill>
              <a:cs typeface="Calibri Light"/>
            </a:endParaRPr>
          </a:p>
          <a:p>
            <a:pPr marL="685800" indent="-685800" algn="l">
              <a:buFont typeface="Arial"/>
              <a:buChar char="•"/>
            </a:pPr>
            <a:endParaRPr lang="en-US" sz="2800" dirty="0">
              <a:solidFill>
                <a:schemeClr val="accent1"/>
              </a:solidFill>
              <a:cs typeface="Calibri Light"/>
            </a:endParaRPr>
          </a:p>
        </p:txBody>
      </p:sp>
    </p:spTree>
    <p:extLst>
      <p:ext uri="{BB962C8B-B14F-4D97-AF65-F5344CB8AC3E}">
        <p14:creationId xmlns:p14="http://schemas.microsoft.com/office/powerpoint/2010/main" val="1195912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Collaboration With Jupyter Notebooks</vt:lpstr>
      <vt:lpstr>Collaboration With Jupyter Notebooks</vt:lpstr>
      <vt:lpstr>PowerPoint Presentation</vt:lpstr>
      <vt:lpstr>PowerPoint Presentation</vt:lpstr>
      <vt:lpstr>Collaboration is Critical</vt:lpstr>
      <vt:lpstr>Collaborative Software for  Data Science</vt:lpstr>
      <vt:lpstr>Collaborative Platforms</vt:lpstr>
      <vt:lpstr>JupyterHub/JupyterLab</vt:lpstr>
      <vt:lpstr>Installing JupyterHub</vt:lpstr>
      <vt:lpstr>Installing JupyterHub</vt:lpstr>
      <vt:lpstr>Building a Docker Image</vt:lpstr>
      <vt:lpstr>Docker Hub</vt:lpstr>
      <vt:lpstr>JupyterHub for Collaboration Image</vt:lpstr>
      <vt:lpstr>Deploy the Image from Docker Hub</vt:lpstr>
      <vt:lpstr>Container</vt:lpstr>
      <vt:lpstr>Demo: Docker Desktop</vt:lpstr>
      <vt:lpstr>Demo: Connect to Container</vt:lpstr>
      <vt:lpstr>Demo: JupyterLab Launcher</vt:lpstr>
      <vt:lpstr>Demo: Add User</vt:lpstr>
      <vt:lpstr>Demo: GitHub</vt:lpstr>
      <vt:lpstr>Demo: Git Diff View</vt:lpstr>
      <vt:lpstr>Demo: Git Diff View</vt:lpstr>
      <vt:lpstr>Demo: Git Changes</vt:lpstr>
      <vt:lpstr>Demo: Git History</vt:lpstr>
      <vt:lpstr>Demo: Table of Contents</vt:lpstr>
      <vt:lpstr>Demo: Interactive Plots</vt:lpstr>
      <vt:lpstr>Demo: Presentation Slides</vt:lpstr>
      <vt:lpstr>Demo: Presentation Slides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1295</cp:revision>
  <dcterms:created xsi:type="dcterms:W3CDTF">2022-10-23T13:06:53Z</dcterms:created>
  <dcterms:modified xsi:type="dcterms:W3CDTF">2022-10-29T15:14:41Z</dcterms:modified>
</cp:coreProperties>
</file>