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58" d="100"/>
          <a:sy n="58" d="100"/>
        </p:scale>
        <p:origin x="-804"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350933-4EB3-4117-B43A-E42A247B821A}" type="datetimeFigureOut">
              <a:rPr lang="en-US" smtClean="0"/>
              <a:t>5/2/2014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9CAE-469D-4B10-A1CC-8315B1D8141B}" type="slidenum">
              <a:rPr lang="en-US" smtClean="0"/>
              <a:t>‹#›</a:t>
            </a:fld>
            <a:endParaRPr lang="en-US"/>
          </a:p>
        </p:txBody>
      </p:sp>
    </p:spTree>
    <p:extLst>
      <p:ext uri="{BB962C8B-B14F-4D97-AF65-F5344CB8AC3E}">
        <p14:creationId xmlns:p14="http://schemas.microsoft.com/office/powerpoint/2010/main" val="200215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ramblings.mcpher.com/Home/excelquirks/gassites/d3nodefocu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EC4787E-63C2-4DCD-A58F-948BCEE79302}"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E8C179C-DB11-4CFA-B726-F421B1E095E8}"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390BB52-2024-4214-BF44-040B06C4696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1212850" y="730250"/>
            <a:ext cx="4570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2FFDBE25-DFD6-4153-96B7-D374DF94BD9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1396BFF-EAD7-46C7-8192-3497BFEBDE90}"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212850" y="730250"/>
            <a:ext cx="4570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If you work on BI solutions you understand the value of good visualizations.  In the open source world there’s very good technology but it going to take more work that proprietaty BI products.  The proprietary products have more advanced develpment tools to help you develop dashboards and charts.</a:t>
            </a:r>
          </a:p>
          <a:p>
            <a:r>
              <a:rPr lang="en-US" altLang="en-US" smtClean="0"/>
              <a:t>Note that open source projects like Jaspersoft and Pentaho have enterprise versions that provided more advanced developement tools.</a:t>
            </a:r>
          </a:p>
        </p:txBody>
      </p:sp>
      <p:sp>
        <p:nvSpPr>
          <p:cNvPr id="4" name="Slide Number Placeholder 3"/>
          <p:cNvSpPr>
            <a:spLocks noGrp="1"/>
          </p:cNvSpPr>
          <p:nvPr>
            <p:ph type="sldNum" sz="quarter" idx="5"/>
          </p:nvPr>
        </p:nvSpPr>
        <p:spPr/>
        <p:txBody>
          <a:bodyPr/>
          <a:lstStyle/>
          <a:p>
            <a:pPr>
              <a:defRPr/>
            </a:pPr>
            <a:fld id="{E7753334-4CDF-4438-AF40-05AE66DC7C0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212850" y="730250"/>
            <a:ext cx="4570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Community Dashboard Editor is a Web-based tool that helps you develop dashboards that work in the Community dashboard framework.  You can define data sources, queries, charts and controls.</a:t>
            </a:r>
          </a:p>
          <a:p>
            <a:r>
              <a:rPr lang="en-US" altLang="en-US" smtClean="0"/>
              <a:t>You can also define dashboards as Javascript components that run in the framework.  This gives you more control over the presentation.</a:t>
            </a:r>
          </a:p>
          <a:p>
            <a:r>
              <a:rPr lang="en-US" altLang="en-US" smtClean="0"/>
              <a:t>Demo</a:t>
            </a:r>
          </a:p>
          <a:p>
            <a:r>
              <a:rPr lang="en-US" altLang="en-US" smtClean="0"/>
              <a:t>	Financial charts show how well you doing for each of the financial kpis for 	year and period the trend.</a:t>
            </a:r>
          </a:p>
          <a:p>
            <a:r>
              <a:rPr lang="en-US" altLang="en-US" smtClean="0"/>
              <a:t>	You can drill down (dial) to other dashboards.  </a:t>
            </a:r>
          </a:p>
          <a:p>
            <a:r>
              <a:rPr lang="en-US" altLang="en-US" smtClean="0"/>
              <a:t>	You cand use controls to add filters to queries.</a:t>
            </a:r>
          </a:p>
        </p:txBody>
      </p:sp>
      <p:sp>
        <p:nvSpPr>
          <p:cNvPr id="4" name="Slide Number Placeholder 3"/>
          <p:cNvSpPr>
            <a:spLocks noGrp="1"/>
          </p:cNvSpPr>
          <p:nvPr>
            <p:ph type="sldNum" sz="quarter" idx="5"/>
          </p:nvPr>
        </p:nvSpPr>
        <p:spPr/>
        <p:txBody>
          <a:bodyPr/>
          <a:lstStyle/>
          <a:p>
            <a:pPr>
              <a:defRPr/>
            </a:pPr>
            <a:fld id="{CDCD212F-265E-4569-8BED-54DEF94802F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A8172B98-7026-44A7-A017-0024C958109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D3.js components are very popular.  It works with other browser technologies – Javascript, CSS, SVG, HTML5.  It does not have visual limitations of otehr technolgie and it can be used make very interactive visualizations.  </a:t>
            </a:r>
          </a:p>
          <a:p>
            <a:r>
              <a:rPr lang="en-US" altLang="en-US" smtClean="0">
                <a:hlinkClick r:id="rId3"/>
              </a:rPr>
              <a:t>http://ramblings.mcpher.com/Home/excelquirks/gassites/d3nodefocus</a:t>
            </a:r>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BA425849-A28D-48FD-B5B7-7309208EFFFD}"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DB64E2AF-8905-423B-A61B-2709CFED2E68}"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3C23A7D6-CE83-45FA-B401-D5D2F4C4B4D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xTuple ERP is the Worlds’ #1 open source ERP.  We a building business intelligence into the product using pentaho technologies.  </a:t>
            </a:r>
          </a:p>
          <a:p>
            <a:r>
              <a:rPr lang="en-US" altLang="en-US" smtClean="0"/>
              <a:t>erpBI Solutions is an open source project that provides a solution for sales and financials.  Its a good example of how to build solutions with pentaho and most of the demos in this presenation are from erpBI.  You can download and try it.  It’s all pre-installed, self contained.</a:t>
            </a:r>
          </a:p>
        </p:txBody>
      </p:sp>
      <p:sp>
        <p:nvSpPr>
          <p:cNvPr id="4" name="Slide Number Placeholder 3"/>
          <p:cNvSpPr>
            <a:spLocks noGrp="1"/>
          </p:cNvSpPr>
          <p:nvPr>
            <p:ph type="sldNum" sz="quarter" idx="5"/>
          </p:nvPr>
        </p:nvSpPr>
        <p:spPr/>
        <p:txBody>
          <a:bodyPr/>
          <a:lstStyle/>
          <a:p>
            <a:pPr>
              <a:defRPr/>
            </a:pPr>
            <a:fld id="{FA29BDD9-3D58-4994-9674-A0C5FE3D729B}"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a:r>
          </a:p>
        </p:txBody>
      </p:sp>
      <p:sp>
        <p:nvSpPr>
          <p:cNvPr id="4" name="Slide Number Placeholder 3"/>
          <p:cNvSpPr>
            <a:spLocks noGrp="1"/>
          </p:cNvSpPr>
          <p:nvPr>
            <p:ph type="sldNum" sz="quarter" idx="5"/>
          </p:nvPr>
        </p:nvSpPr>
        <p:spPr/>
        <p:txBody>
          <a:bodyPr/>
          <a:lstStyle/>
          <a:p>
            <a:pPr>
              <a:defRPr/>
            </a:pPr>
            <a:fld id="{5C39EE78-9C13-4287-A494-FACC0635B707}" type="slidenum">
              <a:rPr lang="en-US" smtClean="0"/>
              <a:pPr>
                <a:defRPr/>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Copyright law protects the author of a work by requiring that yyou muyst have the author’s permission to copy, disttribute or publish the work or derivations of the work.</a:t>
            </a:r>
          </a:p>
          <a:p>
            <a:r>
              <a:rPr lang="en-US" altLang="en-US" smtClean="0"/>
              <a:t>What a software license does is define these permissions.  For example to use this software you must have a signed agreement and the signed agreement has a useage fee and you may not redistribute it.</a:t>
            </a:r>
          </a:p>
          <a:p>
            <a:r>
              <a:rPr lang="en-US" altLang="en-US" smtClean="0"/>
              <a:t>Open source software is software under a license that has few restrictions reguarding the source.</a:t>
            </a:r>
          </a:p>
          <a:p>
            <a:r>
              <a:rPr lang="en-US" altLang="en-US" smtClean="0"/>
              <a:t>The success of opens source software comes from this freedom.  The freedom from licensing restrictions, freedom from charges, freedom to evaluate and use, the freedom to make changes and the freedom to redistribute.</a:t>
            </a:r>
          </a:p>
          <a:p>
            <a:r>
              <a:rPr lang="en-US" altLang="en-US" smtClean="0"/>
              <a:t>The other reason open source succeeds is that it is developed in a different manor.  OS is develped by a community rather than a commercial organization and evolves to meet to needs of the community.  This can produce very innovative, very reliable, very useful software.</a:t>
            </a:r>
          </a:p>
          <a:p>
            <a:endParaRPr lang="en-US" altLang="en-US" smtClean="0"/>
          </a:p>
        </p:txBody>
      </p:sp>
      <p:sp>
        <p:nvSpPr>
          <p:cNvPr id="4" name="Slide Number Placeholder 3"/>
          <p:cNvSpPr>
            <a:spLocks noGrp="1"/>
          </p:cNvSpPr>
          <p:nvPr>
            <p:ph type="sldNum" sz="quarter" idx="5"/>
          </p:nvPr>
        </p:nvSpPr>
        <p:spPr/>
        <p:txBody>
          <a:bodyPr/>
          <a:lstStyle/>
          <a:p>
            <a:pPr>
              <a:defRPr/>
            </a:pPr>
            <a:fld id="{3BB7F0F4-EF49-4EE4-B8A4-E2498010786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987361B-BD7F-4C3C-9036-67C8541405B8}"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83F0D83E-8A50-44AD-AA32-6A9D3087952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044833E-1A48-4BA7-9E1B-518C6E33E315}"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Pentaho Reporting based on JFreeReports.  LGPL License.  Reporting engine runs in J2EE containers.</a:t>
            </a:r>
          </a:p>
          <a:p>
            <a:endParaRPr lang="en-US" altLang="en-US" smtClean="0"/>
          </a:p>
          <a:p>
            <a:r>
              <a:rPr lang="en-US" altLang="en-US" smtClean="0"/>
              <a:t>JasperReports is under the LGPL license.  Jasper Studio is now the designer – Eclipse based.  JasperReports library run in J2EE containers.</a:t>
            </a:r>
          </a:p>
          <a:p>
            <a:endParaRPr lang="en-US" altLang="en-US" smtClean="0"/>
          </a:p>
          <a:p>
            <a:r>
              <a:rPr lang="en-US" altLang="en-US" smtClean="0"/>
              <a:t>Birt is under the Eclipse Public License.  Designer is Eclipse based. Birt libraries run in J2EE containers.</a:t>
            </a:r>
          </a:p>
          <a:p>
            <a:r>
              <a:rPr lang="en-US" altLang="en-US" smtClean="0"/>
              <a:t>Demo: samples/production reports/invoice statements.prpt.  </a:t>
            </a:r>
          </a:p>
          <a:p>
            <a:r>
              <a:rPr lang="en-US" altLang="en-US" smtClean="0"/>
              <a:t>	Note: drag &amp; drop</a:t>
            </a:r>
          </a:p>
          <a:p>
            <a:r>
              <a:rPr lang="en-US" altLang="en-US" smtClean="0"/>
              <a:t>	test from designer, when server from Web, parameters ar in a form at teh 	top of the page.</a:t>
            </a:r>
          </a:p>
        </p:txBody>
      </p:sp>
      <p:sp>
        <p:nvSpPr>
          <p:cNvPr id="4" name="Slide Number Placeholder 3"/>
          <p:cNvSpPr>
            <a:spLocks noGrp="1"/>
          </p:cNvSpPr>
          <p:nvPr>
            <p:ph type="sldNum" sz="quarter" idx="5"/>
          </p:nvPr>
        </p:nvSpPr>
        <p:spPr/>
        <p:txBody>
          <a:bodyPr/>
          <a:lstStyle/>
          <a:p>
            <a:pPr>
              <a:defRPr/>
            </a:pPr>
            <a:fld id="{5A14570C-0E95-4028-89EA-02E0355935F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EA111BB-AB49-4EFB-9C46-7DF2ADE79322}"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1212850" y="730250"/>
            <a:ext cx="4570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Pentaho Data Integration based on Kettle ETL.  LGPL License.  Carte remote server to distribute ETL.   ETL is interpreted.</a:t>
            </a:r>
          </a:p>
          <a:p>
            <a:r>
              <a:rPr lang="en-US" altLang="en-US" smtClean="0"/>
              <a:t>JasperETL based on Talend.  Apache license.  ETL generates Java code.</a:t>
            </a:r>
          </a:p>
          <a:p>
            <a:r>
              <a:rPr lang="en-US" altLang="en-US" smtClean="0"/>
              <a:t>Demo: data-integration/samples/data validation  </a:t>
            </a:r>
          </a:p>
          <a:p>
            <a:r>
              <a:rPr lang="en-US" altLang="en-US" smtClean="0"/>
              <a:t>	Note: data validation,</a:t>
            </a:r>
          </a:p>
          <a:p>
            <a:r>
              <a:rPr lang="en-US" altLang="en-US" smtClean="0"/>
              <a:t>	wide range of tools</a:t>
            </a:r>
          </a:p>
          <a:p>
            <a:r>
              <a:rPr lang="en-US" altLang="en-US" smtClean="0"/>
              <a:t>              load.kjb</a:t>
            </a:r>
          </a:p>
          <a:p>
            <a:r>
              <a:rPr lang="en-US" altLang="en-US" smtClean="0"/>
              <a:t>	application of creating/loading data marts</a:t>
            </a:r>
          </a:p>
          <a:p>
            <a:r>
              <a:rPr lang="en-US" altLang="en-US" smtClean="0"/>
              <a:t>	note not just data tools but web services, email</a:t>
            </a:r>
          </a:p>
          <a:p>
            <a:r>
              <a:rPr lang="en-US" altLang="en-US" smtClean="0"/>
              <a:t>	open conformed dimensions</a:t>
            </a:r>
          </a:p>
        </p:txBody>
      </p:sp>
      <p:sp>
        <p:nvSpPr>
          <p:cNvPr id="4" name="Slide Number Placeholder 3"/>
          <p:cNvSpPr>
            <a:spLocks noGrp="1"/>
          </p:cNvSpPr>
          <p:nvPr>
            <p:ph type="sldNum" sz="quarter" idx="5"/>
          </p:nvPr>
        </p:nvSpPr>
        <p:spPr/>
        <p:txBody>
          <a:bodyPr/>
          <a:lstStyle/>
          <a:p>
            <a:pPr>
              <a:defRPr/>
            </a:pPr>
            <a:fld id="{C3C48BD3-8B05-41FD-914D-0AC29E0B845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email@email.com" TargetMode="External"/><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b="1" i="0">
                <a:latin typeface="Arial"/>
                <a:cs typeface="Arial"/>
              </a:defRPr>
            </a:lvl1pPr>
          </a:lstStyle>
          <a:p>
            <a:r>
              <a:rPr lang="en-US" dirty="0" smtClean="0"/>
              <a:t>Click to edit Master title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0" i="0">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05956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762000"/>
            <a:ext cx="63246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0" y="2900362"/>
            <a:ext cx="9144000" cy="1295400"/>
          </a:xfrm>
        </p:spPr>
        <p:txBody>
          <a:bodyPr/>
          <a:lstStyle>
            <a:lvl1pPr marL="0" indent="0" algn="ctr">
              <a:buNone/>
              <a:defRPr b="1" i="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08238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0_Custom Layout">
    <p:spTree>
      <p:nvGrpSpPr>
        <p:cNvPr id="1" name=""/>
        <p:cNvGrpSpPr/>
        <p:nvPr/>
      </p:nvGrpSpPr>
      <p:grpSpPr>
        <a:xfrm>
          <a:off x="0" y="0"/>
          <a:ext cx="0" cy="0"/>
          <a:chOff x="0" y="0"/>
          <a:chExt cx="0" cy="0"/>
        </a:xfrm>
      </p:grpSpPr>
      <p:sp>
        <p:nvSpPr>
          <p:cNvPr id="2" name="TextBox 1"/>
          <p:cNvSpPr txBox="1"/>
          <p:nvPr/>
        </p:nvSpPr>
        <p:spPr>
          <a:xfrm>
            <a:off x="0" y="3621088"/>
            <a:ext cx="9144000" cy="646112"/>
          </a:xfrm>
          <a:prstGeom prst="rect">
            <a:avLst/>
          </a:prstGeom>
          <a:noFill/>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3600" b="1">
                <a:solidFill>
                  <a:srgbClr val="F46728"/>
                </a:solidFill>
                <a:cs typeface="Arial" panose="020B0604020202020204" pitchFamily="34" charset="0"/>
              </a:rPr>
              <a:t>Thank you.</a:t>
            </a:r>
          </a:p>
        </p:txBody>
      </p:sp>
      <p:pic>
        <p:nvPicPr>
          <p:cNvPr id="3" name="Picture 6" descr="x.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76600" y="457200"/>
            <a:ext cx="26289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724400"/>
            <a:ext cx="9144000" cy="1384300"/>
          </a:xfrm>
          <a:prstGeom prst="rect">
            <a:avLst/>
          </a:prstGeom>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800" dirty="0" smtClean="0">
                <a:cs typeface="Arial" panose="020B0604020202020204" pitchFamily="34" charset="0"/>
              </a:rPr>
              <a:t>Your name</a:t>
            </a:r>
            <a:endParaRPr lang="en-US" altLang="en-US" sz="2800" dirty="0">
              <a:cs typeface="Arial" panose="020B0604020202020204" pitchFamily="34" charset="0"/>
            </a:endParaRPr>
          </a:p>
          <a:p>
            <a:pPr algn="ctr" eaLnBrk="1" hangingPunct="1"/>
            <a:r>
              <a:rPr lang="en-US" altLang="en-US" sz="2800" baseline="0" dirty="0" smtClean="0">
                <a:solidFill>
                  <a:srgbClr val="343F96"/>
                </a:solidFill>
                <a:cs typeface="Arial" panose="020B0604020202020204" pitchFamily="34" charset="0"/>
                <a:hlinkClick r:id="rId3"/>
              </a:rPr>
              <a:t>email@email.com</a:t>
            </a:r>
            <a:r>
              <a:rPr lang="en-US" altLang="en-US" sz="2800" baseline="0" dirty="0" smtClean="0">
                <a:solidFill>
                  <a:srgbClr val="343F96"/>
                </a:solidFill>
                <a:cs typeface="Arial" panose="020B0604020202020204" pitchFamily="34" charset="0"/>
              </a:rPr>
              <a:t> </a:t>
            </a:r>
            <a:r>
              <a:rPr lang="en-US" altLang="en-US" sz="2800" dirty="0" smtClean="0">
                <a:solidFill>
                  <a:srgbClr val="343F96"/>
                </a:solidFill>
                <a:cs typeface="Arial" panose="020B0604020202020204" pitchFamily="34" charset="0"/>
              </a:rPr>
              <a:t> </a:t>
            </a:r>
            <a:endParaRPr lang="en-US" altLang="en-US" sz="2800" dirty="0">
              <a:solidFill>
                <a:srgbClr val="343F96"/>
              </a:solidFill>
              <a:cs typeface="Arial" panose="020B0604020202020204" pitchFamily="34" charset="0"/>
            </a:endParaRPr>
          </a:p>
          <a:p>
            <a:pPr algn="ctr" eaLnBrk="1" hangingPunct="1"/>
            <a:r>
              <a:rPr lang="en-US" altLang="en-US" sz="2800" dirty="0">
                <a:cs typeface="Arial" panose="020B0604020202020204" pitchFamily="34" charset="0"/>
              </a:rPr>
              <a:t>+1-757-461-3022</a:t>
            </a:r>
          </a:p>
        </p:txBody>
      </p:sp>
      <p:pic>
        <p:nvPicPr>
          <p:cNvPr id="5" name="Picture 5" descr="grow-your-world-r-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619375"/>
            <a:ext cx="6751638"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8405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a:t>
            </a:r>
            <a:endParaRPr lang="en-US" dirty="0"/>
          </a:p>
        </p:txBody>
      </p:sp>
      <p:sp>
        <p:nvSpPr>
          <p:cNvPr id="3" name="Content Placeholder 2"/>
          <p:cNvSpPr>
            <a:spLocks noGrp="1"/>
          </p:cNvSpPr>
          <p:nvPr>
            <p:ph idx="1"/>
          </p:nvPr>
        </p:nvSpPr>
        <p:spPr>
          <a:xfrm>
            <a:off x="457200" y="1187450"/>
            <a:ext cx="8229600" cy="52133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778824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a:t>
            </a:r>
            <a:endParaRPr lang="en-US" dirty="0"/>
          </a:p>
        </p:txBody>
      </p:sp>
      <p:sp>
        <p:nvSpPr>
          <p:cNvPr id="3" name="Content Placeholder 2"/>
          <p:cNvSpPr>
            <a:spLocks noGrp="1"/>
          </p:cNvSpPr>
          <p:nvPr>
            <p:ph idx="1"/>
          </p:nvPr>
        </p:nvSpPr>
        <p:spPr>
          <a:xfrm>
            <a:off x="457200" y="1187450"/>
            <a:ext cx="8229600" cy="4375150"/>
          </a:xfrm>
        </p:spPr>
        <p:txBody>
          <a:bodyPr/>
          <a:lstStyle>
            <a:lvl1pPr algn="ctr">
              <a:buFontTx/>
              <a:buNone/>
              <a:defRPr b="0"/>
            </a:lvl1pPr>
            <a:lvl2pPr algn="ctr">
              <a:buFontTx/>
              <a:buNone/>
              <a:defRPr/>
            </a:lvl2pPr>
            <a:lvl3pPr algn="ctr">
              <a:buFontTx/>
              <a:buNone/>
              <a:defRPr/>
            </a:lvl3pPr>
            <a:lvl4pPr algn="ctr">
              <a:buFontTx/>
              <a:buNone/>
              <a:defRPr/>
            </a:lvl4pPr>
            <a:lvl5pPr algn="ctr">
              <a:buFontTx/>
              <a:buNone/>
              <a:defRPr/>
            </a:lvl5pPr>
          </a:lstStyle>
          <a:p>
            <a:pPr lvl="0"/>
            <a:r>
              <a:rPr lang="en-US" smtClean="0"/>
              <a:t>Click to edit Master text styles</a:t>
            </a:r>
          </a:p>
        </p:txBody>
      </p:sp>
    </p:spTree>
    <p:extLst>
      <p:ext uri="{BB962C8B-B14F-4D97-AF65-F5344CB8AC3E}">
        <p14:creationId xmlns:p14="http://schemas.microsoft.com/office/powerpoint/2010/main" val="288941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US" dirty="0"/>
          </a:p>
        </p:txBody>
      </p:sp>
      <p:sp>
        <p:nvSpPr>
          <p:cNvPr id="3" name="Content Placeholder 2"/>
          <p:cNvSpPr>
            <a:spLocks noGrp="1"/>
          </p:cNvSpPr>
          <p:nvPr>
            <p:ph sz="half" idx="1"/>
          </p:nvPr>
        </p:nvSpPr>
        <p:spPr>
          <a:xfrm>
            <a:off x="457200" y="11890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8903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3160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lvl1pPr>
          </a:lstStyle>
          <a:p>
            <a:r>
              <a:rPr lang="en-US" dirty="0" smtClean="0"/>
              <a:t>Click to edit Master title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a:t>
            </a:r>
          </a:p>
        </p:txBody>
      </p:sp>
      <p:sp>
        <p:nvSpPr>
          <p:cNvPr id="4" name="Content Placeholder 3"/>
          <p:cNvSpPr>
            <a:spLocks noGrp="1"/>
          </p:cNvSpPr>
          <p:nvPr>
            <p:ph sz="half" idx="2"/>
          </p:nvPr>
        </p:nvSpPr>
        <p:spPr>
          <a:xfrm>
            <a:off x="457200" y="178276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a:t>
            </a:r>
          </a:p>
        </p:txBody>
      </p:sp>
      <p:sp>
        <p:nvSpPr>
          <p:cNvPr id="6" name="Content Placeholder 5"/>
          <p:cNvSpPr>
            <a:spLocks noGrp="1"/>
          </p:cNvSpPr>
          <p:nvPr>
            <p:ph sz="quarter" idx="4"/>
          </p:nvPr>
        </p:nvSpPr>
        <p:spPr>
          <a:xfrm>
            <a:off x="4645025" y="178276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440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a:t>
            </a:r>
            <a:endParaRPr lang="en-US" dirty="0"/>
          </a:p>
        </p:txBody>
      </p:sp>
      <p:sp>
        <p:nvSpPr>
          <p:cNvPr id="3"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atin typeface="Calibri" panose="020F0502020204030204" pitchFamily="34" charset="0"/>
              </a:defRPr>
            </a:lvl1pPr>
          </a:lstStyle>
          <a:p>
            <a:fld id="{BC8183A5-DD2E-486A-84B6-1885076C191C}" type="datetime1">
              <a:rPr lang="en-US" altLang="en-US"/>
              <a:pPr/>
              <a:t>5/2/2014</a:t>
            </a:fld>
            <a:endParaRPr lang="en-US" altLang="en-US"/>
          </a:p>
        </p:txBody>
      </p:sp>
      <p:sp>
        <p:nvSpPr>
          <p:cNvPr id="4"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sz="1800">
                <a:latin typeface="Calibri" panose="020F0502020204030204" pitchFamily="34" charset="0"/>
              </a:defRPr>
            </a:lvl1pPr>
          </a:lstStyle>
          <a:p>
            <a:endParaRPr lang="en-US" alt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sz="1800">
                <a:latin typeface="Calibri" panose="020F0502020204030204" pitchFamily="34" charset="0"/>
              </a:defRPr>
            </a:lvl1pPr>
          </a:lstStyle>
          <a:p>
            <a:fld id="{FD7BA742-0294-488E-A032-25DB44AC5FA9}" type="slidenum">
              <a:rPr lang="en-US" altLang="en-US"/>
              <a:pPr/>
              <a:t>‹#›</a:t>
            </a:fld>
            <a:endParaRPr lang="en-US" altLang="en-US"/>
          </a:p>
        </p:txBody>
      </p:sp>
    </p:spTree>
    <p:extLst>
      <p:ext uri="{BB962C8B-B14F-4D97-AF65-F5344CB8AC3E}">
        <p14:creationId xmlns:p14="http://schemas.microsoft.com/office/powerpoint/2010/main" val="219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34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extBox 1"/>
          <p:cNvSpPr txBox="1"/>
          <p:nvPr/>
        </p:nvSpPr>
        <p:spPr>
          <a:xfrm>
            <a:off x="0" y="2781300"/>
            <a:ext cx="9144000" cy="461963"/>
          </a:xfrm>
          <a:prstGeom prst="rect">
            <a:avLst/>
          </a:prstGeom>
          <a:noFill/>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b="1">
                <a:solidFill>
                  <a:srgbClr val="EF591E"/>
                </a:solidFill>
                <a:cs typeface="Arial" panose="020B0604020202020204" pitchFamily="34" charset="0"/>
              </a:rPr>
              <a:t>Open Source software to help your business grow</a:t>
            </a:r>
          </a:p>
        </p:txBody>
      </p:sp>
      <p:pic>
        <p:nvPicPr>
          <p:cNvPr id="3" name="Picture 5" descr="grow-your-world-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3243263"/>
            <a:ext cx="62420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723900"/>
            <a:ext cx="63246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83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762000"/>
            <a:ext cx="63246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0" y="2895600"/>
            <a:ext cx="9144000" cy="1295400"/>
          </a:xfrm>
        </p:spPr>
        <p:txBody>
          <a:bodyPr/>
          <a:lstStyle>
            <a:lvl1pPr marL="0" indent="0" algn="ctr">
              <a:buNone/>
              <a:defRPr b="1" i="0" baseline="0">
                <a:solidFill>
                  <a:srgbClr val="FF66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1124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4" descr="Powerpoint-Background-Image-2014-3a.pn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a:t>
            </a:r>
          </a:p>
        </p:txBody>
      </p:sp>
      <p:sp>
        <p:nvSpPr>
          <p:cNvPr id="1028" name="Text Placeholder 2"/>
          <p:cNvSpPr>
            <a:spLocks noGrp="1"/>
          </p:cNvSpPr>
          <p:nvPr>
            <p:ph type="body" idx="1"/>
          </p:nvPr>
        </p:nvSpPr>
        <p:spPr bwMode="auto">
          <a:xfrm>
            <a:off x="457200" y="1447800"/>
            <a:ext cx="8229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2" r:id="rId6"/>
    <p:sldLayoutId id="2147484051" r:id="rId7"/>
    <p:sldLayoutId id="2147484053" r:id="rId8"/>
    <p:sldLayoutId id="2147484054" r:id="rId9"/>
    <p:sldLayoutId id="2147484055" r:id="rId10"/>
    <p:sldLayoutId id="2147484059" r:id="rId11"/>
  </p:sldLayoutIdLst>
  <p:txStyles>
    <p:titleStyle>
      <a:lvl1pPr algn="r" defTabSz="457200" rtl="0" eaLnBrk="0" fontAlgn="base" hangingPunct="0">
        <a:spcBef>
          <a:spcPct val="0"/>
        </a:spcBef>
        <a:spcAft>
          <a:spcPct val="0"/>
        </a:spcAft>
        <a:defRPr sz="4400" b="1" kern="1200">
          <a:solidFill>
            <a:srgbClr val="FF6600"/>
          </a:solidFill>
          <a:latin typeface="Arial"/>
          <a:ea typeface="ＭＳ Ｐゴシック" pitchFamily="-112" charset="-128"/>
          <a:cs typeface="Arial"/>
        </a:defRPr>
      </a:lvl1pPr>
      <a:lvl2pPr algn="r" defTabSz="457200" rtl="0" eaLnBrk="0" fontAlgn="base" hangingPunct="0">
        <a:spcBef>
          <a:spcPct val="0"/>
        </a:spcBef>
        <a:spcAft>
          <a:spcPct val="0"/>
        </a:spcAft>
        <a:defRPr sz="4400" b="1">
          <a:solidFill>
            <a:srgbClr val="FF6600"/>
          </a:solidFill>
          <a:latin typeface="Arial" pitchFamily="-84" charset="0"/>
          <a:ea typeface="ＭＳ Ｐゴシック" pitchFamily="-112" charset="-128"/>
          <a:cs typeface="Gill Sans MT" pitchFamily="-109" charset="0"/>
        </a:defRPr>
      </a:lvl2pPr>
      <a:lvl3pPr algn="r" defTabSz="457200" rtl="0" eaLnBrk="0" fontAlgn="base" hangingPunct="0">
        <a:spcBef>
          <a:spcPct val="0"/>
        </a:spcBef>
        <a:spcAft>
          <a:spcPct val="0"/>
        </a:spcAft>
        <a:defRPr sz="4400" b="1">
          <a:solidFill>
            <a:srgbClr val="FF6600"/>
          </a:solidFill>
          <a:latin typeface="Arial" pitchFamily="-84" charset="0"/>
          <a:ea typeface="ＭＳ Ｐゴシック" pitchFamily="-112" charset="-128"/>
          <a:cs typeface="Gill Sans MT" pitchFamily="-109" charset="0"/>
        </a:defRPr>
      </a:lvl3pPr>
      <a:lvl4pPr algn="r" defTabSz="457200" rtl="0" eaLnBrk="0" fontAlgn="base" hangingPunct="0">
        <a:spcBef>
          <a:spcPct val="0"/>
        </a:spcBef>
        <a:spcAft>
          <a:spcPct val="0"/>
        </a:spcAft>
        <a:defRPr sz="4400" b="1">
          <a:solidFill>
            <a:srgbClr val="FF6600"/>
          </a:solidFill>
          <a:latin typeface="Arial" pitchFamily="-84" charset="0"/>
          <a:ea typeface="ＭＳ Ｐゴシック" pitchFamily="-112" charset="-128"/>
          <a:cs typeface="Gill Sans MT" pitchFamily="-109" charset="0"/>
        </a:defRPr>
      </a:lvl4pPr>
      <a:lvl5pPr algn="r" defTabSz="457200" rtl="0" eaLnBrk="0" fontAlgn="base" hangingPunct="0">
        <a:spcBef>
          <a:spcPct val="0"/>
        </a:spcBef>
        <a:spcAft>
          <a:spcPct val="0"/>
        </a:spcAft>
        <a:defRPr sz="4400" b="1">
          <a:solidFill>
            <a:srgbClr val="FF6600"/>
          </a:solidFill>
          <a:latin typeface="Arial" pitchFamily="-84" charset="0"/>
          <a:ea typeface="ＭＳ Ｐゴシック" pitchFamily="-112" charset="-128"/>
          <a:cs typeface="Gill Sans MT" pitchFamily="-109" charset="0"/>
        </a:defRPr>
      </a:lvl5pPr>
      <a:lvl6pPr marL="457200" algn="ctr" defTabSz="457200" rtl="0" eaLnBrk="1" fontAlgn="base" hangingPunct="1">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eaLnBrk="1" fontAlgn="base" hangingPunct="1">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eaLnBrk="1" fontAlgn="base" hangingPunct="1">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eaLnBrk="1" fontAlgn="base" hangingPunct="1">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Clr>
          <a:srgbClr val="FF6600"/>
        </a:buClr>
        <a:buSzPct val="100000"/>
        <a:buFont typeface="Lucida Grande" pitchFamily="-84" charset="0"/>
        <a:buChar char="▸"/>
        <a:defRPr sz="3200" kern="1200">
          <a:solidFill>
            <a:schemeClr val="tx1"/>
          </a:solidFill>
          <a:latin typeface="Arial"/>
          <a:ea typeface="ＭＳ Ｐゴシック" pitchFamily="-112" charset="-128"/>
          <a:cs typeface="Arial"/>
        </a:defRPr>
      </a:lvl1pPr>
      <a:lvl2pPr marL="742950" indent="-285750" algn="l" defTabSz="457200" rtl="0" eaLnBrk="0" fontAlgn="base" hangingPunct="0">
        <a:spcBef>
          <a:spcPct val="20000"/>
        </a:spcBef>
        <a:spcAft>
          <a:spcPct val="0"/>
        </a:spcAft>
        <a:buClr>
          <a:srgbClr val="000090"/>
        </a:buClr>
        <a:buSzPct val="100000"/>
        <a:buFont typeface="Lucida Grande" pitchFamily="-84" charset="0"/>
        <a:buChar char="▸"/>
        <a:defRPr sz="2800" kern="1200">
          <a:solidFill>
            <a:schemeClr val="tx1"/>
          </a:solidFill>
          <a:latin typeface="Arial"/>
          <a:ea typeface="ＭＳ Ｐゴシック" pitchFamily="-112" charset="-128"/>
          <a:cs typeface="Arial"/>
        </a:defRPr>
      </a:lvl2pPr>
      <a:lvl3pPr marL="1143000" indent="-228600" algn="l" defTabSz="457200" rtl="0" eaLnBrk="0" fontAlgn="base" hangingPunct="0">
        <a:spcBef>
          <a:spcPct val="20000"/>
        </a:spcBef>
        <a:spcAft>
          <a:spcPct val="0"/>
        </a:spcAft>
        <a:buClr>
          <a:srgbClr val="FF6600"/>
        </a:buClr>
        <a:buSzPct val="100000"/>
        <a:buBlip>
          <a:blip r:embed="rId14"/>
        </a:buBlip>
        <a:defRPr sz="2400" kern="1200">
          <a:solidFill>
            <a:schemeClr val="tx1"/>
          </a:solidFill>
          <a:latin typeface="Arial"/>
          <a:ea typeface="ＭＳ Ｐゴシック" pitchFamily="-112" charset="-128"/>
          <a:cs typeface="Arial"/>
        </a:defRPr>
      </a:lvl3pPr>
      <a:lvl4pPr marL="1600200" indent="-228600" algn="l" defTabSz="457200" rtl="0" eaLnBrk="0" fontAlgn="base" hangingPunct="0">
        <a:spcBef>
          <a:spcPct val="20000"/>
        </a:spcBef>
        <a:spcAft>
          <a:spcPct val="0"/>
        </a:spcAft>
        <a:buClr>
          <a:srgbClr val="000090"/>
        </a:buClr>
        <a:buSzPct val="100000"/>
        <a:buBlip>
          <a:blip r:embed="rId15"/>
        </a:buBlip>
        <a:defRPr sz="2000" kern="1200">
          <a:solidFill>
            <a:schemeClr val="tx1"/>
          </a:solidFill>
          <a:latin typeface="Arial"/>
          <a:ea typeface="ＭＳ Ｐゴシック" pitchFamily="-112" charset="-128"/>
          <a:cs typeface="Arial"/>
        </a:defRPr>
      </a:lvl4pPr>
      <a:lvl5pPr marL="2057400" indent="-228600" algn="l" defTabSz="457200" rtl="0" eaLnBrk="0" fontAlgn="base" hangingPunct="0">
        <a:spcBef>
          <a:spcPct val="20000"/>
        </a:spcBef>
        <a:spcAft>
          <a:spcPct val="0"/>
        </a:spcAft>
        <a:buClr>
          <a:srgbClr val="FF6600"/>
        </a:buClr>
        <a:buSzPct val="100000"/>
        <a:buFont typeface="Lucida Grande" pitchFamily="-84" charset="0"/>
        <a:buChar char="▸"/>
        <a:defRPr sz="2000" kern="1200">
          <a:solidFill>
            <a:schemeClr val="tx1"/>
          </a:solidFill>
          <a:latin typeface="Arial"/>
          <a:ea typeface="ＭＳ Ｐゴシック" pitchFamily="-112"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www.meteorite.bi/saiku"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hyperlink" Target="http://www.webdetails.pt/ctools/cde.html"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bostock/d3/wiki/Gallery"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dimplejs.org/" TargetMode="External"/><Relationship Id="rId5" Type="http://schemas.openxmlformats.org/officeDocument/2006/relationships/hyperlink" Target="http://code.shutterstock.com/rickshaw/" TargetMode="External"/><Relationship Id="rId4" Type="http://schemas.openxmlformats.org/officeDocument/2006/relationships/hyperlink" Target="http://nvd3.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hyperlink" Target="http://www.xtuple.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erpbisolutions.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mailto:jgunderson@erpbisolutions.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mailto:jeff@xtupl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Reports" TargetMode="External"/><Relationship Id="rId3" Type="http://schemas.openxmlformats.org/officeDocument/2006/relationships/image" Target="../media/image12.png"/><Relationship Id="rId7" Type="http://schemas.openxmlformats.org/officeDocument/2006/relationships/hyperlink" Target="http://en.wikipedia.org/wiki/Data_Minin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en.wikipedia.org/wiki/Common_Warehouse_Metamodel" TargetMode="External"/><Relationship Id="rId11" Type="http://schemas.openxmlformats.org/officeDocument/2006/relationships/image" Target="../media/image14.png"/><Relationship Id="rId5" Type="http://schemas.openxmlformats.org/officeDocument/2006/relationships/hyperlink" Target="http://en.wikipedia.org/wiki/Olap" TargetMode="External"/><Relationship Id="rId10" Type="http://schemas.openxmlformats.org/officeDocument/2006/relationships/image" Target="../media/image13.png"/><Relationship Id="rId4" Type="http://schemas.openxmlformats.org/officeDocument/2006/relationships/hyperlink" Target="http://en.wikipedia.org/wiki/Etl" TargetMode="External"/><Relationship Id="rId9" Type="http://schemas.openxmlformats.org/officeDocument/2006/relationships/hyperlink" Target="http://en.wikipedia.org/wiki/Dashboards_(management_information_system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24288" y="1447800"/>
            <a:ext cx="4876800" cy="2514600"/>
          </a:xfrm>
        </p:spPr>
        <p:txBody>
          <a:bodyPr/>
          <a:lstStyle/>
          <a:p>
            <a:pPr eaLnBrk="1" hangingPunct="1"/>
            <a:r>
              <a:rPr lang="en-US" altLang="en-US" sz="4400" dirty="0" smtClean="0">
                <a:solidFill>
                  <a:srgbClr val="002060"/>
                </a:solidFill>
              </a:rPr>
              <a:t>Open Source</a:t>
            </a:r>
            <a:br>
              <a:rPr lang="en-US" altLang="en-US" sz="4400" dirty="0" smtClean="0">
                <a:solidFill>
                  <a:srgbClr val="002060"/>
                </a:solidFill>
              </a:rPr>
            </a:br>
            <a:r>
              <a:rPr lang="en-US" altLang="en-US" sz="4400" dirty="0" smtClean="0">
                <a:solidFill>
                  <a:srgbClr val="002060"/>
                </a:solidFill>
              </a:rPr>
              <a:t>Business Intelligence</a:t>
            </a:r>
          </a:p>
        </p:txBody>
      </p:sp>
      <p:pic>
        <p:nvPicPr>
          <p:cNvPr id="40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7938"/>
            <a:ext cx="4468813" cy="4183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0" name="Title 1"/>
          <p:cNvSpPr txBox="1">
            <a:spLocks/>
          </p:cNvSpPr>
          <p:nvPr/>
        </p:nvSpPr>
        <p:spPr bwMode="auto">
          <a:xfrm>
            <a:off x="5478917" y="4572001"/>
            <a:ext cx="366508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dirty="0"/>
              <a:t>     </a:t>
            </a:r>
            <a:r>
              <a:rPr lang="en-US" altLang="en-US" dirty="0">
                <a:solidFill>
                  <a:srgbClr val="002060"/>
                </a:solidFill>
              </a:rPr>
              <a:t>Jeff Gunderson</a:t>
            </a:r>
          </a:p>
          <a:p>
            <a:pPr eaLnBrk="1" hangingPunct="1">
              <a:spcBef>
                <a:spcPct val="0"/>
              </a:spcBef>
              <a:buFontTx/>
              <a:buNone/>
            </a:pPr>
            <a:r>
              <a:rPr lang="en-US" altLang="en-US" sz="2800" dirty="0">
                <a:solidFill>
                  <a:srgbClr val="002060"/>
                </a:solidFill>
              </a:rPr>
              <a:t>	</a:t>
            </a:r>
            <a:r>
              <a:rPr lang="en-US" altLang="en-US" sz="2000" dirty="0">
                <a:solidFill>
                  <a:srgbClr val="002060"/>
                </a:solidFill>
              </a:rPr>
              <a:t>xTuple Erp</a:t>
            </a:r>
          </a:p>
          <a:p>
            <a:pPr eaLnBrk="1" hangingPunct="1">
              <a:spcBef>
                <a:spcPct val="0"/>
              </a:spcBef>
              <a:buFontTx/>
              <a:buNone/>
            </a:pPr>
            <a:r>
              <a:rPr lang="en-US" altLang="en-US" sz="2000" dirty="0"/>
              <a:t>	</a:t>
            </a:r>
            <a:r>
              <a:rPr lang="en-US" altLang="en-US" dirty="0">
                <a:solidFill>
                  <a:srgbClr val="0070C0"/>
                </a:solidFill>
              </a:rPr>
              <a:t/>
            </a:r>
            <a:br>
              <a:rPr lang="en-US" altLang="en-US" dirty="0">
                <a:solidFill>
                  <a:srgbClr val="0070C0"/>
                </a:solidFill>
              </a:rPr>
            </a:br>
            <a:endParaRPr lang="en-US" altLang="en-US" dirty="0">
              <a:solidFill>
                <a:srgbClr val="0070C0"/>
              </a:solidFill>
            </a:endParaRPr>
          </a:p>
        </p:txBody>
      </p:sp>
    </p:spTree>
    <p:extLst>
      <p:ext uri="{BB962C8B-B14F-4D97-AF65-F5344CB8AC3E}">
        <p14:creationId xmlns:p14="http://schemas.microsoft.com/office/powerpoint/2010/main" val="1850018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2000" dirty="0" smtClean="0">
                <a:solidFill>
                  <a:srgbClr val="002060"/>
                </a:solidFill>
              </a:rPr>
              <a:t>ETL Example: Loading Data Mart with Pentaho </a:t>
            </a:r>
            <a:r>
              <a:rPr lang="en-US" altLang="en-US" sz="2000" dirty="0" smtClean="0">
                <a:solidFill>
                  <a:srgbClr val="002060"/>
                </a:solidFill>
              </a:rPr>
              <a:t>PDI in xTuple</a:t>
            </a:r>
            <a:endParaRPr lang="en-US" altLang="en-US" sz="2000" dirty="0" smtClean="0">
              <a:solidFill>
                <a:srgbClr val="002060"/>
              </a:solidFill>
            </a:endParaRP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81100"/>
            <a:ext cx="6853238"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526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z="2800" dirty="0" smtClean="0">
                <a:solidFill>
                  <a:srgbClr val="002060"/>
                </a:solidFill>
              </a:rPr>
              <a:t>OLAP</a:t>
            </a:r>
          </a:p>
        </p:txBody>
      </p:sp>
      <p:pic>
        <p:nvPicPr>
          <p:cNvPr id="3" name="Picture 6"/>
          <p:cNvPicPr>
            <a:picLocks noChangeAspect="1" noChangeArrowheads="1"/>
          </p:cNvPicPr>
          <p:nvPr/>
        </p:nvPicPr>
        <p:blipFill>
          <a:blip r:embed="rId3"/>
          <a:srcRect/>
          <a:stretch>
            <a:fillRect/>
          </a:stretch>
        </p:blipFill>
        <p:spPr bwMode="auto">
          <a:xfrm>
            <a:off x="858044" y="2834481"/>
            <a:ext cx="1504950" cy="5334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4" name="Picture 6"/>
          <p:cNvPicPr>
            <a:picLocks noChangeAspect="1" noChangeArrowheads="1"/>
          </p:cNvPicPr>
          <p:nvPr/>
        </p:nvPicPr>
        <p:blipFill>
          <a:blip r:embed="rId3"/>
          <a:srcRect/>
          <a:stretch>
            <a:fillRect/>
          </a:stretch>
        </p:blipFill>
        <p:spPr bwMode="auto">
          <a:xfrm>
            <a:off x="1086644" y="3215481"/>
            <a:ext cx="1504950" cy="533400"/>
          </a:xfrm>
          <a:prstGeom prst="rect">
            <a:avLst/>
          </a:prstGeom>
          <a:noFill/>
          <a:ln w="9525">
            <a:noFill/>
            <a:miter lim="800000"/>
            <a:headEnd/>
            <a:tailEnd/>
          </a:ln>
          <a:effectLst>
            <a:prstShdw prst="shdw17" dist="17961" dir="2700000">
              <a:schemeClr val="accent1">
                <a:gamma/>
                <a:shade val="60000"/>
                <a:invGamma/>
              </a:schemeClr>
            </a:prstShdw>
          </a:effectLst>
        </p:spPr>
      </p:pic>
      <p:cxnSp>
        <p:nvCxnSpPr>
          <p:cNvPr id="5" name="Straight Arrow Connector 4"/>
          <p:cNvCxnSpPr/>
          <p:nvPr/>
        </p:nvCxnSpPr>
        <p:spPr>
          <a:xfrm flipH="1" flipV="1">
            <a:off x="4439444" y="2037556"/>
            <a:ext cx="2895600" cy="3175"/>
          </a:xfrm>
          <a:prstGeom prst="straightConnector1">
            <a:avLst/>
          </a:prstGeom>
          <a:ln w="47625" cmpd="sng">
            <a:tailEnd type="arrow"/>
          </a:ln>
        </p:spPr>
        <p:style>
          <a:lnRef idx="1">
            <a:schemeClr val="accent1"/>
          </a:lnRef>
          <a:fillRef idx="0">
            <a:schemeClr val="accent1"/>
          </a:fillRef>
          <a:effectRef idx="0">
            <a:schemeClr val="accent1"/>
          </a:effectRef>
          <a:fontRef idx="minor">
            <a:schemeClr val="tx1"/>
          </a:fontRef>
        </p:style>
      </p:cxnSp>
      <p:pic>
        <p:nvPicPr>
          <p:cNvPr id="6" name="Picture 4"/>
          <p:cNvPicPr>
            <a:picLocks noChangeAspect="1" noChangeArrowheads="1"/>
          </p:cNvPicPr>
          <p:nvPr/>
        </p:nvPicPr>
        <p:blipFill>
          <a:blip r:embed="rId4"/>
          <a:srcRect/>
          <a:stretch>
            <a:fillRect/>
          </a:stretch>
        </p:blipFill>
        <p:spPr bwMode="auto">
          <a:xfrm>
            <a:off x="3372644" y="1351756"/>
            <a:ext cx="1309688" cy="118745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7" name="Picture 5"/>
          <p:cNvPicPr>
            <a:picLocks noChangeAspect="1" noChangeArrowheads="1"/>
          </p:cNvPicPr>
          <p:nvPr/>
        </p:nvPicPr>
        <p:blipFill>
          <a:blip r:embed="rId5"/>
          <a:srcRect/>
          <a:stretch>
            <a:fillRect/>
          </a:stretch>
        </p:blipFill>
        <p:spPr bwMode="auto">
          <a:xfrm>
            <a:off x="6496844" y="1351756"/>
            <a:ext cx="974725" cy="1149350"/>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8" name="Rectangle 27"/>
          <p:cNvSpPr>
            <a:spLocks noChangeArrowheads="1"/>
          </p:cNvSpPr>
          <p:nvPr/>
        </p:nvSpPr>
        <p:spPr bwMode="gray">
          <a:xfrm>
            <a:off x="5049044" y="1656556"/>
            <a:ext cx="990600" cy="685800"/>
          </a:xfrm>
          <a:prstGeom prst="rect">
            <a:avLst/>
          </a:prstGeom>
          <a:solidFill>
            <a:schemeClr val="tx2">
              <a:lumMod val="20000"/>
              <a:lumOff val="80000"/>
            </a:schemeClr>
          </a:solidFill>
          <a:ln w="9525">
            <a:noFill/>
            <a:miter lim="800000"/>
            <a:headEnd/>
            <a:tailEnd/>
          </a:ln>
          <a:effectLst>
            <a:prstShdw prst="shdw17" dist="17961" dir="2700000">
              <a:srgbClr val="7A9999"/>
            </a:prstShdw>
          </a:effectLst>
        </p:spPr>
        <p:txBody>
          <a:bodyPr tIns="0" bIns="0"/>
          <a:lstStyle/>
          <a:p>
            <a:pPr algn="ctr" fontAlgn="auto">
              <a:spcBef>
                <a:spcPts val="0"/>
              </a:spcBef>
              <a:spcAft>
                <a:spcPts val="0"/>
              </a:spcAft>
              <a:defRPr/>
            </a:pPr>
            <a:r>
              <a:rPr lang="en-US" sz="1200" dirty="0">
                <a:latin typeface="Tahoma" pitchFamily="34" charset="0"/>
              </a:rPr>
              <a:t>ETL</a:t>
            </a:r>
          </a:p>
          <a:p>
            <a:pPr algn="ctr" fontAlgn="auto">
              <a:spcBef>
                <a:spcPts val="0"/>
              </a:spcBef>
              <a:spcAft>
                <a:spcPts val="0"/>
              </a:spcAft>
              <a:defRPr/>
            </a:pPr>
            <a:r>
              <a:rPr lang="en-US" sz="1200" dirty="0">
                <a:latin typeface="Tahoma" pitchFamily="34" charset="0"/>
              </a:rPr>
              <a:t>Procedures</a:t>
            </a:r>
          </a:p>
        </p:txBody>
      </p:sp>
      <p:sp>
        <p:nvSpPr>
          <p:cNvPr id="14345" name="Title 1"/>
          <p:cNvSpPr txBox="1">
            <a:spLocks/>
          </p:cNvSpPr>
          <p:nvPr/>
        </p:nvSpPr>
        <p:spPr bwMode="auto">
          <a:xfrm>
            <a:off x="6344444" y="2647156"/>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1600"/>
              <a:t>Operational</a:t>
            </a:r>
            <a:br>
              <a:rPr lang="en-US" altLang="en-US" sz="1600"/>
            </a:br>
            <a:r>
              <a:rPr lang="en-US" altLang="en-US" sz="1600"/>
              <a:t>Data</a:t>
            </a:r>
          </a:p>
        </p:txBody>
      </p:sp>
      <p:sp>
        <p:nvSpPr>
          <p:cNvPr id="10" name="Title 1"/>
          <p:cNvSpPr txBox="1">
            <a:spLocks/>
          </p:cNvSpPr>
          <p:nvPr/>
        </p:nvSpPr>
        <p:spPr bwMode="auto">
          <a:xfrm>
            <a:off x="3285332" y="2618581"/>
            <a:ext cx="1524000" cy="487362"/>
          </a:xfrm>
          <a:prstGeom prst="rect">
            <a:avLst/>
          </a:prstGeom>
          <a:noFill/>
          <a:ln w="9525">
            <a:noFill/>
            <a:miter lim="800000"/>
            <a:headEnd/>
            <a:tailEnd/>
          </a:ln>
        </p:spPr>
        <p:txBody>
          <a:bodyPr anchor="ctr"/>
          <a:lstStyle/>
          <a:p>
            <a:pPr algn="ctr" fontAlgn="auto">
              <a:spcAft>
                <a:spcPts val="0"/>
              </a:spcAft>
              <a:defRPr/>
            </a:pPr>
            <a:r>
              <a:rPr lang="en-US" sz="1600" dirty="0">
                <a:latin typeface="+mj-lt"/>
                <a:ea typeface="+mj-ea"/>
                <a:cs typeface="+mj-cs"/>
              </a:rPr>
              <a:t>Data Mart</a:t>
            </a:r>
          </a:p>
        </p:txBody>
      </p:sp>
      <p:sp>
        <p:nvSpPr>
          <p:cNvPr id="11" name="Title 1"/>
          <p:cNvSpPr txBox="1">
            <a:spLocks/>
          </p:cNvSpPr>
          <p:nvPr/>
        </p:nvSpPr>
        <p:spPr bwMode="auto">
          <a:xfrm>
            <a:off x="1086644" y="3772693"/>
            <a:ext cx="1524000" cy="487363"/>
          </a:xfrm>
          <a:prstGeom prst="rect">
            <a:avLst/>
          </a:prstGeom>
          <a:noFill/>
          <a:ln w="9525">
            <a:noFill/>
            <a:miter lim="800000"/>
            <a:headEnd/>
            <a:tailEnd/>
          </a:ln>
        </p:spPr>
        <p:txBody>
          <a:bodyPr anchor="ctr">
            <a:normAutofit fontScale="97500"/>
          </a:bodyPr>
          <a:lstStyle/>
          <a:p>
            <a:pPr algn="ctr" fontAlgn="auto">
              <a:spcAft>
                <a:spcPts val="0"/>
              </a:spcAft>
              <a:defRPr/>
            </a:pPr>
            <a:r>
              <a:rPr lang="en-US" sz="1600" dirty="0">
                <a:latin typeface="+mj-lt"/>
                <a:ea typeface="+mj-ea"/>
                <a:cs typeface="+mj-cs"/>
              </a:rPr>
              <a:t>OLAP Cubes</a:t>
            </a:r>
          </a:p>
        </p:txBody>
      </p:sp>
      <p:cxnSp>
        <p:nvCxnSpPr>
          <p:cNvPr id="12" name="Straight Arrow Connector 11"/>
          <p:cNvCxnSpPr/>
          <p:nvPr/>
        </p:nvCxnSpPr>
        <p:spPr>
          <a:xfrm flipH="1">
            <a:off x="1772444" y="2051843"/>
            <a:ext cx="1600200" cy="671513"/>
          </a:xfrm>
          <a:prstGeom prst="straightConnector1">
            <a:avLst/>
          </a:prstGeom>
          <a:ln w="47625" cmpd="sng">
            <a:tailEnd type="arrow"/>
          </a:ln>
        </p:spPr>
        <p:style>
          <a:lnRef idx="1">
            <a:schemeClr val="accent1"/>
          </a:lnRef>
          <a:fillRef idx="0">
            <a:schemeClr val="accent1"/>
          </a:fillRef>
          <a:effectRef idx="0">
            <a:schemeClr val="accent1"/>
          </a:effectRef>
          <a:fontRef idx="minor">
            <a:schemeClr val="tx1"/>
          </a:fontRef>
        </p:style>
      </p:cxnSp>
      <p:sp>
        <p:nvSpPr>
          <p:cNvPr id="14349" name="AutoShape 20"/>
          <p:cNvSpPr>
            <a:spLocks noChangeArrowheads="1"/>
          </p:cNvSpPr>
          <p:nvPr/>
        </p:nvSpPr>
        <p:spPr bwMode="auto">
          <a:xfrm>
            <a:off x="1762919" y="1526381"/>
            <a:ext cx="838200" cy="838200"/>
          </a:xfrm>
          <a:prstGeom prst="flowChartDocument">
            <a:avLst/>
          </a:prstGeom>
          <a:solidFill>
            <a:srgbClr val="CCFFFF"/>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Arial" charset="0"/>
              <a:cs typeface="Arial" charset="0"/>
            </a:endParaRPr>
          </a:p>
        </p:txBody>
      </p:sp>
      <p:sp>
        <p:nvSpPr>
          <p:cNvPr id="14350" name="Text Box 21"/>
          <p:cNvSpPr txBox="1">
            <a:spLocks noChangeArrowheads="1"/>
          </p:cNvSpPr>
          <p:nvPr/>
        </p:nvSpPr>
        <p:spPr bwMode="auto">
          <a:xfrm>
            <a:off x="1820069" y="1647031"/>
            <a:ext cx="725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a:latin typeface="Times New Roman" pitchFamily="18" charset="0"/>
                <a:cs typeface="Arial" charset="0"/>
              </a:rPr>
              <a:t>Cube</a:t>
            </a:r>
          </a:p>
          <a:p>
            <a:pPr eaLnBrk="1" hangingPunct="1">
              <a:spcBef>
                <a:spcPct val="0"/>
              </a:spcBef>
              <a:buFontTx/>
              <a:buNone/>
            </a:pPr>
            <a:r>
              <a:rPr lang="en-US" altLang="en-US" sz="1400">
                <a:latin typeface="Times New Roman" pitchFamily="18" charset="0"/>
                <a:cs typeface="Arial" charset="0"/>
              </a:rPr>
              <a:t>schema</a:t>
            </a:r>
          </a:p>
        </p:txBody>
      </p:sp>
      <p:sp>
        <p:nvSpPr>
          <p:cNvPr id="14351" name="Text Box 15"/>
          <p:cNvSpPr txBox="1">
            <a:spLocks noChangeArrowheads="1"/>
          </p:cNvSpPr>
          <p:nvPr/>
        </p:nvSpPr>
        <p:spPr bwMode="auto">
          <a:xfrm flipH="1">
            <a:off x="2901157" y="4790281"/>
            <a:ext cx="1419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a:latin typeface="Arial" charset="0"/>
                <a:cs typeface="Arial" charset="0"/>
              </a:rPr>
              <a:t>Ad-hoc Tools</a:t>
            </a:r>
          </a:p>
        </p:txBody>
      </p:sp>
      <p:pic>
        <p:nvPicPr>
          <p:cNvPr id="14352" name="Picture 16" descr="exce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4319" y="5199856"/>
            <a:ext cx="16129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9807" y="5145881"/>
            <a:ext cx="16621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Text Box 15"/>
          <p:cNvSpPr txBox="1">
            <a:spLocks noChangeArrowheads="1"/>
          </p:cNvSpPr>
          <p:nvPr/>
        </p:nvSpPr>
        <p:spPr bwMode="auto">
          <a:xfrm flipH="1">
            <a:off x="4799807" y="4590256"/>
            <a:ext cx="1849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a:latin typeface="Arial" charset="0"/>
                <a:cs typeface="Arial" charset="0"/>
              </a:rPr>
              <a:t>Dashboard Frameworks</a:t>
            </a:r>
          </a:p>
        </p:txBody>
      </p:sp>
      <p:pic>
        <p:nvPicPr>
          <p:cNvPr id="21" name="Picture 12" descr="https://camo.githubusercontent.com/f31261bda2c2e005c765e9f879a47298c04376a9/687474703a2f2f626c2e6f636b732e6f72672f6d626f73746f636b2f7261772f333839343230352f7468756d626e61696c2e706e67"/>
          <p:cNvPicPr>
            <a:picLocks noChangeAspect="1" noChangeArrowheads="1"/>
          </p:cNvPicPr>
          <p:nvPr/>
        </p:nvPicPr>
        <p:blipFill>
          <a:blip r:embed="rId8"/>
          <a:srcRect/>
          <a:stretch>
            <a:fillRect/>
          </a:stretch>
        </p:blipFill>
        <p:spPr bwMode="auto">
          <a:xfrm>
            <a:off x="6793707" y="5136356"/>
            <a:ext cx="1590675" cy="830262"/>
          </a:xfrm>
          <a:prstGeom prst="rect">
            <a:avLst/>
          </a:prstGeom>
          <a:noFill/>
          <a:ln w="3175">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356" name="Text Box 15"/>
          <p:cNvSpPr txBox="1">
            <a:spLocks noChangeArrowheads="1"/>
          </p:cNvSpPr>
          <p:nvPr/>
        </p:nvSpPr>
        <p:spPr bwMode="auto">
          <a:xfrm flipH="1">
            <a:off x="6793707" y="4774406"/>
            <a:ext cx="1939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a:latin typeface="Arial" charset="0"/>
                <a:cs typeface="Arial" charset="0"/>
              </a:rPr>
              <a:t>Chart Components </a:t>
            </a:r>
          </a:p>
        </p:txBody>
      </p:sp>
      <p:cxnSp>
        <p:nvCxnSpPr>
          <p:cNvPr id="23" name="Straight Arrow Connector 22"/>
          <p:cNvCxnSpPr/>
          <p:nvPr/>
        </p:nvCxnSpPr>
        <p:spPr>
          <a:xfrm>
            <a:off x="2712244" y="3866356"/>
            <a:ext cx="1335088" cy="723900"/>
          </a:xfrm>
          <a:prstGeom prst="straightConnector1">
            <a:avLst/>
          </a:prstGeom>
          <a:ln w="47625" cmpd="sng">
            <a:tailEnd type="arrow"/>
          </a:ln>
        </p:spPr>
        <p:style>
          <a:lnRef idx="1">
            <a:schemeClr val="accent1"/>
          </a:lnRef>
          <a:fillRef idx="0">
            <a:schemeClr val="accent1"/>
          </a:fillRef>
          <a:effectRef idx="0">
            <a:schemeClr val="accent1"/>
          </a:effectRef>
          <a:fontRef idx="minor">
            <a:schemeClr val="tx1"/>
          </a:fontRef>
        </p:style>
      </p:cxnSp>
      <p:pic>
        <p:nvPicPr>
          <p:cNvPr id="22" name="Picture 5"/>
          <p:cNvPicPr>
            <a:picLocks noChangeAspect="1" noChangeArrowheads="1"/>
          </p:cNvPicPr>
          <p:nvPr/>
        </p:nvPicPr>
        <p:blipFill>
          <a:blip r:embed="rId9"/>
          <a:srcRect/>
          <a:stretch>
            <a:fillRect/>
          </a:stretch>
        </p:blipFill>
        <p:spPr bwMode="auto">
          <a:xfrm>
            <a:off x="435769" y="5122068"/>
            <a:ext cx="1905000" cy="822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9" name="Text Box 15"/>
          <p:cNvSpPr txBox="1">
            <a:spLocks noChangeArrowheads="1"/>
          </p:cNvSpPr>
          <p:nvPr/>
        </p:nvSpPr>
        <p:spPr bwMode="auto">
          <a:xfrm flipH="1">
            <a:off x="762794" y="4774406"/>
            <a:ext cx="1419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b="1">
                <a:latin typeface="Arial" charset="0"/>
                <a:cs typeface="Arial" charset="0"/>
              </a:rPr>
              <a:t>Reports</a:t>
            </a:r>
          </a:p>
        </p:txBody>
      </p:sp>
    </p:spTree>
    <p:extLst>
      <p:ext uri="{BB962C8B-B14F-4D97-AF65-F5344CB8AC3E}">
        <p14:creationId xmlns:p14="http://schemas.microsoft.com/office/powerpoint/2010/main" val="451800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62000" y="457200"/>
            <a:ext cx="8183563" cy="625475"/>
          </a:xfrm>
        </p:spPr>
        <p:txBody>
          <a:bodyPr/>
          <a:lstStyle/>
          <a:p>
            <a:pPr eaLnBrk="1" hangingPunct="1"/>
            <a:r>
              <a:rPr lang="en-US" altLang="en-US" sz="2800" smtClean="0">
                <a:solidFill>
                  <a:srgbClr val="002060"/>
                </a:solidFill>
              </a:rPr>
              <a:t>OLAP</a:t>
            </a:r>
          </a:p>
        </p:txBody>
      </p:sp>
      <p:sp>
        <p:nvSpPr>
          <p:cNvPr id="5" name="Rectangle 9"/>
          <p:cNvSpPr txBox="1">
            <a:spLocks noChangeArrowheads="1"/>
          </p:cNvSpPr>
          <p:nvPr/>
        </p:nvSpPr>
        <p:spPr>
          <a:xfrm>
            <a:off x="1143000" y="1524000"/>
            <a:ext cx="6781800" cy="41148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Mondrian</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Relational OLAP</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In-memory cubes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Good MDX language coverage</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XMLA support</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Pentaho BI Server</a:t>
            </a:r>
            <a:endParaRPr lang="en-US"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Jaspersoft JasperReports Server</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Or install in your app server.</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pic>
        <p:nvPicPr>
          <p:cNvPr id="15364" name="Picture 7" descr="Rubik's Cube by Rfc1394 - The standard, unscrambled (solved) Rubik's Cube, on 3-sides, as an SVG image.  You have a choice of the red/white/blue or yellow/green/cyan images, or both toge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792663"/>
            <a:ext cx="2819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36278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z="2000" dirty="0" smtClean="0">
                <a:solidFill>
                  <a:srgbClr val="002060"/>
                </a:solidFill>
              </a:rPr>
              <a:t>OLAP Example:  Exploring </a:t>
            </a:r>
            <a:r>
              <a:rPr lang="en-US" altLang="en-US" sz="2000" dirty="0" smtClean="0">
                <a:solidFill>
                  <a:srgbClr val="002060"/>
                </a:solidFill>
              </a:rPr>
              <a:t> </a:t>
            </a:r>
            <a:r>
              <a:rPr lang="en-US" altLang="en-US" sz="2000" dirty="0" smtClean="0">
                <a:solidFill>
                  <a:srgbClr val="002060"/>
                </a:solidFill>
              </a:rPr>
              <a:t>cubes </a:t>
            </a:r>
            <a:r>
              <a:rPr lang="en-US" altLang="en-US" sz="2000" dirty="0" smtClean="0">
                <a:solidFill>
                  <a:srgbClr val="002060"/>
                </a:solidFill>
              </a:rPr>
              <a:t>with Saiku in xTuple Analytics</a:t>
            </a:r>
            <a:endParaRPr lang="en-US" altLang="en-US" sz="2000" dirty="0" smtClean="0">
              <a:solidFill>
                <a:srgbClr val="002060"/>
              </a:solidFill>
            </a:endParaRPr>
          </a:p>
        </p:txBody>
      </p:sp>
      <p:pic>
        <p:nvPicPr>
          <p:cNvPr id="41986" name="Picture 2"/>
          <p:cNvPicPr>
            <a:picLocks noChangeAspect="1" noChangeArrowheads="1"/>
          </p:cNvPicPr>
          <p:nvPr/>
        </p:nvPicPr>
        <p:blipFill>
          <a:blip r:embed="rId3"/>
          <a:srcRect/>
          <a:stretch>
            <a:fillRect/>
          </a:stretch>
        </p:blipFill>
        <p:spPr bwMode="auto">
          <a:xfrm>
            <a:off x="669471" y="1676400"/>
            <a:ext cx="7639050" cy="42132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783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62000" y="457200"/>
            <a:ext cx="8183563" cy="625475"/>
          </a:xfrm>
        </p:spPr>
        <p:txBody>
          <a:bodyPr/>
          <a:lstStyle/>
          <a:p>
            <a:pPr eaLnBrk="1" hangingPunct="1"/>
            <a:r>
              <a:rPr lang="en-US" altLang="en-US" sz="2800" smtClean="0">
                <a:solidFill>
                  <a:srgbClr val="002060"/>
                </a:solidFill>
              </a:rPr>
              <a:t>Visualizations</a:t>
            </a:r>
          </a:p>
        </p:txBody>
      </p:sp>
      <p:sp>
        <p:nvSpPr>
          <p:cNvPr id="5" name="Rectangle 9"/>
          <p:cNvSpPr txBox="1">
            <a:spLocks noChangeArrowheads="1"/>
          </p:cNvSpPr>
          <p:nvPr/>
        </p:nvSpPr>
        <p:spPr>
          <a:xfrm>
            <a:off x="304800" y="609600"/>
            <a:ext cx="6934200" cy="51054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Ad-hoc tools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Data exploration (drag &amp; drop)</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No programming</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Saiku - </a:t>
            </a:r>
            <a:r>
              <a:rPr lang="en-US" kern="0" dirty="0">
                <a:solidFill>
                  <a:srgbClr val="002060"/>
                </a:solidFill>
                <a:latin typeface="Arial" pitchFamily="34" charset="0"/>
                <a:hlinkClick r:id="rId3"/>
              </a:rPr>
              <a:t>http://www.meteorite.bi/saiku</a:t>
            </a:r>
            <a:r>
              <a:rPr lang="en-US" kern="0" dirty="0">
                <a:solidFill>
                  <a:srgbClr val="002060"/>
                </a:solidFill>
                <a:latin typeface="Arial" pitchFamily="34" charset="0"/>
              </a:rPr>
              <a:t> </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Dashboard Editor/Framework</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SQL or MDX knowledge</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Pentaho Ctools, Birt Reports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Chart Components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SQL/MDX, Javascript knowledge</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D3, HTML5 components</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pic>
        <p:nvPicPr>
          <p:cNvPr id="4" name="Picture 3"/>
          <p:cNvPicPr>
            <a:picLocks noChangeAspect="1" noChangeArrowheads="1"/>
          </p:cNvPicPr>
          <p:nvPr/>
        </p:nvPicPr>
        <p:blipFill>
          <a:blip r:embed="rId4"/>
          <a:srcRect/>
          <a:stretch>
            <a:fillRect/>
          </a:stretch>
        </p:blipFill>
        <p:spPr bwMode="auto">
          <a:xfrm>
            <a:off x="6256338" y="4038600"/>
            <a:ext cx="2689225" cy="207645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168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62000" y="457200"/>
            <a:ext cx="8183563" cy="625475"/>
          </a:xfrm>
        </p:spPr>
        <p:txBody>
          <a:bodyPr/>
          <a:lstStyle/>
          <a:p>
            <a:pPr eaLnBrk="1" hangingPunct="1"/>
            <a:r>
              <a:rPr lang="en-US" altLang="en-US" sz="2800" smtClean="0">
                <a:solidFill>
                  <a:srgbClr val="002060"/>
                </a:solidFill>
              </a:rPr>
              <a:t>Ctools for Pentaho</a:t>
            </a:r>
          </a:p>
        </p:txBody>
      </p:sp>
      <p:sp>
        <p:nvSpPr>
          <p:cNvPr id="5" name="Rectangle 9"/>
          <p:cNvSpPr txBox="1">
            <a:spLocks noChangeArrowheads="1"/>
          </p:cNvSpPr>
          <p:nvPr/>
        </p:nvSpPr>
        <p:spPr>
          <a:xfrm>
            <a:off x="1143000" y="1524000"/>
            <a:ext cx="6781800" cy="41148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Community Dashboard Editor</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hlinkClick r:id="rId3"/>
              </a:rPr>
              <a:t>http://www.webdetails.pt/ctools/cde.html</a:t>
            </a:r>
            <a:endParaRPr lang="en-US" sz="24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Community Dashboard Framework</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Javascript component framework</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83"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pic>
        <p:nvPicPr>
          <p:cNvPr id="184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3643313" cy="223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7090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z="2000" dirty="0" smtClean="0">
                <a:solidFill>
                  <a:srgbClr val="002060"/>
                </a:solidFill>
              </a:rPr>
              <a:t>CDF Example: Financial Dashboard with Filter Controls</a:t>
            </a:r>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1110343"/>
            <a:ext cx="8124825"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306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2800" dirty="0" smtClean="0">
                <a:solidFill>
                  <a:srgbClr val="002060"/>
                </a:solidFill>
              </a:rPr>
              <a:t>Chart Components</a:t>
            </a:r>
          </a:p>
        </p:txBody>
      </p:sp>
      <p:sp>
        <p:nvSpPr>
          <p:cNvPr id="3" name="Rectangle 9"/>
          <p:cNvSpPr txBox="1">
            <a:spLocks noChangeArrowheads="1"/>
          </p:cNvSpPr>
          <p:nvPr/>
        </p:nvSpPr>
        <p:spPr>
          <a:xfrm>
            <a:off x="1143000" y="1524000"/>
            <a:ext cx="6781800" cy="41148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D3.js (Data-Driven Documents)</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JavaScipt components using Scalable Vector Graphics </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hlinkClick r:id="rId3"/>
              </a:rPr>
              <a:t>github.com/mbostock/d3/wiki/Gallery</a:t>
            </a:r>
            <a:endParaRPr lang="en-US" sz="20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Chart components based on D3</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NVD3 - </a:t>
            </a:r>
            <a:r>
              <a:rPr lang="en-US" sz="2000" kern="0" dirty="0">
                <a:solidFill>
                  <a:srgbClr val="002060"/>
                </a:solidFill>
                <a:latin typeface="Arial" pitchFamily="34" charset="0"/>
                <a:hlinkClick r:id="rId4"/>
              </a:rPr>
              <a:t>nvd3.org/</a:t>
            </a:r>
            <a:endParaRPr lang="en-US" sz="20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Rickshaw - </a:t>
            </a:r>
            <a:r>
              <a:rPr lang="en-US" sz="2000" kern="0" dirty="0">
                <a:solidFill>
                  <a:srgbClr val="002060"/>
                </a:solidFill>
                <a:latin typeface="Arial" pitchFamily="34" charset="0"/>
                <a:hlinkClick r:id="rId5"/>
              </a:rPr>
              <a:t>code.shutterstock.com/rickshaw/</a:t>
            </a:r>
            <a:endParaRPr lang="en-US" sz="20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Dimple - </a:t>
            </a:r>
            <a:r>
              <a:rPr lang="en-US" sz="2000" kern="0" dirty="0">
                <a:solidFill>
                  <a:srgbClr val="002060"/>
                </a:solidFill>
                <a:latin typeface="Arial" pitchFamily="34" charset="0"/>
                <a:hlinkClick r:id="rId6"/>
              </a:rPr>
              <a:t>dimplejs.org/</a:t>
            </a:r>
            <a:endParaRPr lang="en-US" sz="20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83"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Tree>
    <p:extLst>
      <p:ext uri="{BB962C8B-B14F-4D97-AF65-F5344CB8AC3E}">
        <p14:creationId xmlns:p14="http://schemas.microsoft.com/office/powerpoint/2010/main" val="429290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z="2000" dirty="0" smtClean="0">
                <a:solidFill>
                  <a:srgbClr val="002060"/>
                </a:solidFill>
              </a:rPr>
              <a:t>D3 Chart Example:  Dashboard in xTuple </a:t>
            </a:r>
          </a:p>
        </p:txBody>
      </p:sp>
      <p:pic>
        <p:nvPicPr>
          <p:cNvPr id="44034" name="Picture 2"/>
          <p:cNvPicPr>
            <a:picLocks noChangeAspect="1" noChangeArrowheads="1"/>
          </p:cNvPicPr>
          <p:nvPr/>
        </p:nvPicPr>
        <p:blipFill>
          <a:blip r:embed="rId3"/>
          <a:srcRect/>
          <a:stretch>
            <a:fillRect/>
          </a:stretch>
        </p:blipFill>
        <p:spPr bwMode="auto">
          <a:xfrm>
            <a:off x="233363" y="1676400"/>
            <a:ext cx="8677275" cy="4181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0029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z="2400" dirty="0" smtClean="0">
                <a:solidFill>
                  <a:srgbClr val="002060"/>
                </a:solidFill>
              </a:rPr>
              <a:t>D3 Coding Example: Dimple Chart </a:t>
            </a:r>
            <a:endParaRPr lang="en-US" altLang="en-US" sz="2400" dirty="0" smtClean="0">
              <a:solidFill>
                <a:srgbClr val="002060"/>
              </a:solidFill>
            </a:endParaRP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29" y="1159329"/>
            <a:ext cx="82010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4"/>
          <a:srcRect/>
          <a:stretch>
            <a:fillRect/>
          </a:stretch>
        </p:blipFill>
        <p:spPr bwMode="auto">
          <a:xfrm>
            <a:off x="6030686" y="4495800"/>
            <a:ext cx="2309813" cy="1747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787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a:xfrm>
            <a:off x="990600" y="1600200"/>
            <a:ext cx="7324725" cy="5135563"/>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xTuple</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World’s #1 Open Source ERP</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Integrated Business Intelligence</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hlinkClick r:id="rId3"/>
              </a:rPr>
              <a:t>www.xtuple.org</a:t>
            </a:r>
            <a:endParaRPr lang="en-US" sz="2000" kern="0" dirty="0">
              <a:solidFill>
                <a:srgbClr val="002060"/>
              </a:solidFill>
              <a:latin typeface="Arial" pitchFamily="34" charset="0"/>
            </a:endParaRPr>
          </a:p>
          <a:p>
            <a:pPr lvl="2" eaLnBrk="0" hangingPunct="0">
              <a:spcBef>
                <a:spcPct val="60000"/>
              </a:spcBef>
              <a:buClr>
                <a:schemeClr val="hlink"/>
              </a:buClr>
              <a:buSzPct val="115000"/>
              <a:defRPr/>
            </a:pPr>
            <a:r>
              <a:rPr lang="en-US" sz="2000" kern="0" dirty="0">
                <a:solidFill>
                  <a:srgbClr val="002060"/>
                </a:solidFill>
                <a:latin typeface="Arial" pitchFamily="34" charset="0"/>
              </a:rPr>
              <a:t> </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Erp BI So</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Open Source BI for Sales and Financials using Pentaho.</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hlinkClick r:id="rId4"/>
              </a:rPr>
              <a:t>www.erpbisolutions.com</a:t>
            </a:r>
            <a:r>
              <a:rPr lang="en-US" sz="2000" kern="0" dirty="0">
                <a:solidFill>
                  <a:srgbClr val="002060"/>
                </a:solidFill>
                <a:latin typeface="Arial" pitchFamily="34" charset="0"/>
              </a:rPr>
              <a:t> (examples in demo are available)</a:t>
            </a:r>
          </a:p>
          <a:p>
            <a:pPr marL="1195388" lvl="2" indent="-280988" eaLnBrk="0" hangingPunct="0">
              <a:spcBef>
                <a:spcPct val="60000"/>
              </a:spcBef>
              <a:buClr>
                <a:schemeClr val="hlink"/>
              </a:buClr>
              <a:buSzPct val="115000"/>
              <a:buFont typeface="Wingdings" pitchFamily="2" charset="2"/>
              <a:buChar char="§"/>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
        <p:nvSpPr>
          <p:cNvPr id="5123" name="Title 1"/>
          <p:cNvSpPr>
            <a:spLocks noGrp="1"/>
          </p:cNvSpPr>
          <p:nvPr>
            <p:ph type="title"/>
          </p:nvPr>
        </p:nvSpPr>
        <p:spPr>
          <a:xfrm>
            <a:off x="688975" y="457200"/>
            <a:ext cx="8183563" cy="625475"/>
          </a:xfrm>
        </p:spPr>
        <p:txBody>
          <a:bodyPr/>
          <a:lstStyle/>
          <a:p>
            <a:pPr eaLnBrk="1" hangingPunct="1"/>
            <a:r>
              <a:rPr lang="en-US" altLang="en-US" sz="2800" smtClean="0">
                <a:solidFill>
                  <a:srgbClr val="002060"/>
                </a:solidFill>
              </a:rPr>
              <a:t>Open Source Background</a:t>
            </a: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536700"/>
            <a:ext cx="2019300" cy="62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962400"/>
            <a:ext cx="2001838" cy="67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49823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62000" y="457200"/>
            <a:ext cx="8183563" cy="625475"/>
          </a:xfrm>
        </p:spPr>
        <p:txBody>
          <a:bodyPr/>
          <a:lstStyle/>
          <a:p>
            <a:pPr eaLnBrk="1" hangingPunct="1"/>
            <a:r>
              <a:rPr lang="en-US" altLang="en-US" sz="2800" smtClean="0">
                <a:solidFill>
                  <a:srgbClr val="002060"/>
                </a:solidFill>
              </a:rPr>
              <a:t>Need Help?</a:t>
            </a:r>
          </a:p>
        </p:txBody>
      </p:sp>
      <p:sp>
        <p:nvSpPr>
          <p:cNvPr id="4" name="Rectangle 9"/>
          <p:cNvSpPr txBox="1">
            <a:spLocks noChangeArrowheads="1"/>
          </p:cNvSpPr>
          <p:nvPr/>
        </p:nvSpPr>
        <p:spPr>
          <a:xfrm>
            <a:off x="1524000" y="1524000"/>
            <a:ext cx="6248400" cy="1676400"/>
          </a:xfrm>
          <a:prstGeom prst="rect">
            <a:avLst/>
          </a:prstGeom>
        </p:spPr>
        <p:txBody>
          <a:bodyPr/>
          <a:lstStyle/>
          <a:p>
            <a:pPr marL="280988" indent="-280988" eaLnBrk="0" hangingPunct="0">
              <a:spcBef>
                <a:spcPct val="60000"/>
              </a:spcBef>
              <a:buClr>
                <a:schemeClr val="hlink"/>
              </a:buClr>
              <a:buSzPct val="115000"/>
              <a:defRPr/>
            </a:pPr>
            <a:r>
              <a:rPr lang="en-US" sz="2400" kern="0" dirty="0">
                <a:solidFill>
                  <a:srgbClr val="002060"/>
                </a:solidFill>
                <a:latin typeface="+mn-lt"/>
              </a:rPr>
              <a:t>Contact :</a:t>
            </a:r>
            <a:endParaRPr lang="en-US" sz="2000" kern="0" dirty="0">
              <a:solidFill>
                <a:srgbClr val="002060"/>
              </a:solidFill>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rPr>
              <a:t> </a:t>
            </a:r>
            <a:r>
              <a:rPr lang="en-US" sz="2000" kern="0" dirty="0">
                <a:solidFill>
                  <a:srgbClr val="002060"/>
                </a:solidFill>
                <a:hlinkClick r:id="rId3"/>
              </a:rPr>
              <a:t>jgunderson@erpbisolutions.com</a:t>
            </a:r>
            <a:endParaRPr lang="en-US" sz="2000" kern="0" dirty="0">
              <a:solidFill>
                <a:srgbClr val="002060"/>
              </a:solidFill>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rPr>
              <a:t> </a:t>
            </a:r>
            <a:r>
              <a:rPr lang="en-US" sz="2000" kern="0" dirty="0">
                <a:solidFill>
                  <a:srgbClr val="002060"/>
                </a:solidFill>
                <a:hlinkClick r:id="rId4"/>
              </a:rPr>
              <a:t>jeff@xtuple.com</a:t>
            </a:r>
            <a:endParaRPr lang="en-US" sz="2000" kern="0" dirty="0">
              <a:solidFill>
                <a:srgbClr val="002060"/>
              </a:solidFill>
            </a:endParaRPr>
          </a:p>
          <a:p>
            <a:pPr marL="738188" lvl="1" indent="-280988" eaLnBrk="0" hangingPunct="0">
              <a:spcBef>
                <a:spcPct val="60000"/>
              </a:spcBef>
              <a:buClr>
                <a:schemeClr val="hlink"/>
              </a:buClr>
              <a:buSzPct val="115000"/>
              <a:defRPr/>
            </a:pPr>
            <a:endParaRPr lang="en-US" sz="2400" kern="0" dirty="0">
              <a:solidFill>
                <a:srgbClr val="002060"/>
              </a:solidFill>
              <a:latin typeface="+mn-lt"/>
            </a:endParaRPr>
          </a:p>
          <a:p>
            <a:pPr marL="738188" lvl="1" indent="-280988" eaLnBrk="0" hangingPunct="0">
              <a:spcBef>
                <a:spcPct val="60000"/>
              </a:spcBef>
              <a:buClr>
                <a:schemeClr val="hlink"/>
              </a:buClr>
              <a:buSzPct val="115000"/>
              <a:defRPr/>
            </a:pPr>
            <a:endParaRPr lang="en-US" sz="2000" kern="0" dirty="0">
              <a:solidFill>
                <a:schemeClr val="accent3">
                  <a:lumMod val="75000"/>
                </a:schemeClr>
              </a:solidFill>
              <a:latin typeface="+mn-lt"/>
            </a:endParaRPr>
          </a:p>
          <a:p>
            <a:pPr marL="738188" lvl="1" indent="-280988" eaLnBrk="0" hangingPunct="0">
              <a:spcBef>
                <a:spcPct val="60000"/>
              </a:spcBef>
              <a:buClr>
                <a:schemeClr val="hlink"/>
              </a:buClr>
              <a:buSzPct val="115000"/>
              <a:defRPr/>
            </a:pPr>
            <a:endParaRPr lang="en-US" sz="2000" kern="0" dirty="0">
              <a:solidFill>
                <a:schemeClr val="accent3">
                  <a:lumMod val="75000"/>
                </a:schemeClr>
              </a:solidFill>
              <a:latin typeface="+mn-lt"/>
            </a:endParaRPr>
          </a:p>
        </p:txBody>
      </p:sp>
      <p:sp>
        <p:nvSpPr>
          <p:cNvPr id="5" name="TextBox 4"/>
          <p:cNvSpPr txBox="1"/>
          <p:nvPr/>
        </p:nvSpPr>
        <p:spPr>
          <a:xfrm>
            <a:off x="3300734" y="3200400"/>
            <a:ext cx="5843266" cy="1446550"/>
          </a:xfrm>
          <a:prstGeom prst="rect">
            <a:avLst/>
          </a:prstGeom>
          <a:noFill/>
          <a:scene3d>
            <a:camera prst="perspectiveContrastingRightFacing"/>
            <a:lightRig rig="threePt" dir="t"/>
          </a:scene3d>
        </p:spPr>
        <p:txBody>
          <a:bodyPr>
            <a:spAutoFit/>
          </a:bodyPr>
          <a:lstStyle/>
          <a:p>
            <a:pPr>
              <a:defRPr/>
            </a:pPr>
            <a:r>
              <a:rPr lang="en-US" sz="8800" dirty="0">
                <a:solidFill>
                  <a:srgbClr val="00B0F0"/>
                </a:solidFill>
                <a:latin typeface="Bradley Hand ITC" pitchFamily="66" charset="0"/>
              </a:rPr>
              <a:t>Thank You!</a:t>
            </a:r>
          </a:p>
        </p:txBody>
      </p:sp>
    </p:spTree>
    <p:extLst>
      <p:ext uri="{BB962C8B-B14F-4D97-AF65-F5344CB8AC3E}">
        <p14:creationId xmlns:p14="http://schemas.microsoft.com/office/powerpoint/2010/main" val="21930659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p:cNvSpPr>
            <a:spLocks noGrp="1"/>
          </p:cNvSpPr>
          <p:nvPr>
            <p:ph type="title"/>
          </p:nvPr>
        </p:nvSpPr>
        <p:spPr/>
        <p:txBody>
          <a:bodyPr/>
          <a:lstStyle/>
          <a:p>
            <a:endParaRPr lang="en-US" altLang="en-US" smtClean="0"/>
          </a:p>
        </p:txBody>
      </p:sp>
      <p:pic>
        <p:nvPicPr>
          <p:cNvPr id="61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glow rad="127000">
              <a:schemeClr val="accent1">
                <a:alpha val="83000"/>
              </a:schemeClr>
            </a:glow>
            <a:reflection endPos="65000" dist="50800" dir="5400000" sy="-100000" algn="bl" rotWithShape="0"/>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8" name="Title 1"/>
          <p:cNvSpPr txBox="1">
            <a:spLocks/>
          </p:cNvSpPr>
          <p:nvPr/>
        </p:nvSpPr>
        <p:spPr bwMode="auto">
          <a:xfrm>
            <a:off x="688975" y="457200"/>
            <a:ext cx="81835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800">
                <a:solidFill>
                  <a:schemeClr val="bg1"/>
                </a:solidFill>
              </a:rPr>
              <a:t>Open Source Benefits</a:t>
            </a:r>
          </a:p>
        </p:txBody>
      </p:sp>
      <p:sp>
        <p:nvSpPr>
          <p:cNvPr id="20" name="Rectangle 9"/>
          <p:cNvSpPr txBox="1">
            <a:spLocks noChangeArrowheads="1"/>
          </p:cNvSpPr>
          <p:nvPr/>
        </p:nvSpPr>
        <p:spPr>
          <a:xfrm>
            <a:off x="990600" y="1600200"/>
            <a:ext cx="7324725" cy="5135563"/>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Freedom</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Less licensing restictions, free to evaluate, “free” to use, free to change.</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Innovative</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Evolves quickly in response to community</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No Vendor Lockin</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Community support, Commercial support, Self Service support</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Reliable</a:t>
            </a:r>
          </a:p>
          <a:p>
            <a:pPr marL="1195388" lvl="2" indent="-280988" eaLnBrk="0" hangingPunct="0">
              <a:spcBef>
                <a:spcPct val="60000"/>
              </a:spcBef>
              <a:buClr>
                <a:schemeClr val="hlink"/>
              </a:buClr>
              <a:buSzPct val="115000"/>
              <a:buFont typeface="Wingdings" pitchFamily="2" charset="2"/>
              <a:buChar char="§"/>
              <a:defRPr/>
            </a:pPr>
            <a:r>
              <a:rPr lang="en-US" sz="2000" kern="0" dirty="0">
                <a:solidFill>
                  <a:srgbClr val="002060"/>
                </a:solidFill>
                <a:latin typeface="Arial" pitchFamily="34" charset="0"/>
              </a:rPr>
              <a:t>Especially for large communities.</a:t>
            </a: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0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Tree>
    <p:extLst>
      <p:ext uri="{BB962C8B-B14F-4D97-AF65-F5344CB8AC3E}">
        <p14:creationId xmlns:p14="http://schemas.microsoft.com/office/powerpoint/2010/main" val="6642421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62000" y="457200"/>
            <a:ext cx="8183563" cy="625475"/>
          </a:xfrm>
        </p:spPr>
        <p:txBody>
          <a:bodyPr/>
          <a:lstStyle/>
          <a:p>
            <a:pPr eaLnBrk="1" hangingPunct="1"/>
            <a:r>
              <a:rPr lang="en-US" altLang="en-US" sz="2800" dirty="0" smtClean="0">
                <a:solidFill>
                  <a:srgbClr val="002060"/>
                </a:solidFill>
              </a:rPr>
              <a:t>But Do Your Homework</a:t>
            </a:r>
          </a:p>
        </p:txBody>
      </p:sp>
      <p:pic>
        <p:nvPicPr>
          <p:cNvPr id="7171" name="Picture 16" descr="http://25.media.tumblr.com/tumblr_m3hbx3JU191qz5q5oo1_12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178628"/>
            <a:ext cx="229393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9"/>
          <p:cNvSpPr txBox="1">
            <a:spLocks noChangeArrowheads="1"/>
          </p:cNvSpPr>
          <p:nvPr/>
        </p:nvSpPr>
        <p:spPr>
          <a:xfrm>
            <a:off x="501650" y="1371600"/>
            <a:ext cx="6969125" cy="54864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Support and Support Cost</a:t>
            </a:r>
          </a:p>
          <a:p>
            <a:pPr marL="1195388" lvl="2" indent="-280988" eaLnBrk="0" hangingPunct="0">
              <a:spcBef>
                <a:spcPct val="60000"/>
              </a:spcBef>
              <a:buClr>
                <a:schemeClr val="hlink"/>
              </a:buClr>
              <a:buSzPct val="115000"/>
              <a:buFont typeface="Wingdings" pitchFamily="2" charset="2"/>
              <a:buChar char="§"/>
              <a:defRPr/>
            </a:pPr>
            <a:r>
              <a:rPr lang="en-US" sz="1600" kern="0" dirty="0">
                <a:solidFill>
                  <a:srgbClr val="002060"/>
                </a:solidFill>
                <a:latin typeface="Arial" pitchFamily="34" charset="0"/>
              </a:rPr>
              <a:t>Your organization or commercial edition or third party or just luck</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License Restictions</a:t>
            </a:r>
          </a:p>
          <a:p>
            <a:pPr marL="1195388" lvl="2" indent="-280988" eaLnBrk="0" hangingPunct="0">
              <a:spcBef>
                <a:spcPct val="60000"/>
              </a:spcBef>
              <a:buClr>
                <a:schemeClr val="hlink"/>
              </a:buClr>
              <a:buSzPct val="115000"/>
              <a:buFont typeface="Wingdings" pitchFamily="2" charset="2"/>
              <a:buChar char="§"/>
              <a:defRPr/>
            </a:pPr>
            <a:r>
              <a:rPr lang="en-US" sz="1600" kern="0" dirty="0">
                <a:solidFill>
                  <a:srgbClr val="002060"/>
                </a:solidFill>
                <a:latin typeface="Arial" pitchFamily="34" charset="0"/>
              </a:rPr>
              <a:t>Concern for redistribution and commercialization</a:t>
            </a:r>
          </a:p>
          <a:p>
            <a:pPr marL="1195388" lvl="2" indent="-280988" eaLnBrk="0" hangingPunct="0">
              <a:spcBef>
                <a:spcPct val="60000"/>
              </a:spcBef>
              <a:buClr>
                <a:schemeClr val="hlink"/>
              </a:buClr>
              <a:buSzPct val="115000"/>
              <a:buFont typeface="Wingdings" pitchFamily="2" charset="2"/>
              <a:buChar char="§"/>
              <a:defRPr/>
            </a:pPr>
            <a:r>
              <a:rPr lang="en-US" sz="1600" kern="0" dirty="0">
                <a:solidFill>
                  <a:srgbClr val="002060"/>
                </a:solidFill>
                <a:latin typeface="Arial" pitchFamily="34" charset="0"/>
              </a:rPr>
              <a:t>Your organization’s restrictions.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Activity</a:t>
            </a:r>
          </a:p>
          <a:p>
            <a:pPr marL="1195388" lvl="2" indent="-280988" eaLnBrk="0" hangingPunct="0">
              <a:spcBef>
                <a:spcPct val="60000"/>
              </a:spcBef>
              <a:buClr>
                <a:schemeClr val="hlink"/>
              </a:buClr>
              <a:buSzPct val="115000"/>
              <a:buFont typeface="Wingdings" pitchFamily="2" charset="2"/>
              <a:buChar char="§"/>
              <a:defRPr/>
            </a:pPr>
            <a:r>
              <a:rPr lang="en-US" sz="1600" kern="0" dirty="0">
                <a:solidFill>
                  <a:srgbClr val="002060"/>
                </a:solidFill>
                <a:latin typeface="Arial" pitchFamily="34" charset="0"/>
              </a:rPr>
              <a:t>Check releases, contributions, download charts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Large Community for Large Project</a:t>
            </a:r>
          </a:p>
          <a:p>
            <a:pPr marL="1195388" lvl="2" indent="-280988" eaLnBrk="0" hangingPunct="0">
              <a:spcBef>
                <a:spcPct val="60000"/>
              </a:spcBef>
              <a:buClr>
                <a:schemeClr val="hlink"/>
              </a:buClr>
              <a:buSzPct val="115000"/>
              <a:buFont typeface="Wingdings" pitchFamily="2" charset="2"/>
              <a:buChar char="§"/>
              <a:defRPr/>
            </a:pPr>
            <a:r>
              <a:rPr lang="en-US" sz="1600" kern="0" dirty="0">
                <a:solidFill>
                  <a:srgbClr val="002060"/>
                </a:solidFill>
                <a:latin typeface="Arial" pitchFamily="34" charset="0"/>
              </a:rPr>
              <a:t>Check forums, members.</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Tree>
    <p:extLst>
      <p:ext uri="{BB962C8B-B14F-4D97-AF65-F5344CB8AC3E}">
        <p14:creationId xmlns:p14="http://schemas.microsoft.com/office/powerpoint/2010/main" val="28904701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2800" dirty="0" smtClean="0">
                <a:solidFill>
                  <a:srgbClr val="002060"/>
                </a:solidFill>
              </a:rPr>
              <a:t>Key Players</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2209800" cy="89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6" name="Rectangle 2"/>
          <p:cNvSpPr>
            <a:spLocks noChangeArrowheads="1"/>
          </p:cNvSpPr>
          <p:nvPr/>
        </p:nvSpPr>
        <p:spPr bwMode="auto">
          <a:xfrm>
            <a:off x="2286000" y="2459038"/>
            <a:ext cx="411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hlinkClick r:id="rId4" tooltip="Kettle"/>
              </a:rPr>
              <a:t>ETL</a:t>
            </a:r>
            <a:r>
              <a:rPr lang="en-US" altLang="en-US" sz="1800">
                <a:latin typeface="Arial" charset="0"/>
              </a:rPr>
              <a:t>, </a:t>
            </a:r>
            <a:r>
              <a:rPr lang="en-US" altLang="en-US" sz="1800" u="sng">
                <a:latin typeface="Arial" charset="0"/>
                <a:hlinkClick r:id="rId5" tooltip="Mondrian"/>
              </a:rPr>
              <a:t>OLAP analysis</a:t>
            </a:r>
            <a:r>
              <a:rPr lang="en-US" altLang="en-US" sz="1800">
                <a:latin typeface="Arial" charset="0"/>
              </a:rPr>
              <a:t>, </a:t>
            </a:r>
            <a:r>
              <a:rPr lang="en-US" altLang="en-US" sz="1800">
                <a:latin typeface="Arial" charset="0"/>
                <a:hlinkClick r:id="rId6" tooltip="Common Warehouse Metamodel"/>
              </a:rPr>
              <a:t>metadata</a:t>
            </a:r>
            <a:r>
              <a:rPr lang="en-US" altLang="en-US" sz="1800">
                <a:latin typeface="Arial" charset="0"/>
              </a:rPr>
              <a:t>, </a:t>
            </a:r>
            <a:r>
              <a:rPr lang="en-US" altLang="en-US" sz="1800">
                <a:latin typeface="Arial" charset="0"/>
                <a:hlinkClick r:id="rId7" tooltip="Weka"/>
              </a:rPr>
              <a:t>data mining</a:t>
            </a:r>
            <a:r>
              <a:rPr lang="en-US" altLang="en-US" sz="1800">
                <a:latin typeface="Arial" charset="0"/>
              </a:rPr>
              <a:t>, </a:t>
            </a:r>
            <a:r>
              <a:rPr lang="en-US" altLang="en-US" sz="1800">
                <a:latin typeface="Arial" charset="0"/>
                <a:hlinkClick r:id="rId8" tooltip="JFreeReport"/>
              </a:rPr>
              <a:t>reporting</a:t>
            </a:r>
            <a:r>
              <a:rPr lang="en-US" altLang="en-US" sz="1800">
                <a:latin typeface="Arial" charset="0"/>
              </a:rPr>
              <a:t>, </a:t>
            </a:r>
            <a:r>
              <a:rPr lang="en-US" altLang="en-US" sz="1800">
                <a:latin typeface="Arial" charset="0"/>
                <a:hlinkClick r:id="rId9" tooltip="Community Dashboard Framework"/>
              </a:rPr>
              <a:t>dashboards</a:t>
            </a:r>
            <a:r>
              <a:rPr lang="en-US" altLang="en-US" sz="1800">
                <a:latin typeface="Arial" charset="0"/>
              </a:rPr>
              <a:t> </a:t>
            </a:r>
          </a:p>
        </p:txBody>
      </p:sp>
      <p:pic>
        <p:nvPicPr>
          <p:cNvPr id="819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0975" y="3429000"/>
            <a:ext cx="22764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8" name="Rectangle 6"/>
          <p:cNvSpPr>
            <a:spLocks noChangeArrowheads="1"/>
          </p:cNvSpPr>
          <p:nvPr/>
        </p:nvSpPr>
        <p:spPr bwMode="auto">
          <a:xfrm>
            <a:off x="2324100" y="40386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hlinkClick r:id="rId4" tooltip="Kettle"/>
              </a:rPr>
              <a:t>ETL</a:t>
            </a:r>
            <a:r>
              <a:rPr lang="en-US" altLang="en-US" sz="1800">
                <a:latin typeface="Arial" charset="0"/>
              </a:rPr>
              <a:t>, </a:t>
            </a:r>
            <a:r>
              <a:rPr lang="en-US" altLang="en-US" sz="1800" u="sng">
                <a:latin typeface="Arial" charset="0"/>
                <a:hlinkClick r:id="rId5" tooltip="Mondrian"/>
              </a:rPr>
              <a:t>OLAP analysis</a:t>
            </a:r>
            <a:r>
              <a:rPr lang="en-US" altLang="en-US" sz="1800">
                <a:latin typeface="Arial" charset="0"/>
              </a:rPr>
              <a:t>, </a:t>
            </a:r>
            <a:r>
              <a:rPr lang="en-US" altLang="en-US" sz="1800">
                <a:latin typeface="Arial" charset="0"/>
                <a:hlinkClick r:id="rId6" tooltip="Common Warehouse Metamodel"/>
              </a:rPr>
              <a:t>metadata</a:t>
            </a:r>
            <a:r>
              <a:rPr lang="en-US" altLang="en-US" sz="1800">
                <a:latin typeface="Arial" charset="0"/>
              </a:rPr>
              <a:t>,  </a:t>
            </a:r>
            <a:r>
              <a:rPr lang="en-US" altLang="en-US" sz="1800">
                <a:latin typeface="Arial" charset="0"/>
                <a:hlinkClick r:id="rId8" tooltip="JFreeReport"/>
              </a:rPr>
              <a:t>reporting</a:t>
            </a:r>
            <a:r>
              <a:rPr lang="en-US" altLang="en-US" sz="1800">
                <a:latin typeface="Arial" charset="0"/>
              </a:rPr>
              <a:t> </a:t>
            </a:r>
          </a:p>
        </p:txBody>
      </p:sp>
      <p:pic>
        <p:nvPicPr>
          <p:cNvPr id="8199"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0975" y="4953000"/>
            <a:ext cx="2263775" cy="48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00" name="Rectangle 8"/>
          <p:cNvSpPr>
            <a:spLocks noChangeArrowheads="1"/>
          </p:cNvSpPr>
          <p:nvPr/>
        </p:nvSpPr>
        <p:spPr bwMode="auto">
          <a:xfrm>
            <a:off x="2360613" y="54340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a:latin typeface="Arial" charset="0"/>
                <a:hlinkClick r:id="rId8" tooltip="JFreeReport"/>
              </a:rPr>
              <a:t>reporting</a:t>
            </a:r>
            <a:r>
              <a:rPr lang="en-US" altLang="en-US" sz="1800">
                <a:latin typeface="Arial" charset="0"/>
              </a:rPr>
              <a:t>, </a:t>
            </a:r>
            <a:r>
              <a:rPr lang="en-US" altLang="en-US" sz="1800">
                <a:latin typeface="Arial" charset="0"/>
                <a:hlinkClick r:id="rId9" tooltip="Community Dashboard Framework"/>
              </a:rPr>
              <a:t>dashboards</a:t>
            </a:r>
            <a:r>
              <a:rPr lang="en-US" altLang="en-US" sz="1800">
                <a:latin typeface="Arial" charset="0"/>
              </a:rPr>
              <a:t> </a:t>
            </a:r>
          </a:p>
        </p:txBody>
      </p:sp>
    </p:spTree>
    <p:extLst>
      <p:ext uri="{BB962C8B-B14F-4D97-AF65-F5344CB8AC3E}">
        <p14:creationId xmlns:p14="http://schemas.microsoft.com/office/powerpoint/2010/main" val="2414676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LAMPP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615" y="2666999"/>
            <a:ext cx="3498497"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714375" y="457200"/>
            <a:ext cx="8183563" cy="625475"/>
          </a:xfrm>
        </p:spPr>
        <p:txBody>
          <a:bodyPr/>
          <a:lstStyle/>
          <a:p>
            <a:pPr eaLnBrk="1" hangingPunct="1"/>
            <a:r>
              <a:rPr lang="en-US" altLang="en-US" sz="2800" smtClean="0">
                <a:solidFill>
                  <a:srgbClr val="002060"/>
                </a:solidFill>
              </a:rPr>
              <a:t>OSBI Architecture</a:t>
            </a:r>
          </a:p>
        </p:txBody>
      </p:sp>
      <p:sp>
        <p:nvSpPr>
          <p:cNvPr id="5" name="Rectangle 9"/>
          <p:cNvSpPr txBox="1">
            <a:spLocks noChangeArrowheads="1"/>
          </p:cNvSpPr>
          <p:nvPr/>
        </p:nvSpPr>
        <p:spPr>
          <a:xfrm>
            <a:off x="472620" y="1295400"/>
            <a:ext cx="5059363" cy="41148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Platform Neutral (Java)</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Linux, Mac, Windows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Database Neutral</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OS Databases, Proprietary Databases, Big Data</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App Server Neutral </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Well sorta – J2EE Compliant</a:t>
            </a:r>
            <a:endParaRPr lang="en-US" sz="2400"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Componentized &amp; Standards Based</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Tree>
    <p:extLst>
      <p:ext uri="{BB962C8B-B14F-4D97-AF65-F5344CB8AC3E}">
        <p14:creationId xmlns:p14="http://schemas.microsoft.com/office/powerpoint/2010/main" val="188654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62000" y="457200"/>
            <a:ext cx="8183563" cy="625475"/>
          </a:xfrm>
        </p:spPr>
        <p:txBody>
          <a:bodyPr/>
          <a:lstStyle/>
          <a:p>
            <a:pPr eaLnBrk="1" hangingPunct="1"/>
            <a:r>
              <a:rPr lang="en-US" altLang="en-US" sz="2800" smtClean="0">
                <a:solidFill>
                  <a:srgbClr val="002060"/>
                </a:solidFill>
              </a:rPr>
              <a:t>Reporting</a:t>
            </a:r>
          </a:p>
        </p:txBody>
      </p:sp>
      <p:sp>
        <p:nvSpPr>
          <p:cNvPr id="5" name="Rectangle 9"/>
          <p:cNvSpPr txBox="1">
            <a:spLocks noChangeArrowheads="1"/>
          </p:cNvSpPr>
          <p:nvPr/>
        </p:nvSpPr>
        <p:spPr>
          <a:xfrm>
            <a:off x="1143000" y="1524000"/>
            <a:ext cx="6781800" cy="41148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Features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Designers &amp; report servers.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Large variety of data sources.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Crosstabs, subreports, charts.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Web-base reports with controls.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Pentaho Reporting</a:t>
            </a:r>
            <a:endParaRPr lang="en-US"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JasperReports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Birt Reporting</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Tree>
    <p:extLst>
      <p:ext uri="{BB962C8B-B14F-4D97-AF65-F5344CB8AC3E}">
        <p14:creationId xmlns:p14="http://schemas.microsoft.com/office/powerpoint/2010/main" val="34687161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z="2000" dirty="0" smtClean="0">
                <a:solidFill>
                  <a:srgbClr val="002060"/>
                </a:solidFill>
              </a:rPr>
              <a:t>Report Example:  Charts and Forms in Pentaho Reports</a:t>
            </a:r>
          </a:p>
        </p:txBody>
      </p:sp>
      <p:pic>
        <p:nvPicPr>
          <p:cNvPr id="39938" name="Picture 2"/>
          <p:cNvPicPr>
            <a:picLocks noChangeAspect="1" noChangeArrowheads="1"/>
          </p:cNvPicPr>
          <p:nvPr/>
        </p:nvPicPr>
        <p:blipFill>
          <a:blip r:embed="rId3"/>
          <a:srcRect/>
          <a:stretch>
            <a:fillRect/>
          </a:stretch>
        </p:blipFill>
        <p:spPr bwMode="auto">
          <a:xfrm>
            <a:off x="1676400" y="990600"/>
            <a:ext cx="5276850" cy="5181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14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62000" y="457200"/>
            <a:ext cx="8183563" cy="625475"/>
          </a:xfrm>
        </p:spPr>
        <p:txBody>
          <a:bodyPr/>
          <a:lstStyle/>
          <a:p>
            <a:pPr eaLnBrk="1" hangingPunct="1"/>
            <a:r>
              <a:rPr lang="en-US" altLang="en-US" sz="2800" smtClean="0">
                <a:solidFill>
                  <a:srgbClr val="002060"/>
                </a:solidFill>
              </a:rPr>
              <a:t>ETL</a:t>
            </a:r>
          </a:p>
        </p:txBody>
      </p:sp>
      <p:sp>
        <p:nvSpPr>
          <p:cNvPr id="5" name="Rectangle 9"/>
          <p:cNvSpPr txBox="1">
            <a:spLocks noChangeArrowheads="1"/>
          </p:cNvSpPr>
          <p:nvPr/>
        </p:nvSpPr>
        <p:spPr>
          <a:xfrm>
            <a:off x="1143000" y="1524000"/>
            <a:ext cx="6781800" cy="4114800"/>
          </a:xfrm>
          <a:prstGeom prst="rect">
            <a:avLst/>
          </a:prstGeom>
        </p:spPr>
        <p:txBody>
          <a:bodyPr/>
          <a:lstStyle/>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Features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Designers, servers for remote execution.</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Large variety of data sources and data targets.</a:t>
            </a:r>
          </a:p>
          <a:p>
            <a:pPr marL="1195388" lvl="2" indent="-280988" eaLnBrk="0" hangingPunct="0">
              <a:spcBef>
                <a:spcPct val="60000"/>
              </a:spcBef>
              <a:buClr>
                <a:schemeClr val="hlink"/>
              </a:buClr>
              <a:buSzPct val="115000"/>
              <a:buFont typeface="Wingdings" pitchFamily="2" charset="2"/>
              <a:buChar char="§"/>
              <a:defRPr/>
            </a:pPr>
            <a:r>
              <a:rPr lang="en-US" kern="0" dirty="0">
                <a:solidFill>
                  <a:srgbClr val="002060"/>
                </a:solidFill>
                <a:latin typeface="Arial" pitchFamily="34" charset="0"/>
              </a:rPr>
              <a:t>Large set of tools.</a:t>
            </a: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Pentaho Data Integration (Kettle)</a:t>
            </a:r>
            <a:endParaRPr lang="en-US" kern="0" dirty="0">
              <a:solidFill>
                <a:srgbClr val="002060"/>
              </a:solidFill>
              <a:latin typeface="Arial" pitchFamily="34" charset="0"/>
            </a:endParaRPr>
          </a:p>
          <a:p>
            <a:pPr marL="738188" lvl="1" indent="-280988" eaLnBrk="0" hangingPunct="0">
              <a:spcBef>
                <a:spcPct val="60000"/>
              </a:spcBef>
              <a:buClr>
                <a:schemeClr val="hlink"/>
              </a:buClr>
              <a:buSzPct val="115000"/>
              <a:buFont typeface="Wingdings" pitchFamily="2" charset="2"/>
              <a:buChar char="§"/>
              <a:defRPr/>
            </a:pPr>
            <a:r>
              <a:rPr lang="en-US" sz="2400" kern="0" dirty="0">
                <a:solidFill>
                  <a:srgbClr val="002060"/>
                </a:solidFill>
                <a:latin typeface="Arial" pitchFamily="34" charset="0"/>
              </a:rPr>
              <a:t>JasperETL (Talend)</a:t>
            </a: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lvl="2" eaLnBrk="0" hangingPunct="0">
              <a:spcBef>
                <a:spcPct val="60000"/>
              </a:spcBef>
              <a:buClr>
                <a:schemeClr val="hlink"/>
              </a:buClr>
              <a:buSzPct val="115000"/>
              <a:defRPr/>
            </a:pPr>
            <a:endParaRPr lang="en-US" sz="2400" kern="0" dirty="0">
              <a:solidFill>
                <a:srgbClr val="002060"/>
              </a:solidFill>
              <a:latin typeface="Arial" pitchFamily="34" charset="0"/>
            </a:endParaRPr>
          </a:p>
          <a:p>
            <a:pPr marL="1195388" lvl="2" indent="-280988" eaLnBrk="0" hangingPunct="0">
              <a:spcBef>
                <a:spcPct val="60000"/>
              </a:spcBef>
              <a:buClr>
                <a:schemeClr val="hlink"/>
              </a:buClr>
              <a:buSzPct val="115000"/>
              <a:buFont typeface="Wingdings" pitchFamily="2" charset="2"/>
              <a:buChar char="§"/>
              <a:defRPr/>
            </a:pPr>
            <a:endParaRPr lang="en-US" sz="2000" kern="0" dirty="0">
              <a:solidFill>
                <a:srgbClr val="002060"/>
              </a:solidFill>
              <a:latin typeface="Arial" pitchFamily="34" charset="0"/>
            </a:endParaRPr>
          </a:p>
          <a:p>
            <a:pPr lvl="1" eaLnBrk="0" hangingPunct="0">
              <a:spcBef>
                <a:spcPct val="60000"/>
              </a:spcBef>
              <a:buClr>
                <a:schemeClr val="hlink"/>
              </a:buClr>
              <a:buSzPct val="115000"/>
              <a:defRPr/>
            </a:pPr>
            <a:endParaRPr lang="en-US" sz="2000" kern="0" dirty="0">
              <a:latin typeface="+mn-lt"/>
            </a:endParaRPr>
          </a:p>
        </p:txBody>
      </p:sp>
    </p:spTree>
    <p:extLst>
      <p:ext uri="{BB962C8B-B14F-4D97-AF65-F5344CB8AC3E}">
        <p14:creationId xmlns:p14="http://schemas.microsoft.com/office/powerpoint/2010/main" val="280454634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xTuple_Slide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TotalTime>
  <Words>974</Words>
  <Application>Microsoft Office PowerPoint</Application>
  <PresentationFormat>On-screen Show (4:3)</PresentationFormat>
  <Paragraphs>207</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xTuple_SlideMaster</vt:lpstr>
      <vt:lpstr>Open Source Business Intelligence</vt:lpstr>
      <vt:lpstr>Open Source Background</vt:lpstr>
      <vt:lpstr>PowerPoint Presentation</vt:lpstr>
      <vt:lpstr>But Do Your Homework</vt:lpstr>
      <vt:lpstr>Key Players</vt:lpstr>
      <vt:lpstr>OSBI Architecture</vt:lpstr>
      <vt:lpstr>Reporting</vt:lpstr>
      <vt:lpstr>Report Example:  Charts and Forms in Pentaho Reports</vt:lpstr>
      <vt:lpstr>ETL</vt:lpstr>
      <vt:lpstr>ETL Example: Loading Data Mart with Pentaho PDI in xTuple</vt:lpstr>
      <vt:lpstr>OLAP</vt:lpstr>
      <vt:lpstr>OLAP</vt:lpstr>
      <vt:lpstr>OLAP Example:  Exploring  cubes with Saiku in xTuple Analytics</vt:lpstr>
      <vt:lpstr>Visualizations</vt:lpstr>
      <vt:lpstr>Ctools for Pentaho</vt:lpstr>
      <vt:lpstr>CDF Example: Financial Dashboard with Filter Controls</vt:lpstr>
      <vt:lpstr>Chart Components</vt:lpstr>
      <vt:lpstr>D3 Chart Example:  Dashboard in xTuple </vt:lpstr>
      <vt:lpstr>D3 Coding Example: Dimple Chart </vt:lpstr>
      <vt:lpstr>Need Help?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 Hobbs</dc:creator>
  <cp:lastModifiedBy>Jeff</cp:lastModifiedBy>
  <cp:revision>62</cp:revision>
  <dcterms:created xsi:type="dcterms:W3CDTF">2014-03-05T16:13:06Z</dcterms:created>
  <dcterms:modified xsi:type="dcterms:W3CDTF">2014-05-02T17:00:09Z</dcterms:modified>
</cp:coreProperties>
</file>