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81" r:id="rId4"/>
    <p:sldId id="278" r:id="rId5"/>
    <p:sldId id="290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4719" autoAdjust="0"/>
  </p:normalViewPr>
  <p:slideViewPr>
    <p:cSldViewPr snapToObjects="1">
      <p:cViewPr>
        <p:scale>
          <a:sx n="66" d="100"/>
          <a:sy n="66" d="100"/>
        </p:scale>
        <p:origin x="-119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email.com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762000"/>
            <a:ext cx="63246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00362"/>
            <a:ext cx="9144000" cy="1295400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21088"/>
            <a:ext cx="9144000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F46728"/>
                </a:solidFill>
                <a:cs typeface="Arial" panose="020B0604020202020204" pitchFamily="34" charset="0"/>
              </a:rPr>
              <a:t>Thank you.</a:t>
            </a:r>
          </a:p>
        </p:txBody>
      </p:sp>
      <p:pic>
        <p:nvPicPr>
          <p:cNvPr id="3" name="Picture 6" descr="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200"/>
            <a:ext cx="26289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724400"/>
            <a:ext cx="9144000" cy="138430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 smtClean="0">
                <a:cs typeface="Arial" panose="020B0604020202020204" pitchFamily="34" charset="0"/>
              </a:rPr>
              <a:t>Your name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800" baseline="0" dirty="0" smtClean="0">
                <a:solidFill>
                  <a:srgbClr val="343F96"/>
                </a:solidFill>
                <a:cs typeface="Arial" panose="020B0604020202020204" pitchFamily="34" charset="0"/>
                <a:hlinkClick r:id="rId3"/>
              </a:rPr>
              <a:t>email@email.com</a:t>
            </a:r>
            <a:r>
              <a:rPr lang="en-US" altLang="en-US" sz="2800" baseline="0" dirty="0" smtClean="0">
                <a:solidFill>
                  <a:srgbClr val="343F96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343F96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343F96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800" dirty="0">
                <a:cs typeface="Arial" panose="020B0604020202020204" pitchFamily="34" charset="0"/>
              </a:rPr>
              <a:t>+1-757-461-3022</a:t>
            </a:r>
          </a:p>
        </p:txBody>
      </p:sp>
      <p:pic>
        <p:nvPicPr>
          <p:cNvPr id="5" name="Picture 5" descr="grow-your-world-r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19375"/>
            <a:ext cx="675163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8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450"/>
            <a:ext cx="8229600" cy="52133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8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450"/>
            <a:ext cx="8229600" cy="4375150"/>
          </a:xfrm>
        </p:spPr>
        <p:txBody>
          <a:bodyPr/>
          <a:lstStyle>
            <a:lvl1pPr algn="ctr">
              <a:buFontTx/>
              <a:buNone/>
              <a:defRPr b="0"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41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90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90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0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panose="020F0502020204030204" pitchFamily="34" charset="0"/>
              </a:defRPr>
            </a:lvl1pPr>
          </a:lstStyle>
          <a:p>
            <a:fld id="{BC8183A5-DD2E-486A-84B6-1885076C191C}" type="datetime1">
              <a:rPr lang="en-US" altLang="en-US"/>
              <a:pPr/>
              <a:t>11/4/2014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Calibri" panose="020F0502020204030204" pitchFamily="34" charset="0"/>
              </a:defRPr>
            </a:lvl1pPr>
          </a:lstStyle>
          <a:p>
            <a:fld id="{FD7BA742-0294-488E-A032-25DB44AC5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4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81300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EF591E"/>
                </a:solidFill>
                <a:cs typeface="Arial" panose="020B0604020202020204" pitchFamily="34" charset="0"/>
              </a:rPr>
              <a:t>Open Source software to help your business grow</a:t>
            </a:r>
          </a:p>
        </p:txBody>
      </p:sp>
      <p:pic>
        <p:nvPicPr>
          <p:cNvPr id="3" name="Picture 5" descr="grow-your-world-r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3243263"/>
            <a:ext cx="62420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723900"/>
            <a:ext cx="63246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83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762000"/>
            <a:ext cx="63246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9144000" cy="1295400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rgbClr val="FF66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9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Powerpoint-Background-Image-2014-3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2" r:id="rId6"/>
    <p:sldLayoutId id="2147484051" r:id="rId7"/>
    <p:sldLayoutId id="2147484053" r:id="rId8"/>
    <p:sldLayoutId id="2147484054" r:id="rId9"/>
    <p:sldLayoutId id="2147484055" r:id="rId10"/>
    <p:sldLayoutId id="2147484059" r:id="rId11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FF6600"/>
          </a:solidFill>
          <a:latin typeface="Arial"/>
          <a:ea typeface="ＭＳ Ｐゴシック" pitchFamily="-112" charset="-128"/>
          <a:cs typeface="Arial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600"/>
          </a:solidFill>
          <a:latin typeface="Arial" pitchFamily="-84" charset="0"/>
          <a:ea typeface="ＭＳ Ｐゴシック" pitchFamily="-112" charset="-128"/>
          <a:cs typeface="Gill Sans MT" pitchFamily="-109" charset="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600"/>
          </a:solidFill>
          <a:latin typeface="Arial" pitchFamily="-84" charset="0"/>
          <a:ea typeface="ＭＳ Ｐゴシック" pitchFamily="-112" charset="-128"/>
          <a:cs typeface="Gill Sans MT" pitchFamily="-109" charset="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600"/>
          </a:solidFill>
          <a:latin typeface="Arial" pitchFamily="-84" charset="0"/>
          <a:ea typeface="ＭＳ Ｐゴシック" pitchFamily="-112" charset="-128"/>
          <a:cs typeface="Gill Sans MT" pitchFamily="-109" charset="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600"/>
          </a:solidFill>
          <a:latin typeface="Arial" pitchFamily="-84" charset="0"/>
          <a:ea typeface="ＭＳ Ｐゴシック" pitchFamily="-112" charset="-128"/>
          <a:cs typeface="Gill Sans MT" pitchFamily="-109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Lucida Grande" pitchFamily="-84" charset="0"/>
        <a:buChar char="▸"/>
        <a:defRPr sz="3200"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SzPct val="100000"/>
        <a:buFont typeface="Lucida Grande" pitchFamily="-84" charset="0"/>
        <a:buChar char="▸"/>
        <a:defRPr sz="2800"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00000"/>
        <a:buBlip>
          <a:blip r:embed="rId14"/>
        </a:buBlip>
        <a:defRPr sz="2400"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SzPct val="100000"/>
        <a:buBlip>
          <a:blip r:embed="rId15"/>
        </a:buBlip>
        <a:defRPr sz="2000"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Lucida Grande" pitchFamily="-84" charset="0"/>
        <a:buChar char="▸"/>
        <a:defRPr sz="2000"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072" y="2743200"/>
            <a:ext cx="9280071" cy="1371600"/>
          </a:xfrm>
        </p:spPr>
        <p:txBody>
          <a:bodyPr/>
          <a:lstStyle/>
          <a:p>
            <a:pPr algn="ctr"/>
            <a:r>
              <a:rPr lang="en-US" sz="3600" dirty="0" smtClean="0"/>
              <a:t>xTuple Business Intelligence:</a:t>
            </a:r>
            <a:br>
              <a:rPr lang="en-US" sz="3600" dirty="0" smtClean="0"/>
            </a:br>
            <a:r>
              <a:rPr lang="en-US" sz="3200" b="0" i="1" dirty="0" smtClean="0"/>
              <a:t>Improve your Profitability and Operational Excellence with xTuple Analytics</a:t>
            </a:r>
            <a:endParaRPr lang="en-US" sz="3200" b="0" i="1" dirty="0"/>
          </a:p>
        </p:txBody>
      </p:sp>
    </p:spTree>
    <p:extLst>
      <p:ext uri="{BB962C8B-B14F-4D97-AF65-F5344CB8AC3E}">
        <p14:creationId xmlns:p14="http://schemas.microsoft.com/office/powerpoint/2010/main" val="31290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Dashboards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68943" y="1059542"/>
            <a:ext cx="3581400" cy="4876800"/>
          </a:xfrm>
          <a:prstGeom prst="rect">
            <a:avLst/>
          </a:prstGeom>
        </p:spPr>
        <p:txBody>
          <a:bodyPr/>
          <a:lstStyle/>
          <a:p>
            <a:pPr marL="280988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+mn-lt"/>
              </a:rPr>
              <a:t>Custom dashboards</a:t>
            </a:r>
            <a:endParaRPr lang="en-US" sz="2800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2060"/>
                </a:solidFill>
                <a:latin typeface="+mn-lt"/>
              </a:rPr>
              <a:t>Setup with your choice of charts.</a:t>
            </a: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2060"/>
                </a:solidFill>
                <a:latin typeface="+mn-lt"/>
              </a:rPr>
              <a:t>Charts allow choice of measures and dimensions.</a:t>
            </a:r>
            <a:endParaRPr lang="en-US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2060"/>
                </a:solidFill>
                <a:latin typeface="+mn-lt"/>
              </a:rPr>
              <a:t>Dashboards saved by user.</a:t>
            </a:r>
            <a:endParaRPr lang="en-US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50069"/>
            <a:ext cx="5095874" cy="31862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58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Charts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511702"/>
            <a:ext cx="4457700" cy="25391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4410074" cy="28798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609600" y="863600"/>
            <a:ext cx="5029200" cy="2292242"/>
          </a:xfrm>
          <a:prstGeom prst="rect">
            <a:avLst/>
          </a:prstGeom>
        </p:spPr>
        <p:txBody>
          <a:bodyPr/>
          <a:lstStyle/>
          <a:p>
            <a:pPr marL="280988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+mn-lt"/>
              </a:rPr>
              <a:t>Charts support drill-down to operational data.</a:t>
            </a:r>
            <a:endParaRPr lang="en-US" sz="2800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67000" y="2209800"/>
            <a:ext cx="37338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2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Analysis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6043613" cy="481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228600" y="863600"/>
            <a:ext cx="8382000" cy="2292242"/>
          </a:xfrm>
          <a:prstGeom prst="rect">
            <a:avLst/>
          </a:prstGeom>
        </p:spPr>
        <p:txBody>
          <a:bodyPr/>
          <a:lstStyle/>
          <a:p>
            <a:pPr marL="280988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+mn-lt"/>
              </a:rPr>
              <a:t>Analysis allows you to explore data with drag and drop.</a:t>
            </a:r>
            <a:endParaRPr lang="en-US" sz="2800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40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Analysis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228600" y="863600"/>
            <a:ext cx="8382000" cy="2292242"/>
          </a:xfrm>
          <a:prstGeom prst="rect">
            <a:avLst/>
          </a:prstGeom>
        </p:spPr>
        <p:txBody>
          <a:bodyPr/>
          <a:lstStyle/>
          <a:p>
            <a:pPr marL="280988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+mn-lt"/>
              </a:rPr>
              <a:t>Analysis supports popular charts to visualize data.</a:t>
            </a:r>
            <a:endParaRPr lang="en-US" sz="2800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6367463" cy="468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30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Why Business Intelligence</a:t>
            </a:r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685800" y="1219200"/>
            <a:ext cx="6335486" cy="4724400"/>
          </a:xfrm>
          <a:prstGeom prst="rect">
            <a:avLst/>
          </a:prstGeom>
        </p:spPr>
        <p:txBody>
          <a:bodyPr/>
          <a:lstStyle/>
          <a:p>
            <a:pPr marL="280988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+mn-lt"/>
              </a:rPr>
              <a:t>ERP </a:t>
            </a:r>
            <a:r>
              <a:rPr lang="en-US" sz="2800" kern="0" dirty="0">
                <a:solidFill>
                  <a:srgbClr val="002060"/>
                </a:solidFill>
                <a:latin typeface="+mn-lt"/>
              </a:rPr>
              <a:t>helps you operate your business</a:t>
            </a: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2060"/>
                </a:solidFill>
                <a:latin typeface="+mn-lt"/>
              </a:rPr>
              <a:t>Business transaction management.</a:t>
            </a: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2060"/>
                </a:solidFill>
                <a:latin typeface="+mn-lt"/>
              </a:rPr>
              <a:t>Operational reporting.</a:t>
            </a:r>
          </a:p>
          <a:p>
            <a:pPr marL="280988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+mn-lt"/>
              </a:rPr>
              <a:t>ERP + BI </a:t>
            </a:r>
            <a:r>
              <a:rPr lang="en-US" sz="2800" kern="0" dirty="0">
                <a:solidFill>
                  <a:srgbClr val="002060"/>
                </a:solidFill>
                <a:latin typeface="+mn-lt"/>
              </a:rPr>
              <a:t>helps you measure and understand your performance.</a:t>
            </a: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2060"/>
                </a:solidFill>
                <a:latin typeface="+mn-lt"/>
              </a:rPr>
              <a:t>Key indicators to measure performance.</a:t>
            </a: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2060"/>
                </a:solidFill>
                <a:latin typeface="+mn-lt"/>
              </a:rPr>
              <a:t>Historical analysis with emphasis on trends.</a:t>
            </a: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2060"/>
                </a:solidFill>
                <a:latin typeface="+mn-lt"/>
              </a:rPr>
              <a:t>Looking at data from different points of view. </a:t>
            </a: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Picture 2" descr="C:\ErpBI-Pentaho-PostBooks-1.4.3\biserver-ce\pentaho-solutions\system\pentaho-cdf\erpbi\styles\images\icon-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38350"/>
            <a:ext cx="9144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ErpBI-Pentaho-PostBooks-1.4.3\biserver-ce\pentaho-solutions\system\pentaho-cdf\erpbi\styles\images\icon-prof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4038600"/>
            <a:ext cx="835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</a:t>
            </a:r>
            <a:r>
              <a:rPr lang="en-US" sz="3200" dirty="0" smtClean="0"/>
              <a:t>BI Helps Improve Performance</a:t>
            </a:r>
            <a:endParaRPr lang="en-US" sz="320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1066800" y="1371600"/>
            <a:ext cx="7326086" cy="4724400"/>
          </a:xfrm>
          <a:prstGeom prst="rect">
            <a:avLst/>
          </a:prstGeom>
        </p:spPr>
        <p:txBody>
          <a:bodyPr/>
          <a:lstStyle/>
          <a:p>
            <a:pPr marL="280988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+mn-lt"/>
              </a:rPr>
              <a:t>Revenue Enhancement</a:t>
            </a:r>
            <a:endParaRPr lang="en-US" sz="2800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2060"/>
                </a:solidFill>
                <a:latin typeface="+mn-lt"/>
              </a:rPr>
              <a:t>The right opportunities, customers products, territoroes, partners, etc.</a:t>
            </a:r>
            <a:endParaRPr lang="en-US" kern="0" dirty="0">
              <a:solidFill>
                <a:srgbClr val="002060"/>
              </a:solidFill>
              <a:latin typeface="+mn-lt"/>
            </a:endParaRPr>
          </a:p>
          <a:p>
            <a:pPr marL="280988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+mn-lt"/>
              </a:rPr>
              <a:t>Efficiency</a:t>
            </a:r>
            <a:endParaRPr lang="en-US" sz="2800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2060"/>
                </a:solidFill>
                <a:latin typeface="+mn-lt"/>
              </a:rPr>
              <a:t>Sales pipeline time and volume.</a:t>
            </a:r>
            <a:endParaRPr lang="en-US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2060"/>
                </a:solidFill>
                <a:latin typeface="+mn-lt"/>
              </a:rPr>
              <a:t>Order fullfillment.</a:t>
            </a:r>
            <a:endParaRPr lang="en-US" kern="0" dirty="0">
              <a:solidFill>
                <a:srgbClr val="002060"/>
              </a:solidFill>
              <a:latin typeface="+mn-lt"/>
            </a:endParaRPr>
          </a:p>
          <a:p>
            <a:pPr marL="280988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r>
              <a:rPr lang="en-US" sz="2800" kern="0" dirty="0" smtClean="0">
                <a:solidFill>
                  <a:srgbClr val="002060"/>
                </a:solidFill>
                <a:latin typeface="+mn-lt"/>
              </a:rPr>
              <a:t>Cost Reduction</a:t>
            </a:r>
            <a:endParaRPr lang="en-US" sz="2800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002060"/>
                </a:solidFill>
                <a:latin typeface="+mn-lt"/>
              </a:rPr>
              <a:t>Cost &amp; margin analysis of customers, products, territories, etc.</a:t>
            </a:r>
            <a:endParaRPr lang="en-US" kern="0" dirty="0">
              <a:solidFill>
                <a:srgbClr val="002060"/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738188" lvl="1" indent="-280988" eaLnBrk="0" hangingPunct="0">
              <a:spcBef>
                <a:spcPct val="60000"/>
              </a:spcBef>
              <a:buClr>
                <a:schemeClr val="hlink"/>
              </a:buClr>
              <a:buSzPct val="115000"/>
              <a:defRPr/>
            </a:pPr>
            <a:endParaRPr lang="en-US" sz="2000" kern="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52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xTuple BI</a:t>
            </a:r>
            <a:endParaRPr lang="en-US" dirty="0"/>
          </a:p>
        </p:txBody>
      </p:sp>
      <p:pic>
        <p:nvPicPr>
          <p:cNvPr id="4" name="Picture 4" descr="C:\Documents and Settings\jgunderson\Local Settings\Temporary Internet Files\Content.IE5\P4X7WX2B\MCj04260500000[1].wmf"/>
          <p:cNvPicPr>
            <a:picLocks noChangeAspect="1" noChangeArrowheads="1"/>
          </p:cNvPicPr>
          <p:nvPr/>
        </p:nvPicPr>
        <p:blipFill>
          <a:blip r:embed="rId2">
            <a:lum brigh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74" y="3435747"/>
            <a:ext cx="996156" cy="99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00853" y="4007958"/>
            <a:ext cx="1442630" cy="0"/>
          </a:xfrm>
          <a:prstGeom prst="straightConnector1">
            <a:avLst/>
          </a:prstGeom>
          <a:ln w="44450">
            <a:solidFill>
              <a:schemeClr val="accent6">
                <a:lumMod val="75000"/>
                <a:alpha val="22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28" y="3462337"/>
            <a:ext cx="21050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37753" y="4451010"/>
            <a:ext cx="2085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xTuple Server &amp; BI Server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7315200" y="2321322"/>
            <a:ext cx="762000" cy="1114425"/>
          </a:xfrm>
          <a:prstGeom prst="flowChartMagneticDisk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942150" y="3124200"/>
            <a:ext cx="1068250" cy="633778"/>
          </a:xfrm>
          <a:prstGeom prst="straightConnector1">
            <a:avLst/>
          </a:prstGeom>
          <a:ln w="44450">
            <a:solidFill>
              <a:schemeClr val="accent6">
                <a:lumMod val="75000"/>
                <a:alpha val="22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10142" y="3589062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28" y="1082920"/>
            <a:ext cx="2379147" cy="20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530585" y="1905000"/>
            <a:ext cx="3479815" cy="973534"/>
          </a:xfrm>
          <a:prstGeom prst="straightConnector1">
            <a:avLst/>
          </a:prstGeom>
          <a:ln w="44450">
            <a:solidFill>
              <a:schemeClr val="accent6">
                <a:lumMod val="75000"/>
                <a:alpha val="22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xTuple BI</a:t>
            </a:r>
            <a:endParaRPr lang="en-US" dirty="0"/>
          </a:p>
        </p:txBody>
      </p:sp>
      <p:pic>
        <p:nvPicPr>
          <p:cNvPr id="4" name="Picture 4" descr="C:\Documents and Settings\jgunderson\Local Settings\Temporary Internet Files\Content.IE5\P4X7WX2B\MCj04260500000[1].wmf"/>
          <p:cNvPicPr>
            <a:picLocks noChangeAspect="1" noChangeArrowheads="1"/>
          </p:cNvPicPr>
          <p:nvPr/>
        </p:nvPicPr>
        <p:blipFill>
          <a:blip r:embed="rId2">
            <a:lum brigh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74" y="3435747"/>
            <a:ext cx="996156" cy="99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00853" y="4007958"/>
            <a:ext cx="1442630" cy="0"/>
          </a:xfrm>
          <a:prstGeom prst="straightConnector1">
            <a:avLst/>
          </a:prstGeom>
          <a:ln w="44450">
            <a:solidFill>
              <a:schemeClr val="accent6">
                <a:lumMod val="75000"/>
                <a:alpha val="22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28" y="3462337"/>
            <a:ext cx="21050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37753" y="4451010"/>
            <a:ext cx="2085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xTuple and BI Server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7315200" y="2321322"/>
            <a:ext cx="762000" cy="1114425"/>
          </a:xfrm>
          <a:prstGeom prst="flowChartMagneticDisk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942150" y="3124200"/>
            <a:ext cx="1068250" cy="633778"/>
          </a:xfrm>
          <a:prstGeom prst="straightConnector1">
            <a:avLst/>
          </a:prstGeom>
          <a:ln w="44450">
            <a:solidFill>
              <a:schemeClr val="accent6">
                <a:lumMod val="75000"/>
                <a:alpha val="22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10142" y="3589062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28" y="1082920"/>
            <a:ext cx="2379147" cy="204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530585" y="1905000"/>
            <a:ext cx="3479815" cy="973534"/>
          </a:xfrm>
          <a:prstGeom prst="straightConnector1">
            <a:avLst/>
          </a:prstGeom>
          <a:ln w="44450">
            <a:solidFill>
              <a:schemeClr val="accent6">
                <a:lumMod val="75000"/>
                <a:alpha val="22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7" descr="Rubik's Cube by Rfc1394 - The standard, unscrambled (solved) Rubik's Cube, on 3-sides, as an SVG image.  You have a choice of the red/white/blue or yellow/green/cyan images, or both together.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83" y="4700882"/>
            <a:ext cx="1574717" cy="7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38207" y="5488241"/>
            <a:ext cx="76655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 smtClean="0"/>
              <a:t>orders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760444" y="5487378"/>
            <a:ext cx="135806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 smtClean="0"/>
              <a:t>opportunities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316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Fast ad-hoc analysis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Scalable to large databases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Supports historical analysis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Emphasis on Key Performance Indicators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Support analysis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Cubes record a single “Fact” </a:t>
            </a:r>
            <a:r>
              <a:rPr lang="en-US" dirty="0" smtClean="0"/>
              <a:t>type</a:t>
            </a:r>
          </a:p>
          <a:p>
            <a:pPr lvl="1"/>
            <a:r>
              <a:rPr lang="en-US" dirty="0"/>
              <a:t>Sales order line </a:t>
            </a:r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Opportunity</a:t>
            </a:r>
          </a:p>
          <a:p>
            <a:r>
              <a:rPr lang="en-US" dirty="0"/>
              <a:t>Facts have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Sales amount</a:t>
            </a:r>
          </a:p>
          <a:p>
            <a:pPr lvl="1"/>
            <a:r>
              <a:rPr lang="en-US" dirty="0" smtClean="0"/>
              <a:t>Opportunity probability</a:t>
            </a:r>
            <a:endParaRPr lang="en-US" dirty="0"/>
          </a:p>
          <a:p>
            <a:r>
              <a:rPr lang="en-US" dirty="0"/>
              <a:t>Facts are organized by </a:t>
            </a:r>
            <a:r>
              <a:rPr lang="en-US" dirty="0" smtClean="0"/>
              <a:t>dimensions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Shipment Cube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839913" y="4397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Wing support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363913" y="4397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87913" y="4397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222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11913" y="4397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839913" y="4092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prop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363913" y="4092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1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887913" y="4092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8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411913" y="4092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5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839913" y="3787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Engine mount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3363913" y="3787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24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887913" y="3787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411913" y="3787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50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839913" y="3482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Wing Flap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3363913" y="3482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4887913" y="3482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300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6411913" y="3482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1839913" y="3178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Rudder</a:t>
            </a: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3363913" y="3178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20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4887913" y="3178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6411913" y="3178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4</a:t>
            </a: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1839913" y="2873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en-US" sz="1200" smtClean="0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3363913" y="2873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Chicago, Bldg 1</a:t>
            </a: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4887913" y="2873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New York, Bldg 3</a:t>
            </a: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6411913" y="2873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Phoenix, Bldg 2</a:t>
            </a: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1763713" y="4473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Wing support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3287713" y="4473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811713" y="4473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222</a:t>
            </a:r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6335713" y="4473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1763713" y="4168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prop</a:t>
            </a:r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3287713" y="4168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1</a:t>
            </a:r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>
            <a:off x="4811713" y="4168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8</a:t>
            </a:r>
          </a:p>
        </p:txBody>
      </p:sp>
      <p:sp>
        <p:nvSpPr>
          <p:cNvPr id="35" name="AutoShape 35"/>
          <p:cNvSpPr>
            <a:spLocks noChangeArrowheads="1"/>
          </p:cNvSpPr>
          <p:nvPr/>
        </p:nvSpPr>
        <p:spPr bwMode="auto">
          <a:xfrm>
            <a:off x="6335713" y="4168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5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1763713" y="3863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Engine mount</a:t>
            </a:r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3287713" y="3863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24</a:t>
            </a:r>
          </a:p>
        </p:txBody>
      </p:sp>
      <p:sp>
        <p:nvSpPr>
          <p:cNvPr id="38" name="AutoShape 38"/>
          <p:cNvSpPr>
            <a:spLocks noChangeArrowheads="1"/>
          </p:cNvSpPr>
          <p:nvPr/>
        </p:nvSpPr>
        <p:spPr bwMode="auto">
          <a:xfrm>
            <a:off x="4811713" y="3863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auto">
          <a:xfrm>
            <a:off x="6335713" y="3863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50</a:t>
            </a: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1763713" y="3559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Wing Flap</a:t>
            </a: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3287713" y="3559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4811713" y="3559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300</a:t>
            </a:r>
          </a:p>
        </p:txBody>
      </p:sp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6335713" y="3559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44" name="AutoShape 44"/>
          <p:cNvSpPr>
            <a:spLocks noChangeArrowheads="1"/>
          </p:cNvSpPr>
          <p:nvPr/>
        </p:nvSpPr>
        <p:spPr bwMode="auto">
          <a:xfrm>
            <a:off x="1763713" y="3254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Rudder</a:t>
            </a:r>
          </a:p>
        </p:txBody>
      </p:sp>
      <p:sp>
        <p:nvSpPr>
          <p:cNvPr id="45" name="AutoShape 45"/>
          <p:cNvSpPr>
            <a:spLocks noChangeArrowheads="1"/>
          </p:cNvSpPr>
          <p:nvPr/>
        </p:nvSpPr>
        <p:spPr bwMode="auto">
          <a:xfrm>
            <a:off x="3287713" y="3254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20</a:t>
            </a:r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>
            <a:off x="4811713" y="3254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47" name="AutoShape 47"/>
          <p:cNvSpPr>
            <a:spLocks noChangeArrowheads="1"/>
          </p:cNvSpPr>
          <p:nvPr/>
        </p:nvSpPr>
        <p:spPr bwMode="auto">
          <a:xfrm>
            <a:off x="6335713" y="3254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4</a:t>
            </a: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1763713" y="2949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en-US" sz="1200" smtClean="0"/>
          </a:p>
        </p:txBody>
      </p:sp>
      <p:sp>
        <p:nvSpPr>
          <p:cNvPr id="49" name="AutoShape 49"/>
          <p:cNvSpPr>
            <a:spLocks noChangeArrowheads="1"/>
          </p:cNvSpPr>
          <p:nvPr/>
        </p:nvSpPr>
        <p:spPr bwMode="auto">
          <a:xfrm>
            <a:off x="3287713" y="2949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Chicago, Bldg 1</a:t>
            </a:r>
          </a:p>
        </p:txBody>
      </p:sp>
      <p:sp>
        <p:nvSpPr>
          <p:cNvPr id="50" name="AutoShape 50"/>
          <p:cNvSpPr>
            <a:spLocks noChangeArrowheads="1"/>
          </p:cNvSpPr>
          <p:nvPr/>
        </p:nvSpPr>
        <p:spPr bwMode="auto">
          <a:xfrm>
            <a:off x="4811713" y="2949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New York, Bldg 3</a:t>
            </a:r>
          </a:p>
        </p:txBody>
      </p:sp>
      <p:sp>
        <p:nvSpPr>
          <p:cNvPr id="51" name="AutoShape 51"/>
          <p:cNvSpPr>
            <a:spLocks noChangeArrowheads="1"/>
          </p:cNvSpPr>
          <p:nvPr/>
        </p:nvSpPr>
        <p:spPr bwMode="auto">
          <a:xfrm>
            <a:off x="6335713" y="2949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Phoenix, Bldg 2</a:t>
            </a:r>
          </a:p>
        </p:txBody>
      </p:sp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1687513" y="4549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Wing support</a:t>
            </a:r>
          </a:p>
        </p:txBody>
      </p:sp>
      <p:sp>
        <p:nvSpPr>
          <p:cNvPr id="53" name="AutoShape 53"/>
          <p:cNvSpPr>
            <a:spLocks noChangeArrowheads="1"/>
          </p:cNvSpPr>
          <p:nvPr/>
        </p:nvSpPr>
        <p:spPr bwMode="auto">
          <a:xfrm>
            <a:off x="3211513" y="4549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54" name="AutoShape 54"/>
          <p:cNvSpPr>
            <a:spLocks noChangeArrowheads="1"/>
          </p:cNvSpPr>
          <p:nvPr/>
        </p:nvSpPr>
        <p:spPr bwMode="auto">
          <a:xfrm>
            <a:off x="4735513" y="4549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222</a:t>
            </a:r>
          </a:p>
        </p:txBody>
      </p:sp>
      <p:sp>
        <p:nvSpPr>
          <p:cNvPr id="55" name="AutoShape 55"/>
          <p:cNvSpPr>
            <a:spLocks noChangeArrowheads="1"/>
          </p:cNvSpPr>
          <p:nvPr/>
        </p:nvSpPr>
        <p:spPr bwMode="auto">
          <a:xfrm>
            <a:off x="6259513" y="4549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56" name="AutoShape 56"/>
          <p:cNvSpPr>
            <a:spLocks noChangeArrowheads="1"/>
          </p:cNvSpPr>
          <p:nvPr/>
        </p:nvSpPr>
        <p:spPr bwMode="auto">
          <a:xfrm>
            <a:off x="1687513" y="4244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prop</a:t>
            </a:r>
          </a:p>
        </p:txBody>
      </p:sp>
      <p:sp>
        <p:nvSpPr>
          <p:cNvPr id="57" name="AutoShape 57"/>
          <p:cNvSpPr>
            <a:spLocks noChangeArrowheads="1"/>
          </p:cNvSpPr>
          <p:nvPr/>
        </p:nvSpPr>
        <p:spPr bwMode="auto">
          <a:xfrm>
            <a:off x="3211513" y="4244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1</a:t>
            </a:r>
          </a:p>
        </p:txBody>
      </p:sp>
      <p:sp>
        <p:nvSpPr>
          <p:cNvPr id="58" name="AutoShape 58"/>
          <p:cNvSpPr>
            <a:spLocks noChangeArrowheads="1"/>
          </p:cNvSpPr>
          <p:nvPr/>
        </p:nvSpPr>
        <p:spPr bwMode="auto">
          <a:xfrm>
            <a:off x="4735513" y="4244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8</a:t>
            </a:r>
          </a:p>
        </p:txBody>
      </p:sp>
      <p:sp>
        <p:nvSpPr>
          <p:cNvPr id="59" name="AutoShape 59"/>
          <p:cNvSpPr>
            <a:spLocks noChangeArrowheads="1"/>
          </p:cNvSpPr>
          <p:nvPr/>
        </p:nvSpPr>
        <p:spPr bwMode="auto">
          <a:xfrm>
            <a:off x="6259513" y="4244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5</a:t>
            </a:r>
          </a:p>
        </p:txBody>
      </p:sp>
      <p:sp>
        <p:nvSpPr>
          <p:cNvPr id="60" name="AutoShape 60"/>
          <p:cNvSpPr>
            <a:spLocks noChangeArrowheads="1"/>
          </p:cNvSpPr>
          <p:nvPr/>
        </p:nvSpPr>
        <p:spPr bwMode="auto">
          <a:xfrm>
            <a:off x="1687513" y="3940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Engine mount</a:t>
            </a:r>
          </a:p>
        </p:txBody>
      </p:sp>
      <p:sp>
        <p:nvSpPr>
          <p:cNvPr id="61" name="AutoShape 61"/>
          <p:cNvSpPr>
            <a:spLocks noChangeArrowheads="1"/>
          </p:cNvSpPr>
          <p:nvPr/>
        </p:nvSpPr>
        <p:spPr bwMode="auto">
          <a:xfrm>
            <a:off x="3211513" y="3940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24</a:t>
            </a:r>
          </a:p>
        </p:txBody>
      </p:sp>
      <p:sp>
        <p:nvSpPr>
          <p:cNvPr id="62" name="AutoShape 62"/>
          <p:cNvSpPr>
            <a:spLocks noChangeArrowheads="1"/>
          </p:cNvSpPr>
          <p:nvPr/>
        </p:nvSpPr>
        <p:spPr bwMode="auto">
          <a:xfrm>
            <a:off x="4735513" y="3940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63" name="AutoShape 63"/>
          <p:cNvSpPr>
            <a:spLocks noChangeArrowheads="1"/>
          </p:cNvSpPr>
          <p:nvPr/>
        </p:nvSpPr>
        <p:spPr bwMode="auto">
          <a:xfrm>
            <a:off x="6259513" y="3940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50</a:t>
            </a:r>
          </a:p>
        </p:txBody>
      </p:sp>
      <p:sp>
        <p:nvSpPr>
          <p:cNvPr id="64" name="AutoShape 64"/>
          <p:cNvSpPr>
            <a:spLocks noChangeArrowheads="1"/>
          </p:cNvSpPr>
          <p:nvPr/>
        </p:nvSpPr>
        <p:spPr bwMode="auto">
          <a:xfrm>
            <a:off x="1687513" y="3635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Wing Flap</a:t>
            </a:r>
          </a:p>
        </p:txBody>
      </p:sp>
      <p:sp>
        <p:nvSpPr>
          <p:cNvPr id="65" name="AutoShape 65"/>
          <p:cNvSpPr>
            <a:spLocks noChangeArrowheads="1"/>
          </p:cNvSpPr>
          <p:nvPr/>
        </p:nvSpPr>
        <p:spPr bwMode="auto">
          <a:xfrm>
            <a:off x="3211513" y="3635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66" name="AutoShape 66"/>
          <p:cNvSpPr>
            <a:spLocks noChangeArrowheads="1"/>
          </p:cNvSpPr>
          <p:nvPr/>
        </p:nvSpPr>
        <p:spPr bwMode="auto">
          <a:xfrm>
            <a:off x="4735513" y="3635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300</a:t>
            </a:r>
          </a:p>
        </p:txBody>
      </p:sp>
      <p:sp>
        <p:nvSpPr>
          <p:cNvPr id="67" name="AutoShape 67"/>
          <p:cNvSpPr>
            <a:spLocks noChangeArrowheads="1"/>
          </p:cNvSpPr>
          <p:nvPr/>
        </p:nvSpPr>
        <p:spPr bwMode="auto">
          <a:xfrm>
            <a:off x="6259513" y="3635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68" name="AutoShape 68"/>
          <p:cNvSpPr>
            <a:spLocks noChangeArrowheads="1"/>
          </p:cNvSpPr>
          <p:nvPr/>
        </p:nvSpPr>
        <p:spPr bwMode="auto">
          <a:xfrm>
            <a:off x="1687513" y="3330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Rudder</a:t>
            </a:r>
          </a:p>
        </p:txBody>
      </p:sp>
      <p:sp>
        <p:nvSpPr>
          <p:cNvPr id="69" name="AutoShape 69"/>
          <p:cNvSpPr>
            <a:spLocks noChangeArrowheads="1"/>
          </p:cNvSpPr>
          <p:nvPr/>
        </p:nvSpPr>
        <p:spPr bwMode="auto">
          <a:xfrm>
            <a:off x="3211513" y="3330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20</a:t>
            </a:r>
          </a:p>
        </p:txBody>
      </p:sp>
      <p:sp>
        <p:nvSpPr>
          <p:cNvPr id="70" name="AutoShape 70"/>
          <p:cNvSpPr>
            <a:spLocks noChangeArrowheads="1"/>
          </p:cNvSpPr>
          <p:nvPr/>
        </p:nvSpPr>
        <p:spPr bwMode="auto">
          <a:xfrm>
            <a:off x="4735513" y="3330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71" name="AutoShape 71"/>
          <p:cNvSpPr>
            <a:spLocks noChangeArrowheads="1"/>
          </p:cNvSpPr>
          <p:nvPr/>
        </p:nvSpPr>
        <p:spPr bwMode="auto">
          <a:xfrm>
            <a:off x="6259513" y="3330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4</a:t>
            </a:r>
          </a:p>
        </p:txBody>
      </p:sp>
      <p:sp>
        <p:nvSpPr>
          <p:cNvPr id="72" name="AutoShape 72"/>
          <p:cNvSpPr>
            <a:spLocks noChangeArrowheads="1"/>
          </p:cNvSpPr>
          <p:nvPr/>
        </p:nvSpPr>
        <p:spPr bwMode="auto">
          <a:xfrm>
            <a:off x="1687513" y="3025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en-US" sz="1200" smtClean="0"/>
          </a:p>
        </p:txBody>
      </p:sp>
      <p:sp>
        <p:nvSpPr>
          <p:cNvPr id="73" name="AutoShape 73"/>
          <p:cNvSpPr>
            <a:spLocks noChangeArrowheads="1"/>
          </p:cNvSpPr>
          <p:nvPr/>
        </p:nvSpPr>
        <p:spPr bwMode="auto">
          <a:xfrm>
            <a:off x="3211513" y="3025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Chicago, Bldg 1</a:t>
            </a:r>
          </a:p>
        </p:txBody>
      </p:sp>
      <p:sp>
        <p:nvSpPr>
          <p:cNvPr id="74" name="AutoShape 74"/>
          <p:cNvSpPr>
            <a:spLocks noChangeArrowheads="1"/>
          </p:cNvSpPr>
          <p:nvPr/>
        </p:nvSpPr>
        <p:spPr bwMode="auto">
          <a:xfrm>
            <a:off x="4735513" y="3025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New York, Bldg 3</a:t>
            </a:r>
          </a:p>
        </p:txBody>
      </p:sp>
      <p:sp>
        <p:nvSpPr>
          <p:cNvPr id="75" name="AutoShape 75"/>
          <p:cNvSpPr>
            <a:spLocks noChangeArrowheads="1"/>
          </p:cNvSpPr>
          <p:nvPr/>
        </p:nvSpPr>
        <p:spPr bwMode="auto">
          <a:xfrm>
            <a:off x="6259513" y="3025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Phoenix, Bldg 2</a:t>
            </a:r>
          </a:p>
        </p:txBody>
      </p:sp>
      <p:sp>
        <p:nvSpPr>
          <p:cNvPr id="76" name="AutoShape 76"/>
          <p:cNvSpPr>
            <a:spLocks noChangeArrowheads="1"/>
          </p:cNvSpPr>
          <p:nvPr/>
        </p:nvSpPr>
        <p:spPr bwMode="auto">
          <a:xfrm>
            <a:off x="1611313" y="4625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 smtClean="0"/>
              <a:t>Wing support</a:t>
            </a:r>
          </a:p>
        </p:txBody>
      </p:sp>
      <p:sp>
        <p:nvSpPr>
          <p:cNvPr id="77" name="AutoShape 77"/>
          <p:cNvSpPr>
            <a:spLocks noChangeArrowheads="1"/>
          </p:cNvSpPr>
          <p:nvPr/>
        </p:nvSpPr>
        <p:spPr bwMode="auto">
          <a:xfrm>
            <a:off x="3135313" y="4625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78" name="AutoShape 78"/>
          <p:cNvSpPr>
            <a:spLocks noChangeArrowheads="1"/>
          </p:cNvSpPr>
          <p:nvPr/>
        </p:nvSpPr>
        <p:spPr bwMode="auto">
          <a:xfrm>
            <a:off x="4659313" y="4625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222</a:t>
            </a:r>
          </a:p>
        </p:txBody>
      </p:sp>
      <p:sp>
        <p:nvSpPr>
          <p:cNvPr id="79" name="AutoShape 79"/>
          <p:cNvSpPr>
            <a:spLocks noChangeArrowheads="1"/>
          </p:cNvSpPr>
          <p:nvPr/>
        </p:nvSpPr>
        <p:spPr bwMode="auto">
          <a:xfrm>
            <a:off x="6183313" y="4625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1611313" y="4321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 smtClean="0"/>
              <a:t>Prop</a:t>
            </a:r>
          </a:p>
        </p:txBody>
      </p:sp>
      <p:sp>
        <p:nvSpPr>
          <p:cNvPr id="81" name="AutoShape 81"/>
          <p:cNvSpPr>
            <a:spLocks noChangeArrowheads="1"/>
          </p:cNvSpPr>
          <p:nvPr/>
        </p:nvSpPr>
        <p:spPr bwMode="auto">
          <a:xfrm>
            <a:off x="3135313" y="4321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1</a:t>
            </a:r>
          </a:p>
        </p:txBody>
      </p:sp>
      <p:sp>
        <p:nvSpPr>
          <p:cNvPr id="82" name="AutoShape 82"/>
          <p:cNvSpPr>
            <a:spLocks noChangeArrowheads="1"/>
          </p:cNvSpPr>
          <p:nvPr/>
        </p:nvSpPr>
        <p:spPr bwMode="auto">
          <a:xfrm>
            <a:off x="4659313" y="4321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8</a:t>
            </a:r>
          </a:p>
        </p:txBody>
      </p:sp>
      <p:sp>
        <p:nvSpPr>
          <p:cNvPr id="83" name="AutoShape 83"/>
          <p:cNvSpPr>
            <a:spLocks noChangeArrowheads="1"/>
          </p:cNvSpPr>
          <p:nvPr/>
        </p:nvSpPr>
        <p:spPr bwMode="auto">
          <a:xfrm>
            <a:off x="6183313" y="43211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5</a:t>
            </a:r>
          </a:p>
        </p:txBody>
      </p:sp>
      <p:sp>
        <p:nvSpPr>
          <p:cNvPr id="84" name="AutoShape 84"/>
          <p:cNvSpPr>
            <a:spLocks noChangeArrowheads="1"/>
          </p:cNvSpPr>
          <p:nvPr/>
        </p:nvSpPr>
        <p:spPr bwMode="auto">
          <a:xfrm>
            <a:off x="1611313" y="4016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smtClean="0"/>
              <a:t>Engine mount</a:t>
            </a:r>
          </a:p>
        </p:txBody>
      </p:sp>
      <p:sp>
        <p:nvSpPr>
          <p:cNvPr id="85" name="AutoShape 85"/>
          <p:cNvSpPr>
            <a:spLocks noChangeArrowheads="1"/>
          </p:cNvSpPr>
          <p:nvPr/>
        </p:nvSpPr>
        <p:spPr bwMode="auto">
          <a:xfrm>
            <a:off x="3135313" y="4016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24</a:t>
            </a:r>
          </a:p>
        </p:txBody>
      </p:sp>
      <p:sp>
        <p:nvSpPr>
          <p:cNvPr id="86" name="AutoShape 86"/>
          <p:cNvSpPr>
            <a:spLocks noChangeArrowheads="1"/>
          </p:cNvSpPr>
          <p:nvPr/>
        </p:nvSpPr>
        <p:spPr bwMode="auto">
          <a:xfrm>
            <a:off x="4659313" y="4016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87" name="AutoShape 87"/>
          <p:cNvSpPr>
            <a:spLocks noChangeArrowheads="1"/>
          </p:cNvSpPr>
          <p:nvPr/>
        </p:nvSpPr>
        <p:spPr bwMode="auto">
          <a:xfrm>
            <a:off x="6183313" y="40163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50</a:t>
            </a:r>
          </a:p>
        </p:txBody>
      </p:sp>
      <p:sp>
        <p:nvSpPr>
          <p:cNvPr id="88" name="AutoShape 88"/>
          <p:cNvSpPr>
            <a:spLocks noChangeArrowheads="1"/>
          </p:cNvSpPr>
          <p:nvPr/>
        </p:nvSpPr>
        <p:spPr bwMode="auto">
          <a:xfrm>
            <a:off x="1611313" y="3711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smtClean="0"/>
              <a:t>Wing Flap</a:t>
            </a:r>
          </a:p>
        </p:txBody>
      </p:sp>
      <p:sp>
        <p:nvSpPr>
          <p:cNvPr id="89" name="AutoShape 89"/>
          <p:cNvSpPr>
            <a:spLocks noChangeArrowheads="1"/>
          </p:cNvSpPr>
          <p:nvPr/>
        </p:nvSpPr>
        <p:spPr bwMode="auto">
          <a:xfrm>
            <a:off x="3135313" y="3711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90" name="AutoShape 90"/>
          <p:cNvSpPr>
            <a:spLocks noChangeArrowheads="1"/>
          </p:cNvSpPr>
          <p:nvPr/>
        </p:nvSpPr>
        <p:spPr bwMode="auto">
          <a:xfrm>
            <a:off x="4659313" y="3711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300</a:t>
            </a:r>
          </a:p>
        </p:txBody>
      </p:sp>
      <p:sp>
        <p:nvSpPr>
          <p:cNvPr id="91" name="AutoShape 91"/>
          <p:cNvSpPr>
            <a:spLocks noChangeArrowheads="1"/>
          </p:cNvSpPr>
          <p:nvPr/>
        </p:nvSpPr>
        <p:spPr bwMode="auto">
          <a:xfrm>
            <a:off x="6183313" y="37115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92" name="AutoShape 92"/>
          <p:cNvSpPr>
            <a:spLocks noChangeArrowheads="1"/>
          </p:cNvSpPr>
          <p:nvPr/>
        </p:nvSpPr>
        <p:spPr bwMode="auto">
          <a:xfrm>
            <a:off x="1611313" y="3406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 smtClean="0"/>
              <a:t>Rudder</a:t>
            </a:r>
          </a:p>
        </p:txBody>
      </p:sp>
      <p:sp>
        <p:nvSpPr>
          <p:cNvPr id="93" name="AutoShape 93"/>
          <p:cNvSpPr>
            <a:spLocks noChangeArrowheads="1"/>
          </p:cNvSpPr>
          <p:nvPr/>
        </p:nvSpPr>
        <p:spPr bwMode="auto">
          <a:xfrm>
            <a:off x="3135313" y="3406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20</a:t>
            </a:r>
          </a:p>
        </p:txBody>
      </p:sp>
      <p:sp>
        <p:nvSpPr>
          <p:cNvPr id="94" name="AutoShape 94"/>
          <p:cNvSpPr>
            <a:spLocks noChangeArrowheads="1"/>
          </p:cNvSpPr>
          <p:nvPr/>
        </p:nvSpPr>
        <p:spPr bwMode="auto">
          <a:xfrm>
            <a:off x="4659313" y="3406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0</a:t>
            </a:r>
          </a:p>
        </p:txBody>
      </p:sp>
      <p:sp>
        <p:nvSpPr>
          <p:cNvPr id="95" name="AutoShape 95"/>
          <p:cNvSpPr>
            <a:spLocks noChangeArrowheads="1"/>
          </p:cNvSpPr>
          <p:nvPr/>
        </p:nvSpPr>
        <p:spPr bwMode="auto">
          <a:xfrm>
            <a:off x="6183313" y="34067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/>
              <a:t>4</a:t>
            </a:r>
          </a:p>
        </p:txBody>
      </p:sp>
      <p:sp>
        <p:nvSpPr>
          <p:cNvPr id="96" name="AutoShape 96"/>
          <p:cNvSpPr>
            <a:spLocks noChangeArrowheads="1"/>
          </p:cNvSpPr>
          <p:nvPr/>
        </p:nvSpPr>
        <p:spPr bwMode="auto">
          <a:xfrm>
            <a:off x="1611313" y="3101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en-US" sz="1200" smtClean="0"/>
          </a:p>
        </p:txBody>
      </p:sp>
      <p:sp>
        <p:nvSpPr>
          <p:cNvPr id="97" name="AutoShape 97"/>
          <p:cNvSpPr>
            <a:spLocks noChangeArrowheads="1"/>
          </p:cNvSpPr>
          <p:nvPr/>
        </p:nvSpPr>
        <p:spPr bwMode="auto">
          <a:xfrm>
            <a:off x="3135313" y="3101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 smtClean="0"/>
              <a:t>Chicago</a:t>
            </a:r>
          </a:p>
        </p:txBody>
      </p:sp>
      <p:sp>
        <p:nvSpPr>
          <p:cNvPr id="98" name="AutoShape 98"/>
          <p:cNvSpPr>
            <a:spLocks noChangeArrowheads="1"/>
          </p:cNvSpPr>
          <p:nvPr/>
        </p:nvSpPr>
        <p:spPr bwMode="auto">
          <a:xfrm>
            <a:off x="4659313" y="3101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 smtClean="0"/>
              <a:t>New York</a:t>
            </a:r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6183313" y="3101975"/>
            <a:ext cx="1676400" cy="4572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 smtClean="0"/>
              <a:t>Phoenix</a:t>
            </a:r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 flipH="1">
            <a:off x="1306513" y="26447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Text Box 101"/>
          <p:cNvSpPr txBox="1">
            <a:spLocks noChangeArrowheads="1"/>
          </p:cNvSpPr>
          <p:nvPr/>
        </p:nvSpPr>
        <p:spPr bwMode="auto">
          <a:xfrm>
            <a:off x="719138" y="2511425"/>
            <a:ext cx="1130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Gill Sans MT" pitchFamily="-84" charset="0"/>
                <a:ea typeface="ＭＳ Ｐゴシック" pitchFamily="34" charset="-128"/>
                <a:cs typeface="Gill Sans MT" pitchFamily="-84" charset="0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Gill Sans MT" pitchFamily="-84" charset="0"/>
                <a:ea typeface="ＭＳ Ｐゴシック" pitchFamily="34" charset="-128"/>
                <a:cs typeface="Gill Sans MT" pitchFamily="-84" charset="0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Gill Sans MT" pitchFamily="-84" charset="0"/>
                <a:ea typeface="ＭＳ Ｐゴシック" pitchFamily="34" charset="-128"/>
                <a:cs typeface="Gill Sans MT" pitchFamily="-84" charset="0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Gill Sans MT" pitchFamily="-84" charset="0"/>
                <a:ea typeface="ＭＳ Ｐゴシック" pitchFamily="34" charset="-128"/>
                <a:cs typeface="Gill Sans MT" pitchFamily="-84" charset="0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Gill Sans MT" pitchFamily="-84" charset="0"/>
                <a:ea typeface="ＭＳ Ｐゴシック" pitchFamily="34" charset="-128"/>
                <a:cs typeface="Gill Sans MT" pitchFamily="-8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Gill Sans MT" pitchFamily="-84" charset="0"/>
                <a:ea typeface="ＭＳ Ｐゴシック" pitchFamily="34" charset="-128"/>
                <a:cs typeface="Gill Sans MT" pitchFamily="-8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Gill Sans MT" pitchFamily="-84" charset="0"/>
                <a:ea typeface="ＭＳ Ｐゴシック" pitchFamily="34" charset="-128"/>
                <a:cs typeface="Gill Sans MT" pitchFamily="-8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Gill Sans MT" pitchFamily="-84" charset="0"/>
                <a:ea typeface="ＭＳ Ｐゴシック" pitchFamily="34" charset="-128"/>
                <a:cs typeface="Gill Sans MT" pitchFamily="-8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Gill Sans MT" pitchFamily="-84" charset="0"/>
                <a:ea typeface="ＭＳ Ｐゴシック" pitchFamily="34" charset="-128"/>
                <a:cs typeface="Gill Sans MT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              2010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          2011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    2012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97531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87450"/>
            <a:ext cx="4495800" cy="4603750"/>
          </a:xfrm>
        </p:spPr>
        <p:txBody>
          <a:bodyPr/>
          <a:lstStyle/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000" dirty="0" smtClean="0"/>
              <a:t>Opportunity transactions</a:t>
            </a:r>
          </a:p>
          <a:p>
            <a:r>
              <a:rPr lang="en-US" sz="2400" dirty="0" smtClean="0"/>
              <a:t>Opportunity Forecast</a:t>
            </a:r>
            <a:endParaRPr lang="en-US" sz="2400" dirty="0"/>
          </a:p>
          <a:p>
            <a:pPr lvl="1"/>
            <a:r>
              <a:rPr lang="en-US" sz="2000" dirty="0" smtClean="0"/>
              <a:t>Active opportunities by period (sales forecast by time)</a:t>
            </a:r>
          </a:p>
          <a:p>
            <a:r>
              <a:rPr lang="en-US" sz="2400" dirty="0" smtClean="0"/>
              <a:t>Opportunities &amp; Bookings</a:t>
            </a:r>
            <a:endParaRPr lang="en-US" sz="2400" dirty="0"/>
          </a:p>
          <a:p>
            <a:pPr lvl="1"/>
            <a:r>
              <a:rPr lang="en-US" sz="2000" dirty="0" smtClean="0"/>
              <a:t>Opportunity &amp; booking amount by period.</a:t>
            </a:r>
          </a:p>
          <a:p>
            <a:r>
              <a:rPr lang="en-US" sz="2400" dirty="0" smtClean="0"/>
              <a:t>Quotes</a:t>
            </a:r>
            <a:endParaRPr lang="en-US" sz="2400" dirty="0"/>
          </a:p>
          <a:p>
            <a:pPr lvl="1"/>
            <a:r>
              <a:rPr lang="en-US" sz="2000" dirty="0" smtClean="0"/>
              <a:t>Quote transactions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36671" y="1221014"/>
            <a:ext cx="4207329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Lucida Grande" pitchFamily="-84" charset="0"/>
              <a:buChar char="▸"/>
              <a:defRPr sz="3200" kern="1200">
                <a:solidFill>
                  <a:schemeClr val="tx1"/>
                </a:solidFill>
                <a:latin typeface="Arial"/>
                <a:ea typeface="ＭＳ Ｐゴシック" pitchFamily="-112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Lucida Grande" pitchFamily="-84" charset="0"/>
              <a:buChar char="▸"/>
              <a:defRPr sz="2800" kern="1200">
                <a:solidFill>
                  <a:schemeClr val="tx1"/>
                </a:solidFill>
                <a:latin typeface="Arial"/>
                <a:ea typeface="ＭＳ Ｐゴシック" pitchFamily="-112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00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Arial"/>
                <a:ea typeface="ＭＳ Ｐゴシック" pitchFamily="-112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pitchFamily="-112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Lucida Grande" pitchFamily="-84" charset="0"/>
              <a:buChar char="▸"/>
              <a:defRPr sz="2000" kern="1200">
                <a:solidFill>
                  <a:schemeClr val="tx1"/>
                </a:solidFill>
                <a:latin typeface="Arial"/>
                <a:ea typeface="ＭＳ Ｐゴシック" pitchFamily="-112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Bookings</a:t>
            </a:r>
          </a:p>
          <a:p>
            <a:pPr lvl="1"/>
            <a:r>
              <a:rPr lang="en-US" sz="2000" dirty="0" smtClean="0"/>
              <a:t>Booking transactions</a:t>
            </a:r>
          </a:p>
          <a:p>
            <a:r>
              <a:rPr lang="en-US" sz="2400" dirty="0" smtClean="0"/>
              <a:t>Shipments</a:t>
            </a:r>
          </a:p>
          <a:p>
            <a:pPr lvl="1"/>
            <a:r>
              <a:rPr lang="en-US" sz="2000" dirty="0" smtClean="0"/>
              <a:t>Shipment transactions (recording cost and profit)</a:t>
            </a:r>
          </a:p>
          <a:p>
            <a:r>
              <a:rPr lang="en-US" sz="2400" dirty="0" smtClean="0"/>
              <a:t>Shipment Backlog</a:t>
            </a:r>
          </a:p>
          <a:p>
            <a:pPr lvl="1"/>
            <a:r>
              <a:rPr lang="en-US" sz="2000" dirty="0" smtClean="0"/>
              <a:t>Unfulfilled bookings by period.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39038421"/>
      </p:ext>
    </p:extLst>
  </p:cSld>
  <p:clrMapOvr>
    <a:masterClrMapping/>
  </p:clrMapOvr>
</p:sld>
</file>

<file path=ppt/theme/theme1.xml><?xml version="1.0" encoding="utf-8"?>
<a:theme xmlns:a="http://schemas.openxmlformats.org/drawingml/2006/main" name="xTuple_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</TotalTime>
  <Words>416</Words>
  <Application>Microsoft Office PowerPoint</Application>
  <PresentationFormat>On-screen Show (4:3)</PresentationFormat>
  <Paragraphs>166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xTuple_SlideMaster</vt:lpstr>
      <vt:lpstr>xTuple Business Intelligence: Improve your Profitability and Operational Excellence with xTuple Analytics</vt:lpstr>
      <vt:lpstr>Why Business Intelligence</vt:lpstr>
      <vt:lpstr>How BI Helps Improve Performance</vt:lpstr>
      <vt:lpstr>xTuple BI</vt:lpstr>
      <vt:lpstr>xTuple BI</vt:lpstr>
      <vt:lpstr>Analytic Cubes</vt:lpstr>
      <vt:lpstr>Cube Intro</vt:lpstr>
      <vt:lpstr>Shipment Cube</vt:lpstr>
      <vt:lpstr>Subjects</vt:lpstr>
      <vt:lpstr>Demo: Dashboards</vt:lpstr>
      <vt:lpstr>Demo: Charts</vt:lpstr>
      <vt:lpstr>Demo: Analysis</vt:lpstr>
      <vt:lpstr>Demo: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 Hobbs</dc:creator>
  <cp:lastModifiedBy>Jeff</cp:lastModifiedBy>
  <cp:revision>70</cp:revision>
  <dcterms:created xsi:type="dcterms:W3CDTF">2014-03-05T16:13:06Z</dcterms:created>
  <dcterms:modified xsi:type="dcterms:W3CDTF">2014-11-04T14:31:52Z</dcterms:modified>
</cp:coreProperties>
</file>