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85" r:id="rId2"/>
    <p:sldId id="286" r:id="rId3"/>
    <p:sldId id="264" r:id="rId4"/>
    <p:sldId id="257" r:id="rId5"/>
    <p:sldId id="258" r:id="rId6"/>
    <p:sldId id="287" r:id="rId7"/>
    <p:sldId id="259" r:id="rId8"/>
    <p:sldId id="262" r:id="rId9"/>
    <p:sldId id="260" r:id="rId10"/>
    <p:sldId id="261" r:id="rId11"/>
    <p:sldId id="263" r:id="rId12"/>
    <p:sldId id="265" r:id="rId13"/>
    <p:sldId id="266" r:id="rId14"/>
    <p:sldId id="267" r:id="rId15"/>
    <p:sldId id="272" r:id="rId16"/>
    <p:sldId id="269" r:id="rId17"/>
    <p:sldId id="270" r:id="rId18"/>
    <p:sldId id="271" r:id="rId19"/>
    <p:sldId id="273" r:id="rId20"/>
    <p:sldId id="289" r:id="rId21"/>
    <p:sldId id="288"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02D4A-1C20-4596-84C1-83151125CD6A}" v="176" dt="2022-11-05T12:27:22.912"/>
    <p1510:client id="{279D782F-39D2-4A0F-9EEF-498A18ECF39E}" v="62" dt="2022-11-02T22:32:30.443"/>
    <p1510:client id="{299A7830-F9CD-4608-A8E0-619F9ACE2910}" v="812" dt="2022-11-02T13:26:21.204"/>
    <p1510:client id="{2BFCCF5D-ADF8-4908-A570-0D7472335451}" v="1" dt="2022-10-27T11:33:11.488"/>
    <p1510:client id="{382FFFA2-3F2B-4008-AEE5-F19F670F0DF3}" v="252" dt="2022-11-05T13:21:32.702"/>
    <p1510:client id="{75AD94AD-6EC5-43CB-8448-4C48942FC61A}" v="960" dt="2022-10-29T11:58:08.026"/>
    <p1510:client id="{796D774C-B95C-42E2-93EC-56B013E3FE72}" v="1499" dt="2022-10-26T15:33:40.965"/>
    <p1510:client id="{91B91FD4-02A1-47C0-9F16-4676D9DC7A4E}" v="713" dt="2022-10-24T14:18:44.253"/>
    <p1510:client id="{FF653462-1F43-4A79-BC42-62267922CFD3}" v="1" dt="2022-11-05T13:42:44.9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FA5A2-6CAD-4C1A-9C91-23626F633E17}" type="datetimeFigureOut">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9BA0B-DCAA-40A9-9FF4-8F761618799D}" type="slidenum">
              <a:t>‹#›</a:t>
            </a:fld>
            <a:endParaRPr lang="en-US"/>
          </a:p>
        </p:txBody>
      </p:sp>
    </p:spTree>
    <p:extLst>
      <p:ext uri="{BB962C8B-B14F-4D97-AF65-F5344CB8AC3E}">
        <p14:creationId xmlns:p14="http://schemas.microsoft.com/office/powerpoint/2010/main" val="3834704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lt"/>
            </a:endParaRPr>
          </a:p>
          <a:p>
            <a:r>
              <a:rPr lang="en-US" dirty="0">
                <a:cs typeface="Calibri"/>
              </a:rPr>
              <a:t>G</a:t>
            </a:r>
          </a:p>
        </p:txBody>
      </p:sp>
      <p:sp>
        <p:nvSpPr>
          <p:cNvPr id="4" name="Slide Number Placeholder 3"/>
          <p:cNvSpPr>
            <a:spLocks noGrp="1"/>
          </p:cNvSpPr>
          <p:nvPr>
            <p:ph type="sldNum" sz="quarter" idx="5"/>
          </p:nvPr>
        </p:nvSpPr>
        <p:spPr/>
        <p:txBody>
          <a:bodyPr/>
          <a:lstStyle/>
          <a:p>
            <a:fld id="{36B9BA0B-DCAA-40A9-9FF4-8F761618799D}" type="slidenum">
              <a:t>1</a:t>
            </a:fld>
            <a:endParaRPr lang="en-US"/>
          </a:p>
        </p:txBody>
      </p:sp>
    </p:spTree>
    <p:extLst>
      <p:ext uri="{BB962C8B-B14F-4D97-AF65-F5344CB8AC3E}">
        <p14:creationId xmlns:p14="http://schemas.microsoft.com/office/powerpoint/2010/main" val="130159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6B9BA0B-DCAA-40A9-9FF4-8F761618799D}" type="slidenum">
              <a:t>10</a:t>
            </a:fld>
            <a:endParaRPr lang="en-US"/>
          </a:p>
        </p:txBody>
      </p:sp>
    </p:spTree>
    <p:extLst>
      <p:ext uri="{BB962C8B-B14F-4D97-AF65-F5344CB8AC3E}">
        <p14:creationId xmlns:p14="http://schemas.microsoft.com/office/powerpoint/2010/main" val="4201468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technologies have a number of advantages over VM. Container virtualization is simpler than virtual machines (doesn't simulate all hardware and control multiple OS's)  Containers are easy to configure and deploy. They have a smaller footprint.  And easy to extend.  Docker is the most popular. You define an image in a </a:t>
            </a:r>
            <a:r>
              <a:rPr lang="en-US" dirty="0" err="1"/>
              <a:t>Dockerfile</a:t>
            </a:r>
            <a:r>
              <a:rPr lang="en-US" dirty="0"/>
              <a:t>, run a build command.  You can then start and instance of the image in a container.  And then connect to the container with a browser.</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11</a:t>
            </a:fld>
            <a:endParaRPr lang="en-US"/>
          </a:p>
        </p:txBody>
      </p:sp>
    </p:spTree>
    <p:extLst>
      <p:ext uri="{BB962C8B-B14F-4D97-AF65-F5344CB8AC3E}">
        <p14:creationId xmlns:p14="http://schemas.microsoft.com/office/powerpoint/2010/main" val="3667463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12</a:t>
            </a:fld>
            <a:endParaRPr lang="en-US"/>
          </a:p>
        </p:txBody>
      </p:sp>
    </p:spTree>
    <p:extLst>
      <p:ext uri="{BB962C8B-B14F-4D97-AF65-F5344CB8AC3E}">
        <p14:creationId xmlns:p14="http://schemas.microsoft.com/office/powerpoint/2010/main" val="2203073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13</a:t>
            </a:fld>
            <a:endParaRPr lang="en-US"/>
          </a:p>
        </p:txBody>
      </p:sp>
    </p:spTree>
    <p:extLst>
      <p:ext uri="{BB962C8B-B14F-4D97-AF65-F5344CB8AC3E}">
        <p14:creationId xmlns:p14="http://schemas.microsoft.com/office/powerpoint/2010/main" val="65838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14</a:t>
            </a:fld>
            <a:endParaRPr lang="en-US"/>
          </a:p>
        </p:txBody>
      </p:sp>
    </p:spTree>
    <p:extLst>
      <p:ext uri="{BB962C8B-B14F-4D97-AF65-F5344CB8AC3E}">
        <p14:creationId xmlns:p14="http://schemas.microsoft.com/office/powerpoint/2010/main" val="414916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15</a:t>
            </a:fld>
            <a:endParaRPr lang="en-US"/>
          </a:p>
        </p:txBody>
      </p:sp>
    </p:spTree>
    <p:extLst>
      <p:ext uri="{BB962C8B-B14F-4D97-AF65-F5344CB8AC3E}">
        <p14:creationId xmlns:p14="http://schemas.microsoft.com/office/powerpoint/2010/main" val="710204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16</a:t>
            </a:fld>
            <a:endParaRPr lang="en-US"/>
          </a:p>
        </p:txBody>
      </p:sp>
    </p:spTree>
    <p:extLst>
      <p:ext uri="{BB962C8B-B14F-4D97-AF65-F5344CB8AC3E}">
        <p14:creationId xmlns:p14="http://schemas.microsoft.com/office/powerpoint/2010/main" val="2841739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17</a:t>
            </a:fld>
            <a:endParaRPr lang="en-US"/>
          </a:p>
        </p:txBody>
      </p:sp>
    </p:spTree>
    <p:extLst>
      <p:ext uri="{BB962C8B-B14F-4D97-AF65-F5344CB8AC3E}">
        <p14:creationId xmlns:p14="http://schemas.microsoft.com/office/powerpoint/2010/main" val="1938426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18</a:t>
            </a:fld>
            <a:endParaRPr lang="en-US"/>
          </a:p>
        </p:txBody>
      </p:sp>
    </p:spTree>
    <p:extLst>
      <p:ext uri="{BB962C8B-B14F-4D97-AF65-F5344CB8AC3E}">
        <p14:creationId xmlns:p14="http://schemas.microsoft.com/office/powerpoint/2010/main" val="1269876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19</a:t>
            </a:fld>
            <a:endParaRPr lang="en-US"/>
          </a:p>
        </p:txBody>
      </p:sp>
    </p:spTree>
    <p:extLst>
      <p:ext uri="{BB962C8B-B14F-4D97-AF65-F5344CB8AC3E}">
        <p14:creationId xmlns:p14="http://schemas.microsoft.com/office/powerpoint/2010/main" val="3567860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B9BA0B-DCAA-40A9-9FF4-8F761618799D}" type="slidenum">
              <a:t>2</a:t>
            </a:fld>
            <a:endParaRPr lang="en-US"/>
          </a:p>
        </p:txBody>
      </p:sp>
    </p:spTree>
    <p:extLst>
      <p:ext uri="{BB962C8B-B14F-4D97-AF65-F5344CB8AC3E}">
        <p14:creationId xmlns:p14="http://schemas.microsoft.com/office/powerpoint/2010/main" val="825884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20</a:t>
            </a:fld>
            <a:endParaRPr lang="en-US"/>
          </a:p>
        </p:txBody>
      </p:sp>
    </p:spTree>
    <p:extLst>
      <p:ext uri="{BB962C8B-B14F-4D97-AF65-F5344CB8AC3E}">
        <p14:creationId xmlns:p14="http://schemas.microsoft.com/office/powerpoint/2010/main" val="4215729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21</a:t>
            </a:fld>
            <a:endParaRPr lang="en-US"/>
          </a:p>
        </p:txBody>
      </p:sp>
    </p:spTree>
    <p:extLst>
      <p:ext uri="{BB962C8B-B14F-4D97-AF65-F5344CB8AC3E}">
        <p14:creationId xmlns:p14="http://schemas.microsoft.com/office/powerpoint/2010/main" val="2187871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22</a:t>
            </a:fld>
            <a:endParaRPr lang="en-US"/>
          </a:p>
        </p:txBody>
      </p:sp>
    </p:spTree>
    <p:extLst>
      <p:ext uri="{BB962C8B-B14F-4D97-AF65-F5344CB8AC3E}">
        <p14:creationId xmlns:p14="http://schemas.microsoft.com/office/powerpoint/2010/main" val="3655118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23</a:t>
            </a:fld>
            <a:endParaRPr lang="en-US"/>
          </a:p>
        </p:txBody>
      </p:sp>
    </p:spTree>
    <p:extLst>
      <p:ext uri="{BB962C8B-B14F-4D97-AF65-F5344CB8AC3E}">
        <p14:creationId xmlns:p14="http://schemas.microsoft.com/office/powerpoint/2010/main" val="1172519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24</a:t>
            </a:fld>
            <a:endParaRPr lang="en-US"/>
          </a:p>
        </p:txBody>
      </p:sp>
    </p:spTree>
    <p:extLst>
      <p:ext uri="{BB962C8B-B14F-4D97-AF65-F5344CB8AC3E}">
        <p14:creationId xmlns:p14="http://schemas.microsoft.com/office/powerpoint/2010/main" val="2103595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25</a:t>
            </a:fld>
            <a:endParaRPr lang="en-US"/>
          </a:p>
        </p:txBody>
      </p:sp>
    </p:spTree>
    <p:extLst>
      <p:ext uri="{BB962C8B-B14F-4D97-AF65-F5344CB8AC3E}">
        <p14:creationId xmlns:p14="http://schemas.microsoft.com/office/powerpoint/2010/main" val="2786502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26</a:t>
            </a:fld>
            <a:endParaRPr lang="en-US"/>
          </a:p>
        </p:txBody>
      </p:sp>
    </p:spTree>
    <p:extLst>
      <p:ext uri="{BB962C8B-B14F-4D97-AF65-F5344CB8AC3E}">
        <p14:creationId xmlns:p14="http://schemas.microsoft.com/office/powerpoint/2010/main" val="4118051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27</a:t>
            </a:fld>
            <a:endParaRPr lang="en-US"/>
          </a:p>
        </p:txBody>
      </p:sp>
    </p:spTree>
    <p:extLst>
      <p:ext uri="{BB962C8B-B14F-4D97-AF65-F5344CB8AC3E}">
        <p14:creationId xmlns:p14="http://schemas.microsoft.com/office/powerpoint/2010/main" val="3468748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28</a:t>
            </a:fld>
            <a:endParaRPr lang="en-US"/>
          </a:p>
        </p:txBody>
      </p:sp>
    </p:spTree>
    <p:extLst>
      <p:ext uri="{BB962C8B-B14F-4D97-AF65-F5344CB8AC3E}">
        <p14:creationId xmlns:p14="http://schemas.microsoft.com/office/powerpoint/2010/main" val="1431189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29</a:t>
            </a:fld>
            <a:endParaRPr lang="en-US"/>
          </a:p>
        </p:txBody>
      </p:sp>
    </p:spTree>
    <p:extLst>
      <p:ext uri="{BB962C8B-B14F-4D97-AF65-F5344CB8AC3E}">
        <p14:creationId xmlns:p14="http://schemas.microsoft.com/office/powerpoint/2010/main" val="3990370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B9BA0B-DCAA-40A9-9FF4-8F761618799D}" type="slidenum">
              <a:t>3</a:t>
            </a:fld>
            <a:endParaRPr lang="en-US"/>
          </a:p>
        </p:txBody>
      </p:sp>
    </p:spTree>
    <p:extLst>
      <p:ext uri="{BB962C8B-B14F-4D97-AF65-F5344CB8AC3E}">
        <p14:creationId xmlns:p14="http://schemas.microsoft.com/office/powerpoint/2010/main" val="3466482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30</a:t>
            </a:fld>
            <a:endParaRPr lang="en-US"/>
          </a:p>
        </p:txBody>
      </p:sp>
    </p:spTree>
    <p:extLst>
      <p:ext uri="{BB962C8B-B14F-4D97-AF65-F5344CB8AC3E}">
        <p14:creationId xmlns:p14="http://schemas.microsoft.com/office/powerpoint/2010/main" val="2074821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31</a:t>
            </a:fld>
            <a:endParaRPr lang="en-US"/>
          </a:p>
        </p:txBody>
      </p:sp>
    </p:spTree>
    <p:extLst>
      <p:ext uri="{BB962C8B-B14F-4D97-AF65-F5344CB8AC3E}">
        <p14:creationId xmlns:p14="http://schemas.microsoft.com/office/powerpoint/2010/main" val="90289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32</a:t>
            </a:fld>
            <a:endParaRPr lang="en-US"/>
          </a:p>
        </p:txBody>
      </p:sp>
    </p:spTree>
    <p:extLst>
      <p:ext uri="{BB962C8B-B14F-4D97-AF65-F5344CB8AC3E}">
        <p14:creationId xmlns:p14="http://schemas.microsoft.com/office/powerpoint/2010/main" val="2449200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4</a:t>
            </a:fld>
            <a:endParaRPr lang="en-US"/>
          </a:p>
        </p:txBody>
      </p:sp>
    </p:spTree>
    <p:extLst>
      <p:ext uri="{BB962C8B-B14F-4D97-AF65-F5344CB8AC3E}">
        <p14:creationId xmlns:p14="http://schemas.microsoft.com/office/powerpoint/2010/main" val="2864215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5</a:t>
            </a:fld>
            <a:endParaRPr lang="en-US"/>
          </a:p>
        </p:txBody>
      </p:sp>
    </p:spTree>
    <p:extLst>
      <p:ext uri="{BB962C8B-B14F-4D97-AF65-F5344CB8AC3E}">
        <p14:creationId xmlns:p14="http://schemas.microsoft.com/office/powerpoint/2010/main" val="2021817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6</a:t>
            </a:fld>
            <a:endParaRPr lang="en-US"/>
          </a:p>
        </p:txBody>
      </p:sp>
    </p:spTree>
    <p:extLst>
      <p:ext uri="{BB962C8B-B14F-4D97-AF65-F5344CB8AC3E}">
        <p14:creationId xmlns:p14="http://schemas.microsoft.com/office/powerpoint/2010/main" val="119994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Collaborative software provides your team and stakeholders with a central platform to share knowledge and deliverables to complete projects. </a:t>
            </a:r>
          </a:p>
          <a:p>
            <a:r>
              <a:rPr lang="en-US" dirty="0">
                <a:cs typeface="Calibri"/>
              </a:rPr>
              <a:t>* multi-user access – avoids everyone installing and setting up tools.</a:t>
            </a:r>
          </a:p>
          <a:p>
            <a:r>
              <a:rPr lang="en-US" dirty="0">
                <a:cs typeface="Calibri"/>
              </a:rPr>
              <a:t>* list</a:t>
            </a:r>
          </a:p>
          <a:p>
            <a:endParaRPr lang="en-US" dirty="0"/>
          </a:p>
          <a:p>
            <a:r>
              <a:rPr lang="en-US" dirty="0"/>
              <a:t>As you know, software is not the complete answer to collaboration.  A team culture that encourages sharing and transparency is important.  But good software can facilitate.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7</a:t>
            </a:fld>
            <a:endParaRPr lang="en-US"/>
          </a:p>
        </p:txBody>
      </p:sp>
    </p:spTree>
    <p:extLst>
      <p:ext uri="{BB962C8B-B14F-4D97-AF65-F5344CB8AC3E}">
        <p14:creationId xmlns:p14="http://schemas.microsoft.com/office/powerpoint/2010/main" val="402937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8</a:t>
            </a:fld>
            <a:endParaRPr lang="en-US"/>
          </a:p>
        </p:txBody>
      </p:sp>
    </p:spTree>
    <p:extLst>
      <p:ext uri="{BB962C8B-B14F-4D97-AF65-F5344CB8AC3E}">
        <p14:creationId xmlns:p14="http://schemas.microsoft.com/office/powerpoint/2010/main" val="846147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9</a:t>
            </a:fld>
            <a:endParaRPr lang="en-US"/>
          </a:p>
        </p:txBody>
      </p:sp>
    </p:spTree>
    <p:extLst>
      <p:ext uri="{BB962C8B-B14F-4D97-AF65-F5344CB8AC3E}">
        <p14:creationId xmlns:p14="http://schemas.microsoft.com/office/powerpoint/2010/main" val="665266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hyperlink" Target="https://unsplash.com/s/photos/shipping-containers?utm_source=unsplash&amp;utm_medium=referral&amp;utm_content=creditCopyText" TargetMode="External"/><Relationship Id="rId3" Type="http://schemas.openxmlformats.org/officeDocument/2006/relationships/image" Target="../media/image1.png"/><Relationship Id="rId7" Type="http://schemas.openxmlformats.org/officeDocument/2006/relationships/hyperlink" Target="https://unsplash.com/@carrier_lost?utm_source=unsplash&amp;utm_medium=referral&amp;utm_content=creditCopyTex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docs.docker.com/docker-hub/"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jeffrey-p-gunderson.medium.com/447ae72c2186" TargetMode="External"/><Relationship Id="rId5" Type="http://schemas.openxmlformats.org/officeDocument/2006/relationships/hyperlink" Target="https://hub.docker.com/repository/docker/jeffgunderson/jupyterhub4collaboration"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docs.docker.com/engine/install/"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s://ucb-stat-159-s22.github.io/site/lectures/environments/conda-envs.html" TargetMode="Externa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hyperlink" Target="https://github.com/settings/tokens"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docs.github.com/en/get-started/quickstart/create-a-repo" TargetMode="External"/><Relationship Id="rId5" Type="http://schemas.openxmlformats.org/officeDocument/2006/relationships/hyperlink" Target="https://github.com/SocialHealthAI/Education" TargetMode="Externa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hyperlink" Target="https://revealjs.com/installation/#basic-setup" TargetMode="Externa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hyperlink" Target="https://socialhealthai.github.io/github.io/"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hyperlink" Target="mailto:Jeff@bidiscover.com" TargetMode="External"/><Relationship Id="rId5" Type="http://schemas.openxmlformats.org/officeDocument/2006/relationships/hyperlink" Target="https://hub.docker.com/repository/docker/jeffgunderson/jupyterhub4collaboration"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venturebeat.com/ai/why-do-87-of-data-science-projects-never-make-it-into-production/"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hyperlink" Target="http://Kragle.com" TargetMode="External"/><Relationship Id="rId3" Type="http://schemas.openxmlformats.org/officeDocument/2006/relationships/image" Target="../media/image1.png"/><Relationship Id="rId7" Type="http://schemas.openxmlformats.org/officeDocument/2006/relationships/hyperlink" Target="http://Cocalc.co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colab.research.google.com" TargetMode="External"/><Relationship Id="rId5" Type="http://schemas.openxmlformats.org/officeDocument/2006/relationships/hyperlink" Target="http://mybinder.org"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987" y="1102898"/>
            <a:ext cx="4873925" cy="2675147"/>
          </a:xfrm>
        </p:spPr>
        <p:txBody>
          <a:bodyPr>
            <a:normAutofit/>
          </a:bodyPr>
          <a:lstStyle/>
          <a:p>
            <a:r>
              <a:rPr lang="en-US" dirty="0">
                <a:solidFill>
                  <a:schemeClr val="accent1"/>
                </a:solidFill>
                <a:ea typeface="+mj-lt"/>
                <a:cs typeface="+mj-lt"/>
              </a:rPr>
              <a:t>Collaboration With </a:t>
            </a:r>
            <a:r>
              <a:rPr lang="en-US" dirty="0" err="1">
                <a:solidFill>
                  <a:schemeClr val="accent1"/>
                </a:solidFill>
                <a:ea typeface="+mj-lt"/>
                <a:cs typeface="+mj-lt"/>
              </a:rPr>
              <a:t>Jupyter</a:t>
            </a:r>
            <a:r>
              <a:rPr lang="en-US" dirty="0">
                <a:solidFill>
                  <a:schemeClr val="accent1"/>
                </a:solidFill>
                <a:ea typeface="+mj-lt"/>
                <a:cs typeface="+mj-lt"/>
              </a:rPr>
              <a:t> Notebooks</a:t>
            </a:r>
            <a:endParaRPr lang="en-US" dirty="0">
              <a:solidFill>
                <a:schemeClr val="accent1"/>
              </a:solidFill>
            </a:endParaRPr>
          </a:p>
        </p:txBody>
      </p:sp>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7" name="Title 1">
            <a:extLst>
              <a:ext uri="{FF2B5EF4-FFF2-40B4-BE49-F238E27FC236}">
                <a16:creationId xmlns:a16="http://schemas.microsoft.com/office/drawing/2014/main" id="{D3FF33B9-9CED-8BFC-3490-4B9059813BD7}"/>
              </a:ext>
            </a:extLst>
          </p:cNvPr>
          <p:cNvSpPr txBox="1">
            <a:spLocks/>
          </p:cNvSpPr>
          <p:nvPr/>
        </p:nvSpPr>
        <p:spPr>
          <a:xfrm>
            <a:off x="841627" y="5241809"/>
            <a:ext cx="4101749" cy="11719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chemeClr val="accent1"/>
              </a:solidFill>
              <a:cs typeface="Calibri Light"/>
            </a:endParaRPr>
          </a:p>
          <a:p>
            <a:pPr algn="l"/>
            <a:r>
              <a:rPr lang="en-US" sz="2400" dirty="0">
                <a:solidFill>
                  <a:schemeClr val="accent1"/>
                </a:solidFill>
                <a:latin typeface="Calibri Light" panose="020F0302020204030204"/>
                <a:ea typeface="+mj-lt"/>
                <a:cs typeface="+mj-lt"/>
              </a:rPr>
              <a:t>Data Science Symposium 2022</a:t>
            </a:r>
            <a:endParaRPr lang="en-US" sz="2400" dirty="0">
              <a:solidFill>
                <a:schemeClr val="accent1"/>
              </a:solidFill>
              <a:cs typeface="Calibri Light"/>
            </a:endParaRPr>
          </a:p>
          <a:p>
            <a:pPr algn="l"/>
            <a:r>
              <a:rPr lang="en-US" sz="2400" dirty="0">
                <a:solidFill>
                  <a:schemeClr val="accent1"/>
                </a:solidFill>
                <a:cs typeface="Calibri Light"/>
              </a:rPr>
              <a:t>University of Cincinnati</a:t>
            </a:r>
          </a:p>
          <a:p>
            <a:pPr algn="l"/>
            <a:r>
              <a:rPr lang="en-US" sz="2400" dirty="0">
                <a:solidFill>
                  <a:schemeClr val="accent1"/>
                </a:solidFill>
                <a:cs typeface="Calibri Light"/>
              </a:rPr>
              <a:t>Center for Business Analytics</a:t>
            </a:r>
          </a:p>
          <a:p>
            <a:pPr marL="685800" indent="-685800" algn="l">
              <a:buFont typeface="Arial"/>
              <a:buChar char="•"/>
            </a:pPr>
            <a:endParaRPr lang="en-US" sz="2800" dirty="0">
              <a:solidFill>
                <a:schemeClr val="accent1"/>
              </a:solidFill>
              <a:cs typeface="Calibri Light"/>
            </a:endParaRPr>
          </a:p>
        </p:txBody>
      </p:sp>
      <p:pic>
        <p:nvPicPr>
          <p:cNvPr id="8" name="Picture 8" descr="A picture containing text&#10;&#10;Description automatically generated">
            <a:extLst>
              <a:ext uri="{FF2B5EF4-FFF2-40B4-BE49-F238E27FC236}">
                <a16:creationId xmlns:a16="http://schemas.microsoft.com/office/drawing/2014/main" id="{51248AFC-A881-7031-8106-B9B101532217}"/>
              </a:ext>
            </a:extLst>
          </p:cNvPr>
          <p:cNvPicPr>
            <a:picLocks noChangeAspect="1"/>
          </p:cNvPicPr>
          <p:nvPr/>
        </p:nvPicPr>
        <p:blipFill>
          <a:blip r:embed="rId5"/>
          <a:stretch>
            <a:fillRect/>
          </a:stretch>
        </p:blipFill>
        <p:spPr>
          <a:xfrm>
            <a:off x="5951002" y="468436"/>
            <a:ext cx="5362540" cy="5363072"/>
          </a:xfrm>
          <a:prstGeom prst="rect">
            <a:avLst/>
          </a:prstGeom>
        </p:spPr>
      </p:pic>
    </p:spTree>
    <p:extLst>
      <p:ext uri="{BB962C8B-B14F-4D97-AF65-F5344CB8AC3E}">
        <p14:creationId xmlns:p14="http://schemas.microsoft.com/office/powerpoint/2010/main" val="1953213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Installing </a:t>
            </a:r>
            <a:r>
              <a:rPr lang="en-US" sz="4800" dirty="0" err="1">
                <a:solidFill>
                  <a:schemeClr val="accent1"/>
                </a:solidFill>
                <a:cs typeface="Calibri Light"/>
              </a:rPr>
              <a:t>JupyterHub</a:t>
            </a: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1949570" y="3057559"/>
            <a:ext cx="8655169" cy="13955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err="1">
                <a:ea typeface="+mj-lt"/>
                <a:cs typeface="+mj-lt"/>
              </a:rPr>
              <a:t>JupyterHub</a:t>
            </a:r>
            <a:r>
              <a:rPr lang="en-US" sz="3200" dirty="0">
                <a:ea typeface="+mj-lt"/>
                <a:cs typeface="+mj-lt"/>
              </a:rPr>
              <a:t> can be installed on a Linux/Unix server or virtual machine</a:t>
            </a:r>
            <a:endParaRPr lang="en-US" sz="3200" dirty="0">
              <a:solidFill>
                <a:srgbClr val="4472C4"/>
              </a:solidFill>
              <a:ea typeface="+mj-lt"/>
              <a:cs typeface="+mj-lt"/>
            </a:endParaRPr>
          </a:p>
          <a:p>
            <a:pPr algn="l"/>
            <a:endParaRPr lang="en-US" sz="3200" dirty="0">
              <a:ea typeface="+mj-lt"/>
              <a:cs typeface="+mj-lt"/>
            </a:endParaRPr>
          </a:p>
          <a:p>
            <a:pPr marL="457200" indent="-457200" algn="l">
              <a:buFont typeface="Arial"/>
              <a:buChar char="•"/>
            </a:pPr>
            <a:endParaRPr lang="en-US" sz="3200" dirty="0">
              <a:solidFill>
                <a:srgbClr val="4472C4"/>
              </a:solidFill>
              <a:ea typeface="+mj-lt"/>
              <a:cs typeface="+mj-lt"/>
            </a:endParaRP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
        <p:nvSpPr>
          <p:cNvPr id="10" name="Title 1">
            <a:extLst>
              <a:ext uri="{FF2B5EF4-FFF2-40B4-BE49-F238E27FC236}">
                <a16:creationId xmlns:a16="http://schemas.microsoft.com/office/drawing/2014/main" id="{9AB707C3-E39B-2DE0-C661-429E39FB30A2}"/>
              </a:ext>
            </a:extLst>
          </p:cNvPr>
          <p:cNvSpPr txBox="1">
            <a:spLocks/>
          </p:cNvSpPr>
          <p:nvPr/>
        </p:nvSpPr>
        <p:spPr>
          <a:xfrm>
            <a:off x="1811242" y="2845602"/>
            <a:ext cx="9071676" cy="39547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Arial"/>
              <a:buChar char="•"/>
            </a:pPr>
            <a:endParaRPr lang="en-US" sz="3200" dirty="0">
              <a:solidFill>
                <a:srgbClr val="4472C4"/>
              </a:solidFill>
              <a:ea typeface="+mj-lt"/>
              <a:cs typeface="+mj-lt"/>
            </a:endParaRPr>
          </a:p>
          <a:p>
            <a:pPr marL="457200" indent="-457200" algn="l">
              <a:buFont typeface="Arial"/>
              <a:buChar char="•"/>
            </a:pPr>
            <a:r>
              <a:rPr lang="en-US" sz="3200" dirty="0" err="1">
                <a:solidFill>
                  <a:schemeClr val="accent1"/>
                </a:solidFill>
                <a:cs typeface="Calibri Light"/>
              </a:rPr>
              <a:t>JupyterHub</a:t>
            </a:r>
            <a:r>
              <a:rPr lang="en-US" sz="3200" dirty="0">
                <a:solidFill>
                  <a:schemeClr val="accent1"/>
                </a:solidFill>
                <a:cs typeface="Calibri Light"/>
              </a:rPr>
              <a:t> installation: </a:t>
            </a:r>
            <a:r>
              <a:rPr lang="en-US" sz="3200" dirty="0">
                <a:ea typeface="+mj-lt"/>
                <a:cs typeface="+mj-lt"/>
              </a:rPr>
              <a:t>jupyterhub.readthedocs.io</a:t>
            </a:r>
            <a:endParaRPr lang="en-US" sz="3200" dirty="0">
              <a:solidFill>
                <a:schemeClr val="accent1"/>
              </a:solidFill>
              <a:ea typeface="+mj-lt"/>
              <a:cs typeface="+mj-lt"/>
            </a:endParaRPr>
          </a:p>
          <a:p>
            <a:pPr marL="457200" indent="-457200" algn="l">
              <a:buFont typeface="Arial"/>
              <a:buChar char="•"/>
            </a:pPr>
            <a:endParaRPr lang="en-US" sz="3200" dirty="0">
              <a:ea typeface="+mj-lt"/>
              <a:cs typeface="+mj-lt"/>
            </a:endParaRPr>
          </a:p>
          <a:p>
            <a:pPr marL="457200" indent="-457200" algn="l">
              <a:buFont typeface="Arial"/>
              <a:buChar char="•"/>
            </a:pPr>
            <a:r>
              <a:rPr lang="en-US" sz="3200" dirty="0">
                <a:solidFill>
                  <a:schemeClr val="accent1"/>
                </a:solidFill>
                <a:ea typeface="+mj-lt"/>
                <a:cs typeface="+mj-lt"/>
              </a:rPr>
              <a:t>The Littlest </a:t>
            </a:r>
            <a:r>
              <a:rPr lang="en-US" sz="3200" dirty="0" err="1">
                <a:solidFill>
                  <a:schemeClr val="accent1"/>
                </a:solidFill>
                <a:ea typeface="+mj-lt"/>
                <a:cs typeface="+mj-lt"/>
              </a:rPr>
              <a:t>JupyterHub</a:t>
            </a:r>
            <a:r>
              <a:rPr lang="en-US" sz="3200" dirty="0">
                <a:solidFill>
                  <a:schemeClr val="accent1"/>
                </a:solidFill>
                <a:ea typeface="+mj-lt"/>
                <a:cs typeface="+mj-lt"/>
              </a:rPr>
              <a:t>: </a:t>
            </a:r>
            <a:r>
              <a:rPr lang="en-US" sz="3200" dirty="0">
                <a:ea typeface="+mj-lt"/>
                <a:cs typeface="+mj-lt"/>
              </a:rPr>
              <a:t> tljh.jupyter.org</a:t>
            </a:r>
            <a:endParaRPr lang="en-US" sz="3200" dirty="0">
              <a:solidFill>
                <a:srgbClr val="000000"/>
              </a:solidFill>
              <a:cs typeface="Calibri Light"/>
            </a:endParaRPr>
          </a:p>
          <a:p>
            <a:pPr marL="457200" indent="-457200" algn="l">
              <a:buFont typeface="Arial"/>
              <a:buChar char="•"/>
            </a:pPr>
            <a:endParaRPr lang="en-US" sz="3200" dirty="0">
              <a:solidFill>
                <a:srgbClr val="000000"/>
              </a:solidFill>
              <a:ea typeface="+mj-lt"/>
              <a:cs typeface="+mj-lt"/>
            </a:endParaRPr>
          </a:p>
          <a:p>
            <a:pPr marL="457200" indent="-457200" algn="l">
              <a:buFont typeface="Arial"/>
              <a:buChar char="•"/>
            </a:pPr>
            <a:endParaRPr lang="en-US" sz="3200" dirty="0">
              <a:solidFill>
                <a:schemeClr val="accent1"/>
              </a:solidFill>
              <a:cs typeface="Calibri Light" panose="020F0302020204030204"/>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Tree>
    <p:extLst>
      <p:ext uri="{BB962C8B-B14F-4D97-AF65-F5344CB8AC3E}">
        <p14:creationId xmlns:p14="http://schemas.microsoft.com/office/powerpoint/2010/main" val="119591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Installing </a:t>
            </a:r>
            <a:r>
              <a:rPr lang="en-US" sz="4800" dirty="0" err="1">
                <a:solidFill>
                  <a:schemeClr val="accent1"/>
                </a:solidFill>
                <a:cs typeface="Calibri Light"/>
              </a:rPr>
              <a:t>JupyterHub</a:t>
            </a:r>
            <a:r>
              <a:rPr lang="en-US" sz="4800" dirty="0">
                <a:solidFill>
                  <a:schemeClr val="accent1"/>
                </a:solidFill>
                <a:cs typeface="Calibri Light"/>
              </a:rPr>
              <a:t> in a Container</a:t>
            </a: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1949570" y="3057559"/>
            <a:ext cx="8655169" cy="13955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1"/>
                </a:solidFill>
                <a:ea typeface="+mj-lt"/>
                <a:cs typeface="+mj-lt"/>
              </a:rPr>
              <a:t>Rather than spinning up an entire virtual machine, Docker containers are small, fast, and portable.</a:t>
            </a:r>
            <a:endParaRPr lang="en-US" dirty="0">
              <a:solidFill>
                <a:schemeClr val="accent1"/>
              </a:solidFill>
            </a:endParaRPr>
          </a:p>
          <a:p>
            <a:pPr algn="l"/>
            <a:endParaRPr lang="en-US" sz="3200" dirty="0">
              <a:ea typeface="+mj-lt"/>
              <a:cs typeface="+mj-lt"/>
            </a:endParaRPr>
          </a:p>
          <a:p>
            <a:pPr marL="457200" indent="-457200" algn="l">
              <a:buFont typeface="Arial"/>
              <a:buChar char="•"/>
            </a:pPr>
            <a:endParaRPr lang="en-US" sz="3200" dirty="0">
              <a:solidFill>
                <a:srgbClr val="4472C4"/>
              </a:solidFill>
              <a:ea typeface="+mj-lt"/>
              <a:cs typeface="+mj-lt"/>
            </a:endParaRP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pic>
        <p:nvPicPr>
          <p:cNvPr id="3" name="Picture 6" descr="Diagram&#10;&#10;Description automatically generated">
            <a:extLst>
              <a:ext uri="{FF2B5EF4-FFF2-40B4-BE49-F238E27FC236}">
                <a16:creationId xmlns:a16="http://schemas.microsoft.com/office/drawing/2014/main" id="{0D537133-67F2-5356-4D56-954C8BA8DF81}"/>
              </a:ext>
            </a:extLst>
          </p:cNvPr>
          <p:cNvPicPr>
            <a:picLocks noChangeAspect="1"/>
          </p:cNvPicPr>
          <p:nvPr/>
        </p:nvPicPr>
        <p:blipFill>
          <a:blip r:embed="rId5"/>
          <a:stretch>
            <a:fillRect/>
          </a:stretch>
        </p:blipFill>
        <p:spPr>
          <a:xfrm>
            <a:off x="598099" y="2988496"/>
            <a:ext cx="11010181" cy="2419384"/>
          </a:xfrm>
          <a:prstGeom prst="rect">
            <a:avLst/>
          </a:prstGeom>
        </p:spPr>
      </p:pic>
    </p:spTree>
    <p:extLst>
      <p:ext uri="{BB962C8B-B14F-4D97-AF65-F5344CB8AC3E}">
        <p14:creationId xmlns:p14="http://schemas.microsoft.com/office/powerpoint/2010/main" val="3226497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Building a Docker Image</a:t>
            </a: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2500555" y="1873528"/>
            <a:ext cx="8655169" cy="13955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1"/>
                </a:solidFill>
                <a:ea typeface="+mj-lt"/>
                <a:cs typeface="+mj-lt"/>
              </a:rPr>
              <a:t>Images are easy to build and extend.</a:t>
            </a:r>
            <a:endParaRPr lang="en-US" dirty="0">
              <a:solidFill>
                <a:schemeClr val="accent1"/>
              </a:solidFill>
            </a:endParaRPr>
          </a:p>
          <a:p>
            <a:pPr marL="457200" indent="-457200" algn="l">
              <a:buFont typeface="Arial"/>
              <a:buChar char="•"/>
            </a:pPr>
            <a:endParaRPr lang="en-US" sz="3200" dirty="0">
              <a:solidFill>
                <a:srgbClr val="4472C4"/>
              </a:solidFill>
              <a:ea typeface="+mj-lt"/>
              <a:cs typeface="+mj-lt"/>
            </a:endParaRPr>
          </a:p>
          <a:p>
            <a:pPr marL="685800" indent="-685800" algn="l">
              <a:buFont typeface="Arial"/>
              <a:buChar char="•"/>
            </a:pPr>
            <a:endParaRPr lang="en-US" sz="2800" dirty="0">
              <a:solidFill>
                <a:srgbClr val="000000"/>
              </a:solidFill>
              <a:ea typeface="+mj-lt"/>
              <a:cs typeface="+mj-lt"/>
            </a:endParaRPr>
          </a:p>
          <a:p>
            <a:pPr marL="685800" indent="-685800" algn="l">
              <a:buFont typeface="Arial"/>
              <a:buChar char="•"/>
            </a:pPr>
            <a:endParaRPr lang="en-US" sz="2800" dirty="0">
              <a:solidFill>
                <a:srgbClr val="4472C4"/>
              </a:solidFill>
              <a:cs typeface="Calibri Light"/>
            </a:endParaRPr>
          </a:p>
          <a:p>
            <a:pPr marL="685800" indent="-685800" algn="l">
              <a:buFont typeface="Arial"/>
              <a:buChar char="•"/>
            </a:pPr>
            <a:endParaRPr lang="en-US" sz="2800" dirty="0">
              <a:solidFill>
                <a:schemeClr val="accent1"/>
              </a:solidFill>
              <a:cs typeface="Calibri Light"/>
            </a:endParaRPr>
          </a:p>
        </p:txBody>
      </p:sp>
      <p:pic>
        <p:nvPicPr>
          <p:cNvPr id="12" name="Picture 12" descr="Text&#10;&#10;Description automatically generated">
            <a:extLst>
              <a:ext uri="{FF2B5EF4-FFF2-40B4-BE49-F238E27FC236}">
                <a16:creationId xmlns:a16="http://schemas.microsoft.com/office/drawing/2014/main" id="{5EDCFF5D-68E2-177E-9213-2BF54B4D3CA0}"/>
              </a:ext>
            </a:extLst>
          </p:cNvPr>
          <p:cNvPicPr>
            <a:picLocks noChangeAspect="1"/>
          </p:cNvPicPr>
          <p:nvPr/>
        </p:nvPicPr>
        <p:blipFill>
          <a:blip r:embed="rId5"/>
          <a:stretch>
            <a:fillRect/>
          </a:stretch>
        </p:blipFill>
        <p:spPr>
          <a:xfrm>
            <a:off x="1138604" y="2265485"/>
            <a:ext cx="3091961" cy="3030415"/>
          </a:xfrm>
          <a:prstGeom prst="rect">
            <a:avLst/>
          </a:prstGeom>
        </p:spPr>
      </p:pic>
      <p:sp>
        <p:nvSpPr>
          <p:cNvPr id="14" name="TextBox 13">
            <a:extLst>
              <a:ext uri="{FF2B5EF4-FFF2-40B4-BE49-F238E27FC236}">
                <a16:creationId xmlns:a16="http://schemas.microsoft.com/office/drawing/2014/main" id="{DA84A0A3-89D0-E542-06FD-A3D83134D1BB}"/>
              </a:ext>
            </a:extLst>
          </p:cNvPr>
          <p:cNvSpPr txBox="1"/>
          <p:nvPr/>
        </p:nvSpPr>
        <p:spPr>
          <a:xfrm>
            <a:off x="6037384" y="2625968"/>
            <a:ext cx="451851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FROM </a:t>
            </a:r>
            <a:r>
              <a:rPr lang="en-US" dirty="0" err="1">
                <a:ea typeface="+mn-lt"/>
                <a:cs typeface="+mn-lt"/>
              </a:rPr>
              <a:t>continuumio</a:t>
            </a:r>
            <a:r>
              <a:rPr lang="en-US" dirty="0">
                <a:ea typeface="+mn-lt"/>
                <a:cs typeface="+mn-lt"/>
              </a:rPr>
              <a:t>/miniconda3:latest</a:t>
            </a:r>
            <a:endParaRPr lang="en-US" dirty="0"/>
          </a:p>
          <a:p>
            <a:endParaRPr lang="en-US"/>
          </a:p>
          <a:p>
            <a:r>
              <a:rPr lang="en-US" dirty="0">
                <a:ea typeface="+mn-lt"/>
                <a:cs typeface="+mn-lt"/>
              </a:rPr>
              <a:t>RUN </a:t>
            </a:r>
            <a:r>
              <a:rPr lang="en-US" dirty="0" err="1">
                <a:ea typeface="+mn-lt"/>
                <a:cs typeface="+mn-lt"/>
              </a:rPr>
              <a:t>conda</a:t>
            </a:r>
            <a:r>
              <a:rPr lang="en-US" dirty="0">
                <a:ea typeface="+mn-lt"/>
                <a:cs typeface="+mn-lt"/>
              </a:rPr>
              <a:t> install -c </a:t>
            </a:r>
            <a:r>
              <a:rPr lang="en-US" dirty="0" err="1">
                <a:ea typeface="+mn-lt"/>
                <a:cs typeface="+mn-lt"/>
              </a:rPr>
              <a:t>conda</a:t>
            </a:r>
            <a:r>
              <a:rPr lang="en-US" dirty="0">
                <a:ea typeface="+mn-lt"/>
                <a:cs typeface="+mn-lt"/>
              </a:rPr>
              <a:t>-forge  </a:t>
            </a:r>
          </a:p>
          <a:p>
            <a:r>
              <a:rPr lang="en-US" dirty="0">
                <a:ea typeface="+mn-lt"/>
                <a:cs typeface="+mn-lt"/>
              </a:rPr>
              <a:t>    </a:t>
            </a:r>
            <a:r>
              <a:rPr lang="en-US" dirty="0" err="1">
                <a:ea typeface="+mn-lt"/>
                <a:cs typeface="+mn-lt"/>
              </a:rPr>
              <a:t>jupyterhub</a:t>
            </a:r>
            <a:r>
              <a:rPr lang="en-US" dirty="0">
                <a:ea typeface="+mn-lt"/>
                <a:cs typeface="+mn-lt"/>
              </a:rPr>
              <a:t> \</a:t>
            </a:r>
            <a:endParaRPr lang="en-US">
              <a:cs typeface="Calibri"/>
            </a:endParaRPr>
          </a:p>
          <a:p>
            <a:r>
              <a:rPr lang="en-US" dirty="0">
                <a:ea typeface="+mn-lt"/>
                <a:cs typeface="+mn-lt"/>
              </a:rPr>
              <a:t>    </a:t>
            </a:r>
            <a:r>
              <a:rPr lang="en-US" dirty="0" err="1">
                <a:ea typeface="+mn-lt"/>
                <a:cs typeface="+mn-lt"/>
              </a:rPr>
              <a:t>jupyterlab-drawio</a:t>
            </a:r>
            <a:endParaRPr lang="en-US" dirty="0" err="1"/>
          </a:p>
          <a:p>
            <a:endParaRPr lang="en-US"/>
          </a:p>
          <a:p>
            <a:r>
              <a:rPr lang="en-US" dirty="0">
                <a:ea typeface="+mn-lt"/>
                <a:cs typeface="+mn-lt"/>
              </a:rPr>
              <a:t>COPY jupyterhub_config.py </a:t>
            </a:r>
            <a:endParaRPr lang="en-US" dirty="0"/>
          </a:p>
        </p:txBody>
      </p:sp>
    </p:spTree>
    <p:extLst>
      <p:ext uri="{BB962C8B-B14F-4D97-AF65-F5344CB8AC3E}">
        <p14:creationId xmlns:p14="http://schemas.microsoft.com/office/powerpoint/2010/main" val="4213333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Docker Hub</a:t>
            </a: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660032" y="3866451"/>
            <a:ext cx="4763108" cy="21458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a:solidFill>
                  <a:schemeClr val="accent1"/>
                </a:solidFill>
                <a:ea typeface="+mj-lt"/>
                <a:cs typeface="+mj-lt"/>
              </a:rPr>
              <a:t>Repository service where you can push and pull Docker container Images.</a:t>
            </a:r>
            <a:endParaRPr lang="en-US" sz="3200" b="1" dirty="0">
              <a:solidFill>
                <a:schemeClr val="accent1"/>
              </a:solidFill>
              <a:cs typeface="Calibri Light"/>
            </a:endParaRPr>
          </a:p>
          <a:p>
            <a:pPr algn="l"/>
            <a:endParaRPr lang="en-US" sz="3200" b="1" dirty="0">
              <a:solidFill>
                <a:srgbClr val="000000"/>
              </a:solidFill>
              <a:ea typeface="+mj-lt"/>
              <a:cs typeface="+mj-lt"/>
            </a:endParaRPr>
          </a:p>
          <a:p>
            <a:pPr algn="l"/>
            <a:r>
              <a:rPr lang="en-US" sz="2000" dirty="0">
                <a:ea typeface="+mj-lt"/>
                <a:cs typeface="+mj-lt"/>
                <a:hlinkClick r:id="rId5"/>
              </a:rPr>
              <a:t>Docker Hub Quickstart Documentation</a:t>
            </a:r>
            <a:endParaRPr lang="en-US" sz="2000" dirty="0"/>
          </a:p>
          <a:p>
            <a:pPr marL="457200" indent="-457200" algn="l">
              <a:buFont typeface="Arial"/>
              <a:buChar char="•"/>
            </a:pPr>
            <a:endParaRPr lang="en-US" sz="3200" dirty="0">
              <a:solidFill>
                <a:srgbClr val="4472C4"/>
              </a:solidFill>
              <a:cs typeface="Calibri Light"/>
            </a:endParaRP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pic>
        <p:nvPicPr>
          <p:cNvPr id="2" name="Picture 2" descr="A picture containing sky, outdoor, outdoor object&#10;&#10;Description automatically generated">
            <a:extLst>
              <a:ext uri="{FF2B5EF4-FFF2-40B4-BE49-F238E27FC236}">
                <a16:creationId xmlns:a16="http://schemas.microsoft.com/office/drawing/2014/main" id="{8A2FA16C-94B0-CDC0-563C-0029019E9A46}"/>
              </a:ext>
            </a:extLst>
          </p:cNvPr>
          <p:cNvPicPr>
            <a:picLocks noChangeAspect="1"/>
          </p:cNvPicPr>
          <p:nvPr/>
        </p:nvPicPr>
        <p:blipFill>
          <a:blip r:embed="rId6"/>
          <a:stretch>
            <a:fillRect/>
          </a:stretch>
        </p:blipFill>
        <p:spPr>
          <a:xfrm>
            <a:off x="6213231" y="1788684"/>
            <a:ext cx="5134707" cy="3409586"/>
          </a:xfrm>
          <a:prstGeom prst="rect">
            <a:avLst/>
          </a:prstGeom>
        </p:spPr>
      </p:pic>
      <p:sp>
        <p:nvSpPr>
          <p:cNvPr id="7" name="Title 1">
            <a:extLst>
              <a:ext uri="{FF2B5EF4-FFF2-40B4-BE49-F238E27FC236}">
                <a16:creationId xmlns:a16="http://schemas.microsoft.com/office/drawing/2014/main" id="{47E12DD0-744C-B18E-CDD6-14B83A907770}"/>
              </a:ext>
            </a:extLst>
          </p:cNvPr>
          <p:cNvSpPr txBox="1">
            <a:spLocks/>
          </p:cNvSpPr>
          <p:nvPr/>
        </p:nvSpPr>
        <p:spPr>
          <a:xfrm>
            <a:off x="7183639" y="5395434"/>
            <a:ext cx="3819527" cy="10167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chemeClr val="accent1"/>
              </a:solidFill>
              <a:cs typeface="Calibri Light"/>
            </a:endParaRPr>
          </a:p>
          <a:p>
            <a:pPr algn="l"/>
            <a:r>
              <a:rPr lang="en-US" sz="1600" dirty="0">
                <a:ea typeface="+mj-lt"/>
                <a:cs typeface="+mj-lt"/>
              </a:rPr>
              <a:t>Photo by </a:t>
            </a:r>
            <a:r>
              <a:rPr lang="en-US" sz="1600" dirty="0">
                <a:ea typeface="+mj-lt"/>
                <a:cs typeface="+mj-lt"/>
                <a:hlinkClick r:id="rId7"/>
              </a:rPr>
              <a:t>Ian Taylor</a:t>
            </a:r>
            <a:r>
              <a:rPr lang="en-US" sz="1600" dirty="0">
                <a:ea typeface="+mj-lt"/>
                <a:cs typeface="+mj-lt"/>
              </a:rPr>
              <a:t> on </a:t>
            </a:r>
            <a:r>
              <a:rPr lang="en-US" sz="1600" dirty="0">
                <a:ea typeface="+mj-lt"/>
                <a:cs typeface="+mj-lt"/>
                <a:hlinkClick r:id="rId8"/>
              </a:rPr>
              <a:t>Unsplash</a:t>
            </a:r>
            <a:endParaRPr lang="en-US"/>
          </a:p>
          <a:p>
            <a:pPr algn="l"/>
            <a:endParaRPr lang="en-US" sz="16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p:txBody>
      </p:sp>
    </p:spTree>
    <p:extLst>
      <p:ext uri="{BB962C8B-B14F-4D97-AF65-F5344CB8AC3E}">
        <p14:creationId xmlns:p14="http://schemas.microsoft.com/office/powerpoint/2010/main" val="394350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err="1">
                <a:solidFill>
                  <a:schemeClr val="accent1"/>
                </a:solidFill>
                <a:cs typeface="Calibri Light"/>
              </a:rPr>
              <a:t>JupyterHub</a:t>
            </a:r>
            <a:r>
              <a:rPr lang="en-US" sz="4800" dirty="0">
                <a:solidFill>
                  <a:schemeClr val="accent1"/>
                </a:solidFill>
                <a:cs typeface="Calibri Light"/>
              </a:rPr>
              <a:t> for Collaboration Image</a:t>
            </a:r>
          </a:p>
        </p:txBody>
      </p:sp>
      <p:sp>
        <p:nvSpPr>
          <p:cNvPr id="3" name="TextBox 2">
            <a:extLst>
              <a:ext uri="{FF2B5EF4-FFF2-40B4-BE49-F238E27FC236}">
                <a16:creationId xmlns:a16="http://schemas.microsoft.com/office/drawing/2014/main" id="{489DF269-E42C-0716-E925-1863B3E44601}"/>
              </a:ext>
            </a:extLst>
          </p:cNvPr>
          <p:cNvSpPr txBox="1"/>
          <p:nvPr/>
        </p:nvSpPr>
        <p:spPr>
          <a:xfrm>
            <a:off x="953998" y="1882868"/>
            <a:ext cx="7121929"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solidFill>
                  <a:schemeClr val="tx2"/>
                </a:solidFill>
              </a:rPr>
              <a:t>Anaconda</a:t>
            </a:r>
            <a:endParaRPr lang="en-US" sz="2800" dirty="0">
              <a:solidFill>
                <a:schemeClr val="tx2"/>
              </a:solidFill>
              <a:cs typeface="Calibri" panose="020F0502020204030204"/>
            </a:endParaRPr>
          </a:p>
          <a:p>
            <a:pPr marL="285750" indent="-285750">
              <a:buFont typeface="Arial"/>
              <a:buChar char="•"/>
            </a:pPr>
            <a:r>
              <a:rPr lang="en-US" sz="2800" dirty="0" err="1">
                <a:solidFill>
                  <a:schemeClr val="tx2"/>
                </a:solidFill>
                <a:cs typeface="Calibri" panose="020F0502020204030204"/>
              </a:rPr>
              <a:t>JupyterHub</a:t>
            </a:r>
            <a:r>
              <a:rPr lang="en-US" sz="2800" dirty="0">
                <a:solidFill>
                  <a:schemeClr val="tx2"/>
                </a:solidFill>
                <a:cs typeface="Calibri" panose="020F0502020204030204"/>
              </a:rPr>
              <a:t>/</a:t>
            </a:r>
            <a:r>
              <a:rPr lang="en-US" sz="2800" dirty="0" err="1">
                <a:solidFill>
                  <a:schemeClr val="tx2"/>
                </a:solidFill>
                <a:cs typeface="Calibri" panose="020F0502020204030204"/>
              </a:rPr>
              <a:t>JupyterLab</a:t>
            </a:r>
          </a:p>
          <a:p>
            <a:pPr marL="285750" indent="-285750">
              <a:buFont typeface="Arial"/>
              <a:buChar char="•"/>
            </a:pPr>
            <a:r>
              <a:rPr lang="en-US" sz="2800" dirty="0" err="1">
                <a:solidFill>
                  <a:schemeClr val="tx2"/>
                </a:solidFill>
              </a:rPr>
              <a:t>JupyterLab</a:t>
            </a:r>
            <a:r>
              <a:rPr lang="en-US" sz="2800" dirty="0">
                <a:solidFill>
                  <a:schemeClr val="tx2"/>
                </a:solidFill>
              </a:rPr>
              <a:t> Git</a:t>
            </a:r>
            <a:endParaRPr lang="en-US" sz="2800" dirty="0">
              <a:solidFill>
                <a:schemeClr val="tx2"/>
              </a:solidFill>
              <a:cs typeface="Calibri"/>
            </a:endParaRPr>
          </a:p>
          <a:p>
            <a:pPr marL="285750" indent="-285750">
              <a:buFont typeface="Arial"/>
              <a:buChar char="•"/>
            </a:pPr>
            <a:r>
              <a:rPr lang="en-US" sz="2800" dirty="0">
                <a:solidFill>
                  <a:schemeClr val="tx2"/>
                </a:solidFill>
              </a:rPr>
              <a:t>Support for reveal.js</a:t>
            </a:r>
            <a:endParaRPr lang="en-US" sz="2800" dirty="0">
              <a:solidFill>
                <a:schemeClr val="tx2"/>
              </a:solidFill>
              <a:cs typeface="Calibri" panose="020F0502020204030204"/>
            </a:endParaRPr>
          </a:p>
          <a:p>
            <a:pPr marL="285750" indent="-285750">
              <a:buFont typeface="Arial"/>
              <a:buChar char="•"/>
            </a:pPr>
            <a:r>
              <a:rPr lang="en-US" sz="2800" dirty="0" err="1">
                <a:solidFill>
                  <a:schemeClr val="tx2"/>
                </a:solidFill>
              </a:rPr>
              <a:t>JupyterLab</a:t>
            </a:r>
            <a:r>
              <a:rPr lang="en-US" sz="2800" dirty="0">
                <a:solidFill>
                  <a:schemeClr val="tx2"/>
                </a:solidFill>
              </a:rPr>
              <a:t> Table of Contents support</a:t>
            </a:r>
            <a:endParaRPr lang="en-US" sz="2800" dirty="0">
              <a:solidFill>
                <a:schemeClr val="tx2"/>
              </a:solidFill>
              <a:cs typeface="Calibri"/>
            </a:endParaRPr>
          </a:p>
          <a:p>
            <a:pPr marL="285750" indent="-285750">
              <a:buFont typeface="Arial"/>
              <a:buChar char="•"/>
            </a:pPr>
            <a:r>
              <a:rPr lang="en-US" sz="2800" dirty="0">
                <a:solidFill>
                  <a:schemeClr val="tx2"/>
                </a:solidFill>
              </a:rPr>
              <a:t>Interactive Matplotlib support</a:t>
            </a:r>
            <a:endParaRPr lang="en-US" sz="2800" dirty="0">
              <a:solidFill>
                <a:schemeClr val="tx2"/>
              </a:solidFill>
              <a:cs typeface="Calibri" panose="020F0502020204030204"/>
            </a:endParaRPr>
          </a:p>
          <a:p>
            <a:pPr marL="285750" indent="-285750">
              <a:buFont typeface="Arial"/>
              <a:buChar char="•"/>
            </a:pPr>
            <a:r>
              <a:rPr lang="en-US" sz="2800" dirty="0">
                <a:solidFill>
                  <a:schemeClr val="tx2"/>
                </a:solidFill>
              </a:rPr>
              <a:t>Support for adding new users</a:t>
            </a:r>
            <a:endParaRPr lang="en-US" sz="2800" dirty="0">
              <a:solidFill>
                <a:schemeClr val="tx2"/>
              </a:solidFill>
              <a:cs typeface="Calibri" panose="020F0502020204030204"/>
            </a:endParaRPr>
          </a:p>
        </p:txBody>
      </p:sp>
      <p:sp>
        <p:nvSpPr>
          <p:cNvPr id="7" name="TextBox 6">
            <a:extLst>
              <a:ext uri="{FF2B5EF4-FFF2-40B4-BE49-F238E27FC236}">
                <a16:creationId xmlns:a16="http://schemas.microsoft.com/office/drawing/2014/main" id="{EC5B679C-94E9-0662-F239-8FCC447DF100}"/>
              </a:ext>
            </a:extLst>
          </p:cNvPr>
          <p:cNvSpPr txBox="1"/>
          <p:nvPr/>
        </p:nvSpPr>
        <p:spPr>
          <a:xfrm>
            <a:off x="7103735" y="1959940"/>
            <a:ext cx="431716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tx2"/>
                </a:solidFill>
                <a:cs typeface="Calibri"/>
              </a:rPr>
              <a:t>Image on hub.docker.com:</a:t>
            </a:r>
          </a:p>
          <a:p>
            <a:r>
              <a:rPr lang="en-US" sz="2800" dirty="0">
                <a:solidFill>
                  <a:schemeClr val="tx2"/>
                </a:solidFill>
                <a:cs typeface="Calibri"/>
                <a:hlinkClick r:id="rId5">
                  <a:extLst>
                    <a:ext uri="{A12FA001-AC4F-418D-AE19-62706E023703}">
                      <ahyp:hlinkClr xmlns:ahyp="http://schemas.microsoft.com/office/drawing/2018/hyperlinkcolor" val="tx"/>
                    </a:ext>
                  </a:extLst>
                </a:hlinkClick>
              </a:rPr>
              <a:t>JupyterHub4Collaboration</a:t>
            </a:r>
            <a:endParaRPr lang="en-US" sz="2800" dirty="0">
              <a:solidFill>
                <a:schemeClr val="tx2"/>
              </a:solidFill>
              <a:cs typeface="Calibri"/>
            </a:endParaRPr>
          </a:p>
        </p:txBody>
      </p:sp>
      <p:sp>
        <p:nvSpPr>
          <p:cNvPr id="9" name="TextBox 8">
            <a:extLst>
              <a:ext uri="{FF2B5EF4-FFF2-40B4-BE49-F238E27FC236}">
                <a16:creationId xmlns:a16="http://schemas.microsoft.com/office/drawing/2014/main" id="{58738107-B296-B620-D604-8C594CEF846F}"/>
              </a:ext>
            </a:extLst>
          </p:cNvPr>
          <p:cNvSpPr txBox="1"/>
          <p:nvPr/>
        </p:nvSpPr>
        <p:spPr>
          <a:xfrm>
            <a:off x="7106799" y="3334038"/>
            <a:ext cx="447956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tx2"/>
                </a:solidFill>
                <a:cs typeface="Calibri"/>
              </a:rPr>
              <a:t>Stories on medium.com:</a:t>
            </a:r>
          </a:p>
          <a:p>
            <a:r>
              <a:rPr lang="en-US" sz="2800" dirty="0">
                <a:solidFill>
                  <a:schemeClr val="tx2"/>
                </a:solidFill>
                <a:hlinkClick r:id="rId6">
                  <a:extLst>
                    <a:ext uri="{A12FA001-AC4F-418D-AE19-62706E023703}">
                      <ahyp:hlinkClr xmlns:ahyp="http://schemas.microsoft.com/office/drawing/2018/hyperlinkcolor" val="tx"/>
                    </a:ext>
                  </a:extLst>
                </a:hlinkClick>
              </a:rPr>
              <a:t>Data Science Team Collaboration with JupyterHub and JupyterLab</a:t>
            </a:r>
            <a:endParaRPr lang="en-US" sz="2800" dirty="0">
              <a:solidFill>
                <a:schemeClr val="tx2"/>
              </a:solidFill>
              <a:cs typeface="Calibri"/>
            </a:endParaRPr>
          </a:p>
        </p:txBody>
      </p:sp>
    </p:spTree>
    <p:extLst>
      <p:ext uri="{BB962C8B-B14F-4D97-AF65-F5344CB8AC3E}">
        <p14:creationId xmlns:p14="http://schemas.microsoft.com/office/powerpoint/2010/main" val="142934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Deploy the Image from Docker Hub</a:t>
            </a: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2471800" y="1399075"/>
            <a:ext cx="8655169" cy="13955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cs typeface="Calibri Light"/>
            </a:endParaRPr>
          </a:p>
          <a:p>
            <a:pPr marL="457200" indent="-457200" algn="l">
              <a:buFont typeface="Arial"/>
              <a:buChar char="•"/>
            </a:pPr>
            <a:endParaRPr lang="en-US" sz="3200" dirty="0">
              <a:solidFill>
                <a:srgbClr val="4472C4"/>
              </a:solidFill>
              <a:ea typeface="+mj-lt"/>
              <a:cs typeface="+mj-lt"/>
            </a:endParaRPr>
          </a:p>
          <a:p>
            <a:pPr marL="685800" indent="-685800" algn="l">
              <a:buFont typeface="Arial"/>
              <a:buChar char="•"/>
            </a:pPr>
            <a:endParaRPr lang="en-US" sz="2800" dirty="0">
              <a:solidFill>
                <a:srgbClr val="000000"/>
              </a:solidFill>
              <a:ea typeface="+mj-lt"/>
              <a:cs typeface="+mj-lt"/>
            </a:endParaRPr>
          </a:p>
          <a:p>
            <a:pPr marL="685800" indent="-685800" algn="l">
              <a:buFont typeface="Arial"/>
              <a:buChar char="•"/>
            </a:pPr>
            <a:endParaRPr lang="en-US" sz="2800" dirty="0">
              <a:solidFill>
                <a:srgbClr val="4472C4"/>
              </a:solidFill>
              <a:cs typeface="Calibri Light"/>
            </a:endParaRPr>
          </a:p>
          <a:p>
            <a:pPr marL="685800" indent="-685800" algn="l">
              <a:buFont typeface="Arial"/>
              <a:buChar char="•"/>
            </a:pPr>
            <a:endParaRPr lang="en-US" sz="2800" dirty="0">
              <a:solidFill>
                <a:schemeClr val="accent1"/>
              </a:solidFill>
              <a:cs typeface="Calibri Light"/>
            </a:endParaRPr>
          </a:p>
        </p:txBody>
      </p:sp>
      <p:sp>
        <p:nvSpPr>
          <p:cNvPr id="7" name="TextBox 6">
            <a:extLst>
              <a:ext uri="{FF2B5EF4-FFF2-40B4-BE49-F238E27FC236}">
                <a16:creationId xmlns:a16="http://schemas.microsoft.com/office/drawing/2014/main" id="{241BC157-EB35-1FCE-DC7A-A06C30120DB7}"/>
              </a:ext>
            </a:extLst>
          </p:cNvPr>
          <p:cNvSpPr txBox="1"/>
          <p:nvPr/>
        </p:nvSpPr>
        <p:spPr>
          <a:xfrm>
            <a:off x="2093342" y="1417607"/>
            <a:ext cx="8997349"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1"/>
                </a:solidFill>
              </a:rPr>
              <a:t>Install </a:t>
            </a:r>
            <a:r>
              <a:rPr lang="en-US" sz="2800" dirty="0">
                <a:solidFill>
                  <a:schemeClr val="accent1"/>
                </a:solidFill>
                <a:hlinkClick r:id="rId5">
                  <a:extLst>
                    <a:ext uri="{A12FA001-AC4F-418D-AE19-62706E023703}">
                      <ahyp:hlinkClr xmlns:ahyp="http://schemas.microsoft.com/office/drawing/2018/hyperlinkcolor" val="tx"/>
                    </a:ext>
                  </a:extLst>
                </a:hlinkClick>
              </a:rPr>
              <a:t>Docker</a:t>
            </a:r>
            <a:r>
              <a:rPr lang="en-US" sz="2800" dirty="0">
                <a:solidFill>
                  <a:schemeClr val="accent1"/>
                </a:solidFill>
              </a:rPr>
              <a:t>  (see docs.docker.com)</a:t>
            </a:r>
            <a:endParaRPr lang="en-US" sz="2800" dirty="0">
              <a:solidFill>
                <a:schemeClr val="accent1"/>
              </a:solidFill>
              <a:cs typeface="Calibri"/>
            </a:endParaRPr>
          </a:p>
          <a:p>
            <a:endParaRPr lang="en-US" sz="2800" dirty="0">
              <a:solidFill>
                <a:schemeClr val="accent1"/>
              </a:solidFill>
              <a:cs typeface="Calibri"/>
            </a:endParaRPr>
          </a:p>
          <a:p>
            <a:r>
              <a:rPr lang="en-US" sz="2800" dirty="0">
                <a:solidFill>
                  <a:schemeClr val="accent1"/>
                </a:solidFill>
              </a:rPr>
              <a:t>Using a terminal or PowerShell pull the image from Docker Hub and run the image in a container named j4c using:</a:t>
            </a:r>
            <a:endParaRPr lang="en-US" sz="2800" dirty="0">
              <a:solidFill>
                <a:schemeClr val="accent1"/>
              </a:solidFill>
              <a:cs typeface="Calibri"/>
            </a:endParaRPr>
          </a:p>
          <a:p>
            <a:endParaRPr lang="en-US" sz="2800" dirty="0">
              <a:solidFill>
                <a:schemeClr val="accent1"/>
              </a:solidFill>
              <a:cs typeface="Calibri"/>
            </a:endParaRPr>
          </a:p>
          <a:p>
            <a:endParaRPr lang="en-US" sz="2800" dirty="0">
              <a:solidFill>
                <a:schemeClr val="accent1"/>
              </a:solidFill>
              <a:cs typeface="Calibri"/>
            </a:endParaRPr>
          </a:p>
          <a:p>
            <a:endParaRPr lang="en-US" sz="2800" dirty="0">
              <a:solidFill>
                <a:schemeClr val="accent1"/>
              </a:solidFill>
              <a:cs typeface="Calibri"/>
            </a:endParaRPr>
          </a:p>
          <a:p>
            <a:endParaRPr lang="en-US" sz="2800" dirty="0">
              <a:solidFill>
                <a:schemeClr val="accent1"/>
              </a:solidFill>
              <a:cs typeface="Calibri"/>
            </a:endParaRPr>
          </a:p>
          <a:p>
            <a:r>
              <a:rPr lang="en-US" sz="2800" dirty="0">
                <a:solidFill>
                  <a:schemeClr val="accent1"/>
                </a:solidFill>
                <a:cs typeface="Calibri"/>
              </a:rPr>
              <a:t>Connect: http//localhost:8000</a:t>
            </a:r>
          </a:p>
          <a:p>
            <a:endParaRPr lang="en-US" sz="3200" dirty="0">
              <a:cs typeface="Calibri"/>
            </a:endParaRPr>
          </a:p>
        </p:txBody>
      </p:sp>
      <p:sp>
        <p:nvSpPr>
          <p:cNvPr id="2" name="TextBox 1">
            <a:extLst>
              <a:ext uri="{FF2B5EF4-FFF2-40B4-BE49-F238E27FC236}">
                <a16:creationId xmlns:a16="http://schemas.microsoft.com/office/drawing/2014/main" id="{1712ED18-5512-A621-AA68-6E28BCAF4503}"/>
              </a:ext>
            </a:extLst>
          </p:cNvPr>
          <p:cNvSpPr txBox="1"/>
          <p:nvPr/>
        </p:nvSpPr>
        <p:spPr>
          <a:xfrm>
            <a:off x="2730592" y="3517364"/>
            <a:ext cx="5510549" cy="830997"/>
          </a:xfrm>
          <a:prstGeom prst="rect">
            <a:avLst/>
          </a:prstGeom>
          <a:solidFill>
            <a:schemeClr val="bg1">
              <a:lumMod val="95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ea typeface="+mn-lt"/>
                <a:cs typeface="+mn-lt"/>
              </a:rPr>
              <a:t>docker run -p 8000:8000 -d --name j4c / </a:t>
            </a:r>
            <a:r>
              <a:rPr lang="en-US" sz="2400" dirty="0" err="1">
                <a:ea typeface="+mn-lt"/>
                <a:cs typeface="+mn-lt"/>
              </a:rPr>
              <a:t>jeffgunderson</a:t>
            </a:r>
            <a:r>
              <a:rPr lang="en-US" sz="2400" dirty="0">
                <a:ea typeface="+mn-lt"/>
                <a:cs typeface="+mn-lt"/>
              </a:rPr>
              <a:t>/jupyterhub4collaboration</a:t>
            </a:r>
            <a:endParaRPr lang="en-US" sz="2400" dirty="0"/>
          </a:p>
        </p:txBody>
      </p:sp>
    </p:spTree>
    <p:extLst>
      <p:ext uri="{BB962C8B-B14F-4D97-AF65-F5344CB8AC3E}">
        <p14:creationId xmlns:p14="http://schemas.microsoft.com/office/powerpoint/2010/main" val="167692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1030296" y="640844"/>
            <a:ext cx="9489056" cy="374770"/>
          </a:xfrm>
        </p:spPr>
        <p:txBody>
          <a:bodyPr>
            <a:noAutofit/>
          </a:bodyPr>
          <a:lstStyle/>
          <a:p>
            <a:r>
              <a:rPr lang="en-US" sz="4800" dirty="0" err="1">
                <a:solidFill>
                  <a:schemeClr val="accent1"/>
                </a:solidFill>
                <a:ea typeface="+mj-lt"/>
                <a:cs typeface="+mj-lt"/>
              </a:rPr>
              <a:t>JupyterHub</a:t>
            </a:r>
            <a:r>
              <a:rPr lang="en-US" sz="4800" dirty="0">
                <a:solidFill>
                  <a:schemeClr val="accent1"/>
                </a:solidFill>
                <a:ea typeface="+mj-lt"/>
                <a:cs typeface="+mj-lt"/>
              </a:rPr>
              <a:t> for Collaboration</a:t>
            </a:r>
            <a:endParaRPr lang="en-US" dirty="0">
              <a:solidFill>
                <a:schemeClr val="accent1"/>
              </a:solidFill>
            </a:endParaRPr>
          </a:p>
        </p:txBody>
      </p:sp>
      <p:pic>
        <p:nvPicPr>
          <p:cNvPr id="2" name="Picture 2" descr="Diagram&#10;&#10;Description automatically generated">
            <a:extLst>
              <a:ext uri="{FF2B5EF4-FFF2-40B4-BE49-F238E27FC236}">
                <a16:creationId xmlns:a16="http://schemas.microsoft.com/office/drawing/2014/main" id="{BB099818-7DB0-FBC4-831B-952860BA4F91}"/>
              </a:ext>
            </a:extLst>
          </p:cNvPr>
          <p:cNvPicPr>
            <a:picLocks noChangeAspect="1"/>
          </p:cNvPicPr>
          <p:nvPr/>
        </p:nvPicPr>
        <p:blipFill>
          <a:blip r:embed="rId5"/>
          <a:stretch>
            <a:fillRect/>
          </a:stretch>
        </p:blipFill>
        <p:spPr>
          <a:xfrm>
            <a:off x="2050212" y="1011921"/>
            <a:ext cx="7228935" cy="5207968"/>
          </a:xfrm>
          <a:prstGeom prst="rect">
            <a:avLst/>
          </a:prstGeom>
        </p:spPr>
      </p:pic>
    </p:spTree>
    <p:extLst>
      <p:ext uri="{BB962C8B-B14F-4D97-AF65-F5344CB8AC3E}">
        <p14:creationId xmlns:p14="http://schemas.microsoft.com/office/powerpoint/2010/main" val="3956680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Docker Desktop</a:t>
            </a:r>
          </a:p>
        </p:txBody>
      </p:sp>
      <p:pic>
        <p:nvPicPr>
          <p:cNvPr id="3" name="Picture 6">
            <a:extLst>
              <a:ext uri="{FF2B5EF4-FFF2-40B4-BE49-F238E27FC236}">
                <a16:creationId xmlns:a16="http://schemas.microsoft.com/office/drawing/2014/main" id="{FB79AC18-E500-FE6E-A854-D06E2E29195C}"/>
              </a:ext>
            </a:extLst>
          </p:cNvPr>
          <p:cNvPicPr>
            <a:picLocks noChangeAspect="1"/>
          </p:cNvPicPr>
          <p:nvPr/>
        </p:nvPicPr>
        <p:blipFill>
          <a:blip r:embed="rId5"/>
          <a:stretch>
            <a:fillRect/>
          </a:stretch>
        </p:blipFill>
        <p:spPr>
          <a:xfrm>
            <a:off x="2352136" y="1377716"/>
            <a:ext cx="7042030" cy="2938002"/>
          </a:xfrm>
          <a:prstGeom prst="rect">
            <a:avLst/>
          </a:prstGeom>
        </p:spPr>
      </p:pic>
      <p:sp>
        <p:nvSpPr>
          <p:cNvPr id="7" name="TextBox 6">
            <a:extLst>
              <a:ext uri="{FF2B5EF4-FFF2-40B4-BE49-F238E27FC236}">
                <a16:creationId xmlns:a16="http://schemas.microsoft.com/office/drawing/2014/main" id="{DD2BC7DF-903F-11F0-307A-3E6486125EAA}"/>
              </a:ext>
            </a:extLst>
          </p:cNvPr>
          <p:cNvSpPr txBox="1"/>
          <p:nvPr/>
        </p:nvSpPr>
        <p:spPr>
          <a:xfrm>
            <a:off x="2567797" y="4753155"/>
            <a:ext cx="68263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Docker Desktop displays images and containers. Actions are provide to control containers and view logs. You can also view volumes.  Volumes allow you to persist data on the host machine file system</a:t>
            </a:r>
          </a:p>
        </p:txBody>
      </p:sp>
    </p:spTree>
    <p:extLst>
      <p:ext uri="{BB962C8B-B14F-4D97-AF65-F5344CB8AC3E}">
        <p14:creationId xmlns:p14="http://schemas.microsoft.com/office/powerpoint/2010/main" val="167247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Connect to Hub</a:t>
            </a:r>
          </a:p>
        </p:txBody>
      </p:sp>
      <p:sp>
        <p:nvSpPr>
          <p:cNvPr id="7" name="TextBox 6">
            <a:extLst>
              <a:ext uri="{FF2B5EF4-FFF2-40B4-BE49-F238E27FC236}">
                <a16:creationId xmlns:a16="http://schemas.microsoft.com/office/drawing/2014/main" id="{DD2BC7DF-903F-11F0-307A-3E6486125EAA}"/>
              </a:ext>
            </a:extLst>
          </p:cNvPr>
          <p:cNvSpPr txBox="1"/>
          <p:nvPr/>
        </p:nvSpPr>
        <p:spPr>
          <a:xfrm>
            <a:off x="3171646" y="4753155"/>
            <a:ext cx="53742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Sign on to http://localhost:8000.  In the docker file for this image we run commands to define an “admin” user with password “default”.</a:t>
            </a:r>
            <a:r>
              <a:rPr lang="en-US" dirty="0">
                <a:latin typeface="Arial"/>
                <a:cs typeface="Arial"/>
              </a:rPr>
              <a:t> </a:t>
            </a:r>
            <a:endParaRPr lang="en-US" dirty="0"/>
          </a:p>
        </p:txBody>
      </p:sp>
      <p:pic>
        <p:nvPicPr>
          <p:cNvPr id="2" name="Picture 7" descr="Graphical user interface, table&#10;&#10;Description automatically generated">
            <a:extLst>
              <a:ext uri="{FF2B5EF4-FFF2-40B4-BE49-F238E27FC236}">
                <a16:creationId xmlns:a16="http://schemas.microsoft.com/office/drawing/2014/main" id="{58331110-96E8-8F47-B2C2-9DE65C0F4870}"/>
              </a:ext>
            </a:extLst>
          </p:cNvPr>
          <p:cNvPicPr>
            <a:picLocks noChangeAspect="1"/>
          </p:cNvPicPr>
          <p:nvPr/>
        </p:nvPicPr>
        <p:blipFill>
          <a:blip r:embed="rId5"/>
          <a:stretch>
            <a:fillRect/>
          </a:stretch>
        </p:blipFill>
        <p:spPr>
          <a:xfrm>
            <a:off x="1877683" y="1299207"/>
            <a:ext cx="7214558" cy="3066266"/>
          </a:xfrm>
          <a:prstGeom prst="rect">
            <a:avLst/>
          </a:prstGeom>
        </p:spPr>
      </p:pic>
    </p:spTree>
    <p:extLst>
      <p:ext uri="{BB962C8B-B14F-4D97-AF65-F5344CB8AC3E}">
        <p14:creationId xmlns:p14="http://schemas.microsoft.com/office/powerpoint/2010/main" val="1402184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a:t>
            </a:r>
            <a:r>
              <a:rPr lang="en-US" sz="4800" dirty="0" err="1">
                <a:solidFill>
                  <a:schemeClr val="accent1"/>
                </a:solidFill>
                <a:cs typeface="Calibri Light"/>
              </a:rPr>
              <a:t>JupyterLab</a:t>
            </a:r>
            <a:r>
              <a:rPr lang="en-US" sz="4800" dirty="0">
                <a:solidFill>
                  <a:schemeClr val="accent1"/>
                </a:solidFill>
                <a:cs typeface="Calibri Light"/>
              </a:rPr>
              <a:t> Launcher</a:t>
            </a:r>
          </a:p>
        </p:txBody>
      </p:sp>
      <p:sp>
        <p:nvSpPr>
          <p:cNvPr id="7" name="TextBox 6">
            <a:extLst>
              <a:ext uri="{FF2B5EF4-FFF2-40B4-BE49-F238E27FC236}">
                <a16:creationId xmlns:a16="http://schemas.microsoft.com/office/drawing/2014/main" id="{DD2BC7DF-903F-11F0-307A-3E6486125EAA}"/>
              </a:ext>
            </a:extLst>
          </p:cNvPr>
          <p:cNvSpPr txBox="1"/>
          <p:nvPr/>
        </p:nvSpPr>
        <p:spPr>
          <a:xfrm>
            <a:off x="3200401" y="5055080"/>
            <a:ext cx="53742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will present the </a:t>
            </a:r>
            <a:r>
              <a:rPr lang="en-US" dirty="0" err="1">
                <a:ea typeface="+mn-lt"/>
                <a:cs typeface="+mn-lt"/>
              </a:rPr>
              <a:t>JupyterLab</a:t>
            </a:r>
            <a:r>
              <a:rPr lang="en-US" dirty="0">
                <a:ea typeface="+mn-lt"/>
                <a:cs typeface="+mn-lt"/>
              </a:rPr>
              <a:t> Launcher where you can launch notebooks, consoles and other applications.</a:t>
            </a:r>
            <a:endParaRPr lang="en-US" dirty="0"/>
          </a:p>
          <a:p>
            <a:endParaRPr lang="en-US" dirty="0">
              <a:latin typeface="Arial"/>
              <a:cs typeface="Arial"/>
            </a:endParaRPr>
          </a:p>
        </p:txBody>
      </p:sp>
      <p:pic>
        <p:nvPicPr>
          <p:cNvPr id="3" name="Picture 7" descr="Graphical user interface, application&#10;&#10;Description automatically generated">
            <a:extLst>
              <a:ext uri="{FF2B5EF4-FFF2-40B4-BE49-F238E27FC236}">
                <a16:creationId xmlns:a16="http://schemas.microsoft.com/office/drawing/2014/main" id="{787C50AF-14C2-052E-A0A8-F70A2F113547}"/>
              </a:ext>
            </a:extLst>
          </p:cNvPr>
          <p:cNvPicPr>
            <a:picLocks noChangeAspect="1"/>
          </p:cNvPicPr>
          <p:nvPr/>
        </p:nvPicPr>
        <p:blipFill>
          <a:blip r:embed="rId5"/>
          <a:stretch>
            <a:fillRect/>
          </a:stretch>
        </p:blipFill>
        <p:spPr>
          <a:xfrm>
            <a:off x="1992704" y="1266497"/>
            <a:ext cx="7530859" cy="3606138"/>
          </a:xfrm>
          <a:prstGeom prst="rect">
            <a:avLst/>
          </a:prstGeom>
        </p:spPr>
      </p:pic>
    </p:spTree>
    <p:extLst>
      <p:ext uri="{BB962C8B-B14F-4D97-AF65-F5344CB8AC3E}">
        <p14:creationId xmlns:p14="http://schemas.microsoft.com/office/powerpoint/2010/main" val="737045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987" y="1102898"/>
            <a:ext cx="4873925" cy="2675147"/>
          </a:xfrm>
        </p:spPr>
        <p:txBody>
          <a:bodyPr>
            <a:normAutofit/>
          </a:bodyPr>
          <a:lstStyle/>
          <a:p>
            <a:r>
              <a:rPr lang="en-US" dirty="0">
                <a:solidFill>
                  <a:schemeClr val="accent1"/>
                </a:solidFill>
                <a:ea typeface="+mj-lt"/>
                <a:cs typeface="+mj-lt"/>
              </a:rPr>
              <a:t>Collaboration With </a:t>
            </a:r>
            <a:r>
              <a:rPr lang="en-US" dirty="0" err="1">
                <a:solidFill>
                  <a:schemeClr val="accent1"/>
                </a:solidFill>
                <a:ea typeface="+mj-lt"/>
                <a:cs typeface="+mj-lt"/>
              </a:rPr>
              <a:t>Jupyter</a:t>
            </a:r>
            <a:r>
              <a:rPr lang="en-US" dirty="0">
                <a:solidFill>
                  <a:schemeClr val="accent1"/>
                </a:solidFill>
                <a:ea typeface="+mj-lt"/>
                <a:cs typeface="+mj-lt"/>
              </a:rPr>
              <a:t> Notebooks</a:t>
            </a:r>
            <a:endParaRPr lang="en-US" dirty="0">
              <a:solidFill>
                <a:schemeClr val="accent1"/>
              </a:solidFill>
            </a:endParaRPr>
          </a:p>
        </p:txBody>
      </p:sp>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7" name="Title 1">
            <a:extLst>
              <a:ext uri="{FF2B5EF4-FFF2-40B4-BE49-F238E27FC236}">
                <a16:creationId xmlns:a16="http://schemas.microsoft.com/office/drawing/2014/main" id="{D3FF33B9-9CED-8BFC-3490-4B9059813BD7}"/>
              </a:ext>
            </a:extLst>
          </p:cNvPr>
          <p:cNvSpPr txBox="1">
            <a:spLocks/>
          </p:cNvSpPr>
          <p:nvPr/>
        </p:nvSpPr>
        <p:spPr>
          <a:xfrm>
            <a:off x="841627" y="5241809"/>
            <a:ext cx="4101749" cy="11719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chemeClr val="accent1"/>
              </a:solidFill>
              <a:cs typeface="Calibri Light"/>
            </a:endParaRPr>
          </a:p>
          <a:p>
            <a:pPr algn="l"/>
            <a:r>
              <a:rPr lang="en-US" sz="2400" dirty="0">
                <a:solidFill>
                  <a:schemeClr val="accent1"/>
                </a:solidFill>
                <a:latin typeface="Calibri Light" panose="020F0302020204030204"/>
                <a:ea typeface="+mj-lt"/>
                <a:cs typeface="+mj-lt"/>
              </a:rPr>
              <a:t>Data Science Symposium 2022</a:t>
            </a:r>
            <a:endParaRPr lang="en-US" sz="2400" dirty="0">
              <a:solidFill>
                <a:schemeClr val="accent1"/>
              </a:solidFill>
              <a:cs typeface="Calibri Light"/>
            </a:endParaRPr>
          </a:p>
          <a:p>
            <a:pPr algn="l"/>
            <a:r>
              <a:rPr lang="en-US" sz="2400" dirty="0">
                <a:solidFill>
                  <a:schemeClr val="accent1"/>
                </a:solidFill>
                <a:cs typeface="Calibri Light"/>
              </a:rPr>
              <a:t>University of Cincinnati</a:t>
            </a:r>
          </a:p>
          <a:p>
            <a:pPr algn="l"/>
            <a:r>
              <a:rPr lang="en-US" sz="2400" dirty="0">
                <a:solidFill>
                  <a:schemeClr val="accent1"/>
                </a:solidFill>
                <a:cs typeface="Calibri Light"/>
              </a:rPr>
              <a:t>Center for Business Analytics</a:t>
            </a:r>
          </a:p>
          <a:p>
            <a:pPr marL="685800" indent="-685800" algn="l">
              <a:buFont typeface="Arial"/>
              <a:buChar char="•"/>
            </a:pPr>
            <a:endParaRPr lang="en-US" sz="2800" dirty="0">
              <a:solidFill>
                <a:schemeClr val="accent1"/>
              </a:solidFill>
              <a:cs typeface="Calibri Light"/>
            </a:endParaRPr>
          </a:p>
        </p:txBody>
      </p:sp>
      <p:pic>
        <p:nvPicPr>
          <p:cNvPr id="8" name="Picture 8" descr="A picture containing text&#10;&#10;Description automatically generated">
            <a:extLst>
              <a:ext uri="{FF2B5EF4-FFF2-40B4-BE49-F238E27FC236}">
                <a16:creationId xmlns:a16="http://schemas.microsoft.com/office/drawing/2014/main" id="{51248AFC-A881-7031-8106-B9B101532217}"/>
              </a:ext>
            </a:extLst>
          </p:cNvPr>
          <p:cNvPicPr>
            <a:picLocks noChangeAspect="1"/>
          </p:cNvPicPr>
          <p:nvPr/>
        </p:nvPicPr>
        <p:blipFill>
          <a:blip r:embed="rId5"/>
          <a:stretch>
            <a:fillRect/>
          </a:stretch>
        </p:blipFill>
        <p:spPr>
          <a:xfrm>
            <a:off x="5951002" y="468436"/>
            <a:ext cx="5362540" cy="5363072"/>
          </a:xfrm>
          <a:prstGeom prst="rect">
            <a:avLst/>
          </a:prstGeom>
        </p:spPr>
      </p:pic>
      <p:sp>
        <p:nvSpPr>
          <p:cNvPr id="9" name="Title 1">
            <a:extLst>
              <a:ext uri="{FF2B5EF4-FFF2-40B4-BE49-F238E27FC236}">
                <a16:creationId xmlns:a16="http://schemas.microsoft.com/office/drawing/2014/main" id="{AA1DCA11-91BE-AC93-5785-39B9EB2364D2}"/>
              </a:ext>
            </a:extLst>
          </p:cNvPr>
          <p:cNvSpPr txBox="1">
            <a:spLocks/>
          </p:cNvSpPr>
          <p:nvPr/>
        </p:nvSpPr>
        <p:spPr>
          <a:xfrm>
            <a:off x="7241149" y="5567962"/>
            <a:ext cx="3819527" cy="10167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chemeClr val="accent1"/>
              </a:solidFill>
              <a:cs typeface="Calibri Light"/>
            </a:endParaRPr>
          </a:p>
          <a:p>
            <a:pPr algn="l"/>
            <a:r>
              <a:rPr lang="en-US" sz="1600" dirty="0">
                <a:solidFill>
                  <a:schemeClr val="accent1"/>
                </a:solidFill>
                <a:latin typeface="Calibri Light" panose="020F0302020204030204"/>
                <a:ea typeface="+mj-lt"/>
                <a:cs typeface="+mj-lt"/>
              </a:rPr>
              <a:t>Art by DALL-E 2 on </a:t>
            </a:r>
            <a:r>
              <a:rPr lang="en-US" sz="1600" dirty="0">
                <a:ea typeface="+mj-lt"/>
                <a:cs typeface="+mj-lt"/>
              </a:rPr>
              <a:t>labs.openai.com</a:t>
            </a:r>
            <a:endParaRPr lang="en-US" sz="16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Tree>
    <p:extLst>
      <p:ext uri="{BB962C8B-B14F-4D97-AF65-F5344CB8AC3E}">
        <p14:creationId xmlns:p14="http://schemas.microsoft.com/office/powerpoint/2010/main" val="15203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Environments</a:t>
            </a:r>
          </a:p>
        </p:txBody>
      </p:sp>
      <p:sp>
        <p:nvSpPr>
          <p:cNvPr id="7" name="TextBox 6">
            <a:extLst>
              <a:ext uri="{FF2B5EF4-FFF2-40B4-BE49-F238E27FC236}">
                <a16:creationId xmlns:a16="http://schemas.microsoft.com/office/drawing/2014/main" id="{DD2BC7DF-903F-11F0-307A-3E6486125EAA}"/>
              </a:ext>
            </a:extLst>
          </p:cNvPr>
          <p:cNvSpPr txBox="1"/>
          <p:nvPr/>
        </p:nvSpPr>
        <p:spPr>
          <a:xfrm>
            <a:off x="3200401" y="5055080"/>
            <a:ext cx="53742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To list environments, open a notebook and select </a:t>
            </a:r>
            <a:r>
              <a:rPr lang="en-US" i="1" dirty="0">
                <a:cs typeface="Calibri"/>
              </a:rPr>
              <a:t>Kernel &gt; Change Kernel</a:t>
            </a:r>
          </a:p>
          <a:p>
            <a:endParaRPr lang="en-US" dirty="0">
              <a:latin typeface="Arial"/>
              <a:cs typeface="Arial"/>
            </a:endParaRPr>
          </a:p>
        </p:txBody>
      </p:sp>
      <p:pic>
        <p:nvPicPr>
          <p:cNvPr id="2" name="Picture 7" descr="Graphical user interface, text, application&#10;&#10;Description automatically generated">
            <a:extLst>
              <a:ext uri="{FF2B5EF4-FFF2-40B4-BE49-F238E27FC236}">
                <a16:creationId xmlns:a16="http://schemas.microsoft.com/office/drawing/2014/main" id="{71E67D7A-9476-7160-6B43-009D6FBC6B4E}"/>
              </a:ext>
            </a:extLst>
          </p:cNvPr>
          <p:cNvPicPr>
            <a:picLocks noChangeAspect="1"/>
          </p:cNvPicPr>
          <p:nvPr/>
        </p:nvPicPr>
        <p:blipFill>
          <a:blip r:embed="rId5"/>
          <a:stretch>
            <a:fillRect/>
          </a:stretch>
        </p:blipFill>
        <p:spPr>
          <a:xfrm>
            <a:off x="1839686" y="1079347"/>
            <a:ext cx="7954735" cy="3665165"/>
          </a:xfrm>
          <a:prstGeom prst="rect">
            <a:avLst/>
          </a:prstGeom>
        </p:spPr>
      </p:pic>
    </p:spTree>
    <p:extLst>
      <p:ext uri="{BB962C8B-B14F-4D97-AF65-F5344CB8AC3E}">
        <p14:creationId xmlns:p14="http://schemas.microsoft.com/office/powerpoint/2010/main" val="288897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Defining New Environment</a:t>
            </a:r>
          </a:p>
        </p:txBody>
      </p:sp>
      <p:sp>
        <p:nvSpPr>
          <p:cNvPr id="7" name="TextBox 6">
            <a:extLst>
              <a:ext uri="{FF2B5EF4-FFF2-40B4-BE49-F238E27FC236}">
                <a16:creationId xmlns:a16="http://schemas.microsoft.com/office/drawing/2014/main" id="{DD2BC7DF-903F-11F0-307A-3E6486125EAA}"/>
              </a:ext>
            </a:extLst>
          </p:cNvPr>
          <p:cNvSpPr txBox="1"/>
          <p:nvPr/>
        </p:nvSpPr>
        <p:spPr>
          <a:xfrm>
            <a:off x="1058175" y="4954439"/>
            <a:ext cx="108807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You define environments through </a:t>
            </a:r>
            <a:r>
              <a:rPr lang="en-US" i="1" dirty="0" err="1">
                <a:ea typeface="+mn-lt"/>
                <a:cs typeface="+mn-lt"/>
              </a:rPr>
              <a:t>yaml</a:t>
            </a:r>
            <a:r>
              <a:rPr lang="en-US" dirty="0">
                <a:ea typeface="+mn-lt"/>
                <a:cs typeface="+mn-lt"/>
              </a:rPr>
              <a:t> files. The </a:t>
            </a:r>
            <a:r>
              <a:rPr lang="en-US" i="1" dirty="0" err="1">
                <a:ea typeface="+mn-lt"/>
                <a:cs typeface="+mn-lt"/>
              </a:rPr>
              <a:t>yaml</a:t>
            </a:r>
            <a:r>
              <a:rPr lang="en-US" dirty="0">
                <a:ea typeface="+mn-lt"/>
                <a:cs typeface="+mn-lt"/>
              </a:rPr>
              <a:t> file defines: name of environment, channels (locations of packages) dependencies (packages to install).  See </a:t>
            </a:r>
            <a:r>
              <a:rPr lang="en-US" dirty="0" err="1">
                <a:ea typeface="+mn-lt"/>
                <a:cs typeface="+mn-lt"/>
              </a:rPr>
              <a:t>demo.yaml</a:t>
            </a:r>
            <a:r>
              <a:rPr lang="en-US" dirty="0">
                <a:ea typeface="+mn-lt"/>
                <a:cs typeface="+mn-lt"/>
              </a:rPr>
              <a:t> file.  For more detail on using </a:t>
            </a:r>
            <a:r>
              <a:rPr lang="en-US" dirty="0" err="1">
                <a:ea typeface="+mn-lt"/>
                <a:cs typeface="+mn-lt"/>
              </a:rPr>
              <a:t>conda</a:t>
            </a:r>
            <a:r>
              <a:rPr lang="en-US" dirty="0">
                <a:ea typeface="+mn-lt"/>
                <a:cs typeface="+mn-lt"/>
              </a:rPr>
              <a:t> with </a:t>
            </a:r>
            <a:r>
              <a:rPr lang="en-US" dirty="0" err="1">
                <a:ea typeface="+mn-lt"/>
                <a:cs typeface="+mn-lt"/>
              </a:rPr>
              <a:t>JupyterHub</a:t>
            </a:r>
            <a:r>
              <a:rPr lang="en-US" dirty="0">
                <a:ea typeface="+mn-lt"/>
                <a:cs typeface="+mn-lt"/>
              </a:rPr>
              <a:t> see: </a:t>
            </a:r>
            <a:r>
              <a:rPr lang="en-US" u="sng" dirty="0">
                <a:ea typeface="+mn-lt"/>
                <a:cs typeface="+mn-lt"/>
                <a:hlinkClick r:id="rId5"/>
              </a:rPr>
              <a:t>A quick guide to conda environments on JupyterHub</a:t>
            </a:r>
            <a:r>
              <a:rPr lang="en-US" dirty="0">
                <a:ea typeface="+mn-lt"/>
                <a:cs typeface="+mn-lt"/>
              </a:rPr>
              <a:t>.</a:t>
            </a:r>
          </a:p>
          <a:p>
            <a:endParaRPr lang="en-US" dirty="0">
              <a:ea typeface="+mn-lt"/>
              <a:cs typeface="+mn-lt"/>
            </a:endParaRPr>
          </a:p>
          <a:p>
            <a:endParaRPr lang="en-US" dirty="0">
              <a:latin typeface="Arial"/>
              <a:cs typeface="Arial"/>
            </a:endParaRPr>
          </a:p>
        </p:txBody>
      </p:sp>
      <p:pic>
        <p:nvPicPr>
          <p:cNvPr id="8" name="Picture 8" descr="Graphical user interface, text, application&#10;&#10;Description automatically generated">
            <a:extLst>
              <a:ext uri="{FF2B5EF4-FFF2-40B4-BE49-F238E27FC236}">
                <a16:creationId xmlns:a16="http://schemas.microsoft.com/office/drawing/2014/main" id="{733C185D-239D-7444-61AE-2E6A20007CA4}"/>
              </a:ext>
            </a:extLst>
          </p:cNvPr>
          <p:cNvPicPr>
            <a:picLocks noChangeAspect="1"/>
          </p:cNvPicPr>
          <p:nvPr/>
        </p:nvPicPr>
        <p:blipFill>
          <a:blip r:embed="rId6"/>
          <a:stretch>
            <a:fillRect/>
          </a:stretch>
        </p:blipFill>
        <p:spPr>
          <a:xfrm>
            <a:off x="1058174" y="1528607"/>
            <a:ext cx="10406331" cy="2779994"/>
          </a:xfrm>
          <a:prstGeom prst="rect">
            <a:avLst/>
          </a:prstGeom>
        </p:spPr>
      </p:pic>
    </p:spTree>
    <p:extLst>
      <p:ext uri="{BB962C8B-B14F-4D97-AF65-F5344CB8AC3E}">
        <p14:creationId xmlns:p14="http://schemas.microsoft.com/office/powerpoint/2010/main" val="969992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Add User</a:t>
            </a:r>
          </a:p>
        </p:txBody>
      </p:sp>
      <p:sp>
        <p:nvSpPr>
          <p:cNvPr id="7" name="TextBox 6">
            <a:extLst>
              <a:ext uri="{FF2B5EF4-FFF2-40B4-BE49-F238E27FC236}">
                <a16:creationId xmlns:a16="http://schemas.microsoft.com/office/drawing/2014/main" id="{DD2BC7DF-903F-11F0-307A-3E6486125EAA}"/>
              </a:ext>
            </a:extLst>
          </p:cNvPr>
          <p:cNvSpPr txBox="1"/>
          <p:nvPr/>
        </p:nvSpPr>
        <p:spPr>
          <a:xfrm>
            <a:off x="1331345" y="4652514"/>
            <a:ext cx="985998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JupyterHub</a:t>
            </a:r>
            <a:r>
              <a:rPr lang="en-US" dirty="0">
                <a:ea typeface="+mn-lt"/>
                <a:cs typeface="+mn-lt"/>
              </a:rPr>
              <a:t> supports a number of user authentication methods. We are using the default</a:t>
            </a:r>
            <a:r>
              <a:rPr lang="en-US" b="1" dirty="0">
                <a:ea typeface="+mn-lt"/>
                <a:cs typeface="+mn-lt"/>
              </a:rPr>
              <a:t> PAM</a:t>
            </a:r>
            <a:r>
              <a:rPr lang="en-US" dirty="0">
                <a:ea typeface="+mn-lt"/>
                <a:cs typeface="+mn-lt"/>
              </a:rPr>
              <a:t>-based Authenticator, for logging in with container user accounts via a username and password. To add a new user select </a:t>
            </a:r>
            <a:r>
              <a:rPr lang="en-US" i="1" dirty="0">
                <a:ea typeface="+mn-lt"/>
                <a:cs typeface="+mn-lt"/>
              </a:rPr>
              <a:t>File &gt; Hub Control Panel &gt; Admin: </a:t>
            </a:r>
            <a:r>
              <a:rPr lang="en-US" i="1" dirty="0">
                <a:cs typeface="Calibri"/>
              </a:rPr>
              <a:t> </a:t>
            </a:r>
            <a:r>
              <a:rPr lang="en-US" dirty="0">
                <a:ea typeface="+mn-lt"/>
                <a:cs typeface="+mn-lt"/>
              </a:rPr>
              <a:t>For production look at using GitHub’s OAuth so that you will be delegating to GitHub authentication.  If you are providing this on a public network then you can use SSL or a VPN.  Instructions for SSL are provided in the Medium stories.</a:t>
            </a:r>
            <a:endParaRPr lang="en-US" dirty="0">
              <a:cs typeface="Calibri"/>
            </a:endParaRPr>
          </a:p>
          <a:p>
            <a:br>
              <a:rPr lang="en-US" dirty="0"/>
            </a:br>
            <a:endParaRPr lang="en-US" dirty="0"/>
          </a:p>
          <a:p>
            <a:endParaRPr lang="en-US" dirty="0">
              <a:cs typeface="Calibri"/>
            </a:endParaRPr>
          </a:p>
          <a:p>
            <a:endParaRPr lang="en-US" dirty="0">
              <a:latin typeface="Arial"/>
              <a:cs typeface="Arial"/>
            </a:endParaRPr>
          </a:p>
        </p:txBody>
      </p:sp>
      <p:pic>
        <p:nvPicPr>
          <p:cNvPr id="2" name="Picture 7" descr="Graphical user interface, application, website&#10;&#10;Description automatically generated">
            <a:extLst>
              <a:ext uri="{FF2B5EF4-FFF2-40B4-BE49-F238E27FC236}">
                <a16:creationId xmlns:a16="http://schemas.microsoft.com/office/drawing/2014/main" id="{B09DE668-3685-9736-5FB0-C5AD56886BCA}"/>
              </a:ext>
            </a:extLst>
          </p:cNvPr>
          <p:cNvPicPr>
            <a:picLocks noChangeAspect="1"/>
          </p:cNvPicPr>
          <p:nvPr/>
        </p:nvPicPr>
        <p:blipFill>
          <a:blip r:embed="rId5"/>
          <a:stretch>
            <a:fillRect/>
          </a:stretch>
        </p:blipFill>
        <p:spPr>
          <a:xfrm>
            <a:off x="1604514" y="1887130"/>
            <a:ext cx="8278482" cy="2393627"/>
          </a:xfrm>
          <a:prstGeom prst="rect">
            <a:avLst/>
          </a:prstGeom>
        </p:spPr>
      </p:pic>
    </p:spTree>
    <p:extLst>
      <p:ext uri="{BB962C8B-B14F-4D97-AF65-F5344CB8AC3E}">
        <p14:creationId xmlns:p14="http://schemas.microsoft.com/office/powerpoint/2010/main" val="343785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GitHub</a:t>
            </a:r>
          </a:p>
        </p:txBody>
      </p:sp>
      <p:sp>
        <p:nvSpPr>
          <p:cNvPr id="7" name="TextBox 6">
            <a:extLst>
              <a:ext uri="{FF2B5EF4-FFF2-40B4-BE49-F238E27FC236}">
                <a16:creationId xmlns:a16="http://schemas.microsoft.com/office/drawing/2014/main" id="{DD2BC7DF-903F-11F0-307A-3E6486125EAA}"/>
              </a:ext>
            </a:extLst>
          </p:cNvPr>
          <p:cNvSpPr txBox="1"/>
          <p:nvPr/>
        </p:nvSpPr>
        <p:spPr>
          <a:xfrm>
            <a:off x="454327" y="4436854"/>
            <a:ext cx="1147025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To manage sharing files with the team, GitHub provides a central repository and allows you to track changes across versions. You can use a public repository to evaluate the extension like </a:t>
            </a:r>
            <a:r>
              <a:rPr lang="en-US" u="sng" dirty="0">
                <a:ea typeface="+mn-lt"/>
                <a:cs typeface="+mn-lt"/>
                <a:hlinkClick r:id="rId5"/>
              </a:rPr>
              <a:t>SocialHealthAI/Education</a:t>
            </a:r>
            <a:r>
              <a:rPr lang="en-US" dirty="0">
                <a:ea typeface="+mn-lt"/>
                <a:cs typeface="+mn-lt"/>
              </a:rPr>
              <a:t>. Or to set up a repository see: </a:t>
            </a:r>
            <a:r>
              <a:rPr lang="en-US" u="sng" dirty="0">
                <a:ea typeface="+mn-lt"/>
                <a:cs typeface="+mn-lt"/>
                <a:hlinkClick r:id="rId6"/>
              </a:rPr>
              <a:t>Create a repo — GitHub Docs</a:t>
            </a:r>
            <a:r>
              <a:rPr lang="en-US" dirty="0">
                <a:ea typeface="+mn-lt"/>
                <a:cs typeface="+mn-lt"/>
              </a:rPr>
              <a:t>. For authentication you will need to set up a personal access token – see </a:t>
            </a:r>
            <a:r>
              <a:rPr lang="en-US" u="sng" dirty="0">
                <a:ea typeface="+mn-lt"/>
                <a:cs typeface="+mn-lt"/>
                <a:hlinkClick r:id="rId7"/>
              </a:rPr>
              <a:t>Personal access tokens</a:t>
            </a:r>
            <a:r>
              <a:rPr lang="en-US" dirty="0">
                <a:ea typeface="+mn-lt"/>
                <a:cs typeface="+mn-lt"/>
              </a:rPr>
              <a:t>. Note that authentication is not necessary if you just want to clone a public repository.</a:t>
            </a:r>
            <a:endParaRPr lang="en-US">
              <a:cs typeface="Calibri"/>
            </a:endParaRPr>
          </a:p>
          <a:p>
            <a:endParaRPr lang="en-US" dirty="0">
              <a:cs typeface="Calibri"/>
            </a:endParaRPr>
          </a:p>
          <a:p>
            <a:endParaRPr lang="en-US" dirty="0">
              <a:latin typeface="Arial"/>
              <a:cs typeface="Arial"/>
            </a:endParaRPr>
          </a:p>
        </p:txBody>
      </p:sp>
      <p:pic>
        <p:nvPicPr>
          <p:cNvPr id="3" name="Picture 7" descr="Graphical user interface, text, application&#10;&#10;Description automatically generated">
            <a:extLst>
              <a:ext uri="{FF2B5EF4-FFF2-40B4-BE49-F238E27FC236}">
                <a16:creationId xmlns:a16="http://schemas.microsoft.com/office/drawing/2014/main" id="{3699E217-3685-92E4-A73B-352828BA5E7D}"/>
              </a:ext>
            </a:extLst>
          </p:cNvPr>
          <p:cNvPicPr>
            <a:picLocks noChangeAspect="1"/>
          </p:cNvPicPr>
          <p:nvPr/>
        </p:nvPicPr>
        <p:blipFill>
          <a:blip r:embed="rId8"/>
          <a:stretch>
            <a:fillRect/>
          </a:stretch>
        </p:blipFill>
        <p:spPr>
          <a:xfrm>
            <a:off x="2481532" y="1279812"/>
            <a:ext cx="6466935" cy="3033170"/>
          </a:xfrm>
          <a:prstGeom prst="rect">
            <a:avLst/>
          </a:prstGeom>
        </p:spPr>
      </p:pic>
    </p:spTree>
    <p:extLst>
      <p:ext uri="{BB962C8B-B14F-4D97-AF65-F5344CB8AC3E}">
        <p14:creationId xmlns:p14="http://schemas.microsoft.com/office/powerpoint/2010/main" val="2441909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Git Diff View</a:t>
            </a:r>
          </a:p>
        </p:txBody>
      </p:sp>
      <p:sp>
        <p:nvSpPr>
          <p:cNvPr id="7" name="TextBox 6">
            <a:extLst>
              <a:ext uri="{FF2B5EF4-FFF2-40B4-BE49-F238E27FC236}">
                <a16:creationId xmlns:a16="http://schemas.microsoft.com/office/drawing/2014/main" id="{DD2BC7DF-903F-11F0-307A-3E6486125EAA}"/>
              </a:ext>
            </a:extLst>
          </p:cNvPr>
          <p:cNvSpPr txBox="1"/>
          <p:nvPr/>
        </p:nvSpPr>
        <p:spPr>
          <a:xfrm>
            <a:off x="3042250" y="5026325"/>
            <a:ext cx="616500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To review changes to your notebooks use the git Diff view</a:t>
            </a:r>
            <a:endParaRPr lang="en-US" dirty="0">
              <a:cs typeface="Calibri"/>
            </a:endParaRPr>
          </a:p>
          <a:p>
            <a:endParaRPr lang="en-US" dirty="0">
              <a:cs typeface="Calibri"/>
            </a:endParaRPr>
          </a:p>
          <a:p>
            <a:endParaRPr lang="en-US" dirty="0">
              <a:latin typeface="Arial"/>
              <a:cs typeface="Arial"/>
            </a:endParaRPr>
          </a:p>
        </p:txBody>
      </p:sp>
      <p:pic>
        <p:nvPicPr>
          <p:cNvPr id="2" name="Picture 7">
            <a:extLst>
              <a:ext uri="{FF2B5EF4-FFF2-40B4-BE49-F238E27FC236}">
                <a16:creationId xmlns:a16="http://schemas.microsoft.com/office/drawing/2014/main" id="{C49F9081-EC7D-AEF9-5DF7-3AC23AECCD96}"/>
              </a:ext>
            </a:extLst>
          </p:cNvPr>
          <p:cNvPicPr>
            <a:picLocks noChangeAspect="1"/>
          </p:cNvPicPr>
          <p:nvPr/>
        </p:nvPicPr>
        <p:blipFill>
          <a:blip r:embed="rId5"/>
          <a:stretch>
            <a:fillRect/>
          </a:stretch>
        </p:blipFill>
        <p:spPr>
          <a:xfrm>
            <a:off x="2740325" y="1231744"/>
            <a:ext cx="6495690" cy="3244323"/>
          </a:xfrm>
          <a:prstGeom prst="rect">
            <a:avLst/>
          </a:prstGeom>
        </p:spPr>
      </p:pic>
    </p:spTree>
    <p:extLst>
      <p:ext uri="{BB962C8B-B14F-4D97-AF65-F5344CB8AC3E}">
        <p14:creationId xmlns:p14="http://schemas.microsoft.com/office/powerpoint/2010/main" val="83523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Git Diff : Input/Outputs</a:t>
            </a:r>
          </a:p>
        </p:txBody>
      </p:sp>
      <p:sp>
        <p:nvSpPr>
          <p:cNvPr id="7" name="TextBox 6">
            <a:extLst>
              <a:ext uri="{FF2B5EF4-FFF2-40B4-BE49-F238E27FC236}">
                <a16:creationId xmlns:a16="http://schemas.microsoft.com/office/drawing/2014/main" id="{DD2BC7DF-903F-11F0-307A-3E6486125EAA}"/>
              </a:ext>
            </a:extLst>
          </p:cNvPr>
          <p:cNvSpPr txBox="1"/>
          <p:nvPr/>
        </p:nvSpPr>
        <p:spPr>
          <a:xfrm>
            <a:off x="1029420" y="4825042"/>
            <a:ext cx="1029131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t>
            </a:r>
            <a:r>
              <a:rPr lang="en-US" i="1" dirty="0">
                <a:ea typeface="+mn-lt"/>
                <a:cs typeface="+mn-lt"/>
              </a:rPr>
              <a:t>Diff git</a:t>
            </a:r>
            <a:r>
              <a:rPr lang="en-US" dirty="0">
                <a:ea typeface="+mn-lt"/>
                <a:cs typeface="+mn-lt"/>
              </a:rPr>
              <a:t> view shows changes to the code and markdown cells. And it shows outputs deleted and added. If you were to review changes with another diff tool or changes using the GitHub site they would not very useful as notebooks are </a:t>
            </a:r>
            <a:r>
              <a:rPr lang="en-US" dirty="0" err="1">
                <a:ea typeface="+mn-lt"/>
                <a:cs typeface="+mn-lt"/>
              </a:rPr>
              <a:t>json</a:t>
            </a:r>
            <a:r>
              <a:rPr lang="en-US" dirty="0">
                <a:ea typeface="+mn-lt"/>
                <a:cs typeface="+mn-lt"/>
              </a:rPr>
              <a:t> files. The GitHub extension for </a:t>
            </a:r>
            <a:r>
              <a:rPr lang="en-US" dirty="0" err="1">
                <a:ea typeface="+mn-lt"/>
                <a:cs typeface="+mn-lt"/>
              </a:rPr>
              <a:t>JupyterLab</a:t>
            </a:r>
            <a:r>
              <a:rPr lang="en-US" dirty="0">
                <a:ea typeface="+mn-lt"/>
                <a:cs typeface="+mn-lt"/>
              </a:rPr>
              <a:t> shows changes to the cell contents and the new outputs instead of showing changes to the </a:t>
            </a:r>
            <a:r>
              <a:rPr lang="en-US" dirty="0" err="1">
                <a:ea typeface="+mn-lt"/>
                <a:cs typeface="+mn-lt"/>
              </a:rPr>
              <a:t>json</a:t>
            </a:r>
            <a:r>
              <a:rPr lang="en-US" dirty="0">
                <a:ea typeface="+mn-lt"/>
                <a:cs typeface="+mn-lt"/>
              </a:rPr>
              <a:t> file. So you can easily review your updates before committing them to GitHub and share them with the team.</a:t>
            </a:r>
            <a:endParaRPr lang="en-US" dirty="0"/>
          </a:p>
          <a:p>
            <a:endParaRPr lang="en-US" dirty="0">
              <a:cs typeface="Calibri"/>
            </a:endParaRPr>
          </a:p>
          <a:p>
            <a:endParaRPr lang="en-US" dirty="0">
              <a:latin typeface="Arial"/>
              <a:cs typeface="Arial"/>
            </a:endParaRPr>
          </a:p>
        </p:txBody>
      </p:sp>
      <p:pic>
        <p:nvPicPr>
          <p:cNvPr id="8" name="Picture 8">
            <a:extLst>
              <a:ext uri="{FF2B5EF4-FFF2-40B4-BE49-F238E27FC236}">
                <a16:creationId xmlns:a16="http://schemas.microsoft.com/office/drawing/2014/main" id="{8E500BE0-0A83-67A2-41E0-14C748E050E4}"/>
              </a:ext>
            </a:extLst>
          </p:cNvPr>
          <p:cNvPicPr>
            <a:picLocks noChangeAspect="1"/>
          </p:cNvPicPr>
          <p:nvPr/>
        </p:nvPicPr>
        <p:blipFill>
          <a:blip r:embed="rId5"/>
          <a:stretch>
            <a:fillRect/>
          </a:stretch>
        </p:blipFill>
        <p:spPr>
          <a:xfrm>
            <a:off x="2668439" y="1074358"/>
            <a:ext cx="5719312" cy="3386568"/>
          </a:xfrm>
          <a:prstGeom prst="rect">
            <a:avLst/>
          </a:prstGeom>
        </p:spPr>
      </p:pic>
    </p:spTree>
    <p:extLst>
      <p:ext uri="{BB962C8B-B14F-4D97-AF65-F5344CB8AC3E}">
        <p14:creationId xmlns:p14="http://schemas.microsoft.com/office/powerpoint/2010/main" val="922820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Git Changes</a:t>
            </a:r>
          </a:p>
        </p:txBody>
      </p:sp>
      <p:sp>
        <p:nvSpPr>
          <p:cNvPr id="7" name="TextBox 6">
            <a:extLst>
              <a:ext uri="{FF2B5EF4-FFF2-40B4-BE49-F238E27FC236}">
                <a16:creationId xmlns:a16="http://schemas.microsoft.com/office/drawing/2014/main" id="{DD2BC7DF-903F-11F0-307A-3E6486125EAA}"/>
              </a:ext>
            </a:extLst>
          </p:cNvPr>
          <p:cNvSpPr txBox="1"/>
          <p:nvPr/>
        </p:nvSpPr>
        <p:spPr>
          <a:xfrm>
            <a:off x="1115684" y="5011948"/>
            <a:ext cx="102913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Selecting the git icon on the left, you can review your staged, changed and untracked files. You can then stage the changed files, commit them and push to GitHub to share with your team.</a:t>
            </a:r>
          </a:p>
          <a:p>
            <a:endParaRPr lang="en-US" dirty="0">
              <a:cs typeface="Calibri"/>
            </a:endParaRPr>
          </a:p>
          <a:p>
            <a:endParaRPr lang="en-US" dirty="0">
              <a:latin typeface="Arial"/>
              <a:cs typeface="Arial"/>
            </a:endParaRPr>
          </a:p>
        </p:txBody>
      </p:sp>
      <p:pic>
        <p:nvPicPr>
          <p:cNvPr id="2" name="Picture 2">
            <a:extLst>
              <a:ext uri="{FF2B5EF4-FFF2-40B4-BE49-F238E27FC236}">
                <a16:creationId xmlns:a16="http://schemas.microsoft.com/office/drawing/2014/main" id="{FB9F019A-8545-B7D2-4A36-9490F81E7996}"/>
              </a:ext>
            </a:extLst>
          </p:cNvPr>
          <p:cNvPicPr>
            <a:picLocks noChangeAspect="1"/>
          </p:cNvPicPr>
          <p:nvPr/>
        </p:nvPicPr>
        <p:blipFill>
          <a:blip r:embed="rId5"/>
          <a:stretch>
            <a:fillRect/>
          </a:stretch>
        </p:blipFill>
        <p:spPr>
          <a:xfrm>
            <a:off x="1561381" y="1176572"/>
            <a:ext cx="7962180" cy="3555951"/>
          </a:xfrm>
          <a:prstGeom prst="rect">
            <a:avLst/>
          </a:prstGeom>
        </p:spPr>
      </p:pic>
    </p:spTree>
    <p:extLst>
      <p:ext uri="{BB962C8B-B14F-4D97-AF65-F5344CB8AC3E}">
        <p14:creationId xmlns:p14="http://schemas.microsoft.com/office/powerpoint/2010/main" val="2587926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Git History</a:t>
            </a:r>
          </a:p>
        </p:txBody>
      </p:sp>
      <p:sp>
        <p:nvSpPr>
          <p:cNvPr id="7" name="TextBox 6">
            <a:extLst>
              <a:ext uri="{FF2B5EF4-FFF2-40B4-BE49-F238E27FC236}">
                <a16:creationId xmlns:a16="http://schemas.microsoft.com/office/drawing/2014/main" id="{DD2BC7DF-903F-11F0-307A-3E6486125EAA}"/>
              </a:ext>
            </a:extLst>
          </p:cNvPr>
          <p:cNvSpPr txBox="1"/>
          <p:nvPr/>
        </p:nvSpPr>
        <p:spPr>
          <a:xfrm>
            <a:off x="1115684" y="5011948"/>
            <a:ext cx="102913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If you select the </a:t>
            </a:r>
            <a:r>
              <a:rPr lang="en-US" i="1" dirty="0">
                <a:ea typeface="+mn-lt"/>
                <a:cs typeface="+mn-lt"/>
              </a:rPr>
              <a:t>History</a:t>
            </a:r>
            <a:r>
              <a:rPr lang="en-US" dirty="0">
                <a:ea typeface="+mn-lt"/>
                <a:cs typeface="+mn-lt"/>
              </a:rPr>
              <a:t> panel you review the changes in each push to the repository and each branch. You can see the detail and reasons behind the changes made by your team members.</a:t>
            </a:r>
          </a:p>
          <a:p>
            <a:endParaRPr lang="en-US" dirty="0">
              <a:cs typeface="Calibri"/>
            </a:endParaRPr>
          </a:p>
          <a:p>
            <a:endParaRPr lang="en-US" dirty="0">
              <a:latin typeface="Arial"/>
              <a:cs typeface="Arial"/>
            </a:endParaRPr>
          </a:p>
        </p:txBody>
      </p:sp>
      <p:pic>
        <p:nvPicPr>
          <p:cNvPr id="3" name="Picture 7" descr="Graphical user interface, text, application, email&#10;&#10;Description automatically generated">
            <a:extLst>
              <a:ext uri="{FF2B5EF4-FFF2-40B4-BE49-F238E27FC236}">
                <a16:creationId xmlns:a16="http://schemas.microsoft.com/office/drawing/2014/main" id="{C0E1ADAE-9929-59E8-2867-4B44CF86F5F5}"/>
              </a:ext>
            </a:extLst>
          </p:cNvPr>
          <p:cNvPicPr>
            <a:picLocks noChangeAspect="1"/>
          </p:cNvPicPr>
          <p:nvPr/>
        </p:nvPicPr>
        <p:blipFill>
          <a:blip r:embed="rId5"/>
          <a:stretch>
            <a:fillRect/>
          </a:stretch>
        </p:blipFill>
        <p:spPr>
          <a:xfrm>
            <a:off x="2165231" y="1316933"/>
            <a:ext cx="6984519" cy="3275229"/>
          </a:xfrm>
          <a:prstGeom prst="rect">
            <a:avLst/>
          </a:prstGeom>
        </p:spPr>
      </p:pic>
    </p:spTree>
    <p:extLst>
      <p:ext uri="{BB962C8B-B14F-4D97-AF65-F5344CB8AC3E}">
        <p14:creationId xmlns:p14="http://schemas.microsoft.com/office/powerpoint/2010/main" val="2721671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Table of Contents</a:t>
            </a:r>
          </a:p>
        </p:txBody>
      </p:sp>
      <p:sp>
        <p:nvSpPr>
          <p:cNvPr id="7" name="TextBox 6">
            <a:extLst>
              <a:ext uri="{FF2B5EF4-FFF2-40B4-BE49-F238E27FC236}">
                <a16:creationId xmlns:a16="http://schemas.microsoft.com/office/drawing/2014/main" id="{DD2BC7DF-903F-11F0-307A-3E6486125EAA}"/>
              </a:ext>
            </a:extLst>
          </p:cNvPr>
          <p:cNvSpPr txBox="1"/>
          <p:nvPr/>
        </p:nvSpPr>
        <p:spPr>
          <a:xfrm>
            <a:off x="1115684" y="4831839"/>
            <a:ext cx="1029131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Let's now at presenting results. </a:t>
            </a:r>
            <a:r>
              <a:rPr lang="en-US" dirty="0" err="1">
                <a:ea typeface="+mn-lt"/>
                <a:cs typeface="+mn-lt"/>
              </a:rPr>
              <a:t>JupyterLab</a:t>
            </a:r>
            <a:r>
              <a:rPr lang="en-US" dirty="0">
                <a:ea typeface="+mn-lt"/>
                <a:cs typeface="+mn-lt"/>
              </a:rPr>
              <a:t> </a:t>
            </a:r>
            <a:r>
              <a:rPr lang="en-US" i="1" dirty="0">
                <a:ea typeface="+mn-lt"/>
                <a:cs typeface="+mn-lt"/>
              </a:rPr>
              <a:t>Table of Contents </a:t>
            </a:r>
            <a:r>
              <a:rPr lang="en-US" dirty="0">
                <a:ea typeface="+mn-lt"/>
                <a:cs typeface="+mn-lt"/>
              </a:rPr>
              <a:t>is a great way to show the structure of your notebooks and to help navigate. The markdown heading structure is used to present a table of contents. And you can choose to have headings numbered.  To navigate to sections in your notebook, select the TOC heading. Note that we installed the </a:t>
            </a:r>
            <a:r>
              <a:rPr lang="en-US" dirty="0" err="1">
                <a:ea typeface="+mn-lt"/>
                <a:cs typeface="+mn-lt"/>
              </a:rPr>
              <a:t>JupyterLab</a:t>
            </a:r>
            <a:r>
              <a:rPr lang="en-US" dirty="0">
                <a:ea typeface="+mn-lt"/>
                <a:cs typeface="+mn-lt"/>
              </a:rPr>
              <a:t> Spell Checker and it highlighted a mistake.</a:t>
            </a:r>
          </a:p>
          <a:p>
            <a:endParaRPr lang="en-US" dirty="0">
              <a:ea typeface="+mn-lt"/>
              <a:cs typeface="+mn-lt"/>
            </a:endParaRPr>
          </a:p>
          <a:p>
            <a:endParaRPr lang="en-US" dirty="0">
              <a:cs typeface="Calibri"/>
            </a:endParaRPr>
          </a:p>
          <a:p>
            <a:endParaRPr lang="en-US" dirty="0">
              <a:latin typeface="Arial"/>
              <a:cs typeface="Arial"/>
            </a:endParaRPr>
          </a:p>
        </p:txBody>
      </p:sp>
      <p:pic>
        <p:nvPicPr>
          <p:cNvPr id="2" name="Picture 7" descr="Graphical user interface, text, application, email&#10;&#10;Description automatically generated">
            <a:extLst>
              <a:ext uri="{FF2B5EF4-FFF2-40B4-BE49-F238E27FC236}">
                <a16:creationId xmlns:a16="http://schemas.microsoft.com/office/drawing/2014/main" id="{5684EA81-20A9-42F4-57CA-B556B37651EA}"/>
              </a:ext>
            </a:extLst>
          </p:cNvPr>
          <p:cNvPicPr>
            <a:picLocks noChangeAspect="1"/>
          </p:cNvPicPr>
          <p:nvPr/>
        </p:nvPicPr>
        <p:blipFill>
          <a:blip r:embed="rId5"/>
          <a:stretch>
            <a:fillRect/>
          </a:stretch>
        </p:blipFill>
        <p:spPr>
          <a:xfrm>
            <a:off x="727495" y="1509415"/>
            <a:ext cx="10722632" cy="2530827"/>
          </a:xfrm>
          <a:prstGeom prst="rect">
            <a:avLst/>
          </a:prstGeom>
        </p:spPr>
      </p:pic>
    </p:spTree>
    <p:extLst>
      <p:ext uri="{BB962C8B-B14F-4D97-AF65-F5344CB8AC3E}">
        <p14:creationId xmlns:p14="http://schemas.microsoft.com/office/powerpoint/2010/main" val="543947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Interactive Plots</a:t>
            </a:r>
          </a:p>
        </p:txBody>
      </p:sp>
      <p:sp>
        <p:nvSpPr>
          <p:cNvPr id="7" name="TextBox 6">
            <a:extLst>
              <a:ext uri="{FF2B5EF4-FFF2-40B4-BE49-F238E27FC236}">
                <a16:creationId xmlns:a16="http://schemas.microsoft.com/office/drawing/2014/main" id="{DD2BC7DF-903F-11F0-307A-3E6486125EAA}"/>
              </a:ext>
            </a:extLst>
          </p:cNvPr>
          <p:cNvSpPr txBox="1"/>
          <p:nvPr/>
        </p:nvSpPr>
        <p:spPr>
          <a:xfrm>
            <a:off x="1115684" y="5011948"/>
            <a:ext cx="1029131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Matplotlib is a popular library for creating static, animated, and interactive visualizations in Python. To help you present Matplotlib charts, the</a:t>
            </a:r>
            <a:r>
              <a:rPr lang="en-US" i="1" dirty="0">
                <a:ea typeface="+mn-lt"/>
                <a:cs typeface="+mn-lt"/>
              </a:rPr>
              <a:t> </a:t>
            </a:r>
            <a:r>
              <a:rPr lang="en-US" i="1" dirty="0" err="1">
                <a:ea typeface="+mn-lt"/>
                <a:cs typeface="+mn-lt"/>
              </a:rPr>
              <a:t>ipympl</a:t>
            </a:r>
            <a:r>
              <a:rPr lang="en-US" dirty="0">
                <a:ea typeface="+mn-lt"/>
                <a:cs typeface="+mn-lt"/>
              </a:rPr>
              <a:t> extension provides interactive features. All you need to do is include the </a:t>
            </a:r>
            <a:r>
              <a:rPr lang="en-US" dirty="0">
                <a:latin typeface="Consolas"/>
                <a:ea typeface="+mn-lt"/>
                <a:cs typeface="+mn-lt"/>
              </a:rPr>
              <a:t>%matplotlib </a:t>
            </a:r>
            <a:r>
              <a:rPr lang="en-US" dirty="0" err="1">
                <a:latin typeface="Consolas"/>
                <a:ea typeface="+mn-lt"/>
                <a:cs typeface="+mn-lt"/>
              </a:rPr>
              <a:t>ipympl</a:t>
            </a:r>
            <a:r>
              <a:rPr lang="en-US" dirty="0">
                <a:ea typeface="+mn-lt"/>
                <a:cs typeface="+mn-lt"/>
              </a:rPr>
              <a:t> magic in the notebook. The extension provides selections to pan and zoom into charts</a:t>
            </a:r>
          </a:p>
          <a:p>
            <a:endParaRPr lang="en-US" dirty="0">
              <a:ea typeface="+mn-lt"/>
              <a:cs typeface="+mn-lt"/>
            </a:endParaRPr>
          </a:p>
          <a:p>
            <a:endParaRPr lang="en-US" dirty="0">
              <a:ea typeface="+mn-lt"/>
              <a:cs typeface="+mn-lt"/>
            </a:endParaRPr>
          </a:p>
          <a:p>
            <a:endParaRPr lang="en-US" dirty="0">
              <a:ea typeface="+mn-lt"/>
              <a:cs typeface="+mn-lt"/>
            </a:endParaRPr>
          </a:p>
          <a:p>
            <a:endParaRPr lang="en-US" dirty="0">
              <a:cs typeface="Calibri"/>
            </a:endParaRPr>
          </a:p>
          <a:p>
            <a:endParaRPr lang="en-US" dirty="0">
              <a:latin typeface="Arial"/>
              <a:cs typeface="Arial"/>
            </a:endParaRPr>
          </a:p>
        </p:txBody>
      </p:sp>
      <p:pic>
        <p:nvPicPr>
          <p:cNvPr id="3" name="Picture 7" descr="Chart, scatter chart&#10;&#10;Description automatically generated">
            <a:extLst>
              <a:ext uri="{FF2B5EF4-FFF2-40B4-BE49-F238E27FC236}">
                <a16:creationId xmlns:a16="http://schemas.microsoft.com/office/drawing/2014/main" id="{63ABAFCF-077D-03BA-7733-6EC7B0288EEA}"/>
              </a:ext>
            </a:extLst>
          </p:cNvPr>
          <p:cNvPicPr>
            <a:picLocks noChangeAspect="1"/>
          </p:cNvPicPr>
          <p:nvPr/>
        </p:nvPicPr>
        <p:blipFill>
          <a:blip r:embed="rId5"/>
          <a:stretch>
            <a:fillRect/>
          </a:stretch>
        </p:blipFill>
        <p:spPr>
          <a:xfrm>
            <a:off x="5659452" y="1084546"/>
            <a:ext cx="8126341" cy="3635964"/>
          </a:xfrm>
          <a:prstGeom prst="rect">
            <a:avLst/>
          </a:prstGeom>
        </p:spPr>
      </p:pic>
      <p:pic>
        <p:nvPicPr>
          <p:cNvPr id="2" name="Picture 7" descr="A picture containing text&#10;&#10;Description automatically generated">
            <a:extLst>
              <a:ext uri="{FF2B5EF4-FFF2-40B4-BE49-F238E27FC236}">
                <a16:creationId xmlns:a16="http://schemas.microsoft.com/office/drawing/2014/main" id="{14E1EAE6-8EA0-1D64-BC01-A4AEE7521F90}"/>
              </a:ext>
            </a:extLst>
          </p:cNvPr>
          <p:cNvPicPr>
            <a:picLocks noChangeAspect="1"/>
          </p:cNvPicPr>
          <p:nvPr/>
        </p:nvPicPr>
        <p:blipFill>
          <a:blip r:embed="rId6"/>
          <a:stretch>
            <a:fillRect/>
          </a:stretch>
        </p:blipFill>
        <p:spPr>
          <a:xfrm>
            <a:off x="1216324" y="1493836"/>
            <a:ext cx="4267199" cy="2978932"/>
          </a:xfrm>
          <a:prstGeom prst="rect">
            <a:avLst/>
          </a:prstGeom>
        </p:spPr>
      </p:pic>
    </p:spTree>
    <p:extLst>
      <p:ext uri="{BB962C8B-B14F-4D97-AF65-F5344CB8AC3E}">
        <p14:creationId xmlns:p14="http://schemas.microsoft.com/office/powerpoint/2010/main" val="124924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4449A398-09E1-D826-8103-3A87098D26F4}"/>
              </a:ext>
            </a:extLst>
          </p:cNvPr>
          <p:cNvPicPr>
            <a:picLocks noChangeAspect="1"/>
          </p:cNvPicPr>
          <p:nvPr/>
        </p:nvPicPr>
        <p:blipFill>
          <a:blip r:embed="rId5"/>
          <a:stretch>
            <a:fillRect/>
          </a:stretch>
        </p:blipFill>
        <p:spPr>
          <a:xfrm>
            <a:off x="1840524" y="176720"/>
            <a:ext cx="7866183" cy="6012192"/>
          </a:xfrm>
          <a:prstGeom prst="rect">
            <a:avLst/>
          </a:prstGeom>
        </p:spPr>
      </p:pic>
    </p:spTree>
    <p:extLst>
      <p:ext uri="{BB962C8B-B14F-4D97-AF65-F5344CB8AC3E}">
        <p14:creationId xmlns:p14="http://schemas.microsoft.com/office/powerpoint/2010/main" val="4123869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Presentation Slides</a:t>
            </a:r>
          </a:p>
        </p:txBody>
      </p:sp>
      <p:sp>
        <p:nvSpPr>
          <p:cNvPr id="7" name="TextBox 6">
            <a:extLst>
              <a:ext uri="{FF2B5EF4-FFF2-40B4-BE49-F238E27FC236}">
                <a16:creationId xmlns:a16="http://schemas.microsoft.com/office/drawing/2014/main" id="{DD2BC7DF-903F-11F0-307A-3E6486125EAA}"/>
              </a:ext>
            </a:extLst>
          </p:cNvPr>
          <p:cNvSpPr txBox="1"/>
          <p:nvPr/>
        </p:nvSpPr>
        <p:spPr>
          <a:xfrm>
            <a:off x="1115684" y="5011948"/>
            <a:ext cx="1029131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You can create presentation slides from </a:t>
            </a:r>
            <a:r>
              <a:rPr lang="en-US" dirty="0" err="1">
                <a:ea typeface="+mn-lt"/>
                <a:cs typeface="+mn-lt"/>
              </a:rPr>
              <a:t>JupyterLab</a:t>
            </a:r>
            <a:r>
              <a:rPr lang="en-US" dirty="0">
                <a:ea typeface="+mn-lt"/>
                <a:cs typeface="+mn-lt"/>
              </a:rPr>
              <a:t> notebooks using the reveal.js extension. Reveal.js is a popular open source HTML presentation package. To create a presentation, open the right sidebar using </a:t>
            </a:r>
            <a:r>
              <a:rPr lang="en-US" i="1" dirty="0">
                <a:ea typeface="+mn-lt"/>
                <a:cs typeface="+mn-lt"/>
              </a:rPr>
              <a:t>View &gt; Open Right Sidebar. </a:t>
            </a:r>
            <a:r>
              <a:rPr lang="en-US" dirty="0">
                <a:ea typeface="+mn-lt"/>
                <a:cs typeface="+mn-lt"/>
              </a:rPr>
              <a:t>For each cell, add a slide tag to determine how to present the cell.</a:t>
            </a:r>
            <a:endParaRPr lang="en-US" dirty="0"/>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cs typeface="Calibri"/>
            </a:endParaRPr>
          </a:p>
          <a:p>
            <a:endParaRPr lang="en-US" dirty="0">
              <a:latin typeface="Arial"/>
              <a:cs typeface="Arial"/>
            </a:endParaRPr>
          </a:p>
        </p:txBody>
      </p:sp>
      <p:pic>
        <p:nvPicPr>
          <p:cNvPr id="2" name="Picture 7" descr="Graphical user interface, text, application, chat or text message, email&#10;&#10;Description automatically generated">
            <a:extLst>
              <a:ext uri="{FF2B5EF4-FFF2-40B4-BE49-F238E27FC236}">
                <a16:creationId xmlns:a16="http://schemas.microsoft.com/office/drawing/2014/main" id="{22BE408D-A4FA-0A50-9CA5-2C6451B22EA2}"/>
              </a:ext>
            </a:extLst>
          </p:cNvPr>
          <p:cNvPicPr>
            <a:picLocks noChangeAspect="1"/>
          </p:cNvPicPr>
          <p:nvPr/>
        </p:nvPicPr>
        <p:blipFill>
          <a:blip r:embed="rId5"/>
          <a:stretch>
            <a:fillRect/>
          </a:stretch>
        </p:blipFill>
        <p:spPr>
          <a:xfrm>
            <a:off x="1260764" y="1720204"/>
            <a:ext cx="8534399" cy="3001955"/>
          </a:xfrm>
          <a:prstGeom prst="rect">
            <a:avLst/>
          </a:prstGeom>
        </p:spPr>
      </p:pic>
    </p:spTree>
    <p:extLst>
      <p:ext uri="{BB962C8B-B14F-4D97-AF65-F5344CB8AC3E}">
        <p14:creationId xmlns:p14="http://schemas.microsoft.com/office/powerpoint/2010/main" val="1290520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Presentation Slides</a:t>
            </a:r>
          </a:p>
        </p:txBody>
      </p:sp>
      <p:sp>
        <p:nvSpPr>
          <p:cNvPr id="7" name="TextBox 6">
            <a:extLst>
              <a:ext uri="{FF2B5EF4-FFF2-40B4-BE49-F238E27FC236}">
                <a16:creationId xmlns:a16="http://schemas.microsoft.com/office/drawing/2014/main" id="{DD2BC7DF-903F-11F0-307A-3E6486125EAA}"/>
              </a:ext>
            </a:extLst>
          </p:cNvPr>
          <p:cNvSpPr txBox="1"/>
          <p:nvPr/>
        </p:nvSpPr>
        <p:spPr>
          <a:xfrm>
            <a:off x="1115684" y="5011948"/>
            <a:ext cx="1029131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Then export the notebook using </a:t>
            </a:r>
            <a:r>
              <a:rPr lang="en-US" i="1" dirty="0">
                <a:ea typeface="+mn-lt"/>
                <a:cs typeface="+mn-lt"/>
              </a:rPr>
              <a:t>File &gt; Save and Export Notebook As &gt; Reveal.js Slides. </a:t>
            </a:r>
            <a:r>
              <a:rPr lang="en-US" dirty="0">
                <a:ea typeface="+mn-lt"/>
                <a:cs typeface="+mn-lt"/>
              </a:rPr>
              <a:t>This exports an html file which uses the reveal.js </a:t>
            </a:r>
            <a:r>
              <a:rPr lang="en-US" dirty="0" err="1">
                <a:ea typeface="+mn-lt"/>
                <a:cs typeface="+mn-lt"/>
              </a:rPr>
              <a:t>javascript</a:t>
            </a:r>
            <a:r>
              <a:rPr lang="en-US" dirty="0">
                <a:ea typeface="+mn-lt"/>
                <a:cs typeface="+mn-lt"/>
              </a:rPr>
              <a:t> libraries to render slides. To view the file you will need to </a:t>
            </a:r>
            <a:r>
              <a:rPr lang="en-US" dirty="0">
                <a:ea typeface="+mn-lt"/>
                <a:cs typeface="+mn-lt"/>
                <a:hlinkClick r:id="rId5"/>
              </a:rPr>
              <a:t>install the reveal.js libraries</a:t>
            </a:r>
            <a:r>
              <a:rPr lang="en-US" dirty="0">
                <a:ea typeface="+mn-lt"/>
                <a:cs typeface="+mn-lt"/>
              </a:rPr>
              <a:t> . The slides provide selections to show the next, previous or sub-slides.  You can also export reveal.js slides to a PDF. Browser print to PDF produces a pretty PDF.</a:t>
            </a:r>
          </a:p>
          <a:p>
            <a:endParaRPr lang="en-US" dirty="0">
              <a:cs typeface="Calibri" panose="020F0502020204030204"/>
            </a:endParaRPr>
          </a:p>
          <a:p>
            <a:endParaRPr lang="en-US" dirty="0">
              <a:cs typeface="Calibri" panose="020F0502020204030204"/>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cs typeface="Calibri"/>
            </a:endParaRPr>
          </a:p>
          <a:p>
            <a:endParaRPr lang="en-US" dirty="0">
              <a:latin typeface="Arial"/>
              <a:cs typeface="Arial"/>
            </a:endParaRPr>
          </a:p>
        </p:txBody>
      </p:sp>
      <p:pic>
        <p:nvPicPr>
          <p:cNvPr id="3" name="Picture 7" descr="Graphical user interface&#10;&#10;Description automatically generated">
            <a:extLst>
              <a:ext uri="{FF2B5EF4-FFF2-40B4-BE49-F238E27FC236}">
                <a16:creationId xmlns:a16="http://schemas.microsoft.com/office/drawing/2014/main" id="{9F18E94A-3E00-C75A-2EA4-8DC053775D56}"/>
              </a:ext>
            </a:extLst>
          </p:cNvPr>
          <p:cNvPicPr>
            <a:picLocks noChangeAspect="1"/>
          </p:cNvPicPr>
          <p:nvPr/>
        </p:nvPicPr>
        <p:blipFill>
          <a:blip r:embed="rId6"/>
          <a:stretch>
            <a:fillRect/>
          </a:stretch>
        </p:blipFill>
        <p:spPr>
          <a:xfrm>
            <a:off x="1662546" y="1127699"/>
            <a:ext cx="6954981" cy="3605076"/>
          </a:xfrm>
          <a:prstGeom prst="rect">
            <a:avLst/>
          </a:prstGeom>
        </p:spPr>
      </p:pic>
    </p:spTree>
    <p:extLst>
      <p:ext uri="{BB962C8B-B14F-4D97-AF65-F5344CB8AC3E}">
        <p14:creationId xmlns:p14="http://schemas.microsoft.com/office/powerpoint/2010/main" val="1638865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Thank You</a:t>
            </a:r>
          </a:p>
        </p:txBody>
      </p:sp>
      <p:sp>
        <p:nvSpPr>
          <p:cNvPr id="8" name="TextBox 7">
            <a:extLst>
              <a:ext uri="{FF2B5EF4-FFF2-40B4-BE49-F238E27FC236}">
                <a16:creationId xmlns:a16="http://schemas.microsoft.com/office/drawing/2014/main" id="{E27CC67D-4185-4EFF-FD5F-D04D0241AD4E}"/>
              </a:ext>
            </a:extLst>
          </p:cNvPr>
          <p:cNvSpPr txBox="1"/>
          <p:nvPr/>
        </p:nvSpPr>
        <p:spPr>
          <a:xfrm>
            <a:off x="1977044" y="1187281"/>
            <a:ext cx="8692097"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1"/>
                </a:solidFill>
                <a:cs typeface="Calibri"/>
              </a:rPr>
              <a:t>Try the image on </a:t>
            </a:r>
            <a:r>
              <a:rPr lang="en-US" sz="2400" dirty="0">
                <a:cs typeface="Calibri"/>
              </a:rPr>
              <a:t>hub.docker.com</a:t>
            </a:r>
            <a:r>
              <a:rPr lang="en-US" sz="2400" dirty="0">
                <a:solidFill>
                  <a:schemeClr val="accent1"/>
                </a:solidFill>
                <a:cs typeface="Calibri"/>
              </a:rPr>
              <a:t>: </a:t>
            </a:r>
            <a:r>
              <a:rPr lang="en-US" sz="2400" dirty="0">
                <a:solidFill>
                  <a:schemeClr val="accent1"/>
                </a:solidFill>
                <a:cs typeface="Calibri"/>
                <a:hlinkClick r:id="rId5">
                  <a:extLst>
                    <a:ext uri="{A12FA001-AC4F-418D-AE19-62706E023703}">
                      <ahyp:hlinkClr xmlns:ahyp="http://schemas.microsoft.com/office/drawing/2018/hyperlinkcolor" val="tx"/>
                    </a:ext>
                  </a:extLst>
                </a:hlinkClick>
              </a:rPr>
              <a:t>JupyterHub4Collaboration</a:t>
            </a:r>
            <a:endParaRPr lang="en-US" sz="2400" dirty="0">
              <a:solidFill>
                <a:schemeClr val="accent1"/>
              </a:solidFill>
              <a:cs typeface="Calibri"/>
            </a:endParaRPr>
          </a:p>
          <a:p>
            <a:endParaRPr lang="en-US" sz="2400" dirty="0">
              <a:solidFill>
                <a:schemeClr val="accent1"/>
              </a:solidFill>
              <a:cs typeface="Calibri"/>
            </a:endParaRPr>
          </a:p>
          <a:p>
            <a:r>
              <a:rPr lang="en-US" sz="2400" dirty="0">
                <a:solidFill>
                  <a:schemeClr val="accent1"/>
                </a:solidFill>
                <a:cs typeface="Calibri"/>
              </a:rPr>
              <a:t>Let me know your ideas, suggestions, issues.</a:t>
            </a:r>
          </a:p>
          <a:p>
            <a:endParaRPr lang="en-US" sz="2400" dirty="0">
              <a:solidFill>
                <a:schemeClr val="accent1"/>
              </a:solidFill>
              <a:cs typeface="Calibri"/>
            </a:endParaRPr>
          </a:p>
          <a:p>
            <a:r>
              <a:rPr lang="en-US" sz="2400" dirty="0">
                <a:solidFill>
                  <a:schemeClr val="accent1"/>
                </a:solidFill>
                <a:ea typeface="+mn-lt"/>
                <a:cs typeface="+mn-lt"/>
              </a:rPr>
              <a:t>You can also get help at </a:t>
            </a:r>
            <a:r>
              <a:rPr lang="en-US" sz="2400" dirty="0">
                <a:ea typeface="+mn-lt"/>
                <a:cs typeface="+mn-lt"/>
              </a:rPr>
              <a:t>discourse.jupyter.org</a:t>
            </a:r>
            <a:endParaRPr lang="en-US" sz="2400" dirty="0">
              <a:solidFill>
                <a:schemeClr val="accent1"/>
              </a:solidFill>
              <a:cs typeface="Calibri"/>
            </a:endParaRPr>
          </a:p>
          <a:p>
            <a:endParaRPr lang="en-US" sz="2400" dirty="0">
              <a:solidFill>
                <a:schemeClr val="accent1"/>
              </a:solidFill>
              <a:cs typeface="Calibri"/>
            </a:endParaRPr>
          </a:p>
          <a:p>
            <a:r>
              <a:rPr lang="en-US" sz="2400" dirty="0">
                <a:solidFill>
                  <a:schemeClr val="accent1"/>
                </a:solidFill>
                <a:cs typeface="Calibri"/>
              </a:rPr>
              <a:t>If you are in interested in AI for Good:</a:t>
            </a:r>
          </a:p>
          <a:p>
            <a:endParaRPr lang="en-US" sz="2400" dirty="0">
              <a:solidFill>
                <a:schemeClr val="accent1"/>
              </a:solidFill>
              <a:cs typeface="Calibri"/>
            </a:endParaRPr>
          </a:p>
          <a:p>
            <a:pPr marL="457200" indent="-457200">
              <a:buFont typeface="Arial"/>
              <a:buChar char="•"/>
            </a:pPr>
            <a:r>
              <a:rPr lang="en-US" sz="2400" dirty="0">
                <a:solidFill>
                  <a:schemeClr val="accent1"/>
                </a:solidFill>
                <a:cs typeface="Calibri"/>
              </a:rPr>
              <a:t>AI for Good Foundation: </a:t>
            </a:r>
            <a:r>
              <a:rPr lang="en-US" sz="2400" dirty="0">
                <a:ea typeface="+mn-lt"/>
                <a:cs typeface="+mn-lt"/>
              </a:rPr>
              <a:t>ai4good.org</a:t>
            </a:r>
            <a:endParaRPr lang="en-US" sz="2400" dirty="0">
              <a:solidFill>
                <a:schemeClr val="accent1"/>
              </a:solidFill>
              <a:cs typeface="Calibri"/>
            </a:endParaRPr>
          </a:p>
          <a:p>
            <a:pPr marL="457200" indent="-457200">
              <a:buFont typeface="Arial"/>
              <a:buChar char="•"/>
            </a:pPr>
            <a:r>
              <a:rPr lang="en-US" sz="2400" dirty="0">
                <a:solidFill>
                  <a:schemeClr val="accent1"/>
                </a:solidFill>
                <a:ea typeface="+mn-lt"/>
                <a:cs typeface="+mn-lt"/>
              </a:rPr>
              <a:t>Delta Analytics:</a:t>
            </a:r>
            <a:r>
              <a:rPr lang="en-US" sz="2400" dirty="0">
                <a:solidFill>
                  <a:srgbClr val="000000"/>
                </a:solidFill>
                <a:ea typeface="+mn-lt"/>
                <a:cs typeface="+mn-lt"/>
              </a:rPr>
              <a:t> </a:t>
            </a:r>
            <a:r>
              <a:rPr lang="en-US" sz="2400" dirty="0">
                <a:ea typeface="+mn-lt"/>
                <a:cs typeface="+mn-lt"/>
              </a:rPr>
              <a:t>deltanalytics.org</a:t>
            </a:r>
          </a:p>
          <a:p>
            <a:endParaRPr lang="en-US" sz="2400" dirty="0">
              <a:solidFill>
                <a:schemeClr val="accent1"/>
              </a:solidFill>
              <a:cs typeface="Calibri"/>
            </a:endParaRPr>
          </a:p>
          <a:p>
            <a:endParaRPr lang="en-US" sz="2800" dirty="0">
              <a:cs typeface="Calibri"/>
            </a:endParaRPr>
          </a:p>
        </p:txBody>
      </p:sp>
      <p:sp>
        <p:nvSpPr>
          <p:cNvPr id="10" name="TextBox 9">
            <a:extLst>
              <a:ext uri="{FF2B5EF4-FFF2-40B4-BE49-F238E27FC236}">
                <a16:creationId xmlns:a16="http://schemas.microsoft.com/office/drawing/2014/main" id="{3E09B45A-D2D1-DDF4-C6B6-E1DE261ED15C}"/>
              </a:ext>
            </a:extLst>
          </p:cNvPr>
          <p:cNvSpPr txBox="1"/>
          <p:nvPr/>
        </p:nvSpPr>
        <p:spPr>
          <a:xfrm>
            <a:off x="7406196" y="5003143"/>
            <a:ext cx="2542158" cy="29398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1"/>
                </a:solidFill>
                <a:ea typeface="+mn-lt"/>
                <a:cs typeface="+mn-lt"/>
              </a:rPr>
              <a:t>Jeff Gunderson</a:t>
            </a:r>
          </a:p>
          <a:p>
            <a:r>
              <a:rPr lang="en-US" sz="2000" dirty="0">
                <a:ea typeface="+mn-lt"/>
                <a:cs typeface="+mn-lt"/>
                <a:hlinkClick r:id="rId6"/>
              </a:rPr>
              <a:t>Jeff@bidiscover.com</a:t>
            </a:r>
            <a:endParaRPr lang="en-US" sz="2000" dirty="0">
              <a:ea typeface="+mn-lt"/>
              <a:cs typeface="+mn-lt"/>
            </a:endParaRPr>
          </a:p>
          <a:p>
            <a:r>
              <a:rPr lang="en-US" sz="2000" dirty="0">
                <a:ea typeface="+mn-lt"/>
                <a:cs typeface="+mn-lt"/>
                <a:hlinkClick r:id="rId7"/>
              </a:rPr>
              <a:t>Business Card</a:t>
            </a:r>
            <a:endParaRPr lang="en-US" sz="2000" dirty="0"/>
          </a:p>
          <a:p>
            <a:br>
              <a:rPr lang="en-US" dirty="0"/>
            </a:br>
            <a:endParaRPr lang="en-US" dirty="0"/>
          </a:p>
          <a:p>
            <a:endParaRPr lang="en-US" dirty="0">
              <a:ea typeface="+mn-lt"/>
              <a:cs typeface="+mn-lt"/>
            </a:endParaRPr>
          </a:p>
          <a:p>
            <a:endParaRPr lang="en-US" dirty="0">
              <a:cs typeface="Calibri"/>
            </a:endParaRPr>
          </a:p>
          <a:p>
            <a:endParaRPr lang="en-US" dirty="0">
              <a:latin typeface="Calibri"/>
              <a:cs typeface="Calibri"/>
            </a:endParaRPr>
          </a:p>
          <a:p>
            <a:endParaRPr lang="en-US" dirty="0">
              <a:latin typeface="Calibri"/>
              <a:cs typeface="Calibri"/>
            </a:endParaRPr>
          </a:p>
          <a:p>
            <a:endParaRPr lang="en-US" dirty="0">
              <a:latin typeface="Arial"/>
              <a:cs typeface="Arial"/>
            </a:endParaRPr>
          </a:p>
        </p:txBody>
      </p:sp>
      <p:pic>
        <p:nvPicPr>
          <p:cNvPr id="11" name="Picture 11" descr="Qr code&#10;&#10;Description automatically generated">
            <a:extLst>
              <a:ext uri="{FF2B5EF4-FFF2-40B4-BE49-F238E27FC236}">
                <a16:creationId xmlns:a16="http://schemas.microsoft.com/office/drawing/2014/main" id="{7CF34673-7E43-A66A-C05D-CF8ABC8729A2}"/>
              </a:ext>
            </a:extLst>
          </p:cNvPr>
          <p:cNvPicPr>
            <a:picLocks noChangeAspect="1"/>
          </p:cNvPicPr>
          <p:nvPr/>
        </p:nvPicPr>
        <p:blipFill>
          <a:blip r:embed="rId8"/>
          <a:stretch>
            <a:fillRect/>
          </a:stretch>
        </p:blipFill>
        <p:spPr>
          <a:xfrm>
            <a:off x="10169072" y="5084963"/>
            <a:ext cx="940715" cy="940715"/>
          </a:xfrm>
          <a:prstGeom prst="rect">
            <a:avLst/>
          </a:prstGeom>
        </p:spPr>
      </p:pic>
    </p:spTree>
    <p:extLst>
      <p:ext uri="{BB962C8B-B14F-4D97-AF65-F5344CB8AC3E}">
        <p14:creationId xmlns:p14="http://schemas.microsoft.com/office/powerpoint/2010/main" val="57728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pic>
        <p:nvPicPr>
          <p:cNvPr id="3" name="Picture 6">
            <a:extLst>
              <a:ext uri="{FF2B5EF4-FFF2-40B4-BE49-F238E27FC236}">
                <a16:creationId xmlns:a16="http://schemas.microsoft.com/office/drawing/2014/main" id="{8DC25F21-47A7-F6E5-1896-E2319CF45054}"/>
              </a:ext>
            </a:extLst>
          </p:cNvPr>
          <p:cNvPicPr>
            <a:picLocks noChangeAspect="1"/>
          </p:cNvPicPr>
          <p:nvPr/>
        </p:nvPicPr>
        <p:blipFill>
          <a:blip r:embed="rId5"/>
          <a:stretch>
            <a:fillRect/>
          </a:stretch>
        </p:blipFill>
        <p:spPr>
          <a:xfrm>
            <a:off x="2570492" y="836403"/>
            <a:ext cx="6317768" cy="4696363"/>
          </a:xfrm>
          <a:prstGeom prst="rect">
            <a:avLst/>
          </a:prstGeom>
        </p:spPr>
      </p:pic>
      <p:sp>
        <p:nvSpPr>
          <p:cNvPr id="9" name="TextBox 8">
            <a:extLst>
              <a:ext uri="{FF2B5EF4-FFF2-40B4-BE49-F238E27FC236}">
                <a16:creationId xmlns:a16="http://schemas.microsoft.com/office/drawing/2014/main" id="{D17C4A88-EFFD-70A2-D234-2D472B9F31E7}"/>
              </a:ext>
            </a:extLst>
          </p:cNvPr>
          <p:cNvSpPr txBox="1"/>
          <p:nvPr/>
        </p:nvSpPr>
        <p:spPr>
          <a:xfrm>
            <a:off x="2833169" y="5591133"/>
            <a:ext cx="59750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Dammit Jim, I'm data scientist not an </a:t>
            </a:r>
            <a:r>
              <a:rPr lang="en-US" sz="2400" dirty="0" err="1">
                <a:cs typeface="Calibri"/>
              </a:rPr>
              <a:t>MLOps</a:t>
            </a:r>
            <a:endParaRPr lang="en-US" sz="2400" dirty="0" err="1"/>
          </a:p>
        </p:txBody>
      </p:sp>
    </p:spTree>
    <p:extLst>
      <p:ext uri="{BB962C8B-B14F-4D97-AF65-F5344CB8AC3E}">
        <p14:creationId xmlns:p14="http://schemas.microsoft.com/office/powerpoint/2010/main" val="250918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Finding Things</a:t>
            </a: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2090688" y="2316571"/>
            <a:ext cx="8798942" cy="32214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lgn="l">
              <a:buFont typeface="Arial"/>
              <a:buChar char="•"/>
            </a:pPr>
            <a:r>
              <a:rPr lang="en-US" sz="3200" dirty="0">
                <a:solidFill>
                  <a:schemeClr val="accent1"/>
                </a:solidFill>
                <a:cs typeface="Calibri Light"/>
              </a:rPr>
              <a:t>Slides: </a:t>
            </a:r>
            <a:r>
              <a:rPr lang="en-US" sz="3200" dirty="0">
                <a:ea typeface="+mj-lt"/>
                <a:cs typeface="+mj-lt"/>
              </a:rPr>
              <a:t>github.com/</a:t>
            </a:r>
            <a:r>
              <a:rPr lang="en-US" sz="3200" dirty="0" err="1">
                <a:ea typeface="+mj-lt"/>
                <a:cs typeface="+mj-lt"/>
              </a:rPr>
              <a:t>jgunderson</a:t>
            </a:r>
            <a:r>
              <a:rPr lang="en-US" sz="3200" dirty="0">
                <a:ea typeface="+mj-lt"/>
                <a:cs typeface="+mj-lt"/>
              </a:rPr>
              <a:t>/presentations</a:t>
            </a:r>
            <a:endParaRPr lang="en-US" sz="3200" dirty="0">
              <a:solidFill>
                <a:schemeClr val="accent1"/>
              </a:solidFill>
              <a:ea typeface="+mj-lt"/>
              <a:cs typeface="+mj-lt"/>
            </a:endParaRPr>
          </a:p>
          <a:p>
            <a:pPr marL="685800" indent="-685800" algn="l">
              <a:buFont typeface="Arial"/>
              <a:buChar char="•"/>
            </a:pPr>
            <a:endParaRPr lang="en-US" sz="3200" dirty="0">
              <a:solidFill>
                <a:srgbClr val="000000"/>
              </a:solidFill>
              <a:cs typeface="Calibri Light"/>
            </a:endParaRPr>
          </a:p>
          <a:p>
            <a:pPr marL="685800" indent="-685800" algn="l">
              <a:buFont typeface="Arial"/>
              <a:buChar char="•"/>
            </a:pPr>
            <a:r>
              <a:rPr lang="en-US" sz="3200" dirty="0">
                <a:solidFill>
                  <a:schemeClr val="accent1"/>
                </a:solidFill>
                <a:cs typeface="Calibri Light"/>
              </a:rPr>
              <a:t>Stories: </a:t>
            </a:r>
            <a:r>
              <a:rPr lang="en-US" sz="3200" dirty="0">
                <a:ea typeface="+mj-lt"/>
                <a:cs typeface="+mj-lt"/>
              </a:rPr>
              <a:t>jeffrey-p-gunderson.medium.com</a:t>
            </a:r>
            <a:endParaRPr lang="en-US" sz="3200" dirty="0">
              <a:solidFill>
                <a:schemeClr val="accent1"/>
              </a:solidFill>
              <a:cs typeface="Calibri Light"/>
            </a:endParaRPr>
          </a:p>
          <a:p>
            <a:pPr marL="685800" indent="-685800" algn="l">
              <a:buFont typeface="Arial"/>
              <a:buChar char="•"/>
            </a:pPr>
            <a:endParaRPr lang="en-US" sz="3200" dirty="0">
              <a:solidFill>
                <a:srgbClr val="000000"/>
              </a:solidFill>
              <a:cs typeface="Calibri Light"/>
            </a:endParaRPr>
          </a:p>
          <a:p>
            <a:pPr marL="685800" indent="-685800" algn="l">
              <a:buFont typeface="Arial"/>
              <a:buChar char="•"/>
            </a:pPr>
            <a:r>
              <a:rPr lang="en-US" sz="3200" dirty="0">
                <a:solidFill>
                  <a:schemeClr val="accent1"/>
                </a:solidFill>
                <a:ea typeface="+mj-lt"/>
                <a:cs typeface="+mj-lt"/>
              </a:rPr>
              <a:t>E-mail: </a:t>
            </a:r>
            <a:r>
              <a:rPr lang="en-US" sz="3200" dirty="0">
                <a:cs typeface="Calibri Light"/>
              </a:rPr>
              <a:t>jeff@bidiscover.com</a:t>
            </a: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Tree>
    <p:extLst>
      <p:ext uri="{BB962C8B-B14F-4D97-AF65-F5344CB8AC3E}">
        <p14:creationId xmlns:p14="http://schemas.microsoft.com/office/powerpoint/2010/main" val="24467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ea typeface="+mj-lt"/>
                <a:cs typeface="+mj-lt"/>
              </a:rPr>
              <a:t>Collaboration is Critical</a:t>
            </a:r>
            <a:endParaRPr lang="en-US" sz="4800" dirty="0">
              <a:solidFill>
                <a:schemeClr val="accent1"/>
              </a:solidFill>
              <a:cs typeface="Calibri Light"/>
            </a:endParaRP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1616236" y="1367665"/>
            <a:ext cx="8798942" cy="32214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lgn="l">
              <a:buFont typeface="Arial"/>
              <a:buChar char="•"/>
            </a:pPr>
            <a:r>
              <a:rPr lang="en-US" sz="3200" dirty="0">
                <a:solidFill>
                  <a:schemeClr val="accent1"/>
                </a:solidFill>
                <a:cs typeface="Calibri Light"/>
              </a:rPr>
              <a:t>Studies show only 13% of data science models make it to production (</a:t>
            </a:r>
            <a:r>
              <a:rPr lang="en-US" sz="3200" dirty="0">
                <a:solidFill>
                  <a:schemeClr val="accent1"/>
                </a:solidFill>
                <a:ea typeface="+mj-lt"/>
                <a:cs typeface="+mj-lt"/>
                <a:hlinkClick r:id="rId5">
                  <a:extLst>
                    <a:ext uri="{A12FA001-AC4F-418D-AE19-62706E023703}">
                      <ahyp:hlinkClr xmlns:ahyp="http://schemas.microsoft.com/office/drawing/2018/hyperlinkcolor" val="tx"/>
                    </a:ext>
                  </a:extLst>
                </a:hlinkClick>
              </a:rPr>
              <a:t>VentureBeat)</a:t>
            </a:r>
            <a:endParaRPr lang="en-US" sz="3200">
              <a:solidFill>
                <a:schemeClr val="accent1"/>
              </a:solidFill>
              <a:ea typeface="+mj-lt"/>
              <a:cs typeface="+mj-lt"/>
            </a:endParaRPr>
          </a:p>
          <a:p>
            <a:pPr marL="685800" indent="-685800" algn="l">
              <a:buFont typeface="Arial"/>
              <a:buChar char="•"/>
            </a:pPr>
            <a:r>
              <a:rPr lang="en-US" sz="3200" dirty="0">
                <a:solidFill>
                  <a:schemeClr val="accent1"/>
                </a:solidFill>
                <a:cs typeface="Calibri Light"/>
              </a:rPr>
              <a:t>Effective collaboration is a major issue:</a:t>
            </a: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
        <p:nvSpPr>
          <p:cNvPr id="10" name="Title 1">
            <a:extLst>
              <a:ext uri="{FF2B5EF4-FFF2-40B4-BE49-F238E27FC236}">
                <a16:creationId xmlns:a16="http://schemas.microsoft.com/office/drawing/2014/main" id="{3C454660-6129-15CC-45F9-C453FC3979C2}"/>
              </a:ext>
            </a:extLst>
          </p:cNvPr>
          <p:cNvSpPr txBox="1">
            <a:spLocks/>
          </p:cNvSpPr>
          <p:nvPr/>
        </p:nvSpPr>
        <p:spPr>
          <a:xfrm>
            <a:off x="2799382" y="3354394"/>
            <a:ext cx="7231810" cy="26607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chemeClr val="accent1"/>
              </a:solidFill>
              <a:cs typeface="Calibri Light"/>
            </a:endParaRPr>
          </a:p>
          <a:p>
            <a:pPr marL="685800" indent="-685800" algn="l">
              <a:buFont typeface="Arial"/>
              <a:buChar char="•"/>
            </a:pPr>
            <a:r>
              <a:rPr lang="en-US" sz="2800" dirty="0">
                <a:solidFill>
                  <a:schemeClr val="accent1"/>
                </a:solidFill>
                <a:latin typeface="Calibri Light" panose="020F0302020204030204"/>
                <a:ea typeface="+mj-lt"/>
                <a:cs typeface="+mj-lt"/>
              </a:rPr>
              <a:t>Disconnect between the data science team and the stakeholders</a:t>
            </a:r>
            <a:endParaRPr lang="en-US" sz="2800">
              <a:solidFill>
                <a:schemeClr val="accent1"/>
              </a:solidFill>
              <a:latin typeface="Calibri Light" panose="020F0302020204030204"/>
              <a:cs typeface="Calibri Light"/>
            </a:endParaRPr>
          </a:p>
          <a:p>
            <a:pPr marL="685800" indent="-685800" algn="l">
              <a:buFont typeface="Arial"/>
              <a:buChar char="•"/>
            </a:pPr>
            <a:r>
              <a:rPr lang="en-US" sz="2800" dirty="0">
                <a:solidFill>
                  <a:schemeClr val="accent1"/>
                </a:solidFill>
                <a:ea typeface="+mj-lt"/>
                <a:cs typeface="+mj-lt"/>
              </a:rPr>
              <a:t>Difficulty of sharing and communicating within the team</a:t>
            </a:r>
            <a:endParaRPr lang="en-US" sz="280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Tree>
    <p:extLst>
      <p:ext uri="{BB962C8B-B14F-4D97-AF65-F5344CB8AC3E}">
        <p14:creationId xmlns:p14="http://schemas.microsoft.com/office/powerpoint/2010/main" val="268484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948905" y="1280514"/>
            <a:ext cx="9489056" cy="374770"/>
          </a:xfrm>
        </p:spPr>
        <p:txBody>
          <a:bodyPr>
            <a:noAutofit/>
          </a:bodyPr>
          <a:lstStyle/>
          <a:p>
            <a:r>
              <a:rPr lang="en-US" sz="4800" dirty="0">
                <a:solidFill>
                  <a:schemeClr val="accent1"/>
                </a:solidFill>
                <a:ea typeface="+mj-lt"/>
                <a:cs typeface="+mj-lt"/>
              </a:rPr>
              <a:t>Collaborative Software for </a:t>
            </a:r>
            <a:br>
              <a:rPr lang="en-US" sz="4800" dirty="0">
                <a:solidFill>
                  <a:schemeClr val="accent1"/>
                </a:solidFill>
                <a:ea typeface="+mj-lt"/>
                <a:cs typeface="+mj-lt"/>
              </a:rPr>
            </a:br>
            <a:r>
              <a:rPr lang="en-US" sz="4800" dirty="0">
                <a:solidFill>
                  <a:schemeClr val="accent1"/>
                </a:solidFill>
                <a:ea typeface="+mj-lt"/>
                <a:cs typeface="+mj-lt"/>
              </a:rPr>
              <a:t>Data Science</a:t>
            </a:r>
            <a:endParaRPr lang="en-US" sz="4800" dirty="0">
              <a:solidFill>
                <a:schemeClr val="accent1"/>
              </a:solidFill>
              <a:cs typeface="Calibri Light"/>
            </a:endParaRP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2777332" y="2401258"/>
            <a:ext cx="7001773" cy="39547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Arial"/>
              <a:buChar char="•"/>
            </a:pPr>
            <a:r>
              <a:rPr lang="en-US" sz="3200" dirty="0">
                <a:solidFill>
                  <a:schemeClr val="accent1"/>
                </a:solidFill>
                <a:ea typeface="+mj-lt"/>
                <a:cs typeface="+mj-lt"/>
              </a:rPr>
              <a:t>Multi-user access</a:t>
            </a:r>
            <a:endParaRPr lang="en-US" sz="3200" dirty="0">
              <a:solidFill>
                <a:schemeClr val="accent1"/>
              </a:solidFill>
              <a:cs typeface="Calibri Light"/>
            </a:endParaRPr>
          </a:p>
          <a:p>
            <a:pPr marL="457200" indent="-457200" algn="l">
              <a:buFont typeface="Arial"/>
              <a:buChar char="•"/>
            </a:pPr>
            <a:r>
              <a:rPr lang="en-US" sz="3200" dirty="0">
                <a:solidFill>
                  <a:schemeClr val="accent1"/>
                </a:solidFill>
                <a:ea typeface="+mj-lt"/>
                <a:cs typeface="+mj-lt"/>
              </a:rPr>
              <a:t>User authentication</a:t>
            </a:r>
            <a:endParaRPr lang="en-US" sz="3200">
              <a:solidFill>
                <a:schemeClr val="accent1"/>
              </a:solidFill>
              <a:cs typeface="Calibri Light"/>
            </a:endParaRPr>
          </a:p>
          <a:p>
            <a:pPr marL="457200" indent="-457200" algn="l">
              <a:buFont typeface="Arial"/>
              <a:buChar char="•"/>
            </a:pPr>
            <a:r>
              <a:rPr lang="en-US" sz="3200" dirty="0">
                <a:solidFill>
                  <a:schemeClr val="accent1"/>
                </a:solidFill>
                <a:ea typeface="+mj-lt"/>
                <a:cs typeface="+mj-lt"/>
              </a:rPr>
              <a:t>Sharing work products</a:t>
            </a:r>
            <a:endParaRPr lang="en-US" sz="3200">
              <a:solidFill>
                <a:schemeClr val="accent1"/>
              </a:solidFill>
              <a:cs typeface="Calibri Light"/>
            </a:endParaRPr>
          </a:p>
          <a:p>
            <a:pPr marL="457200" indent="-457200" algn="l">
              <a:buFont typeface="Arial"/>
              <a:buChar char="•"/>
            </a:pPr>
            <a:r>
              <a:rPr lang="en-US" sz="3200" dirty="0">
                <a:solidFill>
                  <a:schemeClr val="accent1"/>
                </a:solidFill>
                <a:ea typeface="+mj-lt"/>
                <a:cs typeface="+mj-lt"/>
              </a:rPr>
              <a:t>Shared, standard environments</a:t>
            </a:r>
            <a:endParaRPr lang="en-US" sz="3200">
              <a:solidFill>
                <a:schemeClr val="accent1"/>
              </a:solidFill>
              <a:cs typeface="Calibri Light"/>
            </a:endParaRPr>
          </a:p>
          <a:p>
            <a:pPr marL="457200" indent="-457200" algn="l">
              <a:buFont typeface="Arial"/>
              <a:buChar char="•"/>
            </a:pPr>
            <a:r>
              <a:rPr lang="en-US" sz="3200" dirty="0">
                <a:solidFill>
                  <a:schemeClr val="accent1"/>
                </a:solidFill>
                <a:ea typeface="+mj-lt"/>
                <a:cs typeface="+mj-lt"/>
              </a:rPr>
              <a:t>Sharing status and changes</a:t>
            </a:r>
            <a:endParaRPr lang="en-US" sz="3200">
              <a:solidFill>
                <a:schemeClr val="accent1"/>
              </a:solidFill>
              <a:cs typeface="Calibri Light"/>
            </a:endParaRPr>
          </a:p>
          <a:p>
            <a:pPr marL="457200" indent="-457200" algn="l">
              <a:buFont typeface="Arial"/>
              <a:buChar char="•"/>
            </a:pPr>
            <a:r>
              <a:rPr lang="en-US" sz="3200" dirty="0">
                <a:solidFill>
                  <a:schemeClr val="accent1"/>
                </a:solidFill>
                <a:ea typeface="+mj-lt"/>
                <a:cs typeface="+mj-lt"/>
              </a:rPr>
              <a:t>Documenting and presenting results</a:t>
            </a:r>
            <a:endParaRPr lang="en-US" sz="3200" dirty="0">
              <a:solidFill>
                <a:schemeClr val="accent1"/>
              </a:solidFill>
              <a:cs typeface="Calibri Light" panose="020F0302020204030204"/>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Tree>
    <p:extLst>
      <p:ext uri="{BB962C8B-B14F-4D97-AF65-F5344CB8AC3E}">
        <p14:creationId xmlns:p14="http://schemas.microsoft.com/office/powerpoint/2010/main" val="92094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ea typeface="+mj-lt"/>
                <a:cs typeface="+mj-lt"/>
              </a:rPr>
              <a:t>Collaborative Platforms</a:t>
            </a:r>
            <a:endParaRPr lang="en-US" sz="4800" dirty="0">
              <a:solidFill>
                <a:schemeClr val="accent1"/>
              </a:solidFill>
              <a:cs typeface="Calibri Light"/>
            </a:endParaRP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2089362" y="1203986"/>
            <a:ext cx="7881003" cy="56545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chemeClr val="accent1"/>
                </a:solidFill>
                <a:ea typeface="+mj-lt"/>
                <a:cs typeface="+mj-lt"/>
              </a:rPr>
              <a:t>Binder</a:t>
            </a:r>
            <a:r>
              <a:rPr lang="en-US" sz="2400" dirty="0">
                <a:solidFill>
                  <a:schemeClr val="accent1"/>
                </a:solidFill>
                <a:ea typeface="+mj-lt"/>
                <a:cs typeface="+mj-lt"/>
              </a:rPr>
              <a:t> - based on open source Binder.  Uses GitHub and Docker containers.  Free service at </a:t>
            </a:r>
            <a:r>
              <a:rPr lang="en-US" sz="2400" dirty="0">
                <a:solidFill>
                  <a:schemeClr val="accent1"/>
                </a:solidFill>
                <a:ea typeface="+mj-lt"/>
                <a:cs typeface="+mj-lt"/>
                <a:hlinkClick r:id="rId5">
                  <a:extLst>
                    <a:ext uri="{A12FA001-AC4F-418D-AE19-62706E023703}">
                      <ahyp:hlinkClr xmlns:ahyp="http://schemas.microsoft.com/office/drawing/2018/hyperlinkcolor" val="tx"/>
                    </a:ext>
                  </a:extLst>
                </a:hlinkClick>
              </a:rPr>
              <a:t>mybinder.org.</a:t>
            </a:r>
            <a:endParaRPr lang="en-US" sz="2400">
              <a:solidFill>
                <a:schemeClr val="accent1"/>
              </a:solidFill>
              <a:cs typeface="Calibri Light"/>
            </a:endParaRPr>
          </a:p>
          <a:p>
            <a:pPr algn="l">
              <a:buFont typeface="Arial"/>
              <a:buChar char="•"/>
            </a:pPr>
            <a:endParaRPr lang="en-US" sz="2400" dirty="0">
              <a:solidFill>
                <a:schemeClr val="accent1"/>
              </a:solidFill>
              <a:ea typeface="+mj-lt"/>
              <a:cs typeface="+mj-lt"/>
            </a:endParaRPr>
          </a:p>
          <a:p>
            <a:pPr algn="l"/>
            <a:r>
              <a:rPr lang="en-US" sz="2400" b="1" dirty="0">
                <a:solidFill>
                  <a:schemeClr val="accent1"/>
                </a:solidFill>
                <a:ea typeface="+mj-lt"/>
                <a:cs typeface="+mj-lt"/>
              </a:rPr>
              <a:t>Google </a:t>
            </a:r>
            <a:r>
              <a:rPr lang="en-US" sz="2400" b="1" dirty="0" err="1">
                <a:solidFill>
                  <a:schemeClr val="accent1"/>
                </a:solidFill>
                <a:ea typeface="+mj-lt"/>
                <a:cs typeface="+mj-lt"/>
              </a:rPr>
              <a:t>Colaboratory</a:t>
            </a:r>
            <a:r>
              <a:rPr lang="en-US" sz="2400" dirty="0">
                <a:solidFill>
                  <a:schemeClr val="accent1"/>
                </a:solidFill>
                <a:ea typeface="+mj-lt"/>
                <a:cs typeface="+mj-lt"/>
              </a:rPr>
              <a:t> - sharing based on Google Drive or GitHub.  Free service at </a:t>
            </a:r>
            <a:r>
              <a:rPr lang="en-US" sz="2400" dirty="0">
                <a:solidFill>
                  <a:schemeClr val="accent1"/>
                </a:solidFill>
                <a:ea typeface="+mj-lt"/>
                <a:cs typeface="+mj-lt"/>
                <a:hlinkClick r:id="rId6">
                  <a:extLst>
                    <a:ext uri="{A12FA001-AC4F-418D-AE19-62706E023703}">
                      <ahyp:hlinkClr xmlns:ahyp="http://schemas.microsoft.com/office/drawing/2018/hyperlinkcolor" val="tx"/>
                    </a:ext>
                  </a:extLst>
                </a:hlinkClick>
              </a:rPr>
              <a:t>colab.research.google.com</a:t>
            </a:r>
            <a:endParaRPr lang="en-US" sz="2400">
              <a:solidFill>
                <a:schemeClr val="accent1"/>
              </a:solidFill>
              <a:cs typeface="Calibri Light"/>
            </a:endParaRPr>
          </a:p>
          <a:p>
            <a:pPr algn="l">
              <a:buFont typeface="Arial"/>
              <a:buChar char="•"/>
            </a:pPr>
            <a:endParaRPr lang="en-US" sz="2400" dirty="0">
              <a:solidFill>
                <a:schemeClr val="accent1"/>
              </a:solidFill>
              <a:ea typeface="+mj-lt"/>
              <a:cs typeface="+mj-lt"/>
            </a:endParaRPr>
          </a:p>
          <a:p>
            <a:pPr algn="l"/>
            <a:r>
              <a:rPr lang="en-US" sz="2400" b="1" dirty="0" err="1">
                <a:solidFill>
                  <a:schemeClr val="accent1"/>
                </a:solidFill>
                <a:ea typeface="+mj-lt"/>
                <a:cs typeface="+mj-lt"/>
              </a:rPr>
              <a:t>Cocalc</a:t>
            </a:r>
            <a:r>
              <a:rPr lang="en-US" sz="2400" b="1" dirty="0">
                <a:solidFill>
                  <a:schemeClr val="accent1"/>
                </a:solidFill>
                <a:ea typeface="+mj-lt"/>
                <a:cs typeface="+mj-lt"/>
              </a:rPr>
              <a:t> </a:t>
            </a:r>
            <a:r>
              <a:rPr lang="en-US" sz="2400" dirty="0">
                <a:solidFill>
                  <a:schemeClr val="accent1"/>
                </a:solidFill>
                <a:ea typeface="+mj-lt"/>
                <a:cs typeface="+mj-lt"/>
              </a:rPr>
              <a:t>- commercial service oriented to academics and course management.  </a:t>
            </a:r>
            <a:r>
              <a:rPr lang="en-US" sz="2400" dirty="0">
                <a:solidFill>
                  <a:schemeClr val="accent1"/>
                </a:solidFill>
                <a:ea typeface="+mj-lt"/>
                <a:cs typeface="+mj-lt"/>
                <a:hlinkClick r:id="rId7">
                  <a:extLst>
                    <a:ext uri="{A12FA001-AC4F-418D-AE19-62706E023703}">
                      <ahyp:hlinkClr xmlns:ahyp="http://schemas.microsoft.com/office/drawing/2018/hyperlinkcolor" val="tx"/>
                    </a:ext>
                  </a:extLst>
                </a:hlinkClick>
              </a:rPr>
              <a:t>Cocalc.com</a:t>
            </a:r>
            <a:endParaRPr lang="en-US" sz="2400">
              <a:solidFill>
                <a:schemeClr val="accent1"/>
              </a:solidFill>
              <a:cs typeface="Calibri Light"/>
            </a:endParaRPr>
          </a:p>
          <a:p>
            <a:pPr algn="l">
              <a:buFont typeface="Arial"/>
              <a:buChar char="•"/>
            </a:pPr>
            <a:endParaRPr lang="en-US" sz="2400" dirty="0">
              <a:solidFill>
                <a:schemeClr val="accent1"/>
              </a:solidFill>
              <a:ea typeface="+mj-lt"/>
              <a:cs typeface="+mj-lt"/>
            </a:endParaRPr>
          </a:p>
          <a:p>
            <a:pPr algn="l"/>
            <a:r>
              <a:rPr lang="en-US" sz="2400" b="1" dirty="0" err="1">
                <a:solidFill>
                  <a:schemeClr val="accent1"/>
                </a:solidFill>
                <a:ea typeface="+mj-lt"/>
                <a:cs typeface="+mj-lt"/>
              </a:rPr>
              <a:t>Kraggle</a:t>
            </a:r>
            <a:r>
              <a:rPr lang="en-US" sz="2400" dirty="0">
                <a:solidFill>
                  <a:schemeClr val="accent1"/>
                </a:solidFill>
                <a:ea typeface="+mj-lt"/>
                <a:cs typeface="+mj-lt"/>
              </a:rPr>
              <a:t> - oriented to education, for internal use only (non-commercial).  Free service at </a:t>
            </a:r>
            <a:r>
              <a:rPr lang="en-US" sz="2400" dirty="0">
                <a:solidFill>
                  <a:schemeClr val="accent1"/>
                </a:solidFill>
                <a:ea typeface="+mj-lt"/>
                <a:cs typeface="+mj-lt"/>
                <a:hlinkClick r:id="rId8">
                  <a:extLst>
                    <a:ext uri="{A12FA001-AC4F-418D-AE19-62706E023703}">
                      <ahyp:hlinkClr xmlns:ahyp="http://schemas.microsoft.com/office/drawing/2018/hyperlinkcolor" val="tx"/>
                    </a:ext>
                  </a:extLst>
                </a:hlinkClick>
              </a:rPr>
              <a:t>Kraggle.com</a:t>
            </a:r>
            <a:endParaRPr lang="en-US" sz="2400" dirty="0">
              <a:solidFill>
                <a:schemeClr val="accent1"/>
              </a:solidFill>
              <a:cs typeface="Calibri Light"/>
            </a:endParaRPr>
          </a:p>
          <a:p>
            <a:pPr marL="685800" indent="-685800" algn="l">
              <a:buFont typeface="Arial"/>
              <a:buChar char="•"/>
            </a:pPr>
            <a:endParaRPr lang="en-US" sz="2000" dirty="0">
              <a:solidFill>
                <a:schemeClr val="accent1"/>
              </a:solidFill>
              <a:cs typeface="Calibri Light"/>
            </a:endParaRP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Tree>
    <p:extLst>
      <p:ext uri="{BB962C8B-B14F-4D97-AF65-F5344CB8AC3E}">
        <p14:creationId xmlns:p14="http://schemas.microsoft.com/office/powerpoint/2010/main" val="138488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err="1">
                <a:solidFill>
                  <a:schemeClr val="accent1"/>
                </a:solidFill>
                <a:cs typeface="Calibri Light"/>
              </a:rPr>
              <a:t>JupyterHub</a:t>
            </a:r>
            <a:r>
              <a:rPr lang="en-US" sz="4800" dirty="0">
                <a:solidFill>
                  <a:schemeClr val="accent1"/>
                </a:solidFill>
                <a:cs typeface="Calibri Light"/>
              </a:rPr>
              <a:t>/</a:t>
            </a:r>
            <a:r>
              <a:rPr lang="en-US" sz="4800" dirty="0" err="1">
                <a:solidFill>
                  <a:schemeClr val="accent1"/>
                </a:solidFill>
                <a:cs typeface="Calibri Light"/>
              </a:rPr>
              <a:t>JupyterLab</a:t>
            </a:r>
          </a:p>
        </p:txBody>
      </p:sp>
      <p:pic>
        <p:nvPicPr>
          <p:cNvPr id="7" name="Picture 8" descr="Diagram&#10;&#10;Description automatically generated">
            <a:extLst>
              <a:ext uri="{FF2B5EF4-FFF2-40B4-BE49-F238E27FC236}">
                <a16:creationId xmlns:a16="http://schemas.microsoft.com/office/drawing/2014/main" id="{270461BC-AD1D-38D4-6A9B-C64070A9426A}"/>
              </a:ext>
            </a:extLst>
          </p:cNvPr>
          <p:cNvPicPr>
            <a:picLocks noChangeAspect="1"/>
          </p:cNvPicPr>
          <p:nvPr/>
        </p:nvPicPr>
        <p:blipFill>
          <a:blip r:embed="rId5"/>
          <a:stretch>
            <a:fillRect/>
          </a:stretch>
        </p:blipFill>
        <p:spPr>
          <a:xfrm>
            <a:off x="2280250" y="1171017"/>
            <a:ext cx="6797613" cy="4976043"/>
          </a:xfrm>
          <a:prstGeom prst="rect">
            <a:avLst/>
          </a:prstGeom>
        </p:spPr>
      </p:pic>
    </p:spTree>
    <p:extLst>
      <p:ext uri="{BB962C8B-B14F-4D97-AF65-F5344CB8AC3E}">
        <p14:creationId xmlns:p14="http://schemas.microsoft.com/office/powerpoint/2010/main" val="17829585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Collaboration With Jupyter Notebooks</vt:lpstr>
      <vt:lpstr>Collaboration With Jupyter Notebooks</vt:lpstr>
      <vt:lpstr>PowerPoint Presentation</vt:lpstr>
      <vt:lpstr>PowerPoint Presentation</vt:lpstr>
      <vt:lpstr>Finding Things</vt:lpstr>
      <vt:lpstr>Collaboration is Critical</vt:lpstr>
      <vt:lpstr>Collaborative Software for  Data Science</vt:lpstr>
      <vt:lpstr>Collaborative Platforms</vt:lpstr>
      <vt:lpstr>JupyterHub/JupyterLab</vt:lpstr>
      <vt:lpstr>Installing JupyterHub</vt:lpstr>
      <vt:lpstr>Installing JupyterHub in a Container</vt:lpstr>
      <vt:lpstr>Building a Docker Image</vt:lpstr>
      <vt:lpstr>Docker Hub</vt:lpstr>
      <vt:lpstr>JupyterHub for Collaboration Image</vt:lpstr>
      <vt:lpstr>Deploy the Image from Docker Hub</vt:lpstr>
      <vt:lpstr>JupyterHub for Collaboration</vt:lpstr>
      <vt:lpstr>Demo: Docker Desktop</vt:lpstr>
      <vt:lpstr>Demo: Connect to Hub</vt:lpstr>
      <vt:lpstr>Demo: JupyterLab Launcher</vt:lpstr>
      <vt:lpstr>Demo: Environments</vt:lpstr>
      <vt:lpstr>Demo: Defining New Environment</vt:lpstr>
      <vt:lpstr>Demo: Add User</vt:lpstr>
      <vt:lpstr>Demo: GitHub</vt:lpstr>
      <vt:lpstr>Demo: Git Diff View</vt:lpstr>
      <vt:lpstr>Demo: Git Diff : Input/Outputs</vt:lpstr>
      <vt:lpstr>Demo: Git Changes</vt:lpstr>
      <vt:lpstr>Demo: Git History</vt:lpstr>
      <vt:lpstr>Demo: Table of Contents</vt:lpstr>
      <vt:lpstr>Demo: Interactive Plots</vt:lpstr>
      <vt:lpstr>Demo: Presentation Slides</vt:lpstr>
      <vt:lpstr>Demo: Presentation Slides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1650</cp:revision>
  <dcterms:created xsi:type="dcterms:W3CDTF">2022-10-23T13:06:53Z</dcterms:created>
  <dcterms:modified xsi:type="dcterms:W3CDTF">2022-11-05T13:44:27Z</dcterms:modified>
</cp:coreProperties>
</file>