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75" r:id="rId3"/>
    <p:sldId id="274" r:id="rId4"/>
    <p:sldId id="263" r:id="rId5"/>
    <p:sldId id="290" r:id="rId6"/>
    <p:sldId id="277" r:id="rId7"/>
    <p:sldId id="267" r:id="rId8"/>
    <p:sldId id="288" r:id="rId9"/>
    <p:sldId id="287" r:id="rId10"/>
    <p:sldId id="289" r:id="rId11"/>
    <p:sldId id="285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64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912E5-90EA-474B-9B8F-45A24624A47A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97A45-9881-914E-9BD9-C6086885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97A45-9881-914E-9BD9-C6086885E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because most policies are implemented at national level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97A45-9881-914E-9BD9-C6086885E3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because most policies are implemented at national level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97A45-9881-914E-9BD9-C6086885E3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6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F0D2-BC84-B64F-923F-C3887565217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1EE1-3C37-374B-8A48-ABD4DBF4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wohnungsboerse.net/mietspiegel-Berlin/28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901" y="-540067"/>
            <a:ext cx="9335453" cy="622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00" y="138995"/>
            <a:ext cx="7772400" cy="5657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Berlin do well to introduce the rental cap?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1200" y="4577734"/>
            <a:ext cx="7772400" cy="56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  <a:latin typeface="Calibri l"/>
                <a:cs typeface="Calibri l"/>
              </a:rPr>
              <a:t>Julius Gunnemann					Final Project				 		</a:t>
            </a:r>
            <a:r>
              <a:rPr lang="en-US" sz="1200" dirty="0" smtClean="0">
                <a:solidFill>
                  <a:schemeClr val="bg1"/>
                </a:solidFill>
                <a:latin typeface="Calibri l"/>
                <a:cs typeface="Calibri l"/>
              </a:rPr>
              <a:t>GOV 1005</a:t>
            </a:r>
            <a:endParaRPr lang="en-US" sz="1200" dirty="0">
              <a:solidFill>
                <a:schemeClr val="bg1"/>
              </a:solidFill>
              <a:latin typeface="Calibri l"/>
              <a:cs typeface="Calibri l"/>
            </a:endParaRPr>
          </a:p>
        </p:txBody>
      </p:sp>
    </p:spTree>
    <p:extLst>
      <p:ext uri="{BB962C8B-B14F-4D97-AF65-F5344CB8AC3E}">
        <p14:creationId xmlns:p14="http://schemas.microsoft.com/office/powerpoint/2010/main" val="211462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6637AB5-71E9-4AAB-B6D3-17F7F278C7BC}"/>
              </a:ext>
            </a:extLst>
          </p:cNvPr>
          <p:cNvSpPr/>
          <p:nvPr/>
        </p:nvSpPr>
        <p:spPr>
          <a:xfrm>
            <a:off x="1709546" y="1655295"/>
            <a:ext cx="6855333" cy="435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4257D7-019A-44B2-A6D6-CCDBF459B53D}"/>
              </a:ext>
            </a:extLst>
          </p:cNvPr>
          <p:cNvSpPr/>
          <p:nvPr/>
        </p:nvSpPr>
        <p:spPr>
          <a:xfrm>
            <a:off x="1709546" y="3216534"/>
            <a:ext cx="6855333" cy="479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n-US" sz="2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suggests </a:t>
            </a:r>
            <a:r>
              <a:rPr lang="en-US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landlords continue to offer apartments at market values or leave them vacant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5057" y="1700161"/>
            <a:ext cx="1280685" cy="26237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319" y="2732779"/>
            <a:ext cx="9158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Landlord with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vacant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apartments built before 2014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1041" y="1111290"/>
            <a:ext cx="1399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Comply &amp; reduce price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041" y="1662350"/>
            <a:ext cx="2479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Comply &amp; hope 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to reclaim*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1041" y="3242641"/>
            <a:ext cx="2556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Let once policy ruled unconstitutional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1041" y="4048289"/>
            <a:ext cx="2044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Sell on purchase market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1041" y="2236792"/>
            <a:ext cx="2479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Offer on black market /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ignore regulation**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436276" y="1835567"/>
            <a:ext cx="538781" cy="130161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2426768" y="1303874"/>
            <a:ext cx="550268" cy="57183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2426768" y="1862554"/>
            <a:ext cx="550268" cy="1315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436276" y="3137182"/>
            <a:ext cx="538781" cy="31343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22468" y="3481391"/>
            <a:ext cx="641455" cy="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436276" y="3137182"/>
            <a:ext cx="538279" cy="89241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2515762" y="4117085"/>
            <a:ext cx="577595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5358" y="1585455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75358" y="2139517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358" y="2779745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358" y="3881340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5400000">
            <a:off x="4819754" y="1295085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5400000">
            <a:off x="4819754" y="1827340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5400000">
            <a:off x="4819754" y="2425853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sosceles Triangle 57"/>
          <p:cNvSpPr/>
          <p:nvPr/>
        </p:nvSpPr>
        <p:spPr>
          <a:xfrm rot="5400000">
            <a:off x="4816203" y="3399839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 rot="5400000">
            <a:off x="4819754" y="4156403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5FBD3A-C2D9-4F56-86E1-F5C482B758A4}"/>
              </a:ext>
            </a:extLst>
          </p:cNvPr>
          <p:cNvSpPr txBox="1"/>
          <p:nvPr/>
        </p:nvSpPr>
        <p:spPr>
          <a:xfrm>
            <a:off x="682693" y="4702580"/>
            <a:ext cx="569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Note: *Institutional investors advertise apartments at their market value, then accept only the enforced ceiling price but then reclaim delta if policy is ruled unconstitutional; **If ignoring regulation, landlords face fines of up to EUR 0.5M.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0722FCF-5A96-4000-9AC4-58F4201C05F7}"/>
              </a:ext>
            </a:extLst>
          </p:cNvPr>
          <p:cNvSpPr txBox="1"/>
          <p:nvPr/>
        </p:nvSpPr>
        <p:spPr>
          <a:xfrm>
            <a:off x="5146744" y="1111290"/>
            <a:ext cx="1399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Sharp decline in prices (-100%)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304C0A-02D6-4352-A918-5CD011E3953F}"/>
              </a:ext>
            </a:extLst>
          </p:cNvPr>
          <p:cNvSpPr txBox="1"/>
          <p:nvPr/>
        </p:nvSpPr>
        <p:spPr>
          <a:xfrm>
            <a:off x="5146744" y="1738550"/>
            <a:ext cx="2479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Steady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02DC169-BA18-4E10-A5F5-08EC4A07EBA8}"/>
              </a:ext>
            </a:extLst>
          </p:cNvPr>
          <p:cNvSpPr txBox="1"/>
          <p:nvPr/>
        </p:nvSpPr>
        <p:spPr>
          <a:xfrm>
            <a:off x="5146744" y="3303601"/>
            <a:ext cx="3120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Decline in rental offers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73C92E-DB45-4B34-B5CE-A1AD8188665F}"/>
              </a:ext>
            </a:extLst>
          </p:cNvPr>
          <p:cNvSpPr txBox="1"/>
          <p:nvPr/>
        </p:nvSpPr>
        <p:spPr>
          <a:xfrm>
            <a:off x="5146744" y="3972089"/>
            <a:ext cx="2044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Increase in supply &amp; drop in prices on purchase market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91B6BA6-86F3-4DBA-B286-74C2283BEB29}"/>
              </a:ext>
            </a:extLst>
          </p:cNvPr>
          <p:cNvSpPr txBox="1"/>
          <p:nvPr/>
        </p:nvSpPr>
        <p:spPr>
          <a:xfrm>
            <a:off x="5146744" y="2343472"/>
            <a:ext cx="2479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Difficult to measure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F58D3EFF-324C-4918-B5A1-C94758E30791}"/>
              </a:ext>
            </a:extLst>
          </p:cNvPr>
          <p:cNvCxnSpPr>
            <a:cxnSpLocks/>
          </p:cNvCxnSpPr>
          <p:nvPr/>
        </p:nvCxnSpPr>
        <p:spPr>
          <a:xfrm>
            <a:off x="2426768" y="1891040"/>
            <a:ext cx="591041" cy="48469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3F7D661-4D94-4B4D-B30F-636007AF52A7}"/>
              </a:ext>
            </a:extLst>
          </p:cNvPr>
          <p:cNvSpPr txBox="1"/>
          <p:nvPr/>
        </p:nvSpPr>
        <p:spPr>
          <a:xfrm>
            <a:off x="7109460" y="1723310"/>
            <a:ext cx="116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2B9170C-AEC2-4734-8F0F-1FE615424621}"/>
              </a:ext>
            </a:extLst>
          </p:cNvPr>
          <p:cNvSpPr txBox="1"/>
          <p:nvPr/>
        </p:nvSpPr>
        <p:spPr>
          <a:xfrm>
            <a:off x="7127550" y="3277242"/>
            <a:ext cx="116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pic>
        <p:nvPicPr>
          <p:cNvPr id="1026" name="Picture 2" descr="TG LOGO tick-03 – 2018 EU – China Tourism Year">
            <a:extLst>
              <a:ext uri="{FF2B5EF4-FFF2-40B4-BE49-F238E27FC236}">
                <a16:creationId xmlns:a16="http://schemas.microsoft.com/office/drawing/2014/main" xmlns="" id="{A2583B24-6F5B-4255-B7E0-8E5F27B0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6" y="1554257"/>
            <a:ext cx="775107" cy="5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G LOGO tick-03 – 2018 EU – China Tourism Year">
            <a:extLst>
              <a:ext uri="{FF2B5EF4-FFF2-40B4-BE49-F238E27FC236}">
                <a16:creationId xmlns:a16="http://schemas.microsoft.com/office/drawing/2014/main" xmlns="" id="{04CC7E09-D3EC-442A-A4B8-9D5FCDD2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86" y="3132925"/>
            <a:ext cx="775107" cy="5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36C901C-4D4E-4523-8105-1DB819B0AC25}"/>
              </a:ext>
            </a:extLst>
          </p:cNvPr>
          <p:cNvSpPr/>
          <p:nvPr/>
        </p:nvSpPr>
        <p:spPr>
          <a:xfrm>
            <a:off x="7213474" y="2117042"/>
            <a:ext cx="1602459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i="1" dirty="0"/>
              <a:t>Apartments advertised at market prices, ceiling prices are paid but then repay delta if voted unconstitutional.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9A64E301-712C-4A30-99EA-62D65D73B2F2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6782078" y="2054978"/>
            <a:ext cx="607038" cy="2557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F04E8E1-151F-4D5D-86FA-EB8DAE3E5480}"/>
              </a:ext>
            </a:extLst>
          </p:cNvPr>
          <p:cNvSpPr/>
          <p:nvPr/>
        </p:nvSpPr>
        <p:spPr>
          <a:xfrm>
            <a:off x="7213474" y="3725956"/>
            <a:ext cx="1938975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i="1" dirty="0"/>
              <a:t>Volume has halved.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2E91ABD0-6EC6-4FF4-97DC-ED77FD35B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4638" y="3546938"/>
            <a:ext cx="364662" cy="20156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TG LOGO tick-03 – 2018 EU – China Tourism Year">
            <a:extLst>
              <a:ext uri="{FF2B5EF4-FFF2-40B4-BE49-F238E27FC236}">
                <a16:creationId xmlns:a16="http://schemas.microsoft.com/office/drawing/2014/main" xmlns="" id="{5D6B17BE-B6EE-4E47-8FCF-87743A9B3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86" y="3925225"/>
            <a:ext cx="775107" cy="5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D96BDB1-4F22-4969-A15D-C19BA7817E12}"/>
              </a:ext>
            </a:extLst>
          </p:cNvPr>
          <p:cNvSpPr txBox="1"/>
          <p:nvPr/>
        </p:nvSpPr>
        <p:spPr>
          <a:xfrm>
            <a:off x="7213474" y="4379732"/>
            <a:ext cx="158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Small but precisely estimated negative effect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xmlns="" id="{ACB686ED-A75B-4E0A-8ED9-EFE6EC551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22219" y="4300599"/>
            <a:ext cx="364662" cy="20156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C6B8CC8-BA37-497C-B65C-64F0181B9D99}"/>
              </a:ext>
            </a:extLst>
          </p:cNvPr>
          <p:cNvSpPr txBox="1"/>
          <p:nvPr/>
        </p:nvSpPr>
        <p:spPr>
          <a:xfrm>
            <a:off x="7159290" y="4055497"/>
            <a:ext cx="116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231558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2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distributional effects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21" y="2055403"/>
            <a:ext cx="2542846" cy="922277"/>
          </a:xfrm>
        </p:spPr>
        <p:txBody>
          <a:bodyPr>
            <a:normAutofit/>
          </a:bodyPr>
          <a:lstStyle/>
          <a:p>
            <a:pPr indent="-182880"/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Ruling coalition (popular policy with median voter)</a:t>
            </a:r>
          </a:p>
          <a:p>
            <a:pPr indent="-182880"/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tenants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AA61DD7-6AB7-42D1-B02C-91F88F385700}"/>
              </a:ext>
            </a:extLst>
          </p:cNvPr>
          <p:cNvSpPr txBox="1"/>
          <p:nvPr/>
        </p:nvSpPr>
        <p:spPr>
          <a:xfrm>
            <a:off x="3033020" y="1691604"/>
            <a:ext cx="203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9E3F345-FD02-431C-A5C4-4A25DF17B913}"/>
              </a:ext>
            </a:extLst>
          </p:cNvPr>
          <p:cNvSpPr txBox="1"/>
          <p:nvPr/>
        </p:nvSpPr>
        <p:spPr>
          <a:xfrm>
            <a:off x="3033020" y="2836652"/>
            <a:ext cx="203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Losers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0B885ED9-01BB-4A70-A595-9BC1A4E066D1}"/>
              </a:ext>
            </a:extLst>
          </p:cNvPr>
          <p:cNvSpPr txBox="1">
            <a:spLocks/>
          </p:cNvSpPr>
          <p:nvPr/>
        </p:nvSpPr>
        <p:spPr>
          <a:xfrm>
            <a:off x="2952866" y="3139491"/>
            <a:ext cx="2542846" cy="92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/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landlords, institutional landlords potentially less so</a:t>
            </a:r>
          </a:p>
          <a:p>
            <a:pPr indent="-182880"/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Tenants currently looking for a  lease</a:t>
            </a:r>
          </a:p>
          <a:p>
            <a:pPr indent="-182880"/>
            <a:r>
              <a:rPr lang="en-US" sz="1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debt trap for tenants that will need to reimburse landlords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3E3D88C8-1B16-4175-962B-3A771880E1A4}"/>
              </a:ext>
            </a:extLst>
          </p:cNvPr>
          <p:cNvSpPr txBox="1">
            <a:spLocks/>
          </p:cNvSpPr>
          <p:nvPr/>
        </p:nvSpPr>
        <p:spPr>
          <a:xfrm>
            <a:off x="5860625" y="1777548"/>
            <a:ext cx="2526334" cy="268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Abolishment of the rent cap &amp; reimbursement policy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Increase in supply through strong building development incentives, esp. for affordable housing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Better enforcement of rent control, incl. the closing of loopholes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5474F19-B83C-499C-AD87-104EB9BEA891}"/>
              </a:ext>
            </a:extLst>
          </p:cNvPr>
          <p:cNvSpPr txBox="1"/>
          <p:nvPr/>
        </p:nvSpPr>
        <p:spPr>
          <a:xfrm>
            <a:off x="6040267" y="1246109"/>
            <a:ext cx="273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Alternative recommendations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E067CBAA-422D-4C1F-BF28-8A1E8603FFFE}"/>
              </a:ext>
            </a:extLst>
          </p:cNvPr>
          <p:cNvSpPr txBox="1">
            <a:spLocks/>
          </p:cNvSpPr>
          <p:nvPr/>
        </p:nvSpPr>
        <p:spPr>
          <a:xfrm>
            <a:off x="328668" y="1777548"/>
            <a:ext cx="2068226" cy="1324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Virtually no apartments rented at legal rent cap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Landlords appear to bet on constitutional court decision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Tiny reduction in rental and purchase prices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Massive drop in number of offers </a:t>
            </a:r>
          </a:p>
          <a:p>
            <a:pPr indent="-18288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C8FC9C0-D6B7-4076-AA16-8F9D1968334E}"/>
              </a:ext>
            </a:extLst>
          </p:cNvPr>
          <p:cNvSpPr txBox="1"/>
          <p:nvPr/>
        </p:nvSpPr>
        <p:spPr>
          <a:xfrm>
            <a:off x="470633" y="1246109"/>
            <a:ext cx="127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3D885AA-12B5-42F7-A39D-C03CAA58F082}"/>
              </a:ext>
            </a:extLst>
          </p:cNvPr>
          <p:cNvSpPr txBox="1"/>
          <p:nvPr/>
        </p:nvSpPr>
        <p:spPr>
          <a:xfrm>
            <a:off x="3033020" y="1246109"/>
            <a:ext cx="249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Distributional effects</a:t>
            </a:r>
          </a:p>
        </p:txBody>
      </p:sp>
    </p:spTree>
    <p:extLst>
      <p:ext uri="{BB962C8B-B14F-4D97-AF65-F5344CB8AC3E}">
        <p14:creationId xmlns:p14="http://schemas.microsoft.com/office/powerpoint/2010/main" val="196658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Appendix: Academic literature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few opportunities for causal inference on housing policies, the first to study a rent freeze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129" y="1200151"/>
            <a:ext cx="5822272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Simps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(2007):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Diff-in-Diff using elimination of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rent control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Cambridge, MA. 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Find little effect on construction, decreased investment in housing stock, and shifts ownership from rental to owner-occupied</a:t>
            </a:r>
          </a:p>
          <a:p>
            <a:pPr marL="457200" lvl="1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(2015):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spillovers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on overall housing stock, using same Cambridge, MA, data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Find elimination of control causes large positive spillover effects on never-regulated, nearby housing </a:t>
            </a:r>
          </a:p>
          <a:p>
            <a:pPr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Kholodin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 (2015): 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Exploit variation in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rent-control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policies at municipality level in Germany 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Find that rent control has, if anything, led to an increase in rental prices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My Project: 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Exploits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rent-cap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&amp; reimbursement policy in Berlin, using diff-in-diff approach</a:t>
            </a:r>
          </a:p>
          <a:p>
            <a:pPr lvl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Find small price decreases in both rental and purchase market and drastic volume drop</a:t>
            </a:r>
          </a:p>
        </p:txBody>
      </p:sp>
    </p:spTree>
    <p:extLst>
      <p:ext uri="{BB962C8B-B14F-4D97-AF65-F5344CB8AC3E}">
        <p14:creationId xmlns:p14="http://schemas.microsoft.com/office/powerpoint/2010/main" val="153518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2010, steepest growth in housing prices amongst world cities, despite rent control since 2015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5911" y="4675326"/>
            <a:ext cx="834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Note: 2015 rent control meant maximum rental increases of 15% every three years, and local rental price ceilings for new tenants. Furnished or short-term rentals were excluded, leading to substantial leakage. Graph from The Economist Global Housing Price Index, *Applicable ceiling rental price varies slightly with the age and condition of the building.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41" t="13887"/>
          <a:stretch/>
        </p:blipFill>
        <p:spPr>
          <a:xfrm>
            <a:off x="1695860" y="1594589"/>
            <a:ext cx="5416740" cy="21441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775750" y="2410394"/>
            <a:ext cx="18466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6490" y="3710494"/>
            <a:ext cx="807154" cy="47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375 EUR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5450" y="3739688"/>
            <a:ext cx="1374517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Price for a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median sized apartment: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6401" y="3710366"/>
            <a:ext cx="807154" cy="47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r>
              <a:rPr 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712 EUR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0298" y="3714025"/>
            <a:ext cx="1065097" cy="47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r>
              <a:rPr lang="en-US" sz="105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1,125 EUR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29617" y="1690545"/>
            <a:ext cx="1" cy="2170288"/>
          </a:xfrm>
          <a:prstGeom prst="line">
            <a:avLst/>
          </a:prstGeom>
          <a:ln w="6350" cmpd="sng">
            <a:solidFill>
              <a:srgbClr val="8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9902" y="1631659"/>
            <a:ext cx="1008525" cy="2943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06/2015: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Rent 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841BCE-314C-4C33-91E1-826DDFF186F2}"/>
              </a:ext>
            </a:extLst>
          </p:cNvPr>
          <p:cNvSpPr txBox="1"/>
          <p:nvPr/>
        </p:nvSpPr>
        <p:spPr>
          <a:xfrm>
            <a:off x="1729543" y="1274208"/>
            <a:ext cx="537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World city housing prices relative to net income (logs, normalized)</a:t>
            </a:r>
          </a:p>
        </p:txBody>
      </p:sp>
    </p:spTree>
    <p:extLst>
      <p:ext uri="{BB962C8B-B14F-4D97-AF65-F5344CB8AC3E}">
        <p14:creationId xmlns:p14="http://schemas.microsoft.com/office/powerpoint/2010/main" val="39942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New Policy: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An unprecedented market intervention effectively demanding a halving of median prices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268" y="1882256"/>
            <a:ext cx="2922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All rental </a:t>
            </a:r>
            <a:r>
              <a:rPr lang="en-US" sz="1050" b="1" dirty="0">
                <a:latin typeface="Arial"/>
                <a:cs typeface="Arial"/>
              </a:rPr>
              <a:t>prices frozen </a:t>
            </a:r>
            <a:r>
              <a:rPr lang="en-US" sz="1050" dirty="0">
                <a:latin typeface="Arial"/>
                <a:cs typeface="Arial"/>
              </a:rPr>
              <a:t>for 5 years (06/2019)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No new rental contracts above EUR 6.50/m2* (02/2020)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Landlords to </a:t>
            </a:r>
            <a:r>
              <a:rPr lang="en-US" sz="1050" b="1" dirty="0">
                <a:latin typeface="Arial"/>
                <a:cs typeface="Arial"/>
              </a:rPr>
              <a:t>reimburse tenants </a:t>
            </a:r>
            <a:r>
              <a:rPr lang="en-US" sz="1050" dirty="0">
                <a:latin typeface="Arial"/>
                <a:cs typeface="Arial"/>
              </a:rPr>
              <a:t>for any rents paid above cap since 06/2019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/>
              <a:cs typeface="Arial"/>
            </a:endParaRPr>
          </a:p>
          <a:p>
            <a:endParaRPr lang="en-US" sz="1050" dirty="0">
              <a:latin typeface="Arial"/>
              <a:cs typeface="Arial"/>
              <a:sym typeface="Wingdings" panose="05000000000000000000" pitchFamily="2" charset="2"/>
            </a:endParaRPr>
          </a:p>
          <a:p>
            <a:r>
              <a:rPr lang="en-US" sz="1050" dirty="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1050" dirty="0">
                <a:latin typeface="Arial"/>
                <a:cs typeface="Arial"/>
              </a:rPr>
              <a:t>Opposition has launched an </a:t>
            </a:r>
            <a:r>
              <a:rPr lang="en-US" sz="1050" b="1" dirty="0">
                <a:latin typeface="Arial"/>
                <a:cs typeface="Arial"/>
              </a:rPr>
              <a:t>appeal in the constitutional court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9756" y="1445088"/>
            <a:ext cx="43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Apartment rental prices over time vs. new price ceiling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394" y="1432028"/>
            <a:ext cx="353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Ceiling for all apartments except new-builds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76" y="1916043"/>
            <a:ext cx="4836327" cy="24383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366263" y="3667854"/>
            <a:ext cx="429742" cy="100643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22240" y="2010004"/>
            <a:ext cx="0" cy="164123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4404" y="4015804"/>
            <a:ext cx="142313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Imposed rental cap equivalent to 2010 prices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6B5A30-C9B9-43AC-9F96-FCA408FDD250}"/>
              </a:ext>
            </a:extLst>
          </p:cNvPr>
          <p:cNvSpPr txBox="1"/>
          <p:nvPr/>
        </p:nvSpPr>
        <p:spPr>
          <a:xfrm>
            <a:off x="303531" y="4759146"/>
            <a:ext cx="834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*Newly enforced ceiling corresponds to 2010 average price. Graph from Berliner </a:t>
            </a:r>
            <a:r>
              <a:rPr lang="en-US" sz="900" dirty="0" err="1"/>
              <a:t>Wohnungsboerse</a:t>
            </a:r>
            <a:r>
              <a:rPr lang="en-US" sz="900" dirty="0"/>
              <a:t> (</a:t>
            </a:r>
            <a:r>
              <a:rPr lang="en-US" sz="900" dirty="0">
                <a:hlinkClick r:id="rId3"/>
              </a:rPr>
              <a:t>https://www.wohnungsboerse.net/mietspiegel-Berlin/2825</a:t>
            </a:r>
            <a:r>
              <a:rPr lang="en-US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9EBB024-F06E-478F-8679-132993387AEC}"/>
              </a:ext>
            </a:extLst>
          </p:cNvPr>
          <p:cNvSpPr txBox="1"/>
          <p:nvPr/>
        </p:nvSpPr>
        <p:spPr>
          <a:xfrm>
            <a:off x="8177962" y="1748838"/>
            <a:ext cx="8033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New policy</a:t>
            </a:r>
          </a:p>
        </p:txBody>
      </p:sp>
    </p:spTree>
    <p:extLst>
      <p:ext uri="{BB962C8B-B14F-4D97-AF65-F5344CB8AC3E}">
        <p14:creationId xmlns:p14="http://schemas.microsoft.com/office/powerpoint/2010/main" val="205210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Prices: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treated a</a:t>
            </a: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partments with slight downward trend since announcement</a:t>
            </a:r>
            <a:endParaRPr lang="en-US"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14" y="1074974"/>
            <a:ext cx="5981125" cy="37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Arial"/>
                <a:cs typeface="Arial"/>
              </a:rPr>
              <a:t>Most landlords appea</a:t>
            </a:r>
            <a:r>
              <a:rPr lang="en-US" sz="2000" dirty="0" smtClean="0">
                <a:solidFill>
                  <a:srgbClr val="1F497D"/>
                </a:solidFill>
                <a:latin typeface="Arial"/>
                <a:cs typeface="Arial"/>
              </a:rPr>
              <a:t>r to </a:t>
            </a:r>
            <a:r>
              <a:rPr lang="en-US" sz="2000" dirty="0" smtClean="0">
                <a:solidFill>
                  <a:srgbClr val="1F497D"/>
                </a:solidFill>
                <a:latin typeface="Arial"/>
                <a:cs typeface="Arial"/>
              </a:rPr>
              <a:t>just take their apartments off the market and wait for policy change</a:t>
            </a:r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078FB0-7D12-4611-830C-ECC62523F39E}"/>
              </a:ext>
            </a:extLst>
          </p:cNvPr>
          <p:cNvSpPr txBox="1"/>
          <p:nvPr/>
        </p:nvSpPr>
        <p:spPr>
          <a:xfrm>
            <a:off x="5016330" y="3707172"/>
            <a:ext cx="11359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/>
                <a:cs typeface="Arial"/>
              </a:rPr>
              <a:t>Holidays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18" y="1080558"/>
            <a:ext cx="5577306" cy="3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Diff-in-diff identification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3154" y="1628840"/>
            <a:ext cx="2697757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Daily </a:t>
            </a:r>
            <a:r>
              <a:rPr lang="en-US" sz="1050" b="1" dirty="0">
                <a:latin typeface="Arial"/>
                <a:cs typeface="Arial"/>
              </a:rPr>
              <a:t>rental market </a:t>
            </a:r>
            <a:r>
              <a:rPr lang="en-US" sz="1050" dirty="0">
                <a:latin typeface="Arial"/>
                <a:cs typeface="Arial"/>
              </a:rPr>
              <a:t>offers since 2018, 66k transactions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Hamburg (Control)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Berlin (Treatment)</a:t>
            </a:r>
          </a:p>
          <a:p>
            <a:endParaRPr lang="en-US" sz="105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Daily </a:t>
            </a:r>
            <a:r>
              <a:rPr lang="en-US" sz="1050" b="1" dirty="0">
                <a:latin typeface="Arial"/>
                <a:cs typeface="Arial"/>
              </a:rPr>
              <a:t>purchase price</a:t>
            </a:r>
            <a:r>
              <a:rPr lang="en-US" sz="1050" dirty="0">
                <a:latin typeface="Arial"/>
                <a:cs typeface="Arial"/>
              </a:rPr>
              <a:t> offers since 2018, 35k transactions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Hamburg (Control)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Berlin (Treatment) </a:t>
            </a:r>
          </a:p>
          <a:p>
            <a:endParaRPr lang="en-US" sz="1050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/>
                <a:cs typeface="Arial"/>
              </a:rPr>
              <a:t>Controls for size, location, building condition, vacancy, amenities, etc.* </a:t>
            </a:r>
          </a:p>
          <a:p>
            <a:endParaRPr lang="en-US" sz="105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7940" y="1263539"/>
            <a:ext cx="2962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35345" y="1263539"/>
            <a:ext cx="3889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Diff-in-</a:t>
            </a:r>
            <a:r>
              <a:rPr lang="en-US" sz="1100" b="1" dirty="0" smtClean="0">
                <a:latin typeface="Arial"/>
                <a:cs typeface="Arial"/>
              </a:rPr>
              <a:t>Diff </a:t>
            </a:r>
            <a:r>
              <a:rPr lang="en-US" sz="1100" b="1" dirty="0">
                <a:latin typeface="Arial"/>
                <a:cs typeface="Arial"/>
              </a:rPr>
              <a:t>approach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7C8A2A3-6BCB-4055-AB70-321E824C819F}"/>
              </a:ext>
            </a:extLst>
          </p:cNvPr>
          <p:cNvSpPr txBox="1"/>
          <p:nvPr/>
        </p:nvSpPr>
        <p:spPr>
          <a:xfrm>
            <a:off x="584848" y="4013063"/>
            <a:ext cx="2962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Estimation equation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13BCF4-1516-41B2-83FD-28A290EC3A6E}"/>
              </a:ext>
            </a:extLst>
          </p:cNvPr>
          <p:cNvSpPr/>
          <p:nvPr/>
        </p:nvSpPr>
        <p:spPr>
          <a:xfrm>
            <a:off x="405552" y="4896766"/>
            <a:ext cx="828124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Controls include: City, post code level district, number of rooms of apartment, floor in building, amenities (Kitchen type, bathroom type, floor heating etc.), condition, year of construction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B18FC77-A3E4-4093-993F-A17A65136CA2}"/>
              </a:ext>
            </a:extLst>
          </p:cNvPr>
          <p:cNvCxnSpPr/>
          <p:nvPr/>
        </p:nvCxnSpPr>
        <p:spPr>
          <a:xfrm flipV="1">
            <a:off x="4757378" y="3668970"/>
            <a:ext cx="2523777" cy="1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4A1E188-E898-40EA-A03F-2A9EC49935AA}"/>
              </a:ext>
            </a:extLst>
          </p:cNvPr>
          <p:cNvCxnSpPr/>
          <p:nvPr/>
        </p:nvCxnSpPr>
        <p:spPr>
          <a:xfrm flipV="1">
            <a:off x="4757378" y="1836928"/>
            <a:ext cx="0" cy="1832042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D27FBD92-A4E1-4AF9-9210-AB4A34FCECC3}"/>
              </a:ext>
            </a:extLst>
          </p:cNvPr>
          <p:cNvCxnSpPr/>
          <p:nvPr/>
        </p:nvCxnSpPr>
        <p:spPr>
          <a:xfrm flipV="1">
            <a:off x="4764269" y="2053051"/>
            <a:ext cx="2516886" cy="754117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B172FB1C-9D1E-4E73-B0D9-A3FADDB11861}"/>
              </a:ext>
            </a:extLst>
          </p:cNvPr>
          <p:cNvCxnSpPr>
            <a:cxnSpLocks/>
          </p:cNvCxnSpPr>
          <p:nvPr/>
        </p:nvCxnSpPr>
        <p:spPr>
          <a:xfrm flipV="1">
            <a:off x="4757378" y="2550196"/>
            <a:ext cx="2481479" cy="83133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AC608A1-393C-4F15-9CF1-9E5A3CA3298E}"/>
              </a:ext>
            </a:extLst>
          </p:cNvPr>
          <p:cNvCxnSpPr>
            <a:cxnSpLocks/>
          </p:cNvCxnSpPr>
          <p:nvPr/>
        </p:nvCxnSpPr>
        <p:spPr>
          <a:xfrm>
            <a:off x="6460522" y="2814123"/>
            <a:ext cx="738143" cy="93671"/>
          </a:xfrm>
          <a:prstGeom prst="line">
            <a:avLst/>
          </a:prstGeom>
          <a:ln w="6350" cmpd="sng">
            <a:solidFill>
              <a:srgbClr val="8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4888B90-53DF-4BFE-A648-69894125BAB0}"/>
              </a:ext>
            </a:extLst>
          </p:cNvPr>
          <p:cNvSpPr/>
          <p:nvPr/>
        </p:nvSpPr>
        <p:spPr>
          <a:xfrm>
            <a:off x="3771072" y="1686922"/>
            <a:ext cx="9455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>
                <a:latin typeface="Arial"/>
                <a:cs typeface="Arial"/>
              </a:rPr>
              <a:t>Price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46E16B24-A1E7-4E7B-B1CB-42EB1FBB7E7E}"/>
              </a:ext>
            </a:extLst>
          </p:cNvPr>
          <p:cNvSpPr/>
          <p:nvPr/>
        </p:nvSpPr>
        <p:spPr>
          <a:xfrm>
            <a:off x="4764269" y="3682191"/>
            <a:ext cx="945548" cy="19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2018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65C2D053-43E6-4E3A-A7AA-52EE90D595B1}"/>
              </a:ext>
            </a:extLst>
          </p:cNvPr>
          <p:cNvSpPr/>
          <p:nvPr/>
        </p:nvSpPr>
        <p:spPr>
          <a:xfrm>
            <a:off x="5599464" y="3689191"/>
            <a:ext cx="945548" cy="19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2019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7684F981-50A1-4708-99C8-407D45140177}"/>
              </a:ext>
            </a:extLst>
          </p:cNvPr>
          <p:cNvSpPr/>
          <p:nvPr/>
        </p:nvSpPr>
        <p:spPr>
          <a:xfrm>
            <a:off x="6890493" y="3668971"/>
            <a:ext cx="485217" cy="19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2020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EA5511FB-AED3-4127-8E13-67E5012B9826}"/>
              </a:ext>
            </a:extLst>
          </p:cNvPr>
          <p:cNvSpPr/>
          <p:nvPr/>
        </p:nvSpPr>
        <p:spPr>
          <a:xfrm>
            <a:off x="4990520" y="2406475"/>
            <a:ext cx="710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Arial"/>
                <a:cs typeface="Arial"/>
              </a:rPr>
              <a:t>Control</a:t>
            </a:r>
            <a:endParaRPr lang="en-US" sz="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A13F26EF-745F-42E1-B85F-39C03B241FB0}"/>
              </a:ext>
            </a:extLst>
          </p:cNvPr>
          <p:cNvSpPr/>
          <p:nvPr/>
        </p:nvSpPr>
        <p:spPr>
          <a:xfrm>
            <a:off x="5055451" y="3248249"/>
            <a:ext cx="710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C00000"/>
                </a:solidFill>
                <a:latin typeface="Arial"/>
                <a:cs typeface="Arial"/>
              </a:rPr>
              <a:t>Treated</a:t>
            </a:r>
            <a:endParaRPr lang="en-US" sz="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7D30AD3-A4CD-4E10-AC58-660A0E5118D4}"/>
              </a:ext>
            </a:extLst>
          </p:cNvPr>
          <p:cNvSpPr/>
          <p:nvPr/>
        </p:nvSpPr>
        <p:spPr>
          <a:xfrm>
            <a:off x="6775919" y="2911199"/>
            <a:ext cx="7104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rgbClr val="C00000"/>
                </a:solidFill>
                <a:latin typeface="Arial"/>
                <a:cs typeface="Arial"/>
              </a:rPr>
              <a:t>Treated</a:t>
            </a:r>
            <a:endParaRPr lang="en-US" sz="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xmlns="" id="{E4146E12-8E1B-4E52-ADD9-70E921F083B5}"/>
              </a:ext>
            </a:extLst>
          </p:cNvPr>
          <p:cNvSpPr/>
          <p:nvPr/>
        </p:nvSpPr>
        <p:spPr>
          <a:xfrm flipH="1">
            <a:off x="7405475" y="2525519"/>
            <a:ext cx="92609" cy="397489"/>
          </a:xfrm>
          <a:prstGeom prst="leftBrace">
            <a:avLst/>
          </a:prstGeom>
          <a:ln w="31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xmlns="" id="{9685B852-F749-49F3-BC94-C7A0C5E10EE7}"/>
              </a:ext>
            </a:extLst>
          </p:cNvPr>
          <p:cNvSpPr/>
          <p:nvPr/>
        </p:nvSpPr>
        <p:spPr>
          <a:xfrm>
            <a:off x="4692431" y="2775462"/>
            <a:ext cx="45719" cy="589016"/>
          </a:xfrm>
          <a:prstGeom prst="lef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2F10655D-572E-422D-B425-54224B0F3E00}"/>
              </a:ext>
            </a:extLst>
          </p:cNvPr>
          <p:cNvCxnSpPr>
            <a:cxnSpLocks/>
          </p:cNvCxnSpPr>
          <p:nvPr/>
        </p:nvCxnSpPr>
        <p:spPr>
          <a:xfrm flipV="1">
            <a:off x="4791848" y="2766177"/>
            <a:ext cx="2453741" cy="3969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Left Brace 76">
            <a:extLst>
              <a:ext uri="{FF2B5EF4-FFF2-40B4-BE49-F238E27FC236}">
                <a16:creationId xmlns:a16="http://schemas.microsoft.com/office/drawing/2014/main" xmlns="" id="{3F5229B6-E9A6-4B5F-B5E2-DABBC25B9CB9}"/>
              </a:ext>
            </a:extLst>
          </p:cNvPr>
          <p:cNvSpPr/>
          <p:nvPr/>
        </p:nvSpPr>
        <p:spPr>
          <a:xfrm flipH="1">
            <a:off x="7325834" y="2025681"/>
            <a:ext cx="48042" cy="705077"/>
          </a:xfrm>
          <a:prstGeom prst="leftBrac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DA464BC-8923-452F-A03A-B61AD65CB452}"/>
              </a:ext>
            </a:extLst>
          </p:cNvPr>
          <p:cNvSpPr/>
          <p:nvPr/>
        </p:nvSpPr>
        <p:spPr>
          <a:xfrm>
            <a:off x="6887069" y="3673225"/>
            <a:ext cx="9455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>
                <a:latin typeface="Arial"/>
                <a:cs typeface="Arial"/>
              </a:rPr>
              <a:t>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5642" y="2933718"/>
            <a:ext cx="136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Initial difference: </a:t>
            </a:r>
            <a:r>
              <a:rPr lang="en-US" sz="1000" b="1" dirty="0" smtClean="0"/>
              <a:t>b1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83822" y="2160254"/>
            <a:ext cx="136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 trend: </a:t>
            </a:r>
            <a:r>
              <a:rPr lang="en-US" sz="1000" b="1" dirty="0" smtClean="0"/>
              <a:t>b2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42505" y="2559647"/>
            <a:ext cx="136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Diff-in-diff: </a:t>
            </a:r>
            <a:r>
              <a:rPr lang="en-US" sz="1000" b="1" dirty="0" smtClean="0"/>
              <a:t>b3</a:t>
            </a:r>
            <a:endParaRPr lang="en-US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669207" y="4274673"/>
            <a:ext cx="71634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Log(</a:t>
            </a:r>
            <a:r>
              <a:rPr lang="en-US" sz="1050" dirty="0" err="1" smtClean="0">
                <a:latin typeface="Arial"/>
                <a:cs typeface="Arial"/>
              </a:rPr>
              <a:t>Price</a:t>
            </a:r>
            <a:r>
              <a:rPr lang="en-US" sz="1050" baseline="-25000" dirty="0" err="1" smtClean="0">
                <a:latin typeface="Arial"/>
                <a:cs typeface="Arial"/>
              </a:rPr>
              <a:t>i</a:t>
            </a:r>
            <a:r>
              <a:rPr lang="en-US" sz="1050" dirty="0" smtClean="0">
                <a:latin typeface="Arial"/>
                <a:cs typeface="Arial"/>
              </a:rPr>
              <a:t>) </a:t>
            </a:r>
            <a:r>
              <a:rPr lang="en-US" sz="1050" dirty="0">
                <a:latin typeface="Arial"/>
                <a:cs typeface="Arial"/>
              </a:rPr>
              <a:t>= β</a:t>
            </a:r>
            <a:r>
              <a:rPr lang="en-US" sz="1050" baseline="-25000" dirty="0" smtClean="0">
                <a:latin typeface="Arial"/>
                <a:cs typeface="Arial"/>
              </a:rPr>
              <a:t>0</a:t>
            </a:r>
            <a:r>
              <a:rPr lang="en-US" sz="1050" dirty="0" smtClean="0">
                <a:latin typeface="Arial"/>
                <a:cs typeface="Arial"/>
              </a:rPr>
              <a:t> + </a:t>
            </a:r>
            <a:r>
              <a:rPr lang="en-US" sz="1050" dirty="0">
                <a:latin typeface="Arial"/>
                <a:cs typeface="Arial"/>
              </a:rPr>
              <a:t>β</a:t>
            </a:r>
            <a:r>
              <a:rPr lang="en-US" sz="1050" baseline="-25000" dirty="0" smtClean="0">
                <a:latin typeface="Arial"/>
                <a:cs typeface="Arial"/>
              </a:rPr>
              <a:t>1</a:t>
            </a:r>
            <a:r>
              <a:rPr lang="en-US" sz="1050" dirty="0" smtClean="0">
                <a:latin typeface="Arial"/>
                <a:cs typeface="Arial"/>
              </a:rPr>
              <a:t> (Treatment) + </a:t>
            </a:r>
            <a:r>
              <a:rPr lang="en-US" sz="1050" dirty="0">
                <a:latin typeface="Arial"/>
                <a:cs typeface="Arial"/>
              </a:rPr>
              <a:t>β</a:t>
            </a:r>
            <a:r>
              <a:rPr lang="en-US" sz="1050" baseline="-25000" dirty="0" smtClean="0">
                <a:latin typeface="Arial"/>
                <a:cs typeface="Arial"/>
              </a:rPr>
              <a:t>2</a:t>
            </a:r>
            <a:r>
              <a:rPr lang="en-US" sz="1050" dirty="0" smtClean="0">
                <a:latin typeface="Arial"/>
                <a:cs typeface="Arial"/>
              </a:rPr>
              <a:t> (Timing) + </a:t>
            </a:r>
            <a:r>
              <a:rPr lang="en-US" sz="1050" dirty="0">
                <a:solidFill>
                  <a:srgbClr val="FF0000"/>
                </a:solidFill>
                <a:latin typeface="Arial"/>
                <a:cs typeface="Arial"/>
              </a:rPr>
              <a:t>β</a:t>
            </a:r>
            <a:r>
              <a:rPr lang="en-US" sz="105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050" dirty="0" smtClean="0">
                <a:solidFill>
                  <a:srgbClr val="FF0000"/>
                </a:solidFill>
                <a:latin typeface="Arial"/>
                <a:cs typeface="Arial"/>
              </a:rPr>
              <a:t> (Treatment*Timing) </a:t>
            </a:r>
            <a:r>
              <a:rPr lang="en-US" sz="1050" dirty="0" smtClean="0">
                <a:latin typeface="Arial"/>
                <a:cs typeface="Arial"/>
              </a:rPr>
              <a:t>+ </a:t>
            </a:r>
            <a:r>
              <a:rPr lang="en-US" sz="1050" dirty="0" err="1" smtClean="0">
                <a:latin typeface="Arial"/>
                <a:cs typeface="Arial"/>
              </a:rPr>
              <a:t>γt</a:t>
            </a:r>
            <a:r>
              <a:rPr lang="en-US" sz="1050" dirty="0" smtClean="0">
                <a:latin typeface="Arial"/>
                <a:cs typeface="Arial"/>
              </a:rPr>
              <a:t> + </a:t>
            </a:r>
            <a:r>
              <a:rPr lang="en-US" sz="1050" dirty="0">
                <a:latin typeface="Arial"/>
                <a:cs typeface="Arial"/>
              </a:rPr>
              <a:t>γ</a:t>
            </a:r>
            <a:r>
              <a:rPr lang="en-US" sz="1050" dirty="0" smtClean="0">
                <a:latin typeface="Arial"/>
                <a:cs typeface="Arial"/>
              </a:rPr>
              <a:t>t</a:t>
            </a:r>
            <a:r>
              <a:rPr lang="en-US" sz="1050" baseline="30000" dirty="0" smtClean="0">
                <a:latin typeface="Arial"/>
                <a:cs typeface="Arial"/>
              </a:rPr>
              <a:t>2</a:t>
            </a:r>
            <a:r>
              <a:rPr lang="en-US" sz="1050" dirty="0" smtClean="0">
                <a:latin typeface="Arial"/>
                <a:cs typeface="Arial"/>
              </a:rPr>
              <a:t> + </a:t>
            </a:r>
            <a:r>
              <a:rPr lang="en-US" sz="1050" dirty="0">
                <a:latin typeface="Arial"/>
                <a:cs typeface="Arial"/>
              </a:rPr>
              <a:t>β</a:t>
            </a:r>
            <a:r>
              <a:rPr lang="en-US" sz="1050" baseline="-25000" dirty="0" smtClean="0">
                <a:latin typeface="Arial"/>
                <a:cs typeface="Arial"/>
              </a:rPr>
              <a:t>4</a:t>
            </a:r>
            <a:r>
              <a:rPr lang="en-US" sz="1050" dirty="0" smtClean="0">
                <a:latin typeface="Arial"/>
                <a:cs typeface="Arial"/>
              </a:rPr>
              <a:t> (</a:t>
            </a:r>
            <a:r>
              <a:rPr lang="en-US" sz="1050" dirty="0" err="1" smtClean="0">
                <a:latin typeface="Arial"/>
                <a:cs typeface="Arial"/>
              </a:rPr>
              <a:t>Controls</a:t>
            </a:r>
            <a:r>
              <a:rPr lang="en-US" sz="1050" baseline="-25000" dirty="0" err="1" smtClean="0">
                <a:latin typeface="Arial"/>
                <a:cs typeface="Arial"/>
              </a:rPr>
              <a:t>I,x</a:t>
            </a:r>
            <a:r>
              <a:rPr lang="en-US" sz="1050" dirty="0" smtClean="0">
                <a:latin typeface="Arial"/>
                <a:cs typeface="Arial"/>
              </a:rPr>
              <a:t>) + </a:t>
            </a:r>
            <a:r>
              <a:rPr lang="en-US" sz="1050" dirty="0" err="1">
                <a:latin typeface="Arial"/>
                <a:cs typeface="Arial"/>
              </a:rPr>
              <a:t>ε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baseline="-25000" dirty="0" smtClean="0">
                <a:latin typeface="Arial"/>
                <a:cs typeface="Arial"/>
              </a:rPr>
              <a:t>I t</a:t>
            </a:r>
            <a:endParaRPr lang="en-US" sz="1050" baseline="-2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26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82" y="2600313"/>
            <a:ext cx="4220902" cy="20506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Significant differential negative effect of policy on regulated apartments rental </a:t>
            </a:r>
            <a:r>
              <a:rPr lang="en-US" sz="2000" dirty="0" smtClean="0">
                <a:solidFill>
                  <a:srgbClr val="1F497D"/>
                </a:solidFill>
                <a:latin typeface="Arial"/>
                <a:cs typeface="Arial"/>
              </a:rPr>
              <a:t>prices</a:t>
            </a:r>
            <a:endParaRPr lang="en-US" sz="20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72E5FB-E50C-4CA6-876C-3C5575D132AF}"/>
              </a:ext>
            </a:extLst>
          </p:cNvPr>
          <p:cNvSpPr/>
          <p:nvPr/>
        </p:nvSpPr>
        <p:spPr>
          <a:xfrm>
            <a:off x="967754" y="4410554"/>
            <a:ext cx="4204411" cy="1656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F198F4-413E-4A14-8E0D-FB94798122CB}"/>
              </a:ext>
            </a:extLst>
          </p:cNvPr>
          <p:cNvSpPr txBox="1"/>
          <p:nvPr/>
        </p:nvSpPr>
        <p:spPr>
          <a:xfrm>
            <a:off x="5642024" y="2008223"/>
            <a:ext cx="27204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Take-away:</a:t>
            </a:r>
          </a:p>
          <a:p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Diff-in-diff estimator is significant at the 1%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policy has led to a very small 1% decrease in apartment rental prices.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93" y="1385606"/>
            <a:ext cx="4121927" cy="2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Arial"/>
                <a:cs typeface="Arial"/>
              </a:rPr>
              <a:t>ceiling </a:t>
            </a:r>
            <a:r>
              <a:rPr lang="en-US" sz="2000" dirty="0">
                <a:solidFill>
                  <a:srgbClr val="1F497D"/>
                </a:solidFill>
                <a:latin typeface="Arial"/>
                <a:cs typeface="Arial"/>
              </a:rPr>
              <a:t>should lead to drop in prices and quantity supplied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4D994D31-27C9-4E0F-BD06-328123E07AB0}"/>
              </a:ext>
            </a:extLst>
          </p:cNvPr>
          <p:cNvCxnSpPr/>
          <p:nvPr/>
        </p:nvCxnSpPr>
        <p:spPr>
          <a:xfrm>
            <a:off x="3280979" y="1737360"/>
            <a:ext cx="0" cy="25069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C3A52C0-C80C-460A-913E-7FDD0DB983B9}"/>
              </a:ext>
            </a:extLst>
          </p:cNvPr>
          <p:cNvCxnSpPr>
            <a:cxnSpLocks/>
          </p:cNvCxnSpPr>
          <p:nvPr/>
        </p:nvCxnSpPr>
        <p:spPr>
          <a:xfrm flipH="1">
            <a:off x="3128579" y="4107180"/>
            <a:ext cx="28803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15EB02BC-F297-46EF-AF07-E95F9687FEDB}"/>
              </a:ext>
            </a:extLst>
          </p:cNvPr>
          <p:cNvSpPr txBox="1"/>
          <p:nvPr/>
        </p:nvSpPr>
        <p:spPr>
          <a:xfrm>
            <a:off x="5539768" y="4175760"/>
            <a:ext cx="831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Quantity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FCBBBEB-BA67-4694-9480-1497F0178EAE}"/>
              </a:ext>
            </a:extLst>
          </p:cNvPr>
          <p:cNvSpPr txBox="1"/>
          <p:nvPr/>
        </p:nvSpPr>
        <p:spPr>
          <a:xfrm>
            <a:off x="2842288" y="1767840"/>
            <a:ext cx="831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Price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EC4BC951-7952-4115-88E9-D7847771A7D4}"/>
              </a:ext>
            </a:extLst>
          </p:cNvPr>
          <p:cNvCxnSpPr>
            <a:cxnSpLocks/>
          </p:cNvCxnSpPr>
          <p:nvPr/>
        </p:nvCxnSpPr>
        <p:spPr>
          <a:xfrm flipV="1">
            <a:off x="3460589" y="1849875"/>
            <a:ext cx="2468880" cy="161544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1FFB04F2-DF90-4266-9A79-44FAB7DB91FD}"/>
              </a:ext>
            </a:extLst>
          </p:cNvPr>
          <p:cNvCxnSpPr>
            <a:cxnSpLocks/>
          </p:cNvCxnSpPr>
          <p:nvPr/>
        </p:nvCxnSpPr>
        <p:spPr>
          <a:xfrm>
            <a:off x="4062571" y="1827014"/>
            <a:ext cx="952500" cy="204216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722AAE0-80AA-4CF8-9B83-7D74D2B1536E}"/>
              </a:ext>
            </a:extLst>
          </p:cNvPr>
          <p:cNvSpPr txBox="1"/>
          <p:nvPr/>
        </p:nvSpPr>
        <p:spPr>
          <a:xfrm>
            <a:off x="3460589" y="1123295"/>
            <a:ext cx="236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 Theory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DD32831-204B-4468-AB3C-E0BC458BD68C}"/>
              </a:ext>
            </a:extLst>
          </p:cNvPr>
          <p:cNvCxnSpPr>
            <a:cxnSpLocks/>
          </p:cNvCxnSpPr>
          <p:nvPr/>
        </p:nvCxnSpPr>
        <p:spPr>
          <a:xfrm flipV="1">
            <a:off x="3261929" y="3221028"/>
            <a:ext cx="2277839" cy="47059"/>
          </a:xfrm>
          <a:prstGeom prst="line">
            <a:avLst/>
          </a:prstGeom>
          <a:ln w="63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xmlns="" id="{EB179944-4EA9-4C32-87C8-D3D20FEF6852}"/>
              </a:ext>
            </a:extLst>
          </p:cNvPr>
          <p:cNvSpPr/>
          <p:nvPr/>
        </p:nvSpPr>
        <p:spPr>
          <a:xfrm rot="5400000">
            <a:off x="4167131" y="2924357"/>
            <a:ext cx="152399" cy="918732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F1A9240-D4AB-4FB0-9655-47058FDE2991}"/>
              </a:ext>
            </a:extLst>
          </p:cNvPr>
          <p:cNvSpPr txBox="1"/>
          <p:nvPr/>
        </p:nvSpPr>
        <p:spPr>
          <a:xfrm>
            <a:off x="3776344" y="3541523"/>
            <a:ext cx="939384" cy="17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Shortage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1D6F29C9-CE8D-4BDC-B87E-A1352D855D41}"/>
              </a:ext>
            </a:extLst>
          </p:cNvPr>
          <p:cNvCxnSpPr>
            <a:cxnSpLocks/>
          </p:cNvCxnSpPr>
          <p:nvPr/>
        </p:nvCxnSpPr>
        <p:spPr>
          <a:xfrm>
            <a:off x="4501260" y="2758440"/>
            <a:ext cx="7620" cy="135636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456203B0-CF84-493E-8E6C-C3B18977AC97}"/>
              </a:ext>
            </a:extLst>
          </p:cNvPr>
          <p:cNvCxnSpPr>
            <a:cxnSpLocks/>
          </p:cNvCxnSpPr>
          <p:nvPr/>
        </p:nvCxnSpPr>
        <p:spPr>
          <a:xfrm>
            <a:off x="3270153" y="2758440"/>
            <a:ext cx="123872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02AE6BA-B709-43FD-9DD4-0573B14F4ABB}"/>
              </a:ext>
            </a:extLst>
          </p:cNvPr>
          <p:cNvCxnSpPr>
            <a:cxnSpLocks/>
          </p:cNvCxnSpPr>
          <p:nvPr/>
        </p:nvCxnSpPr>
        <p:spPr>
          <a:xfrm>
            <a:off x="3776344" y="3221027"/>
            <a:ext cx="0" cy="88615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562447-0021-486C-A6D2-ACFA2F1A48CC}"/>
              </a:ext>
            </a:extLst>
          </p:cNvPr>
          <p:cNvSpPr txBox="1"/>
          <p:nvPr/>
        </p:nvSpPr>
        <p:spPr>
          <a:xfrm>
            <a:off x="3490595" y="4138595"/>
            <a:ext cx="482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Qs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C5CBF60-21FA-426C-A1B3-71CF06873B6F}"/>
              </a:ext>
            </a:extLst>
          </p:cNvPr>
          <p:cNvSpPr txBox="1"/>
          <p:nvPr/>
        </p:nvSpPr>
        <p:spPr>
          <a:xfrm>
            <a:off x="4267853" y="4138595"/>
            <a:ext cx="48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A5A0B7E-BA8F-4E65-8323-E193E39941D9}"/>
              </a:ext>
            </a:extLst>
          </p:cNvPr>
          <p:cNvSpPr txBox="1"/>
          <p:nvPr/>
        </p:nvSpPr>
        <p:spPr>
          <a:xfrm>
            <a:off x="4811705" y="4138595"/>
            <a:ext cx="48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Qd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264BBF4D-775F-4240-9F93-3BE30F9C907C}"/>
              </a:ext>
            </a:extLst>
          </p:cNvPr>
          <p:cNvSpPr txBox="1"/>
          <p:nvPr/>
        </p:nvSpPr>
        <p:spPr>
          <a:xfrm>
            <a:off x="2835918" y="3112770"/>
            <a:ext cx="482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P’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9BD19AF-D0DB-4F8B-8CE3-C598DC263ACB}"/>
              </a:ext>
            </a:extLst>
          </p:cNvPr>
          <p:cNvSpPr txBox="1"/>
          <p:nvPr/>
        </p:nvSpPr>
        <p:spPr>
          <a:xfrm>
            <a:off x="2835918" y="2643024"/>
            <a:ext cx="482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F88CE48C-939A-44ED-917F-7C441E391311}"/>
              </a:ext>
            </a:extLst>
          </p:cNvPr>
          <p:cNvCxnSpPr/>
          <p:nvPr/>
        </p:nvCxnSpPr>
        <p:spPr>
          <a:xfrm>
            <a:off x="3189539" y="2820516"/>
            <a:ext cx="0" cy="3471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A752455A-6260-4FF6-B5CE-C7AECC098A9B}"/>
              </a:ext>
            </a:extLst>
          </p:cNvPr>
          <p:cNvCxnSpPr>
            <a:cxnSpLocks/>
            <a:stCxn id="88" idx="1"/>
            <a:endCxn id="87" idx="3"/>
          </p:cNvCxnSpPr>
          <p:nvPr/>
        </p:nvCxnSpPr>
        <p:spPr>
          <a:xfrm flipH="1">
            <a:off x="3972648" y="4254011"/>
            <a:ext cx="29520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3CEA298-11D3-4E7B-B6A4-AE6C5C636666}"/>
              </a:ext>
            </a:extLst>
          </p:cNvPr>
          <p:cNvCxnSpPr>
            <a:cxnSpLocks/>
          </p:cNvCxnSpPr>
          <p:nvPr/>
        </p:nvCxnSpPr>
        <p:spPr>
          <a:xfrm flipH="1">
            <a:off x="3596640" y="1705094"/>
            <a:ext cx="2196030" cy="1168762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EC231FF-2937-4DB3-8496-B92DAB05BFA0}"/>
              </a:ext>
            </a:extLst>
          </p:cNvPr>
          <p:cNvCxnSpPr>
            <a:cxnSpLocks/>
          </p:cNvCxnSpPr>
          <p:nvPr/>
        </p:nvCxnSpPr>
        <p:spPr>
          <a:xfrm flipV="1">
            <a:off x="4699141" y="2306628"/>
            <a:ext cx="0" cy="3363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0D3E0B7-A0FE-49B6-BB2F-1CE89E06D24A}"/>
              </a:ext>
            </a:extLst>
          </p:cNvPr>
          <p:cNvSpPr txBox="1"/>
          <p:nvPr/>
        </p:nvSpPr>
        <p:spPr>
          <a:xfrm>
            <a:off x="5687694" y="1509668"/>
            <a:ext cx="48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EF2033B-3D3D-4120-B850-71A010877D8F}"/>
              </a:ext>
            </a:extLst>
          </p:cNvPr>
          <p:cNvSpPr txBox="1"/>
          <p:nvPr/>
        </p:nvSpPr>
        <p:spPr>
          <a:xfrm>
            <a:off x="5804945" y="1747697"/>
            <a:ext cx="48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EB7B77-84D6-422A-990C-29A338041533}"/>
              </a:ext>
            </a:extLst>
          </p:cNvPr>
          <p:cNvSpPr txBox="1"/>
          <p:nvPr/>
        </p:nvSpPr>
        <p:spPr>
          <a:xfrm>
            <a:off x="6600863" y="1911728"/>
            <a:ext cx="1558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Short term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Price decrease and supply shortage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Long term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Increase in supply of unregulated new builds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EDB2042-479C-43D7-9A15-4BB7949589D9}"/>
              </a:ext>
            </a:extLst>
          </p:cNvPr>
          <p:cNvCxnSpPr>
            <a:cxnSpLocks/>
          </p:cNvCxnSpPr>
          <p:nvPr/>
        </p:nvCxnSpPr>
        <p:spPr>
          <a:xfrm>
            <a:off x="6243000" y="2021756"/>
            <a:ext cx="37989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4A207B77-35FC-4C2F-AFA4-FDA3310998FB}"/>
              </a:ext>
            </a:extLst>
          </p:cNvPr>
          <p:cNvCxnSpPr>
            <a:cxnSpLocks/>
          </p:cNvCxnSpPr>
          <p:nvPr/>
        </p:nvCxnSpPr>
        <p:spPr>
          <a:xfrm>
            <a:off x="6215231" y="2735580"/>
            <a:ext cx="37335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4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6637AB5-71E9-4AAB-B6D3-17F7F278C7BC}"/>
              </a:ext>
            </a:extLst>
          </p:cNvPr>
          <p:cNvSpPr/>
          <p:nvPr/>
        </p:nvSpPr>
        <p:spPr>
          <a:xfrm>
            <a:off x="1709546" y="1655295"/>
            <a:ext cx="6855333" cy="435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4257D7-019A-44B2-A6D6-CCDBF459B53D}"/>
              </a:ext>
            </a:extLst>
          </p:cNvPr>
          <p:cNvSpPr/>
          <p:nvPr/>
        </p:nvSpPr>
        <p:spPr>
          <a:xfrm>
            <a:off x="1709546" y="3216534"/>
            <a:ext cx="6855333" cy="479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landlord’s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hypothesized actions</a:t>
            </a:r>
            <a:endParaRPr lang="en-US" sz="20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5057" y="1700161"/>
            <a:ext cx="1280685" cy="26237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Leave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319" y="2732779"/>
            <a:ext cx="9158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Landlord with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vacant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apartments built before 2014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1041" y="1111290"/>
            <a:ext cx="1399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Comply &amp; reduce price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041" y="1662350"/>
            <a:ext cx="2479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Comply &amp; hope 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to reclaim*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1041" y="3242641"/>
            <a:ext cx="2556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Let once policy ruled unconstitutional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1041" y="4048289"/>
            <a:ext cx="2044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Sell on purchase market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11041" y="2236792"/>
            <a:ext cx="2479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Offer on black market /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ignore regulation**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436276" y="1835567"/>
            <a:ext cx="538781" cy="130161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2426768" y="1303874"/>
            <a:ext cx="550268" cy="57183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V="1">
            <a:off x="2426768" y="1862554"/>
            <a:ext cx="550268" cy="1315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436276" y="3137182"/>
            <a:ext cx="538781" cy="31343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22468" y="3481391"/>
            <a:ext cx="641455" cy="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436276" y="3137182"/>
            <a:ext cx="538279" cy="89241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2515762" y="4117085"/>
            <a:ext cx="577595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5358" y="1585455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75358" y="2139517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358" y="2779745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358" y="3881340"/>
            <a:ext cx="3480037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rot="5400000">
            <a:off x="5040734" y="1295085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5400000">
            <a:off x="5040734" y="1827340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 rot="5400000">
            <a:off x="5040734" y="2425853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sosceles Triangle 57"/>
          <p:cNvSpPr/>
          <p:nvPr/>
        </p:nvSpPr>
        <p:spPr>
          <a:xfrm rot="5400000">
            <a:off x="5037183" y="3399839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 rot="5400000">
            <a:off x="5040734" y="4156403"/>
            <a:ext cx="269155" cy="101205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5FBD3A-C2D9-4F56-86E1-F5C482B758A4}"/>
              </a:ext>
            </a:extLst>
          </p:cNvPr>
          <p:cNvSpPr txBox="1"/>
          <p:nvPr/>
        </p:nvSpPr>
        <p:spPr>
          <a:xfrm>
            <a:off x="682693" y="4702580"/>
            <a:ext cx="758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Note: *Institutional investors advertise apartments at their market value, then accept only the enforced ceiling price but then reclaim delta if policy is ruled unconstitutional; **If ignoring regulation, landlords face fines of up to EUR 0.5M.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0722FCF-5A96-4000-9AC4-58F4201C05F7}"/>
              </a:ext>
            </a:extLst>
          </p:cNvPr>
          <p:cNvSpPr txBox="1"/>
          <p:nvPr/>
        </p:nvSpPr>
        <p:spPr>
          <a:xfrm>
            <a:off x="5367724" y="1111290"/>
            <a:ext cx="1399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Sharp decline in prices (-100%)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304C0A-02D6-4352-A918-5CD011E3953F}"/>
              </a:ext>
            </a:extLst>
          </p:cNvPr>
          <p:cNvSpPr txBox="1"/>
          <p:nvPr/>
        </p:nvSpPr>
        <p:spPr>
          <a:xfrm>
            <a:off x="5367724" y="1738550"/>
            <a:ext cx="2479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Steady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02DC169-BA18-4E10-A5F5-08EC4A07EBA8}"/>
              </a:ext>
            </a:extLst>
          </p:cNvPr>
          <p:cNvSpPr txBox="1"/>
          <p:nvPr/>
        </p:nvSpPr>
        <p:spPr>
          <a:xfrm>
            <a:off x="5367724" y="3303601"/>
            <a:ext cx="3120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Decline in rental offers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73C92E-DB45-4B34-B5CE-A1AD8188665F}"/>
              </a:ext>
            </a:extLst>
          </p:cNvPr>
          <p:cNvSpPr txBox="1"/>
          <p:nvPr/>
        </p:nvSpPr>
        <p:spPr>
          <a:xfrm>
            <a:off x="5367724" y="3972089"/>
            <a:ext cx="2044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Increase in supply &amp; drop in prices on purchase market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91B6BA6-86F3-4DBA-B286-74C2283BEB29}"/>
              </a:ext>
            </a:extLst>
          </p:cNvPr>
          <p:cNvSpPr txBox="1"/>
          <p:nvPr/>
        </p:nvSpPr>
        <p:spPr>
          <a:xfrm>
            <a:off x="5367724" y="2343472"/>
            <a:ext cx="2479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Difficult to measure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F58D3EFF-324C-4918-B5A1-C94758E30791}"/>
              </a:ext>
            </a:extLst>
          </p:cNvPr>
          <p:cNvCxnSpPr>
            <a:cxnSpLocks/>
          </p:cNvCxnSpPr>
          <p:nvPr/>
        </p:nvCxnSpPr>
        <p:spPr>
          <a:xfrm>
            <a:off x="2426768" y="1891040"/>
            <a:ext cx="591041" cy="48469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3F7D661-4D94-4B4D-B30F-636007AF52A7}"/>
              </a:ext>
            </a:extLst>
          </p:cNvPr>
          <p:cNvSpPr txBox="1"/>
          <p:nvPr/>
        </p:nvSpPr>
        <p:spPr>
          <a:xfrm>
            <a:off x="7246620" y="1723310"/>
            <a:ext cx="116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2B9170C-AEC2-4734-8F0F-1FE615424621}"/>
              </a:ext>
            </a:extLst>
          </p:cNvPr>
          <p:cNvSpPr txBox="1"/>
          <p:nvPr/>
        </p:nvSpPr>
        <p:spPr>
          <a:xfrm>
            <a:off x="7264710" y="3277242"/>
            <a:ext cx="116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45247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1121</Words>
  <Application>Microsoft Macintosh PowerPoint</Application>
  <PresentationFormat>On-screen Show (16:9)</PresentationFormat>
  <Paragraphs>196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Did Berlin do well to introduce the rental cap?</vt:lpstr>
      <vt:lpstr>Context: Since 2010, steepest growth in housing prices amongst world cities, despite rent control since 2015</vt:lpstr>
      <vt:lpstr>New Policy: An unprecedented market intervention effectively demanding a halving of median prices</vt:lpstr>
      <vt:lpstr>Prices: treated apartments with slight downward trend since announcement</vt:lpstr>
      <vt:lpstr>Volume: Most landlords appear to just take their apartments off the market and wait for policy change</vt:lpstr>
      <vt:lpstr>Empirical approach: Diff-in-diff identification</vt:lpstr>
      <vt:lpstr>Results: Significant differential negative effect of policy on regulated apartments rental prices</vt:lpstr>
      <vt:lpstr>Theoretical framework: ceiling should lead to drop in prices and quantity supplied</vt:lpstr>
      <vt:lpstr>A landlord’s decision framework: two hypothesized actions</vt:lpstr>
      <vt:lpstr>Evidence: suggests landlords continue to offer apartments at market values or leave them vacant</vt:lpstr>
      <vt:lpstr>Conclusion, distributional effects &amp; recommendations</vt:lpstr>
      <vt:lpstr>Appendix: Academic literature: One of few opportunities for causal inference on housing policies, the first to study a rent freeze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Gunnemann</dc:creator>
  <cp:lastModifiedBy>Julius Gunnemann</cp:lastModifiedBy>
  <cp:revision>83</cp:revision>
  <dcterms:created xsi:type="dcterms:W3CDTF">2020-04-15T10:43:14Z</dcterms:created>
  <dcterms:modified xsi:type="dcterms:W3CDTF">2020-04-28T09:22:13Z</dcterms:modified>
</cp:coreProperties>
</file>