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BCD5-E4D1-4C27-AA35-1FE0E51FF6F2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2B4A-4FD6-4DE8-B80E-E776DD4A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Multi-Physics OO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Leitao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2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78" y="1932671"/>
            <a:ext cx="10515600" cy="4351338"/>
          </a:xfrm>
        </p:spPr>
        <p:txBody>
          <a:bodyPr/>
          <a:lstStyle/>
          <a:p>
            <a:r>
              <a:rPr lang="en-US" sz="2400" dirty="0" smtClean="0"/>
              <a:t>Current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78" y="2395538"/>
            <a:ext cx="9375349" cy="34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CommonFunctions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880"/>
            <a:ext cx="8434388" cy="38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Modules: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FEMGrid</a:t>
            </a:r>
            <a:r>
              <a:rPr lang="en-US" sz="2400" dirty="0" smtClean="0"/>
              <a:t>: read FEM grid (</a:t>
            </a:r>
            <a:r>
              <a:rPr lang="en-US" sz="2400" dirty="0" err="1" smtClean="0"/>
              <a:t>EasyMesh</a:t>
            </a:r>
            <a:r>
              <a:rPr lang="en-US" sz="2400" dirty="0" smtClean="0"/>
              <a:t>) to construct ‘Node’ and ‘Element’.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Device: physical constants, device parameters, device geometry structure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(device boundary markers, materials…)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Poisson: matrix assembly, Poisson solver.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DD: </a:t>
            </a:r>
            <a:r>
              <a:rPr lang="en-US" sz="2400" dirty="0" smtClean="0"/>
              <a:t>matrix assembly, DD solver.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Current: calculate current and heat generation.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Thermal: </a:t>
            </a:r>
            <a:r>
              <a:rPr lang="en-US" sz="2400" dirty="0" smtClean="0"/>
              <a:t>matrix assembly, thermal solver.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Mechanical: </a:t>
            </a:r>
            <a:r>
              <a:rPr lang="en-US" sz="2400" dirty="0" smtClean="0">
                <a:solidFill>
                  <a:srgbClr val="FF0000"/>
                </a:solidFill>
              </a:rPr>
              <a:t>matrix assembly, mechanical solver.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 smtClean="0"/>
              <a:t>CommonFunctions</a:t>
            </a:r>
            <a:r>
              <a:rPr lang="en-US" sz="2400" dirty="0" smtClean="0"/>
              <a:t>: commonly used functions (e.g. Fermi, dummy, </a:t>
            </a:r>
            <a:r>
              <a:rPr lang="en-US" sz="2400" dirty="0" err="1" smtClean="0"/>
              <a:t>anti_dummy</a:t>
            </a:r>
            <a:r>
              <a:rPr lang="en-US" sz="2400" dirty="0" smtClean="0"/>
              <a:t>…)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33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Step 1: create objects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FEMgrid</a:t>
            </a:r>
            <a:r>
              <a:rPr lang="en-US" sz="2000" dirty="0" smtClean="0"/>
              <a:t> = </a:t>
            </a:r>
            <a:r>
              <a:rPr lang="en-US" sz="2000" dirty="0" err="1" smtClean="0"/>
              <a:t>FEMGrid</a:t>
            </a:r>
            <a:r>
              <a:rPr lang="en-US" sz="2000" dirty="0" smtClean="0"/>
              <a:t>(‘</a:t>
            </a:r>
            <a:r>
              <a:rPr lang="en-US" sz="2000" dirty="0" err="1" smtClean="0"/>
              <a:t>Input.n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Input.e</a:t>
            </a:r>
            <a:r>
              <a:rPr lang="en-US" sz="2000" dirty="0" smtClean="0"/>
              <a:t>’, </a:t>
            </a:r>
            <a:r>
              <a:rPr lang="en-US" sz="2000" dirty="0" err="1" smtClean="0"/>
              <a:t>length_scale</a:t>
            </a:r>
            <a:r>
              <a:rPr lang="en-US" sz="2000" dirty="0" smtClean="0"/>
              <a:t>); </a:t>
            </a:r>
            <a:r>
              <a:rPr lang="en-US" sz="2000" dirty="0" smtClean="0">
                <a:solidFill>
                  <a:srgbClr val="FF0000"/>
                </a:solidFill>
              </a:rPr>
              <a:t>%construct ‘Node’ and ‘Element’</a:t>
            </a:r>
          </a:p>
          <a:p>
            <a:pPr marL="0" indent="0">
              <a:buNone/>
            </a:pPr>
            <a:r>
              <a:rPr lang="en-US" sz="2000" dirty="0" smtClean="0"/>
              <a:t>device = Device(</a:t>
            </a:r>
            <a:r>
              <a:rPr lang="en-US" sz="2000" dirty="0" err="1" smtClean="0"/>
              <a:t>FEMgrid</a:t>
            </a:r>
            <a:r>
              <a:rPr lang="en-US" sz="2000" dirty="0" smtClean="0"/>
              <a:t>); </a:t>
            </a:r>
            <a:r>
              <a:rPr lang="en-US" sz="2000" dirty="0" smtClean="0">
                <a:solidFill>
                  <a:srgbClr val="FF0000"/>
                </a:solidFill>
              </a:rPr>
              <a:t>%specify device parameters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poissonobj</a:t>
            </a:r>
            <a:r>
              <a:rPr lang="en-US" sz="2000" dirty="0" smtClean="0"/>
              <a:t> = Poisson(device, </a:t>
            </a:r>
            <a:r>
              <a:rPr lang="en-US" sz="2000" dirty="0" err="1" smtClean="0"/>
              <a:t>FEMgrid</a:t>
            </a:r>
            <a:r>
              <a:rPr lang="en-US" sz="2000" dirty="0" smtClean="0"/>
              <a:t>); </a:t>
            </a:r>
            <a:r>
              <a:rPr lang="en-US" sz="2000" dirty="0" smtClean="0">
                <a:solidFill>
                  <a:srgbClr val="FF0000"/>
                </a:solidFill>
              </a:rPr>
              <a:t>%K, S, Sad, B matrix assembly</a:t>
            </a:r>
          </a:p>
          <a:p>
            <a:pPr marL="0" indent="0">
              <a:buNone/>
            </a:pPr>
            <a:r>
              <a:rPr lang="en-US" sz="2000" dirty="0" err="1" smtClean="0"/>
              <a:t>ddobj</a:t>
            </a:r>
            <a:r>
              <a:rPr lang="en-US" sz="2000" dirty="0" smtClean="0"/>
              <a:t> = DD(device); </a:t>
            </a:r>
            <a:r>
              <a:rPr lang="en-US" sz="2000" dirty="0" smtClean="0">
                <a:solidFill>
                  <a:srgbClr val="FF0000"/>
                </a:solidFill>
              </a:rPr>
              <a:t>%get the ‘device’ information</a:t>
            </a:r>
          </a:p>
          <a:p>
            <a:pPr marL="0" indent="0">
              <a:buNone/>
            </a:pPr>
            <a:r>
              <a:rPr lang="en-US" sz="2000" dirty="0" err="1" smtClean="0"/>
              <a:t>currentobj</a:t>
            </a:r>
            <a:r>
              <a:rPr lang="en-US" sz="2000" dirty="0" smtClean="0"/>
              <a:t> = Current(device); 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  <a:r>
              <a:rPr lang="en-US" sz="2000" dirty="0" smtClean="0">
                <a:solidFill>
                  <a:srgbClr val="FF0000"/>
                </a:solidFill>
              </a:rPr>
              <a:t> get the ‘device’ information </a:t>
            </a:r>
          </a:p>
          <a:p>
            <a:pPr marL="0" indent="0">
              <a:buNone/>
            </a:pPr>
            <a:r>
              <a:rPr lang="en-US" sz="2000" dirty="0" err="1" smtClean="0"/>
              <a:t>thermalobj</a:t>
            </a:r>
            <a:r>
              <a:rPr lang="en-US" sz="2000" dirty="0" smtClean="0"/>
              <a:t> = Thermal(device, </a:t>
            </a:r>
            <a:r>
              <a:rPr lang="en-US" sz="2000" dirty="0" err="1" smtClean="0"/>
              <a:t>FEMgrid</a:t>
            </a:r>
            <a:r>
              <a:rPr lang="en-US" sz="2000" dirty="0" smtClean="0"/>
              <a:t>); </a:t>
            </a:r>
            <a:r>
              <a:rPr lang="en-US" sz="2000" dirty="0" smtClean="0">
                <a:solidFill>
                  <a:srgbClr val="FF0000"/>
                </a:solidFill>
              </a:rPr>
              <a:t>%K, S, B matrix assembly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Step</a:t>
            </a:r>
            <a:r>
              <a:rPr lang="en-US" sz="1600" dirty="0"/>
              <a:t>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while %electrical-thermal loop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U = </a:t>
            </a:r>
            <a:r>
              <a:rPr lang="en-US" sz="1600" dirty="0" err="1" smtClean="0"/>
              <a:t>poissonobj.PoissonSolver</a:t>
            </a:r>
            <a:r>
              <a:rPr lang="en-US" sz="1600" dirty="0" smtClean="0"/>
              <a:t>(0,0,0,1,Vg,Vd)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while %charge-Poisson loop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          </a:t>
            </a:r>
            <a:r>
              <a:rPr lang="en-US" sz="1600" dirty="0" err="1" smtClean="0"/>
              <a:t>U_old</a:t>
            </a:r>
            <a:r>
              <a:rPr lang="en-US" sz="1600" dirty="0" smtClean="0"/>
              <a:t> = U;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</a:t>
            </a:r>
            <a:r>
              <a:rPr lang="en-US" sz="1600" dirty="0" smtClean="0">
                <a:solidFill>
                  <a:srgbClr val="FF0000"/>
                </a:solidFill>
              </a:rPr>
              <a:t>%Vg(</a:t>
            </a:r>
            <a:r>
              <a:rPr lang="en-US" sz="1600" dirty="0" err="1" smtClean="0">
                <a:solidFill>
                  <a:srgbClr val="FF0000"/>
                </a:solidFill>
              </a:rPr>
              <a:t>Vd</a:t>
            </a:r>
            <a:r>
              <a:rPr lang="en-US" sz="1600" dirty="0" smtClean="0">
                <a:solidFill>
                  <a:srgbClr val="FF0000"/>
                </a:solidFill>
              </a:rPr>
              <a:t>) updates B, then solve the Poisson equation.</a:t>
            </a: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U = </a:t>
            </a:r>
            <a:r>
              <a:rPr lang="en-US" sz="1600" dirty="0" err="1" smtClean="0"/>
              <a:t>poissonobj.PoissonSolver</a:t>
            </a:r>
            <a:r>
              <a:rPr lang="en-US" sz="1600" dirty="0" smtClean="0"/>
              <a:t>(Fn_bias_old,Fp_bias_old,U_old,0,Vg,Vd);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         </a:t>
            </a:r>
            <a:r>
              <a:rPr lang="en-US" sz="1600" dirty="0" smtClean="0">
                <a:solidFill>
                  <a:srgbClr val="FF0000"/>
                </a:solidFill>
              </a:rPr>
              <a:t>%do matrix assembly in each iteration and solve DD equation.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[</a:t>
            </a:r>
            <a:r>
              <a:rPr lang="en-US" sz="1600" dirty="0" err="1" smtClean="0"/>
              <a:t>Ne_bias,Ph_bias,Fn_bias,Fp_bias</a:t>
            </a:r>
            <a:r>
              <a:rPr lang="en-US" sz="1600" dirty="0" smtClean="0"/>
              <a:t>] = </a:t>
            </a:r>
            <a:r>
              <a:rPr lang="en-US" sz="1600" dirty="0" err="1" smtClean="0"/>
              <a:t>ddobj.DDSolver</a:t>
            </a:r>
            <a:r>
              <a:rPr lang="en-US" sz="1600" dirty="0" smtClean="0"/>
              <a:t>(</a:t>
            </a:r>
            <a:r>
              <a:rPr lang="en-US" sz="1600" dirty="0" err="1" smtClean="0"/>
              <a:t>FEMgrid,Fn_bias_old,Fp_bias_old,U,T_old</a:t>
            </a:r>
            <a:r>
              <a:rPr lang="en-US" sz="1600" dirty="0" smtClean="0"/>
              <a:t>);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          </a:t>
            </a:r>
            <a:r>
              <a:rPr lang="en-US" sz="1600" dirty="0" err="1" smtClean="0"/>
              <a:t>Fn_bias_old</a:t>
            </a:r>
            <a:r>
              <a:rPr lang="en-US" sz="1600" dirty="0" smtClean="0"/>
              <a:t> = </a:t>
            </a:r>
            <a:r>
              <a:rPr lang="en-US" sz="1600" dirty="0" err="1" smtClean="0"/>
              <a:t>Fn_bias</a:t>
            </a:r>
            <a:r>
              <a:rPr lang="en-US" sz="1600" dirty="0" smtClean="0"/>
              <a:t>;  </a:t>
            </a:r>
            <a:r>
              <a:rPr lang="en-US" sz="1600" dirty="0" err="1" smtClean="0"/>
              <a:t>Fp_bias_old</a:t>
            </a:r>
            <a:r>
              <a:rPr lang="en-US" sz="1600" dirty="0" smtClean="0"/>
              <a:t> = </a:t>
            </a:r>
            <a:r>
              <a:rPr lang="en-US" sz="1600" dirty="0" err="1" smtClean="0"/>
              <a:t>Fp</a:t>
            </a:r>
            <a:r>
              <a:rPr lang="en-US" sz="1600" dirty="0" smtClean="0"/>
              <a:t>_ bias;</a:t>
            </a: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 end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Ne(</a:t>
            </a:r>
            <a:r>
              <a:rPr lang="en-US" sz="1600" dirty="0" err="1" smtClean="0"/>
              <a:t>Vg,Vd</a:t>
            </a:r>
            <a:r>
              <a:rPr lang="en-US" sz="1600" dirty="0" smtClean="0"/>
              <a:t>) = </a:t>
            </a:r>
            <a:r>
              <a:rPr lang="en-US" sz="1600" dirty="0" err="1" smtClean="0"/>
              <a:t>Ne_bias</a:t>
            </a:r>
            <a:r>
              <a:rPr lang="en-US" sz="1600" dirty="0" smtClean="0"/>
              <a:t>; </a:t>
            </a:r>
            <a:r>
              <a:rPr lang="en-US" sz="1600" dirty="0" err="1" smtClean="0"/>
              <a:t>Ph</a:t>
            </a:r>
            <a:r>
              <a:rPr lang="en-US" sz="1600" dirty="0" smtClean="0"/>
              <a:t>(</a:t>
            </a:r>
            <a:r>
              <a:rPr lang="en-US" sz="1600" dirty="0" err="1" smtClean="0"/>
              <a:t>Vg,Vd</a:t>
            </a:r>
            <a:r>
              <a:rPr lang="en-US" sz="1600" dirty="0" smtClean="0"/>
              <a:t>) = </a:t>
            </a:r>
            <a:r>
              <a:rPr lang="en-US" sz="1600" dirty="0" err="1" smtClean="0"/>
              <a:t>Ph_bias</a:t>
            </a:r>
            <a:r>
              <a:rPr lang="en-US" sz="1600" dirty="0" smtClean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%do a uniform interpolation and calculate current and heat generation.</a:t>
            </a:r>
            <a:endParaRPr lang="en-US" sz="16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 [Id, </a:t>
            </a:r>
            <a:r>
              <a:rPr lang="en-US" sz="1600" dirty="0" err="1" smtClean="0"/>
              <a:t>Joule_heat</a:t>
            </a:r>
            <a:r>
              <a:rPr lang="en-US" sz="1600" dirty="0" smtClean="0"/>
              <a:t>, </a:t>
            </a:r>
            <a:r>
              <a:rPr lang="en-US" sz="1600" dirty="0" err="1" smtClean="0"/>
              <a:t>Xlin</a:t>
            </a:r>
            <a:r>
              <a:rPr lang="en-US" sz="1600" dirty="0" smtClean="0"/>
              <a:t>, </a:t>
            </a:r>
            <a:r>
              <a:rPr lang="en-US" sz="1600" dirty="0" err="1" smtClean="0"/>
              <a:t>Ylin</a:t>
            </a:r>
            <a:r>
              <a:rPr lang="en-US" sz="1600" dirty="0" smtClean="0"/>
              <a:t>] = </a:t>
            </a:r>
            <a:r>
              <a:rPr lang="en-US" sz="1600" dirty="0" err="1" smtClean="0"/>
              <a:t>currentobj.Current_Heat</a:t>
            </a:r>
            <a:r>
              <a:rPr lang="en-US" sz="1600" dirty="0" smtClean="0"/>
              <a:t>(</a:t>
            </a:r>
            <a:r>
              <a:rPr lang="en-US" sz="1600" dirty="0" err="1" smtClean="0"/>
              <a:t>FEMgrid,Ne_bias,Ph_bias,U,T_old</a:t>
            </a:r>
            <a:r>
              <a:rPr lang="en-US" sz="1600" dirty="0" smtClean="0"/>
              <a:t>);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</a:rPr>
              <a:t>%interpolate back to the original FEM grid and solve the thermal transport equation.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 [T] = </a:t>
            </a:r>
            <a:r>
              <a:rPr lang="en-US" sz="1600" dirty="0" err="1" smtClean="0"/>
              <a:t>thermalobj.ThermalSolver</a:t>
            </a:r>
            <a:r>
              <a:rPr lang="en-US" sz="1600" dirty="0" smtClean="0"/>
              <a:t>(</a:t>
            </a:r>
            <a:r>
              <a:rPr lang="en-US" sz="1600" dirty="0" err="1" smtClean="0"/>
              <a:t>Joule_heat</a:t>
            </a:r>
            <a:r>
              <a:rPr lang="en-US" sz="1600" dirty="0" smtClean="0"/>
              <a:t>, </a:t>
            </a:r>
            <a:r>
              <a:rPr lang="en-US" sz="1600" dirty="0" err="1" smtClean="0"/>
              <a:t>Xlin</a:t>
            </a:r>
            <a:r>
              <a:rPr lang="en-US" sz="1600" dirty="0" smtClean="0"/>
              <a:t>, </a:t>
            </a:r>
            <a:r>
              <a:rPr lang="en-US" sz="1600" dirty="0" err="1" smtClean="0"/>
              <a:t>Ylin</a:t>
            </a:r>
            <a:r>
              <a:rPr lang="en-US" sz="1600" dirty="0" smtClean="0"/>
              <a:t>);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T_old</a:t>
            </a:r>
            <a:r>
              <a:rPr lang="en-US" sz="1600" dirty="0" smtClean="0"/>
              <a:t> = T;</a:t>
            </a: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/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83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FEMGrid</a:t>
            </a:r>
            <a:r>
              <a:rPr lang="en-US" sz="2400" dirty="0" smtClean="0"/>
              <a:t>                                                                 </a:t>
            </a:r>
            <a:r>
              <a:rPr lang="en-US" sz="2400" dirty="0" smtClean="0"/>
              <a:t>Extension: 3D grid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7" y="2205553"/>
            <a:ext cx="5466449" cy="278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995" y="2279693"/>
            <a:ext cx="5155784" cy="27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33870"/>
            <a:ext cx="5414318" cy="1872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13" y="4122542"/>
            <a:ext cx="3915032" cy="24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Poisson                                                                  Extension: 3D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572"/>
            <a:ext cx="5695962" cy="4400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39" y="2197571"/>
            <a:ext cx="5354742" cy="30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4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2007"/>
            <a:ext cx="6089822" cy="42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3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Thermal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0144"/>
            <a:ext cx="6475782" cy="41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374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Theme</vt:lpstr>
      <vt:lpstr>Multi-Physics OO Code</vt:lpstr>
      <vt:lpstr>Introduction</vt:lpstr>
      <vt:lpstr>How to use the code?</vt:lpstr>
      <vt:lpstr>How to use the code?</vt:lpstr>
      <vt:lpstr>Class prototype</vt:lpstr>
      <vt:lpstr>Class prototype</vt:lpstr>
      <vt:lpstr>Class prototype</vt:lpstr>
      <vt:lpstr>Class prototype</vt:lpstr>
      <vt:lpstr>Class prototype</vt:lpstr>
      <vt:lpstr>Class prototype</vt:lpstr>
      <vt:lpstr>Class prototype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Multi-Physics OO Code</dc:title>
  <dc:creator>Liu</dc:creator>
  <cp:lastModifiedBy>Liu</cp:lastModifiedBy>
  <cp:revision>24</cp:revision>
  <dcterms:created xsi:type="dcterms:W3CDTF">2014-03-27T22:13:08Z</dcterms:created>
  <dcterms:modified xsi:type="dcterms:W3CDTF">2014-03-28T10:03:04Z</dcterms:modified>
</cp:coreProperties>
</file>