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66" r:id="rId2"/>
    <p:sldId id="267" r:id="rId3"/>
    <p:sldId id="268" r:id="rId4"/>
    <p:sldId id="276" r:id="rId5"/>
    <p:sldId id="27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8" r:id="rId14"/>
    <p:sldId id="279" r:id="rId15"/>
    <p:sldId id="280" r:id="rId16"/>
    <p:sldId id="257" r:id="rId17"/>
    <p:sldId id="259" r:id="rId18"/>
    <p:sldId id="260" r:id="rId19"/>
    <p:sldId id="261" r:id="rId20"/>
    <p:sldId id="264" r:id="rId21"/>
    <p:sldId id="263" r:id="rId22"/>
    <p:sldId id="262" r:id="rId23"/>
    <p:sldId id="26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252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25C9-7ADB-47C0-A55A-6D2FA42502A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4E1AE-31FF-4FB3-9C65-6DDAB7D3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4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E1AE-31FF-4FB3-9C65-6DDAB7D3B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4E1AE-31FF-4FB3-9C65-6DDAB7D3B1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1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8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A3B3-E55B-4647-91EC-591D88BB41D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06A1-11F5-4FC2-AFF3-9BC92F6A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Business Advisor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72259"/>
          </a:xfrm>
        </p:spPr>
        <p:txBody>
          <a:bodyPr/>
          <a:lstStyle/>
          <a:p>
            <a:r>
              <a:rPr lang="en-US" dirty="0"/>
              <a:t>---Solution to support business decision with up-to-date customer feedback</a:t>
            </a:r>
          </a:p>
          <a:p>
            <a:endParaRPr lang="en-US" dirty="0"/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Team 11: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Lingyun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Yi, Ankit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Phaterpekar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Saba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Guram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Yupeng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Su,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Xiaoting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cui</a:t>
            </a:r>
          </a:p>
        </p:txBody>
      </p:sp>
    </p:spTree>
    <p:extLst>
      <p:ext uri="{BB962C8B-B14F-4D97-AF65-F5344CB8AC3E}">
        <p14:creationId xmlns:p14="http://schemas.microsoft.com/office/powerpoint/2010/main" val="73720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241"/>
            <a:ext cx="12192000" cy="64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1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302"/>
            <a:ext cx="12192000" cy="52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5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886"/>
            <a:ext cx="12192000" cy="62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854 reviews</a:t>
            </a:r>
          </a:p>
          <a:p>
            <a:endParaRPr lang="en-US"/>
          </a:p>
          <a:p>
            <a:r>
              <a:rPr lang="en-US"/>
              <a:t>Stars labeld</a:t>
            </a:r>
          </a:p>
          <a:p>
            <a:pPr marL="0" indent="0">
              <a:buNone/>
            </a:pPr>
            <a:r>
              <a:rPr lang="en-US"/>
              <a:t>(what if no labeled?)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3" y="1519917"/>
            <a:ext cx="7881937" cy="27799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56729" y="4684412"/>
            <a:ext cx="455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https://www.yelp.com/biz/stripsteak-las-vegas</a:t>
            </a:r>
          </a:p>
        </p:txBody>
      </p:sp>
    </p:spTree>
    <p:extLst>
      <p:ext uri="{BB962C8B-B14F-4D97-AF65-F5344CB8AC3E}">
        <p14:creationId xmlns:p14="http://schemas.microsoft.com/office/powerpoint/2010/main" val="184134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my restaurant doing?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1" y="2083777"/>
            <a:ext cx="5153326" cy="36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https://outlook.office.com/owa/service.svc/s/GetFileAttachment?id=AAMkAGVlOGQ1YjdhLTMwNDItNDM1Ny1iZDg2LTliZDM0ZGMzMzExZQBGAAAAAADokKLMlTBLRLvIyMEQYcAOBwAXtPn9V38qTrIwPhR4VMBIAAAAf9h8AAAoOVzXWYhxRJ8kcWGW4QsXAABrfMkuAAABEgAQAGtnLeFwDrJNspRffQ8OERA%3D&amp;X-OWA-CANARY=N4SxRHFJO0ih8KcTvKONseCuseW0H9QY_Vw8GqTNJE-KHMtcneDPR4LwoEa01mKEYWfjjD-aid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outlook.office.com/owa/service.svc/s/GetFileAttachment?id=AAMkAGVlOGQ1YjdhLTMwNDItNDM1Ny1iZDg2LTliZDM0ZGMzMzExZQBGAAAAAADokKLMlTBLRLvIyMEQYcAOBwAXtPn9V38qTrIwPhR4VMBIAAAAf9h8AAAoOVzXWYhxRJ8kcWGW4QsXAABrfMkuAAABEgAQAGtnLeFwDrJNspRffQ8OERA%3D&amp;X-OWA-CANARY=N4SxRHFJO0ih8KcTvKONseCuseW0H9QY_Vw8GqTNJE-KHMtcneDPR4LwoEa01mKEYWfjjD-aids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30" y="2082492"/>
            <a:ext cx="4601217" cy="35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 on the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Predicting future reviews belong to which category of stars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"loved the </a:t>
            </a:r>
            <a:r>
              <a:rPr lang="en-US" b="1" dirty="0" err="1"/>
              <a:t>resturant,really</a:t>
            </a:r>
            <a:r>
              <a:rPr lang="en-US" b="1" dirty="0"/>
              <a:t> good </a:t>
            </a:r>
            <a:r>
              <a:rPr lang="en-US" b="1" dirty="0" err="1"/>
              <a:t>chicken.The</a:t>
            </a:r>
            <a:r>
              <a:rPr lang="en-US" b="1" dirty="0"/>
              <a:t> servers are friendly"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- 4 stars 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"Hated the </a:t>
            </a:r>
            <a:r>
              <a:rPr lang="en-US" b="1" dirty="0" err="1"/>
              <a:t>resturant,very</a:t>
            </a:r>
            <a:r>
              <a:rPr lang="en-US" b="1" dirty="0"/>
              <a:t> bad </a:t>
            </a:r>
            <a:r>
              <a:rPr lang="en-US" b="1" dirty="0" err="1"/>
              <a:t>food.The</a:t>
            </a:r>
            <a:r>
              <a:rPr lang="en-US" b="1" dirty="0"/>
              <a:t> service sucks” 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-1 star</a:t>
            </a:r>
            <a:r>
              <a:rPr lang="en-US" dirty="0" smtClean="0"/>
              <a:t>		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6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Latent Semantic analysis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Target:</a:t>
            </a:r>
          </a:p>
          <a:p>
            <a:r>
              <a:rPr lang="en-US"/>
              <a:t>Care about when people writing a review what words are showed up togother frequently.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Motivation </a:t>
            </a:r>
          </a:p>
          <a:p>
            <a:r>
              <a:rPr lang="en-US"/>
              <a:t>Be helpful to manager to figure out the circumstance of their restaurant.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Latent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Approach:</a:t>
            </a:r>
          </a:p>
          <a:p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Save data to json.(easy to query)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Preprocessing (remove punctuation)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Tokenize text(try stem tokenizer, word tokenizer)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Vectorize tokenized texts by applying tf-idf method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Apply svd to generate concept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Latent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Result</a:t>
            </a:r>
          </a:p>
          <a:p>
            <a:pPr marL="514350" indent="-514350">
              <a:buAutoNum type="arabicPeriod"/>
            </a:pPr>
            <a:r>
              <a:rPr lang="en-US"/>
              <a:t>854 reviews corresponding to the 854 concepts</a:t>
            </a:r>
          </a:p>
          <a:p>
            <a:pPr marL="3714750" lvl="7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r>
              <a:rPr lang="en-US"/>
              <a:t>Word frequency count on 854 concepts</a:t>
            </a:r>
          </a:p>
          <a:p>
            <a:pPr marL="514350" indent="-514350">
              <a:buAutoNum type="arabicPeriod"/>
            </a:pPr>
            <a:endParaRPr lang="en-US"/>
          </a:p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93926"/>
              </p:ext>
            </p:extLst>
          </p:nvPr>
        </p:nvGraphicFramePr>
        <p:xfrm>
          <a:off x="8704581" y="2738120"/>
          <a:ext cx="3164840" cy="4116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5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9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concept 0: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concept 1: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concept 2: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concept 3: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duck fat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duck fat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rib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fat fries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fat fries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rib cap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kobe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cheese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great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wagyu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ordered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eye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 cheese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rib eye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9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truffle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vegas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best steak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9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truffle mac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best steak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beef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awesome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american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95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truffled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happy hour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truffled mac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happy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american kobe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sauce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mac cheese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filet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foie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2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Latent Semantic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597"/>
              </p:ext>
            </p:extLst>
          </p:nvPr>
        </p:nvGraphicFramePr>
        <p:xfrm>
          <a:off x="3614057" y="2048390"/>
          <a:ext cx="5132271" cy="3329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9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overpriced'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'coming'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'ready'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'dishes'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'chef'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'sea'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'seriously'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'yummy'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'gets'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'worth'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'love place'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'cocktails'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'receive'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'absolutely'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'excellent'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'wow'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'wines'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'happy hour'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2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'waygu'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'service great'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393" y="9529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Business Problem: No Business Intelligence Tool to support business decision with up-to-date customer feedback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37113"/>
            <a:ext cx="10515600" cy="3139849"/>
          </a:xfrm>
        </p:spPr>
        <p:txBody>
          <a:bodyPr/>
          <a:lstStyle/>
          <a:p>
            <a:r>
              <a:rPr lang="en-US" dirty="0"/>
              <a:t>More than 100 million reviews on Yelp</a:t>
            </a:r>
          </a:p>
          <a:p>
            <a:r>
              <a:rPr lang="en-US" dirty="0"/>
              <a:t>Yelp Rankings and Reviews Directly Affect the future customers</a:t>
            </a:r>
          </a:p>
          <a:p>
            <a:r>
              <a:rPr lang="en-US" dirty="0"/>
              <a:t>But no BI tool using yelp or other application tool to support decisions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4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need to check review one by one.</a:t>
            </a:r>
          </a:p>
          <a:p>
            <a:endParaRPr lang="en-US"/>
          </a:p>
          <a:p>
            <a:r>
              <a:rPr lang="en-US"/>
              <a:t>More representative than only check frequency of whole reviews directly.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However, some 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High frequency positive words cover up the negative words.</a:t>
            </a:r>
          </a:p>
          <a:p>
            <a:pPr marL="0" indent="0">
              <a:buNone/>
            </a:pPr>
            <a:r>
              <a:rPr lang="en-US"/>
              <a:t>Solution:</a:t>
            </a:r>
          </a:p>
          <a:p>
            <a:r>
              <a:rPr lang="en-US"/>
              <a:t>tune parameters min_df, max_df.</a:t>
            </a:r>
          </a:p>
          <a:p>
            <a:endParaRPr lang="en-US"/>
          </a:p>
          <a:p>
            <a:r>
              <a:rPr lang="en-US"/>
              <a:t>According to label to divide the review dataset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no label?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Cluster </a:t>
            </a:r>
          </a:p>
          <a:p>
            <a:endParaRPr lang="en-US"/>
          </a:p>
          <a:p>
            <a:r>
              <a:rPr lang="en-US"/>
              <a:t>Five different clusters represent different # stars</a:t>
            </a:r>
          </a:p>
          <a:p>
            <a:endParaRPr lang="en-US"/>
          </a:p>
          <a:p>
            <a:r>
              <a:rPr lang="en-US"/>
              <a:t>However, get poor result!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50814"/>
              </p:ext>
            </p:extLst>
          </p:nvPr>
        </p:nvGraphicFramePr>
        <p:xfrm>
          <a:off x="838200" y="4550229"/>
          <a:ext cx="9590314" cy="1940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83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2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2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26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26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26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266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26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266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266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9638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4893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72266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3614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Cluster1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medium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steak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ordered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cooked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like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4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Cluster2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great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service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vegas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amazing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excellent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14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Cluster3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service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like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ordered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Cluster4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cheese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cheese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truffle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steak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truffle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stripsteak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amazing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14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Cluster5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duck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duck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fries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steak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filet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rib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great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89742" y="4261793"/>
            <a:ext cx="1161215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Homogeneity: 0.102 Completeness: 0.087 V-measure: 0.094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Adjusted Rand-Index: 0.067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Silhouette Coefficient: 0.025</a:t>
            </a:r>
            <a:r>
              <a:rPr lang="en-US" altLang="en-US" sz="1100"/>
              <a:t> 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5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1325563"/>
          </a:xfrm>
        </p:spPr>
        <p:txBody>
          <a:bodyPr/>
          <a:lstStyle/>
          <a:p>
            <a:r>
              <a:rPr lang="en-US"/>
              <a:t>How to improve?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good feature.</a:t>
            </a:r>
          </a:p>
          <a:p>
            <a:endParaRPr lang="en-US"/>
          </a:p>
          <a:p>
            <a:r>
              <a:rPr lang="en-US"/>
              <a:t>Remove feature like(rib eye steak, eye, steak)</a:t>
            </a:r>
          </a:p>
        </p:txBody>
      </p:sp>
    </p:spTree>
    <p:extLst>
      <p:ext uri="{BB962C8B-B14F-4D97-AF65-F5344CB8AC3E}">
        <p14:creationId xmlns:p14="http://schemas.microsoft.com/office/powerpoint/2010/main" val="950164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314450"/>
            <a:ext cx="103441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4546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Solution: </a:t>
            </a:r>
            <a:r>
              <a:rPr lang="en-US" sz="3200" b="1" dirty="0">
                <a:solidFill>
                  <a:srgbClr val="C00000"/>
                </a:solidFill>
              </a:rPr>
              <a:t>Business Advisor </a:t>
            </a:r>
            <a:r>
              <a:rPr lang="en-US" sz="3200" dirty="0"/>
              <a:t>– A business intelligence tool provide up-to date customer feedback data visualization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6821"/>
            <a:ext cx="10515600" cy="3850141"/>
          </a:xfrm>
        </p:spPr>
        <p:txBody>
          <a:bodyPr>
            <a:normAutofit/>
          </a:bodyPr>
          <a:lstStyle/>
          <a:p>
            <a:r>
              <a:rPr lang="en-US" dirty="0"/>
              <a:t>Business summary on Customer reviews</a:t>
            </a:r>
          </a:p>
          <a:p>
            <a:r>
              <a:rPr lang="en-US" dirty="0"/>
              <a:t>Review Diving</a:t>
            </a:r>
          </a:p>
          <a:p>
            <a:r>
              <a:rPr lang="en-US" dirty="0"/>
              <a:t>Data Analysis on Business Reviews</a:t>
            </a:r>
          </a:p>
          <a:p>
            <a:r>
              <a:rPr lang="en-US" dirty="0"/>
              <a:t>Data Analysis on Local Businesses</a:t>
            </a:r>
          </a:p>
          <a:p>
            <a:r>
              <a:rPr lang="en-US" dirty="0"/>
              <a:t>Data Analysis on US Yelp Reviews</a:t>
            </a:r>
          </a:p>
          <a:p>
            <a:r>
              <a:rPr lang="en-US" dirty="0"/>
              <a:t>Interactive Mapping Feature</a:t>
            </a:r>
          </a:p>
        </p:txBody>
      </p:sp>
    </p:spTree>
    <p:extLst>
      <p:ext uri="{BB962C8B-B14F-4D97-AF65-F5344CB8AC3E}">
        <p14:creationId xmlns:p14="http://schemas.microsoft.com/office/powerpoint/2010/main" val="254517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1"/>
            <a:ext cx="7010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Storage/ Visualization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1371600"/>
            <a:ext cx="83820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JSON Files containing Yelp’s businesses , review and user data.</a:t>
            </a:r>
          </a:p>
          <a:p>
            <a:pPr fontAlgn="base">
              <a:buFont typeface="Wingdings" pitchFamily="2" charset="2"/>
              <a:buChar char="v"/>
            </a:pPr>
            <a:r>
              <a:rPr lang="en-US" b="1" dirty="0"/>
              <a:t>2.7M</a:t>
            </a:r>
            <a:r>
              <a:rPr lang="en-US" dirty="0"/>
              <a:t> reviews and </a:t>
            </a:r>
            <a:r>
              <a:rPr lang="en-US" b="1" dirty="0"/>
              <a:t>649K</a:t>
            </a:r>
            <a:r>
              <a:rPr lang="en-US" dirty="0"/>
              <a:t> tips by </a:t>
            </a:r>
            <a:r>
              <a:rPr lang="en-US" b="1" dirty="0"/>
              <a:t>687K</a:t>
            </a:r>
            <a:r>
              <a:rPr lang="en-US" dirty="0"/>
              <a:t> users for </a:t>
            </a:r>
            <a:r>
              <a:rPr lang="en-US" b="1" dirty="0"/>
              <a:t>86K</a:t>
            </a:r>
            <a:r>
              <a:rPr lang="en-US" dirty="0"/>
              <a:t> businesses</a:t>
            </a:r>
          </a:p>
          <a:p>
            <a:pPr fontAlgn="base">
              <a:buFont typeface="Wingdings" pitchFamily="2" charset="2"/>
              <a:buChar char="v"/>
            </a:pPr>
            <a:r>
              <a:rPr lang="en-US" b="1" dirty="0"/>
              <a:t> 566K</a:t>
            </a:r>
            <a:r>
              <a:rPr lang="en-US" dirty="0"/>
              <a:t> business attributes, e.g., hours, parking availability, ambience.</a:t>
            </a:r>
          </a:p>
          <a:p>
            <a:pPr fontAlgn="base">
              <a:buFont typeface="Wingdings" pitchFamily="2" charset="2"/>
              <a:buChar char="v"/>
            </a:pPr>
            <a:r>
              <a:rPr lang="en-US" dirty="0"/>
              <a:t> Social network of </a:t>
            </a:r>
            <a:r>
              <a:rPr lang="en-US" b="1" dirty="0"/>
              <a:t>687K</a:t>
            </a:r>
            <a:r>
              <a:rPr lang="en-US" dirty="0"/>
              <a:t> users for a total of </a:t>
            </a:r>
            <a:r>
              <a:rPr lang="en-US" b="1" dirty="0"/>
              <a:t>4.2M</a:t>
            </a:r>
            <a:r>
              <a:rPr lang="en-US" dirty="0"/>
              <a:t> social edges.</a:t>
            </a:r>
          </a:p>
          <a:p>
            <a:pPr fontAlgn="base">
              <a:buFont typeface="Wingdings" pitchFamily="2" charset="2"/>
              <a:buChar char="v"/>
            </a:pPr>
            <a:r>
              <a:rPr lang="en-US" dirty="0"/>
              <a:t> Aggregated check-ins over time for each of the </a:t>
            </a:r>
            <a:r>
              <a:rPr lang="en-US" b="1" dirty="0"/>
              <a:t>86K</a:t>
            </a:r>
            <a:r>
              <a:rPr lang="en-US" dirty="0"/>
              <a:t> businesses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Storage/ Visualization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3174940"/>
            <a:ext cx="7886700" cy="3002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 </a:t>
            </a:r>
            <a:r>
              <a:rPr lang="en-US" sz="3200">
                <a:solidFill>
                  <a:srgbClr val="FF0000"/>
                </a:solidFill>
              </a:rPr>
              <a:t>JSON </a:t>
            </a:r>
            <a:r>
              <a:rPr lang="en-US"/>
              <a:t>files were imported into </a:t>
            </a:r>
            <a:r>
              <a:rPr lang="en-US" sz="3200">
                <a:solidFill>
                  <a:srgbClr val="FF0000"/>
                </a:solidFill>
              </a:rPr>
              <a:t>MongoDB</a:t>
            </a:r>
            <a:r>
              <a:rPr lang="en-US"/>
              <a:t>. </a:t>
            </a:r>
            <a:r>
              <a:rPr lang="en-US" sz="3200">
                <a:solidFill>
                  <a:srgbClr val="FF0000"/>
                </a:solidFill>
              </a:rPr>
              <a:t>Tableau </a:t>
            </a:r>
            <a:r>
              <a:rPr lang="en-US"/>
              <a:t>was used with an ODBC connector to provide </a:t>
            </a:r>
            <a:r>
              <a:rPr lang="en-US" sz="3200">
                <a:solidFill>
                  <a:srgbClr val="FF0000"/>
                </a:solidFill>
              </a:rPr>
              <a:t>data visualization </a:t>
            </a:r>
            <a:r>
              <a:rPr lang="en-US"/>
              <a:t>capabilities on top of the content indexed on the MongoDB database. 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3" y="1570626"/>
            <a:ext cx="965274" cy="1287032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1224500" y="2294196"/>
            <a:ext cx="742453" cy="35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88" y="1834387"/>
            <a:ext cx="2610421" cy="944839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4970558" y="2214142"/>
            <a:ext cx="742453" cy="35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tablea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905000"/>
            <a:ext cx="2743200" cy="830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79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0378" y="260250"/>
            <a:ext cx="2408465" cy="5916713"/>
          </a:xfrm>
        </p:spPr>
        <p:txBody>
          <a:bodyPr>
            <a:normAutofit/>
          </a:bodyPr>
          <a:lstStyle/>
          <a:p>
            <a:r>
              <a:rPr lang="en-US" sz="2400" dirty="0"/>
              <a:t>4 stars</a:t>
            </a:r>
          </a:p>
          <a:p>
            <a:r>
              <a:rPr lang="en-US" sz="2400" dirty="0"/>
              <a:t>985 reviews</a:t>
            </a:r>
          </a:p>
          <a:p>
            <a:r>
              <a:rPr lang="en-US" sz="2400" dirty="0"/>
              <a:t>Location: Las Vegas, The strip</a:t>
            </a:r>
          </a:p>
          <a:p>
            <a:r>
              <a:rPr lang="en-US" sz="2400" dirty="0"/>
              <a:t>Category: Steakhouses, American (New)</a:t>
            </a:r>
          </a:p>
          <a:p>
            <a:r>
              <a:rPr lang="en-US" sz="2400" dirty="0"/>
              <a:t>4 Dollars (Above $ 61)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" y="260250"/>
            <a:ext cx="9410625" cy="57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506"/>
            <a:ext cx="12192000" cy="60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0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692"/>
            <a:ext cx="12192000" cy="59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0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49"/>
            <a:ext cx="12192000" cy="60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5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673</Words>
  <Application>Microsoft Office PowerPoint</Application>
  <PresentationFormat>Custom</PresentationFormat>
  <Paragraphs>263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Business Advisor</vt:lpstr>
      <vt:lpstr>Business Problem: No Business Intelligence Tool to support business decision with up-to-date customer feedback  </vt:lpstr>
      <vt:lpstr>Solution: Business Advisor – A business intelligence tool provide up-to date customer feedback data visualization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description</vt:lpstr>
      <vt:lpstr>How is my restaurant doing?</vt:lpstr>
      <vt:lpstr>Semantic analysis on the reviews</vt:lpstr>
      <vt:lpstr>Latent Semantic analysis </vt:lpstr>
      <vt:lpstr>Latent Semantic analysis</vt:lpstr>
      <vt:lpstr>Latent Semantic analysis</vt:lpstr>
      <vt:lpstr>Latent Semantic analysis</vt:lpstr>
      <vt:lpstr>Advantage</vt:lpstr>
      <vt:lpstr>However, some disadvantages </vt:lpstr>
      <vt:lpstr>What if no label?</vt:lpstr>
      <vt:lpstr>How to improve?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Yupeng Su</dc:creator>
  <cp:lastModifiedBy>jui</cp:lastModifiedBy>
  <cp:revision>16</cp:revision>
  <dcterms:created xsi:type="dcterms:W3CDTF">2016-12-08T17:37:10Z</dcterms:created>
  <dcterms:modified xsi:type="dcterms:W3CDTF">2016-12-08T22:05:03Z</dcterms:modified>
</cp:coreProperties>
</file>