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9" r:id="rId5"/>
    <p:sldId id="263" r:id="rId6"/>
    <p:sldId id="264" r:id="rId7"/>
    <p:sldId id="265" r:id="rId8"/>
    <p:sldId id="277" r:id="rId9"/>
    <p:sldId id="266" r:id="rId10"/>
    <p:sldId id="273" r:id="rId11"/>
    <p:sldId id="267" r:id="rId12"/>
    <p:sldId id="268" r:id="rId13"/>
    <p:sldId id="274" r:id="rId14"/>
    <p:sldId id="275" r:id="rId15"/>
    <p:sldId id="270" r:id="rId16"/>
    <p:sldId id="26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4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ECB-37F0-459C-B7AC-4FAFFE74B6D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BFB-356E-4885-BCAD-67690158B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343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ECB-37F0-459C-B7AC-4FAFFE74B6D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BFB-356E-4885-BCAD-67690158B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4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ECB-37F0-459C-B7AC-4FAFFE74B6D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BFB-356E-4885-BCAD-67690158B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2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ECB-37F0-459C-B7AC-4FAFFE74B6D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BFB-356E-4885-BCAD-67690158B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113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ECB-37F0-459C-B7AC-4FAFFE74B6D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BFB-356E-4885-BCAD-67690158B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84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ECB-37F0-459C-B7AC-4FAFFE74B6D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BFB-356E-4885-BCAD-67690158B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55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ECB-37F0-459C-B7AC-4FAFFE74B6D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BFB-356E-4885-BCAD-67690158B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0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ECB-37F0-459C-B7AC-4FAFFE74B6D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BFB-356E-4885-BCAD-67690158B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649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ECB-37F0-459C-B7AC-4FAFFE74B6D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BFB-356E-4885-BCAD-67690158B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851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ECB-37F0-459C-B7AC-4FAFFE74B6D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BFB-356E-4885-BCAD-67690158B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251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ECB-37F0-459C-B7AC-4FAFFE74B6D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BBFB-356E-4885-BCAD-67690158B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29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ECB-37F0-459C-B7AC-4FAFFE74B6D2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BBFB-356E-4885-BCAD-67690158B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85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livestats.com/twitter-statistic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7" y="2684964"/>
            <a:ext cx="5328138" cy="3996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DS501 Case Study1- Team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7" y="1670537"/>
            <a:ext cx="11541369" cy="4506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can Trump win?  --- Data analysis on presidential-election-related tweets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Target Customer: Donald Trump Campaign Team</a:t>
            </a:r>
            <a:r>
              <a:rPr lang="en-US" dirty="0"/>
              <a:t> </a:t>
            </a:r>
          </a:p>
          <a:p>
            <a:pPr marL="0" indent="0" algn="r">
              <a:buNone/>
            </a:pPr>
            <a:r>
              <a:rPr lang="en-US" dirty="0"/>
              <a:t>Team Members</a:t>
            </a:r>
          </a:p>
          <a:p>
            <a:pPr marL="0" indent="0" algn="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Phaterpekar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Ankit Manohar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Yi, Lingyun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Yupeng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Guram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Jui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Saba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Cui,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Xiaoting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07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4" y="3686836"/>
            <a:ext cx="3171825" cy="263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12" y="544179"/>
            <a:ext cx="2521143" cy="27732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824" y="3348282"/>
            <a:ext cx="37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 10 U</a:t>
            </a:r>
            <a:r>
              <a:rPr lang="en-US" dirty="0"/>
              <a:t>ser Mentions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61813" y="205625"/>
            <a:ext cx="3703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 10 hashtags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562" y="3029355"/>
            <a:ext cx="3694210" cy="21875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805" y="2881523"/>
            <a:ext cx="3252757" cy="18276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3372" y="4834393"/>
            <a:ext cx="1539724" cy="17851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141" y="5118141"/>
            <a:ext cx="1281717" cy="15014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19" y="205625"/>
            <a:ext cx="3338223" cy="2503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382" y="205625"/>
            <a:ext cx="2985877" cy="29858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2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201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Which tweets influence people the most?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2" y="1231463"/>
            <a:ext cx="3088536" cy="3494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175" y="1231463"/>
            <a:ext cx="4168021" cy="3201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1231463"/>
            <a:ext cx="3897763" cy="2896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3800" y="4325951"/>
            <a:ext cx="1853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3055 Retweets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4332" y="4166222"/>
            <a:ext cx="1853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1310 Retweets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5106" y="4224290"/>
            <a:ext cx="1853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957 Retweets</a:t>
            </a:r>
          </a:p>
        </p:txBody>
      </p:sp>
      <p:pic>
        <p:nvPicPr>
          <p:cNvPr id="8196" name="Picture 4" descr="https://attachment.outlook.office.net/owa/amphaterpekar@wpi.edu/service.svc/s/GetFileAttachment?id=AAMkAGI1N2I2ZTc1LWYxMDktNGJhOS04YzYzLTI5ZmIwYjM2MWM1NABGAAAAAAC8Xn28vnVrQKZVWKvwI4tLBwDouFs%2BbgiiR4%2Bj8hKlIihfAAAAmdWoAABaJSoXsh8QRqhFwPJ%2F%2FMhwAAAS8BO6AAABEgAQAIfCQlY6NutIqoThmq2SqXw%3D&amp;X-OWA-CANARY=QQR_qOfu_EqIBIj4wxgHvsC_31Yu49MY9RaGUL0IDkqEL9_mEaytYotSup0JgNFpSaFYxjsX6j4.&amp;token=fb583d5a-c224-49cc-ab39-7c6fe32bdcba&amp;owa=outlook.office.co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5600" y="4779962"/>
            <a:ext cx="11252200" cy="1762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915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539"/>
            <a:ext cx="11353800" cy="1452149"/>
          </a:xfrm>
        </p:spPr>
        <p:txBody>
          <a:bodyPr>
            <a:normAutofit fontScale="90000"/>
          </a:bodyPr>
          <a:lstStyle/>
          <a:p>
            <a:r>
              <a:rPr lang="en-US" dirty="0"/>
              <a:t>Friends, Followers &amp; Mutual Friends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USAforTrump2016</a:t>
            </a:r>
            <a:r>
              <a:rPr lang="en-US" dirty="0"/>
              <a:t> (Official Trump Campaign Account)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626" y="1428294"/>
            <a:ext cx="120223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309 friends           49082 followers   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157 Mutual Friends</a:t>
            </a:r>
            <a:endParaRPr lang="zh-CN" altLang="en-US" sz="2800" dirty="0">
              <a:ln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1" y="1979875"/>
            <a:ext cx="3219450" cy="4642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605" y="1979875"/>
            <a:ext cx="3152775" cy="4642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377" y="1979875"/>
            <a:ext cx="3695621" cy="73072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01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365125"/>
            <a:ext cx="8432800" cy="53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Further Analysis-Real Time BI Dashboard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698500"/>
            <a:ext cx="11886439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578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58400" cy="3333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Live Twitter Feed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028700"/>
            <a:ext cx="11531600" cy="5308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01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have certain political issue mentioned much more than others, like safety, race. </a:t>
            </a:r>
          </a:p>
          <a:p>
            <a:r>
              <a:rPr lang="en-US" dirty="0" smtClean="0"/>
              <a:t>Controversial tweets are the </a:t>
            </a:r>
            <a:r>
              <a:rPr lang="en-US" dirty="0"/>
              <a:t>key to get more attention within </a:t>
            </a:r>
            <a:r>
              <a:rPr lang="en-US" dirty="0" smtClean="0"/>
              <a:t>Twitter</a:t>
            </a:r>
          </a:p>
          <a:p>
            <a:r>
              <a:rPr lang="en-US" dirty="0" smtClean="0"/>
              <a:t>Twitter Data shows that Donald Trump should spend more resources in Massachusetts and </a:t>
            </a:r>
            <a:r>
              <a:rPr lang="en-US" dirty="0" err="1" smtClean="0"/>
              <a:t>Illionois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keeping an eye on the how the trends evolve the campaign can change its tactics.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32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ata Limitation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users could not represent the whole US population</a:t>
            </a:r>
          </a:p>
          <a:p>
            <a:pPr marL="0" indent="0">
              <a:buNone/>
            </a:pPr>
            <a:r>
              <a:rPr lang="en-US" dirty="0"/>
              <a:t> The typical Twitter user are an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18-29 year-old </a:t>
            </a:r>
            <a:r>
              <a:rPr lang="en-US" dirty="0"/>
              <a:t>educated minority with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well-paying</a:t>
            </a:r>
            <a:r>
              <a:rPr lang="en-US" dirty="0"/>
              <a:t> job, and is slightly more likely to be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male</a:t>
            </a:r>
            <a:r>
              <a:rPr lang="en-US" dirty="0"/>
              <a:t> than female.</a:t>
            </a:r>
          </a:p>
          <a:p>
            <a:r>
              <a:rPr lang="en-US" dirty="0"/>
              <a:t>Tweets we collected could not represent the opinion for Twitter Users</a:t>
            </a:r>
          </a:p>
          <a:p>
            <a:pPr marL="0" indent="0">
              <a:buNone/>
            </a:pPr>
            <a:r>
              <a:rPr lang="en-US" dirty="0"/>
              <a:t>Twitter Users who have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strong opinion </a:t>
            </a:r>
            <a:r>
              <a:rPr lang="en-US" dirty="0"/>
              <a:t>usually contribute more on the tweets.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 day Time frame </a:t>
            </a:r>
            <a:r>
              <a:rPr lang="en-US" dirty="0"/>
              <a:t>limits the information we could collect</a:t>
            </a:r>
          </a:p>
          <a:p>
            <a:pPr marL="0" indent="0">
              <a:buNone/>
            </a:pPr>
            <a:r>
              <a:rPr lang="en-US" dirty="0"/>
              <a:t>Real time dashboard is our approach to address this issue.</a:t>
            </a:r>
          </a:p>
        </p:txBody>
      </p:sp>
    </p:spTree>
    <p:extLst>
      <p:ext uri="{BB962C8B-B14F-4D97-AF65-F5344CB8AC3E}">
        <p14:creationId xmlns="" xmlns:p14="http://schemas.microsoft.com/office/powerpoint/2010/main" val="27490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" y="473695"/>
            <a:ext cx="10736622" cy="4297088"/>
          </a:xfrm>
        </p:spPr>
      </p:pic>
    </p:spTree>
    <p:extLst>
      <p:ext uri="{BB962C8B-B14F-4D97-AF65-F5344CB8AC3E}">
        <p14:creationId xmlns="" xmlns:p14="http://schemas.microsoft.com/office/powerpoint/2010/main" val="11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947" y="4041989"/>
            <a:ext cx="9144000" cy="1655762"/>
          </a:xfrm>
        </p:spPr>
        <p:txBody>
          <a:bodyPr/>
          <a:lstStyle/>
          <a:p>
            <a:r>
              <a:rPr lang="en-US" dirty="0"/>
              <a:t>The Upshot’s elections model suggests that Hillary Clinton is favored to win the presidency, based 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latest state and national polls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09347" y="419438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63870" y="6297033"/>
            <a:ext cx="9144000" cy="393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http://www.nytimes.com/interactive/2016/upshot/presidential-polls-forecast.html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3" y="-11086"/>
            <a:ext cx="12132441" cy="39708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25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Donald J. Trump Win More Votes?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540" y="15314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Target Customer: Donald Trump Campaign Team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3342"/>
            <a:ext cx="7265212" cy="41593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45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633"/>
            <a:ext cx="10515600" cy="1325563"/>
          </a:xfrm>
        </p:spPr>
        <p:txBody>
          <a:bodyPr/>
          <a:lstStyle/>
          <a:p>
            <a:r>
              <a:rPr lang="en-US" dirty="0"/>
              <a:t>Social Media can Help!!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2529465"/>
            <a:ext cx="7338696" cy="43285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2165" y="2443273"/>
            <a:ext cx="37968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2015, we have around </a:t>
            </a:r>
            <a:r>
              <a:rPr lang="en-US" sz="2800" dirty="0">
                <a:solidFill>
                  <a:srgbClr val="FF0000"/>
                </a:solidFill>
              </a:rPr>
              <a:t>65 millions </a:t>
            </a:r>
            <a:r>
              <a:rPr lang="en-US" sz="2400" dirty="0"/>
              <a:t>active US twitter users per month. </a:t>
            </a:r>
          </a:p>
        </p:txBody>
      </p:sp>
      <p:sp>
        <p:nvSpPr>
          <p:cNvPr id="8" name="Oval 7"/>
          <p:cNvSpPr/>
          <p:nvPr/>
        </p:nvSpPr>
        <p:spPr>
          <a:xfrm>
            <a:off x="5540336" y="3007790"/>
            <a:ext cx="1760703" cy="1121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887" y="1763612"/>
            <a:ext cx="44378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linkClick r:id="rId3"/>
              </a:rPr>
              <a:t>500 million tweets </a:t>
            </a:r>
            <a:r>
              <a:rPr lang="en-US" sz="2800" dirty="0"/>
              <a:t>per day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886" y="1197296"/>
            <a:ext cx="8363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29.2% </a:t>
            </a:r>
            <a:r>
              <a:rPr lang="en-US" sz="3200" dirty="0"/>
              <a:t>of US social media users are Twitter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280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763" y="365125"/>
            <a:ext cx="10662037" cy="1325563"/>
          </a:xfrm>
        </p:spPr>
        <p:txBody>
          <a:bodyPr/>
          <a:lstStyle/>
          <a:p>
            <a:r>
              <a:rPr lang="en-US" dirty="0"/>
              <a:t>Twitter Data Analysis will help you understand: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1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What exactly people think? </a:t>
            </a:r>
          </a:p>
          <a:p>
            <a:pPr marL="0" indent="0">
              <a:buNone/>
            </a:pPr>
            <a:r>
              <a:rPr lang="en-US" dirty="0"/>
              <a:t>     which election issue people care most about ? Difference by State?</a:t>
            </a:r>
          </a:p>
          <a:p>
            <a:pPr marL="0" indent="0">
              <a:buNone/>
            </a:pPr>
            <a:r>
              <a:rPr lang="en-US" dirty="0"/>
              <a:t>     What is the most influential user/group/thought?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68" y="4769741"/>
            <a:ext cx="3827441" cy="449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297" y="3113209"/>
            <a:ext cx="5702372" cy="712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71" y="4220263"/>
            <a:ext cx="4143356" cy="443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971" y="5381087"/>
            <a:ext cx="4349917" cy="595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016" y="3659776"/>
            <a:ext cx="4179808" cy="534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3" y="3254060"/>
            <a:ext cx="3867150" cy="2819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79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590" y="1579135"/>
            <a:ext cx="10515600" cy="435133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Twitter </a:t>
            </a:r>
            <a:r>
              <a:rPr lang="en-US" sz="3200" dirty="0">
                <a:solidFill>
                  <a:srgbClr val="FF0000"/>
                </a:solidFill>
              </a:rPr>
              <a:t>streaming API </a:t>
            </a:r>
            <a:r>
              <a:rPr lang="en-US" dirty="0"/>
              <a:t>was used to collect tweets based on key words for 3 days, (Friday, Saturday &amp; Sunday). </a:t>
            </a:r>
          </a:p>
          <a:p>
            <a:r>
              <a:rPr lang="en-US" dirty="0"/>
              <a:t>A total of </a:t>
            </a:r>
            <a:r>
              <a:rPr lang="en-US" sz="3200" dirty="0">
                <a:solidFill>
                  <a:srgbClr val="FF0000"/>
                </a:solidFill>
              </a:rPr>
              <a:t>127,367</a:t>
            </a:r>
            <a:r>
              <a:rPr lang="en-US" dirty="0"/>
              <a:t> tweets were obtained and stored in a </a:t>
            </a:r>
            <a:r>
              <a:rPr lang="en-US" sz="3200" dirty="0">
                <a:solidFill>
                  <a:srgbClr val="FF0000"/>
                </a:solidFill>
              </a:rPr>
              <a:t>JSON</a:t>
            </a:r>
            <a:r>
              <a:rPr lang="en-US" dirty="0"/>
              <a:t> file.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Key Words</a:t>
            </a:r>
          </a:p>
          <a:p>
            <a:pPr marL="0" indent="0">
              <a:buNone/>
            </a:pPr>
            <a:r>
              <a:rPr lang="en-US" sz="3200" dirty="0"/>
              <a:t>“ '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Trump2016</a:t>
            </a:r>
            <a:r>
              <a:rPr lang="en-US" sz="3200" dirty="0"/>
              <a:t>', '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Hillary2016</a:t>
            </a:r>
            <a:r>
              <a:rPr lang="en-US" sz="3200" dirty="0"/>
              <a:t>', '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imwithher</a:t>
            </a:r>
            <a:r>
              <a:rPr lang="en-US" sz="3200" dirty="0"/>
              <a:t>', '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makeamericagreatagain</a:t>
            </a:r>
            <a:r>
              <a:rPr lang="en-US" sz="3200" dirty="0"/>
              <a:t>', '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election2016</a:t>
            </a:r>
            <a:r>
              <a:rPr lang="en-US" sz="3200" dirty="0"/>
              <a:t>',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'Donald Trump</a:t>
            </a:r>
            <a:r>
              <a:rPr lang="en-US" sz="3200" dirty="0"/>
              <a:t>',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'Hillary Clinton</a:t>
            </a:r>
            <a:r>
              <a:rPr lang="en-US" sz="3200" dirty="0"/>
              <a:t>', '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presidentialelections2016</a:t>
            </a:r>
            <a:r>
              <a:rPr lang="en-US" sz="3200" dirty="0"/>
              <a:t>',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donald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trump</a:t>
            </a:r>
            <a:r>
              <a:rPr lang="en-US" sz="3200" dirty="0"/>
              <a:t>',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hillary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clinton</a:t>
            </a:r>
            <a:r>
              <a:rPr lang="en-US" sz="3200" dirty="0"/>
              <a:t>' “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01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Storage                             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4940"/>
            <a:ext cx="10515600" cy="30020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sz="3200" dirty="0">
                <a:solidFill>
                  <a:srgbClr val="FF0000"/>
                </a:solidFill>
              </a:rPr>
              <a:t>JSON </a:t>
            </a:r>
            <a:r>
              <a:rPr lang="en-US" dirty="0"/>
              <a:t>file was then imported into </a:t>
            </a:r>
            <a:r>
              <a:rPr lang="en-US" sz="3200" dirty="0">
                <a:solidFill>
                  <a:srgbClr val="FF0000"/>
                </a:solidFill>
              </a:rPr>
              <a:t>MongoDB</a:t>
            </a:r>
            <a:r>
              <a:rPr lang="en-US" dirty="0"/>
              <a:t>. </a:t>
            </a:r>
            <a:r>
              <a:rPr lang="en-US" sz="3200" dirty="0" err="1">
                <a:solidFill>
                  <a:srgbClr val="FF0000"/>
                </a:solidFill>
              </a:rPr>
              <a:t>Kibana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dirty="0"/>
              <a:t>Plugin was used with </a:t>
            </a:r>
            <a:r>
              <a:rPr lang="en-US" dirty="0" err="1"/>
              <a:t>Elasticsearch</a:t>
            </a:r>
            <a:r>
              <a:rPr lang="en-US" dirty="0"/>
              <a:t> to provide </a:t>
            </a:r>
            <a:r>
              <a:rPr lang="en-US" sz="3200" dirty="0">
                <a:solidFill>
                  <a:srgbClr val="FF0000"/>
                </a:solidFill>
              </a:rPr>
              <a:t>data visualizations </a:t>
            </a:r>
            <a:r>
              <a:rPr lang="en-US" dirty="0"/>
              <a:t>capabilities on top of the content indexed on the </a:t>
            </a:r>
            <a:r>
              <a:rPr lang="en-US" dirty="0" err="1"/>
              <a:t>Elasticsearch</a:t>
            </a:r>
            <a:r>
              <a:rPr lang="en-US" dirty="0"/>
              <a:t> cluster.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0" y="1570626"/>
            <a:ext cx="1287032" cy="1287032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1632666" y="2294196"/>
            <a:ext cx="989937" cy="35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84" y="1834386"/>
            <a:ext cx="3480561" cy="944839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6627410" y="2214142"/>
            <a:ext cx="989937" cy="35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2" y="2052878"/>
            <a:ext cx="2843978" cy="5078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22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763" y="365125"/>
            <a:ext cx="10662037" cy="1325563"/>
          </a:xfrm>
        </p:spPr>
        <p:txBody>
          <a:bodyPr/>
          <a:lstStyle/>
          <a:p>
            <a:r>
              <a:rPr lang="en-US" dirty="0" smtClean="0"/>
              <a:t>Analysis method: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1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Focus on what </a:t>
            </a:r>
            <a:r>
              <a:rPr lang="en-US" sz="3200" dirty="0">
                <a:solidFill>
                  <a:srgbClr val="FF0000"/>
                </a:solidFill>
              </a:rPr>
              <a:t>exactly people think?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A</a:t>
            </a:r>
            <a:r>
              <a:rPr lang="en-US" dirty="0" smtClean="0"/>
              <a:t>djectives, and Nouns. </a:t>
            </a:r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dirty="0" smtClean="0"/>
              <a:t>ttitudes, and topics.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Sentiment analysis to the tweets to the </a:t>
            </a:r>
            <a:r>
              <a:rPr lang="en-US" dirty="0" err="1" smtClean="0"/>
              <a:t>donald</a:t>
            </a:r>
            <a:r>
              <a:rPr lang="en-US" dirty="0" smtClean="0"/>
              <a:t> trump.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792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What political issues people care the most?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1" y="1468701"/>
            <a:ext cx="1986438" cy="4606110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2735249" y="3045350"/>
            <a:ext cx="1208598" cy="747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69797" y="2631710"/>
            <a:ext cx="2357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Safe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7462" y="2483150"/>
            <a:ext cx="1879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black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0837" y="3975655"/>
            <a:ext cx="2575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foreign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29886" y="3897675"/>
            <a:ext cx="1879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Haitian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64703" y="2387679"/>
            <a:ext cx="187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5691" y="2825662"/>
            <a:ext cx="1879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African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81246" y="1614115"/>
            <a:ext cx="52107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Safety</a:t>
            </a:r>
            <a:r>
              <a:rPr lang="en-US" sz="2400" dirty="0"/>
              <a:t>, as “safe” word shown up 2180 times in total, is the issue people care the most.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Foreign</a:t>
            </a:r>
            <a:r>
              <a:rPr lang="en-US" sz="2400" dirty="0"/>
              <a:t> word shown up 852 times.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we combine “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black</a:t>
            </a:r>
            <a:r>
              <a:rPr lang="en-US" sz="2400" dirty="0"/>
              <a:t>” and “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white</a:t>
            </a:r>
            <a:r>
              <a:rPr lang="en-US" sz="2400" dirty="0"/>
              <a:t>” together, we will get 1115 counts. People’s tweets do talk about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race</a:t>
            </a:r>
            <a:r>
              <a:rPr lang="en-US" sz="2400" dirty="0"/>
              <a:t> when they comment on 2016 election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961" y="1197739"/>
            <a:ext cx="3703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 10 Words</a:t>
            </a:r>
          </a:p>
        </p:txBody>
      </p:sp>
    </p:spTree>
    <p:extLst>
      <p:ext uri="{BB962C8B-B14F-4D97-AF65-F5344CB8AC3E}">
        <p14:creationId xmlns="" xmlns:p14="http://schemas.microsoft.com/office/powerpoint/2010/main" val="15757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853</TotalTime>
  <Words>497</Words>
  <Application>Microsoft Office PowerPoint</Application>
  <PresentationFormat>Custom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DS501 Case Study1- Team 10</vt:lpstr>
      <vt:lpstr>Slide 2</vt:lpstr>
      <vt:lpstr>How could Donald J. Trump Win More Votes?</vt:lpstr>
      <vt:lpstr>Social Media can Help!!</vt:lpstr>
      <vt:lpstr>Twitter Data Analysis will help you understand:</vt:lpstr>
      <vt:lpstr>Data Gathering</vt:lpstr>
      <vt:lpstr>Data Storage                              Visualization</vt:lpstr>
      <vt:lpstr>Analysis method:</vt:lpstr>
      <vt:lpstr>What political issues people care the most?</vt:lpstr>
      <vt:lpstr>Slide 10</vt:lpstr>
      <vt:lpstr>Which tweets influence people the most?</vt:lpstr>
      <vt:lpstr>Friends, Followers &amp; Mutual Friends USAforTrump2016 (Official Trump Campaign Account)</vt:lpstr>
      <vt:lpstr>Further Analysis-Real Time BI Dashboard</vt:lpstr>
      <vt:lpstr>Live Twitter Feed</vt:lpstr>
      <vt:lpstr>Conclusion</vt:lpstr>
      <vt:lpstr>Data Limitation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Lingyun</dc:creator>
  <cp:lastModifiedBy>Deeksha Kale</cp:lastModifiedBy>
  <cp:revision>77</cp:revision>
  <dcterms:created xsi:type="dcterms:W3CDTF">2016-09-17T21:49:02Z</dcterms:created>
  <dcterms:modified xsi:type="dcterms:W3CDTF">2016-09-22T21:41:12Z</dcterms:modified>
</cp:coreProperties>
</file>