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5" r:id="rId4"/>
    <p:sldId id="258" r:id="rId5"/>
    <p:sldId id="275" r:id="rId6"/>
    <p:sldId id="272" r:id="rId7"/>
    <p:sldId id="273" r:id="rId8"/>
    <p:sldId id="274" r:id="rId9"/>
    <p:sldId id="271" r:id="rId10"/>
    <p:sldId id="276" r:id="rId11"/>
    <p:sldId id="267" r:id="rId12"/>
    <p:sldId id="268" r:id="rId13"/>
    <p:sldId id="270" r:id="rId14"/>
    <p:sldId id="262"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35D"/>
    <a:srgbClr val="FFFFFF"/>
    <a:srgbClr val="9A1B1D"/>
    <a:srgbClr val="9C15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56" d="100"/>
          <a:sy n="56" d="100"/>
        </p:scale>
        <p:origin x="55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schwartz:Downloads:Global%20Think%20Tanks%20Data%20Update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schwartz:Downloads:TTCSP%20Regional%20Area%20of%20Research%20Data%20Fina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schwartz:Downloads:Global%20Think%20Tanks%20Data%20(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3"/>
          <c:order val="3"/>
          <c:tx>
            <c:strRef>
              <c:f>'Regional Analysis'!$E$1</c:f>
              <c:strCache>
                <c:ptCount val="1"/>
                <c:pt idx="0">
                  <c:v>Regional Percentage of Inactive Think Tanks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1E80-48CD-AF24-FF33CF619408}"/>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1E80-48CD-AF24-FF33CF619408}"/>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1E80-48CD-AF24-FF33CF619408}"/>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A-1E80-48CD-AF24-FF33CF619408}"/>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1E80-48CD-AF24-FF33CF619408}"/>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C-1E80-48CD-AF24-FF33CF619408}"/>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1E80-48CD-AF24-FF33CF619408}"/>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E-1E80-48CD-AF24-FF33CF619408}"/>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1E80-48CD-AF24-FF33CF619408}"/>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1E80-48CD-AF24-FF33CF619408}"/>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1E80-48CD-AF24-FF33CF619408}"/>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1E80-48CD-AF24-FF33CF619408}"/>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1E80-48CD-AF24-FF33CF619408}"/>
              </c:ext>
            </c:extLst>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2-1E80-48CD-AF24-FF33CF619408}"/>
              </c:ext>
            </c:extLst>
          </c:dPt>
          <c:dPt>
            <c:idx val="14"/>
            <c:bubble3D val="0"/>
            <c:spPr>
              <a:solidFill>
                <a:schemeClr val="accent3">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4-1E80-48CD-AF24-FF33CF619408}"/>
              </c:ext>
            </c:extLst>
          </c:dPt>
          <c:dPt>
            <c:idx val="15"/>
            <c:bubble3D val="0"/>
            <c:spPr>
              <a:solidFill>
                <a:schemeClr val="accent4">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5-1E80-48CD-AF24-FF33CF619408}"/>
              </c:ext>
            </c:extLst>
          </c:dPt>
          <c:dPt>
            <c:idx val="16"/>
            <c:bubble3D val="0"/>
            <c:spPr>
              <a:solidFill>
                <a:schemeClr val="accent5">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6-1E80-48CD-AF24-FF33CF619408}"/>
              </c:ext>
            </c:extLst>
          </c:dPt>
          <c:dPt>
            <c:idx val="17"/>
            <c:bubble3D val="0"/>
            <c:spPr>
              <a:solidFill>
                <a:schemeClr val="accent6">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7-1E80-48CD-AF24-FF33CF619408}"/>
              </c:ext>
            </c:extLst>
          </c:dPt>
          <c:dPt>
            <c:idx val="18"/>
            <c:bubble3D val="0"/>
            <c:spPr>
              <a:solidFill>
                <a:schemeClr val="accent1">
                  <a:lumMod val="8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8-1E80-48CD-AF24-FF33CF619408}"/>
              </c:ext>
            </c:extLst>
          </c:dPt>
          <c:dLbls>
            <c:dLbl>
              <c:idx val="0"/>
              <c:layout>
                <c:manualLayout>
                  <c:x val="-1.11880653588573E-2"/>
                  <c:y val="0"/>
                </c:manualLayout>
              </c:layout>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1E80-48CD-AF24-FF33CF619408}"/>
                </c:ext>
              </c:extLst>
            </c:dLbl>
            <c:dLbl>
              <c:idx val="1"/>
              <c:layout>
                <c:manualLayout>
                  <c:x val="2.0267430000077899E-2"/>
                  <c:y val="9.4297244218724992E-3"/>
                </c:manualLayout>
              </c:layout>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04-1E80-48CD-AF24-FF33CF619408}"/>
                </c:ext>
              </c:extLst>
            </c:dLbl>
            <c:dLbl>
              <c:idx val="2"/>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1E80-48CD-AF24-FF33CF619408}"/>
                </c:ext>
              </c:extLst>
            </c:dLbl>
            <c:dLbl>
              <c:idx val="3"/>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A-1E80-48CD-AF24-FF33CF619408}"/>
                </c:ext>
              </c:extLst>
            </c:dLbl>
            <c:dLbl>
              <c:idx val="4"/>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1E80-48CD-AF24-FF33CF619408}"/>
                </c:ext>
              </c:extLst>
            </c:dLbl>
            <c:dLbl>
              <c:idx val="5"/>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C-1E80-48CD-AF24-FF33CF619408}"/>
                </c:ext>
              </c:extLst>
            </c:dLbl>
            <c:dLbl>
              <c:idx val="6"/>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D-1E80-48CD-AF24-FF33CF619408}"/>
                </c:ext>
              </c:extLst>
            </c:dLbl>
            <c:dLbl>
              <c:idx val="7"/>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E-1E80-48CD-AF24-FF33CF619408}"/>
                </c:ext>
              </c:extLst>
            </c:dLbl>
            <c:dLbl>
              <c:idx val="8"/>
              <c:delete val="1"/>
              <c:extLst>
                <c:ext xmlns:c15="http://schemas.microsoft.com/office/drawing/2012/chart" uri="{CE6537A1-D6FC-4f65-9D91-7224C49458BB}"/>
                <c:ext xmlns:c16="http://schemas.microsoft.com/office/drawing/2014/chart" uri="{C3380CC4-5D6E-409C-BE32-E72D297353CC}">
                  <c16:uniqueId val="{00000006-1E80-48CD-AF24-FF33CF619408}"/>
                </c:ext>
              </c:extLst>
            </c:dLbl>
            <c:dLbl>
              <c:idx val="9"/>
              <c:delete val="1"/>
              <c:extLst>
                <c:ext xmlns:c15="http://schemas.microsoft.com/office/drawing/2012/chart" uri="{CE6537A1-D6FC-4f65-9D91-7224C49458BB}"/>
                <c:ext xmlns:c16="http://schemas.microsoft.com/office/drawing/2014/chart" uri="{C3380CC4-5D6E-409C-BE32-E72D297353CC}">
                  <c16:uniqueId val="{00000005-1E80-48CD-AF24-FF33CF619408}"/>
                </c:ext>
              </c:extLst>
            </c:dLbl>
            <c:dLbl>
              <c:idx val="10"/>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F-1E80-48CD-AF24-FF33CF619408}"/>
                </c:ext>
              </c:extLst>
            </c:dLbl>
            <c:dLbl>
              <c:idx val="11"/>
              <c:layout>
                <c:manualLayout>
                  <c:x val="2.13479714300266E-3"/>
                  <c:y val="1.14716459752498E-2"/>
                </c:manualLayout>
              </c:layout>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07-1E80-48CD-AF24-FF33CF619408}"/>
                </c:ext>
              </c:extLst>
            </c:dLbl>
            <c:dLbl>
              <c:idx val="12"/>
              <c:layout>
                <c:manualLayout>
                  <c:x val="-9.3233877990477002E-3"/>
                  <c:y val="-2.2002690317702502E-2"/>
                </c:manualLayout>
              </c:layout>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lumMod val="60000"/>
                          <a:lumOff val="4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1E80-48CD-AF24-FF33CF619408}"/>
                </c:ext>
              </c:extLst>
            </c:dLbl>
            <c:dLbl>
              <c:idx val="13"/>
              <c:layout>
                <c:manualLayout>
                  <c:x val="-1.3052742918666701E-2"/>
                  <c:y val="-2.5145931791659901E-2"/>
                </c:manualLayout>
              </c:layout>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lumOff val="4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2-1E80-48CD-AF24-FF33CF619408}"/>
                </c:ext>
              </c:extLst>
            </c:dLbl>
            <c:dLbl>
              <c:idx val="14"/>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lumMod val="5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4-1E80-48CD-AF24-FF33CF619408}"/>
                </c:ext>
              </c:extLst>
            </c:dLbl>
            <c:dLbl>
              <c:idx val="15"/>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lumMod val="60000"/>
                          <a:lumOff val="4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5-1E80-48CD-AF24-FF33CF619408}"/>
                </c:ext>
              </c:extLst>
            </c:dLbl>
            <c:dLbl>
              <c:idx val="16"/>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6-1E80-48CD-AF24-FF33CF619408}"/>
                </c:ext>
              </c:extLst>
            </c:dLbl>
            <c:dLbl>
              <c:idx val="17"/>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7-1E80-48CD-AF24-FF33CF619408}"/>
                </c:ext>
              </c:extLst>
            </c:dLbl>
            <c:dLbl>
              <c:idx val="18"/>
              <c:layout>
                <c:manualLayout>
                  <c:x val="-2.9757830271216101E-2"/>
                  <c:y val="-3.1432414739575002E-3"/>
                </c:manualLayout>
              </c:layout>
              <c:spPr>
                <a:no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8-1E80-48CD-AF24-FF33CF619408}"/>
                </c:ext>
              </c:extLst>
            </c:dLbl>
            <c:spPr>
              <a:noFill/>
              <a:ln>
                <a:no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ext>
            </c:extLst>
          </c:dLbls>
          <c:cat>
            <c:strRef>
              <c:f>'Regional Analysis'!$A$2:$A$22</c:f>
              <c:strCache>
                <c:ptCount val="19"/>
                <c:pt idx="0">
                  <c:v>Bahrian </c:v>
                </c:pt>
                <c:pt idx="1">
                  <c:v>Cyprus </c:v>
                </c:pt>
                <c:pt idx="2">
                  <c:v>Egypt </c:v>
                </c:pt>
                <c:pt idx="3">
                  <c:v>Iran</c:v>
                </c:pt>
                <c:pt idx="4">
                  <c:v>Iraq </c:v>
                </c:pt>
                <c:pt idx="5">
                  <c:v>Israel </c:v>
                </c:pt>
                <c:pt idx="6">
                  <c:v>Jordan </c:v>
                </c:pt>
                <c:pt idx="7">
                  <c:v>Kuwait</c:v>
                </c:pt>
                <c:pt idx="8">
                  <c:v>Lebanon </c:v>
                </c:pt>
                <c:pt idx="9">
                  <c:v>Oman</c:v>
                </c:pt>
                <c:pt idx="10">
                  <c:v>Palestine</c:v>
                </c:pt>
                <c:pt idx="11">
                  <c:v>Qatar</c:v>
                </c:pt>
                <c:pt idx="12">
                  <c:v>Syria </c:v>
                </c:pt>
                <c:pt idx="13">
                  <c:v>Turkey </c:v>
                </c:pt>
                <c:pt idx="14">
                  <c:v>Yemen </c:v>
                </c:pt>
                <c:pt idx="15">
                  <c:v>Algeria</c:v>
                </c:pt>
                <c:pt idx="16">
                  <c:v>Morocco </c:v>
                </c:pt>
                <c:pt idx="17">
                  <c:v>Tunisia </c:v>
                </c:pt>
                <c:pt idx="18">
                  <c:v>Libya </c:v>
                </c:pt>
              </c:strCache>
              <c:extLst/>
            </c:strRef>
          </c:cat>
          <c:val>
            <c:numRef>
              <c:f>'Regional Analysis'!$E$2:$E$22</c:f>
              <c:numCache>
                <c:formatCode>0.00%</c:formatCode>
                <c:ptCount val="19"/>
                <c:pt idx="0">
                  <c:v>1.4999999999999999E-2</c:v>
                </c:pt>
                <c:pt idx="1">
                  <c:v>1.4999999999999999E-2</c:v>
                </c:pt>
                <c:pt idx="2">
                  <c:v>0.106</c:v>
                </c:pt>
                <c:pt idx="3">
                  <c:v>0.121</c:v>
                </c:pt>
                <c:pt idx="4">
                  <c:v>0.106</c:v>
                </c:pt>
                <c:pt idx="5">
                  <c:v>6.0999999999999999E-2</c:v>
                </c:pt>
                <c:pt idx="6">
                  <c:v>6.0999999999999999E-2</c:v>
                </c:pt>
                <c:pt idx="7">
                  <c:v>1.4999999999999999E-2</c:v>
                </c:pt>
                <c:pt idx="8" formatCode="0%">
                  <c:v>0</c:v>
                </c:pt>
                <c:pt idx="9" formatCode="0%">
                  <c:v>0</c:v>
                </c:pt>
                <c:pt idx="10">
                  <c:v>9.0999999999999998E-2</c:v>
                </c:pt>
                <c:pt idx="11">
                  <c:v>1.4999999999999999E-2</c:v>
                </c:pt>
                <c:pt idx="12">
                  <c:v>3.1E-2</c:v>
                </c:pt>
                <c:pt idx="13">
                  <c:v>4.4999999999999998E-2</c:v>
                </c:pt>
                <c:pt idx="14">
                  <c:v>0.106</c:v>
                </c:pt>
                <c:pt idx="15">
                  <c:v>4.4999999999999998E-2</c:v>
                </c:pt>
                <c:pt idx="16">
                  <c:v>4.4999999999999998E-2</c:v>
                </c:pt>
                <c:pt idx="17">
                  <c:v>9.0999999999999998E-2</c:v>
                </c:pt>
                <c:pt idx="18">
                  <c:v>3.1E-2</c:v>
                </c:pt>
              </c:numCache>
              <c:extLst/>
            </c:numRef>
          </c:val>
          <c:extLst>
            <c:ext xmlns:c16="http://schemas.microsoft.com/office/drawing/2014/chart" uri="{C3380CC4-5D6E-409C-BE32-E72D297353CC}">
              <c16:uniqueId val="{00000003-1E80-48CD-AF24-FF33CF619408}"/>
            </c:ext>
          </c:extLst>
        </c:ser>
        <c:dLbls>
          <c:showLegendKey val="0"/>
          <c:showVal val="0"/>
          <c:showCatName val="0"/>
          <c:showSerName val="0"/>
          <c:showPercent val="0"/>
          <c:showBubbleSize val="0"/>
          <c:showLeaderLines val="0"/>
        </c:dLbls>
        <c:firstSliceAng val="0"/>
        <c:extLst>
          <c:ext xmlns:c15="http://schemas.microsoft.com/office/drawing/2012/chart" uri="{02D57815-91ED-43cb-92C2-25804820EDAC}">
            <c15:filteredPieSeries>
              <c15:ser>
                <c:idx val="0"/>
                <c:order val="0"/>
                <c:tx>
                  <c:strRef>
                    <c:extLst>
                      <c:ext uri="{02D57815-91ED-43cb-92C2-25804820EDAC}">
                        <c15:formulaRef>
                          <c15:sqref>'Regional Analysis'!$B$1</c15:sqref>
                        </c15:formulaRef>
                      </c:ext>
                    </c:extLst>
                    <c:strCache>
                      <c:ptCount val="1"/>
                      <c:pt idx="0">
                        <c:v>Think Tanks 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9-1E80-48CD-AF24-FF33CF619408}"/>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A-1E80-48CD-AF24-FF33CF619408}"/>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B-1E80-48CD-AF24-FF33CF619408}"/>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C-1E80-48CD-AF24-FF33CF619408}"/>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D-1E80-48CD-AF24-FF33CF619408}"/>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E-1E80-48CD-AF24-FF33CF619408}"/>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F-1E80-48CD-AF24-FF33CF619408}"/>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0-1E80-48CD-AF24-FF33CF619408}"/>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1-1E80-48CD-AF24-FF33CF619408}"/>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2-1E80-48CD-AF24-FF33CF619408}"/>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3-1E80-48CD-AF24-FF33CF619408}"/>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4-1E80-48CD-AF24-FF33CF619408}"/>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6-1E80-48CD-AF24-FF33CF619408}"/>
                    </c:ext>
                  </c:extLst>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7-1E80-48CD-AF24-FF33CF619408}"/>
                    </c:ext>
                  </c:extLst>
                </c:dPt>
                <c:dPt>
                  <c:idx val="14"/>
                  <c:bubble3D val="0"/>
                  <c:spPr>
                    <a:solidFill>
                      <a:schemeClr val="accent3">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9-1E80-48CD-AF24-FF33CF619408}"/>
                    </c:ext>
                  </c:extLst>
                </c:dPt>
                <c:dPt>
                  <c:idx val="15"/>
                  <c:bubble3D val="0"/>
                  <c:spPr>
                    <a:solidFill>
                      <a:schemeClr val="accent4">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A-1E80-48CD-AF24-FF33CF619408}"/>
                    </c:ext>
                  </c:extLst>
                </c:dPt>
                <c:dPt>
                  <c:idx val="16"/>
                  <c:bubble3D val="0"/>
                  <c:spPr>
                    <a:solidFill>
                      <a:schemeClr val="accent5">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B-1E80-48CD-AF24-FF33CF619408}"/>
                    </c:ext>
                  </c:extLst>
                </c:dPt>
                <c:dPt>
                  <c:idx val="17"/>
                  <c:bubble3D val="0"/>
                  <c:spPr>
                    <a:solidFill>
                      <a:schemeClr val="accent6">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C-1E80-48CD-AF24-FF33CF619408}"/>
                    </c:ext>
                  </c:extLst>
                </c:dPt>
                <c:dPt>
                  <c:idx val="18"/>
                  <c:bubble3D val="0"/>
                  <c:spPr>
                    <a:solidFill>
                      <a:schemeClr val="accent1">
                        <a:lumMod val="8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D-1E80-48CD-AF24-FF33CF619408}"/>
                    </c:ext>
                  </c:extLst>
                </c:dPt>
                <c:dLbls>
                  <c:dLbl>
                    <c:idx val="0"/>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19-1E80-48CD-AF24-FF33CF619408}"/>
                      </c:ext>
                    </c:extLst>
                  </c:dLbl>
                  <c:dLbl>
                    <c:idx val="1"/>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1A-1E80-48CD-AF24-FF33CF619408}"/>
                      </c:ext>
                    </c:extLst>
                  </c:dLbl>
                  <c:dLbl>
                    <c:idx val="2"/>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1B-1E80-48CD-AF24-FF33CF619408}"/>
                      </c:ext>
                    </c:extLst>
                  </c:dLbl>
                  <c:dLbl>
                    <c:idx val="3"/>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1C-1E80-48CD-AF24-FF33CF619408}"/>
                      </c:ext>
                    </c:extLst>
                  </c:dLbl>
                  <c:dLbl>
                    <c:idx val="4"/>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1D-1E80-48CD-AF24-FF33CF619408}"/>
                      </c:ext>
                    </c:extLst>
                  </c:dLbl>
                  <c:dLbl>
                    <c:idx val="5"/>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1E-1E80-48CD-AF24-FF33CF619408}"/>
                      </c:ext>
                    </c:extLst>
                  </c:dLbl>
                  <c:dLbl>
                    <c:idx val="6"/>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1F-1E80-48CD-AF24-FF33CF619408}"/>
                      </c:ext>
                    </c:extLst>
                  </c:dLbl>
                  <c:dLbl>
                    <c:idx val="7"/>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20-1E80-48CD-AF24-FF33CF619408}"/>
                      </c:ext>
                    </c:extLst>
                  </c:dLbl>
                  <c:dLbl>
                    <c:idx val="8"/>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21-1E80-48CD-AF24-FF33CF619408}"/>
                      </c:ext>
                    </c:extLst>
                  </c:dLbl>
                  <c:dLbl>
                    <c:idx val="9"/>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22-1E80-48CD-AF24-FF33CF619408}"/>
                      </c:ext>
                    </c:extLst>
                  </c:dLbl>
                  <c:dLbl>
                    <c:idx val="10"/>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23-1E80-48CD-AF24-FF33CF619408}"/>
                      </c:ext>
                    </c:extLst>
                  </c:dLbl>
                  <c:dLbl>
                    <c:idx val="11"/>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24-1E80-48CD-AF24-FF33CF619408}"/>
                      </c:ext>
                    </c:extLst>
                  </c:dLbl>
                  <c:dLbl>
                    <c:idx val="12"/>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26-1E80-48CD-AF24-FF33CF619408}"/>
                      </c:ext>
                    </c:extLst>
                  </c:dLbl>
                  <c:dLbl>
                    <c:idx val="13"/>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27-1E80-48CD-AF24-FF33CF619408}"/>
                      </c:ext>
                    </c:extLst>
                  </c:dLbl>
                  <c:dLbl>
                    <c:idx val="14"/>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29-1E80-48CD-AF24-FF33CF619408}"/>
                      </c:ext>
                    </c:extLst>
                  </c:dLbl>
                  <c:dLbl>
                    <c:idx val="15"/>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2A-1E80-48CD-AF24-FF33CF619408}"/>
                      </c:ext>
                    </c:extLst>
                  </c:dLbl>
                  <c:dLbl>
                    <c:idx val="16"/>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lumMod val="80000"/>
                              </a:schemeClr>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2B-1E80-48CD-AF24-FF33CF619408}"/>
                      </c:ext>
                    </c:extLst>
                  </c:dLbl>
                  <c:dLbl>
                    <c:idx val="17"/>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80000"/>
                              </a:schemeClr>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2C-1E80-48CD-AF24-FF33CF619408}"/>
                      </c:ext>
                    </c:extLst>
                  </c:dLbl>
                  <c:dLbl>
                    <c:idx val="18"/>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lumMod val="80000"/>
                              </a:schemeClr>
                            </a:solidFill>
                            <a:latin typeface="+mn-lt"/>
                            <a:ea typeface="+mn-ea"/>
                            <a:cs typeface="+mn-cs"/>
                          </a:defRPr>
                        </a:pPr>
                        <a:endParaRPr lang="en-US"/>
                      </a:p>
                    </c:txPr>
                    <c:dLblPos val="outEnd"/>
                    <c:showLegendKey val="0"/>
                    <c:showVal val="0"/>
                    <c:showCatName val="1"/>
                    <c:showSerName val="0"/>
                    <c:showPercent val="1"/>
                    <c:showBubbleSize val="0"/>
                    <c:extLst>
                      <c:ext uri="{CE6537A1-D6FC-4f65-9D91-7224C49458BB}">
                        <c15:spPr xmlns:c15="http://schemas.microsoft.com/office/drawing/2012/chart">
                          <a:prstGeom prst="wedgeRectCallout">
                            <a:avLst/>
                          </a:prstGeom>
                        </c15:spPr>
                      </c:ext>
                      <c:ext xmlns:c16="http://schemas.microsoft.com/office/drawing/2014/chart" uri="{C3380CC4-5D6E-409C-BE32-E72D297353CC}">
                        <c16:uniqueId val="{0000002D-1E80-48CD-AF24-FF33CF619408}"/>
                      </c:ext>
                    </c:extLst>
                  </c:dLbl>
                  <c:spPr>
                    <a:solidFill>
                      <a:sysClr val="window" lastClr="FFFFFF"/>
                    </a:solidFill>
                    <a:ln>
                      <a:solidFill>
                        <a:srgbClr val="4472C4"/>
                      </a:solidFill>
                    </a:ln>
                    <a:effectLst/>
                  </c:spPr>
                  <c:dLblPos val="outEnd"/>
                  <c:showLegendKey val="0"/>
                  <c:showVal val="0"/>
                  <c:showCatName val="1"/>
                  <c:showSerName val="0"/>
                  <c:showPercent val="1"/>
                  <c:showBubbleSize val="0"/>
                  <c:showLeaderLines val="0"/>
                  <c:extLst>
                    <c:ext uri="{CE6537A1-D6FC-4f65-9D91-7224C49458BB}">
                      <c15:spPr xmlns:c15="http://schemas.microsoft.com/office/drawing/2012/chart">
                        <a:prstGeom prst="wedgeRectCallout">
                          <a:avLst/>
                        </a:prstGeom>
                      </c15:spPr>
                    </c:ext>
                  </c:extLst>
                </c:dLbls>
                <c:cat>
                  <c:strRef>
                    <c:extLst>
                      <c:ext uri="{02D57815-91ED-43cb-92C2-25804820EDAC}">
                        <c15:formulaRef>
                          <c15:sqref>'Regional Analysis'!$A$2:$A$22</c15:sqref>
                        </c15:formulaRef>
                      </c:ext>
                    </c:extLst>
                    <c:strCache>
                      <c:ptCount val="19"/>
                      <c:pt idx="0">
                        <c:v>Bahrian </c:v>
                      </c:pt>
                      <c:pt idx="1">
                        <c:v>Cyprus </c:v>
                      </c:pt>
                      <c:pt idx="2">
                        <c:v>Egypt </c:v>
                      </c:pt>
                      <c:pt idx="3">
                        <c:v>Iran</c:v>
                      </c:pt>
                      <c:pt idx="4">
                        <c:v>Iraq </c:v>
                      </c:pt>
                      <c:pt idx="5">
                        <c:v>Israel </c:v>
                      </c:pt>
                      <c:pt idx="6">
                        <c:v>Jordan </c:v>
                      </c:pt>
                      <c:pt idx="7">
                        <c:v>Kuwait</c:v>
                      </c:pt>
                      <c:pt idx="8">
                        <c:v>Lebanon </c:v>
                      </c:pt>
                      <c:pt idx="9">
                        <c:v>Oman</c:v>
                      </c:pt>
                      <c:pt idx="10">
                        <c:v>Palestine</c:v>
                      </c:pt>
                      <c:pt idx="11">
                        <c:v>Qatar</c:v>
                      </c:pt>
                      <c:pt idx="12">
                        <c:v>Syria </c:v>
                      </c:pt>
                      <c:pt idx="13">
                        <c:v>Turkey </c:v>
                      </c:pt>
                      <c:pt idx="14">
                        <c:v>Yemen </c:v>
                      </c:pt>
                      <c:pt idx="15">
                        <c:v>Algeria</c:v>
                      </c:pt>
                      <c:pt idx="16">
                        <c:v>Morocco </c:v>
                      </c:pt>
                      <c:pt idx="17">
                        <c:v>Tunisia </c:v>
                      </c:pt>
                      <c:pt idx="18">
                        <c:v>Libya </c:v>
                      </c:pt>
                    </c:strCache>
                  </c:strRef>
                </c:cat>
                <c:val>
                  <c:numRef>
                    <c:extLst>
                      <c:ext uri="{02D57815-91ED-43cb-92C2-25804820EDAC}">
                        <c15:formulaRef>
                          <c15:sqref>'Regional Analysis'!$B$2:$B$22</c15:sqref>
                        </c15:formulaRef>
                      </c:ext>
                    </c:extLst>
                    <c:numCache>
                      <c:formatCode>General</c:formatCode>
                      <c:ptCount val="19"/>
                      <c:pt idx="0">
                        <c:v>12</c:v>
                      </c:pt>
                      <c:pt idx="1">
                        <c:v>6</c:v>
                      </c:pt>
                      <c:pt idx="2">
                        <c:v>39</c:v>
                      </c:pt>
                      <c:pt idx="3">
                        <c:v>67</c:v>
                      </c:pt>
                      <c:pt idx="4">
                        <c:v>31</c:v>
                      </c:pt>
                      <c:pt idx="5">
                        <c:v>67</c:v>
                      </c:pt>
                      <c:pt idx="6">
                        <c:v>26</c:v>
                      </c:pt>
                      <c:pt idx="7">
                        <c:v>15</c:v>
                      </c:pt>
                      <c:pt idx="8">
                        <c:v>27</c:v>
                      </c:pt>
                      <c:pt idx="9">
                        <c:v>3</c:v>
                      </c:pt>
                      <c:pt idx="10">
                        <c:v>34</c:v>
                      </c:pt>
                      <c:pt idx="11">
                        <c:v>14</c:v>
                      </c:pt>
                      <c:pt idx="12">
                        <c:v>10</c:v>
                      </c:pt>
                      <c:pt idx="13">
                        <c:v>46</c:v>
                      </c:pt>
                      <c:pt idx="14">
                        <c:v>27</c:v>
                      </c:pt>
                      <c:pt idx="15">
                        <c:v>9</c:v>
                      </c:pt>
                      <c:pt idx="16">
                        <c:v>15</c:v>
                      </c:pt>
                      <c:pt idx="17">
                        <c:v>20</c:v>
                      </c:pt>
                      <c:pt idx="18">
                        <c:v>2</c:v>
                      </c:pt>
                    </c:numCache>
                  </c:numRef>
                </c:val>
                <c:extLst>
                  <c:ext xmlns:c16="http://schemas.microsoft.com/office/drawing/2014/chart" uri="{C3380CC4-5D6E-409C-BE32-E72D297353CC}">
                    <c16:uniqueId val="{00000000-1E80-48CD-AF24-FF33CF619408}"/>
                  </c:ext>
                </c:extLst>
              </c15:ser>
            </c15:filteredPieSeries>
            <c15:filteredPieSeries>
              <c15:ser>
                <c:idx val="1"/>
                <c:order val="1"/>
                <c:tx>
                  <c:strRef>
                    <c:extLst xmlns:c15="http://schemas.microsoft.com/office/drawing/2012/chart">
                      <c:ext xmlns:c15="http://schemas.microsoft.com/office/drawing/2012/chart" uri="{02D57815-91ED-43cb-92C2-25804820EDAC}">
                        <c15:formulaRef>
                          <c15:sqref>'Regional Analysis'!$C$1</c15:sqref>
                        </c15:formulaRef>
                      </c:ext>
                    </c:extLst>
                    <c:strCache>
                      <c:ptCount val="1"/>
                      <c:pt idx="0">
                        <c:v>Inactive Think Tanks </c:v>
                      </c:pt>
                    </c:strCache>
                  </c:strRef>
                </c:tx>
                <c:dPt>
                  <c:idx val="0"/>
                  <c:bubble3D val="0"/>
                  <c:spPr>
                    <a:solidFill>
                      <a:schemeClr val="accent1"/>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2E-1E80-48CD-AF24-FF33CF619408}"/>
                    </c:ext>
                  </c:extLst>
                </c:dPt>
                <c:dPt>
                  <c:idx val="1"/>
                  <c:bubble3D val="0"/>
                  <c:spPr>
                    <a:solidFill>
                      <a:schemeClr val="accent2"/>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2F-1E80-48CD-AF24-FF33CF619408}"/>
                    </c:ext>
                  </c:extLst>
                </c:dPt>
                <c:dPt>
                  <c:idx val="2"/>
                  <c:bubble3D val="0"/>
                  <c:spPr>
                    <a:solidFill>
                      <a:schemeClr val="accent3"/>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0-1E80-48CD-AF24-FF33CF619408}"/>
                    </c:ext>
                  </c:extLst>
                </c:dPt>
                <c:dPt>
                  <c:idx val="3"/>
                  <c:bubble3D val="0"/>
                  <c:spPr>
                    <a:solidFill>
                      <a:schemeClr val="accent4"/>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1-1E80-48CD-AF24-FF33CF619408}"/>
                    </c:ext>
                  </c:extLst>
                </c:dPt>
                <c:dPt>
                  <c:idx val="4"/>
                  <c:bubble3D val="0"/>
                  <c:spPr>
                    <a:solidFill>
                      <a:schemeClr val="accent5"/>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2-1E80-48CD-AF24-FF33CF619408}"/>
                    </c:ext>
                  </c:extLst>
                </c:dPt>
                <c:dPt>
                  <c:idx val="5"/>
                  <c:bubble3D val="0"/>
                  <c:spPr>
                    <a:solidFill>
                      <a:schemeClr val="accent6"/>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3-1E80-48CD-AF24-FF33CF619408}"/>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4-1E80-48CD-AF24-FF33CF619408}"/>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5-1E80-48CD-AF24-FF33CF619408}"/>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6-1E80-48CD-AF24-FF33CF619408}"/>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7-1E80-48CD-AF24-FF33CF619408}"/>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8-1E80-48CD-AF24-FF33CF619408}"/>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9-1E80-48CD-AF24-FF33CF619408}"/>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B-1E80-48CD-AF24-FF33CF619408}"/>
                    </c:ext>
                  </c:extLst>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C-1E80-48CD-AF24-FF33CF619408}"/>
                    </c:ext>
                  </c:extLst>
                </c:dPt>
                <c:dPt>
                  <c:idx val="14"/>
                  <c:bubble3D val="0"/>
                  <c:spPr>
                    <a:solidFill>
                      <a:schemeClr val="accent3">
                        <a:lumMod val="80000"/>
                        <a:lumOff val="2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E-1E80-48CD-AF24-FF33CF619408}"/>
                    </c:ext>
                  </c:extLst>
                </c:dPt>
                <c:dPt>
                  <c:idx val="15"/>
                  <c:bubble3D val="0"/>
                  <c:spPr>
                    <a:solidFill>
                      <a:schemeClr val="accent4">
                        <a:lumMod val="80000"/>
                        <a:lumOff val="2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F-1E80-48CD-AF24-FF33CF619408}"/>
                    </c:ext>
                  </c:extLst>
                </c:dPt>
                <c:dPt>
                  <c:idx val="16"/>
                  <c:bubble3D val="0"/>
                  <c:spPr>
                    <a:solidFill>
                      <a:schemeClr val="accent5">
                        <a:lumMod val="80000"/>
                        <a:lumOff val="2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0-1E80-48CD-AF24-FF33CF619408}"/>
                    </c:ext>
                  </c:extLst>
                </c:dPt>
                <c:dPt>
                  <c:idx val="17"/>
                  <c:bubble3D val="0"/>
                  <c:spPr>
                    <a:solidFill>
                      <a:schemeClr val="accent6">
                        <a:lumMod val="80000"/>
                        <a:lumOff val="2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1-1E80-48CD-AF24-FF33CF619408}"/>
                    </c:ext>
                  </c:extLst>
                </c:dPt>
                <c:dPt>
                  <c:idx val="18"/>
                  <c:bubble3D val="0"/>
                  <c:spPr>
                    <a:solidFill>
                      <a:schemeClr val="accent1">
                        <a:lumMod val="8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2-1E80-48CD-AF24-FF33CF619408}"/>
                    </c:ext>
                  </c:extLst>
                </c:dPt>
                <c:dLbls>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2E-1E80-48CD-AF24-FF33CF619408}"/>
                      </c:ext>
                    </c:extLst>
                  </c:dLbl>
                  <c:dLbl>
                    <c:idx val="1"/>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2F-1E80-48CD-AF24-FF33CF619408}"/>
                      </c:ext>
                    </c:extLst>
                  </c:dLbl>
                  <c:dLbl>
                    <c:idx val="2"/>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0-1E80-48CD-AF24-FF33CF619408}"/>
                      </c:ext>
                    </c:extLst>
                  </c:dLbl>
                  <c:dLbl>
                    <c:idx val="3"/>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1-1E80-48CD-AF24-FF33CF619408}"/>
                      </c:ext>
                    </c:extLst>
                  </c:dLbl>
                  <c:dLbl>
                    <c:idx val="4"/>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2-1E80-48CD-AF24-FF33CF619408}"/>
                      </c:ext>
                    </c:extLst>
                  </c:dLbl>
                  <c:dLbl>
                    <c:idx val="5"/>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3-1E80-48CD-AF24-FF33CF619408}"/>
                      </c:ext>
                    </c:extLst>
                  </c:dLbl>
                  <c:dLbl>
                    <c:idx val="6"/>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4-1E80-48CD-AF24-FF33CF619408}"/>
                      </c:ext>
                    </c:extLst>
                  </c:dLbl>
                  <c:dLbl>
                    <c:idx val="7"/>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5-1E80-48CD-AF24-FF33CF619408}"/>
                      </c:ext>
                    </c:extLst>
                  </c:dLbl>
                  <c:dLbl>
                    <c:idx val="8"/>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6-1E80-48CD-AF24-FF33CF619408}"/>
                      </c:ext>
                    </c:extLst>
                  </c:dLbl>
                  <c:dLbl>
                    <c:idx val="9"/>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7-1E80-48CD-AF24-FF33CF619408}"/>
                      </c:ext>
                    </c:extLst>
                  </c:dLbl>
                  <c:dLbl>
                    <c:idx val="1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8-1E80-48CD-AF24-FF33CF619408}"/>
                      </c:ext>
                    </c:extLst>
                  </c:dLbl>
                  <c:dLbl>
                    <c:idx val="11"/>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9-1E80-48CD-AF24-FF33CF619408}"/>
                      </c:ext>
                    </c:extLst>
                  </c:dLbl>
                  <c:dLbl>
                    <c:idx val="12"/>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B-1E80-48CD-AF24-FF33CF619408}"/>
                      </c:ext>
                    </c:extLst>
                  </c:dLbl>
                  <c:dLbl>
                    <c:idx val="13"/>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C-1E80-48CD-AF24-FF33CF619408}"/>
                      </c:ext>
                    </c:extLst>
                  </c:dLbl>
                  <c:dLbl>
                    <c:idx val="14"/>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E-1E80-48CD-AF24-FF33CF619408}"/>
                      </c:ext>
                    </c:extLst>
                  </c:dLbl>
                  <c:dLbl>
                    <c:idx val="15"/>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3F-1E80-48CD-AF24-FF33CF619408}"/>
                      </c:ext>
                    </c:extLst>
                  </c:dLbl>
                  <c:dLbl>
                    <c:idx val="16"/>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lumMod val="8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0-1E80-48CD-AF24-FF33CF619408}"/>
                      </c:ext>
                    </c:extLst>
                  </c:dLbl>
                  <c:dLbl>
                    <c:idx val="17"/>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8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1-1E80-48CD-AF24-FF33CF619408}"/>
                      </c:ext>
                    </c:extLst>
                  </c:dLbl>
                  <c:dLbl>
                    <c:idx val="18"/>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lumMod val="8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2-1E80-48CD-AF24-FF33CF619408}"/>
                      </c:ext>
                    </c:extLst>
                  </c:dLbl>
                  <c:spPr>
                    <a:solidFill>
                      <a:sysClr val="window" lastClr="FFFFFF"/>
                    </a:solidFill>
                    <a:ln>
                      <a:solidFill>
                        <a:srgbClr val="ED7D31"/>
                      </a:solidFill>
                    </a:ln>
                    <a:effectLst/>
                  </c:spPr>
                  <c:dLblPos val="outEnd"/>
                  <c:showLegendKey val="0"/>
                  <c:showVal val="0"/>
                  <c:showCatName val="1"/>
                  <c:showSerName val="0"/>
                  <c:showPercent val="1"/>
                  <c:showBubbleSize val="0"/>
                  <c:showLeaderLines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Lst>
                </c:dLbls>
                <c:cat>
                  <c:strRef>
                    <c:extLst xmlns:c15="http://schemas.microsoft.com/office/drawing/2012/chart">
                      <c:ext xmlns:c15="http://schemas.microsoft.com/office/drawing/2012/chart" uri="{02D57815-91ED-43cb-92C2-25804820EDAC}">
                        <c15:formulaRef>
                          <c15:sqref>'Regional Analysis'!$A$2:$A$22</c15:sqref>
                        </c15:formulaRef>
                      </c:ext>
                    </c:extLst>
                    <c:strCache>
                      <c:ptCount val="19"/>
                      <c:pt idx="0">
                        <c:v>Bahrian </c:v>
                      </c:pt>
                      <c:pt idx="1">
                        <c:v>Cyprus </c:v>
                      </c:pt>
                      <c:pt idx="2">
                        <c:v>Egypt </c:v>
                      </c:pt>
                      <c:pt idx="3">
                        <c:v>Iran</c:v>
                      </c:pt>
                      <c:pt idx="4">
                        <c:v>Iraq </c:v>
                      </c:pt>
                      <c:pt idx="5">
                        <c:v>Israel </c:v>
                      </c:pt>
                      <c:pt idx="6">
                        <c:v>Jordan </c:v>
                      </c:pt>
                      <c:pt idx="7">
                        <c:v>Kuwait</c:v>
                      </c:pt>
                      <c:pt idx="8">
                        <c:v>Lebanon </c:v>
                      </c:pt>
                      <c:pt idx="9">
                        <c:v>Oman</c:v>
                      </c:pt>
                      <c:pt idx="10">
                        <c:v>Palestine</c:v>
                      </c:pt>
                      <c:pt idx="11">
                        <c:v>Qatar</c:v>
                      </c:pt>
                      <c:pt idx="12">
                        <c:v>Syria </c:v>
                      </c:pt>
                      <c:pt idx="13">
                        <c:v>Turkey </c:v>
                      </c:pt>
                      <c:pt idx="14">
                        <c:v>Yemen </c:v>
                      </c:pt>
                      <c:pt idx="15">
                        <c:v>Algeria</c:v>
                      </c:pt>
                      <c:pt idx="16">
                        <c:v>Morocco </c:v>
                      </c:pt>
                      <c:pt idx="17">
                        <c:v>Tunisia </c:v>
                      </c:pt>
                      <c:pt idx="18">
                        <c:v>Libya </c:v>
                      </c:pt>
                    </c:strCache>
                  </c:strRef>
                </c:cat>
                <c:val>
                  <c:numRef>
                    <c:extLst xmlns:c15="http://schemas.microsoft.com/office/drawing/2012/chart">
                      <c:ext xmlns:c15="http://schemas.microsoft.com/office/drawing/2012/chart" uri="{02D57815-91ED-43cb-92C2-25804820EDAC}">
                        <c15:formulaRef>
                          <c15:sqref>'Regional Analysis'!$C$2:$C$22</c15:sqref>
                        </c15:formulaRef>
                      </c:ext>
                    </c:extLst>
                    <c:numCache>
                      <c:formatCode>General</c:formatCode>
                      <c:ptCount val="19"/>
                      <c:pt idx="0">
                        <c:v>1</c:v>
                      </c:pt>
                      <c:pt idx="1">
                        <c:v>1</c:v>
                      </c:pt>
                      <c:pt idx="2">
                        <c:v>7</c:v>
                      </c:pt>
                      <c:pt idx="3">
                        <c:v>8</c:v>
                      </c:pt>
                      <c:pt idx="4">
                        <c:v>7</c:v>
                      </c:pt>
                      <c:pt idx="5">
                        <c:v>4</c:v>
                      </c:pt>
                      <c:pt idx="6">
                        <c:v>4</c:v>
                      </c:pt>
                      <c:pt idx="7">
                        <c:v>1</c:v>
                      </c:pt>
                      <c:pt idx="8">
                        <c:v>0</c:v>
                      </c:pt>
                      <c:pt idx="9">
                        <c:v>0</c:v>
                      </c:pt>
                      <c:pt idx="10">
                        <c:v>6</c:v>
                      </c:pt>
                      <c:pt idx="11">
                        <c:v>1</c:v>
                      </c:pt>
                      <c:pt idx="12">
                        <c:v>2</c:v>
                      </c:pt>
                      <c:pt idx="13">
                        <c:v>3</c:v>
                      </c:pt>
                      <c:pt idx="14">
                        <c:v>7</c:v>
                      </c:pt>
                      <c:pt idx="15">
                        <c:v>3</c:v>
                      </c:pt>
                      <c:pt idx="16">
                        <c:v>3</c:v>
                      </c:pt>
                      <c:pt idx="17">
                        <c:v>6</c:v>
                      </c:pt>
                      <c:pt idx="18">
                        <c:v>2</c:v>
                      </c:pt>
                    </c:numCache>
                  </c:numRef>
                </c:val>
                <c:extLst xmlns:c15="http://schemas.microsoft.com/office/drawing/2012/chart">
                  <c:ext xmlns:c16="http://schemas.microsoft.com/office/drawing/2014/chart" uri="{C3380CC4-5D6E-409C-BE32-E72D297353CC}">
                    <c16:uniqueId val="{00000001-1E80-48CD-AF24-FF33CF619408}"/>
                  </c:ext>
                </c:extLst>
              </c15:ser>
            </c15:filteredPieSeries>
            <c15:filteredPieSeries>
              <c15:ser>
                <c:idx val="2"/>
                <c:order val="2"/>
                <c:tx>
                  <c:strRef>
                    <c:extLst xmlns:c15="http://schemas.microsoft.com/office/drawing/2012/chart">
                      <c:ext xmlns:c15="http://schemas.microsoft.com/office/drawing/2012/chart" uri="{02D57815-91ED-43cb-92C2-25804820EDAC}">
                        <c15:formulaRef>
                          <c15:sqref>'Regional Analysis'!$D$1</c15:sqref>
                        </c15:formulaRef>
                      </c:ext>
                    </c:extLst>
                    <c:strCache>
                      <c:ptCount val="1"/>
                      <c:pt idx="0">
                        <c:v>Percentage of  Inactive Think Tanks </c:v>
                      </c:pt>
                    </c:strCache>
                  </c:strRef>
                </c:tx>
                <c:dPt>
                  <c:idx val="0"/>
                  <c:bubble3D val="0"/>
                  <c:spPr>
                    <a:solidFill>
                      <a:schemeClr val="accent1"/>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3-1E80-48CD-AF24-FF33CF619408}"/>
                    </c:ext>
                  </c:extLst>
                </c:dPt>
                <c:dPt>
                  <c:idx val="1"/>
                  <c:bubble3D val="0"/>
                  <c:spPr>
                    <a:solidFill>
                      <a:schemeClr val="accent2"/>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4-1E80-48CD-AF24-FF33CF619408}"/>
                    </c:ext>
                  </c:extLst>
                </c:dPt>
                <c:dPt>
                  <c:idx val="2"/>
                  <c:bubble3D val="0"/>
                  <c:spPr>
                    <a:solidFill>
                      <a:schemeClr val="accent3"/>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5-1E80-48CD-AF24-FF33CF619408}"/>
                    </c:ext>
                  </c:extLst>
                </c:dPt>
                <c:dPt>
                  <c:idx val="3"/>
                  <c:bubble3D val="0"/>
                  <c:spPr>
                    <a:solidFill>
                      <a:schemeClr val="accent4"/>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6-1E80-48CD-AF24-FF33CF619408}"/>
                    </c:ext>
                  </c:extLst>
                </c:dPt>
                <c:dPt>
                  <c:idx val="4"/>
                  <c:bubble3D val="0"/>
                  <c:spPr>
                    <a:solidFill>
                      <a:schemeClr val="accent5"/>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7-1E80-48CD-AF24-FF33CF619408}"/>
                    </c:ext>
                  </c:extLst>
                </c:dPt>
                <c:dPt>
                  <c:idx val="5"/>
                  <c:bubble3D val="0"/>
                  <c:spPr>
                    <a:solidFill>
                      <a:schemeClr val="accent6"/>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8-1E80-48CD-AF24-FF33CF619408}"/>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9-1E80-48CD-AF24-FF33CF619408}"/>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A-1E80-48CD-AF24-FF33CF619408}"/>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B-1E80-48CD-AF24-FF33CF619408}"/>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C-1E80-48CD-AF24-FF33CF619408}"/>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D-1E80-48CD-AF24-FF33CF619408}"/>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4E-1E80-48CD-AF24-FF33CF619408}"/>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50-1E80-48CD-AF24-FF33CF619408}"/>
                    </c:ext>
                  </c:extLst>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51-1E80-48CD-AF24-FF33CF619408}"/>
                    </c:ext>
                  </c:extLst>
                </c:dPt>
                <c:dPt>
                  <c:idx val="14"/>
                  <c:bubble3D val="0"/>
                  <c:spPr>
                    <a:solidFill>
                      <a:schemeClr val="accent3">
                        <a:lumMod val="80000"/>
                        <a:lumOff val="2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53-1E80-48CD-AF24-FF33CF619408}"/>
                    </c:ext>
                  </c:extLst>
                </c:dPt>
                <c:dPt>
                  <c:idx val="15"/>
                  <c:bubble3D val="0"/>
                  <c:spPr>
                    <a:solidFill>
                      <a:schemeClr val="accent4">
                        <a:lumMod val="80000"/>
                        <a:lumOff val="2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54-1E80-48CD-AF24-FF33CF619408}"/>
                    </c:ext>
                  </c:extLst>
                </c:dPt>
                <c:dPt>
                  <c:idx val="16"/>
                  <c:bubble3D val="0"/>
                  <c:spPr>
                    <a:solidFill>
                      <a:schemeClr val="accent5">
                        <a:lumMod val="80000"/>
                        <a:lumOff val="2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55-1E80-48CD-AF24-FF33CF619408}"/>
                    </c:ext>
                  </c:extLst>
                </c:dPt>
                <c:dPt>
                  <c:idx val="17"/>
                  <c:bubble3D val="0"/>
                  <c:spPr>
                    <a:solidFill>
                      <a:schemeClr val="accent6">
                        <a:lumMod val="80000"/>
                        <a:lumOff val="2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56-1E80-48CD-AF24-FF33CF619408}"/>
                    </c:ext>
                  </c:extLst>
                </c:dPt>
                <c:dPt>
                  <c:idx val="18"/>
                  <c:bubble3D val="0"/>
                  <c:spPr>
                    <a:solidFill>
                      <a:schemeClr val="accent1">
                        <a:lumMod val="80000"/>
                      </a:schemeClr>
                    </a:solidFill>
                    <a:ln>
                      <a:noFill/>
                    </a:ln>
                    <a:effectLst>
                      <a:outerShdw blurRad="635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57-1E80-48CD-AF24-FF33CF619408}"/>
                    </c:ext>
                  </c:extLst>
                </c:dPt>
                <c:dLbls>
                  <c:dLbl>
                    <c:idx val="0"/>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3-1E80-48CD-AF24-FF33CF619408}"/>
                      </c:ext>
                    </c:extLst>
                  </c:dLbl>
                  <c:dLbl>
                    <c:idx val="1"/>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4-1E80-48CD-AF24-FF33CF619408}"/>
                      </c:ext>
                    </c:extLst>
                  </c:dLbl>
                  <c:dLbl>
                    <c:idx val="2"/>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5-1E80-48CD-AF24-FF33CF619408}"/>
                      </c:ext>
                    </c:extLst>
                  </c:dLbl>
                  <c:dLbl>
                    <c:idx val="3"/>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6-1E80-48CD-AF24-FF33CF619408}"/>
                      </c:ext>
                    </c:extLst>
                  </c:dLbl>
                  <c:dLbl>
                    <c:idx val="4"/>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7-1E80-48CD-AF24-FF33CF619408}"/>
                      </c:ext>
                    </c:extLst>
                  </c:dLbl>
                  <c:dLbl>
                    <c:idx val="5"/>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8-1E80-48CD-AF24-FF33CF619408}"/>
                      </c:ext>
                    </c:extLst>
                  </c:dLbl>
                  <c:dLbl>
                    <c:idx val="6"/>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9-1E80-48CD-AF24-FF33CF619408}"/>
                      </c:ext>
                    </c:extLst>
                  </c:dLbl>
                  <c:dLbl>
                    <c:idx val="7"/>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A-1E80-48CD-AF24-FF33CF619408}"/>
                      </c:ext>
                    </c:extLst>
                  </c:dLbl>
                  <c:dLbl>
                    <c:idx val="8"/>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B-1E80-48CD-AF24-FF33CF619408}"/>
                      </c:ext>
                    </c:extLst>
                  </c:dLbl>
                  <c:dLbl>
                    <c:idx val="9"/>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C-1E80-48CD-AF24-FF33CF619408}"/>
                      </c:ext>
                    </c:extLst>
                  </c:dLbl>
                  <c:dLbl>
                    <c:idx val="10"/>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D-1E80-48CD-AF24-FF33CF619408}"/>
                      </c:ext>
                    </c:extLst>
                  </c:dLbl>
                  <c:dLbl>
                    <c:idx val="11"/>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4E-1E80-48CD-AF24-FF33CF619408}"/>
                      </c:ext>
                    </c:extLst>
                  </c:dLbl>
                  <c:dLbl>
                    <c:idx val="12"/>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50-1E80-48CD-AF24-FF33CF619408}"/>
                      </c:ext>
                    </c:extLst>
                  </c:dLbl>
                  <c:dLbl>
                    <c:idx val="13"/>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51-1E80-48CD-AF24-FF33CF619408}"/>
                      </c:ext>
                    </c:extLst>
                  </c:dLbl>
                  <c:dLbl>
                    <c:idx val="14"/>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53-1E80-48CD-AF24-FF33CF619408}"/>
                      </c:ext>
                    </c:extLst>
                  </c:dLbl>
                  <c:dLbl>
                    <c:idx val="15"/>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54-1E80-48CD-AF24-FF33CF619408}"/>
                      </c:ext>
                    </c:extLst>
                  </c:dLbl>
                  <c:dLbl>
                    <c:idx val="16"/>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lumMod val="8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55-1E80-48CD-AF24-FF33CF619408}"/>
                      </c:ext>
                    </c:extLst>
                  </c:dLbl>
                  <c:dLbl>
                    <c:idx val="17"/>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8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56-1E80-48CD-AF24-FF33CF619408}"/>
                      </c:ext>
                    </c:extLst>
                  </c:dLbl>
                  <c:dLbl>
                    <c:idx val="18"/>
                    <c:spPr>
                      <a:solidFill>
                        <a:sysClr val="window" lastClr="FFFFFF"/>
                      </a:solidFill>
                      <a:ln>
                        <a:solidFill>
                          <a:srgbClr val="A5A5A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lumMod val="80000"/>
                              </a:schemeClr>
                            </a:solidFill>
                            <a:latin typeface="+mn-lt"/>
                            <a:ea typeface="+mn-ea"/>
                            <a:cs typeface="+mn-cs"/>
                          </a:defRPr>
                        </a:pPr>
                        <a:endParaRPr lang="en-US"/>
                      </a:p>
                    </c:txPr>
                    <c:dLblPos val="outEnd"/>
                    <c:showLegendKey val="0"/>
                    <c:showVal val="0"/>
                    <c:showCatName val="1"/>
                    <c:showSerName val="0"/>
                    <c:showPercent val="1"/>
                    <c:showBubbleSize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57-1E80-48CD-AF24-FF33CF619408}"/>
                      </c:ext>
                    </c:extLst>
                  </c:dLbl>
                  <c:spPr>
                    <a:solidFill>
                      <a:sysClr val="window" lastClr="FFFFFF"/>
                    </a:solidFill>
                    <a:ln>
                      <a:solidFill>
                        <a:srgbClr val="A5A5A5"/>
                      </a:solidFill>
                    </a:ln>
                    <a:effectLst/>
                  </c:spPr>
                  <c:dLblPos val="outEnd"/>
                  <c:showLegendKey val="0"/>
                  <c:showVal val="0"/>
                  <c:showCatName val="1"/>
                  <c:showSerName val="0"/>
                  <c:showPercent val="1"/>
                  <c:showBubbleSize val="0"/>
                  <c:showLeaderLines val="0"/>
                  <c:extLst xmlns:c15="http://schemas.microsoft.com/office/drawing/2012/chart">
                    <c:ext xmlns:c15="http://schemas.microsoft.com/office/drawing/2012/chart" uri="{CE6537A1-D6FC-4f65-9D91-7224C49458BB}">
                      <c15:spPr xmlns:c15="http://schemas.microsoft.com/office/drawing/2012/chart">
                        <a:prstGeom prst="wedgeRectCallout">
                          <a:avLst/>
                        </a:prstGeom>
                      </c15:spPr>
                    </c:ext>
                  </c:extLst>
                </c:dLbls>
                <c:cat>
                  <c:strRef>
                    <c:extLst xmlns:c15="http://schemas.microsoft.com/office/drawing/2012/chart">
                      <c:ext xmlns:c15="http://schemas.microsoft.com/office/drawing/2012/chart" uri="{02D57815-91ED-43cb-92C2-25804820EDAC}">
                        <c15:formulaRef>
                          <c15:sqref>'Regional Analysis'!$A$2:$A$22</c15:sqref>
                        </c15:formulaRef>
                      </c:ext>
                    </c:extLst>
                    <c:strCache>
                      <c:ptCount val="19"/>
                      <c:pt idx="0">
                        <c:v>Bahrian </c:v>
                      </c:pt>
                      <c:pt idx="1">
                        <c:v>Cyprus </c:v>
                      </c:pt>
                      <c:pt idx="2">
                        <c:v>Egypt </c:v>
                      </c:pt>
                      <c:pt idx="3">
                        <c:v>Iran</c:v>
                      </c:pt>
                      <c:pt idx="4">
                        <c:v>Iraq </c:v>
                      </c:pt>
                      <c:pt idx="5">
                        <c:v>Israel </c:v>
                      </c:pt>
                      <c:pt idx="6">
                        <c:v>Jordan </c:v>
                      </c:pt>
                      <c:pt idx="7">
                        <c:v>Kuwait</c:v>
                      </c:pt>
                      <c:pt idx="8">
                        <c:v>Lebanon </c:v>
                      </c:pt>
                      <c:pt idx="9">
                        <c:v>Oman</c:v>
                      </c:pt>
                      <c:pt idx="10">
                        <c:v>Palestine</c:v>
                      </c:pt>
                      <c:pt idx="11">
                        <c:v>Qatar</c:v>
                      </c:pt>
                      <c:pt idx="12">
                        <c:v>Syria </c:v>
                      </c:pt>
                      <c:pt idx="13">
                        <c:v>Turkey </c:v>
                      </c:pt>
                      <c:pt idx="14">
                        <c:v>Yemen </c:v>
                      </c:pt>
                      <c:pt idx="15">
                        <c:v>Algeria</c:v>
                      </c:pt>
                      <c:pt idx="16">
                        <c:v>Morocco </c:v>
                      </c:pt>
                      <c:pt idx="17">
                        <c:v>Tunisia </c:v>
                      </c:pt>
                      <c:pt idx="18">
                        <c:v>Libya </c:v>
                      </c:pt>
                    </c:strCache>
                  </c:strRef>
                </c:cat>
                <c:val>
                  <c:numRef>
                    <c:extLst xmlns:c15="http://schemas.microsoft.com/office/drawing/2012/chart">
                      <c:ext xmlns:c15="http://schemas.microsoft.com/office/drawing/2012/chart" uri="{02D57815-91ED-43cb-92C2-25804820EDAC}">
                        <c15:formulaRef>
                          <c15:sqref>'Regional Analysis'!$D$2:$D$22</c15:sqref>
                        </c15:formulaRef>
                      </c:ext>
                    </c:extLst>
                    <c:numCache>
                      <c:formatCode>0.00%</c:formatCode>
                      <c:ptCount val="19"/>
                      <c:pt idx="0">
                        <c:v>8.3000000000000004E-2</c:v>
                      </c:pt>
                      <c:pt idx="1">
                        <c:v>0.16700000000000001</c:v>
                      </c:pt>
                      <c:pt idx="2">
                        <c:v>0.17899999999999999</c:v>
                      </c:pt>
                      <c:pt idx="3">
                        <c:v>0.11899999999999999</c:v>
                      </c:pt>
                      <c:pt idx="4">
                        <c:v>0.22600000000000001</c:v>
                      </c:pt>
                      <c:pt idx="5">
                        <c:v>0.06</c:v>
                      </c:pt>
                      <c:pt idx="6">
                        <c:v>0.154</c:v>
                      </c:pt>
                      <c:pt idx="7">
                        <c:v>6.7000000000000004E-2</c:v>
                      </c:pt>
                      <c:pt idx="8" formatCode="0%">
                        <c:v>0</c:v>
                      </c:pt>
                      <c:pt idx="9" formatCode="0%">
                        <c:v>0</c:v>
                      </c:pt>
                      <c:pt idx="10">
                        <c:v>0.17599999999999999</c:v>
                      </c:pt>
                      <c:pt idx="11">
                        <c:v>7.0999999999999994E-2</c:v>
                      </c:pt>
                      <c:pt idx="12" formatCode="0%">
                        <c:v>0.2</c:v>
                      </c:pt>
                      <c:pt idx="13">
                        <c:v>6.5000000000000002E-2</c:v>
                      </c:pt>
                      <c:pt idx="14" formatCode="0%">
                        <c:v>0.26</c:v>
                      </c:pt>
                      <c:pt idx="15">
                        <c:v>0.33300000000000002</c:v>
                      </c:pt>
                      <c:pt idx="16" formatCode="0%">
                        <c:v>0.2</c:v>
                      </c:pt>
                      <c:pt idx="17" formatCode="0%">
                        <c:v>0.3</c:v>
                      </c:pt>
                      <c:pt idx="18" formatCode="0%">
                        <c:v>1</c:v>
                      </c:pt>
                    </c:numCache>
                  </c:numRef>
                </c:val>
                <c:extLst xmlns:c15="http://schemas.microsoft.com/office/drawing/2012/chart">
                  <c:ext xmlns:c16="http://schemas.microsoft.com/office/drawing/2014/chart" uri="{C3380CC4-5D6E-409C-BE32-E72D297353CC}">
                    <c16:uniqueId val="{00000002-1E80-48CD-AF24-FF33CF619408}"/>
                  </c:ext>
                </c:extLst>
              </c15:ser>
            </c15:filteredPieSeries>
          </c:ext>
        </c:extLst>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rgbClr val="000000"/>
                </a:solidFill>
                <a:latin typeface="Book Antiqua"/>
                <a:ea typeface="+mn-ea"/>
                <a:cs typeface="Book Antiqua"/>
              </a:defRPr>
            </a:pPr>
            <a:r>
              <a:rPr lang="en-US" sz="1400" cap="none" dirty="0">
                <a:solidFill>
                  <a:srgbClr val="000000"/>
                </a:solidFill>
                <a:latin typeface="Book Antiqua"/>
                <a:cs typeface="Book Antiqua"/>
              </a:rPr>
              <a:t>Distribution of Think Tanks in North Africa by Area of Research</a:t>
            </a:r>
          </a:p>
        </c:rich>
      </c:tx>
      <c:layout>
        <c:manualLayout>
          <c:xMode val="edge"/>
          <c:yMode val="edge"/>
          <c:x val="0.103487187456831"/>
          <c:y val="0"/>
        </c:manualLayout>
      </c:layout>
      <c:overlay val="0"/>
      <c:spPr>
        <a:noFill/>
        <a:ln>
          <a:noFill/>
        </a:ln>
        <a:effectLst/>
      </c:spPr>
    </c:title>
    <c:autoTitleDeleted val="0"/>
    <c:plotArea>
      <c:layout>
        <c:manualLayout>
          <c:layoutTarget val="inner"/>
          <c:xMode val="edge"/>
          <c:yMode val="edge"/>
          <c:x val="0.28291710024280298"/>
          <c:y val="0.246980255516841"/>
          <c:w val="0.43590010405827301"/>
          <c:h val="0.72979094076655004"/>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5198-41CC-84F4-2F8096E44313}"/>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5198-41CC-84F4-2F8096E44313}"/>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5198-41CC-84F4-2F8096E44313}"/>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5198-41CC-84F4-2F8096E44313}"/>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5198-41CC-84F4-2F8096E44313}"/>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5198-41CC-84F4-2F8096E44313}"/>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5198-41CC-84F4-2F8096E44313}"/>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5198-41CC-84F4-2F8096E44313}"/>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5198-41CC-84F4-2F8096E44313}"/>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5198-41CC-84F4-2F8096E44313}"/>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5-5198-41CC-84F4-2F8096E44313}"/>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7-5198-41CC-84F4-2F8096E44313}"/>
              </c:ext>
            </c:extLst>
          </c:dPt>
          <c:dLbls>
            <c:dLbl>
              <c:idx val="0"/>
              <c:delete val="1"/>
              <c:extLst>
                <c:ext xmlns:c15="http://schemas.microsoft.com/office/drawing/2012/chart" uri="{CE6537A1-D6FC-4f65-9D91-7224C49458BB}"/>
                <c:ext xmlns:c16="http://schemas.microsoft.com/office/drawing/2014/chart" uri="{C3380CC4-5D6E-409C-BE32-E72D297353CC}">
                  <c16:uniqueId val="{00000001-5198-41CC-84F4-2F8096E44313}"/>
                </c:ext>
              </c:extLst>
            </c:dLbl>
            <c:dLbl>
              <c:idx val="1"/>
              <c:layout>
                <c:manualLayout>
                  <c:x val="7.1414359495385701E-2"/>
                  <c:y val="-1.5955359843435199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2"/>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198-41CC-84F4-2F8096E44313}"/>
                </c:ext>
              </c:extLst>
            </c:dLbl>
            <c:dLbl>
              <c:idx val="2"/>
              <c:layout>
                <c:manualLayout>
                  <c:x val="8.5641142683251403E-2"/>
                  <c:y val="3.9782031922046303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3"/>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198-41CC-84F4-2F8096E44313}"/>
                </c:ext>
              </c:extLst>
            </c:dLbl>
            <c:dLbl>
              <c:idx val="3"/>
              <c:layout>
                <c:manualLayout>
                  <c:x val="1.7543859649122799E-2"/>
                  <c:y val="6.4106191210231797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4"/>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5198-41CC-84F4-2F8096E44313}"/>
                </c:ext>
              </c:extLst>
            </c:dLbl>
            <c:dLbl>
              <c:idx val="4"/>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9-5198-41CC-84F4-2F8096E44313}"/>
                </c:ext>
              </c:extLst>
            </c:dLbl>
            <c:dLbl>
              <c:idx val="5"/>
              <c:layout>
                <c:manualLayout>
                  <c:x val="8.1584122636844295E-2"/>
                  <c:y val="-2.03081601230291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6"/>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5198-41CC-84F4-2F8096E44313}"/>
                </c:ext>
              </c:extLst>
            </c:dLbl>
            <c:dLbl>
              <c:idx val="6"/>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1">
                          <a:lumMod val="60000"/>
                        </a:schemeClr>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D-5198-41CC-84F4-2F8096E44313}"/>
                </c:ext>
              </c:extLst>
            </c:dLbl>
            <c:dLbl>
              <c:idx val="7"/>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2">
                          <a:lumMod val="60000"/>
                        </a:schemeClr>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F-5198-41CC-84F4-2F8096E44313}"/>
                </c:ext>
              </c:extLst>
            </c:dLbl>
            <c:dLbl>
              <c:idx val="8"/>
              <c:layout>
                <c:manualLayout>
                  <c:x val="-2.1739130434782601E-2"/>
                  <c:y val="3.3604382223123001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3">
                          <a:lumMod val="60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5198-41CC-84F4-2F8096E44313}"/>
                </c:ext>
              </c:extLst>
            </c:dLbl>
            <c:dLbl>
              <c:idx val="9"/>
              <c:layout>
                <c:manualLayout>
                  <c:x val="-7.4982643298619894E-2"/>
                  <c:y val="1.8601995274712201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4">
                          <a:lumMod val="60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5198-41CC-84F4-2F8096E44313}"/>
                </c:ext>
              </c:extLst>
            </c:dLbl>
            <c:dLbl>
              <c:idx val="10"/>
              <c:layout>
                <c:manualLayout>
                  <c:x val="-0.109547244094488"/>
                  <c:y val="-6.1406132948281199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5">
                          <a:lumMod val="60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5-5198-41CC-84F4-2F8096E44313}"/>
                </c:ext>
              </c:extLst>
            </c:dLbl>
            <c:dLbl>
              <c:idx val="11"/>
              <c:layout>
                <c:manualLayout>
                  <c:x val="-3.8480920654149001E-2"/>
                  <c:y val="-3.2926742655888901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6">
                          <a:lumMod val="60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5198-41CC-84F4-2F8096E44313}"/>
                </c:ext>
              </c:extLst>
            </c:dLbl>
            <c:spPr>
              <a:noFill/>
              <a:ln>
                <a:noFill/>
              </a:ln>
              <a:effectLst/>
            </c:spPr>
            <c:txPr>
              <a:bodyPr/>
              <a:lstStyle/>
              <a:p>
                <a:pPr>
                  <a:defRPr sz="800"/>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extLst>
          </c:dLbls>
          <c:cat>
            <c:strRef>
              <c:f>Sheet1!$I$4:$I$15</c:f>
              <c:strCache>
                <c:ptCount val="12"/>
                <c:pt idx="0">
                  <c:v>Environment Policy</c:v>
                </c:pt>
                <c:pt idx="1">
                  <c:v>Defense and National Security Policy</c:v>
                </c:pt>
                <c:pt idx="2">
                  <c:v>Energy and Resource Policy</c:v>
                </c:pt>
                <c:pt idx="3">
                  <c:v>International Development</c:v>
                </c:pt>
                <c:pt idx="4">
                  <c:v>International Economic Policy</c:v>
                </c:pt>
                <c:pt idx="5">
                  <c:v>Social Policy</c:v>
                </c:pt>
                <c:pt idx="6">
                  <c:v>Transparency and Good Governance</c:v>
                </c:pt>
                <c:pt idx="7">
                  <c:v>Domestic Economic Policy</c:v>
                </c:pt>
                <c:pt idx="8">
                  <c:v>Foreign Policy and International Affairs</c:v>
                </c:pt>
                <c:pt idx="9">
                  <c:v>Education Policy</c:v>
                </c:pt>
                <c:pt idx="10">
                  <c:v>Domestic Health Policy</c:v>
                </c:pt>
                <c:pt idx="11">
                  <c:v>Science and Technology</c:v>
                </c:pt>
              </c:strCache>
            </c:strRef>
          </c:cat>
          <c:val>
            <c:numRef>
              <c:f>Sheet1!$J$4:$J$15</c:f>
              <c:numCache>
                <c:formatCode>General</c:formatCode>
                <c:ptCount val="12"/>
                <c:pt idx="0">
                  <c:v>0</c:v>
                </c:pt>
                <c:pt idx="1">
                  <c:v>2</c:v>
                </c:pt>
                <c:pt idx="2">
                  <c:v>3</c:v>
                </c:pt>
                <c:pt idx="3">
                  <c:v>8</c:v>
                </c:pt>
                <c:pt idx="4">
                  <c:v>9</c:v>
                </c:pt>
                <c:pt idx="5">
                  <c:v>17</c:v>
                </c:pt>
                <c:pt idx="6">
                  <c:v>4</c:v>
                </c:pt>
                <c:pt idx="7">
                  <c:v>7</c:v>
                </c:pt>
                <c:pt idx="8">
                  <c:v>8</c:v>
                </c:pt>
                <c:pt idx="9">
                  <c:v>2</c:v>
                </c:pt>
                <c:pt idx="10">
                  <c:v>3</c:v>
                </c:pt>
                <c:pt idx="11">
                  <c:v>1</c:v>
                </c:pt>
              </c:numCache>
            </c:numRef>
          </c:val>
          <c:extLst>
            <c:ext xmlns:c16="http://schemas.microsoft.com/office/drawing/2014/chart" uri="{C3380CC4-5D6E-409C-BE32-E72D297353CC}">
              <c16:uniqueId val="{00000018-5198-41CC-84F4-2F8096E44313}"/>
            </c:ext>
          </c:extLst>
        </c:ser>
        <c:dLbls>
          <c:dLblPos val="outEnd"/>
          <c:showLegendKey val="0"/>
          <c:showVal val="0"/>
          <c:showCatName val="0"/>
          <c:showSerName val="0"/>
          <c:showPercent val="1"/>
          <c:showBubbleSize val="0"/>
          <c:showLeaderLines val="0"/>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Percentage of Inactive Think Tanks by Region</a:t>
            </a:r>
          </a:p>
        </c:rich>
      </c:tx>
      <c:overlay val="0"/>
      <c:spPr>
        <a:noFill/>
        <a:ln>
          <a:noFill/>
        </a:ln>
        <a:effectLst/>
      </c:spPr>
    </c:title>
    <c:autoTitleDeleted val="0"/>
    <c:plotArea>
      <c:layout/>
      <c:barChart>
        <c:barDir val="col"/>
        <c:grouping val="clustered"/>
        <c:varyColors val="0"/>
        <c:ser>
          <c:idx val="0"/>
          <c:order val="0"/>
          <c:tx>
            <c:strRef>
              <c:f>'Global Analysis'!$A$2</c:f>
              <c:strCache>
                <c:ptCount val="1"/>
                <c:pt idx="0">
                  <c:v>Africa</c:v>
                </c:pt>
              </c:strCache>
            </c:strRef>
          </c:tx>
          <c:spPr>
            <a:solidFill>
              <a:schemeClr val="accent1"/>
            </a:solidFill>
            <a:ln>
              <a:noFill/>
            </a:ln>
            <a:effectLst/>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'Global Analysis'!$B$1:$E$1</c:f>
              <c:strCache>
                <c:ptCount val="1"/>
                <c:pt idx="0">
                  <c:v>Percentage of Inactive Think Tanks</c:v>
                </c:pt>
              </c:strCache>
              <c:extLst/>
            </c:strRef>
          </c:cat>
          <c:val>
            <c:numRef>
              <c:f>'Global Analysis'!$B$2:$E$2</c:f>
              <c:numCache>
                <c:formatCode>0.00%</c:formatCode>
                <c:ptCount val="1"/>
                <c:pt idx="0">
                  <c:v>2.1000000000000001E-2</c:v>
                </c:pt>
              </c:numCache>
              <c:extLst/>
            </c:numRef>
          </c:val>
          <c:extLst>
            <c:ext xmlns:c16="http://schemas.microsoft.com/office/drawing/2014/chart" uri="{C3380CC4-5D6E-409C-BE32-E72D297353CC}">
              <c16:uniqueId val="{00000000-5366-47DB-87CD-5BA03DB1907A}"/>
            </c:ext>
          </c:extLst>
        </c:ser>
        <c:ser>
          <c:idx val="4"/>
          <c:order val="4"/>
          <c:tx>
            <c:strRef>
              <c:f>'Global Analysis'!$A$6</c:f>
              <c:strCache>
                <c:ptCount val="1"/>
                <c:pt idx="0">
                  <c:v>Latin America</c:v>
                </c:pt>
              </c:strCache>
            </c:strRef>
          </c:tx>
          <c:spPr>
            <a:solidFill>
              <a:schemeClr val="accent5"/>
            </a:solidFill>
            <a:ln>
              <a:noFill/>
            </a:ln>
            <a:effectLst/>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'Global Analysis'!$B$1:$E$1</c:f>
              <c:strCache>
                <c:ptCount val="1"/>
                <c:pt idx="0">
                  <c:v>Percentage of Inactive Think Tanks</c:v>
                </c:pt>
              </c:strCache>
              <c:extLst/>
            </c:strRef>
          </c:cat>
          <c:val>
            <c:numRef>
              <c:f>'Global Analysis'!$B$6:$E$6</c:f>
              <c:numCache>
                <c:formatCode>0.00%</c:formatCode>
                <c:ptCount val="1"/>
                <c:pt idx="0">
                  <c:v>0.155</c:v>
                </c:pt>
              </c:numCache>
              <c:extLst/>
            </c:numRef>
          </c:val>
          <c:extLst>
            <c:ext xmlns:c16="http://schemas.microsoft.com/office/drawing/2014/chart" uri="{C3380CC4-5D6E-409C-BE32-E72D297353CC}">
              <c16:uniqueId val="{00000004-5366-47DB-87CD-5BA03DB1907A}"/>
            </c:ext>
          </c:extLst>
        </c:ser>
        <c:ser>
          <c:idx val="5"/>
          <c:order val="5"/>
          <c:tx>
            <c:strRef>
              <c:f>'Global Analysis'!$A$7</c:f>
              <c:strCache>
                <c:ptCount val="1"/>
                <c:pt idx="0">
                  <c:v>North America</c:v>
                </c:pt>
              </c:strCache>
            </c:strRef>
          </c:tx>
          <c:spPr>
            <a:solidFill>
              <a:schemeClr val="accent6"/>
            </a:solidFill>
            <a:ln>
              <a:noFill/>
            </a:ln>
            <a:effectLst/>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'Global Analysis'!$B$1:$E$1</c:f>
              <c:strCache>
                <c:ptCount val="1"/>
                <c:pt idx="0">
                  <c:v>Percentage of Inactive Think Tanks</c:v>
                </c:pt>
              </c:strCache>
              <c:extLst/>
            </c:strRef>
          </c:cat>
          <c:val>
            <c:numRef>
              <c:f>'Global Analysis'!$B$7:$E$7</c:f>
              <c:numCache>
                <c:formatCode>0.00%</c:formatCode>
                <c:ptCount val="1"/>
                <c:pt idx="0">
                  <c:v>3.7999999999999999E-2</c:v>
                </c:pt>
              </c:numCache>
              <c:extLst/>
            </c:numRef>
          </c:val>
          <c:extLst>
            <c:ext xmlns:c16="http://schemas.microsoft.com/office/drawing/2014/chart" uri="{C3380CC4-5D6E-409C-BE32-E72D297353CC}">
              <c16:uniqueId val="{00000005-5366-47DB-87CD-5BA03DB1907A}"/>
            </c:ext>
          </c:extLst>
        </c:ser>
        <c:ser>
          <c:idx val="6"/>
          <c:order val="6"/>
          <c:tx>
            <c:strRef>
              <c:f>'Global Analysis'!$A$8</c:f>
              <c:strCache>
                <c:ptCount val="1"/>
                <c:pt idx="0">
                  <c:v>Oceania </c:v>
                </c:pt>
              </c:strCache>
            </c:strRef>
          </c:tx>
          <c:spPr>
            <a:solidFill>
              <a:schemeClr val="accent1">
                <a:lumMod val="60000"/>
              </a:schemeClr>
            </a:solidFill>
            <a:ln>
              <a:noFill/>
            </a:ln>
            <a:effectLst/>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'Global Analysis'!$B$1:$E$1</c:f>
              <c:strCache>
                <c:ptCount val="1"/>
                <c:pt idx="0">
                  <c:v>Percentage of Inactive Think Tanks</c:v>
                </c:pt>
              </c:strCache>
              <c:extLst/>
            </c:strRef>
          </c:cat>
          <c:val>
            <c:numRef>
              <c:f>'Global Analysis'!$B$8:$E$8</c:f>
              <c:numCache>
                <c:formatCode>0.00%</c:formatCode>
                <c:ptCount val="1"/>
                <c:pt idx="0">
                  <c:v>3.5999999999999997E-2</c:v>
                </c:pt>
              </c:numCache>
              <c:extLst/>
            </c:numRef>
          </c:val>
          <c:extLst>
            <c:ext xmlns:c16="http://schemas.microsoft.com/office/drawing/2014/chart" uri="{C3380CC4-5D6E-409C-BE32-E72D297353CC}">
              <c16:uniqueId val="{00000006-5366-47DB-87CD-5BA03DB1907A}"/>
            </c:ext>
          </c:extLst>
        </c:ser>
        <c:ser>
          <c:idx val="1"/>
          <c:order val="1"/>
          <c:tx>
            <c:strRef>
              <c:f>'Global Analysis'!$A$3</c:f>
              <c:strCache>
                <c:ptCount val="1"/>
                <c:pt idx="0">
                  <c:v>MENA</c:v>
                </c:pt>
              </c:strCache>
            </c:strRef>
          </c:tx>
          <c:spPr>
            <a:solidFill>
              <a:schemeClr val="accent2"/>
            </a:solidFill>
            <a:ln>
              <a:noFill/>
            </a:ln>
            <a:effectLst/>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'Global Analysis'!$B$1:$E$1</c:f>
              <c:strCache>
                <c:ptCount val="1"/>
                <c:pt idx="0">
                  <c:v>Percentage of Inactive Think Tanks</c:v>
                </c:pt>
              </c:strCache>
              <c:extLst/>
            </c:strRef>
          </c:cat>
          <c:val>
            <c:numRef>
              <c:f>'Global Analysis'!$B$3:$E$3</c:f>
              <c:numCache>
                <c:formatCode>0.00%</c:formatCode>
                <c:ptCount val="1"/>
                <c:pt idx="0">
                  <c:v>0.109</c:v>
                </c:pt>
              </c:numCache>
              <c:extLst/>
            </c:numRef>
          </c:val>
          <c:extLst>
            <c:ext xmlns:c16="http://schemas.microsoft.com/office/drawing/2014/chart" uri="{C3380CC4-5D6E-409C-BE32-E72D297353CC}">
              <c16:uniqueId val="{00000001-5366-47DB-87CD-5BA03DB1907A}"/>
            </c:ext>
          </c:extLst>
        </c:ser>
        <c:ser>
          <c:idx val="2"/>
          <c:order val="2"/>
          <c:tx>
            <c:strRef>
              <c:f>'Global Analysis'!$A$4</c:f>
              <c:strCache>
                <c:ptCount val="1"/>
                <c:pt idx="0">
                  <c:v>Asia</c:v>
                </c:pt>
              </c:strCache>
            </c:strRef>
          </c:tx>
          <c:spPr>
            <a:solidFill>
              <a:schemeClr val="accent3"/>
            </a:solidFill>
            <a:ln>
              <a:noFill/>
            </a:ln>
            <a:effectLst/>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'Global Analysis'!$B$1:$E$1</c:f>
              <c:strCache>
                <c:ptCount val="1"/>
                <c:pt idx="0">
                  <c:v>Percentage of Inactive Think Tanks</c:v>
                </c:pt>
              </c:strCache>
              <c:extLst/>
            </c:strRef>
          </c:cat>
          <c:val>
            <c:numRef>
              <c:f>'Global Analysis'!$B$4:$E$4</c:f>
              <c:numCache>
                <c:formatCode>0.00%</c:formatCode>
                <c:ptCount val="1"/>
                <c:pt idx="0">
                  <c:v>6.5000000000000002E-2</c:v>
                </c:pt>
              </c:numCache>
              <c:extLst/>
            </c:numRef>
          </c:val>
          <c:extLst>
            <c:ext xmlns:c16="http://schemas.microsoft.com/office/drawing/2014/chart" uri="{C3380CC4-5D6E-409C-BE32-E72D297353CC}">
              <c16:uniqueId val="{00000002-5366-47DB-87CD-5BA03DB1907A}"/>
            </c:ext>
          </c:extLst>
        </c:ser>
        <c:ser>
          <c:idx val="3"/>
          <c:order val="3"/>
          <c:tx>
            <c:strRef>
              <c:f>'Global Analysis'!$A$5</c:f>
              <c:strCache>
                <c:ptCount val="1"/>
                <c:pt idx="0">
                  <c:v>Europe</c:v>
                </c:pt>
              </c:strCache>
            </c:strRef>
          </c:tx>
          <c:spPr>
            <a:solidFill>
              <a:schemeClr val="accent4"/>
            </a:solidFill>
            <a:ln>
              <a:noFill/>
            </a:ln>
            <a:effectLst/>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'Global Analysis'!$B$1:$E$1</c:f>
              <c:strCache>
                <c:ptCount val="1"/>
                <c:pt idx="0">
                  <c:v>Percentage of Inactive Think Tanks</c:v>
                </c:pt>
              </c:strCache>
              <c:extLst/>
            </c:strRef>
          </c:cat>
          <c:val>
            <c:numRef>
              <c:f>'Global Analysis'!$B$5:$E$5</c:f>
              <c:numCache>
                <c:formatCode>0.00%</c:formatCode>
                <c:ptCount val="1"/>
                <c:pt idx="0">
                  <c:v>6.2E-2</c:v>
                </c:pt>
              </c:numCache>
              <c:extLst/>
            </c:numRef>
          </c:val>
          <c:extLst>
            <c:ext xmlns:c16="http://schemas.microsoft.com/office/drawing/2014/chart" uri="{C3380CC4-5D6E-409C-BE32-E72D297353CC}">
              <c16:uniqueId val="{00000003-5366-47DB-87CD-5BA03DB1907A}"/>
            </c:ext>
          </c:extLst>
        </c:ser>
        <c:dLbls>
          <c:dLblPos val="outEnd"/>
          <c:showLegendKey val="0"/>
          <c:showVal val="1"/>
          <c:showCatName val="0"/>
          <c:showSerName val="0"/>
          <c:showPercent val="0"/>
          <c:showBubbleSize val="0"/>
        </c:dLbls>
        <c:gapWidth val="219"/>
        <c:overlap val="-27"/>
        <c:axId val="-2097014056"/>
        <c:axId val="-2116480072"/>
      </c:barChart>
      <c:catAx>
        <c:axId val="-2097014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2116480072"/>
        <c:crosses val="autoZero"/>
        <c:auto val="1"/>
        <c:lblAlgn val="ctr"/>
        <c:lblOffset val="100"/>
        <c:noMultiLvlLbl val="0"/>
      </c:catAx>
      <c:valAx>
        <c:axId val="-2116480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vert="horz"/>
          <a:lstStyle/>
          <a:p>
            <a:pPr>
              <a:defRPr/>
            </a:pPr>
            <a:endParaRPr lang="en-US"/>
          </a:p>
        </c:txPr>
        <c:crossAx val="-2097014056"/>
        <c:crosses val="autoZero"/>
        <c:crossBetween val="between"/>
      </c:valAx>
      <c:spPr>
        <a:noFill/>
        <a:ln>
          <a:noFill/>
        </a:ln>
        <a:effectLst/>
      </c:spPr>
    </c:plotArea>
    <c:legend>
      <c:legendPos val="b"/>
      <c:overlay val="0"/>
      <c:spPr>
        <a:noFill/>
        <a:ln>
          <a:noFill/>
        </a:ln>
        <a:effectLst/>
      </c:spPr>
      <c:txPr>
        <a:bodyPr rot="0" vert="horz"/>
        <a:lstStyle/>
        <a:p>
          <a:pPr>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latin typeface="Book Antiqua"/>
          <a:cs typeface="Book Antiqua"/>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05AEE-1787-4745-9CB4-89AA096F8213}" type="datetimeFigureOut">
              <a:rPr lang="en-US" smtClean="0"/>
              <a:t>7/21/2017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9C296-0D06-4BB2-9EFD-67C7B32C86BA}" type="slidenum">
              <a:rPr lang="en-US" smtClean="0"/>
              <a:t>‹#›</a:t>
            </a:fld>
            <a:endParaRPr lang="en-US"/>
          </a:p>
        </p:txBody>
      </p:sp>
    </p:spTree>
    <p:extLst>
      <p:ext uri="{BB962C8B-B14F-4D97-AF65-F5344CB8AC3E}">
        <p14:creationId xmlns:p14="http://schemas.microsoft.com/office/powerpoint/2010/main" val="105019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6DA230-FD7A-8646-A85E-1124C7D39EB6}" type="slidenum">
              <a:rPr lang="en-US" smtClean="0"/>
              <a:t>6</a:t>
            </a:fld>
            <a:endParaRPr lang="en-US"/>
          </a:p>
        </p:txBody>
      </p:sp>
    </p:spTree>
    <p:extLst>
      <p:ext uri="{BB962C8B-B14F-4D97-AF65-F5344CB8AC3E}">
        <p14:creationId xmlns:p14="http://schemas.microsoft.com/office/powerpoint/2010/main" val="269647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6DA230-FD7A-8646-A85E-1124C7D39EB6}" type="slidenum">
              <a:rPr lang="en-US" smtClean="0"/>
              <a:t>7</a:t>
            </a:fld>
            <a:endParaRPr lang="en-US"/>
          </a:p>
        </p:txBody>
      </p:sp>
    </p:spTree>
    <p:extLst>
      <p:ext uri="{BB962C8B-B14F-4D97-AF65-F5344CB8AC3E}">
        <p14:creationId xmlns:p14="http://schemas.microsoft.com/office/powerpoint/2010/main" val="408031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35D3CE-E0DE-4E35-94E2-C2A415EC54A6}"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2F8A1-8819-451C-AC5F-BAFB506CC062}" type="slidenum">
              <a:rPr lang="en-US" smtClean="0"/>
              <a:t>‹#›</a:t>
            </a:fld>
            <a:endParaRPr lang="en-US"/>
          </a:p>
        </p:txBody>
      </p:sp>
    </p:spTree>
    <p:extLst>
      <p:ext uri="{BB962C8B-B14F-4D97-AF65-F5344CB8AC3E}">
        <p14:creationId xmlns:p14="http://schemas.microsoft.com/office/powerpoint/2010/main" val="270863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5D3CE-E0DE-4E35-94E2-C2A415EC54A6}"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2F8A1-8819-451C-AC5F-BAFB506CC062}" type="slidenum">
              <a:rPr lang="en-US" smtClean="0"/>
              <a:t>‹#›</a:t>
            </a:fld>
            <a:endParaRPr lang="en-US"/>
          </a:p>
        </p:txBody>
      </p:sp>
    </p:spTree>
    <p:extLst>
      <p:ext uri="{BB962C8B-B14F-4D97-AF65-F5344CB8AC3E}">
        <p14:creationId xmlns:p14="http://schemas.microsoft.com/office/powerpoint/2010/main" val="177512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5D3CE-E0DE-4E35-94E2-C2A415EC54A6}"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2F8A1-8819-451C-AC5F-BAFB506CC062}" type="slidenum">
              <a:rPr lang="en-US" smtClean="0"/>
              <a:t>‹#›</a:t>
            </a:fld>
            <a:endParaRPr lang="en-US"/>
          </a:p>
        </p:txBody>
      </p:sp>
    </p:spTree>
    <p:extLst>
      <p:ext uri="{BB962C8B-B14F-4D97-AF65-F5344CB8AC3E}">
        <p14:creationId xmlns:p14="http://schemas.microsoft.com/office/powerpoint/2010/main" val="363120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5D3CE-E0DE-4E35-94E2-C2A415EC54A6}"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2F8A1-8819-451C-AC5F-BAFB506CC062}" type="slidenum">
              <a:rPr lang="en-US" smtClean="0"/>
              <a:t>‹#›</a:t>
            </a:fld>
            <a:endParaRPr lang="en-US"/>
          </a:p>
        </p:txBody>
      </p:sp>
    </p:spTree>
    <p:extLst>
      <p:ext uri="{BB962C8B-B14F-4D97-AF65-F5344CB8AC3E}">
        <p14:creationId xmlns:p14="http://schemas.microsoft.com/office/powerpoint/2010/main" val="230166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5D3CE-E0DE-4E35-94E2-C2A415EC54A6}"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2F8A1-8819-451C-AC5F-BAFB506CC062}" type="slidenum">
              <a:rPr lang="en-US" smtClean="0"/>
              <a:t>‹#›</a:t>
            </a:fld>
            <a:endParaRPr lang="en-US"/>
          </a:p>
        </p:txBody>
      </p:sp>
    </p:spTree>
    <p:extLst>
      <p:ext uri="{BB962C8B-B14F-4D97-AF65-F5344CB8AC3E}">
        <p14:creationId xmlns:p14="http://schemas.microsoft.com/office/powerpoint/2010/main" val="252866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35D3CE-E0DE-4E35-94E2-C2A415EC54A6}"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2F8A1-8819-451C-AC5F-BAFB506CC062}" type="slidenum">
              <a:rPr lang="en-US" smtClean="0"/>
              <a:t>‹#›</a:t>
            </a:fld>
            <a:endParaRPr lang="en-US"/>
          </a:p>
        </p:txBody>
      </p:sp>
    </p:spTree>
    <p:extLst>
      <p:ext uri="{BB962C8B-B14F-4D97-AF65-F5344CB8AC3E}">
        <p14:creationId xmlns:p14="http://schemas.microsoft.com/office/powerpoint/2010/main" val="361738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35D3CE-E0DE-4E35-94E2-C2A415EC54A6}" type="datetimeFigureOut">
              <a:rPr lang="en-US" smtClean="0"/>
              <a:t>7/21/2017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42F8A1-8819-451C-AC5F-BAFB506CC062}" type="slidenum">
              <a:rPr lang="en-US" smtClean="0"/>
              <a:t>‹#›</a:t>
            </a:fld>
            <a:endParaRPr lang="en-US"/>
          </a:p>
        </p:txBody>
      </p:sp>
    </p:spTree>
    <p:extLst>
      <p:ext uri="{BB962C8B-B14F-4D97-AF65-F5344CB8AC3E}">
        <p14:creationId xmlns:p14="http://schemas.microsoft.com/office/powerpoint/2010/main" val="289602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35D3CE-E0DE-4E35-94E2-C2A415EC54A6}" type="datetimeFigureOut">
              <a:rPr lang="en-US" smtClean="0"/>
              <a:t>7/21/2017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42F8A1-8819-451C-AC5F-BAFB506CC062}" type="slidenum">
              <a:rPr lang="en-US" smtClean="0"/>
              <a:t>‹#›</a:t>
            </a:fld>
            <a:endParaRPr lang="en-US"/>
          </a:p>
        </p:txBody>
      </p:sp>
    </p:spTree>
    <p:extLst>
      <p:ext uri="{BB962C8B-B14F-4D97-AF65-F5344CB8AC3E}">
        <p14:creationId xmlns:p14="http://schemas.microsoft.com/office/powerpoint/2010/main" val="360616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5D3CE-E0DE-4E35-94E2-C2A415EC54A6}" type="datetimeFigureOut">
              <a:rPr lang="en-US" smtClean="0"/>
              <a:t>7/21/2017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42F8A1-8819-451C-AC5F-BAFB506CC062}" type="slidenum">
              <a:rPr lang="en-US" smtClean="0"/>
              <a:t>‹#›</a:t>
            </a:fld>
            <a:endParaRPr lang="en-US"/>
          </a:p>
        </p:txBody>
      </p:sp>
    </p:spTree>
    <p:extLst>
      <p:ext uri="{BB962C8B-B14F-4D97-AF65-F5344CB8AC3E}">
        <p14:creationId xmlns:p14="http://schemas.microsoft.com/office/powerpoint/2010/main" val="190851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5D3CE-E0DE-4E35-94E2-C2A415EC54A6}"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2F8A1-8819-451C-AC5F-BAFB506CC062}" type="slidenum">
              <a:rPr lang="en-US" smtClean="0"/>
              <a:t>‹#›</a:t>
            </a:fld>
            <a:endParaRPr lang="en-US"/>
          </a:p>
        </p:txBody>
      </p:sp>
    </p:spTree>
    <p:extLst>
      <p:ext uri="{BB962C8B-B14F-4D97-AF65-F5344CB8AC3E}">
        <p14:creationId xmlns:p14="http://schemas.microsoft.com/office/powerpoint/2010/main" val="162209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5D3CE-E0DE-4E35-94E2-C2A415EC54A6}"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2F8A1-8819-451C-AC5F-BAFB506CC062}" type="slidenum">
              <a:rPr lang="en-US" smtClean="0"/>
              <a:t>‹#›</a:t>
            </a:fld>
            <a:endParaRPr lang="en-US"/>
          </a:p>
        </p:txBody>
      </p:sp>
    </p:spTree>
    <p:extLst>
      <p:ext uri="{BB962C8B-B14F-4D97-AF65-F5344CB8AC3E}">
        <p14:creationId xmlns:p14="http://schemas.microsoft.com/office/powerpoint/2010/main" val="112630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5D3CE-E0DE-4E35-94E2-C2A415EC54A6}" type="datetimeFigureOut">
              <a:rPr lang="en-US" smtClean="0"/>
              <a:t>7/21/2017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2F8A1-8819-451C-AC5F-BAFB506CC062}" type="slidenum">
              <a:rPr lang="en-US" smtClean="0"/>
              <a:t>‹#›</a:t>
            </a:fld>
            <a:endParaRPr lang="en-US"/>
          </a:p>
        </p:txBody>
      </p:sp>
    </p:spTree>
    <p:extLst>
      <p:ext uri="{BB962C8B-B14F-4D97-AF65-F5344CB8AC3E}">
        <p14:creationId xmlns:p14="http://schemas.microsoft.com/office/powerpoint/2010/main" val="431800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https://www.youtube.com/embed/ZnbL5v1WViw" TargetMode="External"/><Relationship Id="rId1" Type="http://schemas.openxmlformats.org/officeDocument/2006/relationships/video" Target="https://www.youtube.com/embed/TwLmrtSFLKs" TargetMode="External"/><Relationship Id="rId5"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73211" y="1693334"/>
            <a:ext cx="10445578" cy="5113102"/>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2974" t="30562" r="4729" b="29085"/>
          <a:stretch/>
        </p:blipFill>
        <p:spPr>
          <a:xfrm>
            <a:off x="4944533" y="135467"/>
            <a:ext cx="7247467" cy="1286934"/>
          </a:xfrm>
          <a:prstGeom prst="rect">
            <a:avLst/>
          </a:prstGeom>
        </p:spPr>
      </p:pic>
      <p:sp>
        <p:nvSpPr>
          <p:cNvPr id="2" name="Title 1"/>
          <p:cNvSpPr>
            <a:spLocks noGrp="1"/>
          </p:cNvSpPr>
          <p:nvPr>
            <p:ph type="ctrTitle"/>
          </p:nvPr>
        </p:nvSpPr>
        <p:spPr/>
        <p:txBody>
          <a:bodyPr>
            <a:normAutofit/>
          </a:bodyPr>
          <a:lstStyle/>
          <a:p>
            <a:r>
              <a:rPr lang="en-US" sz="5000" b="1" dirty="0">
                <a:solidFill>
                  <a:srgbClr val="9A1B1D"/>
                </a:solidFill>
                <a:latin typeface="Impact" panose="020B0806030902050204" pitchFamily="34" charset="0"/>
                <a:cs typeface="Times New Roman" panose="02020603050405020304" pitchFamily="18" charset="0"/>
              </a:rPr>
              <a:t>MENA Database and Query</a:t>
            </a:r>
          </a:p>
        </p:txBody>
      </p:sp>
      <p:sp>
        <p:nvSpPr>
          <p:cNvPr id="3" name="Subtitle 2"/>
          <p:cNvSpPr>
            <a:spLocks noGrp="1"/>
          </p:cNvSpPr>
          <p:nvPr>
            <p:ph type="subTitle" idx="1"/>
          </p:nvPr>
        </p:nvSpPr>
        <p:spPr/>
        <p:txBody>
          <a:bodyPr/>
          <a:lstStyle/>
          <a:p>
            <a:r>
              <a:rPr lang="en-US" dirty="0">
                <a:solidFill>
                  <a:srgbClr val="1D235D"/>
                </a:solidFill>
                <a:latin typeface="Impact" panose="020B0806030902050204" pitchFamily="34" charset="0"/>
                <a:cs typeface="Times New Roman" panose="02020603050405020304" pitchFamily="18" charset="0"/>
              </a:rPr>
              <a:t>Think Tanks and Civil Societies Program</a:t>
            </a:r>
            <a:endParaRPr lang="en-US" dirty="0">
              <a:solidFill>
                <a:srgbClr val="1D235D"/>
              </a:solidFill>
              <a:effectLst/>
              <a:latin typeface="Impact" panose="020B0806030902050204" pitchFamily="34" charset="0"/>
              <a:cs typeface="Times New Roman" panose="02020603050405020304" pitchFamily="18" charset="0"/>
            </a:endParaRPr>
          </a:p>
          <a:p>
            <a:r>
              <a:rPr lang="en-US" dirty="0">
                <a:solidFill>
                  <a:srgbClr val="1D235D"/>
                </a:solidFill>
                <a:latin typeface="Impact" panose="020B0806030902050204" pitchFamily="34" charset="0"/>
                <a:cs typeface="Times New Roman" panose="02020603050405020304" pitchFamily="18" charset="0"/>
              </a:rPr>
              <a:t>Lauder Institute</a:t>
            </a:r>
            <a:endParaRPr lang="en-US" dirty="0">
              <a:solidFill>
                <a:srgbClr val="1D235D"/>
              </a:solidFill>
              <a:effectLst/>
              <a:latin typeface="Impact" panose="020B0806030902050204" pitchFamily="34" charset="0"/>
              <a:cs typeface="Times New Roman" panose="02020603050405020304" pitchFamily="18" charset="0"/>
            </a:endParaRPr>
          </a:p>
          <a:p>
            <a:r>
              <a:rPr lang="en-US" dirty="0">
                <a:solidFill>
                  <a:srgbClr val="1D235D"/>
                </a:solidFill>
                <a:latin typeface="Impact" panose="020B0806030902050204" pitchFamily="34" charset="0"/>
                <a:cs typeface="Times New Roman" panose="02020603050405020304" pitchFamily="18" charset="0"/>
              </a:rPr>
              <a:t>University of Pennsylvania</a:t>
            </a:r>
            <a:endParaRPr lang="en-US" dirty="0">
              <a:solidFill>
                <a:srgbClr val="1D235D"/>
              </a:solidFill>
              <a:effectLst/>
              <a:latin typeface="Impact" panose="020B0806030902050204" pitchFamily="34" charset="0"/>
              <a:cs typeface="Times New Roman" panose="02020603050405020304" pitchFamily="18"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6467" y="135467"/>
            <a:ext cx="1557867" cy="1557867"/>
          </a:xfrm>
          <a:prstGeom prst="rect">
            <a:avLst/>
          </a:prstGeom>
        </p:spPr>
      </p:pic>
    </p:spTree>
    <p:extLst>
      <p:ext uri="{BB962C8B-B14F-4D97-AF65-F5344CB8AC3E}">
        <p14:creationId xmlns:p14="http://schemas.microsoft.com/office/powerpoint/2010/main" val="441026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sp>
        <p:nvSpPr>
          <p:cNvPr id="5" name="TextBox 4"/>
          <p:cNvSpPr txBox="1"/>
          <p:nvPr/>
        </p:nvSpPr>
        <p:spPr>
          <a:xfrm>
            <a:off x="838200" y="1929189"/>
            <a:ext cx="10515600" cy="677108"/>
          </a:xfrm>
          <a:prstGeom prst="rect">
            <a:avLst/>
          </a:prstGeom>
          <a:noFill/>
        </p:spPr>
        <p:txBody>
          <a:bodyPr wrap="square" rtlCol="0">
            <a:spAutoFit/>
          </a:bodyPr>
          <a:lstStyle/>
          <a:p>
            <a:r>
              <a:rPr lang="en-US" sz="3800" dirty="0">
                <a:solidFill>
                  <a:srgbClr val="9C151A"/>
                </a:solidFill>
              </a:rPr>
              <a:t>MENA Database and Query</a:t>
            </a:r>
          </a:p>
        </p:txBody>
      </p:sp>
      <p:pic>
        <p:nvPicPr>
          <p:cNvPr id="15" name="Content Placeholder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sp>
        <p:nvSpPr>
          <p:cNvPr id="10" name="Content Placeholder 9">
            <a:extLst>
              <a:ext uri="{FF2B5EF4-FFF2-40B4-BE49-F238E27FC236}">
                <a16:creationId xmlns:a16="http://schemas.microsoft.com/office/drawing/2014/main" id="{59082ED5-CB76-42FC-88BC-651F38EBAAE0}"/>
              </a:ext>
            </a:extLst>
          </p:cNvPr>
          <p:cNvSpPr>
            <a:spLocks noGrp="1"/>
          </p:cNvSpPr>
          <p:nvPr>
            <p:ph idx="1"/>
          </p:nvPr>
        </p:nvSpPr>
        <p:spPr>
          <a:xfrm>
            <a:off x="838200" y="2606297"/>
            <a:ext cx="10515600" cy="3570666"/>
          </a:xfrm>
        </p:spPr>
        <p:txBody>
          <a:bodyPr/>
          <a:lstStyle/>
          <a:p>
            <a:r>
              <a:rPr lang="en-US" dirty="0"/>
              <a:t>Before development ended</a:t>
            </a:r>
          </a:p>
          <a:p>
            <a:pPr lvl="1"/>
            <a:r>
              <a:rPr lang="en-US" dirty="0"/>
              <a:t>The final program was in the process of being readjusted to look more visually appealing.</a:t>
            </a:r>
          </a:p>
          <a:p>
            <a:pPr lvl="1"/>
            <a:r>
              <a:rPr lang="en-US" dirty="0"/>
              <a:t>The program was being fed invalid data, so we were in the process of correcting it.</a:t>
            </a:r>
          </a:p>
        </p:txBody>
      </p:sp>
      <p:pic>
        <p:nvPicPr>
          <p:cNvPr id="7" name="Content Placeholder 7">
            <a:extLst>
              <a:ext uri="{FF2B5EF4-FFF2-40B4-BE49-F238E27FC236}">
                <a16:creationId xmlns:a16="http://schemas.microsoft.com/office/drawing/2014/main" id="{7B2F4551-5033-4FF5-ACBA-7445F3530F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6371" t="25057" r="22577" b="6063"/>
          <a:stretch/>
        </p:blipFill>
        <p:spPr>
          <a:xfrm>
            <a:off x="8688859" y="4531057"/>
            <a:ext cx="2980573" cy="2227852"/>
          </a:xfrm>
          <a:prstGeom prst="rect">
            <a:avLst/>
          </a:prstGeom>
        </p:spPr>
      </p:pic>
      <p:pic>
        <p:nvPicPr>
          <p:cNvPr id="8" name="Content Placeholder 5">
            <a:extLst>
              <a:ext uri="{FF2B5EF4-FFF2-40B4-BE49-F238E27FC236}">
                <a16:creationId xmlns:a16="http://schemas.microsoft.com/office/drawing/2014/main" id="{DB34C0CE-C3C2-4391-9A98-EB1B28F49E5F}"/>
              </a:ext>
            </a:extLst>
          </p:cNvPr>
          <p:cNvPicPr>
            <a:picLocks noChangeAspect="1"/>
          </p:cNvPicPr>
          <p:nvPr/>
        </p:nvPicPr>
        <p:blipFill rotWithShape="1">
          <a:blip r:embed="rId4">
            <a:extLst>
              <a:ext uri="{28A0092B-C50C-407E-A947-70E740481C1C}">
                <a14:useLocalDpi xmlns:a14="http://schemas.microsoft.com/office/drawing/2010/main" val="0"/>
              </a:ext>
            </a:extLst>
          </a:blip>
          <a:srcRect l="21500" t="6737" r="19661" b="15634"/>
          <a:stretch/>
        </p:blipFill>
        <p:spPr>
          <a:xfrm>
            <a:off x="2629518" y="4522050"/>
            <a:ext cx="2921686" cy="2168221"/>
          </a:xfrm>
          <a:prstGeom prst="rect">
            <a:avLst/>
          </a:prstGeom>
        </p:spPr>
      </p:pic>
      <p:sp>
        <p:nvSpPr>
          <p:cNvPr id="3" name="Arrow: Right 2">
            <a:extLst>
              <a:ext uri="{FF2B5EF4-FFF2-40B4-BE49-F238E27FC236}">
                <a16:creationId xmlns:a16="http://schemas.microsoft.com/office/drawing/2014/main" id="{B6533712-EBCE-48BB-AFF8-1099103E2E9C}"/>
              </a:ext>
            </a:extLst>
          </p:cNvPr>
          <p:cNvSpPr/>
          <p:nvPr/>
        </p:nvSpPr>
        <p:spPr>
          <a:xfrm>
            <a:off x="6162319" y="5284778"/>
            <a:ext cx="1915425" cy="6427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1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TwLmrtSFLKs">
            <a:hlinkClick r:id="" action="ppaction://media"/>
            <a:extLst>
              <a:ext uri="{FF2B5EF4-FFF2-40B4-BE49-F238E27FC236}">
                <a16:creationId xmlns:a16="http://schemas.microsoft.com/office/drawing/2014/main" id="{12B87EB5-3C96-4F0B-900E-013776397824}"/>
              </a:ext>
            </a:extLst>
          </p:cNvPr>
          <p:cNvPicPr>
            <a:picLocks noGrp="1" noRot="1" noChangeAspect="1"/>
          </p:cNvPicPr>
          <p:nvPr>
            <p:ph sz="half" idx="1"/>
            <a:videoFile r:link="rId1"/>
          </p:nvPr>
        </p:nvPicPr>
        <p:blipFill>
          <a:blip r:embed="rId4"/>
          <a:stretch>
            <a:fillRect/>
          </a:stretch>
        </p:blipFill>
        <p:spPr>
          <a:xfrm>
            <a:off x="1950553" y="3270485"/>
            <a:ext cx="3405326" cy="2553995"/>
          </a:xfrm>
          <a:prstGeom prst="rect">
            <a:avLst/>
          </a:prstGeom>
        </p:spPr>
      </p:pic>
      <p:pic>
        <p:nvPicPr>
          <p:cNvPr id="11" name="ZnbL5v1WViw">
            <a:hlinkClick r:id="" action="ppaction://media"/>
            <a:extLst>
              <a:ext uri="{FF2B5EF4-FFF2-40B4-BE49-F238E27FC236}">
                <a16:creationId xmlns:a16="http://schemas.microsoft.com/office/drawing/2014/main" id="{2FAF7627-C102-4226-9A3D-EC268B0879A8}"/>
              </a:ext>
            </a:extLst>
          </p:cNvPr>
          <p:cNvPicPr>
            <a:picLocks noGrp="1" noRot="1" noChangeAspect="1"/>
          </p:cNvPicPr>
          <p:nvPr>
            <p:ph sz="half" idx="2"/>
            <a:videoFile r:link="rId2"/>
          </p:nvPr>
        </p:nvPicPr>
        <p:blipFill>
          <a:blip r:embed="rId4"/>
          <a:stretch>
            <a:fillRect/>
          </a:stretch>
        </p:blipFill>
        <p:spPr>
          <a:xfrm>
            <a:off x="7273873" y="3270484"/>
            <a:ext cx="3405327" cy="2553995"/>
          </a:xfrm>
          <a:prstGeom prst="rect">
            <a:avLst/>
          </a:prstGeom>
        </p:spPr>
      </p:pic>
      <p:sp>
        <p:nvSpPr>
          <p:cNvPr id="7" name="Rectangle 6">
            <a:extLst>
              <a:ext uri="{FF2B5EF4-FFF2-40B4-BE49-F238E27FC236}">
                <a16:creationId xmlns:a16="http://schemas.microsoft.com/office/drawing/2014/main" id="{928D6C8E-3BF2-43AF-B1C0-E7E0F508DACC}"/>
              </a:ext>
            </a:extLst>
          </p:cNvPr>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4E4CFB7-831B-4DB8-BCE7-69E2CEF1935D}"/>
              </a:ext>
            </a:extLst>
          </p:cNvPr>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pic>
        <p:nvPicPr>
          <p:cNvPr id="9" name="Content Placeholder 12">
            <a:extLst>
              <a:ext uri="{FF2B5EF4-FFF2-40B4-BE49-F238E27FC236}">
                <a16:creationId xmlns:a16="http://schemas.microsoft.com/office/drawing/2014/main" id="{34641DED-9228-419C-AA97-0710AEA526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sp>
        <p:nvSpPr>
          <p:cNvPr id="12" name="TextBox 11">
            <a:extLst>
              <a:ext uri="{FF2B5EF4-FFF2-40B4-BE49-F238E27FC236}">
                <a16:creationId xmlns:a16="http://schemas.microsoft.com/office/drawing/2014/main" id="{5D98E58F-5B36-40BA-AE20-26B00BE8A713}"/>
              </a:ext>
            </a:extLst>
          </p:cNvPr>
          <p:cNvSpPr txBox="1"/>
          <p:nvPr/>
        </p:nvSpPr>
        <p:spPr>
          <a:xfrm>
            <a:off x="838200" y="1929189"/>
            <a:ext cx="10515600" cy="677108"/>
          </a:xfrm>
          <a:prstGeom prst="rect">
            <a:avLst/>
          </a:prstGeom>
          <a:noFill/>
        </p:spPr>
        <p:txBody>
          <a:bodyPr wrap="square" rtlCol="0">
            <a:spAutoFit/>
          </a:bodyPr>
          <a:lstStyle/>
          <a:p>
            <a:r>
              <a:rPr lang="en-US" sz="3800" dirty="0">
                <a:solidFill>
                  <a:srgbClr val="9C151A"/>
                </a:solidFill>
              </a:rPr>
              <a:t>Two Prototype Videos</a:t>
            </a:r>
          </a:p>
        </p:txBody>
      </p:sp>
      <p:sp>
        <p:nvSpPr>
          <p:cNvPr id="2" name="Rectangle 1">
            <a:extLst>
              <a:ext uri="{FF2B5EF4-FFF2-40B4-BE49-F238E27FC236}">
                <a16:creationId xmlns:a16="http://schemas.microsoft.com/office/drawing/2014/main" id="{68E3761A-DC44-4052-A9A3-240A4725C65F}"/>
              </a:ext>
            </a:extLst>
          </p:cNvPr>
          <p:cNvSpPr/>
          <p:nvPr/>
        </p:nvSpPr>
        <p:spPr>
          <a:xfrm>
            <a:off x="1210432" y="6488668"/>
            <a:ext cx="4885568" cy="369332"/>
          </a:xfrm>
          <a:prstGeom prst="rect">
            <a:avLst/>
          </a:prstGeom>
        </p:spPr>
        <p:txBody>
          <a:bodyPr wrap="none">
            <a:spAutoFit/>
          </a:bodyPr>
          <a:lstStyle/>
          <a:p>
            <a:r>
              <a:rPr lang="en-US" dirty="0"/>
              <a:t>https://www.youtube.com/watch?v=TwLmrtSFLKs</a:t>
            </a:r>
          </a:p>
        </p:txBody>
      </p:sp>
      <p:sp>
        <p:nvSpPr>
          <p:cNvPr id="3" name="Rectangle 2">
            <a:extLst>
              <a:ext uri="{FF2B5EF4-FFF2-40B4-BE49-F238E27FC236}">
                <a16:creationId xmlns:a16="http://schemas.microsoft.com/office/drawing/2014/main" id="{A32A95A1-7891-4FCD-BB81-964486E5F2F8}"/>
              </a:ext>
            </a:extLst>
          </p:cNvPr>
          <p:cNvSpPr/>
          <p:nvPr/>
        </p:nvSpPr>
        <p:spPr>
          <a:xfrm>
            <a:off x="6474987" y="6488668"/>
            <a:ext cx="5003101" cy="369332"/>
          </a:xfrm>
          <a:prstGeom prst="rect">
            <a:avLst/>
          </a:prstGeom>
        </p:spPr>
        <p:txBody>
          <a:bodyPr wrap="none">
            <a:spAutoFit/>
          </a:bodyPr>
          <a:lstStyle/>
          <a:p>
            <a:r>
              <a:rPr lang="en-US" dirty="0"/>
              <a:t>https://www.youtube.com/watch?v=ZnbL5v1WViw</a:t>
            </a:r>
          </a:p>
        </p:txBody>
      </p:sp>
    </p:spTree>
    <p:extLst>
      <p:ext uri="{BB962C8B-B14F-4D97-AF65-F5344CB8AC3E}">
        <p14:creationId xmlns:p14="http://schemas.microsoft.com/office/powerpoint/2010/main" val="354357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sp>
        <p:nvSpPr>
          <p:cNvPr id="5" name="TextBox 4"/>
          <p:cNvSpPr txBox="1"/>
          <p:nvPr/>
        </p:nvSpPr>
        <p:spPr>
          <a:xfrm>
            <a:off x="838200" y="1929189"/>
            <a:ext cx="10515600" cy="677108"/>
          </a:xfrm>
          <a:prstGeom prst="rect">
            <a:avLst/>
          </a:prstGeom>
          <a:noFill/>
        </p:spPr>
        <p:txBody>
          <a:bodyPr wrap="square" rtlCol="0">
            <a:spAutoFit/>
          </a:bodyPr>
          <a:lstStyle/>
          <a:p>
            <a:r>
              <a:rPr lang="en-US" sz="3800" dirty="0">
                <a:solidFill>
                  <a:srgbClr val="9C151A"/>
                </a:solidFill>
              </a:rPr>
              <a:t>Provided Documents</a:t>
            </a:r>
          </a:p>
        </p:txBody>
      </p:sp>
      <p:pic>
        <p:nvPicPr>
          <p:cNvPr id="15" name="Content Placeholder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sp>
        <p:nvSpPr>
          <p:cNvPr id="10" name="Content Placeholder 9">
            <a:extLst>
              <a:ext uri="{FF2B5EF4-FFF2-40B4-BE49-F238E27FC236}">
                <a16:creationId xmlns:a16="http://schemas.microsoft.com/office/drawing/2014/main" id="{59082ED5-CB76-42FC-88BC-651F38EBAAE0}"/>
              </a:ext>
            </a:extLst>
          </p:cNvPr>
          <p:cNvSpPr>
            <a:spLocks noGrp="1"/>
          </p:cNvSpPr>
          <p:nvPr>
            <p:ph idx="1"/>
          </p:nvPr>
        </p:nvSpPr>
        <p:spPr>
          <a:xfrm>
            <a:off x="838200" y="2606297"/>
            <a:ext cx="10515600" cy="3570666"/>
          </a:xfrm>
        </p:spPr>
        <p:txBody>
          <a:bodyPr/>
          <a:lstStyle/>
          <a:p>
            <a:r>
              <a:rPr lang="en-US" dirty="0"/>
              <a:t>We have provided a copy of three versions of the program, and descriptions of each for further implementation.</a:t>
            </a:r>
          </a:p>
          <a:p>
            <a:r>
              <a:rPr lang="en-US" dirty="0"/>
              <a:t>The working MENA Database and Query Program</a:t>
            </a:r>
          </a:p>
          <a:p>
            <a:endParaRPr lang="en-US" dirty="0"/>
          </a:p>
          <a:p>
            <a:pPr marL="0" indent="0">
              <a:buNone/>
            </a:pPr>
            <a:r>
              <a:rPr lang="en-US" dirty="0"/>
              <a:t>Link: https://drive.google.com/file/d/0BxOx78K0xdqOZkN3U3BTc0JMMDQ/view</a:t>
            </a:r>
          </a:p>
          <a:p>
            <a:endParaRPr lang="en-US" dirty="0"/>
          </a:p>
        </p:txBody>
      </p:sp>
    </p:spTree>
    <p:extLst>
      <p:ext uri="{BB962C8B-B14F-4D97-AF65-F5344CB8AC3E}">
        <p14:creationId xmlns:p14="http://schemas.microsoft.com/office/powerpoint/2010/main" val="308075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sp>
        <p:nvSpPr>
          <p:cNvPr id="5" name="TextBox 4"/>
          <p:cNvSpPr txBox="1"/>
          <p:nvPr/>
        </p:nvSpPr>
        <p:spPr>
          <a:xfrm>
            <a:off x="838200" y="1929189"/>
            <a:ext cx="10515600" cy="677108"/>
          </a:xfrm>
          <a:prstGeom prst="rect">
            <a:avLst/>
          </a:prstGeom>
          <a:noFill/>
        </p:spPr>
        <p:txBody>
          <a:bodyPr wrap="square" rtlCol="0">
            <a:spAutoFit/>
          </a:bodyPr>
          <a:lstStyle/>
          <a:p>
            <a:r>
              <a:rPr lang="en-US" sz="3800" dirty="0">
                <a:solidFill>
                  <a:srgbClr val="9C151A"/>
                </a:solidFill>
              </a:rPr>
              <a:t>Advice for Completed Version</a:t>
            </a:r>
          </a:p>
        </p:txBody>
      </p:sp>
      <p:pic>
        <p:nvPicPr>
          <p:cNvPr id="15" name="Content Placeholder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sp>
        <p:nvSpPr>
          <p:cNvPr id="10" name="Content Placeholder 9">
            <a:extLst>
              <a:ext uri="{FF2B5EF4-FFF2-40B4-BE49-F238E27FC236}">
                <a16:creationId xmlns:a16="http://schemas.microsoft.com/office/drawing/2014/main" id="{59082ED5-CB76-42FC-88BC-651F38EBAAE0}"/>
              </a:ext>
            </a:extLst>
          </p:cNvPr>
          <p:cNvSpPr>
            <a:spLocks noGrp="1"/>
          </p:cNvSpPr>
          <p:nvPr>
            <p:ph idx="1"/>
          </p:nvPr>
        </p:nvSpPr>
        <p:spPr>
          <a:xfrm>
            <a:off x="838200" y="2606297"/>
            <a:ext cx="10515600" cy="3570666"/>
          </a:xfrm>
        </p:spPr>
        <p:txBody>
          <a:bodyPr/>
          <a:lstStyle/>
          <a:p>
            <a:r>
              <a:rPr lang="en-US" dirty="0"/>
              <a:t>A fully implemented version of this program might be able to be implemented on the </a:t>
            </a:r>
            <a:r>
              <a:rPr lang="en-US" dirty="0" err="1"/>
              <a:t>SquareSpace</a:t>
            </a:r>
            <a:r>
              <a:rPr lang="en-US" dirty="0"/>
              <a:t> site.</a:t>
            </a:r>
          </a:p>
          <a:p>
            <a:r>
              <a:rPr lang="en-US" dirty="0"/>
              <a:t>Recommend contacting the Computer Science Department, and/or James Woolley for advice to implement a completed version.</a:t>
            </a:r>
          </a:p>
          <a:p>
            <a:endParaRPr lang="en-US" dirty="0"/>
          </a:p>
        </p:txBody>
      </p:sp>
    </p:spTree>
    <p:extLst>
      <p:ext uri="{BB962C8B-B14F-4D97-AF65-F5344CB8AC3E}">
        <p14:creationId xmlns:p14="http://schemas.microsoft.com/office/powerpoint/2010/main" val="270798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sp>
        <p:nvSpPr>
          <p:cNvPr id="5" name="TextBox 4"/>
          <p:cNvSpPr txBox="1"/>
          <p:nvPr/>
        </p:nvSpPr>
        <p:spPr>
          <a:xfrm>
            <a:off x="838200" y="1929189"/>
            <a:ext cx="5332412" cy="677108"/>
          </a:xfrm>
          <a:prstGeom prst="rect">
            <a:avLst/>
          </a:prstGeom>
          <a:noFill/>
        </p:spPr>
        <p:txBody>
          <a:bodyPr wrap="square" rtlCol="0">
            <a:spAutoFit/>
          </a:bodyPr>
          <a:lstStyle/>
          <a:p>
            <a:r>
              <a:rPr lang="en-US" sz="3800" dirty="0">
                <a:solidFill>
                  <a:srgbClr val="9C151A"/>
                </a:solidFill>
              </a:rPr>
              <a:t>James Woolley</a:t>
            </a:r>
          </a:p>
        </p:txBody>
      </p:sp>
      <p:pic>
        <p:nvPicPr>
          <p:cNvPr id="15" name="Content Placeholder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sp>
        <p:nvSpPr>
          <p:cNvPr id="9" name="Content Placeholder 5"/>
          <p:cNvSpPr>
            <a:spLocks noGrp="1"/>
          </p:cNvSpPr>
          <p:nvPr>
            <p:ph sz="half" idx="4294967295"/>
          </p:nvPr>
        </p:nvSpPr>
        <p:spPr>
          <a:xfrm>
            <a:off x="838200" y="2692939"/>
            <a:ext cx="5157787" cy="3945253"/>
          </a:xfrm>
          <a:prstGeom prst="rect">
            <a:avLst/>
          </a:prstGeom>
        </p:spPr>
        <p:txBody>
          <a:bodyPr>
            <a:normAutofit fontScale="85000" lnSpcReduction="20000"/>
          </a:bodyPr>
          <a:lstStyle/>
          <a:p>
            <a:pPr marL="0" indent="0">
              <a:lnSpc>
                <a:spcPct val="120000"/>
              </a:lnSpc>
              <a:buNone/>
            </a:pPr>
            <a:r>
              <a:rPr lang="en-US" dirty="0">
                <a:solidFill>
                  <a:srgbClr val="1D235D"/>
                </a:solidFill>
              </a:rPr>
              <a:t>Knox College, 2018</a:t>
            </a:r>
          </a:p>
          <a:p>
            <a:pPr marL="0" indent="0">
              <a:lnSpc>
                <a:spcPct val="120000"/>
              </a:lnSpc>
              <a:buNone/>
            </a:pPr>
            <a:r>
              <a:rPr lang="en-US" dirty="0">
                <a:solidFill>
                  <a:srgbClr val="1D235D"/>
                </a:solidFill>
              </a:rPr>
              <a:t>Major:  Computer Science, and History</a:t>
            </a:r>
          </a:p>
          <a:p>
            <a:pPr marL="0" indent="0">
              <a:lnSpc>
                <a:spcPct val="120000"/>
              </a:lnSpc>
              <a:buNone/>
            </a:pPr>
            <a:r>
              <a:rPr lang="en-US" dirty="0">
                <a:solidFill>
                  <a:srgbClr val="1D235D"/>
                </a:solidFill>
              </a:rPr>
              <a:t>Languages:  French (elementary)</a:t>
            </a:r>
          </a:p>
          <a:p>
            <a:pPr marL="0" indent="0">
              <a:lnSpc>
                <a:spcPct val="120000"/>
              </a:lnSpc>
              <a:buNone/>
            </a:pPr>
            <a:r>
              <a:rPr lang="en-US" dirty="0">
                <a:solidFill>
                  <a:srgbClr val="1D235D"/>
                </a:solidFill>
              </a:rPr>
              <a:t>Computer Skills: C++, Java, </a:t>
            </a:r>
            <a:r>
              <a:rPr lang="en-US" dirty="0" err="1">
                <a:solidFill>
                  <a:srgbClr val="1D235D"/>
                </a:solidFill>
              </a:rPr>
              <a:t>Mathmatica</a:t>
            </a:r>
            <a:r>
              <a:rPr lang="en-US" dirty="0">
                <a:solidFill>
                  <a:srgbClr val="1D235D"/>
                </a:solidFill>
              </a:rPr>
              <a:t>, Microsoft Office (Word, Excel, PowerPoint)</a:t>
            </a:r>
          </a:p>
          <a:p>
            <a:pPr marL="0" indent="0">
              <a:lnSpc>
                <a:spcPct val="120000"/>
              </a:lnSpc>
              <a:buNone/>
            </a:pPr>
            <a:r>
              <a:rPr lang="en-US" dirty="0">
                <a:solidFill>
                  <a:srgbClr val="1D235D"/>
                </a:solidFill>
              </a:rPr>
              <a:t>Email:  jgwoolley@knox.edu, jgw53824@bethel.edu, jamesxi.woolley@gmail.com </a:t>
            </a:r>
          </a:p>
        </p:txBody>
      </p:sp>
      <p:sp>
        <p:nvSpPr>
          <p:cNvPr id="11" name="Content Placeholder 7"/>
          <p:cNvSpPr>
            <a:spLocks noGrp="1"/>
          </p:cNvSpPr>
          <p:nvPr>
            <p:ph sz="quarter" idx="4294967295"/>
          </p:nvPr>
        </p:nvSpPr>
        <p:spPr>
          <a:xfrm>
            <a:off x="6170612" y="1701870"/>
            <a:ext cx="5183188" cy="4936322"/>
          </a:xfrm>
          <a:prstGeom prst="rect">
            <a:avLst/>
          </a:prstGeom>
        </p:spPr>
        <p:txBody>
          <a:bodyPr>
            <a:noAutofit/>
          </a:bodyPr>
          <a:lstStyle/>
          <a:p>
            <a:pPr marL="0" indent="0">
              <a:lnSpc>
                <a:spcPct val="120000"/>
              </a:lnSpc>
              <a:buNone/>
            </a:pPr>
            <a:r>
              <a:rPr lang="en-US" sz="1300" dirty="0">
                <a:solidFill>
                  <a:srgbClr val="1D235D"/>
                </a:solidFill>
              </a:rPr>
              <a:t>James Woolley is a senior at Knox College in Galesburg Illinois, majoring in Computer Science and History. He has interest and background in German history from WWI to the end of the Cold War, the study of early Christianity, Middle Eastern Politics, and the foreign relations of the United States.</a:t>
            </a:r>
          </a:p>
          <a:p>
            <a:pPr marL="0" indent="0">
              <a:lnSpc>
                <a:spcPct val="120000"/>
              </a:lnSpc>
              <a:buNone/>
            </a:pPr>
            <a:r>
              <a:rPr lang="en-US" sz="1300" dirty="0">
                <a:solidFill>
                  <a:srgbClr val="1D235D"/>
                </a:solidFill>
              </a:rPr>
              <a:t>James Woolley worked as an intern to the president of the Foreign Policy Research Institute, Alan Luxenberg, to produce an article entitled "The Foreign Policy Views of Donald Trump" for their website. The article was written before the election, and examined what a Donald Trump presidency would mean to issues of U.S. foreign policy. Along with other students in the Computer Science department, James helped to produce a program for the head coach of the Knox College football team. This program parsed the NCAA Division 3 website to analyze every single play made by every team in the division for the past five years to determine the expected point values of fourth down plays. The team desires to have the conclusions of this research published in an academic sports journal by the end of the year. He is also working on his Honors Project in Social Generative Science to simulate religious and cultural interactions in the Ancient Mediterranean Civilizations.</a:t>
            </a:r>
          </a:p>
          <a:p>
            <a:pPr marL="0" indent="0">
              <a:lnSpc>
                <a:spcPct val="120000"/>
              </a:lnSpc>
              <a:buNone/>
            </a:pPr>
            <a:r>
              <a:rPr lang="en-US" sz="1300" dirty="0">
                <a:solidFill>
                  <a:srgbClr val="1D235D"/>
                </a:solidFill>
              </a:rPr>
              <a:t>Available for full time employment in summer 2018.</a:t>
            </a:r>
          </a:p>
        </p:txBody>
      </p:sp>
    </p:spTree>
    <p:extLst>
      <p:ext uri="{BB962C8B-B14F-4D97-AF65-F5344CB8AC3E}">
        <p14:creationId xmlns:p14="http://schemas.microsoft.com/office/powerpoint/2010/main" val="2895299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sp>
        <p:nvSpPr>
          <p:cNvPr id="5" name="TextBox 4"/>
          <p:cNvSpPr txBox="1"/>
          <p:nvPr/>
        </p:nvSpPr>
        <p:spPr>
          <a:xfrm>
            <a:off x="838200" y="1929189"/>
            <a:ext cx="10515600" cy="677108"/>
          </a:xfrm>
          <a:prstGeom prst="rect">
            <a:avLst/>
          </a:prstGeom>
          <a:noFill/>
        </p:spPr>
        <p:txBody>
          <a:bodyPr wrap="square" rtlCol="0">
            <a:spAutoFit/>
          </a:bodyPr>
          <a:lstStyle/>
          <a:p>
            <a:r>
              <a:rPr lang="en-US" sz="3800" dirty="0">
                <a:solidFill>
                  <a:srgbClr val="9C151A"/>
                </a:solidFill>
              </a:rPr>
              <a:t>Think Tanks and Civil Societies Program</a:t>
            </a:r>
          </a:p>
        </p:txBody>
      </p:sp>
      <p:pic>
        <p:nvPicPr>
          <p:cNvPr id="15" name="Content Placeholder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pic>
        <p:nvPicPr>
          <p:cNvPr id="4" name="Content Placeholder 3">
            <a:extLst>
              <a:ext uri="{FF2B5EF4-FFF2-40B4-BE49-F238E27FC236}">
                <a16:creationId xmlns:a16="http://schemas.microsoft.com/office/drawing/2014/main" id="{35FE1E56-9CE2-4CDD-A03E-4F0F398D94B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418284" y="2606675"/>
            <a:ext cx="5355432" cy="3570288"/>
          </a:xfrm>
        </p:spPr>
      </p:pic>
    </p:spTree>
    <p:extLst>
      <p:ext uri="{BB962C8B-B14F-4D97-AF65-F5344CB8AC3E}">
        <p14:creationId xmlns:p14="http://schemas.microsoft.com/office/powerpoint/2010/main" val="327796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sp>
        <p:nvSpPr>
          <p:cNvPr id="3" name="Content Placeholder 2"/>
          <p:cNvSpPr>
            <a:spLocks noGrp="1"/>
          </p:cNvSpPr>
          <p:nvPr>
            <p:ph idx="1"/>
          </p:nvPr>
        </p:nvSpPr>
        <p:spPr>
          <a:xfrm>
            <a:off x="838200" y="2844799"/>
            <a:ext cx="10515600" cy="3332163"/>
          </a:xfrm>
        </p:spPr>
        <p:txBody>
          <a:bodyPr>
            <a:noAutofit/>
          </a:bodyPr>
          <a:lstStyle/>
          <a:p>
            <a:r>
              <a:rPr lang="en-US" sz="4000" dirty="0"/>
              <a:t>The Middle East and North Africa Team of Summer 2017 attempted to create a database and query that would analyze the think tanks in their region and provide statistics and graphs.</a:t>
            </a:r>
          </a:p>
        </p:txBody>
      </p:sp>
      <p:sp>
        <p:nvSpPr>
          <p:cNvPr id="5" name="TextBox 4"/>
          <p:cNvSpPr txBox="1"/>
          <p:nvPr/>
        </p:nvSpPr>
        <p:spPr>
          <a:xfrm>
            <a:off x="838200" y="1929189"/>
            <a:ext cx="10515600" cy="677108"/>
          </a:xfrm>
          <a:prstGeom prst="rect">
            <a:avLst/>
          </a:prstGeom>
          <a:noFill/>
        </p:spPr>
        <p:txBody>
          <a:bodyPr wrap="square" rtlCol="0">
            <a:spAutoFit/>
          </a:bodyPr>
          <a:lstStyle/>
          <a:p>
            <a:r>
              <a:rPr lang="en-US" sz="3800" dirty="0">
                <a:solidFill>
                  <a:srgbClr val="9C151A"/>
                </a:solidFill>
              </a:rPr>
              <a:t>Introduction</a:t>
            </a:r>
          </a:p>
        </p:txBody>
      </p:sp>
      <p:pic>
        <p:nvPicPr>
          <p:cNvPr id="15" name="Content Placeholder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spTree>
    <p:extLst>
      <p:ext uri="{BB962C8B-B14F-4D97-AF65-F5344CB8AC3E}">
        <p14:creationId xmlns:p14="http://schemas.microsoft.com/office/powerpoint/2010/main" val="122383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pic>
        <p:nvPicPr>
          <p:cNvPr id="15" name="Content Placeholder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pic>
        <p:nvPicPr>
          <p:cNvPr id="8" name="Content Placeholder 7">
            <a:extLst>
              <a:ext uri="{FF2B5EF4-FFF2-40B4-BE49-F238E27FC236}">
                <a16:creationId xmlns:a16="http://schemas.microsoft.com/office/drawing/2014/main" id="{E4657BC3-D420-4819-9BA5-DEDB6625735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68800" y="1825625"/>
            <a:ext cx="7854400" cy="4351338"/>
          </a:xfrm>
        </p:spPr>
      </p:pic>
    </p:spTree>
    <p:extLst>
      <p:ext uri="{BB962C8B-B14F-4D97-AF65-F5344CB8AC3E}">
        <p14:creationId xmlns:p14="http://schemas.microsoft.com/office/powerpoint/2010/main" val="4217731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sp>
        <p:nvSpPr>
          <p:cNvPr id="5" name="TextBox 4"/>
          <p:cNvSpPr txBox="1"/>
          <p:nvPr/>
        </p:nvSpPr>
        <p:spPr>
          <a:xfrm>
            <a:off x="838200" y="1929189"/>
            <a:ext cx="10515600" cy="677108"/>
          </a:xfrm>
          <a:prstGeom prst="rect">
            <a:avLst/>
          </a:prstGeom>
          <a:noFill/>
        </p:spPr>
        <p:txBody>
          <a:bodyPr wrap="square" rtlCol="0">
            <a:spAutoFit/>
          </a:bodyPr>
          <a:lstStyle/>
          <a:p>
            <a:r>
              <a:rPr lang="en-US" sz="3800" dirty="0">
                <a:solidFill>
                  <a:srgbClr val="9C151A"/>
                </a:solidFill>
              </a:rPr>
              <a:t>MENA Database and Query</a:t>
            </a:r>
          </a:p>
        </p:txBody>
      </p:sp>
      <p:pic>
        <p:nvPicPr>
          <p:cNvPr id="15" name="Content Placeholder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sp>
        <p:nvSpPr>
          <p:cNvPr id="10" name="Content Placeholder 9">
            <a:extLst>
              <a:ext uri="{FF2B5EF4-FFF2-40B4-BE49-F238E27FC236}">
                <a16:creationId xmlns:a16="http://schemas.microsoft.com/office/drawing/2014/main" id="{59082ED5-CB76-42FC-88BC-651F38EBAAE0}"/>
              </a:ext>
            </a:extLst>
          </p:cNvPr>
          <p:cNvSpPr>
            <a:spLocks noGrp="1"/>
          </p:cNvSpPr>
          <p:nvPr>
            <p:ph idx="1"/>
          </p:nvPr>
        </p:nvSpPr>
        <p:spPr>
          <a:xfrm>
            <a:off x="838200" y="2606297"/>
            <a:ext cx="10515600" cy="3570666"/>
          </a:xfrm>
        </p:spPr>
        <p:txBody>
          <a:bodyPr/>
          <a:lstStyle/>
          <a:p>
            <a:r>
              <a:rPr lang="en-US" dirty="0"/>
              <a:t>Takes in a formatted .csv file with specific information from each think tank</a:t>
            </a:r>
          </a:p>
          <a:p>
            <a:r>
              <a:rPr lang="en-US" dirty="0"/>
              <a:t>Creates a database of the aforementioned information</a:t>
            </a:r>
          </a:p>
          <a:p>
            <a:r>
              <a:rPr lang="en-US" dirty="0"/>
              <a:t>Displays list of think tanks included in database</a:t>
            </a:r>
          </a:p>
          <a:p>
            <a:r>
              <a:rPr lang="en-US" dirty="0"/>
              <a:t>Queries may be performed to search specific regions, or search for think tank ideologies or affiliations and provides counts for each</a:t>
            </a:r>
          </a:p>
        </p:txBody>
      </p:sp>
    </p:spTree>
    <p:extLst>
      <p:ext uri="{BB962C8B-B14F-4D97-AF65-F5344CB8AC3E}">
        <p14:creationId xmlns:p14="http://schemas.microsoft.com/office/powerpoint/2010/main" val="8119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sp>
        <p:nvSpPr>
          <p:cNvPr id="5" name="TextBox 4"/>
          <p:cNvSpPr txBox="1"/>
          <p:nvPr/>
        </p:nvSpPr>
        <p:spPr>
          <a:xfrm>
            <a:off x="838200" y="1929189"/>
            <a:ext cx="10515600" cy="677108"/>
          </a:xfrm>
          <a:prstGeom prst="rect">
            <a:avLst/>
          </a:prstGeom>
          <a:noFill/>
        </p:spPr>
        <p:txBody>
          <a:bodyPr wrap="square" rtlCol="0">
            <a:spAutoFit/>
          </a:bodyPr>
          <a:lstStyle/>
          <a:p>
            <a:r>
              <a:rPr lang="en-US" sz="3800" dirty="0">
                <a:solidFill>
                  <a:srgbClr val="9C151A"/>
                </a:solidFill>
              </a:rPr>
              <a:t>MENA Database and Query</a:t>
            </a:r>
          </a:p>
        </p:txBody>
      </p:sp>
      <p:pic>
        <p:nvPicPr>
          <p:cNvPr id="15" name="Content Placeholder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sp>
        <p:nvSpPr>
          <p:cNvPr id="10" name="Content Placeholder 9">
            <a:extLst>
              <a:ext uri="{FF2B5EF4-FFF2-40B4-BE49-F238E27FC236}">
                <a16:creationId xmlns:a16="http://schemas.microsoft.com/office/drawing/2014/main" id="{59082ED5-CB76-42FC-88BC-651F38EBAAE0}"/>
              </a:ext>
            </a:extLst>
          </p:cNvPr>
          <p:cNvSpPr>
            <a:spLocks noGrp="1"/>
          </p:cNvSpPr>
          <p:nvPr>
            <p:ph idx="1"/>
          </p:nvPr>
        </p:nvSpPr>
        <p:spPr>
          <a:xfrm>
            <a:off x="838200" y="2606297"/>
            <a:ext cx="10515600" cy="3570666"/>
          </a:xfrm>
        </p:spPr>
        <p:txBody>
          <a:bodyPr/>
          <a:lstStyle/>
          <a:p>
            <a:r>
              <a:rPr lang="en-US" dirty="0"/>
              <a:t>I will provide three examples of queries the program was built to create.</a:t>
            </a:r>
          </a:p>
          <a:p>
            <a:r>
              <a:rPr lang="en-US" dirty="0"/>
              <a:t>These charts were created by the MENA Research team manually. Although the program had the potential to create each one of these charts.</a:t>
            </a:r>
          </a:p>
        </p:txBody>
      </p:sp>
    </p:spTree>
    <p:extLst>
      <p:ext uri="{BB962C8B-B14F-4D97-AF65-F5344CB8AC3E}">
        <p14:creationId xmlns:p14="http://schemas.microsoft.com/office/powerpoint/2010/main" val="1918845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20" y="1656266"/>
            <a:ext cx="8736962" cy="646331"/>
          </a:xfrm>
          <a:prstGeom prst="rect">
            <a:avLst/>
          </a:prstGeom>
          <a:noFill/>
        </p:spPr>
        <p:txBody>
          <a:bodyPr wrap="none" rtlCol="0">
            <a:spAutoFit/>
          </a:bodyPr>
          <a:lstStyle/>
          <a:p>
            <a:r>
              <a:rPr lang="en-US" sz="3600" b="1" dirty="0">
                <a:latin typeface="Book Antiqua"/>
                <a:cs typeface="Book Antiqua"/>
              </a:rPr>
              <a:t>Inactive Think Tanks in MENA Region</a:t>
            </a:r>
          </a:p>
        </p:txBody>
      </p:sp>
      <p:sp>
        <p:nvSpPr>
          <p:cNvPr id="8" name="TextBox 7"/>
          <p:cNvSpPr txBox="1"/>
          <p:nvPr/>
        </p:nvSpPr>
        <p:spPr>
          <a:xfrm>
            <a:off x="1" y="6596390"/>
            <a:ext cx="10806544" cy="261610"/>
          </a:xfrm>
          <a:prstGeom prst="rect">
            <a:avLst/>
          </a:prstGeom>
          <a:noFill/>
        </p:spPr>
        <p:txBody>
          <a:bodyPr wrap="square" rtlCol="0">
            <a:spAutoFit/>
          </a:bodyPr>
          <a:lstStyle/>
          <a:p>
            <a:r>
              <a:rPr lang="en-US" sz="1100" dirty="0"/>
              <a:t>Source: </a:t>
            </a:r>
            <a:r>
              <a:rPr lang="en-US" sz="1100" dirty="0">
                <a:latin typeface="Book Antiqua"/>
                <a:cs typeface="Book Antiqua"/>
              </a:rPr>
              <a:t>Middle East and North Africa Presentation</a:t>
            </a:r>
            <a:endParaRPr lang="en-US" sz="1100" dirty="0"/>
          </a:p>
        </p:txBody>
      </p:sp>
      <p:graphicFrame>
        <p:nvGraphicFramePr>
          <p:cNvPr id="9" name="Chart 8">
            <a:extLst>
              <a:ext uri="{FF2B5EF4-FFF2-40B4-BE49-F238E27FC236}">
                <a16:creationId xmlns:a16="http://schemas.microsoft.com/office/drawing/2014/main" id="{8B0AFEA3-D5C3-4F7F-892B-7451840B9DE5}"/>
              </a:ext>
            </a:extLst>
          </p:cNvPr>
          <p:cNvGraphicFramePr>
            <a:graphicFrameLocks/>
          </p:cNvGraphicFramePr>
          <p:nvPr>
            <p:extLst>
              <p:ext uri="{D42A27DB-BD31-4B8C-83A1-F6EECF244321}">
                <p14:modId xmlns:p14="http://schemas.microsoft.com/office/powerpoint/2010/main" val="3901281446"/>
              </p:ext>
            </p:extLst>
          </p:nvPr>
        </p:nvGraphicFramePr>
        <p:xfrm>
          <a:off x="6464214" y="2063437"/>
          <a:ext cx="6596693" cy="4663758"/>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3DCC0161-FBAC-488A-9962-D4C30F91F76F}"/>
              </a:ext>
            </a:extLst>
          </p:cNvPr>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AC1B3E46-DFF1-4A0D-8D35-860C5A760212}"/>
              </a:ext>
            </a:extLst>
          </p:cNvPr>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pic>
        <p:nvPicPr>
          <p:cNvPr id="10" name="Content Placeholder 12">
            <a:extLst>
              <a:ext uri="{FF2B5EF4-FFF2-40B4-BE49-F238E27FC236}">
                <a16:creationId xmlns:a16="http://schemas.microsoft.com/office/drawing/2014/main" id="{E8E3AF72-963D-4628-A811-48C5574C8E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sp>
        <p:nvSpPr>
          <p:cNvPr id="2" name="TextBox 1">
            <a:extLst>
              <a:ext uri="{FF2B5EF4-FFF2-40B4-BE49-F238E27FC236}">
                <a16:creationId xmlns:a16="http://schemas.microsoft.com/office/drawing/2014/main" id="{89C2D01D-0AD4-4EB8-8531-1C02B3D34844}"/>
              </a:ext>
            </a:extLst>
          </p:cNvPr>
          <p:cNvSpPr txBox="1"/>
          <p:nvPr/>
        </p:nvSpPr>
        <p:spPr>
          <a:xfrm>
            <a:off x="11134436" y="1701046"/>
            <a:ext cx="2115127" cy="369332"/>
          </a:xfrm>
          <a:prstGeom prst="rect">
            <a:avLst/>
          </a:prstGeom>
          <a:noFill/>
        </p:spPr>
        <p:txBody>
          <a:bodyPr wrap="square" rtlCol="0">
            <a:spAutoFit/>
          </a:bodyPr>
          <a:lstStyle/>
          <a:p>
            <a:r>
              <a:rPr lang="en-US" dirty="0"/>
              <a:t>Example 1</a:t>
            </a:r>
          </a:p>
        </p:txBody>
      </p:sp>
    </p:spTree>
    <p:extLst>
      <p:ext uri="{BB962C8B-B14F-4D97-AF65-F5344CB8AC3E}">
        <p14:creationId xmlns:p14="http://schemas.microsoft.com/office/powerpoint/2010/main" val="61325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DCC0161-FBAC-488A-9962-D4C30F91F76F}"/>
              </a:ext>
            </a:extLst>
          </p:cNvPr>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AC1B3E46-DFF1-4A0D-8D35-860C5A760212}"/>
              </a:ext>
            </a:extLst>
          </p:cNvPr>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pic>
        <p:nvPicPr>
          <p:cNvPr id="10" name="Content Placeholder 12">
            <a:extLst>
              <a:ext uri="{FF2B5EF4-FFF2-40B4-BE49-F238E27FC236}">
                <a16:creationId xmlns:a16="http://schemas.microsoft.com/office/drawing/2014/main" id="{E8E3AF72-963D-4628-A811-48C5574C8E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sp>
        <p:nvSpPr>
          <p:cNvPr id="11" name="TextBox 3">
            <a:extLst>
              <a:ext uri="{FF2B5EF4-FFF2-40B4-BE49-F238E27FC236}">
                <a16:creationId xmlns:a16="http://schemas.microsoft.com/office/drawing/2014/main" id="{CC8B2019-567C-449A-A244-83CB1C6063B9}"/>
              </a:ext>
            </a:extLst>
          </p:cNvPr>
          <p:cNvSpPr txBox="1"/>
          <p:nvPr/>
        </p:nvSpPr>
        <p:spPr>
          <a:xfrm>
            <a:off x="838200" y="3802568"/>
            <a:ext cx="3758060" cy="83099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800" b="1" dirty="0">
                <a:latin typeface="Book Antiqua"/>
                <a:cs typeface="Book Antiqua"/>
              </a:rPr>
              <a:t>North Africa</a:t>
            </a:r>
          </a:p>
        </p:txBody>
      </p:sp>
      <p:graphicFrame>
        <p:nvGraphicFramePr>
          <p:cNvPr id="13" name="Chart 12">
            <a:extLst>
              <a:ext uri="{FF2B5EF4-FFF2-40B4-BE49-F238E27FC236}">
                <a16:creationId xmlns:a16="http://schemas.microsoft.com/office/drawing/2014/main" id="{8FF446D1-D7F4-4DC6-BBEA-09DEE85E7CD7}"/>
              </a:ext>
            </a:extLst>
          </p:cNvPr>
          <p:cNvGraphicFramePr>
            <a:graphicFrameLocks/>
          </p:cNvGraphicFramePr>
          <p:nvPr>
            <p:extLst>
              <p:ext uri="{D42A27DB-BD31-4B8C-83A1-F6EECF244321}">
                <p14:modId xmlns:p14="http://schemas.microsoft.com/office/powerpoint/2010/main" val="298184149"/>
              </p:ext>
            </p:extLst>
          </p:nvPr>
        </p:nvGraphicFramePr>
        <p:xfrm>
          <a:off x="5584373" y="2084466"/>
          <a:ext cx="6208972" cy="4615830"/>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A37B59C0-3F07-4545-AEDD-2BFD17566AE8}"/>
              </a:ext>
            </a:extLst>
          </p:cNvPr>
          <p:cNvSpPr txBox="1"/>
          <p:nvPr/>
        </p:nvSpPr>
        <p:spPr>
          <a:xfrm>
            <a:off x="1" y="6596390"/>
            <a:ext cx="10806544" cy="261610"/>
          </a:xfrm>
          <a:prstGeom prst="rect">
            <a:avLst/>
          </a:prstGeom>
          <a:noFill/>
        </p:spPr>
        <p:txBody>
          <a:bodyPr wrap="square" rtlCol="0">
            <a:spAutoFit/>
          </a:bodyPr>
          <a:lstStyle/>
          <a:p>
            <a:r>
              <a:rPr lang="en-US" sz="1100" dirty="0"/>
              <a:t>Source: </a:t>
            </a:r>
            <a:r>
              <a:rPr lang="en-US" sz="1100" dirty="0">
                <a:latin typeface="Book Antiqua"/>
                <a:cs typeface="Book Antiqua"/>
              </a:rPr>
              <a:t>Middle East and North Africa Presentation</a:t>
            </a:r>
            <a:endParaRPr lang="en-US" sz="1100" dirty="0"/>
          </a:p>
        </p:txBody>
      </p:sp>
      <p:sp>
        <p:nvSpPr>
          <p:cNvPr id="12" name="TextBox 11">
            <a:extLst>
              <a:ext uri="{FF2B5EF4-FFF2-40B4-BE49-F238E27FC236}">
                <a16:creationId xmlns:a16="http://schemas.microsoft.com/office/drawing/2014/main" id="{03FC03BA-8F40-4842-B9DB-3F15F8591B13}"/>
              </a:ext>
            </a:extLst>
          </p:cNvPr>
          <p:cNvSpPr txBox="1"/>
          <p:nvPr/>
        </p:nvSpPr>
        <p:spPr>
          <a:xfrm>
            <a:off x="10957276" y="1715134"/>
            <a:ext cx="2115127" cy="369332"/>
          </a:xfrm>
          <a:prstGeom prst="rect">
            <a:avLst/>
          </a:prstGeom>
          <a:noFill/>
        </p:spPr>
        <p:txBody>
          <a:bodyPr wrap="square" rtlCol="0">
            <a:spAutoFit/>
          </a:bodyPr>
          <a:lstStyle/>
          <a:p>
            <a:r>
              <a:rPr lang="en-US" dirty="0"/>
              <a:t>Example 2</a:t>
            </a:r>
          </a:p>
        </p:txBody>
      </p:sp>
    </p:spTree>
    <p:extLst>
      <p:ext uri="{BB962C8B-B14F-4D97-AF65-F5344CB8AC3E}">
        <p14:creationId xmlns:p14="http://schemas.microsoft.com/office/powerpoint/2010/main" val="110606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0D05A19-3920-4CF1-83D3-ABDFC6788F39}"/>
              </a:ext>
            </a:extLst>
          </p:cNvPr>
          <p:cNvGraphicFramePr>
            <a:graphicFrameLocks/>
          </p:cNvGraphicFramePr>
          <p:nvPr>
            <p:extLst>
              <p:ext uri="{D42A27DB-BD31-4B8C-83A1-F6EECF244321}">
                <p14:modId xmlns:p14="http://schemas.microsoft.com/office/powerpoint/2010/main" val="2115254376"/>
              </p:ext>
            </p:extLst>
          </p:nvPr>
        </p:nvGraphicFramePr>
        <p:xfrm>
          <a:off x="2997787" y="2889393"/>
          <a:ext cx="6248400" cy="34290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F87CEE80-7806-47B5-9207-00B0004D65E8}"/>
              </a:ext>
            </a:extLst>
          </p:cNvPr>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EEC42EB-3560-4E0E-9B48-5271BA353CD8}"/>
              </a:ext>
            </a:extLst>
          </p:cNvPr>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pic>
        <p:nvPicPr>
          <p:cNvPr id="8" name="Content Placeholder 12">
            <a:extLst>
              <a:ext uri="{FF2B5EF4-FFF2-40B4-BE49-F238E27FC236}">
                <a16:creationId xmlns:a16="http://schemas.microsoft.com/office/drawing/2014/main" id="{AC354286-4793-4FF1-9942-3A32BAB1C0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sp>
        <p:nvSpPr>
          <p:cNvPr id="4" name="TextBox 3"/>
          <p:cNvSpPr txBox="1"/>
          <p:nvPr/>
        </p:nvSpPr>
        <p:spPr>
          <a:xfrm>
            <a:off x="2997787" y="1993966"/>
            <a:ext cx="6300373" cy="646331"/>
          </a:xfrm>
          <a:prstGeom prst="rect">
            <a:avLst/>
          </a:prstGeom>
          <a:noFill/>
        </p:spPr>
        <p:txBody>
          <a:bodyPr wrap="none" rtlCol="0">
            <a:spAutoFit/>
          </a:bodyPr>
          <a:lstStyle/>
          <a:p>
            <a:r>
              <a:rPr lang="en-US" sz="3600" b="1" dirty="0">
                <a:latin typeface="Book Antiqua"/>
                <a:cs typeface="Book Antiqua"/>
              </a:rPr>
              <a:t>Global Inactive Think Tanks</a:t>
            </a:r>
          </a:p>
        </p:txBody>
      </p:sp>
      <p:sp>
        <p:nvSpPr>
          <p:cNvPr id="9" name="TextBox 8">
            <a:extLst>
              <a:ext uri="{FF2B5EF4-FFF2-40B4-BE49-F238E27FC236}">
                <a16:creationId xmlns:a16="http://schemas.microsoft.com/office/drawing/2014/main" id="{D9B059E8-5332-4649-A0D8-9864472A3610}"/>
              </a:ext>
            </a:extLst>
          </p:cNvPr>
          <p:cNvSpPr txBox="1"/>
          <p:nvPr/>
        </p:nvSpPr>
        <p:spPr>
          <a:xfrm>
            <a:off x="1" y="6596390"/>
            <a:ext cx="10806544" cy="261610"/>
          </a:xfrm>
          <a:prstGeom prst="rect">
            <a:avLst/>
          </a:prstGeom>
          <a:noFill/>
        </p:spPr>
        <p:txBody>
          <a:bodyPr wrap="square" rtlCol="0">
            <a:spAutoFit/>
          </a:bodyPr>
          <a:lstStyle/>
          <a:p>
            <a:r>
              <a:rPr lang="en-US" sz="1100" dirty="0"/>
              <a:t>Source: </a:t>
            </a:r>
            <a:r>
              <a:rPr lang="en-US" sz="1100" dirty="0">
                <a:latin typeface="Book Antiqua"/>
                <a:cs typeface="Book Antiqua"/>
              </a:rPr>
              <a:t>Middle East and North Africa Presentation</a:t>
            </a:r>
            <a:endParaRPr lang="en-US" sz="1100" dirty="0"/>
          </a:p>
        </p:txBody>
      </p:sp>
      <p:sp>
        <p:nvSpPr>
          <p:cNvPr id="10" name="TextBox 9">
            <a:extLst>
              <a:ext uri="{FF2B5EF4-FFF2-40B4-BE49-F238E27FC236}">
                <a16:creationId xmlns:a16="http://schemas.microsoft.com/office/drawing/2014/main" id="{A9798F16-7672-4FC2-8711-CCD0DAADB8E7}"/>
              </a:ext>
            </a:extLst>
          </p:cNvPr>
          <p:cNvSpPr txBox="1"/>
          <p:nvPr/>
        </p:nvSpPr>
        <p:spPr>
          <a:xfrm>
            <a:off x="11068111" y="1724800"/>
            <a:ext cx="2115127" cy="369332"/>
          </a:xfrm>
          <a:prstGeom prst="rect">
            <a:avLst/>
          </a:prstGeom>
          <a:noFill/>
        </p:spPr>
        <p:txBody>
          <a:bodyPr wrap="square" rtlCol="0">
            <a:spAutoFit/>
          </a:bodyPr>
          <a:lstStyle/>
          <a:p>
            <a:r>
              <a:rPr lang="en-US" dirty="0"/>
              <a:t>Example 3</a:t>
            </a:r>
          </a:p>
        </p:txBody>
      </p:sp>
    </p:spTree>
    <p:extLst>
      <p:ext uri="{BB962C8B-B14F-4D97-AF65-F5344CB8AC3E}">
        <p14:creationId xmlns:p14="http://schemas.microsoft.com/office/powerpoint/2010/main" val="147245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12192000" cy="1690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23919" y="249095"/>
            <a:ext cx="5329881" cy="1325563"/>
          </a:xfrm>
        </p:spPr>
        <p:txBody>
          <a:bodyPr>
            <a:normAutofit/>
          </a:bodyPr>
          <a:lstStyle/>
          <a:p>
            <a:r>
              <a:rPr lang="en-US" sz="1800" dirty="0">
                <a:solidFill>
                  <a:srgbClr val="1D235D"/>
                </a:solidFill>
                <a:latin typeface="Times New Roman" panose="02020603050405020304" pitchFamily="18" charset="0"/>
                <a:cs typeface="Times New Roman" panose="02020603050405020304" pitchFamily="18" charset="0"/>
              </a:rPr>
              <a:t>Think Tanks and Civil Societies Program</a:t>
            </a:r>
            <a:br>
              <a:rPr lang="en-US" sz="1800" dirty="0">
                <a:solidFill>
                  <a:srgbClr val="1D235D"/>
                </a:solidFill>
                <a:effectLst/>
                <a:latin typeface="Times New Roman" panose="02020603050405020304" pitchFamily="18" charset="0"/>
                <a:cs typeface="Times New Roman" panose="02020603050405020304" pitchFamily="18" charset="0"/>
              </a:rPr>
            </a:br>
            <a:r>
              <a:rPr lang="en-US" sz="1800" dirty="0">
                <a:solidFill>
                  <a:srgbClr val="1D235D"/>
                </a:solidFill>
                <a:latin typeface="Times New Roman" panose="02020603050405020304" pitchFamily="18" charset="0"/>
                <a:cs typeface="Times New Roman" panose="02020603050405020304" pitchFamily="18" charset="0"/>
              </a:rPr>
              <a:t>Lauder Institute</a:t>
            </a:r>
          </a:p>
        </p:txBody>
      </p:sp>
      <p:pic>
        <p:nvPicPr>
          <p:cNvPr id="15" name="Content Placeholder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49095"/>
            <a:ext cx="3401861" cy="1192497"/>
          </a:xfrm>
          <a:prstGeom prst="rect">
            <a:avLst/>
          </a:prstGeom>
        </p:spPr>
      </p:pic>
      <p:pic>
        <p:nvPicPr>
          <p:cNvPr id="6" name="Content Placeholder 5">
            <a:extLst>
              <a:ext uri="{FF2B5EF4-FFF2-40B4-BE49-F238E27FC236}">
                <a16:creationId xmlns:a16="http://schemas.microsoft.com/office/drawing/2014/main" id="{D55349D3-43E2-41F6-935F-21DE71498F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40061" y="1939783"/>
            <a:ext cx="7735712" cy="4351338"/>
          </a:xfrm>
        </p:spPr>
      </p:pic>
      <p:sp>
        <p:nvSpPr>
          <p:cNvPr id="7" name="TextBox 6">
            <a:extLst>
              <a:ext uri="{FF2B5EF4-FFF2-40B4-BE49-F238E27FC236}">
                <a16:creationId xmlns:a16="http://schemas.microsoft.com/office/drawing/2014/main" id="{F4F4C307-8CBC-4BA8-A08E-F3596BB7DDDF}"/>
              </a:ext>
            </a:extLst>
          </p:cNvPr>
          <p:cNvSpPr txBox="1"/>
          <p:nvPr/>
        </p:nvSpPr>
        <p:spPr>
          <a:xfrm>
            <a:off x="378638" y="3792286"/>
            <a:ext cx="3454792" cy="646331"/>
          </a:xfrm>
          <a:prstGeom prst="rect">
            <a:avLst/>
          </a:prstGeom>
          <a:noFill/>
        </p:spPr>
        <p:txBody>
          <a:bodyPr wrap="none" rtlCol="0">
            <a:spAutoFit/>
          </a:bodyPr>
          <a:lstStyle/>
          <a:p>
            <a:r>
              <a:rPr lang="en-US" sz="3600" b="1" dirty="0">
                <a:latin typeface="Book Antiqua"/>
                <a:cs typeface="Book Antiqua"/>
              </a:rPr>
              <a:t>Working Demo</a:t>
            </a:r>
          </a:p>
        </p:txBody>
      </p:sp>
    </p:spTree>
    <p:extLst>
      <p:ext uri="{BB962C8B-B14F-4D97-AF65-F5344CB8AC3E}">
        <p14:creationId xmlns:p14="http://schemas.microsoft.com/office/powerpoint/2010/main" val="2220680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777</Words>
  <Application>Microsoft Office PowerPoint</Application>
  <PresentationFormat>Widescreen</PresentationFormat>
  <Paragraphs>95</Paragraphs>
  <Slides>15</Slides>
  <Notes>2</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 Antiqua</vt:lpstr>
      <vt:lpstr>Calibri</vt:lpstr>
      <vt:lpstr>Calibri Light</vt:lpstr>
      <vt:lpstr>Impact</vt:lpstr>
      <vt:lpstr>Times New Roman</vt:lpstr>
      <vt:lpstr>Office Theme</vt:lpstr>
      <vt:lpstr>MENA Database and Query</vt:lpstr>
      <vt:lpstr>Think Tanks and Civil Societies Program Lauder Institute</vt:lpstr>
      <vt:lpstr>Think Tanks and Civil Societies Program Lauder Institute</vt:lpstr>
      <vt:lpstr>Think Tanks and Civil Societies Program Lauder Institute</vt:lpstr>
      <vt:lpstr>Think Tanks and Civil Societies Program Lauder Institute</vt:lpstr>
      <vt:lpstr>Think Tanks and Civil Societies Program Lauder Institute</vt:lpstr>
      <vt:lpstr>Think Tanks and Civil Societies Program Lauder Institute</vt:lpstr>
      <vt:lpstr>Think Tanks and Civil Societies Program Lauder Institute</vt:lpstr>
      <vt:lpstr>Think Tanks and Civil Societies Program Lauder Institute</vt:lpstr>
      <vt:lpstr>Think Tanks and Civil Societies Program Lauder Institute</vt:lpstr>
      <vt:lpstr>Think Tanks and Civil Societies Program Lauder Institute</vt:lpstr>
      <vt:lpstr>Think Tanks and Civil Societies Program Lauder Institute</vt:lpstr>
      <vt:lpstr>Think Tanks and Civil Societies Program Lauder Institute</vt:lpstr>
      <vt:lpstr>Think Tanks and Civil Societies Program Lauder Institute</vt:lpstr>
      <vt:lpstr>Think Tanks and Civil Societies Program Lauder Institute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Fredrick Slack</dc:creator>
  <cp:lastModifiedBy>Fredrick Slack</cp:lastModifiedBy>
  <cp:revision>12</cp:revision>
  <dcterms:created xsi:type="dcterms:W3CDTF">2017-07-11T13:27:50Z</dcterms:created>
  <dcterms:modified xsi:type="dcterms:W3CDTF">2017-07-21T17:44:15Z</dcterms:modified>
</cp:coreProperties>
</file>