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0" r:id="rId8"/>
    <p:sldId id="264" r:id="rId9"/>
    <p:sldId id="263" r:id="rId10"/>
    <p:sldId id="280" r:id="rId11"/>
    <p:sldId id="283" r:id="rId12"/>
    <p:sldId id="290" r:id="rId13"/>
    <p:sldId id="286" r:id="rId14"/>
    <p:sldId id="284" r:id="rId15"/>
    <p:sldId id="285" r:id="rId16"/>
    <p:sldId id="267" r:id="rId17"/>
    <p:sldId id="288" r:id="rId18"/>
    <p:sldId id="292" r:id="rId19"/>
    <p:sldId id="291" r:id="rId20"/>
    <p:sldId id="279"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钰峻 孙" initials="钰峻"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3D7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6" d="100"/>
          <a:sy n="86"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1.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4"/>
            </p:custDataLst>
          </p:nvPr>
        </p:nvSpPr>
        <p:spPr>
          <a:xfrm>
            <a:off x="947375" y="3293887"/>
            <a:ext cx="5888542" cy="1200329"/>
          </a:xfrm>
          <a:prstGeom prst="rect">
            <a:avLst/>
          </a:prstGeom>
          <a:noFill/>
        </p:spPr>
        <p:txBody>
          <a:bodyPr wrap="square" rtlCol="0">
            <a:spAutoFit/>
          </a:bodyPr>
          <a:lstStyle/>
          <a:p>
            <a:r>
              <a:rPr lang="zh-CN" altLang="en-US" sz="7200" b="1" dirty="0">
                <a:solidFill>
                  <a:schemeClr val="accent1">
                    <a:lumMod val="50000"/>
                  </a:schemeClr>
                </a:solidFill>
                <a:latin typeface="微软雅黑" panose="020B0503020204020204" pitchFamily="34" charset="-122"/>
                <a:ea typeface="微软雅黑" panose="020B0503020204020204" pitchFamily="34" charset="-122"/>
              </a:rPr>
              <a:t>分布估计算法</a:t>
            </a:r>
            <a:endParaRPr lang="zh-CN" altLang="en-US" sz="7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5"/>
            </p:custDataLst>
          </p:nvPr>
        </p:nvSpPr>
        <p:spPr>
          <a:xfrm>
            <a:off x="1589208" y="564171"/>
            <a:ext cx="2780907" cy="460375"/>
          </a:xfrm>
          <a:prstGeom prst="rect">
            <a:avLst/>
          </a:prstGeom>
          <a:noFill/>
        </p:spPr>
        <p:txBody>
          <a:bodyPr wrap="square" rtlCol="0">
            <a:spAutoFit/>
          </a:bodyPr>
          <a:lstStyle/>
          <a:p>
            <a:endParaRPr lang="zh-CN" altLang="en-US" sz="2400" b="1" dirty="0">
              <a:latin typeface="华文行楷" panose="02010800040101010101" pitchFamily="2" charset="-122"/>
              <a:ea typeface="华文行楷" panose="02010800040101010101" pitchFamily="2" charset="-122"/>
            </a:endParaRPr>
          </a:p>
        </p:txBody>
      </p:sp>
      <p:sp>
        <p:nvSpPr>
          <p:cNvPr id="3" name="文本框 2"/>
          <p:cNvSpPr txBox="1"/>
          <p:nvPr/>
        </p:nvSpPr>
        <p:spPr>
          <a:xfrm>
            <a:off x="1010847" y="4583792"/>
            <a:ext cx="1800493" cy="369332"/>
          </a:xfrm>
          <a:prstGeom prst="rect">
            <a:avLst/>
          </a:prstGeom>
          <a:noFill/>
        </p:spPr>
        <p:txBody>
          <a:bodyPr wrap="none" rtlCol="0">
            <a:spAutoFit/>
          </a:bodyPr>
          <a:lstStyle/>
          <a:p>
            <a:r>
              <a:rPr lang="zh-CN" altLang="en-US" b="1" dirty="0"/>
              <a:t>演讲人：孙钰峻</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500"/>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ppt_x</p:attrName>
                                        </p:attrNameLst>
                                      </p:cBhvr>
                                      <p:tavLst>
                                        <p:tav tm="0">
                                          <p:val>
                                            <p:strVal val="#ppt_x-.2"/>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1000"/>
                                        <p:tgtEl>
                                          <p:spTgt spid="4"/>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ppt_x</p:attrName>
                                        </p:attrNameLst>
                                      </p:cBhvr>
                                      <p:tavLst>
                                        <p:tav tm="0">
                                          <p:val>
                                            <p:strVal val="#ppt_x-.2"/>
                                          </p:val>
                                        </p:tav>
                                        <p:tav tm="100000">
                                          <p:val>
                                            <p:strVal val="#ppt_x"/>
                                          </p:val>
                                        </p:tav>
                                      </p:tavLst>
                                    </p:anim>
                                    <p:anim calcmode="lin" valueType="num">
                                      <p:cBhvr>
                                        <p:cTn id="2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gtEl>
                                      </p:cBhvr>
                                    </p:animEffect>
                                  </p:childTnLst>
                                </p:cTn>
                              </p:par>
                            </p:childTnLst>
                          </p:cTn>
                        </p:par>
                        <p:par>
                          <p:cTn id="23" fill="hold">
                            <p:stCondLst>
                              <p:cond delay="1500"/>
                            </p:stCondLst>
                            <p:childTnLst>
                              <p:par>
                                <p:cTn id="24" presetID="2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1+#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1+#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1+#ppt_w/2"/>
                                          </p:val>
                                        </p:tav>
                                        <p:tav tm="100000">
                                          <p:val>
                                            <p:strVal val="#ppt_x"/>
                                          </p:val>
                                        </p:tav>
                                      </p:tavLst>
                                    </p:anim>
                                    <p:anim calcmode="lin" valueType="num">
                                      <p:cBhvr additive="base">
                                        <p:cTn id="61" dur="500" fill="hold"/>
                                        <p:tgtEl>
                                          <p:spTgt spid="16"/>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 presetClass="entr" presetSubtype="2"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1+#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par>
                          <p:cTn id="67" fill="hold">
                            <p:stCondLst>
                              <p:cond delay="6000"/>
                            </p:stCondLst>
                            <p:childTnLst>
                              <p:par>
                                <p:cTn id="68" presetID="17" presetClass="entr" presetSubtype="10"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ppt_w</p:attrName>
                                        </p:attrNameLst>
                                      </p:cBhvr>
                                      <p:tavLst>
                                        <p:tav tm="0">
                                          <p:val>
                                            <p:fltVal val="0"/>
                                          </p:val>
                                        </p:tav>
                                        <p:tav tm="100000">
                                          <p:val>
                                            <p:strVal val="#ppt_w"/>
                                          </p:val>
                                        </p:tav>
                                      </p:tavLst>
                                    </p:anim>
                                    <p:anim calcmode="lin" valueType="num">
                                      <p:cBhvr>
                                        <p:cTn id="71" dur="500" fill="hold"/>
                                        <p:tgtEl>
                                          <p:spTgt spid="20"/>
                                        </p:tgtEl>
                                        <p:attrNameLst>
                                          <p:attrName>ppt_h</p:attrName>
                                        </p:attrNameLst>
                                      </p:cBhvr>
                                      <p:tavLst>
                                        <p:tav tm="0">
                                          <p:val>
                                            <p:strVal val="#ppt_h"/>
                                          </p:val>
                                        </p:tav>
                                        <p:tav tm="100000">
                                          <p:val>
                                            <p:strVal val="#ppt_h"/>
                                          </p:val>
                                        </p:tav>
                                      </p:tavLst>
                                    </p:anim>
                                  </p:childTnLst>
                                </p:cTn>
                              </p:par>
                              <p:par>
                                <p:cTn id="72" presetID="17" presetClass="entr" presetSubtype="1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500" fill="hold"/>
                                        <p:tgtEl>
                                          <p:spTgt spid="18"/>
                                        </p:tgtEl>
                                        <p:attrNameLst>
                                          <p:attrName>ppt_w</p:attrName>
                                        </p:attrNameLst>
                                      </p:cBhvr>
                                      <p:tavLst>
                                        <p:tav tm="0">
                                          <p:val>
                                            <p:fltVal val="0"/>
                                          </p:val>
                                        </p:tav>
                                        <p:tav tm="100000">
                                          <p:val>
                                            <p:strVal val="#ppt_w"/>
                                          </p:val>
                                        </p:tav>
                                      </p:tavLst>
                                    </p:anim>
                                    <p:anim calcmode="lin" valueType="num">
                                      <p:cBhvr>
                                        <p:cTn id="75" dur="500" fill="hold"/>
                                        <p:tgtEl>
                                          <p:spTgt spid="18"/>
                                        </p:tgtEl>
                                        <p:attrNameLst>
                                          <p:attrName>ppt_h</p:attrName>
                                        </p:attrNameLst>
                                      </p:cBhvr>
                                      <p:tavLst>
                                        <p:tav tm="0">
                                          <p:val>
                                            <p:strVal val="#ppt_h"/>
                                          </p:val>
                                        </p:tav>
                                        <p:tav tm="100000">
                                          <p:val>
                                            <p:strVal val="#ppt_h"/>
                                          </p:val>
                                        </p:tav>
                                      </p:tavLst>
                                    </p:anim>
                                  </p:childTnLst>
                                </p:cTn>
                              </p:par>
                            </p:childTnLst>
                          </p:cTn>
                        </p:par>
                        <p:par>
                          <p:cTn id="76" fill="hold">
                            <p:stCondLst>
                              <p:cond delay="650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2"/>
                                        </p:tgtEl>
                                        <p:attrNameLst>
                                          <p:attrName>ppt_y</p:attrName>
                                        </p:attrNameLst>
                                      </p:cBhvr>
                                      <p:tavLst>
                                        <p:tav tm="0">
                                          <p:val>
                                            <p:strVal val="#ppt_y"/>
                                          </p:val>
                                        </p:tav>
                                        <p:tav tm="100000">
                                          <p:val>
                                            <p:strVal val="#ppt_y"/>
                                          </p:val>
                                        </p:tav>
                                      </p:tavLst>
                                    </p:anim>
                                    <p:anim calcmode="lin" valueType="num">
                                      <p:cBhvr>
                                        <p:cTn id="8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8" grpId="0" animBg="1"/>
      <p:bldP spid="11" grpId="0" animBg="1"/>
      <p:bldP spid="12" grpId="0" bldLvl="0" animBg="1"/>
      <p:bldP spid="13" grpId="0" bldLvl="0" animBg="1"/>
      <p:bldP spid="14" grpId="0" animBg="1"/>
      <p:bldP spid="15" grpId="0" animBg="1"/>
      <p:bldP spid="16" grpId="0" animBg="1"/>
      <p:bldP spid="17" grpId="0" animBg="1"/>
      <p:bldP spid="22" grpId="0"/>
      <p:bldP spid="26" grpId="0"/>
      <p:bldP spid="2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89251" y="825212"/>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6" name="淘宝网chenying0907出品 6"/>
          <p:cNvSpPr txBox="1"/>
          <p:nvPr/>
        </p:nvSpPr>
        <p:spPr>
          <a:xfrm>
            <a:off x="2532020" y="191931"/>
            <a:ext cx="3563980"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变量无关的分布估计</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4083" y="3490547"/>
            <a:ext cx="2496671" cy="369332"/>
          </a:xfrm>
          <a:prstGeom prst="rect">
            <a:avLst/>
          </a:prstGeom>
          <a:noFill/>
        </p:spPr>
        <p:txBody>
          <a:bodyPr wrap="square">
            <a:spAutoFit/>
          </a:bodyPr>
          <a:lstStyle/>
          <a:p>
            <a:pPr algn="ctr"/>
            <a:r>
              <a:rPr lang="zh-CN" altLang="en-US" dirty="0">
                <a:solidFill>
                  <a:schemeClr val="tx2"/>
                </a:solidFill>
              </a:rPr>
              <a:t>单变量分布估计算法</a:t>
            </a:r>
            <a:endParaRPr lang="zh-CN" altLang="en-US" dirty="0">
              <a:solidFill>
                <a:schemeClr val="tx2"/>
              </a:solidFill>
            </a:endParaRPr>
          </a:p>
        </p:txBody>
      </p:sp>
      <p:grpSp>
        <p:nvGrpSpPr>
          <p:cNvPr id="18" name="组合 17"/>
          <p:cNvGrpSpPr/>
          <p:nvPr/>
        </p:nvGrpSpPr>
        <p:grpSpPr>
          <a:xfrm>
            <a:off x="2947386" y="870272"/>
            <a:ext cx="7554766" cy="5705291"/>
            <a:chOff x="2947386" y="870272"/>
            <a:chExt cx="7554766" cy="5705291"/>
          </a:xfrm>
        </p:grpSpPr>
        <p:sp>
          <p:nvSpPr>
            <p:cNvPr id="3" name="左大括号 2"/>
            <p:cNvSpPr/>
            <p:nvPr/>
          </p:nvSpPr>
          <p:spPr>
            <a:xfrm>
              <a:off x="2947386" y="1051863"/>
              <a:ext cx="905522" cy="52467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4314010" y="870272"/>
                  <a:ext cx="6104964" cy="1037463"/>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tx2"/>
                      </a:solidFill>
                    </a:rPr>
                    <a:t>PBIL:</a:t>
                  </a:r>
                  <a:endParaRPr lang="en-US" altLang="zh-CN" dirty="0">
                    <a:solidFill>
                      <a:schemeClr val="tx2"/>
                    </a:solidFill>
                  </a:endParaRPr>
                </a:p>
                <a:p>
                  <a:r>
                    <a:rPr lang="en-US" altLang="zh-CN" dirty="0">
                      <a:solidFill>
                        <a:schemeClr val="tx2"/>
                      </a:solidFill>
                    </a:rPr>
                    <a:t>     </a:t>
                  </a:r>
                  <a:r>
                    <a:rPr lang="zh-CN" altLang="en-US" dirty="0">
                      <a:solidFill>
                        <a:schemeClr val="tx2"/>
                      </a:solidFill>
                    </a:rPr>
                    <a:t>更新概率向量方法：</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b="0" i="1" smtClean="0">
                              <a:solidFill>
                                <a:schemeClr val="tx2"/>
                              </a:solidFill>
                              <a:latin typeface="Cambria Math" panose="02040503050406030204" pitchFamily="18" charset="0"/>
                            </a:rPr>
                            <m:t>𝑙</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1</m:t>
                          </m:r>
                        </m:sub>
                      </m:sSub>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𝑥</m:t>
                      </m:r>
                      <m:r>
                        <a:rPr lang="en-US" altLang="zh-CN" b="0" i="1" smtClean="0">
                          <a:solidFill>
                            <a:schemeClr val="tx2"/>
                          </a:solidFill>
                          <a:latin typeface="Cambria Math" panose="02040503050406030204" pitchFamily="18" charset="0"/>
                        </a:rPr>
                        <m:t>)</m:t>
                      </m:r>
                    </m:oMath>
                  </a14:m>
                  <a:r>
                    <a:rPr lang="en-US" altLang="zh-CN" dirty="0">
                      <a:solidFill>
                        <a:schemeClr val="tx2"/>
                      </a:solidFill>
                    </a:rPr>
                    <a:t>=(1-a) </a:t>
                  </a:r>
                  <a14:m>
                    <m:oMath xmlns:m="http://schemas.openxmlformats.org/officeDocument/2006/math">
                      <m:sSub>
                        <m:sSubPr>
                          <m:ctrlPr>
                            <a:rPr lang="en-US" altLang="zh-CN" i="1">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i="1">
                              <a:solidFill>
                                <a:schemeClr val="tx2"/>
                              </a:solidFill>
                              <a:latin typeface="Cambria Math" panose="02040503050406030204" pitchFamily="18" charset="0"/>
                            </a:rPr>
                            <m:t>𝑙</m:t>
                          </m:r>
                        </m:sub>
                      </m:sSub>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𝑥</m:t>
                      </m:r>
                      <m:r>
                        <a:rPr lang="en-US" altLang="zh-CN" i="1">
                          <a:solidFill>
                            <a:schemeClr val="tx2"/>
                          </a:solidFill>
                          <a:latin typeface="Cambria Math" panose="02040503050406030204" pitchFamily="18" charset="0"/>
                        </a:rPr>
                        <m:t>)</m:t>
                      </m:r>
                    </m:oMath>
                  </a14:m>
                  <a:r>
                    <a:rPr lang="en-US" altLang="zh-CN" dirty="0">
                      <a:solidFill>
                        <a:schemeClr val="tx2"/>
                      </a:solidFill>
                    </a:rPr>
                    <a:t>+a</a:t>
                  </a:r>
                  <a14:m>
                    <m:oMath xmlns:m="http://schemas.openxmlformats.org/officeDocument/2006/math">
                      <m:f>
                        <m:fPr>
                          <m:ctrlPr>
                            <a:rPr lang="en-US" altLang="zh-CN" i="1" dirty="0" smtClean="0">
                              <a:solidFill>
                                <a:schemeClr val="tx2"/>
                              </a:solidFill>
                              <a:latin typeface="Cambria Math" panose="02040503050406030204" pitchFamily="18" charset="0"/>
                            </a:rPr>
                          </m:ctrlPr>
                        </m:fPr>
                        <m:num>
                          <m:r>
                            <a:rPr lang="en-US" altLang="zh-CN" b="0" i="1" dirty="0" smtClean="0">
                              <a:solidFill>
                                <a:schemeClr val="tx2"/>
                              </a:solidFill>
                              <a:latin typeface="Cambria Math" panose="02040503050406030204" pitchFamily="18" charset="0"/>
                            </a:rPr>
                            <m:t>1</m:t>
                          </m:r>
                        </m:num>
                        <m:den>
                          <m:r>
                            <a:rPr lang="en-US" altLang="zh-CN" b="0" i="1" dirty="0" smtClean="0">
                              <a:solidFill>
                                <a:schemeClr val="tx2"/>
                              </a:solidFill>
                              <a:latin typeface="Cambria Math" panose="02040503050406030204" pitchFamily="18" charset="0"/>
                            </a:rPr>
                            <m:t>𝑁</m:t>
                          </m:r>
                        </m:den>
                      </m:f>
                      <m:nary>
                        <m:naryPr>
                          <m:chr m:val="∑"/>
                          <m:ctrlPr>
                            <a:rPr lang="en-US" altLang="zh-CN" i="1" dirty="0" smtClean="0">
                              <a:solidFill>
                                <a:schemeClr val="tx2"/>
                              </a:solidFill>
                              <a:latin typeface="Cambria Math" panose="02040503050406030204" pitchFamily="18" charset="0"/>
                            </a:rPr>
                          </m:ctrlPr>
                        </m:naryPr>
                        <m:sub>
                          <m:r>
                            <m:rPr>
                              <m:brk m:alnAt="23"/>
                            </m:rPr>
                            <a:rPr lang="en-US" altLang="zh-CN" b="0" i="1" dirty="0" smtClean="0">
                              <a:solidFill>
                                <a:schemeClr val="tx2"/>
                              </a:solidFill>
                              <a:latin typeface="Cambria Math" panose="02040503050406030204" pitchFamily="18" charset="0"/>
                            </a:rPr>
                            <m:t>𝑘</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b>
                        <m:sup>
                          <m:r>
                            <a:rPr lang="en-US" altLang="zh-CN" b="0" i="1" dirty="0" smtClean="0">
                              <a:solidFill>
                                <a:schemeClr val="tx2"/>
                              </a:solidFill>
                              <a:latin typeface="Cambria Math" panose="02040503050406030204" pitchFamily="18" charset="0"/>
                            </a:rPr>
                            <m:t>𝑁</m:t>
                          </m:r>
                        </m:sup>
                        <m:e>
                          <m:sSubSup>
                            <m:sSubSupPr>
                              <m:ctrlPr>
                                <a:rPr lang="en-US" altLang="zh-CN" i="1" dirty="0" smtClean="0">
                                  <a:solidFill>
                                    <a:schemeClr val="tx2"/>
                                  </a:solidFill>
                                  <a:latin typeface="Cambria Math" panose="02040503050406030204" pitchFamily="18" charset="0"/>
                                </a:rPr>
                              </m:ctrlPr>
                            </m:sSubSupPr>
                            <m:e>
                              <m:r>
                                <a:rPr lang="en-US" altLang="zh-CN" b="0" i="1" dirty="0" smtClean="0">
                                  <a:solidFill>
                                    <a:schemeClr val="tx2"/>
                                  </a:solidFill>
                                  <a:latin typeface="Cambria Math" panose="02040503050406030204" pitchFamily="18" charset="0"/>
                                </a:rPr>
                                <m:t>𝑥</m:t>
                              </m:r>
                            </m:e>
                            <m:sub>
                              <m:r>
                                <a:rPr lang="en-US" altLang="zh-CN" b="0" i="1" dirty="0" smtClean="0">
                                  <a:solidFill>
                                    <a:schemeClr val="tx2"/>
                                  </a:solidFill>
                                  <a:latin typeface="Cambria Math" panose="02040503050406030204" pitchFamily="18" charset="0"/>
                                </a:rPr>
                                <m:t>𝑘</m:t>
                              </m:r>
                            </m:sub>
                            <m:sup>
                              <m:r>
                                <a:rPr lang="en-US" altLang="zh-CN" b="0" i="1" dirty="0" smtClean="0">
                                  <a:solidFill>
                                    <a:schemeClr val="tx2"/>
                                  </a:solidFill>
                                  <a:latin typeface="Cambria Math" panose="02040503050406030204" pitchFamily="18" charset="0"/>
                                </a:rPr>
                                <m:t>𝑙</m:t>
                              </m:r>
                            </m:sup>
                          </m:sSubSup>
                        </m:e>
                      </m:nary>
                      <m:r>
                        <a:rPr lang="zh-CN" altLang="en-US" i="1" dirty="0">
                          <a:solidFill>
                            <a:schemeClr val="tx2"/>
                          </a:solidFill>
                          <a:latin typeface="Cambria Math" panose="02040503050406030204" pitchFamily="18" charset="0"/>
                        </a:rPr>
                        <m:t>，</m:t>
                      </m:r>
                    </m:oMath>
                  </a14:m>
                  <a:r>
                    <a:rPr lang="zh-CN" altLang="en-US" dirty="0">
                      <a:solidFill>
                        <a:schemeClr val="tx2"/>
                      </a:solidFill>
                    </a:rPr>
                    <a:t>其中</a:t>
                  </a:r>
                  <a:r>
                    <a:rPr lang="en-US" altLang="zh-CN" dirty="0">
                      <a:solidFill>
                        <a:schemeClr val="tx2"/>
                      </a:solidFill>
                    </a:rPr>
                    <a:t>a</a:t>
                  </a:r>
                  <a:r>
                    <a:rPr lang="zh-CN" altLang="en-US" dirty="0">
                      <a:solidFill>
                        <a:schemeClr val="tx2"/>
                      </a:solidFill>
                    </a:rPr>
                    <a:t>为学习率 </a:t>
                  </a:r>
                  <a:r>
                    <a:rPr lang="en-US" altLang="zh-CN" dirty="0">
                      <a:solidFill>
                        <a:schemeClr val="tx2"/>
                      </a:solidFill>
                    </a:rPr>
                    <a:t>a</a:t>
                  </a:r>
                  <a14:m>
                    <m:oMath xmlns:m="http://schemas.openxmlformats.org/officeDocument/2006/math">
                      <m:r>
                        <a:rPr lang="en-US" altLang="zh-CN"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0</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m:t>
                      </m:r>
                    </m:oMath>
                  </a14:m>
                  <a:endParaRPr lang="en-US" altLang="zh-CN" dirty="0">
                    <a:solidFill>
                      <a:schemeClr val="tx2"/>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4314010" y="870272"/>
                  <a:ext cx="6104964" cy="1037463"/>
                </a:xfrm>
                <a:prstGeom prst="rect">
                  <a:avLst/>
                </a:prstGeom>
                <a:blipFill rotWithShape="1">
                  <a:blip r:embed="rId2"/>
                </a:blipFill>
              </p:spPr>
              <p:txBody>
                <a:bodyPr/>
                <a:lstStyle/>
                <a:p>
                  <a:r>
                    <a:rPr lang="zh-CN" altLang="en-US">
                      <a:noFill/>
                    </a:rPr>
                    <a:t> </a:t>
                  </a:r>
                </a:p>
              </p:txBody>
            </p:sp>
          </mc:Fallback>
        </mc:AlternateContent>
        <p:sp>
          <p:nvSpPr>
            <p:cNvPr id="15" name="文本框 14"/>
            <p:cNvSpPr txBox="1"/>
            <p:nvPr/>
          </p:nvSpPr>
          <p:spPr>
            <a:xfrm>
              <a:off x="4397188" y="2671075"/>
              <a:ext cx="6104964"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tx2"/>
                  </a:solidFill>
                </a:rPr>
                <a:t>UMDA:</a:t>
              </a:r>
              <a:endParaRPr lang="en-US" altLang="zh-CN" dirty="0">
                <a:solidFill>
                  <a:schemeClr val="tx2"/>
                </a:solidFill>
              </a:endParaRPr>
            </a:p>
            <a:p>
              <a:r>
                <a:rPr lang="zh-CN" altLang="en-US" dirty="0">
                  <a:solidFill>
                    <a:schemeClr val="tx2"/>
                  </a:solidFill>
                </a:rPr>
                <a:t>     与</a:t>
              </a:r>
              <a:r>
                <a:rPr lang="en-US" altLang="zh-CN" dirty="0">
                  <a:solidFill>
                    <a:schemeClr val="tx2"/>
                  </a:solidFill>
                </a:rPr>
                <a:t>PBII</a:t>
              </a:r>
              <a:r>
                <a:rPr lang="zh-CN" altLang="en-US" dirty="0">
                  <a:solidFill>
                    <a:schemeClr val="tx2"/>
                  </a:solidFill>
                </a:rPr>
                <a:t>利用概率向量表示种群不同，在二进制</a:t>
              </a:r>
              <a:r>
                <a:rPr lang="en-US" altLang="zh-CN" dirty="0">
                  <a:solidFill>
                    <a:schemeClr val="tx2"/>
                  </a:solidFill>
                </a:rPr>
                <a:t>UMDA</a:t>
              </a:r>
              <a:r>
                <a:rPr lang="zh-CN" altLang="en-US" dirty="0">
                  <a:solidFill>
                    <a:schemeClr val="tx2"/>
                  </a:solidFill>
                </a:rPr>
                <a:t>中，种群仍由</a:t>
              </a:r>
              <a:r>
                <a:rPr lang="en-US" altLang="zh-CN" dirty="0">
                  <a:solidFill>
                    <a:schemeClr val="tx2"/>
                  </a:solidFill>
                </a:rPr>
                <a:t>M</a:t>
              </a:r>
              <a:r>
                <a:rPr lang="zh-CN" altLang="en-US" dirty="0">
                  <a:solidFill>
                    <a:schemeClr val="tx2"/>
                  </a:solidFill>
                </a:rPr>
                <a:t>个个体组成。在每一代，从</a:t>
              </a:r>
              <a:r>
                <a:rPr lang="en-US" altLang="zh-CN" dirty="0">
                  <a:solidFill>
                    <a:schemeClr val="tx2"/>
                  </a:solidFill>
                </a:rPr>
                <a:t>M</a:t>
              </a:r>
              <a:r>
                <a:rPr lang="zh-CN" altLang="en-US" dirty="0">
                  <a:solidFill>
                    <a:schemeClr val="tx2"/>
                  </a:solidFill>
                </a:rPr>
                <a:t>个个体中选择</a:t>
              </a:r>
              <a:r>
                <a:rPr lang="en-US" altLang="zh-CN" dirty="0">
                  <a:solidFill>
                    <a:schemeClr val="tx2"/>
                  </a:solidFill>
                </a:rPr>
                <a:t>N</a:t>
              </a:r>
              <a:r>
                <a:rPr lang="zh-CN" altLang="en-US" dirty="0">
                  <a:solidFill>
                    <a:schemeClr val="tx2"/>
                  </a:solidFill>
                </a:rPr>
                <a:t>个优良解</a:t>
              </a:r>
              <a:r>
                <a:rPr lang="en-US" altLang="zh-CN" dirty="0">
                  <a:solidFill>
                    <a:schemeClr val="tx2"/>
                  </a:solidFill>
                </a:rPr>
                <a:t>﹐</a:t>
              </a:r>
              <a:r>
                <a:rPr lang="zh-CN" altLang="en-US" dirty="0">
                  <a:solidFill>
                    <a:schemeClr val="tx2"/>
                  </a:solidFill>
                </a:rPr>
                <a:t>然后计算优良解集中每一位取</a:t>
              </a:r>
              <a:r>
                <a:rPr lang="en-US" altLang="zh-CN" dirty="0">
                  <a:solidFill>
                    <a:schemeClr val="tx2"/>
                  </a:solidFill>
                </a:rPr>
                <a:t>1</a:t>
              </a:r>
              <a:r>
                <a:rPr lang="zh-CN" altLang="en-US" dirty="0">
                  <a:solidFill>
                    <a:schemeClr val="tx2"/>
                  </a:solidFill>
                </a:rPr>
                <a:t>的频率，即每个单变量的边缘分布由优良解集中每一位取</a:t>
              </a:r>
              <a:r>
                <a:rPr lang="en-US" altLang="zh-CN" dirty="0">
                  <a:solidFill>
                    <a:schemeClr val="tx2"/>
                  </a:solidFill>
                </a:rPr>
                <a:t>1</a:t>
              </a:r>
              <a:r>
                <a:rPr lang="zh-CN" altLang="en-US" dirty="0">
                  <a:solidFill>
                    <a:schemeClr val="tx2"/>
                  </a:solidFill>
                </a:rPr>
                <a:t>的频率。</a:t>
              </a:r>
              <a:endParaRPr lang="zh-CN" altLang="en-US" dirty="0">
                <a:solidFill>
                  <a:schemeClr val="tx2"/>
                </a:solidFill>
              </a:endParaRPr>
            </a:p>
          </p:txBody>
        </p:sp>
        <mc:AlternateContent xmlns:mc="http://schemas.openxmlformats.org/markup-compatibility/2006">
          <mc:Choice xmlns:a14="http://schemas.microsoft.com/office/drawing/2010/main" Requires="a14">
            <p:sp>
              <p:nvSpPr>
                <p:cNvPr id="17" name="文本框 16"/>
                <p:cNvSpPr txBox="1"/>
                <p:nvPr/>
              </p:nvSpPr>
              <p:spPr>
                <a:xfrm>
                  <a:off x="4314010" y="4544238"/>
                  <a:ext cx="6104964"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schemeClr val="tx2"/>
                      </a:solidFill>
                    </a:rPr>
                    <a:t>cGA</a:t>
                  </a:r>
                  <a:r>
                    <a:rPr lang="zh-CN" altLang="en-US" dirty="0">
                      <a:solidFill>
                        <a:schemeClr val="tx2"/>
                      </a:solidFill>
                    </a:rPr>
                    <a:t>：</a:t>
                  </a:r>
                  <a:endParaRPr lang="en-US" altLang="zh-CN" dirty="0">
                    <a:solidFill>
                      <a:schemeClr val="tx2"/>
                    </a:solidFill>
                  </a:endParaRPr>
                </a:p>
                <a:p>
                  <a:r>
                    <a:rPr lang="zh-CN" altLang="en-US" dirty="0">
                      <a:solidFill>
                        <a:schemeClr val="tx2"/>
                      </a:solidFill>
                    </a:rPr>
                    <a:t>     与</a:t>
                  </a:r>
                  <a:r>
                    <a:rPr lang="en-US" altLang="zh-CN" dirty="0">
                      <a:solidFill>
                        <a:schemeClr val="tx2"/>
                      </a:solidFill>
                    </a:rPr>
                    <a:t>PBIL</a:t>
                  </a:r>
                  <a:r>
                    <a:rPr lang="zh-CN" altLang="en-US" dirty="0">
                      <a:solidFill>
                        <a:schemeClr val="tx2"/>
                      </a:solidFill>
                    </a:rPr>
                    <a:t>类似</a:t>
                  </a:r>
                  <a:r>
                    <a:rPr lang="en-US" altLang="zh-CN" dirty="0">
                      <a:solidFill>
                        <a:schemeClr val="tx2"/>
                      </a:solidFill>
                    </a:rPr>
                    <a:t>,</a:t>
                  </a:r>
                  <a:r>
                    <a:rPr lang="zh-CN" altLang="en-US" dirty="0">
                      <a:solidFill>
                        <a:schemeClr val="tx2"/>
                      </a:solidFill>
                    </a:rPr>
                    <a:t>在</a:t>
                  </a:r>
                  <a:r>
                    <a:rPr lang="en-US" altLang="zh-CN" dirty="0" err="1">
                      <a:solidFill>
                        <a:schemeClr val="tx2"/>
                      </a:solidFill>
                    </a:rPr>
                    <a:t>cGA</a:t>
                  </a:r>
                  <a:r>
                    <a:rPr lang="zh-CN" altLang="en-US" dirty="0">
                      <a:solidFill>
                        <a:schemeClr val="tx2"/>
                      </a:solidFill>
                    </a:rPr>
                    <a:t>中种群由一个概率向量表示。每一代由概率分布采样产生两个相互竞争的个体</a:t>
                  </a:r>
                  <a:r>
                    <a:rPr lang="en-US" altLang="zh-CN" dirty="0">
                      <a:solidFill>
                        <a:schemeClr val="tx2"/>
                      </a:solidFill>
                    </a:rPr>
                    <a:t>.</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b="0" i="1" smtClean="0">
                              <a:solidFill>
                                <a:schemeClr val="tx2"/>
                              </a:solidFill>
                              <a:latin typeface="Cambria Math" panose="02040503050406030204" pitchFamily="18" charset="0"/>
                            </a:rPr>
                            <m:t>𝑤𝑖𝑛𝑛𝑒𝑟</m:t>
                          </m:r>
                        </m:sub>
                      </m:sSub>
                    </m:oMath>
                  </a14:m>
                  <a:r>
                    <a:rPr lang="zh-CN" altLang="en-US" dirty="0">
                      <a:solidFill>
                        <a:schemeClr val="tx2"/>
                      </a:solidFill>
                    </a:rPr>
                    <a:t>和</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r>
                            <a:rPr lang="en-US" altLang="zh-CN" b="0" i="1" smtClean="0">
                              <a:solidFill>
                                <a:schemeClr val="tx2"/>
                              </a:solidFill>
                              <a:latin typeface="Cambria Math" panose="02040503050406030204" pitchFamily="18" charset="0"/>
                            </a:rPr>
                            <m:t>𝑙𝑜𝑠𝑒𝑟</m:t>
                          </m:r>
                        </m:sub>
                      </m:sSub>
                    </m:oMath>
                  </a14:m>
                  <a:r>
                    <a:rPr lang="zh-CN" altLang="en-US" dirty="0">
                      <a:solidFill>
                        <a:schemeClr val="tx2"/>
                      </a:solidFill>
                    </a:rPr>
                    <a:t>，然后根据优胜解</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𝑤𝑖𝑛𝑛𝑒𝑟</m:t>
                          </m:r>
                        </m:sub>
                      </m:sSub>
                    </m:oMath>
                  </a14:m>
                  <a:r>
                    <a:rPr lang="zh-CN" altLang="en-US" dirty="0">
                      <a:solidFill>
                        <a:schemeClr val="tx2"/>
                      </a:solidFill>
                    </a:rPr>
                    <a:t>等位基因上的值来更新概率向量。如果</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𝑤𝑖𝑛𝑛𝑒𝑟</m:t>
                          </m:r>
                        </m:sub>
                      </m:sSub>
                    </m:oMath>
                  </a14:m>
                  <a:r>
                    <a:rPr lang="zh-CN" altLang="en-US" dirty="0">
                      <a:solidFill>
                        <a:schemeClr val="tx2"/>
                      </a:solidFill>
                    </a:rPr>
                    <a:t>和</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𝑙𝑜𝑠𝑒𝑟</m:t>
                          </m:r>
                        </m:sub>
                      </m:sSub>
                    </m:oMath>
                  </a14:m>
                  <a:r>
                    <a:rPr lang="zh-CN" altLang="en-US" dirty="0">
                      <a:solidFill>
                        <a:schemeClr val="tx2"/>
                      </a:solidFill>
                    </a:rPr>
                    <a:t>，第</a:t>
                  </a:r>
                  <a:r>
                    <a:rPr lang="en-US" altLang="zh-CN" dirty="0" err="1">
                      <a:solidFill>
                        <a:schemeClr val="tx2"/>
                      </a:solidFill>
                    </a:rPr>
                    <a:t>i</a:t>
                  </a:r>
                  <a:r>
                    <a:rPr lang="zh-CN" altLang="en-US" dirty="0">
                      <a:solidFill>
                        <a:schemeClr val="tx2"/>
                      </a:solidFill>
                    </a:rPr>
                    <a:t>个等位基因的值不同，则概率向量相应分量</a:t>
                  </a:r>
                  <a14:m>
                    <m:oMath xmlns:m="http://schemas.openxmlformats.org/officeDocument/2006/math">
                      <m:sSub>
                        <m:sSubPr>
                          <m:ctrlPr>
                            <a:rPr lang="en-US" altLang="zh-CN" i="1">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i="1">
                              <a:solidFill>
                                <a:schemeClr val="tx2"/>
                              </a:solidFill>
                              <a:latin typeface="Cambria Math" panose="02040503050406030204" pitchFamily="18" charset="0"/>
                            </a:rPr>
                            <m:t>𝑙</m:t>
                          </m:r>
                        </m:sub>
                      </m:sSub>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𝑥</m:t>
                      </m:r>
                      <m:r>
                        <a:rPr lang="en-US" altLang="zh-CN" b="0" i="0" smtClean="0">
                          <a:solidFill>
                            <a:schemeClr val="tx2"/>
                          </a:solidFill>
                          <a:latin typeface="Cambria Math" panose="02040503050406030204" pitchFamily="18" charset="0"/>
                        </a:rPr>
                        <m:t>)</m:t>
                      </m:r>
                    </m:oMath>
                  </a14:m>
                  <a:r>
                    <a:rPr lang="zh-CN" altLang="en-US" dirty="0">
                      <a:solidFill>
                        <a:schemeClr val="tx2"/>
                      </a:solidFill>
                    </a:rPr>
                    <a:t>根据</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𝑤𝑖𝑛𝑛𝑒𝑟</m:t>
                          </m:r>
                        </m:sub>
                      </m:sSub>
                      <m:r>
                        <a:rPr lang="en-US" altLang="zh-CN" i="1">
                          <a:solidFill>
                            <a:schemeClr val="tx2"/>
                          </a:solidFill>
                          <a:latin typeface="Cambria Math" panose="02040503050406030204" pitchFamily="18" charset="0"/>
                        </a:rPr>
                        <m:t> </m:t>
                      </m:r>
                    </m:oMath>
                  </a14:m>
                  <a:r>
                    <a:rPr lang="zh-CN" altLang="en-US" dirty="0">
                      <a:solidFill>
                        <a:schemeClr val="tx2"/>
                      </a:solidFill>
                    </a:rPr>
                    <a:t>在该位置上的值是</a:t>
                  </a:r>
                  <a:r>
                    <a:rPr lang="en-US" altLang="zh-CN" dirty="0">
                      <a:solidFill>
                        <a:schemeClr val="tx2"/>
                      </a:solidFill>
                    </a:rPr>
                    <a:t>1</a:t>
                  </a:r>
                  <a:r>
                    <a:rPr lang="zh-CN" altLang="en-US" dirty="0">
                      <a:solidFill>
                        <a:schemeClr val="tx2"/>
                      </a:solidFill>
                    </a:rPr>
                    <a:t>或</a:t>
                  </a:r>
                  <a:r>
                    <a:rPr lang="en-US" altLang="zh-CN" dirty="0">
                      <a:solidFill>
                        <a:schemeClr val="tx2"/>
                      </a:solidFill>
                    </a:rPr>
                    <a:t>0</a:t>
                  </a:r>
                  <a:r>
                    <a:rPr lang="zh-CN" altLang="en-US" dirty="0">
                      <a:solidFill>
                        <a:schemeClr val="tx2"/>
                      </a:solidFill>
                    </a:rPr>
                    <a:t>而相应增加或减少</a:t>
                  </a:r>
                  <a:r>
                    <a:rPr lang="en-US" altLang="zh-CN" dirty="0">
                      <a:solidFill>
                        <a:schemeClr val="tx2"/>
                      </a:solidFill>
                    </a:rPr>
                    <a:t>1/k</a:t>
                  </a:r>
                  <a:r>
                    <a:rPr lang="zh-CN" altLang="en-US" dirty="0">
                      <a:solidFill>
                        <a:schemeClr val="tx2"/>
                      </a:solidFill>
                    </a:rPr>
                    <a:t>，其中</a:t>
                  </a:r>
                  <a:r>
                    <a:rPr lang="en-US" altLang="zh-CN" dirty="0">
                      <a:solidFill>
                        <a:schemeClr val="tx2"/>
                      </a:solidFill>
                    </a:rPr>
                    <a:t>k</a:t>
                  </a:r>
                  <a:r>
                    <a:rPr lang="zh-CN" altLang="en-US" dirty="0">
                      <a:solidFill>
                        <a:schemeClr val="tx2"/>
                      </a:solidFill>
                    </a:rPr>
                    <a:t>为一表示进化步长的变量。</a:t>
                  </a:r>
                  <a:endParaRPr lang="zh-CN" altLang="en-US" dirty="0">
                    <a:solidFill>
                      <a:schemeClr val="tx2"/>
                    </a:solidFill>
                  </a:endParaRPr>
                </a:p>
              </p:txBody>
            </p:sp>
          </mc:Choice>
          <mc:Fallback>
            <p:sp>
              <p:nvSpPr>
                <p:cNvPr id="17" name="文本框 16"/>
                <p:cNvSpPr txBox="1">
                  <a:spLocks noRot="1" noChangeAspect="1" noMove="1" noResize="1" noEditPoints="1" noAdjustHandles="1" noChangeArrowheads="1" noChangeShapeType="1" noTextEdit="1"/>
                </p:cNvSpPr>
                <p:nvPr/>
              </p:nvSpPr>
              <p:spPr>
                <a:xfrm>
                  <a:off x="4314010" y="4544238"/>
                  <a:ext cx="6104964" cy="2031325"/>
                </a:xfrm>
                <a:prstGeom prst="rect">
                  <a:avLst/>
                </a:prstGeom>
                <a:blipFill rotWithShape="1">
                  <a:blip r:embed="rId3"/>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142986" y="2438534"/>
            <a:ext cx="1980931" cy="198093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3</a:t>
            </a:r>
            <a:endParaRPr lang="zh-CN" altLang="en-US" sz="5400" b="1" dirty="0">
              <a:solidFill>
                <a:schemeClr val="accent1">
                  <a:lumMod val="50000"/>
                </a:schemeClr>
              </a:solidFill>
            </a:endParaRPr>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560461" y="3096026"/>
            <a:ext cx="6499411" cy="2246769"/>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rPr>
              <a:t>双变量分布估计算法</a:t>
            </a:r>
            <a:endParaRPr lang="en-US" altLang="zh-CN" sz="4000" b="1" dirty="0">
              <a:solidFill>
                <a:schemeClr val="tx2"/>
              </a:solidFill>
              <a:latin typeface="微软雅黑" panose="020B0503020204020204" pitchFamily="34" charset="-122"/>
              <a:ea typeface="微软雅黑" panose="020B0503020204020204" pitchFamily="34" charset="-122"/>
            </a:endParaRPr>
          </a:p>
          <a:p>
            <a:r>
              <a:rPr lang="fr-FR" altLang="zh-CN" sz="2000" dirty="0">
                <a:solidFill>
                  <a:schemeClr val="tx2"/>
                </a:solidFill>
                <a:latin typeface="微软雅黑" panose="020B0503020204020204" pitchFamily="34" charset="-122"/>
                <a:ea typeface="微软雅黑" panose="020B0503020204020204" pitchFamily="34" charset="-122"/>
              </a:rPr>
              <a:t>Bivariate distribution estimation algorithm</a:t>
            </a:r>
            <a:endParaRPr lang="fr-FR" altLang="zh-CN" sz="2000" dirty="0">
              <a:solidFill>
                <a:schemeClr val="tx2"/>
              </a:solidFill>
              <a:latin typeface="微软雅黑" panose="020B0503020204020204" pitchFamily="34" charset="-122"/>
              <a:ea typeface="微软雅黑" panose="020B0503020204020204" pitchFamily="34" charset="-122"/>
            </a:endParaRPr>
          </a:p>
          <a:p>
            <a:endParaRPr lang="fr-FR" altLang="zh-CN" sz="4000" dirty="0">
              <a:solidFill>
                <a:schemeClr val="tx2"/>
              </a:solidFill>
              <a:latin typeface="微软雅黑" panose="020B0503020204020204" pitchFamily="34" charset="-122"/>
              <a:ea typeface="微软雅黑" panose="020B0503020204020204" pitchFamily="34" charset="-122"/>
            </a:endParaRPr>
          </a:p>
          <a:p>
            <a:endParaRPr lang="zh-CN" altLang="en-US" sz="4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2020" y="191931"/>
            <a:ext cx="2780907" cy="523220"/>
          </a:xfrm>
          <a:prstGeom prst="rect">
            <a:avLst/>
          </a:prstGeom>
          <a:noFill/>
        </p:spPr>
        <p:txBody>
          <a:bodyPr wrap="square" rtlCol="0">
            <a:spAutoFit/>
          </a:bodyPr>
          <a:lstStyle/>
          <a:p>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MIMIC</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614" y="1143299"/>
            <a:ext cx="4643021" cy="1200329"/>
          </a:xfrm>
          <a:prstGeom prst="rect">
            <a:avLst/>
          </a:prstGeom>
          <a:noFill/>
        </p:spPr>
        <p:txBody>
          <a:bodyPr wrap="square" rtlCol="0">
            <a:spAutoFit/>
          </a:bodyPr>
          <a:lstStyle/>
          <a:p>
            <a:r>
              <a:rPr lang="en-US" altLang="zh-CN" dirty="0">
                <a:solidFill>
                  <a:schemeClr val="tx2"/>
                </a:solidFill>
              </a:rPr>
              <a:t>        MIMIC</a:t>
            </a:r>
            <a:r>
              <a:rPr lang="zh-CN" altLang="en-US" dirty="0">
                <a:solidFill>
                  <a:schemeClr val="tx2"/>
                </a:solidFill>
              </a:rPr>
              <a:t>算法，是由美国</a:t>
            </a:r>
            <a:r>
              <a:rPr lang="en-US" altLang="zh-CN" dirty="0">
                <a:solidFill>
                  <a:schemeClr val="tx2"/>
                </a:solidFill>
              </a:rPr>
              <a:t>MIT</a:t>
            </a:r>
            <a:r>
              <a:rPr lang="zh-CN" altLang="en-US" dirty="0">
                <a:solidFill>
                  <a:schemeClr val="tx2"/>
                </a:solidFill>
              </a:rPr>
              <a:t>人工智能实验室的</a:t>
            </a:r>
            <a:r>
              <a:rPr lang="en-US" altLang="zh-CN" dirty="0">
                <a:solidFill>
                  <a:schemeClr val="tx2"/>
                </a:solidFill>
              </a:rPr>
              <a:t>De Bonet </a:t>
            </a:r>
            <a:r>
              <a:rPr lang="zh-CN" altLang="en-US" dirty="0">
                <a:solidFill>
                  <a:schemeClr val="tx2"/>
                </a:solidFill>
              </a:rPr>
              <a:t>等人于</a:t>
            </a:r>
            <a:r>
              <a:rPr lang="en-US" altLang="zh-CN" dirty="0">
                <a:solidFill>
                  <a:schemeClr val="tx2"/>
                </a:solidFill>
              </a:rPr>
              <a:t>1997</a:t>
            </a:r>
            <a:r>
              <a:rPr lang="zh-CN" altLang="en-US" dirty="0">
                <a:solidFill>
                  <a:schemeClr val="tx2"/>
                </a:solidFill>
              </a:rPr>
              <a:t>年提出的一种启发式优化算法．在</a:t>
            </a:r>
            <a:r>
              <a:rPr lang="en-US" altLang="zh-CN" dirty="0">
                <a:solidFill>
                  <a:schemeClr val="tx2"/>
                </a:solidFill>
              </a:rPr>
              <a:t>MIMIC</a:t>
            </a:r>
            <a:r>
              <a:rPr lang="zh-CN" altLang="en-US" dirty="0">
                <a:solidFill>
                  <a:schemeClr val="tx2"/>
                </a:solidFill>
              </a:rPr>
              <a:t>算法中，变量之间的相互关系是一种链式关系，结构如图所示。</a:t>
            </a:r>
            <a:endParaRPr lang="zh-CN" altLang="en-US" dirty="0">
              <a:solidFill>
                <a:schemeClr val="tx2"/>
              </a:solidFill>
            </a:endParaRPr>
          </a:p>
        </p:txBody>
      </p:sp>
      <p:sp>
        <p:nvSpPr>
          <p:cNvPr id="7" name="椭圆 6"/>
          <p:cNvSpPr/>
          <p:nvPr/>
        </p:nvSpPr>
        <p:spPr>
          <a:xfrm>
            <a:off x="5847627" y="1391742"/>
            <a:ext cx="577048" cy="550415"/>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accent1">
                  <a:lumMod val="50000"/>
                </a:schemeClr>
              </a:solidFill>
            </a:endParaRPr>
          </a:p>
        </p:txBody>
      </p:sp>
      <p:sp>
        <p:nvSpPr>
          <p:cNvPr id="8" name="椭圆 7"/>
          <p:cNvSpPr/>
          <p:nvPr/>
        </p:nvSpPr>
        <p:spPr>
          <a:xfrm>
            <a:off x="6925247" y="1391742"/>
            <a:ext cx="577048" cy="550415"/>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chemeClr val="accent1">
                  <a:lumMod val="50000"/>
                </a:schemeClr>
              </a:solidFill>
            </a:endParaRPr>
          </a:p>
        </p:txBody>
      </p:sp>
      <p:sp>
        <p:nvSpPr>
          <p:cNvPr id="9" name="椭圆 8"/>
          <p:cNvSpPr/>
          <p:nvPr/>
        </p:nvSpPr>
        <p:spPr>
          <a:xfrm>
            <a:off x="8125490" y="1391742"/>
            <a:ext cx="577048" cy="550415"/>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accent1">
                  <a:lumMod val="50000"/>
                </a:schemeClr>
              </a:solidFill>
            </a:endParaRPr>
          </a:p>
        </p:txBody>
      </p:sp>
      <p:sp>
        <p:nvSpPr>
          <p:cNvPr id="10" name="椭圆 9"/>
          <p:cNvSpPr/>
          <p:nvPr/>
        </p:nvSpPr>
        <p:spPr>
          <a:xfrm>
            <a:off x="9325733" y="1391742"/>
            <a:ext cx="577048" cy="550415"/>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chemeClr val="accent1">
                  <a:lumMod val="50000"/>
                </a:schemeClr>
              </a:solidFill>
            </a:endParaRPr>
          </a:p>
        </p:txBody>
      </p:sp>
      <p:sp>
        <p:nvSpPr>
          <p:cNvPr id="11" name="箭头: 右 10"/>
          <p:cNvSpPr/>
          <p:nvPr/>
        </p:nvSpPr>
        <p:spPr>
          <a:xfrm>
            <a:off x="6525751" y="1580414"/>
            <a:ext cx="298419" cy="17306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12" name="箭头: 右 11"/>
          <p:cNvSpPr/>
          <p:nvPr/>
        </p:nvSpPr>
        <p:spPr>
          <a:xfrm>
            <a:off x="7650349" y="1580414"/>
            <a:ext cx="298419" cy="17306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13" name="箭头: 右 12"/>
          <p:cNvSpPr/>
          <p:nvPr/>
        </p:nvSpPr>
        <p:spPr>
          <a:xfrm>
            <a:off x="8864926" y="1580414"/>
            <a:ext cx="298419" cy="17306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mc:AlternateContent xmlns:mc="http://schemas.openxmlformats.org/markup-compatibility/2006">
        <mc:Choice xmlns:a14="http://schemas.microsoft.com/office/drawing/2010/main" Requires="a14">
          <p:sp>
            <p:nvSpPr>
              <p:cNvPr id="14" name="文本框 13"/>
              <p:cNvSpPr txBox="1"/>
              <p:nvPr/>
            </p:nvSpPr>
            <p:spPr>
              <a:xfrm>
                <a:off x="435006" y="3649256"/>
                <a:ext cx="11756994" cy="1643527"/>
              </a:xfrm>
              <a:prstGeom prst="rect">
                <a:avLst/>
              </a:prstGeom>
              <a:noFill/>
            </p:spPr>
            <p:txBody>
              <a:bodyPr wrap="square" rtlCol="0">
                <a:spAutoFit/>
              </a:bodyPr>
              <a:lstStyle/>
              <a:p>
                <a:r>
                  <a:rPr lang="zh-CN" altLang="en-US" dirty="0">
                    <a:solidFill>
                      <a:schemeClr val="tx2"/>
                    </a:solidFill>
                  </a:rPr>
                  <a:t>描述解空间的概率模型为：</a:t>
                </a:r>
                <a:endParaRPr lang="en-US" altLang="zh-CN" dirty="0">
                  <a:solidFill>
                    <a:schemeClr val="tx2"/>
                  </a:solidFill>
                </a:endParaRPr>
              </a:p>
              <a:p>
                <a14:m>
                  <m:oMath xmlns:m="http://schemas.openxmlformats.org/officeDocument/2006/math">
                    <m:sSubSup>
                      <m:sSubSupPr>
                        <m:ctrlPr>
                          <a:rPr lang="en-US" altLang="zh-CN" i="1" smtClean="0">
                            <a:solidFill>
                              <a:schemeClr val="tx2"/>
                            </a:solidFill>
                            <a:latin typeface="Cambria Math" panose="02040503050406030204" pitchFamily="18" charset="0"/>
                          </a:rPr>
                        </m:ctrlPr>
                      </m:sSubSupPr>
                      <m:e>
                        <m:r>
                          <a:rPr lang="en-US" altLang="zh-CN" b="0" i="1" smtClean="0">
                            <a:solidFill>
                              <a:schemeClr val="tx2"/>
                            </a:solidFill>
                            <a:latin typeface="Cambria Math" panose="02040503050406030204" pitchFamily="18" charset="0"/>
                          </a:rPr>
                          <m:t>𝑃</m:t>
                        </m:r>
                      </m:e>
                      <m:sub>
                        <m:r>
                          <a:rPr lang="en-US" altLang="zh-CN" b="0" i="1" smtClean="0">
                            <a:solidFill>
                              <a:schemeClr val="tx2"/>
                            </a:solidFill>
                            <a:latin typeface="Cambria Math" panose="02040503050406030204" pitchFamily="18" charset="0"/>
                          </a:rPr>
                          <m:t>𝑙</m:t>
                        </m:r>
                      </m:sub>
                      <m:sup>
                        <m:r>
                          <a:rPr lang="zh-CN" altLang="en-US" i="1" smtClean="0">
                            <a:solidFill>
                              <a:schemeClr val="tx2"/>
                            </a:solidFill>
                            <a:latin typeface="Cambria Math" panose="02040503050406030204" pitchFamily="18" charset="0"/>
                          </a:rPr>
                          <m:t>𝜋</m:t>
                        </m:r>
                      </m:sup>
                    </m:sSubSup>
                    <m:d>
                      <m:dPr>
                        <m:ctrlPr>
                          <a:rPr lang="en-US" altLang="zh-CN" b="0" i="1" smtClean="0">
                            <a:solidFill>
                              <a:schemeClr val="tx2"/>
                            </a:solidFill>
                            <a:latin typeface="Cambria Math" panose="02040503050406030204" pitchFamily="18" charset="0"/>
                          </a:rPr>
                        </m:ctrlPr>
                      </m:dPr>
                      <m:e>
                        <m:r>
                          <m:rPr>
                            <m:sty m:val="p"/>
                          </m:rPr>
                          <a:rPr lang="en-US" altLang="zh-CN" b="0" i="0" smtClean="0">
                            <a:solidFill>
                              <a:schemeClr val="tx2"/>
                            </a:solidFill>
                            <a:latin typeface="Cambria Math" panose="02040503050406030204" pitchFamily="18" charset="0"/>
                          </a:rPr>
                          <m:t>x</m:t>
                        </m:r>
                      </m:e>
                    </m:d>
                    <m:r>
                      <a:rPr lang="en-US" altLang="zh-CN" b="0" i="0" smtClean="0">
                        <a:solidFill>
                          <a:schemeClr val="tx2"/>
                        </a:solidFill>
                        <a:latin typeface="Cambria Math" panose="02040503050406030204" pitchFamily="18" charset="0"/>
                      </a:rPr>
                      <m:t>=</m:t>
                    </m:r>
                    <m:sSub>
                      <m:sSubPr>
                        <m:ctrlPr>
                          <a:rPr lang="en-US" altLang="zh-CN"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𝑃</m:t>
                        </m:r>
                      </m:e>
                      <m:sub>
                        <m:r>
                          <a:rPr lang="en-US" altLang="zh-CN" b="0" i="1" dirty="0" smtClean="0">
                            <a:solidFill>
                              <a:schemeClr val="tx2"/>
                            </a:solidFill>
                            <a:latin typeface="Cambria Math" panose="02040503050406030204" pitchFamily="18" charset="0"/>
                          </a:rPr>
                          <m:t>𝑙</m:t>
                        </m:r>
                      </m:sub>
                    </m:sSub>
                    <m:r>
                      <a:rPr lang="en-US" altLang="zh-CN" b="0" i="1" dirty="0" smtClean="0">
                        <a:solidFill>
                          <a:schemeClr val="tx2"/>
                        </a:solidFill>
                        <a:latin typeface="Cambria Math" panose="02040503050406030204" pitchFamily="18" charset="0"/>
                      </a:rPr>
                      <m:t>(</m:t>
                    </m:r>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𝑥</m:t>
                        </m:r>
                      </m:e>
                      <m:sub>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1</m:t>
                            </m:r>
                          </m:sub>
                        </m:sSub>
                      </m:sub>
                    </m:sSub>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𝑥</m:t>
                        </m:r>
                      </m:e>
                      <m:sub>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2</m:t>
                            </m:r>
                          </m:sub>
                        </m:sSub>
                      </m:sub>
                    </m:sSub>
                    <m:r>
                      <a:rPr lang="en-US" altLang="zh-CN" b="0" i="1" dirty="0" smtClean="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3</m:t>
                            </m:r>
                          </m:sub>
                        </m:sSub>
                      </m:sub>
                    </m:sSub>
                    <m:sSub>
                      <m:sSubPr>
                        <m:ctrlPr>
                          <a:rPr lang="en-US" altLang="zh-CN" i="1" dirty="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m:t>
                        </m:r>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4</m:t>
                            </m:r>
                          </m:sub>
                        </m:sSub>
                      </m:sub>
                    </m:sSub>
                    <m:r>
                      <a:rPr lang="en-US" altLang="zh-CN" i="1" dirty="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5</m:t>
                            </m:r>
                          </m:sub>
                        </m:sSub>
                        <m:r>
                          <a:rPr lang="en-US" altLang="zh-CN" b="0" i="1" dirty="0" smtClean="0">
                            <a:solidFill>
                              <a:schemeClr val="tx2"/>
                            </a:solidFill>
                            <a:latin typeface="Cambria Math" panose="02040503050406030204" pitchFamily="18" charset="0"/>
                          </a:rPr>
                          <m:t>|</m:t>
                        </m:r>
                      </m:sub>
                    </m:s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6</m:t>
                            </m:r>
                          </m:sub>
                        </m:sSub>
                      </m:sub>
                    </m:sSub>
                    <m:r>
                      <a:rPr lang="en-US" altLang="zh-CN" i="1" dirty="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𝑗</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b>
                        </m:sSub>
                      </m:sub>
                    </m:sSub>
                    <m:r>
                      <a:rPr lang="en-US" altLang="zh-CN" b="0" i="1" dirty="0" smtClean="0">
                        <a:solidFill>
                          <a:schemeClr val="tx2"/>
                        </a:solidFill>
                        <a:latin typeface="Cambria Math" panose="02040503050406030204" pitchFamily="18" charset="0"/>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𝑗</m:t>
                            </m:r>
                          </m:sub>
                        </m:sSub>
                      </m:sub>
                    </m:sSub>
                    <m:r>
                      <a:rPr lang="en-US" altLang="zh-CN" i="1" dirty="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𝑗</m:t>
                            </m:r>
                          </m:sub>
                        </m:sSub>
                      </m:sub>
                    </m:sSub>
                    <m:r>
                      <a:rPr lang="en-US" altLang="zh-CN" i="1" dirty="0">
                        <a:solidFill>
                          <a:schemeClr val="tx2"/>
                        </a:solidFill>
                        <a:latin typeface="Cambria Math" panose="02040503050406030204" pitchFamily="18" charset="0"/>
                      </a:rPr>
                      <m:t>)</m:t>
                    </m:r>
                  </m:oMath>
                </a14:m>
                <a:endParaRPr lang="en-US" altLang="zh-CN" dirty="0">
                  <a:solidFill>
                    <a:schemeClr val="tx2"/>
                  </a:solidFill>
                </a:endParaRPr>
              </a:p>
              <a:p>
                <a:r>
                  <a:rPr lang="zh-CN" altLang="en-US" dirty="0">
                    <a:solidFill>
                      <a:schemeClr val="tx2"/>
                    </a:solidFill>
                  </a:rPr>
                  <a:t>其中</a:t>
                </a:r>
                <a14:m>
                  <m:oMath xmlns:m="http://schemas.openxmlformats.org/officeDocument/2006/math">
                    <m:r>
                      <a:rPr lang="zh-CN" altLang="en-US" i="1" smtClean="0">
                        <a:solidFill>
                          <a:schemeClr val="tx2"/>
                        </a:solidFill>
                        <a:latin typeface="Cambria Math" panose="02040503050406030204" pitchFamily="18" charset="0"/>
                      </a:rPr>
                      <m:t>𝜋</m:t>
                    </m:r>
                    <m:r>
                      <a:rPr lang="en-US" altLang="zh-CN" b="0" i="1" smtClean="0">
                        <a:solidFill>
                          <a:schemeClr val="tx2"/>
                        </a:solidFill>
                        <a:latin typeface="Cambria Math" panose="02040503050406030204" pitchFamily="18" charset="0"/>
                      </a:rPr>
                      <m:t>=(</m:t>
                    </m:r>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1</m:t>
                        </m:r>
                      </m:sub>
                    </m:sSub>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2</m:t>
                        </m:r>
                      </m:sub>
                    </m:sSub>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3</m:t>
                        </m:r>
                      </m:sub>
                    </m:sSub>
                    <m:r>
                      <a:rPr lang="en-US" altLang="zh-CN" b="0" i="1" smtClean="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𝑛</m:t>
                        </m:r>
                      </m:sub>
                    </m:sSub>
                  </m:oMath>
                </a14:m>
                <a:r>
                  <a:rPr lang="en-US" altLang="zh-CN" dirty="0">
                    <a:solidFill>
                      <a:schemeClr val="tx2"/>
                    </a:solidFill>
                  </a:rPr>
                  <a:t>)</a:t>
                </a:r>
                <a:r>
                  <a:rPr lang="zh-CN" altLang="en-US" dirty="0">
                    <a:solidFill>
                      <a:schemeClr val="tx2"/>
                    </a:solidFill>
                  </a:rPr>
                  <a:t>表示</a:t>
                </a:r>
                <a:r>
                  <a:rPr lang="en-US" altLang="zh-CN" dirty="0">
                    <a:solidFill>
                      <a:schemeClr val="tx2"/>
                    </a:solidFill>
                  </a:rPr>
                  <a:t>(</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1</m:t>
                        </m:r>
                      </m:sub>
                    </m:sSub>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2</m:t>
                        </m:r>
                      </m:sub>
                    </m:sSub>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3</m:t>
                        </m:r>
                      </m:sub>
                    </m:sSub>
                    <m:r>
                      <a:rPr lang="en-US" altLang="zh-CN" i="1">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i="1">
                            <a:solidFill>
                              <a:schemeClr val="tx2"/>
                            </a:solidFill>
                            <a:latin typeface="Cambria Math" panose="02040503050406030204" pitchFamily="18" charset="0"/>
                          </a:rPr>
                          <m:t>𝑛</m:t>
                        </m:r>
                      </m:sub>
                    </m:sSub>
                  </m:oMath>
                </a14:m>
                <a:r>
                  <a:rPr lang="en-US" altLang="zh-CN" dirty="0">
                    <a:solidFill>
                      <a:schemeClr val="tx2"/>
                    </a:solidFill>
                  </a:rPr>
                  <a:t>)</a:t>
                </a:r>
                <a:r>
                  <a:rPr lang="zh-CN" altLang="en-US" dirty="0">
                    <a:solidFill>
                      <a:schemeClr val="tx2"/>
                    </a:solidFill>
                  </a:rPr>
                  <a:t>的一种排列方式。</a:t>
                </a:r>
                <a14:m>
                  <m:oMath xmlns:m="http://schemas.openxmlformats.org/officeDocument/2006/math">
                    <m:sSub>
                      <m:sSubPr>
                        <m:ctrlPr>
                          <a:rPr lang="en-US" altLang="zh-CN" i="1" dirty="0" smtClean="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m:rPr>
                                <m:sty m:val="p"/>
                              </m:rPr>
                              <a:rPr lang="en-US" altLang="zh-CN" i="1" dirty="0">
                                <a:solidFill>
                                  <a:schemeClr val="tx2"/>
                                </a:solidFill>
                                <a:latin typeface="Cambria Math" panose="02040503050406030204" pitchFamily="18" charset="0"/>
                              </a:rPr>
                              <m:t>j</m:t>
                            </m:r>
                          </m:sub>
                        </m:sSub>
                      </m:sub>
                    </m:sSub>
                    <m:r>
                      <a:rPr lang="en-US" altLang="zh-CN" b="0" i="1" dirty="0" smtClean="0">
                        <a:solidFill>
                          <a:schemeClr val="tx2"/>
                        </a:solidFill>
                        <a:latin typeface="Cambria Math" panose="02040503050406030204" pitchFamily="18" charset="0"/>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𝑗</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1</m:t>
                            </m:r>
                          </m:sub>
                        </m:sSub>
                      </m:sub>
                    </m:sSub>
                    <m:r>
                      <a:rPr lang="en-US" altLang="zh-CN" i="1" dirty="0">
                        <a:solidFill>
                          <a:schemeClr val="tx2"/>
                        </a:solidFill>
                        <a:latin typeface="Cambria Math" panose="02040503050406030204" pitchFamily="18" charset="0"/>
                      </a:rPr>
                      <m:t>)</m:t>
                    </m:r>
                  </m:oMath>
                </a14:m>
                <a:r>
                  <a:rPr lang="zh-CN" altLang="en-US" dirty="0">
                    <a:solidFill>
                      <a:schemeClr val="tx2"/>
                    </a:solidFill>
                  </a:rPr>
                  <a:t>表示第</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i="1">
                            <a:solidFill>
                              <a:schemeClr val="tx2"/>
                            </a:solidFill>
                            <a:latin typeface="Cambria Math" panose="02040503050406030204" pitchFamily="18" charset="0"/>
                          </a:rPr>
                          <m:t>𝑗</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1</m:t>
                        </m:r>
                      </m:sub>
                    </m:sSub>
                  </m:oMath>
                </a14:m>
                <a:r>
                  <a:rPr lang="zh-CN" altLang="en-US" dirty="0">
                    <a:solidFill>
                      <a:schemeClr val="tx2"/>
                    </a:solidFill>
                  </a:rPr>
                  <a:t>个变量取值为</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i="1">
                                <a:solidFill>
                                  <a:schemeClr val="tx2"/>
                                </a:solidFill>
                                <a:latin typeface="Cambria Math" panose="02040503050406030204" pitchFamily="18" charset="0"/>
                              </a:rPr>
                              <m:t>𝑗</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1</m:t>
                            </m:r>
                          </m:sub>
                        </m:sSub>
                      </m:sub>
                    </m:sSub>
                    <m:r>
                      <a:rPr lang="en-US" altLang="zh-CN" i="1">
                        <a:solidFill>
                          <a:schemeClr val="tx2"/>
                        </a:solidFill>
                        <a:latin typeface="Cambria Math" panose="02040503050406030204" pitchFamily="18" charset="0"/>
                      </a:rPr>
                      <m:t> </m:t>
                    </m:r>
                  </m:oMath>
                </a14:m>
                <a:r>
                  <a:rPr lang="zh-CN" altLang="en-US" dirty="0">
                    <a:solidFill>
                      <a:schemeClr val="tx2"/>
                    </a:solidFill>
                  </a:rPr>
                  <a:t>的条件下第</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m:rPr>
                            <m:sty m:val="p"/>
                          </m:rPr>
                          <a:rPr lang="en-US" altLang="zh-CN" i="1" dirty="0">
                            <a:solidFill>
                              <a:schemeClr val="tx2"/>
                            </a:solidFill>
                            <a:latin typeface="Cambria Math" panose="02040503050406030204" pitchFamily="18" charset="0"/>
                          </a:rPr>
                          <m:t>j</m:t>
                        </m:r>
                      </m:sub>
                    </m:sSub>
                  </m:oMath>
                </a14:m>
                <a:r>
                  <a:rPr lang="zh-CN" altLang="en-US" dirty="0">
                    <a:solidFill>
                      <a:schemeClr val="tx2"/>
                    </a:solidFill>
                  </a:rPr>
                  <a:t>个变量取值为</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m:rPr>
                                <m:sty m:val="p"/>
                              </m:rPr>
                              <a:rPr lang="en-US" altLang="zh-CN" i="1" dirty="0">
                                <a:solidFill>
                                  <a:schemeClr val="tx2"/>
                                </a:solidFill>
                                <a:latin typeface="Cambria Math" panose="02040503050406030204" pitchFamily="18" charset="0"/>
                              </a:rPr>
                              <m:t>j</m:t>
                            </m:r>
                          </m:sub>
                        </m:sSub>
                      </m:sub>
                    </m:sSub>
                  </m:oMath>
                </a14:m>
                <a:r>
                  <a:rPr lang="zh-CN" altLang="en-US" dirty="0">
                    <a:solidFill>
                      <a:schemeClr val="tx2"/>
                    </a:solidFill>
                  </a:rPr>
                  <a:t>的条件概率</a:t>
                </a:r>
                <a:r>
                  <a:rPr lang="en-US" altLang="zh-CN" dirty="0">
                    <a:solidFill>
                      <a:schemeClr val="tx2"/>
                    </a:solidFill>
                  </a:rPr>
                  <a:t>.</a:t>
                </a:r>
                <a:r>
                  <a:rPr lang="zh-CN" altLang="en-US" dirty="0">
                    <a:solidFill>
                      <a:schemeClr val="tx2"/>
                    </a:solidFill>
                  </a:rPr>
                  <a:t>在</a:t>
                </a:r>
                <a:r>
                  <a:rPr lang="en-US" altLang="zh-CN" dirty="0">
                    <a:solidFill>
                      <a:schemeClr val="tx2"/>
                    </a:solidFill>
                  </a:rPr>
                  <a:t>MIMIC</a:t>
                </a:r>
                <a:r>
                  <a:rPr lang="zh-CN" altLang="en-US" dirty="0">
                    <a:solidFill>
                      <a:schemeClr val="tx2"/>
                    </a:solidFill>
                  </a:rPr>
                  <a:t>算法中构建概率模型时，我们期望得到最优的排列，使得</a:t>
                </a:r>
                <a14:m>
                  <m:oMath xmlns:m="http://schemas.openxmlformats.org/officeDocument/2006/math">
                    <m:sSubSup>
                      <m:sSubSupPr>
                        <m:ctrlPr>
                          <a:rPr lang="en-US" altLang="zh-CN" i="1">
                            <a:solidFill>
                              <a:schemeClr val="tx2"/>
                            </a:solidFill>
                            <a:latin typeface="Cambria Math" panose="02040503050406030204" pitchFamily="18" charset="0"/>
                          </a:rPr>
                        </m:ctrlPr>
                      </m:sSubSupPr>
                      <m:e>
                        <m:r>
                          <a:rPr lang="en-US" altLang="zh-CN" i="1">
                            <a:solidFill>
                              <a:schemeClr val="tx2"/>
                            </a:solidFill>
                            <a:latin typeface="Cambria Math" panose="02040503050406030204" pitchFamily="18" charset="0"/>
                          </a:rPr>
                          <m:t>𝑃</m:t>
                        </m:r>
                      </m:e>
                      <m:sub>
                        <m:r>
                          <a:rPr lang="en-US" altLang="zh-CN" i="1">
                            <a:solidFill>
                              <a:schemeClr val="tx2"/>
                            </a:solidFill>
                            <a:latin typeface="Cambria Math" panose="02040503050406030204" pitchFamily="18" charset="0"/>
                          </a:rPr>
                          <m:t>𝑙</m:t>
                        </m:r>
                      </m:sub>
                      <m:sup>
                        <m:r>
                          <a:rPr lang="zh-CN" altLang="en-US" i="1">
                            <a:solidFill>
                              <a:schemeClr val="tx2"/>
                            </a:solidFill>
                            <a:latin typeface="Cambria Math" panose="02040503050406030204" pitchFamily="18" charset="0"/>
                          </a:rPr>
                          <m:t>𝜋</m:t>
                        </m:r>
                      </m:sup>
                    </m:sSubSup>
                    <m:d>
                      <m:dPr>
                        <m:ctrlPr>
                          <a:rPr lang="en-US" altLang="zh-CN" i="1">
                            <a:solidFill>
                              <a:schemeClr val="tx2"/>
                            </a:solidFill>
                            <a:latin typeface="Cambria Math" panose="02040503050406030204" pitchFamily="18" charset="0"/>
                          </a:rPr>
                        </m:ctrlPr>
                      </m:dPr>
                      <m:e>
                        <m:r>
                          <m:rPr>
                            <m:sty m:val="p"/>
                          </m:rPr>
                          <a:rPr lang="en-US" altLang="zh-CN">
                            <a:solidFill>
                              <a:schemeClr val="tx2"/>
                            </a:solidFill>
                            <a:latin typeface="Cambria Math" panose="02040503050406030204" pitchFamily="18" charset="0"/>
                          </a:rPr>
                          <m:t>x</m:t>
                        </m:r>
                      </m:e>
                    </m:d>
                  </m:oMath>
                </a14:m>
                <a:r>
                  <a:rPr lang="zh-CN" altLang="en-US" dirty="0">
                    <a:solidFill>
                      <a:schemeClr val="tx2"/>
                    </a:solidFill>
                  </a:rPr>
                  <a:t>与试验中得到的每代优势群体的概率分布</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𝑥</m:t>
                    </m:r>
                    <m:r>
                      <a:rPr lang="en-US" altLang="zh-CN" b="0" i="1" dirty="0" smtClean="0">
                        <a:solidFill>
                          <a:schemeClr val="tx2"/>
                        </a:solidFill>
                        <a:latin typeface="Cambria Math" panose="02040503050406030204" pitchFamily="18" charset="0"/>
                      </a:rPr>
                      <m:t>)</m:t>
                    </m:r>
                  </m:oMath>
                </a14:m>
                <a:r>
                  <a:rPr lang="zh-CN" altLang="en-US" dirty="0">
                    <a:solidFill>
                      <a:schemeClr val="tx2"/>
                    </a:solidFill>
                  </a:rPr>
                  <a:t>最接近</a:t>
                </a:r>
                <a:r>
                  <a:rPr lang="en-US" altLang="zh-CN" dirty="0">
                    <a:solidFill>
                      <a:schemeClr val="tx2"/>
                    </a:solidFill>
                  </a:rPr>
                  <a:t>.</a:t>
                </a:r>
                <a:endParaRPr lang="zh-CN" altLang="en-US" dirty="0">
                  <a:solidFill>
                    <a:schemeClr val="tx2"/>
                  </a:solidFill>
                </a:endParaRPr>
              </a:p>
            </p:txBody>
          </p:sp>
        </mc:Choice>
        <mc:Fallback>
          <p:sp>
            <p:nvSpPr>
              <p:cNvPr id="14" name="文本框 13"/>
              <p:cNvSpPr txBox="1">
                <a:spLocks noRot="1" noChangeAspect="1" noMove="1" noResize="1" noEditPoints="1" noAdjustHandles="1" noChangeArrowheads="1" noChangeShapeType="1" noTextEdit="1"/>
              </p:cNvSpPr>
              <p:nvPr/>
            </p:nvSpPr>
            <p:spPr>
              <a:xfrm>
                <a:off x="435006" y="3649256"/>
                <a:ext cx="11756994" cy="1643527"/>
              </a:xfrm>
              <a:prstGeom prst="rect">
                <a:avLst/>
              </a:prstGeom>
              <a:blipFill rotWithShape="1">
                <a:blip r:embed="rId2"/>
                <a:stretch>
                  <a:fillRect t="-33" b="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animBg="1"/>
      <p:bldP spid="9" grpId="0" animBg="1"/>
      <p:bldP spid="10" grpId="0" animBg="1"/>
      <p:bldP spid="11" grpId="0" animBg="1"/>
      <p:bldP spid="12" grpId="0"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5" name="淘宝网chenying0907出品 14"/>
          <p:cNvSpPr>
            <a:spLocks noChangeArrowheads="1"/>
          </p:cNvSpPr>
          <p:nvPr/>
        </p:nvSpPr>
        <p:spPr bwMode="auto">
          <a:xfrm>
            <a:off x="1744482" y="3189508"/>
            <a:ext cx="19448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400" dirty="0"/>
              <a:t> </a:t>
            </a:r>
            <a:endParaRPr lang="en-US" altLang="zh-CN" sz="1400" dirty="0"/>
          </a:p>
        </p:txBody>
      </p:sp>
      <p:sp>
        <p:nvSpPr>
          <p:cNvPr id="5" name="文本框 4"/>
          <p:cNvSpPr txBox="1"/>
          <p:nvPr/>
        </p:nvSpPr>
        <p:spPr>
          <a:xfrm>
            <a:off x="719091" y="1143299"/>
            <a:ext cx="7750206" cy="646331"/>
          </a:xfrm>
          <a:prstGeom prst="rect">
            <a:avLst/>
          </a:prstGeom>
          <a:noFill/>
        </p:spPr>
        <p:txBody>
          <a:bodyPr wrap="square" rtlCol="0">
            <a:spAutoFit/>
          </a:bodyPr>
          <a:lstStyle/>
          <a:p>
            <a:r>
              <a:rPr lang="zh-CN" altLang="en-US" dirty="0">
                <a:solidFill>
                  <a:schemeClr val="tx2"/>
                </a:solidFill>
              </a:rPr>
              <a:t>衡量两个概率分布之间的距离，可以采用</a:t>
            </a:r>
            <a:r>
              <a:rPr lang="en-US" altLang="zh-CN" dirty="0">
                <a:solidFill>
                  <a:schemeClr val="tx2"/>
                </a:solidFill>
              </a:rPr>
              <a:t>K-L</a:t>
            </a:r>
            <a:r>
              <a:rPr lang="zh-CN" altLang="en-US" dirty="0">
                <a:solidFill>
                  <a:schemeClr val="tx2"/>
                </a:solidFill>
              </a:rPr>
              <a:t>距离</a:t>
            </a:r>
            <a:r>
              <a:rPr lang="en-US" altLang="zh-CN" dirty="0">
                <a:solidFill>
                  <a:schemeClr val="tx2"/>
                </a:solidFill>
              </a:rPr>
              <a:t>(</a:t>
            </a:r>
            <a:r>
              <a:rPr lang="en-US" altLang="zh-CN" dirty="0" err="1">
                <a:solidFill>
                  <a:schemeClr val="tx2"/>
                </a:solidFill>
              </a:rPr>
              <a:t>Kullback-Leiber</a:t>
            </a:r>
            <a:r>
              <a:rPr lang="en-US" altLang="zh-CN" dirty="0">
                <a:solidFill>
                  <a:schemeClr val="tx2"/>
                </a:solidFill>
              </a:rPr>
              <a:t> divergence)</a:t>
            </a:r>
            <a:r>
              <a:rPr lang="zh-CN" altLang="en-US" dirty="0"/>
              <a:t>，</a:t>
            </a:r>
            <a:r>
              <a:rPr lang="zh-CN" altLang="en-US" dirty="0">
                <a:solidFill>
                  <a:schemeClr val="tx2"/>
                </a:solidFill>
              </a:rPr>
              <a:t>定义如下</a:t>
            </a:r>
            <a:r>
              <a:rPr lang="en-US" altLang="zh-CN" dirty="0">
                <a:solidFill>
                  <a:schemeClr val="tx2"/>
                </a:solidFill>
              </a:rPr>
              <a:t>:</a:t>
            </a:r>
            <a:endParaRPr lang="zh-CN" altLang="en-US" dirty="0">
              <a:solidFill>
                <a:schemeClr val="tx2"/>
              </a:solidFill>
            </a:endParaRPr>
          </a:p>
        </p:txBody>
      </p:sp>
      <mc:AlternateContent xmlns:mc="http://schemas.openxmlformats.org/markup-compatibility/2006">
        <mc:Choice xmlns:a14="http://schemas.microsoft.com/office/drawing/2010/main" Requires="a14">
          <p:sp>
            <p:nvSpPr>
              <p:cNvPr id="9" name="文本框 8"/>
              <p:cNvSpPr txBox="1"/>
              <p:nvPr/>
            </p:nvSpPr>
            <p:spPr>
              <a:xfrm>
                <a:off x="648069" y="3764262"/>
                <a:ext cx="7377343" cy="924484"/>
              </a:xfrm>
              <a:prstGeom prst="rect">
                <a:avLst/>
              </a:prstGeom>
              <a:noFill/>
            </p:spPr>
            <p:txBody>
              <a:bodyPr wrap="square" rtlCol="0">
                <a:spAutoFit/>
              </a:bodyPr>
              <a:lstStyle/>
              <a:p>
                <a:r>
                  <a:rPr lang="zh-CN" altLang="en-US" dirty="0">
                    <a:solidFill>
                      <a:schemeClr val="tx2"/>
                    </a:solidFill>
                  </a:rPr>
                  <a:t>         要使得</a:t>
                </a:r>
                <a14:m>
                  <m:oMath xmlns:m="http://schemas.openxmlformats.org/officeDocument/2006/math">
                    <m:sSubSup>
                      <m:sSubSupPr>
                        <m:ctrlPr>
                          <a:rPr lang="en-US" altLang="zh-CN" i="1">
                            <a:solidFill>
                              <a:schemeClr val="tx2"/>
                            </a:solidFill>
                            <a:latin typeface="Cambria Math" panose="02040503050406030204" pitchFamily="18" charset="0"/>
                          </a:rPr>
                        </m:ctrlPr>
                      </m:sSubSupPr>
                      <m:e>
                        <m:r>
                          <a:rPr lang="en-US" altLang="zh-CN" i="1">
                            <a:solidFill>
                              <a:schemeClr val="tx2"/>
                            </a:solidFill>
                            <a:latin typeface="Cambria Math" panose="02040503050406030204" pitchFamily="18" charset="0"/>
                          </a:rPr>
                          <m:t>𝑃</m:t>
                        </m:r>
                      </m:e>
                      <m:sub>
                        <m:r>
                          <a:rPr lang="en-US" altLang="zh-CN" i="1">
                            <a:solidFill>
                              <a:schemeClr val="tx2"/>
                            </a:solidFill>
                            <a:latin typeface="Cambria Math" panose="02040503050406030204" pitchFamily="18" charset="0"/>
                          </a:rPr>
                          <m:t>𝑙</m:t>
                        </m:r>
                      </m:sub>
                      <m:sup>
                        <m:r>
                          <a:rPr lang="zh-CN" altLang="en-US" i="1">
                            <a:solidFill>
                              <a:schemeClr val="tx2"/>
                            </a:solidFill>
                            <a:latin typeface="Cambria Math" panose="02040503050406030204" pitchFamily="18" charset="0"/>
                          </a:rPr>
                          <m:t>𝜋</m:t>
                        </m:r>
                      </m:sup>
                    </m:sSubSup>
                    <m:d>
                      <m:dPr>
                        <m:ctrlPr>
                          <a:rPr lang="en-US" altLang="zh-CN" i="1">
                            <a:solidFill>
                              <a:schemeClr val="tx2"/>
                            </a:solidFill>
                            <a:latin typeface="Cambria Math" panose="02040503050406030204" pitchFamily="18" charset="0"/>
                          </a:rPr>
                        </m:ctrlPr>
                      </m:dPr>
                      <m:e>
                        <m:r>
                          <m:rPr>
                            <m:sty m:val="p"/>
                          </m:rPr>
                          <a:rPr lang="en-US" altLang="zh-CN">
                            <a:solidFill>
                              <a:schemeClr val="tx2"/>
                            </a:solidFill>
                            <a:latin typeface="Cambria Math" panose="02040503050406030204" pitchFamily="18" charset="0"/>
                          </a:rPr>
                          <m:t>x</m:t>
                        </m:r>
                      </m:e>
                    </m:d>
                  </m:oMath>
                </a14:m>
                <a:r>
                  <a:rPr lang="zh-CN" altLang="en-US" dirty="0">
                    <a:solidFill>
                      <a:schemeClr val="tx2"/>
                    </a:solidFill>
                  </a:rPr>
                  <a:t>与试验中得到的每代优势群体的概率分布</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𝑥</m:t>
                    </m:r>
                    <m:r>
                      <a:rPr lang="en-US" altLang="zh-CN" b="0" i="1" dirty="0" smtClean="0">
                        <a:solidFill>
                          <a:schemeClr val="tx2"/>
                        </a:solidFill>
                        <a:latin typeface="Cambria Math" panose="02040503050406030204" pitchFamily="18" charset="0"/>
                      </a:rPr>
                      <m:t>)</m:t>
                    </m:r>
                  </m:oMath>
                </a14:m>
                <a:r>
                  <a:rPr lang="zh-CN" altLang="en-US" dirty="0">
                    <a:solidFill>
                      <a:schemeClr val="tx2"/>
                    </a:solidFill>
                  </a:rPr>
                  <a:t>最接近，则要使</a:t>
                </a:r>
                <a14:m>
                  <m:oMath xmlns:m="http://schemas.openxmlformats.org/officeDocument/2006/math">
                    <m:sSubSup>
                      <m:sSubSupPr>
                        <m:ctrlPr>
                          <a:rPr lang="en-US" altLang="zh-CN" i="1" smtClean="0">
                            <a:solidFill>
                              <a:schemeClr val="tx2"/>
                            </a:solidFill>
                            <a:latin typeface="Cambria Math" panose="02040503050406030204" pitchFamily="18" charset="0"/>
                          </a:rPr>
                        </m:ctrlPr>
                      </m:sSubSupPr>
                      <m:e>
                        <m:r>
                          <m:rPr>
                            <m:sty m:val="p"/>
                          </m:rPr>
                          <a:rPr lang="en-US" altLang="zh-CN" i="1">
                            <a:solidFill>
                              <a:schemeClr val="tx2"/>
                            </a:solidFill>
                            <a:latin typeface="Cambria Math" panose="02040503050406030204" pitchFamily="18" charset="0"/>
                          </a:rPr>
                          <m:t>H</m:t>
                        </m:r>
                      </m:e>
                      <m:sub>
                        <m:r>
                          <m:rPr>
                            <m:sty m:val="p"/>
                          </m:rPr>
                          <a:rPr lang="en-US" altLang="zh-CN" i="1">
                            <a:solidFill>
                              <a:schemeClr val="tx2"/>
                            </a:solidFill>
                            <a:latin typeface="Cambria Math" panose="02040503050406030204" pitchFamily="18" charset="0"/>
                          </a:rPr>
                          <m:t>l</m:t>
                        </m:r>
                      </m:sub>
                      <m:sup>
                        <m:r>
                          <a:rPr lang="zh-CN" altLang="en-US" i="1" smtClean="0">
                            <a:solidFill>
                              <a:schemeClr val="tx2"/>
                            </a:solidFill>
                            <a:latin typeface="Cambria Math" panose="02040503050406030204" pitchFamily="18" charset="0"/>
                          </a:rPr>
                          <m:t>𝜋</m:t>
                        </m:r>
                      </m:sup>
                    </m:sSubSup>
                  </m:oMath>
                </a14:m>
                <a:r>
                  <a:rPr lang="en-US" altLang="zh-CN" dirty="0">
                    <a:solidFill>
                      <a:schemeClr val="tx2"/>
                    </a:solidFill>
                  </a:rPr>
                  <a:t>(x)</a:t>
                </a:r>
                <a:r>
                  <a:rPr lang="zh-CN" altLang="en-US" dirty="0">
                    <a:solidFill>
                      <a:schemeClr val="tx2"/>
                    </a:solidFill>
                  </a:rPr>
                  <a:t>值最小。为了避免穷举，</a:t>
                </a:r>
                <a:r>
                  <a:rPr lang="en-US" altLang="zh-CN" dirty="0">
                    <a:solidFill>
                      <a:schemeClr val="tx2"/>
                    </a:solidFill>
                  </a:rPr>
                  <a:t>MIMIC</a:t>
                </a:r>
                <a:r>
                  <a:rPr lang="zh-CN" altLang="en-US" dirty="0">
                    <a:solidFill>
                      <a:schemeClr val="tx2"/>
                    </a:solidFill>
                  </a:rPr>
                  <a:t>中采用一种贪心算法来搜索最优</a:t>
                </a:r>
                <a14:m>
                  <m:oMath xmlns:m="http://schemas.openxmlformats.org/officeDocument/2006/math">
                    <m:r>
                      <a:rPr lang="zh-CN" altLang="en-US" i="1" smtClean="0">
                        <a:solidFill>
                          <a:schemeClr val="tx2"/>
                        </a:solidFill>
                        <a:latin typeface="Cambria Math" panose="02040503050406030204" pitchFamily="18" charset="0"/>
                      </a:rPr>
                      <m:t>𝜋</m:t>
                    </m:r>
                  </m:oMath>
                </a14:m>
                <a:r>
                  <a:rPr lang="zh-CN" altLang="en-US" dirty="0">
                    <a:solidFill>
                      <a:schemeClr val="tx2"/>
                    </a:solidFill>
                  </a:rPr>
                  <a:t>。</a:t>
                </a:r>
                <a:endParaRPr lang="zh-CN" altLang="en-US" dirty="0">
                  <a:solidFill>
                    <a:schemeClr val="tx2"/>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648069" y="3764262"/>
                <a:ext cx="7377343" cy="924484"/>
              </a:xfrm>
              <a:prstGeom prst="rect">
                <a:avLst/>
              </a:prstGeom>
              <a:blipFill rotWithShape="1">
                <a:blip r:embed="rId2"/>
                <a:stretch>
                  <a:fillRect l="-5" t="-67" r="4"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8597894" y="1926973"/>
                <a:ext cx="3250837" cy="2832846"/>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(1)j = n</a:t>
                </a:r>
                <a:r>
                  <a:rPr lang="zh-CN" altLang="en-US" dirty="0"/>
                  <a:t>，根据第</a:t>
                </a:r>
                <a:r>
                  <a:rPr lang="en-US" altLang="zh-CN" dirty="0" err="1"/>
                  <a:t>i</a:t>
                </a:r>
                <a:r>
                  <a:rPr lang="zh-CN" altLang="en-US" dirty="0"/>
                  <a:t>个变量的概率分布</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𝑙</m:t>
                        </m:r>
                      </m:sub>
                    </m:sSub>
                    <m:r>
                      <a:rPr lang="en-US" altLang="zh-CN" i="1" dirty="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𝑗</m:t>
                            </m:r>
                          </m:sub>
                        </m:sSub>
                      </m:sub>
                    </m:sSub>
                    <m:r>
                      <a:rPr lang="en-US" altLang="zh-CN" i="1" dirty="0">
                        <a:latin typeface="Cambria Math" panose="02040503050406030204" pitchFamily="18" charset="0"/>
                      </a:rPr>
                      <m:t>)</m:t>
                    </m:r>
                  </m:oMath>
                </a14:m>
                <a:r>
                  <a:rPr lang="zh-CN" altLang="en-US" dirty="0"/>
                  <a:t>，随机采样产生第</a:t>
                </a:r>
                <a:r>
                  <a:rPr lang="en-US" altLang="zh-CN" dirty="0" err="1"/>
                  <a:t>i</a:t>
                </a:r>
                <a:r>
                  <a:rPr lang="zh-CN" altLang="en-US" dirty="0"/>
                  <a:t>个变量</a:t>
                </a:r>
                <a:r>
                  <a:rPr lang="en-US" altLang="zh-CN" dirty="0"/>
                  <a:t>;</a:t>
                </a:r>
                <a:endParaRPr lang="en-US" altLang="zh-CN" dirty="0"/>
              </a:p>
              <a:p>
                <a:r>
                  <a:rPr lang="en-US" altLang="zh-CN" dirty="0"/>
                  <a:t>(2)</a:t>
                </a:r>
                <a:r>
                  <a:rPr lang="zh-CN" altLang="en-US" dirty="0"/>
                  <a:t>根据第</a:t>
                </a:r>
                <a:r>
                  <a:rPr lang="en-US" altLang="zh-CN" dirty="0"/>
                  <a:t>i-1</a:t>
                </a:r>
                <a:r>
                  <a:rPr lang="zh-CN" altLang="en-US" dirty="0"/>
                  <a:t>个变量的条件概率分布</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𝑙</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𝑖</m:t>
                            </m:r>
                          </m:e>
                          <m:sub>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b>
                        </m:sSub>
                      </m:sub>
                    </m:sSub>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𝑗</m:t>
                            </m:r>
                          </m:sub>
                        </m:sSub>
                      </m:sub>
                    </m:sSub>
                    <m:r>
                      <a:rPr lang="en-US" altLang="zh-CN" i="1" dirty="0">
                        <a:latin typeface="Cambria Math" panose="02040503050406030204" pitchFamily="18" charset="0"/>
                      </a:rPr>
                      <m:t>)</m:t>
                    </m:r>
                  </m:oMath>
                </a14:m>
                <a:r>
                  <a:rPr lang="en-US" altLang="zh-CN" dirty="0"/>
                  <a:t> </a:t>
                </a:r>
                <a:r>
                  <a:rPr lang="zh-CN" altLang="en-US" dirty="0"/>
                  <a:t>，随机采样产生第</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𝑖</m:t>
                        </m:r>
                      </m:e>
                      <m:sub>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1</m:t>
                        </m:r>
                      </m:sub>
                    </m:sSub>
                  </m:oMath>
                </a14:m>
                <a:r>
                  <a:rPr lang="zh-CN" altLang="en-US" dirty="0"/>
                  <a:t>个变量</a:t>
                </a:r>
                <a:r>
                  <a:rPr lang="en-US" altLang="zh-CN" dirty="0"/>
                  <a:t>;</a:t>
                </a:r>
                <a:endParaRPr lang="en-US" altLang="zh-CN" dirty="0"/>
              </a:p>
              <a:p>
                <a:r>
                  <a:rPr lang="en-US" altLang="zh-CN" dirty="0"/>
                  <a:t>(3) j =j-1</a:t>
                </a:r>
                <a:r>
                  <a:rPr lang="zh-CN" altLang="en-US" dirty="0"/>
                  <a:t>，如果</a:t>
                </a:r>
                <a:r>
                  <a:rPr lang="en-US" altLang="zh-CN" dirty="0"/>
                  <a:t>j =1</a:t>
                </a:r>
                <a:r>
                  <a:rPr lang="zh-CN" altLang="en-US" dirty="0"/>
                  <a:t>，则一个完整的解向甚故浩常术。</a:t>
                </a:r>
                <a:endParaRPr lang="zh-CN" altLang="en-US" dirty="0"/>
              </a:p>
              <a:p>
                <a:pPr algn="ctr"/>
                <a:endParaRPr lang="zh-CN" altLang="en-US" dirty="0">
                  <a:solidFill>
                    <a:schemeClr val="accent1">
                      <a:lumMod val="50000"/>
                    </a:schemeClr>
                  </a:solidFill>
                </a:endParaRPr>
              </a:p>
            </p:txBody>
          </p:sp>
        </mc:Choice>
        <mc:Fallback>
          <p:sp>
            <p:nvSpPr>
              <p:cNvPr id="13" name="矩形 12"/>
              <p:cNvSpPr>
                <a:spLocks noRot="1" noChangeAspect="1" noMove="1" noResize="1" noEditPoints="1" noAdjustHandles="1" noChangeArrowheads="1" noChangeShapeType="1" noTextEdit="1"/>
              </p:cNvSpPr>
              <p:nvPr/>
            </p:nvSpPr>
            <p:spPr>
              <a:xfrm>
                <a:off x="8597894" y="1926973"/>
                <a:ext cx="3250837" cy="2832846"/>
              </a:xfrm>
              <a:prstGeom prst="rect">
                <a:avLst/>
              </a:prstGeom>
              <a:blipFill rotWithShape="1">
                <a:blip r:embed="rId3"/>
                <a:stretch>
                  <a:fillRect l="-215" t="-238" r="-187" b="-207"/>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98207" y="4688746"/>
                <a:ext cx="7057748" cy="1604157"/>
              </a:xfrm>
              <a:prstGeom prst="rect">
                <a:avLst/>
              </a:prstGeom>
              <a:noFill/>
            </p:spPr>
            <p:txBody>
              <a:bodyPr wrap="square" rtlCol="0">
                <a:spAutoFit/>
              </a:bodyPr>
              <a:lstStyle/>
              <a:p>
                <a:r>
                  <a:rPr lang="en-US" altLang="zh-CN" dirty="0">
                    <a:solidFill>
                      <a:schemeClr val="tx2"/>
                    </a:solidFill>
                  </a:rPr>
                  <a:t> (1)</a:t>
                </a:r>
                <a:r>
                  <a:rPr lang="zh-CN" altLang="en-US" dirty="0">
                    <a:solidFill>
                      <a:schemeClr val="tx2"/>
                    </a:solidFill>
                  </a:rPr>
                  <a:t>  </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𝑗</m:t>
                        </m:r>
                      </m:sub>
                    </m:sSub>
                    <m:r>
                      <a:rPr lang="en-US" altLang="zh-CN" b="0" i="1" smtClean="0">
                        <a:solidFill>
                          <a:schemeClr val="tx2"/>
                        </a:solidFill>
                        <a:latin typeface="Cambria Math" panose="02040503050406030204" pitchFamily="18" charset="0"/>
                      </a:rPr>
                      <m:t>=</m:t>
                    </m:r>
                    <m:r>
                      <a:rPr lang="en-US" altLang="zh-CN" i="1" smtClean="0">
                        <a:solidFill>
                          <a:schemeClr val="tx2"/>
                        </a:solidFill>
                        <a:latin typeface="Cambria Math" panose="02040503050406030204" pitchFamily="18" charset="0"/>
                      </a:rPr>
                      <m:t> </m:t>
                    </m:r>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𝑎𝑟𝑔𝑚𝑖𝑛</m:t>
                        </m:r>
                      </m:e>
                      <m:sub>
                        <m:r>
                          <a:rPr lang="en-US" altLang="zh-CN" b="0" i="1" smtClean="0">
                            <a:solidFill>
                              <a:schemeClr val="tx2"/>
                            </a:solidFill>
                            <a:latin typeface="Cambria Math" panose="02040503050406030204" pitchFamily="18" charset="0"/>
                          </a:rPr>
                          <m:t>𝑛</m:t>
                        </m:r>
                      </m:sub>
                    </m:sSub>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ℎ</m:t>
                        </m:r>
                      </m:e>
                      <m:sub>
                        <m:r>
                          <a:rPr lang="en-US" altLang="zh-CN" b="0" i="1" smtClean="0">
                            <a:solidFill>
                              <a:schemeClr val="tx2"/>
                            </a:solidFill>
                            <a:latin typeface="Cambria Math" panose="02040503050406030204" pitchFamily="18" charset="0"/>
                          </a:rPr>
                          <m:t>𝑙</m:t>
                        </m:r>
                      </m:sub>
                    </m:sSub>
                  </m:oMath>
                </a14:m>
                <a:r>
                  <a:rPr lang="en-US" altLang="zh-CN" dirty="0">
                    <a:solidFill>
                      <a:schemeClr val="tx2"/>
                    </a:solidFill>
                  </a:rPr>
                  <a:t>(</a:t>
                </a:r>
                <a14:m>
                  <m:oMath xmlns:m="http://schemas.openxmlformats.org/officeDocument/2006/math">
                    <m:sSub>
                      <m:sSubPr>
                        <m:ctrlPr>
                          <a:rPr lang="en-US" altLang="zh-CN"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𝑥</m:t>
                        </m:r>
                      </m:e>
                      <m:sub>
                        <m:r>
                          <a:rPr lang="en-US" altLang="zh-CN" b="0" i="1" dirty="0" smtClean="0">
                            <a:solidFill>
                              <a:schemeClr val="tx2"/>
                            </a:solidFill>
                            <a:latin typeface="Cambria Math" panose="02040503050406030204" pitchFamily="18" charset="0"/>
                          </a:rPr>
                          <m:t>𝑛</m:t>
                        </m:r>
                      </m:sub>
                    </m:sSub>
                  </m:oMath>
                </a14:m>
                <a:r>
                  <a:rPr lang="en-US" altLang="zh-CN" dirty="0">
                    <a:solidFill>
                      <a:schemeClr val="tx2"/>
                    </a:solidFill>
                  </a:rPr>
                  <a:t>);</a:t>
                </a:r>
                <a:endParaRPr lang="en-US" altLang="zh-CN" dirty="0">
                  <a:solidFill>
                    <a:schemeClr val="tx2"/>
                  </a:solidFill>
                </a:endParaRPr>
              </a:p>
              <a:p>
                <a14:m>
                  <m:oMath xmlns:m="http://schemas.openxmlformats.org/officeDocument/2006/math">
                    <m:r>
                      <a:rPr lang="en-US" altLang="zh-CN" i="1" smtClean="0">
                        <a:solidFill>
                          <a:schemeClr val="tx2"/>
                        </a:solidFill>
                        <a:latin typeface="Cambria Math" panose="02040503050406030204" pitchFamily="18" charset="0"/>
                      </a:rPr>
                      <m:t> </m:t>
                    </m:r>
                  </m:oMath>
                </a14:m>
                <a:r>
                  <a:rPr lang="en-US" altLang="zh-CN" dirty="0">
                    <a:solidFill>
                      <a:schemeClr val="tx2"/>
                    </a:solidFill>
                  </a:rPr>
                  <a:t>(2)</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 </m:t>
                        </m:r>
                        <m:r>
                          <a:rPr lang="en-US" altLang="zh-CN" i="1">
                            <a:solidFill>
                              <a:schemeClr val="tx2"/>
                            </a:solidFill>
                            <a:latin typeface="Cambria Math" panose="02040503050406030204" pitchFamily="18" charset="0"/>
                          </a:rPr>
                          <m:t>𝑖</m:t>
                        </m:r>
                      </m:e>
                      <m:sub>
                        <m:r>
                          <a:rPr lang="en-US" altLang="zh-CN" b="0" i="1" smtClean="0">
                            <a:solidFill>
                              <a:schemeClr val="tx2"/>
                            </a:solidFill>
                            <a:latin typeface="Cambria Math" panose="02040503050406030204" pitchFamily="18" charset="0"/>
                          </a:rPr>
                          <m:t>𝑘</m:t>
                        </m:r>
                      </m:sub>
                    </m:sSub>
                    <m:r>
                      <a:rPr lang="en-US" altLang="zh-CN" i="1">
                        <a:solidFill>
                          <a:schemeClr val="tx2"/>
                        </a:solidFill>
                        <a:latin typeface="Cambria Math" panose="02040503050406030204" pitchFamily="18" charset="0"/>
                      </a:rPr>
                      <m:t>= </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𝑎𝑟𝑔𝑚𝑖𝑛</m:t>
                        </m:r>
                      </m:e>
                      <m:sub>
                        <m:r>
                          <a:rPr lang="en-US" altLang="zh-CN" b="0" i="1" smtClean="0">
                            <a:solidFill>
                              <a:schemeClr val="tx2"/>
                            </a:solidFill>
                            <a:latin typeface="Cambria Math" panose="02040503050406030204" pitchFamily="18" charset="0"/>
                          </a:rPr>
                          <m:t>𝑛</m:t>
                        </m:r>
                      </m:sub>
                    </m:s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ℎ</m:t>
                        </m:r>
                      </m:e>
                      <m:sub>
                        <m:r>
                          <a:rPr lang="en-US" altLang="zh-CN" i="1">
                            <a:solidFill>
                              <a:schemeClr val="tx2"/>
                            </a:solidFill>
                            <a:latin typeface="Cambria Math" panose="02040503050406030204" pitchFamily="18" charset="0"/>
                          </a:rPr>
                          <m:t>𝑙</m:t>
                        </m:r>
                      </m:sub>
                    </m:sSub>
                  </m:oMath>
                </a14:m>
                <a:r>
                  <a:rPr lang="en-US" altLang="zh-CN" dirty="0">
                    <a:solidFill>
                      <a:schemeClr val="tx2"/>
                    </a:solidFill>
                  </a:rPr>
                  <a:t>(</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r>
                          <a:rPr lang="en-US" altLang="zh-CN" b="0" i="1" dirty="0" smtClean="0">
                            <a:solidFill>
                              <a:schemeClr val="tx2"/>
                            </a:solidFill>
                            <a:latin typeface="Cambria Math" panose="02040503050406030204" pitchFamily="18" charset="0"/>
                          </a:rPr>
                          <m:t>𝑛</m:t>
                        </m:r>
                      </m:sub>
                    </m:sSub>
                    <m:r>
                      <a:rPr lang="en-US" altLang="zh-CN" b="0" i="1" dirty="0" smtClean="0">
                        <a:solidFill>
                          <a:schemeClr val="tx2"/>
                        </a:solidFill>
                        <a:latin typeface="Cambria Math" panose="02040503050406030204" pitchFamily="18" charset="0"/>
                      </a:rPr>
                      <m:t>|</m:t>
                    </m:r>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𝑥</m:t>
                        </m:r>
                      </m:e>
                      <m:sub>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𝑖</m:t>
                            </m:r>
                          </m:e>
                          <m:sub>
                            <m:r>
                              <a:rPr lang="en-US" altLang="zh-CN" b="0" i="1" dirty="0" smtClean="0">
                                <a:solidFill>
                                  <a:schemeClr val="tx2"/>
                                </a:solidFill>
                                <a:latin typeface="Cambria Math" panose="02040503050406030204" pitchFamily="18" charset="0"/>
                              </a:rPr>
                              <m:t>𝑘</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b>
                        </m:sSub>
                      </m:sub>
                    </m:sSub>
                  </m:oMath>
                </a14:m>
                <a:r>
                  <a:rPr lang="en-US" altLang="zh-CN" dirty="0">
                    <a:solidFill>
                      <a:schemeClr val="tx2"/>
                    </a:solidFill>
                  </a:rPr>
                  <a:t>) </a:t>
                </a:r>
                <a:endParaRPr lang="en-US" altLang="zh-CN" dirty="0">
                  <a:solidFill>
                    <a:schemeClr val="tx2"/>
                  </a:solidFill>
                </a:endParaRPr>
              </a:p>
              <a:p>
                <a:r>
                  <a:rPr lang="en-US" altLang="zh-CN" dirty="0">
                    <a:solidFill>
                      <a:schemeClr val="tx2"/>
                    </a:solidFill>
                  </a:rPr>
                  <a:t>         j</a:t>
                </a:r>
                <a14:m>
                  <m:oMath xmlns:m="http://schemas.openxmlformats.org/officeDocument/2006/math">
                    <m:r>
                      <a:rPr lang="en-US" altLang="zh-CN" i="1" smtClean="0">
                        <a:solidFill>
                          <a:schemeClr val="tx2"/>
                        </a:solidFill>
                        <a:latin typeface="Cambria Math" panose="02040503050406030204" pitchFamily="18" charset="0"/>
                        <a:ea typeface="Cambria Math" panose="02040503050406030204" pitchFamily="18" charset="0"/>
                      </a:rPr>
                      <m:t>≠</m:t>
                    </m:r>
                    <m:sSub>
                      <m:sSubPr>
                        <m:ctrlPr>
                          <a:rPr lang="en-US" altLang="zh-CN" i="1" smtClean="0">
                            <a:solidFill>
                              <a:schemeClr val="tx2"/>
                            </a:solidFill>
                            <a:latin typeface="Cambria Math" panose="02040503050406030204" pitchFamily="18" charset="0"/>
                            <a:ea typeface="Cambria Math" panose="02040503050406030204" pitchFamily="18" charset="0"/>
                          </a:rPr>
                        </m:ctrlPr>
                      </m:sSubPr>
                      <m:e>
                        <m:r>
                          <a:rPr lang="en-US" altLang="zh-CN" b="0" i="1" smtClean="0">
                            <a:solidFill>
                              <a:schemeClr val="tx2"/>
                            </a:solidFill>
                            <a:latin typeface="Cambria Math" panose="02040503050406030204" pitchFamily="18" charset="0"/>
                            <a:ea typeface="Cambria Math" panose="02040503050406030204" pitchFamily="18" charset="0"/>
                          </a:rPr>
                          <m:t>𝑖</m:t>
                        </m:r>
                      </m:e>
                      <m:sub>
                        <m:r>
                          <a:rPr lang="en-US" altLang="zh-CN" b="0" i="1" smtClean="0">
                            <a:solidFill>
                              <a:schemeClr val="tx2"/>
                            </a:solidFill>
                            <a:latin typeface="Cambria Math" panose="02040503050406030204" pitchFamily="18" charset="0"/>
                            <a:ea typeface="Cambria Math" panose="02040503050406030204" pitchFamily="18" charset="0"/>
                          </a:rPr>
                          <m:t>𝑘</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 </m:t>
                        </m:r>
                      </m:sub>
                    </m:sSub>
                    <m:sSub>
                      <m:sSubPr>
                        <m:ctrlPr>
                          <a:rPr lang="en-US" altLang="zh-CN" i="1" smtClean="0">
                            <a:solidFill>
                              <a:schemeClr val="tx2"/>
                            </a:solidFill>
                            <a:latin typeface="Cambria Math" panose="02040503050406030204" pitchFamily="18" charset="0"/>
                            <a:ea typeface="Cambria Math" panose="02040503050406030204" pitchFamily="18" charset="0"/>
                          </a:rPr>
                        </m:ctrlPr>
                      </m:sSubPr>
                      <m:e>
                        <m:r>
                          <a:rPr lang="en-US" altLang="zh-CN" b="0" i="1" smtClean="0">
                            <a:solidFill>
                              <a:schemeClr val="tx2"/>
                            </a:solidFill>
                            <a:latin typeface="Cambria Math" panose="02040503050406030204" pitchFamily="18" charset="0"/>
                            <a:ea typeface="Cambria Math" panose="02040503050406030204" pitchFamily="18" charset="0"/>
                          </a:rPr>
                          <m:t>𝑖</m:t>
                        </m:r>
                      </m:e>
                      <m:sub>
                        <m:r>
                          <a:rPr lang="en-US" altLang="zh-CN" b="0" i="1" smtClean="0">
                            <a:solidFill>
                              <a:schemeClr val="tx2"/>
                            </a:solidFill>
                            <a:latin typeface="Cambria Math" panose="02040503050406030204" pitchFamily="18" charset="0"/>
                            <a:ea typeface="Cambria Math" panose="02040503050406030204" pitchFamily="18" charset="0"/>
                          </a:rPr>
                          <m:t>𝑗</m:t>
                        </m:r>
                      </m:sub>
                    </m:sSub>
                  </m:oMath>
                </a14:m>
                <a:r>
                  <a:rPr lang="en-US" altLang="zh-CN" i="1" dirty="0">
                    <a:solidFill>
                      <a:schemeClr val="tx2"/>
                    </a:solidFill>
                    <a:latin typeface="Cambria Math" panose="02040503050406030204" pitchFamily="18" charset="0"/>
                    <a:ea typeface="Cambria Math" panose="02040503050406030204" pitchFamily="18" charset="0"/>
                  </a:rPr>
                  <a:t>,k = j-1,j-2,…,2,1</a:t>
                </a:r>
                <a:endParaRPr lang="en-US" altLang="zh-CN" i="1" dirty="0">
                  <a:solidFill>
                    <a:schemeClr val="tx2"/>
                  </a:solidFill>
                  <a:latin typeface="Cambria Math" panose="02040503050406030204" pitchFamily="18" charset="0"/>
                  <a:ea typeface="Cambria Math" panose="02040503050406030204" pitchFamily="18" charset="0"/>
                </a:endParaRPr>
              </a:p>
              <a:p>
                <a:r>
                  <a:rPr lang="en-US" altLang="zh-CN" dirty="0">
                    <a:solidFill>
                      <a:schemeClr val="tx2"/>
                    </a:solidFill>
                  </a:rPr>
                  <a:t> (3) </a:t>
                </a:r>
                <a:r>
                  <a:rPr lang="zh-CN" altLang="en-US" dirty="0">
                    <a:solidFill>
                      <a:schemeClr val="tx2"/>
                    </a:solidFill>
                  </a:rPr>
                  <a:t>得到排列</a:t>
                </a:r>
                <a:r>
                  <a:rPr lang="en-US" altLang="zh-CN" dirty="0">
                    <a:solidFill>
                      <a:schemeClr val="tx2"/>
                    </a:solidFill>
                  </a:rPr>
                  <a:t>:</a:t>
                </a:r>
                <a14:m>
                  <m:oMath xmlns:m="http://schemas.openxmlformats.org/officeDocument/2006/math">
                    <m:sSubSup>
                      <m:sSubSupPr>
                        <m:ctrlPr>
                          <a:rPr lang="en-US" altLang="zh-CN" i="1">
                            <a:solidFill>
                              <a:schemeClr val="tx2"/>
                            </a:solidFill>
                            <a:latin typeface="Cambria Math" panose="02040503050406030204" pitchFamily="18" charset="0"/>
                          </a:rPr>
                        </m:ctrlPr>
                      </m:sSubSupPr>
                      <m:e>
                        <m:r>
                          <a:rPr lang="en-US" altLang="zh-CN" i="1">
                            <a:solidFill>
                              <a:schemeClr val="tx2"/>
                            </a:solidFill>
                            <a:latin typeface="Cambria Math" panose="02040503050406030204" pitchFamily="18" charset="0"/>
                          </a:rPr>
                          <m:t>𝑃</m:t>
                        </m:r>
                      </m:e>
                      <m:sub>
                        <m:r>
                          <a:rPr lang="en-US" altLang="zh-CN" i="1">
                            <a:solidFill>
                              <a:schemeClr val="tx2"/>
                            </a:solidFill>
                            <a:latin typeface="Cambria Math" panose="02040503050406030204" pitchFamily="18" charset="0"/>
                          </a:rPr>
                          <m:t>𝑙</m:t>
                        </m:r>
                      </m:sub>
                      <m:sup>
                        <m:r>
                          <a:rPr lang="zh-CN" altLang="en-US" i="1">
                            <a:solidFill>
                              <a:schemeClr val="tx2"/>
                            </a:solidFill>
                            <a:latin typeface="Cambria Math" panose="02040503050406030204" pitchFamily="18" charset="0"/>
                          </a:rPr>
                          <m:t>𝜋</m:t>
                        </m:r>
                      </m:sup>
                    </m:sSubSup>
                    <m:d>
                      <m:dPr>
                        <m:ctrlPr>
                          <a:rPr lang="en-US" altLang="zh-CN" i="1">
                            <a:solidFill>
                              <a:schemeClr val="tx2"/>
                            </a:solidFill>
                            <a:latin typeface="Cambria Math" panose="02040503050406030204" pitchFamily="18" charset="0"/>
                          </a:rPr>
                        </m:ctrlPr>
                      </m:dPr>
                      <m:e>
                        <m:r>
                          <m:rPr>
                            <m:sty m:val="p"/>
                          </m:rPr>
                          <a:rPr lang="en-US" altLang="zh-CN">
                            <a:solidFill>
                              <a:schemeClr val="tx2"/>
                            </a:solidFill>
                            <a:latin typeface="Cambria Math" panose="02040503050406030204" pitchFamily="18" charset="0"/>
                          </a:rPr>
                          <m:t>x</m:t>
                        </m:r>
                      </m:e>
                    </m:d>
                    <m:r>
                      <a:rPr lang="en-US" altLang="zh-CN">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i="1" dirty="0">
                                <a:solidFill>
                                  <a:schemeClr val="tx2"/>
                                </a:solidFill>
                                <a:latin typeface="Cambria Math" panose="02040503050406030204" pitchFamily="18" charset="0"/>
                              </a:rPr>
                              <m:t>1</m:t>
                            </m:r>
                          </m:sub>
                        </m:sSub>
                      </m:sub>
                    </m:s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m:t>
                        </m:r>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i="1" dirty="0">
                                <a:solidFill>
                                  <a:schemeClr val="tx2"/>
                                </a:solidFill>
                                <a:latin typeface="Cambria Math" panose="02040503050406030204" pitchFamily="18" charset="0"/>
                              </a:rPr>
                              <m:t>2</m:t>
                            </m:r>
                          </m:sub>
                        </m:sSub>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i="1" dirty="0">
                                <a:solidFill>
                                  <a:schemeClr val="tx2"/>
                                </a:solidFill>
                                <a:latin typeface="Cambria Math" panose="02040503050406030204" pitchFamily="18" charset="0"/>
                              </a:rPr>
                              <m:t>3</m:t>
                            </m:r>
                          </m:sub>
                        </m:sSub>
                      </m:sub>
                    </m:s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m:t>
                        </m:r>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i="1" dirty="0">
                                <a:solidFill>
                                  <a:schemeClr val="tx2"/>
                                </a:solidFill>
                                <a:latin typeface="Cambria Math" panose="02040503050406030204" pitchFamily="18" charset="0"/>
                              </a:rPr>
                              <m:t>4</m:t>
                            </m:r>
                          </m:sub>
                        </m:sSub>
                      </m:sub>
                    </m:sSub>
                    <m:r>
                      <a:rPr lang="en-US" altLang="zh-CN" i="1" dirty="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m:t>
                        </m:r>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𝑥</m:t>
                        </m:r>
                      </m:e>
                      <m:sub>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𝑖</m:t>
                            </m:r>
                          </m:e>
                          <m:sub>
                            <m:r>
                              <a:rPr lang="en-US" altLang="zh-CN" i="1" dirty="0">
                                <a:solidFill>
                                  <a:schemeClr val="tx2"/>
                                </a:solidFill>
                                <a:latin typeface="Cambria Math" panose="02040503050406030204" pitchFamily="18" charset="0"/>
                              </a:rPr>
                              <m:t>𝑗</m:t>
                            </m:r>
                            <m:r>
                              <a:rPr lang="en-US" altLang="zh-CN" i="1" dirty="0">
                                <a:solidFill>
                                  <a:schemeClr val="tx2"/>
                                </a:solidFill>
                                <a:latin typeface="Cambria Math" panose="02040503050406030204" pitchFamily="18" charset="0"/>
                              </a:rPr>
                              <m:t>−</m:t>
                            </m:r>
                            <m:r>
                              <a:rPr lang="en-US" altLang="zh-CN" i="1" dirty="0">
                                <a:solidFill>
                                  <a:schemeClr val="tx2"/>
                                </a:solidFill>
                                <a:latin typeface="Cambria Math" panose="02040503050406030204" pitchFamily="18" charset="0"/>
                              </a:rPr>
                              <m:t>1</m:t>
                            </m:r>
                          </m:sub>
                        </m:sSub>
                      </m:sub>
                    </m:sSub>
                    <m:r>
                      <a:rPr lang="en-US" altLang="zh-CN" i="1" dirty="0">
                        <a:solidFill>
                          <a:schemeClr val="tx2"/>
                        </a:solidFill>
                        <a:latin typeface="Cambria Math" panose="02040503050406030204" pitchFamily="18" charset="0"/>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i="1">
                                <a:solidFill>
                                  <a:schemeClr val="tx2"/>
                                </a:solidFill>
                                <a:latin typeface="Cambria Math" panose="02040503050406030204" pitchFamily="18" charset="0"/>
                              </a:rPr>
                              <m:t>𝑗</m:t>
                            </m:r>
                          </m:sub>
                        </m:sSub>
                      </m:sub>
                    </m:sSub>
                    <m:r>
                      <a:rPr lang="en-US" altLang="zh-CN" i="1" dirty="0">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𝑃</m:t>
                        </m:r>
                      </m:e>
                      <m:sub>
                        <m:r>
                          <a:rPr lang="en-US" altLang="zh-CN" i="1" dirty="0">
                            <a:solidFill>
                              <a:schemeClr val="tx2"/>
                            </a:solidFill>
                            <a:latin typeface="Cambria Math" panose="02040503050406030204" pitchFamily="18" charset="0"/>
                          </a:rPr>
                          <m:t>𝑙</m:t>
                        </m:r>
                      </m:sub>
                    </m:sSub>
                    <m:r>
                      <a:rPr lang="en-US" altLang="zh-CN" i="1" dirty="0">
                        <a:solidFill>
                          <a:schemeClr val="tx2"/>
                        </a:solidFill>
                        <a:latin typeface="Cambria Math" panose="02040503050406030204" pitchFamily="18" charset="0"/>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𝑥</m:t>
                        </m:r>
                      </m:e>
                      <m:sub>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𝑖</m:t>
                            </m:r>
                          </m:e>
                          <m:sub>
                            <m:r>
                              <a:rPr lang="en-US" altLang="zh-CN" i="1">
                                <a:solidFill>
                                  <a:schemeClr val="tx2"/>
                                </a:solidFill>
                                <a:latin typeface="Cambria Math" panose="02040503050406030204" pitchFamily="18" charset="0"/>
                              </a:rPr>
                              <m:t>𝑗</m:t>
                            </m:r>
                          </m:sub>
                        </m:sSub>
                      </m:sub>
                    </m:sSub>
                    <m:r>
                      <a:rPr lang="en-US" altLang="zh-CN" i="1" dirty="0">
                        <a:solidFill>
                          <a:schemeClr val="tx2"/>
                        </a:solidFill>
                        <a:latin typeface="Cambria Math" panose="02040503050406030204" pitchFamily="18" charset="0"/>
                      </a:rPr>
                      <m:t>)</m:t>
                    </m:r>
                  </m:oMath>
                </a14:m>
                <a:endParaRPr lang="en-US" altLang="zh-CN" dirty="0">
                  <a:solidFill>
                    <a:schemeClr val="tx2"/>
                  </a:solidFill>
                </a:endParaRPr>
              </a:p>
              <a:p>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598207" y="4688746"/>
                <a:ext cx="7057748" cy="1604157"/>
              </a:xfrm>
              <a:prstGeom prst="rect">
                <a:avLst/>
              </a:prstGeom>
              <a:blipFill rotWithShape="1">
                <a:blip r:embed="rId4"/>
                <a:stretch>
                  <a:fillRect l="-1" t="-34" r="6" b="3"/>
                </a:stretch>
              </a:blipFill>
            </p:spPr>
            <p:txBody>
              <a:bodyPr/>
              <a:lstStyle/>
              <a:p>
                <a:r>
                  <a:rPr lang="zh-CN" altLang="en-US">
                    <a:noFill/>
                  </a:rPr>
                  <a:t> </a:t>
                </a:r>
              </a:p>
            </p:txBody>
          </p:sp>
        </mc:Fallback>
      </mc:AlternateContent>
      <p:sp>
        <p:nvSpPr>
          <p:cNvPr id="7" name="淘宝网chenying0907出品 6"/>
          <p:cNvSpPr txBox="1"/>
          <p:nvPr/>
        </p:nvSpPr>
        <p:spPr>
          <a:xfrm>
            <a:off x="2532020" y="191931"/>
            <a:ext cx="2780907" cy="523220"/>
          </a:xfrm>
          <a:prstGeom prst="rect">
            <a:avLst/>
          </a:prstGeom>
          <a:noFill/>
        </p:spPr>
        <p:txBody>
          <a:bodyPr wrap="square" rtlCol="0">
            <a:spAutoFit/>
          </a:bodyPr>
          <a:lstStyle/>
          <a:p>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MIMIC</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672998" y="1935499"/>
                <a:ext cx="7924896" cy="1290866"/>
              </a:xfrm>
              <a:prstGeom prst="rect">
                <a:avLst/>
              </a:prstGeom>
              <a:noFill/>
            </p:spPr>
            <p:txBody>
              <a:bodyPr wrap="square" rtlCol="0">
                <a:spAutoFit/>
              </a:bodyPr>
              <a:lstStyle/>
              <a:p>
                <a14:m>
                  <m:oMath xmlns:m="http://schemas.openxmlformats.org/officeDocument/2006/math">
                    <m:sSubSup>
                      <m:sSubSupPr>
                        <m:ctrlPr>
                          <a:rPr lang="en-US" altLang="zh-CN" i="1" smtClean="0">
                            <a:solidFill>
                              <a:schemeClr val="tx2"/>
                            </a:solidFill>
                            <a:latin typeface="Cambria Math" panose="02040503050406030204" pitchFamily="18" charset="0"/>
                          </a:rPr>
                        </m:ctrlPr>
                      </m:sSubSupPr>
                      <m:e>
                        <m:r>
                          <a:rPr lang="en-US" altLang="zh-CN" b="0" i="1" smtClean="0">
                            <a:solidFill>
                              <a:schemeClr val="tx2"/>
                            </a:solidFill>
                            <a:latin typeface="Cambria Math" panose="02040503050406030204" pitchFamily="18" charset="0"/>
                          </a:rPr>
                          <m:t>𝐻</m:t>
                        </m:r>
                      </m:e>
                      <m:sub>
                        <m:r>
                          <a:rPr lang="en-US" altLang="zh-CN" b="0" i="1" smtClean="0">
                            <a:solidFill>
                              <a:schemeClr val="tx2"/>
                            </a:solidFill>
                            <a:latin typeface="Cambria Math" panose="02040503050406030204" pitchFamily="18" charset="0"/>
                          </a:rPr>
                          <m:t>𝑙</m:t>
                        </m:r>
                      </m:sub>
                      <m:sup>
                        <m:r>
                          <a:rPr lang="en-US" altLang="zh-CN" i="1" smtClean="0">
                            <a:solidFill>
                              <a:schemeClr val="tx2"/>
                            </a:solidFill>
                            <a:latin typeface="Cambria Math" panose="02040503050406030204" pitchFamily="18" charset="0"/>
                            <a:ea typeface="Cambria Math" panose="02040503050406030204" pitchFamily="18" charset="0"/>
                          </a:rPr>
                          <m:t>𝜋</m:t>
                        </m:r>
                      </m:sup>
                    </m:sSubSup>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𝑥</m:t>
                    </m:r>
                    <m:r>
                      <a:rPr lang="en-US" altLang="zh-CN" b="0" i="1" smtClean="0">
                        <a:solidFill>
                          <a:schemeClr val="tx2"/>
                        </a:solidFill>
                        <a:latin typeface="Cambria Math" panose="02040503050406030204" pitchFamily="18" charset="0"/>
                      </a:rPr>
                      <m:t>)</m:t>
                    </m:r>
                  </m:oMath>
                </a14:m>
                <a:r>
                  <a:rPr lang="en-US" altLang="zh-CN" dirty="0">
                    <a:solidFill>
                      <a:schemeClr val="tx2"/>
                    </a:solidFill>
                  </a:rPr>
                  <a:t>=</a:t>
                </a:r>
                <a14:m>
                  <m:oMath xmlns:m="http://schemas.openxmlformats.org/officeDocument/2006/math">
                    <m:sSub>
                      <m:sSubPr>
                        <m:ctrlPr>
                          <a:rPr lang="en-US" altLang="zh-CN"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ℎ</m:t>
                        </m:r>
                      </m:e>
                      <m:sub>
                        <m:r>
                          <a:rPr lang="en-US" altLang="zh-CN" b="0" i="1" dirty="0" smtClean="0">
                            <a:solidFill>
                              <a:schemeClr val="tx2"/>
                            </a:solidFill>
                            <a:latin typeface="Cambria Math" panose="02040503050406030204" pitchFamily="18" charset="0"/>
                          </a:rPr>
                          <m:t>𝑙</m:t>
                        </m:r>
                      </m:sub>
                    </m:sSub>
                    <m:r>
                      <a:rPr lang="en-US" altLang="zh-CN" b="0" i="1" dirty="0" smtClean="0">
                        <a:solidFill>
                          <a:schemeClr val="tx2"/>
                        </a:solidFill>
                        <a:latin typeface="Cambria Math" panose="02040503050406030204" pitchFamily="18" charset="0"/>
                      </a:rPr>
                      <m:t>(</m:t>
                    </m:r>
                    <m:sSub>
                      <m:sSubPr>
                        <m:ctrlPr>
                          <a:rPr lang="en-US" altLang="zh-CN" b="0"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𝑋</m:t>
                        </m:r>
                      </m:e>
                      <m:sub>
                        <m:r>
                          <a:rPr lang="en-US" altLang="zh-CN" b="0" i="1" dirty="0" smtClean="0">
                            <a:solidFill>
                              <a:schemeClr val="tx2"/>
                            </a:solidFill>
                            <a:latin typeface="Cambria Math" panose="02040503050406030204" pitchFamily="18" charset="0"/>
                          </a:rPr>
                          <m:t>𝑖𝑛</m:t>
                        </m:r>
                      </m:sub>
                    </m:sSub>
                    <m:r>
                      <a:rPr lang="en-US" altLang="zh-CN" b="0" i="1" dirty="0" smtClean="0">
                        <a:solidFill>
                          <a:schemeClr val="tx2"/>
                        </a:solidFill>
                        <a:latin typeface="Cambria Math" panose="02040503050406030204" pitchFamily="18" charset="0"/>
                      </a:rPr>
                      <m:t>)</m:t>
                    </m:r>
                  </m:oMath>
                </a14:m>
                <a:r>
                  <a:rPr lang="en-US" altLang="zh-CN" dirty="0">
                    <a:solidFill>
                      <a:schemeClr val="tx2"/>
                    </a:solidFill>
                  </a:rPr>
                  <a:t>+</a:t>
                </a:r>
                <a14:m>
                  <m:oMath xmlns:m="http://schemas.openxmlformats.org/officeDocument/2006/math">
                    <m:nary>
                      <m:naryPr>
                        <m:chr m:val="∑"/>
                        <m:ctrlPr>
                          <a:rPr lang="en-US" altLang="zh-CN" i="1" dirty="0" smtClean="0">
                            <a:solidFill>
                              <a:schemeClr val="tx2"/>
                            </a:solidFill>
                            <a:latin typeface="Cambria Math" panose="02040503050406030204" pitchFamily="18" charset="0"/>
                          </a:rPr>
                        </m:ctrlPr>
                      </m:naryPr>
                      <m:sub>
                        <m:r>
                          <m:rPr>
                            <m:brk m:alnAt="23"/>
                          </m:rPr>
                          <a:rPr lang="en-US" altLang="zh-CN" b="0" i="1" dirty="0" smtClean="0">
                            <a:solidFill>
                              <a:schemeClr val="tx2"/>
                            </a:solidFill>
                            <a:latin typeface="Cambria Math" panose="02040503050406030204" pitchFamily="18" charset="0"/>
                          </a:rPr>
                          <m:t>𝑗</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b>
                      <m:sup>
                        <m:r>
                          <a:rPr lang="en-US" altLang="zh-CN" b="0" i="1" dirty="0" smtClean="0">
                            <a:solidFill>
                              <a:schemeClr val="tx2"/>
                            </a:solidFill>
                            <a:latin typeface="Cambria Math" panose="02040503050406030204" pitchFamily="18" charset="0"/>
                          </a:rPr>
                          <m:t>𝑛</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p>
                      <m:e>
                        <m:sSub>
                          <m:sSubPr>
                            <m:ctrlPr>
                              <a:rPr lang="en-US" altLang="zh-CN"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ℎ</m:t>
                            </m:r>
                          </m:e>
                          <m:sub>
                            <m:r>
                              <a:rPr lang="en-US" altLang="zh-CN" b="0" i="1" dirty="0" smtClean="0">
                                <a:solidFill>
                                  <a:schemeClr val="tx2"/>
                                </a:solidFill>
                                <a:latin typeface="Cambria Math" panose="02040503050406030204" pitchFamily="18" charset="0"/>
                              </a:rPr>
                              <m:t>𝑙</m:t>
                            </m:r>
                          </m:sub>
                        </m:sSub>
                      </m:e>
                    </m:nary>
                  </m:oMath>
                </a14:m>
                <a:r>
                  <a:rPr lang="en-US" altLang="zh-CN" dirty="0">
                    <a:solidFill>
                      <a:schemeClr val="tx2"/>
                    </a:solidFill>
                  </a:rPr>
                  <a:t>(</a:t>
                </a:r>
                <a14:m>
                  <m:oMath xmlns:m="http://schemas.openxmlformats.org/officeDocument/2006/math">
                    <m:sSub>
                      <m:sSubPr>
                        <m:ctrlPr>
                          <a:rPr lang="en-US" altLang="zh-CN" i="1" dirty="0" smtClean="0">
                            <a:solidFill>
                              <a:schemeClr val="tx2"/>
                            </a:solidFill>
                            <a:latin typeface="Cambria Math" panose="02040503050406030204" pitchFamily="18" charset="0"/>
                          </a:rPr>
                        </m:ctrlPr>
                      </m:sSubPr>
                      <m:e>
                        <m:r>
                          <a:rPr lang="en-US" altLang="zh-CN" b="0" i="1" dirty="0" smtClean="0">
                            <a:solidFill>
                              <a:schemeClr val="tx2"/>
                            </a:solidFill>
                            <a:latin typeface="Cambria Math" panose="02040503050406030204" pitchFamily="18" charset="0"/>
                          </a:rPr>
                          <m:t>𝑋</m:t>
                        </m:r>
                      </m:e>
                      <m:sub>
                        <m:r>
                          <a:rPr lang="en-US" altLang="zh-CN" b="0" i="1" dirty="0" smtClean="0">
                            <a:solidFill>
                              <a:schemeClr val="tx2"/>
                            </a:solidFill>
                            <a:latin typeface="Cambria Math" panose="02040503050406030204" pitchFamily="18" charset="0"/>
                          </a:rPr>
                          <m:t>𝑖𝑗</m:t>
                        </m:r>
                      </m:sub>
                    </m:sSub>
                  </m:oMath>
                </a14:m>
                <a:r>
                  <a:rPr lang="en-US" altLang="zh-CN" dirty="0">
                    <a:solidFill>
                      <a:schemeClr val="tx2"/>
                    </a:solidFill>
                  </a:rPr>
                  <a: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i="1" dirty="0">
                            <a:solidFill>
                              <a:schemeClr val="tx2"/>
                            </a:solidFill>
                            <a:latin typeface="Cambria Math" panose="02040503050406030204" pitchFamily="18" charset="0"/>
                          </a:rPr>
                          <m:t>𝑋</m:t>
                        </m:r>
                      </m:e>
                      <m:sub>
                        <m:r>
                          <a:rPr lang="en-US" altLang="zh-CN" i="1" dirty="0">
                            <a:solidFill>
                              <a:schemeClr val="tx2"/>
                            </a:solidFill>
                            <a:latin typeface="Cambria Math" panose="02040503050406030204" pitchFamily="18" charset="0"/>
                          </a:rPr>
                          <m:t>𝑖𝑗</m:t>
                        </m:r>
                        <m:r>
                          <a:rPr lang="en-US" altLang="zh-CN" b="0" i="1" dirty="0" smtClean="0">
                            <a:solidFill>
                              <a:schemeClr val="tx2"/>
                            </a:solidFill>
                            <a:latin typeface="Cambria Math" panose="02040503050406030204" pitchFamily="18" charset="0"/>
                          </a:rPr>
                          <m:t>+</m:t>
                        </m:r>
                        <m:r>
                          <a:rPr lang="en-US" altLang="zh-CN" b="0" i="1" dirty="0" smtClean="0">
                            <a:solidFill>
                              <a:schemeClr val="tx2"/>
                            </a:solidFill>
                            <a:latin typeface="Cambria Math" panose="02040503050406030204" pitchFamily="18" charset="0"/>
                          </a:rPr>
                          <m:t>1</m:t>
                        </m:r>
                      </m:sub>
                    </m:sSub>
                  </m:oMath>
                </a14:m>
                <a:r>
                  <a:rPr lang="en-US" altLang="zh-CN" dirty="0">
                    <a:solidFill>
                      <a:schemeClr val="tx2"/>
                    </a:solidFill>
                  </a:rPr>
                  <a:t>)</a:t>
                </a:r>
                <a:endParaRPr lang="en-US" altLang="zh-CN" dirty="0">
                  <a:solidFill>
                    <a:schemeClr val="tx2"/>
                  </a:solidFill>
                </a:endParaRPr>
              </a:p>
              <a:p>
                <a:endParaRPr lang="en-US" altLang="zh-CN" dirty="0">
                  <a:solidFill>
                    <a:schemeClr val="tx2"/>
                  </a:solidFill>
                </a:endParaRPr>
              </a:p>
              <a:p>
                <a:r>
                  <a:rPr lang="zh-CN" altLang="en-US" dirty="0">
                    <a:solidFill>
                      <a:schemeClr val="tx2"/>
                    </a:solidFill>
                  </a:rPr>
                  <a:t>其中</a:t>
                </a:r>
                <a:r>
                  <a:rPr lang="en-US" altLang="zh-CN" dirty="0">
                    <a:solidFill>
                      <a:schemeClr val="tx2"/>
                    </a:solidFill>
                  </a:rPr>
                  <a:t>,</a:t>
                </a:r>
                <a:r>
                  <a:rPr lang="en-US" altLang="zh-CN" dirty="0">
                    <a:solidFill>
                      <a:schemeClr val="tx2"/>
                    </a:solidFill>
                    <a:latin typeface="Cambria Math" panose="02040503050406030204" pitchFamily="18" charset="0"/>
                    <a:ea typeface="Cambria Math" panose="02040503050406030204" pitchFamily="18" charset="0"/>
                  </a:rPr>
                  <a:t>h(X)=-</a:t>
                </a:r>
                <a14:m>
                  <m:oMath xmlns:m="http://schemas.openxmlformats.org/officeDocument/2006/math">
                    <m:nary>
                      <m:naryPr>
                        <m:chr m:val="∑"/>
                        <m:limLoc m:val="subSup"/>
                        <m:supHide m:val="on"/>
                        <m:ctrlPr>
                          <a:rPr lang="en-US" altLang="zh-CN" i="1" smtClean="0">
                            <a:solidFill>
                              <a:schemeClr val="tx2"/>
                            </a:solidFill>
                            <a:latin typeface="Cambria Math" panose="02040503050406030204" pitchFamily="18" charset="0"/>
                            <a:ea typeface="Cambria Math" panose="02040503050406030204" pitchFamily="18" charset="0"/>
                          </a:rPr>
                        </m:ctrlPr>
                      </m:naryPr>
                      <m:sub>
                        <m:r>
                          <m:rPr>
                            <m:brk m:alnAt="9"/>
                          </m:rPr>
                          <a:rPr lang="en-US" altLang="zh-CN" b="0" i="1" smtClean="0">
                            <a:solidFill>
                              <a:schemeClr val="tx2"/>
                            </a:solidFill>
                            <a:latin typeface="Cambria Math" panose="02040503050406030204" pitchFamily="18" charset="0"/>
                            <a:ea typeface="Cambria Math" panose="02040503050406030204" pitchFamily="18" charset="0"/>
                          </a:rPr>
                          <m:t>𝑥</m:t>
                        </m:r>
                      </m:sub>
                      <m:sup/>
                      <m:e>
                        <m:r>
                          <a:rPr lang="en-US" altLang="zh-CN" b="0" i="1" smtClean="0">
                            <a:solidFill>
                              <a:schemeClr val="tx2"/>
                            </a:solidFill>
                            <a:latin typeface="Cambria Math" panose="02040503050406030204" pitchFamily="18" charset="0"/>
                            <a:ea typeface="Cambria Math" panose="02040503050406030204" pitchFamily="18" charset="0"/>
                          </a:rPr>
                          <m:t>𝑝</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𝑋</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𝑥</m:t>
                        </m:r>
                        <m:r>
                          <a:rPr lang="en-US" altLang="zh-CN" b="0" i="1" smtClean="0">
                            <a:solidFill>
                              <a:schemeClr val="tx2"/>
                            </a:solidFill>
                            <a:latin typeface="Cambria Math" panose="02040503050406030204" pitchFamily="18" charset="0"/>
                            <a:ea typeface="Cambria Math" panose="02040503050406030204" pitchFamily="18" charset="0"/>
                          </a:rPr>
                          <m:t>)</m:t>
                        </m:r>
                        <m:sSub>
                          <m:sSubPr>
                            <m:ctrlPr>
                              <a:rPr lang="en-US" altLang="zh-CN" b="0" i="1" smtClean="0">
                                <a:solidFill>
                                  <a:schemeClr val="tx2"/>
                                </a:solidFill>
                                <a:latin typeface="Cambria Math" panose="02040503050406030204" pitchFamily="18" charset="0"/>
                                <a:ea typeface="Cambria Math" panose="02040503050406030204" pitchFamily="18" charset="0"/>
                              </a:rPr>
                            </m:ctrlPr>
                          </m:sSubPr>
                          <m:e>
                            <m:r>
                              <a:rPr lang="en-US" altLang="zh-CN" b="0" i="1" smtClean="0">
                                <a:solidFill>
                                  <a:schemeClr val="tx2"/>
                                </a:solidFill>
                                <a:latin typeface="Cambria Math" panose="02040503050406030204" pitchFamily="18" charset="0"/>
                                <a:ea typeface="Cambria Math" panose="02040503050406030204" pitchFamily="18" charset="0"/>
                              </a:rPr>
                              <m:t>𝑙𝑜𝑔</m:t>
                            </m:r>
                          </m:e>
                          <m:sub>
                            <m:r>
                              <a:rPr lang="en-US" altLang="zh-CN" b="0" i="1" smtClean="0">
                                <a:solidFill>
                                  <a:schemeClr val="tx2"/>
                                </a:solidFill>
                                <a:latin typeface="Cambria Math" panose="02040503050406030204" pitchFamily="18" charset="0"/>
                                <a:ea typeface="Cambria Math" panose="02040503050406030204" pitchFamily="18" charset="0"/>
                              </a:rPr>
                              <m:t>𝑝</m:t>
                            </m:r>
                          </m:sub>
                        </m:sSub>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𝑋</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𝑥</m:t>
                        </m:r>
                        <m:r>
                          <a:rPr lang="en-US" altLang="zh-CN" b="0" i="1" smtClean="0">
                            <a:solidFill>
                              <a:schemeClr val="tx2"/>
                            </a:solidFill>
                            <a:latin typeface="Cambria Math" panose="02040503050406030204" pitchFamily="18" charset="0"/>
                            <a:ea typeface="Cambria Math" panose="02040503050406030204" pitchFamily="18" charset="0"/>
                          </a:rPr>
                          <m:t>)</m:t>
                        </m:r>
                      </m:e>
                    </m:nary>
                    <m:r>
                      <a:rPr lang="zh-CN" altLang="en-US" i="1">
                        <a:solidFill>
                          <a:schemeClr val="tx2"/>
                        </a:solidFill>
                        <a:latin typeface="Cambria Math" panose="02040503050406030204" pitchFamily="18" charset="0"/>
                        <a:ea typeface="Cambria Math" panose="02040503050406030204" pitchFamily="18" charset="0"/>
                      </a:rPr>
                      <m:t>，</m:t>
                    </m:r>
                  </m:oMath>
                </a14:m>
                <a:r>
                  <a:rPr lang="en-US" altLang="zh-CN" dirty="0">
                    <a:solidFill>
                      <a:schemeClr val="tx2"/>
                    </a:solidFill>
                    <a:latin typeface="Cambria Math" panose="02040503050406030204" pitchFamily="18" charset="0"/>
                  </a:rPr>
                  <a:t>h(X|Y)=-</a:t>
                </a:r>
                <a14:m>
                  <m:oMath xmlns:m="http://schemas.openxmlformats.org/officeDocument/2006/math">
                    <m:nary>
                      <m:naryPr>
                        <m:chr m:val="∑"/>
                        <m:limLoc m:val="subSup"/>
                        <m:supHide m:val="on"/>
                        <m:ctrlPr>
                          <a:rPr lang="en-US" altLang="zh-CN" i="1" smtClean="0">
                            <a:solidFill>
                              <a:schemeClr val="tx2"/>
                            </a:solidFill>
                            <a:latin typeface="Cambria Math" panose="02040503050406030204" pitchFamily="18" charset="0"/>
                          </a:rPr>
                        </m:ctrlPr>
                      </m:naryPr>
                      <m:sub>
                        <m:r>
                          <m:rPr>
                            <m:brk m:alnAt="9"/>
                          </m:rPr>
                          <a:rPr lang="en-US" altLang="zh-CN" b="0" i="1" smtClean="0">
                            <a:solidFill>
                              <a:schemeClr val="tx2"/>
                            </a:solidFill>
                            <a:latin typeface="Cambria Math" panose="02040503050406030204" pitchFamily="18" charset="0"/>
                          </a:rPr>
                          <m:t>𝑦</m:t>
                        </m:r>
                      </m:sub>
                      <m:sup/>
                      <m:e>
                        <m:r>
                          <a:rPr lang="en-US" altLang="zh-CN" b="0" i="1" smtClean="0">
                            <a:solidFill>
                              <a:schemeClr val="tx2"/>
                            </a:solidFill>
                            <a:latin typeface="Cambria Math" panose="02040503050406030204" pitchFamily="18" charset="0"/>
                          </a:rPr>
                          <m:t>ℎ</m:t>
                        </m:r>
                        <m:d>
                          <m:dPr>
                            <m:ctrlPr>
                              <a:rPr lang="en-US" altLang="zh-CN" b="0" i="1" smtClean="0">
                                <a:solidFill>
                                  <a:schemeClr val="tx2"/>
                                </a:solidFill>
                                <a:latin typeface="Cambria Math" panose="02040503050406030204" pitchFamily="18" charset="0"/>
                              </a:rPr>
                            </m:ctrlPr>
                          </m:dPr>
                          <m:e>
                            <m:r>
                              <a:rPr lang="en-US" altLang="zh-CN" b="0" i="1" smtClean="0">
                                <a:solidFill>
                                  <a:schemeClr val="tx2"/>
                                </a:solidFill>
                                <a:latin typeface="Cambria Math" panose="02040503050406030204" pitchFamily="18" charset="0"/>
                              </a:rPr>
                              <m:t>𝑋</m:t>
                            </m:r>
                          </m:e>
                          <m:e>
                            <m:r>
                              <a:rPr lang="en-US" altLang="zh-CN" b="0" i="1" smtClean="0">
                                <a:solidFill>
                                  <a:schemeClr val="tx2"/>
                                </a:solidFill>
                                <a:latin typeface="Cambria Math" panose="02040503050406030204" pitchFamily="18" charset="0"/>
                              </a:rPr>
                              <m:t>𝑌</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𝑦</m:t>
                            </m:r>
                          </m:e>
                        </m:d>
                        <m:r>
                          <a:rPr lang="en-US" altLang="zh-CN" b="0" i="1" smtClean="0">
                            <a:solidFill>
                              <a:schemeClr val="tx2"/>
                            </a:solidFill>
                            <a:latin typeface="Cambria Math" panose="02040503050406030204" pitchFamily="18" charset="0"/>
                          </a:rPr>
                          <m:t>𝑝</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𝑌</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𝑦</m:t>
                        </m:r>
                        <m:r>
                          <a:rPr lang="en-US" altLang="zh-CN" b="0" i="1" smtClean="0">
                            <a:solidFill>
                              <a:schemeClr val="tx2"/>
                            </a:solidFill>
                            <a:latin typeface="Cambria Math" panose="02040503050406030204" pitchFamily="18" charset="0"/>
                          </a:rPr>
                          <m:t>)</m:t>
                        </m:r>
                      </m:e>
                    </m:nary>
                  </m:oMath>
                </a14:m>
                <a:r>
                  <a:rPr lang="zh-CN" altLang="en-US" dirty="0">
                    <a:solidFill>
                      <a:schemeClr val="tx2"/>
                    </a:solidFill>
                    <a:latin typeface="Cambria Math" panose="02040503050406030204" pitchFamily="18" charset="0"/>
                  </a:rPr>
                  <a:t>，</a:t>
                </a:r>
                <a:r>
                  <a:rPr lang="en-US" altLang="zh-CN" dirty="0">
                    <a:solidFill>
                      <a:schemeClr val="tx2"/>
                    </a:solidFill>
                    <a:latin typeface="Cambria Math" panose="02040503050406030204" pitchFamily="18" charset="0"/>
                  </a:rPr>
                  <a:t>h(X|Y=y)=-</a:t>
                </a:r>
                <a14:m>
                  <m:oMath xmlns:m="http://schemas.openxmlformats.org/officeDocument/2006/math">
                    <m:nary>
                      <m:naryPr>
                        <m:chr m:val="∑"/>
                        <m:limLoc m:val="subSup"/>
                        <m:supHide m:val="on"/>
                        <m:ctrlPr>
                          <a:rPr lang="en-US" altLang="zh-CN" i="1" smtClean="0">
                            <a:solidFill>
                              <a:schemeClr val="tx2"/>
                            </a:solidFill>
                            <a:latin typeface="Cambria Math" panose="02040503050406030204" pitchFamily="18" charset="0"/>
                          </a:rPr>
                        </m:ctrlPr>
                      </m:naryPr>
                      <m:sub>
                        <m:r>
                          <m:rPr>
                            <m:brk m:alnAt="9"/>
                          </m:rPr>
                          <a:rPr lang="en-US" altLang="zh-CN" b="0" i="1" smtClean="0">
                            <a:solidFill>
                              <a:schemeClr val="tx2"/>
                            </a:solidFill>
                            <a:latin typeface="Cambria Math" panose="02040503050406030204" pitchFamily="18" charset="0"/>
                          </a:rPr>
                          <m:t>𝑥</m:t>
                        </m:r>
                      </m:sub>
                      <m:sup/>
                      <m:e>
                        <m:r>
                          <a:rPr lang="en-US" altLang="zh-CN" b="0" i="1" smtClean="0">
                            <a:solidFill>
                              <a:schemeClr val="tx2"/>
                            </a:solidFill>
                            <a:latin typeface="Cambria Math" panose="02040503050406030204" pitchFamily="18" charset="0"/>
                          </a:rPr>
                          <m:t>𝑝</m:t>
                        </m:r>
                        <m:d>
                          <m:dPr>
                            <m:ctrlPr>
                              <a:rPr lang="en-US" altLang="zh-CN" b="0" i="1" smtClean="0">
                                <a:solidFill>
                                  <a:schemeClr val="tx2"/>
                                </a:solidFill>
                                <a:latin typeface="Cambria Math" panose="02040503050406030204" pitchFamily="18" charset="0"/>
                              </a:rPr>
                            </m:ctrlPr>
                          </m:dPr>
                          <m:e>
                            <m:r>
                              <a:rPr lang="en-US" altLang="zh-CN" b="0" i="1" smtClean="0">
                                <a:solidFill>
                                  <a:schemeClr val="tx2"/>
                                </a:solidFill>
                                <a:latin typeface="Cambria Math" panose="02040503050406030204" pitchFamily="18" charset="0"/>
                              </a:rPr>
                              <m:t>𝑋</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𝑥</m:t>
                            </m:r>
                          </m:e>
                          <m:e>
                            <m:r>
                              <a:rPr lang="en-US" altLang="zh-CN" b="0" i="1" smtClean="0">
                                <a:solidFill>
                                  <a:schemeClr val="tx2"/>
                                </a:solidFill>
                                <a:latin typeface="Cambria Math" panose="02040503050406030204" pitchFamily="18" charset="0"/>
                              </a:rPr>
                              <m:t>𝑌</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𝑦</m:t>
                            </m:r>
                          </m:e>
                        </m:d>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𝑙𝑜𝑔</m:t>
                            </m:r>
                          </m:e>
                          <m:sub>
                            <m:r>
                              <a:rPr lang="en-US" altLang="zh-CN" b="0" i="1" smtClean="0">
                                <a:solidFill>
                                  <a:schemeClr val="tx2"/>
                                </a:solidFill>
                                <a:latin typeface="Cambria Math" panose="02040503050406030204" pitchFamily="18" charset="0"/>
                              </a:rPr>
                              <m:t>𝑝</m:t>
                            </m:r>
                          </m:sub>
                        </m:sSub>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𝑋</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𝑥</m:t>
                        </m:r>
                        <m:r>
                          <a:rPr lang="en-US" altLang="zh-CN" i="1">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𝑌</m:t>
                        </m:r>
                        <m:r>
                          <a:rPr lang="en-US" altLang="zh-CN" b="0" i="1" smtClean="0">
                            <a:solidFill>
                              <a:schemeClr val="tx2"/>
                            </a:solidFill>
                            <a:latin typeface="Cambria Math" panose="02040503050406030204" pitchFamily="18" charset="0"/>
                          </a:rPr>
                          <m:t> =</m:t>
                        </m:r>
                        <m:r>
                          <a:rPr lang="en-US" altLang="zh-CN" b="0" i="1" smtClean="0">
                            <a:solidFill>
                              <a:schemeClr val="tx2"/>
                            </a:solidFill>
                            <a:latin typeface="Cambria Math" panose="02040503050406030204" pitchFamily="18" charset="0"/>
                          </a:rPr>
                          <m:t>𝑦</m:t>
                        </m:r>
                        <m:r>
                          <a:rPr lang="en-US" altLang="zh-CN" b="0" i="1" smtClean="0">
                            <a:solidFill>
                              <a:schemeClr val="tx2"/>
                            </a:solidFill>
                            <a:latin typeface="Cambria Math" panose="02040503050406030204" pitchFamily="18" charset="0"/>
                          </a:rPr>
                          <m:t>)</m:t>
                        </m:r>
                      </m:e>
                    </m:nary>
                  </m:oMath>
                </a14:m>
                <a:endParaRPr lang="zh-CN" altLang="en-US" dirty="0">
                  <a:solidFill>
                    <a:schemeClr val="tx2"/>
                  </a:solidFill>
                  <a:latin typeface="Cambria Math" panose="020405030504060302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72998" y="1935499"/>
                <a:ext cx="7924896" cy="1290866"/>
              </a:xfrm>
              <a:prstGeom prst="rect">
                <a:avLst/>
              </a:prstGeom>
              <a:blipFill rotWithShape="1">
                <a:blip r:embed="rId5"/>
                <a:stretch>
                  <a:fillRect l="-7" t="-1" r="8" b="-408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9" grpId="0"/>
      <p:bldP spid="13" grpId="0" animBg="1"/>
      <p:bldP spid="14" grpId="0"/>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2020" y="191931"/>
            <a:ext cx="4745080"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双变量相关的分布估计算法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920518" y="1864311"/>
            <a:ext cx="1973602" cy="4801758"/>
            <a:chOff x="920518" y="1864311"/>
            <a:chExt cx="1973602" cy="4801758"/>
          </a:xfrm>
        </p:grpSpPr>
        <p:sp>
          <p:nvSpPr>
            <p:cNvPr id="3" name="文本框 2"/>
            <p:cNvSpPr txBox="1"/>
            <p:nvPr/>
          </p:nvSpPr>
          <p:spPr>
            <a:xfrm>
              <a:off x="920518" y="4012705"/>
              <a:ext cx="1449820" cy="646331"/>
            </a:xfrm>
            <a:prstGeom prst="rect">
              <a:avLst/>
            </a:prstGeom>
            <a:noFill/>
          </p:spPr>
          <p:txBody>
            <a:bodyPr wrap="square" rtlCol="0">
              <a:spAutoFit/>
            </a:bodyPr>
            <a:lstStyle/>
            <a:p>
              <a:r>
                <a:rPr lang="zh-CN" altLang="en-US" dirty="0">
                  <a:solidFill>
                    <a:schemeClr val="tx2"/>
                  </a:solidFill>
                </a:rPr>
                <a:t>双变量分布估计算法</a:t>
              </a:r>
              <a:endParaRPr lang="zh-CN" altLang="en-US" dirty="0">
                <a:solidFill>
                  <a:schemeClr val="tx2"/>
                </a:solidFill>
              </a:endParaRPr>
            </a:p>
          </p:txBody>
        </p:sp>
        <p:sp>
          <p:nvSpPr>
            <p:cNvPr id="5" name="左大括号 4"/>
            <p:cNvSpPr/>
            <p:nvPr/>
          </p:nvSpPr>
          <p:spPr>
            <a:xfrm>
              <a:off x="2459115" y="1864311"/>
              <a:ext cx="435005" cy="48017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3315810" y="2503503"/>
            <a:ext cx="1356462" cy="3349170"/>
            <a:chOff x="3315810" y="2503503"/>
            <a:chExt cx="1356462" cy="3349170"/>
          </a:xfrm>
        </p:grpSpPr>
        <p:sp>
          <p:nvSpPr>
            <p:cNvPr id="7" name="文本框 6"/>
            <p:cNvSpPr txBox="1"/>
            <p:nvPr/>
          </p:nvSpPr>
          <p:spPr>
            <a:xfrm>
              <a:off x="3315810" y="2503503"/>
              <a:ext cx="1356462" cy="369332"/>
            </a:xfrm>
            <a:prstGeom prst="rect">
              <a:avLst/>
            </a:prstGeom>
            <a:noFill/>
          </p:spPr>
          <p:txBody>
            <a:bodyPr wrap="none" rtlCol="0">
              <a:spAutoFit/>
            </a:bodyPr>
            <a:lstStyle/>
            <a:p>
              <a:r>
                <a:rPr lang="zh-CN" altLang="en-US" dirty="0">
                  <a:solidFill>
                    <a:schemeClr val="tx2"/>
                  </a:solidFill>
                </a:rPr>
                <a:t>双变量离散</a:t>
              </a:r>
              <a:endParaRPr lang="zh-CN" altLang="en-US" dirty="0">
                <a:solidFill>
                  <a:schemeClr val="tx2"/>
                </a:solidFill>
              </a:endParaRPr>
            </a:p>
          </p:txBody>
        </p:sp>
        <p:sp>
          <p:nvSpPr>
            <p:cNvPr id="8" name="文本框 7"/>
            <p:cNvSpPr txBox="1"/>
            <p:nvPr/>
          </p:nvSpPr>
          <p:spPr>
            <a:xfrm>
              <a:off x="3315810" y="5483341"/>
              <a:ext cx="1338828" cy="369332"/>
            </a:xfrm>
            <a:prstGeom prst="rect">
              <a:avLst/>
            </a:prstGeom>
            <a:noFill/>
          </p:spPr>
          <p:txBody>
            <a:bodyPr wrap="none" rtlCol="0">
              <a:spAutoFit/>
            </a:bodyPr>
            <a:lstStyle/>
            <a:p>
              <a:r>
                <a:rPr lang="zh-CN" altLang="en-US" dirty="0"/>
                <a:t>双变量连续</a:t>
              </a:r>
              <a:endParaRPr lang="zh-CN" altLang="en-US" dirty="0"/>
            </a:p>
          </p:txBody>
        </p:sp>
      </p:grpSp>
      <p:grpSp>
        <p:nvGrpSpPr>
          <p:cNvPr id="17" name="组合 16"/>
          <p:cNvGrpSpPr/>
          <p:nvPr/>
        </p:nvGrpSpPr>
        <p:grpSpPr>
          <a:xfrm>
            <a:off x="4679841" y="1927059"/>
            <a:ext cx="2663643" cy="1509209"/>
            <a:chOff x="4679841" y="1927059"/>
            <a:chExt cx="2663643" cy="1509209"/>
          </a:xfrm>
        </p:grpSpPr>
        <p:sp>
          <p:nvSpPr>
            <p:cNvPr id="10" name="左大括号 9"/>
            <p:cNvSpPr/>
            <p:nvPr/>
          </p:nvSpPr>
          <p:spPr>
            <a:xfrm>
              <a:off x="4679841" y="1997578"/>
              <a:ext cx="168676" cy="13960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4997105" y="1927059"/>
              <a:ext cx="2082621"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solidFill>
                    <a:schemeClr val="tx2"/>
                  </a:solidFill>
                </a:rPr>
                <a:t>MIMIC </a:t>
              </a:r>
              <a:r>
                <a:rPr lang="zh-CN" altLang="en-US" dirty="0">
                  <a:solidFill>
                    <a:schemeClr val="tx2"/>
                  </a:solidFill>
                </a:rPr>
                <a:t>链式模型</a:t>
              </a:r>
              <a:endParaRPr lang="zh-CN" altLang="en-US" dirty="0">
                <a:solidFill>
                  <a:schemeClr val="tx2"/>
                </a:solidFill>
              </a:endParaRPr>
            </a:p>
          </p:txBody>
        </p:sp>
        <p:sp>
          <p:nvSpPr>
            <p:cNvPr id="12" name="文本框 11"/>
            <p:cNvSpPr txBox="1"/>
            <p:nvPr/>
          </p:nvSpPr>
          <p:spPr>
            <a:xfrm>
              <a:off x="5022307" y="2510919"/>
              <a:ext cx="232117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tx2"/>
                  </a:solidFill>
                </a:rPr>
                <a:t>COMIT  </a:t>
              </a:r>
              <a:r>
                <a:rPr lang="zh-CN" altLang="en-US" dirty="0">
                  <a:solidFill>
                    <a:schemeClr val="tx2"/>
                  </a:solidFill>
                </a:rPr>
                <a:t>树状模型</a:t>
              </a:r>
              <a:endParaRPr lang="zh-CN" altLang="en-US" dirty="0">
                <a:solidFill>
                  <a:schemeClr val="tx2"/>
                </a:solidFill>
              </a:endParaRPr>
            </a:p>
          </p:txBody>
        </p:sp>
        <p:sp>
          <p:nvSpPr>
            <p:cNvPr id="13" name="文本框 12"/>
            <p:cNvSpPr txBox="1"/>
            <p:nvPr/>
          </p:nvSpPr>
          <p:spPr>
            <a:xfrm>
              <a:off x="4997105" y="3066936"/>
              <a:ext cx="209685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solidFill>
                    <a:schemeClr val="tx2"/>
                  </a:solidFill>
                </a:rPr>
                <a:t>BMDA  </a:t>
              </a:r>
              <a:r>
                <a:rPr lang="zh-CN" altLang="en-US" dirty="0">
                  <a:solidFill>
                    <a:schemeClr val="tx2"/>
                  </a:solidFill>
                </a:rPr>
                <a:t>森林模型</a:t>
              </a:r>
              <a:endParaRPr lang="zh-CN" altLang="en-US" dirty="0">
                <a:solidFill>
                  <a:schemeClr val="tx2"/>
                </a:solidFill>
              </a:endParaRPr>
            </a:p>
          </p:txBody>
        </p:sp>
      </p:grpSp>
      <p:grpSp>
        <p:nvGrpSpPr>
          <p:cNvPr id="19" name="组合 18"/>
          <p:cNvGrpSpPr/>
          <p:nvPr/>
        </p:nvGrpSpPr>
        <p:grpSpPr>
          <a:xfrm>
            <a:off x="4679841" y="4700212"/>
            <a:ext cx="3334606" cy="1965857"/>
            <a:chOff x="4679841" y="4700212"/>
            <a:chExt cx="3334606" cy="1965857"/>
          </a:xfrm>
        </p:grpSpPr>
        <p:sp>
          <p:nvSpPr>
            <p:cNvPr id="14" name="左大括号 13"/>
            <p:cNvSpPr/>
            <p:nvPr/>
          </p:nvSpPr>
          <p:spPr>
            <a:xfrm>
              <a:off x="4679841" y="4802819"/>
              <a:ext cx="317264" cy="1793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5212414" y="4700212"/>
              <a:ext cx="245241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schemeClr val="tx2"/>
                  </a:solidFill>
                </a:rPr>
                <a:t>MIMICc</a:t>
              </a:r>
              <a:r>
                <a:rPr lang="en-US" altLang="zh-CN" dirty="0">
                  <a:solidFill>
                    <a:schemeClr val="tx2"/>
                  </a:solidFill>
                </a:rPr>
                <a:t> </a:t>
              </a:r>
              <a:r>
                <a:rPr lang="zh-CN" altLang="en-US" dirty="0">
                  <a:solidFill>
                    <a:schemeClr val="tx2"/>
                  </a:solidFill>
                </a:rPr>
                <a:t>链式模型</a:t>
              </a:r>
              <a:endParaRPr lang="zh-CN" altLang="en-US" dirty="0">
                <a:solidFill>
                  <a:schemeClr val="tx2"/>
                </a:solidFill>
              </a:endParaRPr>
            </a:p>
          </p:txBody>
        </p:sp>
        <p:sp>
          <p:nvSpPr>
            <p:cNvPr id="18" name="文本框 17"/>
            <p:cNvSpPr txBox="1"/>
            <p:nvPr/>
          </p:nvSpPr>
          <p:spPr>
            <a:xfrm>
              <a:off x="5212414" y="6296737"/>
              <a:ext cx="2802033"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schemeClr val="tx2"/>
                  </a:solidFill>
                </a:rPr>
                <a:t>BMDAc</a:t>
              </a:r>
              <a:r>
                <a:rPr lang="en-US" altLang="zh-CN" dirty="0">
                  <a:solidFill>
                    <a:schemeClr val="tx2"/>
                  </a:solidFill>
                </a:rPr>
                <a:t>  </a:t>
              </a:r>
              <a:r>
                <a:rPr lang="zh-CN" altLang="en-US" dirty="0">
                  <a:solidFill>
                    <a:schemeClr val="tx2"/>
                  </a:solidFill>
                </a:rPr>
                <a:t>森林模型</a:t>
              </a:r>
              <a:endParaRPr lang="zh-CN" altLang="en-US" dirty="0">
                <a:solidFill>
                  <a:schemeClr val="tx2"/>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142986" y="2438534"/>
            <a:ext cx="1980931" cy="198093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4</a:t>
            </a:r>
            <a:endParaRPr lang="zh-CN" altLang="en-US" sz="5400" b="1" dirty="0">
              <a:solidFill>
                <a:schemeClr val="accent1">
                  <a:lumMod val="50000"/>
                </a:schemeClr>
              </a:solidFill>
            </a:endParaRPr>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560461" y="3096026"/>
            <a:ext cx="6499411" cy="1631216"/>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rPr>
              <a:t>多变量分布估计算法</a:t>
            </a:r>
            <a:endParaRPr lang="en-US" altLang="zh-CN" sz="4000" b="1" dirty="0">
              <a:solidFill>
                <a:schemeClr val="tx2"/>
              </a:solidFill>
              <a:latin typeface="微软雅黑" panose="020B0503020204020204" pitchFamily="34" charset="-122"/>
              <a:ea typeface="微软雅黑" panose="020B0503020204020204" pitchFamily="34" charset="-122"/>
            </a:endParaRPr>
          </a:p>
          <a:p>
            <a:r>
              <a:rPr lang="fr-FR" altLang="zh-CN" sz="2000" dirty="0">
                <a:solidFill>
                  <a:schemeClr val="tx2"/>
                </a:solidFill>
                <a:latin typeface="微软雅黑" panose="020B0503020204020204" pitchFamily="34" charset="-122"/>
                <a:ea typeface="微软雅黑" panose="020B0503020204020204" pitchFamily="34" charset="-122"/>
              </a:rPr>
              <a:t>Multivariate distribution estimation algorithm</a:t>
            </a:r>
            <a:endParaRPr lang="fr-FR" altLang="zh-CN" sz="2000" dirty="0">
              <a:solidFill>
                <a:schemeClr val="tx2"/>
              </a:solidFill>
              <a:latin typeface="微软雅黑" panose="020B0503020204020204" pitchFamily="34" charset="-122"/>
              <a:ea typeface="微软雅黑" panose="020B0503020204020204" pitchFamily="34" charset="-122"/>
            </a:endParaRPr>
          </a:p>
          <a:p>
            <a:endParaRPr lang="zh-CN" altLang="en-US" sz="4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2020" y="191931"/>
            <a:ext cx="2780907" cy="523220"/>
          </a:xfrm>
          <a:prstGeom prst="rect">
            <a:avLst/>
          </a:prstGeom>
          <a:noFill/>
        </p:spPr>
        <p:txBody>
          <a:bodyPr wrap="square" rtlCol="0">
            <a:spAutoFit/>
          </a:bodyPr>
          <a:lstStyle/>
          <a:p>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BOA</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5316" y="1143299"/>
            <a:ext cx="4527611" cy="646331"/>
          </a:xfrm>
          <a:prstGeom prst="rect">
            <a:avLst/>
          </a:prstGeom>
          <a:noFill/>
        </p:spPr>
        <p:txBody>
          <a:bodyPr wrap="square" rtlCol="0">
            <a:spAutoFit/>
          </a:bodyPr>
          <a:lstStyle/>
          <a:p>
            <a:r>
              <a:rPr lang="en-US" altLang="zh-CN" dirty="0"/>
              <a:t>BOA</a:t>
            </a:r>
            <a:r>
              <a:rPr lang="zh-CN" altLang="en-US" dirty="0"/>
              <a:t>算法是贝叶斯网络作为概率模型，其关键在于贝叶斯网络结构和参数的学习。</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075" y="1010536"/>
            <a:ext cx="3139140" cy="3795345"/>
          </a:xfrm>
          <a:prstGeom prst="rect">
            <a:avLst/>
          </a:prstGeom>
          <a:ln>
            <a:solidFill>
              <a:schemeClr val="accent1"/>
            </a:solidFill>
          </a:ln>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842" y="5009829"/>
            <a:ext cx="5934075" cy="352425"/>
          </a:xfrm>
          <a:prstGeom prst="rect">
            <a:avLst/>
          </a:prstGeom>
        </p:spPr>
      </p:pic>
      <mc:AlternateContent xmlns:mc="http://schemas.openxmlformats.org/markup-compatibility/2006">
        <mc:Choice xmlns:a14="http://schemas.microsoft.com/office/drawing/2010/main" Requires="a14">
          <p:sp>
            <p:nvSpPr>
              <p:cNvPr id="13" name="矩形: 圆角 12"/>
              <p:cNvSpPr/>
              <p:nvPr/>
            </p:nvSpPr>
            <p:spPr>
              <a:xfrm>
                <a:off x="495308" y="2748920"/>
                <a:ext cx="4925315" cy="330249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1">
                        <a:lumMod val="50000"/>
                      </a:schemeClr>
                    </a:solidFill>
                  </a:rPr>
                  <a:t>(1)</a:t>
                </a:r>
                <a:r>
                  <a:rPr lang="zh-CN" altLang="en-US" dirty="0">
                    <a:solidFill>
                      <a:schemeClr val="accent1">
                        <a:lumMod val="50000"/>
                      </a:schemeClr>
                    </a:solidFill>
                  </a:rPr>
                  <a:t>随机产生初始种群</a:t>
                </a:r>
                <a14:m>
                  <m:oMath xmlns:m="http://schemas.openxmlformats.org/officeDocument/2006/math">
                    <m:sSub>
                      <m:sSubPr>
                        <m:ctrlPr>
                          <a:rPr lang="en-US" altLang="zh-CN" i="1" smtClean="0">
                            <a:solidFill>
                              <a:schemeClr val="accent1">
                                <a:lumMod val="50000"/>
                              </a:schemeClr>
                            </a:solidFill>
                            <a:latin typeface="Cambria Math" panose="02040503050406030204" pitchFamily="18" charset="0"/>
                          </a:rPr>
                        </m:ctrlPr>
                      </m:sSubPr>
                      <m:e>
                        <m:r>
                          <a:rPr lang="en-US" altLang="zh-CN" b="0" i="1" smtClean="0">
                            <a:solidFill>
                              <a:schemeClr val="accent1">
                                <a:lumMod val="50000"/>
                              </a:schemeClr>
                            </a:solidFill>
                            <a:latin typeface="Cambria Math" panose="02040503050406030204" pitchFamily="18" charset="0"/>
                          </a:rPr>
                          <m:t>𝐷</m:t>
                        </m:r>
                      </m:e>
                      <m:sub>
                        <m:r>
                          <a:rPr lang="en-US" altLang="zh-CN" b="0" i="1" smtClean="0">
                            <a:solidFill>
                              <a:schemeClr val="accent1">
                                <a:lumMod val="50000"/>
                              </a:schemeClr>
                            </a:solidFill>
                            <a:latin typeface="Cambria Math" panose="02040503050406030204" pitchFamily="18" charset="0"/>
                          </a:rPr>
                          <m:t>0</m:t>
                        </m:r>
                      </m:sub>
                    </m:sSub>
                  </m:oMath>
                </a14:m>
                <a:endParaRPr lang="en-US" altLang="zh-CN" dirty="0">
                  <a:solidFill>
                    <a:schemeClr val="accent1">
                      <a:lumMod val="50000"/>
                    </a:schemeClr>
                  </a:solidFill>
                </a:endParaRPr>
              </a:p>
              <a:p>
                <a:r>
                  <a:rPr lang="en-US" altLang="zh-CN" dirty="0">
                    <a:solidFill>
                      <a:schemeClr val="accent1">
                        <a:lumMod val="50000"/>
                      </a:schemeClr>
                    </a:solidFill>
                  </a:rPr>
                  <a:t>(2)</a:t>
                </a:r>
                <a:r>
                  <a:rPr lang="zh-CN" altLang="en-US" dirty="0">
                    <a:solidFill>
                      <a:schemeClr val="accent1">
                        <a:lumMod val="50000"/>
                      </a:schemeClr>
                    </a:solidFill>
                  </a:rPr>
                  <a:t>从</a:t>
                </a:r>
                <a14:m>
                  <m:oMath xmlns:m="http://schemas.openxmlformats.org/officeDocument/2006/math">
                    <m:sSub>
                      <m:sSubPr>
                        <m:ctrlPr>
                          <a:rPr lang="en-US" altLang="zh-CN" i="1" smtClean="0">
                            <a:solidFill>
                              <a:schemeClr val="accent1">
                                <a:lumMod val="50000"/>
                              </a:schemeClr>
                            </a:solidFill>
                            <a:latin typeface="Cambria Math" panose="02040503050406030204" pitchFamily="18" charset="0"/>
                          </a:rPr>
                        </m:ctrlPr>
                      </m:sSubPr>
                      <m:e>
                        <m:r>
                          <a:rPr lang="en-US" altLang="zh-CN" b="0" i="1" smtClean="0">
                            <a:solidFill>
                              <a:schemeClr val="accent1">
                                <a:lumMod val="50000"/>
                              </a:schemeClr>
                            </a:solidFill>
                            <a:latin typeface="Cambria Math" panose="02040503050406030204" pitchFamily="18" charset="0"/>
                          </a:rPr>
                          <m:t>𝐷</m:t>
                        </m:r>
                      </m:e>
                      <m:sub>
                        <m:r>
                          <a:rPr lang="en-US" altLang="zh-CN" b="0" i="1" smtClean="0">
                            <a:solidFill>
                              <a:schemeClr val="accent1">
                                <a:lumMod val="50000"/>
                              </a:schemeClr>
                            </a:solidFill>
                            <a:latin typeface="Cambria Math" panose="02040503050406030204" pitchFamily="18" charset="0"/>
                          </a:rPr>
                          <m:t>𝑖</m:t>
                        </m:r>
                      </m:sub>
                    </m:sSub>
                  </m:oMath>
                </a14:m>
                <a:r>
                  <a:rPr lang="zh-CN" altLang="en-US" dirty="0">
                    <a:solidFill>
                      <a:schemeClr val="accent1">
                        <a:lumMod val="50000"/>
                      </a:schemeClr>
                    </a:solidFill>
                  </a:rPr>
                  <a:t>中选取优良解集</a:t>
                </a:r>
                <a14:m>
                  <m:oMath xmlns:m="http://schemas.openxmlformats.org/officeDocument/2006/math">
                    <m:sSubSup>
                      <m:sSubSupPr>
                        <m:ctrlPr>
                          <a:rPr lang="en-US" altLang="zh-CN" i="1" smtClean="0">
                            <a:solidFill>
                              <a:schemeClr val="accent1">
                                <a:lumMod val="50000"/>
                              </a:schemeClr>
                            </a:solidFill>
                            <a:latin typeface="Cambria Math" panose="02040503050406030204" pitchFamily="18" charset="0"/>
                          </a:rPr>
                        </m:ctrlPr>
                      </m:sSubSupPr>
                      <m:e>
                        <m:r>
                          <a:rPr lang="en-US" altLang="zh-CN" b="0" i="1" smtClean="0">
                            <a:solidFill>
                              <a:schemeClr val="accent1">
                                <a:lumMod val="50000"/>
                              </a:schemeClr>
                            </a:solidFill>
                            <a:latin typeface="Cambria Math" panose="02040503050406030204" pitchFamily="18" charset="0"/>
                          </a:rPr>
                          <m:t>𝐷</m:t>
                        </m:r>
                      </m:e>
                      <m:sub>
                        <m:r>
                          <a:rPr lang="en-US" altLang="zh-CN" b="0" i="1" smtClean="0">
                            <a:solidFill>
                              <a:schemeClr val="accent1">
                                <a:lumMod val="50000"/>
                              </a:schemeClr>
                            </a:solidFill>
                            <a:latin typeface="Cambria Math" panose="02040503050406030204" pitchFamily="18" charset="0"/>
                          </a:rPr>
                          <m:t>𝑖</m:t>
                        </m:r>
                      </m:sub>
                      <m:sup>
                        <m:r>
                          <a:rPr lang="en-US" altLang="zh-CN" b="0" i="1" smtClean="0">
                            <a:solidFill>
                              <a:schemeClr val="accent1">
                                <a:lumMod val="50000"/>
                              </a:schemeClr>
                            </a:solidFill>
                            <a:latin typeface="Cambria Math" panose="02040503050406030204" pitchFamily="18" charset="0"/>
                          </a:rPr>
                          <m:t>𝑆𝑒</m:t>
                        </m:r>
                      </m:sup>
                    </m:sSubSup>
                  </m:oMath>
                </a14:m>
                <a:endParaRPr lang="en-US" altLang="zh-CN" dirty="0">
                  <a:solidFill>
                    <a:schemeClr val="accent1">
                      <a:lumMod val="50000"/>
                    </a:schemeClr>
                  </a:solidFill>
                </a:endParaRPr>
              </a:p>
              <a:p>
                <a:r>
                  <a:rPr lang="en-US" altLang="zh-CN" dirty="0">
                    <a:solidFill>
                      <a:schemeClr val="accent1">
                        <a:lumMod val="50000"/>
                      </a:schemeClr>
                    </a:solidFill>
                  </a:rPr>
                  <a:t>(3)</a:t>
                </a:r>
                <a:r>
                  <a:rPr lang="zh-CN" altLang="en-US" dirty="0">
                    <a:solidFill>
                      <a:schemeClr val="accent1">
                        <a:lumMod val="50000"/>
                      </a:schemeClr>
                    </a:solidFill>
                  </a:rPr>
                  <a:t>以</a:t>
                </a:r>
                <a14:m>
                  <m:oMath xmlns:m="http://schemas.openxmlformats.org/officeDocument/2006/math">
                    <m:sSubSup>
                      <m:sSubSupPr>
                        <m:ctrlPr>
                          <a:rPr lang="en-US" altLang="zh-CN" i="1" smtClean="0">
                            <a:solidFill>
                              <a:schemeClr val="accent1">
                                <a:lumMod val="50000"/>
                              </a:schemeClr>
                            </a:solidFill>
                            <a:latin typeface="Cambria Math" panose="02040503050406030204" pitchFamily="18" charset="0"/>
                          </a:rPr>
                        </m:ctrlPr>
                      </m:sSubSupPr>
                      <m:e>
                        <m:r>
                          <a:rPr lang="en-US" altLang="zh-CN" b="0" i="1" smtClean="0">
                            <a:solidFill>
                              <a:schemeClr val="accent1">
                                <a:lumMod val="50000"/>
                              </a:schemeClr>
                            </a:solidFill>
                            <a:latin typeface="Cambria Math" panose="02040503050406030204" pitchFamily="18" charset="0"/>
                          </a:rPr>
                          <m:t>𝐷</m:t>
                        </m:r>
                      </m:e>
                      <m:sub>
                        <m:r>
                          <a:rPr lang="en-US" altLang="zh-CN" b="0" i="1" smtClean="0">
                            <a:solidFill>
                              <a:schemeClr val="accent1">
                                <a:lumMod val="50000"/>
                              </a:schemeClr>
                            </a:solidFill>
                            <a:latin typeface="Cambria Math" panose="02040503050406030204" pitchFamily="18" charset="0"/>
                          </a:rPr>
                          <m:t>𝑖</m:t>
                        </m:r>
                      </m:sub>
                      <m:sup>
                        <m:r>
                          <a:rPr lang="en-US" altLang="zh-CN" b="0" i="1" smtClean="0">
                            <a:solidFill>
                              <a:schemeClr val="accent1">
                                <a:lumMod val="50000"/>
                              </a:schemeClr>
                            </a:solidFill>
                            <a:latin typeface="Cambria Math" panose="02040503050406030204" pitchFamily="18" charset="0"/>
                          </a:rPr>
                          <m:t>𝑆𝑒</m:t>
                        </m:r>
                      </m:sup>
                    </m:sSubSup>
                  </m:oMath>
                </a14:m>
                <a:r>
                  <a:rPr lang="zh-CN" altLang="en-US" dirty="0">
                    <a:solidFill>
                      <a:schemeClr val="accent1">
                        <a:lumMod val="50000"/>
                      </a:schemeClr>
                    </a:solidFill>
                  </a:rPr>
                  <a:t>作为训练数据，用</a:t>
                </a:r>
                <a:r>
                  <a:rPr lang="en-US" altLang="zh-CN" dirty="0">
                    <a:solidFill>
                      <a:schemeClr val="accent1">
                        <a:lumMod val="50000"/>
                      </a:schemeClr>
                    </a:solidFill>
                  </a:rPr>
                  <a:t>BD</a:t>
                </a:r>
                <a:r>
                  <a:rPr lang="zh-CN" altLang="en-US" dirty="0">
                    <a:solidFill>
                      <a:schemeClr val="accent1">
                        <a:lumMod val="50000"/>
                      </a:schemeClr>
                    </a:solidFill>
                  </a:rPr>
                  <a:t>度量标准和贪婪搜索算法建立贝叶斯网络</a:t>
                </a:r>
                <a:r>
                  <a:rPr lang="en-US" altLang="zh-CN" dirty="0">
                    <a:solidFill>
                      <a:schemeClr val="accent1">
                        <a:lumMod val="50000"/>
                      </a:schemeClr>
                    </a:solidFill>
                  </a:rPr>
                  <a:t>B</a:t>
                </a:r>
                <a:r>
                  <a:rPr lang="zh-CN" altLang="en-US" dirty="0">
                    <a:solidFill>
                      <a:schemeClr val="accent1">
                        <a:lumMod val="50000"/>
                      </a:schemeClr>
                    </a:solidFill>
                  </a:rPr>
                  <a:t>。</a:t>
                </a:r>
                <a:endParaRPr lang="en-US" altLang="zh-CN" dirty="0">
                  <a:solidFill>
                    <a:schemeClr val="accent1">
                      <a:lumMod val="50000"/>
                    </a:schemeClr>
                  </a:solidFill>
                </a:endParaRPr>
              </a:p>
              <a:p>
                <a:r>
                  <a:rPr lang="en-US" altLang="zh-CN" dirty="0">
                    <a:solidFill>
                      <a:schemeClr val="accent1">
                        <a:lumMod val="50000"/>
                      </a:schemeClr>
                    </a:solidFill>
                  </a:rPr>
                  <a:t>(4)</a:t>
                </a:r>
                <a:r>
                  <a:rPr lang="zh-CN" altLang="en-US" dirty="0">
                    <a:solidFill>
                      <a:schemeClr val="accent1">
                        <a:lumMod val="50000"/>
                      </a:schemeClr>
                    </a:solidFill>
                  </a:rPr>
                  <a:t>利用</a:t>
                </a:r>
                <a:r>
                  <a:rPr lang="en-US" altLang="zh-CN" dirty="0">
                    <a:solidFill>
                      <a:schemeClr val="accent1">
                        <a:lumMod val="50000"/>
                      </a:schemeClr>
                    </a:solidFill>
                  </a:rPr>
                  <a:t>B</a:t>
                </a:r>
                <a:r>
                  <a:rPr lang="zh-CN" altLang="en-US" dirty="0">
                    <a:solidFill>
                      <a:schemeClr val="accent1">
                        <a:lumMod val="50000"/>
                      </a:schemeClr>
                    </a:solidFill>
                  </a:rPr>
                  <a:t>编码的联合分布产生新的子集</a:t>
                </a:r>
                <a:r>
                  <a:rPr lang="en-US" altLang="zh-CN" dirty="0">
                    <a:solidFill>
                      <a:schemeClr val="accent1">
                        <a:lumMod val="50000"/>
                      </a:schemeClr>
                    </a:solidFill>
                  </a:rPr>
                  <a:t>O(l)</a:t>
                </a:r>
                <a:r>
                  <a:rPr lang="zh-CN" altLang="en-US" dirty="0">
                    <a:solidFill>
                      <a:schemeClr val="accent1">
                        <a:lumMod val="50000"/>
                      </a:schemeClr>
                    </a:solidFill>
                  </a:rPr>
                  <a:t>。</a:t>
                </a:r>
                <a:r>
                  <a:rPr lang="en-US" altLang="zh-CN" dirty="0">
                    <a:solidFill>
                      <a:schemeClr val="accent1">
                        <a:lumMod val="50000"/>
                      </a:schemeClr>
                    </a:solidFill>
                  </a:rPr>
                  <a:t>(5)</a:t>
                </a:r>
                <a:r>
                  <a:rPr lang="zh-CN" altLang="en-US" dirty="0">
                    <a:solidFill>
                      <a:schemeClr val="accent1">
                        <a:lumMod val="50000"/>
                      </a:schemeClr>
                    </a:solidFill>
                  </a:rPr>
                  <a:t>用</a:t>
                </a:r>
                <a:r>
                  <a:rPr lang="en-US" altLang="zh-CN" dirty="0">
                    <a:solidFill>
                      <a:schemeClr val="accent1">
                        <a:lumMod val="50000"/>
                      </a:schemeClr>
                    </a:solidFill>
                  </a:rPr>
                  <a:t>O(l)</a:t>
                </a:r>
                <a:r>
                  <a:rPr lang="zh-CN" altLang="en-US" dirty="0">
                    <a:solidFill>
                      <a:schemeClr val="accent1">
                        <a:lumMod val="50000"/>
                      </a:schemeClr>
                    </a:solidFill>
                  </a:rPr>
                  <a:t>替换</a:t>
                </a:r>
                <a14:m>
                  <m:oMath xmlns:m="http://schemas.openxmlformats.org/officeDocument/2006/math">
                    <m:sSub>
                      <m:sSubPr>
                        <m:ctrlPr>
                          <a:rPr lang="en-US" altLang="zh-CN" i="1">
                            <a:solidFill>
                              <a:schemeClr val="accent1">
                                <a:lumMod val="50000"/>
                              </a:schemeClr>
                            </a:solidFill>
                            <a:latin typeface="Cambria Math" panose="02040503050406030204" pitchFamily="18" charset="0"/>
                          </a:rPr>
                        </m:ctrlPr>
                      </m:sSubPr>
                      <m:e>
                        <m:r>
                          <a:rPr lang="en-US" altLang="zh-CN" i="1">
                            <a:solidFill>
                              <a:schemeClr val="accent1">
                                <a:lumMod val="50000"/>
                              </a:schemeClr>
                            </a:solidFill>
                            <a:latin typeface="Cambria Math" panose="02040503050406030204" pitchFamily="18" charset="0"/>
                          </a:rPr>
                          <m:t>𝐷</m:t>
                        </m:r>
                      </m:e>
                      <m:sub>
                        <m:r>
                          <a:rPr lang="en-US" altLang="zh-CN" b="0" i="1" smtClean="0">
                            <a:solidFill>
                              <a:schemeClr val="accent1">
                                <a:lumMod val="50000"/>
                              </a:schemeClr>
                            </a:solidFill>
                            <a:latin typeface="Cambria Math" panose="02040503050406030204" pitchFamily="18" charset="0"/>
                          </a:rPr>
                          <m:t>𝑖</m:t>
                        </m:r>
                      </m:sub>
                    </m:sSub>
                  </m:oMath>
                </a14:m>
                <a:r>
                  <a:rPr lang="zh-CN" altLang="en-US" dirty="0">
                    <a:solidFill>
                      <a:schemeClr val="accent1">
                        <a:lumMod val="50000"/>
                      </a:schemeClr>
                    </a:solidFill>
                  </a:rPr>
                  <a:t>中的部分个体</a:t>
                </a:r>
                <a:r>
                  <a:rPr lang="en-US" altLang="zh-CN" dirty="0">
                    <a:solidFill>
                      <a:schemeClr val="accent1">
                        <a:lumMod val="50000"/>
                      </a:schemeClr>
                    </a:solidFill>
                  </a:rPr>
                  <a:t>,</a:t>
                </a:r>
                <a:r>
                  <a:rPr lang="zh-CN" altLang="en-US" dirty="0">
                    <a:solidFill>
                      <a:schemeClr val="accent1">
                        <a:lumMod val="50000"/>
                      </a:schemeClr>
                    </a:solidFill>
                  </a:rPr>
                  <a:t>形成新的种群</a:t>
                </a:r>
                <a:r>
                  <a:rPr lang="en-US" altLang="zh-CN" dirty="0">
                    <a:solidFill>
                      <a:schemeClr val="accent1">
                        <a:lumMod val="50000"/>
                      </a:schemeClr>
                    </a:solidFill>
                  </a:rPr>
                  <a:t>D1</a:t>
                </a:r>
                <a:r>
                  <a:rPr lang="zh-CN" altLang="en-US" dirty="0">
                    <a:solidFill>
                      <a:schemeClr val="accent1">
                        <a:lumMod val="50000"/>
                      </a:schemeClr>
                    </a:solidFill>
                  </a:rPr>
                  <a:t>。</a:t>
                </a:r>
                <a:endParaRPr lang="en-US" altLang="zh-CN" dirty="0">
                  <a:solidFill>
                    <a:schemeClr val="accent1">
                      <a:lumMod val="50000"/>
                    </a:schemeClr>
                  </a:solidFill>
                </a:endParaRPr>
              </a:p>
              <a:p>
                <a:r>
                  <a:rPr lang="en-US" altLang="zh-CN" dirty="0">
                    <a:solidFill>
                      <a:schemeClr val="accent1">
                        <a:lumMod val="50000"/>
                      </a:schemeClr>
                    </a:solidFill>
                  </a:rPr>
                  <a:t>(6)</a:t>
                </a:r>
                <a:r>
                  <a:rPr lang="zh-CN" altLang="en-US" dirty="0">
                    <a:solidFill>
                      <a:schemeClr val="accent1">
                        <a:lumMod val="50000"/>
                      </a:schemeClr>
                    </a:solidFill>
                  </a:rPr>
                  <a:t>如果不满足停止条件</a:t>
                </a:r>
                <a:r>
                  <a:rPr lang="en-US" altLang="zh-CN" dirty="0">
                    <a:solidFill>
                      <a:schemeClr val="accent1">
                        <a:lumMod val="50000"/>
                      </a:schemeClr>
                    </a:solidFill>
                  </a:rPr>
                  <a:t>,</a:t>
                </a:r>
                <a:r>
                  <a:rPr lang="zh-CN" altLang="en-US" dirty="0">
                    <a:solidFill>
                      <a:schemeClr val="accent1">
                        <a:lumMod val="50000"/>
                      </a:schemeClr>
                    </a:solidFill>
                  </a:rPr>
                  <a:t>则</a:t>
                </a:r>
                <a:r>
                  <a:rPr lang="en-US" altLang="zh-CN" dirty="0">
                    <a:solidFill>
                      <a:schemeClr val="accent1">
                        <a:lumMod val="50000"/>
                      </a:schemeClr>
                    </a:solidFill>
                  </a:rPr>
                  <a:t>l </a:t>
                </a:r>
                <a:r>
                  <a:rPr lang="en-US" altLang="zh-CN" dirty="0">
                    <a:solidFill>
                      <a:schemeClr val="accent1">
                        <a:lumMod val="50000"/>
                      </a:schemeClr>
                    </a:solidFill>
                    <a:sym typeface="Wingdings" panose="05000000000000000000" pitchFamily="2" charset="2"/>
                  </a:rPr>
                  <a:t> </a:t>
                </a:r>
                <a:r>
                  <a:rPr lang="en-US" altLang="zh-CN" dirty="0">
                    <a:solidFill>
                      <a:schemeClr val="accent1">
                        <a:lumMod val="50000"/>
                      </a:schemeClr>
                    </a:solidFill>
                  </a:rPr>
                  <a:t>l+1</a:t>
                </a:r>
                <a:r>
                  <a:rPr lang="zh-CN" altLang="en-US" dirty="0">
                    <a:solidFill>
                      <a:schemeClr val="accent1">
                        <a:lumMod val="50000"/>
                      </a:schemeClr>
                    </a:solidFill>
                  </a:rPr>
                  <a:t>，返回</a:t>
                </a:r>
                <a:r>
                  <a:rPr lang="en-US" altLang="zh-CN" dirty="0">
                    <a:solidFill>
                      <a:schemeClr val="accent1">
                        <a:lumMod val="50000"/>
                      </a:schemeClr>
                    </a:solidFill>
                  </a:rPr>
                  <a:t>(2)</a:t>
                </a:r>
                <a:r>
                  <a:rPr lang="zh-CN" altLang="en-US" dirty="0">
                    <a:solidFill>
                      <a:schemeClr val="accent1">
                        <a:lumMod val="50000"/>
                      </a:schemeClr>
                    </a:solidFill>
                  </a:rPr>
                  <a:t>。</a:t>
                </a:r>
                <a:endParaRPr lang="zh-CN" altLang="en-US" dirty="0">
                  <a:solidFill>
                    <a:schemeClr val="accent1">
                      <a:lumMod val="50000"/>
                    </a:schemeClr>
                  </a:solidFill>
                </a:endParaRPr>
              </a:p>
            </p:txBody>
          </p:sp>
        </mc:Choice>
        <mc:Fallback>
          <p:sp>
            <p:nvSpPr>
              <p:cNvPr id="13" name="矩形: 圆角 12"/>
              <p:cNvSpPr>
                <a:spLocks noRot="1" noChangeAspect="1" noMove="1" noResize="1" noEditPoints="1" noAdjustHandles="1" noChangeArrowheads="1" noChangeShapeType="1" noTextEdit="1"/>
              </p:cNvSpPr>
              <p:nvPr/>
            </p:nvSpPr>
            <p:spPr>
              <a:xfrm>
                <a:off x="495308" y="2748920"/>
                <a:ext cx="4925315" cy="3302493"/>
              </a:xfrm>
              <a:prstGeom prst="roundRect">
                <a:avLst/>
              </a:prstGeom>
              <a:blipFill rotWithShape="1">
                <a:blip r:embed="rId4"/>
                <a:stretch>
                  <a:fillRect r="5" b="1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2020" y="191931"/>
            <a:ext cx="4745080"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多变量相关的分布估计算法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920518" y="1864311"/>
            <a:ext cx="1973602" cy="4801758"/>
            <a:chOff x="920518" y="1864311"/>
            <a:chExt cx="1973602" cy="4801758"/>
          </a:xfrm>
        </p:grpSpPr>
        <p:sp>
          <p:nvSpPr>
            <p:cNvPr id="3" name="文本框 2"/>
            <p:cNvSpPr txBox="1"/>
            <p:nvPr/>
          </p:nvSpPr>
          <p:spPr>
            <a:xfrm>
              <a:off x="920518" y="4012705"/>
              <a:ext cx="1449820" cy="646331"/>
            </a:xfrm>
            <a:prstGeom prst="rect">
              <a:avLst/>
            </a:prstGeom>
            <a:noFill/>
          </p:spPr>
          <p:txBody>
            <a:bodyPr wrap="square" rtlCol="0">
              <a:spAutoFit/>
            </a:bodyPr>
            <a:lstStyle/>
            <a:p>
              <a:r>
                <a:rPr lang="zh-CN" altLang="en-US" dirty="0"/>
                <a:t>多变量分布估计算法</a:t>
              </a:r>
              <a:endParaRPr lang="zh-CN" altLang="en-US" dirty="0"/>
            </a:p>
          </p:txBody>
        </p:sp>
        <p:sp>
          <p:nvSpPr>
            <p:cNvPr id="5" name="左大括号 4"/>
            <p:cNvSpPr/>
            <p:nvPr/>
          </p:nvSpPr>
          <p:spPr>
            <a:xfrm>
              <a:off x="2459115" y="1864311"/>
              <a:ext cx="435005" cy="48017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6" name="组合 25"/>
          <p:cNvGrpSpPr/>
          <p:nvPr/>
        </p:nvGrpSpPr>
        <p:grpSpPr>
          <a:xfrm>
            <a:off x="3315810" y="1997578"/>
            <a:ext cx="1532707" cy="1396014"/>
            <a:chOff x="3315810" y="1997578"/>
            <a:chExt cx="1532707" cy="1396014"/>
          </a:xfrm>
        </p:grpSpPr>
        <p:sp>
          <p:nvSpPr>
            <p:cNvPr id="7" name="文本框 6"/>
            <p:cNvSpPr txBox="1"/>
            <p:nvPr/>
          </p:nvSpPr>
          <p:spPr>
            <a:xfrm>
              <a:off x="3315810" y="2503503"/>
              <a:ext cx="1338828" cy="369332"/>
            </a:xfrm>
            <a:prstGeom prst="rect">
              <a:avLst/>
            </a:prstGeom>
            <a:noFill/>
          </p:spPr>
          <p:txBody>
            <a:bodyPr wrap="none" rtlCol="0">
              <a:spAutoFit/>
            </a:bodyPr>
            <a:lstStyle/>
            <a:p>
              <a:r>
                <a:rPr lang="zh-CN" altLang="en-US" dirty="0"/>
                <a:t>多变量离散</a:t>
              </a:r>
              <a:endParaRPr lang="zh-CN" altLang="en-US" dirty="0"/>
            </a:p>
          </p:txBody>
        </p:sp>
        <p:sp>
          <p:nvSpPr>
            <p:cNvPr id="10" name="左大括号 9"/>
            <p:cNvSpPr/>
            <p:nvPr/>
          </p:nvSpPr>
          <p:spPr>
            <a:xfrm>
              <a:off x="4679841" y="1997578"/>
              <a:ext cx="168676" cy="13960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a:off x="4997105" y="1927059"/>
            <a:ext cx="704039" cy="805325"/>
            <a:chOff x="4997105" y="1927059"/>
            <a:chExt cx="704039" cy="805325"/>
          </a:xfrm>
        </p:grpSpPr>
        <p:sp>
          <p:nvSpPr>
            <p:cNvPr id="11" name="文本框 10"/>
            <p:cNvSpPr txBox="1"/>
            <p:nvPr/>
          </p:nvSpPr>
          <p:spPr>
            <a:xfrm>
              <a:off x="4997105" y="1927059"/>
              <a:ext cx="704039" cy="369332"/>
            </a:xfrm>
            <a:prstGeom prst="rect">
              <a:avLst/>
            </a:prstGeom>
            <a:noFill/>
          </p:spPr>
          <p:txBody>
            <a:bodyPr wrap="none" rtlCol="0">
              <a:spAutoFit/>
            </a:bodyPr>
            <a:lstStyle/>
            <a:p>
              <a:r>
                <a:rPr lang="en-US" altLang="zh-CN" dirty="0"/>
                <a:t>EBNA</a:t>
              </a:r>
              <a:endParaRPr lang="zh-CN" altLang="en-US" dirty="0"/>
            </a:p>
          </p:txBody>
        </p:sp>
        <p:sp>
          <p:nvSpPr>
            <p:cNvPr id="13" name="文本框 12"/>
            <p:cNvSpPr txBox="1"/>
            <p:nvPr/>
          </p:nvSpPr>
          <p:spPr>
            <a:xfrm>
              <a:off x="4997105" y="2363052"/>
              <a:ext cx="592470" cy="369332"/>
            </a:xfrm>
            <a:prstGeom prst="rect">
              <a:avLst/>
            </a:prstGeom>
            <a:noFill/>
          </p:spPr>
          <p:txBody>
            <a:bodyPr wrap="square" rtlCol="0">
              <a:spAutoFit/>
            </a:bodyPr>
            <a:lstStyle/>
            <a:p>
              <a:r>
                <a:rPr lang="en-US" altLang="zh-CN" dirty="0"/>
                <a:t>BOA</a:t>
              </a:r>
              <a:endParaRPr lang="zh-CN" altLang="en-US" dirty="0"/>
            </a:p>
          </p:txBody>
        </p:sp>
      </p:grpSp>
      <p:grpSp>
        <p:nvGrpSpPr>
          <p:cNvPr id="34" name="组合 33"/>
          <p:cNvGrpSpPr/>
          <p:nvPr/>
        </p:nvGrpSpPr>
        <p:grpSpPr>
          <a:xfrm>
            <a:off x="3315810" y="4802819"/>
            <a:ext cx="1681295" cy="1793290"/>
            <a:chOff x="3315810" y="4802819"/>
            <a:chExt cx="1681295" cy="1793290"/>
          </a:xfrm>
        </p:grpSpPr>
        <p:sp>
          <p:nvSpPr>
            <p:cNvPr id="8" name="文本框 7"/>
            <p:cNvSpPr txBox="1"/>
            <p:nvPr/>
          </p:nvSpPr>
          <p:spPr>
            <a:xfrm>
              <a:off x="3315810" y="5483341"/>
              <a:ext cx="1338828" cy="369332"/>
            </a:xfrm>
            <a:prstGeom prst="rect">
              <a:avLst/>
            </a:prstGeom>
            <a:noFill/>
          </p:spPr>
          <p:txBody>
            <a:bodyPr wrap="none" rtlCol="0">
              <a:spAutoFit/>
            </a:bodyPr>
            <a:lstStyle/>
            <a:p>
              <a:r>
                <a:rPr lang="zh-CN" altLang="en-US" dirty="0"/>
                <a:t>多变量连续</a:t>
              </a:r>
              <a:endParaRPr lang="zh-CN" altLang="en-US" dirty="0"/>
            </a:p>
          </p:txBody>
        </p:sp>
        <p:sp>
          <p:nvSpPr>
            <p:cNvPr id="14" name="左大括号 13"/>
            <p:cNvSpPr/>
            <p:nvPr/>
          </p:nvSpPr>
          <p:spPr>
            <a:xfrm>
              <a:off x="4679841" y="4802819"/>
              <a:ext cx="317264" cy="1793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4975993" y="2751746"/>
            <a:ext cx="914400" cy="721942"/>
            <a:chOff x="4975993" y="2751746"/>
            <a:chExt cx="914400" cy="721942"/>
          </a:xfrm>
        </p:grpSpPr>
        <p:sp>
          <p:nvSpPr>
            <p:cNvPr id="9" name="文本框 8"/>
            <p:cNvSpPr txBox="1"/>
            <p:nvPr/>
          </p:nvSpPr>
          <p:spPr>
            <a:xfrm>
              <a:off x="4975993" y="2751746"/>
              <a:ext cx="914400" cy="369332"/>
            </a:xfrm>
            <a:prstGeom prst="rect">
              <a:avLst/>
            </a:prstGeom>
            <a:noFill/>
          </p:spPr>
          <p:txBody>
            <a:bodyPr wrap="square" rtlCol="0">
              <a:spAutoFit/>
            </a:bodyPr>
            <a:lstStyle/>
            <a:p>
              <a:r>
                <a:rPr lang="en-US" altLang="zh-CN" dirty="0"/>
                <a:t>DEUM</a:t>
              </a:r>
              <a:endParaRPr lang="zh-CN" altLang="en-US" dirty="0"/>
            </a:p>
          </p:txBody>
        </p:sp>
        <p:sp>
          <p:nvSpPr>
            <p:cNvPr id="15" name="文本框 14"/>
            <p:cNvSpPr txBox="1"/>
            <p:nvPr/>
          </p:nvSpPr>
          <p:spPr>
            <a:xfrm>
              <a:off x="4975993" y="3104356"/>
              <a:ext cx="664606" cy="369332"/>
            </a:xfrm>
            <a:prstGeom prst="rect">
              <a:avLst/>
            </a:prstGeom>
            <a:noFill/>
          </p:spPr>
          <p:txBody>
            <a:bodyPr wrap="none" rtlCol="0">
              <a:spAutoFit/>
            </a:bodyPr>
            <a:lstStyle/>
            <a:p>
              <a:r>
                <a:rPr lang="en-US" altLang="zh-CN" dirty="0"/>
                <a:t>MOA</a:t>
              </a:r>
              <a:endParaRPr lang="zh-CN" altLang="en-US" dirty="0"/>
            </a:p>
          </p:txBody>
        </p:sp>
      </p:grpSp>
      <p:grpSp>
        <p:nvGrpSpPr>
          <p:cNvPr id="35" name="组合 34"/>
          <p:cNvGrpSpPr/>
          <p:nvPr/>
        </p:nvGrpSpPr>
        <p:grpSpPr>
          <a:xfrm>
            <a:off x="4997105" y="4924432"/>
            <a:ext cx="6128601" cy="1674469"/>
            <a:chOff x="4997105" y="4924432"/>
            <a:chExt cx="6128601" cy="1674469"/>
          </a:xfrm>
        </p:grpSpPr>
        <p:sp>
          <p:nvSpPr>
            <p:cNvPr id="16" name="文本框 15"/>
            <p:cNvSpPr txBox="1"/>
            <p:nvPr/>
          </p:nvSpPr>
          <p:spPr>
            <a:xfrm>
              <a:off x="5022308" y="4924432"/>
              <a:ext cx="6103398" cy="369332"/>
            </a:xfrm>
            <a:prstGeom prst="rect">
              <a:avLst/>
            </a:prstGeom>
            <a:noFill/>
          </p:spPr>
          <p:txBody>
            <a:bodyPr wrap="square">
              <a:spAutoFit/>
            </a:bodyPr>
            <a:lstStyle/>
            <a:p>
              <a:r>
                <a:rPr lang="en-US" altLang="zh-CN" dirty="0"/>
                <a:t>IDEA</a:t>
              </a:r>
              <a:endParaRPr lang="zh-CN" altLang="en-US" dirty="0"/>
            </a:p>
          </p:txBody>
        </p:sp>
        <p:sp>
          <p:nvSpPr>
            <p:cNvPr id="18" name="文本框 17"/>
            <p:cNvSpPr txBox="1"/>
            <p:nvPr/>
          </p:nvSpPr>
          <p:spPr>
            <a:xfrm>
              <a:off x="5022308" y="6229569"/>
              <a:ext cx="6103398" cy="369332"/>
            </a:xfrm>
            <a:prstGeom prst="rect">
              <a:avLst/>
            </a:prstGeom>
            <a:noFill/>
          </p:spPr>
          <p:txBody>
            <a:bodyPr wrap="square">
              <a:spAutoFit/>
            </a:bodyPr>
            <a:lstStyle/>
            <a:p>
              <a:r>
                <a:rPr lang="en-US" altLang="zh-CN" dirty="0"/>
                <a:t>EGNA</a:t>
              </a:r>
              <a:endParaRPr lang="zh-CN" altLang="en-US" dirty="0"/>
            </a:p>
          </p:txBody>
        </p:sp>
        <p:sp>
          <p:nvSpPr>
            <p:cNvPr id="17" name="文本框 16"/>
            <p:cNvSpPr txBox="1"/>
            <p:nvPr/>
          </p:nvSpPr>
          <p:spPr>
            <a:xfrm>
              <a:off x="4997105" y="5580154"/>
              <a:ext cx="914400" cy="369332"/>
            </a:xfrm>
            <a:prstGeom prst="rect">
              <a:avLst/>
            </a:prstGeom>
            <a:noFill/>
          </p:spPr>
          <p:txBody>
            <a:bodyPr wrap="square" rtlCol="0">
              <a:spAutoFit/>
            </a:bodyPr>
            <a:lstStyle/>
            <a:p>
              <a:r>
                <a:rPr lang="en-US" altLang="zh-CN" dirty="0"/>
                <a:t>EMNA</a:t>
              </a:r>
              <a:endParaRPr lang="zh-CN" altLang="en-US" dirty="0"/>
            </a:p>
          </p:txBody>
        </p:sp>
      </p:grpSp>
      <p:grpSp>
        <p:nvGrpSpPr>
          <p:cNvPr id="28" name="组合 27"/>
          <p:cNvGrpSpPr/>
          <p:nvPr/>
        </p:nvGrpSpPr>
        <p:grpSpPr>
          <a:xfrm>
            <a:off x="5929745" y="1927058"/>
            <a:ext cx="1641207" cy="805325"/>
            <a:chOff x="5929745" y="1927058"/>
            <a:chExt cx="1641207" cy="805325"/>
          </a:xfrm>
        </p:grpSpPr>
        <p:sp>
          <p:nvSpPr>
            <p:cNvPr id="12" name="右大括号 11"/>
            <p:cNvSpPr/>
            <p:nvPr/>
          </p:nvSpPr>
          <p:spPr>
            <a:xfrm>
              <a:off x="5929745" y="1927058"/>
              <a:ext cx="96631" cy="805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6232124" y="2153033"/>
              <a:ext cx="1338828" cy="369332"/>
            </a:xfrm>
            <a:prstGeom prst="rect">
              <a:avLst/>
            </a:prstGeom>
            <a:noFill/>
          </p:spPr>
          <p:txBody>
            <a:bodyPr wrap="none" rtlCol="0">
              <a:spAutoFit/>
            </a:bodyPr>
            <a:lstStyle/>
            <a:p>
              <a:r>
                <a:rPr lang="zh-CN" altLang="en-US" dirty="0"/>
                <a:t>贝叶斯网络</a:t>
              </a:r>
              <a:endParaRPr lang="zh-CN" altLang="en-US" dirty="0"/>
            </a:p>
          </p:txBody>
        </p:sp>
      </p:grpSp>
      <p:grpSp>
        <p:nvGrpSpPr>
          <p:cNvPr id="31" name="组合 30"/>
          <p:cNvGrpSpPr/>
          <p:nvPr/>
        </p:nvGrpSpPr>
        <p:grpSpPr>
          <a:xfrm>
            <a:off x="5911505" y="2751746"/>
            <a:ext cx="1945429" cy="677254"/>
            <a:chOff x="5911505" y="2751746"/>
            <a:chExt cx="1945429" cy="677254"/>
          </a:xfrm>
        </p:grpSpPr>
        <p:sp>
          <p:nvSpPr>
            <p:cNvPr id="19" name="右大括号 18"/>
            <p:cNvSpPr/>
            <p:nvPr/>
          </p:nvSpPr>
          <p:spPr>
            <a:xfrm>
              <a:off x="5911505" y="2751746"/>
              <a:ext cx="114871" cy="677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6161299" y="2899970"/>
              <a:ext cx="1695635" cy="369332"/>
            </a:xfrm>
            <a:prstGeom prst="rect">
              <a:avLst/>
            </a:prstGeom>
            <a:noFill/>
          </p:spPr>
          <p:txBody>
            <a:bodyPr wrap="square" rtlCol="0">
              <a:spAutoFit/>
            </a:bodyPr>
            <a:lstStyle/>
            <a:p>
              <a:r>
                <a:rPr lang="zh-CN" altLang="en-US" dirty="0"/>
                <a:t>马尔科夫网络</a:t>
              </a:r>
              <a:endParaRPr lang="zh-CN" altLang="en-US" dirty="0"/>
            </a:p>
          </p:txBody>
        </p:sp>
      </p:grpSp>
      <p:grpSp>
        <p:nvGrpSpPr>
          <p:cNvPr id="36" name="组合 35"/>
          <p:cNvGrpSpPr/>
          <p:nvPr/>
        </p:nvGrpSpPr>
        <p:grpSpPr>
          <a:xfrm>
            <a:off x="5911505" y="4802819"/>
            <a:ext cx="1425260" cy="1863250"/>
            <a:chOff x="5911505" y="4802819"/>
            <a:chExt cx="1425260" cy="1863250"/>
          </a:xfrm>
        </p:grpSpPr>
        <p:sp>
          <p:nvSpPr>
            <p:cNvPr id="20" name="右大括号 19"/>
            <p:cNvSpPr/>
            <p:nvPr/>
          </p:nvSpPr>
          <p:spPr>
            <a:xfrm>
              <a:off x="5911505" y="4802819"/>
              <a:ext cx="184495" cy="1863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6228769" y="5514798"/>
              <a:ext cx="1107996" cy="369332"/>
            </a:xfrm>
            <a:prstGeom prst="rect">
              <a:avLst/>
            </a:prstGeom>
            <a:noFill/>
          </p:spPr>
          <p:txBody>
            <a:bodyPr wrap="none" rtlCol="0">
              <a:spAutoFit/>
            </a:bodyPr>
            <a:lstStyle/>
            <a:p>
              <a:r>
                <a:rPr lang="zh-CN" altLang="en-US" dirty="0"/>
                <a:t>高斯网络</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2067938" y="2959400"/>
            <a:ext cx="3843663" cy="1200329"/>
          </a:xfrm>
          <a:prstGeom prst="rect">
            <a:avLst/>
          </a:prstGeom>
          <a:noFill/>
        </p:spPr>
        <p:txBody>
          <a:bodyPr wrap="square" rtlCol="0">
            <a:spAutoFit/>
          </a:bodyPr>
          <a:lstStyle/>
          <a:p>
            <a:r>
              <a:rPr lang="zh-CN" altLang="en-US" sz="7200" b="1" dirty="0">
                <a:solidFill>
                  <a:schemeClr val="accent1">
                    <a:lumMod val="50000"/>
                  </a:schemeClr>
                </a:solidFill>
                <a:latin typeface="微软雅黑" panose="020B0503020204020204" pitchFamily="34" charset="-122"/>
                <a:ea typeface="微软雅黑" panose="020B0503020204020204" pitchFamily="34" charset="-122"/>
              </a:rPr>
              <a:t>谢谢观看</a:t>
            </a:r>
            <a:endParaRPr lang="zh-CN" altLang="en-US" sz="7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par>
                          <p:cTn id="21" fill="hold">
                            <p:stCondLst>
                              <p:cond delay="2000"/>
                            </p:stCondLst>
                            <p:childTnLst>
                              <p:par>
                                <p:cTn id="22" presetID="10" presetClass="entr" presetSubtype="0" fill="hold" grpId="1"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4346310" y="2936556"/>
            <a:ext cx="6115500" cy="984885"/>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rPr>
              <a:t>知识要点</a:t>
            </a:r>
            <a:endParaRPr lang="en-US" altLang="zh-CN" sz="4000" b="1" dirty="0">
              <a:solidFill>
                <a:schemeClr val="tx2"/>
              </a:solidFill>
              <a:latin typeface="微软雅黑" panose="020B0503020204020204" pitchFamily="34" charset="-122"/>
              <a:ea typeface="微软雅黑" panose="020B0503020204020204" pitchFamily="34" charset="-122"/>
            </a:endParaRPr>
          </a:p>
          <a:p>
            <a:r>
              <a:rPr lang="en-US" altLang="zh-CN" b="1" dirty="0">
                <a:solidFill>
                  <a:schemeClr val="tx2"/>
                </a:solidFill>
              </a:rPr>
              <a:t>Knowledge points</a:t>
            </a:r>
            <a:endParaRPr lang="zh-CN" altLang="en-US" dirty="0">
              <a:solidFill>
                <a:schemeClr val="tx2"/>
              </a:solidFill>
            </a:endParaRPr>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淘宝网chenying0907出品 9"/>
          <p:cNvSpPr/>
          <p:nvPr/>
        </p:nvSpPr>
        <p:spPr>
          <a:xfrm>
            <a:off x="2129104" y="2438534"/>
            <a:ext cx="1980931" cy="198093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1</a:t>
            </a:r>
            <a:endParaRPr lang="zh-CN" altLang="en-US" sz="5400" b="1"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3" name="淘宝网chenying0907出品 6"/>
          <p:cNvSpPr txBox="1"/>
          <p:nvPr/>
        </p:nvSpPr>
        <p:spPr>
          <a:xfrm>
            <a:off x="2532020" y="191931"/>
            <a:ext cx="4720427"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什么是分布估计算法</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731206" y="1850611"/>
            <a:ext cx="10770512" cy="2547134"/>
            <a:chOff x="731206" y="1850611"/>
            <a:chExt cx="10770512" cy="2547134"/>
          </a:xfrm>
        </p:grpSpPr>
        <p:sp>
          <p:nvSpPr>
            <p:cNvPr id="7" name="淘宝网chenying0907出品 6"/>
            <p:cNvSpPr txBox="1"/>
            <p:nvPr/>
          </p:nvSpPr>
          <p:spPr>
            <a:xfrm>
              <a:off x="731206" y="2128052"/>
              <a:ext cx="6087035" cy="1754326"/>
            </a:xfrm>
            <a:prstGeom prst="rect">
              <a:avLst/>
            </a:prstGeom>
            <a:noFill/>
          </p:spPr>
          <p:txBody>
            <a:bodyPr wrap="square" rtlCol="0">
              <a:spAutoFit/>
            </a:bodyPr>
            <a:lstStyle/>
            <a:p>
              <a:r>
                <a:rPr lang="zh-CN" altLang="en-US" dirty="0">
                  <a:solidFill>
                    <a:schemeClr val="tx2"/>
                  </a:solidFill>
                  <a:latin typeface="+mn-ea"/>
                </a:rPr>
                <a:t>   分布估计算法是最早是由德国学者</a:t>
              </a:r>
              <a:r>
                <a:rPr lang="en-US" altLang="zh-CN" dirty="0" err="1">
                  <a:solidFill>
                    <a:schemeClr val="tx2"/>
                  </a:solidFill>
                  <a:latin typeface="+mn-ea"/>
                </a:rPr>
                <a:t>H.Mühlenbein</a:t>
              </a:r>
              <a:r>
                <a:rPr lang="zh-CN" altLang="en-US" dirty="0">
                  <a:solidFill>
                    <a:schemeClr val="tx2"/>
                  </a:solidFill>
                  <a:latin typeface="+mn-ea"/>
                </a:rPr>
                <a:t>和 </a:t>
              </a:r>
              <a:r>
                <a:rPr lang="en-US" altLang="zh-CN" dirty="0" err="1">
                  <a:solidFill>
                    <a:schemeClr val="tx2"/>
                  </a:solidFill>
                  <a:latin typeface="+mn-ea"/>
                </a:rPr>
                <a:t>G.PaaB</a:t>
              </a:r>
              <a:r>
                <a:rPr lang="zh-CN" altLang="en-US" dirty="0">
                  <a:solidFill>
                    <a:schemeClr val="tx2"/>
                  </a:solidFill>
                  <a:latin typeface="+mn-ea"/>
                </a:rPr>
                <a:t>于</a:t>
              </a:r>
              <a:r>
                <a:rPr lang="en-US" altLang="zh-CN" dirty="0">
                  <a:solidFill>
                    <a:schemeClr val="tx2"/>
                  </a:solidFill>
                  <a:latin typeface="+mn-ea"/>
                </a:rPr>
                <a:t>1996</a:t>
              </a:r>
              <a:r>
                <a:rPr lang="zh-CN" altLang="en-US" dirty="0">
                  <a:solidFill>
                    <a:schemeClr val="tx2"/>
                  </a:solidFill>
                  <a:latin typeface="+mn-ea"/>
                </a:rPr>
                <a:t>年首次提出来的，是在遗传算法基础上发展起来的一类基于概率图模型的新型优化算法</a:t>
              </a:r>
              <a:r>
                <a:rPr lang="en-US" altLang="zh-CN" dirty="0">
                  <a:solidFill>
                    <a:schemeClr val="tx2"/>
                  </a:solidFill>
                  <a:latin typeface="+mn-ea"/>
                </a:rPr>
                <a:t>,</a:t>
              </a:r>
              <a:r>
                <a:rPr lang="zh-CN" altLang="en-US" dirty="0">
                  <a:solidFill>
                    <a:schemeClr val="tx2"/>
                  </a:solidFill>
                  <a:latin typeface="+mn-ea"/>
                </a:rPr>
                <a:t>其基本思想是将遗传算法中基因的交叉和变异操作改进为学习和估计优良解集中基因的概率分布，然后通过采样该分布产生新的种群，并经过迭代进化</a:t>
              </a:r>
              <a:r>
                <a:rPr lang="en-US" altLang="zh-CN" dirty="0">
                  <a:solidFill>
                    <a:schemeClr val="tx2"/>
                  </a:solidFill>
                  <a:latin typeface="+mn-ea"/>
                </a:rPr>
                <a:t>,</a:t>
              </a:r>
              <a:r>
                <a:rPr lang="zh-CN" altLang="en-US" dirty="0">
                  <a:solidFill>
                    <a:schemeClr val="tx2"/>
                  </a:solidFill>
                  <a:latin typeface="+mn-ea"/>
                </a:rPr>
                <a:t>最后逼近最优解。</a:t>
              </a:r>
              <a:endParaRPr lang="en-US" altLang="zh-CN" dirty="0">
                <a:solidFill>
                  <a:schemeClr val="tx2"/>
                </a:solidFill>
                <a:latin typeface="+mn-ea"/>
              </a:endParaRPr>
            </a:p>
          </p:txBody>
        </p:sp>
        <p:sp>
          <p:nvSpPr>
            <p:cNvPr id="2" name="PA_淘宝网chenying0907出品 4"/>
            <p:cNvSpPr/>
            <p:nvPr>
              <p:custDataLst>
                <p:tags r:id="rId2"/>
              </p:custDataLst>
            </p:nvPr>
          </p:nvSpPr>
          <p:spPr>
            <a:xfrm>
              <a:off x="7031842" y="1850611"/>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7"/>
            <p:cNvSpPr/>
            <p:nvPr>
              <p:custDataLst>
                <p:tags r:id="rId3"/>
              </p:custDataLst>
            </p:nvPr>
          </p:nvSpPr>
          <p:spPr>
            <a:xfrm>
              <a:off x="7371992" y="2396993"/>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PA_直接连接符 9"/>
            <p:cNvCxnSpPr/>
            <p:nvPr>
              <p:custDataLst>
                <p:tags r:id="rId4"/>
              </p:custDataLst>
            </p:nvPr>
          </p:nvCxnSpPr>
          <p:spPr>
            <a:xfrm>
              <a:off x="7342927" y="4395848"/>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PA_淘宝网chenying0907出品 10"/>
            <p:cNvSpPr/>
            <p:nvPr>
              <p:custDataLst>
                <p:tags r:id="rId5"/>
              </p:custDataLst>
            </p:nvPr>
          </p:nvSpPr>
          <p:spPr>
            <a:xfrm>
              <a:off x="7777341" y="2468993"/>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淘宝网chenying0907出品 11"/>
            <p:cNvSpPr/>
            <p:nvPr>
              <p:custDataLst>
                <p:tags r:id="rId6"/>
              </p:custDataLst>
            </p:nvPr>
          </p:nvSpPr>
          <p:spPr>
            <a:xfrm>
              <a:off x="8190700" y="2468993"/>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淘宝网chenying0907出品 12"/>
            <p:cNvSpPr/>
            <p:nvPr>
              <p:custDataLst>
                <p:tags r:id="rId7"/>
              </p:custDataLst>
            </p:nvPr>
          </p:nvSpPr>
          <p:spPr>
            <a:xfrm>
              <a:off x="8596784" y="2504993"/>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3"/>
            <p:cNvSpPr/>
            <p:nvPr>
              <p:custDataLst>
                <p:tags r:id="rId8"/>
              </p:custDataLst>
            </p:nvPr>
          </p:nvSpPr>
          <p:spPr>
            <a:xfrm>
              <a:off x="9022453" y="2540993"/>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4"/>
            <p:cNvSpPr/>
            <p:nvPr>
              <p:custDataLst>
                <p:tags r:id="rId9"/>
              </p:custDataLst>
            </p:nvPr>
          </p:nvSpPr>
          <p:spPr>
            <a:xfrm>
              <a:off x="9445046" y="2576993"/>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5"/>
            <p:cNvSpPr/>
            <p:nvPr>
              <p:custDataLst>
                <p:tags r:id="rId10"/>
              </p:custDataLst>
            </p:nvPr>
          </p:nvSpPr>
          <p:spPr>
            <a:xfrm rot="20959521">
              <a:off x="9988242" y="262814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6"/>
            <p:cNvSpPr/>
            <p:nvPr>
              <p:custDataLst>
                <p:tags r:id="rId11"/>
              </p:custDataLst>
            </p:nvPr>
          </p:nvSpPr>
          <p:spPr>
            <a:xfrm rot="19779136">
              <a:off x="10668800" y="2669745"/>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531745" y="715151"/>
            <a:ext cx="9517011" cy="24624"/>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淘宝网chenying0907出品 6"/>
          <p:cNvSpPr txBox="1"/>
          <p:nvPr/>
        </p:nvSpPr>
        <p:spPr>
          <a:xfrm>
            <a:off x="2532020" y="191931"/>
            <a:ext cx="2780907"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基本框架</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584703" y="2308249"/>
            <a:ext cx="9496186" cy="5015786"/>
            <a:chOff x="584703" y="2308249"/>
            <a:chExt cx="9496186" cy="5015786"/>
          </a:xfrm>
        </p:grpSpPr>
        <p:sp>
          <p:nvSpPr>
            <p:cNvPr id="22" name="流程图: 过程 21"/>
            <p:cNvSpPr/>
            <p:nvPr/>
          </p:nvSpPr>
          <p:spPr>
            <a:xfrm>
              <a:off x="8886199" y="5926152"/>
              <a:ext cx="1194690" cy="5609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采样概率模型</a:t>
              </a:r>
              <a:endParaRPr lang="zh-CN" altLang="en-US" dirty="0"/>
            </a:p>
          </p:txBody>
        </p:sp>
        <p:sp>
          <p:nvSpPr>
            <p:cNvPr id="30" name="箭头: 手杖形 29"/>
            <p:cNvSpPr/>
            <p:nvPr/>
          </p:nvSpPr>
          <p:spPr>
            <a:xfrm rot="16200000">
              <a:off x="6317091" y="3852480"/>
              <a:ext cx="4096451" cy="100799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39" name="文本框 38"/>
                <p:cNvSpPr txBox="1"/>
                <p:nvPr/>
              </p:nvSpPr>
              <p:spPr>
                <a:xfrm>
                  <a:off x="584703" y="5569709"/>
                  <a:ext cx="5310316" cy="1754326"/>
                </a:xfrm>
                <a:prstGeom prst="rect">
                  <a:avLst/>
                </a:prstGeom>
                <a:noFill/>
              </p:spPr>
              <p:txBody>
                <a:bodyPr wrap="square" rtlCol="0">
                  <a:spAutoFit/>
                </a:bodyPr>
                <a:lstStyle/>
                <a:p>
                  <a:pPr marL="342900" indent="-342900">
                    <a:buFont typeface="+mj-lt"/>
                    <a:buAutoNum type="arabicPeriod" startAt="5"/>
                  </a:pPr>
                  <a:r>
                    <a:rPr lang="zh-CN" altLang="en-US" dirty="0">
                      <a:solidFill>
                        <a:schemeClr val="tx2"/>
                      </a:solidFill>
                      <a:latin typeface="+mn-ea"/>
                    </a:rPr>
                    <a:t>采样</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i</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1</m:t>
                          </m:r>
                        </m:sub>
                      </m:sSub>
                    </m:oMath>
                  </a14:m>
                  <a:r>
                    <a:rPr lang="en-US" altLang="zh-CN" dirty="0">
                      <a:solidFill>
                        <a:schemeClr val="tx2"/>
                      </a:solidFill>
                      <a:latin typeface="+mn-ea"/>
                    </a:rPr>
                    <a:t>(x)</a:t>
                  </a:r>
                  <a:r>
                    <a:rPr lang="zh-CN" altLang="en-US" dirty="0">
                      <a:solidFill>
                        <a:schemeClr val="tx2"/>
                      </a:solidFill>
                      <a:latin typeface="+mn-ea"/>
                    </a:rPr>
                    <a:t>产生下一代种群</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𝐷</m:t>
                          </m:r>
                        </m:e>
                        <m:sub>
                          <m:r>
                            <a:rPr lang="en-US" altLang="zh-CN" b="0" i="1" smtClean="0">
                              <a:solidFill>
                                <a:schemeClr val="tx2"/>
                              </a:solidFill>
                              <a:latin typeface="Cambria Math" panose="02040503050406030204" pitchFamily="18" charset="0"/>
                            </a:rPr>
                            <m:t>𝑖</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1</m:t>
                          </m:r>
                        </m:sub>
                      </m:sSub>
                      <m:r>
                        <a:rPr lang="en-US" altLang="zh-CN" b="0" i="0" smtClean="0">
                          <a:solidFill>
                            <a:schemeClr val="tx2"/>
                          </a:solidFill>
                          <a:latin typeface="Cambria Math" panose="02040503050406030204" pitchFamily="18" charset="0"/>
                        </a:rPr>
                        <m:t>,</m:t>
                      </m:r>
                      <m:r>
                        <m:rPr>
                          <m:sty m:val="p"/>
                        </m:rPr>
                        <a:rPr lang="en-US" altLang="zh-CN" b="0" i="0" smtClean="0">
                          <a:solidFill>
                            <a:schemeClr val="tx2"/>
                          </a:solidFill>
                          <a:latin typeface="Cambria Math" panose="02040503050406030204" pitchFamily="18" charset="0"/>
                        </a:rPr>
                        <m:t>i</m:t>
                      </m:r>
                      <m:r>
                        <a:rPr lang="en-US" altLang="zh-CN" b="0" i="0" smtClean="0">
                          <a:solidFill>
                            <a:schemeClr val="tx2"/>
                          </a:solidFill>
                          <a:latin typeface="Cambria Math" panose="02040503050406030204" pitchFamily="18" charset="0"/>
                        </a:rPr>
                        <m:t>=</m:t>
                      </m:r>
                      <m:r>
                        <m:rPr>
                          <m:sty m:val="p"/>
                        </m:rPr>
                        <a:rPr lang="en-US" altLang="zh-CN" b="0" i="0" smtClean="0">
                          <a:solidFill>
                            <a:schemeClr val="tx2"/>
                          </a:solidFill>
                          <a:latin typeface="Cambria Math" panose="02040503050406030204" pitchFamily="18" charset="0"/>
                        </a:rPr>
                        <m:t>i</m:t>
                      </m:r>
                      <m:r>
                        <a:rPr lang="en-US" altLang="zh-CN" b="0" i="0" smtClean="0">
                          <a:solidFill>
                            <a:schemeClr val="tx2"/>
                          </a:solidFill>
                          <a:latin typeface="Cambria Math" panose="02040503050406030204" pitchFamily="18" charset="0"/>
                        </a:rPr>
                        <m:t>+</m:t>
                      </m:r>
                      <m:r>
                        <a:rPr lang="en-US" altLang="zh-CN" b="0" i="0" smtClean="0">
                          <a:solidFill>
                            <a:schemeClr val="tx2"/>
                          </a:solidFill>
                          <a:latin typeface="Cambria Math" panose="02040503050406030204" pitchFamily="18" charset="0"/>
                        </a:rPr>
                        <m:t>1</m:t>
                      </m:r>
                    </m:oMath>
                  </a14:m>
                  <a:r>
                    <a:rPr lang="zh-CN" altLang="en-US" dirty="0">
                      <a:solidFill>
                        <a:schemeClr val="tx2"/>
                      </a:solidFill>
                      <a:latin typeface="+mn-ea"/>
                    </a:rPr>
                    <a:t>返回</a:t>
                  </a:r>
                  <a:r>
                    <a:rPr lang="en-US" altLang="zh-CN" dirty="0">
                      <a:solidFill>
                        <a:schemeClr val="tx2"/>
                      </a:solidFill>
                      <a:latin typeface="+mn-ea"/>
                    </a:rPr>
                    <a:t>(2)</a:t>
                  </a:r>
                  <a:r>
                    <a:rPr lang="zh-CN" altLang="en-US" dirty="0">
                      <a:latin typeface="+mn-ea"/>
                    </a:rPr>
                    <a:t>。</a:t>
                  </a:r>
                  <a:endParaRPr lang="zh-CN" altLang="en-US" dirty="0">
                    <a:latin typeface="+mn-ea"/>
                  </a:endParaRPr>
                </a:p>
                <a:p>
                  <a:endParaRPr lang="en-US" altLang="zh-CN" dirty="0">
                    <a:solidFill>
                      <a:schemeClr val="tx2"/>
                    </a:solidFill>
                  </a:endParaRPr>
                </a:p>
                <a:p>
                  <a:endParaRPr lang="en-US" altLang="zh-CN" dirty="0">
                    <a:solidFill>
                      <a:schemeClr val="tx2"/>
                    </a:solidFill>
                  </a:endParaRPr>
                </a:p>
                <a:p>
                  <a:endParaRPr lang="en-US" altLang="zh-CN" dirty="0">
                    <a:solidFill>
                      <a:schemeClr val="tx2"/>
                    </a:solidFill>
                  </a:endParaRPr>
                </a:p>
                <a:p>
                  <a:endParaRPr lang="en-US" altLang="zh-CN" dirty="0">
                    <a:solidFill>
                      <a:schemeClr val="tx2"/>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584703" y="5569709"/>
                  <a:ext cx="5310316" cy="1754326"/>
                </a:xfrm>
                <a:prstGeom prst="rect">
                  <a:avLst/>
                </a:prstGeom>
                <a:blipFill rotWithShape="1">
                  <a:blip r:embed="rId2"/>
                </a:blipFill>
              </p:spPr>
              <p:txBody>
                <a:bodyPr/>
                <a:lstStyle/>
                <a:p>
                  <a:r>
                    <a:rPr lang="zh-CN" altLang="en-US">
                      <a:noFill/>
                    </a:rPr>
                    <a:t> </a:t>
                  </a:r>
                </a:p>
              </p:txBody>
            </p:sp>
          </mc:Fallback>
        </mc:AlternateContent>
      </p:grpSp>
      <p:grpSp>
        <p:nvGrpSpPr>
          <p:cNvPr id="7" name="组合 6"/>
          <p:cNvGrpSpPr/>
          <p:nvPr/>
        </p:nvGrpSpPr>
        <p:grpSpPr>
          <a:xfrm>
            <a:off x="587776" y="1428035"/>
            <a:ext cx="9503423" cy="2022157"/>
            <a:chOff x="577466" y="1481247"/>
            <a:chExt cx="9503423" cy="2022157"/>
          </a:xfrm>
        </p:grpSpPr>
        <p:sp>
          <p:nvSpPr>
            <p:cNvPr id="24" name="箭头: 下 23"/>
            <p:cNvSpPr/>
            <p:nvPr/>
          </p:nvSpPr>
          <p:spPr>
            <a:xfrm>
              <a:off x="9419016" y="2015618"/>
              <a:ext cx="149676" cy="2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77466" y="1481247"/>
              <a:ext cx="9503423" cy="2022157"/>
              <a:chOff x="577466" y="1481247"/>
              <a:chExt cx="9503423" cy="2022157"/>
            </a:xfrm>
          </p:grpSpPr>
          <p:sp>
            <p:nvSpPr>
              <p:cNvPr id="35" name="流程图: 过程 34"/>
              <p:cNvSpPr/>
              <p:nvPr/>
            </p:nvSpPr>
            <p:spPr>
              <a:xfrm>
                <a:off x="8869312" y="1481247"/>
                <a:ext cx="1211577" cy="5456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初始化</a:t>
                </a:r>
                <a:endParaRPr lang="zh-CN" altLang="en-US" dirty="0"/>
              </a:p>
            </p:txBody>
          </p:sp>
          <p:sp>
            <p:nvSpPr>
              <p:cNvPr id="3" name="文本框 2"/>
              <p:cNvSpPr txBox="1"/>
              <p:nvPr/>
            </p:nvSpPr>
            <p:spPr>
              <a:xfrm>
                <a:off x="577466" y="2857073"/>
                <a:ext cx="5853953" cy="646331"/>
              </a:xfrm>
              <a:prstGeom prst="rect">
                <a:avLst/>
              </a:prstGeom>
              <a:noFill/>
            </p:spPr>
            <p:txBody>
              <a:bodyPr wrap="square" rtlCol="0">
                <a:spAutoFit/>
              </a:bodyPr>
              <a:lstStyle/>
              <a:p>
                <a:pPr marL="342900" indent="-342900">
                  <a:buFont typeface="+mj-lt"/>
                  <a:buAutoNum type="arabicPeriod"/>
                </a:pPr>
                <a:r>
                  <a:rPr lang="zh-CN" altLang="en-US" dirty="0">
                    <a:solidFill>
                      <a:schemeClr val="tx2"/>
                    </a:solidFill>
                  </a:rPr>
                  <a:t>随机产生由</a:t>
                </a:r>
                <a:r>
                  <a:rPr lang="en-US" altLang="zh-CN" dirty="0">
                    <a:solidFill>
                      <a:schemeClr val="tx2"/>
                    </a:solidFill>
                  </a:rPr>
                  <a:t>M</a:t>
                </a:r>
                <a:r>
                  <a:rPr lang="zh-CN" altLang="en-US" dirty="0">
                    <a:solidFill>
                      <a:schemeClr val="tx2"/>
                    </a:solidFill>
                  </a:rPr>
                  <a:t>个个体构成的初始种群</a:t>
                </a:r>
                <a:r>
                  <a:rPr lang="en-US" altLang="zh-CN" dirty="0">
                    <a:solidFill>
                      <a:schemeClr val="tx2"/>
                    </a:solidFill>
                  </a:rPr>
                  <a:t>D</a:t>
                </a:r>
                <a:r>
                  <a:rPr lang="zh-CN" altLang="en-US" dirty="0">
                    <a:solidFill>
                      <a:schemeClr val="tx2"/>
                    </a:solidFill>
                  </a:rPr>
                  <a:t>；</a:t>
                </a:r>
                <a:endParaRPr lang="en-US" altLang="zh-CN" dirty="0">
                  <a:solidFill>
                    <a:schemeClr val="tx2"/>
                  </a:solidFill>
                </a:endParaRPr>
              </a:p>
              <a:p>
                <a:endParaRPr lang="zh-CN" altLang="en-US" dirty="0"/>
              </a:p>
            </p:txBody>
          </p:sp>
        </p:grpSp>
      </p:grpSp>
      <p:grpSp>
        <p:nvGrpSpPr>
          <p:cNvPr id="57" name="组合 56"/>
          <p:cNvGrpSpPr/>
          <p:nvPr/>
        </p:nvGrpSpPr>
        <p:grpSpPr>
          <a:xfrm>
            <a:off x="598520" y="2240166"/>
            <a:ext cx="11350430" cy="2336158"/>
            <a:chOff x="598520" y="2240166"/>
            <a:chExt cx="11350430" cy="2336158"/>
          </a:xfrm>
        </p:grpSpPr>
        <p:sp>
          <p:nvSpPr>
            <p:cNvPr id="23" name="流程图: 过程 22"/>
            <p:cNvSpPr/>
            <p:nvPr/>
          </p:nvSpPr>
          <p:spPr>
            <a:xfrm>
              <a:off x="10885882" y="3298918"/>
              <a:ext cx="1063068" cy="5048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输出结果</a:t>
              </a:r>
              <a:endParaRPr lang="zh-CN" altLang="en-US" dirty="0"/>
            </a:p>
          </p:txBody>
        </p:sp>
        <p:sp>
          <p:nvSpPr>
            <p:cNvPr id="18" name="矩形 17"/>
            <p:cNvSpPr/>
            <p:nvPr/>
          </p:nvSpPr>
          <p:spPr>
            <a:xfrm>
              <a:off x="8886198" y="2240166"/>
              <a:ext cx="1194691" cy="545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适应度评价</a:t>
              </a:r>
              <a:endParaRPr lang="zh-CN" altLang="en-US" dirty="0"/>
            </a:p>
          </p:txBody>
        </p:sp>
        <p:sp>
          <p:nvSpPr>
            <p:cNvPr id="19" name="流程图: 决策 18"/>
            <p:cNvSpPr/>
            <p:nvPr/>
          </p:nvSpPr>
          <p:spPr>
            <a:xfrm>
              <a:off x="8466518" y="3021133"/>
              <a:ext cx="2054672" cy="10079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满足条件？</a:t>
              </a:r>
              <a:endParaRPr lang="zh-CN" altLang="en-US" dirty="0"/>
            </a:p>
          </p:txBody>
        </p:sp>
        <p:sp>
          <p:nvSpPr>
            <p:cNvPr id="25" name="箭头: 下 24"/>
            <p:cNvSpPr/>
            <p:nvPr/>
          </p:nvSpPr>
          <p:spPr>
            <a:xfrm>
              <a:off x="9419016" y="2773232"/>
              <a:ext cx="149676" cy="2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p:cNvSpPr/>
            <p:nvPr/>
          </p:nvSpPr>
          <p:spPr>
            <a:xfrm>
              <a:off x="9419016" y="4046981"/>
              <a:ext cx="149676" cy="2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p:cNvSpPr/>
            <p:nvPr/>
          </p:nvSpPr>
          <p:spPr>
            <a:xfrm>
              <a:off x="10579961" y="3490639"/>
              <a:ext cx="266702" cy="131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0521190" y="3210475"/>
              <a:ext cx="266702" cy="369332"/>
            </a:xfrm>
            <a:prstGeom prst="rect">
              <a:avLst/>
            </a:prstGeom>
            <a:noFill/>
          </p:spPr>
          <p:txBody>
            <a:bodyPr wrap="square" rtlCol="0">
              <a:spAutoFit/>
            </a:bodyPr>
            <a:lstStyle/>
            <a:p>
              <a:r>
                <a:rPr lang="en-US" altLang="zh-CN" dirty="0"/>
                <a:t>Y</a:t>
              </a:r>
              <a:endParaRPr lang="zh-CN" altLang="en-US" dirty="0"/>
            </a:p>
          </p:txBody>
        </p:sp>
        <p:sp>
          <p:nvSpPr>
            <p:cNvPr id="33" name="文本框 32"/>
            <p:cNvSpPr txBox="1"/>
            <p:nvPr/>
          </p:nvSpPr>
          <p:spPr>
            <a:xfrm>
              <a:off x="9747143" y="3929993"/>
              <a:ext cx="333746" cy="646331"/>
            </a:xfrm>
            <a:prstGeom prst="rect">
              <a:avLst/>
            </a:prstGeom>
            <a:noFill/>
          </p:spPr>
          <p:txBody>
            <a:bodyPr wrap="none" rtlCol="0">
              <a:spAutoFit/>
            </a:bodyPr>
            <a:lstStyle/>
            <a:p>
              <a:r>
                <a:rPr lang="en-US" altLang="zh-CN" dirty="0"/>
                <a:t>N</a:t>
              </a:r>
              <a:endParaRPr lang="en-US" altLang="zh-CN" dirty="0"/>
            </a:p>
            <a:p>
              <a:endParaRPr lang="zh-CN" altLang="en-US" dirty="0"/>
            </a:p>
          </p:txBody>
        </p:sp>
        <p:sp>
          <p:nvSpPr>
            <p:cNvPr id="40" name="文本框 39"/>
            <p:cNvSpPr txBox="1"/>
            <p:nvPr/>
          </p:nvSpPr>
          <p:spPr>
            <a:xfrm>
              <a:off x="598520" y="3343621"/>
              <a:ext cx="5276542" cy="920235"/>
            </a:xfrm>
            <a:prstGeom prst="rect">
              <a:avLst/>
            </a:prstGeom>
            <a:noFill/>
          </p:spPr>
          <p:txBody>
            <a:bodyPr wrap="square" rtlCol="0">
              <a:spAutoFit/>
            </a:bodyPr>
            <a:lstStyle/>
            <a:p>
              <a:pPr marL="342900" indent="-342900">
                <a:buFont typeface="+mj-lt"/>
                <a:buAutoNum type="arabicPeriod" startAt="2"/>
              </a:pPr>
              <a:r>
                <a:rPr lang="zh-CN" altLang="en-US" dirty="0">
                  <a:solidFill>
                    <a:schemeClr val="tx2"/>
                  </a:solidFill>
                </a:rPr>
                <a:t>在第</a:t>
              </a:r>
              <a:r>
                <a:rPr lang="en-US" altLang="zh-CN" dirty="0">
                  <a:solidFill>
                    <a:schemeClr val="tx2"/>
                  </a:solidFill>
                </a:rPr>
                <a:t>l</a:t>
              </a:r>
              <a:r>
                <a:rPr lang="zh-CN" altLang="en-US" dirty="0">
                  <a:solidFill>
                    <a:schemeClr val="tx2"/>
                  </a:solidFill>
                </a:rPr>
                <a:t>代</a:t>
              </a:r>
              <a:r>
                <a:rPr lang="en-US" altLang="zh-CN" dirty="0">
                  <a:solidFill>
                    <a:schemeClr val="tx2"/>
                  </a:solidFill>
                </a:rPr>
                <a:t>,</a:t>
              </a:r>
              <a:r>
                <a:rPr lang="zh-CN" altLang="en-US" dirty="0">
                  <a:solidFill>
                    <a:schemeClr val="tx2"/>
                  </a:solidFill>
                </a:rPr>
                <a:t>计算种群</a:t>
              </a:r>
              <a:r>
                <a:rPr lang="en-US" altLang="zh-CN" dirty="0">
                  <a:solidFill>
                    <a:schemeClr val="tx2"/>
                  </a:solidFill>
                </a:rPr>
                <a:t>D;</a:t>
              </a:r>
              <a:r>
                <a:rPr lang="zh-CN" altLang="en-US" dirty="0">
                  <a:solidFill>
                    <a:schemeClr val="tx2"/>
                  </a:solidFill>
                </a:rPr>
                <a:t>中</a:t>
              </a:r>
              <a:r>
                <a:rPr lang="en-US" altLang="zh-CN" dirty="0">
                  <a:solidFill>
                    <a:schemeClr val="tx2"/>
                  </a:solidFill>
                </a:rPr>
                <a:t>M</a:t>
              </a:r>
              <a:r>
                <a:rPr lang="zh-CN" altLang="en-US" dirty="0">
                  <a:solidFill>
                    <a:schemeClr val="tx2"/>
                  </a:solidFill>
                </a:rPr>
                <a:t>个个体的适应度</a:t>
              </a:r>
              <a:r>
                <a:rPr lang="en-US" altLang="zh-CN" dirty="0">
                  <a:solidFill>
                    <a:schemeClr val="tx2"/>
                  </a:solidFill>
                </a:rPr>
                <a:t>﹐</a:t>
              </a:r>
              <a:r>
                <a:rPr lang="zh-CN" altLang="en-US" dirty="0">
                  <a:solidFill>
                    <a:schemeClr val="tx2"/>
                  </a:solidFill>
                </a:rPr>
                <a:t>如果满足停止条件，算法结束</a:t>
              </a:r>
              <a:r>
                <a:rPr lang="en-US" altLang="zh-CN" dirty="0">
                  <a:solidFill>
                    <a:schemeClr val="tx2"/>
                  </a:solidFill>
                </a:rPr>
                <a:t>,</a:t>
              </a:r>
              <a:r>
                <a:rPr lang="zh-CN" altLang="en-US" dirty="0">
                  <a:solidFill>
                    <a:schemeClr val="tx2"/>
                  </a:solidFill>
                </a:rPr>
                <a:t>否则继续进行；</a:t>
              </a:r>
              <a:endParaRPr lang="en-US" altLang="zh-CN" dirty="0">
                <a:solidFill>
                  <a:schemeClr val="tx2"/>
                </a:solidFill>
              </a:endParaRPr>
            </a:p>
            <a:p>
              <a:endParaRPr lang="zh-CN" altLang="en-US" dirty="0"/>
            </a:p>
          </p:txBody>
        </p:sp>
      </p:grpSp>
      <p:grpSp>
        <p:nvGrpSpPr>
          <p:cNvPr id="58" name="组合 57"/>
          <p:cNvGrpSpPr/>
          <p:nvPr/>
        </p:nvGrpSpPr>
        <p:grpSpPr>
          <a:xfrm>
            <a:off x="577466" y="4220506"/>
            <a:ext cx="9486536" cy="923330"/>
            <a:chOff x="577466" y="4220506"/>
            <a:chExt cx="9486536" cy="923330"/>
          </a:xfrm>
        </p:grpSpPr>
        <p:sp>
          <p:nvSpPr>
            <p:cNvPr id="20" name="流程图: 过程 19"/>
            <p:cNvSpPr/>
            <p:nvPr/>
          </p:nvSpPr>
          <p:spPr>
            <a:xfrm>
              <a:off x="8869312" y="4281467"/>
              <a:ext cx="1194690" cy="5609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a:t>
              </a:r>
              <a:endParaRPr lang="zh-CN" altLang="en-US" dirty="0"/>
            </a:p>
          </p:txBody>
        </p:sp>
        <p:sp>
          <p:nvSpPr>
            <p:cNvPr id="27" name="箭头: 下 26"/>
            <p:cNvSpPr/>
            <p:nvPr/>
          </p:nvSpPr>
          <p:spPr>
            <a:xfrm>
              <a:off x="9436704" y="4849509"/>
              <a:ext cx="149676" cy="2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2" name="文本框 41"/>
                <p:cNvSpPr txBox="1"/>
                <p:nvPr/>
              </p:nvSpPr>
              <p:spPr>
                <a:xfrm>
                  <a:off x="577466" y="4220506"/>
                  <a:ext cx="5318651" cy="923330"/>
                </a:xfrm>
                <a:prstGeom prst="rect">
                  <a:avLst/>
                </a:prstGeom>
                <a:noFill/>
              </p:spPr>
              <p:txBody>
                <a:bodyPr wrap="square" rtlCol="0">
                  <a:spAutoFit/>
                </a:bodyPr>
                <a:lstStyle/>
                <a:p>
                  <a:pPr marL="342900" indent="-342900">
                    <a:buFont typeface="+mj-lt"/>
                    <a:buAutoNum type="arabicPeriod" startAt="3"/>
                  </a:pPr>
                  <a:r>
                    <a:rPr lang="zh-CN" altLang="en-US" dirty="0">
                      <a:solidFill>
                        <a:schemeClr val="tx2"/>
                      </a:solidFill>
                    </a:rPr>
                    <a:t>从种群</a:t>
                  </a:r>
                  <a:r>
                    <a:rPr lang="en-US" altLang="zh-CN" dirty="0">
                      <a:solidFill>
                        <a:schemeClr val="tx2"/>
                      </a:solidFill>
                    </a:rPr>
                    <a:t>D,</a:t>
                  </a:r>
                  <a:r>
                    <a:rPr lang="zh-CN" altLang="en-US" dirty="0">
                      <a:solidFill>
                        <a:schemeClr val="tx2"/>
                      </a:solidFill>
                    </a:rPr>
                    <a:t>中选择</a:t>
                  </a:r>
                  <a:r>
                    <a:rPr lang="en-US" altLang="zh-CN" dirty="0">
                      <a:solidFill>
                        <a:schemeClr val="tx2"/>
                      </a:solidFill>
                    </a:rPr>
                    <a:t>N(NM)</a:t>
                  </a:r>
                  <a:r>
                    <a:rPr lang="zh-CN" altLang="en-US" dirty="0">
                      <a:solidFill>
                        <a:schemeClr val="tx2"/>
                      </a:solidFill>
                    </a:rPr>
                    <a:t>个优良个体构成优良解集</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𝐷</m:t>
                          </m:r>
                        </m:e>
                        <m:sub>
                          <m:r>
                            <a:rPr lang="en-US" altLang="zh-CN" b="0" i="1" smtClean="0">
                              <a:solidFill>
                                <a:schemeClr val="tx2"/>
                              </a:solidFill>
                              <a:latin typeface="Cambria Math" panose="02040503050406030204" pitchFamily="18" charset="0"/>
                            </a:rPr>
                            <m:t>𝑖</m:t>
                          </m:r>
                        </m:sub>
                      </m:sSub>
                    </m:oMath>
                  </a14:m>
                  <a:r>
                    <a:rPr lang="en-US" altLang="zh-CN" dirty="0">
                      <a:solidFill>
                        <a:schemeClr val="tx2"/>
                      </a:solidFill>
                    </a:rPr>
                    <a:t>;</a:t>
                  </a:r>
                  <a:endParaRPr lang="en-US" altLang="zh-CN" dirty="0">
                    <a:solidFill>
                      <a:schemeClr val="tx2"/>
                    </a:solidFill>
                  </a:endParaRPr>
                </a:p>
                <a:p>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577466" y="4220506"/>
                  <a:ext cx="5318651" cy="923330"/>
                </a:xfrm>
                <a:prstGeom prst="rect">
                  <a:avLst/>
                </a:prstGeom>
                <a:blipFill rotWithShape="1">
                  <a:blip r:embed="rId3"/>
                </a:blipFill>
              </p:spPr>
              <p:txBody>
                <a:bodyPr/>
                <a:lstStyle/>
                <a:p>
                  <a:r>
                    <a:rPr lang="zh-CN" altLang="en-US">
                      <a:noFill/>
                    </a:rPr>
                    <a:t> </a:t>
                  </a:r>
                </a:p>
              </p:txBody>
            </p:sp>
          </mc:Fallback>
        </mc:AlternateContent>
      </p:grpSp>
      <p:grpSp>
        <p:nvGrpSpPr>
          <p:cNvPr id="46" name="组合 45"/>
          <p:cNvGrpSpPr/>
          <p:nvPr/>
        </p:nvGrpSpPr>
        <p:grpSpPr>
          <a:xfrm>
            <a:off x="583359" y="4879599"/>
            <a:ext cx="9507840" cy="1024813"/>
            <a:chOff x="1006331" y="6045383"/>
            <a:chExt cx="9507840" cy="1024813"/>
          </a:xfrm>
        </p:grpSpPr>
        <p:sp>
          <p:nvSpPr>
            <p:cNvPr id="21" name="流程图: 过程 20"/>
            <p:cNvSpPr/>
            <p:nvPr/>
          </p:nvSpPr>
          <p:spPr>
            <a:xfrm>
              <a:off x="9319481" y="6245679"/>
              <a:ext cx="1194690" cy="5609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构建概率模型</a:t>
              </a:r>
              <a:endParaRPr lang="zh-CN" altLang="en-US" dirty="0"/>
            </a:p>
          </p:txBody>
        </p:sp>
        <p:sp>
          <p:nvSpPr>
            <p:cNvPr id="28" name="箭头: 下 27"/>
            <p:cNvSpPr/>
            <p:nvPr/>
          </p:nvSpPr>
          <p:spPr>
            <a:xfrm>
              <a:off x="9847996" y="6835710"/>
              <a:ext cx="149676" cy="2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5" name="文本框 44"/>
                <p:cNvSpPr txBox="1"/>
                <p:nvPr/>
              </p:nvSpPr>
              <p:spPr>
                <a:xfrm>
                  <a:off x="1006331" y="6045383"/>
                  <a:ext cx="4930588" cy="923330"/>
                </a:xfrm>
                <a:prstGeom prst="rect">
                  <a:avLst/>
                </a:prstGeom>
                <a:noFill/>
              </p:spPr>
              <p:txBody>
                <a:bodyPr wrap="square" rtlCol="0">
                  <a:spAutoFit/>
                </a:bodyPr>
                <a:lstStyle/>
                <a:p>
                  <a:pPr marL="342900" indent="-342900">
                    <a:buFont typeface="+mj-lt"/>
                    <a:buAutoNum type="arabicPeriod" startAt="4"/>
                  </a:pPr>
                  <a:r>
                    <a:rPr lang="zh-CN" altLang="en-US" dirty="0">
                      <a:solidFill>
                        <a:schemeClr val="tx2"/>
                      </a:solidFill>
                      <a:latin typeface="+mn-ea"/>
                    </a:rPr>
                    <a:t>由</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𝐷</m:t>
                          </m:r>
                        </m:e>
                        <m:sub>
                          <m:r>
                            <a:rPr lang="en-US" altLang="zh-CN" i="1">
                              <a:solidFill>
                                <a:schemeClr val="tx2"/>
                              </a:solidFill>
                              <a:latin typeface="Cambria Math" panose="02040503050406030204" pitchFamily="18" charset="0"/>
                            </a:rPr>
                            <m:t>𝑖</m:t>
                          </m:r>
                        </m:sub>
                      </m:sSub>
                    </m:oMath>
                  </a14:m>
                  <a:r>
                    <a:rPr lang="zh-CN" altLang="en-US" dirty="0">
                      <a:solidFill>
                        <a:schemeClr val="tx2"/>
                      </a:solidFill>
                      <a:latin typeface="+mn-ea"/>
                    </a:rPr>
                    <a:t>构建概率图模型</a:t>
                  </a:r>
                  <a:r>
                    <a:rPr lang="en-US" altLang="zh-CN" dirty="0">
                      <a:solidFill>
                        <a:schemeClr val="tx2"/>
                      </a:solidFill>
                      <a:latin typeface="+mn-ea"/>
                    </a:rPr>
                    <a:t>,</a:t>
                  </a:r>
                  <a:r>
                    <a:rPr lang="zh-CN" altLang="en-US" dirty="0">
                      <a:solidFill>
                        <a:schemeClr val="tx2"/>
                      </a:solidFill>
                      <a:latin typeface="+mn-ea"/>
                    </a:rPr>
                    <a:t>估计联合概率分布</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i</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1</m:t>
                          </m:r>
                        </m:sub>
                      </m:sSub>
                    </m:oMath>
                  </a14:m>
                  <a:r>
                    <a:rPr lang="en-US" altLang="zh-CN" dirty="0">
                      <a:solidFill>
                        <a:schemeClr val="tx2"/>
                      </a:solidFill>
                      <a:latin typeface="+mn-ea"/>
                    </a:rPr>
                    <a:t>(x);</a:t>
                  </a:r>
                  <a:endParaRPr lang="en-US" altLang="zh-CN" dirty="0">
                    <a:solidFill>
                      <a:schemeClr val="tx2"/>
                    </a:solidFill>
                    <a:latin typeface="+mn-ea"/>
                  </a:endParaRPr>
                </a:p>
                <a:p>
                  <a:endParaRPr lang="zh-CN" altLang="en-US" dirty="0"/>
                </a:p>
              </p:txBody>
            </p:sp>
          </mc:Choice>
          <mc:Fallback>
            <p:sp>
              <p:nvSpPr>
                <p:cNvPr id="45" name="文本框 44"/>
                <p:cNvSpPr txBox="1">
                  <a:spLocks noRot="1" noChangeAspect="1" noMove="1" noResize="1" noEditPoints="1" noAdjustHandles="1" noChangeArrowheads="1" noChangeShapeType="1" noTextEdit="1"/>
                </p:cNvSpPr>
                <p:nvPr/>
              </p:nvSpPr>
              <p:spPr>
                <a:xfrm>
                  <a:off x="1006331" y="6045383"/>
                  <a:ext cx="4930588" cy="923330"/>
                </a:xfrm>
                <a:prstGeom prst="rect">
                  <a:avLst/>
                </a:prstGeom>
                <a:blipFill rotWithShape="1">
                  <a:blip r:embed="rId4"/>
                </a:blipFill>
              </p:spPr>
              <p:txBody>
                <a:bodyPr/>
                <a:lstStyle/>
                <a:p>
                  <a:r>
                    <a:rPr lang="zh-CN" altLang="en-US">
                      <a:noFill/>
                    </a:rPr>
                    <a:t> </a:t>
                  </a:r>
                </a:p>
              </p:txBody>
            </p:sp>
          </mc:Fallback>
        </mc:AlternateContent>
      </p:grpSp>
      <p:sp>
        <p:nvSpPr>
          <p:cNvPr id="59" name="文本框 58"/>
          <p:cNvSpPr txBox="1"/>
          <p:nvPr/>
        </p:nvSpPr>
        <p:spPr>
          <a:xfrm>
            <a:off x="577466" y="1266280"/>
            <a:ext cx="7185865" cy="1477328"/>
          </a:xfrm>
          <a:prstGeom prst="rect">
            <a:avLst/>
          </a:prstGeom>
          <a:noFill/>
        </p:spPr>
        <p:txBody>
          <a:bodyPr wrap="square" rtlCol="0">
            <a:spAutoFit/>
          </a:bodyPr>
          <a:lstStyle/>
          <a:p>
            <a:r>
              <a:rPr lang="en-US" altLang="zh-CN" dirty="0">
                <a:solidFill>
                  <a:schemeClr val="tx2"/>
                </a:solidFill>
                <a:latin typeface="+mn-ea"/>
              </a:rPr>
              <a:t>    </a:t>
            </a:r>
            <a:r>
              <a:rPr lang="zh-CN" altLang="en-US" dirty="0">
                <a:solidFill>
                  <a:schemeClr val="tx2"/>
                </a:solidFill>
                <a:latin typeface="+mn-ea"/>
              </a:rPr>
              <a:t>右图为分布概率模型的基本流程图。分布估计算法利用概率模型来表示解变量之间的连锁关系，因此分布估计算法的关键就在于构建概率模型和采样概率模型。</a:t>
            </a:r>
            <a:endParaRPr lang="en-US" altLang="zh-CN" dirty="0">
              <a:solidFill>
                <a:schemeClr val="tx2"/>
              </a:solidFill>
              <a:latin typeface="+mn-ea"/>
            </a:endParaRPr>
          </a:p>
          <a:p>
            <a:r>
              <a:rPr lang="zh-CN" altLang="en-US" dirty="0">
                <a:solidFill>
                  <a:schemeClr val="tx2"/>
                </a:solidFill>
                <a:latin typeface="+mn-ea"/>
              </a:rPr>
              <a:t>    其中构建概率模型表示每次迭代进化时各变量之间的相互关系。采样概率模型用于在该模型概率的分布下产生新个体。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7" name="圆角淘宝网chenying0907出品 6"/>
          <p:cNvSpPr/>
          <p:nvPr/>
        </p:nvSpPr>
        <p:spPr>
          <a:xfrm>
            <a:off x="930291" y="950383"/>
            <a:ext cx="10544531" cy="180211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1">
                    <a:lumMod val="50000"/>
                  </a:schemeClr>
                </a:solidFill>
                <a:latin typeface="+mn-ea"/>
              </a:rPr>
              <a:t>(1</a:t>
            </a:r>
            <a:r>
              <a:rPr lang="zh-CN" altLang="en-US" dirty="0">
                <a:solidFill>
                  <a:schemeClr val="accent1">
                    <a:lumMod val="50000"/>
                  </a:schemeClr>
                </a:solidFill>
                <a:latin typeface="+mn-ea"/>
              </a:rPr>
              <a:t>）分布估计算法利用基因变量间的联合概率分布来表示基因之间的连锁关系，避免了传统遗传算法中交叉和变异操作造成的积木块破坏，是一类很好的连锁学习算法。</a:t>
            </a:r>
            <a:endParaRPr lang="zh-CN" altLang="en-US" dirty="0">
              <a:solidFill>
                <a:schemeClr val="accent1">
                  <a:lumMod val="50000"/>
                </a:schemeClr>
              </a:solidFill>
              <a:latin typeface="+mn-ea"/>
            </a:endParaRPr>
          </a:p>
        </p:txBody>
      </p:sp>
      <p:sp>
        <p:nvSpPr>
          <p:cNvPr id="8" name="圆角淘宝网chenying0907出品 7"/>
          <p:cNvSpPr/>
          <p:nvPr/>
        </p:nvSpPr>
        <p:spPr>
          <a:xfrm>
            <a:off x="930290" y="2896292"/>
            <a:ext cx="10544531" cy="180211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1">
                    <a:lumMod val="50000"/>
                  </a:schemeClr>
                </a:solidFill>
                <a:latin typeface="+mj-ea"/>
                <a:ea typeface="+mj-ea"/>
              </a:rPr>
              <a:t>(2)</a:t>
            </a:r>
            <a:r>
              <a:rPr lang="zh-CN" altLang="en-US" dirty="0">
                <a:solidFill>
                  <a:schemeClr val="accent1">
                    <a:lumMod val="50000"/>
                  </a:schemeClr>
                </a:solidFill>
                <a:latin typeface="+mj-ea"/>
                <a:ea typeface="+mj-ea"/>
              </a:rPr>
              <a:t>由于取消了交叉和变异操作，减少了遗传算子选择和参数设置的盲目性与随机性</a:t>
            </a:r>
            <a:r>
              <a:rPr lang="en-US" altLang="zh-CN" dirty="0">
                <a:solidFill>
                  <a:schemeClr val="accent1">
                    <a:lumMod val="50000"/>
                  </a:schemeClr>
                </a:solidFill>
                <a:latin typeface="+mj-ea"/>
                <a:ea typeface="+mj-ea"/>
              </a:rPr>
              <a:t>,</a:t>
            </a:r>
            <a:r>
              <a:rPr lang="zh-CN" altLang="en-US" dirty="0">
                <a:solidFill>
                  <a:schemeClr val="accent1">
                    <a:lumMod val="50000"/>
                  </a:schemeClr>
                </a:solidFill>
                <a:latin typeface="+mj-ea"/>
                <a:ea typeface="+mj-ea"/>
              </a:rPr>
              <a:t>降低了对问题先验知识的要求。</a:t>
            </a:r>
            <a:endParaRPr lang="zh-CN" altLang="en-US" dirty="0">
              <a:solidFill>
                <a:schemeClr val="accent1">
                  <a:lumMod val="50000"/>
                </a:schemeClr>
              </a:solidFill>
              <a:latin typeface="+mj-ea"/>
              <a:ea typeface="+mj-ea"/>
            </a:endParaRPr>
          </a:p>
        </p:txBody>
      </p:sp>
      <p:sp>
        <p:nvSpPr>
          <p:cNvPr id="9" name="圆角淘宝网chenying0907出品 8"/>
          <p:cNvSpPr/>
          <p:nvPr/>
        </p:nvSpPr>
        <p:spPr>
          <a:xfrm>
            <a:off x="930289" y="4867689"/>
            <a:ext cx="10544531" cy="17983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1">
                    <a:lumMod val="50000"/>
                  </a:schemeClr>
                </a:solidFill>
                <a:latin typeface="+mn-ea"/>
              </a:rPr>
              <a:t>(3)</a:t>
            </a:r>
            <a:r>
              <a:rPr lang="zh-CN" altLang="en-US" dirty="0">
                <a:solidFill>
                  <a:schemeClr val="accent1">
                    <a:lumMod val="50000"/>
                  </a:schemeClr>
                </a:solidFill>
                <a:latin typeface="+mn-ea"/>
              </a:rPr>
              <a:t>分布估计算法采用概率图模型表示基因之间的联合概率分布，利用统计学习的方法对概率图模型的结构和参数进行学习</a:t>
            </a:r>
            <a:r>
              <a:rPr lang="en-US" altLang="zh-CN" dirty="0">
                <a:solidFill>
                  <a:schemeClr val="accent1">
                    <a:lumMod val="50000"/>
                  </a:schemeClr>
                </a:solidFill>
                <a:latin typeface="+mn-ea"/>
              </a:rPr>
              <a:t>,</a:t>
            </a:r>
            <a:r>
              <a:rPr lang="zh-CN" altLang="en-US" dirty="0">
                <a:solidFill>
                  <a:schemeClr val="accent1">
                    <a:lumMod val="50000"/>
                  </a:schemeClr>
                </a:solidFill>
                <a:latin typeface="+mn-ea"/>
              </a:rPr>
              <a:t>比传统的遗传算法具有更高的理论基础和进化导向性。</a:t>
            </a:r>
            <a:endParaRPr lang="zh-CN" altLang="en-US" dirty="0">
              <a:solidFill>
                <a:schemeClr val="accent1">
                  <a:lumMod val="50000"/>
                </a:schemeClr>
              </a:solidFill>
              <a:latin typeface="+mn-ea"/>
            </a:endParaRPr>
          </a:p>
        </p:txBody>
      </p:sp>
      <p:sp>
        <p:nvSpPr>
          <p:cNvPr id="10" name="淘宝网chenying0907出品 6"/>
          <p:cNvSpPr txBox="1"/>
          <p:nvPr/>
        </p:nvSpPr>
        <p:spPr>
          <a:xfrm>
            <a:off x="2532020" y="191931"/>
            <a:ext cx="7149862"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分布估计算法与遗传算法相比优点</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网chenying0907出品 9"/>
          <p:cNvSpPr/>
          <p:nvPr/>
        </p:nvSpPr>
        <p:spPr>
          <a:xfrm>
            <a:off x="1142986" y="2438534"/>
            <a:ext cx="1980931" cy="198093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2</a:t>
            </a:r>
            <a:endParaRPr lang="zh-CN" altLang="en-US" sz="5400" b="1" dirty="0">
              <a:solidFill>
                <a:schemeClr val="accent1">
                  <a:lumMod val="50000"/>
                </a:schemeClr>
              </a:solidFill>
            </a:endParaRPr>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560461" y="2905256"/>
            <a:ext cx="6499411" cy="2246769"/>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rPr>
              <a:t>一个简单的分布估计算法</a:t>
            </a:r>
            <a:endParaRPr lang="en-US" altLang="zh-CN" sz="4000" b="1" dirty="0">
              <a:solidFill>
                <a:schemeClr val="tx2"/>
              </a:solidFill>
              <a:latin typeface="微软雅黑" panose="020B0503020204020204" pitchFamily="34" charset="-122"/>
              <a:ea typeface="微软雅黑" panose="020B0503020204020204" pitchFamily="34" charset="-122"/>
            </a:endParaRPr>
          </a:p>
          <a:p>
            <a:r>
              <a:rPr lang="fr-FR" altLang="zh-CN" sz="2000" b="1" dirty="0">
                <a:solidFill>
                  <a:schemeClr val="tx2"/>
                </a:solidFill>
                <a:latin typeface="微软雅黑" panose="020B0503020204020204" pitchFamily="34" charset="-122"/>
                <a:ea typeface="微软雅黑" panose="020B0503020204020204" pitchFamily="34" charset="-122"/>
              </a:rPr>
              <a:t> A simple distribution estimation algorithm</a:t>
            </a:r>
            <a:endParaRPr lang="fr-FR" altLang="zh-CN" sz="2000" b="1" dirty="0">
              <a:solidFill>
                <a:schemeClr val="tx2"/>
              </a:solidFill>
              <a:latin typeface="微软雅黑" panose="020B0503020204020204" pitchFamily="34" charset="-122"/>
              <a:ea typeface="微软雅黑" panose="020B0503020204020204" pitchFamily="34" charset="-122"/>
            </a:endParaRPr>
          </a:p>
          <a:p>
            <a:endParaRPr lang="fr-FR" altLang="zh-CN" sz="4000" dirty="0">
              <a:solidFill>
                <a:schemeClr val="tx2"/>
              </a:solidFill>
              <a:latin typeface="微软雅黑" panose="020B0503020204020204" pitchFamily="34" charset="-122"/>
              <a:ea typeface="微软雅黑" panose="020B0503020204020204" pitchFamily="34" charset="-122"/>
            </a:endParaRPr>
          </a:p>
          <a:p>
            <a:endParaRPr lang="zh-CN" altLang="en-US" sz="4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5" name="淘宝网chenying0907出品 6"/>
          <p:cNvSpPr txBox="1"/>
          <p:nvPr/>
        </p:nvSpPr>
        <p:spPr>
          <a:xfrm>
            <a:off x="2531745" y="216555"/>
            <a:ext cx="5007298"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一个简单的</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EDA</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算例</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7"/>
              <p:cNvSpPr txBox="1"/>
              <p:nvPr/>
            </p:nvSpPr>
            <p:spPr>
              <a:xfrm>
                <a:off x="206188" y="1013379"/>
                <a:ext cx="11842568" cy="923330"/>
              </a:xfrm>
              <a:prstGeom prst="rect">
                <a:avLst/>
              </a:prstGeom>
              <a:noFill/>
            </p:spPr>
            <p:txBody>
              <a:bodyPr wrap="square">
                <a:spAutoFit/>
              </a:bodyPr>
              <a:lstStyle/>
              <a:p>
                <a:r>
                  <a:rPr lang="zh-CN" altLang="en-US" dirty="0">
                    <a:solidFill>
                      <a:schemeClr val="tx2"/>
                    </a:solidFill>
                    <a:latin typeface="+mn-ea"/>
                  </a:rPr>
                  <a:t>    假设用分布估计算法求解函数了</a:t>
                </a:r>
                <a:r>
                  <a:rPr lang="en-US" altLang="zh-CN" dirty="0">
                    <a:solidFill>
                      <a:schemeClr val="tx2"/>
                    </a:solidFill>
                    <a:latin typeface="+mn-ea"/>
                  </a:rPr>
                  <a:t>f(x)=</a:t>
                </a:r>
                <a14:m>
                  <m:oMath xmlns:m="http://schemas.openxmlformats.org/officeDocument/2006/math">
                    <m:nary>
                      <m:naryPr>
                        <m:chr m:val="∑"/>
                        <m:ctrlPr>
                          <a:rPr lang="en-US" altLang="zh-CN" i="1" smtClean="0">
                            <a:solidFill>
                              <a:schemeClr val="tx2"/>
                            </a:solidFill>
                            <a:latin typeface="Cambria Math" panose="02040503050406030204" pitchFamily="18" charset="0"/>
                          </a:rPr>
                        </m:ctrlPr>
                      </m:naryPr>
                      <m:sub>
                        <m:r>
                          <m:rPr>
                            <m:sty m:val="p"/>
                            <m:brk m:alnAt="23"/>
                          </m:rPr>
                          <a:rPr lang="en-US" altLang="zh-CN" i="1">
                            <a:solidFill>
                              <a:schemeClr val="tx2"/>
                            </a:solidFill>
                            <a:latin typeface="Cambria Math" panose="02040503050406030204" pitchFamily="18" charset="0"/>
                          </a:rPr>
                          <m:t>n</m:t>
                        </m:r>
                        <m:r>
                          <a:rPr lang="en-US" altLang="zh-CN" i="1" smtClean="0">
                            <a:solidFill>
                              <a:schemeClr val="tx2"/>
                            </a:solidFill>
                            <a:latin typeface="Cambria Math" panose="02040503050406030204" pitchFamily="18" charset="0"/>
                          </a:rPr>
                          <m:t>=</m:t>
                        </m:r>
                        <m:r>
                          <m:rPr>
                            <m:sty m:val="p"/>
                          </m:rPr>
                          <a:rPr lang="en-US" altLang="zh-CN" i="1">
                            <a:solidFill>
                              <a:schemeClr val="tx2"/>
                            </a:solidFill>
                            <a:latin typeface="Cambria Math" panose="02040503050406030204" pitchFamily="18" charset="0"/>
                          </a:rPr>
                          <m:t>i</m:t>
                        </m:r>
                      </m:sub>
                      <m:sup>
                        <m:r>
                          <m:rPr>
                            <m:sty m:val="p"/>
                          </m:rPr>
                          <a:rPr lang="en-US" altLang="zh-CN" i="1">
                            <a:solidFill>
                              <a:schemeClr val="tx2"/>
                            </a:solidFill>
                            <a:latin typeface="Cambria Math" panose="02040503050406030204" pitchFamily="18" charset="0"/>
                          </a:rPr>
                          <m:t>n</m:t>
                        </m:r>
                      </m:sup>
                      <m:e>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x</m:t>
                            </m:r>
                          </m:e>
                          <m:sub>
                            <m:r>
                              <m:rPr>
                                <m:sty m:val="p"/>
                              </m:rPr>
                              <a:rPr lang="en-US" altLang="zh-CN" i="1">
                                <a:solidFill>
                                  <a:schemeClr val="tx2"/>
                                </a:solidFill>
                                <a:latin typeface="Cambria Math" panose="02040503050406030204" pitchFamily="18" charset="0"/>
                              </a:rPr>
                              <m:t>i</m:t>
                            </m:r>
                          </m:sub>
                        </m:sSub>
                      </m:e>
                    </m:nary>
                  </m:oMath>
                </a14:m>
                <a:r>
                  <a:rPr lang="zh-CN" altLang="en-US" dirty="0">
                    <a:solidFill>
                      <a:schemeClr val="tx2"/>
                    </a:solidFill>
                    <a:latin typeface="+mn-ea"/>
                  </a:rPr>
                  <a:t>的最大值 </a:t>
                </a:r>
                <a:r>
                  <a:rPr lang="en-US" altLang="zh-CN" dirty="0">
                    <a:solidFill>
                      <a:schemeClr val="tx2"/>
                    </a:solidFill>
                    <a:latin typeface="+mn-ea"/>
                  </a:rPr>
                  <a:t>,x</a:t>
                </a:r>
                <a14:m>
                  <m:oMath xmlns:m="http://schemas.openxmlformats.org/officeDocument/2006/math">
                    <m:r>
                      <m:rPr>
                        <m:sty m:val="p"/>
                      </m:rPr>
                      <a:rPr lang="el-GR" altLang="zh-CN" i="1" smtClean="0">
                        <a:solidFill>
                          <a:schemeClr val="tx2"/>
                        </a:solidFill>
                        <a:latin typeface="Cambria Math" panose="02040503050406030204" pitchFamily="18" charset="0"/>
                        <a:ea typeface="Cambria Math" panose="02040503050406030204" pitchFamily="18" charset="0"/>
                      </a:rPr>
                      <m:t>ϵ</m:t>
                    </m:r>
                    <m:r>
                      <a:rPr lang="en-US" altLang="zh-CN" i="1" smtClean="0">
                        <a:solidFill>
                          <a:schemeClr val="tx2"/>
                        </a:solidFill>
                        <a:latin typeface="Cambria Math" panose="02040503050406030204" pitchFamily="18" charset="0"/>
                      </a:rPr>
                      <m:t> </m:t>
                    </m:r>
                    <m:sSup>
                      <m:sSupPr>
                        <m:ctrlPr>
                          <a:rPr lang="en-US" altLang="zh-CN" i="1" smtClean="0">
                            <a:solidFill>
                              <a:schemeClr val="tx2"/>
                            </a:solidFill>
                            <a:latin typeface="Cambria Math" panose="02040503050406030204" pitchFamily="18" charset="0"/>
                          </a:rPr>
                        </m:ctrlPr>
                      </m:sSupPr>
                      <m:e>
                        <m:d>
                          <m:dPr>
                            <m:begChr m:val="{"/>
                            <m:endChr m:val="}"/>
                            <m:ctrlPr>
                              <a:rPr lang="en-US" altLang="zh-CN" i="1" smtClean="0">
                                <a:solidFill>
                                  <a:schemeClr val="tx2"/>
                                </a:solidFill>
                                <a:latin typeface="Cambria Math" panose="02040503050406030204" pitchFamily="18" charset="0"/>
                              </a:rPr>
                            </m:ctrlPr>
                          </m:dPr>
                          <m:e>
                            <m:r>
                              <a:rPr lang="en-US" altLang="zh-CN" i="1">
                                <a:solidFill>
                                  <a:schemeClr val="tx2"/>
                                </a:solidFill>
                                <a:latin typeface="Cambria Math" panose="02040503050406030204" pitchFamily="18" charset="0"/>
                              </a:rPr>
                              <m:t>0</m:t>
                            </m:r>
                            <m:r>
                              <a:rPr lang="zh-CN" altLang="en-US" i="1" smtClean="0">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1</m:t>
                            </m:r>
                          </m:e>
                        </m:d>
                      </m:e>
                      <m:sup>
                        <m:r>
                          <m:rPr>
                            <m:sty m:val="p"/>
                          </m:rPr>
                          <a:rPr lang="en-US" altLang="zh-CN" i="1">
                            <a:solidFill>
                              <a:schemeClr val="tx2"/>
                            </a:solidFill>
                            <a:latin typeface="Cambria Math" panose="02040503050406030204" pitchFamily="18" charset="0"/>
                          </a:rPr>
                          <m:t>n</m:t>
                        </m:r>
                      </m:sup>
                    </m:sSup>
                  </m:oMath>
                </a14:m>
                <a:r>
                  <a:rPr lang="zh-CN" altLang="en-US" dirty="0">
                    <a:solidFill>
                      <a:schemeClr val="tx2"/>
                    </a:solidFill>
                    <a:latin typeface="+mn-ea"/>
                  </a:rPr>
                  <a:t>，</a:t>
                </a:r>
                <a:r>
                  <a:rPr lang="en-US" altLang="zh-CN" dirty="0">
                    <a:solidFill>
                      <a:schemeClr val="tx2"/>
                    </a:solidFill>
                    <a:latin typeface="+mn-ea"/>
                  </a:rPr>
                  <a:t>n=3</a:t>
                </a:r>
                <a:r>
                  <a:rPr lang="zh-CN" altLang="en-US" dirty="0">
                    <a:solidFill>
                      <a:schemeClr val="tx2"/>
                    </a:solidFill>
                    <a:latin typeface="+mn-ea"/>
                  </a:rPr>
                  <a:t>。在这个例子中</a:t>
                </a:r>
                <a:r>
                  <a:rPr lang="en-US" altLang="zh-CN" dirty="0">
                    <a:solidFill>
                      <a:schemeClr val="tx2"/>
                    </a:solidFill>
                    <a:latin typeface="+mn-ea"/>
                  </a:rPr>
                  <a:t>,</a:t>
                </a:r>
                <a:r>
                  <a:rPr lang="zh-CN" altLang="en-US" dirty="0">
                    <a:solidFill>
                      <a:schemeClr val="tx2"/>
                    </a:solidFill>
                    <a:latin typeface="+mn-ea"/>
                  </a:rPr>
                  <a:t>描述解空间的概率模型用简单的概率向量</a:t>
                </a:r>
                <a:r>
                  <a:rPr lang="en-US" altLang="zh-CN" dirty="0">
                    <a:solidFill>
                      <a:schemeClr val="tx2"/>
                    </a:solidFill>
                    <a:latin typeface="+mn-ea"/>
                  </a:rPr>
                  <a:t>p=</a:t>
                </a:r>
                <a:r>
                  <a:rPr lang="zh-CN" altLang="en-US" dirty="0">
                    <a:solidFill>
                      <a:schemeClr val="tx2"/>
                    </a:solidFill>
                    <a:latin typeface="+mn-ea"/>
                  </a:rPr>
                  <a:t>（</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i="1">
                            <a:solidFill>
                              <a:schemeClr val="tx2"/>
                            </a:solidFill>
                            <a:latin typeface="Cambria Math" panose="02040503050406030204" pitchFamily="18" charset="0"/>
                          </a:rPr>
                          <m:t>1</m:t>
                        </m:r>
                      </m:sub>
                    </m:sSub>
                    <m:r>
                      <a:rPr lang="zh-CN" altLang="en-US" i="1">
                        <a:solidFill>
                          <a:schemeClr val="tx2"/>
                        </a:solidFill>
                        <a:latin typeface="Cambria Math" panose="02040503050406030204" pitchFamily="18" charset="0"/>
                      </a:rPr>
                      <m:t>，</m:t>
                    </m:r>
                  </m:oMath>
                </a14:m>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i="1">
                            <a:solidFill>
                              <a:schemeClr val="tx2"/>
                            </a:solidFill>
                            <a:latin typeface="Cambria Math" panose="02040503050406030204" pitchFamily="18" charset="0"/>
                          </a:rPr>
                          <m:t>2</m:t>
                        </m:r>
                      </m:sub>
                    </m:sSub>
                    <m:r>
                      <a:rPr lang="en-US" altLang="zh-CN" i="1">
                        <a:solidFill>
                          <a:schemeClr val="tx2"/>
                        </a:solidFill>
                        <a:latin typeface="Cambria Math" panose="02040503050406030204" pitchFamily="18" charset="0"/>
                      </a:rPr>
                      <m:t> </m:t>
                    </m:r>
                    <m:sSub>
                      <m:sSubPr>
                        <m:ctrlPr>
                          <a:rPr lang="en-US" altLang="zh-CN" i="1">
                            <a:solidFill>
                              <a:schemeClr val="tx2"/>
                            </a:solidFill>
                            <a:latin typeface="Cambria Math" panose="02040503050406030204" pitchFamily="18" charset="0"/>
                          </a:rPr>
                        </m:ctrlPr>
                      </m:sSubPr>
                      <m:e>
                        <m:r>
                          <a:rPr lang="en-US" altLang="zh-CN" i="1" smtClean="0">
                            <a:solidFill>
                              <a:schemeClr val="tx2"/>
                            </a:solidFill>
                            <a:latin typeface="Cambria Math" panose="02040503050406030204" pitchFamily="18" charset="0"/>
                          </a:rPr>
                          <m:t>……</m:t>
                        </m:r>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n</m:t>
                        </m:r>
                      </m:sub>
                    </m:sSub>
                    <m:r>
                      <a:rPr lang="en-US" altLang="zh-CN" i="1">
                        <a:solidFill>
                          <a:schemeClr val="tx2"/>
                        </a:solidFill>
                        <a:latin typeface="Cambria Math" panose="02040503050406030204" pitchFamily="18" charset="0"/>
                      </a:rPr>
                      <m:t> </m:t>
                    </m:r>
                  </m:oMath>
                </a14:m>
                <a:r>
                  <a:rPr lang="zh-CN" altLang="en-US" dirty="0">
                    <a:solidFill>
                      <a:schemeClr val="tx2"/>
                    </a:solidFill>
                    <a:latin typeface="+mn-ea"/>
                  </a:rPr>
                  <a:t>）表示</a:t>
                </a:r>
                <a:r>
                  <a:rPr lang="en-US" altLang="zh-CN" dirty="0">
                    <a:solidFill>
                      <a:schemeClr val="tx2"/>
                    </a:solidFill>
                    <a:latin typeface="+mn-ea"/>
                  </a:rPr>
                  <a:t>,p</a:t>
                </a:r>
                <a:r>
                  <a:rPr lang="zh-CN" altLang="en-US" dirty="0">
                    <a:solidFill>
                      <a:schemeClr val="tx2"/>
                    </a:solidFill>
                    <a:latin typeface="+mn-ea"/>
                  </a:rPr>
                  <a:t>表示群体的概率分布</a:t>
                </a:r>
                <a:r>
                  <a:rPr lang="en-US" altLang="zh-CN" dirty="0">
                    <a:solidFill>
                      <a:schemeClr val="tx2"/>
                    </a:solidFill>
                    <a:latin typeface="+mn-ea"/>
                  </a:rPr>
                  <a:t>,</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i</m:t>
                        </m:r>
                      </m:sub>
                    </m:sSub>
                    <m:r>
                      <a:rPr lang="en-US" altLang="zh-CN"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i="1">
                        <a:solidFill>
                          <a:schemeClr val="tx2"/>
                        </a:solidFill>
                        <a:latin typeface="Cambria Math" panose="02040503050406030204" pitchFamily="18" charset="0"/>
                        <a:ea typeface="Cambria Math" panose="02040503050406030204" pitchFamily="18" charset="0"/>
                      </a:rPr>
                      <m:t>0</m:t>
                    </m:r>
                    <m:r>
                      <a:rPr lang="zh-CN" altLang="en-US" i="1" smtClean="0">
                        <a:solidFill>
                          <a:schemeClr val="tx2"/>
                        </a:solidFill>
                        <a:latin typeface="Cambria Math" panose="02040503050406030204" pitchFamily="18" charset="0"/>
                        <a:ea typeface="Cambria Math" panose="02040503050406030204" pitchFamily="18" charset="0"/>
                      </a:rPr>
                      <m:t>，</m:t>
                    </m:r>
                    <m:r>
                      <a:rPr lang="en-US" altLang="zh-CN" i="1">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m:t>
                    </m:r>
                  </m:oMath>
                </a14:m>
                <a:r>
                  <a:rPr lang="zh-CN" altLang="en-US" dirty="0">
                    <a:solidFill>
                      <a:schemeClr val="tx2"/>
                    </a:solidFill>
                    <a:latin typeface="+mn-ea"/>
                  </a:rPr>
                  <a:t>表示基因位置</a:t>
                </a:r>
                <a:r>
                  <a:rPr lang="en-US" altLang="zh-CN" dirty="0" err="1">
                    <a:solidFill>
                      <a:schemeClr val="tx2"/>
                    </a:solidFill>
                    <a:latin typeface="+mn-ea"/>
                  </a:rPr>
                  <a:t>i</a:t>
                </a:r>
                <a:r>
                  <a:rPr lang="zh-CN" altLang="en-US" dirty="0">
                    <a:solidFill>
                      <a:schemeClr val="tx2"/>
                    </a:solidFill>
                    <a:latin typeface="+mn-ea"/>
                  </a:rPr>
                  <a:t>取</a:t>
                </a:r>
                <a:r>
                  <a:rPr lang="en-US" altLang="zh-CN" dirty="0">
                    <a:solidFill>
                      <a:schemeClr val="tx2"/>
                    </a:solidFill>
                    <a:latin typeface="+mn-ea"/>
                  </a:rPr>
                  <a:t>1</a:t>
                </a:r>
                <a:r>
                  <a:rPr lang="zh-CN" altLang="en-US" dirty="0">
                    <a:solidFill>
                      <a:schemeClr val="tx2"/>
                    </a:solidFill>
                    <a:latin typeface="+mn-ea"/>
                  </a:rPr>
                  <a:t>的概率</a:t>
                </a:r>
                <a:r>
                  <a:rPr lang="en-US" altLang="zh-CN" dirty="0">
                    <a:solidFill>
                      <a:schemeClr val="tx2"/>
                    </a:solidFill>
                    <a:latin typeface="+mn-ea"/>
                  </a:rPr>
                  <a:t>,1-</a:t>
                </a:r>
                <a:r>
                  <a:rPr lang="en-US" altLang="zh-CN" dirty="0">
                    <a:solidFill>
                      <a:schemeClr val="tx2"/>
                    </a:solidFill>
                  </a:rPr>
                  <a:t> </a:t>
                </a:r>
                <a14:m>
                  <m:oMath xmlns:m="http://schemas.openxmlformats.org/officeDocument/2006/math">
                    <m:sSub>
                      <m:sSubPr>
                        <m:ctrlPr>
                          <a:rPr lang="en-US" altLang="zh-CN" i="1">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i</m:t>
                        </m:r>
                      </m:sub>
                    </m:sSub>
                  </m:oMath>
                </a14:m>
                <a:r>
                  <a:rPr lang="zh-CN" altLang="en-US" dirty="0">
                    <a:solidFill>
                      <a:schemeClr val="tx2"/>
                    </a:solidFill>
                    <a:latin typeface="+mn-ea"/>
                  </a:rPr>
                  <a:t>表示基因位置</a:t>
                </a:r>
                <a:r>
                  <a:rPr lang="en-US" altLang="zh-CN" dirty="0" err="1">
                    <a:solidFill>
                      <a:schemeClr val="tx2"/>
                    </a:solidFill>
                    <a:latin typeface="+mn-ea"/>
                  </a:rPr>
                  <a:t>i</a:t>
                </a:r>
                <a:r>
                  <a:rPr lang="zh-CN" altLang="en-US" dirty="0">
                    <a:solidFill>
                      <a:schemeClr val="tx2"/>
                    </a:solidFill>
                    <a:latin typeface="+mn-ea"/>
                  </a:rPr>
                  <a:t>取</a:t>
                </a:r>
                <a:r>
                  <a:rPr lang="en-US" altLang="zh-CN" dirty="0">
                    <a:solidFill>
                      <a:schemeClr val="tx2"/>
                    </a:solidFill>
                    <a:latin typeface="+mn-ea"/>
                  </a:rPr>
                  <a:t>0</a:t>
                </a:r>
                <a:r>
                  <a:rPr lang="zh-CN" altLang="en-US" dirty="0">
                    <a:solidFill>
                      <a:schemeClr val="tx2"/>
                    </a:solidFill>
                    <a:latin typeface="+mn-ea"/>
                  </a:rPr>
                  <a:t>的概率。 </a:t>
                </a:r>
                <a:endParaRPr lang="zh-CN" altLang="en-US" dirty="0">
                  <a:solidFill>
                    <a:schemeClr val="tx2"/>
                  </a:solidFill>
                  <a:latin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206188" y="1013379"/>
                <a:ext cx="11842568" cy="923330"/>
              </a:xfrm>
              <a:prstGeom prst="rect">
                <a:avLst/>
              </a:prstGeom>
              <a:blipFill rotWithShape="1">
                <a:blip r:embed="rId2"/>
                <a:stretch>
                  <a:fillRect l="-4" t="-60" r="2"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532519" y="3319755"/>
                <a:ext cx="3998451" cy="1477328"/>
              </a:xfrm>
              <a:prstGeom prst="rect">
                <a:avLst/>
              </a:prstGeom>
              <a:noFill/>
            </p:spPr>
            <p:txBody>
              <a:bodyPr wrap="square" rtlCol="0">
                <a:spAutoFit/>
              </a:bodyPr>
              <a:lstStyle/>
              <a:p>
                <a:r>
                  <a:rPr lang="zh-CN" altLang="en-US" dirty="0">
                    <a:solidFill>
                      <a:schemeClr val="tx2"/>
                    </a:solidFill>
                  </a:rPr>
                  <a:t> 第一步：初始化种群</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𝐵</m:t>
                        </m:r>
                      </m:e>
                      <m:sub>
                        <m:r>
                          <a:rPr lang="en-US" altLang="zh-CN" i="1">
                            <a:solidFill>
                              <a:schemeClr val="tx2"/>
                            </a:solidFill>
                            <a:latin typeface="Cambria Math" panose="02040503050406030204" pitchFamily="18" charset="0"/>
                          </a:rPr>
                          <m:t>0</m:t>
                        </m:r>
                      </m:sub>
                    </m:sSub>
                  </m:oMath>
                </a14:m>
                <a:r>
                  <a:rPr lang="zh-CN" altLang="en-US" dirty="0">
                    <a:solidFill>
                      <a:schemeClr val="tx2"/>
                    </a:solidFill>
                  </a:rPr>
                  <a:t>。初始群体在解空间按照均匀分布随机产生，概率向量</a:t>
                </a:r>
                <a:r>
                  <a:rPr lang="en-US" altLang="zh-CN" dirty="0">
                    <a:solidFill>
                      <a:schemeClr val="tx2"/>
                    </a:solidFill>
                  </a:rPr>
                  <a:t>p=</a:t>
                </a:r>
                <a:r>
                  <a:rPr lang="zh-CN" altLang="en-US" dirty="0">
                    <a:solidFill>
                      <a:schemeClr val="tx2"/>
                    </a:solidFill>
                  </a:rPr>
                  <a:t>（</a:t>
                </a:r>
                <a:r>
                  <a:rPr lang="en-US" altLang="zh-CN" dirty="0">
                    <a:solidFill>
                      <a:schemeClr val="tx2"/>
                    </a:solidFill>
                  </a:rPr>
                  <a:t>0.5</a:t>
                </a:r>
                <a:r>
                  <a:rPr lang="zh-CN" altLang="en-US" dirty="0">
                    <a:solidFill>
                      <a:schemeClr val="tx2"/>
                    </a:solidFill>
                  </a:rPr>
                  <a:t>，</a:t>
                </a:r>
                <a:r>
                  <a:rPr lang="en-US" altLang="zh-CN" dirty="0">
                    <a:solidFill>
                      <a:schemeClr val="tx2"/>
                    </a:solidFill>
                  </a:rPr>
                  <a:t>0.5</a:t>
                </a:r>
                <a:r>
                  <a:rPr lang="zh-CN" altLang="en-US" dirty="0">
                    <a:solidFill>
                      <a:schemeClr val="tx2"/>
                    </a:solidFill>
                  </a:rPr>
                  <a:t>，</a:t>
                </a:r>
                <a:r>
                  <a:rPr lang="en-US" altLang="zh-CN" dirty="0">
                    <a:solidFill>
                      <a:schemeClr val="tx2"/>
                    </a:solidFill>
                  </a:rPr>
                  <a:t>0.5</a:t>
                </a:r>
                <a:r>
                  <a:rPr lang="zh-CN" altLang="en-US" dirty="0">
                    <a:solidFill>
                      <a:schemeClr val="tx2"/>
                    </a:solidFill>
                  </a:rPr>
                  <a:t>）。种群大小为</a:t>
                </a:r>
                <a:r>
                  <a:rPr lang="en-US" altLang="zh-CN" dirty="0">
                    <a:solidFill>
                      <a:schemeClr val="tx2"/>
                    </a:solidFill>
                  </a:rPr>
                  <a:t>6</a:t>
                </a:r>
                <a:r>
                  <a:rPr lang="zh-CN" altLang="en-US" dirty="0">
                    <a:solidFill>
                      <a:schemeClr val="tx2"/>
                    </a:solidFill>
                  </a:rPr>
                  <a:t>。并通过适应函数计算各个个体的适应值。</a:t>
                </a:r>
                <a:endParaRPr lang="zh-CN" altLang="en-US" dirty="0">
                  <a:solidFill>
                    <a:schemeClr val="tx2"/>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532519" y="3319755"/>
                <a:ext cx="3998451" cy="1477328"/>
              </a:xfrm>
              <a:prstGeom prst="rect">
                <a:avLst/>
              </a:prstGeom>
              <a:blipFill rotWithShape="1">
                <a:blip r:embed="rId3"/>
                <a:stretch>
                  <a:fillRect l="-10" t="-41" r="6" b="20"/>
                </a:stretch>
              </a:blipFill>
            </p:spPr>
            <p:txBody>
              <a:bodyPr/>
              <a:lstStyle/>
              <a:p>
                <a:r>
                  <a:rPr lang="zh-CN" altLang="en-US">
                    <a:noFill/>
                  </a:rPr>
                  <a:t> </a:t>
                </a:r>
              </a:p>
            </p:txBody>
          </p:sp>
        </mc:Fallback>
      </mc:AlternateContent>
      <p:cxnSp>
        <p:nvCxnSpPr>
          <p:cNvPr id="13" name="直接连接符 12"/>
          <p:cNvCxnSpPr/>
          <p:nvPr/>
        </p:nvCxnSpPr>
        <p:spPr>
          <a:xfrm>
            <a:off x="6320856" y="6259606"/>
            <a:ext cx="297484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27721" y="1887244"/>
            <a:ext cx="2974847" cy="479611"/>
            <a:chOff x="3809725" y="2949389"/>
            <a:chExt cx="2974847" cy="479611"/>
          </a:xfrm>
        </p:grpSpPr>
        <p:cxnSp>
          <p:nvCxnSpPr>
            <p:cNvPr id="11" name="直接连接符 10"/>
            <p:cNvCxnSpPr/>
            <p:nvPr/>
          </p:nvCxnSpPr>
          <p:spPr>
            <a:xfrm>
              <a:off x="3809725" y="2949389"/>
              <a:ext cx="297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09725" y="3429000"/>
              <a:ext cx="297484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p:cNvSpPr txBox="1"/>
                <p:nvPr/>
              </p:nvSpPr>
              <p:spPr>
                <a:xfrm>
                  <a:off x="4203388"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4203388" y="3018499"/>
                  <a:ext cx="457200" cy="36933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495023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4950230" y="3018499"/>
                  <a:ext cx="457200" cy="36933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563880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5638800" y="3018499"/>
                  <a:ext cx="457200" cy="369332"/>
                </a:xfrm>
                <a:prstGeom prst="rect">
                  <a:avLst/>
                </a:prstGeom>
                <a:blipFill rotWithShape="1">
                  <a:blip r:embed="rId4"/>
                </a:blipFill>
              </p:spPr>
              <p:txBody>
                <a:bodyPr/>
                <a:lstStyle/>
                <a:p>
                  <a:r>
                    <a:rPr lang="zh-CN" altLang="en-US">
                      <a:noFill/>
                    </a:rPr>
                    <a:t> </a:t>
                  </a:r>
                </a:p>
              </p:txBody>
            </p:sp>
          </mc:Fallback>
        </mc:AlternateContent>
        <p:sp>
          <p:nvSpPr>
            <p:cNvPr id="17" name="文本框 16"/>
            <p:cNvSpPr txBox="1"/>
            <p:nvPr/>
          </p:nvSpPr>
          <p:spPr>
            <a:xfrm>
              <a:off x="6327372" y="3039084"/>
              <a:ext cx="457200" cy="369332"/>
            </a:xfrm>
            <a:prstGeom prst="rect">
              <a:avLst/>
            </a:prstGeom>
            <a:noFill/>
          </p:spPr>
          <p:txBody>
            <a:bodyPr wrap="square" rtlCol="0">
              <a:spAutoFit/>
            </a:bodyPr>
            <a:lstStyle/>
            <a:p>
              <a:r>
                <a:rPr lang="en-US" altLang="zh-CN" dirty="0"/>
                <a:t>f</a:t>
              </a:r>
              <a:endParaRPr lang="zh-CN" altLang="en-US" dirty="0"/>
            </a:p>
          </p:txBody>
        </p:sp>
      </p:grpSp>
      <p:sp>
        <p:nvSpPr>
          <p:cNvPr id="28" name="文本框 27"/>
          <p:cNvSpPr txBox="1"/>
          <p:nvPr/>
        </p:nvSpPr>
        <p:spPr>
          <a:xfrm>
            <a:off x="6320854" y="2563465"/>
            <a:ext cx="2974847" cy="369332"/>
          </a:xfrm>
          <a:prstGeom prst="rect">
            <a:avLst/>
          </a:prstGeom>
          <a:noFill/>
        </p:spPr>
        <p:txBody>
          <a:bodyPr wrap="square" rtlCol="0">
            <a:spAutoFit/>
          </a:bodyPr>
          <a:lstStyle/>
          <a:p>
            <a:r>
              <a:rPr lang="en-US" altLang="zh-CN" dirty="0"/>
              <a:t>1       0            0          1          1</a:t>
            </a:r>
            <a:endParaRPr lang="zh-CN" altLang="en-US" dirty="0"/>
          </a:p>
        </p:txBody>
      </p:sp>
      <p:sp>
        <p:nvSpPr>
          <p:cNvPr id="29" name="文本框 28"/>
          <p:cNvSpPr txBox="1"/>
          <p:nvPr/>
        </p:nvSpPr>
        <p:spPr>
          <a:xfrm>
            <a:off x="6320854" y="3004341"/>
            <a:ext cx="2974847" cy="369332"/>
          </a:xfrm>
          <a:prstGeom prst="rect">
            <a:avLst/>
          </a:prstGeom>
          <a:noFill/>
        </p:spPr>
        <p:txBody>
          <a:bodyPr wrap="square" rtlCol="0">
            <a:spAutoFit/>
          </a:bodyPr>
          <a:lstStyle/>
          <a:p>
            <a:r>
              <a:rPr lang="en-US" altLang="zh-CN" dirty="0"/>
              <a:t>2       1            1          0          2</a:t>
            </a:r>
            <a:endParaRPr lang="zh-CN" altLang="en-US" dirty="0"/>
          </a:p>
        </p:txBody>
      </p:sp>
      <p:sp>
        <p:nvSpPr>
          <p:cNvPr id="30" name="文本框 29"/>
          <p:cNvSpPr txBox="1"/>
          <p:nvPr/>
        </p:nvSpPr>
        <p:spPr>
          <a:xfrm>
            <a:off x="6327721" y="3487440"/>
            <a:ext cx="2974847" cy="369332"/>
          </a:xfrm>
          <a:prstGeom prst="rect">
            <a:avLst/>
          </a:prstGeom>
          <a:noFill/>
        </p:spPr>
        <p:txBody>
          <a:bodyPr wrap="square" rtlCol="0">
            <a:spAutoFit/>
          </a:bodyPr>
          <a:lstStyle/>
          <a:p>
            <a:r>
              <a:rPr lang="en-US" altLang="zh-CN" dirty="0"/>
              <a:t>3       0            0          0          0</a:t>
            </a:r>
            <a:endParaRPr lang="zh-CN" altLang="en-US" dirty="0"/>
          </a:p>
        </p:txBody>
      </p:sp>
      <p:sp>
        <p:nvSpPr>
          <p:cNvPr id="31" name="文本框 30"/>
          <p:cNvSpPr txBox="1"/>
          <p:nvPr/>
        </p:nvSpPr>
        <p:spPr>
          <a:xfrm>
            <a:off x="6327721" y="3976691"/>
            <a:ext cx="2974847" cy="369332"/>
          </a:xfrm>
          <a:prstGeom prst="rect">
            <a:avLst/>
          </a:prstGeom>
          <a:noFill/>
        </p:spPr>
        <p:txBody>
          <a:bodyPr wrap="square" rtlCol="0">
            <a:spAutoFit/>
          </a:bodyPr>
          <a:lstStyle/>
          <a:p>
            <a:r>
              <a:rPr lang="en-US" altLang="zh-CN" dirty="0"/>
              <a:t>4       0            1          1          2</a:t>
            </a:r>
            <a:endParaRPr lang="zh-CN" altLang="en-US" dirty="0"/>
          </a:p>
        </p:txBody>
      </p:sp>
      <p:sp>
        <p:nvSpPr>
          <p:cNvPr id="32" name="文本框 31"/>
          <p:cNvSpPr txBox="1"/>
          <p:nvPr/>
        </p:nvSpPr>
        <p:spPr>
          <a:xfrm>
            <a:off x="6320855" y="4445252"/>
            <a:ext cx="2974847" cy="369332"/>
          </a:xfrm>
          <a:prstGeom prst="rect">
            <a:avLst/>
          </a:prstGeom>
          <a:noFill/>
        </p:spPr>
        <p:txBody>
          <a:bodyPr wrap="square" rtlCol="0">
            <a:spAutoFit/>
          </a:bodyPr>
          <a:lstStyle/>
          <a:p>
            <a:r>
              <a:rPr lang="en-US" altLang="zh-CN" dirty="0"/>
              <a:t>5       0            1          0          1</a:t>
            </a:r>
            <a:endParaRPr lang="zh-CN" altLang="en-US" dirty="0"/>
          </a:p>
        </p:txBody>
      </p:sp>
      <p:sp>
        <p:nvSpPr>
          <p:cNvPr id="33" name="文本框 32"/>
          <p:cNvSpPr txBox="1"/>
          <p:nvPr/>
        </p:nvSpPr>
        <p:spPr>
          <a:xfrm>
            <a:off x="6336640" y="5326844"/>
            <a:ext cx="2974847" cy="369332"/>
          </a:xfrm>
          <a:prstGeom prst="rect">
            <a:avLst/>
          </a:prstGeom>
          <a:noFill/>
        </p:spPr>
        <p:txBody>
          <a:bodyPr wrap="square" rtlCol="0">
            <a:spAutoFit/>
          </a:bodyPr>
          <a:lstStyle/>
          <a:p>
            <a:r>
              <a:rPr lang="en-US" altLang="zh-CN" dirty="0"/>
              <a:t>7       1            0          1          2</a:t>
            </a:r>
            <a:endParaRPr lang="zh-CN" altLang="en-US" dirty="0"/>
          </a:p>
        </p:txBody>
      </p:sp>
      <p:sp>
        <p:nvSpPr>
          <p:cNvPr id="37" name="文本框 36"/>
          <p:cNvSpPr txBox="1"/>
          <p:nvPr/>
        </p:nvSpPr>
        <p:spPr>
          <a:xfrm>
            <a:off x="6320855" y="4886048"/>
            <a:ext cx="2974847" cy="369332"/>
          </a:xfrm>
          <a:prstGeom prst="rect">
            <a:avLst/>
          </a:prstGeom>
          <a:noFill/>
        </p:spPr>
        <p:txBody>
          <a:bodyPr wrap="square" rtlCol="0">
            <a:spAutoFit/>
          </a:bodyPr>
          <a:lstStyle/>
          <a:p>
            <a:r>
              <a:rPr lang="en-US" altLang="zh-CN" dirty="0"/>
              <a:t>6       1            0          0          1</a:t>
            </a:r>
            <a:endParaRPr lang="zh-CN" altLang="en-US" dirty="0"/>
          </a:p>
        </p:txBody>
      </p:sp>
      <p:sp>
        <p:nvSpPr>
          <p:cNvPr id="38" name="文本框 37"/>
          <p:cNvSpPr txBox="1"/>
          <p:nvPr/>
        </p:nvSpPr>
        <p:spPr>
          <a:xfrm>
            <a:off x="6336640" y="5760875"/>
            <a:ext cx="2974847" cy="369332"/>
          </a:xfrm>
          <a:prstGeom prst="rect">
            <a:avLst/>
          </a:prstGeom>
          <a:noFill/>
        </p:spPr>
        <p:txBody>
          <a:bodyPr wrap="square" rtlCol="0">
            <a:spAutoFit/>
          </a:bodyPr>
          <a:lstStyle/>
          <a:p>
            <a:r>
              <a:rPr lang="en-US" altLang="zh-CN" dirty="0"/>
              <a:t>8       1            1          1          3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2">
                                            <p:txEl>
                                              <p:pRg st="0" end="0"/>
                                            </p:txEl>
                                          </p:spTgt>
                                        </p:tgtEl>
                                        <p:attrNameLst>
                                          <p:attrName>style.visibility</p:attrName>
                                        </p:attrNameLst>
                                      </p:cBhvr>
                                      <p:to>
                                        <p:strVal val="visible"/>
                                      </p:to>
                                    </p:set>
                                    <p:animEffect transition="in" filter="fade">
                                      <p:cBhvr>
                                        <p:cTn id="51" dur="500"/>
                                        <p:tgtEl>
                                          <p:spTgt spid="32">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28" grpId="0"/>
      <p:bldP spid="29" grpId="0"/>
      <p:bldP spid="30" grpId="0"/>
      <p:bldP spid="31" grpId="0"/>
      <p:bldP spid="33"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8943539" y="3380431"/>
            <a:ext cx="462186" cy="16911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
        <p:nvSpPr>
          <p:cNvPr id="55" name="矩形 54"/>
          <p:cNvSpPr/>
          <p:nvPr/>
        </p:nvSpPr>
        <p:spPr>
          <a:xfrm>
            <a:off x="8278392" y="3350449"/>
            <a:ext cx="462186" cy="16911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
        <p:nvSpPr>
          <p:cNvPr id="50" name="矩形 49"/>
          <p:cNvSpPr/>
          <p:nvPr/>
        </p:nvSpPr>
        <p:spPr>
          <a:xfrm>
            <a:off x="7508658" y="3350449"/>
            <a:ext cx="462186" cy="1691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1745" y="216555"/>
            <a:ext cx="5007298"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一个简单的</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EDA</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算例</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7"/>
              <p:cNvSpPr txBox="1"/>
              <p:nvPr/>
            </p:nvSpPr>
            <p:spPr>
              <a:xfrm>
                <a:off x="71622" y="1018684"/>
                <a:ext cx="12048756" cy="646331"/>
              </a:xfrm>
              <a:prstGeom prst="rect">
                <a:avLst/>
              </a:prstGeom>
              <a:noFill/>
            </p:spPr>
            <p:txBody>
              <a:bodyPr wrap="square">
                <a:spAutoFit/>
              </a:bodyPr>
              <a:lstStyle/>
              <a:p>
                <a:r>
                  <a:rPr lang="zh-CN" altLang="en-US" dirty="0">
                    <a:solidFill>
                      <a:schemeClr val="tx2"/>
                    </a:solidFill>
                    <a:latin typeface="+mn-ea"/>
                  </a:rPr>
                  <a:t>    第二步</a:t>
                </a:r>
                <a:r>
                  <a:rPr lang="en-US" altLang="zh-CN" dirty="0">
                    <a:solidFill>
                      <a:schemeClr val="tx2"/>
                    </a:solidFill>
                    <a:latin typeface="+mn-ea"/>
                  </a:rPr>
                  <a:t>,</a:t>
                </a:r>
                <a:r>
                  <a:rPr lang="zh-CN" altLang="en-US" dirty="0">
                    <a:solidFill>
                      <a:schemeClr val="tx2"/>
                    </a:solidFill>
                    <a:latin typeface="+mn-ea"/>
                  </a:rPr>
                  <a:t>选择适应值较高的</a:t>
                </a:r>
                <a:r>
                  <a:rPr lang="en-US" altLang="zh-CN" dirty="0">
                    <a:solidFill>
                      <a:schemeClr val="tx2"/>
                    </a:solidFill>
                    <a:latin typeface="+mn-ea"/>
                  </a:rPr>
                  <a:t>4</a:t>
                </a:r>
                <a:r>
                  <a:rPr lang="zh-CN" altLang="en-US" dirty="0">
                    <a:solidFill>
                      <a:schemeClr val="tx2"/>
                    </a:solidFill>
                    <a:latin typeface="+mn-ea"/>
                  </a:rPr>
                  <a:t>个个体更新概率向量</a:t>
                </a:r>
                <a:r>
                  <a:rPr lang="en-US" altLang="zh-CN" dirty="0">
                    <a:solidFill>
                      <a:schemeClr val="tx2"/>
                    </a:solidFill>
                    <a:latin typeface="+mn-ea"/>
                  </a:rPr>
                  <a:t>p ,</a:t>
                </a:r>
                <a:r>
                  <a:rPr lang="zh-CN" altLang="en-US" dirty="0">
                    <a:solidFill>
                      <a:schemeClr val="tx2"/>
                    </a:solidFill>
                    <a:latin typeface="+mn-ea"/>
                  </a:rPr>
                  <a:t>如图</a:t>
                </a:r>
                <a14:m>
                  <m:oMath xmlns:m="http://schemas.openxmlformats.org/officeDocument/2006/math">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𝑋</m:t>
                        </m:r>
                      </m:e>
                      <m:sub>
                        <m:r>
                          <m:rPr>
                            <m:sty m:val="p"/>
                          </m:rPr>
                          <a:rPr lang="en-US" altLang="zh-CN" i="1">
                            <a:solidFill>
                              <a:schemeClr val="tx2"/>
                            </a:solidFill>
                            <a:latin typeface="Cambria Math" panose="02040503050406030204" pitchFamily="18" charset="0"/>
                          </a:rPr>
                          <m:t>s</m:t>
                        </m:r>
                      </m:sub>
                    </m:sSub>
                  </m:oMath>
                </a14:m>
                <a:r>
                  <a:rPr lang="zh-CN" altLang="en-US" dirty="0">
                    <a:solidFill>
                      <a:schemeClr val="tx2"/>
                    </a:solidFill>
                    <a:latin typeface="+mn-ea"/>
                  </a:rPr>
                  <a:t>表示选择后的优势群体</a:t>
                </a:r>
                <a:r>
                  <a:rPr lang="en-US" altLang="zh-CN" dirty="0">
                    <a:solidFill>
                      <a:schemeClr val="tx2"/>
                    </a:solidFill>
                    <a:latin typeface="+mn-ea"/>
                  </a:rPr>
                  <a:t>,</a:t>
                </a:r>
                <a:r>
                  <a:rPr lang="zh-CN" altLang="en-US" dirty="0">
                    <a:solidFill>
                      <a:schemeClr val="tx2"/>
                    </a:solidFill>
                    <a:latin typeface="+mn-ea"/>
                  </a:rPr>
                  <a:t>概率向量</a:t>
                </a:r>
                <a:r>
                  <a:rPr lang="en-US" altLang="zh-CN" dirty="0">
                    <a:solidFill>
                      <a:schemeClr val="tx2"/>
                    </a:solidFill>
                    <a:latin typeface="+mn-ea"/>
                  </a:rPr>
                  <a:t>p</a:t>
                </a:r>
                <a:r>
                  <a:rPr lang="zh-CN" altLang="en-US" dirty="0">
                    <a:solidFill>
                      <a:schemeClr val="tx2"/>
                    </a:solidFill>
                    <a:latin typeface="+mn-ea"/>
                  </a:rPr>
                  <a:t>通过式</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m:rPr>
                            <m:sty m:val="p"/>
                          </m:rPr>
                          <a:rPr lang="en-US" altLang="zh-CN" i="1">
                            <a:solidFill>
                              <a:schemeClr val="tx2"/>
                            </a:solidFill>
                            <a:latin typeface="Cambria Math" panose="02040503050406030204" pitchFamily="18" charset="0"/>
                          </a:rPr>
                          <m:t>i</m:t>
                        </m:r>
                      </m:sub>
                    </m:sSub>
                  </m:oMath>
                </a14:m>
                <a:r>
                  <a:rPr lang="en-US" altLang="zh-CN" dirty="0">
                    <a:solidFill>
                      <a:schemeClr val="tx2"/>
                    </a:solidFill>
                    <a:latin typeface="+mn-ea"/>
                  </a:rPr>
                  <a:t>=P</a:t>
                </a:r>
                <a:r>
                  <a:rPr lang="zh-CN" altLang="en-US" dirty="0">
                    <a:solidFill>
                      <a:schemeClr val="tx2"/>
                    </a:solidFill>
                    <a:latin typeface="+mn-ea"/>
                  </a:rPr>
                  <a:t>（</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x</m:t>
                        </m:r>
                      </m:e>
                      <m:sub>
                        <m:r>
                          <m:rPr>
                            <m:sty m:val="p"/>
                          </m:rPr>
                          <a:rPr lang="en-US" altLang="zh-CN" i="1">
                            <a:solidFill>
                              <a:schemeClr val="tx2"/>
                            </a:solidFill>
                            <a:latin typeface="Cambria Math" panose="02040503050406030204" pitchFamily="18" charset="0"/>
                          </a:rPr>
                          <m:t>i</m:t>
                        </m:r>
                      </m:sub>
                    </m:sSub>
                  </m:oMath>
                </a14:m>
                <a:r>
                  <a:rPr lang="en-US" altLang="zh-CN" dirty="0">
                    <a:solidFill>
                      <a:schemeClr val="tx2"/>
                    </a:solidFill>
                    <a:latin typeface="+mn-ea"/>
                  </a:rPr>
                  <a:t>=1|</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𝑋</m:t>
                        </m:r>
                      </m:e>
                      <m:sub>
                        <m:r>
                          <m:rPr>
                            <m:sty m:val="p"/>
                          </m:rPr>
                          <a:rPr lang="en-US" altLang="zh-CN" i="1">
                            <a:solidFill>
                              <a:schemeClr val="tx2"/>
                            </a:solidFill>
                            <a:latin typeface="Cambria Math" panose="02040503050406030204" pitchFamily="18" charset="0"/>
                          </a:rPr>
                          <m:t>s</m:t>
                        </m:r>
                      </m:sub>
                    </m:sSub>
                  </m:oMath>
                </a14:m>
                <a:r>
                  <a:rPr lang="zh-CN" altLang="en-US" dirty="0">
                    <a:solidFill>
                      <a:schemeClr val="tx2"/>
                    </a:solidFill>
                    <a:latin typeface="+mn-ea"/>
                  </a:rPr>
                  <a:t>）更新 </a:t>
                </a:r>
                <a:r>
                  <a:rPr lang="en-US" altLang="zh-CN" dirty="0">
                    <a:solidFill>
                      <a:schemeClr val="tx2"/>
                    </a:solidFill>
                    <a:latin typeface="+mn-ea"/>
                  </a:rPr>
                  <a:t>, </a:t>
                </a:r>
                <a:r>
                  <a:rPr lang="zh-CN" altLang="en-US" dirty="0">
                    <a:solidFill>
                      <a:schemeClr val="tx2"/>
                    </a:solidFill>
                    <a:latin typeface="+mn-ea"/>
                  </a:rPr>
                  <a:t>例如</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m:rPr>
                            <m:sty m:val="p"/>
                          </m:rPr>
                          <a:rPr lang="en-US" altLang="zh-CN" i="1">
                            <a:solidFill>
                              <a:schemeClr val="tx2"/>
                            </a:solidFill>
                            <a:latin typeface="Cambria Math" panose="02040503050406030204" pitchFamily="18" charset="0"/>
                          </a:rPr>
                          <m:t>p</m:t>
                        </m:r>
                      </m:e>
                      <m:sub>
                        <m:r>
                          <a:rPr lang="en-US" altLang="zh-CN" i="1">
                            <a:solidFill>
                              <a:schemeClr val="tx2"/>
                            </a:solidFill>
                            <a:latin typeface="Cambria Math" panose="02040503050406030204" pitchFamily="18" charset="0"/>
                          </a:rPr>
                          <m:t>1</m:t>
                        </m:r>
                        <m:r>
                          <a:rPr lang="en-US" altLang="zh-CN" b="0" i="1" smtClean="0">
                            <a:solidFill>
                              <a:schemeClr val="tx2"/>
                            </a:solidFill>
                            <a:latin typeface="Cambria Math" panose="02040503050406030204" pitchFamily="18" charset="0"/>
                          </a:rPr>
                          <m:t> </m:t>
                        </m:r>
                      </m:sub>
                    </m:sSub>
                  </m:oMath>
                </a14:m>
                <a:r>
                  <a:rPr lang="en-US" altLang="zh-CN" dirty="0">
                    <a:solidFill>
                      <a:schemeClr val="tx2"/>
                    </a:solidFill>
                    <a:latin typeface="+mn-ea"/>
                  </a:rPr>
                  <a:t>=P</a:t>
                </a:r>
                <a:r>
                  <a:rPr lang="zh-CN" altLang="en-US" dirty="0">
                    <a:solidFill>
                      <a:schemeClr val="tx2"/>
                    </a:solidFill>
                    <a:latin typeface="+mn-ea"/>
                  </a:rPr>
                  <a:t>（</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𝑥</m:t>
                        </m:r>
                      </m:e>
                      <m:sub>
                        <m:r>
                          <a:rPr lang="en-US" altLang="zh-CN" b="0" i="1" smtClean="0">
                            <a:solidFill>
                              <a:schemeClr val="tx2"/>
                            </a:solidFill>
                            <a:latin typeface="Cambria Math" panose="02040503050406030204" pitchFamily="18" charset="0"/>
                          </a:rPr>
                          <m:t>1</m:t>
                        </m:r>
                      </m:sub>
                    </m:sSub>
                  </m:oMath>
                </a14:m>
                <a:r>
                  <a:rPr lang="en-US" altLang="zh-CN" dirty="0">
                    <a:solidFill>
                      <a:schemeClr val="tx2"/>
                    </a:solidFill>
                    <a:latin typeface="+mn-ea"/>
                  </a:rPr>
                  <a:t>=1|</a:t>
                </a:r>
                <a14:m>
                  <m:oMath xmlns:m="http://schemas.openxmlformats.org/officeDocument/2006/math">
                    <m:sSub>
                      <m:sSubPr>
                        <m:ctrlPr>
                          <a:rPr lang="en-US" altLang="zh-CN"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𝑋</m:t>
                        </m:r>
                      </m:e>
                      <m:sub>
                        <m:r>
                          <a:rPr lang="en-US" altLang="zh-CN" b="0" i="1" smtClean="0">
                            <a:solidFill>
                              <a:schemeClr val="tx2"/>
                            </a:solidFill>
                            <a:latin typeface="Cambria Math" panose="02040503050406030204" pitchFamily="18" charset="0"/>
                          </a:rPr>
                          <m:t>𝑠</m:t>
                        </m:r>
                      </m:sub>
                    </m:sSub>
                  </m:oMath>
                </a14:m>
                <a:r>
                  <a:rPr lang="zh-CN" altLang="en-US" dirty="0">
                    <a:solidFill>
                      <a:schemeClr val="tx2"/>
                    </a:solidFill>
                    <a:latin typeface="+mn-ea"/>
                  </a:rPr>
                  <a:t>）</a:t>
                </a:r>
                <a:r>
                  <a:rPr lang="en-US" altLang="zh-CN" dirty="0">
                    <a:solidFill>
                      <a:schemeClr val="tx2"/>
                    </a:solidFill>
                    <a:latin typeface="+mn-ea"/>
                  </a:rPr>
                  <a:t>= 0.75,</a:t>
                </a:r>
                <a:r>
                  <a:rPr lang="zh-CN" altLang="en-US" dirty="0">
                    <a:solidFill>
                      <a:schemeClr val="tx2"/>
                    </a:solidFill>
                    <a:latin typeface="+mn-ea"/>
                  </a:rPr>
                  <a:t>这样得到新的概率向量为</a:t>
                </a:r>
                <a:r>
                  <a:rPr lang="en-US" altLang="zh-CN" dirty="0">
                    <a:solidFill>
                      <a:schemeClr val="tx2"/>
                    </a:solidFill>
                    <a:latin typeface="+mn-ea"/>
                  </a:rPr>
                  <a:t>p=</a:t>
                </a:r>
                <a:r>
                  <a:rPr lang="zh-CN" altLang="en-US" dirty="0">
                    <a:solidFill>
                      <a:schemeClr val="tx2"/>
                    </a:solidFill>
                    <a:latin typeface="+mn-ea"/>
                  </a:rPr>
                  <a:t>（</a:t>
                </a:r>
                <a:r>
                  <a:rPr lang="en-US" altLang="zh-CN" dirty="0">
                    <a:solidFill>
                      <a:schemeClr val="tx2"/>
                    </a:solidFill>
                    <a:latin typeface="+mn-ea"/>
                  </a:rPr>
                  <a:t>0.75,0.75,0.75</a:t>
                </a:r>
                <a:r>
                  <a:rPr lang="zh-CN" altLang="en-US" dirty="0">
                    <a:solidFill>
                      <a:schemeClr val="tx2"/>
                    </a:solidFill>
                    <a:latin typeface="+mn-ea"/>
                  </a:rPr>
                  <a:t>）。</a:t>
                </a:r>
                <a:endParaRPr lang="zh-CN" altLang="en-US" dirty="0">
                  <a:solidFill>
                    <a:schemeClr val="tx2"/>
                  </a:solidFill>
                  <a:latin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71622" y="1018684"/>
                <a:ext cx="12048756" cy="646331"/>
              </a:xfrm>
              <a:prstGeom prst="rect">
                <a:avLst/>
              </a:prstGeom>
              <a:blipFill rotWithShape="1">
                <a:blip r:embed="rId2"/>
                <a:stretch>
                  <a:fillRect l="-4" t="-22" r="-658" b="7"/>
                </a:stretch>
              </a:blipFill>
            </p:spPr>
            <p:txBody>
              <a:bodyPr/>
              <a:lstStyle/>
              <a:p>
                <a:r>
                  <a:rPr lang="zh-CN" altLang="en-US">
                    <a:noFill/>
                  </a:rPr>
                  <a:t> </a:t>
                </a:r>
              </a:p>
            </p:txBody>
          </p:sp>
        </mc:Fallback>
      </mc:AlternateContent>
      <p:grpSp>
        <p:nvGrpSpPr>
          <p:cNvPr id="34" name="组合 33"/>
          <p:cNvGrpSpPr/>
          <p:nvPr/>
        </p:nvGrpSpPr>
        <p:grpSpPr>
          <a:xfrm>
            <a:off x="919414" y="1765006"/>
            <a:ext cx="2990633" cy="4793675"/>
            <a:chOff x="329413" y="1882588"/>
            <a:chExt cx="2990633" cy="4793675"/>
          </a:xfrm>
        </p:grpSpPr>
        <p:grpSp>
          <p:nvGrpSpPr>
            <p:cNvPr id="31" name="组合 30"/>
            <p:cNvGrpSpPr/>
            <p:nvPr/>
          </p:nvGrpSpPr>
          <p:grpSpPr>
            <a:xfrm>
              <a:off x="329413" y="2303901"/>
              <a:ext cx="2990633" cy="4372362"/>
              <a:chOff x="6320854" y="1887244"/>
              <a:chExt cx="2990633" cy="4372362"/>
            </a:xfrm>
          </p:grpSpPr>
          <p:cxnSp>
            <p:nvCxnSpPr>
              <p:cNvPr id="9" name="直接连接符 8"/>
              <p:cNvCxnSpPr/>
              <p:nvPr/>
            </p:nvCxnSpPr>
            <p:spPr>
              <a:xfrm>
                <a:off x="6320856" y="6259606"/>
                <a:ext cx="297484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327721" y="1887244"/>
                <a:ext cx="2974847" cy="479611"/>
                <a:chOff x="3809725" y="2949389"/>
                <a:chExt cx="2974847" cy="479611"/>
              </a:xfrm>
            </p:grpSpPr>
            <p:cxnSp>
              <p:nvCxnSpPr>
                <p:cNvPr id="11" name="直接连接符 10"/>
                <p:cNvCxnSpPr/>
                <p:nvPr/>
              </p:nvCxnSpPr>
              <p:spPr>
                <a:xfrm>
                  <a:off x="3809725" y="2949389"/>
                  <a:ext cx="297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09725" y="3429000"/>
                  <a:ext cx="297484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4203388"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4203388" y="3018499"/>
                      <a:ext cx="457200"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495023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4950230" y="3018499"/>
                      <a:ext cx="457200"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63880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638800" y="3018499"/>
                      <a:ext cx="457200" cy="369332"/>
                    </a:xfrm>
                    <a:prstGeom prst="rect">
                      <a:avLst/>
                    </a:prstGeom>
                    <a:blipFill rotWithShape="1">
                      <a:blip r:embed="rId3"/>
                    </a:blipFill>
                  </p:spPr>
                  <p:txBody>
                    <a:bodyPr/>
                    <a:lstStyle/>
                    <a:p>
                      <a:r>
                        <a:rPr lang="zh-CN" altLang="en-US">
                          <a:noFill/>
                        </a:rPr>
                        <a:t> </a:t>
                      </a:r>
                    </a:p>
                  </p:txBody>
                </p:sp>
              </mc:Fallback>
            </mc:AlternateContent>
            <p:sp>
              <p:nvSpPr>
                <p:cNvPr id="16" name="文本框 15"/>
                <p:cNvSpPr txBox="1"/>
                <p:nvPr/>
              </p:nvSpPr>
              <p:spPr>
                <a:xfrm>
                  <a:off x="6327372" y="3039084"/>
                  <a:ext cx="457200" cy="369332"/>
                </a:xfrm>
                <a:prstGeom prst="rect">
                  <a:avLst/>
                </a:prstGeom>
                <a:noFill/>
              </p:spPr>
              <p:txBody>
                <a:bodyPr wrap="square" rtlCol="0">
                  <a:spAutoFit/>
                </a:bodyPr>
                <a:lstStyle/>
                <a:p>
                  <a:r>
                    <a:rPr lang="en-US" altLang="zh-CN" dirty="0"/>
                    <a:t>f</a:t>
                  </a:r>
                  <a:endParaRPr lang="zh-CN" altLang="en-US" dirty="0"/>
                </a:p>
              </p:txBody>
            </p:sp>
          </p:grpSp>
          <p:sp>
            <p:nvSpPr>
              <p:cNvPr id="17" name="文本框 16"/>
              <p:cNvSpPr txBox="1"/>
              <p:nvPr/>
            </p:nvSpPr>
            <p:spPr>
              <a:xfrm>
                <a:off x="6320854" y="2563465"/>
                <a:ext cx="2974847" cy="369332"/>
              </a:xfrm>
              <a:prstGeom prst="rect">
                <a:avLst/>
              </a:prstGeom>
              <a:noFill/>
            </p:spPr>
            <p:txBody>
              <a:bodyPr wrap="square" rtlCol="0">
                <a:spAutoFit/>
              </a:bodyPr>
              <a:lstStyle/>
              <a:p>
                <a:r>
                  <a:rPr lang="en-US" altLang="zh-CN" dirty="0"/>
                  <a:t>1       0            0          1          1</a:t>
                </a:r>
                <a:endParaRPr lang="zh-CN" altLang="en-US" dirty="0"/>
              </a:p>
            </p:txBody>
          </p:sp>
          <p:sp>
            <p:nvSpPr>
              <p:cNvPr id="18" name="文本框 17"/>
              <p:cNvSpPr txBox="1"/>
              <p:nvPr/>
            </p:nvSpPr>
            <p:spPr>
              <a:xfrm>
                <a:off x="6320854" y="3004341"/>
                <a:ext cx="2974847" cy="369332"/>
              </a:xfrm>
              <a:prstGeom prst="rect">
                <a:avLst/>
              </a:prstGeom>
              <a:noFill/>
            </p:spPr>
            <p:txBody>
              <a:bodyPr wrap="square" rtlCol="0">
                <a:spAutoFit/>
              </a:bodyPr>
              <a:lstStyle/>
              <a:p>
                <a:r>
                  <a:rPr lang="en-US" altLang="zh-CN" dirty="0"/>
                  <a:t>2       1            1          0          2</a:t>
                </a:r>
                <a:endParaRPr lang="zh-CN" altLang="en-US" dirty="0"/>
              </a:p>
            </p:txBody>
          </p:sp>
          <p:sp>
            <p:nvSpPr>
              <p:cNvPr id="19" name="文本框 18"/>
              <p:cNvSpPr txBox="1"/>
              <p:nvPr/>
            </p:nvSpPr>
            <p:spPr>
              <a:xfrm>
                <a:off x="6327721" y="3487440"/>
                <a:ext cx="2974847" cy="369332"/>
              </a:xfrm>
              <a:prstGeom prst="rect">
                <a:avLst/>
              </a:prstGeom>
              <a:noFill/>
            </p:spPr>
            <p:txBody>
              <a:bodyPr wrap="square" rtlCol="0">
                <a:spAutoFit/>
              </a:bodyPr>
              <a:lstStyle/>
              <a:p>
                <a:r>
                  <a:rPr lang="en-US" altLang="zh-CN" dirty="0"/>
                  <a:t>3       0            0          0          0</a:t>
                </a:r>
                <a:endParaRPr lang="zh-CN" altLang="en-US" dirty="0"/>
              </a:p>
            </p:txBody>
          </p:sp>
          <p:sp>
            <p:nvSpPr>
              <p:cNvPr id="20" name="文本框 19"/>
              <p:cNvSpPr txBox="1"/>
              <p:nvPr/>
            </p:nvSpPr>
            <p:spPr>
              <a:xfrm>
                <a:off x="6327721" y="3976691"/>
                <a:ext cx="2974847" cy="369332"/>
              </a:xfrm>
              <a:prstGeom prst="rect">
                <a:avLst/>
              </a:prstGeom>
              <a:noFill/>
            </p:spPr>
            <p:txBody>
              <a:bodyPr wrap="square" rtlCol="0">
                <a:spAutoFit/>
              </a:bodyPr>
              <a:lstStyle/>
              <a:p>
                <a:r>
                  <a:rPr lang="en-US" altLang="zh-CN" dirty="0"/>
                  <a:t>4       0            1          1          2</a:t>
                </a:r>
                <a:endParaRPr lang="zh-CN" altLang="en-US" dirty="0"/>
              </a:p>
            </p:txBody>
          </p:sp>
          <p:sp>
            <p:nvSpPr>
              <p:cNvPr id="21" name="文本框 20"/>
              <p:cNvSpPr txBox="1"/>
              <p:nvPr/>
            </p:nvSpPr>
            <p:spPr>
              <a:xfrm>
                <a:off x="6320855" y="4445252"/>
                <a:ext cx="2974847" cy="369332"/>
              </a:xfrm>
              <a:prstGeom prst="rect">
                <a:avLst/>
              </a:prstGeom>
              <a:noFill/>
            </p:spPr>
            <p:txBody>
              <a:bodyPr wrap="square" rtlCol="0">
                <a:spAutoFit/>
              </a:bodyPr>
              <a:lstStyle/>
              <a:p>
                <a:r>
                  <a:rPr lang="en-US" altLang="zh-CN" dirty="0"/>
                  <a:t>5       0            1          0          1</a:t>
                </a:r>
                <a:endParaRPr lang="zh-CN" altLang="en-US" dirty="0"/>
              </a:p>
            </p:txBody>
          </p:sp>
          <p:sp>
            <p:nvSpPr>
              <p:cNvPr id="28" name="文本框 27"/>
              <p:cNvSpPr txBox="1"/>
              <p:nvPr/>
            </p:nvSpPr>
            <p:spPr>
              <a:xfrm>
                <a:off x="6336640" y="5326844"/>
                <a:ext cx="2974847" cy="369332"/>
              </a:xfrm>
              <a:prstGeom prst="rect">
                <a:avLst/>
              </a:prstGeom>
              <a:noFill/>
            </p:spPr>
            <p:txBody>
              <a:bodyPr wrap="square" rtlCol="0">
                <a:spAutoFit/>
              </a:bodyPr>
              <a:lstStyle/>
              <a:p>
                <a:r>
                  <a:rPr lang="en-US" altLang="zh-CN" dirty="0"/>
                  <a:t>7       1            0          1          2</a:t>
                </a:r>
                <a:endParaRPr lang="zh-CN" altLang="en-US" dirty="0"/>
              </a:p>
            </p:txBody>
          </p:sp>
          <p:sp>
            <p:nvSpPr>
              <p:cNvPr id="29" name="文本框 28"/>
              <p:cNvSpPr txBox="1"/>
              <p:nvPr/>
            </p:nvSpPr>
            <p:spPr>
              <a:xfrm>
                <a:off x="6320855" y="4886048"/>
                <a:ext cx="2974847" cy="369332"/>
              </a:xfrm>
              <a:prstGeom prst="rect">
                <a:avLst/>
              </a:prstGeom>
              <a:noFill/>
            </p:spPr>
            <p:txBody>
              <a:bodyPr wrap="square" rtlCol="0">
                <a:spAutoFit/>
              </a:bodyPr>
              <a:lstStyle/>
              <a:p>
                <a:r>
                  <a:rPr lang="en-US" altLang="zh-CN" dirty="0"/>
                  <a:t>6       1            0          0          1</a:t>
                </a:r>
                <a:endParaRPr lang="zh-CN" altLang="en-US" dirty="0"/>
              </a:p>
            </p:txBody>
          </p:sp>
          <p:sp>
            <p:nvSpPr>
              <p:cNvPr id="30" name="文本框 29"/>
              <p:cNvSpPr txBox="1"/>
              <p:nvPr/>
            </p:nvSpPr>
            <p:spPr>
              <a:xfrm>
                <a:off x="6336640" y="5760875"/>
                <a:ext cx="2974847" cy="369332"/>
              </a:xfrm>
              <a:prstGeom prst="rect">
                <a:avLst/>
              </a:prstGeom>
              <a:noFill/>
            </p:spPr>
            <p:txBody>
              <a:bodyPr wrap="square" rtlCol="0">
                <a:spAutoFit/>
              </a:bodyPr>
              <a:lstStyle/>
              <a:p>
                <a:r>
                  <a:rPr lang="en-US" altLang="zh-CN" dirty="0"/>
                  <a:t>8       1            1          1          3</a:t>
                </a:r>
                <a:endParaRPr lang="zh-CN" altLang="en-US" dirty="0"/>
              </a:p>
            </p:txBody>
          </p:sp>
        </p:grpSp>
        <p:sp>
          <p:nvSpPr>
            <p:cNvPr id="33" name="文本框 32"/>
            <p:cNvSpPr txBox="1"/>
            <p:nvPr/>
          </p:nvSpPr>
          <p:spPr>
            <a:xfrm>
              <a:off x="345199" y="1882588"/>
              <a:ext cx="2974847" cy="369332"/>
            </a:xfrm>
            <a:prstGeom prst="rect">
              <a:avLst/>
            </a:prstGeom>
            <a:noFill/>
          </p:spPr>
          <p:txBody>
            <a:bodyPr wrap="square" rtlCol="0">
              <a:spAutoFit/>
            </a:bodyPr>
            <a:lstStyle/>
            <a:p>
              <a:pPr algn="ctr"/>
              <a:r>
                <a:rPr lang="zh-CN" altLang="en-US" dirty="0">
                  <a:solidFill>
                    <a:schemeClr val="tx2"/>
                  </a:solidFill>
                </a:rPr>
                <a:t>初始群体</a:t>
              </a:r>
              <a:endParaRPr lang="zh-CN" altLang="en-US" dirty="0">
                <a:solidFill>
                  <a:schemeClr val="tx2"/>
                </a:solidFill>
              </a:endParaRPr>
            </a:p>
          </p:txBody>
        </p:sp>
      </p:grpSp>
      <p:sp>
        <p:nvSpPr>
          <p:cNvPr id="35" name="箭头: 右 34"/>
          <p:cNvSpPr/>
          <p:nvPr/>
        </p:nvSpPr>
        <p:spPr>
          <a:xfrm>
            <a:off x="4333532" y="3690194"/>
            <a:ext cx="2201739" cy="10715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1">
                    <a:lumMod val="50000"/>
                  </a:schemeClr>
                </a:solidFill>
              </a:rPr>
              <a:t>选择适应值交高的</a:t>
            </a:r>
            <a:r>
              <a:rPr lang="en-US" altLang="zh-CN" sz="1100" dirty="0">
                <a:solidFill>
                  <a:schemeClr val="accent1">
                    <a:lumMod val="50000"/>
                  </a:schemeClr>
                </a:solidFill>
              </a:rPr>
              <a:t>4</a:t>
            </a:r>
            <a:r>
              <a:rPr lang="zh-CN" altLang="en-US" sz="1100" dirty="0">
                <a:solidFill>
                  <a:schemeClr val="accent1">
                    <a:lumMod val="50000"/>
                  </a:schemeClr>
                </a:solidFill>
              </a:rPr>
              <a:t>个个体</a:t>
            </a:r>
            <a:endParaRPr lang="zh-CN" altLang="en-US" sz="1100" dirty="0">
              <a:solidFill>
                <a:schemeClr val="accent1">
                  <a:lumMod val="50000"/>
                </a:schemeClr>
              </a:solidFill>
            </a:endParaRPr>
          </a:p>
        </p:txBody>
      </p:sp>
      <p:grpSp>
        <p:nvGrpSpPr>
          <p:cNvPr id="49" name="组合 48"/>
          <p:cNvGrpSpPr/>
          <p:nvPr/>
        </p:nvGrpSpPr>
        <p:grpSpPr>
          <a:xfrm>
            <a:off x="7150365" y="2448522"/>
            <a:ext cx="2974849" cy="2665137"/>
            <a:chOff x="8542002" y="1795295"/>
            <a:chExt cx="2974849" cy="2665137"/>
          </a:xfrm>
        </p:grpSpPr>
        <p:grpSp>
          <p:nvGrpSpPr>
            <p:cNvPr id="36" name="组合 35"/>
            <p:cNvGrpSpPr/>
            <p:nvPr/>
          </p:nvGrpSpPr>
          <p:grpSpPr>
            <a:xfrm>
              <a:off x="8542004" y="2165735"/>
              <a:ext cx="2974847" cy="479611"/>
              <a:chOff x="3809725" y="2949389"/>
              <a:chExt cx="2974847" cy="479611"/>
            </a:xfrm>
          </p:grpSpPr>
          <p:cxnSp>
            <p:nvCxnSpPr>
              <p:cNvPr id="37" name="直接连接符 36"/>
              <p:cNvCxnSpPr/>
              <p:nvPr/>
            </p:nvCxnSpPr>
            <p:spPr>
              <a:xfrm>
                <a:off x="3809725" y="2949389"/>
                <a:ext cx="297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809725" y="3429000"/>
                <a:ext cx="297484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文本框 38"/>
                  <p:cNvSpPr txBox="1"/>
                  <p:nvPr/>
                </p:nvSpPr>
                <p:spPr>
                  <a:xfrm>
                    <a:off x="4203388"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39" name="文本框 38"/>
                  <p:cNvSpPr txBox="1">
                    <a:spLocks noRot="1" noChangeAspect="1" noMove="1" noResize="1" noEditPoints="1" noAdjustHandles="1" noChangeArrowheads="1" noChangeShapeType="1" noTextEdit="1"/>
                  </p:cNvSpPr>
                  <p:nvPr/>
                </p:nvSpPr>
                <p:spPr>
                  <a:xfrm>
                    <a:off x="4203388" y="3018499"/>
                    <a:ext cx="457200"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495023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40" name="文本框 39"/>
                  <p:cNvSpPr txBox="1">
                    <a:spLocks noRot="1" noChangeAspect="1" noMove="1" noResize="1" noEditPoints="1" noAdjustHandles="1" noChangeArrowheads="1" noChangeShapeType="1" noTextEdit="1"/>
                  </p:cNvSpPr>
                  <p:nvPr/>
                </p:nvSpPr>
                <p:spPr>
                  <a:xfrm>
                    <a:off x="4950230" y="3018499"/>
                    <a:ext cx="457200"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563880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5638800" y="3018499"/>
                    <a:ext cx="457200" cy="369332"/>
                  </a:xfrm>
                  <a:prstGeom prst="rect">
                    <a:avLst/>
                  </a:prstGeom>
                  <a:blipFill rotWithShape="1">
                    <a:blip r:embed="rId3"/>
                  </a:blipFill>
                </p:spPr>
                <p:txBody>
                  <a:bodyPr/>
                  <a:lstStyle/>
                  <a:p>
                    <a:r>
                      <a:rPr lang="zh-CN" altLang="en-US">
                        <a:noFill/>
                      </a:rPr>
                      <a:t> </a:t>
                    </a:r>
                  </a:p>
                </p:txBody>
              </p:sp>
            </mc:Fallback>
          </mc:AlternateContent>
          <p:sp>
            <p:nvSpPr>
              <p:cNvPr id="42" name="文本框 41"/>
              <p:cNvSpPr txBox="1"/>
              <p:nvPr/>
            </p:nvSpPr>
            <p:spPr>
              <a:xfrm>
                <a:off x="6327372" y="3039084"/>
                <a:ext cx="457200" cy="369332"/>
              </a:xfrm>
              <a:prstGeom prst="rect">
                <a:avLst/>
              </a:prstGeom>
              <a:noFill/>
            </p:spPr>
            <p:txBody>
              <a:bodyPr wrap="square" rtlCol="0">
                <a:spAutoFit/>
              </a:bodyPr>
              <a:lstStyle/>
              <a:p>
                <a:r>
                  <a:rPr lang="en-US" altLang="zh-CN" dirty="0"/>
                  <a:t>f</a:t>
                </a:r>
                <a:endParaRPr lang="zh-CN" altLang="en-US" dirty="0"/>
              </a:p>
            </p:txBody>
          </p:sp>
        </p:grpSp>
        <p:sp>
          <p:nvSpPr>
            <p:cNvPr id="43" name="文本框 42"/>
            <p:cNvSpPr txBox="1"/>
            <p:nvPr/>
          </p:nvSpPr>
          <p:spPr>
            <a:xfrm>
              <a:off x="8542002" y="1795295"/>
              <a:ext cx="2974847" cy="369332"/>
            </a:xfrm>
            <a:prstGeom prst="rect">
              <a:avLst/>
            </a:prstGeom>
            <a:noFill/>
          </p:spPr>
          <p:txBody>
            <a:bodyPr wrap="square" rtlCol="0">
              <a:spAutoFit/>
            </a:bodyPr>
            <a:lstStyle/>
            <a:p>
              <a:pPr algn="ctr"/>
              <a:r>
                <a:rPr lang="zh-CN" altLang="en-US" dirty="0">
                  <a:solidFill>
                    <a:schemeClr val="tx2"/>
                  </a:solidFill>
                </a:rPr>
                <a:t>适应值较高的</a:t>
              </a:r>
              <a:r>
                <a:rPr lang="en-US" altLang="zh-CN" dirty="0">
                  <a:solidFill>
                    <a:schemeClr val="tx2"/>
                  </a:solidFill>
                </a:rPr>
                <a:t>4</a:t>
              </a:r>
              <a:r>
                <a:rPr lang="zh-CN" altLang="en-US" dirty="0">
                  <a:solidFill>
                    <a:schemeClr val="tx2"/>
                  </a:solidFill>
                </a:rPr>
                <a:t>个个体</a:t>
              </a:r>
              <a:endParaRPr lang="zh-CN" altLang="en-US" dirty="0">
                <a:solidFill>
                  <a:schemeClr val="tx2"/>
                </a:solidFill>
              </a:endParaRPr>
            </a:p>
          </p:txBody>
        </p:sp>
        <p:sp>
          <p:nvSpPr>
            <p:cNvPr id="44" name="文本框 43"/>
            <p:cNvSpPr txBox="1"/>
            <p:nvPr/>
          </p:nvSpPr>
          <p:spPr>
            <a:xfrm>
              <a:off x="8542004" y="2834093"/>
              <a:ext cx="2974847" cy="369332"/>
            </a:xfrm>
            <a:prstGeom prst="rect">
              <a:avLst/>
            </a:prstGeom>
            <a:noFill/>
          </p:spPr>
          <p:txBody>
            <a:bodyPr wrap="square" rtlCol="0">
              <a:spAutoFit/>
            </a:bodyPr>
            <a:lstStyle/>
            <a:p>
              <a:r>
                <a:rPr lang="en-US" altLang="zh-CN" dirty="0"/>
                <a:t>2       1            1          0          2</a:t>
              </a:r>
              <a:endParaRPr lang="zh-CN" altLang="en-US" dirty="0"/>
            </a:p>
          </p:txBody>
        </p:sp>
        <p:sp>
          <p:nvSpPr>
            <p:cNvPr id="45" name="文本框 44"/>
            <p:cNvSpPr txBox="1"/>
            <p:nvPr/>
          </p:nvSpPr>
          <p:spPr>
            <a:xfrm>
              <a:off x="8542003" y="3203425"/>
              <a:ext cx="2974847" cy="369332"/>
            </a:xfrm>
            <a:prstGeom prst="rect">
              <a:avLst/>
            </a:prstGeom>
            <a:noFill/>
          </p:spPr>
          <p:txBody>
            <a:bodyPr wrap="square" rtlCol="0">
              <a:spAutoFit/>
            </a:bodyPr>
            <a:lstStyle/>
            <a:p>
              <a:r>
                <a:rPr lang="en-US" altLang="zh-CN" dirty="0"/>
                <a:t>4       0            1          1          2</a:t>
              </a:r>
              <a:endParaRPr lang="zh-CN" altLang="en-US" dirty="0"/>
            </a:p>
          </p:txBody>
        </p:sp>
        <p:sp>
          <p:nvSpPr>
            <p:cNvPr id="46" name="文本框 45"/>
            <p:cNvSpPr txBox="1"/>
            <p:nvPr/>
          </p:nvSpPr>
          <p:spPr>
            <a:xfrm>
              <a:off x="8542003" y="3672748"/>
              <a:ext cx="2974847" cy="369332"/>
            </a:xfrm>
            <a:prstGeom prst="rect">
              <a:avLst/>
            </a:prstGeom>
            <a:noFill/>
          </p:spPr>
          <p:txBody>
            <a:bodyPr wrap="square" rtlCol="0">
              <a:spAutoFit/>
            </a:bodyPr>
            <a:lstStyle/>
            <a:p>
              <a:r>
                <a:rPr lang="en-US" altLang="zh-CN" dirty="0"/>
                <a:t>7       1            0          1          2</a:t>
              </a:r>
              <a:endParaRPr lang="zh-CN" altLang="en-US" dirty="0"/>
            </a:p>
          </p:txBody>
        </p:sp>
        <p:sp>
          <p:nvSpPr>
            <p:cNvPr id="47" name="文本框 46"/>
            <p:cNvSpPr txBox="1"/>
            <p:nvPr/>
          </p:nvSpPr>
          <p:spPr>
            <a:xfrm>
              <a:off x="8542003" y="4039225"/>
              <a:ext cx="2974847" cy="369332"/>
            </a:xfrm>
            <a:prstGeom prst="rect">
              <a:avLst/>
            </a:prstGeom>
            <a:noFill/>
          </p:spPr>
          <p:txBody>
            <a:bodyPr wrap="square" rtlCol="0">
              <a:spAutoFit/>
            </a:bodyPr>
            <a:lstStyle/>
            <a:p>
              <a:r>
                <a:rPr lang="en-US" altLang="zh-CN" dirty="0"/>
                <a:t>8       1            1          1          3</a:t>
              </a:r>
              <a:endParaRPr lang="zh-CN" altLang="en-US" dirty="0"/>
            </a:p>
          </p:txBody>
        </p:sp>
        <p:cxnSp>
          <p:nvCxnSpPr>
            <p:cNvPr id="48" name="直接连接符 47"/>
            <p:cNvCxnSpPr/>
            <p:nvPr/>
          </p:nvCxnSpPr>
          <p:spPr>
            <a:xfrm>
              <a:off x="8542003" y="4460432"/>
              <a:ext cx="297484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箭头: 下 51"/>
          <p:cNvSpPr/>
          <p:nvPr/>
        </p:nvSpPr>
        <p:spPr>
          <a:xfrm>
            <a:off x="7649113" y="5113658"/>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53" name="文本框 52"/>
          <p:cNvSpPr txBox="1"/>
          <p:nvPr/>
        </p:nvSpPr>
        <p:spPr>
          <a:xfrm>
            <a:off x="7478645" y="5580087"/>
            <a:ext cx="679237" cy="369332"/>
          </a:xfrm>
          <a:prstGeom prst="rect">
            <a:avLst/>
          </a:prstGeom>
          <a:noFill/>
        </p:spPr>
        <p:txBody>
          <a:bodyPr wrap="square" rtlCol="0">
            <a:spAutoFit/>
          </a:bodyPr>
          <a:lstStyle/>
          <a:p>
            <a:r>
              <a:rPr lang="en-US" altLang="zh-CN" dirty="0"/>
              <a:t>0.75</a:t>
            </a:r>
            <a:endParaRPr lang="zh-CN" altLang="en-US" dirty="0"/>
          </a:p>
        </p:txBody>
      </p:sp>
      <p:sp>
        <p:nvSpPr>
          <p:cNvPr id="57" name="箭头: 下 56"/>
          <p:cNvSpPr/>
          <p:nvPr/>
        </p:nvSpPr>
        <p:spPr>
          <a:xfrm>
            <a:off x="8388461" y="5134941"/>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58" name="箭头: 下 57"/>
          <p:cNvSpPr/>
          <p:nvPr/>
        </p:nvSpPr>
        <p:spPr>
          <a:xfrm>
            <a:off x="9106364" y="5134941"/>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59" name="文本框 58"/>
          <p:cNvSpPr txBox="1"/>
          <p:nvPr/>
        </p:nvSpPr>
        <p:spPr>
          <a:xfrm>
            <a:off x="8157882" y="5597017"/>
            <a:ext cx="679237" cy="369332"/>
          </a:xfrm>
          <a:prstGeom prst="rect">
            <a:avLst/>
          </a:prstGeom>
          <a:noFill/>
        </p:spPr>
        <p:txBody>
          <a:bodyPr wrap="square" rtlCol="0">
            <a:spAutoFit/>
          </a:bodyPr>
          <a:lstStyle/>
          <a:p>
            <a:r>
              <a:rPr lang="en-US" altLang="zh-CN" dirty="0"/>
              <a:t>0.75</a:t>
            </a:r>
            <a:endParaRPr lang="zh-CN" altLang="en-US" dirty="0"/>
          </a:p>
        </p:txBody>
      </p:sp>
      <p:sp>
        <p:nvSpPr>
          <p:cNvPr id="60" name="文本框 59"/>
          <p:cNvSpPr txBox="1"/>
          <p:nvPr/>
        </p:nvSpPr>
        <p:spPr>
          <a:xfrm>
            <a:off x="8943539" y="5590759"/>
            <a:ext cx="679237" cy="369332"/>
          </a:xfrm>
          <a:prstGeom prst="rect">
            <a:avLst/>
          </a:prstGeom>
          <a:noFill/>
        </p:spPr>
        <p:txBody>
          <a:bodyPr wrap="square" rtlCol="0">
            <a:spAutoFit/>
          </a:bodyPr>
          <a:lstStyle/>
          <a:p>
            <a:r>
              <a:rPr lang="en-US" altLang="zh-CN" dirty="0"/>
              <a:t>0.75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0" grpId="0" animBg="1"/>
      <p:bldP spid="2" grpId="0"/>
      <p:bldP spid="8" grpId="0"/>
      <p:bldP spid="35" grpId="0" animBg="1"/>
      <p:bldP spid="52" grpId="0" animBg="1"/>
      <p:bldP spid="53" grpId="0"/>
      <p:bldP spid="57" grpId="0" animBg="1"/>
      <p:bldP spid="58" grpId="0" animBg="1"/>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935985" y="3490513"/>
            <a:ext cx="462186" cy="2599038"/>
            <a:chOff x="5914126" y="3523106"/>
            <a:chExt cx="462186" cy="2599038"/>
          </a:xfrm>
        </p:grpSpPr>
        <p:sp>
          <p:nvSpPr>
            <p:cNvPr id="5" name="矩形 4"/>
            <p:cNvSpPr/>
            <p:nvPr/>
          </p:nvSpPr>
          <p:spPr>
            <a:xfrm>
              <a:off x="5914126" y="3523106"/>
              <a:ext cx="462186" cy="1691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
          <p:nvSpPr>
            <p:cNvPr id="7" name="箭头: 下 6"/>
            <p:cNvSpPr/>
            <p:nvPr/>
          </p:nvSpPr>
          <p:spPr>
            <a:xfrm>
              <a:off x="6024195" y="5291087"/>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26" name="文本框 25"/>
            <p:cNvSpPr txBox="1"/>
            <p:nvPr/>
          </p:nvSpPr>
          <p:spPr>
            <a:xfrm>
              <a:off x="5914126" y="5752812"/>
              <a:ext cx="459693" cy="369332"/>
            </a:xfrm>
            <a:prstGeom prst="rect">
              <a:avLst/>
            </a:prstGeom>
            <a:noFill/>
          </p:spPr>
          <p:txBody>
            <a:bodyPr wrap="square" rtlCol="0">
              <a:spAutoFit/>
            </a:bodyPr>
            <a:lstStyle/>
            <a:p>
              <a:r>
                <a:rPr lang="en-US" altLang="zh-CN" dirty="0"/>
                <a:t> 1</a:t>
              </a:r>
              <a:endParaRPr lang="zh-CN" altLang="en-US" dirty="0"/>
            </a:p>
          </p:txBody>
        </p:sp>
      </p:grpSp>
      <p:grpSp>
        <p:nvGrpSpPr>
          <p:cNvPr id="36" name="组合 35"/>
          <p:cNvGrpSpPr/>
          <p:nvPr/>
        </p:nvGrpSpPr>
        <p:grpSpPr>
          <a:xfrm>
            <a:off x="6532505" y="3504940"/>
            <a:ext cx="750811" cy="2581207"/>
            <a:chOff x="6523685" y="3523106"/>
            <a:chExt cx="750811" cy="2581207"/>
          </a:xfrm>
        </p:grpSpPr>
        <p:sp>
          <p:nvSpPr>
            <p:cNvPr id="24" name="矩形 23"/>
            <p:cNvSpPr/>
            <p:nvPr/>
          </p:nvSpPr>
          <p:spPr>
            <a:xfrm>
              <a:off x="6600273" y="3523106"/>
              <a:ext cx="462186" cy="16911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
          <p:nvSpPr>
            <p:cNvPr id="23" name="箭头: 下 22"/>
            <p:cNvSpPr/>
            <p:nvPr/>
          </p:nvSpPr>
          <p:spPr>
            <a:xfrm>
              <a:off x="6761472" y="5276020"/>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4" name="文本框 33"/>
            <p:cNvSpPr txBox="1"/>
            <p:nvPr/>
          </p:nvSpPr>
          <p:spPr>
            <a:xfrm>
              <a:off x="6523685" y="5734981"/>
              <a:ext cx="750811" cy="369332"/>
            </a:xfrm>
            <a:prstGeom prst="rect">
              <a:avLst/>
            </a:prstGeom>
            <a:noFill/>
          </p:spPr>
          <p:txBody>
            <a:bodyPr wrap="square" rtlCol="0">
              <a:spAutoFit/>
            </a:bodyPr>
            <a:lstStyle/>
            <a:p>
              <a:r>
                <a:rPr lang="en-US" altLang="zh-CN" dirty="0"/>
                <a:t> 0.75</a:t>
              </a:r>
              <a:endParaRPr lang="zh-CN" altLang="en-US" dirty="0"/>
            </a:p>
          </p:txBody>
        </p:sp>
      </p:grpSp>
      <p:grpSp>
        <p:nvGrpSpPr>
          <p:cNvPr id="35" name="组合 34"/>
          <p:cNvGrpSpPr/>
          <p:nvPr/>
        </p:nvGrpSpPr>
        <p:grpSpPr>
          <a:xfrm>
            <a:off x="7287582" y="3523106"/>
            <a:ext cx="658530" cy="2563041"/>
            <a:chOff x="7287582" y="3523106"/>
            <a:chExt cx="658530" cy="2563041"/>
          </a:xfrm>
        </p:grpSpPr>
        <p:sp>
          <p:nvSpPr>
            <p:cNvPr id="25" name="矩形 24"/>
            <p:cNvSpPr/>
            <p:nvPr/>
          </p:nvSpPr>
          <p:spPr>
            <a:xfrm>
              <a:off x="7339947" y="3523106"/>
              <a:ext cx="462186" cy="16911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
          <p:nvSpPr>
            <p:cNvPr id="22" name="箭头: 下 21"/>
            <p:cNvSpPr/>
            <p:nvPr/>
          </p:nvSpPr>
          <p:spPr>
            <a:xfrm>
              <a:off x="7498749" y="5276020"/>
              <a:ext cx="242047" cy="440795"/>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1" name="文本框 30"/>
            <p:cNvSpPr txBox="1"/>
            <p:nvPr/>
          </p:nvSpPr>
          <p:spPr>
            <a:xfrm>
              <a:off x="7287582" y="5716815"/>
              <a:ext cx="658530" cy="369332"/>
            </a:xfrm>
            <a:prstGeom prst="rect">
              <a:avLst/>
            </a:prstGeom>
            <a:noFill/>
          </p:spPr>
          <p:txBody>
            <a:bodyPr wrap="square" rtlCol="0">
              <a:spAutoFit/>
            </a:bodyPr>
            <a:lstStyle/>
            <a:p>
              <a:r>
                <a:rPr lang="en-US" altLang="zh-CN" dirty="0"/>
                <a:t> 0.75</a:t>
              </a:r>
              <a:endParaRPr lang="zh-CN" altLang="en-US" dirty="0"/>
            </a:p>
          </p:txBody>
        </p:sp>
      </p:grpSp>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淘宝网chenying0907出品 6"/>
          <p:cNvSpPr txBox="1"/>
          <p:nvPr/>
        </p:nvSpPr>
        <p:spPr>
          <a:xfrm>
            <a:off x="2531745" y="216555"/>
            <a:ext cx="5007298"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一个简单的</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EDA</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算例</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622" y="1018684"/>
            <a:ext cx="12048756" cy="369332"/>
          </a:xfrm>
          <a:prstGeom prst="rect">
            <a:avLst/>
          </a:prstGeom>
          <a:noFill/>
        </p:spPr>
        <p:txBody>
          <a:bodyPr wrap="square">
            <a:spAutoFit/>
          </a:bodyPr>
          <a:lstStyle/>
          <a:p>
            <a:r>
              <a:rPr lang="en-US" altLang="zh-CN" dirty="0"/>
              <a:t>      	</a:t>
            </a:r>
            <a:r>
              <a:rPr lang="zh-CN" altLang="en-US" dirty="0"/>
              <a:t>第三步 </a:t>
            </a:r>
            <a:r>
              <a:rPr lang="en-US" altLang="zh-CN" dirty="0"/>
              <a:t>, </a:t>
            </a:r>
            <a:r>
              <a:rPr lang="zh-CN" altLang="en-US" dirty="0"/>
              <a:t>由概率向量 </a:t>
            </a:r>
            <a:r>
              <a:rPr lang="en-US" altLang="zh-CN" dirty="0"/>
              <a:t>p=</a:t>
            </a:r>
            <a:r>
              <a:rPr lang="zh-CN" altLang="en-US" dirty="0"/>
              <a:t>（</a:t>
            </a:r>
            <a:r>
              <a:rPr lang="en-US" altLang="zh-CN" dirty="0"/>
              <a:t>0.75</a:t>
            </a:r>
            <a:r>
              <a:rPr lang="zh-CN" altLang="en-US" dirty="0"/>
              <a:t>，</a:t>
            </a:r>
            <a:r>
              <a:rPr lang="en-US" altLang="zh-CN" dirty="0"/>
              <a:t>0.75</a:t>
            </a:r>
            <a:r>
              <a:rPr lang="zh-CN" altLang="en-US" dirty="0"/>
              <a:t>，</a:t>
            </a:r>
            <a:r>
              <a:rPr lang="en-US" altLang="zh-CN" dirty="0"/>
              <a:t>0.75</a:t>
            </a:r>
            <a:r>
              <a:rPr lang="zh-CN" altLang="en-US" dirty="0"/>
              <a:t>）</a:t>
            </a:r>
            <a:r>
              <a:rPr lang="en-US" altLang="zh-CN" dirty="0"/>
              <a:t> </a:t>
            </a:r>
            <a:r>
              <a:rPr lang="zh-CN" altLang="en-US" dirty="0"/>
              <a:t>产生新一代群体，再算出新的概率模型</a:t>
            </a:r>
            <a:r>
              <a:rPr lang="en-US" altLang="zh-CN" dirty="0"/>
              <a:t>p=</a:t>
            </a:r>
            <a:r>
              <a:rPr lang="zh-CN" altLang="en-US" dirty="0"/>
              <a:t>（</a:t>
            </a:r>
            <a:r>
              <a:rPr lang="en-US" altLang="zh-CN" dirty="0"/>
              <a:t>1</a:t>
            </a:r>
            <a:r>
              <a:rPr lang="zh-CN" altLang="en-US" dirty="0"/>
              <a:t>，</a:t>
            </a:r>
            <a:r>
              <a:rPr lang="en-US" altLang="zh-CN" dirty="0"/>
              <a:t>0.75</a:t>
            </a:r>
            <a:r>
              <a:rPr lang="zh-CN" altLang="en-US" dirty="0"/>
              <a:t>，</a:t>
            </a:r>
            <a:r>
              <a:rPr lang="en-US" altLang="zh-CN" dirty="0"/>
              <a:t>0.75</a:t>
            </a:r>
            <a:r>
              <a:rPr lang="zh-CN" altLang="en-US" dirty="0"/>
              <a:t>） </a:t>
            </a:r>
            <a:endParaRPr lang="zh-CN" altLang="en-US" dirty="0">
              <a:solidFill>
                <a:schemeClr val="tx2"/>
              </a:solidFill>
              <a:latin typeface="+mn-ea"/>
            </a:endParaRPr>
          </a:p>
        </p:txBody>
      </p:sp>
      <p:cxnSp>
        <p:nvCxnSpPr>
          <p:cNvPr id="9" name="直接连接符 8"/>
          <p:cNvCxnSpPr/>
          <p:nvPr/>
        </p:nvCxnSpPr>
        <p:spPr>
          <a:xfrm>
            <a:off x="1184346" y="6316242"/>
            <a:ext cx="297484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191211" y="1943880"/>
            <a:ext cx="2974847" cy="479611"/>
            <a:chOff x="3809725" y="2949389"/>
            <a:chExt cx="2974847" cy="479611"/>
          </a:xfrm>
        </p:grpSpPr>
        <p:cxnSp>
          <p:nvCxnSpPr>
            <p:cNvPr id="11" name="直接连接符 10"/>
            <p:cNvCxnSpPr/>
            <p:nvPr/>
          </p:nvCxnSpPr>
          <p:spPr>
            <a:xfrm>
              <a:off x="3809725" y="2949389"/>
              <a:ext cx="297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09725" y="3429000"/>
              <a:ext cx="297484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4203388"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4203388" y="3018499"/>
                  <a:ext cx="457200"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495023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4950230" y="3018499"/>
                  <a:ext cx="457200"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63880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638800" y="3018499"/>
                  <a:ext cx="457200" cy="369332"/>
                </a:xfrm>
                <a:prstGeom prst="rect">
                  <a:avLst/>
                </a:prstGeom>
                <a:blipFill rotWithShape="1">
                  <a:blip r:embed="rId2"/>
                </a:blipFill>
              </p:spPr>
              <p:txBody>
                <a:bodyPr/>
                <a:lstStyle/>
                <a:p>
                  <a:r>
                    <a:rPr lang="zh-CN" altLang="en-US">
                      <a:noFill/>
                    </a:rPr>
                    <a:t> </a:t>
                  </a:r>
                </a:p>
              </p:txBody>
            </p:sp>
          </mc:Fallback>
        </mc:AlternateContent>
        <p:sp>
          <p:nvSpPr>
            <p:cNvPr id="16" name="文本框 15"/>
            <p:cNvSpPr txBox="1"/>
            <p:nvPr/>
          </p:nvSpPr>
          <p:spPr>
            <a:xfrm>
              <a:off x="6327372" y="3039084"/>
              <a:ext cx="457200" cy="369332"/>
            </a:xfrm>
            <a:prstGeom prst="rect">
              <a:avLst/>
            </a:prstGeom>
            <a:noFill/>
          </p:spPr>
          <p:txBody>
            <a:bodyPr wrap="square" rtlCol="0">
              <a:spAutoFit/>
            </a:bodyPr>
            <a:lstStyle/>
            <a:p>
              <a:r>
                <a:rPr lang="en-US" altLang="zh-CN" dirty="0"/>
                <a:t>f</a:t>
              </a:r>
              <a:endParaRPr lang="zh-CN" altLang="en-US" dirty="0"/>
            </a:p>
          </p:txBody>
        </p:sp>
      </p:grpSp>
      <p:sp>
        <p:nvSpPr>
          <p:cNvPr id="17" name="文本框 16"/>
          <p:cNvSpPr txBox="1"/>
          <p:nvPr/>
        </p:nvSpPr>
        <p:spPr>
          <a:xfrm>
            <a:off x="1184344" y="2620101"/>
            <a:ext cx="2974847" cy="369332"/>
          </a:xfrm>
          <a:prstGeom prst="rect">
            <a:avLst/>
          </a:prstGeom>
          <a:noFill/>
        </p:spPr>
        <p:txBody>
          <a:bodyPr wrap="square" rtlCol="0">
            <a:spAutoFit/>
          </a:bodyPr>
          <a:lstStyle/>
          <a:p>
            <a:r>
              <a:rPr lang="en-US" altLang="zh-CN" dirty="0"/>
              <a:t>1       1            1          1          3</a:t>
            </a:r>
            <a:endParaRPr lang="zh-CN" altLang="en-US" dirty="0"/>
          </a:p>
        </p:txBody>
      </p:sp>
      <p:sp>
        <p:nvSpPr>
          <p:cNvPr id="18" name="文本框 17"/>
          <p:cNvSpPr txBox="1"/>
          <p:nvPr/>
        </p:nvSpPr>
        <p:spPr>
          <a:xfrm>
            <a:off x="1184344" y="3060977"/>
            <a:ext cx="2974847" cy="369332"/>
          </a:xfrm>
          <a:prstGeom prst="rect">
            <a:avLst/>
          </a:prstGeom>
          <a:noFill/>
        </p:spPr>
        <p:txBody>
          <a:bodyPr wrap="square" rtlCol="0">
            <a:spAutoFit/>
          </a:bodyPr>
          <a:lstStyle/>
          <a:p>
            <a:r>
              <a:rPr lang="en-US" altLang="zh-CN" dirty="0"/>
              <a:t>2       1            1          0          2</a:t>
            </a:r>
            <a:endParaRPr lang="zh-CN" altLang="en-US" dirty="0"/>
          </a:p>
        </p:txBody>
      </p:sp>
      <p:sp>
        <p:nvSpPr>
          <p:cNvPr id="19" name="文本框 18"/>
          <p:cNvSpPr txBox="1"/>
          <p:nvPr/>
        </p:nvSpPr>
        <p:spPr>
          <a:xfrm>
            <a:off x="1191211" y="3544076"/>
            <a:ext cx="2974847" cy="369332"/>
          </a:xfrm>
          <a:prstGeom prst="rect">
            <a:avLst/>
          </a:prstGeom>
          <a:noFill/>
        </p:spPr>
        <p:txBody>
          <a:bodyPr wrap="square" rtlCol="0">
            <a:spAutoFit/>
          </a:bodyPr>
          <a:lstStyle/>
          <a:p>
            <a:r>
              <a:rPr lang="en-US" altLang="zh-CN" dirty="0"/>
              <a:t>3       1            1          0          2</a:t>
            </a:r>
            <a:endParaRPr lang="zh-CN" altLang="en-US" dirty="0"/>
          </a:p>
        </p:txBody>
      </p:sp>
      <p:sp>
        <p:nvSpPr>
          <p:cNvPr id="20" name="文本框 19"/>
          <p:cNvSpPr txBox="1"/>
          <p:nvPr/>
        </p:nvSpPr>
        <p:spPr>
          <a:xfrm>
            <a:off x="1191211" y="4033327"/>
            <a:ext cx="2974847" cy="369332"/>
          </a:xfrm>
          <a:prstGeom prst="rect">
            <a:avLst/>
          </a:prstGeom>
          <a:noFill/>
        </p:spPr>
        <p:txBody>
          <a:bodyPr wrap="square" rtlCol="0">
            <a:spAutoFit/>
          </a:bodyPr>
          <a:lstStyle/>
          <a:p>
            <a:r>
              <a:rPr lang="en-US" altLang="zh-CN" dirty="0"/>
              <a:t>4       0            1          1          2</a:t>
            </a:r>
            <a:endParaRPr lang="zh-CN" altLang="en-US" dirty="0"/>
          </a:p>
        </p:txBody>
      </p:sp>
      <p:sp>
        <p:nvSpPr>
          <p:cNvPr id="21" name="文本框 20"/>
          <p:cNvSpPr txBox="1"/>
          <p:nvPr/>
        </p:nvSpPr>
        <p:spPr>
          <a:xfrm>
            <a:off x="1184345" y="4501888"/>
            <a:ext cx="2974847" cy="369332"/>
          </a:xfrm>
          <a:prstGeom prst="rect">
            <a:avLst/>
          </a:prstGeom>
          <a:noFill/>
        </p:spPr>
        <p:txBody>
          <a:bodyPr wrap="square" rtlCol="0">
            <a:spAutoFit/>
          </a:bodyPr>
          <a:lstStyle/>
          <a:p>
            <a:r>
              <a:rPr lang="en-US" altLang="zh-CN" dirty="0"/>
              <a:t>5       1            1          0          2</a:t>
            </a:r>
            <a:endParaRPr lang="zh-CN" altLang="en-US" dirty="0"/>
          </a:p>
        </p:txBody>
      </p:sp>
      <p:sp>
        <p:nvSpPr>
          <p:cNvPr id="28" name="文本框 27"/>
          <p:cNvSpPr txBox="1"/>
          <p:nvPr/>
        </p:nvSpPr>
        <p:spPr>
          <a:xfrm>
            <a:off x="1200130" y="5383480"/>
            <a:ext cx="2974847" cy="369332"/>
          </a:xfrm>
          <a:prstGeom prst="rect">
            <a:avLst/>
          </a:prstGeom>
          <a:noFill/>
        </p:spPr>
        <p:txBody>
          <a:bodyPr wrap="square" rtlCol="0">
            <a:spAutoFit/>
          </a:bodyPr>
          <a:lstStyle/>
          <a:p>
            <a:r>
              <a:rPr lang="en-US" altLang="zh-CN" dirty="0"/>
              <a:t>7       1            1          1          3</a:t>
            </a:r>
            <a:endParaRPr lang="zh-CN" altLang="en-US" dirty="0"/>
          </a:p>
        </p:txBody>
      </p:sp>
      <p:sp>
        <p:nvSpPr>
          <p:cNvPr id="29" name="文本框 28"/>
          <p:cNvSpPr txBox="1"/>
          <p:nvPr/>
        </p:nvSpPr>
        <p:spPr>
          <a:xfrm>
            <a:off x="1184345" y="4942684"/>
            <a:ext cx="2974847" cy="369332"/>
          </a:xfrm>
          <a:prstGeom prst="rect">
            <a:avLst/>
          </a:prstGeom>
          <a:noFill/>
        </p:spPr>
        <p:txBody>
          <a:bodyPr wrap="square" rtlCol="0">
            <a:spAutoFit/>
          </a:bodyPr>
          <a:lstStyle/>
          <a:p>
            <a:r>
              <a:rPr lang="en-US" altLang="zh-CN" dirty="0"/>
              <a:t>6       1            0          1          2</a:t>
            </a:r>
            <a:endParaRPr lang="zh-CN" altLang="en-US" dirty="0"/>
          </a:p>
        </p:txBody>
      </p:sp>
      <p:sp>
        <p:nvSpPr>
          <p:cNvPr id="30" name="文本框 29"/>
          <p:cNvSpPr txBox="1"/>
          <p:nvPr/>
        </p:nvSpPr>
        <p:spPr>
          <a:xfrm>
            <a:off x="1200130" y="5817511"/>
            <a:ext cx="2974847" cy="369332"/>
          </a:xfrm>
          <a:prstGeom prst="rect">
            <a:avLst/>
          </a:prstGeom>
          <a:noFill/>
        </p:spPr>
        <p:txBody>
          <a:bodyPr wrap="square" rtlCol="0">
            <a:spAutoFit/>
          </a:bodyPr>
          <a:lstStyle/>
          <a:p>
            <a:r>
              <a:rPr lang="en-US" altLang="zh-CN" dirty="0"/>
              <a:t>8       1            0          0          1</a:t>
            </a:r>
            <a:endParaRPr lang="zh-CN" altLang="en-US" dirty="0"/>
          </a:p>
        </p:txBody>
      </p:sp>
      <p:sp>
        <p:nvSpPr>
          <p:cNvPr id="33" name="文本框 32"/>
          <p:cNvSpPr txBox="1"/>
          <p:nvPr/>
        </p:nvSpPr>
        <p:spPr>
          <a:xfrm>
            <a:off x="1200130" y="1522567"/>
            <a:ext cx="2974847" cy="369332"/>
          </a:xfrm>
          <a:prstGeom prst="rect">
            <a:avLst/>
          </a:prstGeom>
          <a:noFill/>
        </p:spPr>
        <p:txBody>
          <a:bodyPr wrap="square" rtlCol="0">
            <a:spAutoFit/>
          </a:bodyPr>
          <a:lstStyle/>
          <a:p>
            <a:pPr algn="ctr"/>
            <a:r>
              <a:rPr lang="zh-CN" altLang="en-US" dirty="0">
                <a:solidFill>
                  <a:schemeClr val="tx2"/>
                </a:solidFill>
              </a:rPr>
              <a:t>新的群体</a:t>
            </a:r>
            <a:endParaRPr lang="zh-CN" altLang="en-US" dirty="0">
              <a:solidFill>
                <a:schemeClr val="tx2"/>
              </a:solidFill>
            </a:endParaRPr>
          </a:p>
        </p:txBody>
      </p:sp>
      <p:sp>
        <p:nvSpPr>
          <p:cNvPr id="64" name="箭头: 右 63"/>
          <p:cNvSpPr/>
          <p:nvPr/>
        </p:nvSpPr>
        <p:spPr>
          <a:xfrm>
            <a:off x="4046663" y="3680308"/>
            <a:ext cx="1538350" cy="10715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1">
                    <a:lumMod val="50000"/>
                  </a:schemeClr>
                </a:solidFill>
              </a:rPr>
              <a:t>选择适应值交高的</a:t>
            </a:r>
            <a:r>
              <a:rPr lang="en-US" altLang="zh-CN" sz="1100" dirty="0">
                <a:solidFill>
                  <a:schemeClr val="accent1">
                    <a:lumMod val="50000"/>
                  </a:schemeClr>
                </a:solidFill>
              </a:rPr>
              <a:t>4</a:t>
            </a:r>
            <a:r>
              <a:rPr lang="zh-CN" altLang="en-US" sz="1100" dirty="0">
                <a:solidFill>
                  <a:schemeClr val="accent1">
                    <a:lumMod val="50000"/>
                  </a:schemeClr>
                </a:solidFill>
              </a:rPr>
              <a:t>个个体</a:t>
            </a:r>
            <a:endParaRPr lang="zh-CN" altLang="en-US" sz="1100" dirty="0">
              <a:solidFill>
                <a:schemeClr val="accent1">
                  <a:lumMod val="50000"/>
                </a:schemeClr>
              </a:solidFill>
            </a:endParaRPr>
          </a:p>
        </p:txBody>
      </p:sp>
      <p:grpSp>
        <p:nvGrpSpPr>
          <p:cNvPr id="84" name="组合 83"/>
          <p:cNvGrpSpPr/>
          <p:nvPr/>
        </p:nvGrpSpPr>
        <p:grpSpPr>
          <a:xfrm>
            <a:off x="5522953" y="2580839"/>
            <a:ext cx="2983379" cy="2665137"/>
            <a:chOff x="7150364" y="2448522"/>
            <a:chExt cx="2983379" cy="2665137"/>
          </a:xfrm>
        </p:grpSpPr>
        <p:grpSp>
          <p:nvGrpSpPr>
            <p:cNvPr id="65" name="组合 64"/>
            <p:cNvGrpSpPr/>
            <p:nvPr/>
          </p:nvGrpSpPr>
          <p:grpSpPr>
            <a:xfrm>
              <a:off x="7150365" y="2448522"/>
              <a:ext cx="2974849" cy="2665137"/>
              <a:chOff x="8542002" y="1795295"/>
              <a:chExt cx="2974849" cy="2665137"/>
            </a:xfrm>
          </p:grpSpPr>
          <p:grpSp>
            <p:nvGrpSpPr>
              <p:cNvPr id="66" name="组合 65"/>
              <p:cNvGrpSpPr/>
              <p:nvPr/>
            </p:nvGrpSpPr>
            <p:grpSpPr>
              <a:xfrm>
                <a:off x="8542004" y="2165735"/>
                <a:ext cx="2974847" cy="479611"/>
                <a:chOff x="3809725" y="2949389"/>
                <a:chExt cx="2974847" cy="479611"/>
              </a:xfrm>
            </p:grpSpPr>
            <p:cxnSp>
              <p:nvCxnSpPr>
                <p:cNvPr id="73" name="直接连接符 72"/>
                <p:cNvCxnSpPr/>
                <p:nvPr/>
              </p:nvCxnSpPr>
              <p:spPr>
                <a:xfrm>
                  <a:off x="3809725" y="2949389"/>
                  <a:ext cx="297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809725" y="3429000"/>
                  <a:ext cx="297484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文本框 74"/>
                    <p:cNvSpPr txBox="1"/>
                    <p:nvPr/>
                  </p:nvSpPr>
                  <p:spPr>
                    <a:xfrm>
                      <a:off x="4203388"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75" name="文本框 74"/>
                    <p:cNvSpPr txBox="1">
                      <a:spLocks noRot="1" noChangeAspect="1" noMove="1" noResize="1" noEditPoints="1" noAdjustHandles="1" noChangeArrowheads="1" noChangeShapeType="1" noTextEdit="1"/>
                    </p:cNvSpPr>
                    <p:nvPr/>
                  </p:nvSpPr>
                  <p:spPr>
                    <a:xfrm>
                      <a:off x="4203388" y="3018499"/>
                      <a:ext cx="457200"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p:cNvSpPr txBox="1"/>
                    <p:nvPr/>
                  </p:nvSpPr>
                  <p:spPr>
                    <a:xfrm>
                      <a:off x="495023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76" name="文本框 75"/>
                    <p:cNvSpPr txBox="1">
                      <a:spLocks noRot="1" noChangeAspect="1" noMove="1" noResize="1" noEditPoints="1" noAdjustHandles="1" noChangeArrowheads="1" noChangeShapeType="1" noTextEdit="1"/>
                    </p:cNvSpPr>
                    <p:nvPr/>
                  </p:nvSpPr>
                  <p:spPr>
                    <a:xfrm>
                      <a:off x="4950230" y="3018499"/>
                      <a:ext cx="457200"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文本框 76"/>
                    <p:cNvSpPr txBox="1"/>
                    <p:nvPr/>
                  </p:nvSpPr>
                  <p:spPr>
                    <a:xfrm>
                      <a:off x="5638800" y="3018499"/>
                      <a:ext cx="457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Sub>
                          </m:oMath>
                        </m:oMathPara>
                      </a14:m>
                      <a:endParaRPr lang="zh-CN" altLang="en-US" dirty="0"/>
                    </a:p>
                  </p:txBody>
                </p:sp>
              </mc:Choice>
              <mc:Fallback>
                <p:sp>
                  <p:nvSpPr>
                    <p:cNvPr id="77" name="文本框 76"/>
                    <p:cNvSpPr txBox="1">
                      <a:spLocks noRot="1" noChangeAspect="1" noMove="1" noResize="1" noEditPoints="1" noAdjustHandles="1" noChangeArrowheads="1" noChangeShapeType="1" noTextEdit="1"/>
                    </p:cNvSpPr>
                    <p:nvPr/>
                  </p:nvSpPr>
                  <p:spPr>
                    <a:xfrm>
                      <a:off x="5638800" y="3018499"/>
                      <a:ext cx="457200" cy="369332"/>
                    </a:xfrm>
                    <a:prstGeom prst="rect">
                      <a:avLst/>
                    </a:prstGeom>
                    <a:blipFill rotWithShape="1">
                      <a:blip r:embed="rId2"/>
                    </a:blipFill>
                  </p:spPr>
                  <p:txBody>
                    <a:bodyPr/>
                    <a:lstStyle/>
                    <a:p>
                      <a:r>
                        <a:rPr lang="zh-CN" altLang="en-US">
                          <a:noFill/>
                        </a:rPr>
                        <a:t> </a:t>
                      </a:r>
                    </a:p>
                  </p:txBody>
                </p:sp>
              </mc:Fallback>
            </mc:AlternateContent>
            <p:sp>
              <p:nvSpPr>
                <p:cNvPr id="78" name="文本框 77"/>
                <p:cNvSpPr txBox="1"/>
                <p:nvPr/>
              </p:nvSpPr>
              <p:spPr>
                <a:xfrm>
                  <a:off x="6327372" y="3039084"/>
                  <a:ext cx="457200" cy="369332"/>
                </a:xfrm>
                <a:prstGeom prst="rect">
                  <a:avLst/>
                </a:prstGeom>
                <a:noFill/>
              </p:spPr>
              <p:txBody>
                <a:bodyPr wrap="square" rtlCol="0">
                  <a:spAutoFit/>
                </a:bodyPr>
                <a:lstStyle/>
                <a:p>
                  <a:r>
                    <a:rPr lang="en-US" altLang="zh-CN" dirty="0"/>
                    <a:t>f</a:t>
                  </a:r>
                  <a:endParaRPr lang="zh-CN" altLang="en-US" dirty="0"/>
                </a:p>
              </p:txBody>
            </p:sp>
          </p:grpSp>
          <p:sp>
            <p:nvSpPr>
              <p:cNvPr id="67" name="文本框 66"/>
              <p:cNvSpPr txBox="1"/>
              <p:nvPr/>
            </p:nvSpPr>
            <p:spPr>
              <a:xfrm>
                <a:off x="8542002" y="1795295"/>
                <a:ext cx="2974847" cy="369332"/>
              </a:xfrm>
              <a:prstGeom prst="rect">
                <a:avLst/>
              </a:prstGeom>
              <a:noFill/>
            </p:spPr>
            <p:txBody>
              <a:bodyPr wrap="square" rtlCol="0">
                <a:spAutoFit/>
              </a:bodyPr>
              <a:lstStyle/>
              <a:p>
                <a:pPr algn="ctr"/>
                <a:r>
                  <a:rPr lang="zh-CN" altLang="en-US" dirty="0">
                    <a:solidFill>
                      <a:schemeClr val="tx2"/>
                    </a:solidFill>
                  </a:rPr>
                  <a:t>适应值较高的</a:t>
                </a:r>
                <a:r>
                  <a:rPr lang="en-US" altLang="zh-CN" dirty="0">
                    <a:solidFill>
                      <a:schemeClr val="tx2"/>
                    </a:solidFill>
                  </a:rPr>
                  <a:t>4</a:t>
                </a:r>
                <a:r>
                  <a:rPr lang="zh-CN" altLang="en-US" dirty="0">
                    <a:solidFill>
                      <a:schemeClr val="tx2"/>
                    </a:solidFill>
                  </a:rPr>
                  <a:t>个个体</a:t>
                </a:r>
                <a:endParaRPr lang="zh-CN" altLang="en-US" dirty="0">
                  <a:solidFill>
                    <a:schemeClr val="tx2"/>
                  </a:solidFill>
                </a:endParaRPr>
              </a:p>
            </p:txBody>
          </p:sp>
          <p:cxnSp>
            <p:nvCxnSpPr>
              <p:cNvPr id="72" name="直接连接符 71"/>
              <p:cNvCxnSpPr/>
              <p:nvPr/>
            </p:nvCxnSpPr>
            <p:spPr>
              <a:xfrm>
                <a:off x="8542003" y="4460432"/>
                <a:ext cx="297484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文本框 78"/>
            <p:cNvSpPr txBox="1"/>
            <p:nvPr/>
          </p:nvSpPr>
          <p:spPr>
            <a:xfrm>
              <a:off x="7150365" y="3482797"/>
              <a:ext cx="2974847" cy="369332"/>
            </a:xfrm>
            <a:prstGeom prst="rect">
              <a:avLst/>
            </a:prstGeom>
            <a:noFill/>
          </p:spPr>
          <p:txBody>
            <a:bodyPr wrap="square" rtlCol="0">
              <a:spAutoFit/>
            </a:bodyPr>
            <a:lstStyle/>
            <a:p>
              <a:r>
                <a:rPr lang="en-US" altLang="zh-CN" dirty="0"/>
                <a:t>1       1            1          1          3</a:t>
              </a:r>
              <a:endParaRPr lang="zh-CN" altLang="en-US" dirty="0"/>
            </a:p>
          </p:txBody>
        </p:sp>
        <p:sp>
          <p:nvSpPr>
            <p:cNvPr id="80" name="文本框 79"/>
            <p:cNvSpPr txBox="1"/>
            <p:nvPr/>
          </p:nvSpPr>
          <p:spPr>
            <a:xfrm>
              <a:off x="7150364" y="3867010"/>
              <a:ext cx="2974847" cy="369332"/>
            </a:xfrm>
            <a:prstGeom prst="rect">
              <a:avLst/>
            </a:prstGeom>
            <a:noFill/>
          </p:spPr>
          <p:txBody>
            <a:bodyPr wrap="square" rtlCol="0">
              <a:spAutoFit/>
            </a:bodyPr>
            <a:lstStyle/>
            <a:p>
              <a:r>
                <a:rPr lang="en-US" altLang="zh-CN" dirty="0"/>
                <a:t>2       1            1          0          2</a:t>
              </a:r>
              <a:endParaRPr lang="zh-CN" altLang="en-US" dirty="0"/>
            </a:p>
          </p:txBody>
        </p:sp>
        <p:sp>
          <p:nvSpPr>
            <p:cNvPr id="82" name="文本框 81"/>
            <p:cNvSpPr txBox="1"/>
            <p:nvPr/>
          </p:nvSpPr>
          <p:spPr>
            <a:xfrm>
              <a:off x="7150364" y="4620112"/>
              <a:ext cx="2974847" cy="369332"/>
            </a:xfrm>
            <a:prstGeom prst="rect">
              <a:avLst/>
            </a:prstGeom>
            <a:noFill/>
          </p:spPr>
          <p:txBody>
            <a:bodyPr wrap="square" rtlCol="0">
              <a:spAutoFit/>
            </a:bodyPr>
            <a:lstStyle/>
            <a:p>
              <a:r>
                <a:rPr lang="en-US" altLang="zh-CN" dirty="0"/>
                <a:t>7       1            1          1          3</a:t>
              </a:r>
              <a:endParaRPr lang="zh-CN" altLang="en-US" dirty="0"/>
            </a:p>
          </p:txBody>
        </p:sp>
        <p:sp>
          <p:nvSpPr>
            <p:cNvPr id="83" name="文本框 82"/>
            <p:cNvSpPr txBox="1"/>
            <p:nvPr/>
          </p:nvSpPr>
          <p:spPr>
            <a:xfrm>
              <a:off x="7158896" y="4225522"/>
              <a:ext cx="2974847" cy="369332"/>
            </a:xfrm>
            <a:prstGeom prst="rect">
              <a:avLst/>
            </a:prstGeom>
            <a:noFill/>
          </p:spPr>
          <p:txBody>
            <a:bodyPr wrap="square" rtlCol="0">
              <a:spAutoFit/>
            </a:bodyPr>
            <a:lstStyle/>
            <a:p>
              <a:r>
                <a:rPr lang="en-US" altLang="zh-CN" dirty="0"/>
                <a:t>6       1            0          1          2</a:t>
              </a:r>
              <a:endParaRPr lang="zh-CN" altLang="en-US" dirty="0"/>
            </a:p>
          </p:txBody>
        </p:sp>
      </p:grpSp>
      <p:sp>
        <p:nvSpPr>
          <p:cNvPr id="85" name="箭头: 右 84"/>
          <p:cNvSpPr/>
          <p:nvPr/>
        </p:nvSpPr>
        <p:spPr>
          <a:xfrm>
            <a:off x="8427008" y="3680308"/>
            <a:ext cx="1451618" cy="107185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2"/>
                </a:solidFill>
              </a:rPr>
              <a:t>根据</a:t>
            </a:r>
            <a:r>
              <a:rPr lang="en-US" altLang="zh-CN" sz="1100" dirty="0">
                <a:solidFill>
                  <a:schemeClr val="tx2"/>
                </a:solidFill>
              </a:rPr>
              <a:t>p=</a:t>
            </a:r>
            <a:r>
              <a:rPr lang="zh-CN" altLang="en-US" sz="1100" dirty="0">
                <a:solidFill>
                  <a:schemeClr val="tx2"/>
                </a:solidFill>
              </a:rPr>
              <a:t>（</a:t>
            </a:r>
            <a:r>
              <a:rPr lang="en-US" altLang="zh-CN" sz="1100" dirty="0">
                <a:solidFill>
                  <a:schemeClr val="tx2"/>
                </a:solidFill>
              </a:rPr>
              <a:t>1</a:t>
            </a:r>
            <a:r>
              <a:rPr lang="zh-CN" altLang="en-US" sz="1100" dirty="0">
                <a:solidFill>
                  <a:schemeClr val="tx2"/>
                </a:solidFill>
              </a:rPr>
              <a:t>，</a:t>
            </a:r>
            <a:r>
              <a:rPr lang="en-US" altLang="zh-CN" sz="1100" dirty="0">
                <a:solidFill>
                  <a:schemeClr val="tx2"/>
                </a:solidFill>
              </a:rPr>
              <a:t>0.75</a:t>
            </a:r>
            <a:r>
              <a:rPr lang="zh-CN" altLang="en-US" sz="1100" dirty="0">
                <a:solidFill>
                  <a:schemeClr val="tx2"/>
                </a:solidFill>
              </a:rPr>
              <a:t>，</a:t>
            </a:r>
            <a:r>
              <a:rPr lang="en-US" altLang="zh-CN" sz="1100" dirty="0">
                <a:solidFill>
                  <a:schemeClr val="tx2"/>
                </a:solidFill>
              </a:rPr>
              <a:t>0.75</a:t>
            </a:r>
            <a:r>
              <a:rPr lang="zh-CN" altLang="en-US" sz="1100" dirty="0">
                <a:solidFill>
                  <a:schemeClr val="tx2"/>
                </a:solidFill>
              </a:rPr>
              <a:t>） 再产生下一代</a:t>
            </a:r>
            <a:endParaRPr lang="zh-CN" altLang="en-US" sz="1100" dirty="0">
              <a:solidFill>
                <a:schemeClr val="tx2"/>
              </a:solidFill>
            </a:endParaRPr>
          </a:p>
        </p:txBody>
      </p:sp>
      <p:sp>
        <p:nvSpPr>
          <p:cNvPr id="86" name="文本框 85"/>
          <p:cNvSpPr txBox="1"/>
          <p:nvPr/>
        </p:nvSpPr>
        <p:spPr>
          <a:xfrm>
            <a:off x="9982622" y="3913408"/>
            <a:ext cx="2115670" cy="646331"/>
          </a:xfrm>
          <a:prstGeom prst="rect">
            <a:avLst/>
          </a:prstGeom>
          <a:noFill/>
        </p:spPr>
        <p:txBody>
          <a:bodyPr wrap="square" rtlCol="0">
            <a:spAutoFit/>
          </a:bodyPr>
          <a:lstStyle/>
          <a:p>
            <a:r>
              <a:rPr lang="zh-CN" altLang="en-US" dirty="0"/>
              <a:t>本例中可产生最优解为（</a:t>
            </a:r>
            <a:r>
              <a:rPr lang="en-US" altLang="zh-CN" dirty="0"/>
              <a:t>1</a:t>
            </a:r>
            <a:r>
              <a:rPr lang="zh-CN" altLang="en-US" dirty="0"/>
              <a:t>，</a:t>
            </a:r>
            <a:r>
              <a:rPr lang="en-US" altLang="zh-CN" dirty="0"/>
              <a:t>1</a:t>
            </a:r>
            <a:r>
              <a:rPr lang="zh-CN" altLang="en-US" dirty="0"/>
              <a:t>，</a:t>
            </a:r>
            <a:r>
              <a:rPr lang="en-US" altLang="zh-CN" dirty="0"/>
              <a:t>1</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4"/>
                                        </p:tgtEl>
                                        <p:attrNameLst>
                                          <p:attrName>style.visibility</p:attrName>
                                        </p:attrNameLst>
                                      </p:cBhvr>
                                      <p:to>
                                        <p:strVal val="visible"/>
                                      </p:to>
                                    </p:set>
                                    <p:animEffect transition="in" filter="fade">
                                      <p:cBhvr>
                                        <p:cTn id="76" dur="500"/>
                                        <p:tgtEl>
                                          <p:spTgt spid="8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animEffect transition="in" filter="fade">
                                      <p:cBhvr>
                                        <p:cTn id="10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7" grpId="0"/>
      <p:bldP spid="18" grpId="0"/>
      <p:bldP spid="19" grpId="0"/>
      <p:bldP spid="20" grpId="0"/>
      <p:bldP spid="21" grpId="0"/>
      <p:bldP spid="28" grpId="0"/>
      <p:bldP spid="29" grpId="0"/>
      <p:bldP spid="30" grpId="0"/>
      <p:bldP spid="33" grpId="0"/>
      <p:bldP spid="64" grpId="0" animBg="1"/>
      <p:bldP spid="85" grpId="0" animBg="1"/>
      <p:bldP spid="86"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KSO_WPP_MARK_KEY" val="0f06597d-1839-4f7f-b8c3-a33dd1b34873"/>
  <p:tag name="COMMONDATA" val="eyJoZGlkIjoiYzA3ODk1ODg1NjliNjNiYzNmYzQyMTVlYmUyYjI4MTcifQ=="/>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schemeClr>
        </a:solidFill>
        <a:ln>
          <a:noFill/>
        </a:ln>
      </a:spPr>
      <a:bodyPr rtlCol="0" anchor="ctr"/>
      <a:lstStyle>
        <a:defPPr algn="ctr">
          <a:defRPr>
            <a:solidFill>
              <a:schemeClr val="accent1">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5274</Words>
  <Application>WPS 演示</Application>
  <PresentationFormat>宽屏</PresentationFormat>
  <Paragraphs>333</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华文行楷</vt:lpstr>
      <vt:lpstr>Cambria Math</vt:lpstr>
      <vt:lpstr>Calibri</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浊酒杯</cp:lastModifiedBy>
  <cp:revision>75</cp:revision>
  <dcterms:created xsi:type="dcterms:W3CDTF">2016-04-09T13:02:00Z</dcterms:created>
  <dcterms:modified xsi:type="dcterms:W3CDTF">2023-01-09T14:35:14Z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9F48C6C5F71C49F9BE0BA7AA5A8B3F26</vt:lpwstr>
  </property>
</Properties>
</file>